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9" r:id="rId4"/>
    <p:sldId id="289" r:id="rId5"/>
    <p:sldId id="267" r:id="rId6"/>
    <p:sldId id="287" r:id="rId7"/>
    <p:sldId id="294" r:id="rId8"/>
    <p:sldId id="288" r:id="rId9"/>
    <p:sldId id="290" r:id="rId10"/>
    <p:sldId id="291" r:id="rId11"/>
    <p:sldId id="292" r:id="rId12"/>
    <p:sldId id="293"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430" autoAdjust="0"/>
  </p:normalViewPr>
  <p:slideViewPr>
    <p:cSldViewPr>
      <p:cViewPr>
        <p:scale>
          <a:sx n="53" d="100"/>
          <a:sy n="53" d="100"/>
        </p:scale>
        <p:origin x="-870" y="-43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smtClean="0">
                <a:solidFill>
                  <a:srgbClr val="376092"/>
                </a:solidFill>
                <a:cs typeface="Arial" pitchFamily="34" charset="0"/>
              </a:rPr>
              <a:t>5</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6002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400" b="1" dirty="0" smtClean="0">
                <a:solidFill>
                  <a:srgbClr val="898989"/>
                </a:solidFill>
                <a:latin typeface="Calibri" pitchFamily="34" charset="0"/>
              </a:rPr>
              <a:t>كلية الآداب – قسم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5130" name="Title 1"/>
          <p:cNvSpPr txBox="1">
            <a:spLocks/>
          </p:cNvSpPr>
          <p:nvPr/>
        </p:nvSpPr>
        <p:spPr bwMode="auto">
          <a:xfrm>
            <a:off x="457200" y="2743200"/>
            <a:ext cx="5099050" cy="19812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ar-SA" sz="3700" b="1" dirty="0" smtClean="0">
              <a:solidFill>
                <a:srgbClr val="376092"/>
              </a:solidFill>
              <a:latin typeface="AYM Wadiy S_U normal."/>
              <a:cs typeface="Times New Roman" pitchFamily="18" charset="0"/>
            </a:endParaRPr>
          </a:p>
          <a:p>
            <a:pPr algn="l">
              <a:lnSpc>
                <a:spcPct val="80000"/>
              </a:lnSpc>
            </a:pPr>
            <a:endParaRPr lang="ar-SA" sz="3700" b="1" dirty="0">
              <a:solidFill>
                <a:srgbClr val="376092"/>
              </a:solidFill>
              <a:latin typeface="AYM Wadiy S_U normal."/>
              <a:cs typeface="Times New Roman" pitchFamily="18" charset="0"/>
            </a:endParaRPr>
          </a:p>
          <a:p>
            <a:pPr algn="l">
              <a:lnSpc>
                <a:spcPct val="80000"/>
              </a:lnSpc>
            </a:pPr>
            <a:r>
              <a:rPr lang="ar-SA" sz="2800" b="1" dirty="0" smtClean="0">
                <a:solidFill>
                  <a:srgbClr val="7F7F7F"/>
                </a:solidFill>
                <a:latin typeface="Calibri" pitchFamily="34" charset="0"/>
                <a:cs typeface="Times New Roman" pitchFamily="18" charset="0"/>
              </a:rPr>
              <a:t>تفسير 2</a:t>
            </a:r>
            <a:r>
              <a:rPr lang="ar-EG" sz="2800" b="1" dirty="0">
                <a:solidFill>
                  <a:srgbClr val="7F7F7F"/>
                </a:solidFill>
                <a:latin typeface="Calibri" pitchFamily="34" charset="0"/>
                <a:cs typeface="Times New Roman" pitchFamily="18" charset="0"/>
              </a:rPr>
              <a:t/>
            </a:r>
            <a:br>
              <a:rPr lang="ar-EG" sz="2800" b="1" dirty="0">
                <a:solidFill>
                  <a:srgbClr val="7F7F7F"/>
                </a:solidFill>
                <a:latin typeface="Calibri" pitchFamily="34" charset="0"/>
                <a:cs typeface="Times New Roman" pitchFamily="18" charset="0"/>
              </a:rPr>
            </a:br>
            <a:endParaRPr lang="ar-SA" sz="2800" b="1" dirty="0" smtClean="0">
              <a:solidFill>
                <a:srgbClr val="7F7F7F"/>
              </a:solidFill>
              <a:latin typeface="Calibri" pitchFamily="34" charset="0"/>
              <a:cs typeface="Times New Roman" pitchFamily="18" charset="0"/>
            </a:endParaRPr>
          </a:p>
          <a:p>
            <a:pPr algn="l">
              <a:lnSpc>
                <a:spcPct val="80000"/>
              </a:lnSpc>
            </a:pPr>
            <a:r>
              <a:rPr lang="ar-SA" sz="2800" b="1" dirty="0" smtClean="0">
                <a:solidFill>
                  <a:srgbClr val="7F7F7F"/>
                </a:solidFill>
                <a:latin typeface="Calibri" pitchFamily="34" charset="0"/>
                <a:cs typeface="Times New Roman" pitchFamily="18" charset="0"/>
              </a:rPr>
              <a:t>د</a:t>
            </a:r>
            <a:r>
              <a:rPr lang="ar-SA" sz="2800" b="1" dirty="0">
                <a:solidFill>
                  <a:srgbClr val="7F7F7F"/>
                </a:solidFill>
                <a:latin typeface="Calibri" pitchFamily="34" charset="0"/>
                <a:cs typeface="Times New Roman" pitchFamily="18" charset="0"/>
              </a:rPr>
              <a:t>. </a:t>
            </a:r>
            <a:r>
              <a:rPr lang="ar-SA" sz="2800" b="1" dirty="0" smtClean="0">
                <a:solidFill>
                  <a:srgbClr val="7F7F7F"/>
                </a:solidFill>
                <a:latin typeface="Calibri" pitchFamily="34" charset="0"/>
                <a:cs typeface="Times New Roman" pitchFamily="18" charset="0"/>
              </a:rPr>
              <a:t>محمد عبد الرحمن العودات</a:t>
            </a:r>
            <a:endParaRPr lang="en-US" sz="2800" b="1" dirty="0">
              <a:solidFill>
                <a:srgbClr val="7F7F7F"/>
              </a:solidFill>
              <a:latin typeface="Calibri"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التمهيدية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4000" b="1" dirty="0" smtClean="0">
                <a:solidFill>
                  <a:schemeClr val="tx1"/>
                </a:solidFill>
                <a:cs typeface="Arial" pitchFamily="34" charset="0"/>
              </a:rPr>
              <a:t>التعريف بالمنهج </a:t>
            </a:r>
            <a:endParaRPr lang="en-US" sz="40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 عن طلب العلم والإخلاص فيه:</a:t>
            </a:r>
          </a:p>
        </p:txBody>
      </p:sp>
      <p:sp>
        <p:nvSpPr>
          <p:cNvPr id="8195" name="Content Placeholder 2"/>
          <p:cNvSpPr>
            <a:spLocks noGrp="1"/>
          </p:cNvSpPr>
          <p:nvPr>
            <p:ph idx="1"/>
          </p:nvPr>
        </p:nvSpPr>
        <p:spPr>
          <a:xfrm>
            <a:off x="228600" y="1295400"/>
            <a:ext cx="9144000" cy="4953000"/>
          </a:xfrm>
        </p:spPr>
        <p:txBody>
          <a:bodyPr/>
          <a:lstStyle/>
          <a:p>
            <a:pPr eaLnBrk="1" hangingPunct="1"/>
            <a:endParaRPr lang="ar-SA" b="1" dirty="0" smtClean="0">
              <a:cs typeface="Arial" pitchFamily="34" charset="0"/>
            </a:endParaRPr>
          </a:p>
          <a:p>
            <a:pPr eaLnBrk="1" hangingPunct="1"/>
            <a:r>
              <a:rPr lang="ar-SA" b="1" dirty="0" smtClean="0">
                <a:cs typeface="Arial" pitchFamily="34" charset="0"/>
              </a:rPr>
              <a:t>قال تعالى (وما أمروا إلا ليعبدوا اللّه مخلصين له الدّين حنفاء و يقيموا الصلاة ويؤتوا الزكاة وذلك دين القيّمة)</a:t>
            </a:r>
          </a:p>
          <a:p>
            <a:pPr eaLnBrk="1" hangingPunct="1"/>
            <a:r>
              <a:rPr lang="ar-SA" b="1" dirty="0" smtClean="0">
                <a:cs typeface="Arial" pitchFamily="34" charset="0"/>
              </a:rPr>
              <a:t>وروى مسلم في صحيحة أن النبي –صلى الله عليه وسلم: (أنا أغنى الأغنياء عن الشرك من عمل عملاً أشرك فيه معي غيري تركته وشركه)</a:t>
            </a:r>
          </a:p>
          <a:p>
            <a:pPr eaLnBrk="1" hangingPunct="1"/>
            <a:r>
              <a:rPr lang="ar-SA" sz="2400" b="1" dirty="0" smtClean="0">
                <a:cs typeface="Arial" pitchFamily="34" charset="0"/>
              </a:rPr>
              <a:t> </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 عن طلب العلم والإخلاص فيه:</a:t>
            </a:r>
          </a:p>
        </p:txBody>
      </p:sp>
      <p:sp>
        <p:nvSpPr>
          <p:cNvPr id="8195" name="Content Placeholder 2"/>
          <p:cNvSpPr>
            <a:spLocks noGrp="1"/>
          </p:cNvSpPr>
          <p:nvPr>
            <p:ph idx="1"/>
          </p:nvPr>
        </p:nvSpPr>
        <p:spPr>
          <a:xfrm>
            <a:off x="228600" y="1295400"/>
            <a:ext cx="9144000" cy="4953000"/>
          </a:xfrm>
        </p:spPr>
        <p:txBody>
          <a:bodyPr/>
          <a:lstStyle/>
          <a:p>
            <a:pPr eaLnBrk="1" hangingPunct="1"/>
            <a:r>
              <a:rPr lang="ar-SA" b="1" dirty="0" smtClean="0">
                <a:cs typeface="Arial" pitchFamily="34" charset="0"/>
              </a:rPr>
              <a:t>وروى</a:t>
            </a:r>
            <a:r>
              <a:rPr lang="ar-SA" sz="2400" b="1" dirty="0" smtClean="0">
                <a:cs typeface="Arial" pitchFamily="34" charset="0"/>
              </a:rPr>
              <a:t> </a:t>
            </a:r>
            <a:r>
              <a:rPr lang="ar-SA" b="1" dirty="0" smtClean="0">
                <a:cs typeface="Arial" pitchFamily="34" charset="0"/>
              </a:rPr>
              <a:t>ابن ماجة في سننه أن النبي – صلى الله عليه وسلم - قال : ( من طلب علماً مما يُبتغى </a:t>
            </a:r>
            <a:r>
              <a:rPr lang="ar-SA" b="1" dirty="0" err="1" smtClean="0">
                <a:cs typeface="Arial" pitchFamily="34" charset="0"/>
              </a:rPr>
              <a:t>به</a:t>
            </a:r>
            <a:r>
              <a:rPr lang="ar-SA" b="1" dirty="0" smtClean="0">
                <a:cs typeface="Arial" pitchFamily="34" charset="0"/>
              </a:rPr>
              <a:t> وجه الله ، لا يتعلمه إلاّ ليصيب عرَضَاً من الدنيا ، لم يجد عَرف الجنة يوم القيامة ) يعني أنه لا يشم رائحة الجنة وهذا كناية عن إبعاده عنها غاية الإبعاد </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الكتاب المقرر هو : إرشاد العقل السليم إلى مزايا الكتاب الكريم</a:t>
            </a:r>
          </a:p>
          <a:p>
            <a:pPr rtl="1" eaLnBrk="1" hangingPunct="1">
              <a:buFont typeface="Arial" pitchFamily="34" charset="0"/>
              <a:buChar char="•"/>
            </a:pPr>
            <a:r>
              <a:rPr lang="ar-SA" b="1" dirty="0" smtClean="0">
                <a:cs typeface="Arial" pitchFamily="34" charset="0"/>
              </a:rPr>
              <a:t>المؤلف: أبو السعود </a:t>
            </a:r>
            <a:r>
              <a:rPr lang="ar-SA" b="1" dirty="0" err="1" smtClean="0">
                <a:cs typeface="Arial" pitchFamily="34" charset="0"/>
              </a:rPr>
              <a:t>العمادي</a:t>
            </a:r>
            <a:endParaRPr lang="ar-SA" b="1" dirty="0" smtClean="0">
              <a:cs typeface="Arial" pitchFamily="34" charset="0"/>
            </a:endParaRPr>
          </a:p>
          <a:p>
            <a:pPr rtl="1" eaLnBrk="1" hangingPunct="1">
              <a:buFont typeface="Arial" pitchFamily="34" charset="0"/>
              <a:buChar char="•"/>
            </a:pPr>
            <a:r>
              <a:rPr lang="ar-SA" b="1" dirty="0" smtClean="0">
                <a:cs typeface="Arial" pitchFamily="34" charset="0"/>
              </a:rPr>
              <a:t>الكلام عن طريقة عرض المعلومات وشرحها</a:t>
            </a:r>
          </a:p>
          <a:p>
            <a:pPr rtl="1" eaLnBrk="1" hangingPunct="1">
              <a:buFont typeface="Arial" pitchFamily="34" charset="0"/>
              <a:buChar char="•"/>
            </a:pPr>
            <a:r>
              <a:rPr lang="ar-SA" b="1" dirty="0" smtClean="0">
                <a:cs typeface="Arial" pitchFamily="34" charset="0"/>
              </a:rPr>
              <a:t>الكلام عن طريقة الاختبار والأسئلة وطريقة التصحيح ورصد الدرجات</a:t>
            </a:r>
            <a:endParaRPr lang="en-US" b="1" dirty="0" smtClean="0">
              <a:cs typeface="Arial" pitchFamily="34" charset="0"/>
            </a:endParaRPr>
          </a:p>
          <a:p>
            <a:pPr rtl="1" eaLnBrk="1" hangingPunct="1">
              <a:buFont typeface="Arial" pitchFamily="34" charset="0"/>
              <a:buChar char="•"/>
            </a:pPr>
            <a:r>
              <a:rPr lang="ar-SA" b="1" dirty="0" smtClean="0">
                <a:cs typeface="Arial" pitchFamily="34" charset="0"/>
              </a:rPr>
              <a:t>تقسيم المنهج على المحاضرات</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طريقة العرض والشرح والاختبار</a:t>
            </a: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SA" sz="2600" b="1" dirty="0" smtClean="0">
                <a:cs typeface="Arial" pitchFamily="34" charset="0"/>
              </a:rPr>
              <a:t>1 – سيتم بمشيئة الله تعالى عرض المادة العلمية للمقرر كاملا من خلال الشرائح الالكترونية، وهذه المادة العلمية مستخلصة من المرجع المذكور وغيره من كتب التغسير مثل تفسير القرطبي وابن كثير والآلوسي، ثم شرحها شفهياً بما يتيسر من وقت</a:t>
            </a:r>
          </a:p>
          <a:p>
            <a:pPr eaLnBrk="1" hangingPunct="1">
              <a:buNone/>
            </a:pPr>
            <a:r>
              <a:rPr lang="ar-SA" sz="2600" b="1" dirty="0" smtClean="0">
                <a:cs typeface="Arial" pitchFamily="34" charset="0"/>
              </a:rPr>
              <a:t>2- طريقة توزيع الدرجات:</a:t>
            </a:r>
          </a:p>
          <a:p>
            <a:pPr eaLnBrk="1" hangingPunct="1">
              <a:buNone/>
            </a:pPr>
            <a:r>
              <a:rPr lang="ar-SA" sz="2600" b="1" dirty="0" smtClean="0">
                <a:cs typeface="Arial" pitchFamily="34" charset="0"/>
              </a:rPr>
              <a:t>أولا: سبعون درجة للاختبار وهو سبعون فقرة اختيار من متعدد.</a:t>
            </a:r>
          </a:p>
          <a:p>
            <a:pPr eaLnBrk="1" hangingPunct="1">
              <a:buNone/>
            </a:pPr>
            <a:r>
              <a:rPr lang="ar-SA" sz="2600" b="1" dirty="0" smtClean="0">
                <a:cs typeface="Arial" pitchFamily="34" charset="0"/>
              </a:rPr>
              <a:t>ثانيا: عشر درجات على حضور المحاضرات المباشرة.</a:t>
            </a:r>
          </a:p>
          <a:p>
            <a:pPr eaLnBrk="1" hangingPunct="1">
              <a:buNone/>
            </a:pPr>
            <a:r>
              <a:rPr lang="ar-SA" sz="2600" b="1" dirty="0" smtClean="0">
                <a:cs typeface="Arial" pitchFamily="34" charset="0"/>
              </a:rPr>
              <a:t>ثالثا: عشر درجات على المشاركة في قضايا النقاش.</a:t>
            </a:r>
          </a:p>
          <a:p>
            <a:pPr eaLnBrk="1" hangingPunct="1">
              <a:buNone/>
            </a:pPr>
            <a:r>
              <a:rPr lang="ar-SA" sz="2600" b="1" dirty="0" smtClean="0">
                <a:cs typeface="Arial" pitchFamily="34" charset="0"/>
              </a:rPr>
              <a:t>رابعا: عشر درجات على الواجبات.</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eaLnBrk="1" hangingPunct="1"/>
            <a:r>
              <a:rPr lang="ar-SA" b="1" dirty="0" smtClean="0">
                <a:cs typeface="Arial" pitchFamily="34" charset="0"/>
              </a:rPr>
              <a:t> </a:t>
            </a:r>
          </a:p>
          <a:p>
            <a:pPr eaLnBrk="1" hangingPunct="1"/>
            <a:r>
              <a:rPr lang="ar-SA" b="1" dirty="0" smtClean="0">
                <a:cs typeface="Arial" pitchFamily="34" charset="0"/>
              </a:rPr>
              <a:t>3. طريقة الاختبار هي طريقة الأسئلة الموضوعية (اختيار من متعدد)</a:t>
            </a:r>
          </a:p>
          <a:p>
            <a:pPr eaLnBrk="1" hangingPunct="1"/>
            <a:r>
              <a:rPr lang="ar-SA" b="1" dirty="0" smtClean="0">
                <a:cs typeface="Arial" pitchFamily="34" charset="0"/>
              </a:rPr>
              <a:t>4. سيتم تصحيح أوراق الاختبار ورصد الدرجات آلياً باستخدام الحاسب الآلي (الكمبيوتر) ولا علاقة لأستاذ المقرر بذلك.</a:t>
            </a:r>
          </a:p>
          <a:p>
            <a:pPr eaLnBrk="1" hangingPunct="1"/>
            <a:r>
              <a:rPr lang="ar-SA" b="1" dirty="0" smtClean="0">
                <a:cs typeface="Arial" pitchFamily="34" charset="0"/>
              </a:rPr>
              <a:t> 5. لا علاقة لأستاذ المقرر برصد الدرجات، </a:t>
            </a:r>
            <a:r>
              <a:rPr lang="ar-SA" b="1" smtClean="0">
                <a:cs typeface="Arial" pitchFamily="34" charset="0"/>
              </a:rPr>
              <a:t>ولا احتسابها، فمهمة </a:t>
            </a:r>
            <a:r>
              <a:rPr lang="ar-SA" b="1" dirty="0" smtClean="0">
                <a:cs typeface="Arial" pitchFamily="34" charset="0"/>
              </a:rPr>
              <a:t>أستاذ المقرر تنتهي بوضع نموذج الأسئلة ونموذج الإجابة.</a:t>
            </a:r>
          </a:p>
          <a:p>
            <a:pPr eaLnBrk="1" hangingPunct="1"/>
            <a:r>
              <a:rPr lang="ar-SA" b="1" dirty="0" smtClean="0">
                <a:cs typeface="Arial" pitchFamily="34" charset="0"/>
              </a:rPr>
              <a:t>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تقسيم المنهج على المحاضرات</a:t>
            </a: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endParaRPr lang="ar-SA" sz="2600" b="1" dirty="0" smtClean="0">
              <a:cs typeface="Arial" pitchFamily="34" charset="0"/>
            </a:endParaRPr>
          </a:p>
          <a:p>
            <a:pPr eaLnBrk="1" hangingPunct="1">
              <a:buFont typeface="Arial" pitchFamily="34" charset="0"/>
              <a:buNone/>
            </a:pPr>
            <a:endParaRPr lang="en-US" sz="2600" b="1" dirty="0" smtClean="0">
              <a:cs typeface="Arial" pitchFamily="34" charset="0"/>
            </a:endParaRPr>
          </a:p>
          <a:p>
            <a:pPr eaLnBrk="1" hangingPunct="1">
              <a:buNone/>
            </a:pPr>
            <a:r>
              <a:rPr lang="ar-SA" sz="2800" b="1" u="sng" dirty="0" smtClean="0"/>
              <a:t>المحاضرة الأولى: مقدمات تتعلق بالقرآن الكريم وتفسيره</a:t>
            </a:r>
            <a:endParaRPr lang="en-US" sz="2600" b="1" dirty="0" smtClean="0">
              <a:cs typeface="Arial" pitchFamily="34" charset="0"/>
            </a:endParaRPr>
          </a:p>
          <a:p>
            <a:pPr eaLnBrk="1" hangingPunct="1">
              <a:buFont typeface="Arial" pitchFamily="34" charset="0"/>
              <a:buNone/>
            </a:pPr>
            <a:endParaRPr lang="en-US" sz="2600" b="1" dirty="0" smtClean="0">
              <a:cs typeface="Arial" pitchFamily="34" charset="0"/>
            </a:endParaRPr>
          </a:p>
          <a:p>
            <a:pPr eaLnBrk="1" hangingPunct="1">
              <a:buNone/>
            </a:pPr>
            <a:r>
              <a:rPr lang="ar-SA" sz="2800" b="1" u="sng" dirty="0" smtClean="0"/>
              <a:t>المحاضرة الثانية: (المقطع الأول): الكلام على رتبة القرآن الكريم العلية، والدعوة إلى التوحيد ونبذ الشريك</a:t>
            </a:r>
            <a:endParaRPr lang="en-US" sz="2600" b="1" dirty="0" smtClean="0">
              <a:cs typeface="Arial" pitchFamily="34" charset="0"/>
            </a:endParaRPr>
          </a:p>
          <a:p>
            <a:pPr eaLnBrk="1" hangingPunct="1">
              <a:buFont typeface="Arial" pitchFamily="34" charset="0"/>
              <a:buNone/>
            </a:pPr>
            <a:endParaRPr lang="en-US" sz="2600" b="1" dirty="0" smtClean="0">
              <a:cs typeface="Arial" pitchFamily="34" charset="0"/>
            </a:endParaRPr>
          </a:p>
          <a:p>
            <a:pPr eaLnBrk="1" hangingPunct="1">
              <a:buNone/>
            </a:pPr>
            <a:r>
              <a:rPr lang="ar-SA" sz="2800" b="1" u="sng" dirty="0" smtClean="0"/>
              <a:t>المحاضرة الثالثة: (المقطع الثاني): المشهد الأول من قصة أصحاب الكهف</a:t>
            </a:r>
            <a:r>
              <a:rPr lang="ar-SA" sz="2600" b="1" dirty="0" smtClean="0">
                <a:cs typeface="Arial" pitchFamily="34" charset="0"/>
              </a:rPr>
              <a:t>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تقسيم المنهج على المحاضرات</a:t>
            </a: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r>
              <a:rPr lang="ar-SA" sz="2800" b="1" u="sng" dirty="0" smtClean="0"/>
              <a:t>المحاضرة الرابعة: (المقطع الثالث): المشهد الثاني من قصة أصحاب الكهف</a:t>
            </a:r>
            <a:r>
              <a:rPr lang="ar-SA" sz="2800" b="1" dirty="0" smtClean="0"/>
              <a:t>.</a:t>
            </a:r>
            <a:endParaRPr lang="en-US" sz="2800" dirty="0" smtClean="0"/>
          </a:p>
          <a:p>
            <a:pPr eaLnBrk="1" hangingPunct="1">
              <a:buFont typeface="Arial" pitchFamily="34" charset="0"/>
              <a:buNone/>
            </a:pPr>
            <a:endParaRPr lang="ar-SA" sz="2600" b="1" dirty="0" smtClean="0">
              <a:cs typeface="Arial" pitchFamily="34" charset="0"/>
            </a:endParaRPr>
          </a:p>
          <a:p>
            <a:pPr eaLnBrk="1" hangingPunct="1">
              <a:buNone/>
            </a:pPr>
            <a:r>
              <a:rPr lang="ar-SA" sz="2800" b="1" u="sng" dirty="0" smtClean="0"/>
              <a:t>المحاضرة الخامسة: </a:t>
            </a:r>
            <a:r>
              <a:rPr lang="ar-SA" sz="2800" u="sng" dirty="0" smtClean="0"/>
              <a:t>(</a:t>
            </a:r>
            <a:r>
              <a:rPr lang="ar-SA" sz="2800" b="1" u="sng" dirty="0" smtClean="0"/>
              <a:t>المقطع الرابع): المشهد الثالث من قصة أصحاب الكهف</a:t>
            </a:r>
            <a:endParaRPr lang="en-US" sz="2800" b="1" dirty="0" smtClean="0"/>
          </a:p>
          <a:p>
            <a:pPr eaLnBrk="1" hangingPunct="1">
              <a:buNone/>
            </a:pPr>
            <a:r>
              <a:rPr lang="ar-SA" sz="2800" b="1" u="sng" dirty="0" smtClean="0"/>
              <a:t>المحاضرة السادسة: (المقطع الخامس): تعقيبات على قصة أصحاب الكهف</a:t>
            </a:r>
          </a:p>
          <a:p>
            <a:pPr eaLnBrk="1" hangingPunct="1">
              <a:buNone/>
            </a:pPr>
            <a:endParaRPr lang="en-US" sz="2800" dirty="0" smtClean="0"/>
          </a:p>
          <a:p>
            <a:pPr eaLnBrk="1" hangingPunct="1">
              <a:buNone/>
            </a:pPr>
            <a:r>
              <a:rPr lang="ar-SA" sz="2800" b="1" u="sng" dirty="0" smtClean="0"/>
              <a:t>المحاضرة السابعة: المشهد الأول من قصة أصحاب الجنتين</a:t>
            </a:r>
          </a:p>
          <a:p>
            <a:pPr eaLnBrk="1" hangingPunct="1">
              <a:buNone/>
            </a:pPr>
            <a:endParaRPr lang="ar-SA" sz="2800" b="1" u="sng" dirty="0" smtClean="0">
              <a:cs typeface="Arial" pitchFamily="34" charset="0"/>
            </a:endParaRPr>
          </a:p>
          <a:p>
            <a:pPr eaLnBrk="1" hangingPunct="1">
              <a:buNone/>
            </a:pPr>
            <a:r>
              <a:rPr lang="ar-SA" sz="2800" b="1" u="sng" dirty="0" smtClean="0"/>
              <a:t>المحاضرة الثامنة: المشهد الثاني من قصة أصحاب الجنتين والتعقيب عليها</a:t>
            </a:r>
            <a:endParaRPr lang="ar-SA" sz="2800" b="1" u="sng" dirty="0" smtClean="0">
              <a:cs typeface="Arial" pitchFamily="34" charset="0"/>
            </a:endParaRPr>
          </a:p>
          <a:p>
            <a:pPr eaLnBrk="1" hangingPunct="1">
              <a:buNone/>
            </a:pPr>
            <a:r>
              <a:rPr lang="ar-SA" sz="2600" b="1" dirty="0" smtClean="0">
                <a:cs typeface="Arial" pitchFamily="34" charset="0"/>
              </a:rPr>
              <a:t>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تقسيم المنهج على المحاضرات</a:t>
            </a: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endParaRPr lang="ar-SA" sz="2600" b="1" dirty="0" smtClean="0">
              <a:cs typeface="Arial" pitchFamily="34" charset="0"/>
            </a:endParaRPr>
          </a:p>
          <a:p>
            <a:pPr eaLnBrk="1" hangingPunct="1">
              <a:buFont typeface="Arial" pitchFamily="34" charset="0"/>
              <a:buNone/>
            </a:pPr>
            <a:endParaRPr lang="ar-SA" sz="2600" b="1" dirty="0" smtClean="0">
              <a:cs typeface="Arial" pitchFamily="34" charset="0"/>
            </a:endParaRPr>
          </a:p>
          <a:p>
            <a:pPr eaLnBrk="1" hangingPunct="1">
              <a:buNone/>
            </a:pPr>
            <a:r>
              <a:rPr lang="ar-SA" sz="2800" b="1" u="sng" dirty="0" smtClean="0"/>
              <a:t>المحاضر </a:t>
            </a:r>
            <a:r>
              <a:rPr lang="ar-SA" sz="2800" b="1" u="sng" dirty="0" err="1" smtClean="0"/>
              <a:t>ة</a:t>
            </a:r>
            <a:r>
              <a:rPr lang="ar-SA" sz="2800" b="1" u="sng" dirty="0" smtClean="0"/>
              <a:t> التاسعة: (المقطع السادس): بعض مشاهد البداية والنهاية</a:t>
            </a:r>
            <a:endParaRPr lang="en-US" sz="2800" dirty="0" smtClean="0"/>
          </a:p>
          <a:p>
            <a:pPr eaLnBrk="1" hangingPunct="1">
              <a:buNone/>
            </a:pPr>
            <a:r>
              <a:rPr lang="ar-SA" sz="2800" b="1" u="sng" dirty="0" smtClean="0"/>
              <a:t>المحاضرة العاشرة: (المقطع السابع</a:t>
            </a:r>
            <a:r>
              <a:rPr lang="ar-SA" sz="2800" b="1" u="sng" smtClean="0"/>
              <a:t>): تعقيبات على بعض </a:t>
            </a:r>
            <a:r>
              <a:rPr lang="ar-SA" sz="2800" b="1" u="sng" dirty="0" smtClean="0"/>
              <a:t>مشاهد الآخرة، والمشهد الأول من قصة سيدنا موسى عليه الصلاة والسلام</a:t>
            </a:r>
            <a:endParaRPr lang="en-US" sz="2800" dirty="0" smtClean="0"/>
          </a:p>
          <a:p>
            <a:pPr eaLnBrk="1" hangingPunct="1">
              <a:buNone/>
            </a:pPr>
            <a:r>
              <a:rPr lang="ar-SA" sz="2800" b="1" u="sng" dirty="0" smtClean="0"/>
              <a:t>المحاضرة الحادية عشرة: (المقطع الثامن): المشهد الثاني من قصة سيدنا </a:t>
            </a:r>
          </a:p>
          <a:p>
            <a:pPr eaLnBrk="1" hangingPunct="1">
              <a:buNone/>
            </a:pPr>
            <a:r>
              <a:rPr lang="ar-SA" sz="2800" b="1" u="sng" dirty="0" smtClean="0"/>
              <a:t>موسى عليه الصلاة والسلام</a:t>
            </a:r>
            <a:endParaRPr lang="en-US" sz="2800" dirty="0" smtClean="0"/>
          </a:p>
          <a:p>
            <a:pPr eaLnBrk="1" hangingPunct="1">
              <a:buNone/>
            </a:pPr>
            <a:r>
              <a:rPr lang="ar-SA" sz="2800" b="1" u="sng" dirty="0" smtClean="0"/>
              <a:t>المحاضرة الثانية عشرة: (المقطع التاسع): المشهد الثالث من قصة سيدنا موسى مع الخضر عليهما الصلاة والسلام</a:t>
            </a:r>
            <a:endParaRPr lang="en-US" sz="2800" dirty="0" smtClean="0"/>
          </a:p>
          <a:p>
            <a:pPr eaLnBrk="1" hangingPunct="1">
              <a:buFont typeface="Arial" pitchFamily="34" charset="0"/>
              <a:buNone/>
            </a:pPr>
            <a:endParaRPr lang="ar-SA" sz="2600" b="1" dirty="0" smtClean="0">
              <a:cs typeface="Arial" pitchFamily="34" charset="0"/>
            </a:endParaRPr>
          </a:p>
          <a:p>
            <a:pPr eaLnBrk="1" hangingPunct="1">
              <a:buFont typeface="Arial" pitchFamily="34" charset="0"/>
              <a:buNone/>
            </a:pPr>
            <a:endParaRPr lang="ar-SA" sz="2600" b="1" dirty="0" smtClean="0">
              <a:cs typeface="Arial" pitchFamily="34" charset="0"/>
            </a:endParaRPr>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تقسيم المنهج على المحاضرات</a:t>
            </a: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endParaRPr lang="ar-SA" sz="2600" b="1" dirty="0" smtClean="0">
              <a:cs typeface="Arial" pitchFamily="34" charset="0"/>
            </a:endParaRPr>
          </a:p>
          <a:p>
            <a:pPr eaLnBrk="1" hangingPunct="1">
              <a:buNone/>
            </a:pPr>
            <a:r>
              <a:rPr lang="ar-SA" sz="2800" b="1" u="sng" dirty="0" smtClean="0"/>
              <a:t>المحاضرة الثالثة عشرة: (المقطع العاشر): قصة ذي القرنين</a:t>
            </a:r>
            <a:endParaRPr lang="ar-SA" sz="2600" b="1" dirty="0" smtClean="0">
              <a:cs typeface="Arial" pitchFamily="34" charset="0"/>
            </a:endParaRPr>
          </a:p>
          <a:p>
            <a:pPr eaLnBrk="1" hangingPunct="1">
              <a:buNone/>
            </a:pPr>
            <a:r>
              <a:rPr lang="ar-SA" sz="2800" b="1" u="sng" dirty="0" smtClean="0"/>
              <a:t>المحاضرة الرابعة عشرة: (المقطع الحادي عشر): بعض مشاهد القيامة، والتنويه بشأن التنزيل المجيد، والرسول الكريم</a:t>
            </a:r>
            <a:endParaRPr lang="ar-SA" sz="2600" b="1" dirty="0" smtClean="0">
              <a:cs typeface="Arial" pitchFamily="34" charset="0"/>
            </a:endParaRPr>
          </a:p>
          <a:p>
            <a:pPr eaLnBrk="1" hangingPunct="1">
              <a:buFont typeface="Arial" pitchFamily="34" charset="0"/>
              <a:buNone/>
            </a:pPr>
            <a:endParaRPr lang="ar-SA" sz="2600" b="1" dirty="0" smtClean="0">
              <a:cs typeface="Arial" pitchFamily="34" charset="0"/>
            </a:endParaRPr>
          </a:p>
          <a:p>
            <a:pPr eaLnBrk="1" hangingPunct="1">
              <a:buFont typeface="Arial" pitchFamily="34" charset="0"/>
              <a:buNone/>
            </a:pPr>
            <a:r>
              <a:rPr lang="ar-SA" sz="2600" b="1" dirty="0" smtClean="0">
                <a:cs typeface="Arial" pitchFamily="34" charset="0"/>
              </a:rPr>
              <a:t> ملاحظة مهمة: سيتم الالتزام بهذا التوزيع إن شاء الله تعالى. والله الموفق للصواب والحمد لله رب العالمين</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13</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1558</TotalTime>
  <Words>577</Words>
  <Application>Microsoft Office PowerPoint</Application>
  <PresentationFormat>A4 Paper (210x297 mm)‎</PresentationFormat>
  <Paragraphs>86</Paragraphs>
  <Slides>13</Slides>
  <Notes>1</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5</vt:lpstr>
      <vt:lpstr>المحاضرة التمهيدية</vt:lpstr>
      <vt:lpstr>مقدمة عن طلب العلم والإخلاص فيه:</vt:lpstr>
      <vt:lpstr>مقدمة عن طلب العلم والإخلاص فيه:</vt:lpstr>
      <vt:lpstr>عناصر المحاضرة</vt:lpstr>
      <vt:lpstr>طريقة العرض والشرح والاختبار</vt:lpstr>
      <vt:lpstr>الشريحة 7</vt:lpstr>
      <vt:lpstr>تقسيم المنهج على المحاضرات</vt:lpstr>
      <vt:lpstr>تقسيم المنهج على المحاضرات</vt:lpstr>
      <vt:lpstr>تقسيم المنهج على المحاضرات</vt:lpstr>
      <vt:lpstr>تقسيم المنهج على المحاضرات</vt:lpstr>
      <vt:lpstr>الشريحة 12</vt:lpstr>
      <vt:lpstr>الشريحة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135</cp:revision>
  <dcterms:created xsi:type="dcterms:W3CDTF">2009-10-14T19:14:34Z</dcterms:created>
  <dcterms:modified xsi:type="dcterms:W3CDTF">2012-01-28T13:06:49Z</dcterms:modified>
</cp:coreProperties>
</file>