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334" r:id="rId4"/>
    <p:sldId id="335" r:id="rId5"/>
    <p:sldId id="336" r:id="rId6"/>
    <p:sldId id="337" r:id="rId7"/>
    <p:sldId id="338" r:id="rId8"/>
    <p:sldId id="339" r:id="rId9"/>
    <p:sldId id="340" r:id="rId10"/>
    <p:sldId id="341" r:id="rId11"/>
    <p:sldId id="342"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356" r:id="rId25"/>
    <p:sldId id="357"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2/8/2012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a:t>
            </a:r>
            <a:r>
              <a:rPr lang="ar-SA" b="1" spc="-150" dirty="0" smtClean="0">
                <a:solidFill>
                  <a:srgbClr val="376092"/>
                </a:solidFill>
                <a:latin typeface="ae_AlMateen" pitchFamily="2" charset="-78"/>
                <a:cs typeface="ae_AlMateen" pitchFamily="2" charset="-78"/>
              </a:rPr>
              <a:t>الرابعة</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1580767" y="3787914"/>
            <a:ext cx="6572633" cy="769441"/>
          </a:xfrm>
          <a:prstGeom prst="rect">
            <a:avLst/>
          </a:prstGeom>
        </p:spPr>
        <p:txBody>
          <a:bodyPr wrap="none">
            <a:spAutoFit/>
          </a:bodyPr>
          <a:lstStyle/>
          <a:p>
            <a:r>
              <a:rPr lang="ar-SA" sz="4400" b="1" spc="-150" dirty="0" smtClean="0">
                <a:solidFill>
                  <a:srgbClr val="376092"/>
                </a:solidFill>
                <a:latin typeface="ae_AlMateen" pitchFamily="2" charset="-78"/>
                <a:cs typeface="ae_AlMateen" pitchFamily="2" charset="-78"/>
              </a:rPr>
              <a:t>التنافس الاستعماري في الخليج العربي ( فرنسا )</a:t>
            </a:r>
            <a:endParaRPr lang="ar-SA" sz="44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بدأ اهتمام الفرنسيين بالتجارة مع الشرق منذ بداية القرن السادس عشر شأنها شأن القوى الأوروبية الكبرى في ذلك الوقت بعد حركة الكشوف الجغرافية. ولم يكن الوجود الفرنسي في بحار الشرق عامة والخليج العربي بصفة خاصة ملحوظا إذا ما قورن بالدول الأوروبية المنافسة الأخرى مثل البرتغال وهولندا وانجلترا. وقد وصلت أول رحلة تجارية فرنسية إلى الهند في مطلع القرن السادس عشر ولكنها بالطبع واجهت بمعارضة قوية من البرتغاليين أصحاب الزعامة في المنطقة في ذلك الوقت.</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وكانت فرنسا في محاولاتها الاتصال بمنطقة الخليج العربي حريصة على إبراز دورها في مجال حماية الكاثوليك في أسيا, ففي عام 1626م أرسلت فرنسا إلى إيران سفيرا وكلفته بالقيام بثلاث مهام: </a:t>
            </a:r>
          </a:p>
          <a:p>
            <a:pPr rtl="1">
              <a:buFontTx/>
              <a:buChar char="-"/>
            </a:pPr>
            <a:r>
              <a:rPr lang="ar-SA" dirty="0" smtClean="0"/>
              <a:t>إقامة تحالف مع إيران </a:t>
            </a:r>
          </a:p>
          <a:p>
            <a:pPr rtl="1">
              <a:buFontTx/>
              <a:buChar char="-"/>
            </a:pPr>
            <a:r>
              <a:rPr lang="ar-SA" dirty="0" smtClean="0"/>
              <a:t>حماية المسيحيين الكاثوليك الموجودين </a:t>
            </a:r>
            <a:r>
              <a:rPr lang="ar-SA" dirty="0" err="1" smtClean="0"/>
              <a:t>بها</a:t>
            </a:r>
            <a:endParaRPr lang="ar-SA" dirty="0" smtClean="0"/>
          </a:p>
          <a:p>
            <a:pPr rtl="1">
              <a:buFontTx/>
              <a:buChar char="-"/>
            </a:pPr>
            <a:r>
              <a:rPr lang="ar-SA" sz="3100" dirty="0" smtClean="0"/>
              <a:t>إقامة علاقات تجارية مع إيران لفتح المجال بعد ذلك لمنطقة الخليج.</a:t>
            </a:r>
          </a:p>
          <a:p>
            <a:pPr rtl="1"/>
            <a:r>
              <a:rPr lang="ar-SA" sz="3100" dirty="0" smtClean="0"/>
              <a:t>غير أن هذه المحاولة قد فشلت بسبب عدم مقدرة السفير الفر نسى تجاوز القسطنطينية.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304800" y="1447801"/>
            <a:ext cx="9410700" cy="4495799"/>
          </a:xfrm>
        </p:spPr>
        <p:txBody>
          <a:bodyPr/>
          <a:lstStyle/>
          <a:p>
            <a:pPr rtl="1"/>
            <a:r>
              <a:rPr lang="ar-SA" sz="3000" dirty="0" smtClean="0"/>
              <a:t>وربما وجدت فرنسا أن الستار الديني قد يكون عاملا مساعدا لها للنفوذ من خلاله إلى منطقة الخليج العربي في الوقت الذي كان التنافس التجاري شديد بين قوى استعمارية أخرى سبقت فرنسا إلى المنطقة وبسطت نفوذها بالفعل.</a:t>
            </a:r>
          </a:p>
          <a:p>
            <a:pPr rtl="1"/>
            <a:r>
              <a:rPr lang="ar-SA" sz="3000" dirty="0" smtClean="0"/>
              <a:t>بعد فشل تلك المحاولة بثلاث سنوات أرسلت فرنسا إلى موسكو في محاولة لفتح طريق تجارى بين فرنسا وإيران عبر بلاد البلطيق وروسيا وبحر قزوين, ولكن لم تأتى هذه المحاولة بنتائج ملموسة.</a:t>
            </a:r>
          </a:p>
          <a:p>
            <a:pPr rtl="1"/>
            <a:r>
              <a:rPr lang="ar-SA" sz="3000" dirty="0" smtClean="0"/>
              <a:t>ثم أرسلت فرنسا في عام 1628م إلى إيران بعثة تبشيرية برئاسة أحد أباء الكنيسة حاملا رسائل من الملك لويس الثالث عشر إلى الشاه عباس الأول.</a:t>
            </a:r>
            <a:endParaRPr lang="ar-SA"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حظيت هذه البعثة بحفاوة الشاه </a:t>
            </a:r>
            <a:r>
              <a:rPr lang="ar-SA" dirty="0" err="1" smtClean="0"/>
              <a:t>الايرانى</a:t>
            </a:r>
            <a:r>
              <a:rPr lang="ar-SA" dirty="0" smtClean="0"/>
              <a:t> عباس الأول, الذي سمح للبعثة أن تنشأ مراكز </a:t>
            </a:r>
            <a:r>
              <a:rPr lang="ar-SA" dirty="0" err="1" smtClean="0"/>
              <a:t>تنصيرية</a:t>
            </a:r>
            <a:r>
              <a:rPr lang="ar-SA" dirty="0" smtClean="0"/>
              <a:t> في كل مكان بأصفهان وبغداد التي كانت تابعة للدولة </a:t>
            </a:r>
            <a:r>
              <a:rPr lang="ar-SA" dirty="0" err="1" smtClean="0"/>
              <a:t>الصفوية</a:t>
            </a:r>
            <a:r>
              <a:rPr lang="ar-SA" dirty="0" smtClean="0"/>
              <a:t> في ذلك الوقت, وكان للفرنسيين بعد ذلك دورا هاما في مجال الإرساليات الدينية بفارس لوجود عدد كبير من الرهبان الفرنسيين هناك.</a:t>
            </a:r>
          </a:p>
          <a:p>
            <a:pPr rtl="1"/>
            <a:r>
              <a:rPr lang="ar-SA" dirty="0" smtClean="0"/>
              <a:t>وهكذا نفذ الفرنسيون </a:t>
            </a:r>
            <a:r>
              <a:rPr lang="ar-SA" dirty="0" err="1" smtClean="0"/>
              <a:t>الى</a:t>
            </a:r>
            <a:r>
              <a:rPr lang="ar-SA" dirty="0" smtClean="0"/>
              <a:t> منطقة الخليج العربي من خلال ذلك النشاط الديني الملحوظ. </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ولأن النشاط التجاري كان الهدف الأساسي للمحاولات الفرنسية للتواجد في الشرق والخليج العربي فقد حاولت فرنسا منذ عهد الملك هنري الرابع 1589-1610م أن يكون لها نصيب في التجارة الشرقية بعد أن أدركت أهمية مشاركتها في هذا المجال مع القوى الاستعمارية الأوروبية المنافسة.</a:t>
            </a:r>
          </a:p>
          <a:p>
            <a:pPr rtl="1"/>
            <a:r>
              <a:rPr lang="ar-SA" dirty="0" smtClean="0"/>
              <a:t>فقام الملك الفرنسي هنري الرابع في 1601م ( بعد عام من تأسيس الشركة الانجليزية ) بمحاولة لتأسيس شركة فرنسية للتجارة مع الهند على غرار شركتي الهند الشرقية البرتغالية والاسبانية ولكنه فشل.</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واستمرت المحاولات الفرنسية في هذا المجال حتى نجحت في عام 1664م (بعد حوالي أكثر من نصف قرن) في تأسيس شركة الهند الشرقية الفرنسية وذلك بمبادرة شخصية من وزير المالية الفرنسي </a:t>
            </a:r>
            <a:r>
              <a:rPr lang="ar-SA" dirty="0" err="1" smtClean="0"/>
              <a:t>كولبير</a:t>
            </a:r>
            <a:r>
              <a:rPr lang="ar-SA" dirty="0" smtClean="0"/>
              <a:t> بهدف تطوير مجالات التجارة الفرنسية مع بلاد الشرق.</a:t>
            </a:r>
          </a:p>
          <a:p>
            <a:pPr rtl="1"/>
            <a:r>
              <a:rPr lang="ar-SA" dirty="0" smtClean="0"/>
              <a:t>واصدر الشاه الإيراني عباس الثاني مرسوما بمنح الشركة الفرنسية امتياز بإعفائها من من الرسوم والجمارك لمدة ثلاث سنوات, بالإضافة إلى حقوق ممارسة الأنشطة التجارية الممنوحة للأجانب الآخرين.</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وقد أتفق الطرفان الفرنسي والإيراني على تبادل المصالح والخدمات, فتعهد الفرنسيين بإغداق العطايا والهدايا على الشاه الذي بدوره وعد الفرنسيين بإبرام معاهدة رسمية للتجارة مع فرنسا في حال حدوث ذلك سواء من ملك فرنسا أو من الشركة نفسها.</a:t>
            </a:r>
          </a:p>
          <a:p>
            <a:pPr rtl="1"/>
            <a:r>
              <a:rPr lang="ar-SA" dirty="0" smtClean="0"/>
              <a:t>وكان متوقعا أن يزيد النفوذ الفرنسي من خلال هذا الوفاق مع الشاه الإيراني, ولكن حدث العكس وبدلا من أن تسعى فرنسا من خلال الملك والشركة للسير في هذا الاتجاه المدعم لوجودها في الخليج العربي وتوطيد علاقتها مع الشاه الإيراني, حدث العكس.  </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sz="3100" dirty="0" smtClean="0"/>
              <a:t>فقد أهمل الملك الفرنسي وأيضا الشركة الفرنسية إرسال ما وعدوا </a:t>
            </a:r>
            <a:r>
              <a:rPr lang="ar-SA" sz="3100" dirty="0" err="1" smtClean="0"/>
              <a:t>به</a:t>
            </a:r>
            <a:r>
              <a:rPr lang="ar-SA" sz="3100" dirty="0" smtClean="0"/>
              <a:t> الشاه الإيراني من هدايا الأمر الذي أغضبه وهدد بوضع حد لنشاط الفرنسيين بالمواني الفارسية هذا بالإضافة إلى انشغال فرنسا بمشكلات القارة الأوروبية وخوضها عدة حروب خاصة في عهد لويس الرابع عشر, فضلا عن انشغال الشركة الفرنسية بفتح أسواق تجارية لها في سيام والصين.</a:t>
            </a:r>
          </a:p>
          <a:p>
            <a:pPr rtl="1"/>
            <a:r>
              <a:rPr lang="ar-SA" sz="3100" dirty="0" smtClean="0"/>
              <a:t>وخلال القرن القرن السابع عشر لم تتح للشركة الفرنسية الفرصة الكاملة للمشاركة بشكل كبير في تجارة فارس والخليج العربي بسبب المنافسة والمعارضة الشديدة من القوى الأوروبية الأخرى.  </a:t>
            </a:r>
            <a:endParaRPr lang="ar-SA" sz="3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76200" y="1600201"/>
            <a:ext cx="9639300" cy="4419599"/>
          </a:xfrm>
        </p:spPr>
        <p:txBody>
          <a:bodyPr/>
          <a:lstStyle/>
          <a:p>
            <a:r>
              <a:rPr lang="ar-SA" sz="3000" dirty="0" smtClean="0"/>
              <a:t>وانتهت المنافسة الفرنسية الهولندية في المنطقة لصالح الهولنديين, الذين سبقوهم إلى المنطقة ولذا فلم يفسحوا لهم المجال. ورغم وجود وكالة فرنسية في بندر عباس إلا أن نشاط الشركة الفرنسية في الميناء كان يغلب عليه الركود.</a:t>
            </a:r>
          </a:p>
          <a:p>
            <a:r>
              <a:rPr lang="ar-SA" sz="3000" dirty="0" smtClean="0"/>
              <a:t>وجاءت فرصة أخرى لفرنسا لتحسين علاقتها بالفرس عام 1699م عندما حاولت الحكومة الفارسية أن تحصل على مساعدة عسكرية من فرنسا لتحقيق مشروعها في الاستيلاء على مسقط لوضع حد لنشاط </a:t>
            </a:r>
            <a:r>
              <a:rPr lang="ar-SA" sz="3000" dirty="0" err="1" smtClean="0"/>
              <a:t>اليعاربة</a:t>
            </a:r>
            <a:r>
              <a:rPr lang="ar-SA" sz="3000" dirty="0" smtClean="0"/>
              <a:t> في عمان, وكانت كل من هولندا وانجلترا قد رفضتا مساعدة الفرس في ذلك في الوقت الذي كانت فيه المساعدات البرتغالية غير فعالة لتحقيق هدف الفرس.</a:t>
            </a:r>
            <a:endParaRPr lang="ar-SA"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وقد تضمن العرض الفارسي لفرنسا الدخول في حلف عسكري مع فرنسا لاحتلال مسقط على أن تكون النفقات مناصفة بينهما, هذا بالإضافة إلى الامتيازات التجارية لفرنسا.</a:t>
            </a:r>
          </a:p>
          <a:p>
            <a:pPr rtl="1"/>
            <a:r>
              <a:rPr lang="ar-SA" dirty="0" smtClean="0"/>
              <a:t>وكان هذا العرض الفارسي بمثابة صفقة عظيمة تفوق كل التسهيلات والامتيازات التي حصلت عليها هولندا وانجلترا. ورغم ذلك فالمذكرة والعرض الفارسي لم يجد صدى لدى فرنسا ولا نعرف هل بسبب عدم وصول هذا العرض أصلا إلى باريس, أم وصوله متأخرا. ويؤكد الباحثين أن وثيقة هذا العرض الفارسي ليس لها أثر في المحفوظات والوثائق الفرنسية حتى ألان.</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41437"/>
            <a:ext cx="8915400" cy="4525963"/>
          </a:xfrm>
        </p:spPr>
        <p:txBody>
          <a:bodyPr/>
          <a:lstStyle/>
          <a:p>
            <a:pPr rtl="1"/>
            <a:r>
              <a:rPr lang="ar-SA" dirty="0" smtClean="0"/>
              <a:t>ويجب أن نذكر هنا أن القوى الاستعمارية في منطقة الخليج خاصة هولندا وانجلترا كانتا تسعيان دائما لإعاقة أي تقارب أو علاقة بين فرنسا وإيران تقرب فرنسا من الخليج العربي.</a:t>
            </a:r>
          </a:p>
          <a:p>
            <a:pPr rtl="1"/>
            <a:r>
              <a:rPr lang="ar-SA" dirty="0" smtClean="0"/>
              <a:t>ورغم نجاح فرنسا في إبرام عدة معاهدات مع الفرس إلا أن انجلترا وهولندا كانا دائما يمارسان كل ما أمكن من ضغوط لإفشالها.</a:t>
            </a:r>
          </a:p>
          <a:p>
            <a:pPr rtl="1"/>
            <a:r>
              <a:rPr lang="ar-SA" dirty="0" smtClean="0"/>
              <a:t>ويرى الكثير من الباحثين أن أن نظرة الفرنسيين إلى فارس أو إيران إلى منطقة الخليج ارتكزت على كونها طريقا استراتيجيا إلى مستعمراتها في الهند أكثر منها سوق لتصريف البضائع أو سوقا للتجارة الفرنسية.</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ويؤكد ما سبق أن الفرنسيين كانوا يعملون لامتلاك الأراضي والسيطرة السياسية ولذلك اتصفت أعمال شركة الهند الفرنسية بنوع من الصفات التي تجمع بين الحماقة والتجبر والتخطيط السيئ ولذلك واجهت صعوبات كبيرة.</a:t>
            </a:r>
          </a:p>
          <a:p>
            <a:pPr rtl="1"/>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فرنسا وعمان </a:t>
            </a:r>
            <a:endParaRPr lang="ar-SA" dirty="0"/>
          </a:p>
        </p:txBody>
      </p:sp>
      <p:sp>
        <p:nvSpPr>
          <p:cNvPr id="3" name="عنصر نائب للمحتوى 2"/>
          <p:cNvSpPr>
            <a:spLocks noGrp="1"/>
          </p:cNvSpPr>
          <p:nvPr>
            <p:ph idx="1"/>
          </p:nvPr>
        </p:nvSpPr>
        <p:spPr>
          <a:xfrm>
            <a:off x="457200" y="1447800"/>
            <a:ext cx="8915400" cy="4525963"/>
          </a:xfrm>
        </p:spPr>
        <p:txBody>
          <a:bodyPr/>
          <a:lstStyle/>
          <a:p>
            <a:pPr rtl="1"/>
            <a:r>
              <a:rPr lang="ar-SA" dirty="0" smtClean="0"/>
              <a:t>كانت تقارير الخارجية الفرنسية التي ترد إلى الحكومة من مستعمرتها جزيرة موريشيوس تنصح بضرورة إيجاد علاقات تجارية مع الحكام العرب على سواحل الخليج العربي وعلى وجه الخصوص مع سلطنة عمان بسبب موقعها الهام على مدخل الخليج العربي. وأول اتصال لفرنسا مع سلطنة عمان يرجع إلى عام 1759م في عهد الإمام أحمد بن سعيد عندما قامت سفينتين فرنسيتين قادمتين من جزيرة موريشيوس بمهاجمة السفن التي تحمل العلم الانجليزي في ميناء مسقط, ثم الهجوم على الوكالة البريطانية في بندر عباس وتم تخريبها بالكامل.</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تدخل الإمام احمد بن سعيد لحل هذه الأزمة, حيث كان حريصا على إقامة طيبة مع فرنسا لمواجهة الخطر الانجليزي والهولندي الذي كان يهدد بلاده.</a:t>
            </a:r>
          </a:p>
          <a:p>
            <a:r>
              <a:rPr lang="ar-SA" dirty="0" smtClean="0"/>
              <a:t>وأعرب الإمام احمد عن رغبته في زيادة التبادل التجاري مع فرنسا كما طلب إرسال مندوب فرنسي إلى مسقط, وبالطبع استجابت فرنسا إيمانا منها بأهمية مسقط كمحطة لتموين سفنها القادمة من موريشيوس في طريقها إلى الهند.</a:t>
            </a:r>
          </a:p>
          <a:p>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417637"/>
            <a:ext cx="8915400" cy="4525963"/>
          </a:xfrm>
        </p:spPr>
        <p:txBody>
          <a:bodyPr/>
          <a:lstStyle/>
          <a:p>
            <a:r>
              <a:rPr lang="ar-SA" sz="3100" dirty="0" smtClean="0"/>
              <a:t>ورغم هزيمة فرنسا أمام انجلترا بعد حرب السنوات السبع (1756-1763) التي أجبرتها على التنازل عن كل ممتلكاتها في شبه القارة الهندية بمقتدى معاهدة باريس 1763م , إلا أن فرنسا ظلت حريصة على مواصلة الحفاظ على علاقتها بحكام مسقط.</a:t>
            </a:r>
          </a:p>
          <a:p>
            <a:r>
              <a:rPr lang="ar-SA" sz="3100" dirty="0" smtClean="0"/>
              <a:t>وقد ساءت العلاقات الفرنسية العمانية بعد ذلك بسبب عمليات القرصنة التي مارستها السفن الفرنسية ضد نظيرتها العمانية أو ضد السفن الأجنبية الأخرى الراسية في المواني العمانية.</a:t>
            </a:r>
          </a:p>
          <a:p>
            <a:r>
              <a:rPr lang="ar-SA" sz="3100" dirty="0" smtClean="0"/>
              <a:t>ونتج عن ذلك رفض مسقط إقامة أي وكالة تجارية فرنسية </a:t>
            </a:r>
            <a:r>
              <a:rPr lang="ar-SA" sz="3100" dirty="0" err="1" smtClean="0"/>
              <a:t>بها</a:t>
            </a:r>
            <a:r>
              <a:rPr lang="ar-SA" sz="3100" dirty="0" smtClean="0"/>
              <a:t> مثلما حدث في 1785م.</a:t>
            </a:r>
            <a:endParaRPr lang="ar-SA" sz="3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والجدير بالذكر هنا أن الحكومة العمانية قد تغاضت كثيرا عن أعمال القرصنة الفرنسية ولم ترد بعنف على هذه الهجمات فقد كانت عمان هي الأخرى حريصة لأخر مدى على علاقتها التجارية بفرنسا, لأن الأسطول العماني كان يقوم بعملية نقل البضائع بين الخليج وبين المستعمرات الفرنسية, ومن ثم كان التبادل التجاري أكثر ربحا لأهل عمان, وهذا يفسر سبب تغاضى سلطان عمان عن الاعتداءات الفرنسية بل واستعداده لإقامة وكالة فرنسية بمسقط مرة أخرى في عام 1785م في نفس الوقت الذي رفض فيه طلبا انجليزيا بهذا الخصوص.</a:t>
            </a:r>
            <a:endParaRPr lang="ar-S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524000"/>
            <a:ext cx="9410700" cy="4343400"/>
          </a:xfrm>
        </p:spPr>
        <p:txBody>
          <a:bodyPr/>
          <a:lstStyle/>
          <a:p>
            <a:pPr rtl="1"/>
            <a:r>
              <a:rPr lang="ar-SA" sz="3000" dirty="0" smtClean="0"/>
              <a:t>وقد رأت الحكومة الفرنسية في ذلك الوقت أن البحر الأحمر أكثر أهمية لها من الخليج العربي حيث كان لها ممثلون تجاريون في المدن المصرية يمكنهم الاتصال بجزيرتي موريشيوس </a:t>
            </a:r>
            <a:r>
              <a:rPr lang="ar-SA" sz="3000" dirty="0" err="1" smtClean="0"/>
              <a:t>و</a:t>
            </a:r>
            <a:r>
              <a:rPr lang="ar-SA" sz="3000" dirty="0" smtClean="0"/>
              <a:t> </a:t>
            </a:r>
            <a:r>
              <a:rPr lang="ar-SA" sz="3000" dirty="0" err="1" smtClean="0"/>
              <a:t>بوربون</a:t>
            </a:r>
            <a:r>
              <a:rPr lang="ar-SA" sz="3000" dirty="0" smtClean="0"/>
              <a:t> وإكمال الحلقة التجارية وصولا إلى فرنسا. كما كانت ترى فرنسا أن البحر الأحمر سيكون هو المنفذ لحملتها العسكرية التي تخطط لإرسالها إلى الهند, والتي كانت حملتها الأولى على مصر في 1798م هي الخطوة التمهيدية لها. </a:t>
            </a:r>
          </a:p>
          <a:p>
            <a:pPr rtl="1"/>
            <a:r>
              <a:rPr lang="ar-SA" sz="3000" dirty="0" smtClean="0"/>
              <a:t>وما لبث أن تغيرت وجهة النظر الفرنسية وتنبهت مرة أخرى لأهمية الخليج العربي وضرورة وجود مراكز لها على سواحله لتتمكن من مواجهة بريطانيا.</a:t>
            </a:r>
            <a:endParaRPr lang="ar-SA"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وبناءا على اقتناع فرنسا مرة أخرى بأهمية الخليج العربي فقد سعت إلى 1- ضرورة إنشاء قنصلية لها في مسقط 2- إرسال بعثة إلى </a:t>
            </a:r>
            <a:r>
              <a:rPr lang="en-US" dirty="0" smtClean="0"/>
              <a:t> </a:t>
            </a:r>
            <a:r>
              <a:rPr lang="ar-SA" dirty="0" smtClean="0"/>
              <a:t>فارس لمراقبة الطرق المؤدية إلى الهند.</a:t>
            </a:r>
          </a:p>
          <a:p>
            <a:pPr rtl="1"/>
            <a:r>
              <a:rPr lang="ar-SA" dirty="0" smtClean="0"/>
              <a:t>وعلى هذا الأساس دعمت فرنسا الإمام سلطان بن احمد لحكم عمان في 1792م وبمجرد وصوله إلى الحكم قامت فرنسا بإجراءات إنشاء قنصلية لها في مسقط وأعلنت صراحة أن الغرض من إنشاء هذه القنصلية هو التجسس على حركات الانجليز في الهند ودراسة الأحوال الداخلية في عمان والجزيرة العربية والطرق التي يمكن أن يستخدمها الفرنسيون في حال غزوهم للشرق.</a:t>
            </a:r>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a:xfrm>
            <a:off x="495300" y="1447800"/>
            <a:ext cx="8915400" cy="4525963"/>
          </a:xfrm>
        </p:spPr>
        <p:txBody>
          <a:bodyPr/>
          <a:lstStyle/>
          <a:p>
            <a:pPr rtl="1"/>
            <a:r>
              <a:rPr lang="ar-SA" dirty="0" smtClean="0"/>
              <a:t>وتركزت أهمية مسقط لفرنسا في ذلك الوقت أنها:</a:t>
            </a:r>
          </a:p>
          <a:p>
            <a:pPr rtl="1">
              <a:buFontTx/>
              <a:buChar char="-"/>
            </a:pPr>
            <a:r>
              <a:rPr lang="ar-SA" dirty="0" smtClean="0"/>
              <a:t>مكان استراتيجي لمراقبة شرق إفريقيا والهند والخليج</a:t>
            </a:r>
          </a:p>
          <a:p>
            <a:pPr rtl="1">
              <a:buFontTx/>
              <a:buChar char="-"/>
            </a:pPr>
            <a:r>
              <a:rPr lang="ar-SA" dirty="0" smtClean="0"/>
              <a:t>يمكن للقنصل الفرنسي </a:t>
            </a:r>
            <a:r>
              <a:rPr lang="ar-SA" dirty="0" err="1" smtClean="0"/>
              <a:t>بها</a:t>
            </a:r>
            <a:r>
              <a:rPr lang="ar-SA" dirty="0" smtClean="0"/>
              <a:t> أن يبعث الرسائل بطرق متعددة برا وبحرا شرقا وغربا</a:t>
            </a:r>
          </a:p>
          <a:p>
            <a:pPr rtl="1">
              <a:buFontTx/>
              <a:buChar char="-"/>
            </a:pPr>
            <a:r>
              <a:rPr lang="ar-SA" dirty="0" smtClean="0"/>
              <a:t>وجود قنصلية بمسقط تسهل التعامل مع جذر موريشيوس </a:t>
            </a:r>
            <a:r>
              <a:rPr lang="ar-SA" dirty="0" err="1" smtClean="0"/>
              <a:t>وبوربون</a:t>
            </a:r>
            <a:r>
              <a:rPr lang="ar-SA" dirty="0" smtClean="0"/>
              <a:t>  ومع المندوبين الفرنسيين في </a:t>
            </a:r>
            <a:r>
              <a:rPr lang="ar-SA" dirty="0" err="1" smtClean="0"/>
              <a:t>سوارت</a:t>
            </a:r>
            <a:r>
              <a:rPr lang="ar-SA" dirty="0" smtClean="0"/>
              <a:t> </a:t>
            </a:r>
            <a:r>
              <a:rPr lang="ar-SA" dirty="0" err="1" smtClean="0"/>
              <a:t>وكانتون</a:t>
            </a:r>
            <a:r>
              <a:rPr lang="ar-SA" dirty="0" smtClean="0"/>
              <a:t> ومدراس في الهند</a:t>
            </a:r>
          </a:p>
          <a:p>
            <a:pPr rtl="1">
              <a:buFontTx/>
              <a:buChar char="-"/>
            </a:pPr>
            <a:r>
              <a:rPr lang="ar-SA" dirty="0" smtClean="0"/>
              <a:t>يمكن للقنصل الفرنسي في مسقط المساهمة في زيادة التجارة الفرنسية في الخليج إضافة إلى جمع المعلومات الهامة لفرنسا.</a:t>
            </a:r>
          </a:p>
          <a:p>
            <a:pPr rtl="1">
              <a:buFontTx/>
              <a:buChar char="-"/>
            </a:pPr>
            <a:endParaRPr lang="ar-SA" dirty="0" smtClean="0"/>
          </a:p>
          <a:p>
            <a:pPr rtl="1">
              <a:buFontTx/>
              <a:buChar char="-"/>
            </a:pP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r>
              <a:rPr lang="ar-SA" sz="3000" dirty="0" smtClean="0"/>
              <a:t>ولاشك أن فرنسا كانت تعطى اهتماما كبيرا لعمان باعتبارها نقطة تحكم وسيطرة على الطريق الموصل إلى الهند للقادم من الخليج العربي من ناحية أو القادم عن طريق المحيط الهندي والبحر </a:t>
            </a:r>
            <a:endParaRPr lang="en-US" sz="3000" dirty="0" smtClean="0"/>
          </a:p>
          <a:p>
            <a:pPr rtl="1"/>
            <a:r>
              <a:rPr lang="en-US" sz="3000" dirty="0" smtClean="0"/>
              <a:t> </a:t>
            </a:r>
            <a:r>
              <a:rPr lang="ar-SA" sz="3000" dirty="0" smtClean="0"/>
              <a:t>الأحمر من ناحية ثانية. ووجودها في عمان يمكنها من مراقبة انجلترا وإدارة الصراع بينهما بما يحقق مصالح فرنسا. كما تمثل أملا لها في استعادة مستعمراتها التي فقدتها بسبب هزائمها أمام انجلترا من قبل.</a:t>
            </a:r>
          </a:p>
          <a:p>
            <a:pPr rtl="1"/>
            <a:r>
              <a:rPr lang="ar-SA" sz="3000" dirty="0" smtClean="0"/>
              <a:t>وقد تركز نشاط فرنسا في الخليج العربي  في معظمه في عمان, ولم يكن لها نشاط يذكر مع أي منطقة عربية أخرى على الخليج سوى ممثل سياسي لها في بغداد.</a:t>
            </a:r>
            <a:endParaRPr lang="ar-SA"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وفى الغالب كان الممثل السياسي الفرنسي في بغداد أحد رهبان الإرساليات الدينية الفرنسية, التي ترك لها في أغلب الأحيان مباشرة النشاط التجاري الفرنسي .</a:t>
            </a:r>
          </a:p>
          <a:p>
            <a:pPr rtl="1"/>
            <a:r>
              <a:rPr lang="ar-SA" dirty="0" smtClean="0"/>
              <a:t>ونلاحظ أن علاقة فرنسا بمنطقة الخليج العربي كان يحكمها علاقة فرنسا بدول أوروبا خاصة انجلترا, فكل الخطوات السياسية والتجارية التي اتخذتها فرنسا خارج القارة الأوروبية عموما والخليج العربي خصوصا كانت نتاج التنافس الاستعماري بينهما.</a:t>
            </a:r>
          </a:p>
          <a:p>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57200" y="1341437"/>
            <a:ext cx="8915400" cy="4525963"/>
          </a:xfrm>
        </p:spPr>
        <p:txBody>
          <a:bodyPr/>
          <a:lstStyle/>
          <a:p>
            <a:r>
              <a:rPr lang="ar-SA" dirty="0" smtClean="0"/>
              <a:t>ورغم أن فرنسا كانت لديها الإمكانيات الكبيرة التي تجعلها أكبر قوة استعمارية في القرن السابع عشر, نظرا لتعداد سكانها الكبير الذي يفوق باقي الدول الأوروبية, </a:t>
            </a:r>
            <a:r>
              <a:rPr lang="ar-SA" dirty="0" err="1" smtClean="0"/>
              <a:t>بلاضافة</a:t>
            </a:r>
            <a:r>
              <a:rPr lang="ar-SA" dirty="0" smtClean="0"/>
              <a:t> إلى إمكانياتها الاقتصادية والمعدنية, فضلا عن امتلاكها أفضل جيش في عهد الملك لويس الرابع عشر, إلا أنها لم تحقق النجاح الملحوظ في منطقة الخليج العربي بالمقارنة مع القوى الاستعمارية الأخرى.</a:t>
            </a:r>
          </a:p>
          <a:p>
            <a:r>
              <a:rPr lang="ar-SA" dirty="0" smtClean="0"/>
              <a:t>فقد اتجه اهتمام الفرنسيين دائما للقارة الأوروبية بسبب الصلة الوثيقة التي تربط فرنسا ببعض الشعوب الأوروبية, ولذلك كانت الحروب الأوروبية تستنفذ القسم الأكبر من طاقة فرنسا .</a:t>
            </a: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ولعل ما يلفت النظر في علاقة فرنسا بالجانب العربي أن تلك العلاقة كانت دائما غير واضحة, فعلى الرغم من أن أمراء العرب في سواحل الخليج العربي والجزيرة العربية كانوا على استعداد لصداقة فرنسا بسبب الأطماع البريطانية في بلادهم, إلا أن السياسة الفرنسية لم تتخذ هدفا واضحا في علاقتها بالخليج إذ كان طابع هذه السياسة حتى منتصف القرن الثامن عشر يتسم بالتردد وعدم الثبات. كما أن بريطانيا لم تتوان في الوقوف بالمرصاد لكل المحاولات الفرنسية الرامية إلى مجابهة النفوذ البريطاني الذي كان يزداد بصورة واضحة في كل مناطق الخليج.</a:t>
            </a:r>
          </a:p>
          <a:p>
            <a:pPr rtl="1"/>
            <a:r>
              <a:rPr lang="ar-SA" dirty="0" smtClean="0"/>
              <a:t>                                                        ------------</a:t>
            </a: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2815</TotalTime>
  <Words>1867</Words>
  <Application>Microsoft Office PowerPoint</Application>
  <PresentationFormat>A4 Paper (210x297 mm)‎</PresentationFormat>
  <Paragraphs>67</Paragraphs>
  <Slides>26</Slides>
  <Notes>1</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المحاضرة الرابعة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فرنسا وعمان </vt:lpstr>
      <vt:lpstr>الشريحة 16</vt:lpstr>
      <vt:lpstr>الشريحة 17</vt:lpstr>
      <vt:lpstr>الشريحة 18</vt:lpstr>
      <vt:lpstr>الشريحة 19</vt:lpstr>
      <vt:lpstr>الشريحة 20</vt:lpstr>
      <vt:lpstr> </vt:lpstr>
      <vt:lpstr>الشريحة 22</vt:lpstr>
      <vt:lpstr>الشريحة 23</vt:lpstr>
      <vt:lpstr>الشريحة 24</vt:lpstr>
      <vt:lpstr>الشريحة 25</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262</cp:revision>
  <dcterms:created xsi:type="dcterms:W3CDTF">2009-10-14T19:14:34Z</dcterms:created>
  <dcterms:modified xsi:type="dcterms:W3CDTF">2012-02-08T17:32:15Z</dcterms:modified>
</cp:coreProperties>
</file>