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332" r:id="rId4"/>
    <p:sldId id="333" r:id="rId5"/>
    <p:sldId id="334" r:id="rId6"/>
    <p:sldId id="335" r:id="rId7"/>
    <p:sldId id="336" r:id="rId8"/>
    <p:sldId id="337" r:id="rId9"/>
    <p:sldId id="338" r:id="rId10"/>
    <p:sldId id="339" r:id="rId11"/>
    <p:sldId id="340" r:id="rId12"/>
    <p:sldId id="341" r:id="rId13"/>
    <p:sldId id="342" r:id="rId14"/>
    <p:sldId id="343" r:id="rId15"/>
    <p:sldId id="344" r:id="rId16"/>
    <p:sldId id="345" r:id="rId17"/>
    <p:sldId id="346" r:id="rId18"/>
    <p:sldId id="347" r:id="rId19"/>
    <p:sldId id="348" r:id="rId20"/>
    <p:sldId id="349" r:id="rId21"/>
    <p:sldId id="350" r:id="rId22"/>
    <p:sldId id="351" r:id="rId23"/>
    <p:sldId id="352" r:id="rId24"/>
    <p:sldId id="266"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59" d="100"/>
          <a:sy n="59" d="100"/>
        </p:scale>
        <p:origin x="-1242" y="-33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3/2/2012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smtClean="0">
                <a:solidFill>
                  <a:schemeClr val="accent1">
                    <a:lumMod val="50000"/>
                  </a:schemeClr>
                </a:solidFill>
                <a:latin typeface="AYM Wadiy S_U normal."/>
                <a:cs typeface="Times New Roman" pitchFamily="18" charset="0"/>
              </a:rPr>
              <a:t>تاريخ الخليج العربي الحديث والمعاصر</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محمد احمد جودة</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b="1" spc="-150" dirty="0" smtClean="0">
                <a:solidFill>
                  <a:srgbClr val="376092"/>
                </a:solidFill>
                <a:latin typeface="ae_AlMateen" pitchFamily="2" charset="-78"/>
                <a:cs typeface="ae_AlMateen" pitchFamily="2" charset="-78"/>
              </a:rPr>
              <a:t>المحاضرة السابعة</a:t>
            </a:r>
            <a:endParaRPr lang="en-US" b="1" spc="-150" dirty="0" smtClean="0">
              <a:solidFill>
                <a:srgbClr val="376092"/>
              </a:solidFill>
              <a:latin typeface="ae_AlMateen" pitchFamily="2" charset="-78"/>
              <a:cs typeface="ae_AlMateen" pitchFamily="2" charset="-78"/>
            </a:endParaRPr>
          </a:p>
        </p:txBody>
      </p:sp>
      <p:sp>
        <p:nvSpPr>
          <p:cNvPr id="4" name="مستطيل 3"/>
          <p:cNvSpPr/>
          <p:nvPr/>
        </p:nvSpPr>
        <p:spPr>
          <a:xfrm>
            <a:off x="1427673" y="3810000"/>
            <a:ext cx="6801927" cy="1323439"/>
          </a:xfrm>
          <a:prstGeom prst="rect">
            <a:avLst/>
          </a:prstGeom>
        </p:spPr>
        <p:txBody>
          <a:bodyPr wrap="none">
            <a:spAutoFit/>
          </a:bodyPr>
          <a:lstStyle/>
          <a:p>
            <a:pPr algn="ctr"/>
            <a:r>
              <a:rPr lang="ar-SA" sz="4000" b="1" spc="-150" dirty="0" smtClean="0">
                <a:solidFill>
                  <a:srgbClr val="376092"/>
                </a:solidFill>
                <a:latin typeface="ae_AlMateen" pitchFamily="2" charset="-78"/>
                <a:cs typeface="ae_AlMateen" pitchFamily="2" charset="-78"/>
              </a:rPr>
              <a:t>دور القوى المحلية في الخليج العربي في مقاومة الاستعمار</a:t>
            </a:r>
          </a:p>
          <a:p>
            <a:pPr algn="ctr"/>
            <a:r>
              <a:rPr lang="en-US" sz="4000" b="1" spc="-150" dirty="0" smtClean="0">
                <a:solidFill>
                  <a:srgbClr val="376092"/>
                </a:solidFill>
                <a:cs typeface="ae_AlMateen" pitchFamily="2" charset="-78"/>
              </a:rPr>
              <a:t>)</a:t>
            </a:r>
            <a:r>
              <a:rPr lang="ar-SA" sz="4000" b="1" spc="-150" dirty="0" smtClean="0">
                <a:solidFill>
                  <a:srgbClr val="376092"/>
                </a:solidFill>
                <a:cs typeface="ae_AlMateen" pitchFamily="2" charset="-78"/>
              </a:rPr>
              <a:t>القواسم</a:t>
            </a:r>
            <a:r>
              <a:rPr lang="en-US" sz="4000" b="1" spc="-150" dirty="0" smtClean="0">
                <a:solidFill>
                  <a:srgbClr val="376092"/>
                </a:solidFill>
                <a:cs typeface="ae_AlMateen" pitchFamily="2" charset="-78"/>
              </a:rPr>
              <a:t>(</a:t>
            </a:r>
            <a:endParaRPr lang="ar-SA" sz="40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rtl="1"/>
            <a:r>
              <a:rPr lang="ar-SA" dirty="0" smtClean="0">
                <a:cs typeface="Simplified Arabic" pitchFamily="2" charset="-78"/>
              </a:rPr>
              <a:t>وقد أطلقت تسمية القواسم أو ( </a:t>
            </a:r>
            <a:r>
              <a:rPr lang="ar-SA" dirty="0" err="1" smtClean="0">
                <a:cs typeface="Simplified Arabic" pitchFamily="2" charset="-78"/>
              </a:rPr>
              <a:t>الجواسم</a:t>
            </a:r>
            <a:r>
              <a:rPr lang="ar-SA" dirty="0" smtClean="0">
                <a:cs typeface="Simplified Arabic" pitchFamily="2" charset="-78"/>
              </a:rPr>
              <a:t> ) بشكل عام على كل القبائل القاطنة في المنطقة الواقعة ما بين رأس </a:t>
            </a:r>
            <a:r>
              <a:rPr lang="ar-SA" dirty="0" err="1" smtClean="0">
                <a:cs typeface="Simplified Arabic" pitchFamily="2" charset="-78"/>
              </a:rPr>
              <a:t>مسندم</a:t>
            </a:r>
            <a:r>
              <a:rPr lang="ar-SA" dirty="0" smtClean="0">
                <a:cs typeface="Simplified Arabic" pitchFamily="2" charset="-78"/>
              </a:rPr>
              <a:t> شمالا </a:t>
            </a:r>
            <a:r>
              <a:rPr lang="ar-SA" dirty="0" err="1" smtClean="0">
                <a:cs typeface="Simplified Arabic" pitchFamily="2" charset="-78"/>
              </a:rPr>
              <a:t>و</a:t>
            </a:r>
            <a:r>
              <a:rPr lang="ar-SA" dirty="0" smtClean="0">
                <a:cs typeface="Simplified Arabic" pitchFamily="2" charset="-78"/>
              </a:rPr>
              <a:t> </a:t>
            </a:r>
            <a:r>
              <a:rPr lang="ar-SA" dirty="0" err="1" smtClean="0">
                <a:cs typeface="Simplified Arabic" pitchFamily="2" charset="-78"/>
              </a:rPr>
              <a:t>أبوظبى</a:t>
            </a:r>
            <a:r>
              <a:rPr lang="ar-SA" dirty="0" smtClean="0">
                <a:cs typeface="Simplified Arabic" pitchFamily="2" charset="-78"/>
              </a:rPr>
              <a:t> جنوبا, التي كانت </a:t>
            </a:r>
            <a:r>
              <a:rPr lang="ar-SA" dirty="0" smtClean="0">
                <a:cs typeface="Simplified Arabic" pitchFamily="2" charset="-78"/>
              </a:rPr>
              <a:t>تخضع في ولائها إلى شيخ القواسم. وبعض الآراء تشير إلى أن القواسم قبائل وفدت من العراق بعد هجرتها من أواسط الجزيرة العربية. وهناك أراء أخرى متعددة ولكن بعيدا عن اختلاف الآراء حول أصل القواسم إلا أنها جميعا أجمعت على أنها عربية الأصل, وأن هذه القبائل استطاعت منذ النصف الثاني من القرن الثامن عشر السيطرة على جزء كبير من مدخل الخليج العربي ومن رأس </a:t>
            </a:r>
            <a:r>
              <a:rPr lang="ar-SA" dirty="0" err="1" smtClean="0">
                <a:cs typeface="Simplified Arabic" pitchFamily="2" charset="-78"/>
              </a:rPr>
              <a:t>مسندم</a:t>
            </a:r>
            <a:r>
              <a:rPr lang="ar-SA" dirty="0" smtClean="0">
                <a:cs typeface="Simplified Arabic" pitchFamily="2" charset="-78"/>
              </a:rPr>
              <a:t> إلى دبي.</a:t>
            </a:r>
            <a:endParaRPr lang="ar-SA" dirty="0">
              <a:cs typeface="Simplified Arabic" pitchFamily="2" charset="-7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cs typeface="Simplified Arabic" pitchFamily="2" charset="-78"/>
              </a:rPr>
              <a:t>وبالفعل شكل </a:t>
            </a:r>
            <a:r>
              <a:rPr lang="ar-SA" dirty="0" smtClean="0">
                <a:cs typeface="Simplified Arabic" pitchFamily="2" charset="-78"/>
              </a:rPr>
              <a:t>القواسم </a:t>
            </a:r>
            <a:r>
              <a:rPr lang="ar-SA" dirty="0" smtClean="0">
                <a:cs typeface="Simplified Arabic" pitchFamily="2" charset="-78"/>
              </a:rPr>
              <a:t>إحدى </a:t>
            </a:r>
            <a:r>
              <a:rPr lang="ar-SA" dirty="0" smtClean="0">
                <a:cs typeface="Simplified Arabic" pitchFamily="2" charset="-78"/>
              </a:rPr>
              <a:t>أهم القوى البحرية </a:t>
            </a:r>
            <a:r>
              <a:rPr lang="ar-SA" dirty="0" smtClean="0">
                <a:cs typeface="Simplified Arabic" pitchFamily="2" charset="-78"/>
              </a:rPr>
              <a:t>في </a:t>
            </a:r>
            <a:r>
              <a:rPr lang="ar-SA" dirty="0" smtClean="0">
                <a:cs typeface="Simplified Arabic" pitchFamily="2" charset="-78"/>
              </a:rPr>
              <a:t>الخليج </a:t>
            </a:r>
            <a:r>
              <a:rPr lang="ar-SA" dirty="0" smtClean="0">
                <a:cs typeface="Simplified Arabic" pitchFamily="2" charset="-78"/>
              </a:rPr>
              <a:t>العربي </a:t>
            </a:r>
            <a:r>
              <a:rPr lang="ar-SA" dirty="0" smtClean="0">
                <a:cs typeface="Simplified Arabic" pitchFamily="2" charset="-78"/>
              </a:rPr>
              <a:t>خلال </a:t>
            </a:r>
            <a:r>
              <a:rPr lang="ar-SA" dirty="0" smtClean="0">
                <a:cs typeface="Simplified Arabic" pitchFamily="2" charset="-78"/>
              </a:rPr>
              <a:t>تلك الفترة وبدايات </a:t>
            </a:r>
            <a:r>
              <a:rPr lang="ar-SA" dirty="0" smtClean="0">
                <a:cs typeface="Simplified Arabic" pitchFamily="2" charset="-78"/>
              </a:rPr>
              <a:t>القرن التاسع عشر. </a:t>
            </a:r>
            <a:r>
              <a:rPr lang="ar-SA" dirty="0" smtClean="0">
                <a:cs typeface="Simplified Arabic" pitchFamily="2" charset="-78"/>
              </a:rPr>
              <a:t>وهى الفترة التي </a:t>
            </a:r>
            <a:r>
              <a:rPr lang="ar-SA" dirty="0" smtClean="0">
                <a:cs typeface="Simplified Arabic" pitchFamily="2" charset="-78"/>
              </a:rPr>
              <a:t>شهدت </a:t>
            </a:r>
            <a:r>
              <a:rPr lang="ar-SA" dirty="0" smtClean="0">
                <a:cs typeface="Simplified Arabic" pitchFamily="2" charset="-78"/>
              </a:rPr>
              <a:t>ازدياد </a:t>
            </a:r>
            <a:r>
              <a:rPr lang="ar-SA" dirty="0" smtClean="0">
                <a:cs typeface="Simplified Arabic" pitchFamily="2" charset="-78"/>
              </a:rPr>
              <a:t>الهيمنة البريطانية </a:t>
            </a:r>
            <a:r>
              <a:rPr lang="ar-SA" dirty="0" smtClean="0">
                <a:cs typeface="Simplified Arabic" pitchFamily="2" charset="-78"/>
              </a:rPr>
              <a:t>في </a:t>
            </a:r>
            <a:r>
              <a:rPr lang="ar-SA" dirty="0" smtClean="0">
                <a:cs typeface="Simplified Arabic" pitchFamily="2" charset="-78"/>
              </a:rPr>
              <a:t>الشرق بصفة عامة على </a:t>
            </a:r>
            <a:r>
              <a:rPr lang="ar-SA" dirty="0" smtClean="0">
                <a:cs typeface="Simplified Arabic" pitchFamily="2" charset="-78"/>
              </a:rPr>
              <a:t>باقي </a:t>
            </a:r>
            <a:r>
              <a:rPr lang="ar-SA" dirty="0" smtClean="0">
                <a:cs typeface="Simplified Arabic" pitchFamily="2" charset="-78"/>
              </a:rPr>
              <a:t>منافسيهم من القوى </a:t>
            </a:r>
            <a:r>
              <a:rPr lang="ar-SA" dirty="0" smtClean="0">
                <a:cs typeface="Simplified Arabic" pitchFamily="2" charset="-78"/>
              </a:rPr>
              <a:t>الأوروبية.</a:t>
            </a:r>
          </a:p>
          <a:p>
            <a:pPr rtl="1"/>
            <a:r>
              <a:rPr lang="ar-SA" dirty="0" smtClean="0">
                <a:cs typeface="Simplified Arabic" pitchFamily="2" charset="-78"/>
              </a:rPr>
              <a:t>وامتد نشاط القواسم البحري إلى بحر العرب والبحر الأحمر وسواحل الهند الغربية. ويعتبر الزعيم رحمة بن مطر (1722 – 1760 </a:t>
            </a:r>
            <a:r>
              <a:rPr lang="ar-SA" dirty="0" err="1" smtClean="0">
                <a:cs typeface="Simplified Arabic" pitchFamily="2" charset="-78"/>
              </a:rPr>
              <a:t>م</a:t>
            </a:r>
            <a:r>
              <a:rPr lang="ar-SA" dirty="0" smtClean="0">
                <a:cs typeface="Simplified Arabic" pitchFamily="2" charset="-78"/>
              </a:rPr>
              <a:t>) هو أقوى وابرز زعماء القواسم تذكره المصادر .</a:t>
            </a:r>
            <a:endParaRPr lang="ar-SA" dirty="0" smtClean="0">
              <a:cs typeface="Simplified Arabic" pitchFamily="2" charset="-78"/>
            </a:endParaRPr>
          </a:p>
          <a:p>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وقد اصطدم القواسم </a:t>
            </a:r>
            <a:r>
              <a:rPr lang="ar-SA" dirty="0" err="1" smtClean="0"/>
              <a:t>بالبوسعيد</a:t>
            </a:r>
            <a:r>
              <a:rPr lang="ar-SA" dirty="0" smtClean="0"/>
              <a:t> في نهاية النصف الأول من القرن الثامن عشر أثناء الاضطراب الداخلي والحرب الأهلية في عمان عندما احتدم الصراع بين أحمد بن سعيد </a:t>
            </a:r>
            <a:r>
              <a:rPr lang="ar-SA" dirty="0" err="1" smtClean="0"/>
              <a:t>وبلعرب</a:t>
            </a:r>
            <a:r>
              <a:rPr lang="ar-SA" dirty="0" smtClean="0"/>
              <a:t> بن حمير وفى هذا الصراع وقف القواسم في صف </a:t>
            </a:r>
            <a:r>
              <a:rPr lang="ar-SA" dirty="0" err="1" smtClean="0"/>
              <a:t>بلعرب</a:t>
            </a:r>
            <a:r>
              <a:rPr lang="ar-SA" dirty="0" smtClean="0"/>
              <a:t> بن حمير , الأمر الذي دفع احمد بن سعيد بعد أن انفرد بحكم عمان , أن يحاول أن يخضع القواسم ودخل معهم في اشتباكات عسكرية حققت له بعض الانتصارات ولكنها لم تكن حاسمة ومحققة للغرض بسبب المشاكل الداخلية في عمان, الأمر الذي خدم القواسم في ذلك الوقت.</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مقاومة الفرس</a:t>
            </a:r>
            <a:endParaRPr lang="ar-SA" dirty="0"/>
          </a:p>
        </p:txBody>
      </p:sp>
      <p:sp>
        <p:nvSpPr>
          <p:cNvPr id="3" name="عنصر نائب للمحتوى 2"/>
          <p:cNvSpPr>
            <a:spLocks noGrp="1"/>
          </p:cNvSpPr>
          <p:nvPr>
            <p:ph idx="1"/>
          </p:nvPr>
        </p:nvSpPr>
        <p:spPr/>
        <p:txBody>
          <a:bodyPr/>
          <a:lstStyle/>
          <a:p>
            <a:pPr rtl="1"/>
            <a:r>
              <a:rPr lang="ar-SA" dirty="0" smtClean="0"/>
              <a:t>ورغم الخلاف وأحيانا الصراع بين القواسم </a:t>
            </a:r>
            <a:r>
              <a:rPr lang="ar-SA" dirty="0" err="1" smtClean="0"/>
              <a:t>والبوسعيد</a:t>
            </a:r>
            <a:r>
              <a:rPr lang="ar-SA" dirty="0" smtClean="0"/>
              <a:t> إلا أنهما قد تعاونا معا لمقاومة الأطماع الاستعمارية في المنطقة .</a:t>
            </a:r>
          </a:p>
          <a:p>
            <a:pPr rtl="1"/>
            <a:r>
              <a:rPr lang="ar-SA" dirty="0" smtClean="0"/>
              <a:t>فقد تعاون القواسم مع العمانيين لمقاومة الأطماع الفارسية التي تمثلت في تهديدات الفرس بقيادة كريم خان للساحل العربي في عام 1772م . وأمام هذه التهديدات المتكررة تعاون الشيخ راشد بن </a:t>
            </a:r>
            <a:r>
              <a:rPr lang="en-US" dirty="0" smtClean="0"/>
              <a:t> </a:t>
            </a:r>
            <a:r>
              <a:rPr lang="ar-SA" dirty="0" smtClean="0"/>
              <a:t>مطر مع إمام عمان مرة أخرى في 1775م مع القواسم ضد الفرس وهاجموا ميناء بندر عباس وقاموا بتدمير سفينتين فارسيتين ومخزن للذخيرة.</a:t>
            </a:r>
          </a:p>
          <a:p>
            <a:pPr rtl="1"/>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وقد سعى القواسم إلى تحرير الساحل الشرقي والجزر القريبة منه من الاحتلال الفارسي, وفور سقوط الدولة </a:t>
            </a:r>
            <a:r>
              <a:rPr lang="ar-SA" dirty="0" err="1" smtClean="0"/>
              <a:t>الصفوية</a:t>
            </a:r>
            <a:r>
              <a:rPr lang="ar-SA" dirty="0" smtClean="0"/>
              <a:t> في 1722م قام الشيخ راشد بن مطر بالاستيلاء على </a:t>
            </a:r>
            <a:r>
              <a:rPr lang="ar-SA" dirty="0" err="1" smtClean="0"/>
              <a:t>باسيدو</a:t>
            </a:r>
            <a:r>
              <a:rPr lang="ar-SA" dirty="0" smtClean="0"/>
              <a:t> في جزيرة </a:t>
            </a:r>
            <a:r>
              <a:rPr lang="ar-SA" dirty="0" err="1" smtClean="0"/>
              <a:t>قشم</a:t>
            </a:r>
            <a:r>
              <a:rPr lang="ar-SA" dirty="0" smtClean="0"/>
              <a:t> عام 1726-1727م وجعلها قاعدة تجارية كبرى كان لها اكبر الأثر على عوائد ميناء بندر عباس والفوائد المتأتية منه.</a:t>
            </a:r>
          </a:p>
          <a:p>
            <a:pPr rtl="1"/>
            <a:r>
              <a:rPr lang="ar-SA" dirty="0" smtClean="0"/>
              <a:t>وبسبب نشاط القواسم في الخليج العربي وسيطرتهم على بعض المراكز الهامة فيه بدا الانجليز في الانتباه إلى هذا الخطر المحلى الذي يهدد مصالحهم الاستعمارية في المنطقة.</a:t>
            </a:r>
            <a:r>
              <a:rPr lang="ar-SA" dirty="0" smtClean="0"/>
              <a:t> </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304800" y="1524001"/>
            <a:ext cx="9220200" cy="4267199"/>
          </a:xfrm>
        </p:spPr>
        <p:txBody>
          <a:bodyPr/>
          <a:lstStyle/>
          <a:p>
            <a:pPr rtl="1"/>
            <a:r>
              <a:rPr lang="ar-SA" sz="3000" dirty="0" smtClean="0"/>
              <a:t>فعلى سبيل المثال فان </a:t>
            </a:r>
            <a:r>
              <a:rPr lang="ar-SA" sz="3000" dirty="0" smtClean="0"/>
              <a:t>الانجليز كانوا يحصلون على نصف إيرادات ميناء بندر عباس, وبعد موت نادر شاه في عام 1747م وتدهور  البحرية الفارسية بدا القواسم يمارسون نفوذا كبيرا يمهد لبسط سيادتهم على مسرح الأحداث بشكل بارز.</a:t>
            </a:r>
          </a:p>
          <a:p>
            <a:pPr rtl="1"/>
            <a:r>
              <a:rPr lang="ar-SA" sz="3000" dirty="0" smtClean="0"/>
              <a:t>ويجب الإشارة هنا إلى أحد العوامل الهامة التي ساعدت العرب والقواسم بشكل كبير في تفوقهم على الفرس, وهو اعتماد الفرس على البحارة العرب في </a:t>
            </a:r>
            <a:r>
              <a:rPr lang="ar-SA" sz="3000" dirty="0" err="1" smtClean="0"/>
              <a:t>اسطولهم</a:t>
            </a:r>
            <a:r>
              <a:rPr lang="ar-SA" sz="3000" dirty="0" smtClean="0"/>
              <a:t> بسبب قلة خبرة الفرس من ناحية ومهارة العرب في النشاط البحري من جهة أخرى, الأمر الذي أستغله العرب في الانتفاضة ضد الفرس وقت الأزمات الفارسية سواء الداخلية أو الخارجية.</a:t>
            </a:r>
            <a:endParaRPr lang="ar-SA" sz="3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304800" y="1447801"/>
            <a:ext cx="9410700" cy="4571999"/>
          </a:xfrm>
        </p:spPr>
        <p:txBody>
          <a:bodyPr/>
          <a:lstStyle/>
          <a:p>
            <a:pPr rtl="1"/>
            <a:r>
              <a:rPr lang="ar-SA" dirty="0" smtClean="0"/>
              <a:t>حدث أخر هام في تلك الفترة وهو علاقة المصاهرة التي نشأت بين قائد الأسطول الفارسي (ملا شاه) , الذي أصبح لديه </a:t>
            </a:r>
            <a:r>
              <a:rPr lang="ar-SA" dirty="0" err="1" smtClean="0"/>
              <a:t>اسطول</a:t>
            </a:r>
            <a:r>
              <a:rPr lang="ar-SA" dirty="0" smtClean="0"/>
              <a:t> خاص, وبين القواسم من خلال زواج ابنة ملا شاه بالشيخ رحمة بن مطر </a:t>
            </a:r>
            <a:r>
              <a:rPr lang="ar-SA" dirty="0" err="1" smtClean="0"/>
              <a:t>القاسمى</a:t>
            </a:r>
            <a:r>
              <a:rPr lang="ar-SA" dirty="0" smtClean="0"/>
              <a:t>. فقد كانت لهذه المصاهرة أهمية كبرى حيث كانت بداية لتحالف هذا القائد مع القبائل العربية النشطة في المنطقة, وأصبح بمقدور القواسم الاستفادة من هذا الأسطول الخاص </a:t>
            </a:r>
            <a:r>
              <a:rPr lang="ar-SA" dirty="0" err="1" smtClean="0"/>
              <a:t>بملا</a:t>
            </a:r>
            <a:r>
              <a:rPr lang="ar-SA" dirty="0" smtClean="0"/>
              <a:t> شاه واستخدامه ضد خصومهم ومنافسيهم في الخليج العربي, فقد ازدادت قوة القواسم بشكل كبير في تلك المرحلة كما ازدادت قوة الملا شاه أمام منافسيه في فارس حتى استطاع تحرير جزيرة هرمز واتخاذها حصنا له.</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533400" y="1371600"/>
            <a:ext cx="8915400" cy="4525963"/>
          </a:xfrm>
        </p:spPr>
        <p:txBody>
          <a:bodyPr/>
          <a:lstStyle/>
          <a:p>
            <a:pPr rtl="1"/>
            <a:r>
              <a:rPr lang="ar-SA" dirty="0" smtClean="0"/>
              <a:t>وفى عام 1777م تولى صقر بن راشد زعامة القواسم وهو الذي يعرف بأنه مخطط النهضة </a:t>
            </a:r>
            <a:r>
              <a:rPr lang="ar-SA" dirty="0" err="1" smtClean="0"/>
              <a:t>القاسمية</a:t>
            </a:r>
            <a:r>
              <a:rPr lang="ar-SA" dirty="0" smtClean="0"/>
              <a:t> الحديثة, فقد عزز قوته بعدة تحالفات مع قوى وقبائل عربية عديدة </a:t>
            </a:r>
            <a:r>
              <a:rPr lang="ar-SA" dirty="0" smtClean="0"/>
              <a:t>.</a:t>
            </a:r>
          </a:p>
          <a:p>
            <a:pPr rtl="1"/>
            <a:r>
              <a:rPr lang="ar-SA" dirty="0" smtClean="0"/>
              <a:t>وقد أشارت التقارير البريطانية إلى خطر </a:t>
            </a:r>
            <a:r>
              <a:rPr lang="ar-SA" dirty="0" err="1" smtClean="0"/>
              <a:t>اسطول</a:t>
            </a:r>
            <a:r>
              <a:rPr lang="ar-SA" dirty="0" smtClean="0"/>
              <a:t> القواسم, الذي بلغ في بداية القرن التاسع عشر, ثلاث وستون سفينة كبيرة غير عدد السفن الصغيرة, وهى القوة التي ستمكنه ليس فقط من الاستمرار في التوسع ولكن أيضا في</a:t>
            </a:r>
            <a:r>
              <a:rPr lang="ar-SA" dirty="0" smtClean="0"/>
              <a:t> مد نفوذه إلى مناطق تمثل لبريطانيا أهمية قصوى في استمرا إمبراطوريتها في الشرق. وشكل ذلك مكمن الخطر لبريطانيا, التي بدأت تنظر إلى القواسم بعين العداء.</a:t>
            </a:r>
            <a:r>
              <a:rPr lang="ar-SA" dirty="0" smtClean="0"/>
              <a:t> </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ومنذ ذلك الوقت وبريطانيا تنتظر الفرصة المناسبة للقضاء على هذا الخطر الجديد , وجاءتها الفرصة بعد تمكنها من إنهاء المنافسة </a:t>
            </a:r>
            <a:r>
              <a:rPr lang="en-US" dirty="0" smtClean="0"/>
              <a:t> </a:t>
            </a:r>
            <a:r>
              <a:rPr lang="ar-SA" dirty="0" smtClean="0"/>
              <a:t>الاستعمارية بينها وبين فرنسا لصالحها, كما استغل الانجليز حالة العداء التي كانت قائمة بين سلطان عمان والقواسم, فاستعانوا بسلطان عمان لتدمير القواسم.</a:t>
            </a:r>
          </a:p>
          <a:p>
            <a:pPr rtl="1"/>
            <a:r>
              <a:rPr lang="ar-SA" dirty="0" smtClean="0"/>
              <a:t>وجاءت الفرصة عندما طالب الزعيم </a:t>
            </a:r>
            <a:r>
              <a:rPr lang="ar-SA" dirty="0" err="1" smtClean="0"/>
              <a:t>القاسمى</a:t>
            </a:r>
            <a:r>
              <a:rPr lang="ar-SA" dirty="0" smtClean="0"/>
              <a:t> حسين بن على حكومة بومباي بدفع ضريبة على السفن البريطانية المارة في الخليج, الأمر الذي استفز البريطانيين .</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الحملات البريطانية على القواسم</a:t>
            </a:r>
            <a:endParaRPr lang="ar-SA" dirty="0"/>
          </a:p>
        </p:txBody>
      </p:sp>
      <p:sp>
        <p:nvSpPr>
          <p:cNvPr id="3" name="عنصر نائب للمحتوى 2"/>
          <p:cNvSpPr>
            <a:spLocks noGrp="1"/>
          </p:cNvSpPr>
          <p:nvPr>
            <p:ph idx="1"/>
          </p:nvPr>
        </p:nvSpPr>
        <p:spPr>
          <a:xfrm>
            <a:off x="457200" y="1371600"/>
            <a:ext cx="8915400" cy="4525963"/>
          </a:xfrm>
        </p:spPr>
        <p:txBody>
          <a:bodyPr/>
          <a:lstStyle/>
          <a:p>
            <a:pPr rtl="1"/>
            <a:r>
              <a:rPr lang="ar-SA" dirty="0" smtClean="0"/>
              <a:t>في أوائل عام 1809م أصدر الحاكم العام للهند </a:t>
            </a:r>
            <a:r>
              <a:rPr lang="ar-SA" dirty="0" smtClean="0"/>
              <a:t>أوامره إلى حاكم بومباي بالإعداد لحملة عسكرية هدفها تدمير كل السفن الحربية التابعة للبحرية </a:t>
            </a:r>
            <a:r>
              <a:rPr lang="ar-SA" dirty="0" err="1" smtClean="0"/>
              <a:t>القاسمية</a:t>
            </a:r>
            <a:r>
              <a:rPr lang="ar-SA" dirty="0" smtClean="0"/>
              <a:t> مع محاولة تجنب الاشتباكات البرية معهم.</a:t>
            </a:r>
          </a:p>
          <a:p>
            <a:pPr rtl="1"/>
            <a:r>
              <a:rPr lang="ar-SA" dirty="0" smtClean="0"/>
              <a:t>وبالفعل انطلقت هذه الحملة في نفس العام من ميناء رأس الخيمة مع إعطاء الأوامر للمقيم البريطاني في مسقط بإقناع سعيد بن سلطان حاكم عمان بتقديم الدعم لهذه الحملة وتأمين حصولها على المرافق والإمدادات.</a:t>
            </a:r>
          </a:p>
          <a:p>
            <a:pPr rtl="1"/>
            <a:r>
              <a:rPr lang="ar-SA" dirty="0" smtClean="0"/>
              <a:t>وكانت بريطانيا </a:t>
            </a:r>
            <a:r>
              <a:rPr lang="ar-SA" dirty="0" err="1" smtClean="0"/>
              <a:t>فى</a:t>
            </a:r>
            <a:r>
              <a:rPr lang="ar-SA" dirty="0" smtClean="0"/>
              <a:t> طلبها الدعم من </a:t>
            </a:r>
            <a:r>
              <a:rPr lang="ar-SA" dirty="0" err="1" smtClean="0"/>
              <a:t>البوسعيد</a:t>
            </a:r>
            <a:r>
              <a:rPr lang="ar-SA" dirty="0" smtClean="0"/>
              <a:t> تؤكد على أن هذه الحملة هدفها مساعدتهم ضد القواسم.</a:t>
            </a:r>
          </a:p>
          <a:p>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371601"/>
            <a:ext cx="9182100" cy="4419600"/>
          </a:xfrm>
        </p:spPr>
        <p:txBody>
          <a:bodyPr/>
          <a:lstStyle/>
          <a:p>
            <a:pPr rtl="1"/>
            <a:r>
              <a:rPr lang="ar-SA" dirty="0" smtClean="0"/>
              <a:t>وابرز ما يمكن ملاحظته في ذلك </a:t>
            </a:r>
            <a:r>
              <a:rPr lang="ar-SA" dirty="0" smtClean="0"/>
              <a:t>الوقت أن نية بريطانيا كانت مبيتة للقضاء على القوة الأساسية للقواسم وهى القوة البحرية, فقد كانت أهم الأوامر لقيادة الحملة هي محاولة التوصل إلى اتفاق مع القواسم, بعد تدمير </a:t>
            </a:r>
            <a:r>
              <a:rPr lang="ar-SA" dirty="0" err="1" smtClean="0"/>
              <a:t>اسطولهم</a:t>
            </a:r>
            <a:r>
              <a:rPr lang="ar-SA" dirty="0" smtClean="0"/>
              <a:t> بالطبع, على عقد معاهدة معهم بالتأكيد ستكون معاهدة فرض الشروط والاستسلام وليس معاهدة طرفين متكافئين.</a:t>
            </a:r>
          </a:p>
          <a:p>
            <a:pPr rtl="1"/>
            <a:r>
              <a:rPr lang="ar-SA" dirty="0" smtClean="0"/>
              <a:t>كما كانت بريطانيا تهدف أيضا إلى عزل القواسم عن الوهابيين لكي يسهل ضربهم من ناحية وعدم إيصال العلاقات الانجليزية الوهابية لمرحلة العداء الصريح لما يمثله ذلك من خطر على المصالح البريطانية في المنطقة.</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57200" y="1295400"/>
            <a:ext cx="8915400" cy="4525963"/>
          </a:xfrm>
        </p:spPr>
        <p:txBody>
          <a:bodyPr/>
          <a:lstStyle/>
          <a:p>
            <a:pPr rtl="1"/>
            <a:r>
              <a:rPr lang="ar-SA" dirty="0" smtClean="0"/>
              <a:t>أما عن موقف سلطان بن سعيد من الحملة البريطانية ومطالبها, فلم يكن متحمسا وكان متشائما من نتائجها ربما بسبب</a:t>
            </a:r>
            <a:r>
              <a:rPr lang="ar-SA" dirty="0" smtClean="0"/>
              <a:t> الهزيمة التي لاقاها على يد قوات القواسم قبل وقت قليل.</a:t>
            </a:r>
          </a:p>
          <a:p>
            <a:pPr rtl="1"/>
            <a:r>
              <a:rPr lang="ar-SA" dirty="0" smtClean="0"/>
              <a:t>وقد تحركت الحملة البريطانية واشتبكت مع قوات القواسم, التي استبسلت وقاومت تلك الحملة بشكل كبير أنهك قوى الانجليز.</a:t>
            </a:r>
          </a:p>
          <a:p>
            <a:pPr rtl="1"/>
            <a:r>
              <a:rPr lang="ar-SA" dirty="0" smtClean="0"/>
              <a:t>ووجد قائدي الحملة البريطانية أن المقاومة </a:t>
            </a:r>
            <a:r>
              <a:rPr lang="ar-SA" dirty="0" err="1" smtClean="0"/>
              <a:t>العنيدة</a:t>
            </a:r>
            <a:r>
              <a:rPr lang="ar-SA" dirty="0" smtClean="0"/>
              <a:t> للقواسم لن تأتى بنتائج حاسمة فلجئوا إلى إحراق المدينة ( رأس الخيمة )وأوقع البريطانيين أشد الانتقام بالمدينة ومارس الجنود الانجليز السلب والنهب, كما أحرقوا السفن الراسية في الميناء.</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1"/>
            <a:ext cx="9029700" cy="4267199"/>
          </a:xfrm>
        </p:spPr>
        <p:txBody>
          <a:bodyPr/>
          <a:lstStyle/>
          <a:p>
            <a:pPr rtl="1"/>
            <a:r>
              <a:rPr lang="ar-SA" sz="3000" dirty="0" smtClean="0"/>
              <a:t>ورغم حرق المدينة والعنف البريطاني إلا أن الأوامر قد صدرت إلى الحملة بالانسحاب بأقصى سرعة بسبب ما تردد عن وصول قوة عربية كبيرة تقترب من المدينة. وبدا القواسم يجمعون أنفسهم أثناء انسحاب الحملة ملوحين بالقتال ورافضين الاستسلام الذي كان يسعى إليه الانجليز.</a:t>
            </a:r>
          </a:p>
          <a:p>
            <a:pPr rtl="1"/>
            <a:r>
              <a:rPr lang="ar-SA" sz="3000" dirty="0" smtClean="0"/>
              <a:t>فتوجهت الحملة البريطانية إلى الشمال قاصدة ( </a:t>
            </a:r>
            <a:r>
              <a:rPr lang="ar-SA" sz="3000" dirty="0" err="1" smtClean="0"/>
              <a:t>لنجة</a:t>
            </a:r>
            <a:r>
              <a:rPr lang="ar-SA" sz="3000" dirty="0" smtClean="0"/>
              <a:t> ) الميناء </a:t>
            </a:r>
            <a:r>
              <a:rPr lang="ar-SA" sz="3000" dirty="0" err="1" smtClean="0"/>
              <a:t>القاسمى</a:t>
            </a:r>
            <a:r>
              <a:rPr lang="ar-SA" sz="3000" dirty="0" smtClean="0"/>
              <a:t> المزدهر على الجانب الشرقي من الخليج العربي, ولم تلق الحملة أية مقاومة حيث أن سكان المدينة قد انسحبوا إلى المرتفعات القريبة منهم, فدخل الجنود البريطانيون المدينة الخالية وقاموا بإحراقها وتدمير سفنها.</a:t>
            </a:r>
            <a:endParaRPr lang="ar-SA" sz="3000" dirty="0" smtClean="0"/>
          </a:p>
          <a:p>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a:xfrm>
            <a:off x="381000" y="1447801"/>
            <a:ext cx="9105900" cy="4343399"/>
          </a:xfrm>
        </p:spPr>
        <p:txBody>
          <a:bodyPr/>
          <a:lstStyle/>
          <a:p>
            <a:pPr rtl="1"/>
            <a:r>
              <a:rPr lang="ar-SA" sz="3100" dirty="0" smtClean="0"/>
              <a:t>عند هذه النقطة من الاشتباكات بين الحملة البريطانية والقواسم جرى الاتفاق مع حاكم مسقط لتنظيم هجوم مشترك على باقي المدن والقلاع </a:t>
            </a:r>
            <a:r>
              <a:rPr lang="ar-SA" sz="3100" dirty="0" err="1" smtClean="0"/>
              <a:t>القاسمية</a:t>
            </a:r>
            <a:r>
              <a:rPr lang="ar-SA" sz="3100" dirty="0" smtClean="0"/>
              <a:t>.</a:t>
            </a:r>
          </a:p>
          <a:p>
            <a:pPr rtl="1"/>
            <a:r>
              <a:rPr lang="ar-SA" sz="3100" dirty="0" smtClean="0"/>
              <a:t>وبسبب الهجوم المكثف على معظم المراكز والموانئ التابعة للقواسم والتي تمت في وقت واحد اضطر القائد العربي (الملا حسين) إلى الاستسلام وترك جزيرة </a:t>
            </a:r>
            <a:r>
              <a:rPr lang="ar-SA" sz="3100" dirty="0" err="1" smtClean="0"/>
              <a:t>قشم</a:t>
            </a:r>
            <a:r>
              <a:rPr lang="ar-SA" sz="3100" dirty="0" smtClean="0"/>
              <a:t> إلى احد شيوخ بني معين وهو حليف لحاكم مسقط فأصبحت من ممتلكاته.</a:t>
            </a:r>
          </a:p>
          <a:p>
            <a:pPr rtl="1"/>
            <a:r>
              <a:rPr lang="ar-SA" sz="3100" dirty="0" smtClean="0"/>
              <a:t>وأكملت الحملة بمعاونة القوة البحرية العمانية مهاجمة باقي مراكز القواسم.</a:t>
            </a:r>
          </a:p>
          <a:p>
            <a:pPr rtl="1"/>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ورغم تدمير الكثير من دفاعات القواسم وشدة القصف من الجانب الانجليزي لقلاع ومراكز القواسم إلا أن مقاومتهم كانت قوية بشكل ملفت للنظر ولم يستطع الانجليز, رغم تفوقهم العسكري, تحقيق أهدافهم بشكل كامل. وبسبب </a:t>
            </a:r>
            <a:r>
              <a:rPr lang="ar-SA" dirty="0" smtClean="0"/>
              <a:t>استمرار تلك المقاومة الباسلة كان عقد معاهدة معهم من قبل الانجليز أمر غير وارد. </a:t>
            </a:r>
          </a:p>
          <a:p>
            <a:pPr rtl="1"/>
            <a:r>
              <a:rPr lang="ar-SA" dirty="0" smtClean="0"/>
              <a:t>وبذلك فشلت الحملة البريطانية في تحقيق أهدافها, وكل ما حققته هو إيقاع الدمار ببعض الموانئ </a:t>
            </a:r>
            <a:r>
              <a:rPr lang="ar-SA" dirty="0" err="1" smtClean="0"/>
              <a:t>القاسمية</a:t>
            </a:r>
            <a:r>
              <a:rPr lang="ar-SA" dirty="0" smtClean="0"/>
              <a:t> وحرق بعض السفن.</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SA" dirty="0" smtClean="0"/>
              <a:t>أعتقد البريطانيون أن الضربة القاسية التي تعرض لها القواسم </a:t>
            </a:r>
            <a:r>
              <a:rPr lang="ar-SA" dirty="0" smtClean="0"/>
              <a:t>على أيدي الحملة السابقة جعلتهم غير قادرين على مواصلة نشاطهم البحري ومهاجمة السفن البريطانية مرة أخرى.</a:t>
            </a:r>
          </a:p>
          <a:p>
            <a:pPr rtl="1"/>
            <a:r>
              <a:rPr lang="ar-SA" dirty="0" smtClean="0"/>
              <a:t>ولكن ما حدث هو العكس فأقتصر انجاز هذه الحملة على مجرد إعاقة نشاط القواسم مدة قصيرة </a:t>
            </a:r>
            <a:r>
              <a:rPr lang="ar-SA" dirty="0" smtClean="0"/>
              <a:t>فحسب. وما لبث أن استعادوا نشاطهم مرة أخرى بل وبشكل كبير واستطاع القواسم تعويض خسائرهم في السفن التي فقدوها على أيدي الانجليز ومنذ عام 1820م ازدادت قوتهم حتى أصبحوا من جديد أقوى قوة بحرية على طول خط الملاحة في الخليج العربي.</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SA" dirty="0" smtClean="0"/>
              <a:t>وعادت تقارير الحاكم البريطاني في بومباي تحذر من تزايد نشاط القواسم, الذي لو استمر على ما هو عليه سيتمكن من السيطرة المطلقة على الخليج العربي مما سيعرض مركز بريطانيا إلى خطر أكيد. فأعد البريطانيين حملة من عدة سفن وأرسلوها لإنذار زعيم القواسم بوقف نشاطه, ورفض القواسم الإنذار البريطاني وهاجمتهم السفن البريطانية ولكنها فشلت في إخضاع القواسم الأمر الذي أدى إلى ازدياد نشاطهم.</a:t>
            </a:r>
          </a:p>
          <a:p>
            <a:pPr rtl="1"/>
            <a:r>
              <a:rPr lang="ar-SA" dirty="0" smtClean="0"/>
              <a:t>وقد دفع ذلك بريطانيا إلى إبقاء قوة بحرية دائمة في المنطقة وإتباع نظام الحراسة لقوافل سفنها التجارية.</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SA" dirty="0" smtClean="0"/>
              <a:t>ثم تطور الوضع ودخلت بريطانيا مع القواسم في صراع عنيف من خلال القطع البحرية للطرفين أكثر من ثلاث سنوات شمل سواحل الخليج العربي والهند.</a:t>
            </a:r>
          </a:p>
          <a:p>
            <a:pPr rtl="1"/>
            <a:r>
              <a:rPr lang="ar-SA" dirty="0" smtClean="0"/>
              <a:t>ولم يجد البريطانيين سوى الإعداد لحملة عسكرية كبرى لتحطيم هذا الخطر وهذه القوى الكبرى. وجاءت الفرصة بعد انهيار الدولة السعودية الأولى على </a:t>
            </a:r>
            <a:r>
              <a:rPr lang="ar-SA" dirty="0" smtClean="0"/>
              <a:t>القائد الألباني محمد على, وبسقوطها فقد القواسم الحليف القوى الذي كان يمنع بريطانيا من توريط نفسها في حرب في الجزيرة العربية . ومنذ عام 1819-1820م بدأت المرحلة الحاسمة في الصراع بين القواسم وبين البريطانيين.</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وفى نهاية عام 1918م حشدت بريطانية حملة عسكرية ضخمة توجهت إلى الخليج العربي وليس أمامها سوى هدف واحد هو تدمير أسطول القواسم مهما كانت نوعية سفنه وتدمير كل مستودعات القواسم العسكرية والبحرية في موانئ ساحل عمان.</a:t>
            </a:r>
          </a:p>
          <a:p>
            <a:r>
              <a:rPr lang="ar-SA" dirty="0" smtClean="0"/>
              <a:t>وقد حصلت بريطانيا على تعهد حاكم مسقط سعيد بن سلطان بمرافقة تلك الحملة بنفسه مع فرقة عسكرية من مسقط بهدف القضاء على القواسم نهائيا.</a:t>
            </a:r>
          </a:p>
          <a:p>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SA" dirty="0" smtClean="0"/>
              <a:t>ورغم الاستبسال من القواسم إلا أن التفوق هذه المرة كان واضحا وحاسما من قبل الانجليز, وبعد خمسة أيام من القتال دخلت القوات البريطانية رأس الخيمة ثم توالت المراكز </a:t>
            </a:r>
            <a:r>
              <a:rPr lang="ar-SA" dirty="0" err="1" smtClean="0"/>
              <a:t>القاسمية</a:t>
            </a:r>
            <a:r>
              <a:rPr lang="ar-SA" dirty="0" smtClean="0"/>
              <a:t> الأخرى السقوط أمام القوات البريطانية وتم أسر القائد </a:t>
            </a:r>
            <a:r>
              <a:rPr lang="ar-SA" dirty="0" err="1" smtClean="0"/>
              <a:t>القاسمى</a:t>
            </a:r>
            <a:r>
              <a:rPr lang="ar-SA" dirty="0" smtClean="0"/>
              <a:t> حسين بن على. ودمرت القوات البريطانية المدن </a:t>
            </a:r>
            <a:r>
              <a:rPr lang="ar-SA" dirty="0" err="1" smtClean="0"/>
              <a:t>القاسمية</a:t>
            </a:r>
            <a:r>
              <a:rPr lang="ar-SA" dirty="0" smtClean="0"/>
              <a:t> حتى أصبحت خرابا.</a:t>
            </a:r>
          </a:p>
          <a:p>
            <a:pPr rtl="1"/>
            <a:r>
              <a:rPr lang="ar-SA" dirty="0" smtClean="0"/>
              <a:t>وأجبر القواسم على قبول المعاهدة التي عرفت بالمعاهدة العامة في يناير 1820م. وقد تألفت هذه المعاهدة من إحدى عشر مادة بمقتضاها أصبح لدى البحرية البريطانية حقا مشروعا في السيطرة على تحركات السفن العربية. </a:t>
            </a:r>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وبمقتضى هذه المعاهدة تغير اسم الساحل العماني إلى الساحل المهادن وأدخلته بريطانيا في دائرة نفوذها بشكل مباشر ومطلق.</a:t>
            </a:r>
          </a:p>
          <a:p>
            <a:pPr rtl="1"/>
            <a:r>
              <a:rPr lang="ar-SA" dirty="0" smtClean="0"/>
              <a:t>وبهذه المعاهدة, وما أعقبها من معاهدات أخرى عقدتها بريطانيا مع الأطراف الأخرى, انهار </a:t>
            </a:r>
            <a:r>
              <a:rPr lang="ar-SA" smtClean="0"/>
              <a:t>النشاط البحري </a:t>
            </a:r>
            <a:r>
              <a:rPr lang="ar-SA" dirty="0" smtClean="0"/>
              <a:t>للقواسم وغيرهم من قبائل ساحل عمان.</a:t>
            </a:r>
          </a:p>
          <a:p>
            <a:pPr rtl="1"/>
            <a:r>
              <a:rPr lang="ar-SA" dirty="0" smtClean="0"/>
              <a:t>وبذلك استطاعت بريطانيا أن ترسخ هيمنتها على المنطقة.</a:t>
            </a:r>
          </a:p>
          <a:p>
            <a:pPr rtl="1"/>
            <a:endParaRPr lang="ar-SA" dirty="0" smtClean="0"/>
          </a:p>
          <a:p>
            <a:pPr rtl="1"/>
            <a:r>
              <a:rPr lang="ar-SA" dirty="0" smtClean="0"/>
              <a:t>                                                 -------------</a:t>
            </a:r>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2868</TotalTime>
  <Words>1761</Words>
  <Application>Microsoft Office PowerPoint</Application>
  <PresentationFormat>A4 Paper (210x297 mm)‎</PresentationFormat>
  <Paragraphs>61</Paragraphs>
  <Slides>24</Slides>
  <Notes>1</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Office Theme</vt:lpstr>
      <vt:lpstr>الشريحة 1</vt:lpstr>
      <vt:lpstr>المحاضرة السابعة</vt:lpstr>
      <vt:lpstr>الشريحة 3</vt:lpstr>
      <vt:lpstr>الشريحة 4</vt:lpstr>
      <vt:lpstr>الشريحة 5</vt:lpstr>
      <vt:lpstr>مقاومة الفرس</vt:lpstr>
      <vt:lpstr>الشريحة 7</vt:lpstr>
      <vt:lpstr>الشريحة 8</vt:lpstr>
      <vt:lpstr>الشريحة 9</vt:lpstr>
      <vt:lpstr>الشريحة 10</vt:lpstr>
      <vt:lpstr>الشريحة 11</vt:lpstr>
      <vt:lpstr>الحملات البريطانية على القواسم</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319</cp:revision>
  <dcterms:created xsi:type="dcterms:W3CDTF">2009-10-14T19:14:34Z</dcterms:created>
  <dcterms:modified xsi:type="dcterms:W3CDTF">2012-03-02T22:07:44Z</dcterms:modified>
</cp:coreProperties>
</file>