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374" r:id="rId4"/>
    <p:sldId id="375" r:id="rId5"/>
    <p:sldId id="376" r:id="rId6"/>
    <p:sldId id="377" r:id="rId7"/>
    <p:sldId id="378" r:id="rId8"/>
    <p:sldId id="380" r:id="rId9"/>
    <p:sldId id="353" r:id="rId10"/>
    <p:sldId id="354" r:id="rId11"/>
    <p:sldId id="355" r:id="rId12"/>
    <p:sldId id="356" r:id="rId13"/>
    <p:sldId id="357" r:id="rId14"/>
    <p:sldId id="358" r:id="rId15"/>
    <p:sldId id="359" r:id="rId16"/>
    <p:sldId id="360" r:id="rId17"/>
    <p:sldId id="379" r:id="rId18"/>
    <p:sldId id="381" r:id="rId19"/>
    <p:sldId id="382" r:id="rId20"/>
    <p:sldId id="383" r:id="rId21"/>
    <p:sldId id="384" r:id="rId22"/>
    <p:sldId id="361"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3/5/2012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التاسعة</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2819400" y="3810000"/>
            <a:ext cx="4305987" cy="1323439"/>
          </a:xfrm>
          <a:prstGeom prst="rect">
            <a:avLst/>
          </a:prstGeom>
        </p:spPr>
        <p:txBody>
          <a:bodyPr wrap="none">
            <a:spAutoFit/>
          </a:bodyPr>
          <a:lstStyle/>
          <a:p>
            <a:pPr algn="ctr"/>
            <a:r>
              <a:rPr lang="ar-SA" sz="4000" b="1" spc="-150" dirty="0" smtClean="0">
                <a:solidFill>
                  <a:srgbClr val="376092"/>
                </a:solidFill>
                <a:latin typeface="ae_AlMateen" pitchFamily="2" charset="-78"/>
                <a:cs typeface="ae_AlMateen" pitchFamily="2" charset="-78"/>
              </a:rPr>
              <a:t>الحياة الاقتصادية في الخليج العربي </a:t>
            </a:r>
          </a:p>
          <a:p>
            <a:pPr algn="ctr"/>
            <a:r>
              <a:rPr lang="ar-SA" sz="4000" b="1" spc="-150" dirty="0" smtClean="0">
                <a:solidFill>
                  <a:srgbClr val="376092"/>
                </a:solidFill>
                <a:cs typeface="ae_AlMateen" pitchFamily="2" charset="-78"/>
              </a:rPr>
              <a:t>(عصر اللؤلؤ)</a:t>
            </a:r>
            <a:endParaRPr lang="ar-SA" sz="4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MA" dirty="0" smtClean="0"/>
              <a:t>ترجع أهمية الخليج العربي التجارية لموقعه الجغرافي الذي ساهم في التجارة العالمية عبر العصور. فهو يقع في قلب العالم القديم ويسيطر على الطرق البحرية التي تربط بين الشرق والغرب. وكان الخليج العربي أحد المنافذ البحرية للمحيط الهندي، مما جعله </a:t>
            </a:r>
            <a:r>
              <a:rPr lang="ar-SA" dirty="0" smtClean="0"/>
              <a:t>حلقة </a:t>
            </a:r>
            <a:r>
              <a:rPr lang="ar-MA" dirty="0" smtClean="0"/>
              <a:t>وصل </a:t>
            </a:r>
            <a:r>
              <a:rPr lang="ar-MA" dirty="0" smtClean="0"/>
              <a:t>بين الهند والدول التجارية المستوردة لمنتجاتها في الغرب. وقد أدى التجار العرب دور الوسطاء في نقل هذه التجارة؛ كما كان عرب الخليج يمتازون بالملاحة البحرية ويعملون في الصناعة التقليدية البدائية والزراعة البسيطة التي كانت تغطي الحاجات المعيشية في تلك الفترة.</a:t>
            </a:r>
            <a:endParaRPr lang="en-US" dirty="0" smtClean="0"/>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8953500" cy="4571999"/>
          </a:xfrm>
        </p:spPr>
        <p:txBody>
          <a:bodyPr/>
          <a:lstStyle/>
          <a:p>
            <a:pPr rtl="1"/>
            <a:r>
              <a:rPr lang="ar-MA" sz="3000" dirty="0" smtClean="0"/>
              <a:t>استمر العرب في نقل التجارة التقليدية؛ كما استفادوا من تجارة العبور (الترانزيت) بين المحيط الهندي والبحر المتوسط مروراً بالخليج العربي والبحر الأحمر. وتركزت التجارة في كل من مملكة هرمز العربية وعمان والبحرين والبصرة، إلى أن جاء الاستعمار البرتغالي وسيطر على الطرق والمراكز التجارية منذ عام 1507 حتى تحرير مسقط سنة 1650</a:t>
            </a:r>
            <a:r>
              <a:rPr lang="ar-SA" sz="3000" dirty="0" smtClean="0"/>
              <a:t>م.</a:t>
            </a:r>
          </a:p>
          <a:p>
            <a:pPr rtl="1"/>
            <a:r>
              <a:rPr lang="ar-SA" sz="3000" dirty="0" smtClean="0"/>
              <a:t>وقد </a:t>
            </a:r>
            <a:r>
              <a:rPr lang="ar-MA" sz="3000" dirty="0" smtClean="0"/>
              <a:t>تحولت </a:t>
            </a:r>
            <a:r>
              <a:rPr lang="ar-MA" sz="3000" dirty="0" smtClean="0"/>
              <a:t>جهود عرب الخليج من النشاط التجاري إلى مقاومة الاستعمار البرتغالي طيلة فترة الاحتلال حتى التحرير، حيث أعقب ذلك الدخول في منافسة مع استعمار آخر جاء أيضاً من أوربا، ألا وهو الاستعمار الهولندي والبريطاني.</a:t>
            </a:r>
            <a:endParaRPr lang="ar-SA" sz="3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a:t>
            </a:r>
            <a:r>
              <a:rPr lang="ar-MA" dirty="0" smtClean="0"/>
              <a:t>انتقل النشاط </a:t>
            </a:r>
            <a:r>
              <a:rPr lang="ar-MA" dirty="0" smtClean="0"/>
              <a:t>التجاري في الشرق </a:t>
            </a:r>
            <a:r>
              <a:rPr lang="ar-MA" dirty="0" smtClean="0"/>
              <a:t>في </a:t>
            </a:r>
            <a:r>
              <a:rPr lang="ar-MA" dirty="0" smtClean="0"/>
              <a:t>بداية القرن السابع عشر من البرتغاليين إلى الشركات الأوربية الهولندية والبريطانية دون أن يمر عبر العرب</a:t>
            </a:r>
            <a:r>
              <a:rPr lang="ar-SA" dirty="0" smtClean="0"/>
              <a:t>.</a:t>
            </a:r>
          </a:p>
          <a:p>
            <a:pPr rtl="1"/>
            <a:r>
              <a:rPr lang="ar-SA" dirty="0" err="1" smtClean="0"/>
              <a:t>ففى</a:t>
            </a:r>
            <a:r>
              <a:rPr lang="ar-SA" dirty="0" smtClean="0"/>
              <a:t> </a:t>
            </a:r>
            <a:r>
              <a:rPr lang="ar-MA" dirty="0" smtClean="0"/>
              <a:t>القرن </a:t>
            </a:r>
            <a:r>
              <a:rPr lang="ar-SA" dirty="0" smtClean="0"/>
              <a:t>السابع</a:t>
            </a:r>
            <a:r>
              <a:rPr lang="ar-MA" dirty="0" smtClean="0"/>
              <a:t> </a:t>
            </a:r>
            <a:r>
              <a:rPr lang="ar-MA" dirty="0" smtClean="0"/>
              <a:t>عشر عندما انقلب الميزان التجاري الذي كان لا يزال لصالح الشرق فصار لصالح الدول الصناعية، وذلك لعدة أسباب، منها: سقوط الأساليب التجارية التقليدية المتمثلة في تجارة المضاربة </a:t>
            </a:r>
            <a:r>
              <a:rPr lang="ar-MA" dirty="0" err="1" smtClean="0"/>
              <a:t>و</a:t>
            </a:r>
            <a:r>
              <a:rPr lang="ar-MA" dirty="0" smtClean="0"/>
              <a:t>"الترانزيت" التي استمرت طوال فترة الوجود البرتغالي الذي تكيف مع تلك الأساليب التجارية العربية، ولم يدخل البرتغاليون أية أنظمة جديدة في الحركة التجارية التي وصلت إلى حدود التشبع مع بداية القرن السابع عشر.</a:t>
            </a:r>
            <a:endParaRPr lang="ar-SA" dirty="0" smtClean="0"/>
          </a:p>
          <a:p>
            <a:pPr rtl="1"/>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MA" dirty="0" smtClean="0"/>
              <a:t> </a:t>
            </a:r>
            <a:r>
              <a:rPr lang="ar-SA" dirty="0" smtClean="0"/>
              <a:t>وفى ذلك الوقت </a:t>
            </a:r>
            <a:r>
              <a:rPr lang="ar-MA" dirty="0" smtClean="0"/>
              <a:t>بذل </a:t>
            </a:r>
            <a:r>
              <a:rPr lang="ar-MA" dirty="0" smtClean="0"/>
              <a:t>التجار البريطانيون جهوداً وقاموا بمحاولات عديدة للسيطرة على المراكز التجارية في الخليج العربي لتحقيق مصالحهم من جهة وخدمة اقتصاد بلادهم من جهة أخرى. ونظراً لازدياد النشاط التجاري الذي يدفع بالهيمنة السياسية إلى أن تجلب معها القوة العسكرية للحفاظ على تلك المصالح الاقتصادية، اتجهت دول أوربا إلى استعمار المشرق. ويمكن القول بأن المصالح الاقتصادية مع ضعف القدرة الدفاعية للشرق دفعت الشركات الأوربية إلى أن تتحول إلى دول استعمارية لحفظ مصالحها في المنطقة.</a:t>
            </a:r>
            <a:endParaRPr lang="en-US" dirty="0" smtClean="0"/>
          </a:p>
          <a:p>
            <a:pPr rtl="1"/>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pPr rtl="1"/>
            <a:r>
              <a:rPr lang="ar-SA" dirty="0" smtClean="0"/>
              <a:t>أما اقتصاد </a:t>
            </a:r>
            <a:r>
              <a:rPr lang="ar-SA" dirty="0" smtClean="0"/>
              <a:t>الخليج العربي </a:t>
            </a:r>
            <a:r>
              <a:rPr lang="ar-SA" dirty="0" smtClean="0"/>
              <a:t>فقد اعتمد أساساً </a:t>
            </a:r>
            <a:r>
              <a:rPr lang="ar-SA" dirty="0" smtClean="0"/>
              <a:t>على البحر في صيد اللؤلؤ والأسماك </a:t>
            </a:r>
            <a:r>
              <a:rPr lang="ar-SA" dirty="0" smtClean="0"/>
              <a:t>والتجارة، </a:t>
            </a:r>
            <a:r>
              <a:rPr lang="ar-SA" dirty="0" smtClean="0"/>
              <a:t>بالإضافة إلى أنشطة اقتصادية أخرى مثل الرعي والزراعة المحدودة في الواحات والتجارة البرية والصناعات الحرفية التقليدية مثل صناعة السفن والجلود والخيام. واحتلت التجارة البحرية مكاناً بارزاً في اقتصاديات المنطقة، مع استخراج اللؤلؤ وتجارته.</a:t>
            </a:r>
          </a:p>
          <a:p>
            <a:pPr rtl="1"/>
            <a:endParaRPr lang="en-US"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اعتبر سكان الخليج العربي الصحراويون البحر الرئة التي يتنفسون </a:t>
            </a:r>
            <a:r>
              <a:rPr lang="ar-SA" dirty="0" err="1" smtClean="0"/>
              <a:t>بها</a:t>
            </a:r>
            <a:r>
              <a:rPr lang="ar-SA" dirty="0" smtClean="0"/>
              <a:t>، والأساس الذي يعتمدون عليه كل الاعتماد ويسخرونه لخدمتهم. وتذبذب النشاط البحري لسكان المنطقة بين مد وجزر، وبين فترات ازدهار وضعف وانكماش، نتيجة لتدخل الاستعمار البريطاني. ومارس سكان المنطقة عدة أنشطة بحرية، أهمها: </a:t>
            </a:r>
            <a:r>
              <a:rPr lang="ar-SA" b="1" dirty="0" smtClean="0"/>
              <a:t>1 - </a:t>
            </a:r>
            <a:r>
              <a:rPr lang="ar-SA" dirty="0" smtClean="0"/>
              <a:t>بناء السفن؛ </a:t>
            </a:r>
            <a:r>
              <a:rPr lang="ar-SA" b="1" dirty="0" smtClean="0"/>
              <a:t>2 - </a:t>
            </a:r>
            <a:r>
              <a:rPr lang="ar-SA" dirty="0" smtClean="0"/>
              <a:t>صيد اللؤلؤ؛ </a:t>
            </a:r>
            <a:r>
              <a:rPr lang="ar-SA" b="1" dirty="0" smtClean="0"/>
              <a:t>3 - </a:t>
            </a:r>
            <a:r>
              <a:rPr lang="ar-SA" dirty="0" smtClean="0"/>
              <a:t>صيد الأسماك؛ </a:t>
            </a:r>
            <a:r>
              <a:rPr lang="ar-SA" b="1" dirty="0" smtClean="0"/>
              <a:t>4 - </a:t>
            </a:r>
            <a:r>
              <a:rPr lang="ar-SA" dirty="0" smtClean="0"/>
              <a:t>النقل البحري والنشاط التجاري.</a:t>
            </a:r>
            <a:endParaRPr lang="en-US"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اللؤلؤ</a:t>
            </a:r>
            <a:endParaRPr lang="ar-SA" dirty="0"/>
          </a:p>
        </p:txBody>
      </p:sp>
      <p:sp>
        <p:nvSpPr>
          <p:cNvPr id="3" name="عنصر نائب للمحتوى 2"/>
          <p:cNvSpPr>
            <a:spLocks noGrp="1"/>
          </p:cNvSpPr>
          <p:nvPr>
            <p:ph idx="1"/>
          </p:nvPr>
        </p:nvSpPr>
        <p:spPr>
          <a:xfrm>
            <a:off x="495300" y="1417637"/>
            <a:ext cx="8915400" cy="4525963"/>
          </a:xfrm>
        </p:spPr>
        <p:txBody>
          <a:bodyPr/>
          <a:lstStyle/>
          <a:p>
            <a:pPr rtl="1"/>
            <a:r>
              <a:rPr lang="ar-MA" dirty="0" smtClean="0"/>
              <a:t>عُرفت تجارة اللؤلؤ منذ القدم في الخليج العربي، وكانت من أول النشاطات الاقتصادية التي كانت مبنية أثناء الثورة التجارية الأولى على أسس شبه رأسمالية. ولكن الانحسار الاقتصادي المتمثل في انهيار تجارة المضاربة التقليدية وازدياد الطلب العالمي على اللؤلؤ وخاصة في أوربا </a:t>
            </a:r>
            <a:r>
              <a:rPr lang="ar-MA" dirty="0" smtClean="0"/>
              <a:t>أديا</a:t>
            </a:r>
            <a:r>
              <a:rPr lang="ar-SA" dirty="0" smtClean="0"/>
              <a:t> معا</a:t>
            </a:r>
            <a:r>
              <a:rPr lang="ar-MA" dirty="0" smtClean="0"/>
              <a:t> </a:t>
            </a:r>
            <a:r>
              <a:rPr lang="ar-MA" dirty="0" smtClean="0"/>
              <a:t>إلى بروز القيمة العالية لهذه السلعة.</a:t>
            </a:r>
            <a:endParaRPr lang="ar-SA" dirty="0" smtClean="0"/>
          </a:p>
          <a:p>
            <a:pPr rtl="1"/>
            <a:r>
              <a:rPr lang="ar-SA" dirty="0" smtClean="0"/>
              <a:t>وتؤكد </a:t>
            </a:r>
            <a:r>
              <a:rPr lang="ar-SA" dirty="0" smtClean="0"/>
              <a:t>المصادر التاريخية والجغرافية التي اهتمت بأمور الملاحة في الخليج بما أن حوض الخليج العربي يعتبر أنسب بيئة لتكون ونمو أصداف اللؤلؤ عن بقيـة البحار والخلجان في الجزء المائي </a:t>
            </a:r>
            <a:r>
              <a:rPr lang="ar-SA" dirty="0" smtClean="0"/>
              <a:t>من الكرة </a:t>
            </a:r>
            <a:r>
              <a:rPr lang="ar-SA" dirty="0" smtClean="0"/>
              <a:t>الأرضية . </a:t>
            </a:r>
            <a:br>
              <a:rPr lang="ar-SA" dirty="0" smtClean="0"/>
            </a:br>
            <a:r>
              <a:rPr lang="ar-SA" dirty="0" smtClean="0"/>
              <a:t/>
            </a:r>
            <a:br>
              <a:rPr lang="ar-SA" dirty="0" smtClean="0"/>
            </a:br>
            <a:r>
              <a:rPr lang="ar-SA" dirty="0" smtClean="0"/>
              <a:t/>
            </a:r>
            <a:br>
              <a:rPr lang="ar-SA" dirty="0" smtClean="0"/>
            </a:br>
            <a:r>
              <a:rPr lang="ar-SA" dirty="0" smtClean="0"/>
              <a:t/>
            </a:r>
            <a:br>
              <a:rPr lang="ar-SA" dirty="0" smtClean="0"/>
            </a:b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تابع</a:t>
            </a:r>
            <a:endParaRPr lang="ar-SA" dirty="0"/>
          </a:p>
        </p:txBody>
      </p:sp>
      <p:sp>
        <p:nvSpPr>
          <p:cNvPr id="3" name="عنصر نائب للمحتوى 2"/>
          <p:cNvSpPr>
            <a:spLocks noGrp="1"/>
          </p:cNvSpPr>
          <p:nvPr>
            <p:ph idx="1"/>
          </p:nvPr>
        </p:nvSpPr>
        <p:spPr>
          <a:xfrm>
            <a:off x="495300" y="1295400"/>
            <a:ext cx="8915400" cy="4525963"/>
          </a:xfrm>
        </p:spPr>
        <p:txBody>
          <a:bodyPr/>
          <a:lstStyle/>
          <a:p>
            <a:pPr rtl="1"/>
            <a:r>
              <a:rPr lang="ar-SA" dirty="0" smtClean="0"/>
              <a:t>وهذا يرجع إلى عـدة أسباب وعوامل أهمها:</a:t>
            </a:r>
          </a:p>
          <a:p>
            <a:pPr rtl="1"/>
            <a:r>
              <a:rPr lang="ar-SA" dirty="0" smtClean="0"/>
              <a:t>التكـوين الجيولوجي لقـاع الخليج العربـي (إذ أن قـاع هذا الخليج يمتاز بصفاء مائه ونعومة رماله وشـده بياضها مما يجعلها تغطى التكوينات والشعاب المرجانية ، وتطغى على المواد الطينية التي تشكل الطبقة العازلة لتكون اللؤلؤ أو اختفائها تماماً) .</a:t>
            </a:r>
          </a:p>
          <a:p>
            <a:pPr rtl="1"/>
            <a:r>
              <a:rPr lang="ar-SA" dirty="0" smtClean="0"/>
              <a:t>دفء المــاء(إذ أن موقع الخليج العربي جغرافيـاً في المنطقة القاريـة فهي ليست بالحارة ولا بالباردة ولكنها منطقة معتدلة تمتاز بدفء مياههـا طوال السنة ، إذ أن مياه البحار الدافئـة تعتبر من العوامل المساعدة على تكون ونمو اللؤلؤ وتواجد الأصداف الحاملـة لـه) . </a:t>
            </a:r>
          </a:p>
          <a:p>
            <a:pPr rtl="1"/>
            <a:r>
              <a:rPr lang="ar-SA" dirty="0" smtClean="0"/>
              <a:t/>
            </a:r>
            <a:br>
              <a:rPr lang="ar-SA" dirty="0" smtClean="0"/>
            </a:br>
            <a:r>
              <a:rPr lang="ar-SA" dirty="0" smtClean="0"/>
              <a:t/>
            </a:r>
            <a:br>
              <a:rPr lang="ar-SA" dirty="0" smtClean="0"/>
            </a:br>
            <a:r>
              <a:rPr lang="ar-SA" dirty="0" smtClean="0"/>
              <a:t/>
            </a:r>
            <a:br>
              <a:rPr lang="ar-SA" dirty="0" smtClean="0"/>
            </a:b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أيضا قلـة </a:t>
            </a:r>
            <a:r>
              <a:rPr lang="ar-SA" dirty="0" smtClean="0"/>
              <a:t>العمـق </a:t>
            </a:r>
            <a:r>
              <a:rPr lang="ar-SA" dirty="0" smtClean="0"/>
              <a:t>الميـاه في </a:t>
            </a:r>
            <a:r>
              <a:rPr lang="ar-SA" dirty="0" smtClean="0"/>
              <a:t>الخليج العـربي ( إذ أنه من المعروف أن أصداف اللؤلؤ غالباً ما تكون عائمة فـوق رمال القاع </a:t>
            </a:r>
            <a:r>
              <a:rPr lang="ar-SA" dirty="0" smtClean="0"/>
              <a:t>وليست </a:t>
            </a:r>
            <a:r>
              <a:rPr lang="ar-SA" dirty="0" smtClean="0"/>
              <a:t>ملتصقة </a:t>
            </a:r>
            <a:r>
              <a:rPr lang="ar-SA" dirty="0" err="1" smtClean="0"/>
              <a:t>به</a:t>
            </a:r>
            <a:r>
              <a:rPr lang="ar-SA" dirty="0" smtClean="0"/>
              <a:t> </a:t>
            </a:r>
            <a:r>
              <a:rPr lang="ar-SA" dirty="0" smtClean="0"/>
              <a:t>، فكلما </a:t>
            </a:r>
            <a:r>
              <a:rPr lang="ar-SA" dirty="0" smtClean="0"/>
              <a:t>كان عمق البحر في مستوى ليس بالمرتفع كان مدعاة لأن يكون البيئة المناسبة لتواجد أصداف اللؤلؤ) .</a:t>
            </a:r>
          </a:p>
          <a:p>
            <a:pPr rtl="1"/>
            <a:r>
              <a:rPr lang="ar-SA" dirty="0" smtClean="0"/>
              <a:t>هذه الميزات في ميـاه الخليج العربي جعلته أكثر المناطق المائية في العالم خصوبة وأنسبها بيئة لتكون الشطوط </a:t>
            </a:r>
            <a:r>
              <a:rPr lang="ar-SA" dirty="0" err="1" smtClean="0"/>
              <a:t>والمغاصات</a:t>
            </a:r>
            <a:r>
              <a:rPr lang="ar-SA" dirty="0" smtClean="0"/>
              <a:t> التي تتجمع فيها أصداف اللؤلؤ ، بل وأن الأماكن الأفقية من مياه الخليج والتي تتوافر </a:t>
            </a:r>
            <a:r>
              <a:rPr lang="ar-SA" dirty="0" smtClean="0"/>
              <a:t>فيها </a:t>
            </a:r>
            <a:r>
              <a:rPr lang="ar-SA" dirty="0" smtClean="0"/>
              <a:t>تلك الميزات </a:t>
            </a:r>
            <a:r>
              <a:rPr lang="ar-SA" dirty="0" smtClean="0"/>
              <a:t>تكون </a:t>
            </a:r>
            <a:r>
              <a:rPr lang="ar-SA" dirty="0" smtClean="0"/>
              <a:t>هي أكثر المواقع في مياه الخليج وفرة وسهولة لصيد اللؤلؤ . </a:t>
            </a:r>
            <a:br>
              <a:rPr lang="ar-SA" dirty="0" smtClean="0"/>
            </a:br>
            <a:r>
              <a:rPr lang="ar-SA" dirty="0" smtClean="0"/>
              <a:t/>
            </a:r>
            <a:br>
              <a:rPr lang="ar-SA" dirty="0" smtClean="0"/>
            </a:b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1"/>
            <a:ext cx="9525000" cy="4419599"/>
          </a:xfrm>
        </p:spPr>
        <p:txBody>
          <a:bodyPr/>
          <a:lstStyle/>
          <a:p>
            <a:pPr rtl="1"/>
            <a:r>
              <a:rPr lang="ar-SA" sz="2800" dirty="0" smtClean="0"/>
              <a:t>وغالباً ما تكون هذه المناطق في الجانب الغربي من خوض هذا الخليج ، إذ أن الخليج العربي يمتد بين ضفتين ، إحداهما </a:t>
            </a:r>
            <a:r>
              <a:rPr lang="ar-SA" sz="2800" dirty="0" smtClean="0"/>
              <a:t>شرقية تمثلها السواحل </a:t>
            </a:r>
            <a:r>
              <a:rPr lang="ar-SA" sz="2800" dirty="0" smtClean="0"/>
              <a:t>الإيرانية ، والثانية </a:t>
            </a:r>
            <a:r>
              <a:rPr lang="ar-SA" sz="2800" dirty="0" smtClean="0"/>
              <a:t>غربية تمثلها  </a:t>
            </a:r>
            <a:r>
              <a:rPr lang="ar-SA" sz="2800" dirty="0" smtClean="0"/>
              <a:t>دول الخليج العربية الواقعة </a:t>
            </a:r>
            <a:r>
              <a:rPr lang="ar-SA" sz="2800" dirty="0" smtClean="0"/>
              <a:t>عليها </a:t>
            </a:r>
            <a:r>
              <a:rPr lang="ar-SA" sz="2800" dirty="0" smtClean="0"/>
              <a:t>.</a:t>
            </a:r>
            <a:endParaRPr lang="ar-SA" sz="3100" dirty="0" smtClean="0"/>
          </a:p>
          <a:p>
            <a:pPr rtl="1"/>
            <a:r>
              <a:rPr lang="ar-SA" sz="3100" dirty="0" smtClean="0"/>
              <a:t>لهذه الأسباب كما قلنا يجمع المشتغلون بتجارة اللؤلؤ على أن أجود أنواع اللؤلؤ هو الذي يأتي من بحر الخليج العربي ، علماً بأن هناك </a:t>
            </a:r>
            <a:r>
              <a:rPr lang="ar-SA" sz="3100" dirty="0" err="1" smtClean="0"/>
              <a:t>مغاصات</a:t>
            </a:r>
            <a:r>
              <a:rPr lang="ar-SA" sz="3100" dirty="0" smtClean="0"/>
              <a:t> ومناطق توجد </a:t>
            </a:r>
            <a:r>
              <a:rPr lang="ar-SA" sz="3100" dirty="0" err="1" smtClean="0"/>
              <a:t>بها</a:t>
            </a:r>
            <a:r>
              <a:rPr lang="ar-SA" sz="3100" dirty="0" smtClean="0"/>
              <a:t> أصداف اللؤلؤ القريبة على حوض الخليج العربي مثل المواقع الموجودة في البحر الأحمر ، وبحر عمان ، والجزر المحيطة بالهند ، وشرق أفريقيا ، إلا أنه في أوج ازدهار تجارة اللؤلؤ كان التفضيل للؤلؤ الخليج </a:t>
            </a:r>
            <a:r>
              <a:rPr lang="ar-SA" sz="3100" dirty="0" smtClean="0"/>
              <a:t>المرغوب </a:t>
            </a:r>
            <a:r>
              <a:rPr lang="ar-SA" sz="3100" dirty="0" smtClean="0"/>
              <a:t>لدى هؤلاء </a:t>
            </a:r>
            <a:r>
              <a:rPr lang="ar-SA" sz="3100" dirty="0" smtClean="0"/>
              <a:t>التجار. </a:t>
            </a:r>
            <a:endParaRPr lang="ar-SA" sz="3100" dirty="0" smtClean="0"/>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ولهذا السبب أيضاً اتجهت إلى الخليج أنظار الغـزاة بدافع الطمع واحتكار تجارة اللؤلؤ ، التي هي عصب الحياة قبل اكتشاف البترول ، ليس فقط لأهل الخليج ولكن للملاحة العالمية والتجارة الدولية قديمـاً وحديثـاً .</a:t>
            </a:r>
          </a:p>
          <a:p>
            <a:pPr rtl="1"/>
            <a:r>
              <a:rPr lang="ar-SA" dirty="0" smtClean="0"/>
              <a:t>ويمتد </a:t>
            </a:r>
            <a:r>
              <a:rPr lang="ar-SA" dirty="0" smtClean="0"/>
              <a:t>شط </a:t>
            </a:r>
            <a:r>
              <a:rPr lang="ar-SA" dirty="0" smtClean="0"/>
              <a:t>اللؤلؤ </a:t>
            </a:r>
            <a:r>
              <a:rPr lang="ar-SA" dirty="0" err="1" smtClean="0"/>
              <a:t>فى</a:t>
            </a:r>
            <a:r>
              <a:rPr lang="ar-SA" dirty="0" smtClean="0"/>
              <a:t> الخليج </a:t>
            </a:r>
            <a:r>
              <a:rPr lang="ar-SA" dirty="0" err="1" smtClean="0"/>
              <a:t>العربى</a:t>
            </a:r>
            <a:r>
              <a:rPr lang="ar-SA" dirty="0" smtClean="0"/>
              <a:t> </a:t>
            </a:r>
            <a:r>
              <a:rPr lang="ar-SA" dirty="0" smtClean="0"/>
              <a:t>من الشارقة إلى البحرين مروراً بجزيرة </a:t>
            </a:r>
            <a:r>
              <a:rPr lang="ar-SA" dirty="0" err="1" smtClean="0"/>
              <a:t>حالول</a:t>
            </a:r>
            <a:r>
              <a:rPr lang="ar-SA" dirty="0" smtClean="0"/>
              <a:t>، وهو عبارة عن رصيف مرتفع في قاع الخليج </a:t>
            </a:r>
            <a:r>
              <a:rPr lang="ar-SA" dirty="0" smtClean="0"/>
              <a:t>يكون فيه </a:t>
            </a:r>
            <a:r>
              <a:rPr lang="ar-SA" dirty="0" smtClean="0"/>
              <a:t>شط اللؤلؤ الكبير أمام سواحل قطر والبحرين وأبو ظبي. والأعماق هنا تتراوح بين 18 - 27 متراً، وفي بعض الأماكن تصل إلى 35 </a:t>
            </a:r>
            <a:r>
              <a:rPr lang="ar-SA" dirty="0" err="1" smtClean="0"/>
              <a:t>و</a:t>
            </a:r>
            <a:r>
              <a:rPr lang="ar-SA" dirty="0" smtClean="0"/>
              <a:t> 40 </a:t>
            </a:r>
            <a:r>
              <a:rPr lang="ar-SA" dirty="0" smtClean="0"/>
              <a:t>متراً.</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مراكز تجارة اللؤلؤ في الخليج </a:t>
            </a:r>
            <a:r>
              <a:rPr lang="ar-SA" b="1" dirty="0" smtClean="0"/>
              <a:t>العربي:</a:t>
            </a:r>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r>
              <a:rPr lang="ar-SA" b="1" dirty="0" smtClean="0"/>
              <a:t> </a:t>
            </a:r>
            <a:r>
              <a:rPr lang="ar-SA" b="1" dirty="0" smtClean="0"/>
              <a:t>البحرين: </a:t>
            </a:r>
            <a:r>
              <a:rPr lang="ar-SA" dirty="0" smtClean="0"/>
              <a:t> </a:t>
            </a:r>
            <a:r>
              <a:rPr lang="ar-SA" dirty="0" smtClean="0"/>
              <a:t>كانت تعتبر من أهم مراكز تجارة اللؤلؤ وأكبرها في منطقة الخليج</a:t>
            </a:r>
            <a:r>
              <a:rPr lang="ar-SA" b="1" dirty="0" smtClean="0"/>
              <a:t> </a:t>
            </a:r>
            <a:r>
              <a:rPr lang="ar-SA" dirty="0" smtClean="0"/>
              <a:t>العربي قاطبة، لكثرة إنتاجها من جهة واحتلالها للمركز الأول في التصدير من جهة أخرى.</a:t>
            </a:r>
            <a:endParaRPr lang="en-US" dirty="0" smtClean="0"/>
          </a:p>
          <a:p>
            <a:pPr rtl="1"/>
            <a:r>
              <a:rPr lang="ar-SA" b="1" dirty="0" smtClean="0"/>
              <a:t> </a:t>
            </a:r>
            <a:r>
              <a:rPr lang="ar-SA" b="1" dirty="0" smtClean="0"/>
              <a:t>جزيرة </a:t>
            </a:r>
            <a:r>
              <a:rPr lang="ar-SA" b="1" dirty="0" err="1" smtClean="0"/>
              <a:t>دلما</a:t>
            </a:r>
            <a:r>
              <a:rPr lang="ar-SA" b="1" dirty="0" smtClean="0"/>
              <a:t>: </a:t>
            </a:r>
            <a:r>
              <a:rPr lang="ar-SA" dirty="0" smtClean="0"/>
              <a:t>تأتي الثانية في الأهمية بعد جزيرة البحرين. ومما عزز هذه المكانة تشديد الجمارك الإيرانية على تجارة اللؤلؤ بعد احتلالها</a:t>
            </a:r>
            <a:r>
              <a:rPr lang="ar-MA" dirty="0" smtClean="0"/>
              <a:t> لإمارة </a:t>
            </a:r>
            <a:r>
              <a:rPr lang="ar-MA" dirty="0" err="1" smtClean="0"/>
              <a:t>لنجة</a:t>
            </a:r>
            <a:r>
              <a:rPr lang="ar-MA" dirty="0" smtClean="0"/>
              <a:t> التابعة للقواسم على الساحل الشرقي للخليج العربي. وكان معظم السكان في الساحل الشرقي من الخليج العربي يأتون للغوص في </a:t>
            </a:r>
            <a:r>
              <a:rPr lang="ar-MA" dirty="0" err="1" smtClean="0"/>
              <a:t>الهيرات</a:t>
            </a:r>
            <a:r>
              <a:rPr lang="ar-MA" dirty="0" smtClean="0"/>
              <a:t> المحيطة بجزيرة "</a:t>
            </a:r>
            <a:r>
              <a:rPr lang="ar-MA" dirty="0" err="1" smtClean="0"/>
              <a:t>دلما</a:t>
            </a:r>
            <a:r>
              <a:rPr lang="ar-MA" dirty="0" smtClean="0"/>
              <a:t>" التابعة لإمارة أبو ظبي.</a:t>
            </a:r>
            <a:endParaRPr lang="en-US" dirty="0" smtClean="0"/>
          </a:p>
          <a:p>
            <a:pPr rtl="1"/>
            <a:r>
              <a:rPr lang="ar-MA" dirty="0" smtClean="0"/>
              <a:t>	</a:t>
            </a:r>
            <a:endParaRPr lang="en-US"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الكويت</a:t>
            </a:r>
            <a:r>
              <a:rPr lang="ar-SA" b="1" dirty="0" smtClean="0"/>
              <a:t>: </a:t>
            </a:r>
            <a:r>
              <a:rPr lang="ar-SA" dirty="0" smtClean="0"/>
              <a:t>احتلت الكويت مكاناً بارزاً في تجارة اللؤلؤ، على الرغم من إسهامها المحدود في التصدير. وشهدت هذه الحرفة ازدهاراً إبان عهد الشيخ مبارك الصباح، ولا </a:t>
            </a:r>
            <a:r>
              <a:rPr lang="ar-SA" dirty="0" err="1" smtClean="0"/>
              <a:t>سيما</a:t>
            </a:r>
            <a:r>
              <a:rPr lang="ar-SA" dirty="0" smtClean="0"/>
              <a:t> في عام 1912. ففي ذلك العام، بلغ عدد سفن الغوص 812 سفينة، حيث بلغ الدخل نحو ستة ملايين روبية هندية.</a:t>
            </a:r>
            <a:r>
              <a:rPr lang="ar-SA" b="1" dirty="0" smtClean="0"/>
              <a:t> </a:t>
            </a:r>
            <a:r>
              <a:rPr lang="ar-MA" dirty="0" smtClean="0"/>
              <a:t>ولذلك سمي ذلك العام بعام </a:t>
            </a:r>
            <a:r>
              <a:rPr lang="ar-MA" dirty="0" err="1" smtClean="0"/>
              <a:t>الطفحة</a:t>
            </a:r>
            <a:r>
              <a:rPr lang="ar-MA" dirty="0" smtClean="0"/>
              <a:t>.</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81000" y="1371600"/>
            <a:ext cx="8915400" cy="4525963"/>
          </a:xfrm>
        </p:spPr>
        <p:txBody>
          <a:bodyPr/>
          <a:lstStyle/>
          <a:p>
            <a:pPr rtl="1"/>
            <a:r>
              <a:rPr lang="ar-SA" sz="3000" dirty="0" smtClean="0"/>
              <a:t>وقد شكل </a:t>
            </a:r>
            <a:r>
              <a:rPr lang="ar-SA" sz="3000" dirty="0" smtClean="0"/>
              <a:t>اللؤلؤ أهمية خاصة في صادرات الخليج العربي، واحتل مركزاً مرموقاً بين الصادرات الأخرى فيما عدا سلطنة عمان. وقد بلغت قيمة صادرات اللؤلؤ نحو </a:t>
            </a:r>
            <a:r>
              <a:rPr lang="ar-MA" sz="3000" dirty="0" smtClean="0"/>
              <a:t>75 </a:t>
            </a:r>
            <a:r>
              <a:rPr lang="fr-FR" sz="3000" dirty="0" smtClean="0"/>
              <a:t>%</a:t>
            </a:r>
            <a:r>
              <a:rPr lang="ar-MA" sz="3000" dirty="0" smtClean="0"/>
              <a:t> من جملة الصادرات في عام </a:t>
            </a:r>
            <a:r>
              <a:rPr lang="ar-MA" sz="3000" dirty="0" smtClean="0"/>
              <a:t>1906</a:t>
            </a:r>
            <a:r>
              <a:rPr lang="ar-SA" sz="3000" dirty="0" smtClean="0"/>
              <a:t>م </a:t>
            </a:r>
            <a:r>
              <a:rPr lang="ar-MA" sz="3000" dirty="0" smtClean="0"/>
              <a:t>. </a:t>
            </a:r>
            <a:r>
              <a:rPr lang="ar-MA" sz="3000" dirty="0" smtClean="0"/>
              <a:t>ويمكن القول بأن عائدات تجارة اللؤلؤ كانت تعتبر ركيزة أساسية في اقتصاديات </a:t>
            </a:r>
            <a:r>
              <a:rPr lang="ar-MA" sz="3000" dirty="0" err="1" smtClean="0"/>
              <a:t>مشيخات</a:t>
            </a:r>
            <a:r>
              <a:rPr lang="ar-MA" sz="3000" dirty="0" smtClean="0"/>
              <a:t> الخليج العربي قبل ظهور البترول؛ وتفوق عائدات هذه التجارة ما عداها من عائدات الأنشطة البحرية الأخرى. </a:t>
            </a:r>
            <a:r>
              <a:rPr lang="ar-SA" sz="3000" dirty="0" smtClean="0"/>
              <a:t>وقد </a:t>
            </a:r>
            <a:r>
              <a:rPr lang="ar-MA" sz="3000" dirty="0" smtClean="0"/>
              <a:t>منعت </a:t>
            </a:r>
            <a:r>
              <a:rPr lang="ar-MA" sz="3000" dirty="0" smtClean="0"/>
              <a:t>بريطانيا عام </a:t>
            </a:r>
            <a:r>
              <a:rPr lang="ar-SA" sz="3000" dirty="0" smtClean="0"/>
              <a:t> </a:t>
            </a:r>
            <a:r>
              <a:rPr lang="ar-MA" sz="3000" dirty="0" smtClean="0"/>
              <a:t>1906 </a:t>
            </a:r>
            <a:r>
              <a:rPr lang="ar-MA" sz="3000" dirty="0" smtClean="0"/>
              <a:t>شيوخ إمارات ساحل عمان من تقديم أية امتيازات لصيد اللؤلؤ للشركات الفرنسية </a:t>
            </a:r>
            <a:r>
              <a:rPr lang="ar-MA" sz="3000" dirty="0" smtClean="0"/>
              <a:t>والألمانية، </a:t>
            </a:r>
            <a:r>
              <a:rPr lang="ar-MA" sz="3000" dirty="0" smtClean="0"/>
              <a:t>وذلك خوفاً من تغلغل نفوذ هاتين الدولتين، وضياع النفوذ البريطاني، وليس خوفاً على مصالح سكان ساحل عمان ونشاطهم التجاري.</a:t>
            </a:r>
            <a:endParaRPr lang="en-US" sz="3000" dirty="0" smtClean="0"/>
          </a:p>
          <a:p>
            <a:pPr rtl="1"/>
            <a:r>
              <a:rPr lang="en-US" dirty="0" smtClean="0"/>
              <a:t> </a:t>
            </a:r>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MA" dirty="0" smtClean="0"/>
              <a:t>أدت تجارة اللؤلؤ دوراً أساسياً بجانب دورها الاقتصادي. ويرجع ذلك إلى أنها مبنية على </a:t>
            </a:r>
            <a:r>
              <a:rPr lang="ar-MA" dirty="0" err="1" smtClean="0"/>
              <a:t>المبدإ</a:t>
            </a:r>
            <a:r>
              <a:rPr lang="ar-MA" dirty="0" smtClean="0"/>
              <a:t> التنظيمي البنائي المسمى </a:t>
            </a:r>
            <a:r>
              <a:rPr lang="ar-MA" dirty="0" err="1" smtClean="0"/>
              <a:t>بـ</a:t>
            </a:r>
            <a:r>
              <a:rPr lang="ar-SA" dirty="0" smtClean="0"/>
              <a:t>«</a:t>
            </a:r>
            <a:r>
              <a:rPr lang="ar-SA" dirty="0" err="1" smtClean="0"/>
              <a:t>الزبانة</a:t>
            </a:r>
            <a:r>
              <a:rPr lang="ar-SA" dirty="0" smtClean="0"/>
              <a:t>»، وهي علاقة </a:t>
            </a:r>
            <a:r>
              <a:rPr lang="ar-SA" dirty="0" err="1" smtClean="0"/>
              <a:t>المعزب</a:t>
            </a:r>
            <a:r>
              <a:rPr lang="ar-SA" dirty="0" smtClean="0"/>
              <a:t> (رئيس العمل </a:t>
            </a:r>
            <a:r>
              <a:rPr lang="ar-SA" dirty="0" smtClean="0"/>
              <a:t>وصاحبه) </a:t>
            </a:r>
            <a:r>
              <a:rPr lang="ar-SA" dirty="0" smtClean="0"/>
              <a:t>بالزبون. وهذا النوع من العلاقة بينهما </a:t>
            </a:r>
            <a:r>
              <a:rPr lang="ar-SA" dirty="0" smtClean="0"/>
              <a:t>أريد </a:t>
            </a:r>
            <a:r>
              <a:rPr lang="ar-SA" dirty="0" err="1" smtClean="0"/>
              <a:t>به</a:t>
            </a:r>
            <a:r>
              <a:rPr lang="ar-SA" dirty="0" smtClean="0"/>
              <a:t> </a:t>
            </a:r>
            <a:r>
              <a:rPr lang="ar-SA" dirty="0" err="1" smtClean="0"/>
              <a:t>ان</a:t>
            </a:r>
            <a:r>
              <a:rPr lang="ar-SA" dirty="0" smtClean="0"/>
              <a:t> يبقى خفيا </a:t>
            </a:r>
            <a:r>
              <a:rPr lang="ar-SA" dirty="0" smtClean="0"/>
              <a:t>غير </a:t>
            </a:r>
            <a:r>
              <a:rPr lang="ar-SA" dirty="0" smtClean="0"/>
              <a:t>ظاهر </a:t>
            </a:r>
            <a:r>
              <a:rPr lang="ar-SA" dirty="0" smtClean="0"/>
              <a:t>للعيان. ويتلخص ذلك في أن علاقة البحارة - وهم: الغواص </a:t>
            </a:r>
            <a:r>
              <a:rPr lang="ar-SA" dirty="0" err="1" smtClean="0"/>
              <a:t>والسيب</a:t>
            </a:r>
            <a:r>
              <a:rPr lang="ar-SA" dirty="0" smtClean="0"/>
              <a:t> </a:t>
            </a:r>
            <a:r>
              <a:rPr lang="ar-SA" dirty="0" err="1" smtClean="0"/>
              <a:t>والرديب</a:t>
            </a:r>
            <a:r>
              <a:rPr lang="ar-SA" dirty="0" smtClean="0"/>
              <a:t> </a:t>
            </a:r>
            <a:r>
              <a:rPr lang="ar-SA" dirty="0" err="1" smtClean="0"/>
              <a:t>والتباب</a:t>
            </a:r>
            <a:r>
              <a:rPr lang="ar-SA" dirty="0" smtClean="0"/>
              <a:t>، </a:t>
            </a:r>
            <a:r>
              <a:rPr lang="ar-SA" dirty="0" err="1" smtClean="0"/>
              <a:t>والنوخذة</a:t>
            </a:r>
            <a:r>
              <a:rPr lang="ar-SA" dirty="0" smtClean="0"/>
              <a:t> وهو قائد السفينة، والطواشي وهو تاجر اللؤلؤ - هي دين مستديم في شكل قروض يتلقاها البحارة من التاجر.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أما كيف يعمل هذا التنظيم، فإنه في أغلب الحالات يبدأ بالسفينة وهي مقدم نقدي في هيئة دين يدفعه التاجر أو </a:t>
            </a:r>
            <a:r>
              <a:rPr lang="ar-SA" dirty="0" err="1" smtClean="0"/>
              <a:t>النوخذة</a:t>
            </a:r>
            <a:r>
              <a:rPr lang="ar-SA" dirty="0" smtClean="0"/>
              <a:t> (إذا كان مالكاً للسفينة) للبحارة عند بداية موسم الغوص لتغطية مصاريف الأسرة أثناء فترة غيابه في موسم الغوص والتي تستمر عادة من شهر يونيو إلى أكتوبر. ويحصل البحارة - وهم العاملون على سفينة الغوص، التي ذكرناها سابقاً - في نهاية موسم الغوص على حصتهم من بيع اللؤلؤ، وتسمى "</a:t>
            </a:r>
            <a:r>
              <a:rPr lang="ar-SA" dirty="0" err="1" smtClean="0"/>
              <a:t>تسكام</a:t>
            </a:r>
            <a:r>
              <a:rPr lang="ar-SA" dirty="0" smtClean="0"/>
              <a:t>". ولما كان أغلب عمل الغواصين موسميّاً، فإنهم يتعطلون ستة أشهر.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ولذلك يحصلون من التاجر نفسه أو </a:t>
            </a:r>
            <a:r>
              <a:rPr lang="ar-SA" dirty="0" err="1" smtClean="0"/>
              <a:t>النوخذة</a:t>
            </a:r>
            <a:r>
              <a:rPr lang="ar-SA" dirty="0" smtClean="0"/>
              <a:t> على مبلغ آخر في هيئة قرض جديد يسمى "</a:t>
            </a:r>
            <a:r>
              <a:rPr lang="ar-SA" dirty="0" err="1" smtClean="0"/>
              <a:t>خرجية</a:t>
            </a:r>
            <a:r>
              <a:rPr lang="ar-SA" dirty="0" smtClean="0"/>
              <a:t>" أو "مصرف جيب" مقابل العمل لدى التاجر نفسه أو </a:t>
            </a:r>
            <a:r>
              <a:rPr lang="ar-SA" dirty="0" err="1" smtClean="0"/>
              <a:t>النوخذة</a:t>
            </a:r>
            <a:r>
              <a:rPr lang="ar-SA" dirty="0" smtClean="0"/>
              <a:t> في الموسم المقبل. وتسجل جميع هذه الديون في دفتر حساب التاجر. وإن معظم البحارة، أي أكثر من 90 </a:t>
            </a:r>
            <a:r>
              <a:rPr lang="fr-FR" dirty="0" smtClean="0"/>
              <a:t>%</a:t>
            </a:r>
            <a:r>
              <a:rPr lang="ar-MA" dirty="0" smtClean="0"/>
              <a:t> من الحالات، لم يكونوا يكسبون وراء إسهامهم في صيد اللؤلؤ ما يكفي لتسديد هذه الديون للتاجر أو </a:t>
            </a:r>
            <a:r>
              <a:rPr lang="ar-MA" dirty="0" err="1" smtClean="0"/>
              <a:t>النوخذة</a:t>
            </a:r>
            <a:r>
              <a:rPr lang="ar-MA" dirty="0" smtClean="0"/>
              <a:t>. فكأنما قد كتب عليهم العمل للتاجر نفسه أو </a:t>
            </a:r>
            <a:r>
              <a:rPr lang="ar-MA" dirty="0" err="1" smtClean="0"/>
              <a:t>النوخذة</a:t>
            </a:r>
            <a:r>
              <a:rPr lang="ar-MA" dirty="0" smtClean="0"/>
              <a:t> إلى ما تبقى من حياتهم المهنية أو إلى حين توافر ما تسد </a:t>
            </a:r>
            <a:r>
              <a:rPr lang="ar-MA" dirty="0" err="1" smtClean="0"/>
              <a:t>به</a:t>
            </a:r>
            <a:r>
              <a:rPr lang="ar-MA" dirty="0" smtClean="0"/>
              <a:t> هذه الديون. </a:t>
            </a:r>
            <a:endParaRPr lang="en-US" dirty="0" smtClean="0"/>
          </a:p>
          <a:p>
            <a:pPr rtl="1"/>
            <a:r>
              <a:rPr lang="en-US" dirty="0" smtClean="0"/>
              <a:t> </a:t>
            </a:r>
          </a:p>
          <a:p>
            <a:endParaRPr lang="ar-SA" dirty="0" smtClean="0"/>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295401"/>
            <a:ext cx="9182100" cy="4495800"/>
          </a:xfrm>
        </p:spPr>
        <p:txBody>
          <a:bodyPr/>
          <a:lstStyle/>
          <a:p>
            <a:pPr rtl="1"/>
            <a:r>
              <a:rPr lang="ar-MA" sz="3000" dirty="0" smtClean="0"/>
              <a:t>وهذا النوع من الدين لا يلغى بموت البحارة، بل يورثه لأبنائه مع الفوائد التي قد تترتب على التأخير في السداد. وكان بعض التجار يزورون في دفاتر حساباتهم للإبقاء عل البحارة الجيدين في دين دائم لهم؛ كما أن بعض </a:t>
            </a:r>
            <a:r>
              <a:rPr lang="ar-MA" sz="3000" dirty="0" err="1" smtClean="0"/>
              <a:t>النواخذة</a:t>
            </a:r>
            <a:r>
              <a:rPr lang="ar-MA" sz="3000" dirty="0" smtClean="0"/>
              <a:t> كان يصر على الزواج بأرملة الغواص لسداد الدين، وبذلك يكسب أبناءَها بحارةً في </a:t>
            </a:r>
            <a:r>
              <a:rPr lang="ar-MA" sz="3000" dirty="0" smtClean="0"/>
              <a:t>سفينته. </a:t>
            </a:r>
            <a:endParaRPr lang="ar-SA" sz="3000" dirty="0" smtClean="0"/>
          </a:p>
          <a:p>
            <a:pPr rtl="1"/>
            <a:r>
              <a:rPr lang="ar-MA" sz="3000" dirty="0" smtClean="0"/>
              <a:t>ولكن </a:t>
            </a:r>
            <a:r>
              <a:rPr lang="ar-MA" sz="3000" dirty="0" smtClean="0"/>
              <a:t>يبدو أن هذه حالات خاصة ومحدودة جداً وناجمة عن نوعية التاجر </a:t>
            </a:r>
            <a:r>
              <a:rPr lang="ar-MA" sz="3000" dirty="0" err="1" smtClean="0"/>
              <a:t>والنوخذة</a:t>
            </a:r>
            <a:r>
              <a:rPr lang="ar-MA" sz="3000" dirty="0" smtClean="0"/>
              <a:t> وأخلاقهما. محصلة هذا النوع من الترتيب البنائي لتجارة اللؤلؤ وعلاقة </a:t>
            </a:r>
            <a:r>
              <a:rPr lang="ar-MA" sz="3000" dirty="0" err="1" smtClean="0"/>
              <a:t>المعزب</a:t>
            </a:r>
            <a:r>
              <a:rPr lang="ar-MA" sz="3000" dirty="0" smtClean="0"/>
              <a:t> بالزبون تنشأ بين البحارة من جهة والتاجر </a:t>
            </a:r>
            <a:r>
              <a:rPr lang="ar-MA" sz="3000" dirty="0" err="1" smtClean="0"/>
              <a:t>والنوخذة</a:t>
            </a:r>
            <a:r>
              <a:rPr lang="ar-MA" sz="3000" dirty="0" smtClean="0"/>
              <a:t> من جهة أخرى، وتتّسم بنوع من الولاء السياسي لأسرة التاجر مقابل رعاية أسرة التاجر للبحارة الذين يتعاملون معها ولأسرهم. </a:t>
            </a:r>
            <a:endParaRPr lang="ar-SA" sz="3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MA" dirty="0" smtClean="0"/>
              <a:t>وكان هذا الولاء بمثابة طابع الرضا الطوعي بسلطة التجار </a:t>
            </a:r>
            <a:r>
              <a:rPr lang="ar-MA" dirty="0" err="1" smtClean="0"/>
              <a:t>والنوخذة</a:t>
            </a:r>
            <a:r>
              <a:rPr lang="ar-MA" dirty="0" smtClean="0"/>
              <a:t> الذي </a:t>
            </a:r>
            <a:r>
              <a:rPr lang="ar-SA" dirty="0" smtClean="0"/>
              <a:t>يرمى بتأثيره القوى على</a:t>
            </a:r>
            <a:r>
              <a:rPr lang="ar-MA" dirty="0" smtClean="0"/>
              <a:t> </a:t>
            </a:r>
            <a:r>
              <a:rPr lang="ar-MA" dirty="0" smtClean="0"/>
              <a:t>العلاقة بين </a:t>
            </a:r>
            <a:r>
              <a:rPr lang="ar-MA" dirty="0" err="1" smtClean="0"/>
              <a:t>المعزب</a:t>
            </a:r>
            <a:r>
              <a:rPr lang="ar-MA" dirty="0" smtClean="0"/>
              <a:t> والزبون، على الرغم من وضوح تعارض المصالح الطبقية بينهما. </a:t>
            </a:r>
            <a:r>
              <a:rPr lang="ar-SA" dirty="0" smtClean="0"/>
              <a:t>وقد أدى </a:t>
            </a:r>
            <a:r>
              <a:rPr lang="ar-MA" dirty="0" smtClean="0"/>
              <a:t>هذا </a:t>
            </a:r>
            <a:r>
              <a:rPr lang="ar-MA" dirty="0" smtClean="0"/>
              <a:t>الولاء دوراً مهماً في البيئة التجارية حتى بعد ظهور البترول ومجيء الدولة الحديثة</a:t>
            </a:r>
            <a:r>
              <a:rPr lang="ar-MA" dirty="0" smtClean="0"/>
              <a:t>.</a:t>
            </a:r>
            <a:r>
              <a:rPr lang="ar-MA" dirty="0" smtClean="0"/>
              <a:t> وبالرغم من هذا التنظيم البنائي، فقد كان الغوص على اللؤلؤ حرفة هامة مارسها قطاع كبير من سكان المنطقة، لأن تجارة اللؤلؤ الطبيعي المستخرج من الخليج العربي كانت رائجة وتدر أرباحاً طائلة.</a:t>
            </a:r>
            <a:endParaRPr lang="ar-SA" dirty="0" smtClean="0"/>
          </a:p>
          <a:p>
            <a:pPr rtl="1"/>
            <a:endParaRPr lang="ar-SA"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وهى أمور تعكس بعض الجوانب الاجتماعية </a:t>
            </a:r>
            <a:r>
              <a:rPr lang="ar-SA" dirty="0" smtClean="0"/>
              <a:t>في </a:t>
            </a:r>
            <a:r>
              <a:rPr lang="ar-SA" dirty="0" smtClean="0"/>
              <a:t>مجتمع صيد وتجارة اللؤلؤ </a:t>
            </a:r>
            <a:r>
              <a:rPr lang="ar-SA" dirty="0" smtClean="0"/>
              <a:t>في </a:t>
            </a:r>
            <a:r>
              <a:rPr lang="ar-SA" dirty="0" smtClean="0"/>
              <a:t>الخليج </a:t>
            </a:r>
            <a:r>
              <a:rPr lang="ar-SA" dirty="0" smtClean="0"/>
              <a:t>العربي في </a:t>
            </a:r>
            <a:r>
              <a:rPr lang="ar-SA" dirty="0" smtClean="0"/>
              <a:t>تلك </a:t>
            </a:r>
            <a:r>
              <a:rPr lang="ar-SA" dirty="0" smtClean="0"/>
              <a:t>الفترة, كما تعكس  </a:t>
            </a:r>
            <a:r>
              <a:rPr lang="ar-MA" dirty="0" smtClean="0"/>
              <a:t>أثر </a:t>
            </a:r>
            <a:r>
              <a:rPr lang="ar-MA" dirty="0" smtClean="0"/>
              <a:t>النشاط والازدهار الاقتصادي لتجارة اللؤلؤ في السكان الأصليين من القبائل </a:t>
            </a:r>
            <a:r>
              <a:rPr lang="ar-MA" dirty="0" smtClean="0"/>
              <a:t>العربية</a:t>
            </a:r>
            <a:r>
              <a:rPr lang="ar-SA" dirty="0" smtClean="0"/>
              <a:t>.</a:t>
            </a:r>
          </a:p>
          <a:p>
            <a:pPr rtl="1"/>
            <a:endParaRPr lang="ar-SA" dirty="0" smtClean="0"/>
          </a:p>
          <a:p>
            <a:pPr rtl="1"/>
            <a:endParaRPr lang="ar-SA" dirty="0" smtClean="0"/>
          </a:p>
          <a:p>
            <a:pPr rtl="1"/>
            <a:r>
              <a:rPr lang="ar-SA" smtClean="0"/>
              <a:t> </a:t>
            </a:r>
            <a:r>
              <a:rPr lang="ar-SA" smtClean="0"/>
              <a:t>                                                        ----------</a:t>
            </a:r>
            <a:endParaRPr lang="ar-SA"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2992</TotalTime>
  <Words>1737</Words>
  <Application>Microsoft Office PowerPoint</Application>
  <PresentationFormat>A4 Paper (210x297 mm)‎</PresentationFormat>
  <Paragraphs>54</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التاسعة</vt:lpstr>
      <vt:lpstr>الشريحة 3</vt:lpstr>
      <vt:lpstr>الشريحة 4</vt:lpstr>
      <vt:lpstr>الشريحة 5</vt:lpstr>
      <vt:lpstr>الشريحة 6</vt:lpstr>
      <vt:lpstr>الشريحة 7</vt:lpstr>
      <vt:lpstr>الشريحة 8</vt:lpstr>
      <vt:lpstr>اللؤلؤ</vt:lpstr>
      <vt:lpstr>تابع</vt:lpstr>
      <vt:lpstr>الشريحة 11</vt:lpstr>
      <vt:lpstr>الشريحة 12</vt:lpstr>
      <vt:lpstr>الشريحة 13</vt:lpstr>
      <vt:lpstr>مراكز تجارة اللؤلؤ في الخليج العربي:</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369</cp:revision>
  <dcterms:created xsi:type="dcterms:W3CDTF">2009-10-14T19:14:34Z</dcterms:created>
  <dcterms:modified xsi:type="dcterms:W3CDTF">2012-03-05T19:30:07Z</dcterms:modified>
</cp:coreProperties>
</file>