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353" r:id="rId4"/>
    <p:sldId id="354" r:id="rId5"/>
    <p:sldId id="355" r:id="rId6"/>
    <p:sldId id="356" r:id="rId7"/>
    <p:sldId id="357" r:id="rId8"/>
    <p:sldId id="358" r:id="rId9"/>
    <p:sldId id="359" r:id="rId10"/>
    <p:sldId id="360" r:id="rId11"/>
    <p:sldId id="361" r:id="rId12"/>
    <p:sldId id="362" r:id="rId13"/>
    <p:sldId id="375" r:id="rId14"/>
    <p:sldId id="376" r:id="rId15"/>
    <p:sldId id="363" r:id="rId16"/>
    <p:sldId id="377" r:id="rId17"/>
    <p:sldId id="378" r:id="rId18"/>
    <p:sldId id="379" r:id="rId19"/>
    <p:sldId id="380" r:id="rId20"/>
    <p:sldId id="381" r:id="rId21"/>
    <p:sldId id="382" r:id="rId22"/>
    <p:sldId id="383" r:id="rId23"/>
    <p:sldId id="384"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3/18/2012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العاشرة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3048000" y="3810000"/>
            <a:ext cx="3876382" cy="1323439"/>
          </a:xfrm>
          <a:prstGeom prst="rect">
            <a:avLst/>
          </a:prstGeom>
        </p:spPr>
        <p:txBody>
          <a:bodyPr wrap="none">
            <a:spAutoFit/>
          </a:bodyPr>
          <a:lstStyle/>
          <a:p>
            <a:pPr algn="ctr"/>
            <a:r>
              <a:rPr lang="ar-SA" sz="4000" b="1" spc="-150" dirty="0" smtClean="0">
                <a:solidFill>
                  <a:srgbClr val="376092"/>
                </a:solidFill>
                <a:latin typeface="ae_AlMateen" pitchFamily="2" charset="-78"/>
                <a:cs typeface="ae_AlMateen" pitchFamily="2" charset="-78"/>
              </a:rPr>
              <a:t>مجلس التعاون الخليجي</a:t>
            </a:r>
          </a:p>
          <a:p>
            <a:pPr algn="ctr"/>
            <a:r>
              <a:rPr lang="ar-SA" sz="4000" b="1" spc="-150" dirty="0" smtClean="0">
                <a:solidFill>
                  <a:srgbClr val="376092"/>
                </a:solidFill>
                <a:latin typeface="ae_AlMateen" pitchFamily="2" charset="-78"/>
                <a:cs typeface="ae_AlMateen" pitchFamily="2" charset="-78"/>
              </a:rPr>
              <a:t>ودور المملكة العربية السعودية</a:t>
            </a:r>
            <a:endParaRPr lang="ar-SA" sz="4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ظهرت الحاجة إلى قيام اتحاد تكاملي بين دول الخليج يهدف إلى توحيد القرار في  السياسة الخارجية والتعاون الاقتصادي والدفاعي بين دوله ومن ثم إبراز شخصية خليجية مستقلة على الساحة الدولية منذ إعلان الحكومة البريطانية الانسحاب من بعض دول الخليج العربية في يناير 1968م. وبدأت في ذلك الوقت توجهات عديدة تتطلع إلى المنطقة كل منها تتهيأ لملء الفراغ المحتمل حدوثه</a:t>
            </a:r>
            <a:r>
              <a:rPr lang="ar-SA" dirty="0" smtClean="0"/>
              <a:t>.</a:t>
            </a:r>
            <a:r>
              <a:rPr lang="ar-SA" dirty="0" smtClean="0"/>
              <a:t> وفي الوقت نفسه كانت هناك جهود تتبلور لقيام اتحاد بين حكام الإمارات في الساحل الخليجي من خلال اجتماع دبي في 25 فبراير 1968م. </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a:t>
            </a:r>
            <a:r>
              <a:rPr lang="ar-SA" dirty="0" smtClean="0"/>
              <a:t>كان للملكة العربية السعودية دور بارز </a:t>
            </a:r>
            <a:r>
              <a:rPr lang="ar-SA" dirty="0" err="1" smtClean="0"/>
              <a:t>فى</a:t>
            </a:r>
            <a:r>
              <a:rPr lang="ar-SA" dirty="0" smtClean="0"/>
              <a:t> </a:t>
            </a:r>
            <a:r>
              <a:rPr lang="ar-SA" dirty="0" smtClean="0"/>
              <a:t>هذا الاتجاه حيث صدر بيان مشترك في الرياض بتاريخ 3 أبريل 1968م في ختام زيارة الشيخ أحمد بن علي آل ثاني حاكم قطر في ذلك الوقت للمملكة، وورد في هذا البيان أن الاتحاد الذي قام بين إمارات الخليج من شأنه تأمين استقرار المنطقة ونمو تقدمها وازدهارها. وقد أبدى </a:t>
            </a:r>
            <a:r>
              <a:rPr lang="ar-SA" dirty="0" smtClean="0"/>
              <a:t>الملك فيصل بن </a:t>
            </a:r>
            <a:r>
              <a:rPr lang="ar-SA" dirty="0" err="1" smtClean="0"/>
              <a:t>عبدالعزيز</a:t>
            </a:r>
            <a:r>
              <a:rPr lang="ar-SA" dirty="0" smtClean="0"/>
              <a:t> استعداد حكومة المملكة العربية السعودية لزيادة التعاون الاقتصادي والفني مع دول الاتحاد </a:t>
            </a:r>
            <a:r>
              <a:rPr lang="ar-SA" dirty="0" smtClean="0"/>
              <a:t>بهدف إسعاد </a:t>
            </a:r>
            <a:r>
              <a:rPr lang="ar-SA" dirty="0" smtClean="0"/>
              <a:t>شعوبها ورفاهيتها. </a:t>
            </a:r>
            <a:endParaRPr lang="en-US" dirty="0" smtClean="0"/>
          </a:p>
          <a:p>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وخلال الفترة التالية </a:t>
            </a:r>
            <a:r>
              <a:rPr lang="ar-SA" dirty="0" smtClean="0"/>
              <a:t>تبلورت عدة ظروف دولية وإقليمية </a:t>
            </a:r>
            <a:r>
              <a:rPr lang="ar-SA" dirty="0" smtClean="0"/>
              <a:t>دعمت فكرة قيام إطار للتعاون بين دول الخليج مجتمعة. فعلى المستوى الدولي كان هناك التنافس بين القطبين الرئيسين في النظام الدولي على النفوذ في منطقة الخليج، وقد ظهر هذا التنافس جليا بعد الغزو السوفيتي لأفغانستان وعدم تردد الاتحاد السوفيتي في الكشف عن العلاقة بين الغزو وبين التطلع إلى دور في منطقة الخليج حيث أعلن </a:t>
            </a:r>
            <a:r>
              <a:rPr lang="ar-SA" dirty="0" err="1" smtClean="0"/>
              <a:t>بريجينيف</a:t>
            </a:r>
            <a:r>
              <a:rPr lang="ar-SA" dirty="0" smtClean="0"/>
              <a:t> ما سمي (بمبدأ </a:t>
            </a:r>
            <a:r>
              <a:rPr lang="ar-SA" dirty="0" err="1" smtClean="0"/>
              <a:t>بريجينيف</a:t>
            </a:r>
            <a:r>
              <a:rPr lang="ar-SA" dirty="0" smtClean="0"/>
              <a:t> ) في ديسمبر 1979م. </a:t>
            </a:r>
            <a:endParaRPr lang="en-US" dirty="0" smtClean="0"/>
          </a:p>
          <a:p>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وكانت مبادرة </a:t>
            </a:r>
            <a:r>
              <a:rPr lang="ar-SA" dirty="0" err="1" smtClean="0"/>
              <a:t>بريجينيف</a:t>
            </a:r>
            <a:r>
              <a:rPr lang="ar-SA" dirty="0" smtClean="0"/>
              <a:t> انعكاسا لرغبة الاتحاد السوفيتي (سابقا) في لعب دور في المنطقة بحيث لم يخف بذلك العلاقة بين غزو أفغانستان ومنطقة الخليج. هذا في الوقت الذي بدأت فيه مرحلة من الحرب الباردة الجديدة بين الاتحاد السوفيتي (سابقا) والولايات المتحدة بعد تولي الرئيس ريجان السلطة في انتخابات 1980م وانتهاجه خطا متشددا تجاه الاتحاد السوفيتي، ووضعه أمن الخليج في مقدمة أولوياته في السياسة العربية.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وعلى الصعيد الإقليمي اشتعلت الحرب العراقية الإيرانية واتضح اشتداد الحاجة إلى قيام دول الخليج بمهام أمنها القومي لمواجهة التحديات الإقليمية من ناحية والبعد عن التدخل للقوى الأجنبية وإبعاد المنطقة عن الصراع العالمي من جهة أخرى. هذا في الوقت الذي رغبت فيه الدول الخليجية الست في لعب دور مؤثر في المنطقة العربية بما يتناسب مع إمكاناتها الاقتصادية والعسكرية. </a:t>
            </a:r>
            <a:endParaRPr lang="en-US" dirty="0" smtClean="0"/>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a:t>
            </a:r>
            <a:r>
              <a:rPr lang="ar-SA" dirty="0" smtClean="0"/>
              <a:t>نشطت المملكة العربية السعودية في الدعوة إلى قيام تعاون أمني للدول الخليجية ولذلك قام صاحب السمو الملكي الأمير </a:t>
            </a:r>
            <a:r>
              <a:rPr lang="ar-SA" dirty="0" err="1" smtClean="0"/>
              <a:t>نايف</a:t>
            </a:r>
            <a:r>
              <a:rPr lang="ar-SA" dirty="0" smtClean="0"/>
              <a:t> بن </a:t>
            </a:r>
            <a:r>
              <a:rPr lang="ar-SA" dirty="0" err="1" smtClean="0"/>
              <a:t>عبدالعزيز</a:t>
            </a:r>
            <a:r>
              <a:rPr lang="ar-SA" dirty="0" smtClean="0"/>
              <a:t> وزير الداخلية بجولة في </a:t>
            </a:r>
            <a:r>
              <a:rPr lang="ar-SA" dirty="0" smtClean="0"/>
              <a:t>كل </a:t>
            </a:r>
            <a:r>
              <a:rPr lang="ar-SA" dirty="0" smtClean="0"/>
              <a:t>من الكويت ودولة الإمارات العربية المتحدة وقطر وعمان والبحرين في نوفمبر 1980م لبحث التعاون في دعم الأمن الخليجي استكمالا لنتائج مؤتمر وزراء الداخلية العرب الذي انعقد في الطائف في أغسطس 1980م والذي اتفق فيه على ضرورة تعزيز التنسيق بين أجهزة الأمن العربية. </a:t>
            </a:r>
            <a:endParaRPr lang="en-US" dirty="0" smtClean="0"/>
          </a:p>
          <a:p>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524000"/>
            <a:ext cx="9601200" cy="4191000"/>
          </a:xfrm>
        </p:spPr>
        <p:txBody>
          <a:bodyPr/>
          <a:lstStyle/>
          <a:p>
            <a:pPr rtl="1"/>
            <a:r>
              <a:rPr lang="ar-SA" sz="3000" dirty="0" smtClean="0"/>
              <a:t>   وجدير </a:t>
            </a:r>
            <a:r>
              <a:rPr lang="ar-SA" sz="3000" dirty="0" smtClean="0"/>
              <a:t>بالذكر هنا أن المملكة كانت أكثر الدول الخليجية حماسا لتوحيد موقف دول الخليج من التحديات الماثلة أمامها. وترجع محاولات المملكة العديدة من أجل تشكيل تجمع عربي خليجي لمواجهة التحديات الإقليمية إلى عام 1971م بعد الانسحاب البريطاني من الخليج العربي. </a:t>
            </a:r>
            <a:r>
              <a:rPr lang="ar-SA" sz="3000" dirty="0" smtClean="0"/>
              <a:t>حيث بدأت </a:t>
            </a:r>
            <a:r>
              <a:rPr lang="ar-SA" sz="3000" dirty="0" smtClean="0"/>
              <a:t>المملكة </a:t>
            </a:r>
            <a:r>
              <a:rPr lang="ar-SA" sz="3000" dirty="0" smtClean="0"/>
              <a:t>بتوقيع </a:t>
            </a:r>
            <a:r>
              <a:rPr lang="ar-SA" sz="3000" dirty="0" smtClean="0"/>
              <a:t>اتفاقيات ثنائية عام 1976 خلال زيارة </a:t>
            </a:r>
            <a:r>
              <a:rPr lang="ar-SA" sz="3000" dirty="0" smtClean="0"/>
              <a:t>صاحب السمو </a:t>
            </a:r>
            <a:r>
              <a:rPr lang="ar-SA" sz="3000" dirty="0" err="1" smtClean="0"/>
              <a:t>الملكى</a:t>
            </a:r>
            <a:r>
              <a:rPr lang="ar-SA" sz="3000" dirty="0" smtClean="0"/>
              <a:t> الأمير </a:t>
            </a:r>
            <a:r>
              <a:rPr lang="ar-SA" sz="3000" dirty="0" err="1" smtClean="0"/>
              <a:t>نايف</a:t>
            </a:r>
            <a:r>
              <a:rPr lang="ar-SA" sz="3000" dirty="0" smtClean="0"/>
              <a:t> بن </a:t>
            </a:r>
            <a:r>
              <a:rPr lang="ar-SA" sz="3000" dirty="0" err="1" smtClean="0"/>
              <a:t>عبدالعزيز</a:t>
            </a:r>
            <a:r>
              <a:rPr lang="ar-SA" sz="3000" dirty="0" smtClean="0"/>
              <a:t> لجميع الأقطار الخليجية، كما أكدت المملكة خلال تلك الفترة على لسان خادم الحرمين الشريفين </a:t>
            </a:r>
            <a:r>
              <a:rPr lang="ar-SA" sz="3000" dirty="0" smtClean="0"/>
              <a:t>الملك فهد بن </a:t>
            </a:r>
            <a:r>
              <a:rPr lang="ar-SA" sz="3000" dirty="0" err="1" smtClean="0"/>
              <a:t>عبدالعزيز</a:t>
            </a:r>
            <a:r>
              <a:rPr lang="ar-SA" sz="3000" dirty="0" smtClean="0"/>
              <a:t>(حين </a:t>
            </a:r>
            <a:r>
              <a:rPr lang="ar-SA" sz="3000" dirty="0" smtClean="0"/>
              <a:t>كان وليا للعهد آنذاك) على ضرورة منع التدخل الأجنبي في المنطقة وإخلائها من القواعد الأجنبية مؤكدا حرص الدول الخليجية على سيادتها واستقلالها. </a:t>
            </a:r>
            <a:endParaRPr lang="en-US" sz="3000"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وفي شهر أغسطس عام 1980م تقدمت المملكة من خلال القمة الإسلامية بمدينة </a:t>
            </a:r>
            <a:r>
              <a:rPr lang="ar-SA" dirty="0" smtClean="0"/>
              <a:t>الطائف بمشروع </a:t>
            </a:r>
            <a:r>
              <a:rPr lang="ar-SA" dirty="0" smtClean="0"/>
              <a:t>يقضي بإنشاء تجمع خليجي وتوحيد مصادر السلاح إلى دول الخليج حتى يصبح التدريب والاستيعاب سهلا، كما طالب المشروع بإقامة تعاون واسع النطاق بين قوات الأمن الداخلي في الدول المعنية بدلا من إنشاء حلف عسكري، واستبعاد الأحلاف العسكرية مع الدول الأجنبية، واشتراك القوات المسلحة النظامية وتأكيد سيادة كل دولة، وتسهيل المحافظة على القانون والنظام الداخلي فيها وتشجيع دول الخليج على تحقيق الاستقلال الذاتي العسكري.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وإزاء التطورات التي </a:t>
            </a:r>
            <a:r>
              <a:rPr lang="ar-SA" dirty="0" err="1" smtClean="0"/>
              <a:t>شهدتها</a:t>
            </a:r>
            <a:r>
              <a:rPr lang="ar-SA" dirty="0" smtClean="0"/>
              <a:t> المنطقة اتسع تصور المملكة لمفهوم الأمن في الخليج، وتبلور ذلك فيما قدمه سمو الأمير </a:t>
            </a:r>
            <a:r>
              <a:rPr lang="ar-SA" dirty="0" err="1" smtClean="0"/>
              <a:t>نايف</a:t>
            </a:r>
            <a:r>
              <a:rPr lang="ar-SA" dirty="0" smtClean="0"/>
              <a:t> بن </a:t>
            </a:r>
            <a:r>
              <a:rPr lang="ar-SA" dirty="0" err="1" smtClean="0"/>
              <a:t>عبدالعزيز</a:t>
            </a:r>
            <a:r>
              <a:rPr lang="ar-SA" dirty="0" smtClean="0"/>
              <a:t> من مشروع أسماه (تحقيق الأمن الجماعي في الخليج) والذي كشف عن تفاصيله أثناء زيارة سموه للكويت وباكستان في نهاية عام 1980م. وقدم هذا المشروع تصورا للتعاون المشترك لتحقيق الأمن الداخلي في دول المجلس إلى جانب التنسيق الأمني بين هذه الدول. وقدم إلى جانب هذا المشروع مشروع كويتي وآخر </a:t>
            </a:r>
            <a:r>
              <a:rPr lang="ar-SA" dirty="0" smtClean="0"/>
              <a:t>عماني .</a:t>
            </a:r>
            <a:endParaRPr lang="en-US" dirty="0" smtClean="0"/>
          </a:p>
          <a:p>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410700" cy="4191000"/>
          </a:xfrm>
        </p:spPr>
        <p:txBody>
          <a:bodyPr/>
          <a:lstStyle/>
          <a:p>
            <a:pPr rtl="1"/>
            <a:r>
              <a:rPr lang="ar-SA" dirty="0" smtClean="0"/>
              <a:t>   أما </a:t>
            </a:r>
            <a:r>
              <a:rPr lang="ar-SA" dirty="0" smtClean="0"/>
              <a:t>المشروع الكويتي فقد طالب بإقامة تعاون مشترك في المجالات الاقتصادية والنفطية والصناعية والثقافية بما يؤدي في النهاية إلى إقامة اتحاد إقليمي بين دول الخليج، كما دعا المشروع العماني إلى إنشاء قوة بحرية مشتركة لحماية مضيق هرمز والدفاع عنه بوصفه شريان الحياة والحضارة لدول </a:t>
            </a:r>
            <a:r>
              <a:rPr lang="ar-SA" dirty="0" smtClean="0"/>
              <a:t>الخليج. </a:t>
            </a:r>
            <a:r>
              <a:rPr lang="ar-SA" dirty="0" smtClean="0"/>
              <a:t>وفي 4 فبراير 1981م وخلال مؤتمر الرياض بين وزراء الخارجية للدول الخليجية الست وبعد مناقشات عديدة بين الدول الخليجية استقر الرأي على مشروع </a:t>
            </a:r>
            <a:r>
              <a:rPr lang="ar-SA" dirty="0" smtClean="0"/>
              <a:t>جاء </a:t>
            </a:r>
            <a:r>
              <a:rPr lang="ar-SA" dirty="0" smtClean="0"/>
              <a:t>في غالبيته متوافقا مع المشروع السعودي وأقره الوزراء في ختام أعمال هذا المؤتمر على وثيقة إعلان إنشاء مجلس التعاون الخليجي.</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إنشاء المجلس</a:t>
            </a:r>
            <a:endParaRPr lang="ar-SA" dirty="0"/>
          </a:p>
        </p:txBody>
      </p:sp>
      <p:sp>
        <p:nvSpPr>
          <p:cNvPr id="3" name="عنصر نائب للمحتوى 2"/>
          <p:cNvSpPr>
            <a:spLocks noGrp="1"/>
          </p:cNvSpPr>
          <p:nvPr>
            <p:ph idx="1"/>
          </p:nvPr>
        </p:nvSpPr>
        <p:spPr/>
        <p:txBody>
          <a:bodyPr/>
          <a:lstStyle/>
          <a:p>
            <a:pPr rtl="1"/>
            <a:r>
              <a:rPr lang="ar-SA" dirty="0" smtClean="0"/>
              <a:t>وفي </a:t>
            </a:r>
            <a:r>
              <a:rPr lang="ar-SA" dirty="0" smtClean="0"/>
              <a:t>21 رجب 1401هـ الموافق 25 مايو 1981م توصل قادة كل من المملكة العربية السعودية، ومملكة البحرين، والإمارات العربية المتحدة، وسلطنة عمان، ودولة قطر، ودولة الكويت في اجتماع عقد في </a:t>
            </a:r>
            <a:r>
              <a:rPr lang="ar-SA" dirty="0" err="1" smtClean="0"/>
              <a:t>أبوظبي</a:t>
            </a:r>
            <a:r>
              <a:rPr lang="ar-SA" dirty="0" smtClean="0"/>
              <a:t> </a:t>
            </a:r>
            <a:r>
              <a:rPr lang="ar-SA" dirty="0" smtClean="0"/>
              <a:t>إلى صيغة تعاونية تضم الدول الست تهدف إلى تحقيق التنسيق والتكامل والترابط بين دولهم في جميع الميادين وصولاً إلى وحدتها ، وفق ما نص عليه النظام </a:t>
            </a:r>
            <a:r>
              <a:rPr lang="ar-SA" dirty="0" smtClean="0"/>
              <a:t>الأساسي </a:t>
            </a:r>
            <a:r>
              <a:rPr lang="ar-SA" dirty="0" smtClean="0"/>
              <a:t>للمجلس في مادته الرابعة ، التي </a:t>
            </a:r>
            <a:r>
              <a:rPr lang="ar-SA" dirty="0" smtClean="0"/>
              <a:t>أكدت أيضا </a:t>
            </a:r>
            <a:r>
              <a:rPr lang="ar-SA" dirty="0" smtClean="0"/>
              <a:t>على تعميق وتوثيق الروابط والصلات </a:t>
            </a:r>
            <a:r>
              <a:rPr lang="ar-SA" dirty="0" smtClean="0"/>
              <a:t>وأوجه </a:t>
            </a:r>
            <a:r>
              <a:rPr lang="ar-SA" dirty="0" smtClean="0"/>
              <a:t>التعاون بين مواطني دول المجلس .</a:t>
            </a:r>
            <a:endParaRPr lang="en-US" dirty="0" smtClean="0"/>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وجاءت المنطلقات واضحة في ديباجة النظام </a:t>
            </a:r>
            <a:r>
              <a:rPr lang="ar-SA" dirty="0" smtClean="0"/>
              <a:t>الأساسي </a:t>
            </a:r>
            <a:r>
              <a:rPr lang="ar-SA" dirty="0" smtClean="0"/>
              <a:t>التي شددت على </a:t>
            </a:r>
            <a:r>
              <a:rPr lang="ar-SA" dirty="0" smtClean="0"/>
              <a:t>ما يربط </a:t>
            </a:r>
            <a:r>
              <a:rPr lang="ar-SA" dirty="0" smtClean="0"/>
              <a:t>بين الدول الست من علاقات خاصة ، وسمات مشتركة ، </a:t>
            </a:r>
            <a:r>
              <a:rPr lang="ar-SA" dirty="0" smtClean="0"/>
              <a:t>وأنظمة </a:t>
            </a:r>
            <a:r>
              <a:rPr lang="ar-SA" dirty="0" smtClean="0"/>
              <a:t>متشابهة أساسها العقيدة </a:t>
            </a:r>
            <a:r>
              <a:rPr lang="ar-SA" dirty="0" smtClean="0"/>
              <a:t>الإسلامية </a:t>
            </a:r>
            <a:r>
              <a:rPr lang="ar-SA" dirty="0" smtClean="0"/>
              <a:t>، </a:t>
            </a:r>
            <a:r>
              <a:rPr lang="ar-SA" dirty="0" smtClean="0"/>
              <a:t>وإيمان </a:t>
            </a:r>
            <a:r>
              <a:rPr lang="ar-SA" dirty="0" smtClean="0"/>
              <a:t>بالمصير المشترك ووحدة الهدف ، وان التعاون فيما بينها </a:t>
            </a:r>
            <a:r>
              <a:rPr lang="ar-SA" dirty="0" smtClean="0"/>
              <a:t>إنما </a:t>
            </a:r>
            <a:r>
              <a:rPr lang="ar-SA" dirty="0" smtClean="0"/>
              <a:t>يخدم </a:t>
            </a:r>
            <a:r>
              <a:rPr lang="ar-SA" dirty="0" smtClean="0"/>
              <a:t>الأهداف </a:t>
            </a:r>
            <a:r>
              <a:rPr lang="ar-SA" dirty="0" smtClean="0"/>
              <a:t>السامية </a:t>
            </a:r>
            <a:r>
              <a:rPr lang="ar-SA" dirty="0" smtClean="0"/>
              <a:t>للأمة </a:t>
            </a:r>
            <a:r>
              <a:rPr lang="ar-SA" dirty="0" smtClean="0"/>
              <a:t>العربية ( النظام </a:t>
            </a:r>
            <a:r>
              <a:rPr lang="ar-SA" dirty="0" smtClean="0"/>
              <a:t>الأساسي ).</a:t>
            </a:r>
            <a:r>
              <a:rPr lang="ar-SA" dirty="0" smtClean="0"/>
              <a:t> وأوضح الإعلان أن إنشاء مجلس التعاون الخليجي جاء تمشيا مع أهداف الوحدة العربية وفي نطاق ميثاق جامعة الدول العربية، واتخذ المجلس الجديد الرياض مقرا له. </a:t>
            </a:r>
            <a:endParaRPr lang="en-US" dirty="0" smtClean="0"/>
          </a:p>
          <a:p>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66700" y="1524000"/>
            <a:ext cx="9029700" cy="4343399"/>
          </a:xfrm>
        </p:spPr>
        <p:txBody>
          <a:bodyPr/>
          <a:lstStyle/>
          <a:p>
            <a:pPr rtl="1"/>
            <a:r>
              <a:rPr lang="ar-SA" dirty="0" smtClean="0"/>
              <a:t>وفي </a:t>
            </a:r>
            <a:r>
              <a:rPr lang="ar-SA" dirty="0" smtClean="0"/>
              <a:t>24 – 25 فبراير 1981م وتنفيذا لقرار وزراء الخارجية اجتمعت لجنة الخبراء بالرياض لوضع نظام متكامل لما اتفق عليه بشأن مجلس التعاون الخليجي، ومناقشة مشروع النظام الأساسي للمجلس، وبعد عدة اجتماعات تم التحضير لاجتماعات القمة الخليجية في أبو ظبي يومي 25 – 26 مايو 1981م حيث أعلن في الجلسة الافتتاحية التوقيع على النظام الأساسي لمجلس التعاون الخليجي. وهكذا لعبت المملكة منذ وقت مبكر دورا بارزا في إيجاد </a:t>
            </a:r>
            <a:r>
              <a:rPr lang="ar-SA" dirty="0" smtClean="0"/>
              <a:t>صيغة </a:t>
            </a:r>
            <a:r>
              <a:rPr lang="ar-SA" dirty="0" smtClean="0"/>
              <a:t>للوحدة الخليجية. </a:t>
            </a:r>
            <a:endParaRPr lang="en-US" dirty="0" smtClean="0"/>
          </a:p>
          <a:p>
            <a:pPr rtl="1"/>
            <a:endParaRPr lang="en-US" dirty="0" smtClean="0"/>
          </a:p>
          <a:p>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النظام الأساسي</a:t>
            </a:r>
            <a:endParaRPr lang="ar-SA" dirty="0"/>
          </a:p>
        </p:txBody>
      </p:sp>
      <p:sp>
        <p:nvSpPr>
          <p:cNvPr id="3" name="عنصر نائب للمحتوى 2"/>
          <p:cNvSpPr>
            <a:spLocks noGrp="1"/>
          </p:cNvSpPr>
          <p:nvPr>
            <p:ph idx="1"/>
          </p:nvPr>
        </p:nvSpPr>
        <p:spPr>
          <a:xfrm>
            <a:off x="419100" y="1447800"/>
            <a:ext cx="9410700" cy="4419600"/>
          </a:xfrm>
        </p:spPr>
        <p:txBody>
          <a:bodyPr/>
          <a:lstStyle/>
          <a:p>
            <a:pPr algn="just" rtl="1"/>
            <a:r>
              <a:rPr lang="ar-SA" dirty="0" smtClean="0"/>
              <a:t>    وحدد </a:t>
            </a:r>
            <a:r>
              <a:rPr lang="ar-SA" dirty="0" smtClean="0"/>
              <a:t>النظام </a:t>
            </a:r>
            <a:r>
              <a:rPr lang="ar-SA" dirty="0" smtClean="0"/>
              <a:t>الأساسي </a:t>
            </a:r>
            <a:r>
              <a:rPr lang="ar-SA" dirty="0" smtClean="0"/>
              <a:t>لمجلس التعاون </a:t>
            </a:r>
            <a:r>
              <a:rPr lang="ar-SA" dirty="0" smtClean="0"/>
              <a:t>أهداف </a:t>
            </a:r>
            <a:r>
              <a:rPr lang="ar-SA" dirty="0" smtClean="0"/>
              <a:t>المجلس في تحقيق التنسيق والتكامل والترابط بين الدول </a:t>
            </a:r>
            <a:r>
              <a:rPr lang="ar-SA" dirty="0" smtClean="0"/>
              <a:t>الأعضاء </a:t>
            </a:r>
            <a:r>
              <a:rPr lang="ar-SA" dirty="0" smtClean="0"/>
              <a:t>في جميع الميادين وصولا إلى وحدتها ، وتوثيق الروابط بين شعوبها ، ووضع </a:t>
            </a:r>
            <a:r>
              <a:rPr lang="ar-SA" dirty="0" smtClean="0"/>
              <a:t>أنظمة </a:t>
            </a:r>
            <a:r>
              <a:rPr lang="ar-SA" dirty="0" smtClean="0"/>
              <a:t>متماثلة في مختلف الميادين الاقتصادية والمالية ، والتجارية والجمارك والمواصلات ، وفي الشؤون التعليمية والثقافية ، والاجتماعية والصحية ، </a:t>
            </a:r>
            <a:r>
              <a:rPr lang="ar-SA" dirty="0" smtClean="0"/>
              <a:t>والإعلامية </a:t>
            </a:r>
            <a:r>
              <a:rPr lang="ar-SA" dirty="0" smtClean="0"/>
              <a:t>والسـياحية ، والتشـريعية ، </a:t>
            </a:r>
            <a:r>
              <a:rPr lang="ar-SA" dirty="0" smtClean="0"/>
              <a:t>والإدارية </a:t>
            </a:r>
            <a:r>
              <a:rPr lang="ar-SA" dirty="0" smtClean="0"/>
              <a:t>، ودفع عجلـة التقـدم العلمـي والتقني في مجالات الصناعة والتعدين والزراعة والثروات المائية والحيوانية ، </a:t>
            </a:r>
            <a:r>
              <a:rPr lang="ar-SA" dirty="0" smtClean="0"/>
              <a:t>وإنشاء </a:t>
            </a:r>
            <a:r>
              <a:rPr lang="ar-SA" dirty="0" smtClean="0"/>
              <a:t>مراكـز بحـوث علميـة </a:t>
            </a:r>
            <a:r>
              <a:rPr lang="ar-SA" dirty="0" smtClean="0"/>
              <a:t>وإقامة </a:t>
            </a:r>
            <a:r>
              <a:rPr lang="ar-SA" dirty="0" smtClean="0"/>
              <a:t>مشـاريع مشـتركة ، وتشـجيع تعـاون القطاع الخاص .</a:t>
            </a:r>
            <a:endParaRPr lang="en-US" dirty="0" smtClean="0"/>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الهيكل التنظيمي</a:t>
            </a:r>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المجلس </a:t>
            </a:r>
            <a:r>
              <a:rPr lang="ar-SA" dirty="0" smtClean="0"/>
              <a:t>الأعلى :</a:t>
            </a:r>
            <a:endParaRPr lang="en-US" dirty="0" smtClean="0"/>
          </a:p>
          <a:p>
            <a:pPr rtl="1"/>
            <a:r>
              <a:rPr lang="ar-SA" dirty="0" smtClean="0"/>
              <a:t>هو السلطة العليا لمجلس التعاون ، ويتكون من رؤساء الدول </a:t>
            </a:r>
            <a:r>
              <a:rPr lang="ar-SA" dirty="0" smtClean="0"/>
              <a:t>الأعضاء </a:t>
            </a:r>
            <a:r>
              <a:rPr lang="ar-SA" dirty="0" smtClean="0"/>
              <a:t>، ورئاسـته دورية حسب الترتيب الهجائي لأسماء الدول ، ويجتمع في دورة عادية كل سـنة ،ويعين الأمين العام ويجوز عقد دورات اسـتثنائية بناء على دعوة أي دولة عضو ، وتأييد عضو </a:t>
            </a:r>
            <a:r>
              <a:rPr lang="ar-SA" dirty="0" smtClean="0"/>
              <a:t>آخر. </a:t>
            </a:r>
            <a:r>
              <a:rPr lang="ar-SA" dirty="0" smtClean="0"/>
              <a:t>ويعتبر انعقاد المجلس صحيحا </a:t>
            </a:r>
            <a:r>
              <a:rPr lang="ar-SA" dirty="0" smtClean="0"/>
              <a:t>إذا </a:t>
            </a:r>
            <a:r>
              <a:rPr lang="ar-SA" dirty="0" smtClean="0"/>
              <a:t>حضر ثلثا </a:t>
            </a:r>
            <a:r>
              <a:rPr lang="ar-SA" dirty="0" smtClean="0"/>
              <a:t>الأعضاء </a:t>
            </a:r>
            <a:r>
              <a:rPr lang="ar-SA" dirty="0" smtClean="0"/>
              <a:t>الذين يتمتع كل منهـم بصوت واحـد ، وتصدر قـراراتـه في المسـائل الموضـوعيـة </a:t>
            </a:r>
            <a:r>
              <a:rPr lang="ar-SA" dirty="0" smtClean="0"/>
              <a:t>بإجماع </a:t>
            </a:r>
            <a:r>
              <a:rPr lang="ar-SA" dirty="0" smtClean="0"/>
              <a:t>الدول </a:t>
            </a:r>
            <a:r>
              <a:rPr lang="ar-SA" dirty="0" smtClean="0"/>
              <a:t>الأعضاء </a:t>
            </a:r>
            <a:r>
              <a:rPr lang="ar-SA" dirty="0" smtClean="0"/>
              <a:t>الحاضرة المشـتركة في التصويت ، وفي المسـائل </a:t>
            </a:r>
            <a:r>
              <a:rPr lang="ar-SA" dirty="0" smtClean="0"/>
              <a:t>الإجرائية بالأغلبية </a:t>
            </a:r>
            <a:r>
              <a:rPr lang="ar-SA" dirty="0" smtClean="0"/>
              <a:t>.</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المجلس </a:t>
            </a:r>
            <a:r>
              <a:rPr lang="ar-SA" dirty="0" smtClean="0"/>
              <a:t>الوزاري:</a:t>
            </a:r>
          </a:p>
          <a:p>
            <a:pPr rtl="1"/>
            <a:r>
              <a:rPr lang="ar-SA" dirty="0" smtClean="0"/>
              <a:t>يتكون المجلس الوزاري من وزراء خارجية الدول </a:t>
            </a:r>
            <a:r>
              <a:rPr lang="ar-SA" dirty="0" smtClean="0"/>
              <a:t>الأعضاء أو </a:t>
            </a:r>
            <a:r>
              <a:rPr lang="ar-SA" dirty="0" smtClean="0"/>
              <a:t>من </a:t>
            </a:r>
            <a:r>
              <a:rPr lang="ar-SA" dirty="0" err="1" smtClean="0"/>
              <a:t>ينوب</a:t>
            </a:r>
            <a:r>
              <a:rPr lang="ar-SA" dirty="0" smtClean="0"/>
              <a:t> عنهم من الوزراء، وتكون رئاسته للدولة التي تولت رئاسة الدورة العادية </a:t>
            </a:r>
            <a:r>
              <a:rPr lang="ar-SA" dirty="0" smtClean="0"/>
              <a:t>الأخيرة </a:t>
            </a:r>
            <a:r>
              <a:rPr lang="ar-SA" dirty="0" smtClean="0"/>
              <a:t>للمجلس </a:t>
            </a:r>
            <a:r>
              <a:rPr lang="ar-SA" dirty="0" smtClean="0"/>
              <a:t>الأعلى </a:t>
            </a:r>
            <a:r>
              <a:rPr lang="ar-SA" dirty="0" smtClean="0"/>
              <a:t>، </a:t>
            </a:r>
            <a:r>
              <a:rPr lang="ar-SA" dirty="0" err="1" smtClean="0"/>
              <a:t>و</a:t>
            </a:r>
            <a:r>
              <a:rPr lang="ar-SA" dirty="0" smtClean="0"/>
              <a:t> يعقد المجلس اجتماعاته مرة كل ثلاثة أشهر ويجوز له عقد دورات استثنائية بناء على دعوة أي من </a:t>
            </a:r>
            <a:r>
              <a:rPr lang="ar-SA" dirty="0" smtClean="0"/>
              <a:t>الأعضاء </a:t>
            </a:r>
            <a:r>
              <a:rPr lang="ar-SA" dirty="0" smtClean="0"/>
              <a:t>وتأييد عضـو آخر ، ويعتبر انعقاده صحيحا </a:t>
            </a:r>
            <a:r>
              <a:rPr lang="ar-SA" dirty="0" smtClean="0"/>
              <a:t>إذا </a:t>
            </a:r>
            <a:r>
              <a:rPr lang="ar-SA" dirty="0" smtClean="0"/>
              <a:t>حضر ثلثا الدول </a:t>
            </a:r>
            <a:r>
              <a:rPr lang="ar-SA" dirty="0" smtClean="0"/>
              <a:t>الأعضاء </a:t>
            </a:r>
            <a:r>
              <a:rPr lang="ar-SA" dirty="0" smtClean="0"/>
              <a:t>.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وتشمل اختصاصات المجلس الوزاري </a:t>
            </a:r>
            <a:r>
              <a:rPr lang="ar-SA" dirty="0" smtClean="0"/>
              <a:t>اقتراح </a:t>
            </a:r>
            <a:r>
              <a:rPr lang="ar-SA" dirty="0" smtClean="0"/>
              <a:t>السياسات ووضع التوصيات الهادفة لتطوير التعاون بين الدول </a:t>
            </a:r>
            <a:r>
              <a:rPr lang="ar-SA" dirty="0" smtClean="0"/>
              <a:t>الأعضاء </a:t>
            </a:r>
            <a:r>
              <a:rPr lang="ar-SA" dirty="0" smtClean="0"/>
              <a:t>، والعمل على تشجيع وتنسيق </a:t>
            </a:r>
            <a:r>
              <a:rPr lang="ar-SA" dirty="0" smtClean="0"/>
              <a:t>الأنشطة </a:t>
            </a:r>
            <a:r>
              <a:rPr lang="ar-SA" dirty="0" smtClean="0"/>
              <a:t>القائمة بين الدول </a:t>
            </a:r>
            <a:r>
              <a:rPr lang="ar-SA" dirty="0" smtClean="0"/>
              <a:t>الأعضاء </a:t>
            </a:r>
            <a:r>
              <a:rPr lang="ar-SA" dirty="0" smtClean="0"/>
              <a:t>في مختلف </a:t>
            </a:r>
            <a:r>
              <a:rPr lang="ar-SA" dirty="0" smtClean="0"/>
              <a:t>المجالات. </a:t>
            </a:r>
            <a:r>
              <a:rPr lang="ar-SA" dirty="0" smtClean="0"/>
              <a:t>وتحال القرارات المتخـذة في هـذا الشـأن إلى المجلـس الـوزاري الـذي يرفع منهـا بتوصية إلى المجلـس </a:t>
            </a:r>
            <a:r>
              <a:rPr lang="ar-SA" dirty="0" smtClean="0"/>
              <a:t>الأعلى ما يتطلب </a:t>
            </a:r>
            <a:r>
              <a:rPr lang="ar-SA" dirty="0" smtClean="0"/>
              <a:t>موافقته . كما يضطلع المجلس بمهمة التهيئة لاجتماعات المجلس </a:t>
            </a:r>
            <a:r>
              <a:rPr lang="ar-SA" dirty="0" smtClean="0"/>
              <a:t>الأعلى وإعداد </a:t>
            </a:r>
            <a:r>
              <a:rPr lang="ar-SA" dirty="0" smtClean="0"/>
              <a:t>جدول </a:t>
            </a:r>
            <a:r>
              <a:rPr lang="ar-SA" dirty="0" smtClean="0"/>
              <a:t>أعماله </a:t>
            </a:r>
            <a:r>
              <a:rPr lang="ar-SA" dirty="0" smtClean="0"/>
              <a:t>. وتماثل </a:t>
            </a:r>
            <a:r>
              <a:rPr lang="ar-SA" dirty="0" smtClean="0"/>
              <a:t>إجراءات </a:t>
            </a:r>
            <a:r>
              <a:rPr lang="ar-SA" dirty="0" smtClean="0"/>
              <a:t>التصويت في المجلـس الـوزاري نظيرتهـا في المجلــس </a:t>
            </a:r>
            <a:r>
              <a:rPr lang="ar-SA" dirty="0" smtClean="0"/>
              <a:t>الأعلى( </a:t>
            </a:r>
            <a:r>
              <a:rPr lang="ar-SA" dirty="0" smtClean="0"/>
              <a:t>النظام الأساسي) .</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الأمانة العامة</a:t>
            </a:r>
            <a:endParaRPr lang="en-US" dirty="0" smtClean="0"/>
          </a:p>
          <a:p>
            <a:pPr rtl="1"/>
            <a:r>
              <a:rPr lang="ar-SA" dirty="0" smtClean="0"/>
              <a:t>تتلخص </a:t>
            </a:r>
            <a:r>
              <a:rPr lang="ar-SA" dirty="0" smtClean="0"/>
              <a:t>اختصاصات </a:t>
            </a:r>
            <a:r>
              <a:rPr lang="ar-SA" dirty="0" smtClean="0"/>
              <a:t>الأمانة العامة في إعداد الدراسة الخاصة بالتعاون </a:t>
            </a:r>
            <a:r>
              <a:rPr lang="ar-SA" dirty="0" err="1" smtClean="0"/>
              <a:t>و</a:t>
            </a:r>
            <a:r>
              <a:rPr lang="ar-SA" dirty="0" smtClean="0"/>
              <a:t> التنسيق </a:t>
            </a:r>
            <a:r>
              <a:rPr lang="ar-SA" dirty="0" err="1" smtClean="0"/>
              <a:t>و</a:t>
            </a:r>
            <a:r>
              <a:rPr lang="ar-SA" dirty="0" smtClean="0"/>
              <a:t> الخطط والبرامج المتكاملة للعمل المشترك ، </a:t>
            </a:r>
            <a:r>
              <a:rPr lang="ar-SA" dirty="0" err="1" smtClean="0"/>
              <a:t>و</a:t>
            </a:r>
            <a:r>
              <a:rPr lang="ar-SA" dirty="0" smtClean="0"/>
              <a:t> إعداد تقارير دورية عن أعمال المجلس ، </a:t>
            </a:r>
            <a:r>
              <a:rPr lang="ar-SA" dirty="0" err="1" smtClean="0"/>
              <a:t>و</a:t>
            </a:r>
            <a:r>
              <a:rPr lang="ar-SA" dirty="0" smtClean="0"/>
              <a:t> متابعة تنفيذ القرارات ، </a:t>
            </a:r>
            <a:r>
              <a:rPr lang="ar-SA" dirty="0" err="1" smtClean="0"/>
              <a:t>و</a:t>
            </a:r>
            <a:r>
              <a:rPr lang="ar-SA" dirty="0" smtClean="0"/>
              <a:t> إعداد التقارير </a:t>
            </a:r>
            <a:r>
              <a:rPr lang="ar-SA" dirty="0" err="1" smtClean="0"/>
              <a:t>و</a:t>
            </a:r>
            <a:r>
              <a:rPr lang="ar-SA" dirty="0" smtClean="0"/>
              <a:t> الدراسات التي يطلبها المجلس الأعلى </a:t>
            </a:r>
            <a:r>
              <a:rPr lang="ar-SA" dirty="0" err="1" smtClean="0"/>
              <a:t>او</a:t>
            </a:r>
            <a:r>
              <a:rPr lang="ar-SA" dirty="0" smtClean="0"/>
              <a:t> المجلس الوزاري ، </a:t>
            </a:r>
            <a:r>
              <a:rPr lang="ar-SA" dirty="0" err="1" smtClean="0"/>
              <a:t>و</a:t>
            </a:r>
            <a:r>
              <a:rPr lang="ar-SA" dirty="0" smtClean="0"/>
              <a:t> التحضير </a:t>
            </a:r>
            <a:r>
              <a:rPr lang="ar-SA" dirty="0" smtClean="0"/>
              <a:t>للاجتماعات </a:t>
            </a:r>
            <a:r>
              <a:rPr lang="ar-SA" dirty="0" smtClean="0"/>
              <a:t>و إعداد جدول أعمال المجلس الوزاري </a:t>
            </a:r>
            <a:r>
              <a:rPr lang="ar-SA" dirty="0" err="1" smtClean="0"/>
              <a:t>و</a:t>
            </a:r>
            <a:r>
              <a:rPr lang="ar-SA" dirty="0" smtClean="0"/>
              <a:t> مشروعات القرارات ، </a:t>
            </a:r>
            <a:r>
              <a:rPr lang="ar-SA" dirty="0" err="1" smtClean="0"/>
              <a:t>و</a:t>
            </a:r>
            <a:r>
              <a:rPr lang="ar-SA" dirty="0" smtClean="0"/>
              <a:t> غير ذلك من المهام( النظام الأساسي ).</a:t>
            </a:r>
            <a:endParaRPr lang="en-US" dirty="0" smtClean="0"/>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1"/>
            <a:ext cx="9105900" cy="4419600"/>
          </a:xfrm>
        </p:spPr>
        <p:txBody>
          <a:bodyPr/>
          <a:lstStyle/>
          <a:p>
            <a:pPr rtl="1"/>
            <a:r>
              <a:rPr lang="ar-SA" dirty="0" smtClean="0"/>
              <a:t>    </a:t>
            </a:r>
            <a:r>
              <a:rPr lang="ar-SA" dirty="0" err="1" smtClean="0"/>
              <a:t>ويتالف</a:t>
            </a:r>
            <a:r>
              <a:rPr lang="ar-SA" dirty="0" smtClean="0"/>
              <a:t> </a:t>
            </a:r>
            <a:r>
              <a:rPr lang="ar-SA" dirty="0" smtClean="0"/>
              <a:t>الجهاز الإداري للأمانة العامة من </a:t>
            </a:r>
            <a:r>
              <a:rPr lang="ar-SA" dirty="0" smtClean="0"/>
              <a:t>الأتي </a:t>
            </a:r>
            <a:r>
              <a:rPr lang="ar-SA" dirty="0" smtClean="0"/>
              <a:t>:</a:t>
            </a:r>
            <a:endParaRPr lang="en-US" dirty="0" smtClean="0"/>
          </a:p>
          <a:p>
            <a:pPr rtl="1"/>
            <a:r>
              <a:rPr lang="ar-SA" dirty="0" smtClean="0"/>
              <a:t>   أ- </a:t>
            </a:r>
            <a:r>
              <a:rPr lang="ar-SA" dirty="0" err="1" smtClean="0"/>
              <a:t>أمين</a:t>
            </a:r>
            <a:r>
              <a:rPr lang="ar-SA" dirty="0" smtClean="0"/>
              <a:t> عام يعينه المجلس الأعلى لمدة ثلاث سنوات قابلة للتجديد مرة واحدة .</a:t>
            </a:r>
            <a:endParaRPr lang="en-US" dirty="0" smtClean="0"/>
          </a:p>
          <a:p>
            <a:pPr rtl="1"/>
            <a:r>
              <a:rPr lang="ar-SA" dirty="0" smtClean="0"/>
              <a:t>   ب- </a:t>
            </a:r>
            <a:r>
              <a:rPr lang="ar-SA" dirty="0" smtClean="0"/>
              <a:t>خمسة أمناء مساعدين </a:t>
            </a:r>
            <a:r>
              <a:rPr lang="ar-SA" dirty="0" smtClean="0"/>
              <a:t>للشؤون </a:t>
            </a:r>
            <a:r>
              <a:rPr lang="ar-SA" dirty="0" smtClean="0"/>
              <a:t>السياسية </a:t>
            </a:r>
            <a:r>
              <a:rPr lang="ar-SA" dirty="0" err="1" smtClean="0"/>
              <a:t>و</a:t>
            </a:r>
            <a:r>
              <a:rPr lang="ar-SA" dirty="0" smtClean="0"/>
              <a:t> </a:t>
            </a:r>
            <a:r>
              <a:rPr lang="ar-SA" dirty="0" smtClean="0"/>
              <a:t>الاقتصادية </a:t>
            </a:r>
            <a:r>
              <a:rPr lang="ar-SA" dirty="0" smtClean="0"/>
              <a:t>و العسكرية </a:t>
            </a:r>
            <a:r>
              <a:rPr lang="ar-SA" dirty="0" err="1" smtClean="0"/>
              <a:t>و</a:t>
            </a:r>
            <a:r>
              <a:rPr lang="ar-SA" dirty="0" smtClean="0"/>
              <a:t> الأمنية </a:t>
            </a:r>
            <a:r>
              <a:rPr lang="ar-SA" dirty="0" err="1" smtClean="0"/>
              <a:t>و</a:t>
            </a:r>
            <a:r>
              <a:rPr lang="ar-SA" dirty="0" smtClean="0"/>
              <a:t> الإنسان والبيئة ، ورئيس بعثة مجلس التعاون لدول الخليج العربي في بروكسل ، ويعينهم المجلس الوزاري بترشيح من الأمين العام لمدة ثلاث سنوات قابلة للتجديد </a:t>
            </a:r>
            <a:r>
              <a:rPr lang="ar-SA" dirty="0" smtClean="0"/>
              <a:t>.</a:t>
            </a:r>
            <a:r>
              <a:rPr lang="ar-SA" b="1" dirty="0" smtClean="0"/>
              <a:t> </a:t>
            </a:r>
            <a:r>
              <a:rPr lang="ar-SA" dirty="0" smtClean="0"/>
              <a:t>ج- مدراء </a:t>
            </a:r>
            <a:r>
              <a:rPr lang="ar-SA" dirty="0" err="1" smtClean="0"/>
              <a:t>عامو</a:t>
            </a:r>
            <a:r>
              <a:rPr lang="ar-SA" dirty="0" smtClean="0"/>
              <a:t> قطاعات الأمانة العامة وبقية الموظفين ، ويتم تعيينهم من قبل الأمين العام .</a:t>
            </a:r>
            <a:endParaRPr lang="en-US" dirty="0" smtClean="0"/>
          </a:p>
          <a:p>
            <a:pPr rtl="1"/>
            <a:endParaRPr lang="en-US" dirty="0" smtClean="0"/>
          </a:p>
          <a:p>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يتمثل التنظيم الإداري للأمانة العامة في عدد من القطاعات المتخصصة </a:t>
            </a:r>
            <a:r>
              <a:rPr lang="ar-SA" dirty="0" err="1" smtClean="0"/>
              <a:t>و</a:t>
            </a:r>
            <a:r>
              <a:rPr lang="ar-SA" dirty="0" smtClean="0"/>
              <a:t> المساندة هي الشؤون السياسية ، </a:t>
            </a:r>
            <a:r>
              <a:rPr lang="ar-SA" dirty="0" err="1" smtClean="0"/>
              <a:t>و</a:t>
            </a:r>
            <a:r>
              <a:rPr lang="ar-SA" dirty="0" smtClean="0"/>
              <a:t> الشؤون </a:t>
            </a:r>
            <a:r>
              <a:rPr lang="ar-SA" dirty="0" smtClean="0"/>
              <a:t>الاقتصادية </a:t>
            </a:r>
            <a:r>
              <a:rPr lang="ar-SA" dirty="0" smtClean="0"/>
              <a:t>و الشؤون العسكرية ، الشؤون الأمنية ، وشؤون الإنسان </a:t>
            </a:r>
            <a:r>
              <a:rPr lang="ar-SA" dirty="0" err="1" smtClean="0"/>
              <a:t>و</a:t>
            </a:r>
            <a:r>
              <a:rPr lang="ar-SA" dirty="0" smtClean="0"/>
              <a:t> البيئة ، </a:t>
            </a:r>
            <a:r>
              <a:rPr lang="ar-SA" dirty="0" err="1" smtClean="0"/>
              <a:t>و</a:t>
            </a:r>
            <a:r>
              <a:rPr lang="ar-SA" dirty="0" smtClean="0"/>
              <a:t> الشؤون القانونية ، </a:t>
            </a:r>
            <a:r>
              <a:rPr lang="ar-SA" dirty="0" err="1" smtClean="0"/>
              <a:t>و</a:t>
            </a:r>
            <a:r>
              <a:rPr lang="ar-SA" dirty="0" smtClean="0"/>
              <a:t> الشؤون المالية </a:t>
            </a:r>
            <a:r>
              <a:rPr lang="ar-SA" dirty="0" err="1" smtClean="0"/>
              <a:t>و</a:t>
            </a:r>
            <a:r>
              <a:rPr lang="ar-SA" dirty="0" smtClean="0"/>
              <a:t> الإدارية ، </a:t>
            </a:r>
            <a:r>
              <a:rPr lang="ar-SA" dirty="0" err="1" smtClean="0"/>
              <a:t>و</a:t>
            </a:r>
            <a:r>
              <a:rPr lang="ar-SA" dirty="0" smtClean="0"/>
              <a:t> مكتب براءات </a:t>
            </a:r>
            <a:r>
              <a:rPr lang="ar-SA" dirty="0" smtClean="0"/>
              <a:t>الاختراع </a:t>
            </a:r>
            <a:r>
              <a:rPr lang="ar-SA" dirty="0" smtClean="0"/>
              <a:t>، </a:t>
            </a:r>
            <a:r>
              <a:rPr lang="ar-SA" dirty="0" err="1" smtClean="0"/>
              <a:t>و</a:t>
            </a:r>
            <a:r>
              <a:rPr lang="ar-SA" dirty="0" smtClean="0"/>
              <a:t> مركز المعلومات. يضاف إلى ذلك </a:t>
            </a:r>
            <a:r>
              <a:rPr lang="ar-SA" dirty="0" err="1" smtClean="0"/>
              <a:t>ممثلية</a:t>
            </a:r>
            <a:r>
              <a:rPr lang="ar-SA" dirty="0" smtClean="0"/>
              <a:t> (مكتب) </a:t>
            </a:r>
            <a:r>
              <a:rPr lang="ar-SA" dirty="0" smtClean="0"/>
              <a:t>مجلس التعاون لدى الإتحاد الأوروبي في بروكسل ، والمكتب الفني للاتصالات بمملكة البحرين ، </a:t>
            </a:r>
            <a:r>
              <a:rPr lang="ar-SA" dirty="0" err="1" smtClean="0"/>
              <a:t>و</a:t>
            </a:r>
            <a:r>
              <a:rPr lang="ar-SA" dirty="0" smtClean="0"/>
              <a:t> مكتب الهيئة الاستشارية بسلطنة عمان.</a:t>
            </a:r>
            <a:endParaRPr lang="en-US" dirty="0" smtClean="0"/>
          </a:p>
          <a:p>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 بلا شك قد أسهم </a:t>
            </a:r>
            <a:r>
              <a:rPr lang="ar-SA" dirty="0" smtClean="0"/>
              <a:t>التجانس بين دول المجلس في تمكين مجلس التعاون من تبني مواقف موحدة تجاه القضايا السياسـية ، وسياسات ترتكز على مبادئ حسن الجوار ، وعدم التدخل في الشئون الداخلية ، واحترام سـيادة كل دولة على أراضيها ومواردها ، واعتماد مبدأ الحوار السلمي وسيلة لفض المنازعات ، الأمر الذي أعطى مجلس التعاون قدراً كبيراً من المصداقية ، كمنظمة دولية فاعلة في هذه المنطقة الحيوية للعالم </a:t>
            </a:r>
            <a:r>
              <a:rPr lang="ar-SA" dirty="0" smtClean="0"/>
              <a:t>بأسره.</a:t>
            </a:r>
          </a:p>
          <a:p>
            <a:pPr rtl="1"/>
            <a:r>
              <a:rPr lang="ar-SA" dirty="0" smtClean="0"/>
              <a:t> </a:t>
            </a:r>
            <a:r>
              <a:rPr lang="ar-SA" dirty="0" smtClean="0"/>
              <a:t>                      </a:t>
            </a:r>
            <a:endParaRPr lang="en-US" dirty="0" smtClean="0"/>
          </a:p>
          <a:p>
            <a:r>
              <a:rPr lang="ar-SA" dirty="0" smtClean="0"/>
              <a:t>                                                    ------------</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2920</TotalTime>
  <Words>1667</Words>
  <Application>Microsoft Office PowerPoint</Application>
  <PresentationFormat>A4 Paper (210x297 mm)‎</PresentationFormat>
  <Paragraphs>45</Paragraphs>
  <Slides>24</Slides>
  <Notes>1</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العاشرة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إنشاء المجلس</vt:lpstr>
      <vt:lpstr>الشريحة 14</vt:lpstr>
      <vt:lpstr>الشريحة 15</vt:lpstr>
      <vt:lpstr>النظام الأساسي</vt:lpstr>
      <vt:lpstr>الهيكل التنظيمي</vt:lpstr>
      <vt:lpstr>الشريحة 18</vt:lpstr>
      <vt:lpstr>الشريحة 19</vt:lpstr>
      <vt:lpstr>الشريحة 20</vt:lpstr>
      <vt:lpstr>الشريحة 21</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365</cp:revision>
  <dcterms:created xsi:type="dcterms:W3CDTF">2009-10-14T19:14:34Z</dcterms:created>
  <dcterms:modified xsi:type="dcterms:W3CDTF">2012-03-18T20:46:05Z</dcterms:modified>
</cp:coreProperties>
</file>