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344" r:id="rId4"/>
    <p:sldId id="345" r:id="rId5"/>
    <p:sldId id="346" r:id="rId6"/>
    <p:sldId id="347" r:id="rId7"/>
    <p:sldId id="348" r:id="rId8"/>
    <p:sldId id="330" r:id="rId9"/>
    <p:sldId id="331" r:id="rId10"/>
    <p:sldId id="334" r:id="rId11"/>
    <p:sldId id="335" r:id="rId12"/>
    <p:sldId id="336" r:id="rId13"/>
    <p:sldId id="337" r:id="rId14"/>
    <p:sldId id="338" r:id="rId15"/>
    <p:sldId id="339" r:id="rId16"/>
    <p:sldId id="340" r:id="rId17"/>
    <p:sldId id="341" r:id="rId18"/>
    <p:sldId id="342" r:id="rId19"/>
    <p:sldId id="343" r:id="rId20"/>
    <p:sldId id="332"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81" autoAdjust="0"/>
    <p:restoredTop sz="94664" autoAdjust="0"/>
  </p:normalViewPr>
  <p:slideViewPr>
    <p:cSldViewPr>
      <p:cViewPr>
        <p:scale>
          <a:sx n="59" d="100"/>
          <a:sy n="59" d="100"/>
        </p:scale>
        <p:origin x="-1242" y="-33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4/1/2012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smtClean="0">
                <a:solidFill>
                  <a:schemeClr val="accent1">
                    <a:lumMod val="50000"/>
                  </a:schemeClr>
                </a:solidFill>
                <a:latin typeface="AYM Wadiy S_U normal."/>
                <a:cs typeface="Times New Roman" pitchFamily="18" charset="0"/>
              </a:rPr>
              <a:t>تاريخ الخليج الحديث والمعاصر</a:t>
            </a:r>
            <a:endParaRPr lang="ar-SA" sz="3600" b="1" dirty="0">
              <a:solidFill>
                <a:schemeClr val="accent1">
                  <a:lumMod val="50000"/>
                </a:schemeClr>
              </a:solidFill>
              <a:latin typeface="AYM Wadiy S_U normal."/>
              <a:cs typeface="Times New Roman" pitchFamily="18" charset="0"/>
            </a:endParaRPr>
          </a:p>
          <a:p>
            <a:pPr algn="ctr">
              <a:defRPr/>
            </a:pPr>
            <a:r>
              <a:rPr lang="ar-SA" sz="2600" b="1" dirty="0" smtClean="0">
                <a:solidFill>
                  <a:srgbClr val="7F7F7F"/>
                </a:solidFill>
                <a:latin typeface="Calibri" pitchFamily="34" charset="0"/>
                <a:cs typeface="Times New Roman" pitchFamily="18" charset="0"/>
              </a:rPr>
              <a:t>د. محمد احمد جودة</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949575"/>
            <a:ext cx="8420100" cy="1470025"/>
          </a:xfrm>
        </p:spPr>
        <p:txBody>
          <a:bodyPr/>
          <a:lstStyle/>
          <a:p>
            <a:pPr rtl="1" eaLnBrk="1" hangingPunct="1">
              <a:defRPr/>
            </a:pPr>
            <a:r>
              <a:rPr lang="ar-SA" spc="-150" dirty="0" smtClean="0">
                <a:solidFill>
                  <a:srgbClr val="376092"/>
                </a:solidFill>
                <a:latin typeface="ae_AlMateen" pitchFamily="2" charset="-78"/>
                <a:cs typeface="ae_AlMateen" pitchFamily="2" charset="-78"/>
              </a:rPr>
              <a:t>المحاضرة </a:t>
            </a:r>
            <a:r>
              <a:rPr lang="ar-SA" spc="-150" dirty="0" smtClean="0">
                <a:solidFill>
                  <a:srgbClr val="376092"/>
                </a:solidFill>
                <a:latin typeface="ae_AlMateen" pitchFamily="2" charset="-78"/>
                <a:cs typeface="ae_AlMateen" pitchFamily="2" charset="-78"/>
              </a:rPr>
              <a:t>الثانية عشر</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الأمن في مجلس </a:t>
            </a:r>
            <a:r>
              <a:rPr lang="ar-SA" spc="-150" dirty="0" smtClean="0">
                <a:solidFill>
                  <a:srgbClr val="376092"/>
                </a:solidFill>
                <a:latin typeface="ae_AlMateen" pitchFamily="2" charset="-78"/>
                <a:cs typeface="ae_AlMateen" pitchFamily="2" charset="-78"/>
              </a:rPr>
              <a:t>التعاون الخليجى</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 ودور المملكة البارز فيه</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342900" y="1524000"/>
            <a:ext cx="9182100" cy="4419600"/>
          </a:xfrm>
        </p:spPr>
        <p:txBody>
          <a:bodyPr/>
          <a:lstStyle/>
          <a:p>
            <a:pPr rtl="1"/>
            <a:r>
              <a:rPr lang="ar-SA" sz="3100" dirty="0" smtClean="0"/>
              <a:t>تقوم القيادة </a:t>
            </a:r>
            <a:r>
              <a:rPr lang="ar-SA" sz="3100" dirty="0" smtClean="0"/>
              <a:t>الحكيمة </a:t>
            </a:r>
            <a:r>
              <a:rPr lang="ar-SA" sz="3100" dirty="0" err="1" smtClean="0"/>
              <a:t>فى</a:t>
            </a:r>
            <a:r>
              <a:rPr lang="ar-SA" sz="3100" dirty="0" smtClean="0"/>
              <a:t> المملكة </a:t>
            </a:r>
            <a:r>
              <a:rPr lang="ar-SA" sz="3100" dirty="0" smtClean="0"/>
              <a:t>العربية السعودية </a:t>
            </a:r>
            <a:r>
              <a:rPr lang="ar-SA" sz="3100" dirty="0" smtClean="0"/>
              <a:t>بدوراً </a:t>
            </a:r>
            <a:r>
              <a:rPr lang="ar-SA" sz="3100" dirty="0" smtClean="0"/>
              <a:t>حاسماً في </a:t>
            </a:r>
            <a:r>
              <a:rPr lang="ar-SA" sz="3100" dirty="0" smtClean="0"/>
              <a:t>رسم ملامح الأمن الاستراتيجي </a:t>
            </a:r>
            <a:r>
              <a:rPr lang="ar-SA" sz="3100" dirty="0" err="1" smtClean="0"/>
              <a:t>فى</a:t>
            </a:r>
            <a:r>
              <a:rPr lang="ar-SA" sz="3100" dirty="0" smtClean="0"/>
              <a:t> الخليج، </a:t>
            </a:r>
            <a:r>
              <a:rPr lang="ar-SA" sz="3100" dirty="0" smtClean="0"/>
              <a:t>في ظل متغيرات خارجية تؤثر على الأمن الوطني </a:t>
            </a:r>
            <a:r>
              <a:rPr lang="ar-SA" sz="3100" dirty="0" smtClean="0"/>
              <a:t>السعودي نفسه، </a:t>
            </a:r>
            <a:r>
              <a:rPr lang="ar-SA" sz="3100" dirty="0" smtClean="0"/>
              <a:t>وتخلق مخاطر وتهديدات</a:t>
            </a:r>
            <a:r>
              <a:rPr lang="ar-SA" sz="3100" dirty="0" smtClean="0"/>
              <a:t>، </a:t>
            </a:r>
            <a:r>
              <a:rPr lang="ar-SA" sz="3100" dirty="0" smtClean="0"/>
              <a:t>وتتجلى </a:t>
            </a:r>
            <a:r>
              <a:rPr lang="ar-SA" sz="3100" dirty="0" smtClean="0"/>
              <a:t>أهمية هذا </a:t>
            </a:r>
            <a:r>
              <a:rPr lang="ar-SA" sz="3100" dirty="0" smtClean="0"/>
              <a:t>الدور </a:t>
            </a:r>
            <a:r>
              <a:rPr lang="ar-SA" sz="3100" dirty="0" smtClean="0"/>
              <a:t>والرؤيا السعودية الثاقبة </a:t>
            </a:r>
            <a:r>
              <a:rPr lang="ar-SA" sz="3100" dirty="0" smtClean="0"/>
              <a:t>انطلاقاً من أهمية المملكة، ومن النظرة الكلية والشاملة، وفي حقيقة التوظيف الاستراتيجي لموقع المملكة، ليس فحسب على مستوى الماضي بل الحاضر والمستقبل، في بلد أضحى </a:t>
            </a:r>
            <a:r>
              <a:rPr lang="ar-SA" sz="3100" dirty="0" smtClean="0"/>
              <a:t>من أهم </a:t>
            </a:r>
            <a:r>
              <a:rPr lang="ar-SA" sz="3100" dirty="0" smtClean="0"/>
              <a:t>محاور السياسة </a:t>
            </a:r>
            <a:r>
              <a:rPr lang="ar-SA" sz="3100" dirty="0" smtClean="0"/>
              <a:t>على مستوى العالم بعد </a:t>
            </a:r>
            <a:r>
              <a:rPr lang="ar-SA" sz="3100" dirty="0" smtClean="0"/>
              <a:t>أن أصبحت المملكة قلب العالم الإسلامي والعالم الاقتصادي بحكم أنها المنتج الأول والمصدر الأول للسلعة </a:t>
            </a:r>
            <a:r>
              <a:rPr lang="ar-SA" sz="3100" dirty="0" smtClean="0"/>
              <a:t>الإستراتيجية </a:t>
            </a:r>
            <a:r>
              <a:rPr lang="ar-SA" sz="3100" dirty="0" smtClean="0"/>
              <a:t>الأولى في عالم </a:t>
            </a:r>
            <a:r>
              <a:rPr lang="ar-SA" sz="3100" dirty="0" smtClean="0"/>
              <a:t>اليوم. </a:t>
            </a:r>
            <a:endParaRPr lang="ar-SA" sz="3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57200" y="1371600"/>
            <a:ext cx="9105900" cy="4343400"/>
          </a:xfrm>
        </p:spPr>
        <p:txBody>
          <a:bodyPr/>
          <a:lstStyle/>
          <a:p>
            <a:pPr rtl="1"/>
            <a:r>
              <a:rPr lang="ar-SA" dirty="0" smtClean="0"/>
              <a:t>وبجانب دور المملكة </a:t>
            </a:r>
            <a:r>
              <a:rPr lang="ar-SA" dirty="0" err="1" smtClean="0"/>
              <a:t>الاسلامى</a:t>
            </a:r>
            <a:r>
              <a:rPr lang="ar-SA" dirty="0" smtClean="0"/>
              <a:t> </a:t>
            </a:r>
            <a:r>
              <a:rPr lang="ar-SA" dirty="0" err="1" smtClean="0"/>
              <a:t>والحضارى</a:t>
            </a:r>
            <a:r>
              <a:rPr lang="ar-SA" dirty="0" smtClean="0"/>
              <a:t> ( </a:t>
            </a:r>
            <a:r>
              <a:rPr lang="ar-SA" dirty="0" smtClean="0"/>
              <a:t>بصفتها </a:t>
            </a:r>
            <a:r>
              <a:rPr lang="ar-SA" dirty="0" smtClean="0"/>
              <a:t>مهد الإسلام منذ مجيئه برسالته العالمية ليضيء الكون بضيائه, فهي مهبط الوحي ورسالة الإسلام, وتضم الحرمين </a:t>
            </a:r>
            <a:r>
              <a:rPr lang="ar-SA" dirty="0" smtClean="0"/>
              <a:t>الشريفين) </a:t>
            </a:r>
            <a:r>
              <a:rPr lang="ar-SA" dirty="0" smtClean="0"/>
              <a:t>هناك دور </a:t>
            </a:r>
            <a:r>
              <a:rPr lang="ar-SA" dirty="0" err="1" smtClean="0"/>
              <a:t>جيوستراتيجياً</a:t>
            </a:r>
            <a:r>
              <a:rPr lang="ar-SA" dirty="0" smtClean="0"/>
              <a:t> عالمياً، وأهمية </a:t>
            </a:r>
            <a:r>
              <a:rPr lang="ar-SA" dirty="0" smtClean="0"/>
              <a:t>إستراتيجية كبرى ومنطقة مركزية لاستقرار </a:t>
            </a:r>
            <a:r>
              <a:rPr lang="ar-SA" dirty="0" smtClean="0"/>
              <a:t>العالم. ومن هنا </a:t>
            </a:r>
            <a:r>
              <a:rPr lang="ar-SA" dirty="0" smtClean="0"/>
              <a:t>فإن القيادة السياسية الحكيمة </a:t>
            </a:r>
            <a:r>
              <a:rPr lang="ar-SA" dirty="0" smtClean="0"/>
              <a:t>قد استغلت تلك المتغيرات لصالح الأمن الوطني للمملكة، حتى أضحت المملكة إحدى الدول الفاعلة </a:t>
            </a:r>
            <a:r>
              <a:rPr lang="ar-SA" dirty="0" smtClean="0"/>
              <a:t>ليس فقط </a:t>
            </a:r>
            <a:r>
              <a:rPr lang="ar-SA" dirty="0" smtClean="0"/>
              <a:t>على المستوى الخليجي والعربي والإسلامي فحسب بل على مستوى العالم، حيث إن المملكة هي إحدى دول العشرين التي أضحت ترسم أجندة المستقبل لكل العالم.</a:t>
            </a:r>
            <a:br>
              <a:rPr lang="ar-SA" dirty="0" smtClean="0"/>
            </a:b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646237"/>
            <a:ext cx="8915400" cy="4525963"/>
          </a:xfrm>
        </p:spPr>
        <p:txBody>
          <a:bodyPr/>
          <a:lstStyle/>
          <a:p>
            <a:pPr rtl="1"/>
            <a:r>
              <a:rPr lang="ar-SA" dirty="0" smtClean="0"/>
              <a:t>والهدف الاستراتيجي الأمني للملكة أصبح الحفاظ </a:t>
            </a:r>
            <a:r>
              <a:rPr lang="ar-SA" dirty="0" smtClean="0"/>
              <a:t>على الوطن الآمن، وعلى الخليج العربي المستقر، وعلى الدور الحضاري والازدهار الاقتصادي غير المسبوق </a:t>
            </a:r>
            <a:r>
              <a:rPr lang="ar-SA" dirty="0" smtClean="0"/>
              <a:t>للمملكة.</a:t>
            </a:r>
          </a:p>
          <a:p>
            <a:r>
              <a:rPr lang="ar-SA" dirty="0" smtClean="0"/>
              <a:t>ولذا يحتل الأمن الوطني السعودي مكانة مركزية في التفكير الاستراتيجي السياسي العسكري لعدة اعتبارات:</a:t>
            </a:r>
            <a:br>
              <a:rPr lang="ar-SA" dirty="0" smtClean="0"/>
            </a:br>
            <a:r>
              <a:rPr lang="ar-SA" dirty="0" smtClean="0"/>
              <a:t> </a:t>
            </a:r>
            <a:r>
              <a:rPr lang="ar-SA" dirty="0" smtClean="0"/>
              <a:t/>
            </a:r>
            <a:br>
              <a:rPr lang="ar-SA" dirty="0" smtClean="0"/>
            </a:br>
            <a:r>
              <a:rPr lang="ar-SA" dirty="0" smtClean="0"/>
              <a:t/>
            </a:r>
            <a:br>
              <a:rPr lang="ar-SA" dirty="0" smtClean="0"/>
            </a:br>
            <a:endParaRPr lang="ar-SA" dirty="0" smtClean="0"/>
          </a:p>
          <a:p>
            <a:pPr rtl="1"/>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u="sng" dirty="0" smtClean="0"/>
              <a:t>أولها</a:t>
            </a:r>
            <a:r>
              <a:rPr lang="ar-SA" dirty="0" smtClean="0"/>
              <a:t> : أن الأمن الوطني هو محور السياسة الخارجية السعودية من منطلق مفهومها لأمنها الوطني وحماية له.</a:t>
            </a:r>
          </a:p>
          <a:p>
            <a:pPr rtl="1"/>
            <a:r>
              <a:rPr lang="ar-SA" b="1" u="sng" dirty="0" smtClean="0"/>
              <a:t>ثانيها</a:t>
            </a:r>
            <a:r>
              <a:rPr lang="ar-SA" dirty="0" smtClean="0"/>
              <a:t> : أن منطقة الخليج والمنطقة العربية تخوض صراعاً مصيرياً ضد القوى التي تريد الهيمنة والطامعة في ثرواتها.</a:t>
            </a:r>
            <a:br>
              <a:rPr lang="ar-SA" dirty="0" smtClean="0"/>
            </a:br>
            <a:r>
              <a:rPr lang="ar-SA" b="1" u="sng" dirty="0" smtClean="0"/>
              <a:t>ثالثها</a:t>
            </a:r>
            <a:r>
              <a:rPr lang="ar-SA" dirty="0" smtClean="0"/>
              <a:t> : يترتب على ذلك أن الاستراتيجيات التي حددتها المملكة في المجالات المختلفة قد انطلقت من مفهوم ونظرية سعودية للأمن انطلقت منه وتسعى إلى تحقيقه.</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r>
              <a:rPr lang="ar-SA" dirty="0" smtClean="0"/>
              <a:t>وتحديد </a:t>
            </a:r>
            <a:r>
              <a:rPr lang="ar-SA" dirty="0" smtClean="0"/>
              <a:t>الإطار العام للأمن الوطني السعودي هي الاستغلال الأمثل لقوة المملكة وعناصرها </a:t>
            </a:r>
            <a:r>
              <a:rPr lang="ar-SA" dirty="0" err="1" smtClean="0"/>
              <a:t>الجيوبوليتيكية</a:t>
            </a:r>
            <a:r>
              <a:rPr lang="ar-SA" dirty="0" smtClean="0"/>
              <a:t> والاقتصادية والعسكرية والروحية والسياسية، وفي إدراكها العميق لمواطن التهديد، وهو بحسبانها كل ما من شأنه تهديد القيم الداخلية للمملكة وكيانها بفعل أية عوامل داخلية أو خارجية، وكانت نقطة البداية في تحقيق الوطن الآمن هو انتصار المملكة في معركتها ضد الإرهاب الأسود، وشهد العالم بقدرة المملكة وقيادتها على التعامل مع هذه الظاهرة </a:t>
            </a:r>
            <a:r>
              <a:rPr lang="ar-SA" dirty="0" smtClean="0"/>
              <a:t>الخطيرة. وقد ساهمت العلاقات الاقتصادية الدولية لدول مجلس التعاون </a:t>
            </a:r>
            <a:r>
              <a:rPr lang="ar-SA" dirty="0" err="1" smtClean="0"/>
              <a:t>فى</a:t>
            </a:r>
            <a:r>
              <a:rPr lang="ar-SA" dirty="0" smtClean="0"/>
              <a:t> تدعيم مفهوم الأمن </a:t>
            </a:r>
            <a:r>
              <a:rPr lang="ar-SA" dirty="0" err="1" smtClean="0"/>
              <a:t>الاستراتيجى</a:t>
            </a:r>
            <a:r>
              <a:rPr lang="ar-SA" dirty="0" smtClean="0"/>
              <a:t> والأمن </a:t>
            </a:r>
            <a:r>
              <a:rPr lang="ar-SA" dirty="0" err="1" smtClean="0"/>
              <a:t>السياسى</a:t>
            </a:r>
            <a:r>
              <a:rPr lang="ar-SA" dirty="0" smtClean="0"/>
              <a:t> </a:t>
            </a:r>
            <a:r>
              <a:rPr lang="ar-SA" dirty="0" err="1" smtClean="0"/>
              <a:t>والاقتصادى</a:t>
            </a:r>
            <a:r>
              <a:rPr lang="ar-SA" dirty="0" smtClean="0"/>
              <a:t>.  </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524001"/>
            <a:ext cx="9182100" cy="4191000"/>
          </a:xfrm>
        </p:spPr>
        <p:txBody>
          <a:bodyPr/>
          <a:lstStyle/>
          <a:p>
            <a:pPr rtl="1"/>
            <a:r>
              <a:rPr lang="ar-SA" sz="3000" dirty="0" smtClean="0"/>
              <a:t> </a:t>
            </a:r>
            <a:r>
              <a:rPr lang="ar-SA" sz="3000" dirty="0" smtClean="0"/>
              <a:t>وعلى </a:t>
            </a:r>
            <a:r>
              <a:rPr lang="ar-SA" sz="3000" dirty="0" smtClean="0"/>
              <a:t>الصعيد العلاقات الاقتصادية الدولية، أجرت دول المجلس مفاوضات مع العديد من الدول والتكتلات الاقتصادية من أجل عقد اتفاقيات للتعاون التجاري والاقتصادي مثل الاتحاد الأوروبي والصين واليابان وسنغافورا والهند وباكستان وتركيا ومجموعة دول </a:t>
            </a:r>
            <a:r>
              <a:rPr lang="ar-SA" sz="3000" dirty="0" err="1" smtClean="0"/>
              <a:t>افتا</a:t>
            </a:r>
            <a:r>
              <a:rPr lang="ar-SA" sz="3000" dirty="0" smtClean="0"/>
              <a:t>(</a:t>
            </a:r>
            <a:r>
              <a:rPr lang="ar-SA" sz="3000" dirty="0" smtClean="0"/>
              <a:t>تتكون دول </a:t>
            </a:r>
            <a:r>
              <a:rPr lang="ar-SA" sz="3000" dirty="0" err="1" smtClean="0"/>
              <a:t>الافتا</a:t>
            </a:r>
            <a:r>
              <a:rPr lang="ar-SA" sz="3000" dirty="0" smtClean="0"/>
              <a:t> من أيسلندا، النرويج، سويسرا /إمارة </a:t>
            </a:r>
            <a:r>
              <a:rPr lang="ar-SA" sz="3000" dirty="0" err="1" smtClean="0"/>
              <a:t>ليختنشتاين</a:t>
            </a:r>
            <a:r>
              <a:rPr lang="ar-SA" sz="3000" dirty="0" smtClean="0"/>
              <a:t>) </a:t>
            </a:r>
            <a:r>
              <a:rPr lang="ar-SA" sz="3000" dirty="0" smtClean="0"/>
              <a:t> </a:t>
            </a:r>
            <a:r>
              <a:rPr lang="ar-SA" sz="3000" dirty="0" smtClean="0"/>
              <a:t>واستراليا ونيوزلندا. وتعد المفاوضات بين دول المجلس والاتحاد الأوربي للتوصل لاتفاقية التجارة الحرة بين الطرفين من بين أهم تلك المفاوضات، حيث تم في هذا </a:t>
            </a:r>
            <a:r>
              <a:rPr lang="ar-SA" sz="3000" dirty="0" err="1" smtClean="0"/>
              <a:t>الأطار</a:t>
            </a:r>
            <a:r>
              <a:rPr lang="ar-SA" sz="3000" dirty="0" smtClean="0"/>
              <a:t> عقد عدة اجتماعات مكثفة خلال عام 2007م وعام 2008 للمختصين من الجانبين، أنهيا خلالها معظم المواضيع المتعلقة بهذه الاتفاقية . </a:t>
            </a:r>
            <a:endParaRPr lang="en-US" sz="3000" dirty="0" smtClean="0"/>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457200"/>
            <a:ext cx="8915400" cy="1143000"/>
          </a:xfrm>
        </p:spPr>
        <p:txBody>
          <a:bodyPr/>
          <a:lstStyle/>
          <a:p>
            <a:pPr rtl="1"/>
            <a:r>
              <a:rPr lang="ar-SA" sz="4000" b="1" dirty="0" smtClean="0"/>
              <a:t>مبادرة فردية </a:t>
            </a:r>
            <a:r>
              <a:rPr lang="en-US" sz="4000" b="1" dirty="0" smtClean="0"/>
              <a:t>:</a:t>
            </a:r>
            <a:r>
              <a:rPr lang="en-US" sz="4000" dirty="0" smtClean="0"/>
              <a:t/>
            </a:r>
            <a:br>
              <a:rPr lang="en-US" sz="4000" dirty="0" smtClean="0"/>
            </a:br>
            <a:endParaRPr lang="ar-SA" sz="4000" dirty="0"/>
          </a:p>
        </p:txBody>
      </p:sp>
      <p:sp>
        <p:nvSpPr>
          <p:cNvPr id="3" name="عنصر نائب للمحتوى 2"/>
          <p:cNvSpPr>
            <a:spLocks noGrp="1"/>
          </p:cNvSpPr>
          <p:nvPr>
            <p:ph idx="1"/>
          </p:nvPr>
        </p:nvSpPr>
        <p:spPr/>
        <p:txBody>
          <a:bodyPr/>
          <a:lstStyle/>
          <a:p>
            <a:pPr rtl="1"/>
            <a:r>
              <a:rPr lang="ar-SA" dirty="0" smtClean="0"/>
              <a:t>وتدعيما </a:t>
            </a:r>
            <a:r>
              <a:rPr lang="ar-SA" dirty="0" smtClean="0"/>
              <a:t>لأواصر الصداقة بين دول مجلس التعاون الخليجي، وبالإضافة إلى التزام المملكة بمقررات القمم الخليجية اتخذت المملكة مبادرة فردية تمثلت في إعلان خادم الحرمين الشريفين الملك فهد بن عبد العزيز في محرم 1404هـ أمام أساتذة وطلاب جامعة الملك عبد العزيز عن تخصيص جزء من أسهم الشركة السعودية للصناعات الأساسية (سابك) لتساهم فيها دول الخليج إذا أرادت. وقد ترجمت هذه </a:t>
            </a:r>
            <a:r>
              <a:rPr lang="ar-SA" dirty="0" smtClean="0"/>
              <a:t>المبادرة </a:t>
            </a:r>
            <a:r>
              <a:rPr lang="ar-SA" dirty="0" smtClean="0"/>
              <a:t>على الفور وتم تخصيص 20 % من أسهم شركة سابك للاكتتاب خصص منها 10 % لمواطني دول مجلس التعاون لدول الخليج العربية. </a:t>
            </a:r>
            <a:endParaRPr lang="en-US"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600" b="1" dirty="0" smtClean="0"/>
              <a:t>الموقف من الأخطار والتحديات المحيطة بمنطقة الخليج </a:t>
            </a:r>
            <a:endParaRPr lang="ar-SA" sz="3600" dirty="0"/>
          </a:p>
        </p:txBody>
      </p:sp>
      <p:sp>
        <p:nvSpPr>
          <p:cNvPr id="3" name="عنصر نائب للمحتوى 2"/>
          <p:cNvSpPr>
            <a:spLocks noGrp="1"/>
          </p:cNvSpPr>
          <p:nvPr>
            <p:ph idx="1"/>
          </p:nvPr>
        </p:nvSpPr>
        <p:spPr/>
        <p:txBody>
          <a:bodyPr/>
          <a:lstStyle/>
          <a:p>
            <a:pPr rtl="1"/>
            <a:r>
              <a:rPr lang="ar-SA" dirty="0" smtClean="0"/>
              <a:t>تمثلت التحديات التي واجهت منطقة الخليج في الفترة التي تلت قيام مجلس التعاون لدول الخليج العربية في قيام الحرب العراقية الإيرانية ثم بروز الخطر العراقي بعد انتهاء هذه الحرب برغبة العراق في التوسع على حساب الكويت </a:t>
            </a:r>
            <a:r>
              <a:rPr lang="ar-SA" dirty="0" err="1" smtClean="0"/>
              <a:t>وقيامه</a:t>
            </a:r>
            <a:r>
              <a:rPr lang="ar-SA" dirty="0" smtClean="0"/>
              <a:t> بغزو الكويت في الثاني من أغسطس </a:t>
            </a:r>
            <a:r>
              <a:rPr lang="ar-SA" dirty="0" err="1" smtClean="0"/>
              <a:t>1990م.</a:t>
            </a:r>
            <a:r>
              <a:rPr lang="ar-SA" dirty="0" smtClean="0"/>
              <a:t> وفي هذه المواقف وقفت المملكة بالمرصاد لأي خطر يهدد الخليج، وكان موقفها على النحو </a:t>
            </a:r>
            <a:r>
              <a:rPr lang="ar-SA" dirty="0" err="1" smtClean="0"/>
              <a:t>التالي:</a:t>
            </a:r>
            <a:r>
              <a:rPr lang="ar-SA" dirty="0" smtClean="0"/>
              <a:t> </a:t>
            </a:r>
            <a:endParaRPr lang="en-US"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457200"/>
            <a:ext cx="8915400" cy="1143000"/>
          </a:xfrm>
        </p:spPr>
        <p:txBody>
          <a:bodyPr/>
          <a:lstStyle/>
          <a:p>
            <a:pPr rtl="1"/>
            <a:r>
              <a:rPr lang="ar-SA" sz="3600" b="1" dirty="0" smtClean="0"/>
              <a:t> موقف المملكة من الحرب العراقية ألإيرانية </a:t>
            </a:r>
            <a:r>
              <a:rPr lang="en-US" sz="3600" dirty="0" smtClean="0"/>
              <a:t/>
            </a:r>
            <a:br>
              <a:rPr lang="en-US" sz="3600" dirty="0" smtClean="0"/>
            </a:br>
            <a:endParaRPr lang="ar-SA" sz="3600" dirty="0"/>
          </a:p>
        </p:txBody>
      </p:sp>
      <p:sp>
        <p:nvSpPr>
          <p:cNvPr id="3" name="عنصر نائب للمحتوى 2"/>
          <p:cNvSpPr>
            <a:spLocks noGrp="1"/>
          </p:cNvSpPr>
          <p:nvPr>
            <p:ph idx="1"/>
          </p:nvPr>
        </p:nvSpPr>
        <p:spPr>
          <a:xfrm>
            <a:off x="228600" y="1371601"/>
            <a:ext cx="9182100" cy="4495799"/>
          </a:xfrm>
        </p:spPr>
        <p:txBody>
          <a:bodyPr/>
          <a:lstStyle/>
          <a:p>
            <a:pPr rtl="1"/>
            <a:r>
              <a:rPr lang="ar-SA" sz="3100" dirty="0" smtClean="0"/>
              <a:t>ساندت المملكة العراق انطلاقا من حرصها على الأمن العربي وحرصا على شعب العراق، وقد عبر خادم الحرمين الشريفين عن هذا الموقف </a:t>
            </a:r>
            <a:r>
              <a:rPr lang="ar-SA" sz="3100" dirty="0" err="1" smtClean="0"/>
              <a:t>بقوله: </a:t>
            </a:r>
            <a:r>
              <a:rPr lang="ar-SA" sz="3100" dirty="0" smtClean="0"/>
              <a:t>(قامت المملكة بمساعدة العراق على إيران للحفاظ على بقاء </a:t>
            </a:r>
            <a:r>
              <a:rPr lang="ar-SA" sz="3100" dirty="0" err="1" smtClean="0"/>
              <a:t>العراق ).</a:t>
            </a:r>
            <a:r>
              <a:rPr lang="ar-SA" sz="3100" dirty="0" smtClean="0"/>
              <a:t> </a:t>
            </a:r>
            <a:endParaRPr lang="en-US" sz="3100" dirty="0" smtClean="0"/>
          </a:p>
          <a:p>
            <a:pPr rtl="1"/>
            <a:r>
              <a:rPr lang="ar-SA" sz="3100" dirty="0" smtClean="0"/>
              <a:t>وقد تلخص الموقف السعودي من حرب الخليج في النقاط </a:t>
            </a:r>
            <a:r>
              <a:rPr lang="ar-SA" sz="3100" dirty="0" err="1" smtClean="0"/>
              <a:t>التالية:</a:t>
            </a:r>
            <a:r>
              <a:rPr lang="ar-SA" sz="3100" dirty="0" smtClean="0"/>
              <a:t> </a:t>
            </a:r>
            <a:endParaRPr lang="en-US" sz="3100" dirty="0" smtClean="0"/>
          </a:p>
          <a:p>
            <a:pPr rtl="1">
              <a:buFontTx/>
              <a:buChar char="-"/>
            </a:pPr>
            <a:r>
              <a:rPr lang="ar-SA" sz="3100" dirty="0" smtClean="0"/>
              <a:t>الحياد العسكري </a:t>
            </a:r>
          </a:p>
          <a:p>
            <a:pPr rtl="1"/>
            <a:r>
              <a:rPr lang="ar-SA" sz="3100" dirty="0" smtClean="0"/>
              <a:t>- العمل على إنهاء الحرب سلميا من خلال مجلس التعاون لدول الخليج العربية ومنظمة المؤتمر الإسلامي ومنظمة الأمم المتحدة، بالإضافة إلى التنسيق الدائم الثنائي والجماعي لمحاولة إنهاء </a:t>
            </a:r>
            <a:r>
              <a:rPr lang="ar-SA" sz="3100" dirty="0" err="1" smtClean="0"/>
              <a:t>الحرب.</a:t>
            </a:r>
            <a:r>
              <a:rPr lang="ar-SA" sz="3100" dirty="0" smtClean="0"/>
              <a:t> </a:t>
            </a:r>
            <a:endParaRPr lang="en-US" sz="3100"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الموقف تجاه غزو العراق </a:t>
            </a:r>
            <a:r>
              <a:rPr lang="ar-SA" sz="3600" b="1" dirty="0" err="1" smtClean="0"/>
              <a:t>للكويت:</a:t>
            </a:r>
            <a:endParaRPr lang="ar-SA" sz="3600" dirty="0"/>
          </a:p>
        </p:txBody>
      </p:sp>
      <p:sp>
        <p:nvSpPr>
          <p:cNvPr id="3" name="عنصر نائب للمحتوى 2"/>
          <p:cNvSpPr>
            <a:spLocks noGrp="1"/>
          </p:cNvSpPr>
          <p:nvPr>
            <p:ph idx="1"/>
          </p:nvPr>
        </p:nvSpPr>
        <p:spPr>
          <a:xfrm>
            <a:off x="304800" y="1447801"/>
            <a:ext cx="9182100" cy="4495799"/>
          </a:xfrm>
        </p:spPr>
        <p:txBody>
          <a:bodyPr/>
          <a:lstStyle/>
          <a:p>
            <a:pPr rtl="1"/>
            <a:r>
              <a:rPr lang="ar-SA" dirty="0" smtClean="0"/>
              <a:t>كانت خطوة العراق بغزو الكويت لا تتناسب إطلاقا مع الجهود التي تبنتها المملكة لاحتواء الخلاف الذي افتعلته العراق مع الكويت والإمارات، ولا تتناسب إطلاقا مع وعود صدام حسين بأنه لن يعتدي على </a:t>
            </a:r>
            <a:r>
              <a:rPr lang="ar-SA" dirty="0" err="1" smtClean="0"/>
              <a:t>الكويت.</a:t>
            </a:r>
            <a:r>
              <a:rPr lang="ar-SA" dirty="0" smtClean="0"/>
              <a:t> ولذا فإن الغزو جاء كنقطة تحول في مسار العلاقات بين أطراف الخلاف وبذلك وجدت المملكة نفسها في خضم أزمة </a:t>
            </a:r>
            <a:r>
              <a:rPr lang="ar-SA" dirty="0" err="1" smtClean="0"/>
              <a:t>حقيقية</a:t>
            </a:r>
            <a:r>
              <a:rPr lang="ar-SA" dirty="0" smtClean="0"/>
              <a:t> حيث يحتل العراق بلدا عربيا جارا له ويحشد قواته على حدود المملكة في تهديد واضح لها بما يملكه العراق من أسلحة تقليدية وغير </a:t>
            </a:r>
            <a:r>
              <a:rPr lang="ar-SA" dirty="0" err="1" smtClean="0"/>
              <a:t>تقليدية.</a:t>
            </a:r>
            <a:r>
              <a:rPr lang="ar-SA" dirty="0" smtClean="0"/>
              <a:t> وكان على المملكة أن تتخذ قرارا سريعا وحاسما حيث إن الأزمة تتطلب سرعة اتخاذ القرار لأهمية </a:t>
            </a:r>
            <a:r>
              <a:rPr lang="ar-SA" dirty="0" err="1" smtClean="0"/>
              <a:t>الوقت.</a:t>
            </a:r>
            <a:r>
              <a:rPr lang="ar-SA" dirty="0" smtClean="0"/>
              <a:t> </a:t>
            </a:r>
            <a:endParaRPr lang="en-US" dirty="0" smtClean="0"/>
          </a:p>
          <a:p>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570037"/>
            <a:ext cx="8915400" cy="4525963"/>
          </a:xfrm>
        </p:spPr>
        <p:txBody>
          <a:bodyPr/>
          <a:lstStyle/>
          <a:p>
            <a:pPr rtl="1"/>
            <a:r>
              <a:rPr lang="ar-SA" dirty="0" smtClean="0"/>
              <a:t>يمكن تلخيص الموقف السعودي من الأزمة في عدة نقاط رئيسة </a:t>
            </a:r>
            <a:r>
              <a:rPr lang="ar-SA" dirty="0" err="1" smtClean="0"/>
              <a:t>هي:</a:t>
            </a:r>
            <a:r>
              <a:rPr lang="ar-SA" dirty="0" smtClean="0"/>
              <a:t> </a:t>
            </a:r>
            <a:endParaRPr lang="en-US" dirty="0" smtClean="0"/>
          </a:p>
          <a:p>
            <a:pPr rtl="1"/>
            <a:r>
              <a:rPr lang="ar-SA" dirty="0" err="1" smtClean="0"/>
              <a:t>1 </a:t>
            </a:r>
            <a:r>
              <a:rPr lang="ar-SA" dirty="0" smtClean="0"/>
              <a:t>- إدانة الغزو ورفض كل ما يترتب على ذلك </a:t>
            </a:r>
            <a:r>
              <a:rPr lang="ar-SA" dirty="0" err="1" smtClean="0"/>
              <a:t>الغزو.</a:t>
            </a:r>
            <a:r>
              <a:rPr lang="ar-SA" dirty="0" smtClean="0"/>
              <a:t> </a:t>
            </a:r>
            <a:endParaRPr lang="en-US" dirty="0" smtClean="0"/>
          </a:p>
          <a:p>
            <a:pPr rtl="1"/>
            <a:r>
              <a:rPr lang="ar-SA" dirty="0" err="1" smtClean="0"/>
              <a:t>2 </a:t>
            </a:r>
            <a:r>
              <a:rPr lang="ar-SA" dirty="0" smtClean="0"/>
              <a:t>- الإعلان بأن المملكة لن تسمح لأحد بأن يطأ شبرا من أرضها فضلا عن أن يحتلها ويقتطع </a:t>
            </a:r>
            <a:r>
              <a:rPr lang="ar-SA" dirty="0" err="1" smtClean="0"/>
              <a:t>منها.</a:t>
            </a:r>
            <a:r>
              <a:rPr lang="ar-SA" dirty="0" smtClean="0"/>
              <a:t> </a:t>
            </a:r>
          </a:p>
          <a:p>
            <a:pPr rtl="1"/>
            <a:r>
              <a:rPr lang="ar-SA" dirty="0" err="1" smtClean="0"/>
              <a:t>3 </a:t>
            </a:r>
            <a:r>
              <a:rPr lang="ar-SA" dirty="0" smtClean="0"/>
              <a:t>- الالتزام التام بقرارات القمة العربية غير العادية في </a:t>
            </a:r>
            <a:r>
              <a:rPr lang="ar-SA" dirty="0" err="1" smtClean="0"/>
              <a:t>القاهرة </a:t>
            </a:r>
            <a:r>
              <a:rPr lang="ar-SA" dirty="0" smtClean="0"/>
              <a:t>(10 أغسطس </a:t>
            </a:r>
            <a:r>
              <a:rPr lang="ar-SA" dirty="0" err="1" smtClean="0"/>
              <a:t>1990م</a:t>
            </a:r>
            <a:r>
              <a:rPr lang="ar-SA" dirty="0" smtClean="0"/>
              <a:t>) وبيان منظمة المؤتمر الإسلامي وقرارات مجلس </a:t>
            </a:r>
            <a:r>
              <a:rPr lang="ar-SA" dirty="0" err="1" smtClean="0"/>
              <a:t>الأمن.</a:t>
            </a:r>
            <a:r>
              <a:rPr lang="ar-SA" dirty="0" smtClean="0"/>
              <a:t> </a:t>
            </a:r>
            <a:endParaRPr lang="en-US" dirty="0" smtClean="0"/>
          </a:p>
          <a:p>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93837"/>
            <a:ext cx="8915400" cy="4525963"/>
          </a:xfrm>
        </p:spPr>
        <p:txBody>
          <a:bodyPr/>
          <a:lstStyle/>
          <a:p>
            <a:pPr rtl="1"/>
            <a:r>
              <a:rPr lang="ar-SA" dirty="0" err="1" smtClean="0"/>
              <a:t>4 </a:t>
            </a:r>
            <a:r>
              <a:rPr lang="ar-SA" dirty="0" smtClean="0"/>
              <a:t>- المطالبة بالانسحاب الفوري للقوات العراقية من الكويت وعودة السلطة الشرعية المتمثلة في حكومة الكويت بقيادة الشيخ جابر الأحمد الصباح إلى الحكم وعودة الأمور إلى ما كانت عليه قبل الثاني من </a:t>
            </a:r>
            <a:r>
              <a:rPr lang="ar-SA" dirty="0" err="1" smtClean="0"/>
              <a:t>أغسطس.</a:t>
            </a:r>
            <a:r>
              <a:rPr lang="ar-SA" dirty="0" smtClean="0"/>
              <a:t> </a:t>
            </a:r>
            <a:endParaRPr lang="en-US" dirty="0" smtClean="0"/>
          </a:p>
          <a:p>
            <a:pPr rtl="1"/>
            <a:r>
              <a:rPr lang="ar-SA" dirty="0" err="1" smtClean="0"/>
              <a:t>5 </a:t>
            </a:r>
            <a:r>
              <a:rPr lang="ar-SA" dirty="0" smtClean="0"/>
              <a:t>- انسحاب الحشود العراقية المرابطة على حدود المملكة مع ضمان عدم تكرار الاعتداء العراقي على أية دولة عربية خليجية </a:t>
            </a:r>
            <a:r>
              <a:rPr lang="ar-SA" dirty="0" err="1" smtClean="0"/>
              <a:t>أخرى.</a:t>
            </a:r>
            <a:r>
              <a:rPr lang="ar-SA" dirty="0" smtClean="0"/>
              <a:t> </a:t>
            </a:r>
            <a:endParaRPr lang="en-US" dirty="0" smtClean="0"/>
          </a:p>
          <a:p>
            <a:pPr rtl="1"/>
            <a:r>
              <a:rPr lang="ar-SA" dirty="0" err="1" smtClean="0"/>
              <a:t>6 </a:t>
            </a:r>
            <a:r>
              <a:rPr lang="ar-SA" dirty="0" smtClean="0"/>
              <a:t>- استدعاء القوات العربية والإسلامية والصديقة لمساندة القوات السعودية في الدفاع عن </a:t>
            </a:r>
            <a:r>
              <a:rPr lang="ar-SA" dirty="0" err="1" smtClean="0"/>
              <a:t>المملكة.</a:t>
            </a:r>
            <a:r>
              <a:rPr lang="ar-SA" dirty="0" smtClean="0"/>
              <a:t> </a:t>
            </a:r>
            <a:endParaRPr lang="en-US" dirty="0" smtClean="0"/>
          </a:p>
          <a:p>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76200" y="1371600"/>
            <a:ext cx="9182100" cy="4572000"/>
          </a:xfrm>
        </p:spPr>
        <p:txBody>
          <a:bodyPr/>
          <a:lstStyle/>
          <a:p>
            <a:pPr rtl="1"/>
            <a:r>
              <a:rPr lang="ar-SA" dirty="0" smtClean="0"/>
              <a:t>يمكن ذكر دواعي وأطوار الموقف على النحو </a:t>
            </a:r>
            <a:r>
              <a:rPr lang="ar-SA" dirty="0" err="1" smtClean="0"/>
              <a:t>التالي:</a:t>
            </a:r>
            <a:r>
              <a:rPr lang="ar-SA" dirty="0" smtClean="0"/>
              <a:t> </a:t>
            </a:r>
            <a:endParaRPr lang="en-US" dirty="0" smtClean="0"/>
          </a:p>
          <a:p>
            <a:pPr rtl="1"/>
            <a:r>
              <a:rPr lang="ar-SA" dirty="0" err="1" smtClean="0"/>
              <a:t>أولا </a:t>
            </a:r>
            <a:r>
              <a:rPr lang="ar-SA" dirty="0" smtClean="0"/>
              <a:t>– دواعي </a:t>
            </a:r>
            <a:r>
              <a:rPr lang="ar-SA" dirty="0" err="1" smtClean="0"/>
              <a:t>القرار:</a:t>
            </a:r>
            <a:r>
              <a:rPr lang="ar-SA" dirty="0" smtClean="0"/>
              <a:t> </a:t>
            </a:r>
            <a:endParaRPr lang="en-US" dirty="0" smtClean="0"/>
          </a:p>
          <a:p>
            <a:pPr rtl="1"/>
            <a:r>
              <a:rPr lang="ar-SA" dirty="0" err="1" smtClean="0"/>
              <a:t>1 </a:t>
            </a:r>
            <a:r>
              <a:rPr lang="ar-SA" dirty="0" smtClean="0"/>
              <a:t>- أن الغزو ألغى وجود دولة عربية خليجية جار وتجاوز على السلطة الشرعية </a:t>
            </a:r>
            <a:r>
              <a:rPr lang="ar-SA" dirty="0" err="1" smtClean="0"/>
              <a:t>فيها.</a:t>
            </a:r>
            <a:r>
              <a:rPr lang="ar-SA" dirty="0" smtClean="0"/>
              <a:t> </a:t>
            </a:r>
            <a:endParaRPr lang="en-US" dirty="0" smtClean="0"/>
          </a:p>
          <a:p>
            <a:pPr rtl="1"/>
            <a:r>
              <a:rPr lang="ar-SA" dirty="0" err="1" smtClean="0"/>
              <a:t>2 </a:t>
            </a:r>
            <a:r>
              <a:rPr lang="ar-SA" dirty="0" smtClean="0"/>
              <a:t>- أن الغزو يشكل تهديدا مباشرا للمملكة بعد حشد العراق لجيوشه على حدود المملكة حتى ولو أعلن أنه لن يغزو المملكة، وبحكم أن المملكة دولة جارة للطرفين فإن أمنها سيتأثر بهذا </a:t>
            </a:r>
            <a:r>
              <a:rPr lang="ar-SA" dirty="0" err="1" smtClean="0"/>
              <a:t>الغزو.</a:t>
            </a:r>
            <a:r>
              <a:rPr lang="ar-SA" dirty="0" smtClean="0"/>
              <a:t> وقد رأينا أن هدف الأمن الداخلي والخارجي للمملكة يشكل بعدا أساسيا في تصور القيادة السعودية لدورها </a:t>
            </a:r>
            <a:r>
              <a:rPr lang="ar-SA" dirty="0" err="1" smtClean="0"/>
              <a:t>الخارجي.</a:t>
            </a:r>
            <a:r>
              <a:rPr lang="ar-SA" dirty="0" smtClean="0"/>
              <a:t> </a:t>
            </a:r>
            <a:endParaRPr lang="en-US" dirty="0" smtClean="0"/>
          </a:p>
          <a:p>
            <a:endParaRPr lang="ar-SA" dirty="0" smtClean="0"/>
          </a:p>
          <a:p>
            <a:endParaRPr lang="ar-SA" dirty="0" smtClean="0"/>
          </a:p>
          <a:p>
            <a:endParaRPr lang="ar-SA" dirty="0" smtClean="0"/>
          </a:p>
          <a:p>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err="1" smtClean="0"/>
              <a:t>3 </a:t>
            </a:r>
            <a:r>
              <a:rPr lang="ar-SA" dirty="0" smtClean="0"/>
              <a:t>- أن الغزو سيطيح باستقرار وأمن منطقة الخليج وسيخل بالتوازن الموجود فيها ويجدد الادعاءات لبعض الدول في أراضي الدول الأخرى، والنتيجة انهيار الاستقرار والأمن في المنطقة، وبالتالي التأثير على أمن المملكة </a:t>
            </a:r>
            <a:r>
              <a:rPr lang="ar-SA" dirty="0" err="1" smtClean="0"/>
              <a:t>ذاته.</a:t>
            </a:r>
            <a:r>
              <a:rPr lang="ar-SA" dirty="0" smtClean="0"/>
              <a:t> </a:t>
            </a:r>
            <a:endParaRPr lang="en-US" dirty="0" smtClean="0"/>
          </a:p>
          <a:p>
            <a:pPr rtl="1"/>
            <a:r>
              <a:rPr lang="ar-SA" dirty="0" err="1" smtClean="0"/>
              <a:t>4 </a:t>
            </a:r>
            <a:r>
              <a:rPr lang="ar-SA" dirty="0" smtClean="0"/>
              <a:t>- أن الغزو يشكل تهديدا مباشرا للثروة النفطية الخليجية بل إن غزو العراق للكويت جاء بعد افتعال العراق للأزمة حول نفط حقل </a:t>
            </a:r>
            <a:r>
              <a:rPr lang="ar-SA" dirty="0" err="1" smtClean="0"/>
              <a:t>الرميلة</a:t>
            </a:r>
            <a:r>
              <a:rPr lang="ar-SA" dirty="0" smtClean="0"/>
              <a:t>، وبالتالي فإن الغزو سيؤثر على عنصر فاعل من عناصر نفوذ دول الخليج في السياسة </a:t>
            </a:r>
            <a:r>
              <a:rPr lang="ar-SA" dirty="0" err="1" smtClean="0"/>
              <a:t>الدولية.</a:t>
            </a:r>
            <a:r>
              <a:rPr lang="ar-SA" dirty="0" smtClean="0"/>
              <a:t> </a:t>
            </a:r>
            <a:endParaRPr lang="en-US" dirty="0" smtClean="0"/>
          </a:p>
          <a:p>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err="1" smtClean="0"/>
              <a:t>5 </a:t>
            </a:r>
            <a:r>
              <a:rPr lang="ar-SA" dirty="0" smtClean="0"/>
              <a:t>- أن الغزو ارتبط أيضا بمحاولة عراقية لتهديد أمن البحر الأحمر وقد اتضح هذا الهدف من توجهه للتنسيق مع بعض الدول لدعم </a:t>
            </a:r>
            <a:r>
              <a:rPr lang="ar-SA" dirty="0" err="1" smtClean="0"/>
              <a:t>موقفه.</a:t>
            </a:r>
            <a:r>
              <a:rPr lang="ar-SA" dirty="0" smtClean="0"/>
              <a:t> </a:t>
            </a:r>
            <a:endParaRPr lang="en-US" dirty="0" smtClean="0"/>
          </a:p>
          <a:p>
            <a:pPr rtl="1"/>
            <a:r>
              <a:rPr lang="ar-SA" dirty="0" err="1" smtClean="0"/>
              <a:t>6 </a:t>
            </a:r>
            <a:r>
              <a:rPr lang="ar-SA" dirty="0" smtClean="0"/>
              <a:t>- أن الأزمة في الخليج كانت ستؤدي إلى إيجاد بؤرة للصراع الدولي في المنطقة وبالتالي يمكن أن يستمر هذا الصراع الدولي فترة </a:t>
            </a:r>
            <a:r>
              <a:rPr lang="ar-SA" dirty="0" err="1" smtClean="0"/>
              <a:t>طويلة.</a:t>
            </a:r>
            <a:r>
              <a:rPr lang="ar-SA" dirty="0" smtClean="0"/>
              <a:t> وكان هذا يمكن أن يتحقق لولا أن الغزو جاء في فترة كانت القطبية الثنائية في النظام الدولي والصراع الأيديولوجي بين الشرق والغرب قد </a:t>
            </a:r>
            <a:r>
              <a:rPr lang="ar-SA" dirty="0" err="1" smtClean="0"/>
              <a:t>تلاشت.</a:t>
            </a:r>
            <a:r>
              <a:rPr lang="ar-SA" dirty="0" smtClean="0"/>
              <a:t> </a:t>
            </a:r>
            <a:endParaRPr lang="en-US"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err="1" smtClean="0"/>
              <a:t>7 </a:t>
            </a:r>
            <a:r>
              <a:rPr lang="ar-SA" dirty="0" smtClean="0"/>
              <a:t>- أن تسوية مشاكل الحدود بين الدول عن طريق الغزو سيشكل سابقة خطيرة في العالم العربي، يمكن أن يفتح ملفات عديدة لمشاكل الحدود في العالم العربي ويرمي بالمنطقة كلها في دوامة من الصراعات المسلحة على </a:t>
            </a:r>
            <a:r>
              <a:rPr lang="ar-SA" dirty="0" err="1" smtClean="0"/>
              <a:t>الحدود.</a:t>
            </a:r>
            <a:r>
              <a:rPr lang="ar-SA" dirty="0" smtClean="0"/>
              <a:t> </a:t>
            </a:r>
            <a:endParaRPr lang="en-US" dirty="0" smtClean="0"/>
          </a:p>
          <a:p>
            <a:pPr rtl="1"/>
            <a:r>
              <a:rPr lang="ar-SA" dirty="0" err="1" smtClean="0"/>
              <a:t>8 </a:t>
            </a:r>
            <a:r>
              <a:rPr lang="ar-SA" dirty="0" smtClean="0"/>
              <a:t>- أن غزو العراق للكويت يتنافى مع المبادئ الإسلامية والقانون الدولي وهي مبادئ وقوانين تؤمن </a:t>
            </a:r>
            <a:r>
              <a:rPr lang="ar-SA" dirty="0" err="1" smtClean="0"/>
              <a:t>بها</a:t>
            </a:r>
            <a:r>
              <a:rPr lang="ar-SA" dirty="0" smtClean="0"/>
              <a:t> المملكة وتتعامل على أساسها في المجال </a:t>
            </a:r>
            <a:r>
              <a:rPr lang="ar-SA" dirty="0" err="1" smtClean="0"/>
              <a:t>الدولي.</a:t>
            </a:r>
            <a:r>
              <a:rPr lang="ar-SA" dirty="0" smtClean="0"/>
              <a:t> </a:t>
            </a:r>
            <a:endParaRPr lang="en-US" dirty="0" smtClean="0"/>
          </a:p>
          <a:p>
            <a:endParaRPr lang="ar-SA" dirty="0" smtClean="0"/>
          </a:p>
          <a:p>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err="1" smtClean="0"/>
              <a:t>9 </a:t>
            </a:r>
            <a:r>
              <a:rPr lang="ar-SA" dirty="0" smtClean="0"/>
              <a:t>- أن العراق يدين بالكثير من المساعدة لدول الخليج التي أمدته </a:t>
            </a:r>
            <a:r>
              <a:rPr lang="ar-SA" dirty="0" err="1" smtClean="0"/>
              <a:t>بها</a:t>
            </a:r>
            <a:r>
              <a:rPr lang="ar-SA" dirty="0" smtClean="0"/>
              <a:t>، ولم يكن من المتصور أن يقوم العراق بغزو الكويت مكافأة لها على وقوفها بجانبه خلال </a:t>
            </a:r>
            <a:r>
              <a:rPr lang="ar-SA" dirty="0" err="1" smtClean="0"/>
              <a:t>أزماته.</a:t>
            </a:r>
            <a:r>
              <a:rPr lang="ar-SA" dirty="0" smtClean="0"/>
              <a:t> </a:t>
            </a:r>
            <a:endParaRPr lang="en-US" dirty="0" smtClean="0"/>
          </a:p>
          <a:p>
            <a:pPr rtl="1"/>
            <a:r>
              <a:rPr lang="ar-SA" dirty="0" err="1" smtClean="0"/>
              <a:t>10 </a:t>
            </a:r>
            <a:r>
              <a:rPr lang="ar-SA" dirty="0" smtClean="0"/>
              <a:t>- أن الروابط التاريخية بين الأسرة السعودية وأسرة آل الصباح في الكويت استدعت وقوف المملكة بجانب الكويت في محنته تعزيزا للشرعية ووقوفا إلى </a:t>
            </a:r>
            <a:r>
              <a:rPr lang="ar-SA" dirty="0" err="1" smtClean="0"/>
              <a:t>جانبها.</a:t>
            </a:r>
            <a:r>
              <a:rPr lang="ar-SA" dirty="0" smtClean="0"/>
              <a:t> </a:t>
            </a:r>
            <a:endParaRPr lang="en-US" dirty="0" smtClean="0"/>
          </a:p>
          <a:p>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وهكذا نرى بوضوح أهمية إنشاء مجلس التعاون الخليجي والدور المحوري الذي قام </a:t>
            </a:r>
            <a:r>
              <a:rPr lang="ar-SA" dirty="0" err="1" smtClean="0"/>
              <a:t>به</a:t>
            </a:r>
            <a:r>
              <a:rPr lang="ar-SA" dirty="0" smtClean="0"/>
              <a:t> على الصعيد الاقتصادي والصعيد الأمني.</a:t>
            </a:r>
          </a:p>
          <a:p>
            <a:r>
              <a:rPr lang="ar-SA" dirty="0" smtClean="0"/>
              <a:t>ونحن نعلم الارتباط الوثيق بين الأوضاع الأمنية والأوضاع الاقتصادية خاصة </a:t>
            </a:r>
            <a:r>
              <a:rPr lang="ar-SA" dirty="0" err="1" smtClean="0"/>
              <a:t>فى</a:t>
            </a:r>
            <a:r>
              <a:rPr lang="ar-SA" dirty="0" smtClean="0"/>
              <a:t> منطقة هامة ومحورية من العالم مثل منطقة الخليج, كما يتضح الدور البارز للملكة العربية السعودية </a:t>
            </a:r>
            <a:r>
              <a:rPr lang="ar-SA" dirty="0" err="1" smtClean="0"/>
              <a:t>فى</a:t>
            </a:r>
            <a:r>
              <a:rPr lang="ar-SA" dirty="0" smtClean="0"/>
              <a:t> الاستقرار السياسي والاقتصادي والأمني </a:t>
            </a:r>
            <a:r>
              <a:rPr lang="ar-SA" dirty="0" err="1" smtClean="0"/>
              <a:t>فى</a:t>
            </a:r>
            <a:r>
              <a:rPr lang="ar-SA" dirty="0" smtClean="0"/>
              <a:t> المنطقة بأسرها.</a:t>
            </a:r>
          </a:p>
          <a:p>
            <a:endParaRPr lang="ar-SA" dirty="0" smtClean="0"/>
          </a:p>
          <a:p>
            <a:r>
              <a:rPr lang="ar-SA" dirty="0" smtClean="0"/>
              <a:t>                                                 ----------------</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1856</TotalTime>
  <Words>1375</Words>
  <Application>Microsoft Office PowerPoint</Application>
  <PresentationFormat>A4 Paper (210x297 mm)‎</PresentationFormat>
  <Paragraphs>56</Paragraphs>
  <Slides>21</Slides>
  <Notes>1</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الثانية عشر الأمن في مجلس التعاون الخليجى  ودور المملكة البارز فيه</vt:lpstr>
      <vt:lpstr>الشريحة 3</vt:lpstr>
      <vt:lpstr>الشريحة 4</vt:lpstr>
      <vt:lpstr>الشريحة 5</vt:lpstr>
      <vt:lpstr>الشريحة 6</vt:lpstr>
      <vt:lpstr>الشريحة 7</vt:lpstr>
      <vt:lpstr>الشريحة 8</vt:lpstr>
      <vt:lpstr>مبادرة فردية : </vt:lpstr>
      <vt:lpstr>الموقف من الأخطار والتحديات المحيطة بمنطقة الخليج </vt:lpstr>
      <vt:lpstr> موقف المملكة من الحرب العراقية ألإيرانية  </vt:lpstr>
      <vt:lpstr>الموقف تجاه غزو العراق للكويت:</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178</cp:revision>
  <dcterms:created xsi:type="dcterms:W3CDTF">2009-10-14T19:14:34Z</dcterms:created>
  <dcterms:modified xsi:type="dcterms:W3CDTF">2012-04-01T08:28:46Z</dcterms:modified>
</cp:coreProperties>
</file>