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53" r:id="rId4"/>
    <p:sldId id="354" r:id="rId5"/>
    <p:sldId id="355" r:id="rId6"/>
    <p:sldId id="356" r:id="rId7"/>
    <p:sldId id="357" r:id="rId8"/>
    <p:sldId id="358" r:id="rId9"/>
    <p:sldId id="359" r:id="rId10"/>
    <p:sldId id="360" r:id="rId11"/>
    <p:sldId id="361" r:id="rId12"/>
    <p:sldId id="362" r:id="rId13"/>
    <p:sldId id="363" r:id="rId14"/>
    <p:sldId id="364"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59" d="100"/>
          <a:sy n="59" d="100"/>
        </p:scale>
        <p:origin x="-1242" y="-33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D8A12E9-8E4B-4E5D-BF7F-6795CC673890}" type="datetimeFigureOut">
              <a:rPr lang="en-US"/>
              <a:pPr>
                <a:defRPr/>
              </a:pPr>
              <a:t>4/1/2012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62B8BAD-30A2-4184-9AA2-111A23B8E5B8}"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DC51B308-A706-4882-85C8-4AC66D834DF5}"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6"/>
          <p:cNvSpPr/>
          <p:nvPr userDrawn="1"/>
        </p:nvSpPr>
        <p:spPr>
          <a:xfrm>
            <a:off x="4876800"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AF52D8B5-1BC0-4E9B-8D4C-D26A182F31B4}"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1EE5AF3C-69A6-42BB-A57F-334D5D8057C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69C869B4-932D-4760-9194-E38E1A9ECB6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44AAB523-93E0-4FD6-8A5C-9B31125F85C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95587"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defRPr/>
            </a:pP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defRPr/>
            </a:pPr>
            <a:r>
              <a:rPr lang="ar-SA" sz="3600" b="1" dirty="0" smtClean="0">
                <a:solidFill>
                  <a:schemeClr val="accent1">
                    <a:lumMod val="50000"/>
                  </a:schemeClr>
                </a:solidFill>
                <a:latin typeface="AYM Wadiy S_U normal."/>
                <a:cs typeface="Times New Roman" pitchFamily="18" charset="0"/>
              </a:rPr>
              <a:t>تاريخ الخليج العربي الحديث والمعاصر</a:t>
            </a:r>
            <a:endParaRPr lang="ar-SA" sz="3600" b="1" dirty="0">
              <a:solidFill>
                <a:schemeClr val="accent1">
                  <a:lumMod val="50000"/>
                </a:schemeClr>
              </a:solidFill>
              <a:latin typeface="AYM Wadiy S_U normal."/>
              <a:cs typeface="Times New Roman" pitchFamily="18" charset="0"/>
            </a:endParaRPr>
          </a:p>
          <a:p>
            <a:pPr algn="ctr">
              <a:defRPr/>
            </a:pPr>
            <a:r>
              <a:rPr lang="ar-SA" sz="3600" b="1" dirty="0" smtClean="0">
                <a:solidFill>
                  <a:srgbClr val="7F7F7F"/>
                </a:solidFill>
                <a:latin typeface="Calibri" pitchFamily="34" charset="0"/>
                <a:cs typeface="Times New Roman" pitchFamily="18" charset="0"/>
              </a:rPr>
              <a:t>د. محمد احمد جودة</a:t>
            </a:r>
            <a:endParaRPr lang="en-US" sz="3600" b="1" dirty="0">
              <a:solidFill>
                <a:srgbClr val="7F7F7F"/>
              </a:solidFill>
              <a:latin typeface="Calibri" pitchFamily="34" charset="0"/>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9B498F4A-58E1-402E-9A26-F99314DCE6EC}" type="slidenum">
              <a:rPr lang="en-US"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defRPr/>
            </a:pPr>
            <a:r>
              <a:rPr lang="ar-SA" b="1" spc="-150" dirty="0" smtClean="0">
                <a:solidFill>
                  <a:srgbClr val="376092"/>
                </a:solidFill>
                <a:latin typeface="ae_AlMateen" pitchFamily="2" charset="-78"/>
                <a:cs typeface="ae_AlMateen" pitchFamily="2" charset="-78"/>
              </a:rPr>
              <a:t>المحاضرة الثالثة عشر</a:t>
            </a:r>
            <a:endParaRPr lang="en-US" b="1" spc="-150" dirty="0" smtClean="0">
              <a:solidFill>
                <a:srgbClr val="376092"/>
              </a:solidFill>
              <a:latin typeface="ae_AlMateen" pitchFamily="2" charset="-78"/>
              <a:cs typeface="ae_AlMateen" pitchFamily="2" charset="-78"/>
            </a:endParaRPr>
          </a:p>
        </p:txBody>
      </p:sp>
      <p:sp>
        <p:nvSpPr>
          <p:cNvPr id="4" name="مستطيل 3"/>
          <p:cNvSpPr/>
          <p:nvPr/>
        </p:nvSpPr>
        <p:spPr>
          <a:xfrm>
            <a:off x="4028320" y="3810000"/>
            <a:ext cx="1686680" cy="707886"/>
          </a:xfrm>
          <a:prstGeom prst="rect">
            <a:avLst/>
          </a:prstGeom>
        </p:spPr>
        <p:txBody>
          <a:bodyPr wrap="none">
            <a:spAutoFit/>
          </a:bodyPr>
          <a:lstStyle/>
          <a:p>
            <a:pPr algn="ctr"/>
            <a:r>
              <a:rPr lang="ar-SA" sz="4000" b="1" spc="-150" dirty="0" smtClean="0">
                <a:solidFill>
                  <a:srgbClr val="376092"/>
                </a:solidFill>
                <a:latin typeface="ae_AlMateen" pitchFamily="2" charset="-78"/>
                <a:cs typeface="ae_AlMateen" pitchFamily="2" charset="-78"/>
              </a:rPr>
              <a:t>مراجعة عامة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b="1" dirty="0" smtClean="0">
                <a:solidFill>
                  <a:srgbClr val="3B84AF"/>
                </a:solidFill>
              </a:rPr>
              <a:t>أهمية منطقة الخليج العربي.</a:t>
            </a:r>
          </a:p>
          <a:p>
            <a:pPr rtl="1"/>
            <a:r>
              <a:rPr lang="ar-SA" b="1" dirty="0" smtClean="0"/>
              <a:t>الاختلاف الواضح بين تضاريس الساحل الغربي والشرقي للخليج العربي.</a:t>
            </a:r>
          </a:p>
          <a:p>
            <a:pPr rtl="1"/>
            <a:r>
              <a:rPr lang="ar-SA" b="1" dirty="0" smtClean="0">
                <a:solidFill>
                  <a:srgbClr val="3B84AF"/>
                </a:solidFill>
              </a:rPr>
              <a:t>تسمية الخليج </a:t>
            </a:r>
            <a:r>
              <a:rPr lang="ar-SA" b="1" dirty="0" err="1" smtClean="0">
                <a:solidFill>
                  <a:srgbClr val="3B84AF"/>
                </a:solidFill>
              </a:rPr>
              <a:t>العربى</a:t>
            </a:r>
            <a:r>
              <a:rPr lang="ar-SA" b="1" dirty="0" smtClean="0">
                <a:solidFill>
                  <a:srgbClr val="3B84AF"/>
                </a:solidFill>
              </a:rPr>
              <a:t>.</a:t>
            </a:r>
          </a:p>
          <a:p>
            <a:pPr rtl="1"/>
            <a:r>
              <a:rPr lang="ar-SA" b="1" dirty="0" smtClean="0">
                <a:solidFill>
                  <a:srgbClr val="3B84AF"/>
                </a:solidFill>
              </a:rPr>
              <a:t>التنافس الاستعماري في منطقة الخليج</a:t>
            </a: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295400"/>
            <a:ext cx="8915400" cy="4525963"/>
          </a:xfrm>
        </p:spPr>
        <p:txBody>
          <a:bodyPr/>
          <a:lstStyle/>
          <a:p>
            <a:pPr rtl="1"/>
            <a:r>
              <a:rPr lang="ar-SA" dirty="0" smtClean="0"/>
              <a:t>البرتغال:</a:t>
            </a:r>
          </a:p>
          <a:p>
            <a:pPr rtl="1">
              <a:buFontTx/>
              <a:buChar char="-"/>
            </a:pPr>
            <a:r>
              <a:rPr lang="ar-SA" dirty="0" smtClean="0"/>
              <a:t>الكشوف الجغرافية</a:t>
            </a:r>
          </a:p>
          <a:p>
            <a:pPr rtl="1">
              <a:buFontTx/>
              <a:buChar char="-"/>
            </a:pPr>
            <a:r>
              <a:rPr lang="ar-SA" dirty="0" smtClean="0"/>
              <a:t>الاحتكار </a:t>
            </a:r>
            <a:r>
              <a:rPr lang="ar-SA" dirty="0" err="1" smtClean="0"/>
              <a:t>العربى</a:t>
            </a:r>
            <a:r>
              <a:rPr lang="ar-SA" dirty="0" smtClean="0"/>
              <a:t> </a:t>
            </a:r>
            <a:r>
              <a:rPr lang="ar-SA" dirty="0" err="1" smtClean="0"/>
              <a:t>والاسلامى</a:t>
            </a:r>
            <a:r>
              <a:rPr lang="ar-SA" dirty="0" smtClean="0"/>
              <a:t> للتجارة العالمية</a:t>
            </a:r>
          </a:p>
          <a:p>
            <a:pPr rtl="1">
              <a:buFontTx/>
              <a:buChar char="-"/>
            </a:pPr>
            <a:r>
              <a:rPr lang="ar-SA" dirty="0" smtClean="0"/>
              <a:t>الأحقاد الصليبية</a:t>
            </a:r>
          </a:p>
          <a:p>
            <a:pPr rtl="1">
              <a:buFontTx/>
              <a:buChar char="-"/>
            </a:pPr>
            <a:r>
              <a:rPr lang="ar-SA" dirty="0" smtClean="0"/>
              <a:t>استيلاء </a:t>
            </a:r>
            <a:r>
              <a:rPr lang="ar-SA" dirty="0" err="1" smtClean="0"/>
              <a:t>البرتغالين</a:t>
            </a:r>
            <a:r>
              <a:rPr lang="ar-SA" dirty="0" smtClean="0"/>
              <a:t> على </a:t>
            </a:r>
            <a:r>
              <a:rPr lang="ar-SA" dirty="0" err="1" smtClean="0"/>
              <a:t>الموانى</a:t>
            </a:r>
            <a:r>
              <a:rPr lang="ar-SA" dirty="0" smtClean="0"/>
              <a:t> الخليجية بالتدريج ودور </a:t>
            </a:r>
            <a:r>
              <a:rPr lang="ar-SA" dirty="0" err="1" smtClean="0"/>
              <a:t>البوكيرك</a:t>
            </a:r>
            <a:endParaRPr lang="ar-SA" dirty="0" smtClean="0"/>
          </a:p>
          <a:p>
            <a:pPr rtl="1">
              <a:buFontTx/>
              <a:buChar char="-"/>
            </a:pPr>
            <a:r>
              <a:rPr lang="ar-SA" dirty="0" smtClean="0"/>
              <a:t>تحالف </a:t>
            </a:r>
            <a:r>
              <a:rPr lang="ar-SA" dirty="0" err="1" smtClean="0"/>
              <a:t>ايران</a:t>
            </a:r>
            <a:r>
              <a:rPr lang="ar-SA" dirty="0" smtClean="0"/>
              <a:t> مع البرتغاليين ضد العرب</a:t>
            </a:r>
          </a:p>
          <a:p>
            <a:pPr rtl="1">
              <a:buFontTx/>
              <a:buChar char="-"/>
            </a:pPr>
            <a:r>
              <a:rPr lang="ar-SA" dirty="0" smtClean="0"/>
              <a:t>انهيار التجارة العربية</a:t>
            </a:r>
          </a:p>
          <a:p>
            <a:pPr rtl="1">
              <a:buFontTx/>
              <a:buChar char="-"/>
            </a:pPr>
            <a:r>
              <a:rPr lang="ar-SA" dirty="0" smtClean="0"/>
              <a:t>خروج البرتغاليين على يد الانجليز والهولنديين</a:t>
            </a:r>
          </a:p>
          <a:p>
            <a:pPr rtl="1">
              <a:buFontTx/>
              <a:buChar char="-"/>
            </a:pP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هولندا :</a:t>
            </a:r>
          </a:p>
          <a:p>
            <a:pPr rtl="1">
              <a:buFontTx/>
              <a:buChar char="-"/>
            </a:pPr>
            <a:r>
              <a:rPr lang="ar-SA" dirty="0" smtClean="0"/>
              <a:t>التواجد </a:t>
            </a:r>
            <a:r>
              <a:rPr lang="ar-SA" dirty="0" smtClean="0"/>
              <a:t>والتفكير الهولندي في آسيا خصوصاً والشرق عموماً في أواخر القرن السادس </a:t>
            </a:r>
            <a:r>
              <a:rPr lang="ar-SA" dirty="0" smtClean="0"/>
              <a:t>عشر.</a:t>
            </a:r>
          </a:p>
          <a:p>
            <a:pPr rtl="1">
              <a:buFontTx/>
              <a:buChar char="-"/>
            </a:pPr>
            <a:r>
              <a:rPr lang="ar-SA" dirty="0" err="1" smtClean="0"/>
              <a:t>انشاء</a:t>
            </a:r>
            <a:r>
              <a:rPr lang="ar-SA" dirty="0" smtClean="0"/>
              <a:t> شركة الهند الشرقية الهولندية.</a:t>
            </a:r>
          </a:p>
          <a:p>
            <a:pPr rtl="1">
              <a:buFontTx/>
              <a:buChar char="-"/>
            </a:pPr>
            <a:r>
              <a:rPr lang="ar-SA" dirty="0" smtClean="0"/>
              <a:t>دخول الهولنديون عن طريق ثغرة أرخبيل الملايو.</a:t>
            </a:r>
          </a:p>
          <a:p>
            <a:pPr rtl="1">
              <a:buFontTx/>
              <a:buChar char="-"/>
            </a:pPr>
            <a:r>
              <a:rPr lang="ar-SA" dirty="0" smtClean="0"/>
              <a:t>حملاتهم وانتصاراتهم على البرتغاليين.</a:t>
            </a:r>
          </a:p>
          <a:p>
            <a:pPr rtl="1">
              <a:buFontTx/>
              <a:buChar char="-"/>
            </a:pPr>
            <a:r>
              <a:rPr lang="ar-SA" dirty="0" smtClean="0"/>
              <a:t>التنافس الانجليزي </a:t>
            </a:r>
            <a:r>
              <a:rPr lang="ar-SA" dirty="0" smtClean="0"/>
              <a:t>الهولندي</a:t>
            </a:r>
          </a:p>
          <a:p>
            <a:pPr rtl="1">
              <a:buFontTx/>
              <a:buChar char="-"/>
            </a:pPr>
            <a:r>
              <a:rPr lang="ar-SA" dirty="0" smtClean="0"/>
              <a:t>سياسة شركة الهند الهولندية وفشلها ونهاية الوجود </a:t>
            </a:r>
            <a:r>
              <a:rPr lang="ar-SA" dirty="0" err="1" smtClean="0"/>
              <a:t>الهولندى</a:t>
            </a:r>
            <a:r>
              <a:rPr lang="ar-SA" dirty="0" smtClean="0"/>
              <a:t>.</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فرنسا :</a:t>
            </a:r>
          </a:p>
          <a:p>
            <a:pPr rtl="1">
              <a:buFontTx/>
              <a:buChar char="-"/>
            </a:pPr>
            <a:r>
              <a:rPr lang="ar-SA" dirty="0" smtClean="0"/>
              <a:t>بدأ </a:t>
            </a:r>
            <a:r>
              <a:rPr lang="ar-SA" dirty="0" smtClean="0"/>
              <a:t>اهتمام الفرنسيين بالتجارة مع الشرق منذ بداية القرن </a:t>
            </a:r>
            <a:r>
              <a:rPr lang="ar-SA" dirty="0" smtClean="0"/>
              <a:t>16م.</a:t>
            </a:r>
          </a:p>
          <a:p>
            <a:pPr rtl="1">
              <a:buFontTx/>
              <a:buChar char="-"/>
            </a:pPr>
            <a:r>
              <a:rPr lang="ar-SA" dirty="0" smtClean="0"/>
              <a:t>وكانت فرنسا في محاولاتها الاتصال بمنطقة الخليج العربي حريصة على إبراز دورها في مجال حماية الكاثوليك في </a:t>
            </a:r>
            <a:r>
              <a:rPr lang="ar-SA" dirty="0" smtClean="0"/>
              <a:t>أسيا.</a:t>
            </a:r>
          </a:p>
          <a:p>
            <a:pPr rtl="1">
              <a:buFontTx/>
              <a:buChar char="-"/>
            </a:pPr>
            <a:r>
              <a:rPr lang="ar-SA" dirty="0" smtClean="0"/>
              <a:t>إقامة علاقات تجارية مع إيران </a:t>
            </a:r>
            <a:r>
              <a:rPr lang="ar-SA" dirty="0" smtClean="0"/>
              <a:t>للنفوذ </a:t>
            </a:r>
            <a:r>
              <a:rPr lang="ar-SA" dirty="0" err="1" smtClean="0"/>
              <a:t>الى</a:t>
            </a:r>
            <a:r>
              <a:rPr lang="ar-SA" dirty="0" smtClean="0"/>
              <a:t> منطقة الخليج.</a:t>
            </a:r>
          </a:p>
          <a:p>
            <a:pPr rtl="1">
              <a:buFontTx/>
              <a:buChar char="-"/>
            </a:pPr>
            <a:r>
              <a:rPr lang="ar-SA" dirty="0" smtClean="0"/>
              <a:t>نفوذ فرنسا </a:t>
            </a:r>
            <a:r>
              <a:rPr lang="ar-SA" dirty="0" err="1" smtClean="0"/>
              <a:t>الى</a:t>
            </a:r>
            <a:r>
              <a:rPr lang="ar-SA" dirty="0" smtClean="0"/>
              <a:t> الخليج من خلال النشاط </a:t>
            </a:r>
            <a:r>
              <a:rPr lang="ar-SA" dirty="0" err="1" smtClean="0"/>
              <a:t>الدينى</a:t>
            </a:r>
            <a:r>
              <a:rPr lang="ar-SA" dirty="0" smtClean="0"/>
              <a:t>.</a:t>
            </a:r>
          </a:p>
          <a:p>
            <a:pPr rtl="1">
              <a:buFontTx/>
              <a:buChar char="-"/>
            </a:pPr>
            <a:r>
              <a:rPr lang="ar-SA" dirty="0" smtClean="0"/>
              <a:t>ارتباط فرنسا بالصراع مع انجلترا. علاقة فرنسا بعمان</a:t>
            </a:r>
          </a:p>
          <a:p>
            <a:pPr rtl="1">
              <a:buFontTx/>
              <a:buChar char="-"/>
            </a:pPr>
            <a:r>
              <a:rPr lang="ar-SA" dirty="0" smtClean="0"/>
              <a:t>انتهاء الوجود </a:t>
            </a:r>
            <a:r>
              <a:rPr lang="ar-SA" dirty="0" err="1" smtClean="0"/>
              <a:t>الفرنسى</a:t>
            </a:r>
            <a:r>
              <a:rPr lang="ar-SA" dirty="0" smtClean="0"/>
              <a:t> بعد حرب السنوات السبع.</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sz="3000" dirty="0" smtClean="0"/>
              <a:t>انجلترا :</a:t>
            </a:r>
          </a:p>
          <a:p>
            <a:pPr rtl="1"/>
            <a:r>
              <a:rPr lang="ar-SA" sz="3000" dirty="0" smtClean="0"/>
              <a:t>- الثورة الصناعية وضعف الدولة العثمانية وسياسة بريطانيا.</a:t>
            </a:r>
          </a:p>
          <a:p>
            <a:pPr rtl="1"/>
            <a:r>
              <a:rPr lang="ar-SA" sz="3000" dirty="0" smtClean="0"/>
              <a:t>- تأسيس شركة الهند الشرقية البريطانية.</a:t>
            </a:r>
          </a:p>
          <a:p>
            <a:pPr rtl="1">
              <a:buFontTx/>
              <a:buChar char="-"/>
            </a:pPr>
            <a:r>
              <a:rPr lang="ar-SA" sz="3000" dirty="0" smtClean="0"/>
              <a:t>الاستفادة من التنافس </a:t>
            </a:r>
            <a:r>
              <a:rPr lang="ar-SA" sz="3000" dirty="0" err="1" smtClean="0"/>
              <a:t>البرتغالى</a:t>
            </a:r>
            <a:r>
              <a:rPr lang="ar-SA" sz="3000" dirty="0" smtClean="0"/>
              <a:t> </a:t>
            </a:r>
            <a:r>
              <a:rPr lang="ar-SA" sz="3000" dirty="0" err="1" smtClean="0"/>
              <a:t>الهولندى</a:t>
            </a:r>
            <a:r>
              <a:rPr lang="ar-SA" sz="3000" dirty="0" smtClean="0"/>
              <a:t>.</a:t>
            </a:r>
          </a:p>
          <a:p>
            <a:pPr rtl="1">
              <a:buFontTx/>
              <a:buChar char="-"/>
            </a:pPr>
            <a:r>
              <a:rPr lang="ar-SA" sz="3000" dirty="0" smtClean="0"/>
              <a:t>ازدياد النفوذ </a:t>
            </a:r>
            <a:r>
              <a:rPr lang="ar-SA" sz="3000" dirty="0" err="1" smtClean="0"/>
              <a:t>البريطانى</a:t>
            </a:r>
            <a:r>
              <a:rPr lang="ar-SA" sz="3000" dirty="0" smtClean="0"/>
              <a:t> تدريجيا والسيطرة على الخليج.</a:t>
            </a:r>
          </a:p>
          <a:p>
            <a:pPr rtl="1">
              <a:buFontTx/>
              <a:buChar char="-"/>
            </a:pPr>
            <a:r>
              <a:rPr lang="ar-SA" sz="3000" dirty="0" smtClean="0"/>
              <a:t>استطاعت الشركة القضاء على المنافسة الأخرى لها، سواء الهولندية أو الفرنسية .وهكذا أصبح الميزان التجاري في منطقة الخليج العربي لصالح شركة الهند الشرقية </a:t>
            </a:r>
            <a:r>
              <a:rPr lang="ar-SA" sz="3000" dirty="0" smtClean="0"/>
              <a:t>الإنجليزية.</a:t>
            </a:r>
          </a:p>
          <a:p>
            <a:pPr rtl="1">
              <a:buFontTx/>
              <a:buChar char="-"/>
            </a:pPr>
            <a:r>
              <a:rPr lang="ar-SA" sz="3000" dirty="0" smtClean="0"/>
              <a:t>المنافسة الألمانية والروسية </a:t>
            </a:r>
            <a:r>
              <a:rPr lang="ar-SA" sz="3000" dirty="0" smtClean="0"/>
              <a:t>والفرنسية.</a:t>
            </a:r>
            <a:endParaRPr lang="ar-SA" sz="3000" dirty="0" smtClean="0"/>
          </a:p>
          <a:p>
            <a:pPr rtl="1">
              <a:buFontTx/>
              <a:buChar char="-"/>
            </a:pP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228600" y="1447800"/>
            <a:ext cx="9182100" cy="4419600"/>
          </a:xfrm>
        </p:spPr>
        <p:txBody>
          <a:bodyPr/>
          <a:lstStyle/>
          <a:p>
            <a:pPr rtl="1"/>
            <a:r>
              <a:rPr lang="ar-SA" dirty="0" smtClean="0"/>
              <a:t>كان الصراع صراعاً دولياً لتحدي الوجود البريطاني المهيمن على الخليج، وهو ما دفع روسيا لتنفيذ محاولتها للوصول إلى الخليج، ورغبتها في إنشاء ميناء وقاعدة حربية في الخليج، فاختارت روسيا فارس بحكم الجوار الجغرافي والحدود الطويلة المشتركة بينهما، لتكون قاعدة انطلاق نحو طموحها للبحار المفتوحة والمياه الدافئة، فأصبحت فارس محوراً أساسياً للوصول إلى الخليج العربي</a:t>
            </a:r>
            <a:r>
              <a:rPr lang="ar-SA" dirty="0" smtClean="0"/>
              <a:t>.</a:t>
            </a:r>
            <a:r>
              <a:rPr lang="ar-SA" dirty="0" smtClean="0"/>
              <a:t> وسعت روسيا أيضاً لإنشاء خط ملاحي روسي لربط موانئ روسيا بالخليج لتقوية التبادل التجاري بين المنطقتين، بالإضافة إلى الطب الذي استخدمته روسيا ذريعة للتدخل في شؤون فارس والخليج</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371600"/>
            <a:ext cx="8915400" cy="4525963"/>
          </a:xfrm>
        </p:spPr>
        <p:txBody>
          <a:bodyPr/>
          <a:lstStyle/>
          <a:p>
            <a:pPr rtl="1"/>
            <a:r>
              <a:rPr lang="ar-SA" dirty="0" smtClean="0"/>
              <a:t>وقد أسفر الصراع الروسي الإنجليزي للسيطرة على المنطقة عن فشل محاولات روسيا في تحقيق أهدافها في مختلف مناطق الخليج بما فيها المحمرة، وعن اقتسام النفوذ في فارس</a:t>
            </a:r>
            <a:r>
              <a:rPr lang="en-US" dirty="0" smtClean="0"/>
              <a:t>: </a:t>
            </a:r>
            <a:r>
              <a:rPr lang="ar-SA" dirty="0" smtClean="0"/>
              <a:t>شمال فارس لروسيا وجنوبها لبريطانيا</a:t>
            </a:r>
            <a:r>
              <a:rPr lang="ar-SA" dirty="0" smtClean="0"/>
              <a:t>.</a:t>
            </a:r>
          </a:p>
          <a:p>
            <a:pPr rtl="1"/>
            <a:r>
              <a:rPr lang="ar-SA" dirty="0" smtClean="0"/>
              <a:t>وبسيطرة بريطانيا على الخليج ضمنت لنفسها امتلاك الطريق التجاري الكبير المتمثل في الخليج، وفي منطقة ما بين النهرين</a:t>
            </a:r>
            <a:r>
              <a:rPr lang="ar-SA" dirty="0" smtClean="0"/>
              <a:t>.</a:t>
            </a:r>
            <a:r>
              <a:rPr lang="ar-SA" dirty="0" smtClean="0"/>
              <a:t> وجاءت خسارة فرنسا لأسطولها البحري في الإسكندرية عام 1799 كبداية لنهاية المنافسة بينهما لصالح بريطانية وسيطرتها الاستعمارية على جميع الطرق البحرية في بحر العرب</a:t>
            </a:r>
          </a:p>
          <a:p>
            <a:pPr rtl="1"/>
            <a:endParaRPr lang="ar-SA" dirty="0" smtClean="0"/>
          </a:p>
          <a:p>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القوى العربية في مواجهة الأطماع الاستعمارية:</a:t>
            </a:r>
            <a:endParaRPr lang="ar-SA" dirty="0"/>
          </a:p>
        </p:txBody>
      </p:sp>
      <p:sp>
        <p:nvSpPr>
          <p:cNvPr id="3" name="عنصر نائب للمحتوى 2"/>
          <p:cNvSpPr>
            <a:spLocks noGrp="1"/>
          </p:cNvSpPr>
          <p:nvPr>
            <p:ph idx="1"/>
          </p:nvPr>
        </p:nvSpPr>
        <p:spPr/>
        <p:txBody>
          <a:bodyPr/>
          <a:lstStyle/>
          <a:p>
            <a:pPr rtl="1">
              <a:buFontTx/>
              <a:buChar char="-"/>
            </a:pPr>
            <a:r>
              <a:rPr lang="ar-SA" dirty="0" err="1" smtClean="0"/>
              <a:t>اليعاربة</a:t>
            </a:r>
            <a:r>
              <a:rPr lang="ar-SA" dirty="0" smtClean="0"/>
              <a:t> </a:t>
            </a:r>
            <a:r>
              <a:rPr lang="ar-SA" dirty="0" err="1" smtClean="0"/>
              <a:t>فى</a:t>
            </a:r>
            <a:r>
              <a:rPr lang="ar-SA" dirty="0" smtClean="0"/>
              <a:t> عمان </a:t>
            </a:r>
            <a:r>
              <a:rPr lang="ar-SA" dirty="0" smtClean="0"/>
              <a:t>وكفاحهم ضد الاستعمار </a:t>
            </a:r>
            <a:r>
              <a:rPr lang="ar-SA" dirty="0" smtClean="0"/>
              <a:t>البرتغالي</a:t>
            </a:r>
          </a:p>
          <a:p>
            <a:pPr rtl="1">
              <a:buFontTx/>
              <a:buChar char="-"/>
            </a:pPr>
            <a:r>
              <a:rPr lang="ar-SA" dirty="0" smtClean="0"/>
              <a:t>وبسبب موقع عمان على مدخل الخليج العربي فكانوا هم أول من تلقى صدمة الاستعمار البرتغالي </a:t>
            </a:r>
            <a:r>
              <a:rPr lang="ar-SA" dirty="0" smtClean="0"/>
              <a:t>الشرسة.</a:t>
            </a:r>
          </a:p>
          <a:p>
            <a:pPr rtl="1">
              <a:buFontTx/>
              <a:buChar char="-"/>
            </a:pPr>
            <a:r>
              <a:rPr lang="ar-SA" dirty="0" smtClean="0"/>
              <a:t>وبعد أن سقطت معظم المدن العمانية الساحلية في أيدي البرتغاليين في بداية القرن السادس عشر, بدأ العمانيون في تنظيم جهودهم لإخراج البرتغاليين وقد بذلوا في ذلك جهودا كبيرة. وقد حاول العمانيون تحقيق هذا الهدف بمفردهم تارة وبمساعدة الأتراك تارة أخرى ولكن دون جدوى بسبب التفوق الكاسح للبرتغاليين في ذلك الوقت طوال القرن السادس عشر.</a:t>
            </a:r>
            <a:r>
              <a:rPr lang="ar-SA" dirty="0" smtClean="0"/>
              <a:t> </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47800"/>
            <a:ext cx="8915400" cy="4525963"/>
          </a:xfrm>
        </p:spPr>
        <p:txBody>
          <a:bodyPr/>
          <a:lstStyle/>
          <a:p>
            <a:pPr rtl="1">
              <a:buFontTx/>
              <a:buChar char="-"/>
            </a:pPr>
            <a:r>
              <a:rPr lang="ar-SA" dirty="0" smtClean="0"/>
              <a:t>وكانت </a:t>
            </a:r>
            <a:r>
              <a:rPr lang="ar-SA" dirty="0" smtClean="0"/>
              <a:t>عودة الإمامة </a:t>
            </a:r>
            <a:r>
              <a:rPr lang="ar-SA" dirty="0" err="1" smtClean="0"/>
              <a:t>لليعاربة</a:t>
            </a:r>
            <a:r>
              <a:rPr lang="ar-SA" dirty="0" smtClean="0"/>
              <a:t> نقطة هامة في تاريخ عمان حيث أصبحت في زمنهم أقوى دولة في المحيط الهندي والخليج العربي ولها أملاك في سواحل الهند والجزيرة العربية وشرق أفريقيا وسواحل إيران</a:t>
            </a:r>
            <a:r>
              <a:rPr lang="ar-SA" dirty="0" smtClean="0"/>
              <a:t>.</a:t>
            </a:r>
          </a:p>
          <a:p>
            <a:pPr rtl="1">
              <a:buFontTx/>
              <a:buChar char="-"/>
            </a:pPr>
            <a:r>
              <a:rPr lang="ar-SA" dirty="0" smtClean="0"/>
              <a:t>نشر </a:t>
            </a:r>
            <a:r>
              <a:rPr lang="ar-SA" dirty="0" err="1" smtClean="0"/>
              <a:t>اليعاربة</a:t>
            </a:r>
            <a:r>
              <a:rPr lang="ar-SA" dirty="0" smtClean="0"/>
              <a:t> الأمن في سواحل المنطقة وكانت أساطيلهم مصدر الرعب للقراصنة. </a:t>
            </a:r>
            <a:r>
              <a:rPr lang="ar-SA" dirty="0" smtClean="0"/>
              <a:t>أما </a:t>
            </a:r>
            <a:r>
              <a:rPr lang="ar-SA" dirty="0" smtClean="0"/>
              <a:t>الجانب السلبي فقد تمثل في الأتراك والإيرانيين الذين كانوا يحاولون إضعاف أي قوة عربية وكان </a:t>
            </a:r>
            <a:r>
              <a:rPr lang="ar-SA" dirty="0" err="1" smtClean="0"/>
              <a:t>اليعاربة</a:t>
            </a:r>
            <a:r>
              <a:rPr lang="ar-SA" dirty="0" smtClean="0"/>
              <a:t> هم من وقع على عاتقهم الصمود أمام القوى الطامعة الخارجية وتعتبر دولة </a:t>
            </a:r>
            <a:r>
              <a:rPr lang="ar-SA" dirty="0" err="1" smtClean="0"/>
              <a:t>اليعاربة</a:t>
            </a:r>
            <a:r>
              <a:rPr lang="ar-SA" dirty="0" smtClean="0"/>
              <a:t> والعهود الأولى من دولة </a:t>
            </a:r>
            <a:r>
              <a:rPr lang="ar-SA" dirty="0" err="1" smtClean="0"/>
              <a:t>البوسعيد</a:t>
            </a:r>
            <a:r>
              <a:rPr lang="ar-SA" dirty="0" smtClean="0"/>
              <a:t> من أزهى عصور عمان. </a:t>
            </a:r>
          </a:p>
          <a:p>
            <a:pPr rtl="1">
              <a:buFontTx/>
              <a:buChar char="-"/>
            </a:pP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البوسعيد</a:t>
            </a:r>
            <a:endParaRPr lang="ar-SA" dirty="0"/>
          </a:p>
        </p:txBody>
      </p:sp>
      <p:sp>
        <p:nvSpPr>
          <p:cNvPr id="3" name="عنصر نائب للمحتوى 2"/>
          <p:cNvSpPr>
            <a:spLocks noGrp="1"/>
          </p:cNvSpPr>
          <p:nvPr>
            <p:ph idx="1"/>
          </p:nvPr>
        </p:nvSpPr>
        <p:spPr>
          <a:xfrm>
            <a:off x="495300" y="1265237"/>
            <a:ext cx="9029700" cy="4449763"/>
          </a:xfrm>
        </p:spPr>
        <p:txBody>
          <a:bodyPr/>
          <a:lstStyle/>
          <a:p>
            <a:pPr rtl="1">
              <a:buFontTx/>
              <a:buChar char="-"/>
            </a:pPr>
            <a:r>
              <a:rPr lang="ar-SA" sz="3000" dirty="0" err="1" smtClean="0"/>
              <a:t>البوسعيد</a:t>
            </a:r>
            <a:r>
              <a:rPr lang="ar-SA" sz="3000" dirty="0" smtClean="0"/>
              <a:t> </a:t>
            </a:r>
            <a:r>
              <a:rPr lang="ar-SA" sz="3000" dirty="0" smtClean="0"/>
              <a:t>و </a:t>
            </a:r>
            <a:r>
              <a:rPr lang="ar-SA" sz="3000" dirty="0" smtClean="0"/>
              <a:t>الفرس,</a:t>
            </a:r>
            <a:r>
              <a:rPr lang="ar-SA" sz="3000" dirty="0" smtClean="0"/>
              <a:t> استطاع احمد بن سعيد من محاصرة الفرس في مسقط واستطاع في النهاية طرد الفرس من مسقط وأصبح بعدها المخلص الوحيد للبلاد من شر الفرس الذين تم طردهم نهائيا في </a:t>
            </a:r>
            <a:r>
              <a:rPr lang="ar-SA" sz="3000" dirty="0" smtClean="0"/>
              <a:t>1744م.</a:t>
            </a:r>
          </a:p>
          <a:p>
            <a:pPr rtl="1">
              <a:buFontTx/>
              <a:buChar char="-"/>
            </a:pPr>
            <a:r>
              <a:rPr lang="ar-SA" sz="3000" dirty="0" smtClean="0"/>
              <a:t>وقد  اتسمت العلاقات الفارسية بالدولة </a:t>
            </a:r>
            <a:r>
              <a:rPr lang="ar-SA" sz="3000" dirty="0" err="1" smtClean="0"/>
              <a:t>البوسعيدية</a:t>
            </a:r>
            <a:r>
              <a:rPr lang="ar-SA" sz="3000" dirty="0" smtClean="0"/>
              <a:t> بالتنافس من أجل الحصول على السيادة </a:t>
            </a:r>
            <a:r>
              <a:rPr lang="ar-SA" sz="3000" dirty="0" smtClean="0"/>
              <a:t>البحرية.</a:t>
            </a:r>
          </a:p>
          <a:p>
            <a:pPr rtl="1">
              <a:buFontTx/>
              <a:buChar char="-"/>
            </a:pPr>
            <a:r>
              <a:rPr lang="ar-SA" sz="3000" dirty="0" smtClean="0"/>
              <a:t>لقد حقق </a:t>
            </a:r>
            <a:r>
              <a:rPr lang="ar-SA" sz="3000" dirty="0" err="1" smtClean="0"/>
              <a:t>الإسطول</a:t>
            </a:r>
            <a:r>
              <a:rPr lang="ar-SA" sz="3000" dirty="0" smtClean="0"/>
              <a:t> العماني الحماية الكاملة لمنطقة شط العرب وأمن المساعدات القادمة ‏من عمان وفي أوائل عام 1776م </a:t>
            </a:r>
            <a:r>
              <a:rPr lang="ar-SA" sz="3000" dirty="0" err="1" smtClean="0"/>
              <a:t>إنسحب</a:t>
            </a:r>
            <a:r>
              <a:rPr lang="ar-SA" sz="3000" dirty="0" smtClean="0"/>
              <a:t> </a:t>
            </a:r>
            <a:r>
              <a:rPr lang="ar-SA" sz="3000" dirty="0" err="1" smtClean="0"/>
              <a:t>الإسطول</a:t>
            </a:r>
            <a:r>
              <a:rPr lang="ar-SA" sz="3000" dirty="0" smtClean="0"/>
              <a:t> العماني عائداً إلى بلاده خوفاً من ‏أن تكون فارس تعد العدة للهجوم على عمان .</a:t>
            </a:r>
          </a:p>
          <a:p>
            <a:pPr rtl="1">
              <a:buFontTx/>
              <a:buChar char="-"/>
            </a:pP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xfrm>
            <a:off x="495300" y="1493837"/>
            <a:ext cx="8915400" cy="4525963"/>
          </a:xfrm>
        </p:spPr>
        <p:txBody>
          <a:bodyPr/>
          <a:lstStyle/>
          <a:p>
            <a:pPr rtl="1"/>
            <a:r>
              <a:rPr lang="ar-SA" sz="3000" dirty="0" smtClean="0"/>
              <a:t>- علاقة </a:t>
            </a:r>
            <a:r>
              <a:rPr lang="ar-SA" sz="3000" dirty="0" err="1" smtClean="0"/>
              <a:t>البوسعيد</a:t>
            </a:r>
            <a:r>
              <a:rPr lang="ar-SA" sz="3000" dirty="0" smtClean="0"/>
              <a:t> مع القوى </a:t>
            </a:r>
            <a:r>
              <a:rPr lang="ar-SA" sz="3000" dirty="0" smtClean="0"/>
              <a:t>الأوروبية , </a:t>
            </a:r>
            <a:r>
              <a:rPr lang="ar-SA" sz="3000" dirty="0" smtClean="0"/>
              <a:t>فطن الإمام احمد بن سعيد إلى التطلعات الاستعمارية الأوروبية ورسم سياسة خارجية لعمان ارتكزت على مبدأ الحياد وتميزت العلاقة الفرنسية البريطانية </a:t>
            </a:r>
            <a:r>
              <a:rPr lang="ar-SA" sz="3000" dirty="0" smtClean="0"/>
              <a:t>بالاستقرار.</a:t>
            </a:r>
          </a:p>
          <a:p>
            <a:pPr rtl="1">
              <a:buFontTx/>
              <a:buChar char="-"/>
            </a:pPr>
            <a:r>
              <a:rPr lang="ar-SA" sz="3000" dirty="0" smtClean="0"/>
              <a:t>وكانت </a:t>
            </a:r>
            <a:r>
              <a:rPr lang="ar-SA" sz="3000" dirty="0" smtClean="0"/>
              <a:t>طبيعة العلاقة بين فرنسا وعمان طبيعة تجارية, وقد أدرك الإمام احمد بن سعيد أهمية الصداقة </a:t>
            </a:r>
            <a:r>
              <a:rPr lang="ar-SA" sz="3000" dirty="0" smtClean="0"/>
              <a:t>الفرنسية.</a:t>
            </a:r>
          </a:p>
          <a:p>
            <a:pPr rtl="1">
              <a:buFontTx/>
              <a:buChar char="-"/>
            </a:pPr>
            <a:r>
              <a:rPr lang="ar-SA" sz="3000" dirty="0" smtClean="0"/>
              <a:t>ورغم المعاهدات </a:t>
            </a:r>
            <a:r>
              <a:rPr lang="ar-SA" sz="3000" dirty="0" err="1" smtClean="0"/>
              <a:t>التى</a:t>
            </a:r>
            <a:r>
              <a:rPr lang="ar-SA" sz="3000" dirty="0" smtClean="0"/>
              <a:t> أبرمها العمانيون مع القوى الاستعمارية المختلفة </a:t>
            </a:r>
            <a:r>
              <a:rPr lang="ar-SA" sz="3000" dirty="0" err="1" smtClean="0"/>
              <a:t>الا</a:t>
            </a:r>
            <a:r>
              <a:rPr lang="ar-SA" sz="3000" dirty="0" smtClean="0"/>
              <a:t> أن أبرز هذه المعاهدات وأكثرها فاعلية </a:t>
            </a:r>
            <a:r>
              <a:rPr lang="ar-SA" sz="3000" dirty="0" err="1" smtClean="0"/>
              <a:t>هى</a:t>
            </a:r>
            <a:r>
              <a:rPr lang="ar-SA" sz="3000" dirty="0" smtClean="0"/>
              <a:t> المعاهدات مع فرنسا </a:t>
            </a:r>
            <a:r>
              <a:rPr lang="ar-SA" sz="3000" dirty="0" err="1" smtClean="0"/>
              <a:t>التى</a:t>
            </a:r>
            <a:r>
              <a:rPr lang="ar-SA" sz="3000" dirty="0" smtClean="0"/>
              <a:t> كانت تعكس سياسة عمان </a:t>
            </a:r>
            <a:r>
              <a:rPr lang="ar-SA" sz="3000" dirty="0" err="1" smtClean="0"/>
              <a:t>فى</a:t>
            </a:r>
            <a:r>
              <a:rPr lang="ar-SA" sz="3000" dirty="0" smtClean="0"/>
              <a:t> الحفاظ على علاقات طيبة مع فرنسا </a:t>
            </a:r>
            <a:r>
              <a:rPr lang="ar-SA" sz="3000" dirty="0" err="1" smtClean="0"/>
              <a:t>لاضعاف</a:t>
            </a:r>
            <a:r>
              <a:rPr lang="ar-SA" sz="3000" dirty="0" smtClean="0"/>
              <a:t> ومواجهة النفوذ </a:t>
            </a:r>
            <a:r>
              <a:rPr lang="ar-SA" sz="3000" dirty="0" err="1" smtClean="0"/>
              <a:t>البريطانى</a:t>
            </a:r>
            <a:r>
              <a:rPr lang="ar-SA" sz="3000" dirty="0" smtClean="0"/>
              <a:t>.</a:t>
            </a:r>
            <a:endParaRPr lang="ar-SA"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rtl="1"/>
            <a:r>
              <a:rPr lang="ar-SA" dirty="0" smtClean="0"/>
              <a:t>ولكن بعد هزائم فرنسا أمام انجلترا فقد انفردت بريطانيا </a:t>
            </a:r>
            <a:r>
              <a:rPr lang="ar-SA" dirty="0" err="1" smtClean="0"/>
              <a:t>فى</a:t>
            </a:r>
            <a:r>
              <a:rPr lang="ar-SA" dirty="0" smtClean="0"/>
              <a:t> الميدان دون منازع فكان </a:t>
            </a:r>
            <a:r>
              <a:rPr lang="ar-SA" dirty="0" err="1" smtClean="0"/>
              <a:t>السعى</a:t>
            </a:r>
            <a:r>
              <a:rPr lang="ar-SA" dirty="0" smtClean="0"/>
              <a:t> للتقرب </a:t>
            </a:r>
            <a:r>
              <a:rPr lang="ar-SA" dirty="0" err="1" smtClean="0"/>
              <a:t>العمانى</a:t>
            </a:r>
            <a:r>
              <a:rPr lang="ar-SA" dirty="0" smtClean="0"/>
              <a:t> مع انجلترا من أجل حاجة </a:t>
            </a:r>
            <a:r>
              <a:rPr lang="ar-SA" dirty="0" err="1" smtClean="0"/>
              <a:t>البوسعيد</a:t>
            </a:r>
            <a:r>
              <a:rPr lang="ar-SA" dirty="0" smtClean="0"/>
              <a:t> </a:t>
            </a:r>
            <a:r>
              <a:rPr lang="ar-SA" dirty="0" err="1" smtClean="0"/>
              <a:t>الى</a:t>
            </a:r>
            <a:r>
              <a:rPr lang="ar-SA" dirty="0" smtClean="0"/>
              <a:t> قوة كبيرة تسانده </a:t>
            </a:r>
            <a:r>
              <a:rPr lang="ar-SA" dirty="0" err="1" smtClean="0"/>
              <a:t>فى</a:t>
            </a:r>
            <a:r>
              <a:rPr lang="ar-SA" dirty="0" smtClean="0"/>
              <a:t> مشاكله الداخلية وتحقيق طموحاته </a:t>
            </a:r>
            <a:r>
              <a:rPr lang="ar-SA" dirty="0" err="1" smtClean="0"/>
              <a:t>فى</a:t>
            </a:r>
            <a:r>
              <a:rPr lang="ar-SA" dirty="0" smtClean="0"/>
              <a:t> السيطرة على الخليج </a:t>
            </a:r>
            <a:r>
              <a:rPr lang="ar-SA" dirty="0" err="1" smtClean="0"/>
              <a:t>العربى</a:t>
            </a:r>
            <a:r>
              <a:rPr lang="ar-SA" dirty="0" smtClean="0"/>
              <a:t> والبحرين</a:t>
            </a:r>
            <a:r>
              <a:rPr lang="ar-SA" dirty="0" smtClean="0"/>
              <a:t>.</a:t>
            </a:r>
          </a:p>
          <a:p>
            <a:pPr rtl="1"/>
            <a:endParaRPr lang="ar-SA" dirty="0" smtClean="0"/>
          </a:p>
          <a:p>
            <a:pPr rtl="1"/>
            <a:endParaRPr lang="ar-SA" dirty="0" smtClean="0"/>
          </a:p>
          <a:p>
            <a:pPr rtl="1"/>
            <a:endParaRPr lang="ar-SA" dirty="0" smtClean="0"/>
          </a:p>
          <a:p>
            <a:pPr rtl="1"/>
            <a:r>
              <a:rPr lang="ar-SA" smtClean="0"/>
              <a:t>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629"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2990</TotalTime>
  <Words>823</Words>
  <Application>Microsoft Office PowerPoint</Application>
  <PresentationFormat>A4 Paper (210x297 mm)‎</PresentationFormat>
  <Paragraphs>67</Paragraphs>
  <Slides>15</Slides>
  <Notes>1</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الثالثة عشر</vt:lpstr>
      <vt:lpstr>الشريحة 3</vt:lpstr>
      <vt:lpstr>الشريحة 4</vt:lpstr>
      <vt:lpstr>الشريحة 5</vt:lpstr>
      <vt:lpstr>الشريحة 6</vt:lpstr>
      <vt:lpstr>الشريحة 7</vt:lpstr>
      <vt:lpstr>الشريحة 8</vt:lpstr>
      <vt:lpstr>الشريحة 9</vt:lpstr>
      <vt:lpstr>القوى العربية في مواجهة الأطماع الاستعمارية:</vt:lpstr>
      <vt:lpstr>الشريحة 11</vt:lpstr>
      <vt:lpstr>البوسعيد</vt:lpstr>
      <vt:lpstr>الشريحة 13</vt:lpstr>
      <vt:lpstr>الشريحة 14</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346</cp:revision>
  <dcterms:created xsi:type="dcterms:W3CDTF">2009-10-14T19:14:34Z</dcterms:created>
  <dcterms:modified xsi:type="dcterms:W3CDTF">2012-04-01T10:26:22Z</dcterms:modified>
</cp:coreProperties>
</file>