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53" r:id="rId4"/>
    <p:sldId id="354" r:id="rId5"/>
    <p:sldId id="355" r:id="rId6"/>
    <p:sldId id="356" r:id="rId7"/>
    <p:sldId id="357" r:id="rId8"/>
    <p:sldId id="358" r:id="rId9"/>
    <p:sldId id="359" r:id="rId10"/>
    <p:sldId id="360" r:id="rId11"/>
    <p:sldId id="361" r:id="rId12"/>
    <p:sldId id="362" r:id="rId13"/>
    <p:sldId id="364" r:id="rId14"/>
    <p:sldId id="363" r:id="rId15"/>
    <p:sldId id="365" r:id="rId16"/>
    <p:sldId id="366" r:id="rId17"/>
    <p:sldId id="367" r:id="rId18"/>
    <p:sldId id="368" r:id="rId19"/>
    <p:sldId id="369"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الرابعة عشر</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3952120" y="3810000"/>
            <a:ext cx="1686680" cy="707886"/>
          </a:xfrm>
          <a:prstGeom prst="rect">
            <a:avLst/>
          </a:prstGeom>
        </p:spPr>
        <p:txBody>
          <a:bodyPr wrap="none">
            <a:spAutoFit/>
          </a:bodyPr>
          <a:lstStyle/>
          <a:p>
            <a:pPr algn="ctr"/>
            <a:r>
              <a:rPr lang="ar-SA" sz="4000" b="1" spc="-150" dirty="0" smtClean="0">
                <a:solidFill>
                  <a:srgbClr val="376092"/>
                </a:solidFill>
                <a:latin typeface="ae_AlMateen" pitchFamily="2" charset="-78"/>
                <a:cs typeface="ae_AlMateen" pitchFamily="2" charset="-78"/>
              </a:rPr>
              <a:t>مراجعة عامة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457200"/>
            <a:ext cx="8915400" cy="1143000"/>
          </a:xfrm>
        </p:spPr>
        <p:txBody>
          <a:bodyPr/>
          <a:lstStyle/>
          <a:p>
            <a:r>
              <a:rPr lang="ar-SA" b="1" spc="-150" dirty="0" smtClean="0">
                <a:solidFill>
                  <a:srgbClr val="376092"/>
                </a:solidFill>
                <a:latin typeface="ae_AlMateen" pitchFamily="2" charset="-78"/>
                <a:cs typeface="ae_AlMateen" pitchFamily="2" charset="-78"/>
              </a:rPr>
              <a:t>دور القوى المحلية في الخليج العربي في مقاومة الاستعمار</a:t>
            </a:r>
            <a:br>
              <a:rPr lang="ar-SA" b="1" spc="-150" dirty="0" smtClean="0">
                <a:solidFill>
                  <a:srgbClr val="376092"/>
                </a:solidFill>
                <a:latin typeface="ae_AlMateen" pitchFamily="2" charset="-78"/>
                <a:cs typeface="ae_AlMateen" pitchFamily="2" charset="-78"/>
              </a:rPr>
            </a:b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القواسم :</a:t>
            </a:r>
          </a:p>
          <a:p>
            <a:pPr rtl="1">
              <a:buFontTx/>
              <a:buChar char="-"/>
            </a:pPr>
            <a:r>
              <a:rPr lang="ar-SA" dirty="0" smtClean="0">
                <a:cs typeface="Simplified Arabic" pitchFamily="2" charset="-78"/>
              </a:rPr>
              <a:t>شكل </a:t>
            </a:r>
            <a:r>
              <a:rPr lang="ar-SA" dirty="0" smtClean="0">
                <a:cs typeface="Simplified Arabic" pitchFamily="2" charset="-78"/>
              </a:rPr>
              <a:t>القواسم إحدى أهم القوى البحرية في الخليج العربي خلال تلك الفترة وبدايات القرن التاسع عشر. وهى الفترة التي شهدت ازدياد الهيمنة البريطانية في الشرق بصفة عامة على باقي منافسيهم من القوى الأوروبية</a:t>
            </a:r>
            <a:r>
              <a:rPr lang="ar-SA" dirty="0" smtClean="0">
                <a:cs typeface="Simplified Arabic" pitchFamily="2" charset="-78"/>
              </a:rPr>
              <a:t>.</a:t>
            </a:r>
          </a:p>
          <a:p>
            <a:pPr rtl="1">
              <a:buFontTx/>
              <a:buChar char="-"/>
            </a:pPr>
            <a:r>
              <a:rPr lang="ar-SA" dirty="0" smtClean="0">
                <a:cs typeface="Simplified Arabic" pitchFamily="2" charset="-78"/>
              </a:rPr>
              <a:t>وامتد نشاط القواسم البحري إلى بحر العرب والبحر الأحمر وسواحل الهند الغربية</a:t>
            </a:r>
            <a:r>
              <a:rPr lang="ar-SA" dirty="0" smtClean="0">
                <a:cs typeface="Simplified Arabic" pitchFamily="2" charset="-78"/>
              </a:rPr>
              <a:t>.</a:t>
            </a:r>
          </a:p>
          <a:p>
            <a:pPr rtl="1">
              <a:buFontTx/>
              <a:buChar char="-"/>
            </a:pPr>
            <a:r>
              <a:rPr lang="ar-SA" dirty="0" smtClean="0"/>
              <a:t>وقد اصطدم القواسم </a:t>
            </a:r>
            <a:r>
              <a:rPr lang="ar-SA" dirty="0" err="1" smtClean="0"/>
              <a:t>بالبوسعيد</a:t>
            </a:r>
            <a:r>
              <a:rPr lang="ar-SA" dirty="0" smtClean="0"/>
              <a:t> في نهاية النصف الأول من القرن الثامن </a:t>
            </a:r>
            <a:r>
              <a:rPr lang="ar-SA" dirty="0" smtClean="0"/>
              <a:t>عشر.</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buFontTx/>
              <a:buChar char="-"/>
            </a:pPr>
            <a:r>
              <a:rPr lang="ar-SA" dirty="0" smtClean="0"/>
              <a:t>وقف </a:t>
            </a:r>
            <a:r>
              <a:rPr lang="ar-SA" dirty="0" smtClean="0"/>
              <a:t>القواسم في صف </a:t>
            </a:r>
            <a:r>
              <a:rPr lang="ar-SA" dirty="0" err="1" smtClean="0"/>
              <a:t>بلعرب</a:t>
            </a:r>
            <a:r>
              <a:rPr lang="ar-SA" dirty="0" smtClean="0"/>
              <a:t> بن </a:t>
            </a:r>
            <a:r>
              <a:rPr lang="ar-SA" dirty="0" smtClean="0"/>
              <a:t>حمير ضد </a:t>
            </a:r>
            <a:r>
              <a:rPr lang="ar-SA" dirty="0" smtClean="0"/>
              <a:t>أحمد بن </a:t>
            </a:r>
            <a:r>
              <a:rPr lang="ar-SA" dirty="0" smtClean="0"/>
              <a:t>سعيد</a:t>
            </a:r>
          </a:p>
          <a:p>
            <a:pPr rtl="1">
              <a:buFontTx/>
              <a:buChar char="-"/>
            </a:pPr>
            <a:r>
              <a:rPr lang="ar-SA" dirty="0" smtClean="0"/>
              <a:t> </a:t>
            </a:r>
            <a:r>
              <a:rPr lang="ar-SA" dirty="0" smtClean="0"/>
              <a:t>ورغم الخلاف وأحيانا الصراع بين القواسم </a:t>
            </a:r>
            <a:r>
              <a:rPr lang="ar-SA" dirty="0" err="1" smtClean="0"/>
              <a:t>والبوسعيد</a:t>
            </a:r>
            <a:r>
              <a:rPr lang="ar-SA" dirty="0" smtClean="0"/>
              <a:t> إلا أنهما قد تعاونا معا لمقاومة الأطماع الاستعمارية في المنطقة .</a:t>
            </a:r>
          </a:p>
          <a:p>
            <a:pPr rtl="1">
              <a:buFontTx/>
              <a:buChar char="-"/>
            </a:pPr>
            <a:r>
              <a:rPr lang="ar-SA" dirty="0" smtClean="0"/>
              <a:t>تعاون القواسم مع العمانيين لمقاومة الأطماع </a:t>
            </a:r>
            <a:r>
              <a:rPr lang="ar-SA" dirty="0" smtClean="0"/>
              <a:t>الفارسية</a:t>
            </a:r>
          </a:p>
          <a:p>
            <a:pPr rtl="1">
              <a:buFontTx/>
              <a:buChar char="-"/>
            </a:pPr>
            <a:r>
              <a:rPr lang="ar-SA" dirty="0" smtClean="0"/>
              <a:t>سعى القواسم إلى تحرير الساحل الشرقي والجزر القريبة منه من الاحتلال </a:t>
            </a:r>
            <a:r>
              <a:rPr lang="ar-SA" dirty="0" smtClean="0"/>
              <a:t>الفارسي.</a:t>
            </a:r>
          </a:p>
          <a:p>
            <a:pPr rtl="1">
              <a:buFontTx/>
              <a:buChar char="-"/>
            </a:pPr>
            <a:r>
              <a:rPr lang="ar-SA" dirty="0" smtClean="0"/>
              <a:t>وبسبب نشاط القواسم في الخليج العربي وسيطرتهم على بعض المراكز الهامة فيه بدا الانجليز في الانتباه إلى هذا الخطر المحلى الذي يهدد مصالحهم الاستعمارية في المنطقة. </a:t>
            </a:r>
          </a:p>
          <a:p>
            <a:pPr rtl="1">
              <a:buFontTx/>
              <a:buChar char="-"/>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10700" cy="4572000"/>
          </a:xfrm>
        </p:spPr>
        <p:txBody>
          <a:bodyPr/>
          <a:lstStyle/>
          <a:p>
            <a:pPr rtl="1">
              <a:buFontTx/>
              <a:buChar char="-"/>
            </a:pPr>
            <a:r>
              <a:rPr lang="ar-SA" sz="3000" dirty="0" smtClean="0"/>
              <a:t>وقد </a:t>
            </a:r>
            <a:r>
              <a:rPr lang="ar-SA" sz="3000" dirty="0" smtClean="0"/>
              <a:t>أشارت التقارير البريطانية إلى خطر </a:t>
            </a:r>
            <a:r>
              <a:rPr lang="ar-SA" sz="3000" dirty="0" err="1" smtClean="0"/>
              <a:t>اسطول</a:t>
            </a:r>
            <a:r>
              <a:rPr lang="ar-SA" sz="3000" dirty="0" smtClean="0"/>
              <a:t> </a:t>
            </a:r>
            <a:r>
              <a:rPr lang="ar-SA" sz="3000" dirty="0" smtClean="0"/>
              <a:t>القواسم</a:t>
            </a:r>
          </a:p>
          <a:p>
            <a:pPr rtl="1">
              <a:buFontTx/>
              <a:buChar char="-"/>
            </a:pPr>
            <a:r>
              <a:rPr lang="ar-SA" sz="3000" dirty="0" smtClean="0"/>
              <a:t>ومنذ ذلك الوقت وبريطانيا تنتظر الفرصة المناسبة للقضاء على هذا الخطر </a:t>
            </a:r>
            <a:r>
              <a:rPr lang="ar-SA" sz="3000" dirty="0" smtClean="0"/>
              <a:t>الجديد.</a:t>
            </a:r>
          </a:p>
          <a:p>
            <a:pPr rtl="1">
              <a:buFontTx/>
              <a:buChar char="-"/>
            </a:pPr>
            <a:r>
              <a:rPr lang="ar-SA" sz="3000" dirty="0" smtClean="0"/>
              <a:t>الحملة البريطانية </a:t>
            </a:r>
            <a:r>
              <a:rPr lang="ar-SA" sz="3000" dirty="0" err="1" smtClean="0"/>
              <a:t>الاولى</a:t>
            </a:r>
            <a:r>
              <a:rPr lang="ar-SA" sz="3000" dirty="0" smtClean="0"/>
              <a:t>.</a:t>
            </a:r>
          </a:p>
          <a:p>
            <a:pPr rtl="1">
              <a:buFontTx/>
              <a:buChar char="-"/>
            </a:pPr>
            <a:r>
              <a:rPr lang="ar-SA" sz="3000" dirty="0" smtClean="0"/>
              <a:t>وكانت بريطانيا </a:t>
            </a:r>
            <a:r>
              <a:rPr lang="ar-SA" sz="3000" dirty="0" err="1" smtClean="0"/>
              <a:t>فى</a:t>
            </a:r>
            <a:r>
              <a:rPr lang="ar-SA" sz="3000" dirty="0" smtClean="0"/>
              <a:t> طلبها الدعم من </a:t>
            </a:r>
            <a:r>
              <a:rPr lang="ar-SA" sz="3000" dirty="0" err="1" smtClean="0"/>
              <a:t>البوسعيد</a:t>
            </a:r>
            <a:r>
              <a:rPr lang="ar-SA" sz="3000" dirty="0" smtClean="0"/>
              <a:t> تؤكد على أن هذه الحملة هدفها مساعدتهم ضد القواسم.</a:t>
            </a:r>
          </a:p>
          <a:p>
            <a:pPr rtl="1">
              <a:buFontTx/>
              <a:buChar char="-"/>
            </a:pPr>
            <a:r>
              <a:rPr lang="ar-SA" sz="3000" dirty="0" smtClean="0"/>
              <a:t>كانت بريطانيا تهدف أيضا إلى عزل القواسم عن الوهابيين لكي يسهل ضربهم من ناحية وعدم إيصال العلاقات الانجليزية الوهابية لمرحلة العداء الصريح لما يمثله ذلك من خطر على المصالح البريطانية في المنطقة.</a:t>
            </a:r>
            <a:endParaRPr lang="ar-SA"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buFontTx/>
              <a:buChar char="-"/>
            </a:pPr>
            <a:r>
              <a:rPr lang="ar-SA" dirty="0" smtClean="0"/>
              <a:t>المقاومة </a:t>
            </a:r>
            <a:r>
              <a:rPr lang="ar-SA" dirty="0" err="1" smtClean="0"/>
              <a:t>العنيدة</a:t>
            </a:r>
            <a:r>
              <a:rPr lang="ar-SA" dirty="0" smtClean="0"/>
              <a:t> من القواسم</a:t>
            </a:r>
          </a:p>
          <a:p>
            <a:pPr rtl="1">
              <a:buFontTx/>
              <a:buChar char="-"/>
            </a:pPr>
            <a:r>
              <a:rPr lang="ar-SA" dirty="0" smtClean="0"/>
              <a:t>فشلت الحملة البريطانية في تحقيق أهدافها, وكل ما حققته هو إيقاع الدمار ببعض الموانئ </a:t>
            </a:r>
            <a:r>
              <a:rPr lang="ar-SA" dirty="0" err="1" smtClean="0"/>
              <a:t>القاسمية</a:t>
            </a:r>
            <a:r>
              <a:rPr lang="ar-SA" dirty="0" smtClean="0"/>
              <a:t> وحرق بعض السفن</a:t>
            </a:r>
            <a:r>
              <a:rPr lang="ar-SA" dirty="0" smtClean="0"/>
              <a:t>.</a:t>
            </a:r>
          </a:p>
          <a:p>
            <a:pPr rtl="1">
              <a:buFontTx/>
              <a:buChar char="-"/>
            </a:pPr>
            <a:r>
              <a:rPr lang="ar-SA" dirty="0" smtClean="0"/>
              <a:t>فأقتصر انجاز هذه الحملة على مجرد إعاقة نشاط القواسم مدة قصيرة فحسب</a:t>
            </a:r>
            <a:r>
              <a:rPr lang="ar-SA" dirty="0" smtClean="0"/>
              <a:t>.</a:t>
            </a:r>
          </a:p>
          <a:p>
            <a:pPr rtl="1">
              <a:buFontTx/>
              <a:buChar char="-"/>
            </a:pPr>
            <a:r>
              <a:rPr lang="ar-SA" dirty="0" smtClean="0"/>
              <a:t>ولم يجد البريطانيين سوى الإعداد لحملة عسكرية كبرى لتحطيم هذا الخطر وهذه القوى الكبرى</a:t>
            </a:r>
            <a:r>
              <a:rPr lang="ar-SA" dirty="0" smtClean="0"/>
              <a:t>.</a:t>
            </a:r>
          </a:p>
          <a:p>
            <a:pPr rtl="1">
              <a:buFontTx/>
              <a:buChar char="-"/>
            </a:pPr>
            <a:r>
              <a:rPr lang="ar-SA" dirty="0" smtClean="0"/>
              <a:t>ورغم الاستبسال من القواسم إلا أن التفوق هذه المرة كان واضحا وحاسما من قبل </a:t>
            </a:r>
            <a:r>
              <a:rPr lang="ar-SA" dirty="0" smtClean="0"/>
              <a:t>الانجليز.</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buFontTx/>
              <a:buChar char="-"/>
            </a:pPr>
            <a:r>
              <a:rPr lang="ar-SA" dirty="0" smtClean="0"/>
              <a:t>وأجبر </a:t>
            </a:r>
            <a:r>
              <a:rPr lang="ar-SA" dirty="0" smtClean="0"/>
              <a:t>القواسم على قبول المعاهدة التي عرفت بالمعاهدة العامة في يناير </a:t>
            </a:r>
            <a:r>
              <a:rPr lang="ar-SA" dirty="0" smtClean="0"/>
              <a:t>1820م.</a:t>
            </a:r>
            <a:r>
              <a:rPr lang="ar-SA" dirty="0" smtClean="0"/>
              <a:t>وبمقتضى </a:t>
            </a:r>
            <a:r>
              <a:rPr lang="ar-SA" dirty="0" smtClean="0"/>
              <a:t>هذه المعاهدة استطاعت بريطانيا أن ترسخ هيمنتها على المنطقة</a:t>
            </a:r>
            <a:r>
              <a:rPr lang="ar-SA" dirty="0" smtClean="0"/>
              <a:t>.</a:t>
            </a:r>
          </a:p>
          <a:p>
            <a:pPr rtl="1"/>
            <a:r>
              <a:rPr lang="ar-SA" b="1" spc="-150" dirty="0" smtClean="0">
                <a:solidFill>
                  <a:srgbClr val="376092"/>
                </a:solidFill>
                <a:cs typeface="ae_AlMateen" pitchFamily="2" charset="-78"/>
              </a:rPr>
              <a:t>أل سعود</a:t>
            </a:r>
            <a:endParaRPr lang="ar-SA" b="1" dirty="0" smtClean="0"/>
          </a:p>
          <a:p>
            <a:pPr rtl="1">
              <a:buFontTx/>
              <a:buChar char="-"/>
            </a:pPr>
            <a:r>
              <a:rPr lang="ar-SA" dirty="0" smtClean="0"/>
              <a:t>اهتمام </a:t>
            </a:r>
            <a:r>
              <a:rPr lang="ar-SA" dirty="0" smtClean="0"/>
              <a:t>أل سعود بساحل الخليج العربي يرتبط بجهود الشيخ محمد بن عبد الوهاب قائد دعوة الإصلاح التي استقطبت الكثير من القبائل إلى جانب أل </a:t>
            </a:r>
            <a:r>
              <a:rPr lang="ar-SA" dirty="0" smtClean="0"/>
              <a:t>سعود.</a:t>
            </a:r>
          </a:p>
          <a:p>
            <a:pPr rtl="1">
              <a:buFontTx/>
              <a:buChar char="-"/>
            </a:pPr>
            <a:r>
              <a:rPr lang="ar-SA" dirty="0" smtClean="0"/>
              <a:t>وقد حظيت المنطقة الشرقية باهتمام أل سعود لثروتها الزراعية إضافة إلى أهميتها الإستراتيجية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وقد</a:t>
            </a:r>
            <a:r>
              <a:rPr lang="en-US" dirty="0" smtClean="0"/>
              <a:t> </a:t>
            </a:r>
            <a:r>
              <a:rPr lang="ar-SA" dirty="0" smtClean="0"/>
              <a:t>أثار توسع أل سعود, خاصة في المنطقة الشرقية, القوى الخارجية التي لها مصالح في الخليج. وأبرز تلك القوى شركة الهند الشرقية البريطانية والدولة </a:t>
            </a:r>
            <a:r>
              <a:rPr lang="ar-SA" dirty="0" smtClean="0"/>
              <a:t>الفارسية.</a:t>
            </a:r>
          </a:p>
          <a:p>
            <a:pPr rtl="1"/>
            <a:r>
              <a:rPr lang="ar-SA" dirty="0" smtClean="0"/>
              <a:t>وقد شجعت نجاحات أل سعود السابقة ودفعتهم إلى التطلع إلى جبهات الخليج العربي فتمكنوا من الاستيلاء على </a:t>
            </a:r>
            <a:r>
              <a:rPr lang="ar-SA" dirty="0" smtClean="0"/>
              <a:t>قطر والعديد من المدن .</a:t>
            </a:r>
          </a:p>
          <a:p>
            <a:pPr rtl="1"/>
            <a:r>
              <a:rPr lang="ar-SA" dirty="0" smtClean="0"/>
              <a:t>كما أحدثت انتصارات الدولة السعودية ردود فعل متباينة من قبل القوى </a:t>
            </a:r>
            <a:r>
              <a:rPr lang="ar-SA" dirty="0" smtClean="0"/>
              <a:t>الاستعمارية.</a:t>
            </a:r>
          </a:p>
          <a:p>
            <a:pPr rtl="1"/>
            <a:r>
              <a:rPr lang="ar-SA" dirty="0" smtClean="0"/>
              <a:t>والحقيقة أن أن بريطانيا كانت مدركة لقوة آل سعود في المنطقة, وفى نفس الوقت لم تكن ترغب في تنامي هذه </a:t>
            </a:r>
            <a:r>
              <a:rPr lang="ar-SA" dirty="0" smtClean="0"/>
              <a:t>القوة.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buFontTx/>
              <a:buChar char="-"/>
            </a:pPr>
            <a:r>
              <a:rPr lang="ar-SA" dirty="0" smtClean="0"/>
              <a:t>الدولة </a:t>
            </a:r>
            <a:r>
              <a:rPr lang="ar-SA" dirty="0" smtClean="0"/>
              <a:t>السعودية </a:t>
            </a:r>
            <a:r>
              <a:rPr lang="ar-SA" dirty="0" smtClean="0"/>
              <a:t>الثانية</a:t>
            </a:r>
          </a:p>
          <a:p>
            <a:pPr rtl="1">
              <a:buFontTx/>
              <a:buChar char="-"/>
            </a:pPr>
            <a:r>
              <a:rPr lang="ar-SA" dirty="0" smtClean="0"/>
              <a:t>بذل الإمام فيصل بن تركي جهودا كبيرة للاتفاق مع العديد من حكام إمارات الخليج متخذا سياسة الحلول السلمية تارة والعسكرية تارة أخرى</a:t>
            </a:r>
            <a:r>
              <a:rPr lang="ar-SA" dirty="0" smtClean="0"/>
              <a:t>.</a:t>
            </a:r>
          </a:p>
          <a:p>
            <a:pPr rtl="1">
              <a:buFontTx/>
              <a:buChar char="-"/>
            </a:pPr>
            <a:r>
              <a:rPr lang="ar-SA" dirty="0" smtClean="0"/>
              <a:t>فقد كانت سياسة بريطانيا تعارض بشدة </a:t>
            </a:r>
            <a:r>
              <a:rPr lang="ar-SA" dirty="0" err="1" smtClean="0"/>
              <a:t>أى</a:t>
            </a:r>
            <a:r>
              <a:rPr lang="ar-SA" dirty="0" smtClean="0"/>
              <a:t> دولة قوية تحاول مد نفوذها في الخليج وساحل عمان, وقد حدث ذلك مع الدولة السعودية نفسها حيث كانت تقف بريطانيا ضدها وعملت على الحيلولة دون استيلاء الإمام فيصل على مسقط وصحار ووقفت بجانب حاكم البحرين</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استمرت سياسة الدولة السعودية في محاولة تحقيق التضامن مع القبائل العربية رغم عدم رضا بريطانيا عن هذه السياسة. وبرز التفوق السعودي بمد سيطرته على مسقط وشيخ البحرين </a:t>
            </a:r>
            <a:r>
              <a:rPr lang="ar-SA" dirty="0" err="1" smtClean="0"/>
              <a:t>والبونعيم</a:t>
            </a:r>
            <a:r>
              <a:rPr lang="ar-SA" dirty="0" smtClean="0"/>
              <a:t> والقواسم </a:t>
            </a:r>
            <a:r>
              <a:rPr lang="ar-SA" dirty="0" smtClean="0"/>
              <a:t>.</a:t>
            </a:r>
          </a:p>
          <a:p>
            <a:pPr rtl="1"/>
            <a:r>
              <a:rPr lang="ar-SA" dirty="0" smtClean="0"/>
              <a:t>الدولة السعودية </a:t>
            </a:r>
            <a:r>
              <a:rPr lang="ar-SA" dirty="0" smtClean="0"/>
              <a:t>الثالثة</a:t>
            </a:r>
          </a:p>
          <a:p>
            <a:pPr rtl="1"/>
            <a:r>
              <a:rPr lang="ar-SA" dirty="0" smtClean="0"/>
              <a:t>بذل الملك عبد العزيز آل سعود جهودا كبيرة في توحيد الجزيرة العربية ونقل مجتمعاتها البدوية والقبلية إلى نظام يتسم بالاستقرار والقوة تحت راية مركزية وطنية قوية على أجزاء الجزيرة وسواحل الخليج العربي.</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والواقع أن سياسة عبدا لعزيز آل سعود كانت ترمى إلى إقامة علاقات ود وتفاهم مع البريطانيين من جانب , والسعي لطرد العثمانيين من الإحساء والقسيم من جانب أخر</a:t>
            </a:r>
            <a:r>
              <a:rPr lang="ar-SA" dirty="0" smtClean="0"/>
              <a:t>.</a:t>
            </a:r>
          </a:p>
          <a:p>
            <a:pPr rtl="1"/>
            <a:r>
              <a:rPr lang="ar-SA" dirty="0" smtClean="0"/>
              <a:t>وقد امتدت سيطرة آل عبد العزيز آل سعود على جميع مناطق الربع الخالي حتى جنوب الرياض, ومن الشرق امتدت حدوده إلى الإحساء</a:t>
            </a:r>
            <a:r>
              <a:rPr lang="ar-SA" dirty="0" smtClean="0"/>
              <a:t>.</a:t>
            </a:r>
          </a:p>
          <a:p>
            <a:pPr rtl="1"/>
            <a:r>
              <a:rPr lang="ar-SA" dirty="0" smtClean="0"/>
              <a:t>وتجدر الإشارة هنا إلى أن سياسة بريطانيا تجاه الأمير عبد العزيز آل سعود طوال فترة الحرب العالمية الأولى كانت تسير نحو تحقيق مصالحها بالدرجة الأولى في الخليج </a:t>
            </a:r>
            <a:r>
              <a:rPr lang="ar-SA" dirty="0" smtClean="0"/>
              <a:t>العربي.</a:t>
            </a:r>
            <a:endParaRPr lang="ar-SA"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أدرك الأمير عبد العزيز أن السياسة البريطانية تهدف إلى تقسيم الجزيرة العربية فسارع إلى تشديد حصاره على حائل ليفوت الفرصة على </a:t>
            </a:r>
            <a:r>
              <a:rPr lang="ar-SA" dirty="0" smtClean="0"/>
              <a:t>بريطانيا.</a:t>
            </a:r>
          </a:p>
          <a:p>
            <a:pPr rtl="1"/>
            <a:r>
              <a:rPr lang="ar-SA" dirty="0" smtClean="0"/>
              <a:t>وهكذا نجد أن القوى العربية في منطقة الخليج العربي كان لها دور كبير في مقاومة القوى الاستعمارية العاتية في المنطقة , كما تنوع أسلوب المقاومة من قوى عربية لأخرى ما بين الأسلوب السياسي والديني والعسكري.</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spc="-150" dirty="0" smtClean="0">
                <a:solidFill>
                  <a:srgbClr val="376092"/>
                </a:solidFill>
                <a:latin typeface="ae_AlMateen" pitchFamily="2" charset="-78"/>
                <a:cs typeface="ae_AlMateen" pitchFamily="2" charset="-78"/>
              </a:rPr>
              <a:t>الحياة الاقتصادية في الخليج العربي </a:t>
            </a:r>
            <a:br>
              <a:rPr lang="ar-SA" b="1" spc="-150" dirty="0" smtClean="0">
                <a:solidFill>
                  <a:srgbClr val="376092"/>
                </a:solidFill>
                <a:latin typeface="ae_AlMateen" pitchFamily="2" charset="-78"/>
                <a:cs typeface="ae_AlMateen" pitchFamily="2" charset="-78"/>
              </a:rPr>
            </a:br>
            <a:endParaRPr lang="ar-SA" dirty="0"/>
          </a:p>
        </p:txBody>
      </p:sp>
      <p:sp>
        <p:nvSpPr>
          <p:cNvPr id="3" name="عنصر نائب للمحتوى 2"/>
          <p:cNvSpPr>
            <a:spLocks noGrp="1"/>
          </p:cNvSpPr>
          <p:nvPr>
            <p:ph idx="1"/>
          </p:nvPr>
        </p:nvSpPr>
        <p:spPr/>
        <p:txBody>
          <a:bodyPr/>
          <a:lstStyle/>
          <a:p>
            <a:pPr rtl="1"/>
            <a:r>
              <a:rPr lang="ar-SA" b="1" spc="-150" dirty="0" smtClean="0">
                <a:solidFill>
                  <a:srgbClr val="376092"/>
                </a:solidFill>
                <a:cs typeface="ae_AlMateen" pitchFamily="2" charset="-78"/>
              </a:rPr>
              <a:t>عصر </a:t>
            </a:r>
            <a:r>
              <a:rPr lang="ar-SA" b="1" spc="-150" dirty="0" smtClean="0">
                <a:solidFill>
                  <a:srgbClr val="376092"/>
                </a:solidFill>
                <a:cs typeface="ae_AlMateen" pitchFamily="2" charset="-78"/>
              </a:rPr>
              <a:t>اللؤلؤ</a:t>
            </a:r>
          </a:p>
          <a:p>
            <a:pPr rtl="1"/>
            <a:r>
              <a:rPr lang="ar-SA" dirty="0" smtClean="0"/>
              <a:t>اقتصاد الخليج العربي فقد اعتمد أساساً على البحر في صيد اللؤلؤ والأسماك والتجارة، بالإضافة إلى أنشطة اقتصادية أخرى مثل الرعي والزراعة المحدودة في الواحات والتجارة البرية والصناعات الحرفية التقليدية مثل صناعة السفن والجلود والخيام</a:t>
            </a:r>
            <a:r>
              <a:rPr lang="ar-SA" dirty="0" smtClean="0"/>
              <a:t>.</a:t>
            </a:r>
          </a:p>
          <a:p>
            <a:pPr rtl="1"/>
            <a:r>
              <a:rPr lang="ar-SA" dirty="0" smtClean="0"/>
              <a:t>ومارس سكان المنطقة عدة أنشطة بحرية، أهمها: </a:t>
            </a:r>
            <a:r>
              <a:rPr lang="ar-SA" b="1" dirty="0" smtClean="0"/>
              <a:t>1 - </a:t>
            </a:r>
            <a:r>
              <a:rPr lang="ar-SA" dirty="0" smtClean="0"/>
              <a:t>بناء السفن؛ </a:t>
            </a:r>
            <a:r>
              <a:rPr lang="ar-SA" b="1" dirty="0" smtClean="0"/>
              <a:t>2 - </a:t>
            </a:r>
            <a:r>
              <a:rPr lang="ar-SA" dirty="0" smtClean="0"/>
              <a:t>صيد اللؤلؤ؛ </a:t>
            </a:r>
            <a:r>
              <a:rPr lang="ar-SA" b="1" dirty="0" smtClean="0"/>
              <a:t>3 - </a:t>
            </a:r>
            <a:r>
              <a:rPr lang="ar-SA" dirty="0" smtClean="0"/>
              <a:t>صيد الأسماك؛ </a:t>
            </a:r>
            <a:r>
              <a:rPr lang="ar-SA" b="1" dirty="0" smtClean="0"/>
              <a:t>4 - </a:t>
            </a:r>
            <a:r>
              <a:rPr lang="ar-SA" dirty="0" smtClean="0"/>
              <a:t>النقل البحري والنشاط التجاري.</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MA" sz="3000" dirty="0" smtClean="0"/>
              <a:t>عُرفت تجارة اللؤلؤ منذ القدم في الخليج العربي، وكانت من أول النشاطات الاقتصادية التي كانت مبنية أثناء الثورة التجارية الأولى على أسس شبه رأسمالية</a:t>
            </a:r>
            <a:r>
              <a:rPr lang="ar-MA" sz="3000" dirty="0" smtClean="0"/>
              <a:t>.</a:t>
            </a:r>
            <a:endParaRPr lang="ar-SA" sz="3000" dirty="0" smtClean="0"/>
          </a:p>
          <a:p>
            <a:pPr rtl="1"/>
            <a:r>
              <a:rPr lang="ar-SA" sz="3000" dirty="0" smtClean="0"/>
              <a:t>وتؤكد المصادر التاريخية والجغرافية التي اهتمت بأمور الملاحة في الخليج بما أن حوض الخليج العربي يعتبر أنسب بيئة لتكون ونمو أصداف اللؤلؤ عن بقيـة البحار والخلجان في الجزء المائي من الكرة الأرضية </a:t>
            </a:r>
            <a:r>
              <a:rPr lang="ar-SA" sz="3000" dirty="0" smtClean="0"/>
              <a:t>.</a:t>
            </a:r>
          </a:p>
          <a:p>
            <a:pPr rtl="1"/>
            <a:r>
              <a:rPr lang="ar-SA" sz="3000" dirty="0" smtClean="0"/>
              <a:t>ويمتد شط اللؤلؤ </a:t>
            </a:r>
            <a:r>
              <a:rPr lang="ar-SA" sz="3000" dirty="0" err="1" smtClean="0"/>
              <a:t>فى</a:t>
            </a:r>
            <a:r>
              <a:rPr lang="ar-SA" sz="3000" dirty="0" smtClean="0"/>
              <a:t> الخليج </a:t>
            </a:r>
            <a:r>
              <a:rPr lang="ar-SA" sz="3000" dirty="0" err="1" smtClean="0"/>
              <a:t>العربى</a:t>
            </a:r>
            <a:r>
              <a:rPr lang="ar-SA" sz="3000" dirty="0" smtClean="0"/>
              <a:t> من الشارقة إلى البحرين مروراً بجزيرة </a:t>
            </a:r>
            <a:r>
              <a:rPr lang="ar-SA" sz="3000" dirty="0" err="1" smtClean="0"/>
              <a:t>حالول</a:t>
            </a:r>
            <a:r>
              <a:rPr lang="ar-SA" sz="3000" dirty="0" smtClean="0"/>
              <a:t>، وهو عبارة عن رصيف مرتفع في قاع الخليج يكون فيه شط اللؤلؤ الكبير أمام سواحل قطر والبحرين وأبو ظبي.</a:t>
            </a:r>
            <a:endParaRPr lang="ar-SA"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b="1" dirty="0" smtClean="0"/>
              <a:t>مراكز تجارة اللؤلؤ في الخليج العربي</a:t>
            </a:r>
            <a:r>
              <a:rPr lang="ar-SA" b="1" dirty="0" smtClean="0"/>
              <a:t>:</a:t>
            </a:r>
          </a:p>
          <a:p>
            <a:pPr rtl="1"/>
            <a:r>
              <a:rPr lang="ar-SA" b="1" dirty="0" smtClean="0"/>
              <a:t>البحرين - </a:t>
            </a:r>
            <a:r>
              <a:rPr lang="ar-SA" b="1" dirty="0" smtClean="0"/>
              <a:t>جزيرة </a:t>
            </a:r>
            <a:r>
              <a:rPr lang="ar-SA" b="1" dirty="0" err="1" smtClean="0"/>
              <a:t>دلما</a:t>
            </a:r>
            <a:r>
              <a:rPr lang="ar-SA" b="1" dirty="0" smtClean="0"/>
              <a:t> – الكويت.</a:t>
            </a:r>
          </a:p>
          <a:p>
            <a:pPr rtl="1"/>
            <a:r>
              <a:rPr lang="ar-SA" dirty="0" smtClean="0"/>
              <a:t>وقد شكل اللؤلؤ أهمية خاصة في صادرات الخليج العربي، واحتل مركزاً مرموقاً بين الصادرات </a:t>
            </a:r>
            <a:r>
              <a:rPr lang="ar-SA" dirty="0" smtClean="0"/>
              <a:t>الأخرى.</a:t>
            </a:r>
            <a:r>
              <a:rPr lang="ar-SA" dirty="0" smtClean="0"/>
              <a:t> وقد بلغت قيمة صادرات اللؤلؤ نحو </a:t>
            </a:r>
            <a:r>
              <a:rPr lang="ar-MA" dirty="0" smtClean="0"/>
              <a:t>75 </a:t>
            </a:r>
            <a:r>
              <a:rPr lang="fr-FR" dirty="0" smtClean="0"/>
              <a:t>%</a:t>
            </a:r>
            <a:r>
              <a:rPr lang="ar-MA" dirty="0" smtClean="0"/>
              <a:t> من جملة الصادرات في عام 1906</a:t>
            </a:r>
            <a:r>
              <a:rPr lang="ar-SA" dirty="0" smtClean="0"/>
              <a:t>م </a:t>
            </a:r>
            <a:r>
              <a:rPr lang="ar-MA" dirty="0" smtClean="0"/>
              <a:t>. </a:t>
            </a:r>
            <a:endParaRPr lang="ar-SA" dirty="0" smtClean="0"/>
          </a:p>
          <a:p>
            <a:pPr rtl="1"/>
            <a:r>
              <a:rPr lang="ar-SA" b="1" spc="-150" dirty="0" smtClean="0">
                <a:solidFill>
                  <a:srgbClr val="376092"/>
                </a:solidFill>
                <a:latin typeface="ae_AlMateen" pitchFamily="2" charset="-78"/>
                <a:cs typeface="ae_AlMateen" pitchFamily="2" charset="-78"/>
              </a:rPr>
              <a:t>مجلس التعاون الخليجي</a:t>
            </a:r>
          </a:p>
          <a:p>
            <a:pPr rtl="1"/>
            <a:r>
              <a:rPr lang="ar-SA" dirty="0" smtClean="0"/>
              <a:t>ظهرت الحاجة إلى قيام اتحاد تكاملي بين دول الخليج يهدف إلى توحيد القرار في  السياسة الخارجية والتعاون الاقتصادي والدفاعي بين دوله</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كان للملكة العربية السعودية دور بارز </a:t>
            </a:r>
            <a:r>
              <a:rPr lang="ar-SA" dirty="0" err="1" smtClean="0"/>
              <a:t>فى</a:t>
            </a:r>
            <a:r>
              <a:rPr lang="ar-SA" dirty="0" smtClean="0"/>
              <a:t> هذا الاتجاه </a:t>
            </a:r>
            <a:r>
              <a:rPr lang="ar-SA" dirty="0" smtClean="0"/>
              <a:t>حيث </a:t>
            </a:r>
            <a:r>
              <a:rPr lang="ar-SA" dirty="0" err="1" smtClean="0"/>
              <a:t>ابرزت</a:t>
            </a:r>
            <a:r>
              <a:rPr lang="ar-SA" dirty="0" smtClean="0"/>
              <a:t> حكومة </a:t>
            </a:r>
            <a:r>
              <a:rPr lang="ar-SA" dirty="0" smtClean="0"/>
              <a:t>المملكة العربية </a:t>
            </a:r>
            <a:r>
              <a:rPr lang="ar-SA" dirty="0" smtClean="0"/>
              <a:t>السعودية</a:t>
            </a:r>
            <a:r>
              <a:rPr lang="ar-SA" dirty="0" smtClean="0"/>
              <a:t> </a:t>
            </a:r>
            <a:r>
              <a:rPr lang="ar-SA" dirty="0" smtClean="0"/>
              <a:t>استعدادها  </a:t>
            </a:r>
            <a:r>
              <a:rPr lang="ar-SA" dirty="0" smtClean="0"/>
              <a:t>لزيادة التعاون الاقتصادي والفني مع دول الاتحاد بهدف إسعاد شعوبها ورفاهيتها. </a:t>
            </a:r>
            <a:endParaRPr lang="ar-SA" dirty="0" smtClean="0"/>
          </a:p>
          <a:p>
            <a:pPr rtl="1"/>
            <a:r>
              <a:rPr lang="ar-SA" dirty="0" smtClean="0"/>
              <a:t>وخلال الفترة التالية تبلورت عدة ظروف دولية وإقليمية دعمت فكرة قيام إطار للتعاون بين دول الخليج </a:t>
            </a:r>
            <a:r>
              <a:rPr lang="ar-SA" dirty="0" smtClean="0"/>
              <a:t>مجتمعة. الصراع بين روسيا </a:t>
            </a:r>
            <a:r>
              <a:rPr lang="ar-SA" dirty="0" err="1" smtClean="0"/>
              <a:t>وامريكا</a:t>
            </a:r>
            <a:r>
              <a:rPr lang="ar-SA" dirty="0" smtClean="0"/>
              <a:t> - </a:t>
            </a:r>
            <a:r>
              <a:rPr lang="ar-SA" dirty="0" smtClean="0"/>
              <a:t>الحرب العراقية الإيرانية </a:t>
            </a:r>
            <a:r>
              <a:rPr lang="ar-SA" dirty="0" smtClean="0"/>
              <a:t>.</a:t>
            </a:r>
          </a:p>
          <a:p>
            <a:pPr rtl="1"/>
            <a:r>
              <a:rPr lang="ar-SA" dirty="0" smtClean="0"/>
              <a:t>وقد نشطت المملكة العربية السعودية في الدعوة إلى قيام تعاون أمني للدول </a:t>
            </a:r>
            <a:r>
              <a:rPr lang="ar-SA" dirty="0" smtClean="0"/>
              <a:t>الخليجية. </a:t>
            </a:r>
          </a:p>
          <a:p>
            <a:pPr rtl="1"/>
            <a:endParaRPr lang="ar-SA" dirty="0" smtClean="0"/>
          </a:p>
          <a:p>
            <a:pPr rtl="1"/>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إنشاء </a:t>
            </a:r>
            <a:r>
              <a:rPr lang="ar-SA" dirty="0" smtClean="0"/>
              <a:t>المجلس(</a:t>
            </a:r>
            <a:r>
              <a:rPr lang="ar-SA" dirty="0" smtClean="0"/>
              <a:t>25 مايو 1981م توصل قادة كل من المملكة العربية السعودية، ومملكة البحرين، والإمارات العربية المتحدة، وسلطنة عمان، ودولة قطر، ودولة الكويت في اجتماع عقد في </a:t>
            </a:r>
            <a:r>
              <a:rPr lang="ar-SA" dirty="0" err="1" smtClean="0"/>
              <a:t>أبوظبي</a:t>
            </a:r>
            <a:r>
              <a:rPr lang="ar-SA" dirty="0" smtClean="0"/>
              <a:t> إلى صيغة تعاونية تضم الدول الست تهدف إلى تحقيق التنسيق والتكامل والترابط بين دولهم في جميع الميادين وصولاً إلى </a:t>
            </a:r>
            <a:r>
              <a:rPr lang="ar-SA" dirty="0" smtClean="0"/>
              <a:t>وحدتها).</a:t>
            </a:r>
          </a:p>
          <a:p>
            <a:pPr rtl="1"/>
            <a:r>
              <a:rPr lang="ar-SA" dirty="0" smtClean="0"/>
              <a:t>النظام </a:t>
            </a:r>
            <a:r>
              <a:rPr lang="ar-SA" dirty="0" smtClean="0"/>
              <a:t>الأساسي</a:t>
            </a:r>
          </a:p>
          <a:p>
            <a:pPr rtl="1"/>
            <a:r>
              <a:rPr lang="ar-SA" dirty="0" smtClean="0"/>
              <a:t>الهيكل </a:t>
            </a:r>
            <a:r>
              <a:rPr lang="ar-SA" dirty="0" smtClean="0"/>
              <a:t>التنظيمي (</a:t>
            </a:r>
            <a:r>
              <a:rPr lang="ar-SA" dirty="0" smtClean="0"/>
              <a:t>المجلس الأعلى </a:t>
            </a:r>
            <a:r>
              <a:rPr lang="ar-SA" dirty="0" smtClean="0"/>
              <a:t>- المجلس الوزاري )</a:t>
            </a:r>
          </a:p>
          <a:p>
            <a:pPr rtl="1"/>
            <a:r>
              <a:rPr lang="ar-SA" dirty="0" smtClean="0"/>
              <a:t>الأمانة العامة</a:t>
            </a:r>
            <a:endParaRPr lang="en-US" dirty="0" smtClean="0"/>
          </a:p>
          <a:p>
            <a:pPr rtl="1"/>
            <a:endParaRPr lang="ar-SA" dirty="0" smtClean="0"/>
          </a:p>
          <a:p>
            <a:pPr rtl="1"/>
            <a:endParaRPr lang="en-US" dirty="0" smtClean="0"/>
          </a:p>
          <a:p>
            <a:pPr rtl="1"/>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b="1" dirty="0" smtClean="0"/>
              <a:t>حتمية التكامل </a:t>
            </a:r>
            <a:r>
              <a:rPr lang="ar-SA" b="1" dirty="0" smtClean="0"/>
              <a:t>الاقتصادي</a:t>
            </a:r>
            <a:endParaRPr lang="ar-SA" b="1" dirty="0" smtClean="0"/>
          </a:p>
          <a:p>
            <a:pPr rtl="1"/>
            <a:r>
              <a:rPr lang="ar-SA" b="1" dirty="0" smtClean="0"/>
              <a:t>مبادئ سياسة المجلس </a:t>
            </a:r>
            <a:r>
              <a:rPr lang="ar-SA" b="1" dirty="0" smtClean="0"/>
              <a:t>الخارجية</a:t>
            </a:r>
          </a:p>
          <a:p>
            <a:pPr rtl="1"/>
            <a:r>
              <a:rPr lang="ar-SA" b="1" dirty="0" smtClean="0"/>
              <a:t>أهم الإنجازات في المجالات الاقتصادية:</a:t>
            </a:r>
            <a:r>
              <a:rPr lang="en-US" dirty="0" smtClean="0"/>
              <a:t/>
            </a:r>
            <a:br>
              <a:rPr lang="en-US" dirty="0" smtClean="0"/>
            </a:br>
            <a:r>
              <a:rPr lang="ar-SA" dirty="0" smtClean="0"/>
              <a:t>توحيد التعريفة الجمركية - </a:t>
            </a:r>
            <a:r>
              <a:rPr lang="ar-SA" dirty="0" smtClean="0"/>
              <a:t>وضع أنظمة متماثلة في مختلف الميادين بما في ذلك الشئون الاقتصادية والمالية والشئون التجارية والجمارك والمواصلات والاتصالات والطاقة ودفع عملية التقدم العلمي والتقني في مجالات الصناعة والتعدين والثروات المائية </a:t>
            </a:r>
            <a:r>
              <a:rPr lang="ar-SA" dirty="0" smtClean="0"/>
              <a:t>- </a:t>
            </a:r>
            <a:r>
              <a:rPr lang="ar-SA" dirty="0" smtClean="0"/>
              <a:t>تجسيد المواطنة الخليجية في كافة الأنشطة التجارية والعقارية والصناعية والاستثمارية </a:t>
            </a:r>
            <a:r>
              <a:rPr lang="ar-SA" dirty="0" smtClean="0"/>
              <a:t>والعمل - </a:t>
            </a:r>
            <a:r>
              <a:rPr lang="ar-SA" dirty="0" smtClean="0"/>
              <a:t>قيام السوق الخليجية المشتركة</a:t>
            </a:r>
            <a:r>
              <a:rPr lang="ar-SA" dirty="0" smtClean="0"/>
              <a:t>.</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mtClean="0"/>
              <a:t>الأمن في </a:t>
            </a:r>
            <a:r>
              <a:rPr lang="ar-SA" dirty="0" smtClean="0"/>
              <a:t>الخليج</a:t>
            </a:r>
          </a:p>
          <a:p>
            <a:pPr rtl="1"/>
            <a:r>
              <a:rPr lang="ar-SA" dirty="0" smtClean="0"/>
              <a:t>دور المملكة والمبادرات الفردية</a:t>
            </a:r>
          </a:p>
          <a:p>
            <a:pPr rtl="1"/>
            <a:r>
              <a:rPr lang="ar-SA" dirty="0" smtClean="0"/>
              <a:t>الموقف من الأخطار والتحديات المحيطة بمنطقة </a:t>
            </a:r>
            <a:r>
              <a:rPr lang="ar-SA" dirty="0" smtClean="0"/>
              <a:t>الخليج</a:t>
            </a:r>
          </a:p>
          <a:p>
            <a:pPr rtl="1"/>
            <a:r>
              <a:rPr lang="ar-SA" dirty="0" smtClean="0"/>
              <a:t> </a:t>
            </a:r>
            <a:r>
              <a:rPr lang="ar-SA" dirty="0" smtClean="0"/>
              <a:t> موقف المملكة من الحرب العراقية ألإيرانية </a:t>
            </a:r>
            <a:endParaRPr lang="ar-SA" dirty="0" smtClean="0"/>
          </a:p>
          <a:p>
            <a:pPr rtl="1"/>
            <a:r>
              <a:rPr lang="ar-SA" dirty="0" smtClean="0"/>
              <a:t>الموقف تجاه غزو العراق </a:t>
            </a:r>
            <a:r>
              <a:rPr lang="ar-SA" dirty="0" smtClean="0"/>
              <a:t>للكويت</a:t>
            </a:r>
          </a:p>
          <a:p>
            <a:pPr rtl="1"/>
            <a:endParaRPr lang="ar-SA" dirty="0" smtClean="0"/>
          </a:p>
          <a:p>
            <a:pPr rtl="1"/>
            <a:endParaRPr lang="ar-SA" b="1" dirty="0" smtClean="0"/>
          </a:p>
          <a:p>
            <a:pPr rtl="1"/>
            <a:r>
              <a:rPr lang="ar-SA" b="1" dirty="0" smtClean="0"/>
              <a:t> </a:t>
            </a:r>
            <a:r>
              <a:rPr lang="ar-SA" b="1" dirty="0" smtClean="0"/>
              <a:t>                                                ----------</a:t>
            </a:r>
            <a:endParaRPr lang="en-US" b="1" dirty="0" smtClean="0"/>
          </a:p>
          <a:p>
            <a:pPr rtl="1"/>
            <a:r>
              <a:rPr lang="en-US" dirty="0" smtClean="0"/>
              <a:t/>
            </a:r>
            <a:br>
              <a:rPr lang="en-US" dirty="0" smtClean="0"/>
            </a:b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2881</TotalTime>
  <Words>1167</Words>
  <Application>Microsoft Office PowerPoint</Application>
  <PresentationFormat>A4 Paper (210x297 mm)‎</PresentationFormat>
  <Paragraphs>84</Paragraphs>
  <Slides>20</Slides>
  <Notes>1</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الرابعة عشر</vt:lpstr>
      <vt:lpstr>دور القوى المحلية في الخليج العربي في مقاومة الاستعمار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الحياة الاقتصادية في الخليج العربي  </vt:lpstr>
      <vt:lpstr>الشريحة 14</vt:lpstr>
      <vt:lpstr>الشريحة 15</vt:lpstr>
      <vt:lpstr>الشريحة 16</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339</cp:revision>
  <dcterms:created xsi:type="dcterms:W3CDTF">2009-10-14T19:14:34Z</dcterms:created>
  <dcterms:modified xsi:type="dcterms:W3CDTF">2012-04-01T11:05:37Z</dcterms:modified>
</cp:coreProperties>
</file>