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70" d="100"/>
          <a:sy n="70" d="100"/>
        </p:scale>
        <p:origin x="71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196" Type="http://schemas.openxmlformats.org/officeDocument/2006/relationships/slide" Target="slides/slide194.xml"/><Relationship Id="rId200"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slide" Target="slides/slide179.xml"/><Relationship Id="rId186" Type="http://schemas.openxmlformats.org/officeDocument/2006/relationships/slide" Target="slides/slide184.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slide" Target="slides/slide190.xml"/><Relationship Id="rId197" Type="http://schemas.openxmlformats.org/officeDocument/2006/relationships/slide" Target="slides/slide195.xml"/><Relationship Id="rId201" Type="http://schemas.openxmlformats.org/officeDocument/2006/relationships/tableStyles" Target="tableStyle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presProps" Target="presProps.xml"/><Relationship Id="rId172" Type="http://schemas.openxmlformats.org/officeDocument/2006/relationships/slide" Target="slides/slide170.xml"/><Relationship Id="rId193" Type="http://schemas.openxmlformats.org/officeDocument/2006/relationships/slide" Target="slides/slide19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190" Type="http://schemas.openxmlformats.org/officeDocument/2006/relationships/slide" Target="slides/slide188.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5" name="Rectangle 9"/>
          <p:cNvSpPr/>
          <p:nvPr/>
        </p:nvSpPr>
        <p:spPr>
          <a:xfrm>
            <a:off x="0" y="2133600"/>
            <a:ext cx="3282462"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sp>
        <p:nvSpPr>
          <p:cNvPr id="6" name="Rectangle 11"/>
          <p:cNvSpPr/>
          <p:nvPr/>
        </p:nvSpPr>
        <p:spPr>
          <a:xfrm>
            <a:off x="8909538" y="2133600"/>
            <a:ext cx="3282462"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2" name="Title 1"/>
          <p:cNvSpPr>
            <a:spLocks noGrp="1"/>
          </p:cNvSpPr>
          <p:nvPr>
            <p:ph type="ctrTitle"/>
          </p:nvPr>
        </p:nvSpPr>
        <p:spPr>
          <a:xfrm>
            <a:off x="914400" y="2130427"/>
            <a:ext cx="103632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064739" y="6356351"/>
            <a:ext cx="593969" cy="365125"/>
          </a:xfrm>
        </p:spPr>
        <p:txBody>
          <a:bodyPr/>
          <a:lstStyle>
            <a:lvl1pPr>
              <a:defRPr/>
            </a:lvl1pPr>
          </a:lstStyle>
          <a:p>
            <a:pPr>
              <a:defRPr/>
            </a:pPr>
            <a:fld id="{5AF1460C-C0A0-4267-8A2B-72495FA7C25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524066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11599985" y="280988"/>
            <a:ext cx="375138"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cxnSp>
        <p:nvCxnSpPr>
          <p:cNvPr id="5" name="Straight Connector 11"/>
          <p:cNvCxnSpPr/>
          <p:nvPr/>
        </p:nvCxnSpPr>
        <p:spPr>
          <a:xfrm>
            <a:off x="511908" y="1365250"/>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11599985" y="1"/>
            <a:ext cx="375138"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sp>
        <p:nvSpPr>
          <p:cNvPr id="7" name="Rectangle 7"/>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3096522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46603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11599985" y="280988"/>
            <a:ext cx="375138"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cxnSp>
        <p:nvCxnSpPr>
          <p:cNvPr id="6" name="Straight Connector 11"/>
          <p:cNvCxnSpPr/>
          <p:nvPr/>
        </p:nvCxnSpPr>
        <p:spPr>
          <a:xfrm>
            <a:off x="511908" y="1365250"/>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11599985" y="1"/>
            <a:ext cx="375138"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sp>
        <p:nvSpPr>
          <p:cNvPr id="8" name="Rectangle 8"/>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extLst>
      <p:ext uri="{BB962C8B-B14F-4D97-AF65-F5344CB8AC3E}">
        <p14:creationId xmlns:p14="http://schemas.microsoft.com/office/powerpoint/2010/main" val="4086165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36237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80032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558189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lvl1pPr>
          </a:lstStyle>
          <a:p>
            <a:pPr>
              <a:defRPr/>
            </a:pPr>
            <a:fld id="{1CD453B2-68E6-48E8-B1D9-F5E78AF0AC7B}"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310663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lvl1pPr>
          </a:lstStyle>
          <a:p>
            <a:pPr>
              <a:defRPr/>
            </a:pPr>
            <a:fld id="{F5552BA9-5532-4C2C-AF37-ECD7EEC0A9A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650611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lvl1pPr>
          </a:lstStyle>
          <a:p>
            <a:pPr>
              <a:defRPr/>
            </a:pPr>
            <a:fld id="{8A91BB1F-101C-48DF-9BA4-A1761CA8EADD}"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52068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lvl1pPr>
          </a:lstStyle>
          <a:p>
            <a:pPr>
              <a:defRPr/>
            </a:pPr>
            <a:fld id="{FDC4FD3A-D3DD-4563-B208-46AEFB01F3EE}"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622547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5" name="Rectangle 9"/>
          <p:cNvSpPr/>
          <p:nvPr/>
        </p:nvSpPr>
        <p:spPr>
          <a:xfrm>
            <a:off x="0" y="2133600"/>
            <a:ext cx="3282462"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sp>
        <p:nvSpPr>
          <p:cNvPr id="6" name="Rectangle 11"/>
          <p:cNvSpPr/>
          <p:nvPr/>
        </p:nvSpPr>
        <p:spPr>
          <a:xfrm>
            <a:off x="8909538" y="2133600"/>
            <a:ext cx="3282462"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2" name="Title 1"/>
          <p:cNvSpPr>
            <a:spLocks noGrp="1"/>
          </p:cNvSpPr>
          <p:nvPr>
            <p:ph type="ctrTitle"/>
          </p:nvPr>
        </p:nvSpPr>
        <p:spPr>
          <a:xfrm>
            <a:off x="914400" y="2130427"/>
            <a:ext cx="103632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064739" y="6356351"/>
            <a:ext cx="593969" cy="365125"/>
          </a:xfrm>
        </p:spPr>
        <p:txBody>
          <a:bodyPr/>
          <a:lstStyle>
            <a:lvl1pPr>
              <a:defRPr/>
            </a:lvl1pPr>
          </a:lstStyle>
          <a:p>
            <a:pPr>
              <a:defRPr/>
            </a:pPr>
            <a:fld id="{5AF1460C-C0A0-4267-8A2B-72495FA7C25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299821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11599985" y="280988"/>
            <a:ext cx="375138"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cxnSp>
        <p:nvCxnSpPr>
          <p:cNvPr id="5" name="Straight Connector 11"/>
          <p:cNvCxnSpPr/>
          <p:nvPr/>
        </p:nvCxnSpPr>
        <p:spPr>
          <a:xfrm>
            <a:off x="511908" y="1365250"/>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11599985" y="1"/>
            <a:ext cx="375138"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sp>
        <p:nvSpPr>
          <p:cNvPr id="7" name="Rectangle 7"/>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303637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478854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11599985" y="280988"/>
            <a:ext cx="375138"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cxnSp>
        <p:nvCxnSpPr>
          <p:cNvPr id="6" name="Straight Connector 11"/>
          <p:cNvCxnSpPr/>
          <p:nvPr/>
        </p:nvCxnSpPr>
        <p:spPr>
          <a:xfrm>
            <a:off x="511908" y="1365250"/>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11599985" y="1"/>
            <a:ext cx="375138"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sp>
        <p:nvSpPr>
          <p:cNvPr id="8" name="Rectangle 8"/>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extLst>
      <p:ext uri="{BB962C8B-B14F-4D97-AF65-F5344CB8AC3E}">
        <p14:creationId xmlns:p14="http://schemas.microsoft.com/office/powerpoint/2010/main" val="3676454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97824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2174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6002215" y="6367464"/>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947110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lvl1pPr>
          </a:lstStyle>
          <a:p>
            <a:pPr>
              <a:defRPr/>
            </a:pPr>
            <a:fld id="{1CD453B2-68E6-48E8-B1D9-F5E78AF0AC7B}"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632144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lvl1pPr>
          </a:lstStyle>
          <a:p>
            <a:pPr>
              <a:defRPr/>
            </a:pPr>
            <a:fld id="{F5552BA9-5532-4C2C-AF37-ECD7EEC0A9A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343832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lvl1pPr>
          </a:lstStyle>
          <a:p>
            <a:pPr>
              <a:defRPr/>
            </a:pPr>
            <a:fld id="{8A91BB1F-101C-48DF-9BA4-A1761CA8EADD}"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0690806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lvl1pPr>
          </a:lstStyle>
          <a:p>
            <a:pPr>
              <a:defRPr/>
            </a:pPr>
            <a:fld id="{FDC4FD3A-D3DD-4563-B208-46AEFB01F3EE}"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656161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12192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sz="1800">
              <a:solidFill>
                <a:prstClr val="white"/>
              </a:solidFill>
            </a:endParaRPr>
          </a:p>
        </p:txBody>
      </p:sp>
      <p:grpSp>
        <p:nvGrpSpPr>
          <p:cNvPr id="1029" name="Group 7"/>
          <p:cNvGrpSpPr>
            <a:grpSpLocks/>
          </p:cNvGrpSpPr>
          <p:nvPr userDrawn="1"/>
        </p:nvGrpSpPr>
        <p:grpSpPr bwMode="auto">
          <a:xfrm>
            <a:off x="10597662" y="5791200"/>
            <a:ext cx="1158631"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sp>
        <p:nvSpPr>
          <p:cNvPr id="16" name="Rectangle 15"/>
          <p:cNvSpPr/>
          <p:nvPr userDrawn="1"/>
        </p:nvSpPr>
        <p:spPr>
          <a:xfrm>
            <a:off x="8346831" y="6519864"/>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8677031" y="6291264"/>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033" name="Picture 17" descr="logo EDE.png"/>
          <p:cNvPicPr>
            <a:picLocks noChangeAspect="1"/>
          </p:cNvPicPr>
          <p:nvPr userDrawn="1"/>
        </p:nvPicPr>
        <p:blipFill>
          <a:blip r:embed="rId14" cstate="print"/>
          <a:srcRect/>
          <a:stretch>
            <a:fillRect/>
          </a:stretch>
        </p:blipFill>
        <p:spPr bwMode="auto">
          <a:xfrm>
            <a:off x="375138" y="5791201"/>
            <a:ext cx="1031631" cy="938213"/>
          </a:xfrm>
          <a:prstGeom prst="rect">
            <a:avLst/>
          </a:prstGeom>
          <a:noFill/>
          <a:ln w="9525">
            <a:noFill/>
            <a:miter lim="800000"/>
            <a:headEnd/>
            <a:tailEnd/>
          </a:ln>
        </p:spPr>
      </p:pic>
      <p:sp>
        <p:nvSpPr>
          <p:cNvPr id="19" name="Rectangle 18"/>
          <p:cNvSpPr/>
          <p:nvPr userDrawn="1"/>
        </p:nvSpPr>
        <p:spPr>
          <a:xfrm>
            <a:off x="1125416" y="6581776"/>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455616" y="6291264"/>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2478949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12192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sz="1800">
              <a:solidFill>
                <a:prstClr val="white"/>
              </a:solidFill>
            </a:endParaRPr>
          </a:p>
        </p:txBody>
      </p:sp>
      <p:grpSp>
        <p:nvGrpSpPr>
          <p:cNvPr id="1029" name="Group 7"/>
          <p:cNvGrpSpPr>
            <a:grpSpLocks/>
          </p:cNvGrpSpPr>
          <p:nvPr userDrawn="1"/>
        </p:nvGrpSpPr>
        <p:grpSpPr bwMode="auto">
          <a:xfrm>
            <a:off x="10597662" y="5791200"/>
            <a:ext cx="1158631"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a:solidFill>
                  <a:prstClr val="white"/>
                </a:solidFill>
              </a:endParaRPr>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sp>
        <p:nvSpPr>
          <p:cNvPr id="16" name="Rectangle 15"/>
          <p:cNvSpPr/>
          <p:nvPr userDrawn="1"/>
        </p:nvSpPr>
        <p:spPr>
          <a:xfrm>
            <a:off x="8346831" y="6519864"/>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8677031" y="6291264"/>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033" name="Picture 17" descr="logo EDE.png"/>
          <p:cNvPicPr>
            <a:picLocks noChangeAspect="1"/>
          </p:cNvPicPr>
          <p:nvPr userDrawn="1"/>
        </p:nvPicPr>
        <p:blipFill>
          <a:blip r:embed="rId14" cstate="print"/>
          <a:srcRect/>
          <a:stretch>
            <a:fillRect/>
          </a:stretch>
        </p:blipFill>
        <p:spPr bwMode="auto">
          <a:xfrm>
            <a:off x="375138" y="5791201"/>
            <a:ext cx="1031631" cy="938213"/>
          </a:xfrm>
          <a:prstGeom prst="rect">
            <a:avLst/>
          </a:prstGeom>
          <a:noFill/>
          <a:ln w="9525">
            <a:noFill/>
            <a:miter lim="800000"/>
            <a:headEnd/>
            <a:tailEnd/>
          </a:ln>
        </p:spPr>
      </p:pic>
      <p:sp>
        <p:nvSpPr>
          <p:cNvPr id="19" name="Rectangle 18"/>
          <p:cNvSpPr/>
          <p:nvPr userDrawn="1"/>
        </p:nvSpPr>
        <p:spPr>
          <a:xfrm>
            <a:off x="1125416" y="6581776"/>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455616" y="6291264"/>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33715506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1885950" y="2130426"/>
            <a:ext cx="8420100" cy="1470025"/>
          </a:xfrm>
        </p:spPr>
        <p:txBody>
          <a:bodyPr/>
          <a:lstStyle/>
          <a:p>
            <a:pPr algn="r" rtl="1"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96D35350-D674-4989-B377-8CAF6F5ED21C}" type="slidenum">
              <a:rPr lang="ar-SA" smtClean="0">
                <a:solidFill>
                  <a:prstClr val="white"/>
                </a:solidFill>
                <a:cs typeface="Arial" pitchFamily="34" charset="0"/>
              </a:rPr>
              <a:pPr/>
              <a:t>1</a:t>
            </a:fld>
            <a:endParaRPr lang="en-US" smtClean="0">
              <a:solidFill>
                <a:prstClr val="white"/>
              </a:solidFill>
              <a:cs typeface="Arial" pitchFamily="34" charset="0"/>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sp>
        <p:nvSpPr>
          <p:cNvPr id="6" name="Rectangle 5"/>
          <p:cNvSpPr/>
          <p:nvPr/>
        </p:nvSpPr>
        <p:spPr>
          <a:xfrm>
            <a:off x="114300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5127" name="Subtitle 2"/>
          <p:cNvSpPr txBox="1">
            <a:spLocks/>
          </p:cNvSpPr>
          <p:nvPr/>
        </p:nvSpPr>
        <p:spPr bwMode="auto">
          <a:xfrm>
            <a:off x="6965950" y="4648200"/>
            <a:ext cx="4083050" cy="1066800"/>
          </a:xfrm>
          <a:prstGeom prst="rect">
            <a:avLst/>
          </a:prstGeom>
          <a:noFill/>
          <a:ln w="9525">
            <a:noFill/>
            <a:miter lim="800000"/>
            <a:headEnd/>
            <a:tailEnd/>
          </a:ln>
        </p:spPr>
        <p:txBody>
          <a:bodyPr/>
          <a:lstStyle/>
          <a:p>
            <a:pPr algn="ctr" rtl="0" fontAlgn="base">
              <a:spcBef>
                <a:spcPct val="20000"/>
              </a:spcBef>
              <a:spcAft>
                <a:spcPct val="0"/>
              </a:spcAft>
              <a:buFont typeface="Arial" pitchFamily="34" charset="0"/>
              <a:buNone/>
              <a:defRPr/>
            </a:pPr>
            <a:r>
              <a:rPr lang="ar-SA" sz="2400" b="1" dirty="0">
                <a:solidFill>
                  <a:srgbClr val="676A55">
                    <a:lumMod val="75000"/>
                  </a:srgbClr>
                </a:solidFill>
              </a:rPr>
              <a:t>جامعة الملك فيصل</a:t>
            </a:r>
          </a:p>
          <a:p>
            <a:pPr algn="ctr" rtl="0" fontAlgn="base">
              <a:spcBef>
                <a:spcPct val="20000"/>
              </a:spcBef>
              <a:spcAft>
                <a:spcPct val="0"/>
              </a:spcAft>
              <a:buFont typeface="Arial" pitchFamily="34" charset="0"/>
              <a:buNone/>
              <a:defRPr/>
            </a:pPr>
            <a:r>
              <a:rPr lang="ar-SA" sz="2400" b="1" dirty="0">
                <a:solidFill>
                  <a:srgbClr val="676A55">
                    <a:lumMod val="75000"/>
                  </a:srgbClr>
                </a:solidFill>
              </a:rPr>
              <a:t>عمادة التعلم الإلكتروني والتعليم عن بعد</a:t>
            </a:r>
            <a:endParaRPr lang="en-US" sz="2400" b="1" dirty="0">
              <a:solidFill>
                <a:srgbClr val="676A55">
                  <a:lumMod val="75000"/>
                </a:srgbClr>
              </a:solidFill>
              <a:cs typeface="Arial" pitchFamily="34" charset="0"/>
            </a:endParaRPr>
          </a:p>
          <a:p>
            <a:pPr algn="ctr" rtl="0" fontAlgn="base">
              <a:spcBef>
                <a:spcPct val="20000"/>
              </a:spcBef>
              <a:spcAft>
                <a:spcPct val="0"/>
              </a:spcAft>
              <a:buFont typeface="Arial" pitchFamily="34" charset="0"/>
              <a:buNone/>
              <a:defRPr/>
            </a:pPr>
            <a:r>
              <a:rPr lang="ar-SA" sz="2400" dirty="0">
                <a:solidFill>
                  <a:srgbClr val="676A55">
                    <a:lumMod val="75000"/>
                  </a:srgbClr>
                </a:solidFill>
              </a:rPr>
              <a:t>	</a:t>
            </a:r>
            <a:endParaRPr lang="en-US" sz="2400" dirty="0">
              <a:solidFill>
                <a:srgbClr val="676A55">
                  <a:lumMod val="75000"/>
                </a:srgbClr>
              </a:solidFill>
              <a:cs typeface="Arial" pitchFamily="34" charset="0"/>
            </a:endParaRPr>
          </a:p>
        </p:txBody>
      </p:sp>
      <p:grpSp>
        <p:nvGrpSpPr>
          <p:cNvPr id="13320"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130" name="Title 1"/>
          <p:cNvSpPr txBox="1">
            <a:spLocks/>
          </p:cNvSpPr>
          <p:nvPr/>
        </p:nvSpPr>
        <p:spPr bwMode="auto">
          <a:xfrm>
            <a:off x="1600200" y="2819400"/>
            <a:ext cx="5099050" cy="1981200"/>
          </a:xfrm>
          <a:prstGeom prst="rect">
            <a:avLst/>
          </a:prstGeom>
          <a:noFill/>
          <a:ln w="9525">
            <a:noFill/>
            <a:miter lim="800000"/>
            <a:headEnd/>
            <a:tailEnd/>
          </a:ln>
        </p:spPr>
        <p:txBody>
          <a:bodyPr anchor="ctr"/>
          <a:lstStyle/>
          <a:p>
            <a:pPr algn="ctr" fontAlgn="base">
              <a:spcBef>
                <a:spcPct val="0"/>
              </a:spcBef>
              <a:spcAft>
                <a:spcPct val="0"/>
              </a:spcAft>
              <a:defRPr/>
            </a:pPr>
            <a:r>
              <a:rPr lang="ar-EG" sz="3700" b="1" dirty="0">
                <a:solidFill>
                  <a:srgbClr val="72A376">
                    <a:lumMod val="50000"/>
                  </a:srgbClr>
                </a:solidFill>
                <a:latin typeface="AYM Wadiy S_U normal."/>
                <a:cs typeface="Times New Roman" pitchFamily="18" charset="0"/>
              </a:rPr>
              <a:t>اسم المقرر</a:t>
            </a:r>
            <a:endParaRPr lang="ar-SA" sz="3700" b="1" dirty="0">
              <a:solidFill>
                <a:srgbClr val="72A376">
                  <a:lumMod val="50000"/>
                </a:srgbClr>
              </a:solidFill>
              <a:latin typeface="AYM Wadiy S_U normal."/>
              <a:cs typeface="Times New Roman" pitchFamily="18" charset="0"/>
            </a:endParaRPr>
          </a:p>
          <a:p>
            <a:pPr algn="ctr" fontAlgn="base">
              <a:spcBef>
                <a:spcPct val="0"/>
              </a:spcBef>
              <a:spcAft>
                <a:spcPct val="0"/>
              </a:spcAft>
              <a:defRPr/>
            </a:pPr>
            <a:r>
              <a:rPr lang="ar-SA" sz="2800" b="1" dirty="0">
                <a:solidFill>
                  <a:prstClr val="black"/>
                </a:solidFill>
                <a:cs typeface="Times New Roman" pitchFamily="18" charset="0"/>
              </a:rPr>
              <a:t>فقه </a:t>
            </a:r>
            <a:r>
              <a:rPr lang="ar-SA" sz="2800" b="1" dirty="0">
                <a:solidFill>
                  <a:prstClr val="black"/>
                </a:solidFill>
                <a:cs typeface="Times New Roman" pitchFamily="18" charset="0"/>
              </a:rPr>
              <a:t>القضاء والسياسة الشرعية(1411</a:t>
            </a:r>
            <a:r>
              <a:rPr lang="ar-SA" sz="2800" b="1" dirty="0" err="1">
                <a:solidFill>
                  <a:prstClr val="black"/>
                </a:solidFill>
                <a:cs typeface="Times New Roman" pitchFamily="18" charset="0"/>
              </a:rPr>
              <a:t>)</a:t>
            </a:r>
            <a:endParaRPr lang="en-US" sz="2800" b="1" dirty="0">
              <a:solidFill>
                <a:prstClr val="black"/>
              </a:solidFill>
              <a:cs typeface="Arial" pitchFamily="34" charset="0"/>
            </a:endParaRPr>
          </a:p>
          <a:p>
            <a:pPr algn="ctr" fontAlgn="base">
              <a:spcBef>
                <a:spcPct val="0"/>
              </a:spcBef>
              <a:spcAft>
                <a:spcPct val="0"/>
              </a:spcAft>
              <a:defRPr/>
            </a:pPr>
            <a:r>
              <a:rPr lang="ar-SA" sz="2600" b="1" dirty="0">
                <a:solidFill>
                  <a:prstClr val="black"/>
                </a:solidFill>
                <a:cs typeface="Times New Roman" pitchFamily="18" charset="0"/>
              </a:rPr>
              <a:t>قسم الدراسات الإسلامية</a:t>
            </a:r>
          </a:p>
          <a:p>
            <a:pPr algn="ctr" fontAlgn="base">
              <a:spcBef>
                <a:spcPct val="0"/>
              </a:spcBef>
              <a:spcAft>
                <a:spcPct val="0"/>
              </a:spcAft>
              <a:defRPr/>
            </a:pPr>
            <a:r>
              <a:rPr lang="ar-SA" sz="2600" b="1" dirty="0">
                <a:solidFill>
                  <a:prstClr val="black"/>
                </a:solidFill>
                <a:cs typeface="Times New Roman" pitchFamily="18" charset="0"/>
              </a:rPr>
              <a:t>د</a:t>
            </a:r>
            <a:r>
              <a:rPr lang="en-US" sz="2600" b="1" dirty="0">
                <a:solidFill>
                  <a:prstClr val="black"/>
                </a:solidFill>
                <a:cs typeface="Times New Roman" pitchFamily="18" charset="0"/>
              </a:rPr>
              <a:t> </a:t>
            </a:r>
            <a:r>
              <a:rPr lang="en-US" sz="2600" b="1" dirty="0">
                <a:solidFill>
                  <a:prstClr val="black"/>
                </a:solidFill>
                <a:cs typeface="Times New Roman" pitchFamily="18" charset="0"/>
              </a:rPr>
              <a:t>.</a:t>
            </a:r>
            <a:r>
              <a:rPr lang="ar-SA" sz="2600" b="1" dirty="0">
                <a:solidFill>
                  <a:prstClr val="black"/>
                </a:solidFill>
                <a:cs typeface="Times New Roman" pitchFamily="18" charset="0"/>
              </a:rPr>
              <a:t>عبد الله بن محمد </a:t>
            </a:r>
            <a:r>
              <a:rPr lang="ar-SA" sz="2600" b="1" dirty="0" err="1">
                <a:solidFill>
                  <a:prstClr val="black"/>
                </a:solidFill>
                <a:cs typeface="Times New Roman" pitchFamily="18" charset="0"/>
              </a:rPr>
              <a:t>السماعيل</a:t>
            </a:r>
            <a:endParaRPr lang="en-US" sz="2600" b="1" dirty="0">
              <a:solidFill>
                <a:prstClr val="black"/>
              </a:solidFill>
              <a:cs typeface="Arial" pitchFamily="34" charset="0"/>
            </a:endParaRPr>
          </a:p>
        </p:txBody>
      </p:sp>
      <p:sp>
        <p:nvSpPr>
          <p:cNvPr id="13323" name="Slide Number Placeholder 10"/>
          <p:cNvSpPr txBox="1">
            <a:spLocks/>
          </p:cNvSpPr>
          <p:nvPr/>
        </p:nvSpPr>
        <p:spPr bwMode="auto">
          <a:xfrm>
            <a:off x="1524000" y="6405564"/>
            <a:ext cx="2311400" cy="365125"/>
          </a:xfrm>
          <a:prstGeom prst="rect">
            <a:avLst/>
          </a:prstGeom>
          <a:noFill/>
          <a:ln w="9525">
            <a:noFill/>
            <a:miter lim="800000"/>
            <a:headEnd/>
            <a:tailEnd/>
          </a:ln>
        </p:spPr>
        <p:txBody>
          <a:bodyPr anchor="ctr"/>
          <a:lstStyle/>
          <a:p>
            <a:pPr rtl="0" fontAlgn="base">
              <a:spcBef>
                <a:spcPct val="0"/>
              </a:spcBef>
              <a:spcAft>
                <a:spcPct val="0"/>
              </a:spcAft>
            </a:pPr>
            <a:fld id="{03A93B40-90AE-4897-8C81-2E1B1CE95584}" type="slidenum">
              <a:rPr lang="ar-SA" sz="1200">
                <a:solidFill>
                  <a:prstClr val="white"/>
                </a:solidFill>
              </a:rPr>
              <a:pPr rtl="0" fontAlgn="base">
                <a:spcBef>
                  <a:spcPct val="0"/>
                </a:spcBef>
                <a:spcAft>
                  <a:spcPct val="0"/>
                </a:spcAft>
              </a:pPr>
              <a:t>1</a:t>
            </a:fld>
            <a:endParaRPr lang="en-US" sz="1200">
              <a:solidFill>
                <a:prstClr val="white"/>
              </a:solidFill>
              <a:cs typeface="Arial" pitchFamily="34" charset="0"/>
            </a:endParaRPr>
          </a:p>
        </p:txBody>
      </p:sp>
    </p:spTree>
    <p:extLst>
      <p:ext uri="{BB962C8B-B14F-4D97-AF65-F5344CB8AC3E}">
        <p14:creationId xmlns:p14="http://schemas.microsoft.com/office/powerpoint/2010/main" val="766704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6019800" y="6356351"/>
            <a:ext cx="482600" cy="365125"/>
          </a:xfrm>
          <a:noFill/>
          <a:ln>
            <a:miter lim="800000"/>
            <a:headEnd/>
            <a:tailEnd/>
          </a:ln>
        </p:spPr>
        <p:txBody>
          <a:bodyPr/>
          <a:lstStyle/>
          <a:p>
            <a:fld id="{17736114-F482-4CE7-8A52-BD44337E6255}" type="slidenum">
              <a:rPr lang="ar-SA" smtClean="0">
                <a:solidFill>
                  <a:prstClr val="white"/>
                </a:solidFill>
                <a:cs typeface="Arial" pitchFamily="34" charset="0"/>
              </a:rPr>
              <a:pPr/>
              <a:t>2</a:t>
            </a:fld>
            <a:endParaRPr lang="en-US" smtClean="0">
              <a:solidFill>
                <a:prstClr val="white"/>
              </a:solidFill>
              <a:cs typeface="Arial" pitchFamily="34" charset="0"/>
            </a:endParaRPr>
          </a:p>
        </p:txBody>
      </p:sp>
      <p:sp>
        <p:nvSpPr>
          <p:cNvPr id="14339" name="Title 4"/>
          <p:cNvSpPr>
            <a:spLocks noGrp="1"/>
          </p:cNvSpPr>
          <p:nvPr>
            <p:ph type="ctrTitle"/>
          </p:nvPr>
        </p:nvSpPr>
        <p:spPr>
          <a:xfrm>
            <a:off x="1905000" y="2133601"/>
            <a:ext cx="8420100" cy="1470025"/>
          </a:xfrm>
        </p:spPr>
        <p:txBody>
          <a:bodyPr/>
          <a:lstStyle/>
          <a:p>
            <a:pPr rtl="1" eaLnBrk="1" hangingPunct="1"/>
            <a:r>
              <a:rPr lang="ar-SA" sz="3600" b="1" dirty="0">
                <a:solidFill>
                  <a:schemeClr val="tx1"/>
                </a:solidFill>
                <a:cs typeface="Arial" pitchFamily="34" charset="0"/>
              </a:rPr>
              <a:t>المحاضرة التمهيدية</a:t>
            </a:r>
            <a:br>
              <a:rPr lang="ar-SA" sz="3600" b="1" dirty="0">
                <a:solidFill>
                  <a:schemeClr val="tx1"/>
                </a:solidFill>
                <a:cs typeface="Arial" pitchFamily="34" charset="0"/>
              </a:rPr>
            </a:br>
            <a:endParaRPr lang="en-US" sz="3600" b="1" dirty="0">
              <a:solidFill>
                <a:schemeClr val="tx1"/>
              </a:solidFill>
              <a:cs typeface="Arial" pitchFamily="34" charset="0"/>
            </a:endParaRPr>
          </a:p>
        </p:txBody>
      </p:sp>
      <p:sp>
        <p:nvSpPr>
          <p:cNvPr id="14340" name="Subtitle 5"/>
          <p:cNvSpPr>
            <a:spLocks noGrp="1"/>
          </p:cNvSpPr>
          <p:nvPr>
            <p:ph type="subTitle" idx="1"/>
          </p:nvPr>
        </p:nvSpPr>
        <p:spPr>
          <a:xfrm>
            <a:off x="2133600" y="3886200"/>
            <a:ext cx="7429500" cy="1752600"/>
          </a:xfrm>
        </p:spPr>
        <p:txBody>
          <a:bodyPr/>
          <a:lstStyle/>
          <a:p>
            <a:pPr rtl="1" eaLnBrk="1" hangingPunct="1"/>
            <a:r>
              <a:rPr lang="ar-SA" b="1" dirty="0" smtClean="0">
                <a:solidFill>
                  <a:schemeClr val="tx1"/>
                </a:solidFill>
                <a:cs typeface="Arial" pitchFamily="34" charset="0"/>
              </a:rPr>
              <a:t>لمقرر فقه القضاء والسياسة الشرعية</a:t>
            </a:r>
          </a:p>
        </p:txBody>
      </p:sp>
    </p:spTree>
    <p:extLst>
      <p:ext uri="{BB962C8B-B14F-4D97-AF65-F5344CB8AC3E}">
        <p14:creationId xmlns:p14="http://schemas.microsoft.com/office/powerpoint/2010/main" val="3523106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عناصر المحاضرة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algn="just" rtl="1" eaLnBrk="1" hangingPunct="1">
              <a:buFont typeface="Arial" pitchFamily="34" charset="0"/>
              <a:buChar char="•"/>
            </a:pPr>
            <a:r>
              <a:rPr lang="ar-SA" b="1" dirty="0" smtClean="0">
                <a:cs typeface="Traditional Arabic" pitchFamily="2" charset="-78"/>
              </a:rPr>
              <a:t>محتوى المقرر.</a:t>
            </a:r>
          </a:p>
          <a:p>
            <a:pPr algn="just" rtl="1" eaLnBrk="1" hangingPunct="1">
              <a:buFont typeface="Arial" pitchFamily="34" charset="0"/>
              <a:buChar char="•"/>
            </a:pPr>
            <a:r>
              <a:rPr lang="ar-SA" b="1" dirty="0" smtClean="0">
                <a:cs typeface="Traditional Arabic" pitchFamily="2" charset="-78"/>
              </a:rPr>
              <a:t>مسوغات المقرر.</a:t>
            </a:r>
          </a:p>
          <a:p>
            <a:pPr algn="just" rtl="1" eaLnBrk="1" hangingPunct="1">
              <a:buFont typeface="Arial" pitchFamily="34" charset="0"/>
              <a:buChar char="•"/>
            </a:pPr>
            <a:r>
              <a:rPr lang="ar-SA" b="1" dirty="0" smtClean="0">
                <a:cs typeface="Traditional Arabic" pitchFamily="2" charset="-78"/>
              </a:rPr>
              <a:t>أهداف المقرر.</a:t>
            </a:r>
          </a:p>
          <a:p>
            <a:pPr algn="just" rtl="1" eaLnBrk="1" hangingPunct="1">
              <a:buFont typeface="Arial" pitchFamily="34" charset="0"/>
              <a:buChar char="•"/>
            </a:pPr>
            <a:r>
              <a:rPr lang="ar-SA" b="1" dirty="0" smtClean="0">
                <a:cs typeface="Traditional Arabic" pitchFamily="2" charset="-78"/>
              </a:rPr>
              <a:t>مصادر ومراجع.</a:t>
            </a:r>
          </a:p>
          <a:p>
            <a:pPr algn="just" rtl="1" eaLnBrk="1" hangingPunct="1">
              <a:buFont typeface="Arial" pitchFamily="34" charset="0"/>
              <a:buChar char="•"/>
            </a:pPr>
            <a:r>
              <a:rPr lang="ar-SA" b="1" dirty="0" smtClean="0">
                <a:cs typeface="Traditional Arabic" pitchFamily="2" charset="-78"/>
              </a:rPr>
              <a:t>السيرة الذاتية لأستاذ </a:t>
            </a:r>
            <a:r>
              <a:rPr lang="ar-SA" b="1" smtClean="0">
                <a:cs typeface="Traditional Arabic" pitchFamily="2" charset="-78"/>
              </a:rPr>
              <a:t>المقرر.</a:t>
            </a:r>
            <a:endParaRPr lang="ar-SA" b="1" dirty="0" smtClean="0">
              <a:cs typeface="Traditional Arabic" pitchFamily="2" charset="-78"/>
            </a:endParaRPr>
          </a:p>
          <a:p>
            <a:pPr rtl="1"/>
            <a:r>
              <a:rPr lang="en-US" b="1" dirty="0" smtClean="0">
                <a:cs typeface="Arial" pitchFamily="34" charset="0"/>
              </a:rPr>
              <a:t> </a:t>
            </a:r>
          </a:p>
          <a:p>
            <a:pPr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5364" name="Slide Number Placeholder 3"/>
          <p:cNvSpPr>
            <a:spLocks noGrp="1"/>
          </p:cNvSpPr>
          <p:nvPr>
            <p:ph type="sldNum" sz="quarter" idx="4294967295"/>
          </p:nvPr>
        </p:nvSpPr>
        <p:spPr bwMode="auto">
          <a:xfrm>
            <a:off x="6019800" y="6356351"/>
            <a:ext cx="482600" cy="365125"/>
          </a:xfrm>
          <a:noFill/>
          <a:ln>
            <a:miter lim="800000"/>
            <a:headEnd/>
            <a:tailEnd/>
          </a:ln>
        </p:spPr>
        <p:txBody>
          <a:bodyPr/>
          <a:lstStyle/>
          <a:p>
            <a:fld id="{331E274B-5D19-47E3-9B64-2F6EF3DE2E22}" type="slidenum">
              <a:rPr lang="ar-SA" smtClean="0">
                <a:cs typeface="Arial" pitchFamily="34" charset="0"/>
              </a:rPr>
              <a:pPr/>
              <a:t>3</a:t>
            </a:fld>
            <a:endParaRPr lang="en-US" smtClean="0">
              <a:cs typeface="Arial" pitchFamily="34" charset="0"/>
            </a:endParaRPr>
          </a:p>
        </p:txBody>
      </p:sp>
    </p:spTree>
    <p:extLst>
      <p:ext uri="{BB962C8B-B14F-4D97-AF65-F5344CB8AC3E}">
        <p14:creationId xmlns:p14="http://schemas.microsoft.com/office/powerpoint/2010/main" val="3066540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محتوى المقرر</a:t>
            </a:r>
          </a:p>
        </p:txBody>
      </p:sp>
      <p:sp>
        <p:nvSpPr>
          <p:cNvPr id="16387" name="Content Placeholder 2"/>
          <p:cNvSpPr>
            <a:spLocks noGrp="1"/>
          </p:cNvSpPr>
          <p:nvPr>
            <p:ph idx="1"/>
          </p:nvPr>
        </p:nvSpPr>
        <p:spPr>
          <a:xfrm>
            <a:off x="1371600" y="1417638"/>
            <a:ext cx="9144000" cy="4678363"/>
          </a:xfrm>
        </p:spPr>
        <p:txBody>
          <a:bodyPr/>
          <a:lstStyle/>
          <a:p>
            <a:pPr algn="just" rtl="1">
              <a:buFont typeface="Arial" pitchFamily="34" charset="0"/>
              <a:buChar char="•"/>
            </a:pPr>
            <a:r>
              <a:rPr lang="ar-SA" b="1" dirty="0" smtClean="0">
                <a:cs typeface="Traditional Arabic" pitchFamily="2" charset="-78"/>
              </a:rPr>
              <a:t>القضاء: تعريفه، أهميته، شروط القاضي وآدابه.</a:t>
            </a:r>
          </a:p>
          <a:p>
            <a:pPr algn="just" rtl="1">
              <a:buFont typeface="Arial" pitchFamily="34" charset="0"/>
              <a:buChar char="•"/>
            </a:pPr>
            <a:r>
              <a:rPr lang="ar-SA" b="1" dirty="0" smtClean="0">
                <a:cs typeface="Traditional Arabic" pitchFamily="2" charset="-78"/>
              </a:rPr>
              <a:t>الدعوى: تعريفها، أركانها وشروط صحتها، طرق الإثبات.</a:t>
            </a:r>
          </a:p>
          <a:p>
            <a:pPr algn="just" rtl="1">
              <a:buFont typeface="Arial" pitchFamily="34" charset="0"/>
              <a:buChar char="•"/>
            </a:pPr>
            <a:r>
              <a:rPr lang="ar-SA" b="1" dirty="0" smtClean="0">
                <a:cs typeface="Traditional Arabic" pitchFamily="2" charset="-78"/>
              </a:rPr>
              <a:t>دراسة موجزة لبعض الأنظمة القضائية المعمول </a:t>
            </a:r>
            <a:r>
              <a:rPr lang="ar-SA" b="1" dirty="0" err="1" smtClean="0">
                <a:cs typeface="Traditional Arabic" pitchFamily="2" charset="-78"/>
              </a:rPr>
              <a:t>بها</a:t>
            </a:r>
            <a:r>
              <a:rPr lang="ar-SA" b="1" dirty="0" smtClean="0">
                <a:cs typeface="Traditional Arabic" pitchFamily="2" charset="-78"/>
              </a:rPr>
              <a:t> في المملكة( نظام القضاء، نظام ديوان المظالم، نظام المرافعات الشرعية، نظام الإجراءات الجزائية، نظام المحاماة).</a:t>
            </a:r>
          </a:p>
          <a:p>
            <a:pPr algn="just" rtl="1">
              <a:buFont typeface="Arial" pitchFamily="34" charset="0"/>
              <a:buChar char="•"/>
            </a:pPr>
            <a:r>
              <a:rPr lang="ar-SA" b="1" dirty="0" smtClean="0">
                <a:cs typeface="Traditional Arabic" pitchFamily="2" charset="-78"/>
              </a:rPr>
              <a:t>السياسة الشرعية: تعريفها، أهميتها، أقسامها، قراءات مختارة من كتب السياسة الشرعية.</a:t>
            </a:r>
            <a:endParaRPr lang="en-US" b="1" dirty="0" smtClean="0">
              <a:cs typeface="Traditional Arabic" pitchFamily="2" charset="-78"/>
            </a:endParaRPr>
          </a:p>
          <a:p>
            <a:pPr rtl="1" eaLnBrk="1" hangingPunct="1"/>
            <a:endParaRPr lang="ar-SA" b="1" dirty="0" smtClean="0">
              <a:cs typeface="Arial" pitchFamily="34" charset="0"/>
            </a:endParaRPr>
          </a:p>
        </p:txBody>
      </p:sp>
      <p:sp>
        <p:nvSpPr>
          <p:cNvPr id="16388" name="Slide Number Placeholder 3"/>
          <p:cNvSpPr>
            <a:spLocks noGrp="1"/>
          </p:cNvSpPr>
          <p:nvPr>
            <p:ph type="sldNum" sz="quarter" idx="4294967295"/>
          </p:nvPr>
        </p:nvSpPr>
        <p:spPr bwMode="auto">
          <a:xfrm>
            <a:off x="6019800" y="6356351"/>
            <a:ext cx="482600" cy="365125"/>
          </a:xfrm>
          <a:noFill/>
          <a:ln>
            <a:miter lim="800000"/>
            <a:headEnd/>
            <a:tailEnd/>
          </a:ln>
        </p:spPr>
        <p:txBody>
          <a:bodyPr/>
          <a:lstStyle/>
          <a:p>
            <a:fld id="{4EE604D7-7EF8-4C1A-B6D3-8435F7BD7991}" type="slidenum">
              <a:rPr lang="ar-SA" smtClean="0">
                <a:cs typeface="Arial" pitchFamily="34" charset="0"/>
              </a:rPr>
              <a:pPr/>
              <a:t>4</a:t>
            </a:fld>
            <a:endParaRPr lang="en-US" smtClean="0">
              <a:cs typeface="Arial" pitchFamily="34" charset="0"/>
            </a:endParaRPr>
          </a:p>
        </p:txBody>
      </p:sp>
    </p:spTree>
    <p:extLst>
      <p:ext uri="{BB962C8B-B14F-4D97-AF65-F5344CB8AC3E}">
        <p14:creationId xmlns:p14="http://schemas.microsoft.com/office/powerpoint/2010/main" val="3578202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defRPr/>
            </a:pPr>
            <a:r>
              <a:rPr lang="ar-SA" b="1" dirty="0" smtClean="0">
                <a:cs typeface="Traditional Arabic" pitchFamily="2" charset="-78"/>
              </a:rPr>
              <a:t>مسوغات المقرر</a:t>
            </a:r>
            <a:endParaRPr lang="ar-SA" dirty="0"/>
          </a:p>
        </p:txBody>
      </p:sp>
      <p:sp>
        <p:nvSpPr>
          <p:cNvPr id="18435" name="عنصر نائب للمحتوى 2"/>
          <p:cNvSpPr>
            <a:spLocks noGrp="1"/>
          </p:cNvSpPr>
          <p:nvPr>
            <p:ph idx="1"/>
          </p:nvPr>
        </p:nvSpPr>
        <p:spPr/>
        <p:txBody>
          <a:bodyPr/>
          <a:lstStyle/>
          <a:p>
            <a:pPr algn="just" rtl="1"/>
            <a:r>
              <a:rPr lang="ar-SA" b="1" dirty="0" smtClean="0">
                <a:cs typeface="Traditional Arabic" pitchFamily="2" charset="-78"/>
              </a:rPr>
              <a:t>حاجة الطالب إلى معرفة فقه القضاء والسياسة الشرعية.</a:t>
            </a:r>
          </a:p>
        </p:txBody>
      </p:sp>
    </p:spTree>
    <p:extLst>
      <p:ext uri="{BB962C8B-B14F-4D97-AF65-F5344CB8AC3E}">
        <p14:creationId xmlns:p14="http://schemas.microsoft.com/office/powerpoint/2010/main" val="868765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defRPr/>
            </a:pPr>
            <a:r>
              <a:rPr lang="ar-SA" b="1" dirty="0" smtClean="0">
                <a:cs typeface="Traditional Arabic" pitchFamily="2" charset="-78"/>
              </a:rPr>
              <a:t>أهداف المقرر</a:t>
            </a:r>
            <a:endParaRPr lang="ar-SA" dirty="0"/>
          </a:p>
        </p:txBody>
      </p:sp>
      <p:sp>
        <p:nvSpPr>
          <p:cNvPr id="19459" name="عنصر نائب للمحتوى 2"/>
          <p:cNvSpPr>
            <a:spLocks noGrp="1"/>
          </p:cNvSpPr>
          <p:nvPr>
            <p:ph idx="1"/>
          </p:nvPr>
        </p:nvSpPr>
        <p:spPr/>
        <p:txBody>
          <a:bodyPr/>
          <a:lstStyle/>
          <a:p>
            <a:pPr algn="just" rtl="1"/>
            <a:r>
              <a:rPr lang="ar-SA" b="1" dirty="0" smtClean="0">
                <a:cs typeface="Traditional Arabic" pitchFamily="2" charset="-78"/>
              </a:rPr>
              <a:t>يتوقع في نهاية تدريس المقرر أن يكون الطالب قادراً على أن:</a:t>
            </a:r>
          </a:p>
          <a:p>
            <a:pPr algn="just" rtl="1">
              <a:buFont typeface="Wingdings" pitchFamily="2" charset="2"/>
              <a:buChar char="§"/>
            </a:pPr>
            <a:r>
              <a:rPr lang="ar-SA" b="1" dirty="0" smtClean="0">
                <a:cs typeface="Traditional Arabic" pitchFamily="2" charset="-78"/>
              </a:rPr>
              <a:t>يشرح أهمية القضاء والسياسة الشرعية في ترسيخ الأمن في المجتمع المسلم.</a:t>
            </a:r>
          </a:p>
          <a:p>
            <a:pPr algn="just" rtl="1">
              <a:buFont typeface="Wingdings" pitchFamily="2" charset="2"/>
              <a:buChar char="§"/>
            </a:pPr>
            <a:r>
              <a:rPr lang="ar-SA" b="1" dirty="0" smtClean="0">
                <a:cs typeface="Traditional Arabic" pitchFamily="2" charset="-78"/>
              </a:rPr>
              <a:t>يبين شمولية السياسة الشرعية لحقوق الراعي والرعية.</a:t>
            </a:r>
          </a:p>
          <a:p>
            <a:pPr algn="just" rtl="1">
              <a:buFont typeface="Wingdings" pitchFamily="2" charset="2"/>
              <a:buChar char="§"/>
            </a:pPr>
            <a:r>
              <a:rPr lang="ar-SA" b="1" dirty="0" smtClean="0">
                <a:cs typeface="Traditional Arabic" pitchFamily="2" charset="-78"/>
              </a:rPr>
              <a:t>يوضح الإجراءات المطلوبة لرفع الدعاوى أمام المحاكم.</a:t>
            </a:r>
          </a:p>
          <a:p>
            <a:pPr algn="just" rtl="1">
              <a:buFont typeface="Wingdings" pitchFamily="2" charset="2"/>
              <a:buChar char="§"/>
            </a:pPr>
            <a:r>
              <a:rPr lang="ar-SA" b="1" dirty="0" smtClean="0">
                <a:cs typeface="Traditional Arabic" pitchFamily="2" charset="-78"/>
              </a:rPr>
              <a:t>يبين الأنظمة القضائية المعمول </a:t>
            </a:r>
            <a:r>
              <a:rPr lang="ar-SA" b="1" dirty="0" err="1" smtClean="0">
                <a:cs typeface="Traditional Arabic" pitchFamily="2" charset="-78"/>
              </a:rPr>
              <a:t>بها</a:t>
            </a:r>
            <a:r>
              <a:rPr lang="ar-SA" b="1" dirty="0" smtClean="0">
                <a:cs typeface="Traditional Arabic" pitchFamily="2" charset="-78"/>
              </a:rPr>
              <a:t> في المملكة.</a:t>
            </a:r>
          </a:p>
        </p:txBody>
      </p:sp>
    </p:spTree>
    <p:extLst>
      <p:ext uri="{BB962C8B-B14F-4D97-AF65-F5344CB8AC3E}">
        <p14:creationId xmlns:p14="http://schemas.microsoft.com/office/powerpoint/2010/main" val="4075366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defRPr/>
            </a:pPr>
            <a:r>
              <a:rPr lang="ar-SA" b="1" dirty="0" smtClean="0">
                <a:cs typeface="Traditional Arabic" pitchFamily="2" charset="-78"/>
              </a:rPr>
              <a:t>مصادر المقرر ومراجعه</a:t>
            </a:r>
            <a:endParaRPr lang="ar-SA" b="1" dirty="0">
              <a:cs typeface="Traditional Arabic" pitchFamily="2" charset="-78"/>
            </a:endParaRPr>
          </a:p>
        </p:txBody>
      </p:sp>
      <p:sp>
        <p:nvSpPr>
          <p:cNvPr id="27651" name="عنصر نائب للمحتوى 2"/>
          <p:cNvSpPr>
            <a:spLocks noGrp="1"/>
          </p:cNvSpPr>
          <p:nvPr>
            <p:ph idx="1"/>
          </p:nvPr>
        </p:nvSpPr>
        <p:spPr/>
        <p:txBody>
          <a:bodyPr/>
          <a:lstStyle/>
          <a:p>
            <a:pPr marL="514350" indent="-514350" algn="just" rtl="1">
              <a:defRPr/>
            </a:pPr>
            <a:r>
              <a:rPr lang="ar-SA" sz="2400" b="1" dirty="0">
                <a:cs typeface="Traditional Arabic" pitchFamily="2" charset="-78"/>
              </a:rPr>
              <a:t>المرجع الرئيس:</a:t>
            </a:r>
          </a:p>
          <a:p>
            <a:pPr marL="514350" indent="-514350" algn="just" rtl="1">
              <a:buFont typeface="+mj-lt"/>
              <a:buAutoNum type="arabicPeriod"/>
              <a:defRPr/>
            </a:pPr>
            <a:r>
              <a:rPr lang="ar-SA" sz="2400" b="1" dirty="0">
                <a:cs typeface="Traditional Arabic" pitchFamily="2" charset="-78"/>
              </a:rPr>
              <a:t>الروض المربع بشرح زاد </a:t>
            </a:r>
            <a:r>
              <a:rPr lang="ar-SA" sz="2400" b="1" dirty="0" err="1">
                <a:cs typeface="Traditional Arabic" pitchFamily="2" charset="-78"/>
              </a:rPr>
              <a:t>المستقنع</a:t>
            </a:r>
            <a:r>
              <a:rPr lang="ar-SA" sz="2400" b="1" dirty="0">
                <a:cs typeface="Traditional Arabic" pitchFamily="2" charset="-78"/>
              </a:rPr>
              <a:t>، تأليف/ منصور بن يونس </a:t>
            </a:r>
            <a:r>
              <a:rPr lang="ar-SA" sz="2400" b="1" dirty="0" err="1">
                <a:cs typeface="Traditional Arabic" pitchFamily="2" charset="-78"/>
              </a:rPr>
              <a:t>البهوتي</a:t>
            </a:r>
            <a:r>
              <a:rPr lang="ar-SA" sz="2400" b="1" dirty="0">
                <a:cs typeface="Traditional Arabic" pitchFamily="2" charset="-78"/>
              </a:rPr>
              <a:t>.(المرجع الأساس)</a:t>
            </a:r>
          </a:p>
          <a:p>
            <a:pPr marL="514350" indent="-514350" algn="just" rtl="1">
              <a:buFont typeface="+mj-lt"/>
              <a:buAutoNum type="arabicPeriod"/>
              <a:defRPr/>
            </a:pPr>
            <a:r>
              <a:rPr lang="ar-SA" sz="2400" b="1" dirty="0">
                <a:cs typeface="Traditional Arabic" pitchFamily="2" charset="-78"/>
              </a:rPr>
              <a:t>السياسة الشرعية في إصلاح الراعي والرعية، تأليف/ ابن تيمية.</a:t>
            </a:r>
          </a:p>
          <a:p>
            <a:pPr marL="514350" indent="-514350" algn="just" rtl="1">
              <a:defRPr/>
            </a:pPr>
            <a:r>
              <a:rPr lang="ar-SA" sz="2400" b="1" dirty="0">
                <a:cs typeface="Traditional Arabic" pitchFamily="2" charset="-78"/>
              </a:rPr>
              <a:t>المراجع </a:t>
            </a:r>
            <a:r>
              <a:rPr lang="ar-SA" sz="2400" b="1" dirty="0" err="1">
                <a:cs typeface="Traditional Arabic" pitchFamily="2" charset="-78"/>
              </a:rPr>
              <a:t>المساعدة:</a:t>
            </a:r>
            <a:endParaRPr lang="ar-SA" sz="2400" b="1" dirty="0">
              <a:cs typeface="Traditional Arabic" pitchFamily="2" charset="-78"/>
            </a:endParaRPr>
          </a:p>
          <a:p>
            <a:pPr marL="514350" indent="-514350" algn="just" rtl="1">
              <a:buFont typeface="+mj-lt"/>
              <a:buAutoNum type="arabicPeriod"/>
              <a:defRPr/>
            </a:pPr>
            <a:r>
              <a:rPr lang="ar-SA" sz="2400" b="1" dirty="0">
                <a:cs typeface="Traditional Arabic" pitchFamily="2" charset="-78"/>
              </a:rPr>
              <a:t>الطرق الحكمية في السياسة الشرعية لابن القيم.</a:t>
            </a:r>
          </a:p>
          <a:p>
            <a:pPr marL="514350" indent="-514350" algn="just" rtl="1">
              <a:buFont typeface="+mj-lt"/>
              <a:buAutoNum type="arabicPeriod"/>
              <a:defRPr/>
            </a:pPr>
            <a:r>
              <a:rPr lang="ar-SA" sz="2400" b="1" dirty="0">
                <a:cs typeface="Traditional Arabic" pitchFamily="2" charset="-78"/>
              </a:rPr>
              <a:t>أنظمة القضاء المعمول </a:t>
            </a:r>
            <a:r>
              <a:rPr lang="ar-SA" sz="2400" b="1" dirty="0" err="1">
                <a:cs typeface="Traditional Arabic" pitchFamily="2" charset="-78"/>
              </a:rPr>
              <a:t>بها</a:t>
            </a:r>
            <a:r>
              <a:rPr lang="ar-SA" sz="2400" b="1" dirty="0">
                <a:cs typeface="Traditional Arabic" pitchFamily="2" charset="-78"/>
              </a:rPr>
              <a:t> في المملكة العربية السعودية.</a:t>
            </a:r>
          </a:p>
          <a:p>
            <a:pPr marL="514350" indent="-514350" algn="just" rtl="1">
              <a:defRPr/>
            </a:pPr>
            <a:r>
              <a:rPr lang="ar-SA" sz="2400" b="1" dirty="0">
                <a:cs typeface="Traditional Arabic" pitchFamily="2" charset="-78"/>
              </a:rPr>
              <a:t>المواقع </a:t>
            </a:r>
            <a:r>
              <a:rPr lang="ar-SA" sz="2400" b="1" dirty="0" err="1">
                <a:cs typeface="Traditional Arabic" pitchFamily="2" charset="-78"/>
              </a:rPr>
              <a:t>الإلكترونية:</a:t>
            </a:r>
            <a:r>
              <a:rPr lang="ar-SA" sz="2400" b="1" dirty="0">
                <a:cs typeface="Traditional Arabic" pitchFamily="2" charset="-78"/>
              </a:rPr>
              <a:t> </a:t>
            </a:r>
          </a:p>
          <a:p>
            <a:pPr marL="514350" indent="-514350" algn="just" rtl="1">
              <a:buFont typeface="+mj-lt"/>
              <a:buAutoNum type="arabicPeriod"/>
              <a:defRPr/>
            </a:pPr>
            <a:r>
              <a:rPr lang="ar-SA" sz="2400" b="1" dirty="0">
                <a:cs typeface="Traditional Arabic" pitchFamily="2" charset="-78"/>
              </a:rPr>
              <a:t>موقع وزارة العدل السعودية.</a:t>
            </a:r>
          </a:p>
          <a:p>
            <a:pPr marL="514350" indent="-514350" algn="just" rtl="1">
              <a:buFont typeface="+mj-lt"/>
              <a:buAutoNum type="arabicPeriod"/>
              <a:defRPr/>
            </a:pPr>
            <a:r>
              <a:rPr lang="ar-SA" sz="2400" b="1" dirty="0">
                <a:cs typeface="Traditional Arabic" pitchFamily="2" charset="-78"/>
              </a:rPr>
              <a:t>جامع الفقه الإسلامي </a:t>
            </a:r>
          </a:p>
          <a:p>
            <a:pPr marL="514350" indent="-514350" algn="just" rtl="1">
              <a:defRPr/>
            </a:pPr>
            <a:endParaRPr lang="en-US" sz="2800" dirty="0">
              <a:cs typeface="Arial" pitchFamily="34" charset="0"/>
            </a:endParaRPr>
          </a:p>
        </p:txBody>
      </p:sp>
    </p:spTree>
    <p:extLst>
      <p:ext uri="{BB962C8B-B14F-4D97-AF65-F5344CB8AC3E}">
        <p14:creationId xmlns:p14="http://schemas.microsoft.com/office/powerpoint/2010/main" val="190486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600" b="1" dirty="0">
                <a:solidFill>
                  <a:schemeClr val="tx2">
                    <a:lumMod val="75000"/>
                  </a:schemeClr>
                </a:solidFill>
                <a:cs typeface="Arial" pitchFamily="34" charset="0"/>
              </a:rPr>
              <a:t>السيرة الذاتية لأستاذ المقرر:</a:t>
            </a:r>
          </a:p>
        </p:txBody>
      </p:sp>
      <p:sp>
        <p:nvSpPr>
          <p:cNvPr id="8195" name="Content Placeholder 2"/>
          <p:cNvSpPr>
            <a:spLocks noGrp="1"/>
          </p:cNvSpPr>
          <p:nvPr>
            <p:ph idx="1"/>
          </p:nvPr>
        </p:nvSpPr>
        <p:spPr>
          <a:xfrm>
            <a:off x="1371600" y="1447801"/>
            <a:ext cx="9144000" cy="4678363"/>
          </a:xfrm>
        </p:spPr>
        <p:txBody>
          <a:bodyPr/>
          <a:lstStyle/>
          <a:p>
            <a:pPr rtl="1"/>
            <a:r>
              <a:rPr lang="ar-SA" sz="2400" b="1" dirty="0"/>
              <a:t>أستاذ المقرر:</a:t>
            </a:r>
            <a:r>
              <a:rPr lang="ar-SA" sz="2400" dirty="0"/>
              <a:t> </a:t>
            </a:r>
            <a:r>
              <a:rPr lang="ar-SA" sz="2400" dirty="0" err="1"/>
              <a:t>د</a:t>
            </a:r>
            <a:r>
              <a:rPr lang="ar-SA" sz="2400" dirty="0"/>
              <a:t>. عبد الله بن محمد </a:t>
            </a:r>
            <a:r>
              <a:rPr lang="ar-SA" sz="2400" dirty="0" err="1"/>
              <a:t>السماعيل</a:t>
            </a:r>
            <a:endParaRPr lang="en-US" sz="2400" dirty="0"/>
          </a:p>
          <a:p>
            <a:pPr rtl="1"/>
            <a:r>
              <a:rPr lang="ar-SA" sz="2400" b="1" dirty="0"/>
              <a:t>الوظيفة:</a:t>
            </a:r>
            <a:r>
              <a:rPr lang="ar-SA" sz="2400" dirty="0"/>
              <a:t> عضو هيئة التدريس بقسم الدراسات الإسلامية ـ كلية الآداب</a:t>
            </a:r>
            <a:endParaRPr lang="en-US" sz="2400" dirty="0"/>
          </a:p>
          <a:p>
            <a:pPr rtl="1"/>
            <a:r>
              <a:rPr lang="ar-SA" sz="2400" b="1" dirty="0"/>
              <a:t>الرتبة العلمية:</a:t>
            </a:r>
            <a:r>
              <a:rPr lang="ar-SA" sz="2400" dirty="0"/>
              <a:t> أستاذ مشارك.</a:t>
            </a:r>
            <a:endParaRPr lang="en-US" sz="2400" dirty="0"/>
          </a:p>
          <a:p>
            <a:pPr rtl="1"/>
            <a:r>
              <a:rPr lang="ar-SA" sz="2400" b="1" dirty="0"/>
              <a:t>التخصص:</a:t>
            </a:r>
            <a:r>
              <a:rPr lang="ar-SA" sz="2400" dirty="0"/>
              <a:t> الفقه المقارن.</a:t>
            </a:r>
            <a:endParaRPr lang="en-US" sz="2400" dirty="0"/>
          </a:p>
          <a:p>
            <a:pPr rtl="1"/>
            <a:r>
              <a:rPr lang="ar-SA" sz="2400" b="1" dirty="0"/>
              <a:t>العنوان:</a:t>
            </a:r>
            <a:r>
              <a:rPr lang="ar-SA" sz="2400" dirty="0"/>
              <a:t> جامعة الملك فيصل ــ </a:t>
            </a:r>
            <a:r>
              <a:rPr lang="ar-SA" sz="2400" dirty="0" err="1"/>
              <a:t>الأحساء</a:t>
            </a:r>
            <a:r>
              <a:rPr lang="ar-SA" sz="2400" dirty="0"/>
              <a:t> ـ المملكة العربية السعودية.</a:t>
            </a:r>
            <a:endParaRPr lang="en-US" sz="2400" dirty="0"/>
          </a:p>
          <a:p>
            <a:pPr rtl="1"/>
            <a:r>
              <a:rPr lang="ar-SA" sz="2400" b="1" dirty="0"/>
              <a:t>الهاتف:</a:t>
            </a:r>
            <a:r>
              <a:rPr lang="ar-SA" sz="2400" dirty="0"/>
              <a:t> 0135899733</a:t>
            </a:r>
          </a:p>
          <a:p>
            <a:pPr rtl="1"/>
            <a:r>
              <a:rPr lang="ar-SA" sz="2400" b="1" dirty="0"/>
              <a:t>البريد الإلكتروني: </a:t>
            </a:r>
            <a:r>
              <a:rPr lang="en-US" sz="2400" dirty="0"/>
              <a:t>aalsomaeil@kfu.edu.sa</a:t>
            </a:r>
          </a:p>
          <a:p>
            <a:pPr rtl="1"/>
            <a:r>
              <a:rPr lang="ar-SA" sz="2400" b="1" dirty="0"/>
              <a:t> </a:t>
            </a:r>
            <a:endParaRPr lang="en-US" sz="2400" dirty="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6019800" y="6356351"/>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28357436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2" name="Group 5"/>
          <p:cNvGrpSpPr>
            <a:grpSpLocks/>
          </p:cNvGrpSpPr>
          <p:nvPr/>
        </p:nvGrpSpPr>
        <p:grpSpPr bwMode="auto">
          <a:xfrm>
            <a:off x="7610476" y="1981201"/>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6"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3557"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2057400" y="2133600"/>
            <a:ext cx="2109788"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69483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6019800" y="6356351"/>
            <a:ext cx="482600" cy="365125"/>
          </a:xfrm>
          <a:noFill/>
          <a:ln>
            <a:miter lim="800000"/>
            <a:headEnd/>
            <a:tailEnd/>
          </a:ln>
        </p:spPr>
        <p:txBody>
          <a:bodyPr/>
          <a:lstStyle/>
          <a:p>
            <a:fld id="{59F35A1D-C607-4100-844F-FCAE050656A5}" type="slidenum">
              <a:rPr lang="ar-SA" smtClean="0">
                <a:cs typeface="Arial" pitchFamily="34" charset="0"/>
              </a:rPr>
              <a:pPr/>
              <a:t>10</a:t>
            </a:fld>
            <a:endParaRPr lang="en-US" smtClean="0">
              <a:cs typeface="Arial" pitchFamily="34" charset="0"/>
            </a:endParaRPr>
          </a:p>
        </p:txBody>
      </p:sp>
      <p:sp>
        <p:nvSpPr>
          <p:cNvPr id="14339" name="Title 4"/>
          <p:cNvSpPr>
            <a:spLocks noGrp="1"/>
          </p:cNvSpPr>
          <p:nvPr>
            <p:ph type="ctrTitle"/>
          </p:nvPr>
        </p:nvSpPr>
        <p:spPr>
          <a:xfrm>
            <a:off x="1905000" y="2133601"/>
            <a:ext cx="8420100" cy="1470025"/>
          </a:xfrm>
        </p:spPr>
        <p:txBody>
          <a:bodyPr/>
          <a:lstStyle/>
          <a:p>
            <a:pPr rtl="1" eaLnBrk="1" hangingPunct="1"/>
            <a:r>
              <a:rPr lang="ar-SA" sz="3600" b="1">
                <a:solidFill>
                  <a:schemeClr val="tx1"/>
                </a:solidFill>
                <a:cs typeface="Arial" pitchFamily="34" charset="0"/>
              </a:rPr>
              <a:t>المحاضرة الأولى</a:t>
            </a:r>
            <a:endParaRPr lang="en-US" sz="3600" b="1" dirty="0">
              <a:solidFill>
                <a:schemeClr val="tx1"/>
              </a:solidFill>
              <a:cs typeface="Arial" pitchFamily="34" charset="0"/>
            </a:endParaRPr>
          </a:p>
        </p:txBody>
      </p:sp>
      <p:sp>
        <p:nvSpPr>
          <p:cNvPr id="14340" name="Subtitle 5"/>
          <p:cNvSpPr>
            <a:spLocks noGrp="1"/>
          </p:cNvSpPr>
          <p:nvPr>
            <p:ph type="subTitle" idx="1"/>
          </p:nvPr>
        </p:nvSpPr>
        <p:spPr>
          <a:xfrm>
            <a:off x="2133600" y="3581400"/>
            <a:ext cx="7429500" cy="1600200"/>
          </a:xfrm>
        </p:spPr>
        <p:txBody>
          <a:bodyPr/>
          <a:lstStyle/>
          <a:p>
            <a:pPr rtl="1" eaLnBrk="1" hangingPunct="1">
              <a:defRPr/>
            </a:pPr>
            <a:r>
              <a:rPr lang="ar-SA" sz="4400" b="1" dirty="0">
                <a:solidFill>
                  <a:schemeClr val="tx1"/>
                </a:solidFill>
                <a:effectLst>
                  <a:outerShdw blurRad="38100" dist="38100" dir="2700000" algn="tl">
                    <a:srgbClr val="C0C0C0"/>
                  </a:outerShdw>
                </a:effectLst>
                <a:latin typeface="Times New Roman" pitchFamily="18" charset="0"/>
                <a:cs typeface="Traditional Arabic" pitchFamily="2" charset="-78"/>
              </a:rPr>
              <a:t>القضاء</a:t>
            </a:r>
          </a:p>
          <a:p>
            <a:pPr rtl="1" eaLnBrk="1" hangingPunct="1">
              <a:defRPr/>
            </a:pPr>
            <a:r>
              <a:rPr lang="ar-SA" sz="4400" b="1" dirty="0">
                <a:solidFill>
                  <a:schemeClr val="tx1"/>
                </a:solidFill>
                <a:effectLst>
                  <a:outerShdw blurRad="38100" dist="38100" dir="2700000" algn="tl">
                    <a:srgbClr val="C0C0C0"/>
                  </a:outerShdw>
                </a:effectLst>
                <a:latin typeface="Times New Roman" pitchFamily="18" charset="0"/>
                <a:cs typeface="Traditional Arabic" pitchFamily="2" charset="-78"/>
              </a:rPr>
              <a:t>تعريفه وأهميته</a:t>
            </a:r>
            <a:endParaRPr lang="ar-SA" sz="4400" b="1" dirty="0">
              <a:solidFill>
                <a:schemeClr val="tx1"/>
              </a:solidFill>
              <a:cs typeface="Arial" pitchFamily="34" charset="0"/>
            </a:endParaRPr>
          </a:p>
        </p:txBody>
      </p:sp>
    </p:spTree>
    <p:extLst>
      <p:ext uri="{BB962C8B-B14F-4D97-AF65-F5344CB8AC3E}">
        <p14:creationId xmlns:p14="http://schemas.microsoft.com/office/powerpoint/2010/main" val="16506147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عناصر المحاضرة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rtl="1" eaLnBrk="1" hangingPunct="1">
              <a:buFont typeface="Arial" pitchFamily="34" charset="0"/>
              <a:buChar char="•"/>
            </a:pPr>
            <a:r>
              <a:rPr lang="ar-SA" b="1" dirty="0" smtClean="0">
                <a:cs typeface="Traditional Arabic" pitchFamily="2" charset="-78"/>
              </a:rPr>
              <a:t>تعريف القضاء.</a:t>
            </a:r>
          </a:p>
          <a:p>
            <a:pPr rtl="1" eaLnBrk="1" hangingPunct="1">
              <a:buFont typeface="Arial" pitchFamily="34" charset="0"/>
              <a:buChar char="•"/>
            </a:pPr>
            <a:r>
              <a:rPr lang="ar-SA" b="1" dirty="0" smtClean="0">
                <a:cs typeface="Traditional Arabic" pitchFamily="2" charset="-78"/>
              </a:rPr>
              <a:t>أهميته.</a:t>
            </a:r>
          </a:p>
          <a:p>
            <a:pPr rtl="1" eaLnBrk="1" hangingPunct="1">
              <a:buFont typeface="Arial" pitchFamily="34" charset="0"/>
              <a:buChar char="•"/>
            </a:pPr>
            <a:r>
              <a:rPr lang="ar-SA" b="1" dirty="0" smtClean="0">
                <a:cs typeface="Traditional Arabic" pitchFamily="2" charset="-78"/>
              </a:rPr>
              <a:t>اختصاص القاضي.</a:t>
            </a:r>
          </a:p>
          <a:p>
            <a:pPr rtl="1" eaLnBrk="1" hangingPunct="1">
              <a:buFont typeface="Arial" pitchFamily="34" charset="0"/>
              <a:buChar char="•"/>
            </a:pPr>
            <a:r>
              <a:rPr lang="ar-SA" b="1" dirty="0" smtClean="0">
                <a:cs typeface="Traditional Arabic" pitchFamily="2" charset="-78"/>
              </a:rPr>
              <a:t>أجرة القاضي.</a:t>
            </a:r>
          </a:p>
        </p:txBody>
      </p:sp>
      <p:sp>
        <p:nvSpPr>
          <p:cNvPr id="15364" name="Slide Number Placeholder 3"/>
          <p:cNvSpPr>
            <a:spLocks noGrp="1"/>
          </p:cNvSpPr>
          <p:nvPr>
            <p:ph type="sldNum" sz="quarter" idx="4294967295"/>
          </p:nvPr>
        </p:nvSpPr>
        <p:spPr bwMode="auto">
          <a:xfrm>
            <a:off x="6019800" y="6356351"/>
            <a:ext cx="482600" cy="365125"/>
          </a:xfrm>
          <a:noFill/>
          <a:ln>
            <a:miter lim="800000"/>
            <a:headEnd/>
            <a:tailEnd/>
          </a:ln>
        </p:spPr>
        <p:txBody>
          <a:bodyPr/>
          <a:lstStyle/>
          <a:p>
            <a:fld id="{665C3A45-CA94-4F38-9909-C4BD9766EC85}" type="slidenum">
              <a:rPr lang="ar-SA" smtClean="0">
                <a:cs typeface="Arial" pitchFamily="34" charset="0"/>
              </a:rPr>
              <a:pPr/>
              <a:t>11</a:t>
            </a:fld>
            <a:endParaRPr lang="en-US" smtClean="0">
              <a:cs typeface="Arial" pitchFamily="34" charset="0"/>
            </a:endParaRPr>
          </a:p>
        </p:txBody>
      </p:sp>
    </p:spTree>
    <p:extLst>
      <p:ext uri="{BB962C8B-B14F-4D97-AF65-F5344CB8AC3E}">
        <p14:creationId xmlns:p14="http://schemas.microsoft.com/office/powerpoint/2010/main" val="4026091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r>
              <a:rPr lang="ar-SA" sz="3200" b="1" dirty="0">
                <a:cs typeface="Traditional Arabic" pitchFamily="2" charset="-78"/>
              </a:rPr>
              <a:t>تعريف القضاء</a:t>
            </a: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638300" y="1447801"/>
            <a:ext cx="8915400" cy="4525963"/>
          </a:xfrm>
        </p:spPr>
        <p:txBody>
          <a:bodyPr/>
          <a:lstStyle/>
          <a:p>
            <a:pPr algn="just" rtl="1"/>
            <a:r>
              <a:rPr lang="ar-SA" b="1" dirty="0" smtClean="0">
                <a:cs typeface="Traditional Arabic" pitchFamily="2" charset="-78"/>
              </a:rPr>
              <a:t>لغة: إحكام الشيء والفراغ منه؛ ومنه { فقضاهن سبع سماوات في يومين }.</a:t>
            </a:r>
          </a:p>
          <a:p>
            <a:pPr algn="just" rtl="1"/>
            <a:r>
              <a:rPr lang="ar-SA" b="1" dirty="0" smtClean="0">
                <a:cs typeface="Traditional Arabic" pitchFamily="2" charset="-78"/>
              </a:rPr>
              <a:t>واصطلاحاً: تبيين الحكم الشرعي والإلزام </a:t>
            </a:r>
            <a:r>
              <a:rPr lang="ar-SA" b="1" dirty="0" err="1" smtClean="0">
                <a:cs typeface="Traditional Arabic" pitchFamily="2" charset="-78"/>
              </a:rPr>
              <a:t>به</a:t>
            </a:r>
            <a:r>
              <a:rPr lang="ar-SA" b="1" dirty="0" smtClean="0">
                <a:cs typeface="Traditional Arabic" pitchFamily="2" charset="-78"/>
              </a:rPr>
              <a:t> وفصل الحكومات.</a:t>
            </a:r>
          </a:p>
        </p:txBody>
      </p:sp>
    </p:spTree>
    <p:extLst>
      <p:ext uri="{BB962C8B-B14F-4D97-AF65-F5344CB8AC3E}">
        <p14:creationId xmlns:p14="http://schemas.microsoft.com/office/powerpoint/2010/main" val="42644553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r>
              <a:rPr lang="ar-SA" sz="3200" b="1" dirty="0">
                <a:cs typeface="Traditional Arabic" pitchFamily="2" charset="-78"/>
              </a:rPr>
              <a:t>أهمية القضاء</a:t>
            </a: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638300" y="1447801"/>
            <a:ext cx="8915400" cy="4525963"/>
          </a:xfrm>
        </p:spPr>
        <p:txBody>
          <a:bodyPr/>
          <a:lstStyle/>
          <a:p>
            <a:pPr marL="514350" indent="-514350" algn="just" rtl="1">
              <a:buFont typeface="+mj-lt"/>
              <a:buAutoNum type="arabicPeriod"/>
            </a:pPr>
            <a:r>
              <a:rPr lang="ar-SA" b="1" dirty="0" smtClean="0">
                <a:solidFill>
                  <a:srgbClr val="0070C0"/>
                </a:solidFill>
                <a:cs typeface="Traditional Arabic" pitchFamily="2" charset="-78"/>
              </a:rPr>
              <a:t>حكم تعيين القضاة؛ </a:t>
            </a:r>
            <a:r>
              <a:rPr lang="ar-SA" b="1" dirty="0" smtClean="0">
                <a:solidFill>
                  <a:srgbClr val="FF0000"/>
                </a:solidFill>
                <a:cs typeface="Traditional Arabic" pitchFamily="2" charset="-78"/>
              </a:rPr>
              <a:t>فرض كفاية </a:t>
            </a:r>
            <a:r>
              <a:rPr lang="ar-SA" b="1" dirty="0" smtClean="0">
                <a:cs typeface="Traditional Arabic" pitchFamily="2" charset="-78"/>
              </a:rPr>
              <a:t>لأن أمر الناس لا يستقيم بدونه.</a:t>
            </a:r>
          </a:p>
          <a:p>
            <a:pPr marL="514350" indent="-514350" algn="just" rtl="1">
              <a:buFont typeface="+mj-lt"/>
              <a:buAutoNum type="arabicPeriod"/>
            </a:pPr>
            <a:r>
              <a:rPr lang="ar-SA" b="1" dirty="0" smtClean="0">
                <a:solidFill>
                  <a:srgbClr val="0070C0"/>
                </a:solidFill>
                <a:cs typeface="Traditional Arabic" pitchFamily="2" charset="-78"/>
              </a:rPr>
              <a:t>القاضي نائب عن الإمام ف</a:t>
            </a:r>
            <a:r>
              <a:rPr lang="ar-SA" b="1" dirty="0" smtClean="0">
                <a:solidFill>
                  <a:srgbClr val="FF0000"/>
                </a:solidFill>
                <a:cs typeface="Traditional Arabic" pitchFamily="2" charset="-78"/>
              </a:rPr>
              <a:t>يلزمه أن ينصب في كل إقليم قاضياً</a:t>
            </a:r>
            <a:r>
              <a:rPr lang="ar-SA" b="1" dirty="0" smtClean="0">
                <a:cs typeface="Traditional Arabic" pitchFamily="2" charset="-78"/>
              </a:rPr>
              <a:t>؛ لأن الإمام لا يمكنه أن يباشر الخصومات في جميع البلدان بنفسه فوجب أن يرتب في كل إقليم من يتولى فصل الخصومات بينهم لئلا تضيع الحقوق.</a:t>
            </a:r>
          </a:p>
          <a:p>
            <a:pPr marL="514350" indent="-514350" algn="just" rtl="1">
              <a:buFont typeface="+mj-lt"/>
              <a:buAutoNum type="arabicPeriod"/>
            </a:pPr>
            <a:r>
              <a:rPr lang="ar-SA" b="1" dirty="0" smtClean="0">
                <a:solidFill>
                  <a:srgbClr val="0070C0"/>
                </a:solidFill>
                <a:cs typeface="Traditional Arabic" pitchFamily="2" charset="-78"/>
              </a:rPr>
              <a:t>حسن اختيار القضاة؛ ف</a:t>
            </a:r>
            <a:r>
              <a:rPr lang="ar-SA" b="1" dirty="0" smtClean="0">
                <a:solidFill>
                  <a:srgbClr val="FF0000"/>
                </a:solidFill>
                <a:cs typeface="Traditional Arabic" pitchFamily="2" charset="-78"/>
              </a:rPr>
              <a:t>يختار</a:t>
            </a:r>
            <a:r>
              <a:rPr lang="ar-SA" b="1" dirty="0" smtClean="0">
                <a:cs typeface="Traditional Arabic" pitchFamily="2" charset="-78"/>
              </a:rPr>
              <a:t> لنصب القضاء </a:t>
            </a:r>
            <a:r>
              <a:rPr lang="ar-SA" b="1" dirty="0" smtClean="0">
                <a:solidFill>
                  <a:srgbClr val="FF0000"/>
                </a:solidFill>
                <a:cs typeface="Traditional Arabic" pitchFamily="2" charset="-78"/>
              </a:rPr>
              <a:t>أفضل من يجده علما وورعا </a:t>
            </a:r>
            <a:r>
              <a:rPr lang="ar-SA" b="1" dirty="0" smtClean="0">
                <a:cs typeface="Traditional Arabic" pitchFamily="2" charset="-78"/>
              </a:rPr>
              <a:t>لأن الإمام ناظر للمسلمين فيجب عليه اختيار الأصلح لهم </a:t>
            </a:r>
            <a:r>
              <a:rPr lang="ar-SA" b="1" dirty="0" smtClean="0">
                <a:solidFill>
                  <a:srgbClr val="FF0000"/>
                </a:solidFill>
                <a:cs typeface="Traditional Arabic" pitchFamily="2" charset="-78"/>
              </a:rPr>
              <a:t>ويأمره بتقوى الله </a:t>
            </a:r>
            <a:r>
              <a:rPr lang="ar-SA" b="1" dirty="0" smtClean="0">
                <a:cs typeface="Traditional Arabic" pitchFamily="2" charset="-78"/>
              </a:rPr>
              <a:t>لأن التقوى رأس الدين </a:t>
            </a:r>
            <a:r>
              <a:rPr lang="ar-SA" b="1" dirty="0" smtClean="0">
                <a:solidFill>
                  <a:srgbClr val="FF0000"/>
                </a:solidFill>
                <a:cs typeface="Traditional Arabic" pitchFamily="2" charset="-78"/>
              </a:rPr>
              <a:t>و</a:t>
            </a:r>
            <a:r>
              <a:rPr lang="ar-SA" b="1" dirty="0" smtClean="0">
                <a:cs typeface="Traditional Arabic" pitchFamily="2" charset="-78"/>
              </a:rPr>
              <a:t>يأمره </a:t>
            </a:r>
            <a:r>
              <a:rPr lang="ar-SA" b="1" dirty="0" smtClean="0">
                <a:solidFill>
                  <a:srgbClr val="FF0000"/>
                </a:solidFill>
                <a:cs typeface="Traditional Arabic" pitchFamily="2" charset="-78"/>
              </a:rPr>
              <a:t>بأن يتحرى العدل </a:t>
            </a:r>
            <a:r>
              <a:rPr lang="ar-SA" b="1" dirty="0" smtClean="0">
                <a:cs typeface="Traditional Arabic" pitchFamily="2" charset="-78"/>
              </a:rPr>
              <a:t>بإعطاء الحق لمستحقه من غير ميل.</a:t>
            </a:r>
          </a:p>
        </p:txBody>
      </p:sp>
    </p:spTree>
    <p:extLst>
      <p:ext uri="{BB962C8B-B14F-4D97-AF65-F5344CB8AC3E}">
        <p14:creationId xmlns:p14="http://schemas.microsoft.com/office/powerpoint/2010/main" val="3893393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638300" y="1447801"/>
            <a:ext cx="8915400" cy="4525963"/>
          </a:xfrm>
        </p:spPr>
        <p:txBody>
          <a:bodyPr/>
          <a:lstStyle/>
          <a:p>
            <a:pPr marL="514350" indent="-514350" algn="just" rtl="1"/>
            <a:r>
              <a:rPr lang="ar-SA" b="1" dirty="0" smtClean="0">
                <a:solidFill>
                  <a:srgbClr val="0070C0"/>
                </a:solidFill>
                <a:cs typeface="Traditional Arabic" pitchFamily="2" charset="-78"/>
              </a:rPr>
              <a:t>وفي نظام القضاء الصادر بالأمر الملكي 78 وتاريخ  11/9/1428هـ المادة الأولى والثانية منه تبينان أهمية القضاء من ناحية استقلاله وأنه لا سلطان على القضاة في قضائهم إلا لأحكام الشريعة وأنهم غير قابلين للعزل.</a:t>
            </a:r>
            <a:endParaRPr lang="ar-SA" b="1" dirty="0" smtClean="0">
              <a:cs typeface="Traditional Arabic" pitchFamily="2" charset="-78"/>
            </a:endParaRPr>
          </a:p>
        </p:txBody>
      </p:sp>
    </p:spTree>
    <p:extLst>
      <p:ext uri="{BB962C8B-B14F-4D97-AF65-F5344CB8AC3E}">
        <p14:creationId xmlns:p14="http://schemas.microsoft.com/office/powerpoint/2010/main" val="30730983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r>
              <a:rPr lang="ar-SA" sz="3200" b="1" dirty="0">
                <a:cs typeface="Traditional Arabic" pitchFamily="2" charset="-78"/>
              </a:rPr>
              <a:t>اختصاص القاضي</a:t>
            </a: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638300" y="1447801"/>
            <a:ext cx="8915400" cy="4525963"/>
          </a:xfrm>
        </p:spPr>
        <p:txBody>
          <a:bodyPr/>
          <a:lstStyle/>
          <a:p>
            <a:pPr algn="just" rtl="1"/>
            <a:r>
              <a:rPr lang="ar-SA" b="1" dirty="0" smtClean="0">
                <a:solidFill>
                  <a:srgbClr val="0070C0"/>
                </a:solidFill>
                <a:cs typeface="Traditional Arabic" pitchFamily="2" charset="-78"/>
              </a:rPr>
              <a:t>أولا: </a:t>
            </a:r>
            <a:r>
              <a:rPr lang="ar-SA" b="1" dirty="0" smtClean="0">
                <a:solidFill>
                  <a:srgbClr val="FF0000"/>
                </a:solidFill>
                <a:cs typeface="Traditional Arabic" pitchFamily="2" charset="-78"/>
              </a:rPr>
              <a:t>ولاية الحكم العامة؛ وتفيد</a:t>
            </a:r>
            <a:r>
              <a:rPr lang="ar-SA" b="1" dirty="0" smtClean="0">
                <a:cs typeface="Traditional Arabic" pitchFamily="2" charset="-78"/>
              </a:rPr>
              <a:t>:</a:t>
            </a:r>
          </a:p>
          <a:p>
            <a:pPr marL="514350" indent="-514350" algn="just" rtl="1">
              <a:buFont typeface="+mj-lt"/>
              <a:buAutoNum type="arabicPeriod"/>
            </a:pPr>
            <a:r>
              <a:rPr lang="ar-SA" b="1" dirty="0" smtClean="0">
                <a:solidFill>
                  <a:srgbClr val="FF0000"/>
                </a:solidFill>
                <a:cs typeface="Traditional Arabic" pitchFamily="2" charset="-78"/>
              </a:rPr>
              <a:t>الفصل بين الخصوم وأخذ الحق لبعضهم من بعض </a:t>
            </a:r>
            <a:r>
              <a:rPr lang="ar-SA" b="1" dirty="0" smtClean="0">
                <a:cs typeface="Traditional Arabic" pitchFamily="2" charset="-78"/>
              </a:rPr>
              <a:t>أي: أخذه لربه ممن هو عليها </a:t>
            </a:r>
          </a:p>
          <a:p>
            <a:pPr marL="514350" indent="-514350" algn="just" rtl="1">
              <a:buFont typeface="+mj-lt"/>
              <a:buAutoNum type="arabicPeriod"/>
            </a:pPr>
            <a:r>
              <a:rPr lang="ar-SA" b="1" dirty="0" smtClean="0">
                <a:solidFill>
                  <a:srgbClr val="FF0000"/>
                </a:solidFill>
                <a:cs typeface="Traditional Arabic" pitchFamily="2" charset="-78"/>
              </a:rPr>
              <a:t>النظر في أموال غير المرشدين </a:t>
            </a:r>
            <a:r>
              <a:rPr lang="ar-SA" b="1" dirty="0" smtClean="0">
                <a:cs typeface="Traditional Arabic" pitchFamily="2" charset="-78"/>
              </a:rPr>
              <a:t>كالصغير والمجنون والسفيه وكذا مال غائب.</a:t>
            </a:r>
          </a:p>
          <a:p>
            <a:pPr marL="514350" indent="-514350" algn="just" rtl="1">
              <a:buFont typeface="+mj-lt"/>
              <a:buAutoNum type="arabicPeriod"/>
            </a:pPr>
            <a:r>
              <a:rPr lang="ar-SA" b="1" dirty="0" smtClean="0">
                <a:solidFill>
                  <a:srgbClr val="FF0000"/>
                </a:solidFill>
                <a:cs typeface="Traditional Arabic" pitchFamily="2" charset="-78"/>
              </a:rPr>
              <a:t>الحجر على من يستوجبه لسفه أو فلس</a:t>
            </a:r>
          </a:p>
          <a:p>
            <a:pPr marL="514350" indent="-514350" algn="just" rtl="1">
              <a:buFont typeface="+mj-lt"/>
              <a:buAutoNum type="arabicPeriod"/>
            </a:pPr>
            <a:r>
              <a:rPr lang="ar-SA" b="1" dirty="0" smtClean="0">
                <a:solidFill>
                  <a:srgbClr val="FF0000"/>
                </a:solidFill>
                <a:cs typeface="Traditional Arabic" pitchFamily="2" charset="-78"/>
              </a:rPr>
              <a:t>النظر في وقوف عمله ليعمل بشرطها.</a:t>
            </a:r>
          </a:p>
          <a:p>
            <a:pPr marL="514350" indent="-514350" algn="just" rtl="1">
              <a:buFont typeface="+mj-lt"/>
              <a:buAutoNum type="arabicPeriod"/>
            </a:pPr>
            <a:r>
              <a:rPr lang="ar-SA" b="1" dirty="0" smtClean="0">
                <a:solidFill>
                  <a:srgbClr val="FF0000"/>
                </a:solidFill>
                <a:cs typeface="Traditional Arabic" pitchFamily="2" charset="-78"/>
              </a:rPr>
              <a:t>تنفيذ الوصايا.</a:t>
            </a:r>
          </a:p>
        </p:txBody>
      </p:sp>
    </p:spTree>
    <p:extLst>
      <p:ext uri="{BB962C8B-B14F-4D97-AF65-F5344CB8AC3E}">
        <p14:creationId xmlns:p14="http://schemas.microsoft.com/office/powerpoint/2010/main" val="1923881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638300" y="1447801"/>
            <a:ext cx="8915400" cy="4525963"/>
          </a:xfrm>
        </p:spPr>
        <p:txBody>
          <a:bodyPr/>
          <a:lstStyle/>
          <a:p>
            <a:pPr marL="514350" indent="-514350" algn="just" rtl="1">
              <a:buFont typeface="+mj-lt"/>
              <a:buAutoNum type="arabicPeriod" startAt="6"/>
            </a:pPr>
            <a:r>
              <a:rPr lang="ar-SA" b="1" dirty="0" smtClean="0">
                <a:solidFill>
                  <a:srgbClr val="FF0000"/>
                </a:solidFill>
                <a:cs typeface="Traditional Arabic" pitchFamily="2" charset="-78"/>
              </a:rPr>
              <a:t>تزويج من لا ولي لها </a:t>
            </a:r>
            <a:r>
              <a:rPr lang="ar-SA" b="1" dirty="0" smtClean="0">
                <a:cs typeface="Traditional Arabic" pitchFamily="2" charset="-78"/>
              </a:rPr>
              <a:t>من النساء.</a:t>
            </a:r>
          </a:p>
          <a:p>
            <a:pPr marL="514350" indent="-514350" algn="just" rtl="1">
              <a:buFont typeface="+mj-lt"/>
              <a:buAutoNum type="arabicPeriod" startAt="6"/>
            </a:pPr>
            <a:r>
              <a:rPr lang="ar-SA" b="1" dirty="0" smtClean="0">
                <a:solidFill>
                  <a:srgbClr val="FF0000"/>
                </a:solidFill>
                <a:cs typeface="Traditional Arabic" pitchFamily="2" charset="-78"/>
              </a:rPr>
              <a:t>إقامة الحدود.</a:t>
            </a:r>
          </a:p>
          <a:p>
            <a:pPr marL="514350" indent="-514350" algn="just" rtl="1">
              <a:buFont typeface="+mj-lt"/>
              <a:buAutoNum type="arabicPeriod" startAt="6"/>
            </a:pPr>
            <a:r>
              <a:rPr lang="ar-SA" b="1" dirty="0" smtClean="0">
                <a:solidFill>
                  <a:srgbClr val="FF0000"/>
                </a:solidFill>
                <a:cs typeface="Traditional Arabic" pitchFamily="2" charset="-78"/>
              </a:rPr>
              <a:t>إمامة الجمعة والعيد </a:t>
            </a:r>
            <a:r>
              <a:rPr lang="ar-SA" b="1" dirty="0" smtClean="0">
                <a:cs typeface="Traditional Arabic" pitchFamily="2" charset="-78"/>
              </a:rPr>
              <a:t>ما لم يخصا بإمام.</a:t>
            </a:r>
          </a:p>
          <a:p>
            <a:pPr marL="514350" indent="-514350" algn="just" rtl="1">
              <a:buFont typeface="+mj-lt"/>
              <a:buAutoNum type="arabicPeriod" startAt="6"/>
            </a:pPr>
            <a:r>
              <a:rPr lang="ar-SA" b="1" dirty="0" smtClean="0">
                <a:solidFill>
                  <a:srgbClr val="FF0000"/>
                </a:solidFill>
                <a:cs typeface="Traditional Arabic" pitchFamily="2" charset="-78"/>
              </a:rPr>
              <a:t>النظر في مصالح عمله بكف الأذى عن الطرقات وأفنيتها.</a:t>
            </a:r>
          </a:p>
          <a:p>
            <a:pPr marL="514350" indent="-514350" algn="just" rtl="1">
              <a:buFont typeface="+mj-lt"/>
              <a:buAutoNum type="arabicPeriod" startAt="6"/>
            </a:pPr>
            <a:r>
              <a:rPr lang="ar-SA" b="1" dirty="0" smtClean="0">
                <a:cs typeface="Traditional Arabic" pitchFamily="2" charset="-78"/>
              </a:rPr>
              <a:t>جباية خراج وزكاة ما لم يخصا بعامل.</a:t>
            </a:r>
          </a:p>
          <a:p>
            <a:pPr marL="514350" indent="-514350" algn="just" rtl="1">
              <a:buFont typeface="+mj-lt"/>
              <a:buAutoNum type="arabicPeriod" startAt="6"/>
            </a:pPr>
            <a:r>
              <a:rPr lang="ar-SA" b="1" dirty="0" smtClean="0">
                <a:cs typeface="Traditional Arabic" pitchFamily="2" charset="-78"/>
              </a:rPr>
              <a:t>الاحتساب على الباعة والمشترين وإلزامهم </a:t>
            </a:r>
            <a:r>
              <a:rPr lang="ar-SA" b="1" dirty="0" err="1" smtClean="0">
                <a:cs typeface="Traditional Arabic" pitchFamily="2" charset="-78"/>
              </a:rPr>
              <a:t>بالشرع</a:t>
            </a:r>
            <a:r>
              <a:rPr lang="ar-SA" b="1" dirty="0" smtClean="0">
                <a:cs typeface="Traditional Arabic" pitchFamily="2" charset="-78"/>
              </a:rPr>
              <a:t>.</a:t>
            </a:r>
          </a:p>
        </p:txBody>
      </p:sp>
    </p:spTree>
    <p:extLst>
      <p:ext uri="{BB962C8B-B14F-4D97-AF65-F5344CB8AC3E}">
        <p14:creationId xmlns:p14="http://schemas.microsoft.com/office/powerpoint/2010/main" val="31542207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676400" y="1219201"/>
            <a:ext cx="8915400" cy="4525963"/>
          </a:xfrm>
        </p:spPr>
        <p:txBody>
          <a:bodyPr/>
          <a:lstStyle/>
          <a:p>
            <a:pPr algn="just" rtl="1"/>
            <a:r>
              <a:rPr lang="ar-SA" b="1" dirty="0" smtClean="0">
                <a:solidFill>
                  <a:srgbClr val="0070C0"/>
                </a:solidFill>
                <a:cs typeface="Traditional Arabic" pitchFamily="2" charset="-78"/>
              </a:rPr>
              <a:t>ثانيا: </a:t>
            </a:r>
            <a:r>
              <a:rPr lang="ar-SA" b="1" dirty="0" smtClean="0">
                <a:cs typeface="Traditional Arabic" pitchFamily="2" charset="-78"/>
              </a:rPr>
              <a:t>ولاية الحكم </a:t>
            </a:r>
            <a:r>
              <a:rPr lang="ar-SA" b="1" dirty="0" smtClean="0">
                <a:solidFill>
                  <a:srgbClr val="0070C0"/>
                </a:solidFill>
                <a:cs typeface="Traditional Arabic" pitchFamily="2" charset="-78"/>
              </a:rPr>
              <a:t>الخاصة؛ مثل: </a:t>
            </a:r>
            <a:r>
              <a:rPr lang="ar-SA" b="1" dirty="0" smtClean="0">
                <a:cs typeface="Traditional Arabic" pitchFamily="2" charset="-78"/>
              </a:rPr>
              <a:t>أن يوليه </a:t>
            </a:r>
            <a:r>
              <a:rPr lang="ar-SA" b="1" dirty="0" err="1" smtClean="0">
                <a:cs typeface="Traditional Arabic" pitchFamily="2" charset="-78"/>
              </a:rPr>
              <a:t>الأنكحة</a:t>
            </a:r>
            <a:r>
              <a:rPr lang="ar-SA" b="1" dirty="0" smtClean="0">
                <a:cs typeface="Traditional Arabic" pitchFamily="2" charset="-78"/>
              </a:rPr>
              <a:t> بمصر مثلا.</a:t>
            </a:r>
          </a:p>
          <a:p>
            <a:pPr algn="just" rtl="1"/>
            <a:r>
              <a:rPr lang="ar-SA" b="1" dirty="0" smtClean="0">
                <a:solidFill>
                  <a:srgbClr val="0070C0"/>
                </a:solidFill>
                <a:cs typeface="Traditional Arabic" pitchFamily="2" charset="-78"/>
              </a:rPr>
              <a:t>ولاية القاضي المكانية.</a:t>
            </a:r>
          </a:p>
          <a:p>
            <a:pPr algn="just" rtl="1"/>
            <a:r>
              <a:rPr lang="ar-SA" b="1" dirty="0" smtClean="0">
                <a:cs typeface="Traditional Arabic" pitchFamily="2" charset="-78"/>
              </a:rPr>
              <a:t>إذا ولاه ببلد معين نفذ حكمه في مقيم </a:t>
            </a:r>
            <a:r>
              <a:rPr lang="ar-SA" b="1" dirty="0" err="1" smtClean="0">
                <a:cs typeface="Traditional Arabic" pitchFamily="2" charset="-78"/>
              </a:rPr>
              <a:t>به</a:t>
            </a:r>
            <a:r>
              <a:rPr lang="ar-SA" b="1" dirty="0" smtClean="0">
                <a:cs typeface="Traditional Arabic" pitchFamily="2" charset="-78"/>
              </a:rPr>
              <a:t> وطارئ إليه فقط.</a:t>
            </a:r>
          </a:p>
          <a:p>
            <a:pPr algn="just" rtl="1"/>
            <a:r>
              <a:rPr lang="ar-SA" b="1" dirty="0" smtClean="0">
                <a:cs typeface="Traditional Arabic" pitchFamily="2" charset="-78"/>
              </a:rPr>
              <a:t>وإن ولاه بمحل معين لم ينفذ حكمه في غيره، ولا يسمع بينة إلا فيه كتعديلها.</a:t>
            </a:r>
          </a:p>
          <a:p>
            <a:pPr algn="just" rtl="1"/>
            <a:r>
              <a:rPr lang="ar-SA" b="1" dirty="0" smtClean="0">
                <a:solidFill>
                  <a:srgbClr val="0070C0"/>
                </a:solidFill>
                <a:cs typeface="Traditional Arabic" pitchFamily="2" charset="-78"/>
              </a:rPr>
              <a:t>وفي الباب الثالث من نظام القضاء يبين ترتيب المحاكم وولايتها:</a:t>
            </a:r>
          </a:p>
          <a:p>
            <a:pPr algn="just" rtl="1"/>
            <a:r>
              <a:rPr lang="ar-SA" b="1" dirty="0" smtClean="0">
                <a:solidFill>
                  <a:srgbClr val="0070C0"/>
                </a:solidFill>
                <a:cs typeface="Traditional Arabic" pitchFamily="2" charset="-78"/>
              </a:rPr>
              <a:t>أولا: (م 9) ترتب المحاكم إلى:</a:t>
            </a:r>
          </a:p>
          <a:p>
            <a:pPr marL="514350" indent="-514350" algn="just" rtl="1">
              <a:buFont typeface="+mj-lt"/>
              <a:buAutoNum type="arabicPeriod"/>
            </a:pPr>
            <a:r>
              <a:rPr lang="ar-SA" b="1" dirty="0" smtClean="0">
                <a:solidFill>
                  <a:srgbClr val="0070C0"/>
                </a:solidFill>
                <a:cs typeface="Traditional Arabic" pitchFamily="2" charset="-78"/>
              </a:rPr>
              <a:t>المحكمة العليا.</a:t>
            </a:r>
          </a:p>
          <a:p>
            <a:pPr marL="514350" indent="-514350" algn="just" rtl="1">
              <a:buFont typeface="+mj-lt"/>
              <a:buAutoNum type="arabicPeriod"/>
            </a:pPr>
            <a:r>
              <a:rPr lang="ar-SA" b="1" dirty="0" smtClean="0">
                <a:solidFill>
                  <a:srgbClr val="0070C0"/>
                </a:solidFill>
                <a:cs typeface="Traditional Arabic" pitchFamily="2" charset="-78"/>
              </a:rPr>
              <a:t>محاكم الاستئناف.</a:t>
            </a:r>
          </a:p>
        </p:txBody>
      </p:sp>
    </p:spTree>
    <p:extLst>
      <p:ext uri="{BB962C8B-B14F-4D97-AF65-F5344CB8AC3E}">
        <p14:creationId xmlns:p14="http://schemas.microsoft.com/office/powerpoint/2010/main" val="1590577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752600" y="1524001"/>
            <a:ext cx="8915400" cy="4525963"/>
          </a:xfrm>
        </p:spPr>
        <p:txBody>
          <a:bodyPr/>
          <a:lstStyle/>
          <a:p>
            <a:pPr marL="514350" indent="-514350" algn="just" rtl="1">
              <a:buFont typeface="+mj-lt"/>
              <a:buAutoNum type="arabicPeriod" startAt="3"/>
            </a:pPr>
            <a:r>
              <a:rPr lang="ar-SA" b="1" dirty="0" smtClean="0">
                <a:solidFill>
                  <a:srgbClr val="0070C0"/>
                </a:solidFill>
                <a:cs typeface="Traditional Arabic" pitchFamily="2" charset="-78"/>
              </a:rPr>
              <a:t>محاكم الدرجة الأولى؛ وهي:</a:t>
            </a:r>
          </a:p>
          <a:p>
            <a:pPr marL="514350" indent="-514350" algn="just" rtl="1">
              <a:buFont typeface="Arial" pitchFamily="34" charset="0"/>
              <a:buChar char="•"/>
            </a:pPr>
            <a:r>
              <a:rPr lang="ar-SA" b="1" dirty="0" smtClean="0">
                <a:solidFill>
                  <a:srgbClr val="0070C0"/>
                </a:solidFill>
                <a:cs typeface="Traditional Arabic" pitchFamily="2" charset="-78"/>
              </a:rPr>
              <a:t>المحاكم العامة.</a:t>
            </a:r>
          </a:p>
          <a:p>
            <a:pPr marL="514350" indent="-514350" algn="just" rtl="1">
              <a:buFont typeface="Arial" pitchFamily="34" charset="0"/>
              <a:buChar char="•"/>
            </a:pPr>
            <a:r>
              <a:rPr lang="ar-SA" b="1" dirty="0" smtClean="0">
                <a:solidFill>
                  <a:srgbClr val="0070C0"/>
                </a:solidFill>
                <a:cs typeface="Traditional Arabic" pitchFamily="2" charset="-78"/>
              </a:rPr>
              <a:t>المحاكم الجزائية.</a:t>
            </a:r>
          </a:p>
          <a:p>
            <a:pPr marL="514350" indent="-514350" algn="just" rtl="1">
              <a:buFont typeface="Arial" pitchFamily="34" charset="0"/>
              <a:buChar char="•"/>
            </a:pPr>
            <a:r>
              <a:rPr lang="ar-SA" b="1" dirty="0" smtClean="0">
                <a:solidFill>
                  <a:srgbClr val="0070C0"/>
                </a:solidFill>
                <a:cs typeface="Traditional Arabic" pitchFamily="2" charset="-78"/>
              </a:rPr>
              <a:t>محاكم الأحوال الشخصية.</a:t>
            </a:r>
          </a:p>
          <a:p>
            <a:pPr marL="514350" indent="-514350" algn="just" rtl="1">
              <a:buFont typeface="Arial" pitchFamily="34" charset="0"/>
              <a:buChar char="•"/>
            </a:pPr>
            <a:r>
              <a:rPr lang="ar-SA" b="1" dirty="0" smtClean="0">
                <a:solidFill>
                  <a:srgbClr val="0070C0"/>
                </a:solidFill>
                <a:cs typeface="Traditional Arabic" pitchFamily="2" charset="-78"/>
              </a:rPr>
              <a:t>المحاكم التجارية.</a:t>
            </a:r>
          </a:p>
          <a:p>
            <a:pPr marL="514350" indent="-514350" algn="just" rtl="1">
              <a:buFont typeface="Arial" pitchFamily="34" charset="0"/>
              <a:buChar char="•"/>
            </a:pPr>
            <a:r>
              <a:rPr lang="ar-SA" b="1" dirty="0" smtClean="0">
                <a:solidFill>
                  <a:srgbClr val="0070C0"/>
                </a:solidFill>
                <a:cs typeface="Traditional Arabic" pitchFamily="2" charset="-78"/>
              </a:rPr>
              <a:t>المحاكم العمالية.</a:t>
            </a:r>
          </a:p>
          <a:p>
            <a:pPr marL="514350" indent="-514350" algn="just" rtl="1"/>
            <a:r>
              <a:rPr lang="ar-SA" b="1" dirty="0" smtClean="0">
                <a:solidFill>
                  <a:srgbClr val="0070C0"/>
                </a:solidFill>
                <a:cs typeface="Traditional Arabic" pitchFamily="2" charset="-78"/>
              </a:rPr>
              <a:t>ثانيا: (م 25-26) بينتا الولاية النوعية للمحاكم في أنها تختص بالفصل في جميع القضايا، والولاية المكانية بأن يكون القضاء في مقر المحكمة.</a:t>
            </a:r>
          </a:p>
        </p:txBody>
      </p:sp>
    </p:spTree>
    <p:extLst>
      <p:ext uri="{BB962C8B-B14F-4D97-AF65-F5344CB8AC3E}">
        <p14:creationId xmlns:p14="http://schemas.microsoft.com/office/powerpoint/2010/main" val="1162917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752600" y="1524001"/>
            <a:ext cx="8915400" cy="4525963"/>
          </a:xfrm>
        </p:spPr>
        <p:txBody>
          <a:bodyPr/>
          <a:lstStyle/>
          <a:p>
            <a:pPr marL="514350" indent="-514350" algn="just" rtl="1"/>
            <a:r>
              <a:rPr lang="ar-SA" b="1" dirty="0" smtClean="0">
                <a:solidFill>
                  <a:srgbClr val="0070C0"/>
                </a:solidFill>
                <a:cs typeface="Traditional Arabic" pitchFamily="2" charset="-78"/>
              </a:rPr>
              <a:t>وفي نظام ديوان المظالم في الباب الثالث بينت ترتيب المحاكم واختصاصاتها:</a:t>
            </a:r>
          </a:p>
          <a:p>
            <a:pPr marL="514350" indent="-514350" algn="just" rtl="1"/>
            <a:r>
              <a:rPr lang="ar-SA" b="1" dirty="0" smtClean="0">
                <a:solidFill>
                  <a:srgbClr val="0070C0"/>
                </a:solidFill>
                <a:cs typeface="Traditional Arabic" pitchFamily="2" charset="-78"/>
              </a:rPr>
              <a:t>أولا: (م 8) بينت ترتيب المحاكم على النحو الآتي:</a:t>
            </a:r>
          </a:p>
          <a:p>
            <a:pPr marL="514350" indent="-514350" algn="just" rtl="1">
              <a:buFont typeface="+mj-lt"/>
              <a:buAutoNum type="arabicPeriod"/>
            </a:pPr>
            <a:r>
              <a:rPr lang="ar-SA" b="1" dirty="0" smtClean="0">
                <a:solidFill>
                  <a:srgbClr val="0070C0"/>
                </a:solidFill>
                <a:cs typeface="Traditional Arabic" pitchFamily="2" charset="-78"/>
              </a:rPr>
              <a:t>المحكمة الإدارية العليا.</a:t>
            </a:r>
          </a:p>
          <a:p>
            <a:pPr marL="514350" indent="-514350" algn="just" rtl="1">
              <a:buFont typeface="+mj-lt"/>
              <a:buAutoNum type="arabicPeriod"/>
            </a:pPr>
            <a:r>
              <a:rPr lang="ar-SA" b="1" dirty="0" smtClean="0">
                <a:solidFill>
                  <a:srgbClr val="0070C0"/>
                </a:solidFill>
                <a:cs typeface="Traditional Arabic" pitchFamily="2" charset="-78"/>
              </a:rPr>
              <a:t>محاكم الاستئناف الإدارية.</a:t>
            </a:r>
          </a:p>
          <a:p>
            <a:pPr marL="514350" indent="-514350" algn="just" rtl="1">
              <a:buFont typeface="+mj-lt"/>
              <a:buAutoNum type="arabicPeriod"/>
            </a:pPr>
            <a:r>
              <a:rPr lang="ar-SA" b="1" dirty="0" smtClean="0">
                <a:solidFill>
                  <a:srgbClr val="0070C0"/>
                </a:solidFill>
                <a:cs typeface="Traditional Arabic" pitchFamily="2" charset="-78"/>
              </a:rPr>
              <a:t>المحاكم الإدارية.</a:t>
            </a:r>
          </a:p>
          <a:p>
            <a:pPr marL="514350" indent="-514350" algn="just" rtl="1"/>
            <a:r>
              <a:rPr lang="ar-SA" b="1" dirty="0" smtClean="0">
                <a:solidFill>
                  <a:srgbClr val="0070C0"/>
                </a:solidFill>
                <a:cs typeface="Traditional Arabic" pitchFamily="2" charset="-78"/>
              </a:rPr>
              <a:t>ثانيا: (م 11-13) بينت اختصاص محاكم ديوان المظالم من حيث النظر في حقوق الموظفين وإلغاء القرارات الإدارية والعقود التي تكون الحكومة طرفا فيها.</a:t>
            </a:r>
          </a:p>
        </p:txBody>
      </p:sp>
    </p:spTree>
    <p:extLst>
      <p:ext uri="{BB962C8B-B14F-4D97-AF65-F5344CB8AC3E}">
        <p14:creationId xmlns:p14="http://schemas.microsoft.com/office/powerpoint/2010/main" val="29495329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just" rtl="1">
              <a:defRPr/>
            </a:pPr>
            <a:r>
              <a:rPr lang="ar-SA" sz="3200" b="1" dirty="0">
                <a:cs typeface="Traditional Arabic" pitchFamily="2" charset="-78"/>
              </a:rPr>
              <a:t>أجرة القاضي</a:t>
            </a:r>
            <a:endParaRPr lang="en-US" sz="3200" b="1" dirty="0">
              <a:effectLst>
                <a:outerShdw blurRad="38100" dist="38100" dir="2700000" algn="tl">
                  <a:srgbClr val="C0C0C0"/>
                </a:outerShdw>
              </a:effectLst>
              <a:cs typeface="Traditional Arabic" pitchFamily="2" charset="-78"/>
            </a:endParaRPr>
          </a:p>
        </p:txBody>
      </p:sp>
      <p:sp>
        <p:nvSpPr>
          <p:cNvPr id="16387" name="Rectangle 3"/>
          <p:cNvSpPr>
            <a:spLocks noGrp="1" noChangeArrowheads="1"/>
          </p:cNvSpPr>
          <p:nvPr>
            <p:ph type="body" idx="1"/>
          </p:nvPr>
        </p:nvSpPr>
        <p:spPr>
          <a:xfrm>
            <a:off x="1638300" y="1447801"/>
            <a:ext cx="8915400" cy="4525963"/>
          </a:xfrm>
        </p:spPr>
        <p:txBody>
          <a:bodyPr/>
          <a:lstStyle/>
          <a:p>
            <a:pPr algn="just" rtl="1"/>
            <a:r>
              <a:rPr lang="ar-SA" b="1" dirty="0" smtClean="0">
                <a:cs typeface="Traditional Arabic" pitchFamily="2" charset="-78"/>
              </a:rPr>
              <a:t>للقاضي طلب رزق من بيت المال لنفسه وخلفائه.</a:t>
            </a:r>
          </a:p>
          <a:p>
            <a:pPr algn="just" rtl="1"/>
            <a:r>
              <a:rPr lang="ar-SA" b="1" dirty="0" smtClean="0">
                <a:solidFill>
                  <a:srgbClr val="0070C0"/>
                </a:solidFill>
                <a:cs typeface="Traditional Arabic" pitchFamily="2" charset="-78"/>
              </a:rPr>
              <a:t>حكم أخذ الأجرة من الخصمين؟.</a:t>
            </a:r>
          </a:p>
          <a:p>
            <a:pPr algn="just" rtl="1"/>
            <a:r>
              <a:rPr lang="ar-SA" b="1" dirty="0" smtClean="0">
                <a:cs typeface="Traditional Arabic" pitchFamily="2" charset="-78"/>
              </a:rPr>
              <a:t>إن لم يجعل له شيء وليس له ما يكفيه وقال للخصمين: لا أقضي بينكما إلا بجعل جاز. </a:t>
            </a:r>
          </a:p>
        </p:txBody>
      </p:sp>
    </p:spTree>
    <p:extLst>
      <p:ext uri="{BB962C8B-B14F-4D97-AF65-F5344CB8AC3E}">
        <p14:creationId xmlns:p14="http://schemas.microsoft.com/office/powerpoint/2010/main" val="876882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2" name="Group 5"/>
          <p:cNvGrpSpPr>
            <a:grpSpLocks/>
          </p:cNvGrpSpPr>
          <p:nvPr/>
        </p:nvGrpSpPr>
        <p:grpSpPr bwMode="auto">
          <a:xfrm>
            <a:off x="7610476" y="1981201"/>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2"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3"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2057400" y="2133600"/>
            <a:ext cx="2109788"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844306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6019800" y="6356351"/>
            <a:ext cx="482600" cy="365125"/>
          </a:xfrm>
          <a:noFill/>
          <a:ln>
            <a:miter lim="800000"/>
            <a:headEnd/>
            <a:tailEnd/>
          </a:ln>
        </p:spPr>
        <p:txBody>
          <a:bodyPr/>
          <a:lstStyle/>
          <a:p>
            <a:fld id="{59F35A1D-C607-4100-844F-FCAE050656A5}" type="slidenum">
              <a:rPr lang="ar-SA" smtClean="0">
                <a:cs typeface="Arial" pitchFamily="34" charset="0"/>
              </a:rPr>
              <a:pPr/>
              <a:t>22</a:t>
            </a:fld>
            <a:endParaRPr lang="en-US" smtClean="0">
              <a:cs typeface="Arial" pitchFamily="34" charset="0"/>
            </a:endParaRPr>
          </a:p>
        </p:txBody>
      </p:sp>
      <p:sp>
        <p:nvSpPr>
          <p:cNvPr id="14339" name="Title 4"/>
          <p:cNvSpPr>
            <a:spLocks noGrp="1"/>
          </p:cNvSpPr>
          <p:nvPr>
            <p:ph type="ctrTitle"/>
          </p:nvPr>
        </p:nvSpPr>
        <p:spPr>
          <a:xfrm>
            <a:off x="1905000" y="2133601"/>
            <a:ext cx="8420100" cy="1470025"/>
          </a:xfrm>
        </p:spPr>
        <p:txBody>
          <a:bodyPr/>
          <a:lstStyle/>
          <a:p>
            <a:pPr rtl="1" eaLnBrk="1" hangingPunct="1"/>
            <a:r>
              <a:rPr lang="ar-SA" sz="3600" b="1" dirty="0">
                <a:solidFill>
                  <a:schemeClr val="tx1"/>
                </a:solidFill>
                <a:cs typeface="Arial" pitchFamily="34" charset="0"/>
              </a:rPr>
              <a:t>المحاضرة الثانية</a:t>
            </a:r>
            <a:endParaRPr lang="en-US" sz="3600" b="1" dirty="0">
              <a:solidFill>
                <a:schemeClr val="tx1"/>
              </a:solidFill>
              <a:cs typeface="Arial" pitchFamily="34" charset="0"/>
            </a:endParaRPr>
          </a:p>
        </p:txBody>
      </p:sp>
      <p:sp>
        <p:nvSpPr>
          <p:cNvPr id="14340" name="Subtitle 5"/>
          <p:cNvSpPr>
            <a:spLocks noGrp="1"/>
          </p:cNvSpPr>
          <p:nvPr>
            <p:ph type="subTitle" idx="1"/>
          </p:nvPr>
        </p:nvSpPr>
        <p:spPr>
          <a:xfrm>
            <a:off x="2133600" y="3581400"/>
            <a:ext cx="7429500" cy="914400"/>
          </a:xfrm>
        </p:spPr>
        <p:txBody>
          <a:bodyPr/>
          <a:lstStyle/>
          <a:p>
            <a:pPr rtl="1" eaLnBrk="1" hangingPunct="1">
              <a:defRPr/>
            </a:pPr>
            <a:r>
              <a:rPr lang="ar-SA" sz="4400" b="1" dirty="0">
                <a:solidFill>
                  <a:schemeClr val="tx1"/>
                </a:solidFill>
                <a:effectLst>
                  <a:outerShdw blurRad="38100" dist="38100" dir="2700000" algn="tl">
                    <a:srgbClr val="C0C0C0"/>
                  </a:outerShdw>
                </a:effectLst>
                <a:latin typeface="Times New Roman" pitchFamily="18" charset="0"/>
                <a:cs typeface="Traditional Arabic" pitchFamily="2" charset="-78"/>
              </a:rPr>
              <a:t>شروط القاضي</a:t>
            </a:r>
            <a:endParaRPr lang="ar-SA" sz="4400" b="1" dirty="0">
              <a:solidFill>
                <a:schemeClr val="tx1"/>
              </a:solidFill>
              <a:cs typeface="Arial" pitchFamily="34" charset="0"/>
            </a:endParaRPr>
          </a:p>
        </p:txBody>
      </p:sp>
    </p:spTree>
    <p:extLst>
      <p:ext uri="{BB962C8B-B14F-4D97-AF65-F5344CB8AC3E}">
        <p14:creationId xmlns:p14="http://schemas.microsoft.com/office/powerpoint/2010/main" val="3308892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عناصر المحاضرة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rtl="1" eaLnBrk="1" hangingPunct="1">
              <a:buFont typeface="Arial" pitchFamily="34" charset="0"/>
              <a:buChar char="•"/>
            </a:pPr>
            <a:r>
              <a:rPr lang="ar-SA" b="1" dirty="0" smtClean="0">
                <a:cs typeface="Traditional Arabic" pitchFamily="2" charset="-78"/>
              </a:rPr>
              <a:t>شروط القاضي.</a:t>
            </a:r>
          </a:p>
          <a:p>
            <a:pPr rtl="1" eaLnBrk="1" hangingPunct="1">
              <a:buFont typeface="Arial" pitchFamily="34" charset="0"/>
              <a:buChar char="•"/>
            </a:pPr>
            <a:r>
              <a:rPr lang="ar-SA" b="1" dirty="0" smtClean="0">
                <a:cs typeface="Traditional Arabic" pitchFamily="2" charset="-78"/>
              </a:rPr>
              <a:t>هل يلزم توفر هذه الشروط؟.</a:t>
            </a:r>
          </a:p>
          <a:p>
            <a:pPr rtl="1" eaLnBrk="1" hangingPunct="1">
              <a:buFont typeface="Arial" pitchFamily="34" charset="0"/>
              <a:buChar char="•"/>
            </a:pPr>
            <a:r>
              <a:rPr lang="ar-SA" b="1" dirty="0" smtClean="0">
                <a:cs typeface="Traditional Arabic" pitchFamily="2" charset="-78"/>
              </a:rPr>
              <a:t>التحكيم.</a:t>
            </a:r>
          </a:p>
        </p:txBody>
      </p:sp>
      <p:sp>
        <p:nvSpPr>
          <p:cNvPr id="15364" name="Slide Number Placeholder 3"/>
          <p:cNvSpPr>
            <a:spLocks noGrp="1"/>
          </p:cNvSpPr>
          <p:nvPr>
            <p:ph type="sldNum" sz="quarter" idx="4294967295"/>
          </p:nvPr>
        </p:nvSpPr>
        <p:spPr bwMode="auto">
          <a:xfrm>
            <a:off x="6019800" y="6356351"/>
            <a:ext cx="482600" cy="365125"/>
          </a:xfrm>
          <a:noFill/>
          <a:ln>
            <a:miter lim="800000"/>
            <a:headEnd/>
            <a:tailEnd/>
          </a:ln>
        </p:spPr>
        <p:txBody>
          <a:bodyPr/>
          <a:lstStyle/>
          <a:p>
            <a:fld id="{665C3A45-CA94-4F38-9909-C4BD9766EC85}" type="slidenum">
              <a:rPr lang="ar-SA" smtClean="0">
                <a:cs typeface="Arial" pitchFamily="34" charset="0"/>
              </a:rPr>
              <a:pPr/>
              <a:t>23</a:t>
            </a:fld>
            <a:endParaRPr lang="en-US" smtClean="0">
              <a:cs typeface="Arial" pitchFamily="34" charset="0"/>
            </a:endParaRPr>
          </a:p>
        </p:txBody>
      </p:sp>
    </p:spTree>
    <p:extLst>
      <p:ext uri="{BB962C8B-B14F-4D97-AF65-F5344CB8AC3E}">
        <p14:creationId xmlns:p14="http://schemas.microsoft.com/office/powerpoint/2010/main" val="3417057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r>
              <a:rPr lang="ar-SA" sz="3200" b="1" dirty="0">
                <a:cs typeface="Traditional Arabic" pitchFamily="2" charset="-78"/>
              </a:rPr>
              <a:t>شروط القاضي</a:t>
            </a: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algn="just" rtl="1"/>
            <a:r>
              <a:rPr lang="ar-SA" b="1" dirty="0" smtClean="0">
                <a:solidFill>
                  <a:srgbClr val="FF0000"/>
                </a:solidFill>
                <a:cs typeface="Traditional Arabic" pitchFamily="2" charset="-78"/>
              </a:rPr>
              <a:t>ويشترط في القاضي عشر صفات</a:t>
            </a:r>
            <a:r>
              <a:rPr lang="ar-SA" b="1" dirty="0" smtClean="0">
                <a:cs typeface="Traditional Arabic" pitchFamily="2" charset="-78"/>
              </a:rPr>
              <a:t>:</a:t>
            </a:r>
          </a:p>
          <a:p>
            <a:pPr marL="514350" indent="-514350" algn="just" rtl="1">
              <a:buFont typeface="+mj-lt"/>
              <a:buAutoNum type="arabicPeriod"/>
            </a:pPr>
            <a:r>
              <a:rPr lang="ar-SA" b="1" dirty="0" smtClean="0">
                <a:solidFill>
                  <a:srgbClr val="FF0000"/>
                </a:solidFill>
                <a:cs typeface="Traditional Arabic" pitchFamily="2" charset="-78"/>
              </a:rPr>
              <a:t>كونه بالغا.</a:t>
            </a:r>
          </a:p>
          <a:p>
            <a:pPr marL="514350" indent="-514350" algn="just" rtl="1">
              <a:buFont typeface="+mj-lt"/>
              <a:buAutoNum type="arabicPeriod"/>
            </a:pPr>
            <a:r>
              <a:rPr lang="ar-SA" b="1" dirty="0" smtClean="0">
                <a:solidFill>
                  <a:srgbClr val="FF0000"/>
                </a:solidFill>
                <a:cs typeface="Traditional Arabic" pitchFamily="2" charset="-78"/>
              </a:rPr>
              <a:t>عاقلا؛</a:t>
            </a:r>
            <a:r>
              <a:rPr lang="ar-SA" b="1" dirty="0" smtClean="0">
                <a:cs typeface="Traditional Arabic" pitchFamily="2" charset="-78"/>
              </a:rPr>
              <a:t> لأن غير المكلف تحت ولاية غيره فلا يكون واليا على غيره.</a:t>
            </a:r>
          </a:p>
          <a:p>
            <a:pPr marL="514350" indent="-514350" algn="just" rtl="1">
              <a:buFont typeface="+mj-lt"/>
              <a:buAutoNum type="arabicPeriod"/>
            </a:pPr>
            <a:r>
              <a:rPr lang="ar-SA" b="1" dirty="0" smtClean="0">
                <a:solidFill>
                  <a:srgbClr val="FF0000"/>
                </a:solidFill>
                <a:cs typeface="Traditional Arabic" pitchFamily="2" charset="-78"/>
              </a:rPr>
              <a:t>ذكرا</a:t>
            </a:r>
            <a:r>
              <a:rPr lang="ar-SA" b="1" dirty="0" smtClean="0">
                <a:cs typeface="Traditional Arabic" pitchFamily="2" charset="-78"/>
              </a:rPr>
              <a:t>؛ لقوله صلى الله عليه وسلم: [ ما أفلح قوم ولوا أمرهم امرأة ].</a:t>
            </a:r>
          </a:p>
          <a:p>
            <a:pPr marL="514350" indent="-514350" algn="just" rtl="1">
              <a:buFont typeface="+mj-lt"/>
              <a:buAutoNum type="arabicPeriod"/>
            </a:pPr>
            <a:r>
              <a:rPr lang="ar-SA" b="1" dirty="0" smtClean="0">
                <a:solidFill>
                  <a:srgbClr val="FF0000"/>
                </a:solidFill>
                <a:cs typeface="Traditional Arabic" pitchFamily="2" charset="-78"/>
              </a:rPr>
              <a:t>حرا</a:t>
            </a:r>
            <a:r>
              <a:rPr lang="ar-SA" b="1" dirty="0" smtClean="0">
                <a:cs typeface="Traditional Arabic" pitchFamily="2" charset="-78"/>
              </a:rPr>
              <a:t>؛ لأن الرقيق مشغول بحقوق سيده.</a:t>
            </a:r>
          </a:p>
          <a:p>
            <a:pPr marL="514350" indent="-514350" algn="just" rtl="1">
              <a:buFont typeface="+mj-lt"/>
              <a:buAutoNum type="arabicPeriod"/>
            </a:pPr>
            <a:r>
              <a:rPr lang="ar-SA" b="1" dirty="0" smtClean="0">
                <a:solidFill>
                  <a:srgbClr val="FF0000"/>
                </a:solidFill>
                <a:cs typeface="Traditional Arabic" pitchFamily="2" charset="-78"/>
              </a:rPr>
              <a:t>مسلما</a:t>
            </a:r>
            <a:r>
              <a:rPr lang="ar-SA" b="1" dirty="0" smtClean="0">
                <a:cs typeface="Traditional Arabic" pitchFamily="2" charset="-78"/>
              </a:rPr>
              <a:t>؛ لأن الإسلام شرط للعدالة.</a:t>
            </a:r>
          </a:p>
        </p:txBody>
      </p:sp>
    </p:spTree>
    <p:extLst>
      <p:ext uri="{BB962C8B-B14F-4D97-AF65-F5344CB8AC3E}">
        <p14:creationId xmlns:p14="http://schemas.microsoft.com/office/powerpoint/2010/main" val="32830521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marL="514350" indent="-514350" algn="just" rtl="1">
              <a:buFont typeface="+mj-lt"/>
              <a:buAutoNum type="arabicPeriod" startAt="6"/>
            </a:pPr>
            <a:r>
              <a:rPr lang="ar-SA" b="1" dirty="0" smtClean="0">
                <a:solidFill>
                  <a:srgbClr val="FF0000"/>
                </a:solidFill>
                <a:cs typeface="Traditional Arabic" pitchFamily="2" charset="-78"/>
              </a:rPr>
              <a:t>عدلا؛ </a:t>
            </a:r>
            <a:r>
              <a:rPr lang="ar-SA" b="1" dirty="0" smtClean="0">
                <a:cs typeface="Traditional Arabic" pitchFamily="2" charset="-78"/>
              </a:rPr>
              <a:t>ولو تائبا من قذف فلا يجوز تولية الفاسق لقوله تعالى: { يا أيها الذين آمنوا إن جاءكم فاسق بنبإ فتبينوا } الآية.</a:t>
            </a:r>
          </a:p>
          <a:p>
            <a:pPr marL="514350" indent="-514350" algn="just" rtl="1">
              <a:buFont typeface="+mj-lt"/>
              <a:buAutoNum type="arabicPeriod" startAt="6"/>
            </a:pPr>
            <a:r>
              <a:rPr lang="ar-SA" b="1" dirty="0" smtClean="0">
                <a:solidFill>
                  <a:srgbClr val="FF0000"/>
                </a:solidFill>
                <a:cs typeface="Traditional Arabic" pitchFamily="2" charset="-78"/>
              </a:rPr>
              <a:t>سميعا؛ </a:t>
            </a:r>
            <a:r>
              <a:rPr lang="ar-SA" b="1" dirty="0" smtClean="0">
                <a:cs typeface="Traditional Arabic" pitchFamily="2" charset="-78"/>
              </a:rPr>
              <a:t>لأن الأصم لا يسمع كلام الخصمين.</a:t>
            </a:r>
          </a:p>
          <a:p>
            <a:pPr marL="514350" indent="-514350" algn="just" rtl="1">
              <a:buFont typeface="+mj-lt"/>
              <a:buAutoNum type="arabicPeriod" startAt="6"/>
            </a:pPr>
            <a:r>
              <a:rPr lang="ar-SA" b="1" dirty="0" smtClean="0">
                <a:solidFill>
                  <a:srgbClr val="FF0000"/>
                </a:solidFill>
                <a:cs typeface="Traditional Arabic" pitchFamily="2" charset="-78"/>
              </a:rPr>
              <a:t>بصيرا؛ </a:t>
            </a:r>
            <a:r>
              <a:rPr lang="ar-SA" b="1" dirty="0" smtClean="0">
                <a:cs typeface="Traditional Arabic" pitchFamily="2" charset="-78"/>
              </a:rPr>
              <a:t>لأن الأعمى لا يعرف المدعي من المدعى عليه.</a:t>
            </a:r>
          </a:p>
        </p:txBody>
      </p:sp>
    </p:spTree>
    <p:extLst>
      <p:ext uri="{BB962C8B-B14F-4D97-AF65-F5344CB8AC3E}">
        <p14:creationId xmlns:p14="http://schemas.microsoft.com/office/powerpoint/2010/main" val="36739236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marL="514350" indent="-514350" algn="just" rtl="1">
              <a:buFont typeface="+mj-lt"/>
              <a:buAutoNum type="arabicPeriod" startAt="9"/>
            </a:pPr>
            <a:r>
              <a:rPr lang="ar-SA" b="1" dirty="0" smtClean="0">
                <a:solidFill>
                  <a:srgbClr val="FF0000"/>
                </a:solidFill>
                <a:cs typeface="Traditional Arabic" pitchFamily="2" charset="-78"/>
              </a:rPr>
              <a:t>متكلما؛</a:t>
            </a:r>
            <a:r>
              <a:rPr lang="ar-SA" b="1" dirty="0" smtClean="0">
                <a:cs typeface="Traditional Arabic" pitchFamily="2" charset="-78"/>
              </a:rPr>
              <a:t> لأن الأخرس لا يمكنه النطق بالحكم ولا يفهم جميع الناس إشارته.</a:t>
            </a:r>
          </a:p>
          <a:p>
            <a:pPr marL="514350" indent="-514350" algn="just" rtl="1">
              <a:buFont typeface="+mj-lt"/>
              <a:buAutoNum type="arabicPeriod"/>
            </a:pPr>
            <a:r>
              <a:rPr lang="ar-SA" b="1" dirty="0" smtClean="0">
                <a:solidFill>
                  <a:srgbClr val="FF0000"/>
                </a:solidFill>
                <a:cs typeface="Traditional Arabic" pitchFamily="2" charset="-78"/>
              </a:rPr>
              <a:t>مجتهدا</a:t>
            </a:r>
            <a:r>
              <a:rPr lang="ar-SA" b="1" dirty="0" smtClean="0">
                <a:cs typeface="Traditional Arabic" pitchFamily="2" charset="-78"/>
              </a:rPr>
              <a:t> إجماعا </a:t>
            </a:r>
            <a:r>
              <a:rPr lang="ar-SA" b="1" dirty="0" smtClean="0">
                <a:solidFill>
                  <a:srgbClr val="FF0000"/>
                </a:solidFill>
                <a:cs typeface="Traditional Arabic" pitchFamily="2" charset="-78"/>
              </a:rPr>
              <a:t>ولو</a:t>
            </a:r>
            <a:r>
              <a:rPr lang="ar-SA" b="1" dirty="0" smtClean="0">
                <a:cs typeface="Traditional Arabic" pitchFamily="2" charset="-78"/>
              </a:rPr>
              <a:t> كان مجتهدا </a:t>
            </a:r>
            <a:r>
              <a:rPr lang="ar-SA" b="1" dirty="0" smtClean="0">
                <a:solidFill>
                  <a:srgbClr val="FF0000"/>
                </a:solidFill>
                <a:cs typeface="Traditional Arabic" pitchFamily="2" charset="-78"/>
              </a:rPr>
              <a:t>في مذهبه </a:t>
            </a:r>
            <a:r>
              <a:rPr lang="ar-SA" b="1" dirty="0" smtClean="0">
                <a:cs typeface="Traditional Arabic" pitchFamily="2" charset="-78"/>
              </a:rPr>
              <a:t>المقلد فيه لإمام من الأئمة.</a:t>
            </a:r>
          </a:p>
          <a:p>
            <a:pPr algn="just" rtl="1"/>
            <a:endParaRPr lang="ar-SA" b="1" dirty="0" smtClean="0">
              <a:cs typeface="Traditional Arabic" pitchFamily="2" charset="-78"/>
            </a:endParaRPr>
          </a:p>
        </p:txBody>
      </p:sp>
    </p:spTree>
    <p:extLst>
      <p:ext uri="{BB962C8B-B14F-4D97-AF65-F5344CB8AC3E}">
        <p14:creationId xmlns:p14="http://schemas.microsoft.com/office/powerpoint/2010/main" val="2614480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algn="just" rtl="1"/>
            <a:r>
              <a:rPr lang="ar-SA" b="1" dirty="0" smtClean="0">
                <a:solidFill>
                  <a:srgbClr val="0070C0"/>
                </a:solidFill>
                <a:cs typeface="Traditional Arabic" pitchFamily="2" charset="-78"/>
              </a:rPr>
              <a:t>هل يلزم توفر هذه الشروط؟.</a:t>
            </a:r>
          </a:p>
          <a:p>
            <a:pPr algn="just" rtl="1"/>
            <a:r>
              <a:rPr lang="ar-SA" b="1" dirty="0" smtClean="0">
                <a:cs typeface="Traditional Arabic" pitchFamily="2" charset="-78"/>
              </a:rPr>
              <a:t>قال الشيخ تقي الدين: وهذه الشروط تعتبر حسب الإمكان وتجب ولاية الأمثل فالأمثل وعلى هذا يدل كلام أحمد وغيره فيولى لعدم: أنفع الفاسقين وأقلهما شرا وأعدل المقلدين وأعرفهما بالتقليد قال في الفروع: وهو كما قال.</a:t>
            </a:r>
          </a:p>
        </p:txBody>
      </p:sp>
    </p:spTree>
    <p:extLst>
      <p:ext uri="{BB962C8B-B14F-4D97-AF65-F5344CB8AC3E}">
        <p14:creationId xmlns:p14="http://schemas.microsoft.com/office/powerpoint/2010/main" val="3608111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algn="just" rtl="1"/>
            <a:r>
              <a:rPr lang="ar-SA" b="1" dirty="0" smtClean="0">
                <a:solidFill>
                  <a:srgbClr val="0070C0"/>
                </a:solidFill>
                <a:cs typeface="Traditional Arabic" pitchFamily="2" charset="-78"/>
              </a:rPr>
              <a:t>شروط تولي القضاء في نظام القضاء (م 31):</a:t>
            </a:r>
          </a:p>
          <a:p>
            <a:pPr marL="514350" indent="-514350" algn="just" rtl="1">
              <a:buFont typeface="+mj-lt"/>
              <a:buAutoNum type="arabicPeriod"/>
            </a:pPr>
            <a:r>
              <a:rPr lang="ar-SA" b="1" dirty="0" smtClean="0">
                <a:solidFill>
                  <a:srgbClr val="0070C0"/>
                </a:solidFill>
                <a:cs typeface="Traditional Arabic" pitchFamily="2" charset="-78"/>
              </a:rPr>
              <a:t>أن يكون سعودي الجنسية بالأصل.</a:t>
            </a:r>
          </a:p>
          <a:p>
            <a:pPr marL="514350" indent="-514350" algn="just" rtl="1">
              <a:buFont typeface="+mj-lt"/>
              <a:buAutoNum type="arabicPeriod"/>
            </a:pPr>
            <a:r>
              <a:rPr lang="ar-SA" b="1" dirty="0" smtClean="0">
                <a:solidFill>
                  <a:srgbClr val="0070C0"/>
                </a:solidFill>
                <a:cs typeface="Traditional Arabic" pitchFamily="2" charset="-78"/>
              </a:rPr>
              <a:t>حسن السيرة والسلوك.</a:t>
            </a:r>
          </a:p>
          <a:p>
            <a:pPr marL="514350" indent="-514350" algn="just" rtl="1">
              <a:buFont typeface="+mj-lt"/>
              <a:buAutoNum type="arabicPeriod"/>
            </a:pPr>
            <a:r>
              <a:rPr lang="ar-SA" b="1" dirty="0" smtClean="0">
                <a:solidFill>
                  <a:srgbClr val="0070C0"/>
                </a:solidFill>
                <a:cs typeface="Traditional Arabic" pitchFamily="2" charset="-78"/>
              </a:rPr>
              <a:t>متمتعا بالأهلية الكاملة للقضاء بحسب ما نص عليه شرعا.</a:t>
            </a:r>
          </a:p>
          <a:p>
            <a:pPr marL="514350" indent="-514350" algn="just" rtl="1">
              <a:buFont typeface="+mj-lt"/>
              <a:buAutoNum type="arabicPeriod"/>
            </a:pPr>
            <a:r>
              <a:rPr lang="ar-SA" b="1" dirty="0" smtClean="0">
                <a:solidFill>
                  <a:srgbClr val="0070C0"/>
                </a:solidFill>
                <a:cs typeface="Traditional Arabic" pitchFamily="2" charset="-78"/>
              </a:rPr>
              <a:t>أن يكون حاصلا على شهادة شريعة من كليات المملكة </a:t>
            </a:r>
            <a:r>
              <a:rPr lang="ar-SA" b="1" dirty="0" err="1" smtClean="0">
                <a:solidFill>
                  <a:srgbClr val="0070C0"/>
                </a:solidFill>
                <a:cs typeface="Traditional Arabic" pitchFamily="2" charset="-78"/>
              </a:rPr>
              <a:t>او</a:t>
            </a:r>
            <a:r>
              <a:rPr lang="ar-SA" b="1" dirty="0" smtClean="0">
                <a:solidFill>
                  <a:srgbClr val="0070C0"/>
                </a:solidFill>
                <a:cs typeface="Traditional Arabic" pitchFamily="2" charset="-78"/>
              </a:rPr>
              <a:t> ما يعادلها ويشترط في هذه أن ينجح في اختبار يعده مجلس القضاء الأعلى، وتشترط (م 33) حصوله على تقدير عام جيد فما فوق وجيد جدا في تخصص الفقه وأصوله.</a:t>
            </a:r>
            <a:endParaRPr lang="ar-SA" b="1" dirty="0" smtClean="0">
              <a:cs typeface="Traditional Arabic" pitchFamily="2" charset="-78"/>
            </a:endParaRPr>
          </a:p>
        </p:txBody>
      </p:sp>
    </p:spTree>
    <p:extLst>
      <p:ext uri="{BB962C8B-B14F-4D97-AF65-F5344CB8AC3E}">
        <p14:creationId xmlns:p14="http://schemas.microsoft.com/office/powerpoint/2010/main" val="25428755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marL="514350" indent="-514350" algn="just" rtl="1">
              <a:buFont typeface="+mj-lt"/>
              <a:buAutoNum type="arabicPeriod" startAt="5"/>
            </a:pPr>
            <a:r>
              <a:rPr lang="ar-SA" b="1" dirty="0" smtClean="0">
                <a:solidFill>
                  <a:srgbClr val="0070C0"/>
                </a:solidFill>
                <a:cs typeface="Traditional Arabic" pitchFamily="2" charset="-78"/>
              </a:rPr>
              <a:t>ألا تقل سنه عن أربعين إذا عين على درجة قاضي استئناف ولا تقل عن اثنتين وعشرين سنة إذا عين في إحدى درجات السلك القضائي.</a:t>
            </a:r>
          </a:p>
          <a:p>
            <a:pPr marL="514350" indent="-514350" algn="just" rtl="1">
              <a:buFont typeface="+mj-lt"/>
              <a:buAutoNum type="arabicPeriod" startAt="5"/>
            </a:pPr>
            <a:r>
              <a:rPr lang="ar-SA" b="1" dirty="0" smtClean="0">
                <a:solidFill>
                  <a:srgbClr val="0070C0"/>
                </a:solidFill>
                <a:cs typeface="Traditional Arabic" pitchFamily="2" charset="-78"/>
              </a:rPr>
              <a:t>ألا يكون محكوما عليه بجريمة مخلة بالشرف والأمانة، أو صدر في حقه قرار تأديبي بالفصل من وظيفة عامة ولو رد إليه اعتباره.</a:t>
            </a:r>
            <a:endParaRPr lang="ar-SA" b="1" dirty="0" smtClean="0">
              <a:cs typeface="Traditional Arabic" pitchFamily="2" charset="-78"/>
            </a:endParaRPr>
          </a:p>
        </p:txBody>
      </p:sp>
    </p:spTree>
    <p:extLst>
      <p:ext uri="{BB962C8B-B14F-4D97-AF65-F5344CB8AC3E}">
        <p14:creationId xmlns:p14="http://schemas.microsoft.com/office/powerpoint/2010/main" val="31435364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algn="just" rtl="1"/>
            <a:r>
              <a:rPr lang="ar-SA" b="1" dirty="0" smtClean="0">
                <a:cs typeface="Traditional Arabic" pitchFamily="2" charset="-78"/>
              </a:rPr>
              <a:t>ولا يشترط أن يكون القاضي كاتبا أو ورعا أو زاهدا أو يقظا أو مثبتا للقياس أو حسن الخُلق والأولى كونه كذلك.</a:t>
            </a:r>
          </a:p>
        </p:txBody>
      </p:sp>
    </p:spTree>
    <p:extLst>
      <p:ext uri="{BB962C8B-B14F-4D97-AF65-F5344CB8AC3E}">
        <p14:creationId xmlns:p14="http://schemas.microsoft.com/office/powerpoint/2010/main" val="17218279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r>
              <a:rPr lang="ar-SA" sz="3200" b="1" dirty="0">
                <a:cs typeface="Traditional Arabic" pitchFamily="2" charset="-78"/>
              </a:rPr>
              <a:t>التحكيم</a:t>
            </a: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algn="just" rtl="1"/>
            <a:r>
              <a:rPr lang="ar-SA" b="1" dirty="0" smtClean="0">
                <a:solidFill>
                  <a:srgbClr val="FF0000"/>
                </a:solidFill>
                <a:cs typeface="Traditional Arabic" pitchFamily="2" charset="-78"/>
              </a:rPr>
              <a:t>إذا حكّم اثنان</a:t>
            </a:r>
            <a:r>
              <a:rPr lang="ar-SA" b="1" dirty="0" smtClean="0">
                <a:cs typeface="Traditional Arabic" pitchFamily="2" charset="-78"/>
              </a:rPr>
              <a:t> فأكثر بينهما </a:t>
            </a:r>
            <a:r>
              <a:rPr lang="ar-SA" b="1" dirty="0" smtClean="0">
                <a:solidFill>
                  <a:srgbClr val="FF0000"/>
                </a:solidFill>
                <a:cs typeface="Traditional Arabic" pitchFamily="2" charset="-78"/>
              </a:rPr>
              <a:t>رجلا يصلح للقضاء </a:t>
            </a:r>
            <a:r>
              <a:rPr lang="ar-SA" b="1" dirty="0" smtClean="0">
                <a:cs typeface="Traditional Arabic" pitchFamily="2" charset="-78"/>
              </a:rPr>
              <a:t>فحكم بينهما نفذ حكمه </a:t>
            </a:r>
            <a:r>
              <a:rPr lang="ar-SA" b="1" dirty="0" smtClean="0">
                <a:solidFill>
                  <a:srgbClr val="FF0000"/>
                </a:solidFill>
                <a:cs typeface="Traditional Arabic" pitchFamily="2" charset="-78"/>
              </a:rPr>
              <a:t>في المال والحدود واللعان وغيرها </a:t>
            </a:r>
            <a:r>
              <a:rPr lang="ar-SA" b="1" dirty="0" smtClean="0">
                <a:cs typeface="Traditional Arabic" pitchFamily="2" charset="-78"/>
              </a:rPr>
              <a:t>من كل ما ينفذ فيه حكم من ولاه إمام أو نائبه لأن عمر وأبيا تحاكما إلى زيد بن ثابت وتحاكم عثمان وطلحة إلى </a:t>
            </a:r>
            <a:r>
              <a:rPr lang="ar-SA" b="1" dirty="0" err="1" smtClean="0">
                <a:cs typeface="Traditional Arabic" pitchFamily="2" charset="-78"/>
              </a:rPr>
              <a:t>جبير</a:t>
            </a:r>
            <a:r>
              <a:rPr lang="ar-SA" b="1" dirty="0" smtClean="0">
                <a:cs typeface="Traditional Arabic" pitchFamily="2" charset="-78"/>
              </a:rPr>
              <a:t> بن مطعم ولم يكن أحد ممن ذكرنا قاضيا.</a:t>
            </a:r>
          </a:p>
          <a:p>
            <a:pPr algn="just" rtl="1"/>
            <a:r>
              <a:rPr lang="ar-SA" b="1" dirty="0" smtClean="0">
                <a:solidFill>
                  <a:srgbClr val="0070C0"/>
                </a:solidFill>
                <a:cs typeface="Traditional Arabic" pitchFamily="2" charset="-78"/>
              </a:rPr>
              <a:t>وذهب بعض الفقهاء أن التحكيم يكون في الأموال فقط.</a:t>
            </a:r>
          </a:p>
          <a:p>
            <a:pPr algn="just" rtl="1"/>
            <a:endParaRPr lang="ar-SA" b="1" dirty="0" smtClean="0">
              <a:cs typeface="Traditional Arabic" pitchFamily="2" charset="-78"/>
            </a:endParaRPr>
          </a:p>
        </p:txBody>
      </p:sp>
    </p:spTree>
    <p:extLst>
      <p:ext uri="{BB962C8B-B14F-4D97-AF65-F5344CB8AC3E}">
        <p14:creationId xmlns:p14="http://schemas.microsoft.com/office/powerpoint/2010/main" val="40968800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just" rtl="1">
              <a:defRPr/>
            </a:pPr>
            <a:endParaRPr lang="en-US" sz="3200" dirty="0"/>
          </a:p>
        </p:txBody>
      </p:sp>
      <p:sp>
        <p:nvSpPr>
          <p:cNvPr id="17411" name="Rectangle 3"/>
          <p:cNvSpPr>
            <a:spLocks noGrp="1" noChangeArrowheads="1"/>
          </p:cNvSpPr>
          <p:nvPr>
            <p:ph type="body" idx="1"/>
          </p:nvPr>
        </p:nvSpPr>
        <p:spPr>
          <a:xfrm>
            <a:off x="1676400" y="1417638"/>
            <a:ext cx="8915400" cy="4525962"/>
          </a:xfrm>
        </p:spPr>
        <p:txBody>
          <a:bodyPr/>
          <a:lstStyle/>
          <a:p>
            <a:pPr algn="just" rtl="1"/>
            <a:r>
              <a:rPr lang="ar-SA" b="1" dirty="0" smtClean="0">
                <a:solidFill>
                  <a:srgbClr val="0070C0"/>
                </a:solidFill>
                <a:cs typeface="Traditional Arabic" pitchFamily="2" charset="-78"/>
              </a:rPr>
              <a:t>وفي نظام التحكيم الصادر بالأمر الملكي رقم 46 وتاريخ 12/7/1403هـ بينت المادة الأولى منه جواز الاتفاق على التحكيم في نزاع معين قائم، وفي اللائحة التنفيذية لهذا النظام المادة الأولى منه بينت عدم جواز التحكيم في المسائل التي لا يجوز الصلح فيها كالحدود واللعان بين الزوجين وكل ما هو متعلق بالنظام العام</a:t>
            </a:r>
            <a:r>
              <a:rPr lang="ar-SA" b="1" dirty="0" smtClean="0">
                <a:cs typeface="Traditional Arabic" pitchFamily="2" charset="-78"/>
              </a:rPr>
              <a:t>.</a:t>
            </a:r>
          </a:p>
          <a:p>
            <a:pPr algn="just" rtl="1"/>
            <a:endParaRPr lang="ar-SA" b="1" dirty="0" smtClean="0">
              <a:cs typeface="Traditional Arabic" pitchFamily="2" charset="-78"/>
            </a:endParaRPr>
          </a:p>
        </p:txBody>
      </p:sp>
    </p:spTree>
    <p:extLst>
      <p:ext uri="{BB962C8B-B14F-4D97-AF65-F5344CB8AC3E}">
        <p14:creationId xmlns:p14="http://schemas.microsoft.com/office/powerpoint/2010/main" val="7279369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2" name="Group 5"/>
          <p:cNvGrpSpPr>
            <a:grpSpLocks/>
          </p:cNvGrpSpPr>
          <p:nvPr/>
        </p:nvGrpSpPr>
        <p:grpSpPr bwMode="auto">
          <a:xfrm>
            <a:off x="7610476" y="1981201"/>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2"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3"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2057400" y="2133600"/>
            <a:ext cx="2109788"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73674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الثالثة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آداب القاضي</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31226440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t>عناصر </a:t>
            </a:r>
            <a:r>
              <a:rPr lang="ar-SA" sz="3200" dirty="0" err="1"/>
              <a:t>المحاضرة:</a:t>
            </a:r>
            <a:endParaRPr lang="ar-SA" sz="3200" dirty="0"/>
          </a:p>
          <a:p>
            <a:pPr>
              <a:buFont typeface="Arial" pitchFamily="34" charset="0"/>
              <a:buChar char="•"/>
            </a:pPr>
            <a:r>
              <a:rPr lang="ar-SA" sz="3200" b="1" dirty="0">
                <a:cs typeface="Traditional Arabic" pitchFamily="2" charset="-78"/>
              </a:rPr>
              <a:t>آداب القاضي.</a:t>
            </a:r>
          </a:p>
          <a:p>
            <a:pPr>
              <a:buFont typeface="Arial" pitchFamily="34" charset="0"/>
              <a:buChar char="•"/>
            </a:pPr>
            <a:r>
              <a:rPr lang="ar-SA" sz="3200" b="1" dirty="0">
                <a:cs typeface="Traditional Arabic" pitchFamily="2" charset="-78"/>
              </a:rPr>
              <a:t>ما يسن للقاضي.</a:t>
            </a:r>
          </a:p>
          <a:p>
            <a:pPr>
              <a:buFont typeface="Arial" pitchFamily="34" charset="0"/>
              <a:buChar char="•"/>
            </a:pPr>
            <a:r>
              <a:rPr lang="ar-SA" sz="3200" b="1" dirty="0">
                <a:cs typeface="Traditional Arabic" pitchFamily="2" charset="-78"/>
              </a:rPr>
              <a:t>ما يجب على القاضي.</a:t>
            </a:r>
          </a:p>
          <a:p>
            <a:pPr>
              <a:buFont typeface="Arial" pitchFamily="34" charset="0"/>
              <a:buChar char="•"/>
            </a:pPr>
            <a:r>
              <a:rPr lang="ar-SA" sz="3200" b="1" dirty="0">
                <a:cs typeface="Traditional Arabic" pitchFamily="2" charset="-78"/>
              </a:rPr>
              <a:t>ما يحرم على القاضي.</a:t>
            </a:r>
          </a:p>
          <a:p>
            <a:pPr>
              <a:buFont typeface="Arial" pitchFamily="34" charset="0"/>
              <a:buChar char="•"/>
            </a:pPr>
            <a:r>
              <a:rPr lang="ar-SA" sz="3200" b="1" dirty="0">
                <a:cs typeface="Traditional Arabic" pitchFamily="2" charset="-78"/>
              </a:rPr>
              <a:t>ما يكره للقاضي.</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35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6135770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آداب </a:t>
            </a:r>
            <a:r>
              <a:rPr lang="ar-SA" sz="3200" dirty="0" err="1">
                <a:solidFill>
                  <a:srgbClr val="C00000"/>
                </a:solidFill>
              </a:rPr>
              <a:t>القاضي :</a:t>
            </a:r>
            <a:r>
              <a:rPr lang="ar-SA" sz="3200" dirty="0">
                <a:solidFill>
                  <a:srgbClr val="C00000"/>
                </a:solidFill>
              </a:rPr>
              <a:t> </a:t>
            </a:r>
          </a:p>
          <a:p>
            <a:pPr algn="just"/>
            <a:r>
              <a:rPr lang="ar-SA" sz="3200" b="1" dirty="0">
                <a:solidFill>
                  <a:srgbClr val="C00000"/>
                </a:solidFill>
                <a:cs typeface="Traditional Arabic" pitchFamily="2" charset="-78"/>
              </a:rPr>
              <a:t>المراد بآداب القاضي: </a:t>
            </a:r>
            <a:r>
              <a:rPr lang="ar-SA" sz="3200" b="1" dirty="0">
                <a:cs typeface="Traditional Arabic" pitchFamily="2" charset="-78"/>
              </a:rPr>
              <a:t>الصفات الواجبة والمندوبة التي يتحلى </a:t>
            </a:r>
            <a:r>
              <a:rPr lang="ar-SA" sz="3200" b="1" dirty="0" err="1">
                <a:cs typeface="Traditional Arabic" pitchFamily="2" charset="-78"/>
              </a:rPr>
              <a:t>بها</a:t>
            </a:r>
            <a:r>
              <a:rPr lang="ar-SA" sz="3200" b="1" dirty="0">
                <a:cs typeface="Traditional Arabic" pitchFamily="2" charset="-78"/>
              </a:rPr>
              <a:t> القاضي، وما عليه الأخذ </a:t>
            </a:r>
            <a:r>
              <a:rPr lang="ar-SA" sz="3200" b="1" dirty="0" err="1">
                <a:cs typeface="Traditional Arabic" pitchFamily="2" charset="-78"/>
              </a:rPr>
              <a:t>به</a:t>
            </a:r>
            <a:r>
              <a:rPr lang="ar-SA" sz="3200" b="1" dirty="0">
                <a:cs typeface="Traditional Arabic" pitchFamily="2" charset="-78"/>
              </a:rPr>
              <a:t> هو وأعوانه من أحكام ونظم تحفظهم عن الميل إلى </a:t>
            </a:r>
            <a:r>
              <a:rPr lang="ar-SA" sz="3200" b="1" dirty="0" err="1">
                <a:cs typeface="Traditional Arabic" pitchFamily="2" charset="-78"/>
              </a:rPr>
              <a:t>الهوى </a:t>
            </a:r>
            <a:r>
              <a:rPr lang="ar-SA" sz="3200" b="1" dirty="0">
                <a:cs typeface="Traditional Arabic" pitchFamily="2" charset="-78"/>
              </a:rPr>
              <a:t>، وتسير بالقضاء إلى غايته المنشودة من تحقيق العدل والقضاء على الظلم.</a:t>
            </a:r>
          </a:p>
          <a:p>
            <a:pPr algn="just"/>
            <a:r>
              <a:rPr lang="ar-SA" sz="3200" b="1" dirty="0">
                <a:solidFill>
                  <a:srgbClr val="C00000"/>
                </a:solidFill>
                <a:cs typeface="Traditional Arabic" pitchFamily="2" charset="-78"/>
              </a:rPr>
              <a:t>أولا: ما يسن </a:t>
            </a:r>
            <a:r>
              <a:rPr lang="ar-SA" sz="3200" b="1" dirty="0" err="1">
                <a:solidFill>
                  <a:srgbClr val="C00000"/>
                </a:solidFill>
                <a:cs typeface="Traditional Arabic" pitchFamily="2" charset="-78"/>
              </a:rPr>
              <a:t>للقاضي:</a:t>
            </a:r>
            <a:endParaRPr lang="ar-SA" sz="3200" b="1" dirty="0">
              <a:solidFill>
                <a:srgbClr val="C00000"/>
              </a:solidFill>
              <a:cs typeface="Traditional Arabic" pitchFamily="2" charset="-78"/>
            </a:endParaRPr>
          </a:p>
          <a:p>
            <a:pPr marL="514350" indent="-514350" algn="just">
              <a:buFont typeface="+mj-lt"/>
              <a:buAutoNum type="arabicPeriod"/>
            </a:pPr>
            <a:r>
              <a:rPr lang="ar-SA" sz="3200" b="1" dirty="0">
                <a:cs typeface="Traditional Arabic" pitchFamily="2" charset="-78"/>
              </a:rPr>
              <a:t>أن يكون قويا من غير عنف لئلا يطمع فيه الظالم والعنف ضد الرفق.</a:t>
            </a:r>
          </a:p>
          <a:p>
            <a:pPr marL="514350" indent="-514350" algn="just">
              <a:buFont typeface="+mj-lt"/>
              <a:buAutoNum type="arabicPeriod"/>
            </a:pPr>
            <a:r>
              <a:rPr lang="ar-SA" sz="3200" b="1" dirty="0">
                <a:cs typeface="Traditional Arabic" pitchFamily="2" charset="-78"/>
              </a:rPr>
              <a:t>لينا من غير ضعف لئلا يهابه صاحب الحق.</a:t>
            </a:r>
          </a:p>
          <a:p>
            <a:pPr marL="514350" indent="-514350" algn="just">
              <a:buFont typeface="+mj-lt"/>
              <a:buAutoNum type="arabicPeriod"/>
            </a:pPr>
            <a:r>
              <a:rPr lang="ar-SA" sz="3200" b="1" dirty="0">
                <a:cs typeface="Traditional Arabic" pitchFamily="2" charset="-78"/>
              </a:rPr>
              <a:t>حليما لئلا يغضب من كلام الخصم.</a:t>
            </a:r>
          </a:p>
          <a:p>
            <a:pPr marL="514350" indent="-514350" algn="just">
              <a:buFont typeface="+mj-lt"/>
              <a:buAutoNum type="arabicPeriod"/>
            </a:pPr>
            <a:r>
              <a:rPr lang="ar-SA" sz="3200" b="1" dirty="0">
                <a:cs typeface="Traditional Arabic" pitchFamily="2" charset="-78"/>
              </a:rPr>
              <a:t>ذا أناة أي تؤدة وتأن لئلا تؤدي عجلته إلى ما لا ينبغي.</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36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12525896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buFont typeface="+mj-lt"/>
              <a:buAutoNum type="arabicPeriod" startAt="5"/>
            </a:pPr>
            <a:r>
              <a:rPr lang="ar-SA" sz="3200" b="1" dirty="0">
                <a:cs typeface="Traditional Arabic" pitchFamily="2" charset="-78"/>
              </a:rPr>
              <a:t>ذا فطنة لئلا يخدعه بعض </a:t>
            </a:r>
            <a:r>
              <a:rPr lang="ar-SA" sz="3200" b="1" dirty="0" err="1">
                <a:cs typeface="Traditional Arabic" pitchFamily="2" charset="-78"/>
              </a:rPr>
              <a:t>الأخصام.</a:t>
            </a:r>
            <a:endParaRPr lang="ar-SA" sz="3200" b="1" dirty="0">
              <a:cs typeface="Traditional Arabic" pitchFamily="2" charset="-78"/>
            </a:endParaRPr>
          </a:p>
          <a:p>
            <a:pPr marL="514350" indent="-514350" algn="just">
              <a:buFont typeface="+mj-lt"/>
              <a:buAutoNum type="arabicPeriod" startAt="5"/>
            </a:pPr>
            <a:r>
              <a:rPr lang="ar-SA" sz="3200" b="1" dirty="0">
                <a:cs typeface="Traditional Arabic" pitchFamily="2" charset="-78"/>
              </a:rPr>
              <a:t>عفيفا.</a:t>
            </a:r>
          </a:p>
          <a:p>
            <a:pPr marL="514350" indent="-514350" algn="just">
              <a:buFont typeface="+mj-lt"/>
              <a:buAutoNum type="arabicPeriod" startAt="5"/>
            </a:pPr>
            <a:r>
              <a:rPr lang="ar-SA" sz="3200" b="1" dirty="0">
                <a:cs typeface="Traditional Arabic" pitchFamily="2" charset="-78"/>
              </a:rPr>
              <a:t>بصيرا بأحكام من </a:t>
            </a:r>
            <a:r>
              <a:rPr lang="ar-SA" sz="3200" b="1" dirty="0" err="1">
                <a:cs typeface="Traditional Arabic" pitchFamily="2" charset="-78"/>
              </a:rPr>
              <a:t>قبله.</a:t>
            </a:r>
            <a:r>
              <a:rPr lang="ar-SA" sz="3200" b="1" dirty="0">
                <a:cs typeface="Traditional Arabic" pitchFamily="2" charset="-78"/>
              </a:rPr>
              <a:t> </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37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28777789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endParaRPr lang="ar-SA" sz="3200" dirty="0"/>
          </a:p>
          <a:p>
            <a:pPr marL="514350" indent="-514350" algn="just">
              <a:buFont typeface="+mj-lt"/>
              <a:buAutoNum type="arabicPeriod" startAt="8"/>
            </a:pPr>
            <a:r>
              <a:rPr lang="ar-SA" sz="3200" b="1" dirty="0">
                <a:cs typeface="Traditional Arabic" pitchFamily="2" charset="-78"/>
              </a:rPr>
              <a:t>أن يكون مجلسه في وسط البلد إن أمكن ليستوي أهل البلد في المضي إليه.</a:t>
            </a:r>
          </a:p>
          <a:p>
            <a:pPr algn="just"/>
            <a:endParaRPr lang="ar-SA" sz="3200" b="1" dirty="0">
              <a:solidFill>
                <a:srgbClr val="FF0000"/>
              </a:solidFill>
              <a:cs typeface="Traditional Arabic" pitchFamily="2" charset="-78"/>
            </a:endParaRPr>
          </a:p>
          <a:p>
            <a:pPr algn="just"/>
            <a:r>
              <a:rPr lang="ar-SA" sz="3200" b="1" dirty="0">
                <a:solidFill>
                  <a:srgbClr val="FF0000"/>
                </a:solidFill>
                <a:cs typeface="Traditional Arabic" pitchFamily="2" charset="-78"/>
              </a:rPr>
              <a:t>حكم القضاء في </a:t>
            </a:r>
            <a:r>
              <a:rPr lang="ar-SA" sz="3200" b="1" dirty="0" err="1">
                <a:solidFill>
                  <a:srgbClr val="FF0000"/>
                </a:solidFill>
                <a:cs typeface="Traditional Arabic" pitchFamily="2" charset="-78"/>
              </a:rPr>
              <a:t>المساجد؟.</a:t>
            </a:r>
            <a:endParaRPr lang="ar-SA" sz="3200" b="1" dirty="0">
              <a:solidFill>
                <a:srgbClr val="FF0000"/>
              </a:solidFill>
              <a:cs typeface="Traditional Arabic" pitchFamily="2" charset="-78"/>
            </a:endParaRPr>
          </a:p>
          <a:p>
            <a:pPr algn="just"/>
            <a:r>
              <a:rPr lang="ar-SA" sz="3200" b="1" dirty="0">
                <a:cs typeface="Traditional Arabic" pitchFamily="2" charset="-78"/>
              </a:rPr>
              <a:t>ولا يكره القضاء في الجامع.</a:t>
            </a:r>
          </a:p>
          <a:p>
            <a:pPr algn="just"/>
            <a:endParaRPr lang="ar-SA" sz="3200" b="1" dirty="0">
              <a:solidFill>
                <a:srgbClr val="FF0000"/>
              </a:solidFill>
              <a:cs typeface="Traditional Arabic" pitchFamily="2" charset="-78"/>
            </a:endParaRPr>
          </a:p>
          <a:p>
            <a:pPr algn="just"/>
            <a:r>
              <a:rPr lang="ar-SA" sz="3200" b="1" dirty="0">
                <a:solidFill>
                  <a:srgbClr val="FF0000"/>
                </a:solidFill>
                <a:cs typeface="Traditional Arabic" pitchFamily="2" charset="-78"/>
              </a:rPr>
              <a:t>حكم اتخاذ القاضي البواب </a:t>
            </a:r>
            <a:r>
              <a:rPr lang="ar-SA" sz="3200" b="1" dirty="0" err="1">
                <a:solidFill>
                  <a:srgbClr val="FF0000"/>
                </a:solidFill>
                <a:cs typeface="Traditional Arabic" pitchFamily="2" charset="-78"/>
              </a:rPr>
              <a:t>والحاجب؟.</a:t>
            </a:r>
            <a:endParaRPr lang="ar-SA" sz="3200" b="1" dirty="0">
              <a:solidFill>
                <a:srgbClr val="FF0000"/>
              </a:solidFill>
              <a:cs typeface="Traditional Arabic" pitchFamily="2" charset="-78"/>
            </a:endParaRPr>
          </a:p>
          <a:p>
            <a:pPr algn="just"/>
            <a:r>
              <a:rPr lang="ar-SA" sz="3200" b="1" dirty="0">
                <a:cs typeface="Traditional Arabic" pitchFamily="2" charset="-78"/>
              </a:rPr>
              <a:t>ولا يتخذ حاجبا ولا بوابا بلا عذر إلا في غير مجلس الحكم.</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38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30906934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endParaRPr lang="ar-SA" sz="3200" dirty="0"/>
          </a:p>
          <a:p>
            <a:pPr marL="171450" lvl="1" rtl="1"/>
            <a:r>
              <a:rPr lang="ar-SA" sz="3200" dirty="0" err="1">
                <a:cs typeface="Traditional Arabic" pitchFamily="2" charset="-78"/>
              </a:rPr>
              <a:t>9.</a:t>
            </a:r>
            <a:r>
              <a:rPr lang="ar-SA" sz="3200" dirty="0">
                <a:cs typeface="Traditional Arabic" pitchFamily="2" charset="-78"/>
              </a:rPr>
              <a:t> </a:t>
            </a:r>
            <a:r>
              <a:rPr lang="ar-SA" sz="3200" b="1" dirty="0">
                <a:cs typeface="Traditional Arabic" pitchFamily="2" charset="-78"/>
              </a:rPr>
              <a:t>أن يحضر مجلسه فقهاء المذاهب وأن يشاورهم فيما يشكل عليه إن أمكن فإن اتضح له الحكم حكم وإلا أخره لقوله </a:t>
            </a:r>
            <a:r>
              <a:rPr lang="ar-SA" sz="3200" b="1" dirty="0" err="1">
                <a:cs typeface="Traditional Arabic" pitchFamily="2" charset="-78"/>
              </a:rPr>
              <a:t>تعالى:</a:t>
            </a:r>
            <a:r>
              <a:rPr lang="ar-SA" sz="3200" b="1" dirty="0">
                <a:cs typeface="Traditional Arabic" pitchFamily="2" charset="-78"/>
              </a:rPr>
              <a:t>{ وشاورهم في </a:t>
            </a:r>
            <a:r>
              <a:rPr lang="ar-SA" sz="3200" b="1" dirty="0" err="1">
                <a:cs typeface="Traditional Arabic" pitchFamily="2" charset="-78"/>
              </a:rPr>
              <a:t>الأمر }.</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39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13254033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endParaRPr lang="ar-SA" sz="3200" dirty="0"/>
          </a:p>
          <a:p>
            <a:pPr algn="just"/>
            <a:r>
              <a:rPr lang="ar-SA" sz="3200" b="1" dirty="0">
                <a:solidFill>
                  <a:srgbClr val="0070C0"/>
                </a:solidFill>
                <a:cs typeface="Traditional Arabic" pitchFamily="2" charset="-78"/>
              </a:rPr>
              <a:t>ما يجب على القاضي.</a:t>
            </a:r>
          </a:p>
          <a:p>
            <a:pPr marL="514350" indent="-514350" algn="just">
              <a:buFont typeface="+mj-lt"/>
              <a:buAutoNum type="arabicPeriod"/>
            </a:pPr>
            <a:r>
              <a:rPr lang="ar-SA" sz="3200" b="1" dirty="0">
                <a:cs typeface="Traditional Arabic" pitchFamily="2" charset="-78"/>
              </a:rPr>
              <a:t>أن يعدل بين الخصمين </a:t>
            </a:r>
            <a:r>
              <a:rPr lang="ar-SA" sz="3200" b="1" dirty="0" err="1">
                <a:cs typeface="Traditional Arabic" pitchFamily="2" charset="-78"/>
              </a:rPr>
              <a:t>في:</a:t>
            </a:r>
            <a:endParaRPr lang="ar-SA" sz="3200" b="1" dirty="0">
              <a:cs typeface="Traditional Arabic" pitchFamily="2" charset="-78"/>
            </a:endParaRPr>
          </a:p>
          <a:p>
            <a:pPr marL="514350" indent="-514350" algn="just">
              <a:buFont typeface="Wingdings" pitchFamily="2" charset="2"/>
              <a:buChar char="§"/>
            </a:pPr>
            <a:r>
              <a:rPr lang="ar-SA" sz="3200" b="1" dirty="0" err="1">
                <a:cs typeface="Traditional Arabic" pitchFamily="2" charset="-78"/>
              </a:rPr>
              <a:t>لحظه.</a:t>
            </a:r>
            <a:r>
              <a:rPr lang="ar-SA" sz="3200" b="1" dirty="0">
                <a:cs typeface="Traditional Arabic" pitchFamily="2" charset="-78"/>
              </a:rPr>
              <a:t> </a:t>
            </a:r>
          </a:p>
          <a:p>
            <a:pPr marL="514350" indent="-514350" algn="just">
              <a:buFont typeface="Wingdings" pitchFamily="2" charset="2"/>
              <a:buChar char="§"/>
            </a:pPr>
            <a:r>
              <a:rPr lang="ar-SA" sz="3200" b="1" dirty="0" err="1">
                <a:cs typeface="Traditional Arabic" pitchFamily="2" charset="-78"/>
              </a:rPr>
              <a:t>ولفظه.</a:t>
            </a:r>
            <a:r>
              <a:rPr lang="ar-SA" sz="3200" b="1" dirty="0">
                <a:cs typeface="Traditional Arabic" pitchFamily="2" charset="-78"/>
              </a:rPr>
              <a:t> </a:t>
            </a:r>
          </a:p>
          <a:p>
            <a:pPr marL="514350" indent="-514350" algn="just">
              <a:buFont typeface="Wingdings" pitchFamily="2" charset="2"/>
              <a:buChar char="§"/>
            </a:pPr>
            <a:r>
              <a:rPr lang="ar-SA" sz="3200" b="1" dirty="0" err="1">
                <a:cs typeface="Traditional Arabic" pitchFamily="2" charset="-78"/>
              </a:rPr>
              <a:t>ومجلسه.</a:t>
            </a:r>
            <a:r>
              <a:rPr lang="ar-SA" sz="3200" b="1" dirty="0">
                <a:cs typeface="Traditional Arabic" pitchFamily="2" charset="-78"/>
              </a:rPr>
              <a:t> </a:t>
            </a:r>
          </a:p>
          <a:p>
            <a:pPr marL="514350" indent="-514350" algn="just">
              <a:buFont typeface="Wingdings" pitchFamily="2" charset="2"/>
              <a:buChar char="§"/>
            </a:pPr>
            <a:r>
              <a:rPr lang="ar-SA" sz="3200" b="1" dirty="0">
                <a:cs typeface="Traditional Arabic" pitchFamily="2" charset="-78"/>
              </a:rPr>
              <a:t>ودخولهما عليه.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40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4955070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0070C0"/>
                </a:solidFill>
                <a:cs typeface="Traditional Arabic" pitchFamily="2" charset="-78"/>
              </a:rPr>
              <a:t>ما يحرم على القاضي.</a:t>
            </a:r>
          </a:p>
          <a:p>
            <a:pPr marL="514350" indent="-514350" algn="just">
              <a:buFont typeface="+mj-lt"/>
              <a:buAutoNum type="arabicPeriod"/>
            </a:pPr>
            <a:r>
              <a:rPr lang="ar-SA" sz="3200" b="1" dirty="0">
                <a:cs typeface="Traditional Arabic" pitchFamily="2" charset="-78"/>
              </a:rPr>
              <a:t>يحرم أن يسار أحدهما، أو يلقنه حجته، أو يضيفه، أو يعلمه كيف يدعي؛ إلا أن يترك ما يلزم ذكره في الدعوى؛ كشرط عقد وسبب أرث ونحوه.</a:t>
            </a:r>
          </a:p>
          <a:p>
            <a:pPr marL="514350" indent="-514350" algn="just">
              <a:buFont typeface="+mj-lt"/>
              <a:buAutoNum type="arabicPeriod"/>
            </a:pPr>
            <a:r>
              <a:rPr lang="ar-SA" sz="3200" b="1" dirty="0">
                <a:cs typeface="Traditional Arabic" pitchFamily="2" charset="-78"/>
              </a:rPr>
              <a:t>يحرم القضاء وهو غضبان كثيرا لخبر أبي بكرة </a:t>
            </a:r>
            <a:r>
              <a:rPr lang="ar-SA" sz="3200" b="1" dirty="0" err="1">
                <a:cs typeface="Traditional Arabic" pitchFamily="2" charset="-78"/>
              </a:rPr>
              <a:t>مرفوعا:</a:t>
            </a:r>
            <a:r>
              <a:rPr lang="ar-SA" sz="3200" b="1" dirty="0">
                <a:cs typeface="Traditional Arabic" pitchFamily="2" charset="-78"/>
              </a:rPr>
              <a:t>[ لا يقضين حاكم بين اثنين وهو </a:t>
            </a:r>
            <a:r>
              <a:rPr lang="ar-SA" sz="3200" b="1" dirty="0" err="1">
                <a:cs typeface="Traditional Arabic" pitchFamily="2" charset="-78"/>
              </a:rPr>
              <a:t>غضبان </a:t>
            </a:r>
            <a:r>
              <a:rPr lang="ar-SA" sz="3200" b="1" dirty="0">
                <a:cs typeface="Traditional Arabic" pitchFamily="2" charset="-78"/>
              </a:rPr>
              <a:t>] متفق عليه.</a:t>
            </a:r>
          </a:p>
          <a:p>
            <a:pPr marL="514350" indent="-514350" algn="just">
              <a:buFont typeface="+mj-lt"/>
              <a:buAutoNum type="arabicPeriod"/>
            </a:pPr>
            <a:r>
              <a:rPr lang="ar-SA" sz="3200" b="1" dirty="0">
                <a:cs typeface="Traditional Arabic" pitchFamily="2" charset="-78"/>
              </a:rPr>
              <a:t>يحرم القضاء وهو حاقن أو في شدة جوع أو في شدة عطش أو في شدة هم أو ملل أو كسل أو نعاس أو برد مؤلم أو حر مزعج.</a:t>
            </a:r>
          </a:p>
          <a:p>
            <a:pPr marL="514350" indent="-514350" algn="just"/>
            <a:r>
              <a:rPr lang="ar-SA" sz="3200" b="1" dirty="0">
                <a:solidFill>
                  <a:srgbClr val="0070C0"/>
                </a:solidFill>
                <a:cs typeface="Traditional Arabic" pitchFamily="2" charset="-78"/>
              </a:rPr>
              <a:t>التعليل: </a:t>
            </a:r>
            <a:r>
              <a:rPr lang="ar-SA" sz="3200" b="1" dirty="0">
                <a:cs typeface="Traditional Arabic" pitchFamily="2" charset="-78"/>
              </a:rPr>
              <a:t>لأن ذلك كله يشغل الفكر الذي يتوصل </a:t>
            </a:r>
            <a:r>
              <a:rPr lang="ar-SA" sz="3200" b="1" dirty="0" err="1">
                <a:cs typeface="Traditional Arabic" pitchFamily="2" charset="-78"/>
              </a:rPr>
              <a:t>به</a:t>
            </a:r>
            <a:r>
              <a:rPr lang="ar-SA" sz="3200" b="1" dirty="0">
                <a:cs typeface="Traditional Arabic" pitchFamily="2" charset="-78"/>
              </a:rPr>
              <a:t> إلى إصابة الحق في الغالب فهو في معنى الغضب.</a:t>
            </a:r>
          </a:p>
          <a:p>
            <a:pPr marL="514350" indent="-514350" algn="just"/>
            <a:endParaRPr lang="ar-SA" sz="3200" b="1" dirty="0">
              <a:solidFill>
                <a:srgbClr val="FF0000"/>
              </a:solidFill>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41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40938522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endParaRPr lang="ar-SA" sz="3200" b="1" dirty="0">
              <a:solidFill>
                <a:srgbClr val="0070C0"/>
              </a:solidFill>
              <a:cs typeface="Traditional Arabic" pitchFamily="2" charset="-78"/>
            </a:endParaRPr>
          </a:p>
          <a:p>
            <a:pPr algn="just"/>
            <a:r>
              <a:rPr lang="ar-SA" sz="3200" b="1" dirty="0">
                <a:solidFill>
                  <a:srgbClr val="FF0000"/>
                </a:solidFill>
                <a:cs typeface="Traditional Arabic" pitchFamily="2" charset="-78"/>
              </a:rPr>
              <a:t>ما الحكم ان حكم القاضي وهو بتلك </a:t>
            </a:r>
            <a:r>
              <a:rPr lang="ar-SA" sz="3200" b="1" dirty="0" err="1">
                <a:solidFill>
                  <a:srgbClr val="FF0000"/>
                </a:solidFill>
                <a:cs typeface="Traditional Arabic" pitchFamily="2" charset="-78"/>
              </a:rPr>
              <a:t>الصفة؟.</a:t>
            </a:r>
            <a:endParaRPr lang="ar-SA" sz="3200" b="1" dirty="0">
              <a:solidFill>
                <a:srgbClr val="FF0000"/>
              </a:solidFill>
              <a:cs typeface="Traditional Arabic" pitchFamily="2" charset="-78"/>
            </a:endParaRPr>
          </a:p>
          <a:p>
            <a:pPr algn="just"/>
            <a:r>
              <a:rPr lang="ar-SA" sz="3200" b="1" dirty="0">
                <a:cs typeface="Traditional Arabic" pitchFamily="2" charset="-78"/>
              </a:rPr>
              <a:t>إن خالف وحكم في حال من هذه الأحوال فأصاب الحق نفذ حكمه لموافقته الصواب.</a:t>
            </a:r>
          </a:p>
          <a:p>
            <a:pPr marL="514350" indent="-514350" algn="just">
              <a:buFont typeface="+mj-lt"/>
              <a:buAutoNum type="arabicPeriod" startAt="4"/>
            </a:pPr>
            <a:r>
              <a:rPr lang="ar-SA" sz="3200" b="1" dirty="0">
                <a:cs typeface="Traditional Arabic" pitchFamily="2" charset="-78"/>
              </a:rPr>
              <a:t>يحرم على الحاكم قبول رشوة لحديث ابن عمر قال:“ لعن رسول الله صلى الله عليه وسلم الراشي </a:t>
            </a:r>
            <a:r>
              <a:rPr lang="ar-SA" sz="3200" b="1" dirty="0" err="1">
                <a:cs typeface="Traditional Arabic" pitchFamily="2" charset="-78"/>
              </a:rPr>
              <a:t>والمرتشي“.</a:t>
            </a:r>
            <a:r>
              <a:rPr lang="ar-SA" sz="3200" b="1" dirty="0">
                <a:cs typeface="Traditional Arabic" pitchFamily="2" charset="-78"/>
              </a:rPr>
              <a:t> قال الترمذي: حديث حسن صحيح.</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42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37606267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endParaRPr lang="ar-SA" sz="3200" b="1" dirty="0">
              <a:cs typeface="Traditional Arabic" pitchFamily="2" charset="-78"/>
            </a:endParaRPr>
          </a:p>
          <a:p>
            <a:r>
              <a:rPr lang="ar-SA" sz="3200" b="1" dirty="0" err="1">
                <a:cs typeface="Traditional Arabic" pitchFamily="2" charset="-78"/>
              </a:rPr>
              <a:t>5.</a:t>
            </a:r>
            <a:r>
              <a:rPr lang="ar-SA" sz="3200" b="1" dirty="0">
                <a:cs typeface="Traditional Arabic" pitchFamily="2" charset="-78"/>
              </a:rPr>
              <a:t> يحرم على القاضي قبول هدية لقوله صلى الله عليه </a:t>
            </a:r>
            <a:r>
              <a:rPr lang="ar-SA" sz="3200" b="1" dirty="0" err="1">
                <a:cs typeface="Traditional Arabic" pitchFamily="2" charset="-78"/>
              </a:rPr>
              <a:t>وسلم:</a:t>
            </a:r>
            <a:r>
              <a:rPr lang="ar-SA" sz="3200" b="1" dirty="0">
                <a:cs typeface="Traditional Arabic" pitchFamily="2" charset="-78"/>
              </a:rPr>
              <a:t>[ هدايا العمال </a:t>
            </a:r>
            <a:r>
              <a:rPr lang="ar-SA" sz="3200" b="1" dirty="0" err="1">
                <a:cs typeface="Traditional Arabic" pitchFamily="2" charset="-78"/>
              </a:rPr>
              <a:t>غلول</a:t>
            </a:r>
            <a:r>
              <a:rPr lang="ar-SA" sz="3200" b="1" dirty="0">
                <a:cs typeface="Traditional Arabic" pitchFamily="2" charset="-78"/>
              </a:rPr>
              <a:t> ] رواه أحمد؛ إلا إذا كانت الهدية ممن كان يهاديه قبل ولايته إذا لم تكن له حكومة فله أخذها؛ كمفت.</a:t>
            </a:r>
          </a:p>
          <a:p>
            <a:r>
              <a:rPr lang="ar-SA" sz="3200" b="1" dirty="0">
                <a:cs typeface="Traditional Arabic" pitchFamily="2" charset="-78"/>
              </a:rPr>
              <a:t>قال القاضي: ويسن له التنزه عنها فإن أحس أنه يقدمها بين يدي خصومه أو فعلها حال الحكومة حرم أخذها في هذه الحالة؛ لأنها كالرشوة.</a:t>
            </a:r>
          </a:p>
          <a:p>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43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19376987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ما يكره للقاضي.</a:t>
            </a:r>
          </a:p>
          <a:p>
            <a:pPr algn="just"/>
            <a:r>
              <a:rPr lang="ar-SA" sz="3200" b="1" dirty="0">
                <a:cs typeface="Traditional Arabic" pitchFamily="2" charset="-78"/>
              </a:rPr>
              <a:t>يكره بيعه وشراؤه إلا بوكيل لا يعرف </a:t>
            </a:r>
            <a:r>
              <a:rPr lang="ar-SA" sz="3200" b="1" dirty="0" err="1">
                <a:cs typeface="Traditional Arabic" pitchFamily="2" charset="-78"/>
              </a:rPr>
              <a:t>به.</a:t>
            </a:r>
            <a:endParaRPr lang="ar-SA" sz="3200" b="1" dirty="0">
              <a:cs typeface="Traditional Arabic" pitchFamily="2" charset="-78"/>
            </a:endParaRPr>
          </a:p>
          <a:p>
            <a:pPr algn="just"/>
            <a:r>
              <a:rPr lang="ar-SA" sz="3200" b="1" dirty="0">
                <a:solidFill>
                  <a:srgbClr val="0070C0"/>
                </a:solidFill>
                <a:cs typeface="Traditional Arabic" pitchFamily="2" charset="-78"/>
              </a:rPr>
              <a:t>وفي نظام </a:t>
            </a:r>
            <a:r>
              <a:rPr lang="ar-SA" sz="3200" b="1" dirty="0" err="1">
                <a:solidFill>
                  <a:srgbClr val="0070C0"/>
                </a:solidFill>
                <a:cs typeface="Traditional Arabic" pitchFamily="2" charset="-78"/>
              </a:rPr>
              <a:t>القضاء </a:t>
            </a:r>
            <a:r>
              <a:rPr lang="ar-SA" sz="3200" b="1" dirty="0">
                <a:solidFill>
                  <a:srgbClr val="0070C0"/>
                </a:solidFill>
                <a:cs typeface="Traditional Arabic" pitchFamily="2" charset="-78"/>
              </a:rPr>
              <a:t>(م 51) منعت القضاة من مزاولة التجارة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44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23330135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متى لا ينفذ حكم </a:t>
            </a:r>
            <a:r>
              <a:rPr lang="ar-SA" sz="3200" b="1" dirty="0" err="1">
                <a:solidFill>
                  <a:srgbClr val="FF0000"/>
                </a:solidFill>
                <a:cs typeface="Traditional Arabic" pitchFamily="2" charset="-78"/>
              </a:rPr>
              <a:t>القاضي؟.</a:t>
            </a:r>
            <a:endParaRPr lang="ar-SA" sz="3200" b="1" dirty="0">
              <a:solidFill>
                <a:srgbClr val="FF0000"/>
              </a:solidFill>
              <a:cs typeface="Traditional Arabic" pitchFamily="2" charset="-78"/>
            </a:endParaRPr>
          </a:p>
          <a:p>
            <a:pPr algn="just"/>
            <a:r>
              <a:rPr lang="ar-SA" sz="3200" b="1" dirty="0">
                <a:cs typeface="Traditional Arabic" pitchFamily="2" charset="-78"/>
              </a:rPr>
              <a:t>لا ينفذ حكمه لنفسه.</a:t>
            </a:r>
          </a:p>
          <a:p>
            <a:pPr algn="just"/>
            <a:r>
              <a:rPr lang="ar-SA" sz="3200" b="1" dirty="0">
                <a:cs typeface="Traditional Arabic" pitchFamily="2" charset="-78"/>
              </a:rPr>
              <a:t>ولا لمن لا تقبل شهادته له كوالده وولده وزوجته.</a:t>
            </a:r>
          </a:p>
          <a:p>
            <a:pPr algn="just"/>
            <a:r>
              <a:rPr lang="ar-SA" sz="3200" b="1" dirty="0">
                <a:cs typeface="Traditional Arabic" pitchFamily="2" charset="-78"/>
              </a:rPr>
              <a:t>ولا على عدوه كالشهادة.</a:t>
            </a:r>
          </a:p>
          <a:p>
            <a:pPr algn="just"/>
            <a:r>
              <a:rPr lang="ar-SA" sz="3200" b="1" dirty="0">
                <a:cs typeface="Traditional Arabic" pitchFamily="2" charset="-78"/>
              </a:rPr>
              <a:t>ومتى عرضت له أو لأحد ممن ذكر حكومة تحاكما إلى بعض خلفائه أو رعيته كما حاكم عمر أبيا إلى زيد بن ثابت.</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45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25933829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حكم نقض حكم القاضي.</a:t>
            </a:r>
          </a:p>
          <a:p>
            <a:pPr algn="just"/>
            <a:r>
              <a:rPr lang="ar-SA" sz="3200" b="1" dirty="0">
                <a:cs typeface="Traditional Arabic" pitchFamily="2" charset="-78"/>
              </a:rPr>
              <a:t>ولا ينقض حكم صالح للقضاء، </a:t>
            </a:r>
            <a:r>
              <a:rPr lang="ar-SA" sz="3200" b="1" dirty="0" err="1">
                <a:cs typeface="Traditional Arabic" pitchFamily="2" charset="-78"/>
              </a:rPr>
              <a:t>إلا:</a:t>
            </a:r>
            <a:endParaRPr lang="ar-SA" sz="3200" b="1" dirty="0">
              <a:cs typeface="Traditional Arabic" pitchFamily="2" charset="-78"/>
            </a:endParaRPr>
          </a:p>
          <a:p>
            <a:pPr algn="just">
              <a:buFont typeface="Arial" pitchFamily="34" charset="0"/>
              <a:buChar char="•"/>
            </a:pPr>
            <a:r>
              <a:rPr lang="ar-SA" sz="3200" b="1" dirty="0">
                <a:cs typeface="Traditional Arabic" pitchFamily="2" charset="-78"/>
              </a:rPr>
              <a:t>ما خالف نص كتاب الله أو سنة رسوله صلى الله عليه وسلم؛ كقتل مسلم بكافر، وجعل من وجد عين ماله عند من فلس أسوة </a:t>
            </a:r>
            <a:r>
              <a:rPr lang="ar-SA" sz="3200" b="1" dirty="0" err="1">
                <a:cs typeface="Traditional Arabic" pitchFamily="2" charset="-78"/>
              </a:rPr>
              <a:t>الغرماء.</a:t>
            </a:r>
            <a:r>
              <a:rPr lang="ar-SA" sz="3200" b="1" dirty="0">
                <a:cs typeface="Traditional Arabic" pitchFamily="2" charset="-78"/>
              </a:rPr>
              <a:t> </a:t>
            </a:r>
          </a:p>
          <a:p>
            <a:pPr algn="just">
              <a:buFont typeface="Arial" pitchFamily="34" charset="0"/>
              <a:buChar char="•"/>
            </a:pPr>
            <a:r>
              <a:rPr lang="ar-SA" sz="3200" b="1" dirty="0">
                <a:cs typeface="Traditional Arabic" pitchFamily="2" charset="-78"/>
              </a:rPr>
              <a:t>أو إجماعا قطعيا.</a:t>
            </a:r>
          </a:p>
          <a:p>
            <a:pPr algn="just">
              <a:buFont typeface="Arial" pitchFamily="34" charset="0"/>
              <a:buChar char="•"/>
            </a:pPr>
            <a:r>
              <a:rPr lang="ar-SA" sz="3200" b="1" dirty="0">
                <a:cs typeface="Traditional Arabic" pitchFamily="2" charset="-78"/>
              </a:rPr>
              <a:t>أو ما يعتقده فيلزم نقضه والناقض له حاكمه إن كان.</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46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9710953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endParaRPr lang="ar-SA" sz="3200" dirty="0"/>
          </a:p>
          <a:p>
            <a:pPr algn="just"/>
            <a:r>
              <a:rPr lang="ar-SA" sz="3200" b="1" dirty="0">
                <a:solidFill>
                  <a:srgbClr val="FF0000"/>
                </a:solidFill>
                <a:cs typeface="Traditional Arabic" pitchFamily="2" charset="-78"/>
              </a:rPr>
              <a:t>إذا كانت الدعوى على مريض فهل يلزمه الذهاب </a:t>
            </a:r>
            <a:r>
              <a:rPr lang="ar-SA" sz="3200" b="1" dirty="0" err="1">
                <a:solidFill>
                  <a:srgbClr val="FF0000"/>
                </a:solidFill>
                <a:cs typeface="Traditional Arabic" pitchFamily="2" charset="-78"/>
              </a:rPr>
              <a:t>للمحكمة؟.</a:t>
            </a:r>
            <a:endParaRPr lang="ar-SA" sz="3200" b="1" dirty="0">
              <a:solidFill>
                <a:srgbClr val="FF0000"/>
              </a:solidFill>
              <a:cs typeface="Traditional Arabic" pitchFamily="2" charset="-78"/>
            </a:endParaRPr>
          </a:p>
          <a:p>
            <a:pPr algn="just"/>
            <a:r>
              <a:rPr lang="ar-SA" sz="3200" b="1" dirty="0">
                <a:cs typeface="Traditional Arabic" pitchFamily="2" charset="-78"/>
              </a:rPr>
              <a:t>لا يلزم احضار المريض ويؤمر أن يوكل فإن وجبت عليه يمين بعث إليه من يحلفه.</a:t>
            </a:r>
          </a:p>
          <a:p>
            <a:pPr algn="just"/>
            <a:r>
              <a:rPr lang="ar-SA" sz="3200" b="1" dirty="0">
                <a:solidFill>
                  <a:srgbClr val="FF0000"/>
                </a:solidFill>
                <a:cs typeface="Traditional Arabic" pitchFamily="2" charset="-78"/>
              </a:rPr>
              <a:t>حكم قبول قول القاضي المعزول دون </a:t>
            </a:r>
            <a:r>
              <a:rPr lang="ar-SA" sz="3200" b="1" dirty="0" err="1">
                <a:solidFill>
                  <a:srgbClr val="FF0000"/>
                </a:solidFill>
                <a:cs typeface="Traditional Arabic" pitchFamily="2" charset="-78"/>
              </a:rPr>
              <a:t>مستند؟.</a:t>
            </a:r>
            <a:endParaRPr lang="ar-SA" sz="3200" b="1" dirty="0">
              <a:solidFill>
                <a:srgbClr val="FF0000"/>
              </a:solidFill>
              <a:cs typeface="Traditional Arabic" pitchFamily="2" charset="-78"/>
            </a:endParaRPr>
          </a:p>
          <a:p>
            <a:pPr algn="just"/>
            <a:r>
              <a:rPr lang="ar-SA" sz="3200" b="1" dirty="0">
                <a:cs typeface="Traditional Arabic" pitchFamily="2" charset="-78"/>
              </a:rPr>
              <a:t>ويقبل قول قاض معزول عدل لا يتهم: كنت حكمت </a:t>
            </a:r>
            <a:r>
              <a:rPr lang="ar-SA" sz="3200" b="1" dirty="0" err="1">
                <a:cs typeface="Traditional Arabic" pitchFamily="2" charset="-78"/>
              </a:rPr>
              <a:t>لفلان</a:t>
            </a:r>
            <a:r>
              <a:rPr lang="ar-SA" sz="3200" b="1" dirty="0">
                <a:cs typeface="Traditional Arabic" pitchFamily="2" charset="-78"/>
              </a:rPr>
              <a:t> على فلان بكذا ولو لم يذكر مستنده أو لم يكن بسجله.</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47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a:t>
            </a:r>
            <a:endParaRPr lang="en-US" sz="2000" dirty="0"/>
          </a:p>
        </p:txBody>
      </p:sp>
    </p:spTree>
    <p:extLst>
      <p:ext uri="{BB962C8B-B14F-4D97-AF65-F5344CB8AC3E}">
        <p14:creationId xmlns:p14="http://schemas.microsoft.com/office/powerpoint/2010/main" val="24354836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35261143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الرابعة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طريق الحكم وصفته</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49</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34063140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solidFill>
                  <a:schemeClr val="accent6">
                    <a:lumMod val="50000"/>
                  </a:schemeClr>
                </a:solidFill>
              </a:rPr>
              <a:t>عناصر </a:t>
            </a:r>
            <a:r>
              <a:rPr lang="ar-SA" sz="3200" b="1" dirty="0" err="1">
                <a:solidFill>
                  <a:schemeClr val="accent6">
                    <a:lumMod val="50000"/>
                  </a:schemeClr>
                </a:solidFill>
              </a:rPr>
              <a:t>المحاضرة:</a:t>
            </a:r>
            <a:endParaRPr lang="ar-SA" sz="3200" b="1" dirty="0">
              <a:solidFill>
                <a:schemeClr val="accent6">
                  <a:lumMod val="50000"/>
                </a:schemeClr>
              </a:solidFill>
            </a:endParaRPr>
          </a:p>
          <a:p>
            <a:pPr>
              <a:buFont typeface="Arial" pitchFamily="34" charset="0"/>
              <a:buChar char="•"/>
            </a:pPr>
            <a:r>
              <a:rPr lang="ar-SA" sz="3200" b="1" dirty="0">
                <a:cs typeface="Traditional Arabic" pitchFamily="2" charset="-78"/>
              </a:rPr>
              <a:t>المراد بطريق الحكم.</a:t>
            </a:r>
          </a:p>
          <a:p>
            <a:pPr>
              <a:buFont typeface="Arial" pitchFamily="34" charset="0"/>
              <a:buChar char="•"/>
            </a:pPr>
            <a:r>
              <a:rPr lang="ar-SA" sz="3200" b="1" dirty="0">
                <a:cs typeface="Traditional Arabic" pitchFamily="2" charset="-78"/>
              </a:rPr>
              <a:t>صفة الحكم.</a:t>
            </a:r>
          </a:p>
          <a:p>
            <a:pPr>
              <a:buFont typeface="Arial" pitchFamily="34" charset="0"/>
              <a:buChar char="•"/>
            </a:pPr>
            <a:r>
              <a:rPr lang="ar-SA" sz="3200" b="1" dirty="0">
                <a:cs typeface="Traditional Arabic" pitchFamily="2" charset="-78"/>
              </a:rPr>
              <a:t>حكم القاضي بعلمه.</a:t>
            </a:r>
          </a:p>
          <a:p>
            <a:pPr>
              <a:buFont typeface="Arial" pitchFamily="34" charset="0"/>
              <a:buChar char="•"/>
            </a:pPr>
            <a:r>
              <a:rPr lang="ar-SA" sz="3200" b="1" dirty="0">
                <a:cs typeface="Traditional Arabic" pitchFamily="2" charset="-78"/>
              </a:rPr>
              <a:t>كيف تكون صيغة </a:t>
            </a:r>
            <a:r>
              <a:rPr lang="ar-SA" sz="3200" b="1" dirty="0" err="1">
                <a:cs typeface="Traditional Arabic" pitchFamily="2" charset="-78"/>
              </a:rPr>
              <a:t>اليمين؟.</a:t>
            </a:r>
            <a:endParaRPr lang="ar-SA" sz="3200" b="1" dirty="0">
              <a:cs typeface="Traditional Arabic" pitchFamily="2" charset="-78"/>
            </a:endParaRPr>
          </a:p>
          <a:p>
            <a:pPr>
              <a:buFont typeface="Arial" pitchFamily="34" charset="0"/>
              <a:buChar char="•"/>
            </a:pPr>
            <a:r>
              <a:rPr lang="ar-SA" sz="3200" b="1" dirty="0">
                <a:cs typeface="Traditional Arabic" pitchFamily="2" charset="-78"/>
              </a:rPr>
              <a:t>متى تكون اليمين مقبولة للحكم </a:t>
            </a:r>
            <a:r>
              <a:rPr lang="ar-SA" sz="3200" b="1" dirty="0" err="1">
                <a:cs typeface="Traditional Arabic" pitchFamily="2" charset="-78"/>
              </a:rPr>
              <a:t>بها؟.</a:t>
            </a:r>
            <a:endParaRPr lang="ar-SA" sz="3200" b="1" dirty="0">
              <a:cs typeface="Traditional Arabic" pitchFamily="2" charset="-78"/>
            </a:endParaRPr>
          </a:p>
          <a:p>
            <a:pPr>
              <a:buFont typeface="Arial" pitchFamily="34" charset="0"/>
              <a:buChar char="•"/>
            </a:pPr>
            <a:r>
              <a:rPr lang="ar-SA" sz="3200" b="1" dirty="0">
                <a:cs typeface="Traditional Arabic" pitchFamily="2" charset="-78"/>
              </a:rPr>
              <a:t>ما الحكم إن احضر المدعي بينة بعد حلف المدعى </a:t>
            </a:r>
            <a:r>
              <a:rPr lang="ar-SA" sz="3200" b="1" dirty="0" err="1">
                <a:cs typeface="Traditional Arabic" pitchFamily="2" charset="-78"/>
              </a:rPr>
              <a:t>عليه؟.</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34270016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المراد بطريق </a:t>
            </a:r>
            <a:r>
              <a:rPr lang="ar-SA" sz="3200" dirty="0" err="1">
                <a:solidFill>
                  <a:srgbClr val="FF0000"/>
                </a:solidFill>
              </a:rPr>
              <a:t>الحكم:</a:t>
            </a:r>
            <a:endParaRPr lang="ar-SA" sz="3200" dirty="0">
              <a:solidFill>
                <a:srgbClr val="FF0000"/>
              </a:solidFill>
            </a:endParaRPr>
          </a:p>
          <a:p>
            <a:pPr algn="just"/>
            <a:r>
              <a:rPr lang="ar-SA" sz="3200" b="1" dirty="0">
                <a:cs typeface="Traditional Arabic" pitchFamily="2" charset="-78"/>
              </a:rPr>
              <a:t>طريق كل شيء: ما توصل </a:t>
            </a:r>
            <a:r>
              <a:rPr lang="ar-SA" sz="3200" b="1" dirty="0" err="1">
                <a:cs typeface="Traditional Arabic" pitchFamily="2" charset="-78"/>
              </a:rPr>
              <a:t>به</a:t>
            </a:r>
            <a:r>
              <a:rPr lang="ar-SA" sz="3200" b="1" dirty="0">
                <a:cs typeface="Traditional Arabic" pitchFamily="2" charset="-78"/>
              </a:rPr>
              <a:t> إليه.</a:t>
            </a:r>
          </a:p>
          <a:p>
            <a:pPr algn="just"/>
            <a:r>
              <a:rPr lang="ar-SA" sz="3200" b="1" dirty="0">
                <a:cs typeface="Traditional Arabic" pitchFamily="2" charset="-78"/>
              </a:rPr>
              <a:t>والحكم فصل الخصومات.</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39325466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صفة </a:t>
            </a:r>
            <a:r>
              <a:rPr lang="ar-SA" sz="3200" dirty="0" err="1">
                <a:solidFill>
                  <a:srgbClr val="FF0000"/>
                </a:solidFill>
              </a:rPr>
              <a:t>الحكم:</a:t>
            </a:r>
            <a:endParaRPr lang="ar-SA" sz="3200" dirty="0">
              <a:solidFill>
                <a:srgbClr val="FF0000"/>
              </a:solidFill>
            </a:endParaRPr>
          </a:p>
          <a:p>
            <a:pPr marL="400050" indent="-514350">
              <a:buAutoNum type="arabicPeriod"/>
            </a:pPr>
            <a:r>
              <a:rPr lang="ar-SA" sz="3200" b="1" dirty="0">
                <a:cs typeface="Traditional Arabic" pitchFamily="2" charset="-78"/>
              </a:rPr>
              <a:t>إذا حضر إليه خصمان يسن أن يجلسهما بين يديه وقال: أيكما المدعي، فان سكت القاضي حتى تكون </a:t>
            </a:r>
            <a:r>
              <a:rPr lang="ar-SA" sz="3200" b="1" dirty="0" err="1">
                <a:cs typeface="Traditional Arabic" pitchFamily="2" charset="-78"/>
              </a:rPr>
              <a:t>البداءة</a:t>
            </a:r>
            <a:r>
              <a:rPr lang="ar-SA" sz="3200" b="1" dirty="0">
                <a:cs typeface="Traditional Arabic" pitchFamily="2" charset="-78"/>
              </a:rPr>
              <a:t> بالكلام من جهتهما جاز له ذلك، فمن سبق بالدعوى قدمه الحاكم على خصمه، وإن ادعيا معا أقرع بينهما، فإذا انتهت حكومته ادعى الآخر إن أراد.</a:t>
            </a:r>
          </a:p>
          <a:p>
            <a:pPr marL="400050" indent="-514350"/>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1061976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ما الدعوى التي لا </a:t>
            </a:r>
            <a:r>
              <a:rPr lang="ar-SA" sz="3200" b="1" dirty="0" err="1">
                <a:solidFill>
                  <a:srgbClr val="FF0000"/>
                </a:solidFill>
                <a:cs typeface="Traditional Arabic" pitchFamily="2" charset="-78"/>
              </a:rPr>
              <a:t>تسمع؟.</a:t>
            </a:r>
            <a:endParaRPr lang="ar-SA" sz="3200" b="1" dirty="0">
              <a:solidFill>
                <a:srgbClr val="FF0000"/>
              </a:solidFill>
              <a:cs typeface="Traditional Arabic" pitchFamily="2" charset="-78"/>
            </a:endParaRPr>
          </a:p>
          <a:p>
            <a:pPr algn="just"/>
            <a:r>
              <a:rPr lang="ar-SA" sz="3200" b="1" dirty="0">
                <a:cs typeface="Traditional Arabic" pitchFamily="2" charset="-78"/>
              </a:rPr>
              <a:t>لا تسمع دعوى مقلوبة، </a:t>
            </a:r>
            <a:r>
              <a:rPr lang="ar-SA" sz="3200" b="1" dirty="0">
                <a:solidFill>
                  <a:srgbClr val="0070C0"/>
                </a:solidFill>
                <a:cs typeface="Traditional Arabic" pitchFamily="2" charset="-78"/>
              </a:rPr>
              <a:t>بأن يدعي من عليه الحق على المستحق بأخذ </a:t>
            </a:r>
            <a:r>
              <a:rPr lang="ar-SA" sz="3200" b="1" dirty="0" err="1">
                <a:solidFill>
                  <a:srgbClr val="0070C0"/>
                </a:solidFill>
                <a:cs typeface="Traditional Arabic" pitchFamily="2" charset="-78"/>
              </a:rPr>
              <a:t>حقه.</a:t>
            </a:r>
            <a:r>
              <a:rPr lang="ar-SA" sz="3200" b="1" dirty="0">
                <a:cs typeface="Traditional Arabic" pitchFamily="2" charset="-78"/>
              </a:rPr>
              <a:t> </a:t>
            </a:r>
          </a:p>
          <a:p>
            <a:pPr algn="just"/>
            <a:r>
              <a:rPr lang="ar-SA" sz="3200" b="1" dirty="0">
                <a:cs typeface="Traditional Arabic" pitchFamily="2" charset="-78"/>
              </a:rPr>
              <a:t>ولا حسبة بحق الله تعالى؛ كعبادة وحدٍّ وكفارة، وتسمع بينة بذلك.</a:t>
            </a:r>
          </a:p>
          <a:p>
            <a:pPr algn="just"/>
            <a:r>
              <a:rPr lang="ar-SA" sz="3200" b="1" dirty="0">
                <a:solidFill>
                  <a:srgbClr val="0070C0"/>
                </a:solidFill>
                <a:cs typeface="Traditional Arabic" pitchFamily="2" charset="-78"/>
              </a:rPr>
              <a:t>وفي المبدع 10/79 تصح دعوى الحسبة من كل مسلم مكلف رشيد في حق الله </a:t>
            </a:r>
            <a:r>
              <a:rPr lang="ar-SA" sz="3200" b="1" dirty="0" err="1">
                <a:solidFill>
                  <a:srgbClr val="0070C0"/>
                </a:solidFill>
                <a:cs typeface="Traditional Arabic" pitchFamily="2" charset="-78"/>
              </a:rPr>
              <a:t>تعالى.</a:t>
            </a:r>
            <a:r>
              <a:rPr lang="ar-SA" sz="3200" b="1" dirty="0">
                <a:cs typeface="Traditional Arabic" pitchFamily="2" charset="-78"/>
              </a:rPr>
              <a:t> </a:t>
            </a:r>
          </a:p>
          <a:p>
            <a:pPr algn="just"/>
            <a:r>
              <a:rPr lang="ar-SA" sz="3200" b="1" dirty="0">
                <a:cs typeface="Traditional Arabic" pitchFamily="2" charset="-78"/>
              </a:rPr>
              <a:t>و</a:t>
            </a:r>
            <a:r>
              <a:rPr lang="ar-SA" sz="3200" b="1" dirty="0">
                <a:solidFill>
                  <a:srgbClr val="0070C0"/>
                </a:solidFill>
                <a:cs typeface="Traditional Arabic" pitchFamily="2" charset="-78"/>
              </a:rPr>
              <a:t>لا تسمع بينة</a:t>
            </a:r>
            <a:r>
              <a:rPr lang="ar-SA" sz="3200" b="1" dirty="0">
                <a:cs typeface="Traditional Arabic" pitchFamily="2" charset="-78"/>
              </a:rPr>
              <a:t> بعتق وطلاق من غير دعوى.</a:t>
            </a:r>
          </a:p>
          <a:p>
            <a:pPr algn="just"/>
            <a:r>
              <a:rPr lang="ar-SA" sz="3200" b="1" dirty="0">
                <a:cs typeface="Traditional Arabic" pitchFamily="2" charset="-78"/>
              </a:rPr>
              <a:t>لا</a:t>
            </a:r>
            <a:r>
              <a:rPr lang="ar-SA" sz="3200" b="1" dirty="0">
                <a:solidFill>
                  <a:srgbClr val="0070C0"/>
                </a:solidFill>
                <a:cs typeface="Traditional Arabic" pitchFamily="2" charset="-78"/>
              </a:rPr>
              <a:t> تسمع</a:t>
            </a:r>
            <a:r>
              <a:rPr lang="ar-SA" sz="3200" b="1" dirty="0">
                <a:cs typeface="Traditional Arabic" pitchFamily="2" charset="-78"/>
              </a:rPr>
              <a:t> بينة بحق معين قبل </a:t>
            </a:r>
            <a:r>
              <a:rPr lang="ar-SA" sz="3200" b="1" dirty="0" err="1">
                <a:cs typeface="Traditional Arabic" pitchFamily="2" charset="-78"/>
              </a:rPr>
              <a:t>دعواه.</a:t>
            </a:r>
            <a:r>
              <a:rPr lang="ar-SA" sz="3200" b="1" dirty="0">
                <a:cs typeface="Traditional Arabic" pitchFamily="2" charset="-78"/>
              </a:rPr>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42203394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وفي نظام المرافعات المادة الرابعة: </a:t>
            </a:r>
            <a:r>
              <a:rPr lang="ar-SA" sz="3200" b="1" dirty="0">
                <a:cs typeface="Traditional Arabic" pitchFamily="2" charset="-78"/>
              </a:rPr>
              <a:t>لا يقبل أي طلب أو دفع لا تكون لصاحبه فيه مصلحة قائمة مشروعة، ومع ذلك تكفي المصلحة المحتملة إذا كان الغرض من الطلب  الاحتياط لدفع ضرر محدق، أو </a:t>
            </a:r>
            <a:r>
              <a:rPr lang="ar-SA" sz="3200" b="1" dirty="0" err="1">
                <a:cs typeface="Traditional Arabic" pitchFamily="2" charset="-78"/>
              </a:rPr>
              <a:t>الاستيثاق</a:t>
            </a:r>
            <a:r>
              <a:rPr lang="ar-SA" sz="3200" b="1" dirty="0">
                <a:cs typeface="Traditional Arabic" pitchFamily="2" charset="-78"/>
              </a:rPr>
              <a:t> لحق يخشى زوال دليله عند النزاع فيه.</a:t>
            </a:r>
          </a:p>
          <a:p>
            <a:pPr algn="just"/>
            <a:r>
              <a:rPr lang="ar-SA" sz="3200" b="1" dirty="0">
                <a:cs typeface="Traditional Arabic" pitchFamily="2" charset="-78"/>
              </a:rPr>
              <a:t>وإذا ظهر للقاضي أن الدعوى صورية كان عليه رفضها، وله الحكم على المدعي بنكال.</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213798906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وفي المادة الخامسة من نظام المرافعات: </a:t>
            </a:r>
            <a:r>
              <a:rPr lang="ar-SA" sz="3200" b="1" dirty="0">
                <a:cs typeface="Traditional Arabic" pitchFamily="2" charset="-78"/>
              </a:rPr>
              <a:t>تقبل الدعوى من ثلاثة-على الأقل-من المواطنين في كل ما فيه مصلحة عامة، إذا لم يكن في البلد جهة رسمية </a:t>
            </a:r>
            <a:r>
              <a:rPr lang="ar-SA" sz="3200" b="1" dirty="0" err="1">
                <a:cs typeface="Traditional Arabic" pitchFamily="2" charset="-78"/>
              </a:rPr>
              <a:t>مسؤولة</a:t>
            </a:r>
            <a:r>
              <a:rPr lang="ar-SA" sz="3200" b="1" dirty="0">
                <a:cs typeface="Traditional Arabic" pitchFamily="2" charset="-78"/>
              </a:rPr>
              <a:t> عن تلك المصلحة.</a:t>
            </a:r>
          </a:p>
          <a:p>
            <a:pPr algn="just"/>
            <a:r>
              <a:rPr lang="ar-SA" sz="3200" b="1" dirty="0">
                <a:solidFill>
                  <a:srgbClr val="FF0000"/>
                </a:solidFill>
                <a:cs typeface="Traditional Arabic" pitchFamily="2" charset="-78"/>
              </a:rPr>
              <a:t>ويقصد بالمصلحة العامة:</a:t>
            </a:r>
            <a:r>
              <a:rPr lang="ar-SA" sz="3200" b="1" dirty="0">
                <a:solidFill>
                  <a:srgbClr val="0070C0"/>
                </a:solidFill>
                <a:cs typeface="Traditional Arabic" pitchFamily="2" charset="-78"/>
              </a:rPr>
              <a:t> ما يتعلق بمنفعة البلد.</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370484705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err="1">
                <a:cs typeface="Traditional Arabic" pitchFamily="2" charset="-78"/>
              </a:rPr>
              <a:t>2.</a:t>
            </a:r>
            <a:r>
              <a:rPr lang="ar-SA" sz="3200" b="1" dirty="0">
                <a:cs typeface="Traditional Arabic" pitchFamily="2" charset="-78"/>
              </a:rPr>
              <a:t> فإذا حرر المدعي دعواه فللحاكم سؤال خصمه عنها وإن لم يسأل سؤاله.</a:t>
            </a:r>
          </a:p>
          <a:p>
            <a:r>
              <a:rPr lang="ar-SA" sz="3200" b="1" dirty="0" err="1">
                <a:cs typeface="Traditional Arabic" pitchFamily="2" charset="-78"/>
              </a:rPr>
              <a:t>3.</a:t>
            </a:r>
            <a:r>
              <a:rPr lang="ar-SA" sz="3200" b="1" dirty="0">
                <a:cs typeface="Traditional Arabic" pitchFamily="2" charset="-78"/>
              </a:rPr>
              <a:t> </a:t>
            </a:r>
            <a:r>
              <a:rPr lang="ar-SA" sz="3200" b="1" dirty="0">
                <a:solidFill>
                  <a:srgbClr val="FF0000"/>
                </a:solidFill>
                <a:cs typeface="Traditional Arabic" pitchFamily="2" charset="-78"/>
              </a:rPr>
              <a:t>فان أقر له </a:t>
            </a:r>
            <a:r>
              <a:rPr lang="ar-SA" sz="3200" b="1" dirty="0">
                <a:cs typeface="Traditional Arabic" pitchFamily="2" charset="-78"/>
              </a:rPr>
              <a:t>بدعواه </a:t>
            </a:r>
            <a:r>
              <a:rPr lang="ar-SA" sz="3200" b="1" dirty="0">
                <a:solidFill>
                  <a:srgbClr val="FF0000"/>
                </a:solidFill>
                <a:cs typeface="Traditional Arabic" pitchFamily="2" charset="-78"/>
              </a:rPr>
              <a:t>حكم له عليه </a:t>
            </a:r>
            <a:r>
              <a:rPr lang="ar-SA" sz="3200" b="1" dirty="0">
                <a:cs typeface="Traditional Arabic" pitchFamily="2" charset="-78"/>
              </a:rPr>
              <a:t>بسؤاله الحكم؛ لأن الحق للمدعي في الحكم فلا يستوفيه إلا بسؤاله.</a:t>
            </a:r>
          </a:p>
          <a:p>
            <a:pPr marL="514350" indent="-514350" algn="just">
              <a:buFont typeface="+mj-lt"/>
              <a:buAutoNum type="arabicPeriod" startAt="4"/>
            </a:pPr>
            <a:r>
              <a:rPr lang="ar-SA" sz="3200" b="1" dirty="0">
                <a:solidFill>
                  <a:srgbClr val="FF0000"/>
                </a:solidFill>
                <a:cs typeface="Traditional Arabic" pitchFamily="2" charset="-78"/>
              </a:rPr>
              <a:t>إن أنكر </a:t>
            </a:r>
            <a:r>
              <a:rPr lang="ar-SA" sz="3200" b="1" dirty="0">
                <a:cs typeface="Traditional Arabic" pitchFamily="2" charset="-78"/>
              </a:rPr>
              <a:t>بأن قال المدعي: قرضا أو ثمنا فقال المدعى عليه: ما أقرضني أو ما باعني أو لا يستحق علي ما ادعاه ولا شيئا منه أو لا حق له علي صح الجواب.</a:t>
            </a:r>
          </a:p>
          <a:p>
            <a:pPr marL="514350" indent="-514350" algn="just">
              <a:buFont typeface="+mj-lt"/>
              <a:buAutoNum type="arabicPeriod" startAt="4"/>
            </a:pPr>
            <a:r>
              <a:rPr lang="ar-SA" sz="3200" b="1" dirty="0">
                <a:solidFill>
                  <a:srgbClr val="FF0000"/>
                </a:solidFill>
                <a:cs typeface="Traditional Arabic" pitchFamily="2" charset="-78"/>
              </a:rPr>
              <a:t>قال </a:t>
            </a:r>
            <a:r>
              <a:rPr lang="ar-SA" sz="3200" b="1" dirty="0">
                <a:cs typeface="Traditional Arabic" pitchFamily="2" charset="-78"/>
              </a:rPr>
              <a:t>الحاكم للمدعي: </a:t>
            </a:r>
            <a:r>
              <a:rPr lang="ar-SA" sz="3200" b="1" dirty="0">
                <a:solidFill>
                  <a:srgbClr val="FF0000"/>
                </a:solidFill>
                <a:cs typeface="Traditional Arabic" pitchFamily="2" charset="-78"/>
              </a:rPr>
              <a:t>إن كان لك بينة فأحضرها إن شئت.</a:t>
            </a:r>
          </a:p>
          <a:p>
            <a:pPr marL="514350" indent="-514350" algn="just">
              <a:buFont typeface="+mj-lt"/>
              <a:buAutoNum type="arabicPeriod" startAt="4"/>
            </a:pPr>
            <a:r>
              <a:rPr lang="ar-SA" sz="3200" b="1" dirty="0">
                <a:solidFill>
                  <a:srgbClr val="FF0000"/>
                </a:solidFill>
                <a:cs typeface="Traditional Arabic" pitchFamily="2" charset="-78"/>
              </a:rPr>
              <a:t>إن أحضر</a:t>
            </a:r>
            <a:r>
              <a:rPr lang="ar-SA" sz="3200" b="1" dirty="0">
                <a:cs typeface="Traditional Arabic" pitchFamily="2" charset="-78"/>
              </a:rPr>
              <a:t> </a:t>
            </a:r>
            <a:r>
              <a:rPr lang="ar-SA" sz="3200" b="1" dirty="0">
                <a:solidFill>
                  <a:srgbClr val="0070C0"/>
                </a:solidFill>
                <a:cs typeface="Traditional Arabic" pitchFamily="2" charset="-78"/>
              </a:rPr>
              <a:t>المدعي</a:t>
            </a:r>
            <a:r>
              <a:rPr lang="ar-SA" sz="3200" b="1" dirty="0">
                <a:cs typeface="Traditional Arabic" pitchFamily="2" charset="-78"/>
              </a:rPr>
              <a:t> البينة لم يسألها الحاكم ولم يلقنها.</a:t>
            </a:r>
          </a:p>
          <a:p>
            <a:pPr marL="514350" indent="-514350" algn="just">
              <a:buFont typeface="+mj-lt"/>
              <a:buAutoNum type="arabicPeriod" startAt="4"/>
            </a:pPr>
            <a:r>
              <a:rPr lang="ar-SA" sz="3200" b="1" dirty="0">
                <a:cs typeface="Traditional Arabic" pitchFamily="2" charset="-78"/>
              </a:rPr>
              <a:t>إذا شهدت </a:t>
            </a:r>
            <a:r>
              <a:rPr lang="ar-SA" sz="3200" b="1" dirty="0">
                <a:solidFill>
                  <a:srgbClr val="0070C0"/>
                </a:solidFill>
                <a:cs typeface="Traditional Arabic" pitchFamily="2" charset="-78"/>
              </a:rPr>
              <a:t>البينة</a:t>
            </a:r>
            <a:r>
              <a:rPr lang="ar-SA" sz="3200" b="1" dirty="0">
                <a:cs typeface="Traditional Arabic" pitchFamily="2" charset="-78"/>
              </a:rPr>
              <a:t> </a:t>
            </a:r>
            <a:r>
              <a:rPr lang="ar-SA" sz="3200" b="1" dirty="0">
                <a:solidFill>
                  <a:srgbClr val="FF0000"/>
                </a:solidFill>
                <a:cs typeface="Traditional Arabic" pitchFamily="2" charset="-78"/>
              </a:rPr>
              <a:t>سمعها</a:t>
            </a:r>
            <a:r>
              <a:rPr lang="ar-SA" sz="3200" b="1" dirty="0">
                <a:cs typeface="Traditional Arabic" pitchFamily="2" charset="-78"/>
              </a:rPr>
              <a:t> وحرم ترديدها وانتهارها وتعنتها.</a:t>
            </a:r>
          </a:p>
          <a:p>
            <a:pPr marL="514350" indent="-514350" algn="just">
              <a:buFont typeface="+mj-lt"/>
              <a:buAutoNum type="arabicPeriod" startAt="4"/>
            </a:pPr>
            <a:r>
              <a:rPr lang="ar-SA" sz="3200" b="1" dirty="0">
                <a:solidFill>
                  <a:srgbClr val="FF0000"/>
                </a:solidFill>
                <a:cs typeface="Traditional Arabic" pitchFamily="2" charset="-78"/>
              </a:rPr>
              <a:t>حكم </a:t>
            </a:r>
            <a:r>
              <a:rPr lang="ar-SA" sz="3200" b="1" dirty="0">
                <a:cs typeface="Traditional Arabic" pitchFamily="2" charset="-78"/>
              </a:rPr>
              <a:t>بالبينة إذا اتضح له الحكم وسأله المدعي.</a:t>
            </a:r>
          </a:p>
          <a:p>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84469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حكم القاضي </a:t>
            </a:r>
            <a:r>
              <a:rPr lang="ar-SA" sz="3200" b="1" dirty="0" err="1">
                <a:solidFill>
                  <a:srgbClr val="FF0000"/>
                </a:solidFill>
                <a:cs typeface="Traditional Arabic" pitchFamily="2" charset="-78"/>
              </a:rPr>
              <a:t>بعلمه:</a:t>
            </a:r>
            <a:endParaRPr lang="ar-SA" sz="3200" b="1" dirty="0">
              <a:solidFill>
                <a:srgbClr val="FF0000"/>
              </a:solidFill>
              <a:cs typeface="Traditional Arabic" pitchFamily="2" charset="-78"/>
            </a:endParaRPr>
          </a:p>
          <a:p>
            <a:pPr algn="just"/>
            <a:r>
              <a:rPr lang="ar-SA" sz="3200" b="1" dirty="0">
                <a:cs typeface="Traditional Arabic" pitchFamily="2" charset="-78"/>
              </a:rPr>
              <a:t>لا يحكم القاضي بعلمه ولو في غير حد.</a:t>
            </a:r>
          </a:p>
          <a:p>
            <a:pPr algn="just"/>
            <a:r>
              <a:rPr lang="ar-SA" sz="3200" b="1" dirty="0">
                <a:solidFill>
                  <a:srgbClr val="0070C0"/>
                </a:solidFill>
                <a:cs typeface="Traditional Arabic" pitchFamily="2" charset="-78"/>
              </a:rPr>
              <a:t>التعليل: </a:t>
            </a:r>
            <a:r>
              <a:rPr lang="ar-SA" sz="3200" b="1" dirty="0">
                <a:cs typeface="Traditional Arabic" pitchFamily="2" charset="-78"/>
              </a:rPr>
              <a:t>لأن </a:t>
            </a:r>
            <a:r>
              <a:rPr lang="ar-SA" sz="3200" b="1" dirty="0" err="1">
                <a:cs typeface="Traditional Arabic" pitchFamily="2" charset="-78"/>
              </a:rPr>
              <a:t>تجويز</a:t>
            </a:r>
            <a:r>
              <a:rPr lang="ar-SA" sz="3200" b="1" dirty="0">
                <a:cs typeface="Traditional Arabic" pitchFamily="2" charset="-78"/>
              </a:rPr>
              <a:t> القضاء بعلم القاضي يفضي إلى تهمته وحكمه بما يشتهي.</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29902423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buFont typeface="+mj-lt"/>
              <a:buAutoNum type="arabicPeriod" startAt="9"/>
            </a:pPr>
            <a:r>
              <a:rPr lang="ar-SA" sz="3200" b="1" dirty="0">
                <a:solidFill>
                  <a:srgbClr val="FF0000"/>
                </a:solidFill>
                <a:cs typeface="Traditional Arabic" pitchFamily="2" charset="-78"/>
              </a:rPr>
              <a:t>إن قال المدعي: مالي بينة أعلمه الحاكم أن له اليمين على خصمه </a:t>
            </a:r>
            <a:r>
              <a:rPr lang="ar-SA" sz="3200" b="1" dirty="0">
                <a:cs typeface="Traditional Arabic" pitchFamily="2" charset="-78"/>
              </a:rPr>
              <a:t>لما روي أن رجلين اختصما إلى النبي صلى الله عليه وسلم حضرمي وكِندي فقال الحضرمي: يا رسول الله إن هذا غلبني على أرض لي، فقال الكندي: هي أرضي وفي يدي وليس له فيها حق، فقال النبي صلى الله عليه وسلم </a:t>
            </a:r>
            <a:r>
              <a:rPr lang="ar-SA" sz="3200" b="1" dirty="0" err="1">
                <a:cs typeface="Traditional Arabic" pitchFamily="2" charset="-78"/>
              </a:rPr>
              <a:t>للحضرمي :</a:t>
            </a:r>
            <a:r>
              <a:rPr lang="ar-SA" sz="3200" b="1" dirty="0">
                <a:cs typeface="Traditional Arabic" pitchFamily="2" charset="-78"/>
              </a:rPr>
              <a:t>[ ألك </a:t>
            </a:r>
            <a:r>
              <a:rPr lang="ar-SA" sz="3200" b="1" dirty="0" err="1">
                <a:cs typeface="Traditional Arabic" pitchFamily="2" charset="-78"/>
              </a:rPr>
              <a:t>بينة؟</a:t>
            </a:r>
            <a:r>
              <a:rPr lang="ar-SA" sz="3200" b="1" dirty="0">
                <a:cs typeface="Traditional Arabic" pitchFamily="2" charset="-78"/>
              </a:rPr>
              <a:t>] قال: لا، </a:t>
            </a:r>
            <a:r>
              <a:rPr lang="ar-SA" sz="3200" b="1" dirty="0" err="1">
                <a:cs typeface="Traditional Arabic" pitchFamily="2" charset="-78"/>
              </a:rPr>
              <a:t>قال:</a:t>
            </a:r>
            <a:r>
              <a:rPr lang="ar-SA" sz="3200" b="1" dirty="0">
                <a:cs typeface="Traditional Arabic" pitchFamily="2" charset="-78"/>
              </a:rPr>
              <a:t>[ فلك </a:t>
            </a:r>
            <a:r>
              <a:rPr lang="ar-SA" sz="3200" b="1" dirty="0" err="1">
                <a:cs typeface="Traditional Arabic" pitchFamily="2" charset="-78"/>
              </a:rPr>
              <a:t>يمينه ].</a:t>
            </a:r>
            <a:r>
              <a:rPr lang="ar-SA" sz="3200" b="1" dirty="0">
                <a:cs typeface="Traditional Arabic" pitchFamily="2" charset="-78"/>
              </a:rPr>
              <a:t> وهو حديث حسن صحيح قاله في شرح المنتهى.</a:t>
            </a:r>
          </a:p>
          <a:p>
            <a:pPr marL="514350" indent="-514350" algn="just"/>
            <a:r>
              <a:rPr lang="ar-SA" sz="3200" b="1" dirty="0">
                <a:solidFill>
                  <a:srgbClr val="0070C0"/>
                </a:solidFill>
                <a:cs typeface="Traditional Arabic" pitchFamily="2" charset="-78"/>
              </a:rPr>
              <a:t>كيف تكون صيغة </a:t>
            </a:r>
            <a:r>
              <a:rPr lang="ar-SA" sz="3200" b="1" dirty="0" err="1">
                <a:solidFill>
                  <a:srgbClr val="0070C0"/>
                </a:solidFill>
                <a:cs typeface="Traditional Arabic" pitchFamily="2" charset="-78"/>
              </a:rPr>
              <a:t>اليمين؟.</a:t>
            </a:r>
            <a:endParaRPr lang="ar-SA" sz="3200" b="1" dirty="0">
              <a:solidFill>
                <a:srgbClr val="0070C0"/>
              </a:solidFill>
              <a:cs typeface="Traditional Arabic" pitchFamily="2" charset="-78"/>
            </a:endParaRPr>
          </a:p>
          <a:p>
            <a:pPr marL="514350" indent="-514350" algn="just"/>
            <a:r>
              <a:rPr lang="ar-SA" sz="3200" b="1" dirty="0">
                <a:cs typeface="Traditional Arabic" pitchFamily="2" charset="-78"/>
              </a:rPr>
              <a:t>تكون يمينه على </a:t>
            </a:r>
            <a:r>
              <a:rPr lang="ar-SA" sz="3200" b="1" dirty="0">
                <a:solidFill>
                  <a:srgbClr val="FF0000"/>
                </a:solidFill>
                <a:cs typeface="Traditional Arabic" pitchFamily="2" charset="-78"/>
              </a:rPr>
              <a:t>صفة جوابه </a:t>
            </a:r>
            <a:r>
              <a:rPr lang="ar-SA" sz="3200" b="1" dirty="0" err="1">
                <a:cs typeface="Traditional Arabic" pitchFamily="2" charset="-78"/>
              </a:rPr>
              <a:t>للمدعي.</a:t>
            </a:r>
            <a:r>
              <a:rPr lang="ar-SA" sz="3200" b="1" dirty="0">
                <a:cs typeface="Traditional Arabic" pitchFamily="2" charset="-78"/>
              </a:rPr>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32711413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buFont typeface="+mj-lt"/>
              <a:buAutoNum type="arabicPeriod" startAt="10"/>
            </a:pPr>
            <a:r>
              <a:rPr lang="ar-SA" sz="3200" b="1" dirty="0">
                <a:solidFill>
                  <a:srgbClr val="FF0000"/>
                </a:solidFill>
                <a:cs typeface="Traditional Arabic" pitchFamily="2" charset="-78"/>
              </a:rPr>
              <a:t>إن سأل </a:t>
            </a:r>
            <a:r>
              <a:rPr lang="ar-SA" sz="3200" b="1" dirty="0">
                <a:cs typeface="Traditional Arabic" pitchFamily="2" charset="-78"/>
              </a:rPr>
              <a:t>المدعي من القاضي </a:t>
            </a:r>
            <a:r>
              <a:rPr lang="ar-SA" sz="3200" b="1" dirty="0">
                <a:solidFill>
                  <a:srgbClr val="FF0000"/>
                </a:solidFill>
                <a:cs typeface="Traditional Arabic" pitchFamily="2" charset="-78"/>
              </a:rPr>
              <a:t>احلافه أحلفه وخلى سبيله </a:t>
            </a:r>
            <a:r>
              <a:rPr lang="ar-SA" sz="3200" b="1" dirty="0">
                <a:cs typeface="Traditional Arabic" pitchFamily="2" charset="-78"/>
              </a:rPr>
              <a:t>بعد </a:t>
            </a:r>
            <a:r>
              <a:rPr lang="ar-SA" sz="3200" b="1" dirty="0" err="1">
                <a:cs typeface="Traditional Arabic" pitchFamily="2" charset="-78"/>
              </a:rPr>
              <a:t>تحليفه</a:t>
            </a:r>
            <a:r>
              <a:rPr lang="ar-SA" sz="3200" b="1" dirty="0">
                <a:cs typeface="Traditional Arabic" pitchFamily="2" charset="-78"/>
              </a:rPr>
              <a:t> إياه، لأن الأصل براءة </a:t>
            </a:r>
            <a:r>
              <a:rPr lang="ar-SA" sz="3200" b="1" dirty="0" err="1">
                <a:cs typeface="Traditional Arabic" pitchFamily="2" charset="-78"/>
              </a:rPr>
              <a:t>ذمته.</a:t>
            </a:r>
            <a:r>
              <a:rPr lang="ar-SA" sz="3200" b="1" dirty="0">
                <a:cs typeface="Traditional Arabic" pitchFamily="2" charset="-78"/>
              </a:rPr>
              <a:t> </a:t>
            </a:r>
          </a:p>
          <a:p>
            <a:pPr marL="514350" indent="-514350" algn="just"/>
            <a:r>
              <a:rPr lang="ar-SA" sz="3200" b="1" dirty="0">
                <a:solidFill>
                  <a:srgbClr val="0070C0"/>
                </a:solidFill>
                <a:cs typeface="Traditional Arabic" pitchFamily="2" charset="-78"/>
              </a:rPr>
              <a:t>متى تكون اليمين مقبولة للحكم </a:t>
            </a:r>
            <a:r>
              <a:rPr lang="ar-SA" sz="3200" b="1" dirty="0" err="1">
                <a:solidFill>
                  <a:srgbClr val="0070C0"/>
                </a:solidFill>
                <a:cs typeface="Traditional Arabic" pitchFamily="2" charset="-78"/>
              </a:rPr>
              <a:t>بها؟.</a:t>
            </a:r>
            <a:endParaRPr lang="ar-SA" sz="3200" b="1" dirty="0">
              <a:solidFill>
                <a:srgbClr val="0070C0"/>
              </a:solidFill>
              <a:cs typeface="Traditional Arabic" pitchFamily="2" charset="-78"/>
            </a:endParaRPr>
          </a:p>
          <a:p>
            <a:pPr marL="514350" indent="-514350" algn="just"/>
            <a:r>
              <a:rPr lang="ar-SA" sz="3200" b="1" dirty="0">
                <a:solidFill>
                  <a:srgbClr val="FF0000"/>
                </a:solidFill>
                <a:cs typeface="Traditional Arabic" pitchFamily="2" charset="-78"/>
              </a:rPr>
              <a:t>لا يعتد ب</a:t>
            </a:r>
            <a:r>
              <a:rPr lang="ar-SA" sz="3200" b="1" dirty="0">
                <a:cs typeface="Traditional Arabic" pitchFamily="2" charset="-78"/>
              </a:rPr>
              <a:t>يمين المدعى عليه </a:t>
            </a:r>
            <a:r>
              <a:rPr lang="ar-SA" sz="3200" b="1" dirty="0">
                <a:solidFill>
                  <a:srgbClr val="FF0000"/>
                </a:solidFill>
                <a:cs typeface="Traditional Arabic" pitchFamily="2" charset="-78"/>
              </a:rPr>
              <a:t>قبل</a:t>
            </a:r>
            <a:r>
              <a:rPr lang="ar-SA" sz="3200" b="1" dirty="0">
                <a:cs typeface="Traditional Arabic" pitchFamily="2" charset="-78"/>
              </a:rPr>
              <a:t> أمر الحاكم له </a:t>
            </a:r>
            <a:r>
              <a:rPr lang="ar-SA" sz="3200" b="1" dirty="0">
                <a:solidFill>
                  <a:srgbClr val="FF0000"/>
                </a:solidFill>
                <a:cs typeface="Traditional Arabic" pitchFamily="2" charset="-78"/>
              </a:rPr>
              <a:t>ومسألة المدعي </a:t>
            </a:r>
            <a:r>
              <a:rPr lang="ar-SA" sz="3200" b="1" dirty="0" err="1">
                <a:cs typeface="Traditional Arabic" pitchFamily="2" charset="-78"/>
              </a:rPr>
              <a:t>تحليفه</a:t>
            </a:r>
            <a:r>
              <a:rPr lang="ar-SA" sz="3200" b="1" dirty="0">
                <a:cs typeface="Traditional Arabic" pitchFamily="2" charset="-78"/>
              </a:rPr>
              <a:t>؛ لأن الحلف في اليمين للمدعي فلا يستوفى إلا بطلبه.</a:t>
            </a:r>
          </a:p>
          <a:p>
            <a:pPr marL="514350" indent="-514350" algn="just">
              <a:buFont typeface="+mj-lt"/>
              <a:buAutoNum type="arabicPeriod" startAt="11"/>
            </a:pPr>
            <a:r>
              <a:rPr lang="ar-SA" sz="3200" b="1" dirty="0">
                <a:solidFill>
                  <a:srgbClr val="FF0000"/>
                </a:solidFill>
                <a:cs typeface="Traditional Arabic" pitchFamily="2" charset="-78"/>
              </a:rPr>
              <a:t>إن نكل </a:t>
            </a:r>
            <a:r>
              <a:rPr lang="ar-SA" sz="3200" b="1" dirty="0">
                <a:cs typeface="Traditional Arabic" pitchFamily="2" charset="-78"/>
              </a:rPr>
              <a:t>المدعى عليه عن اليمين </a:t>
            </a:r>
            <a:r>
              <a:rPr lang="ar-SA" sz="3200" b="1" dirty="0">
                <a:solidFill>
                  <a:srgbClr val="FF0000"/>
                </a:solidFill>
                <a:cs typeface="Traditional Arabic" pitchFamily="2" charset="-78"/>
              </a:rPr>
              <a:t>قضي عليه </a:t>
            </a:r>
            <a:r>
              <a:rPr lang="ar-SA" sz="3200" b="1" dirty="0" err="1">
                <a:cs typeface="Traditional Arabic" pitchFamily="2" charset="-78"/>
              </a:rPr>
              <a:t>بالنكول</a:t>
            </a:r>
            <a:r>
              <a:rPr lang="ar-SA" sz="3200" b="1" dirty="0">
                <a:cs typeface="Traditional Arabic" pitchFamily="2" charset="-78"/>
              </a:rPr>
              <a:t>، رواه أحمد عن عثمان رضي الله عنه، </a:t>
            </a:r>
            <a:r>
              <a:rPr lang="ar-SA" sz="3200" b="1" dirty="0">
                <a:solidFill>
                  <a:srgbClr val="FF0000"/>
                </a:solidFill>
                <a:cs typeface="Traditional Arabic" pitchFamily="2" charset="-78"/>
              </a:rPr>
              <a:t>فيقول </a:t>
            </a:r>
            <a:r>
              <a:rPr lang="ar-SA" sz="3200" b="1" dirty="0">
                <a:cs typeface="Traditional Arabic" pitchFamily="2" charset="-78"/>
              </a:rPr>
              <a:t>القاضي للمدعى عليه: </a:t>
            </a:r>
            <a:r>
              <a:rPr lang="ar-SA" sz="3200" b="1" dirty="0">
                <a:solidFill>
                  <a:srgbClr val="FF0000"/>
                </a:solidFill>
                <a:cs typeface="Traditional Arabic" pitchFamily="2" charset="-78"/>
              </a:rPr>
              <a:t>إن حلفت </a:t>
            </a:r>
            <a:r>
              <a:rPr lang="ar-SA" sz="3200" b="1" dirty="0">
                <a:cs typeface="Traditional Arabic" pitchFamily="2" charset="-78"/>
              </a:rPr>
              <a:t>خليت سبيلك، </a:t>
            </a:r>
            <a:r>
              <a:rPr lang="ar-SA" sz="3200" b="1" dirty="0">
                <a:solidFill>
                  <a:srgbClr val="FF0000"/>
                </a:solidFill>
                <a:cs typeface="Traditional Arabic" pitchFamily="2" charset="-78"/>
              </a:rPr>
              <a:t>وإلا</a:t>
            </a:r>
            <a:r>
              <a:rPr lang="ar-SA" sz="3200" b="1" dirty="0">
                <a:cs typeface="Traditional Arabic" pitchFamily="2" charset="-78"/>
              </a:rPr>
              <a:t> تحلف </a:t>
            </a:r>
            <a:r>
              <a:rPr lang="ar-SA" sz="3200" b="1" dirty="0">
                <a:solidFill>
                  <a:srgbClr val="FF0000"/>
                </a:solidFill>
                <a:cs typeface="Traditional Arabic" pitchFamily="2" charset="-78"/>
              </a:rPr>
              <a:t>قضيت عليك </a:t>
            </a:r>
            <a:r>
              <a:rPr lang="ar-SA" sz="3200" b="1" dirty="0" err="1">
                <a:cs typeface="Traditional Arabic" pitchFamily="2" charset="-78"/>
              </a:rPr>
              <a:t>بالنكول</a:t>
            </a:r>
            <a:r>
              <a:rPr lang="ar-SA" sz="3200" b="1" dirty="0">
                <a:cs typeface="Traditional Arabic" pitchFamily="2" charset="-78"/>
              </a:rPr>
              <a:t> </a:t>
            </a:r>
            <a:r>
              <a:rPr lang="ar-SA" sz="3200" b="1" dirty="0">
                <a:solidFill>
                  <a:srgbClr val="FF0000"/>
                </a:solidFill>
                <a:cs typeface="Traditional Arabic" pitchFamily="2" charset="-78"/>
              </a:rPr>
              <a:t>فإن لم يحلف قضي عليه </a:t>
            </a:r>
            <a:r>
              <a:rPr lang="ar-SA" sz="3200" b="1" dirty="0" err="1">
                <a:cs typeface="Traditional Arabic" pitchFamily="2" charset="-78"/>
              </a:rPr>
              <a:t>بالنكول.</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59</a:t>
            </a:fld>
            <a:endParaRPr lang="en-US" dirty="0"/>
          </a:p>
        </p:txBody>
      </p:sp>
      <p:sp>
        <p:nvSpPr>
          <p:cNvPr id="7" name="Title 1"/>
          <p:cNvSpPr txBox="1">
            <a:spLocks/>
          </p:cNvSpPr>
          <p:nvPr/>
        </p:nvSpPr>
        <p:spPr>
          <a:xfrm>
            <a:off x="1487488" y="260648"/>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41086531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buFont typeface="+mj-lt"/>
              <a:buAutoNum type="arabicPeriod" startAt="12"/>
            </a:pPr>
            <a:r>
              <a:rPr lang="ar-SA" sz="3200" dirty="0"/>
              <a:t> </a:t>
            </a:r>
            <a:r>
              <a:rPr lang="ar-SA" sz="3200" b="1" dirty="0">
                <a:cs typeface="Traditional Arabic" pitchFamily="2" charset="-78"/>
              </a:rPr>
              <a:t>فإن حلف المنكر خلى الحاكم سبيله.</a:t>
            </a:r>
          </a:p>
          <a:p>
            <a:pPr marL="514350" indent="-514350" algn="just"/>
            <a:r>
              <a:rPr lang="ar-SA" sz="3200" b="1" dirty="0">
                <a:solidFill>
                  <a:srgbClr val="0070C0"/>
                </a:solidFill>
                <a:cs typeface="Traditional Arabic" pitchFamily="2" charset="-78"/>
              </a:rPr>
              <a:t>ما الحكم إن أحضر المدعي بينة بعد حلف المدعى </a:t>
            </a:r>
            <a:r>
              <a:rPr lang="ar-SA" sz="3200" b="1" dirty="0" err="1">
                <a:solidFill>
                  <a:srgbClr val="0070C0"/>
                </a:solidFill>
                <a:cs typeface="Traditional Arabic" pitchFamily="2" charset="-78"/>
              </a:rPr>
              <a:t>عليه؟.</a:t>
            </a:r>
            <a:endParaRPr lang="ar-SA" sz="3200" b="1" dirty="0">
              <a:solidFill>
                <a:srgbClr val="0070C0"/>
              </a:solidFill>
              <a:cs typeface="Traditional Arabic" pitchFamily="2" charset="-78"/>
            </a:endParaRPr>
          </a:p>
          <a:p>
            <a:pPr marL="514350" indent="-514350" algn="just"/>
            <a:r>
              <a:rPr lang="ar-SA" sz="3200" dirty="0">
                <a:cs typeface="Traditional Arabic" pitchFamily="2" charset="-78"/>
              </a:rPr>
              <a:t>إن أحضر المدعي بينة عليه حكم القاضي </a:t>
            </a:r>
            <a:r>
              <a:rPr lang="ar-SA" sz="3200" dirty="0" err="1">
                <a:cs typeface="Traditional Arabic" pitchFamily="2" charset="-78"/>
              </a:rPr>
              <a:t>بها</a:t>
            </a:r>
            <a:r>
              <a:rPr lang="ar-SA" sz="3200" dirty="0">
                <a:cs typeface="Traditional Arabic" pitchFamily="2" charset="-78"/>
              </a:rPr>
              <a:t> ولم تكن اليمين مزيلة للحق.</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a:t>
            </a:r>
            <a:endParaRPr lang="en-US" sz="2000" dirty="0"/>
          </a:p>
        </p:txBody>
      </p:sp>
    </p:spTree>
    <p:extLst>
      <p:ext uri="{BB962C8B-B14F-4D97-AF65-F5344CB8AC3E}">
        <p14:creationId xmlns:p14="http://schemas.microsoft.com/office/powerpoint/2010/main" val="1292075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26312649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solidFill>
                  <a:srgbClr val="FF0000"/>
                </a:solidFill>
                <a:cs typeface="Traditional Arabic" pitchFamily="2" charset="-78"/>
              </a:rPr>
              <a:t>عناصر </a:t>
            </a:r>
            <a:r>
              <a:rPr lang="ar-SA" sz="3200" b="1" dirty="0" err="1">
                <a:solidFill>
                  <a:srgbClr val="FF0000"/>
                </a:solidFill>
                <a:cs typeface="Traditional Arabic" pitchFamily="2" charset="-78"/>
              </a:rPr>
              <a:t>المحاضرة:</a:t>
            </a:r>
            <a:endParaRPr lang="ar-SA" sz="3200" b="1" dirty="0">
              <a:solidFill>
                <a:srgbClr val="FF0000"/>
              </a:solidFill>
              <a:cs typeface="Traditional Arabic" pitchFamily="2" charset="-78"/>
            </a:endParaRPr>
          </a:p>
          <a:p>
            <a:pPr>
              <a:buFont typeface="Arial" pitchFamily="34" charset="0"/>
              <a:buChar char="•"/>
            </a:pPr>
            <a:r>
              <a:rPr lang="ar-SA" sz="3200" b="1" dirty="0">
                <a:cs typeface="Traditional Arabic" pitchFamily="2" charset="-78"/>
              </a:rPr>
              <a:t>شروط صحة الدعوى.</a:t>
            </a:r>
          </a:p>
          <a:p>
            <a:pPr>
              <a:buFont typeface="Arial" pitchFamily="34" charset="0"/>
              <a:buChar char="•"/>
            </a:pPr>
            <a:r>
              <a:rPr lang="ar-SA" sz="3200" b="1" dirty="0">
                <a:cs typeface="Traditional Arabic" pitchFamily="2" charset="-78"/>
              </a:rPr>
              <a:t>الأسباب التي تذكر في الدعوى والتي لا تذكر.</a:t>
            </a:r>
          </a:p>
          <a:p>
            <a:pPr>
              <a:buFont typeface="Arial" pitchFamily="34" charset="0"/>
              <a:buChar char="•"/>
            </a:pPr>
            <a:r>
              <a:rPr lang="ar-SA" sz="3200" b="1" dirty="0">
                <a:cs typeface="Traditional Arabic" pitchFamily="2" charset="-78"/>
              </a:rPr>
              <a:t>الحكم على الغائب.</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6830409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شروط صحة </a:t>
            </a:r>
            <a:r>
              <a:rPr lang="ar-SA" sz="3200" b="1" dirty="0" err="1">
                <a:solidFill>
                  <a:srgbClr val="FF0000"/>
                </a:solidFill>
                <a:cs typeface="Traditional Arabic" pitchFamily="2" charset="-78"/>
              </a:rPr>
              <a:t>الدعوى:</a:t>
            </a:r>
            <a:endParaRPr lang="ar-SA" sz="3200" b="1" dirty="0">
              <a:solidFill>
                <a:srgbClr val="FF0000"/>
              </a:solidFill>
              <a:cs typeface="Traditional Arabic" pitchFamily="2" charset="-78"/>
            </a:endParaRPr>
          </a:p>
          <a:p>
            <a:pPr algn="just"/>
            <a:r>
              <a:rPr lang="ar-SA" sz="3200" b="1" dirty="0">
                <a:cs typeface="Traditional Arabic" pitchFamily="2" charset="-78"/>
              </a:rPr>
              <a:t>لا تصح الدعوى إلا بشروط </a:t>
            </a:r>
            <a:r>
              <a:rPr lang="ar-SA" sz="3200" b="1" dirty="0" err="1">
                <a:cs typeface="Traditional Arabic" pitchFamily="2" charset="-78"/>
              </a:rPr>
              <a:t>ستة:</a:t>
            </a:r>
            <a:endParaRPr lang="ar-SA" sz="3200" b="1" dirty="0">
              <a:cs typeface="Traditional Arabic" pitchFamily="2" charset="-78"/>
            </a:endParaRPr>
          </a:p>
          <a:p>
            <a:pPr marL="514350" indent="-514350" algn="just">
              <a:buFont typeface="+mj-lt"/>
              <a:buAutoNum type="arabicPeriod"/>
            </a:pPr>
            <a:r>
              <a:rPr lang="ar-SA" sz="3200" b="1" dirty="0">
                <a:solidFill>
                  <a:srgbClr val="C00000"/>
                </a:solidFill>
                <a:cs typeface="Traditional Arabic" pitchFamily="2" charset="-78"/>
              </a:rPr>
              <a:t>محررة؛ </a:t>
            </a:r>
            <a:r>
              <a:rPr lang="ar-SA" sz="3200" b="1" dirty="0">
                <a:cs typeface="Traditional Arabic" pitchFamily="2" charset="-78"/>
              </a:rPr>
              <a:t>لأن الحكم مرتب عليها ولذلك قال رسول الله صلى الله عليه </a:t>
            </a:r>
            <a:r>
              <a:rPr lang="ar-SA" sz="3200" b="1" dirty="0" err="1">
                <a:cs typeface="Traditional Arabic" pitchFamily="2" charset="-78"/>
              </a:rPr>
              <a:t>وسلم: </a:t>
            </a:r>
            <a:r>
              <a:rPr lang="ar-SA" sz="3200" b="1" dirty="0">
                <a:cs typeface="Traditional Arabic" pitchFamily="2" charset="-78"/>
              </a:rPr>
              <a:t>[ وإنما أقضي على نحو ما </a:t>
            </a:r>
            <a:r>
              <a:rPr lang="ar-SA" sz="3200" b="1" dirty="0" err="1">
                <a:cs typeface="Traditional Arabic" pitchFamily="2" charset="-78"/>
              </a:rPr>
              <a:t>أسمع ].</a:t>
            </a:r>
            <a:r>
              <a:rPr lang="ar-SA" sz="3200" b="1" dirty="0">
                <a:cs typeface="Traditional Arabic" pitchFamily="2" charset="-78"/>
              </a:rPr>
              <a:t> ومعنى محررة أي مبينة وواضحة.</a:t>
            </a:r>
          </a:p>
          <a:p>
            <a:pPr marL="514350" indent="-514350" algn="just"/>
            <a:r>
              <a:rPr lang="ar-SA" sz="3200" b="1" dirty="0">
                <a:cs typeface="Traditional Arabic" pitchFamily="2" charset="-78"/>
              </a:rPr>
              <a:t>وفي نظام </a:t>
            </a:r>
            <a:r>
              <a:rPr lang="ar-SA" sz="3200" b="1" dirty="0" err="1">
                <a:cs typeface="Traditional Arabic" pitchFamily="2" charset="-78"/>
              </a:rPr>
              <a:t>المرافعات </a:t>
            </a:r>
            <a:r>
              <a:rPr lang="ar-SA" sz="3200" b="1" dirty="0">
                <a:cs typeface="Traditional Arabic" pitchFamily="2" charset="-78"/>
              </a:rPr>
              <a:t>(م 62 </a:t>
            </a:r>
            <a:r>
              <a:rPr lang="ar-SA" sz="3200" b="1" dirty="0" err="1">
                <a:cs typeface="Traditional Arabic" pitchFamily="2" charset="-78"/>
              </a:rPr>
              <a:t>و63</a:t>
            </a:r>
            <a:r>
              <a:rPr lang="ar-SA" sz="3200" b="1" dirty="0">
                <a:cs typeface="Traditional Arabic" pitchFamily="2" charset="-78"/>
              </a:rPr>
              <a:t>) بينتا أن المرافعة تكون علنية وان على القاضي أن يسأل المدعي عما هو لازم لتحرير دعواه، وفي حالة امتناع المدعي عن تحرير دعواه أو عجزه يحكم بصرف النظر.</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40820545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buFont typeface="+mj-lt"/>
              <a:buAutoNum type="arabicPeriod" startAt="2"/>
            </a:pPr>
            <a:endParaRPr lang="ar-SA" sz="3200" b="1" dirty="0">
              <a:cs typeface="Traditional Arabic" pitchFamily="2" charset="-78"/>
            </a:endParaRPr>
          </a:p>
          <a:p>
            <a:pPr marL="514350" indent="-514350" algn="just">
              <a:buFont typeface="+mj-lt"/>
              <a:buAutoNum type="arabicPeriod" startAt="2"/>
            </a:pPr>
            <a:r>
              <a:rPr lang="ar-SA" sz="3200" b="1" dirty="0">
                <a:solidFill>
                  <a:srgbClr val="C00000"/>
                </a:solidFill>
                <a:cs typeface="Traditional Arabic" pitchFamily="2" charset="-78"/>
              </a:rPr>
              <a:t>معلومة المدعى </a:t>
            </a:r>
            <a:r>
              <a:rPr lang="ar-SA" sz="3200" b="1" dirty="0" err="1">
                <a:solidFill>
                  <a:srgbClr val="C00000"/>
                </a:solidFill>
                <a:cs typeface="Traditional Arabic" pitchFamily="2" charset="-78"/>
              </a:rPr>
              <a:t>به</a:t>
            </a:r>
            <a:r>
              <a:rPr lang="ar-SA" sz="3200" b="1" dirty="0">
                <a:cs typeface="Traditional Arabic" pitchFamily="2" charset="-78"/>
              </a:rPr>
              <a:t>؛ أي أن تكون بشيء معلوم ليتأتى الإلزام </a:t>
            </a:r>
            <a:r>
              <a:rPr lang="ar-SA" sz="3200" b="1" dirty="0" err="1">
                <a:cs typeface="Traditional Arabic" pitchFamily="2" charset="-78"/>
              </a:rPr>
              <a:t>به.</a:t>
            </a:r>
            <a:r>
              <a:rPr lang="ar-SA" sz="3200" b="1" dirty="0">
                <a:cs typeface="Traditional Arabic" pitchFamily="2" charset="-78"/>
              </a:rPr>
              <a:t> </a:t>
            </a:r>
          </a:p>
          <a:p>
            <a:pPr marL="514350" indent="-514350" algn="just"/>
            <a:r>
              <a:rPr lang="ar-SA" sz="3200" b="1" dirty="0">
                <a:solidFill>
                  <a:srgbClr val="C00000"/>
                </a:solidFill>
                <a:cs typeface="Traditional Arabic" pitchFamily="2" charset="-78"/>
              </a:rPr>
              <a:t>الدعوى المجهولة متى </a:t>
            </a:r>
            <a:r>
              <a:rPr lang="ar-SA" sz="3200" b="1" dirty="0" err="1">
                <a:solidFill>
                  <a:srgbClr val="C00000"/>
                </a:solidFill>
                <a:cs typeface="Traditional Arabic" pitchFamily="2" charset="-78"/>
              </a:rPr>
              <a:t>تجوز؟.</a:t>
            </a:r>
            <a:endParaRPr lang="ar-SA" sz="3200" b="1" dirty="0">
              <a:solidFill>
                <a:srgbClr val="C00000"/>
              </a:solidFill>
              <a:cs typeface="Traditional Arabic" pitchFamily="2" charset="-78"/>
            </a:endParaRPr>
          </a:p>
          <a:p>
            <a:pPr marL="514350" indent="-514350" algn="just"/>
            <a:r>
              <a:rPr lang="ar-SA" sz="3200" b="1" dirty="0">
                <a:cs typeface="Traditional Arabic" pitchFamily="2" charset="-78"/>
              </a:rPr>
              <a:t>الدعوى بـما نصححه مجهولا كالوصية بشيء من ماله؛ كأن يوصي له بسيارة، والدعوى بـعبد من عبيده جعله مهرا ونحوه كعوض خلع، أو أقر بمجهول فيطالبه بما وجب له.</a:t>
            </a:r>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35104456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endParaRPr lang="ar-SA" sz="3200" dirty="0"/>
          </a:p>
          <a:p>
            <a:pPr marL="514350" indent="-514350" algn="just">
              <a:buFont typeface="+mj-lt"/>
              <a:buAutoNum type="arabicPeriod" startAt="3"/>
            </a:pPr>
            <a:r>
              <a:rPr lang="ar-SA" sz="3200" b="1" dirty="0">
                <a:solidFill>
                  <a:srgbClr val="C00000"/>
                </a:solidFill>
                <a:cs typeface="Traditional Arabic" pitchFamily="2" charset="-78"/>
              </a:rPr>
              <a:t>أن يصرح بالدعوى؛ </a:t>
            </a:r>
            <a:r>
              <a:rPr lang="ar-SA" sz="3200" b="1" dirty="0">
                <a:cs typeface="Traditional Arabic" pitchFamily="2" charset="-78"/>
              </a:rPr>
              <a:t>فلا يكفي: لي عنده كذا حتى يقول: وأنا مطالبه </a:t>
            </a:r>
            <a:r>
              <a:rPr lang="ar-SA" sz="3200" b="1" dirty="0" err="1">
                <a:cs typeface="Traditional Arabic" pitchFamily="2" charset="-78"/>
              </a:rPr>
              <a:t>به</a:t>
            </a:r>
            <a:r>
              <a:rPr lang="ar-SA" sz="3200" b="1" dirty="0">
                <a:cs typeface="Traditional Arabic" pitchFamily="2" charset="-78"/>
              </a:rPr>
              <a:t>، ولا تسمع بمؤجل لإثباته؛ كدين مؤجل؛ لأنه لا يجب الطلب </a:t>
            </a:r>
            <a:r>
              <a:rPr lang="ar-SA" sz="3200" b="1" dirty="0" err="1">
                <a:cs typeface="Traditional Arabic" pitchFamily="2" charset="-78"/>
              </a:rPr>
              <a:t>به</a:t>
            </a:r>
            <a:r>
              <a:rPr lang="ar-SA" sz="3200" b="1" dirty="0">
                <a:cs typeface="Traditional Arabic" pitchFamily="2" charset="-78"/>
              </a:rPr>
              <a:t> قبل حلوله.</a:t>
            </a:r>
          </a:p>
          <a:p>
            <a:pPr marL="514350" indent="-514350" algn="just">
              <a:buFont typeface="+mj-lt"/>
              <a:buAutoNum type="arabicPeriod" startAt="3"/>
            </a:pPr>
            <a:r>
              <a:rPr lang="ar-SA" sz="3200" b="1" dirty="0">
                <a:solidFill>
                  <a:srgbClr val="C00000"/>
                </a:solidFill>
                <a:cs typeface="Traditional Arabic" pitchFamily="2" charset="-78"/>
              </a:rPr>
              <a:t>أن تنفك عما يكذبها؛ </a:t>
            </a:r>
            <a:r>
              <a:rPr lang="ar-SA" sz="3200" b="1" dirty="0">
                <a:cs typeface="Traditional Arabic" pitchFamily="2" charset="-78"/>
              </a:rPr>
              <a:t>فلا تصح على إنسان أنه قتل أو سرق من عشرين سنة وسنه </a:t>
            </a:r>
            <a:r>
              <a:rPr lang="ar-SA" sz="3200" b="1" dirty="0" err="1">
                <a:cs typeface="Traditional Arabic" pitchFamily="2" charset="-78"/>
              </a:rPr>
              <a:t>دونها.</a:t>
            </a:r>
            <a:r>
              <a:rPr lang="ar-SA" sz="3200" b="1" dirty="0">
                <a:cs typeface="Traditional Arabic" pitchFamily="2" charset="-78"/>
              </a:rPr>
              <a:t> </a:t>
            </a:r>
          </a:p>
          <a:p>
            <a:pPr marL="514350" indent="-514350" algn="just"/>
            <a:r>
              <a:rPr lang="ar-SA" sz="3200" b="1" dirty="0">
                <a:solidFill>
                  <a:srgbClr val="C00000"/>
                </a:solidFill>
                <a:cs typeface="Traditional Arabic" pitchFamily="2" charset="-78"/>
              </a:rPr>
              <a:t>وفي لائحة </a:t>
            </a:r>
            <a:r>
              <a:rPr lang="ar-SA" sz="3200" b="1" dirty="0" err="1">
                <a:solidFill>
                  <a:srgbClr val="C00000"/>
                </a:solidFill>
                <a:cs typeface="Traditional Arabic" pitchFamily="2" charset="-78"/>
              </a:rPr>
              <a:t>المرافعات </a:t>
            </a:r>
            <a:r>
              <a:rPr lang="ar-SA" sz="3200" b="1" dirty="0">
                <a:solidFill>
                  <a:srgbClr val="C00000"/>
                </a:solidFill>
                <a:cs typeface="Traditional Arabic" pitchFamily="2" charset="-78"/>
              </a:rPr>
              <a:t>(4/ </a:t>
            </a:r>
            <a:r>
              <a:rPr lang="ar-SA" sz="3200" b="1" dirty="0" err="1">
                <a:solidFill>
                  <a:srgbClr val="C00000"/>
                </a:solidFill>
                <a:cs typeface="Traditional Arabic" pitchFamily="2" charset="-78"/>
              </a:rPr>
              <a:t>5و6</a:t>
            </a:r>
            <a:r>
              <a:rPr lang="ar-SA" sz="3200" b="1" dirty="0">
                <a:solidFill>
                  <a:srgbClr val="C00000"/>
                </a:solidFill>
                <a:cs typeface="Traditional Arabic" pitchFamily="2" charset="-78"/>
              </a:rPr>
              <a:t>) </a:t>
            </a:r>
            <a:r>
              <a:rPr lang="ar-SA" sz="3200" b="1" dirty="0">
                <a:cs typeface="Traditional Arabic" pitchFamily="2" charset="-78"/>
              </a:rPr>
              <a:t>رد الدعوى إذا كانت كيدية أو صورية وللقاضي الحكم </a:t>
            </a:r>
            <a:r>
              <a:rPr lang="ar-SA" sz="3200" b="1" dirty="0" err="1">
                <a:cs typeface="Traditional Arabic" pitchFamily="2" charset="-78"/>
              </a:rPr>
              <a:t>بتعزير</a:t>
            </a:r>
            <a:r>
              <a:rPr lang="ar-SA" sz="3200" b="1" dirty="0">
                <a:cs typeface="Traditional Arabic" pitchFamily="2" charset="-78"/>
              </a:rPr>
              <a:t> المدعي.</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298357847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r>
              <a:rPr lang="ar-SA" sz="3200" b="1" dirty="0">
                <a:solidFill>
                  <a:srgbClr val="FF0000"/>
                </a:solidFill>
                <a:cs typeface="Traditional Arabic" pitchFamily="2" charset="-78"/>
              </a:rPr>
              <a:t>الأسباب التي تذكر في الدعوى والتي لا </a:t>
            </a:r>
            <a:r>
              <a:rPr lang="ar-SA" sz="3200" b="1" dirty="0" err="1">
                <a:solidFill>
                  <a:srgbClr val="FF0000"/>
                </a:solidFill>
                <a:cs typeface="Traditional Arabic" pitchFamily="2" charset="-78"/>
              </a:rPr>
              <a:t>تذكر:</a:t>
            </a:r>
            <a:endParaRPr lang="ar-SA" sz="3200" b="1" dirty="0">
              <a:solidFill>
                <a:srgbClr val="FF0000"/>
              </a:solidFill>
              <a:cs typeface="Traditional Arabic" pitchFamily="2" charset="-78"/>
            </a:endParaRPr>
          </a:p>
          <a:p>
            <a:pPr marL="514350" indent="-514350" algn="just">
              <a:buFont typeface="Arial" pitchFamily="34" charset="0"/>
              <a:buChar char="•"/>
            </a:pPr>
            <a:r>
              <a:rPr lang="ar-SA" sz="3200" b="1" dirty="0">
                <a:cs typeface="Traditional Arabic" pitchFamily="2" charset="-78"/>
              </a:rPr>
              <a:t>لا يعتبر فيها ذكر سبب الاستحقاق؛ أي سبب استحقاقه لهذه العين أو الدين بان انتقلت له بإرث أو بيع أو هدية ونحوه؛ لأن هذه الأسباب قد تكثر فتخفى على المدعي.</a:t>
            </a:r>
          </a:p>
          <a:p>
            <a:pPr algn="just">
              <a:buFont typeface="Arial" pitchFamily="34" charset="0"/>
              <a:buChar char="•"/>
            </a:pPr>
            <a:r>
              <a:rPr lang="ar-SA" sz="3200" b="1" dirty="0">
                <a:cs typeface="Traditional Arabic" pitchFamily="2" charset="-78"/>
              </a:rPr>
              <a:t>إن ادعى عقد نكاح أو عقد بيع أو غيرهما كإجارة فلابد من ذكر شروطه؛ لأن الناس مختلفون في الشروط فقد لا يكون العقد صحيحا عند القاضي.</a:t>
            </a:r>
          </a:p>
          <a:p>
            <a:pPr algn="just">
              <a:buFont typeface="Arial" pitchFamily="34" charset="0"/>
              <a:buChar char="•"/>
            </a:pPr>
            <a:r>
              <a:rPr lang="ar-SA" sz="3200" b="1" dirty="0">
                <a:cs typeface="Traditional Arabic" pitchFamily="2" charset="-78"/>
              </a:rPr>
              <a:t>إن ادعى استدامة الزوجية لم يشترط ذكر شروط العقد.</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72122050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buFont typeface="Arial" pitchFamily="34" charset="0"/>
              <a:buChar char="•"/>
            </a:pPr>
            <a:endParaRPr lang="ar-SA" sz="3200" b="1" dirty="0">
              <a:solidFill>
                <a:srgbClr val="FF0000"/>
              </a:solidFill>
              <a:cs typeface="Traditional Arabic" pitchFamily="2" charset="-78"/>
            </a:endParaRPr>
          </a:p>
          <a:p>
            <a:pPr algn="just">
              <a:buFont typeface="Arial" pitchFamily="34" charset="0"/>
              <a:buChar char="•"/>
            </a:pPr>
            <a:r>
              <a:rPr lang="ar-SA" sz="3200" b="1" dirty="0">
                <a:solidFill>
                  <a:srgbClr val="FF0000"/>
                </a:solidFill>
                <a:cs typeface="Traditional Arabic" pitchFamily="2" charset="-78"/>
              </a:rPr>
              <a:t>إن ادعت امرأة نكاح رجل لطلب نفقة أو مهر أو نحوهما سمعت دعواها؛ </a:t>
            </a:r>
            <a:r>
              <a:rPr lang="ar-SA" sz="3200" b="1" dirty="0">
                <a:cs typeface="Traditional Arabic" pitchFamily="2" charset="-78"/>
              </a:rPr>
              <a:t>لأنها تدعي حقا لها تضيفه إلى سببه، </a:t>
            </a:r>
            <a:r>
              <a:rPr lang="ar-SA" sz="3200" b="1" dirty="0">
                <a:solidFill>
                  <a:srgbClr val="0070C0"/>
                </a:solidFill>
                <a:cs typeface="Traditional Arabic" pitchFamily="2" charset="-78"/>
              </a:rPr>
              <a:t>وسبب النفقة والمهر هنا النكاح وهما حق للمرأة.</a:t>
            </a:r>
            <a:endParaRPr lang="ar-SA" sz="3200" b="1" dirty="0">
              <a:cs typeface="Traditional Arabic" pitchFamily="2" charset="-78"/>
            </a:endParaRPr>
          </a:p>
          <a:p>
            <a:pPr algn="just">
              <a:buFont typeface="Arial" pitchFamily="34" charset="0"/>
              <a:buChar char="•"/>
            </a:pPr>
            <a:r>
              <a:rPr lang="ar-SA" sz="3200" b="1" dirty="0">
                <a:solidFill>
                  <a:srgbClr val="FF0000"/>
                </a:solidFill>
                <a:cs typeface="Traditional Arabic" pitchFamily="2" charset="-78"/>
              </a:rPr>
              <a:t>وإن لم تدع سوى النكاح </a:t>
            </a:r>
            <a:r>
              <a:rPr lang="ar-SA" sz="3200" b="1" dirty="0">
                <a:cs typeface="Traditional Arabic" pitchFamily="2" charset="-78"/>
              </a:rPr>
              <a:t>من نفقة ومهر وغيرهما </a:t>
            </a:r>
            <a:r>
              <a:rPr lang="ar-SA" sz="3200" b="1" dirty="0">
                <a:solidFill>
                  <a:srgbClr val="FF0000"/>
                </a:solidFill>
                <a:cs typeface="Traditional Arabic" pitchFamily="2" charset="-78"/>
              </a:rPr>
              <a:t>لم تقبل </a:t>
            </a:r>
            <a:r>
              <a:rPr lang="ar-SA" sz="3200" b="1" dirty="0">
                <a:cs typeface="Traditional Arabic" pitchFamily="2" charset="-78"/>
              </a:rPr>
              <a:t>دعواها؛ لأن النكاح حق الزوج عليها فلا تسمع دعواها بحق لغيرها.</a:t>
            </a:r>
          </a:p>
          <a:p>
            <a:pPr algn="just">
              <a:buFont typeface="Arial" pitchFamily="34" charset="0"/>
              <a:buChar char="•"/>
            </a:pPr>
            <a:r>
              <a:rPr lang="ar-SA" sz="3200" b="1" dirty="0">
                <a:solidFill>
                  <a:srgbClr val="FF0000"/>
                </a:solidFill>
                <a:cs typeface="Traditional Arabic" pitchFamily="2" charset="-78"/>
              </a:rPr>
              <a:t>إن ادعى </a:t>
            </a:r>
            <a:r>
              <a:rPr lang="ar-SA" sz="3200" b="1" dirty="0">
                <a:cs typeface="Traditional Arabic" pitchFamily="2" charset="-78"/>
              </a:rPr>
              <a:t>إنسان </a:t>
            </a:r>
            <a:r>
              <a:rPr lang="ar-SA" sz="3200" b="1" dirty="0">
                <a:solidFill>
                  <a:srgbClr val="FF0000"/>
                </a:solidFill>
                <a:cs typeface="Traditional Arabic" pitchFamily="2" charset="-78"/>
              </a:rPr>
              <a:t>الإرث ذكر سببه؛ </a:t>
            </a:r>
            <a:r>
              <a:rPr lang="ar-SA" sz="3200" b="1" dirty="0">
                <a:cs typeface="Traditional Arabic" pitchFamily="2" charset="-78"/>
              </a:rPr>
              <a:t>لأن أسباب الإرث تختلف فلابد من تعيينه.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4836558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endParaRPr lang="ar-SA" sz="3200" dirty="0"/>
          </a:p>
          <a:p>
            <a:pPr marL="514350" indent="-514350" algn="just">
              <a:buFont typeface="+mj-lt"/>
              <a:buAutoNum type="arabicPeriod" startAt="5"/>
            </a:pPr>
            <a:r>
              <a:rPr lang="ar-SA" sz="3200" b="1" dirty="0">
                <a:cs typeface="Traditional Arabic" pitchFamily="2" charset="-78"/>
              </a:rPr>
              <a:t>يعتبر تعيين مدعى </a:t>
            </a:r>
            <a:r>
              <a:rPr lang="ar-SA" sz="3200" b="1" dirty="0" err="1">
                <a:cs typeface="Traditional Arabic" pitchFamily="2" charset="-78"/>
              </a:rPr>
              <a:t>به</a:t>
            </a:r>
            <a:r>
              <a:rPr lang="ar-SA" sz="3200" b="1" dirty="0">
                <a:cs typeface="Traditional Arabic" pitchFamily="2" charset="-78"/>
              </a:rPr>
              <a:t> إن كان حاضرا بالمجلس، وإحضار عين </a:t>
            </a:r>
            <a:r>
              <a:rPr lang="ar-SA" sz="3200" b="1" dirty="0">
                <a:solidFill>
                  <a:srgbClr val="0070C0"/>
                </a:solidFill>
                <a:cs typeface="Traditional Arabic" pitchFamily="2" charset="-78"/>
              </a:rPr>
              <a:t>المدعى </a:t>
            </a:r>
            <a:r>
              <a:rPr lang="ar-SA" sz="3200" b="1" dirty="0" err="1">
                <a:solidFill>
                  <a:srgbClr val="0070C0"/>
                </a:solidFill>
                <a:cs typeface="Traditional Arabic" pitchFamily="2" charset="-78"/>
              </a:rPr>
              <a:t>بها</a:t>
            </a:r>
            <a:r>
              <a:rPr lang="ar-SA" sz="3200" b="1" dirty="0">
                <a:solidFill>
                  <a:srgbClr val="0070C0"/>
                </a:solidFill>
                <a:cs typeface="Traditional Arabic" pitchFamily="2" charset="-78"/>
              </a:rPr>
              <a:t> إذا كانت</a:t>
            </a:r>
            <a:r>
              <a:rPr lang="ar-SA" sz="3200" b="1" dirty="0">
                <a:cs typeface="Traditional Arabic" pitchFamily="2" charset="-78"/>
              </a:rPr>
              <a:t> بالبلد لتُعين </a:t>
            </a:r>
            <a:r>
              <a:rPr lang="ar-SA" sz="3200" b="1" dirty="0">
                <a:solidFill>
                  <a:srgbClr val="0070C0"/>
                </a:solidFill>
                <a:cs typeface="Traditional Arabic" pitchFamily="2" charset="-78"/>
              </a:rPr>
              <a:t>بمجلس الحكم</a:t>
            </a:r>
            <a:r>
              <a:rPr lang="ar-SA" sz="3200" b="1" dirty="0">
                <a:cs typeface="Traditional Arabic" pitchFamily="2" charset="-78"/>
              </a:rPr>
              <a:t>، وإن كانت غائبة وصفها كسلم والأولى ذكر قيمتها أيضا.</a:t>
            </a:r>
          </a:p>
          <a:p>
            <a:pPr marL="514350" indent="-514350" algn="just">
              <a:buFont typeface="+mj-lt"/>
              <a:buAutoNum type="arabicPeriod" startAt="5"/>
            </a:pPr>
            <a:r>
              <a:rPr lang="ar-SA" sz="3200" b="1" dirty="0">
                <a:solidFill>
                  <a:srgbClr val="FF0000"/>
                </a:solidFill>
                <a:cs typeface="Traditional Arabic" pitchFamily="2" charset="-78"/>
              </a:rPr>
              <a:t>عدالة البينة ظاهرا وباطنا؛ </a:t>
            </a:r>
            <a:r>
              <a:rPr lang="ar-SA" sz="3200" b="1" dirty="0">
                <a:cs typeface="Traditional Arabic" pitchFamily="2" charset="-78"/>
              </a:rPr>
              <a:t>لقوله </a:t>
            </a:r>
            <a:r>
              <a:rPr lang="ar-SA" sz="3200" b="1" dirty="0" err="1">
                <a:cs typeface="Traditional Arabic" pitchFamily="2" charset="-78"/>
              </a:rPr>
              <a:t>تعالى: </a:t>
            </a:r>
            <a:r>
              <a:rPr lang="ar-SA" sz="3200" b="1" dirty="0">
                <a:cs typeface="Traditional Arabic" pitchFamily="2" charset="-78"/>
              </a:rPr>
              <a:t>{ وأشهدوا ذوي عدل </a:t>
            </a:r>
            <a:r>
              <a:rPr lang="ar-SA" sz="3200" b="1" dirty="0" err="1">
                <a:cs typeface="Traditional Arabic" pitchFamily="2" charset="-78"/>
              </a:rPr>
              <a:t>منكم </a:t>
            </a:r>
            <a:r>
              <a:rPr lang="ar-SA" sz="3200" b="1" dirty="0">
                <a:cs typeface="Traditional Arabic" pitchFamily="2" charset="-78"/>
              </a:rPr>
              <a:t>}، إلا في عقد نكاح فتكفي العدالة ظاهرا.</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7706988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ومن جهلت عدالته سأل </a:t>
            </a:r>
            <a:r>
              <a:rPr lang="ar-SA" sz="3200" b="1" dirty="0">
                <a:cs typeface="Traditional Arabic" pitchFamily="2" charset="-78"/>
              </a:rPr>
              <a:t>القاضي </a:t>
            </a:r>
            <a:r>
              <a:rPr lang="ar-SA" sz="3200" b="1" dirty="0">
                <a:solidFill>
                  <a:srgbClr val="FF0000"/>
                </a:solidFill>
                <a:cs typeface="Traditional Arabic" pitchFamily="2" charset="-78"/>
              </a:rPr>
              <a:t>عنه</a:t>
            </a:r>
            <a:r>
              <a:rPr lang="ar-SA" sz="3200" b="1" dirty="0">
                <a:cs typeface="Traditional Arabic" pitchFamily="2" charset="-78"/>
              </a:rPr>
              <a:t> ممن له </a:t>
            </a:r>
            <a:r>
              <a:rPr lang="ar-SA" sz="3200" b="1" dirty="0" err="1">
                <a:cs typeface="Traditional Arabic" pitchFamily="2" charset="-78"/>
              </a:rPr>
              <a:t>به</a:t>
            </a:r>
            <a:r>
              <a:rPr lang="ar-SA" sz="3200" b="1" dirty="0">
                <a:cs typeface="Traditional Arabic" pitchFamily="2" charset="-78"/>
              </a:rPr>
              <a:t> خبرة </a:t>
            </a:r>
            <a:r>
              <a:rPr lang="ar-SA" sz="3200" b="1" dirty="0" err="1">
                <a:cs typeface="Traditional Arabic" pitchFamily="2" charset="-78"/>
              </a:rPr>
              <a:t>باطنة</a:t>
            </a:r>
            <a:r>
              <a:rPr lang="ar-SA" sz="3200" b="1" dirty="0">
                <a:cs typeface="Traditional Arabic" pitchFamily="2" charset="-78"/>
              </a:rPr>
              <a:t> بصحبة أو معاملة ونحوهما.</a:t>
            </a:r>
          </a:p>
          <a:p>
            <a:pPr algn="just"/>
            <a:r>
              <a:rPr lang="ar-SA" sz="3200" b="1" dirty="0">
                <a:cs typeface="Traditional Arabic" pitchFamily="2" charset="-78"/>
              </a:rPr>
              <a:t>وتقدم بينة جرح على تعديل.</a:t>
            </a:r>
          </a:p>
          <a:p>
            <a:pPr algn="just"/>
            <a:r>
              <a:rPr lang="ar-SA" sz="3200" b="1" dirty="0">
                <a:cs typeface="Traditional Arabic" pitchFamily="2" charset="-78"/>
              </a:rPr>
              <a:t>وتعديل الخصم وحده أو تصديقه للشاهد تعديل له.</a:t>
            </a:r>
          </a:p>
          <a:p>
            <a:pPr algn="just"/>
            <a:r>
              <a:rPr lang="ar-SA" sz="3200" b="1" dirty="0">
                <a:solidFill>
                  <a:srgbClr val="FF0000"/>
                </a:solidFill>
                <a:cs typeface="Traditional Arabic" pitchFamily="2" charset="-78"/>
              </a:rPr>
              <a:t>وإن علم </a:t>
            </a:r>
            <a:r>
              <a:rPr lang="ar-SA" sz="3200" b="1" dirty="0">
                <a:cs typeface="Traditional Arabic" pitchFamily="2" charset="-78"/>
              </a:rPr>
              <a:t>القاضي عدالة الشاهد </a:t>
            </a:r>
            <a:r>
              <a:rPr lang="ar-SA" sz="3200" b="1" dirty="0">
                <a:solidFill>
                  <a:srgbClr val="FF0000"/>
                </a:solidFill>
                <a:cs typeface="Traditional Arabic" pitchFamily="2" charset="-78"/>
              </a:rPr>
              <a:t>عمل </a:t>
            </a:r>
            <a:r>
              <a:rPr lang="ar-SA" sz="3200" b="1" dirty="0" err="1">
                <a:solidFill>
                  <a:srgbClr val="FF0000"/>
                </a:solidFill>
                <a:cs typeface="Traditional Arabic" pitchFamily="2" charset="-78"/>
              </a:rPr>
              <a:t>بها</a:t>
            </a:r>
            <a:r>
              <a:rPr lang="ar-SA" sz="3200" b="1" dirty="0">
                <a:solidFill>
                  <a:srgbClr val="FF0000"/>
                </a:solidFill>
                <a:cs typeface="Traditional Arabic" pitchFamily="2" charset="-78"/>
              </a:rPr>
              <a:t> </a:t>
            </a:r>
            <a:r>
              <a:rPr lang="ar-SA" sz="3200" b="1" dirty="0">
                <a:cs typeface="Traditional Arabic" pitchFamily="2" charset="-78"/>
              </a:rPr>
              <a:t>ولم يحتج لتزكية، وكذا لو علم فسقه.</a:t>
            </a:r>
          </a:p>
          <a:p>
            <a:pPr algn="just"/>
            <a:r>
              <a:rPr lang="ar-SA" sz="3200" b="1" dirty="0">
                <a:solidFill>
                  <a:srgbClr val="FF0000"/>
                </a:solidFill>
                <a:cs typeface="Traditional Arabic" pitchFamily="2" charset="-78"/>
              </a:rPr>
              <a:t>وإن جرح الخصم الشهود كلف البينة بـ</a:t>
            </a:r>
            <a:r>
              <a:rPr lang="ar-SA" sz="3200" b="1" dirty="0">
                <a:cs typeface="Traditional Arabic" pitchFamily="2" charset="-78"/>
              </a:rPr>
              <a:t>الجرح، ولا بد من بيان سببه عن رؤية أو استفاضة.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69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275798655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وأنظر</a:t>
            </a:r>
            <a:r>
              <a:rPr lang="ar-SA" sz="3200" b="1" dirty="0">
                <a:cs typeface="Traditional Arabic" pitchFamily="2" charset="-78"/>
              </a:rPr>
              <a:t> من ادعى الجرح </a:t>
            </a:r>
            <a:r>
              <a:rPr lang="ar-SA" sz="3200" b="1" dirty="0">
                <a:solidFill>
                  <a:srgbClr val="FF0000"/>
                </a:solidFill>
                <a:cs typeface="Traditional Arabic" pitchFamily="2" charset="-78"/>
              </a:rPr>
              <a:t>له ثلاثة إن طلبه.</a:t>
            </a:r>
          </a:p>
          <a:p>
            <a:pPr algn="just"/>
            <a:r>
              <a:rPr lang="ar-SA" sz="3200" b="1" dirty="0">
                <a:solidFill>
                  <a:srgbClr val="FF0000"/>
                </a:solidFill>
                <a:cs typeface="Traditional Arabic" pitchFamily="2" charset="-78"/>
              </a:rPr>
              <a:t>وللمدعي </a:t>
            </a:r>
            <a:r>
              <a:rPr lang="ar-SA" sz="3200" b="1" dirty="0">
                <a:cs typeface="Traditional Arabic" pitchFamily="2" charset="-78"/>
              </a:rPr>
              <a:t>ملازمة خصمه في مدة </a:t>
            </a:r>
            <a:r>
              <a:rPr lang="ar-SA" sz="3200" b="1" dirty="0" err="1">
                <a:cs typeface="Traditional Arabic" pitchFamily="2" charset="-78"/>
              </a:rPr>
              <a:t>الإنظار</a:t>
            </a:r>
            <a:r>
              <a:rPr lang="ar-SA" sz="3200" b="1" dirty="0">
                <a:cs typeface="Traditional Arabic" pitchFamily="2" charset="-78"/>
              </a:rPr>
              <a:t> لئلا يهرب.</a:t>
            </a:r>
          </a:p>
          <a:p>
            <a:pPr algn="just"/>
            <a:r>
              <a:rPr lang="ar-SA" sz="3200" b="1" dirty="0">
                <a:solidFill>
                  <a:srgbClr val="FF0000"/>
                </a:solidFill>
                <a:cs typeface="Traditional Arabic" pitchFamily="2" charset="-78"/>
              </a:rPr>
              <a:t>فإن لم يأت </a:t>
            </a:r>
            <a:r>
              <a:rPr lang="ar-SA" sz="3200" b="1" dirty="0">
                <a:cs typeface="Traditional Arabic" pitchFamily="2" charset="-78"/>
              </a:rPr>
              <a:t>مدعي الجرح </a:t>
            </a:r>
            <a:r>
              <a:rPr lang="ar-SA" sz="3200" b="1" dirty="0">
                <a:solidFill>
                  <a:srgbClr val="FF0000"/>
                </a:solidFill>
                <a:cs typeface="Traditional Arabic" pitchFamily="2" charset="-78"/>
              </a:rPr>
              <a:t>ببينة حكم عليه؛ </a:t>
            </a:r>
            <a:r>
              <a:rPr lang="ar-SA" sz="3200" b="1" dirty="0">
                <a:cs typeface="Traditional Arabic" pitchFamily="2" charset="-78"/>
              </a:rPr>
              <a:t>لأن عجزه عن إقامة البينة على الجرح في المدة المذكورة دليل على عدم ما ادعاه.</a:t>
            </a:r>
          </a:p>
          <a:p>
            <a:pPr algn="just"/>
            <a:r>
              <a:rPr lang="ar-SA" sz="3200" b="1" dirty="0">
                <a:solidFill>
                  <a:srgbClr val="FF0000"/>
                </a:solidFill>
                <a:cs typeface="Traditional Arabic" pitchFamily="2" charset="-78"/>
              </a:rPr>
              <a:t>وإن جهل</a:t>
            </a:r>
            <a:r>
              <a:rPr lang="ar-SA" sz="3200" b="1" dirty="0">
                <a:cs typeface="Traditional Arabic" pitchFamily="2" charset="-78"/>
              </a:rPr>
              <a:t> القاضي </a:t>
            </a:r>
            <a:r>
              <a:rPr lang="ar-SA" sz="3200" b="1" dirty="0">
                <a:solidFill>
                  <a:srgbClr val="FF0000"/>
                </a:solidFill>
                <a:cs typeface="Traditional Arabic" pitchFamily="2" charset="-78"/>
              </a:rPr>
              <a:t>حال البينة طلب من المدعي تزكيتهم </a:t>
            </a:r>
            <a:r>
              <a:rPr lang="ar-SA" sz="3200" b="1" dirty="0">
                <a:cs typeface="Traditional Arabic" pitchFamily="2" charset="-78"/>
              </a:rPr>
              <a:t>لتثبت عدالتهم فيحكم له.</a:t>
            </a:r>
          </a:p>
          <a:p>
            <a:pPr algn="just"/>
            <a:r>
              <a:rPr lang="ar-SA" sz="3200" b="1" dirty="0">
                <a:solidFill>
                  <a:srgbClr val="FF0000"/>
                </a:solidFill>
                <a:cs typeface="Traditional Arabic" pitchFamily="2" charset="-78"/>
              </a:rPr>
              <a:t>ويكفي</a:t>
            </a:r>
            <a:r>
              <a:rPr lang="ar-SA" sz="3200" b="1" dirty="0">
                <a:cs typeface="Traditional Arabic" pitchFamily="2" charset="-78"/>
              </a:rPr>
              <a:t> في التزكية </a:t>
            </a:r>
            <a:r>
              <a:rPr lang="ar-SA" sz="3200" b="1" dirty="0" err="1">
                <a:solidFill>
                  <a:srgbClr val="FF0000"/>
                </a:solidFill>
                <a:cs typeface="Traditional Arabic" pitchFamily="2" charset="-78"/>
              </a:rPr>
              <a:t>عدلان</a:t>
            </a:r>
            <a:r>
              <a:rPr lang="ar-SA" sz="3200" b="1" dirty="0">
                <a:solidFill>
                  <a:srgbClr val="FF0000"/>
                </a:solidFill>
                <a:cs typeface="Traditional Arabic" pitchFamily="2" charset="-78"/>
              </a:rPr>
              <a:t> يشهدان </a:t>
            </a:r>
            <a:r>
              <a:rPr lang="ar-SA" sz="3200" b="1" dirty="0">
                <a:cs typeface="Traditional Arabic" pitchFamily="2" charset="-78"/>
              </a:rPr>
              <a:t>بعدالة الشاهد.</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70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205377398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ولا يقبل في الترجمة وفي التزكية و</a:t>
            </a:r>
            <a:r>
              <a:rPr lang="ar-SA" sz="3200" b="1" dirty="0">
                <a:cs typeface="Traditional Arabic" pitchFamily="2" charset="-78"/>
              </a:rPr>
              <a:t>في </a:t>
            </a:r>
            <a:r>
              <a:rPr lang="ar-SA" sz="3200" b="1" dirty="0">
                <a:solidFill>
                  <a:srgbClr val="FF0000"/>
                </a:solidFill>
                <a:cs typeface="Traditional Arabic" pitchFamily="2" charset="-78"/>
              </a:rPr>
              <a:t>الجرح والتعريف </a:t>
            </a:r>
            <a:r>
              <a:rPr lang="ar-SA" sz="3200" b="1" dirty="0">
                <a:cs typeface="Traditional Arabic" pitchFamily="2" charset="-78"/>
              </a:rPr>
              <a:t>عند حاكم إلا قول </a:t>
            </a:r>
            <a:r>
              <a:rPr lang="ar-SA" sz="3200" b="1" dirty="0" err="1">
                <a:cs typeface="Traditional Arabic" pitchFamily="2" charset="-78"/>
              </a:rPr>
              <a:t>عدلين</a:t>
            </a:r>
            <a:r>
              <a:rPr lang="ar-SA" sz="3200" b="1" dirty="0">
                <a:cs typeface="Traditional Arabic" pitchFamily="2" charset="-78"/>
              </a:rPr>
              <a:t> إن كان ذلك فيما يعتبر فيه شهادة </a:t>
            </a:r>
            <a:r>
              <a:rPr lang="ar-SA" sz="3200" b="1" dirty="0" err="1">
                <a:cs typeface="Traditional Arabic" pitchFamily="2" charset="-78"/>
              </a:rPr>
              <a:t>عدلين</a:t>
            </a:r>
            <a:r>
              <a:rPr lang="ar-SA" sz="3200" b="1" dirty="0">
                <a:cs typeface="Traditional Arabic" pitchFamily="2" charset="-78"/>
              </a:rPr>
              <a:t>، وإلا فحكم ذلك حكم الشهادة على ما يأتي تفصيله.</a:t>
            </a:r>
          </a:p>
          <a:p>
            <a:pPr algn="just"/>
            <a:r>
              <a:rPr lang="ar-SA" sz="3200" b="1" dirty="0">
                <a:cs typeface="Traditional Arabic" pitchFamily="2" charset="-78"/>
              </a:rPr>
              <a:t>وإن قال المدعي: لي بينة وأريد يمينه فإن كانت </a:t>
            </a:r>
            <a:r>
              <a:rPr lang="ar-SA" sz="3200" b="1" dirty="0">
                <a:solidFill>
                  <a:srgbClr val="0070C0"/>
                </a:solidFill>
                <a:cs typeface="Traditional Arabic" pitchFamily="2" charset="-78"/>
              </a:rPr>
              <a:t>البينة</a:t>
            </a:r>
            <a:r>
              <a:rPr lang="ar-SA" sz="3200" b="1" dirty="0">
                <a:cs typeface="Traditional Arabic" pitchFamily="2" charset="-78"/>
              </a:rPr>
              <a:t> بالمجلس فليس له إلا إحداهما؛ </a:t>
            </a:r>
            <a:r>
              <a:rPr lang="ar-SA" sz="3200" b="1" dirty="0">
                <a:solidFill>
                  <a:srgbClr val="0070C0"/>
                </a:solidFill>
                <a:cs typeface="Traditional Arabic" pitchFamily="2" charset="-78"/>
              </a:rPr>
              <a:t>لقوله صلى الله عليه </a:t>
            </a:r>
            <a:r>
              <a:rPr lang="ar-SA" sz="3200" b="1" dirty="0" err="1">
                <a:solidFill>
                  <a:srgbClr val="0070C0"/>
                </a:solidFill>
                <a:cs typeface="Traditional Arabic" pitchFamily="2" charset="-78"/>
              </a:rPr>
              <a:t>وسلم:</a:t>
            </a:r>
            <a:r>
              <a:rPr lang="ar-SA" sz="3200" b="1" dirty="0">
                <a:solidFill>
                  <a:srgbClr val="0070C0"/>
                </a:solidFill>
                <a:cs typeface="Traditional Arabic" pitchFamily="2" charset="-78"/>
              </a:rPr>
              <a:t>[ شاهداك أو يمينه</a:t>
            </a:r>
            <a:r>
              <a:rPr lang="ar-SA" sz="3200" b="1" dirty="0" err="1">
                <a:solidFill>
                  <a:srgbClr val="0070C0"/>
                </a:solidFill>
                <a:cs typeface="Traditional Arabic" pitchFamily="2" charset="-78"/>
              </a:rPr>
              <a:t>].</a:t>
            </a:r>
            <a:endParaRPr lang="ar-SA" sz="3200" b="1" dirty="0">
              <a:solidFill>
                <a:srgbClr val="0070C0"/>
              </a:solidFill>
              <a:cs typeface="Traditional Arabic" pitchFamily="2" charset="-78"/>
            </a:endParaRPr>
          </a:p>
          <a:p>
            <a:pPr algn="just"/>
            <a:r>
              <a:rPr lang="ar-SA" sz="3200" b="1" dirty="0">
                <a:cs typeface="Traditional Arabic" pitchFamily="2" charset="-78"/>
              </a:rPr>
              <a:t>وإلا </a:t>
            </a:r>
            <a:r>
              <a:rPr lang="ar-SA" sz="3200" b="1" dirty="0">
                <a:solidFill>
                  <a:srgbClr val="0070C0"/>
                </a:solidFill>
                <a:cs typeface="Traditional Arabic" pitchFamily="2" charset="-78"/>
              </a:rPr>
              <a:t>تكن البينة حاضرة بالمجلس</a:t>
            </a:r>
            <a:r>
              <a:rPr lang="ar-SA" sz="3200" b="1" dirty="0">
                <a:cs typeface="Traditional Arabic" pitchFamily="2" charset="-78"/>
              </a:rPr>
              <a:t> فله ذلك.</a:t>
            </a:r>
          </a:p>
          <a:p>
            <a:pPr algn="just"/>
            <a:r>
              <a:rPr lang="ar-SA" sz="3200" b="1" dirty="0">
                <a:cs typeface="Traditional Arabic" pitchFamily="2" charset="-78"/>
              </a:rPr>
              <a:t>وإن سأل ملازمته حتى يقيمها أجيب في المجلس فإن لم يحضرها فيه صرف </a:t>
            </a:r>
            <a:r>
              <a:rPr lang="ar-SA" sz="3200" b="1" dirty="0">
                <a:solidFill>
                  <a:srgbClr val="0070C0"/>
                </a:solidFill>
                <a:cs typeface="Traditional Arabic" pitchFamily="2" charset="-78"/>
              </a:rPr>
              <a:t>المدعى عليه</a:t>
            </a:r>
            <a:r>
              <a:rPr lang="ar-SA" sz="3200" b="1" dirty="0">
                <a:cs typeface="Traditional Arabic" pitchFamily="2" charset="-78"/>
              </a:rPr>
              <a:t>؛ لأنه لم يثبت له قبله حق حتى يحبس </a:t>
            </a:r>
            <a:r>
              <a:rPr lang="ar-SA" sz="3200" b="1" dirty="0" err="1">
                <a:cs typeface="Traditional Arabic" pitchFamily="2" charset="-78"/>
              </a:rPr>
              <a:t>به.</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71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2802035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solidFill>
                  <a:srgbClr val="FF0000"/>
                </a:solidFill>
                <a:effectLst>
                  <a:outerShdw blurRad="38100" dist="38100" dir="2700000" algn="tl">
                    <a:srgbClr val="C0C0C0"/>
                  </a:outerShdw>
                </a:effectLst>
                <a:cs typeface="Traditional Arabic" pitchFamily="2" charset="-78"/>
              </a:rPr>
              <a:t>الحكم على </a:t>
            </a:r>
            <a:r>
              <a:rPr lang="ar-SA" sz="3200" b="1" dirty="0" err="1">
                <a:solidFill>
                  <a:srgbClr val="FF0000"/>
                </a:solidFill>
                <a:effectLst>
                  <a:outerShdw blurRad="38100" dist="38100" dir="2700000" algn="tl">
                    <a:srgbClr val="C0C0C0"/>
                  </a:outerShdw>
                </a:effectLst>
                <a:cs typeface="Traditional Arabic" pitchFamily="2" charset="-78"/>
              </a:rPr>
              <a:t>الغائب:</a:t>
            </a:r>
            <a:endParaRPr lang="ar-SA" sz="3200" b="1" dirty="0">
              <a:solidFill>
                <a:srgbClr val="FF0000"/>
              </a:solidFill>
              <a:effectLst>
                <a:outerShdw blurRad="38100" dist="38100" dir="2700000" algn="tl">
                  <a:srgbClr val="C0C0C0"/>
                </a:outerShdw>
              </a:effectLst>
              <a:cs typeface="Traditional Arabic" pitchFamily="2" charset="-78"/>
            </a:endParaRPr>
          </a:p>
          <a:p>
            <a:r>
              <a:rPr lang="ar-SA" sz="3200" b="1" dirty="0">
                <a:solidFill>
                  <a:srgbClr val="0070C0"/>
                </a:solidFill>
                <a:cs typeface="Traditional Arabic" pitchFamily="2" charset="-78"/>
              </a:rPr>
              <a:t>أولا: </a:t>
            </a:r>
            <a:r>
              <a:rPr lang="ar-SA" sz="3200" b="1" dirty="0">
                <a:solidFill>
                  <a:srgbClr val="FF0000"/>
                </a:solidFill>
                <a:cs typeface="Traditional Arabic" pitchFamily="2" charset="-78"/>
              </a:rPr>
              <a:t>يحكم على الغائب </a:t>
            </a:r>
            <a:r>
              <a:rPr lang="ar-SA" sz="3200" b="1" dirty="0">
                <a:cs typeface="Traditional Arabic" pitchFamily="2" charset="-78"/>
              </a:rPr>
              <a:t>مسافة القصر </a:t>
            </a:r>
            <a:r>
              <a:rPr lang="ar-SA" sz="3200" b="1" dirty="0">
                <a:solidFill>
                  <a:srgbClr val="FF0000"/>
                </a:solidFill>
                <a:cs typeface="Traditional Arabic" pitchFamily="2" charset="-78"/>
              </a:rPr>
              <a:t>إذا ثبت عليه الحق </a:t>
            </a:r>
            <a:r>
              <a:rPr lang="ar-SA" sz="3200" b="1" dirty="0">
                <a:cs typeface="Traditional Arabic" pitchFamily="2" charset="-78"/>
              </a:rPr>
              <a:t>لحديث هند قالت: يا رسول الله إن أبا سفيان رجل شحيح وليس يعطيني من النفقة ما يكفيني وولدي </a:t>
            </a:r>
            <a:r>
              <a:rPr lang="ar-SA" sz="3200" b="1" dirty="0" err="1">
                <a:cs typeface="Traditional Arabic" pitchFamily="2" charset="-78"/>
              </a:rPr>
              <a:t>قال:</a:t>
            </a:r>
            <a:r>
              <a:rPr lang="ar-SA" sz="3200" b="1" dirty="0">
                <a:cs typeface="Traditional Arabic" pitchFamily="2" charset="-78"/>
              </a:rPr>
              <a:t>[ خذي ما يكفيك وولدك </a:t>
            </a:r>
            <a:r>
              <a:rPr lang="ar-SA" sz="3200" b="1" dirty="0" err="1">
                <a:cs typeface="Traditional Arabic" pitchFamily="2" charset="-78"/>
              </a:rPr>
              <a:t>بالمعروف </a:t>
            </a:r>
            <a:r>
              <a:rPr lang="ar-SA" sz="3200" b="1" dirty="0">
                <a:cs typeface="Traditional Arabic" pitchFamily="2" charset="-78"/>
              </a:rPr>
              <a:t>] متفق عليه فتسمع الدعوى والبينة على الغائب مسافة قصر وعلى غير مكلف ويحكم </a:t>
            </a:r>
            <a:r>
              <a:rPr lang="ar-SA" sz="3200" b="1" dirty="0" err="1">
                <a:cs typeface="Traditional Arabic" pitchFamily="2" charset="-78"/>
              </a:rPr>
              <a:t>بها</a:t>
            </a:r>
            <a:r>
              <a:rPr lang="ar-SA" sz="3200" b="1" dirty="0">
                <a:cs typeface="Traditional Arabic" pitchFamily="2" charset="-78"/>
              </a:rPr>
              <a:t> ثم إذا حضر الغائب فهو على حجته.</a:t>
            </a:r>
          </a:p>
          <a:p>
            <a:endParaRPr lang="en-US" sz="3200" dirty="0">
              <a:solidFill>
                <a:srgbClr val="FF0000"/>
              </a:solidFill>
            </a:endParaRPr>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72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48567936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0070C0"/>
                </a:solidFill>
                <a:cs typeface="Traditional Arabic" pitchFamily="2" charset="-78"/>
              </a:rPr>
              <a:t>ثانيا: </a:t>
            </a:r>
            <a:r>
              <a:rPr lang="ar-SA" sz="3200" b="1" dirty="0">
                <a:solidFill>
                  <a:srgbClr val="FF0000"/>
                </a:solidFill>
                <a:cs typeface="Traditional Arabic" pitchFamily="2" charset="-78"/>
              </a:rPr>
              <a:t>إن ادعى </a:t>
            </a:r>
            <a:r>
              <a:rPr lang="ar-SA" sz="3200" b="1" dirty="0">
                <a:cs typeface="Traditional Arabic" pitchFamily="2" charset="-78"/>
              </a:rPr>
              <a:t>إنسان </a:t>
            </a:r>
            <a:r>
              <a:rPr lang="ar-SA" sz="3200" b="1" dirty="0">
                <a:solidFill>
                  <a:srgbClr val="FF0000"/>
                </a:solidFill>
                <a:cs typeface="Traditional Arabic" pitchFamily="2" charset="-78"/>
              </a:rPr>
              <a:t>على حاضر في البلد غائب عن مجلس الحكم </a:t>
            </a:r>
            <a:r>
              <a:rPr lang="ar-SA" sz="3200" b="1" dirty="0">
                <a:cs typeface="Traditional Arabic" pitchFamily="2" charset="-78"/>
              </a:rPr>
              <a:t>أو على مسافر دون مسافة قصر غير مستتر </a:t>
            </a:r>
            <a:r>
              <a:rPr lang="ar-SA" sz="3200" b="1" dirty="0">
                <a:solidFill>
                  <a:srgbClr val="FF0000"/>
                </a:solidFill>
                <a:cs typeface="Traditional Arabic" pitchFamily="2" charset="-78"/>
              </a:rPr>
              <a:t>وأتى</a:t>
            </a:r>
            <a:r>
              <a:rPr lang="ar-SA" sz="3200" b="1" dirty="0">
                <a:cs typeface="Traditional Arabic" pitchFamily="2" charset="-78"/>
              </a:rPr>
              <a:t> المدعي </a:t>
            </a:r>
            <a:r>
              <a:rPr lang="ar-SA" sz="3200" b="1" dirty="0">
                <a:solidFill>
                  <a:srgbClr val="FF0000"/>
                </a:solidFill>
                <a:cs typeface="Traditional Arabic" pitchFamily="2" charset="-78"/>
              </a:rPr>
              <a:t>ببينة لم تسمع الدعوى ولا البينة</a:t>
            </a:r>
            <a:r>
              <a:rPr lang="ar-SA" sz="3200" b="1" dirty="0">
                <a:cs typeface="Traditional Arabic" pitchFamily="2" charset="-78"/>
              </a:rPr>
              <a:t> عليه حتى يحضر مجلس الحكم؛ لأنه يمكن سؤاله فلم يجز الحكم عليه قبله.</a:t>
            </a:r>
          </a:p>
          <a:p>
            <a:pPr algn="just"/>
            <a:r>
              <a:rPr lang="ar-SA" sz="3200" b="1" dirty="0" err="1">
                <a:solidFill>
                  <a:srgbClr val="0070C0"/>
                </a:solidFill>
                <a:cs typeface="Traditional Arabic" pitchFamily="2" charset="-78"/>
              </a:rPr>
              <a:t>وفي </a:t>
            </a:r>
            <a:r>
              <a:rPr lang="ar-SA" sz="3200" b="1" dirty="0">
                <a:solidFill>
                  <a:srgbClr val="0070C0"/>
                </a:solidFill>
                <a:cs typeface="Traditional Arabic" pitchFamily="2" charset="-78"/>
              </a:rPr>
              <a:t>(م 55) من نظام المرافعات:“ إذا غاب المدعى عليه عن الجلسة الأولى فيؤجل النظر في القضية إلى جلسة لاحقة يبلغ </a:t>
            </a:r>
            <a:r>
              <a:rPr lang="ar-SA" sz="3200" b="1" dirty="0" err="1">
                <a:solidFill>
                  <a:srgbClr val="0070C0"/>
                </a:solidFill>
                <a:cs typeface="Traditional Arabic" pitchFamily="2" charset="-78"/>
              </a:rPr>
              <a:t>بها</a:t>
            </a:r>
            <a:r>
              <a:rPr lang="ar-SA" sz="3200" b="1" dirty="0">
                <a:solidFill>
                  <a:srgbClr val="0070C0"/>
                </a:solidFill>
                <a:cs typeface="Traditional Arabic" pitchFamily="2" charset="-78"/>
              </a:rPr>
              <a:t> المدعى عليه، فإن غاب عن هذه الجلسة أو غاب عن جلسة أخرى دون عذر تقبله المحكمة فتحكم المحكمة في القضية، ويعد حكمها في حق المدعى عليه غيابياً ما لم يكن غيابه بعد قفل باب المرافعة في القضية فيعد الحكم حضورياً.</a:t>
            </a:r>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73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الخامسة</a:t>
            </a:r>
            <a:endParaRPr lang="en-US" sz="2000" dirty="0"/>
          </a:p>
        </p:txBody>
      </p:sp>
    </p:spTree>
    <p:extLst>
      <p:ext uri="{BB962C8B-B14F-4D97-AF65-F5344CB8AC3E}">
        <p14:creationId xmlns:p14="http://schemas.microsoft.com/office/powerpoint/2010/main" val="205485397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224450406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a:t>
            </a:r>
            <a:r>
              <a:rPr lang="ar-SA" b="1" dirty="0" smtClean="0">
                <a:effectLst>
                  <a:outerShdw blurRad="38100" dist="38100" dir="2700000" algn="tl">
                    <a:srgbClr val="000000">
                      <a:alpha val="43137"/>
                    </a:srgbClr>
                  </a:outerShdw>
                </a:effectLst>
                <a:cs typeface="Arial" pitchFamily="34" charset="0"/>
              </a:rPr>
              <a:t>ة السادسة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الدعوى</a:t>
            </a:r>
          </a:p>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تعريفها</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75</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السادسة</a:t>
            </a:r>
            <a:endParaRPr lang="en-US" sz="2000" dirty="0"/>
          </a:p>
        </p:txBody>
      </p:sp>
    </p:spTree>
    <p:extLst>
      <p:ext uri="{BB962C8B-B14F-4D97-AF65-F5344CB8AC3E}">
        <p14:creationId xmlns:p14="http://schemas.microsoft.com/office/powerpoint/2010/main" val="44428500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عناصر </a:t>
            </a:r>
            <a:r>
              <a:rPr lang="ar-SA" sz="3200" dirty="0" err="1">
                <a:solidFill>
                  <a:srgbClr val="FF0000"/>
                </a:solidFill>
              </a:rPr>
              <a:t>المحاضرة:</a:t>
            </a:r>
            <a:endParaRPr lang="ar-SA" sz="3200" dirty="0">
              <a:solidFill>
                <a:srgbClr val="FF0000"/>
              </a:solidFill>
            </a:endParaRPr>
          </a:p>
          <a:p>
            <a:pPr>
              <a:buFont typeface="Arial" pitchFamily="34" charset="0"/>
              <a:buChar char="•"/>
            </a:pPr>
            <a:r>
              <a:rPr lang="ar-SA" sz="3200" b="1" dirty="0">
                <a:cs typeface="Traditional Arabic" pitchFamily="2" charset="-78"/>
              </a:rPr>
              <a:t>تعريف الدعوى.</a:t>
            </a:r>
          </a:p>
          <a:p>
            <a:pPr>
              <a:buFont typeface="Arial" pitchFamily="34" charset="0"/>
              <a:buChar char="•"/>
            </a:pPr>
            <a:r>
              <a:rPr lang="ar-SA" sz="3200" b="1" dirty="0">
                <a:cs typeface="Traditional Arabic" pitchFamily="2" charset="-78"/>
              </a:rPr>
              <a:t>تعريف البينة.</a:t>
            </a:r>
          </a:p>
          <a:p>
            <a:pPr>
              <a:buFont typeface="Arial" pitchFamily="34" charset="0"/>
              <a:buChar char="•"/>
            </a:pPr>
            <a:r>
              <a:rPr lang="ar-SA" sz="3200" b="1" dirty="0">
                <a:cs typeface="Traditional Arabic" pitchFamily="2" charset="-78"/>
              </a:rPr>
              <a:t>تعريف المدعي.</a:t>
            </a:r>
          </a:p>
          <a:p>
            <a:pPr>
              <a:buFont typeface="Arial" pitchFamily="34" charset="0"/>
              <a:buChar char="•"/>
            </a:pPr>
            <a:r>
              <a:rPr lang="ar-SA" sz="3200" b="1" dirty="0">
                <a:cs typeface="Traditional Arabic" pitchFamily="2" charset="-78"/>
              </a:rPr>
              <a:t>تعريف المدعى عليه.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76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345473699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تعريف </a:t>
            </a:r>
            <a:r>
              <a:rPr lang="ar-SA" sz="3200" dirty="0" err="1">
                <a:solidFill>
                  <a:srgbClr val="C00000"/>
                </a:solidFill>
              </a:rPr>
              <a:t>الدعوى:</a:t>
            </a:r>
            <a:endParaRPr lang="ar-SA" sz="3200" dirty="0">
              <a:solidFill>
                <a:srgbClr val="C00000"/>
              </a:solidFill>
            </a:endParaRPr>
          </a:p>
          <a:p>
            <a:pPr algn="just"/>
            <a:r>
              <a:rPr lang="ar-SA" sz="3200" b="1" dirty="0">
                <a:cs typeface="Traditional Arabic" pitchFamily="2" charset="-78"/>
              </a:rPr>
              <a:t>لغة: الطلب؛ قال </a:t>
            </a:r>
            <a:r>
              <a:rPr lang="ar-SA" sz="3200" b="1" dirty="0" err="1">
                <a:cs typeface="Traditional Arabic" pitchFamily="2" charset="-78"/>
              </a:rPr>
              <a:t>تعالى: </a:t>
            </a:r>
            <a:r>
              <a:rPr lang="ar-SA" sz="3200" b="1" dirty="0">
                <a:cs typeface="Traditional Arabic" pitchFamily="2" charset="-78"/>
              </a:rPr>
              <a:t>{ ولهم ما </a:t>
            </a:r>
            <a:r>
              <a:rPr lang="ar-SA" sz="3200" b="1" dirty="0" err="1">
                <a:cs typeface="Traditional Arabic" pitchFamily="2" charset="-78"/>
              </a:rPr>
              <a:t>يدعون </a:t>
            </a:r>
            <a:r>
              <a:rPr lang="ar-SA" sz="3200" b="1" dirty="0">
                <a:cs typeface="Traditional Arabic" pitchFamily="2" charset="-78"/>
              </a:rPr>
              <a:t>} أي: يطلبون.</a:t>
            </a:r>
          </a:p>
          <a:p>
            <a:pPr algn="just"/>
            <a:r>
              <a:rPr lang="ar-SA" sz="3200" b="1" dirty="0">
                <a:cs typeface="Traditional Arabic" pitchFamily="2" charset="-78"/>
              </a:rPr>
              <a:t>اصطلاحا: إضافة الإنسان إلى نفسه استحقاق شيء في يد غيره أو ذمته.</a:t>
            </a:r>
            <a:endParaRPr lang="en-US" sz="3200" dirty="0">
              <a:solidFill>
                <a:srgbClr val="C00000"/>
              </a:solidFill>
            </a:endParaRPr>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77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2050221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تعريف </a:t>
            </a:r>
            <a:r>
              <a:rPr lang="ar-SA" sz="3200" dirty="0" err="1">
                <a:solidFill>
                  <a:srgbClr val="C00000"/>
                </a:solidFill>
              </a:rPr>
              <a:t>البينة:</a:t>
            </a:r>
            <a:endParaRPr lang="ar-SA" sz="3200" dirty="0">
              <a:solidFill>
                <a:srgbClr val="C00000"/>
              </a:solidFill>
            </a:endParaRPr>
          </a:p>
          <a:p>
            <a:pPr algn="just"/>
            <a:r>
              <a:rPr lang="ar-SA" sz="3200" b="1" dirty="0">
                <a:cs typeface="Traditional Arabic" pitchFamily="2" charset="-78"/>
              </a:rPr>
              <a:t>العلامة الواضحة كالشاهد فأكثر.</a:t>
            </a:r>
          </a:p>
          <a:p>
            <a:pPr algn="just"/>
            <a:r>
              <a:rPr lang="ar-SA" sz="3200" b="1" dirty="0">
                <a:solidFill>
                  <a:srgbClr val="C00000"/>
                </a:solidFill>
                <a:cs typeface="Traditional Arabic" pitchFamily="2" charset="-78"/>
              </a:rPr>
              <a:t>أمثلة على </a:t>
            </a:r>
            <a:r>
              <a:rPr lang="ar-SA" sz="3200" b="1" dirty="0" err="1">
                <a:solidFill>
                  <a:srgbClr val="C00000"/>
                </a:solidFill>
                <a:cs typeface="Traditional Arabic" pitchFamily="2" charset="-78"/>
              </a:rPr>
              <a:t>البينة:</a:t>
            </a:r>
            <a:endParaRPr lang="ar-SA" sz="3200" b="1" dirty="0">
              <a:solidFill>
                <a:srgbClr val="C00000"/>
              </a:solidFill>
              <a:cs typeface="Traditional Arabic" pitchFamily="2" charset="-78"/>
            </a:endParaRPr>
          </a:p>
          <a:p>
            <a:pPr algn="just">
              <a:buFont typeface="Arial" pitchFamily="34" charset="0"/>
              <a:buChar char="•"/>
            </a:pPr>
            <a:r>
              <a:rPr lang="ar-SA" sz="3200" b="1" dirty="0">
                <a:cs typeface="Traditional Arabic" pitchFamily="2" charset="-78"/>
              </a:rPr>
              <a:t>الوصف؛ مثل اللقطة فإذا وصفها فهي له.</a:t>
            </a:r>
          </a:p>
          <a:p>
            <a:pPr algn="just">
              <a:buFont typeface="Arial" pitchFamily="34" charset="0"/>
              <a:buChar char="•"/>
            </a:pPr>
            <a:r>
              <a:rPr lang="ar-SA" sz="3200" b="1" dirty="0">
                <a:cs typeface="Traditional Arabic" pitchFamily="2" charset="-78"/>
              </a:rPr>
              <a:t>القرينة؛ مثل قصة سليمان عليه السلام مع المرأتين.</a:t>
            </a:r>
          </a:p>
          <a:p>
            <a:pPr algn="just">
              <a:buFont typeface="Arial" pitchFamily="34" charset="0"/>
              <a:buChar char="•"/>
            </a:pPr>
            <a:r>
              <a:rPr lang="ar-SA" sz="3200" b="1" dirty="0">
                <a:cs typeface="Traditional Arabic" pitchFamily="2" charset="-78"/>
              </a:rPr>
              <a:t>وفي نظام المرافعات خصصت الفصل الثامن للقرائن وأنها مستند للحكم.</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78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391469827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تعريف المدعي والمدعى </a:t>
            </a:r>
            <a:r>
              <a:rPr lang="ar-SA" sz="3200" dirty="0" err="1">
                <a:solidFill>
                  <a:srgbClr val="C00000"/>
                </a:solidFill>
              </a:rPr>
              <a:t>عليه:</a:t>
            </a:r>
            <a:endParaRPr lang="ar-SA" sz="3200" dirty="0"/>
          </a:p>
          <a:p>
            <a:pPr algn="just"/>
            <a:r>
              <a:rPr lang="ar-SA" sz="3200" b="1" dirty="0">
                <a:solidFill>
                  <a:srgbClr val="C00000"/>
                </a:solidFill>
                <a:cs typeface="Traditional Arabic" pitchFamily="2" charset="-78"/>
              </a:rPr>
              <a:t>المدعي: </a:t>
            </a:r>
            <a:r>
              <a:rPr lang="ar-SA" sz="3200" b="1" dirty="0">
                <a:cs typeface="Traditional Arabic" pitchFamily="2" charset="-78"/>
              </a:rPr>
              <a:t>من إذا سكت عن الدعوى تُرك فهو المُطالِب.</a:t>
            </a:r>
          </a:p>
          <a:p>
            <a:pPr algn="just"/>
            <a:r>
              <a:rPr lang="ar-SA" sz="3200" b="1" dirty="0">
                <a:solidFill>
                  <a:srgbClr val="C00000"/>
                </a:solidFill>
                <a:cs typeface="Traditional Arabic" pitchFamily="2" charset="-78"/>
              </a:rPr>
              <a:t>المدعى عليه: </a:t>
            </a:r>
            <a:r>
              <a:rPr lang="ar-SA" sz="3200" b="1" dirty="0">
                <a:cs typeface="Traditional Arabic" pitchFamily="2" charset="-78"/>
              </a:rPr>
              <a:t>من إذا سكت لم يُترك فهو المُطالَب.</a:t>
            </a:r>
          </a:p>
          <a:p>
            <a:pPr algn="just"/>
            <a:r>
              <a:rPr lang="ar-SA" sz="3200" b="1" dirty="0">
                <a:solidFill>
                  <a:srgbClr val="C00000"/>
                </a:solidFill>
                <a:cs typeface="Traditional Arabic" pitchFamily="2" charset="-78"/>
              </a:rPr>
              <a:t>شرط صحة </a:t>
            </a:r>
            <a:r>
              <a:rPr lang="ar-SA" sz="3200" b="1" dirty="0" err="1">
                <a:solidFill>
                  <a:srgbClr val="C00000"/>
                </a:solidFill>
                <a:cs typeface="Traditional Arabic" pitchFamily="2" charset="-78"/>
              </a:rPr>
              <a:t>الدعوى:</a:t>
            </a:r>
            <a:endParaRPr lang="ar-SA" sz="3200" b="1" dirty="0">
              <a:cs typeface="Traditional Arabic" pitchFamily="2" charset="-78"/>
            </a:endParaRPr>
          </a:p>
          <a:p>
            <a:pPr algn="just"/>
            <a:r>
              <a:rPr lang="ar-SA" sz="3200" b="1" dirty="0">
                <a:cs typeface="Traditional Arabic" pitchFamily="2" charset="-78"/>
              </a:rPr>
              <a:t>لا تصح الدعوى ولا الإنكار لها إلا من جائز التصرف وهو: الحر المكلف الرشيد، سوى إنكار سفيه فيما يؤاخذ </a:t>
            </a:r>
            <a:r>
              <a:rPr lang="ar-SA" sz="3200" b="1" dirty="0" err="1">
                <a:cs typeface="Traditional Arabic" pitchFamily="2" charset="-78"/>
              </a:rPr>
              <a:t>به</a:t>
            </a:r>
            <a:r>
              <a:rPr lang="ar-SA" sz="3200" b="1" dirty="0">
                <a:cs typeface="Traditional Arabic" pitchFamily="2" charset="-78"/>
              </a:rPr>
              <a:t> لو أقر </a:t>
            </a:r>
            <a:r>
              <a:rPr lang="ar-SA" sz="3200" b="1" dirty="0" err="1">
                <a:cs typeface="Traditional Arabic" pitchFamily="2" charset="-78"/>
              </a:rPr>
              <a:t>به</a:t>
            </a:r>
            <a:r>
              <a:rPr lang="ar-SA" sz="3200" b="1" dirty="0">
                <a:cs typeface="Traditional Arabic" pitchFamily="2" charset="-78"/>
              </a:rPr>
              <a:t> كطلاق وحد.</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79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18828552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وإذا تداعيا عينا </a:t>
            </a:r>
            <a:r>
              <a:rPr lang="ar-SA" sz="3200" b="1" dirty="0">
                <a:solidFill>
                  <a:srgbClr val="3B84AF"/>
                </a:solidFill>
                <a:cs typeface="Traditional Arabic" pitchFamily="2" charset="-78"/>
              </a:rPr>
              <a:t>فـ</a:t>
            </a:r>
            <a:r>
              <a:rPr lang="ar-SA" sz="3200" b="1" dirty="0">
                <a:cs typeface="Traditional Arabic" pitchFamily="2" charset="-78"/>
              </a:rPr>
              <a:t>ادعى كل منهما أنها له </a:t>
            </a:r>
            <a:r>
              <a:rPr lang="ar-SA" sz="3200" b="1" dirty="0">
                <a:solidFill>
                  <a:srgbClr val="0070C0"/>
                </a:solidFill>
                <a:cs typeface="Traditional Arabic" pitchFamily="2" charset="-78"/>
              </a:rPr>
              <a:t>فهنا ثلاث </a:t>
            </a:r>
            <a:r>
              <a:rPr lang="ar-SA" sz="3200" b="1" dirty="0" err="1">
                <a:solidFill>
                  <a:srgbClr val="0070C0"/>
                </a:solidFill>
                <a:cs typeface="Traditional Arabic" pitchFamily="2" charset="-78"/>
              </a:rPr>
              <a:t>أحوال:</a:t>
            </a:r>
            <a:endParaRPr lang="ar-SA" sz="3200" b="1" dirty="0">
              <a:solidFill>
                <a:srgbClr val="0070C0"/>
              </a:solidFill>
              <a:cs typeface="Traditional Arabic" pitchFamily="2" charset="-78"/>
            </a:endParaRPr>
          </a:p>
          <a:p>
            <a:pPr algn="just"/>
            <a:r>
              <a:rPr lang="ar-SA" sz="3200" b="1" dirty="0">
                <a:solidFill>
                  <a:srgbClr val="C00000"/>
                </a:solidFill>
                <a:cs typeface="Traditional Arabic" pitchFamily="2" charset="-78"/>
              </a:rPr>
              <a:t>الحالة الأولى: </a:t>
            </a:r>
            <a:r>
              <a:rPr lang="ar-SA" sz="3200" b="1" dirty="0">
                <a:solidFill>
                  <a:srgbClr val="0070C0"/>
                </a:solidFill>
                <a:cs typeface="Traditional Arabic" pitchFamily="2" charset="-78"/>
              </a:rPr>
              <a:t>أن تكون العين</a:t>
            </a:r>
            <a:r>
              <a:rPr lang="ar-SA" sz="3200" b="1" dirty="0">
                <a:cs typeface="Traditional Arabic" pitchFamily="2" charset="-78"/>
              </a:rPr>
              <a:t> </a:t>
            </a:r>
            <a:r>
              <a:rPr lang="ar-SA" sz="3200" b="1" dirty="0">
                <a:solidFill>
                  <a:srgbClr val="FF0000"/>
                </a:solidFill>
                <a:cs typeface="Traditional Arabic" pitchFamily="2" charset="-78"/>
              </a:rPr>
              <a:t>بيد أحدهما </a:t>
            </a:r>
            <a:r>
              <a:rPr lang="ar-SA" sz="3200" b="1" dirty="0">
                <a:cs typeface="Traditional Arabic" pitchFamily="2" charset="-78"/>
              </a:rPr>
              <a:t>فالعين لمن هي بيده </a:t>
            </a:r>
            <a:r>
              <a:rPr lang="ar-SA" sz="3200" b="1" dirty="0">
                <a:solidFill>
                  <a:srgbClr val="FF0000"/>
                </a:solidFill>
                <a:cs typeface="Traditional Arabic" pitchFamily="2" charset="-78"/>
              </a:rPr>
              <a:t>مع يمينه إلا أن تكون له بينة </a:t>
            </a:r>
            <a:r>
              <a:rPr lang="ar-SA" sz="3200" b="1" dirty="0">
                <a:cs typeface="Traditional Arabic" pitchFamily="2" charset="-78"/>
              </a:rPr>
              <a:t>ويقيمها </a:t>
            </a:r>
            <a:r>
              <a:rPr lang="ar-SA" sz="3200" b="1" dirty="0">
                <a:solidFill>
                  <a:srgbClr val="FF0000"/>
                </a:solidFill>
                <a:cs typeface="Traditional Arabic" pitchFamily="2" charset="-78"/>
              </a:rPr>
              <a:t>فلا يحلف </a:t>
            </a:r>
            <a:r>
              <a:rPr lang="ar-SA" sz="3200" b="1" dirty="0">
                <a:cs typeface="Traditional Arabic" pitchFamily="2" charset="-78"/>
              </a:rPr>
              <a:t>معها اكتفاء </a:t>
            </a:r>
            <a:r>
              <a:rPr lang="ar-SA" sz="3200" b="1" dirty="0" err="1">
                <a:cs typeface="Traditional Arabic" pitchFamily="2" charset="-78"/>
              </a:rPr>
              <a:t>بها.</a:t>
            </a:r>
            <a:endParaRPr lang="ar-SA" sz="3200" b="1" dirty="0">
              <a:cs typeface="Traditional Arabic" pitchFamily="2" charset="-78"/>
            </a:endParaRPr>
          </a:p>
          <a:p>
            <a:pPr algn="just"/>
            <a:r>
              <a:rPr lang="ar-SA" sz="3200" b="1" dirty="0">
                <a:solidFill>
                  <a:srgbClr val="0070C0"/>
                </a:solidFill>
                <a:cs typeface="Traditional Arabic" pitchFamily="2" charset="-78"/>
              </a:rPr>
              <a:t>وفي نظام </a:t>
            </a:r>
            <a:r>
              <a:rPr lang="ar-SA" sz="3200" b="1" dirty="0" err="1">
                <a:solidFill>
                  <a:srgbClr val="0070C0"/>
                </a:solidFill>
                <a:cs typeface="Traditional Arabic" pitchFamily="2" charset="-78"/>
              </a:rPr>
              <a:t>المرافعات </a:t>
            </a:r>
            <a:r>
              <a:rPr lang="ar-SA" sz="3200" b="1" dirty="0">
                <a:solidFill>
                  <a:srgbClr val="0070C0"/>
                </a:solidFill>
                <a:cs typeface="Traditional Arabic" pitchFamily="2" charset="-78"/>
              </a:rPr>
              <a:t>(2/157) حيازة المنقول قرينة بسيطة على ملكية الحائز يستند عليها في الحكم مع يمين الحائز عند عدم البينة.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80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24492947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solidFill>
                  <a:srgbClr val="C00000"/>
                </a:solidFill>
                <a:cs typeface="Traditional Arabic" pitchFamily="2" charset="-78"/>
              </a:rPr>
              <a:t>الحالة الثانية: </a:t>
            </a:r>
            <a:r>
              <a:rPr lang="ar-SA" sz="3200" b="1" dirty="0">
                <a:cs typeface="Traditional Arabic" pitchFamily="2" charset="-78"/>
              </a:rPr>
              <a:t>إن أقام كل واحد منهما بينة أن العين المدعى </a:t>
            </a:r>
            <a:r>
              <a:rPr lang="ar-SA" sz="3200" b="1" dirty="0" err="1">
                <a:cs typeface="Traditional Arabic" pitchFamily="2" charset="-78"/>
              </a:rPr>
              <a:t>بها</a:t>
            </a:r>
            <a:r>
              <a:rPr lang="ar-SA" sz="3200" b="1" dirty="0">
                <a:cs typeface="Traditional Arabic" pitchFamily="2" charset="-78"/>
              </a:rPr>
              <a:t> له قضي </a:t>
            </a:r>
            <a:r>
              <a:rPr lang="ar-SA" sz="3200" b="1" dirty="0" err="1">
                <a:cs typeface="Traditional Arabic" pitchFamily="2" charset="-78"/>
              </a:rPr>
              <a:t>بها</a:t>
            </a:r>
            <a:r>
              <a:rPr lang="ar-SA" sz="3200" b="1" dirty="0">
                <a:cs typeface="Traditional Arabic" pitchFamily="2" charset="-78"/>
              </a:rPr>
              <a:t> للخارج بينته وهو المدعي ولغت بينة الداخل وهو المدعى عليه؛ لحديث ابن عباس </a:t>
            </a:r>
            <a:r>
              <a:rPr lang="ar-SA" sz="3200" b="1" dirty="0" err="1">
                <a:cs typeface="Traditional Arabic" pitchFamily="2" charset="-78"/>
              </a:rPr>
              <a:t>مرفوعا: </a:t>
            </a:r>
            <a:r>
              <a:rPr lang="ar-SA" sz="3200" b="1" dirty="0">
                <a:cs typeface="Traditional Arabic" pitchFamily="2" charset="-78"/>
              </a:rPr>
              <a:t>[ لو يعطى الناس بدعواهم لادعى ناس دماء رجال وأموالهم ولكن اليمين على المدعى </a:t>
            </a:r>
            <a:r>
              <a:rPr lang="ar-SA" sz="3200" b="1" dirty="0" err="1">
                <a:cs typeface="Traditional Arabic" pitchFamily="2" charset="-78"/>
              </a:rPr>
              <a:t>عليه </a:t>
            </a:r>
            <a:r>
              <a:rPr lang="ar-SA" sz="3200" b="1" dirty="0">
                <a:cs typeface="Traditional Arabic" pitchFamily="2" charset="-78"/>
              </a:rPr>
              <a:t>] رواه أحمد ومسلم </a:t>
            </a:r>
            <a:r>
              <a:rPr lang="ar-SA" sz="3200" b="1" dirty="0" err="1">
                <a:cs typeface="Traditional Arabic" pitchFamily="2" charset="-78"/>
              </a:rPr>
              <a:t>ولحديث </a:t>
            </a:r>
            <a:r>
              <a:rPr lang="ar-SA" sz="3200" b="1" dirty="0">
                <a:cs typeface="Traditional Arabic" pitchFamily="2" charset="-78"/>
              </a:rPr>
              <a:t>[ البينة على المدعي واليمين على من </a:t>
            </a:r>
            <a:r>
              <a:rPr lang="ar-SA" sz="3200" b="1" dirty="0" err="1">
                <a:cs typeface="Traditional Arabic" pitchFamily="2" charset="-78"/>
              </a:rPr>
              <a:t>أنكر </a:t>
            </a:r>
            <a:r>
              <a:rPr lang="ar-SA" sz="3200" b="1" dirty="0">
                <a:cs typeface="Traditional Arabic" pitchFamily="2" charset="-78"/>
              </a:rPr>
              <a:t>] رواه </a:t>
            </a:r>
            <a:r>
              <a:rPr lang="ar-SA" sz="3200" b="1" dirty="0" err="1">
                <a:cs typeface="Traditional Arabic" pitchFamily="2" charset="-78"/>
              </a:rPr>
              <a:t>الترمذي.</a:t>
            </a:r>
            <a:r>
              <a:rPr lang="ar-SA" sz="3200" b="1" dirty="0">
                <a:cs typeface="Traditional Arabic" pitchFamily="2" charset="-78"/>
              </a:rPr>
              <a:t> </a:t>
            </a:r>
          </a:p>
          <a:p>
            <a:r>
              <a:rPr lang="ar-SA" sz="3200" b="1" dirty="0">
                <a:solidFill>
                  <a:srgbClr val="C00000"/>
                </a:solidFill>
                <a:cs typeface="Traditional Arabic" pitchFamily="2" charset="-78"/>
              </a:rPr>
              <a:t>ووجه الشاهد </a:t>
            </a:r>
            <a:r>
              <a:rPr lang="ar-SA" sz="3200" b="1" dirty="0">
                <a:cs typeface="Traditional Arabic" pitchFamily="2" charset="-78"/>
              </a:rPr>
              <a:t>أن المدعي يطالب بالبينة وهي غير مطلوبة من المدعى عليه فتقدم بينة المدعي على بينته.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81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74242326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C00000"/>
                </a:solidFill>
                <a:cs typeface="Traditional Arabic" pitchFamily="2" charset="-78"/>
              </a:rPr>
              <a:t>الحالة الثالثة: </a:t>
            </a:r>
            <a:r>
              <a:rPr lang="ar-SA" sz="3200" b="1" dirty="0">
                <a:cs typeface="Traditional Arabic" pitchFamily="2" charset="-78"/>
              </a:rPr>
              <a:t>إن لم تكن العين بيد أحد ولا ثم ظاهر تحالفا وتناصفاها.</a:t>
            </a:r>
          </a:p>
          <a:p>
            <a:pPr algn="just"/>
            <a:r>
              <a:rPr lang="ar-SA" sz="3200" b="1" dirty="0">
                <a:solidFill>
                  <a:srgbClr val="C00000"/>
                </a:solidFill>
                <a:cs typeface="Traditional Arabic" pitchFamily="2" charset="-78"/>
              </a:rPr>
              <a:t>ما الحكم إن كان الظاهر يؤيد أحد </a:t>
            </a:r>
            <a:r>
              <a:rPr lang="ar-SA" sz="3200" b="1" dirty="0" err="1">
                <a:solidFill>
                  <a:srgbClr val="C00000"/>
                </a:solidFill>
                <a:cs typeface="Traditional Arabic" pitchFamily="2" charset="-78"/>
              </a:rPr>
              <a:t>المدعين؟.</a:t>
            </a:r>
            <a:endParaRPr lang="ar-SA" sz="3200" b="1" dirty="0">
              <a:solidFill>
                <a:srgbClr val="C00000"/>
              </a:solidFill>
              <a:cs typeface="Traditional Arabic" pitchFamily="2" charset="-78"/>
            </a:endParaRPr>
          </a:p>
          <a:p>
            <a:pPr algn="just"/>
            <a:r>
              <a:rPr lang="ar-SA" sz="3200" b="1" dirty="0">
                <a:cs typeface="Traditional Arabic" pitchFamily="2" charset="-78"/>
              </a:rPr>
              <a:t>إن وجد ظاهر لأحدهما عمل </a:t>
            </a:r>
            <a:r>
              <a:rPr lang="ar-SA" sz="3200" b="1" dirty="0" err="1">
                <a:cs typeface="Traditional Arabic" pitchFamily="2" charset="-78"/>
              </a:rPr>
              <a:t>به.</a:t>
            </a:r>
            <a:endParaRPr lang="ar-SA" sz="3200" b="1" dirty="0">
              <a:cs typeface="Traditional Arabic" pitchFamily="2" charset="-78"/>
            </a:endParaRPr>
          </a:p>
          <a:p>
            <a:pPr algn="just"/>
            <a:r>
              <a:rPr lang="ar-SA" sz="3200" b="1" dirty="0" err="1">
                <a:solidFill>
                  <a:srgbClr val="0070C0"/>
                </a:solidFill>
                <a:cs typeface="Traditional Arabic" pitchFamily="2" charset="-78"/>
              </a:rPr>
              <a:t>مثاله:</a:t>
            </a:r>
            <a:endParaRPr lang="ar-SA" sz="3200" b="1" dirty="0">
              <a:solidFill>
                <a:srgbClr val="0070C0"/>
              </a:solidFill>
              <a:cs typeface="Traditional Arabic" pitchFamily="2" charset="-78"/>
            </a:endParaRPr>
          </a:p>
          <a:p>
            <a:pPr algn="just"/>
            <a:r>
              <a:rPr lang="ar-SA" sz="3200" b="1" dirty="0">
                <a:cs typeface="Traditional Arabic" pitchFamily="2" charset="-78"/>
              </a:rPr>
              <a:t>لو تنازع الزوجان في قماش البيت ونحوه فما يصلح لرجل فله </a:t>
            </a:r>
          </a:p>
          <a:p>
            <a:pPr algn="just"/>
            <a:r>
              <a:rPr lang="ar-SA" sz="3200" b="1" dirty="0">
                <a:cs typeface="Traditional Arabic" pitchFamily="2" charset="-78"/>
              </a:rPr>
              <a:t>ولها فلها </a:t>
            </a:r>
          </a:p>
          <a:p>
            <a:pPr algn="just"/>
            <a:r>
              <a:rPr lang="ar-SA" sz="3200" b="1" dirty="0">
                <a:cs typeface="Traditional Arabic" pitchFamily="2" charset="-78"/>
              </a:rPr>
              <a:t>ولهما فلهما </a:t>
            </a:r>
          </a:p>
          <a:p>
            <a:pPr algn="just"/>
            <a:r>
              <a:rPr lang="ar-SA" sz="3200" b="1" dirty="0">
                <a:cs typeface="Traditional Arabic" pitchFamily="2" charset="-78"/>
              </a:rPr>
              <a:t>وإن كانت بيديهما تحالفا وتناصفاها.</a:t>
            </a:r>
          </a:p>
          <a:p>
            <a:pPr algn="just"/>
            <a:r>
              <a:rPr lang="ar-SA" sz="3200" b="1" dirty="0">
                <a:cs typeface="Traditional Arabic" pitchFamily="2" charset="-78"/>
              </a:rPr>
              <a:t>فإن قويت يد أحدهما كحيوان واحد سائقه وآخر راكبه فهو للثاني لقوة يده.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82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178256379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125483138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a:t>
            </a:r>
            <a:r>
              <a:rPr lang="ar-SA" b="1" dirty="0" smtClean="0">
                <a:effectLst>
                  <a:outerShdw blurRad="38100" dist="38100" dir="2700000" algn="tl">
                    <a:srgbClr val="000000">
                      <a:alpha val="43137"/>
                    </a:srgbClr>
                  </a:outerShdw>
                </a:effectLst>
                <a:cs typeface="Arial" pitchFamily="34" charset="0"/>
              </a:rPr>
              <a:t>ة السابعة</a:t>
            </a:r>
            <a:r>
              <a:rPr lang="en-US" b="1" dirty="0" smtClean="0">
                <a:effectLst>
                  <a:outerShdw blurRad="38100" dist="38100" dir="2700000" algn="tl">
                    <a:srgbClr val="000000">
                      <a:alpha val="43137"/>
                    </a:srgbClr>
                  </a:outerShdw>
                </a:effectLst>
                <a:cs typeface="Arial" pitchFamily="34" charset="0"/>
              </a:rPr>
              <a:t>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البينات</a:t>
            </a: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p>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الشهادات</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84</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143845076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عناصر </a:t>
            </a:r>
            <a:r>
              <a:rPr lang="ar-SA" sz="3200" dirty="0" err="1">
                <a:solidFill>
                  <a:srgbClr val="FF0000"/>
                </a:solidFill>
              </a:rPr>
              <a:t>المحاضرة:</a:t>
            </a:r>
            <a:endParaRPr lang="ar-SA" sz="3200" dirty="0">
              <a:solidFill>
                <a:srgbClr val="FF0000"/>
              </a:solidFill>
            </a:endParaRPr>
          </a:p>
          <a:p>
            <a:pPr>
              <a:buFont typeface="Arial" pitchFamily="34" charset="0"/>
              <a:buChar char="•"/>
            </a:pPr>
            <a:r>
              <a:rPr lang="ar-SA" sz="3200" b="1" dirty="0">
                <a:cs typeface="Traditional Arabic" pitchFamily="2" charset="-78"/>
              </a:rPr>
              <a:t>تعريف الشهادات.</a:t>
            </a:r>
          </a:p>
          <a:p>
            <a:pPr>
              <a:buFont typeface="Arial" pitchFamily="34" charset="0"/>
              <a:buChar char="•"/>
            </a:pPr>
            <a:r>
              <a:rPr lang="ar-SA" sz="3200" b="1" dirty="0">
                <a:cs typeface="Traditional Arabic" pitchFamily="2" charset="-78"/>
              </a:rPr>
              <a:t>حكم تحمل الشهادة.</a:t>
            </a:r>
          </a:p>
          <a:p>
            <a:pPr>
              <a:buFont typeface="Arial" pitchFamily="34" charset="0"/>
              <a:buChar char="•"/>
            </a:pPr>
            <a:r>
              <a:rPr lang="ar-SA" sz="3200" b="1" dirty="0">
                <a:cs typeface="Traditional Arabic" pitchFamily="2" charset="-78"/>
              </a:rPr>
              <a:t>شروطها.</a:t>
            </a:r>
          </a:p>
          <a:p>
            <a:endParaRPr lang="en-US" sz="3200" dirty="0">
              <a:solidFill>
                <a:srgbClr val="FF0000"/>
              </a:solidFill>
            </a:endParaRPr>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85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157411080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تعريف </a:t>
            </a:r>
            <a:r>
              <a:rPr lang="ar-SA" sz="3200" dirty="0" err="1">
                <a:solidFill>
                  <a:srgbClr val="FF0000"/>
                </a:solidFill>
              </a:rPr>
              <a:t>الشهادات:</a:t>
            </a:r>
            <a:endParaRPr lang="ar-SA" sz="3200" dirty="0">
              <a:solidFill>
                <a:srgbClr val="FF0000"/>
              </a:solidFill>
            </a:endParaRPr>
          </a:p>
          <a:p>
            <a:pPr algn="just"/>
            <a:r>
              <a:rPr lang="ar-SA" sz="3200" b="1" dirty="0">
                <a:cs typeface="Traditional Arabic" pitchFamily="2" charset="-78"/>
              </a:rPr>
              <a:t>واحدها شهادة، مشتقة من المشاهدة؛ لأن الشاهد يخبر عما شاهده.</a:t>
            </a:r>
          </a:p>
          <a:p>
            <a:pPr algn="just"/>
            <a:r>
              <a:rPr lang="ar-SA" sz="3200" b="1" dirty="0">
                <a:cs typeface="Traditional Arabic" pitchFamily="2" charset="-78"/>
              </a:rPr>
              <a:t>وهي الإخبار بما علمه بلفظ: أشهد أو شهدت.</a:t>
            </a:r>
          </a:p>
          <a:p>
            <a:pPr algn="just"/>
            <a:r>
              <a:rPr lang="ar-SA" sz="3200" b="1" dirty="0">
                <a:solidFill>
                  <a:srgbClr val="0070C0"/>
                </a:solidFill>
                <a:cs typeface="Traditional Arabic" pitchFamily="2" charset="-78"/>
              </a:rPr>
              <a:t>وفي نظام المرافعات خصصت الفصل الخامس للشهادة.</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86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378458383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حكم تحمل </a:t>
            </a:r>
            <a:r>
              <a:rPr lang="ar-SA" sz="3200" b="1" dirty="0" err="1">
                <a:solidFill>
                  <a:srgbClr val="FF0000"/>
                </a:solidFill>
                <a:cs typeface="Traditional Arabic" pitchFamily="2" charset="-78"/>
              </a:rPr>
              <a:t>الشهادة:</a:t>
            </a:r>
            <a:endParaRPr lang="ar-SA" sz="3200" b="1" dirty="0">
              <a:solidFill>
                <a:srgbClr val="FF0000"/>
              </a:solidFill>
              <a:cs typeface="Traditional Arabic" pitchFamily="2" charset="-78"/>
            </a:endParaRPr>
          </a:p>
          <a:p>
            <a:pPr algn="just"/>
            <a:r>
              <a:rPr lang="ar-SA" sz="3200" b="1" dirty="0">
                <a:cs typeface="Traditional Arabic" pitchFamily="2" charset="-78"/>
              </a:rPr>
              <a:t>تحمل الشهادة في غير حق الله تعالى فرض كفاية فإذا قام </a:t>
            </a:r>
            <a:r>
              <a:rPr lang="ar-SA" sz="3200" b="1" dirty="0" err="1">
                <a:cs typeface="Traditional Arabic" pitchFamily="2" charset="-78"/>
              </a:rPr>
              <a:t>به</a:t>
            </a:r>
            <a:r>
              <a:rPr lang="ar-SA" sz="3200" b="1" dirty="0">
                <a:cs typeface="Traditional Arabic" pitchFamily="2" charset="-78"/>
              </a:rPr>
              <a:t> من يكفي سقط عن بقية المسلمين.</a:t>
            </a:r>
          </a:p>
          <a:p>
            <a:pPr algn="just"/>
            <a:r>
              <a:rPr lang="ar-SA" sz="3200" b="1" dirty="0">
                <a:cs typeface="Traditional Arabic" pitchFamily="2" charset="-78"/>
              </a:rPr>
              <a:t>وإن لم يوجد إلا من يكفي تعين عليه؛ لقوله </a:t>
            </a:r>
            <a:r>
              <a:rPr lang="ar-SA" sz="3200" b="1" dirty="0" err="1">
                <a:cs typeface="Traditional Arabic" pitchFamily="2" charset="-78"/>
              </a:rPr>
              <a:t>تعالى:</a:t>
            </a:r>
            <a:r>
              <a:rPr lang="ar-SA" sz="3200" b="1" dirty="0">
                <a:cs typeface="Traditional Arabic" pitchFamily="2" charset="-78"/>
              </a:rPr>
              <a:t>{ ولا يأب الشهداء إذا ما </a:t>
            </a:r>
            <a:r>
              <a:rPr lang="ar-SA" sz="3200" b="1" dirty="0" err="1">
                <a:cs typeface="Traditional Arabic" pitchFamily="2" charset="-78"/>
              </a:rPr>
              <a:t>دعوا </a:t>
            </a:r>
            <a:r>
              <a:rPr lang="ar-SA" sz="3200" b="1" dirty="0">
                <a:cs typeface="Traditional Arabic" pitchFamily="2" charset="-78"/>
              </a:rPr>
              <a:t>} قال ابن عباس وغيره: المراد </a:t>
            </a:r>
            <a:r>
              <a:rPr lang="ar-SA" sz="3200" b="1" dirty="0" err="1">
                <a:cs typeface="Traditional Arabic" pitchFamily="2" charset="-78"/>
              </a:rPr>
              <a:t>به</a:t>
            </a:r>
            <a:r>
              <a:rPr lang="ar-SA" sz="3200" b="1" dirty="0">
                <a:cs typeface="Traditional Arabic" pitchFamily="2" charset="-78"/>
              </a:rPr>
              <a:t> التحمل للشهادة وإثباتها عند الحاكم، ولأن الحاجة تدعو إلى ذلك لإثبات الحقوق والعقود فكان واجبا كالأمر بالمعروف والنهي عن المنكر.</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87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80726296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وأداء الشهادة </a:t>
            </a:r>
            <a:r>
              <a:rPr lang="ar-SA" sz="3200" b="1" dirty="0">
                <a:cs typeface="Traditional Arabic" pitchFamily="2" charset="-78"/>
              </a:rPr>
              <a:t>فرض عين على من تحملها متى دعي إليه؛ لقوله </a:t>
            </a:r>
            <a:r>
              <a:rPr lang="ar-SA" sz="3200" b="1" dirty="0" err="1">
                <a:cs typeface="Traditional Arabic" pitchFamily="2" charset="-78"/>
              </a:rPr>
              <a:t>تعالى:</a:t>
            </a:r>
            <a:r>
              <a:rPr lang="ar-SA" sz="3200" b="1" dirty="0">
                <a:cs typeface="Traditional Arabic" pitchFamily="2" charset="-78"/>
              </a:rPr>
              <a:t>{ ولا تكتموا الشهادة ومن يكتمها فإنه آثم </a:t>
            </a:r>
            <a:r>
              <a:rPr lang="ar-SA" sz="3200" b="1" dirty="0" err="1">
                <a:cs typeface="Traditional Arabic" pitchFamily="2" charset="-78"/>
              </a:rPr>
              <a:t>قلبه }.</a:t>
            </a:r>
            <a:endParaRPr lang="ar-SA" sz="3200" b="1" dirty="0">
              <a:cs typeface="Traditional Arabic" pitchFamily="2" charset="-78"/>
            </a:endParaRPr>
          </a:p>
          <a:p>
            <a:pPr algn="just"/>
            <a:r>
              <a:rPr lang="ar-SA" sz="3200" b="1" dirty="0">
                <a:cs typeface="Traditional Arabic" pitchFamily="2" charset="-78"/>
              </a:rPr>
              <a:t>ومحل وجوبها إن قدر على أدائها بلا ضرر يلحقه في بدنه أو عرضه أو ماله أو أهله.</a:t>
            </a:r>
          </a:p>
          <a:p>
            <a:pPr algn="just"/>
            <a:r>
              <a:rPr lang="ar-SA" sz="3200" b="1" dirty="0">
                <a:cs typeface="Traditional Arabic" pitchFamily="2" charset="-78"/>
              </a:rPr>
              <a:t>حكم كتمان الشهادة.</a:t>
            </a:r>
          </a:p>
          <a:p>
            <a:pPr algn="just"/>
            <a:r>
              <a:rPr lang="ar-SA" sz="3200" b="1" dirty="0">
                <a:cs typeface="Traditional Arabic" pitchFamily="2" charset="-78"/>
              </a:rPr>
              <a:t>ولا يحل كتمان الشهادة لما تقدم فلو أدى شاهد وأبى الآخر وقال: احلف بدلي أثم.</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88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96854246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حكم كتابة الشهادة.</a:t>
            </a:r>
          </a:p>
          <a:p>
            <a:pPr algn="just"/>
            <a:r>
              <a:rPr lang="ar-SA" sz="3200" b="1" dirty="0">
                <a:cs typeface="Traditional Arabic" pitchFamily="2" charset="-78"/>
              </a:rPr>
              <a:t>متى وجبت الشهادة لزم كتابتها.</a:t>
            </a:r>
          </a:p>
          <a:p>
            <a:pPr algn="just"/>
            <a:r>
              <a:rPr lang="ar-SA" sz="3200" b="1" dirty="0">
                <a:solidFill>
                  <a:srgbClr val="FF0000"/>
                </a:solidFill>
                <a:cs typeface="Traditional Arabic" pitchFamily="2" charset="-78"/>
              </a:rPr>
              <a:t>حكم أخذ الأجرة على الشهادة.</a:t>
            </a:r>
          </a:p>
          <a:p>
            <a:pPr algn="just"/>
            <a:r>
              <a:rPr lang="ar-SA" sz="3200" b="1" dirty="0">
                <a:cs typeface="Traditional Arabic" pitchFamily="2" charset="-78"/>
              </a:rPr>
              <a:t>ويحرم أخذ أجرة وجُعل عليها ولو لم تتعين عليه لكن إن عجز عن المشي أو تأذى </a:t>
            </a:r>
            <a:r>
              <a:rPr lang="ar-SA" sz="3200" b="1" dirty="0" err="1">
                <a:cs typeface="Traditional Arabic" pitchFamily="2" charset="-78"/>
              </a:rPr>
              <a:t>به</a:t>
            </a:r>
            <a:r>
              <a:rPr lang="ar-SA" sz="3200" b="1" dirty="0">
                <a:cs typeface="Traditional Arabic" pitchFamily="2" charset="-78"/>
              </a:rPr>
              <a:t> فله أجرة مركوب.</a:t>
            </a:r>
          </a:p>
          <a:p>
            <a:pPr algn="just"/>
            <a:r>
              <a:rPr lang="ar-SA" sz="3200" b="1" dirty="0">
                <a:cs typeface="Traditional Arabic" pitchFamily="2" charset="-78"/>
              </a:rPr>
              <a:t>ومن عنده شهادة بحد لله فله إقامتها وتركها.</a:t>
            </a:r>
          </a:p>
          <a:p>
            <a:pPr algn="just"/>
            <a:r>
              <a:rPr lang="ar-SA" sz="3200" b="1" dirty="0">
                <a:solidFill>
                  <a:srgbClr val="0070C0"/>
                </a:solidFill>
                <a:cs typeface="Traditional Arabic" pitchFamily="2" charset="-78"/>
              </a:rPr>
              <a:t>التعليل: لأن حقوق الله مبنية على المسامحة، والستر فيها مأمور </a:t>
            </a:r>
            <a:r>
              <a:rPr lang="ar-SA" sz="3200" b="1" dirty="0" err="1">
                <a:solidFill>
                  <a:srgbClr val="0070C0"/>
                </a:solidFill>
                <a:cs typeface="Traditional Arabic" pitchFamily="2" charset="-78"/>
              </a:rPr>
              <a:t>به.</a:t>
            </a:r>
            <a:endParaRPr lang="ar-SA" sz="3200" b="1" dirty="0">
              <a:solidFill>
                <a:srgbClr val="0070C0"/>
              </a:solidFill>
              <a:cs typeface="Traditional Arabic" pitchFamily="2" charset="-78"/>
            </a:endParaRPr>
          </a:p>
          <a:p>
            <a:pPr algn="just"/>
            <a:r>
              <a:rPr lang="ar-SA" sz="3200" b="1" dirty="0">
                <a:solidFill>
                  <a:srgbClr val="0070C0"/>
                </a:solidFill>
                <a:cs typeface="Traditional Arabic" pitchFamily="2" charset="-78"/>
              </a:rPr>
              <a:t>ويرى بعض أهل العلم أن من عرف بالشر لا يتستر عليه.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89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211958893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ولا</a:t>
            </a:r>
            <a:r>
              <a:rPr lang="ar-SA" sz="3200" b="1" dirty="0">
                <a:cs typeface="Traditional Arabic" pitchFamily="2" charset="-78"/>
              </a:rPr>
              <a:t> يحل </a:t>
            </a:r>
            <a:r>
              <a:rPr lang="ar-SA" sz="3200" b="1" dirty="0">
                <a:solidFill>
                  <a:srgbClr val="FF0000"/>
                </a:solidFill>
                <a:cs typeface="Traditional Arabic" pitchFamily="2" charset="-78"/>
              </a:rPr>
              <a:t>أن يشهد </a:t>
            </a:r>
            <a:r>
              <a:rPr lang="ar-SA" sz="3200" b="1" dirty="0">
                <a:cs typeface="Traditional Arabic" pitchFamily="2" charset="-78"/>
              </a:rPr>
              <a:t>أحد </a:t>
            </a:r>
            <a:r>
              <a:rPr lang="ar-SA" sz="3200" b="1" dirty="0">
                <a:solidFill>
                  <a:srgbClr val="FF0000"/>
                </a:solidFill>
                <a:cs typeface="Traditional Arabic" pitchFamily="2" charset="-78"/>
              </a:rPr>
              <a:t>إلا بما يعلمه.</a:t>
            </a:r>
          </a:p>
          <a:p>
            <a:pPr algn="just"/>
            <a:r>
              <a:rPr lang="ar-SA" sz="3200" b="1" dirty="0">
                <a:cs typeface="Traditional Arabic" pitchFamily="2" charset="-78"/>
              </a:rPr>
              <a:t>لقول ابن عباس: سئل النبي صلى الله عليه وسلم عن الشهادة </a:t>
            </a:r>
            <a:r>
              <a:rPr lang="ar-SA" sz="3200" b="1" dirty="0" err="1">
                <a:cs typeface="Traditional Arabic" pitchFamily="2" charset="-78"/>
              </a:rPr>
              <a:t>فقال:</a:t>
            </a:r>
            <a:r>
              <a:rPr lang="ar-SA" sz="3200" b="1" dirty="0">
                <a:cs typeface="Traditional Arabic" pitchFamily="2" charset="-78"/>
              </a:rPr>
              <a:t>[ ترى </a:t>
            </a:r>
            <a:r>
              <a:rPr lang="ar-SA" sz="3200" b="1" dirty="0" err="1">
                <a:cs typeface="Traditional Arabic" pitchFamily="2" charset="-78"/>
              </a:rPr>
              <a:t>الشمس؟</a:t>
            </a:r>
            <a:r>
              <a:rPr lang="ar-SA" sz="3200" b="1" dirty="0">
                <a:cs typeface="Traditional Arabic" pitchFamily="2" charset="-78"/>
              </a:rPr>
              <a:t>] قال: نعم، </a:t>
            </a:r>
            <a:r>
              <a:rPr lang="ar-SA" sz="3200" b="1" dirty="0" err="1">
                <a:cs typeface="Traditional Arabic" pitchFamily="2" charset="-78"/>
              </a:rPr>
              <a:t>قال:</a:t>
            </a:r>
            <a:r>
              <a:rPr lang="ar-SA" sz="3200" b="1" dirty="0">
                <a:cs typeface="Traditional Arabic" pitchFamily="2" charset="-78"/>
              </a:rPr>
              <a:t>[ على مثلها فاشهد أو </a:t>
            </a:r>
            <a:r>
              <a:rPr lang="ar-SA" sz="3200" b="1" dirty="0" err="1">
                <a:cs typeface="Traditional Arabic" pitchFamily="2" charset="-78"/>
              </a:rPr>
              <a:t>دع</a:t>
            </a:r>
            <a:r>
              <a:rPr lang="ar-SA" sz="3200" b="1" dirty="0">
                <a:cs typeface="Traditional Arabic" pitchFamily="2" charset="-78"/>
              </a:rPr>
              <a:t> </a:t>
            </a:r>
            <a:r>
              <a:rPr lang="ar-SA" sz="3200" b="1" dirty="0" err="1">
                <a:cs typeface="Traditional Arabic" pitchFamily="2" charset="-78"/>
              </a:rPr>
              <a:t>].</a:t>
            </a:r>
            <a:r>
              <a:rPr lang="ar-SA" sz="3200" b="1" dirty="0">
                <a:cs typeface="Traditional Arabic" pitchFamily="2" charset="-78"/>
              </a:rPr>
              <a:t> رواه الخلال في جامعه.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45836090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كيفية علم </a:t>
            </a:r>
            <a:r>
              <a:rPr lang="ar-SA" sz="3200" b="1" dirty="0" err="1">
                <a:solidFill>
                  <a:srgbClr val="FF0000"/>
                </a:solidFill>
                <a:cs typeface="Traditional Arabic" pitchFamily="2" charset="-78"/>
              </a:rPr>
              <a:t>الشاهد:</a:t>
            </a:r>
            <a:endParaRPr lang="ar-SA" sz="3200" b="1" dirty="0">
              <a:solidFill>
                <a:srgbClr val="FF0000"/>
              </a:solidFill>
              <a:cs typeface="Traditional Arabic" pitchFamily="2" charset="-78"/>
            </a:endParaRPr>
          </a:p>
          <a:p>
            <a:pPr algn="just"/>
            <a:r>
              <a:rPr lang="ar-SA" sz="3200" b="1" dirty="0">
                <a:cs typeface="Traditional Arabic" pitchFamily="2" charset="-78"/>
              </a:rPr>
              <a:t>والعلم </a:t>
            </a:r>
            <a:r>
              <a:rPr lang="ar-SA" sz="3200" b="1" dirty="0" err="1">
                <a:cs typeface="Traditional Arabic" pitchFamily="2" charset="-78"/>
              </a:rPr>
              <a:t>إما:</a:t>
            </a:r>
            <a:endParaRPr lang="ar-SA" sz="3200" b="1" dirty="0">
              <a:cs typeface="Traditional Arabic" pitchFamily="2" charset="-78"/>
            </a:endParaRPr>
          </a:p>
          <a:p>
            <a:pPr algn="just">
              <a:buFont typeface="Wingdings" pitchFamily="2" charset="2"/>
              <a:buChar char="ü"/>
            </a:pPr>
            <a:r>
              <a:rPr lang="ar-SA" sz="3200" b="1" dirty="0">
                <a:cs typeface="Traditional Arabic" pitchFamily="2" charset="-78"/>
              </a:rPr>
              <a:t>برؤية.</a:t>
            </a:r>
          </a:p>
          <a:p>
            <a:pPr algn="just">
              <a:buFont typeface="Wingdings" pitchFamily="2" charset="2"/>
              <a:buChar char="ü"/>
            </a:pPr>
            <a:r>
              <a:rPr lang="ar-SA" sz="3200" b="1" dirty="0">
                <a:cs typeface="Traditional Arabic" pitchFamily="2" charset="-78"/>
              </a:rPr>
              <a:t>أو سماع من مشهود عليه كعتق وطلاق وعقد فيلزمه أن يشهد بما سمع.</a:t>
            </a:r>
          </a:p>
          <a:p>
            <a:pPr algn="just">
              <a:buFont typeface="Wingdings" pitchFamily="2" charset="2"/>
              <a:buChar char="ü"/>
            </a:pPr>
            <a:r>
              <a:rPr lang="ar-SA" sz="3200" b="1" dirty="0">
                <a:cs typeface="Traditional Arabic" pitchFamily="2" charset="-78"/>
              </a:rPr>
              <a:t>أو سماع بـاستفاضة فيما يتعذر علمه غالبا بدونها كنسب وموت وملك مطلق ونكاح عقده ودوامه ووقف وعتق وخلع وطلاق ولا يشهد باستفاضة إلا عن عدد يقع بهم العلم.</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32610938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ومن شهد ب</a:t>
            </a:r>
            <a:r>
              <a:rPr lang="ar-SA" sz="3200" b="1" dirty="0">
                <a:cs typeface="Traditional Arabic" pitchFamily="2" charset="-78"/>
              </a:rPr>
              <a:t>عقد </a:t>
            </a:r>
            <a:r>
              <a:rPr lang="ar-SA" sz="3200" b="1" dirty="0">
                <a:solidFill>
                  <a:srgbClr val="FF0000"/>
                </a:solidFill>
                <a:cs typeface="Traditional Arabic" pitchFamily="2" charset="-78"/>
              </a:rPr>
              <a:t>نكاح أو غيره من العقود فلا بد </a:t>
            </a:r>
            <a:r>
              <a:rPr lang="ar-SA" sz="3200" b="1" dirty="0">
                <a:cs typeface="Traditional Arabic" pitchFamily="2" charset="-78"/>
              </a:rPr>
              <a:t>في صحة شهادته </a:t>
            </a:r>
            <a:r>
              <a:rPr lang="ar-SA" sz="3200" b="1" dirty="0" err="1">
                <a:cs typeface="Traditional Arabic" pitchFamily="2" charset="-78"/>
              </a:rPr>
              <a:t>به</a:t>
            </a:r>
            <a:r>
              <a:rPr lang="ar-SA" sz="3200" b="1" dirty="0">
                <a:cs typeface="Traditional Arabic" pitchFamily="2" charset="-78"/>
              </a:rPr>
              <a:t> </a:t>
            </a:r>
            <a:r>
              <a:rPr lang="ar-SA" sz="3200" b="1" dirty="0">
                <a:solidFill>
                  <a:srgbClr val="FF0000"/>
                </a:solidFill>
                <a:cs typeface="Traditional Arabic" pitchFamily="2" charset="-78"/>
              </a:rPr>
              <a:t>من ذكر شروطه</a:t>
            </a:r>
            <a:r>
              <a:rPr lang="ar-SA" sz="3200" b="1" dirty="0">
                <a:cs typeface="Traditional Arabic" pitchFamily="2" charset="-78"/>
              </a:rPr>
              <a:t> لاختلاف الناس في بعض الشروط وربما اعتقد الشاهد ما ليس بصحيح صحيحا.</a:t>
            </a:r>
          </a:p>
          <a:p>
            <a:pPr algn="just"/>
            <a:r>
              <a:rPr lang="ar-SA" sz="3200" b="1" dirty="0">
                <a:solidFill>
                  <a:srgbClr val="FF0000"/>
                </a:solidFill>
                <a:cs typeface="Traditional Arabic" pitchFamily="2" charset="-78"/>
              </a:rPr>
              <a:t>وإن شهد برضاع </a:t>
            </a:r>
            <a:r>
              <a:rPr lang="ar-SA" sz="3200" b="1" dirty="0">
                <a:cs typeface="Traditional Arabic" pitchFamily="2" charset="-78"/>
              </a:rPr>
              <a:t>ذكر عدد </a:t>
            </a:r>
            <a:r>
              <a:rPr lang="ar-SA" sz="3200" b="1" dirty="0" err="1">
                <a:cs typeface="Traditional Arabic" pitchFamily="2" charset="-78"/>
              </a:rPr>
              <a:t>الرضعات</a:t>
            </a:r>
            <a:r>
              <a:rPr lang="ar-SA" sz="3200" b="1" dirty="0">
                <a:cs typeface="Traditional Arabic" pitchFamily="2" charset="-78"/>
              </a:rPr>
              <a:t> وأنه شرب من ثديها أو لبن حلب منه.</a:t>
            </a:r>
          </a:p>
          <a:p>
            <a:pPr algn="just"/>
            <a:r>
              <a:rPr lang="ar-SA" sz="3200" b="1" dirty="0">
                <a:solidFill>
                  <a:srgbClr val="FF0000"/>
                </a:solidFill>
                <a:cs typeface="Traditional Arabic" pitchFamily="2" charset="-78"/>
              </a:rPr>
              <a:t>أو</a:t>
            </a:r>
            <a:r>
              <a:rPr lang="ar-SA" sz="3200" b="1" dirty="0">
                <a:cs typeface="Traditional Arabic" pitchFamily="2" charset="-78"/>
              </a:rPr>
              <a:t> شهد </a:t>
            </a:r>
            <a:r>
              <a:rPr lang="ar-SA" sz="3200" b="1" dirty="0">
                <a:solidFill>
                  <a:srgbClr val="FF0000"/>
                </a:solidFill>
                <a:cs typeface="Traditional Arabic" pitchFamily="2" charset="-78"/>
              </a:rPr>
              <a:t>بسرقة</a:t>
            </a:r>
            <a:r>
              <a:rPr lang="ar-SA" sz="3200" b="1" dirty="0">
                <a:cs typeface="Traditional Arabic" pitchFamily="2" charset="-78"/>
              </a:rPr>
              <a:t> ذكر المسروق منه والنصاب والحرز وصفتها </a:t>
            </a:r>
            <a:r>
              <a:rPr lang="ar-SA" sz="3200" dirty="0">
                <a:cs typeface="Traditional Arabic" pitchFamily="2" charset="-78"/>
              </a:rPr>
              <a:t>ـ أي صفة السرقةـ</a:t>
            </a:r>
            <a:r>
              <a:rPr lang="ar-SA" sz="3200" b="1" dirty="0">
                <a:cs typeface="Traditional Arabic" pitchFamily="2" charset="-78"/>
              </a:rPr>
              <a:t>.</a:t>
            </a:r>
          </a:p>
          <a:p>
            <a:pPr algn="just"/>
            <a:r>
              <a:rPr lang="ar-SA" sz="3200" b="1" dirty="0">
                <a:solidFill>
                  <a:srgbClr val="FF0000"/>
                </a:solidFill>
                <a:cs typeface="Traditional Arabic" pitchFamily="2" charset="-78"/>
              </a:rPr>
              <a:t>أو</a:t>
            </a:r>
            <a:r>
              <a:rPr lang="ar-SA" sz="3200" b="1" dirty="0">
                <a:cs typeface="Traditional Arabic" pitchFamily="2" charset="-78"/>
              </a:rPr>
              <a:t> شهد بـ</a:t>
            </a:r>
            <a:r>
              <a:rPr lang="ar-SA" sz="3200" b="1" dirty="0">
                <a:solidFill>
                  <a:srgbClr val="FF0000"/>
                </a:solidFill>
                <a:cs typeface="Traditional Arabic" pitchFamily="2" charset="-78"/>
              </a:rPr>
              <a:t>شرب</a:t>
            </a:r>
            <a:r>
              <a:rPr lang="ar-SA" sz="3200" b="1" dirty="0">
                <a:cs typeface="Traditional Arabic" pitchFamily="2" charset="-78"/>
              </a:rPr>
              <a:t> خمر وصفه ـ أي وصف الخمرـ.</a:t>
            </a:r>
          </a:p>
          <a:p>
            <a:pPr algn="just"/>
            <a:r>
              <a:rPr lang="ar-SA" sz="3200" b="1" dirty="0">
                <a:solidFill>
                  <a:srgbClr val="FF0000"/>
                </a:solidFill>
                <a:cs typeface="Traditional Arabic" pitchFamily="2" charset="-78"/>
              </a:rPr>
              <a:t>أو</a:t>
            </a:r>
            <a:r>
              <a:rPr lang="ar-SA" sz="3200" b="1" dirty="0">
                <a:cs typeface="Traditional Arabic" pitchFamily="2" charset="-78"/>
              </a:rPr>
              <a:t> شهد بـ</a:t>
            </a:r>
            <a:r>
              <a:rPr lang="ar-SA" sz="3200" b="1" dirty="0">
                <a:solidFill>
                  <a:srgbClr val="FF0000"/>
                </a:solidFill>
                <a:cs typeface="Traditional Arabic" pitchFamily="2" charset="-78"/>
              </a:rPr>
              <a:t>قذف فإنه يصفه </a:t>
            </a:r>
            <a:r>
              <a:rPr lang="ar-SA" sz="3200" b="1" dirty="0">
                <a:cs typeface="Traditional Arabic" pitchFamily="2" charset="-78"/>
              </a:rPr>
              <a:t>بأن يقول: أشهد أنه قال له: يا زاني أو يا لوطي ونحوه.</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141885686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ويصف </a:t>
            </a:r>
            <a:r>
              <a:rPr lang="ar-SA" sz="3200" b="1" dirty="0" err="1">
                <a:solidFill>
                  <a:srgbClr val="FF0000"/>
                </a:solidFill>
                <a:cs typeface="Traditional Arabic" pitchFamily="2" charset="-78"/>
              </a:rPr>
              <a:t>الزنا</a:t>
            </a:r>
            <a:r>
              <a:rPr lang="ar-SA" sz="3200" b="1" dirty="0">
                <a:solidFill>
                  <a:srgbClr val="FF0000"/>
                </a:solidFill>
                <a:cs typeface="Traditional Arabic" pitchFamily="2" charset="-78"/>
              </a:rPr>
              <a:t> </a:t>
            </a:r>
            <a:r>
              <a:rPr lang="ar-SA" sz="3200" b="1" dirty="0">
                <a:cs typeface="Traditional Arabic" pitchFamily="2" charset="-78"/>
              </a:rPr>
              <a:t>إذا شهد </a:t>
            </a:r>
            <a:r>
              <a:rPr lang="ar-SA" sz="3200" b="1" dirty="0" err="1">
                <a:cs typeface="Traditional Arabic" pitchFamily="2" charset="-78"/>
              </a:rPr>
              <a:t>به</a:t>
            </a:r>
            <a:r>
              <a:rPr lang="ar-SA" sz="3200" b="1" dirty="0">
                <a:cs typeface="Traditional Arabic" pitchFamily="2" charset="-78"/>
              </a:rPr>
              <a:t> </a:t>
            </a:r>
            <a:r>
              <a:rPr lang="ar-SA" sz="3200" b="1" dirty="0">
                <a:solidFill>
                  <a:srgbClr val="FF0000"/>
                </a:solidFill>
                <a:cs typeface="Traditional Arabic" pitchFamily="2" charset="-78"/>
              </a:rPr>
              <a:t>بذكر الزمان والمكان </a:t>
            </a:r>
            <a:r>
              <a:rPr lang="ar-SA" sz="3200" b="1" dirty="0">
                <a:cs typeface="Traditional Arabic" pitchFamily="2" charset="-78"/>
              </a:rPr>
              <a:t>الذي وقع فيه </a:t>
            </a:r>
            <a:r>
              <a:rPr lang="ar-SA" sz="3200" b="1" dirty="0" err="1">
                <a:cs typeface="Traditional Arabic" pitchFamily="2" charset="-78"/>
              </a:rPr>
              <a:t>الزنا</a:t>
            </a:r>
            <a:r>
              <a:rPr lang="ar-SA" sz="3200" b="1" dirty="0">
                <a:cs typeface="Traditional Arabic" pitchFamily="2" charset="-78"/>
              </a:rPr>
              <a:t> </a:t>
            </a:r>
            <a:r>
              <a:rPr lang="ar-SA" sz="3200" b="1" dirty="0">
                <a:solidFill>
                  <a:srgbClr val="FF0000"/>
                </a:solidFill>
                <a:cs typeface="Traditional Arabic" pitchFamily="2" charset="-78"/>
              </a:rPr>
              <a:t>و</a:t>
            </a:r>
            <a:r>
              <a:rPr lang="ar-SA" sz="3200" b="1" dirty="0">
                <a:cs typeface="Traditional Arabic" pitchFamily="2" charset="-78"/>
              </a:rPr>
              <a:t>ذكر </a:t>
            </a:r>
            <a:r>
              <a:rPr lang="ar-SA" sz="3200" b="1" dirty="0">
                <a:solidFill>
                  <a:srgbClr val="FF0000"/>
                </a:solidFill>
                <a:cs typeface="Traditional Arabic" pitchFamily="2" charset="-78"/>
              </a:rPr>
              <a:t>المزني </a:t>
            </a:r>
            <a:r>
              <a:rPr lang="ar-SA" sz="3200" b="1" dirty="0" err="1">
                <a:solidFill>
                  <a:srgbClr val="FF0000"/>
                </a:solidFill>
                <a:cs typeface="Traditional Arabic" pitchFamily="2" charset="-78"/>
              </a:rPr>
              <a:t>بها</a:t>
            </a:r>
            <a:r>
              <a:rPr lang="ar-SA" sz="3200" b="1" dirty="0">
                <a:cs typeface="Traditional Arabic" pitchFamily="2" charset="-78"/>
              </a:rPr>
              <a:t> وكيف </a:t>
            </a:r>
            <a:r>
              <a:rPr lang="ar-SA" sz="3200" b="1" dirty="0" err="1">
                <a:cs typeface="Traditional Arabic" pitchFamily="2" charset="-78"/>
              </a:rPr>
              <a:t>كان </a:t>
            </a:r>
            <a:r>
              <a:rPr lang="ar-SA" sz="3200" b="1" dirty="0">
                <a:cs typeface="Traditional Arabic" pitchFamily="2" charset="-78"/>
              </a:rPr>
              <a:t>، وأنه رأى ذكره في فرجها.</a:t>
            </a:r>
          </a:p>
          <a:p>
            <a:pPr algn="just"/>
            <a:r>
              <a:rPr lang="ar-SA" sz="3200" b="1" dirty="0">
                <a:solidFill>
                  <a:srgbClr val="FF0000"/>
                </a:solidFill>
                <a:cs typeface="Traditional Arabic" pitchFamily="2" charset="-78"/>
              </a:rPr>
              <a:t>ويذكر</a:t>
            </a:r>
            <a:r>
              <a:rPr lang="ar-SA" sz="3200" b="1" dirty="0">
                <a:cs typeface="Traditional Arabic" pitchFamily="2" charset="-78"/>
              </a:rPr>
              <a:t> الشاهد </a:t>
            </a:r>
            <a:r>
              <a:rPr lang="ar-SA" sz="3200" b="1" dirty="0">
                <a:solidFill>
                  <a:srgbClr val="FF0000"/>
                </a:solidFill>
                <a:cs typeface="Traditional Arabic" pitchFamily="2" charset="-78"/>
              </a:rPr>
              <a:t>ما يعتبر للحكم </a:t>
            </a:r>
          </a:p>
          <a:p>
            <a:pPr algn="just"/>
            <a:r>
              <a:rPr lang="ar-SA" sz="3200" b="1" dirty="0">
                <a:solidFill>
                  <a:srgbClr val="FF0000"/>
                </a:solidFill>
                <a:cs typeface="Traditional Arabic" pitchFamily="2" charset="-78"/>
              </a:rPr>
              <a:t>ويختلف </a:t>
            </a:r>
            <a:r>
              <a:rPr lang="ar-SA" sz="3200" b="1" dirty="0">
                <a:cs typeface="Traditional Arabic" pitchFamily="2" charset="-78"/>
              </a:rPr>
              <a:t>الحكم </a:t>
            </a:r>
            <a:r>
              <a:rPr lang="ar-SA" sz="3200" b="1" dirty="0" err="1">
                <a:solidFill>
                  <a:srgbClr val="FF0000"/>
                </a:solidFill>
                <a:cs typeface="Traditional Arabic" pitchFamily="2" charset="-78"/>
              </a:rPr>
              <a:t>به</a:t>
            </a:r>
            <a:r>
              <a:rPr lang="ar-SA" sz="3200" b="1" dirty="0">
                <a:solidFill>
                  <a:srgbClr val="FF0000"/>
                </a:solidFill>
                <a:cs typeface="Traditional Arabic" pitchFamily="2" charset="-78"/>
              </a:rPr>
              <a:t> في </a:t>
            </a:r>
            <a:r>
              <a:rPr lang="ar-SA" sz="3200" b="1" dirty="0">
                <a:cs typeface="Traditional Arabic" pitchFamily="2" charset="-78"/>
              </a:rPr>
              <a:t>كل ما يشهد فيه.</a:t>
            </a:r>
          </a:p>
          <a:p>
            <a:pPr algn="just"/>
            <a:r>
              <a:rPr lang="ar-SA" sz="3200" b="1" dirty="0">
                <a:cs typeface="Traditional Arabic" pitchFamily="2" charset="-78"/>
              </a:rPr>
              <a:t>ولو شهد اثنان في محفل على واحد منهم أنه طلق أو أعتق أو على خطيب أنه قال أو فعل على المنبر في الخطبة شيئا لم يشهد </a:t>
            </a:r>
            <a:r>
              <a:rPr lang="ar-SA" sz="3200" b="1" dirty="0" err="1">
                <a:cs typeface="Traditional Arabic" pitchFamily="2" charset="-78"/>
              </a:rPr>
              <a:t>به</a:t>
            </a:r>
            <a:r>
              <a:rPr lang="ar-SA" sz="3200" b="1" dirty="0">
                <a:cs typeface="Traditional Arabic" pitchFamily="2" charset="-78"/>
              </a:rPr>
              <a:t> غيرهما مع المشاركة في سمع وبصر قبلا.</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357571216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43A79C"/>
                </a:solidFill>
              </a:rPr>
              <a:t>شروط </a:t>
            </a:r>
            <a:r>
              <a:rPr lang="ar-SA" sz="3200" dirty="0" err="1">
                <a:solidFill>
                  <a:srgbClr val="43A79C"/>
                </a:solidFill>
              </a:rPr>
              <a:t>الشهادة:</a:t>
            </a:r>
            <a:endParaRPr lang="ar-SA" sz="3200" dirty="0">
              <a:solidFill>
                <a:srgbClr val="43A79C"/>
              </a:solidFill>
            </a:endParaRPr>
          </a:p>
          <a:p>
            <a:pPr algn="just"/>
            <a:r>
              <a:rPr lang="ar-SA" sz="3200" b="1" dirty="0">
                <a:cs typeface="Traditional Arabic" pitchFamily="2" charset="-78"/>
              </a:rPr>
              <a:t>شروط من تقبل شهادتهم </a:t>
            </a:r>
            <a:r>
              <a:rPr lang="ar-SA" sz="3200" b="1" dirty="0" err="1">
                <a:cs typeface="Traditional Arabic" pitchFamily="2" charset="-78"/>
              </a:rPr>
              <a:t>ستة:</a:t>
            </a:r>
            <a:endParaRPr lang="ar-SA" sz="3200" b="1" dirty="0">
              <a:cs typeface="Traditional Arabic" pitchFamily="2" charset="-78"/>
            </a:endParaRPr>
          </a:p>
          <a:p>
            <a:pPr algn="just"/>
            <a:r>
              <a:rPr lang="ar-SA" sz="3200" b="1" dirty="0">
                <a:cs typeface="Traditional Arabic" pitchFamily="2" charset="-78"/>
              </a:rPr>
              <a:t>أحدها: </a:t>
            </a:r>
            <a:r>
              <a:rPr lang="ar-SA" sz="3200" b="1" dirty="0">
                <a:solidFill>
                  <a:srgbClr val="FF0000"/>
                </a:solidFill>
                <a:cs typeface="Traditional Arabic" pitchFamily="2" charset="-78"/>
              </a:rPr>
              <a:t>البلوغ فلا تقبل شهادة الصبيان</a:t>
            </a:r>
            <a:r>
              <a:rPr lang="ar-SA" sz="3200" b="1" dirty="0">
                <a:cs typeface="Traditional Arabic" pitchFamily="2" charset="-78"/>
              </a:rPr>
              <a:t> مطلقا ولو شهد بعضهم على بعض.</a:t>
            </a:r>
          </a:p>
          <a:p>
            <a:pPr algn="just"/>
            <a:r>
              <a:rPr lang="ar-SA" sz="3200" b="1" dirty="0">
                <a:solidFill>
                  <a:srgbClr val="FF0000"/>
                </a:solidFill>
                <a:cs typeface="Traditional Arabic" pitchFamily="2" charset="-78"/>
              </a:rPr>
              <a:t>الثاني: العقل؛ فلا تقبل شهادة مجنون، ولا معتوه، وتقبل </a:t>
            </a:r>
            <a:r>
              <a:rPr lang="ar-SA" sz="3200" b="1" dirty="0">
                <a:cs typeface="Traditional Arabic" pitchFamily="2" charset="-78"/>
              </a:rPr>
              <a:t>الشهادة </a:t>
            </a:r>
            <a:r>
              <a:rPr lang="ar-SA" sz="3200" b="1" dirty="0">
                <a:solidFill>
                  <a:srgbClr val="FF0000"/>
                </a:solidFill>
                <a:cs typeface="Traditional Arabic" pitchFamily="2" charset="-78"/>
              </a:rPr>
              <a:t>ممن يخنق أحيانا</a:t>
            </a:r>
            <a:r>
              <a:rPr lang="ar-SA" sz="3200" b="1" dirty="0">
                <a:cs typeface="Traditional Arabic" pitchFamily="2" charset="-78"/>
              </a:rPr>
              <a:t> إذا تحمل وأدى </a:t>
            </a:r>
            <a:r>
              <a:rPr lang="ar-SA" sz="3200" b="1" dirty="0">
                <a:solidFill>
                  <a:srgbClr val="FF0000"/>
                </a:solidFill>
                <a:cs typeface="Traditional Arabic" pitchFamily="2" charset="-78"/>
              </a:rPr>
              <a:t>في حال إفاقته </a:t>
            </a:r>
            <a:r>
              <a:rPr lang="ar-SA" sz="3200" b="1" dirty="0">
                <a:cs typeface="Traditional Arabic" pitchFamily="2" charset="-78"/>
              </a:rPr>
              <a:t>لأنها شهادة من عاقل.</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28483032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الثالث: الكلام؛ فلا تقبل شهادة الأخرس ولو فهمت إشارته</a:t>
            </a:r>
            <a:r>
              <a:rPr lang="ar-SA" sz="3200" b="1" dirty="0">
                <a:cs typeface="Traditional Arabic" pitchFamily="2" charset="-78"/>
              </a:rPr>
              <a:t>؛ لأن الشهادة يعتبر فيها اليقين </a:t>
            </a:r>
            <a:r>
              <a:rPr lang="ar-SA" sz="3200" b="1" dirty="0">
                <a:solidFill>
                  <a:srgbClr val="FF0000"/>
                </a:solidFill>
                <a:cs typeface="Traditional Arabic" pitchFamily="2" charset="-78"/>
              </a:rPr>
              <a:t>إلا إذا أداها </a:t>
            </a:r>
            <a:r>
              <a:rPr lang="ar-SA" sz="3200" b="1" dirty="0">
                <a:cs typeface="Traditional Arabic" pitchFamily="2" charset="-78"/>
              </a:rPr>
              <a:t>الأخرس </a:t>
            </a:r>
            <a:r>
              <a:rPr lang="ar-SA" sz="3200" b="1" dirty="0">
                <a:solidFill>
                  <a:srgbClr val="FF0000"/>
                </a:solidFill>
                <a:cs typeface="Traditional Arabic" pitchFamily="2" charset="-78"/>
              </a:rPr>
              <a:t>بخطه</a:t>
            </a:r>
            <a:r>
              <a:rPr lang="ar-SA" sz="3200" b="1" dirty="0">
                <a:cs typeface="Traditional Arabic" pitchFamily="2" charset="-78"/>
              </a:rPr>
              <a:t> فتقبل.</a:t>
            </a:r>
          </a:p>
          <a:p>
            <a:pPr algn="just"/>
            <a:r>
              <a:rPr lang="ar-SA" sz="3200" b="1" dirty="0">
                <a:solidFill>
                  <a:srgbClr val="FF0000"/>
                </a:solidFill>
                <a:cs typeface="Traditional Arabic" pitchFamily="2" charset="-78"/>
              </a:rPr>
              <a:t>الرابع: الإسلام</a:t>
            </a:r>
            <a:r>
              <a:rPr lang="ar-SA" sz="3200" b="1" dirty="0">
                <a:cs typeface="Traditional Arabic" pitchFamily="2" charset="-78"/>
              </a:rPr>
              <a:t>؛ لقوله </a:t>
            </a:r>
            <a:r>
              <a:rPr lang="ar-SA" sz="3200" b="1" dirty="0" err="1">
                <a:cs typeface="Traditional Arabic" pitchFamily="2" charset="-78"/>
              </a:rPr>
              <a:t>تعالى: </a:t>
            </a:r>
            <a:r>
              <a:rPr lang="ar-SA" sz="3200" b="1" dirty="0">
                <a:cs typeface="Traditional Arabic" pitchFamily="2" charset="-78"/>
              </a:rPr>
              <a:t>{ وأشهدوا ذوي عدل </a:t>
            </a:r>
            <a:r>
              <a:rPr lang="ar-SA" sz="3200" b="1" dirty="0" err="1">
                <a:cs typeface="Traditional Arabic" pitchFamily="2" charset="-78"/>
              </a:rPr>
              <a:t>منكم </a:t>
            </a:r>
            <a:r>
              <a:rPr lang="ar-SA" sz="3200" b="1" dirty="0">
                <a:cs typeface="Traditional Arabic" pitchFamily="2" charset="-78"/>
              </a:rPr>
              <a:t>} فلا تقبل من كافر ولو على مثله.</a:t>
            </a:r>
          </a:p>
          <a:p>
            <a:pPr algn="just"/>
            <a:r>
              <a:rPr lang="ar-SA" sz="3200" b="1" dirty="0">
                <a:solidFill>
                  <a:srgbClr val="0070C0"/>
                </a:solidFill>
                <a:cs typeface="Traditional Arabic" pitchFamily="2" charset="-78"/>
              </a:rPr>
              <a:t>متى تقبل شهادة الكافر.</a:t>
            </a:r>
          </a:p>
          <a:p>
            <a:pPr algn="just"/>
            <a:r>
              <a:rPr lang="ar-SA" sz="3200" b="1" dirty="0">
                <a:solidFill>
                  <a:srgbClr val="0070C0"/>
                </a:solidFill>
                <a:cs typeface="Traditional Arabic" pitchFamily="2" charset="-78"/>
              </a:rPr>
              <a:t>تقبل </a:t>
            </a:r>
            <a:r>
              <a:rPr lang="ar-SA" sz="3200" b="1" dirty="0">
                <a:cs typeface="Traditional Arabic" pitchFamily="2" charset="-78"/>
              </a:rPr>
              <a:t>في سفر على وصية مسلم أو كافر فتقبل من رجلين كتابيين عند عدم غيرهما.</a:t>
            </a:r>
          </a:p>
          <a:p>
            <a:pPr algn="just"/>
            <a:r>
              <a:rPr lang="ar-SA" sz="3200" b="1" dirty="0">
                <a:solidFill>
                  <a:srgbClr val="FF0000"/>
                </a:solidFill>
                <a:cs typeface="Traditional Arabic" pitchFamily="2" charset="-78"/>
              </a:rPr>
              <a:t>الخامس: الحفظ؛ </a:t>
            </a:r>
            <a:r>
              <a:rPr lang="ar-SA" sz="3200" b="1" dirty="0">
                <a:cs typeface="Traditional Arabic" pitchFamily="2" charset="-78"/>
              </a:rPr>
              <a:t>فلا تقبل من مغفل ومعروف بكثرة سهو وغلط؛ لأنه لا تحصل الثقة بقوله.</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72177046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السادس: العدالة</a:t>
            </a:r>
            <a:r>
              <a:rPr lang="ar-SA" sz="3200" b="1" dirty="0">
                <a:cs typeface="Traditional Arabic" pitchFamily="2" charset="-78"/>
              </a:rPr>
              <a:t>؛ وهي لغة: الاستقامة؛ من العدل ضد الجور.</a:t>
            </a:r>
          </a:p>
          <a:p>
            <a:pPr algn="just"/>
            <a:r>
              <a:rPr lang="ar-SA" sz="3200" b="1" dirty="0">
                <a:cs typeface="Traditional Arabic" pitchFamily="2" charset="-78"/>
              </a:rPr>
              <a:t>وشرعا: استواء أحواله في دينه واعتدال أقواله وأفعاله.</a:t>
            </a:r>
          </a:p>
          <a:p>
            <a:pPr algn="just"/>
            <a:r>
              <a:rPr lang="ar-SA" sz="3200" b="1" dirty="0">
                <a:solidFill>
                  <a:srgbClr val="FF0000"/>
                </a:solidFill>
                <a:cs typeface="Traditional Arabic" pitchFamily="2" charset="-78"/>
              </a:rPr>
              <a:t>ويعتبر</a:t>
            </a:r>
            <a:r>
              <a:rPr lang="ar-SA" sz="3200" b="1" dirty="0">
                <a:cs typeface="Traditional Arabic" pitchFamily="2" charset="-78"/>
              </a:rPr>
              <a:t> للعدالة </a:t>
            </a:r>
            <a:r>
              <a:rPr lang="ar-SA" sz="3200" b="1" dirty="0" err="1">
                <a:solidFill>
                  <a:srgbClr val="FF0000"/>
                </a:solidFill>
                <a:cs typeface="Traditional Arabic" pitchFamily="2" charset="-78"/>
              </a:rPr>
              <a:t>شيئان:</a:t>
            </a:r>
            <a:endParaRPr lang="ar-SA" sz="3200" b="1" dirty="0">
              <a:solidFill>
                <a:srgbClr val="FF0000"/>
              </a:solidFill>
              <a:cs typeface="Traditional Arabic" pitchFamily="2" charset="-78"/>
            </a:endParaRPr>
          </a:p>
          <a:p>
            <a:pPr algn="just"/>
            <a:r>
              <a:rPr lang="ar-SA" sz="3200" b="1" dirty="0">
                <a:solidFill>
                  <a:srgbClr val="FF0000"/>
                </a:solidFill>
                <a:cs typeface="Traditional Arabic" pitchFamily="2" charset="-78"/>
              </a:rPr>
              <a:t>أحدهما: الصلاح في الدين؛ وهو </a:t>
            </a:r>
            <a:r>
              <a:rPr lang="ar-SA" sz="3200" b="1" dirty="0" err="1">
                <a:cs typeface="Traditional Arabic" pitchFamily="2" charset="-78"/>
              </a:rPr>
              <a:t>نوعان:</a:t>
            </a:r>
            <a:endParaRPr lang="ar-SA" sz="3200" b="1" dirty="0">
              <a:cs typeface="Traditional Arabic" pitchFamily="2" charset="-78"/>
            </a:endParaRPr>
          </a:p>
          <a:p>
            <a:pPr algn="just"/>
            <a:r>
              <a:rPr lang="ar-SA" sz="3200" b="1" dirty="0">
                <a:cs typeface="Traditional Arabic" pitchFamily="2" charset="-78"/>
              </a:rPr>
              <a:t>أحدهما: </a:t>
            </a:r>
            <a:r>
              <a:rPr lang="ar-SA" sz="3200" b="1" dirty="0">
                <a:solidFill>
                  <a:srgbClr val="FF0000"/>
                </a:solidFill>
                <a:cs typeface="Traditional Arabic" pitchFamily="2" charset="-78"/>
              </a:rPr>
              <a:t>أداء </a:t>
            </a:r>
            <a:r>
              <a:rPr lang="ar-SA" sz="3200" b="1" dirty="0">
                <a:cs typeface="Traditional Arabic" pitchFamily="2" charset="-78"/>
              </a:rPr>
              <a:t>الصلوات الخمس والجمعة </a:t>
            </a:r>
            <a:r>
              <a:rPr lang="ar-SA" sz="3200" b="1" dirty="0">
                <a:solidFill>
                  <a:srgbClr val="FF0000"/>
                </a:solidFill>
                <a:cs typeface="Traditional Arabic" pitchFamily="2" charset="-78"/>
              </a:rPr>
              <a:t>بسننها </a:t>
            </a:r>
            <a:r>
              <a:rPr lang="ar-SA" sz="3200" b="1" dirty="0" err="1">
                <a:solidFill>
                  <a:srgbClr val="FF0000"/>
                </a:solidFill>
                <a:cs typeface="Traditional Arabic" pitchFamily="2" charset="-78"/>
              </a:rPr>
              <a:t>الراتبة</a:t>
            </a:r>
            <a:r>
              <a:rPr lang="ar-SA" sz="3200" b="1" dirty="0">
                <a:cs typeface="Traditional Arabic" pitchFamily="2" charset="-78"/>
              </a:rPr>
              <a:t>، فلا تقبل ممن داوم على تركها ـ أي السنن الرواتب ـ؛ لأن تهاونه بالسنن يدل على عدم محافظته على أسباب دينه، وكذا ما وجب من صوم وزكاة وحج.</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242168830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cs typeface="Traditional Arabic" pitchFamily="2" charset="-78"/>
              </a:rPr>
              <a:t>الثاني:</a:t>
            </a:r>
            <a:r>
              <a:rPr lang="ar-SA" sz="3200" b="1" dirty="0">
                <a:solidFill>
                  <a:srgbClr val="FF0000"/>
                </a:solidFill>
                <a:cs typeface="Traditional Arabic" pitchFamily="2" charset="-78"/>
              </a:rPr>
              <a:t> اجتناب المحارم بأن لا يأتي كبيرة، ولا يدمن على صغيرة.</a:t>
            </a:r>
          </a:p>
          <a:p>
            <a:pPr algn="just"/>
            <a:r>
              <a:rPr lang="ar-SA" sz="3200" b="1" dirty="0">
                <a:solidFill>
                  <a:srgbClr val="0070C0"/>
                </a:solidFill>
                <a:cs typeface="Traditional Arabic" pitchFamily="2" charset="-78"/>
              </a:rPr>
              <a:t> المراد ب</a:t>
            </a:r>
            <a:r>
              <a:rPr lang="ar-SA" sz="3200" b="1" dirty="0">
                <a:cs typeface="Traditional Arabic" pitchFamily="2" charset="-78"/>
              </a:rPr>
              <a:t>الكبيرة: ما فيه حد في الدنيا أو وعيد في الآخرة؛ كأكل الربا ومال اليتيم وشهادة الزور وعقوق الوالدين.</a:t>
            </a:r>
          </a:p>
          <a:p>
            <a:pPr algn="just"/>
            <a:r>
              <a:rPr lang="ar-SA" sz="3200" b="1" dirty="0">
                <a:solidFill>
                  <a:srgbClr val="0070C0"/>
                </a:solidFill>
                <a:cs typeface="Traditional Arabic" pitchFamily="2" charset="-78"/>
              </a:rPr>
              <a:t>المراد ب</a:t>
            </a:r>
            <a:r>
              <a:rPr lang="ar-SA" sz="3200" b="1" dirty="0">
                <a:cs typeface="Traditional Arabic" pitchFamily="2" charset="-78"/>
              </a:rPr>
              <a:t>الصغيرة: ما دون ذلك من المحرمات كسبِّ الناس بما دون القذف واستماع كلام النساء الأجانب على وجه التلذذ </a:t>
            </a:r>
            <a:r>
              <a:rPr lang="ar-SA" sz="3200" b="1" dirty="0" err="1">
                <a:cs typeface="Traditional Arabic" pitchFamily="2" charset="-78"/>
              </a:rPr>
              <a:t>به</a:t>
            </a:r>
            <a:r>
              <a:rPr lang="ar-SA" sz="3200" b="1" dirty="0">
                <a:cs typeface="Traditional Arabic" pitchFamily="2" charset="-78"/>
              </a:rPr>
              <a:t> والنظر المحرم.</a:t>
            </a:r>
          </a:p>
          <a:p>
            <a:pPr algn="just"/>
            <a:r>
              <a:rPr lang="ar-SA" sz="3200" b="1" dirty="0">
                <a:solidFill>
                  <a:srgbClr val="FF0000"/>
                </a:solidFill>
                <a:cs typeface="Traditional Arabic" pitchFamily="2" charset="-78"/>
              </a:rPr>
              <a:t>فلا تقبل شهادة فاسق </a:t>
            </a:r>
            <a:r>
              <a:rPr lang="ar-SA" sz="3200" b="1" dirty="0">
                <a:cs typeface="Traditional Arabic" pitchFamily="2" charset="-78"/>
              </a:rPr>
              <a:t>بفعل؛ كزان </a:t>
            </a:r>
            <a:r>
              <a:rPr lang="ar-SA" sz="3200" b="1" dirty="0" err="1">
                <a:cs typeface="Traditional Arabic" pitchFamily="2" charset="-78"/>
              </a:rPr>
              <a:t>وديوث.</a:t>
            </a:r>
            <a:r>
              <a:rPr lang="ar-SA" sz="3200" b="1" dirty="0">
                <a:cs typeface="Traditional Arabic" pitchFamily="2" charset="-78"/>
              </a:rPr>
              <a:t> أو اعتقاد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66869324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الثاني؛</a:t>
            </a:r>
            <a:r>
              <a:rPr lang="ar-SA" sz="3200" b="1" dirty="0">
                <a:cs typeface="Traditional Arabic" pitchFamily="2" charset="-78"/>
              </a:rPr>
              <a:t> مما يعتبر </a:t>
            </a:r>
            <a:r>
              <a:rPr lang="ar-SA" sz="3200" b="1" dirty="0" err="1">
                <a:cs typeface="Traditional Arabic" pitchFamily="2" charset="-78"/>
              </a:rPr>
              <a:t>للعدالة؛:</a:t>
            </a:r>
            <a:r>
              <a:rPr lang="ar-SA" sz="3200" b="1" dirty="0">
                <a:cs typeface="Traditional Arabic" pitchFamily="2" charset="-78"/>
              </a:rPr>
              <a:t> </a:t>
            </a:r>
          </a:p>
          <a:p>
            <a:pPr algn="just">
              <a:buFont typeface="Courier New" pitchFamily="49" charset="0"/>
              <a:buChar char="o"/>
            </a:pPr>
            <a:r>
              <a:rPr lang="ar-SA" sz="3200" b="1" dirty="0">
                <a:solidFill>
                  <a:srgbClr val="FF0000"/>
                </a:solidFill>
                <a:cs typeface="Traditional Arabic" pitchFamily="2" charset="-78"/>
              </a:rPr>
              <a:t>استعمال المروءة؛ وهو: فعل ما يجمله ويزينه </a:t>
            </a:r>
            <a:r>
              <a:rPr lang="ar-SA" sz="3200" b="1" dirty="0">
                <a:cs typeface="Traditional Arabic" pitchFamily="2" charset="-78"/>
              </a:rPr>
              <a:t>عادة؛ كالسخاء وحسن الخلق وحسن المجاورة.</a:t>
            </a:r>
          </a:p>
          <a:p>
            <a:pPr algn="just">
              <a:buFont typeface="Courier New" pitchFamily="49" charset="0"/>
              <a:buChar char="o"/>
            </a:pPr>
            <a:r>
              <a:rPr lang="ar-SA" sz="3200" b="1" dirty="0">
                <a:cs typeface="Traditional Arabic" pitchFamily="2" charset="-78"/>
              </a:rPr>
              <a:t>اجتناب ما يدنسه ويشينه عادة من الأمور الدنية المزرية </a:t>
            </a:r>
            <a:r>
              <a:rPr lang="ar-SA" sz="3200" b="1" dirty="0" err="1">
                <a:cs typeface="Traditional Arabic" pitchFamily="2" charset="-78"/>
              </a:rPr>
              <a:t>به</a:t>
            </a:r>
            <a:r>
              <a:rPr lang="ar-SA" sz="3200" b="1" dirty="0">
                <a:cs typeface="Traditional Arabic" pitchFamily="2" charset="-78"/>
              </a:rPr>
              <a:t>؛ فلا شهادة </a:t>
            </a:r>
            <a:r>
              <a:rPr lang="ar-SA" sz="3200" b="1" dirty="0" err="1">
                <a:cs typeface="Traditional Arabic" pitchFamily="2" charset="-78"/>
              </a:rPr>
              <a:t>لمصافع</a:t>
            </a:r>
            <a:r>
              <a:rPr lang="ar-SA" sz="3200" b="1" dirty="0">
                <a:cs typeface="Traditional Arabic" pitchFamily="2" charset="-78"/>
              </a:rPr>
              <a:t> </a:t>
            </a:r>
            <a:r>
              <a:rPr lang="ar-SA" sz="3200" b="1" dirty="0" err="1">
                <a:cs typeface="Traditional Arabic" pitchFamily="2" charset="-78"/>
              </a:rPr>
              <a:t>ومتمسخر</a:t>
            </a:r>
            <a:r>
              <a:rPr lang="ar-SA" sz="3200" b="1" dirty="0">
                <a:cs typeface="Traditional Arabic" pitchFamily="2" charset="-78"/>
              </a:rPr>
              <a:t> ورقاص ومغن وطفيلي </a:t>
            </a:r>
            <a:r>
              <a:rPr lang="ar-SA" sz="3200" b="1" dirty="0" err="1">
                <a:cs typeface="Traditional Arabic" pitchFamily="2" charset="-78"/>
              </a:rPr>
              <a:t>ومتزي</a:t>
            </a:r>
            <a:r>
              <a:rPr lang="ar-SA" sz="3200" b="1" dirty="0">
                <a:cs typeface="Traditional Arabic" pitchFamily="2" charset="-78"/>
              </a:rPr>
              <a:t> بزي يسخر الناس منه، ولا لمن يأكل في السوق إلا شيئا يسيرا كلقمة وتفاحة، ولا لمن يمد رجله بمجمع الناس أو ينام بين جالسين ونحوه.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67890184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ومتى زالت الموانع </a:t>
            </a:r>
            <a:r>
              <a:rPr lang="ar-SA" sz="3200" b="1" dirty="0">
                <a:cs typeface="Traditional Arabic" pitchFamily="2" charset="-78"/>
              </a:rPr>
              <a:t>من الشهادة </a:t>
            </a:r>
            <a:r>
              <a:rPr lang="ar-SA" sz="3200" b="1" dirty="0">
                <a:solidFill>
                  <a:srgbClr val="FF0000"/>
                </a:solidFill>
                <a:cs typeface="Traditional Arabic" pitchFamily="2" charset="-78"/>
              </a:rPr>
              <a:t>فبلغ الصبي وعقل المجنون وأسلم الكافر وتاب الفاسق قبلت شهادتهم</a:t>
            </a:r>
            <a:r>
              <a:rPr lang="ar-SA" sz="3200" b="1" dirty="0">
                <a:cs typeface="Traditional Arabic" pitchFamily="2" charset="-78"/>
              </a:rPr>
              <a:t> بمجرد ذلك لعدم المانع لقبولها.</a:t>
            </a:r>
          </a:p>
          <a:p>
            <a:pPr algn="just"/>
            <a:r>
              <a:rPr lang="ar-SA" sz="3200" b="1" dirty="0">
                <a:cs typeface="Traditional Arabic" pitchFamily="2" charset="-78"/>
              </a:rPr>
              <a:t>ولا تعتبر الحرية فتقبل شهادة عبد وأمة في كل ما يقبل فيه حر وحرة.</a:t>
            </a:r>
          </a:p>
          <a:p>
            <a:pPr algn="just"/>
            <a:r>
              <a:rPr lang="ar-SA" sz="3200" b="1" dirty="0">
                <a:cs typeface="Traditional Arabic" pitchFamily="2" charset="-78"/>
              </a:rPr>
              <a:t>وتقبل شهادة ذي صنعة دنيئة </a:t>
            </a:r>
            <a:r>
              <a:rPr lang="ar-SA" sz="3200" b="1" dirty="0" err="1">
                <a:cs typeface="Traditional Arabic" pitchFamily="2" charset="-78"/>
              </a:rPr>
              <a:t>كحجام</a:t>
            </a:r>
            <a:r>
              <a:rPr lang="ar-SA" sz="3200" b="1" dirty="0">
                <a:cs typeface="Traditional Arabic" pitchFamily="2" charset="-78"/>
              </a:rPr>
              <a:t> وحداد وزبال.</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99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السابعة</a:t>
            </a:r>
            <a:endParaRPr lang="en-US" sz="2000" dirty="0"/>
          </a:p>
        </p:txBody>
      </p:sp>
    </p:spTree>
    <p:extLst>
      <p:ext uri="{BB962C8B-B14F-4D97-AF65-F5344CB8AC3E}">
        <p14:creationId xmlns:p14="http://schemas.microsoft.com/office/powerpoint/2010/main" val="174473979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256392696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الثامنة</a:t>
            </a:r>
            <a:r>
              <a:rPr lang="en-US" b="1" dirty="0" smtClean="0">
                <a:effectLst>
                  <a:outerShdw blurRad="38100" dist="38100" dir="2700000" algn="tl">
                    <a:srgbClr val="000000">
                      <a:alpha val="43137"/>
                    </a:srgbClr>
                  </a:outerShdw>
                </a:effectLst>
                <a:cs typeface="Arial" pitchFamily="34" charset="0"/>
              </a:rPr>
              <a:t>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موانع الشهادة </a:t>
            </a:r>
          </a:p>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عدد الشهود</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101</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262553751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عناصر </a:t>
            </a:r>
            <a:r>
              <a:rPr lang="ar-SA" sz="3200" dirty="0" err="1">
                <a:solidFill>
                  <a:srgbClr val="FF0000"/>
                </a:solidFill>
              </a:rPr>
              <a:t>المحاضرة:</a:t>
            </a:r>
            <a:endParaRPr lang="ar-SA" sz="3200" dirty="0">
              <a:solidFill>
                <a:srgbClr val="FF0000"/>
              </a:solidFill>
            </a:endParaRPr>
          </a:p>
          <a:p>
            <a:pPr>
              <a:buFont typeface="Arial" pitchFamily="34" charset="0"/>
              <a:buChar char="•"/>
            </a:pPr>
            <a:r>
              <a:rPr lang="ar-SA" sz="3200" b="1" dirty="0">
                <a:cs typeface="Traditional Arabic" pitchFamily="2" charset="-78"/>
              </a:rPr>
              <a:t>موانع الشهادة.</a:t>
            </a:r>
          </a:p>
          <a:p>
            <a:pPr>
              <a:buFont typeface="Arial" pitchFamily="34" charset="0"/>
              <a:buChar char="•"/>
            </a:pPr>
            <a:r>
              <a:rPr lang="ar-SA" sz="3200" b="1" dirty="0">
                <a:cs typeface="Traditional Arabic" pitchFamily="2" charset="-78"/>
              </a:rPr>
              <a:t>عدد الشهود.</a:t>
            </a:r>
          </a:p>
          <a:p>
            <a:pPr>
              <a:buFont typeface="Arial" pitchFamily="34" charset="0"/>
              <a:buChar char="•"/>
            </a:pPr>
            <a:r>
              <a:rPr lang="ar-SA" sz="3200" b="1" dirty="0">
                <a:cs typeface="Traditional Arabic" pitchFamily="2" charset="-78"/>
              </a:rPr>
              <a:t>الشهادة على الشهادة.</a:t>
            </a:r>
          </a:p>
          <a:p>
            <a:pPr>
              <a:buFont typeface="Arial" pitchFamily="34" charset="0"/>
              <a:buChar char="•"/>
            </a:pPr>
            <a:r>
              <a:rPr lang="ar-SA" sz="3200" b="1" dirty="0">
                <a:cs typeface="Traditional Arabic" pitchFamily="2" charset="-78"/>
              </a:rPr>
              <a:t>اليمين في الدعاوى.</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102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272679334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موانع </a:t>
            </a:r>
            <a:r>
              <a:rPr lang="ar-SA" sz="3200" dirty="0" err="1">
                <a:solidFill>
                  <a:srgbClr val="C00000"/>
                </a:solidFill>
              </a:rPr>
              <a:t>الشهادة:</a:t>
            </a:r>
            <a:endParaRPr lang="ar-SA" sz="3200" dirty="0">
              <a:solidFill>
                <a:srgbClr val="C00000"/>
              </a:solidFill>
            </a:endParaRPr>
          </a:p>
          <a:p>
            <a:pPr marL="514350" indent="-514350" algn="just">
              <a:buFont typeface="+mj-lt"/>
              <a:buAutoNum type="arabicPeriod"/>
            </a:pPr>
            <a:r>
              <a:rPr lang="ar-SA" sz="3200" b="1" dirty="0">
                <a:solidFill>
                  <a:srgbClr val="FF0000"/>
                </a:solidFill>
                <a:cs typeface="Traditional Arabic" pitchFamily="2" charset="-78"/>
              </a:rPr>
              <a:t>لا تقبل شهادة عمودي النسب </a:t>
            </a:r>
            <a:r>
              <a:rPr lang="ar-SA" sz="3200" b="1" dirty="0">
                <a:cs typeface="Traditional Arabic" pitchFamily="2" charset="-78"/>
              </a:rPr>
              <a:t>وهم: الآباء وان علوا، والأولاد وإن سفلوا </a:t>
            </a:r>
            <a:r>
              <a:rPr lang="ar-SA" sz="3200" b="1" dirty="0">
                <a:solidFill>
                  <a:srgbClr val="FF0000"/>
                </a:solidFill>
                <a:cs typeface="Traditional Arabic" pitchFamily="2" charset="-78"/>
              </a:rPr>
              <a:t>بعضهم لبعض </a:t>
            </a:r>
            <a:r>
              <a:rPr lang="ar-SA" sz="3200" b="1" dirty="0">
                <a:cs typeface="Traditional Arabic" pitchFamily="2" charset="-78"/>
              </a:rPr>
              <a:t>كشهادة الأب لابنه وعكسه؛ للتهمة بقوة القرابة.</a:t>
            </a:r>
          </a:p>
          <a:p>
            <a:pPr algn="just"/>
            <a:r>
              <a:rPr lang="ar-SA" sz="3200" b="1" dirty="0">
                <a:cs typeface="Traditional Arabic" pitchFamily="2" charset="-78"/>
              </a:rPr>
              <a:t>وتقبل شهادته لأخيه وصديقه </a:t>
            </a:r>
            <a:r>
              <a:rPr lang="ar-SA" sz="3200" b="1" dirty="0" err="1">
                <a:cs typeface="Traditional Arabic" pitchFamily="2" charset="-78"/>
              </a:rPr>
              <a:t>وعتيقه.</a:t>
            </a:r>
            <a:r>
              <a:rPr lang="ar-SA" sz="3200" b="1" dirty="0">
                <a:cs typeface="Traditional Arabic" pitchFamily="2" charset="-78"/>
              </a:rPr>
              <a:t> </a:t>
            </a:r>
          </a:p>
          <a:p>
            <a:pPr marL="514350" indent="-514350" algn="just">
              <a:buFont typeface="+mj-lt"/>
              <a:buAutoNum type="arabicPeriod" startAt="2"/>
            </a:pPr>
            <a:r>
              <a:rPr lang="ar-SA" sz="3200" b="1" dirty="0">
                <a:solidFill>
                  <a:srgbClr val="FF0000"/>
                </a:solidFill>
                <a:cs typeface="Traditional Arabic" pitchFamily="2" charset="-78"/>
              </a:rPr>
              <a:t>ولا </a:t>
            </a:r>
            <a:r>
              <a:rPr lang="ar-SA" sz="3200" b="1" dirty="0">
                <a:cs typeface="Traditional Arabic" pitchFamily="2" charset="-78"/>
              </a:rPr>
              <a:t>تقبل </a:t>
            </a:r>
            <a:r>
              <a:rPr lang="ar-SA" sz="3200" b="1" dirty="0">
                <a:solidFill>
                  <a:srgbClr val="FF0000"/>
                </a:solidFill>
                <a:cs typeface="Traditional Arabic" pitchFamily="2" charset="-78"/>
              </a:rPr>
              <a:t>شهادة أحد الزوجين لصاحبه </a:t>
            </a:r>
            <a:r>
              <a:rPr lang="ar-SA" sz="3200" b="1" dirty="0">
                <a:cs typeface="Traditional Arabic" pitchFamily="2" charset="-78"/>
              </a:rPr>
              <a:t>كشهادته لزوجته وشهادتها له لقوة الوصلة.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103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8149732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وتقبل</a:t>
            </a:r>
            <a:r>
              <a:rPr lang="ar-SA" sz="3200" b="1" dirty="0">
                <a:cs typeface="Traditional Arabic" pitchFamily="2" charset="-78"/>
              </a:rPr>
              <a:t> الشهادة </a:t>
            </a:r>
            <a:r>
              <a:rPr lang="ar-SA" sz="3200" b="1" dirty="0">
                <a:solidFill>
                  <a:srgbClr val="FF0000"/>
                </a:solidFill>
                <a:cs typeface="Traditional Arabic" pitchFamily="2" charset="-78"/>
              </a:rPr>
              <a:t>عليهم</a:t>
            </a:r>
            <a:r>
              <a:rPr lang="ar-SA" sz="3200" b="1" dirty="0">
                <a:cs typeface="Traditional Arabic" pitchFamily="2" charset="-78"/>
              </a:rPr>
              <a:t> فلو شهد على أبيه أو ابنه أو زوجته أو شهدت عليه قبلت إلا على زوجته بزنا.</a:t>
            </a:r>
          </a:p>
          <a:p>
            <a:pPr marL="514350" indent="-514350" algn="just">
              <a:buFont typeface="+mj-lt"/>
              <a:buAutoNum type="arabicPeriod" startAt="3"/>
            </a:pPr>
            <a:r>
              <a:rPr lang="ar-SA" sz="3200" b="1" dirty="0">
                <a:solidFill>
                  <a:srgbClr val="FF0000"/>
                </a:solidFill>
                <a:cs typeface="Traditional Arabic" pitchFamily="2" charset="-78"/>
              </a:rPr>
              <a:t>ولا</a:t>
            </a:r>
            <a:r>
              <a:rPr lang="ar-SA" sz="3200" b="1" dirty="0">
                <a:cs typeface="Traditional Arabic" pitchFamily="2" charset="-78"/>
              </a:rPr>
              <a:t> تقبل شهادة </a:t>
            </a:r>
            <a:r>
              <a:rPr lang="ar-SA" sz="3200" b="1" dirty="0">
                <a:solidFill>
                  <a:srgbClr val="FF0000"/>
                </a:solidFill>
                <a:cs typeface="Traditional Arabic" pitchFamily="2" charset="-78"/>
              </a:rPr>
              <a:t>من يجر إلى نفسه نفعا </a:t>
            </a:r>
            <a:r>
              <a:rPr lang="ar-SA" sz="3200" b="1" dirty="0">
                <a:cs typeface="Traditional Arabic" pitchFamily="2" charset="-78"/>
              </a:rPr>
              <a:t>كشهادة الوارث بِجُرح مورثه قبل اندماله؛ </a:t>
            </a:r>
            <a:r>
              <a:rPr lang="ar-SA" sz="3200" b="1" dirty="0">
                <a:solidFill>
                  <a:srgbClr val="0070C0"/>
                </a:solidFill>
                <a:cs typeface="Traditional Arabic" pitchFamily="2" charset="-78"/>
              </a:rPr>
              <a:t>لأنه ربما مات بسبب هذا الجرح فيرث ديته.</a:t>
            </a:r>
            <a:endParaRPr lang="ar-SA" sz="3200" b="1" dirty="0">
              <a:cs typeface="Traditional Arabic" pitchFamily="2" charset="-78"/>
            </a:endParaRPr>
          </a:p>
          <a:p>
            <a:pPr marL="514350" indent="-514350" algn="just">
              <a:buFont typeface="+mj-lt"/>
              <a:buAutoNum type="arabicPeriod" startAt="4"/>
            </a:pPr>
            <a:r>
              <a:rPr lang="ar-SA" sz="3200" b="1" dirty="0">
                <a:solidFill>
                  <a:srgbClr val="FF0000"/>
                </a:solidFill>
                <a:cs typeface="Traditional Arabic" pitchFamily="2" charset="-78"/>
              </a:rPr>
              <a:t>أو يدفع عن </a:t>
            </a:r>
            <a:r>
              <a:rPr lang="ar-SA" sz="3200" b="1" dirty="0">
                <a:cs typeface="Traditional Arabic" pitchFamily="2" charset="-78"/>
              </a:rPr>
              <a:t>نفسه بشهادته </a:t>
            </a:r>
            <a:r>
              <a:rPr lang="ar-SA" sz="3200" b="1" dirty="0">
                <a:solidFill>
                  <a:srgbClr val="FF0000"/>
                </a:solidFill>
                <a:cs typeface="Traditional Arabic" pitchFamily="2" charset="-78"/>
              </a:rPr>
              <a:t>ضررا</a:t>
            </a:r>
            <a:r>
              <a:rPr lang="ar-SA" sz="3200" b="1" dirty="0">
                <a:cs typeface="Traditional Arabic" pitchFamily="2" charset="-78"/>
              </a:rPr>
              <a:t> كشهادة العاقلة بِجَرح شهود الخطأ، والغرماء بجرح شهود الدين على المفلس.</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104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83851746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buFont typeface="+mj-lt"/>
              <a:buAutoNum type="arabicPeriod" startAt="5"/>
            </a:pPr>
            <a:r>
              <a:rPr lang="ar-SA" sz="3200" b="1" dirty="0">
                <a:solidFill>
                  <a:srgbClr val="FF0000"/>
                </a:solidFill>
                <a:cs typeface="Traditional Arabic" pitchFamily="2" charset="-78"/>
              </a:rPr>
              <a:t>ولا</a:t>
            </a:r>
            <a:r>
              <a:rPr lang="ar-SA" sz="3200" b="1" dirty="0">
                <a:cs typeface="Traditional Arabic" pitchFamily="2" charset="-78"/>
              </a:rPr>
              <a:t> تقبل شهادة </a:t>
            </a:r>
            <a:r>
              <a:rPr lang="ar-SA" sz="3200" b="1" dirty="0">
                <a:solidFill>
                  <a:srgbClr val="FF0000"/>
                </a:solidFill>
                <a:cs typeface="Traditional Arabic" pitchFamily="2" charset="-78"/>
              </a:rPr>
              <a:t>عدو على عدوه؛ كمن شهد على من </a:t>
            </a:r>
            <a:r>
              <a:rPr lang="ar-SA" sz="3200" b="1" dirty="0" err="1">
                <a:solidFill>
                  <a:srgbClr val="FF0000"/>
                </a:solidFill>
                <a:cs typeface="Traditional Arabic" pitchFamily="2" charset="-78"/>
              </a:rPr>
              <a:t>قذقه</a:t>
            </a:r>
            <a:r>
              <a:rPr lang="ar-SA" sz="3200" b="1" dirty="0">
                <a:solidFill>
                  <a:srgbClr val="FF0000"/>
                </a:solidFill>
                <a:cs typeface="Traditional Arabic" pitchFamily="2" charset="-78"/>
              </a:rPr>
              <a:t>، أو قطع الطريق عليه، </a:t>
            </a:r>
            <a:r>
              <a:rPr lang="ar-SA" sz="3200" b="1" dirty="0">
                <a:cs typeface="Traditional Arabic" pitchFamily="2" charset="-78"/>
              </a:rPr>
              <a:t>والمجروح على الجارح ونحوه.</a:t>
            </a:r>
          </a:p>
          <a:p>
            <a:pPr algn="just"/>
            <a:r>
              <a:rPr lang="ar-SA" sz="3200" b="1" dirty="0">
                <a:solidFill>
                  <a:srgbClr val="0070C0"/>
                </a:solidFill>
                <a:cs typeface="Traditional Arabic" pitchFamily="2" charset="-78"/>
              </a:rPr>
              <a:t>بيان </a:t>
            </a:r>
            <a:r>
              <a:rPr lang="ar-SA" sz="3200" b="1" dirty="0" err="1">
                <a:solidFill>
                  <a:srgbClr val="0070C0"/>
                </a:solidFill>
                <a:cs typeface="Traditional Arabic" pitchFamily="2" charset="-78"/>
              </a:rPr>
              <a:t>العدو:</a:t>
            </a:r>
            <a:endParaRPr lang="ar-SA" sz="3200" b="1" dirty="0">
              <a:solidFill>
                <a:srgbClr val="0070C0"/>
              </a:solidFill>
              <a:cs typeface="Traditional Arabic" pitchFamily="2" charset="-78"/>
            </a:endParaRPr>
          </a:p>
          <a:p>
            <a:pPr algn="just"/>
            <a:r>
              <a:rPr lang="ar-SA" sz="3200" b="1" dirty="0">
                <a:solidFill>
                  <a:srgbClr val="FF0000"/>
                </a:solidFill>
                <a:cs typeface="Traditional Arabic" pitchFamily="2" charset="-78"/>
              </a:rPr>
              <a:t>من سره </a:t>
            </a:r>
            <a:r>
              <a:rPr lang="ar-SA" sz="3200" b="1" dirty="0" err="1">
                <a:solidFill>
                  <a:srgbClr val="FF0000"/>
                </a:solidFill>
                <a:cs typeface="Traditional Arabic" pitchFamily="2" charset="-78"/>
              </a:rPr>
              <a:t>مساءة</a:t>
            </a:r>
            <a:r>
              <a:rPr lang="ar-SA" sz="3200" b="1" dirty="0">
                <a:solidFill>
                  <a:srgbClr val="FF0000"/>
                </a:solidFill>
                <a:cs typeface="Traditional Arabic" pitchFamily="2" charset="-78"/>
              </a:rPr>
              <a:t> شخص أو غمَهُ فرحُهُ فهو عدوه.</a:t>
            </a:r>
          </a:p>
          <a:p>
            <a:pPr algn="just"/>
            <a:r>
              <a:rPr lang="ar-SA" sz="3200" b="1" dirty="0">
                <a:cs typeface="Traditional Arabic" pitchFamily="2" charset="-78"/>
              </a:rPr>
              <a:t>والعداوة في الدين غير مانعة فتقبل شهادة مسلم على كافر وتقبل شهادة العدو لعدوه وعليه في عقد نكاح.</a:t>
            </a:r>
          </a:p>
          <a:p>
            <a:pPr marL="514350" indent="-514350" algn="just">
              <a:buFont typeface="+mj-lt"/>
              <a:buAutoNum type="arabicPeriod" startAt="6"/>
            </a:pPr>
            <a:r>
              <a:rPr lang="ar-SA" sz="3200" b="1" dirty="0">
                <a:cs typeface="Traditional Arabic" pitchFamily="2" charset="-78"/>
              </a:rPr>
              <a:t>ولا شهادة من عرف بعصبية وإفراط في حمية؛ كتعصب قبيلة على قبيلة وان لم تبلغ رتبة </a:t>
            </a:r>
            <a:r>
              <a:rPr lang="ar-SA" sz="3200" b="1" dirty="0" err="1">
                <a:cs typeface="Traditional Arabic" pitchFamily="2" charset="-78"/>
              </a:rPr>
              <a:t>العداوة.</a:t>
            </a:r>
            <a:r>
              <a:rPr lang="ar-SA" sz="3200" b="1" dirty="0">
                <a:cs typeface="Traditional Arabic" pitchFamily="2" charset="-78"/>
              </a:rPr>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105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126493129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عدد </a:t>
            </a:r>
            <a:r>
              <a:rPr lang="ar-SA" sz="3200" dirty="0" err="1">
                <a:solidFill>
                  <a:srgbClr val="C00000"/>
                </a:solidFill>
              </a:rPr>
              <a:t>الشهود:</a:t>
            </a:r>
            <a:endParaRPr lang="ar-SA" sz="3200" dirty="0">
              <a:solidFill>
                <a:srgbClr val="C00000"/>
              </a:solidFill>
            </a:endParaRPr>
          </a:p>
          <a:p>
            <a:pPr algn="just"/>
            <a:r>
              <a:rPr lang="ar-SA" sz="3200" b="1" dirty="0">
                <a:solidFill>
                  <a:srgbClr val="FF0000"/>
                </a:solidFill>
                <a:cs typeface="Traditional Arabic" pitchFamily="2" charset="-78"/>
              </a:rPr>
              <a:t>لا يقبل في </a:t>
            </a:r>
            <a:r>
              <a:rPr lang="ar-SA" sz="3200" b="1" dirty="0" err="1">
                <a:solidFill>
                  <a:srgbClr val="FF0000"/>
                </a:solidFill>
                <a:cs typeface="Traditional Arabic" pitchFamily="2" charset="-78"/>
              </a:rPr>
              <a:t>الزنا</a:t>
            </a:r>
            <a:r>
              <a:rPr lang="ar-SA" sz="3200" b="1" dirty="0">
                <a:solidFill>
                  <a:srgbClr val="FF0000"/>
                </a:solidFill>
                <a:cs typeface="Traditional Arabic" pitchFamily="2" charset="-78"/>
              </a:rPr>
              <a:t> </a:t>
            </a:r>
            <a:r>
              <a:rPr lang="ar-SA" sz="3200" b="1" dirty="0">
                <a:cs typeface="Traditional Arabic" pitchFamily="2" charset="-78"/>
              </a:rPr>
              <a:t>واللواط </a:t>
            </a:r>
            <a:r>
              <a:rPr lang="ar-SA" sz="3200" b="1" dirty="0">
                <a:solidFill>
                  <a:srgbClr val="FF0000"/>
                </a:solidFill>
                <a:cs typeface="Traditional Arabic" pitchFamily="2" charset="-78"/>
              </a:rPr>
              <a:t>والإقرار </a:t>
            </a:r>
            <a:r>
              <a:rPr lang="ar-SA" sz="3200" b="1" dirty="0" err="1">
                <a:solidFill>
                  <a:srgbClr val="FF0000"/>
                </a:solidFill>
                <a:cs typeface="Traditional Arabic" pitchFamily="2" charset="-78"/>
              </a:rPr>
              <a:t>به</a:t>
            </a:r>
            <a:r>
              <a:rPr lang="ar-SA" sz="3200" b="1" dirty="0">
                <a:solidFill>
                  <a:srgbClr val="FF0000"/>
                </a:solidFill>
                <a:cs typeface="Traditional Arabic" pitchFamily="2" charset="-78"/>
              </a:rPr>
              <a:t> إلا أربعة </a:t>
            </a:r>
            <a:r>
              <a:rPr lang="ar-SA" sz="3200" b="1" dirty="0">
                <a:cs typeface="Traditional Arabic" pitchFamily="2" charset="-78"/>
              </a:rPr>
              <a:t>رجال يشهدون </a:t>
            </a:r>
            <a:r>
              <a:rPr lang="ar-SA" sz="3200" b="1" dirty="0" err="1">
                <a:cs typeface="Traditional Arabic" pitchFamily="2" charset="-78"/>
              </a:rPr>
              <a:t>به</a:t>
            </a:r>
            <a:r>
              <a:rPr lang="ar-SA" sz="3200" b="1" dirty="0">
                <a:cs typeface="Traditional Arabic" pitchFamily="2" charset="-78"/>
              </a:rPr>
              <a:t>، أو أنه أقر </a:t>
            </a:r>
            <a:r>
              <a:rPr lang="ar-SA" sz="3200" b="1" dirty="0" err="1">
                <a:cs typeface="Traditional Arabic" pitchFamily="2" charset="-78"/>
              </a:rPr>
              <a:t>به</a:t>
            </a:r>
            <a:r>
              <a:rPr lang="ar-SA" sz="3200" b="1" dirty="0">
                <a:cs typeface="Traditional Arabic" pitchFamily="2" charset="-78"/>
              </a:rPr>
              <a:t> أربعا لقوله </a:t>
            </a:r>
            <a:r>
              <a:rPr lang="ar-SA" sz="3200" b="1" dirty="0" err="1">
                <a:cs typeface="Traditional Arabic" pitchFamily="2" charset="-78"/>
              </a:rPr>
              <a:t>تعالى : </a:t>
            </a:r>
            <a:r>
              <a:rPr lang="ar-SA" sz="3200" b="1" dirty="0">
                <a:cs typeface="Traditional Arabic" pitchFamily="2" charset="-78"/>
              </a:rPr>
              <a:t>{ لولا جاؤوا عليه بأربعة </a:t>
            </a:r>
            <a:r>
              <a:rPr lang="ar-SA" sz="3200" b="1" dirty="0" err="1">
                <a:cs typeface="Traditional Arabic" pitchFamily="2" charset="-78"/>
              </a:rPr>
              <a:t>شهداء </a:t>
            </a:r>
            <a:r>
              <a:rPr lang="ar-SA" sz="3200" b="1" dirty="0">
                <a:cs typeface="Traditional Arabic" pitchFamily="2" charset="-78"/>
              </a:rPr>
              <a:t>} الآية.</a:t>
            </a:r>
          </a:p>
          <a:p>
            <a:pPr algn="just"/>
            <a:r>
              <a:rPr lang="ar-SA" sz="3200" b="1" dirty="0">
                <a:cs typeface="Traditional Arabic" pitchFamily="2" charset="-78"/>
              </a:rPr>
              <a:t>من عرف بغنى وادعى أنه فقير ليأخذ من زكاة لم يقبل إلا بثلاثة رجال.</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106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19060084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ويقبل في بقية الحدود </a:t>
            </a:r>
            <a:r>
              <a:rPr lang="ar-SA" sz="3200" b="1" dirty="0">
                <a:cs typeface="Traditional Arabic" pitchFamily="2" charset="-78"/>
              </a:rPr>
              <a:t>كالقذف والشرب والسرقة وقطع الطريق </a:t>
            </a:r>
            <a:r>
              <a:rPr lang="ar-SA" sz="3200" b="1" dirty="0">
                <a:solidFill>
                  <a:srgbClr val="FF0000"/>
                </a:solidFill>
                <a:cs typeface="Traditional Arabic" pitchFamily="2" charset="-78"/>
              </a:rPr>
              <a:t>و</a:t>
            </a:r>
            <a:r>
              <a:rPr lang="ar-SA" sz="3200" b="1" dirty="0">
                <a:cs typeface="Traditional Arabic" pitchFamily="2" charset="-78"/>
              </a:rPr>
              <a:t>في </a:t>
            </a:r>
            <a:r>
              <a:rPr lang="ar-SA" sz="3200" b="1" dirty="0">
                <a:solidFill>
                  <a:srgbClr val="FF0000"/>
                </a:solidFill>
                <a:cs typeface="Traditional Arabic" pitchFamily="2" charset="-78"/>
              </a:rPr>
              <a:t>القصاص </a:t>
            </a:r>
            <a:r>
              <a:rPr lang="ar-SA" sz="3200" b="1" dirty="0">
                <a:cs typeface="Traditional Arabic" pitchFamily="2" charset="-78"/>
              </a:rPr>
              <a:t>رجلان ولا تقبل فيه شهادة النساء لأنه يسقط بالشبهة.</a:t>
            </a:r>
          </a:p>
          <a:p>
            <a:pPr algn="just"/>
            <a:r>
              <a:rPr lang="ar-SA" sz="3200" b="1" dirty="0">
                <a:solidFill>
                  <a:srgbClr val="FF0000"/>
                </a:solidFill>
                <a:cs typeface="Traditional Arabic" pitchFamily="2" charset="-78"/>
              </a:rPr>
              <a:t>وما ليس بعقوبة ولا مال ولا يقصد </a:t>
            </a:r>
            <a:r>
              <a:rPr lang="ar-SA" sz="3200" b="1" dirty="0" err="1">
                <a:solidFill>
                  <a:srgbClr val="FF0000"/>
                </a:solidFill>
                <a:cs typeface="Traditional Arabic" pitchFamily="2" charset="-78"/>
              </a:rPr>
              <a:t>به</a:t>
            </a:r>
            <a:r>
              <a:rPr lang="ar-SA" sz="3200" b="1" dirty="0">
                <a:solidFill>
                  <a:srgbClr val="FF0000"/>
                </a:solidFill>
                <a:cs typeface="Traditional Arabic" pitchFamily="2" charset="-78"/>
              </a:rPr>
              <a:t> المال ويطلع عليه الرجال غالبا كنكاح وطلاق ورجعة وخلع ونسب وولاء </a:t>
            </a:r>
            <a:r>
              <a:rPr lang="ar-SA" sz="3200" b="1" dirty="0" err="1">
                <a:solidFill>
                  <a:srgbClr val="FF0000"/>
                </a:solidFill>
                <a:cs typeface="Traditional Arabic" pitchFamily="2" charset="-78"/>
              </a:rPr>
              <a:t>وإيصاء</a:t>
            </a:r>
            <a:r>
              <a:rPr lang="ar-SA" sz="3200" b="1" dirty="0">
                <a:solidFill>
                  <a:srgbClr val="FF0000"/>
                </a:solidFill>
                <a:cs typeface="Traditional Arabic" pitchFamily="2" charset="-78"/>
              </a:rPr>
              <a:t> إليه </a:t>
            </a:r>
            <a:r>
              <a:rPr lang="ar-SA" sz="3200" b="1" dirty="0">
                <a:cs typeface="Traditional Arabic" pitchFamily="2" charset="-78"/>
              </a:rPr>
              <a:t>في غير مال </a:t>
            </a:r>
            <a:r>
              <a:rPr lang="ar-SA" sz="3200" b="1" dirty="0">
                <a:solidFill>
                  <a:srgbClr val="FF0000"/>
                </a:solidFill>
                <a:cs typeface="Traditional Arabic" pitchFamily="2" charset="-78"/>
              </a:rPr>
              <a:t>لا يقبل فيه إلا رجلان</a:t>
            </a:r>
            <a:r>
              <a:rPr lang="ar-SA" sz="3200" b="1" dirty="0">
                <a:cs typeface="Traditional Arabic" pitchFamily="2" charset="-78"/>
              </a:rPr>
              <a:t> دون النساء.</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107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184436955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ويقبل في المال وما يقصد </a:t>
            </a:r>
            <a:r>
              <a:rPr lang="ar-SA" sz="3200" b="1" dirty="0" err="1">
                <a:solidFill>
                  <a:srgbClr val="FF0000"/>
                </a:solidFill>
                <a:cs typeface="Traditional Arabic" pitchFamily="2" charset="-78"/>
              </a:rPr>
              <a:t>به</a:t>
            </a:r>
            <a:r>
              <a:rPr lang="ar-SA" sz="3200" b="1" dirty="0">
                <a:solidFill>
                  <a:srgbClr val="FF0000"/>
                </a:solidFill>
                <a:cs typeface="Traditional Arabic" pitchFamily="2" charset="-78"/>
              </a:rPr>
              <a:t> </a:t>
            </a:r>
            <a:r>
              <a:rPr lang="ar-SA" sz="3200" b="1" dirty="0">
                <a:cs typeface="Traditional Arabic" pitchFamily="2" charset="-78"/>
              </a:rPr>
              <a:t>المال </a:t>
            </a:r>
            <a:r>
              <a:rPr lang="ar-SA" sz="3200" b="1" dirty="0">
                <a:solidFill>
                  <a:srgbClr val="FF0000"/>
                </a:solidFill>
                <a:cs typeface="Traditional Arabic" pitchFamily="2" charset="-78"/>
              </a:rPr>
              <a:t>كالبيع والأجل والخيار في </a:t>
            </a:r>
            <a:r>
              <a:rPr lang="ar-SA" sz="3200" b="1" dirty="0">
                <a:cs typeface="Traditional Arabic" pitchFamily="2" charset="-78"/>
              </a:rPr>
              <a:t>البيع </a:t>
            </a:r>
            <a:r>
              <a:rPr lang="ar-SA" sz="3200" b="1" dirty="0">
                <a:solidFill>
                  <a:srgbClr val="FF0000"/>
                </a:solidFill>
                <a:cs typeface="Traditional Arabic" pitchFamily="2" charset="-78"/>
              </a:rPr>
              <a:t>ونحوه</a:t>
            </a:r>
            <a:r>
              <a:rPr lang="ar-SA" sz="3200" b="1" dirty="0">
                <a:cs typeface="Traditional Arabic" pitchFamily="2" charset="-78"/>
              </a:rPr>
              <a:t> كالقرض والرهن والغصب والإجارة والشركة والشفعة وضمان المال وإتلافه والعتق والكتابة والتدبير والوصية بالمال والجناية إذا لم توجب قودا </a:t>
            </a:r>
            <a:r>
              <a:rPr lang="ar-SA" sz="3200" b="1" dirty="0">
                <a:solidFill>
                  <a:srgbClr val="FF0000"/>
                </a:solidFill>
                <a:cs typeface="Traditional Arabic" pitchFamily="2" charset="-78"/>
              </a:rPr>
              <a:t>رجلان، أو رجل وامرأتان؛</a:t>
            </a:r>
            <a:r>
              <a:rPr lang="ar-SA" sz="3200" b="1" dirty="0">
                <a:cs typeface="Traditional Arabic" pitchFamily="2" charset="-78"/>
              </a:rPr>
              <a:t> لقوله </a:t>
            </a:r>
            <a:r>
              <a:rPr lang="ar-SA" sz="3200" b="1" dirty="0" err="1">
                <a:cs typeface="Traditional Arabic" pitchFamily="2" charset="-78"/>
              </a:rPr>
              <a:t>تعالى:</a:t>
            </a:r>
            <a:r>
              <a:rPr lang="ar-SA" sz="3200" b="1" dirty="0">
                <a:cs typeface="Traditional Arabic" pitchFamily="2" charset="-78"/>
              </a:rPr>
              <a:t>{ فإن لم يكونا رجلين فرجل </a:t>
            </a:r>
            <a:r>
              <a:rPr lang="ar-SA" sz="3200" b="1" dirty="0" err="1">
                <a:cs typeface="Traditional Arabic" pitchFamily="2" charset="-78"/>
              </a:rPr>
              <a:t>وامرأتان </a:t>
            </a:r>
            <a:r>
              <a:rPr lang="ar-SA" sz="3200" b="1" dirty="0">
                <a:cs typeface="Traditional Arabic" pitchFamily="2" charset="-78"/>
              </a:rPr>
              <a:t>} وسياق الآية يدل على اختصاص ذلك بالأموال، </a:t>
            </a:r>
            <a:r>
              <a:rPr lang="ar-SA" sz="3200" b="1" dirty="0">
                <a:solidFill>
                  <a:srgbClr val="FF0000"/>
                </a:solidFill>
                <a:cs typeface="Traditional Arabic" pitchFamily="2" charset="-78"/>
              </a:rPr>
              <a:t>أو رجل ويمين المدعي؛ </a:t>
            </a:r>
            <a:r>
              <a:rPr lang="ar-SA" sz="3200" b="1" dirty="0">
                <a:cs typeface="Traditional Arabic" pitchFamily="2" charset="-78"/>
              </a:rPr>
              <a:t>لقول ابن عباس:“إن رسول الله صلى الله عليه وسلم قضى باليمين مع </a:t>
            </a:r>
            <a:r>
              <a:rPr lang="ar-SA" sz="3200" b="1" dirty="0" err="1">
                <a:cs typeface="Traditional Arabic" pitchFamily="2" charset="-78"/>
              </a:rPr>
              <a:t>الشاهد“.</a:t>
            </a:r>
            <a:r>
              <a:rPr lang="ar-SA" sz="3200" b="1" dirty="0">
                <a:cs typeface="Traditional Arabic" pitchFamily="2" charset="-78"/>
              </a:rPr>
              <a:t> رواه أحمد وغيره، ويجب تقديم الشهادة عليه.</a:t>
            </a:r>
          </a:p>
          <a:p>
            <a:pPr algn="just"/>
            <a:r>
              <a:rPr lang="ar-SA" sz="3200" b="1" dirty="0">
                <a:cs typeface="Traditional Arabic" pitchFamily="2" charset="-78"/>
              </a:rPr>
              <a:t>لا بامرأتين ويمين </a:t>
            </a:r>
            <a:r>
              <a:rPr lang="ar-SA" sz="3200" b="1" dirty="0">
                <a:solidFill>
                  <a:srgbClr val="0070C0"/>
                </a:solidFill>
                <a:cs typeface="Traditional Arabic" pitchFamily="2" charset="-78"/>
              </a:rPr>
              <a:t>فلا يقبل؛ لأن النساء لا تقبل شهادتهن في ذلك منفردات.</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108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171362222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cs typeface="Traditional Arabic" pitchFamily="2" charset="-78"/>
              </a:rPr>
              <a:t>ويقبل في داء دابة وموضحة طبيب وبيطار واحد مع عدم غيره فإن لم يتعذر فاثنان.</a:t>
            </a:r>
          </a:p>
          <a:p>
            <a:pPr algn="just"/>
            <a:r>
              <a:rPr lang="ar-SA" sz="3200" b="1" dirty="0">
                <a:solidFill>
                  <a:srgbClr val="FF0000"/>
                </a:solidFill>
                <a:cs typeface="Traditional Arabic" pitchFamily="2" charset="-78"/>
              </a:rPr>
              <a:t>وما لا يطلع عليه الرجال</a:t>
            </a:r>
            <a:r>
              <a:rPr lang="ar-SA" sz="3200" b="1" dirty="0">
                <a:cs typeface="Traditional Arabic" pitchFamily="2" charset="-78"/>
              </a:rPr>
              <a:t> غالبا </a:t>
            </a:r>
            <a:r>
              <a:rPr lang="ar-SA" sz="3200" b="1" dirty="0">
                <a:solidFill>
                  <a:srgbClr val="FF0000"/>
                </a:solidFill>
                <a:cs typeface="Traditional Arabic" pitchFamily="2" charset="-78"/>
              </a:rPr>
              <a:t>كعيوب النساء تحت الثياب والبكارة </a:t>
            </a:r>
            <a:r>
              <a:rPr lang="ar-SA" sz="3200" b="1" dirty="0" err="1">
                <a:solidFill>
                  <a:srgbClr val="FF0000"/>
                </a:solidFill>
                <a:cs typeface="Traditional Arabic" pitchFamily="2" charset="-78"/>
              </a:rPr>
              <a:t>والثيوبة</a:t>
            </a:r>
            <a:r>
              <a:rPr lang="ar-SA" sz="3200" b="1" dirty="0">
                <a:solidFill>
                  <a:srgbClr val="FF0000"/>
                </a:solidFill>
                <a:cs typeface="Traditional Arabic" pitchFamily="2" charset="-78"/>
              </a:rPr>
              <a:t> والحيض والولادة والرضاع والاستهلال</a:t>
            </a:r>
            <a:r>
              <a:rPr lang="ar-SA" sz="3200" b="1" dirty="0">
                <a:cs typeface="Traditional Arabic" pitchFamily="2" charset="-78"/>
              </a:rPr>
              <a:t> أي: صراخ المولود عند الولادة </a:t>
            </a:r>
            <a:r>
              <a:rPr lang="ar-SA" sz="3200" b="1" dirty="0">
                <a:solidFill>
                  <a:srgbClr val="FF0000"/>
                </a:solidFill>
                <a:cs typeface="Traditional Arabic" pitchFamily="2" charset="-78"/>
              </a:rPr>
              <a:t>ونحوه </a:t>
            </a:r>
            <a:r>
              <a:rPr lang="ar-SA" sz="3200" b="1" dirty="0">
                <a:cs typeface="Traditional Arabic" pitchFamily="2" charset="-78"/>
              </a:rPr>
              <a:t>كالرتق والقرن </a:t>
            </a:r>
            <a:r>
              <a:rPr lang="ar-SA" sz="3200" b="1" dirty="0" err="1">
                <a:cs typeface="Traditional Arabic" pitchFamily="2" charset="-78"/>
              </a:rPr>
              <a:t>والعفل</a:t>
            </a:r>
            <a:r>
              <a:rPr lang="ar-SA" sz="3200" b="1" dirty="0">
                <a:cs typeface="Traditional Arabic" pitchFamily="2" charset="-78"/>
              </a:rPr>
              <a:t> وكذا جراحة وغيرها في حمام وعرس ونحوهما مما لا يحضره الرجال </a:t>
            </a:r>
            <a:r>
              <a:rPr lang="ar-SA" sz="3200" b="1" dirty="0">
                <a:solidFill>
                  <a:srgbClr val="FF0000"/>
                </a:solidFill>
                <a:cs typeface="Traditional Arabic" pitchFamily="2" charset="-78"/>
              </a:rPr>
              <a:t>يقبل فيه شهادة امرأة عدل </a:t>
            </a:r>
            <a:r>
              <a:rPr lang="ar-SA" sz="3200" b="1" dirty="0">
                <a:cs typeface="Traditional Arabic" pitchFamily="2" charset="-78"/>
              </a:rPr>
              <a:t>لحديث </a:t>
            </a:r>
            <a:r>
              <a:rPr lang="ar-SA" sz="3200" b="1" dirty="0" err="1">
                <a:cs typeface="Traditional Arabic" pitchFamily="2" charset="-78"/>
              </a:rPr>
              <a:t>حذيفة </a:t>
            </a:r>
            <a:r>
              <a:rPr lang="ar-SA" sz="3200" b="1" dirty="0">
                <a:cs typeface="Traditional Arabic" pitchFamily="2" charset="-78"/>
              </a:rPr>
              <a:t>”أن النبي صلى الله عليه وسلم أجاز شهادة القابلة وحدها“ ذكره الفقهاء في كتبهم وروى أبو الخطاب عن ابن عمر عن النبي صلى الله عليه وسلم </a:t>
            </a:r>
            <a:r>
              <a:rPr lang="ar-SA" sz="3200" b="1" dirty="0" err="1">
                <a:cs typeface="Traditional Arabic" pitchFamily="2" charset="-78"/>
              </a:rPr>
              <a:t>قال:</a:t>
            </a:r>
            <a:r>
              <a:rPr lang="ar-SA" sz="3200" b="1" dirty="0">
                <a:cs typeface="Traditional Arabic" pitchFamily="2" charset="-78"/>
              </a:rPr>
              <a:t>[ يجزئ في الرضاع شهادة امرأة </a:t>
            </a:r>
            <a:r>
              <a:rPr lang="ar-SA" sz="3200" b="1" dirty="0" err="1">
                <a:cs typeface="Traditional Arabic" pitchFamily="2" charset="-78"/>
              </a:rPr>
              <a:t>واحدة </a:t>
            </a:r>
            <a:r>
              <a:rPr lang="ar-SA" sz="3200" b="1" dirty="0">
                <a:cs typeface="Traditional Arabic" pitchFamily="2" charset="-78"/>
              </a:rPr>
              <a:t>]، </a:t>
            </a:r>
            <a:r>
              <a:rPr lang="ar-SA" sz="3200" b="1" dirty="0">
                <a:solidFill>
                  <a:srgbClr val="FF0000"/>
                </a:solidFill>
                <a:cs typeface="Traditional Arabic" pitchFamily="2" charset="-78"/>
              </a:rPr>
              <a:t>والرجل فيه كالمرأة </a:t>
            </a:r>
            <a:r>
              <a:rPr lang="ar-SA" sz="3200" b="1" dirty="0">
                <a:cs typeface="Traditional Arabic" pitchFamily="2" charset="-78"/>
              </a:rPr>
              <a:t>وأولى لكماله.</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109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244632774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ومن أتى برجل وامرأتين أو أتى بشاهد ويمين </a:t>
            </a:r>
            <a:r>
              <a:rPr lang="ar-SA" sz="3200" b="1" dirty="0">
                <a:cs typeface="Traditional Arabic" pitchFamily="2" charset="-78"/>
              </a:rPr>
              <a:t>أي حلفه </a:t>
            </a:r>
            <a:r>
              <a:rPr lang="ar-SA" sz="3200" b="1" dirty="0">
                <a:solidFill>
                  <a:srgbClr val="FF0000"/>
                </a:solidFill>
                <a:cs typeface="Traditional Arabic" pitchFamily="2" charset="-78"/>
              </a:rPr>
              <a:t>فيما يوجب </a:t>
            </a:r>
            <a:r>
              <a:rPr lang="ar-SA" sz="3200" b="1" dirty="0" err="1">
                <a:solidFill>
                  <a:srgbClr val="FF0000"/>
                </a:solidFill>
                <a:cs typeface="Traditional Arabic" pitchFamily="2" charset="-78"/>
              </a:rPr>
              <a:t>القود</a:t>
            </a:r>
            <a:r>
              <a:rPr lang="ar-SA" sz="3200" b="1" dirty="0">
                <a:solidFill>
                  <a:srgbClr val="FF0000"/>
                </a:solidFill>
                <a:cs typeface="Traditional Arabic" pitchFamily="2" charset="-78"/>
              </a:rPr>
              <a:t> لم يثبت بـ</a:t>
            </a:r>
            <a:r>
              <a:rPr lang="ar-SA" sz="3200" b="1" dirty="0">
                <a:cs typeface="Traditional Arabic" pitchFamily="2" charset="-78"/>
              </a:rPr>
              <a:t>ما ذكر </a:t>
            </a:r>
            <a:r>
              <a:rPr lang="ar-SA" sz="3200" b="1" dirty="0" err="1">
                <a:solidFill>
                  <a:srgbClr val="FF0000"/>
                </a:solidFill>
                <a:cs typeface="Traditional Arabic" pitchFamily="2" charset="-78"/>
              </a:rPr>
              <a:t>قود</a:t>
            </a:r>
            <a:r>
              <a:rPr lang="ar-SA" sz="3200" b="1" dirty="0">
                <a:solidFill>
                  <a:srgbClr val="FF0000"/>
                </a:solidFill>
                <a:cs typeface="Traditional Arabic" pitchFamily="2" charset="-78"/>
              </a:rPr>
              <a:t> ولا مال </a:t>
            </a:r>
            <a:r>
              <a:rPr lang="ar-SA" sz="3200" b="1" dirty="0">
                <a:cs typeface="Traditional Arabic" pitchFamily="2" charset="-78"/>
              </a:rPr>
              <a:t>لأن قتل العمد يوجب القصاص والمال بدل منه فإن لم يثبت الأصل لم يجب بدله.</a:t>
            </a:r>
          </a:p>
          <a:p>
            <a:pPr algn="just"/>
            <a:r>
              <a:rPr lang="ar-SA" sz="3200" b="1" dirty="0">
                <a:solidFill>
                  <a:srgbClr val="FF0000"/>
                </a:solidFill>
                <a:cs typeface="Traditional Arabic" pitchFamily="2" charset="-78"/>
              </a:rPr>
              <a:t>وإن أتى </a:t>
            </a:r>
            <a:r>
              <a:rPr lang="ar-SA" sz="3200" b="1" dirty="0">
                <a:cs typeface="Traditional Arabic" pitchFamily="2" charset="-78"/>
              </a:rPr>
              <a:t>برجل وامرأتين أو رجل ويمين </a:t>
            </a:r>
            <a:r>
              <a:rPr lang="ar-SA" sz="3200" b="1" dirty="0">
                <a:solidFill>
                  <a:srgbClr val="FF0000"/>
                </a:solidFill>
                <a:cs typeface="Traditional Arabic" pitchFamily="2" charset="-78"/>
              </a:rPr>
              <a:t>في سرقة ثبت المال </a:t>
            </a:r>
            <a:r>
              <a:rPr lang="ar-SA" sz="3200" b="1" dirty="0">
                <a:cs typeface="Traditional Arabic" pitchFamily="2" charset="-78"/>
              </a:rPr>
              <a:t>لكمال بينته </a:t>
            </a:r>
            <a:r>
              <a:rPr lang="ar-SA" sz="3200" b="1" dirty="0">
                <a:solidFill>
                  <a:srgbClr val="FF0000"/>
                </a:solidFill>
                <a:cs typeface="Traditional Arabic" pitchFamily="2" charset="-78"/>
              </a:rPr>
              <a:t>دون القطع</a:t>
            </a:r>
            <a:r>
              <a:rPr lang="ar-SA" sz="3200" b="1" dirty="0">
                <a:cs typeface="Traditional Arabic" pitchFamily="2" charset="-78"/>
              </a:rPr>
              <a:t> لعدم كمال بينته.</a:t>
            </a:r>
          </a:p>
          <a:p>
            <a:pPr algn="just"/>
            <a:r>
              <a:rPr lang="ar-SA" sz="3200" b="1" dirty="0">
                <a:solidFill>
                  <a:srgbClr val="FF0000"/>
                </a:solidFill>
                <a:cs typeface="Traditional Arabic" pitchFamily="2" charset="-78"/>
              </a:rPr>
              <a:t>وإن أتى </a:t>
            </a:r>
            <a:r>
              <a:rPr lang="ar-SA" sz="3200" b="1" dirty="0">
                <a:cs typeface="Traditional Arabic" pitchFamily="2" charset="-78"/>
              </a:rPr>
              <a:t>برجل وامرأتين أو رجل ويمين </a:t>
            </a:r>
            <a:r>
              <a:rPr lang="ar-SA" sz="3200" b="1" dirty="0">
                <a:solidFill>
                  <a:srgbClr val="FF0000"/>
                </a:solidFill>
                <a:cs typeface="Traditional Arabic" pitchFamily="2" charset="-78"/>
              </a:rPr>
              <a:t>في</a:t>
            </a:r>
            <a:r>
              <a:rPr lang="ar-SA" sz="3200" b="1" dirty="0">
                <a:cs typeface="Traditional Arabic" pitchFamily="2" charset="-78"/>
              </a:rPr>
              <a:t> دعوى </a:t>
            </a:r>
            <a:r>
              <a:rPr lang="ar-SA" sz="3200" b="1" dirty="0">
                <a:solidFill>
                  <a:srgbClr val="FF0000"/>
                </a:solidFill>
                <a:cs typeface="Traditional Arabic" pitchFamily="2" charset="-78"/>
              </a:rPr>
              <a:t>خلع</a:t>
            </a:r>
            <a:r>
              <a:rPr lang="ar-SA" sz="3200" b="1" dirty="0">
                <a:cs typeface="Traditional Arabic" pitchFamily="2" charset="-78"/>
              </a:rPr>
              <a:t> امرأته على عوض سماه </a:t>
            </a:r>
            <a:r>
              <a:rPr lang="ar-SA" sz="3200" b="1" dirty="0">
                <a:solidFill>
                  <a:srgbClr val="FF0000"/>
                </a:solidFill>
                <a:cs typeface="Traditional Arabic" pitchFamily="2" charset="-78"/>
              </a:rPr>
              <a:t>ثبت له العوض </a:t>
            </a:r>
            <a:r>
              <a:rPr lang="ar-SA" sz="3200" b="1" dirty="0">
                <a:cs typeface="Traditional Arabic" pitchFamily="2" charset="-78"/>
              </a:rPr>
              <a:t>لأن بينته تامة فيه </a:t>
            </a:r>
            <a:r>
              <a:rPr lang="ar-SA" sz="3200" b="1" dirty="0">
                <a:solidFill>
                  <a:srgbClr val="FF0000"/>
                </a:solidFill>
                <a:cs typeface="Traditional Arabic" pitchFamily="2" charset="-78"/>
              </a:rPr>
              <a:t>وثبتت البينونة بمجرد دعواه </a:t>
            </a:r>
            <a:r>
              <a:rPr lang="ar-SA" sz="3200" b="1" dirty="0">
                <a:cs typeface="Traditional Arabic" pitchFamily="2" charset="-78"/>
              </a:rPr>
              <a:t>لإقراره على نفسه، وإن ادعته هي لم يقبل فيه إلا رجلان؛ </a:t>
            </a:r>
            <a:r>
              <a:rPr lang="ar-SA" sz="3200" b="1" dirty="0">
                <a:solidFill>
                  <a:srgbClr val="0070C0"/>
                </a:solidFill>
                <a:cs typeface="Traditional Arabic" pitchFamily="2" charset="-78"/>
              </a:rPr>
              <a:t>لأن مقصودها الفسخ وهو ليس بمال فلا يثبت إلا بشهادة رجلين.</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110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83594765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الشهادة على </a:t>
            </a:r>
            <a:r>
              <a:rPr lang="ar-SA" sz="3200" dirty="0" err="1">
                <a:solidFill>
                  <a:srgbClr val="C00000"/>
                </a:solidFill>
              </a:rPr>
              <a:t>الشهادة:</a:t>
            </a:r>
            <a:endParaRPr lang="ar-SA" sz="3200" dirty="0">
              <a:solidFill>
                <a:srgbClr val="C00000"/>
              </a:solidFill>
            </a:endParaRPr>
          </a:p>
          <a:p>
            <a:pPr algn="just"/>
            <a:r>
              <a:rPr lang="ar-SA" sz="3200" b="1" dirty="0">
                <a:solidFill>
                  <a:srgbClr val="FF0000"/>
                </a:solidFill>
                <a:cs typeface="Traditional Arabic" pitchFamily="2" charset="-78"/>
              </a:rPr>
              <a:t>لا تقبل الشهادة على الشهادة إلا في حق يقبل فيه كتاب القاضي إلى القاضي </a:t>
            </a:r>
            <a:r>
              <a:rPr lang="ar-SA" sz="3200" b="1" dirty="0">
                <a:cs typeface="Traditional Arabic" pitchFamily="2" charset="-78"/>
              </a:rPr>
              <a:t>وهو حقوق الآدميين دون حقوق الله تعالى لأن الحدود مبنية على الستر والدرء بالشبهات.</a:t>
            </a:r>
          </a:p>
          <a:p>
            <a:pPr algn="just"/>
            <a:r>
              <a:rPr lang="ar-SA" sz="3200" b="1" dirty="0">
                <a:solidFill>
                  <a:srgbClr val="0070C0"/>
                </a:solidFill>
                <a:cs typeface="Traditional Arabic" pitchFamily="2" charset="-78"/>
              </a:rPr>
              <a:t>متى يحكم القاضي بالشهادة على </a:t>
            </a:r>
            <a:r>
              <a:rPr lang="ar-SA" sz="3200" b="1" dirty="0" err="1">
                <a:solidFill>
                  <a:srgbClr val="0070C0"/>
                </a:solidFill>
                <a:cs typeface="Traditional Arabic" pitchFamily="2" charset="-78"/>
              </a:rPr>
              <a:t>الشهادة؟.</a:t>
            </a:r>
            <a:r>
              <a:rPr lang="ar-SA" sz="3200" b="1" dirty="0">
                <a:solidFill>
                  <a:srgbClr val="0070C0"/>
                </a:solidFill>
                <a:cs typeface="Traditional Arabic" pitchFamily="2" charset="-78"/>
              </a:rPr>
              <a:t> </a:t>
            </a:r>
          </a:p>
          <a:p>
            <a:pPr marL="514350" indent="-514350" algn="just">
              <a:buFont typeface="+mj-lt"/>
              <a:buAutoNum type="arabicPeriod"/>
            </a:pPr>
            <a:r>
              <a:rPr lang="ar-SA" sz="3200" b="1" dirty="0">
                <a:solidFill>
                  <a:srgbClr val="FF0000"/>
                </a:solidFill>
                <a:cs typeface="Traditional Arabic" pitchFamily="2" charset="-78"/>
              </a:rPr>
              <a:t>أن تتعذر شهادة الأصل بموت أو مرض أو غيبة مسافة قصر </a:t>
            </a:r>
            <a:r>
              <a:rPr lang="ar-SA" sz="3200" b="1" dirty="0">
                <a:cs typeface="Traditional Arabic" pitchFamily="2" charset="-78"/>
              </a:rPr>
              <a:t>أو خوف من سلطان أو غيره؛ لأنه إذا أمكن الحاكم أن يسمع شهادة شاهدي الأصل استغنى عن البحث عن عدالة شاهدي الفرع وكان أحوط للشهادة.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111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188881682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buFont typeface="+mj-lt"/>
              <a:buAutoNum type="arabicPeriod" startAt="2"/>
            </a:pPr>
            <a:r>
              <a:rPr lang="ar-SA" sz="3200" b="1" dirty="0">
                <a:cs typeface="Traditional Arabic" pitchFamily="2" charset="-78"/>
              </a:rPr>
              <a:t>دوام عذر شهود الأصل إلى الحكم.</a:t>
            </a:r>
          </a:p>
          <a:p>
            <a:pPr marL="514350" indent="-514350" algn="just">
              <a:buFont typeface="+mj-lt"/>
              <a:buAutoNum type="arabicPeriod" startAt="2"/>
            </a:pPr>
            <a:r>
              <a:rPr lang="ar-SA" sz="3200" b="1" dirty="0">
                <a:cs typeface="Traditional Arabic" pitchFamily="2" charset="-78"/>
              </a:rPr>
              <a:t>ثبوت عدالة الجميع ودوام عدالتهم وتعيين فرع الأصل.</a:t>
            </a:r>
          </a:p>
          <a:p>
            <a:pPr marL="514350" indent="-514350" algn="just">
              <a:buFont typeface="+mj-lt"/>
              <a:buAutoNum type="arabicPeriod" startAt="2"/>
            </a:pPr>
            <a:r>
              <a:rPr lang="ar-SA" sz="3200" b="1" dirty="0">
                <a:solidFill>
                  <a:srgbClr val="FF0000"/>
                </a:solidFill>
                <a:cs typeface="Traditional Arabic" pitchFamily="2" charset="-78"/>
              </a:rPr>
              <a:t>أن يسترعيه شاهد الأصل فيقول </a:t>
            </a:r>
            <a:r>
              <a:rPr lang="ar-SA" sz="3200" b="1" dirty="0">
                <a:cs typeface="Traditional Arabic" pitchFamily="2" charset="-78"/>
              </a:rPr>
              <a:t>شاهد الأصل لفرع: </a:t>
            </a:r>
            <a:r>
              <a:rPr lang="ar-SA" sz="3200" b="1" dirty="0">
                <a:solidFill>
                  <a:srgbClr val="FF0000"/>
                </a:solidFill>
                <a:cs typeface="Traditional Arabic" pitchFamily="2" charset="-78"/>
              </a:rPr>
              <a:t>اشهد على شهادتي بكذا، أو</a:t>
            </a:r>
            <a:r>
              <a:rPr lang="ar-SA" sz="3200" b="1" dirty="0">
                <a:cs typeface="Traditional Arabic" pitchFamily="2" charset="-78"/>
              </a:rPr>
              <a:t> اشهد أني أشهد أن فلانا أقر عندي بكذا أو نحوه، وإن لم يسترعه لم يشهد لأن الشهادة على الشهادة فيها معنى النيابة ولا ينوب عنه إلا بإذنه.</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112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266893786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C00000"/>
                </a:solidFill>
                <a:cs typeface="Traditional Arabic" pitchFamily="2" charset="-78"/>
              </a:rPr>
              <a:t>حكم رجوع الشهود بعد أداء </a:t>
            </a:r>
            <a:r>
              <a:rPr lang="ar-SA" sz="3200" b="1" dirty="0" err="1">
                <a:solidFill>
                  <a:srgbClr val="C00000"/>
                </a:solidFill>
                <a:cs typeface="Traditional Arabic" pitchFamily="2" charset="-78"/>
              </a:rPr>
              <a:t>شهادتهم؟</a:t>
            </a:r>
            <a:endParaRPr lang="ar-SA" sz="3200" b="1" dirty="0">
              <a:solidFill>
                <a:srgbClr val="C00000"/>
              </a:solidFill>
              <a:cs typeface="Traditional Arabic" pitchFamily="2" charset="-78"/>
            </a:endParaRPr>
          </a:p>
          <a:p>
            <a:pPr algn="just"/>
            <a:r>
              <a:rPr lang="ar-SA" sz="3200" b="1" dirty="0">
                <a:solidFill>
                  <a:srgbClr val="0070C0"/>
                </a:solidFill>
                <a:cs typeface="Traditional Arabic" pitchFamily="2" charset="-78"/>
              </a:rPr>
              <a:t>له </a:t>
            </a:r>
            <a:r>
              <a:rPr lang="ar-SA" sz="3200" b="1" dirty="0" err="1">
                <a:solidFill>
                  <a:srgbClr val="0070C0"/>
                </a:solidFill>
                <a:cs typeface="Traditional Arabic" pitchFamily="2" charset="-78"/>
              </a:rPr>
              <a:t>حالتان:</a:t>
            </a:r>
            <a:endParaRPr lang="ar-SA" sz="3200" b="1" dirty="0">
              <a:solidFill>
                <a:srgbClr val="0070C0"/>
              </a:solidFill>
              <a:cs typeface="Traditional Arabic" pitchFamily="2" charset="-78"/>
            </a:endParaRPr>
          </a:p>
          <a:p>
            <a:pPr algn="just"/>
            <a:r>
              <a:rPr lang="ar-SA" sz="3200" b="1" dirty="0">
                <a:solidFill>
                  <a:srgbClr val="0070C0"/>
                </a:solidFill>
                <a:cs typeface="Traditional Arabic" pitchFamily="2" charset="-78"/>
              </a:rPr>
              <a:t>الأولى: إذا كانت الدعوى على مال ف</a:t>
            </a:r>
            <a:r>
              <a:rPr lang="ar-SA" sz="3200" b="1" dirty="0">
                <a:solidFill>
                  <a:srgbClr val="FF0000"/>
                </a:solidFill>
                <a:cs typeface="Traditional Arabic" pitchFamily="2" charset="-78"/>
              </a:rPr>
              <a:t>رجع شهود المال بعد الحكم لم ينقض </a:t>
            </a:r>
            <a:r>
              <a:rPr lang="ar-SA" sz="3200" b="1" dirty="0">
                <a:cs typeface="Traditional Arabic" pitchFamily="2" charset="-78"/>
              </a:rPr>
              <a:t>الحكم؛ لأنه قد تم ووجب المشهود </a:t>
            </a:r>
            <a:r>
              <a:rPr lang="ar-SA" sz="3200" b="1" dirty="0" err="1">
                <a:cs typeface="Traditional Arabic" pitchFamily="2" charset="-78"/>
              </a:rPr>
              <a:t>به</a:t>
            </a:r>
            <a:r>
              <a:rPr lang="ar-SA" sz="3200" b="1" dirty="0">
                <a:cs typeface="Traditional Arabic" pitchFamily="2" charset="-78"/>
              </a:rPr>
              <a:t> للمشهود له؛ ولو كان قبل الاستيفاء، ويلزم الشهود الراجعين بدل المال الذي شهدوا </a:t>
            </a:r>
            <a:r>
              <a:rPr lang="ar-SA" sz="3200" b="1" dirty="0" err="1">
                <a:cs typeface="Traditional Arabic" pitchFamily="2" charset="-78"/>
              </a:rPr>
              <a:t>به</a:t>
            </a:r>
            <a:r>
              <a:rPr lang="ar-SA" sz="3200" b="1" dirty="0">
                <a:cs typeface="Traditional Arabic" pitchFamily="2" charset="-78"/>
              </a:rPr>
              <a:t> قائما كان أو تالفا؛ لأنهم أخرجوه من يد مالكه بغير حق وحالوا بينه وبينه، </a:t>
            </a:r>
            <a:r>
              <a:rPr lang="ar-SA" sz="3200" b="1" dirty="0">
                <a:solidFill>
                  <a:srgbClr val="FF0000"/>
                </a:solidFill>
                <a:cs typeface="Traditional Arabic" pitchFamily="2" charset="-78"/>
              </a:rPr>
              <a:t>دون من زكاهم </a:t>
            </a:r>
            <a:r>
              <a:rPr lang="ar-SA" sz="3200" b="1" dirty="0">
                <a:cs typeface="Traditional Arabic" pitchFamily="2" charset="-78"/>
              </a:rPr>
              <a:t>فلا غرم على مزك إذا رجع المزكى؛ لأن الحكم تعلق بشهادة الشهود ولا تعلق له بالمزكين لأنهم أخبروا بظاهر حال الشهود وأما باطنه فعلمه إلى الله تعالى.</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113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427882125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solidFill>
                  <a:srgbClr val="0070C0"/>
                </a:solidFill>
                <a:cs typeface="Traditional Arabic" pitchFamily="2" charset="-78"/>
              </a:rPr>
              <a:t>الثانية: إذا كانت الدعوى في </a:t>
            </a:r>
            <a:r>
              <a:rPr lang="ar-SA" sz="3200" b="1" dirty="0" err="1">
                <a:solidFill>
                  <a:srgbClr val="0070C0"/>
                </a:solidFill>
                <a:cs typeface="Traditional Arabic" pitchFamily="2" charset="-78"/>
              </a:rPr>
              <a:t>قود</a:t>
            </a:r>
            <a:r>
              <a:rPr lang="ar-SA" sz="3200" b="1" dirty="0">
                <a:solidFill>
                  <a:srgbClr val="0070C0"/>
                </a:solidFill>
                <a:cs typeface="Traditional Arabic" pitchFamily="2" charset="-78"/>
              </a:rPr>
              <a:t> أو حد ف</a:t>
            </a:r>
            <a:r>
              <a:rPr lang="ar-SA" sz="3200" b="1" dirty="0">
                <a:cs typeface="Traditional Arabic" pitchFamily="2" charset="-78"/>
              </a:rPr>
              <a:t>رجع </a:t>
            </a:r>
            <a:r>
              <a:rPr lang="ar-SA" sz="3200" b="1" dirty="0">
                <a:solidFill>
                  <a:srgbClr val="0070C0"/>
                </a:solidFill>
                <a:cs typeface="Traditional Arabic" pitchFamily="2" charset="-78"/>
              </a:rPr>
              <a:t>ال</a:t>
            </a:r>
            <a:r>
              <a:rPr lang="ar-SA" sz="3200" b="1" dirty="0">
                <a:cs typeface="Traditional Arabic" pitchFamily="2" charset="-78"/>
              </a:rPr>
              <a:t>شهود بعد حكم وقبل استيفاء لم يستوف ووجبت دية </a:t>
            </a:r>
            <a:r>
              <a:rPr lang="ar-SA" sz="3200" b="1" dirty="0" err="1">
                <a:cs typeface="Traditional Arabic" pitchFamily="2" charset="-78"/>
              </a:rPr>
              <a:t>قود</a:t>
            </a:r>
            <a:r>
              <a:rPr lang="ar-SA" sz="3200" b="1" dirty="0">
                <a:cs typeface="Traditional Arabic" pitchFamily="2" charset="-78"/>
              </a:rPr>
              <a:t> </a:t>
            </a:r>
            <a:r>
              <a:rPr lang="ar-SA" sz="3200" b="1" dirty="0">
                <a:solidFill>
                  <a:srgbClr val="0070C0"/>
                </a:solidFill>
                <a:cs typeface="Traditional Arabic" pitchFamily="2" charset="-78"/>
              </a:rPr>
              <a:t>على المشهود عليه للمشهود له؛ لأن الواجب بالعمد أحد شيئين وقد سقط احدهما فتعين الآخر.</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114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10125112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اليمين في </a:t>
            </a:r>
            <a:r>
              <a:rPr lang="ar-SA" sz="3200" dirty="0" err="1">
                <a:solidFill>
                  <a:srgbClr val="C00000"/>
                </a:solidFill>
              </a:rPr>
              <a:t>الدعاوى:</a:t>
            </a:r>
            <a:endParaRPr lang="ar-SA" sz="3200" dirty="0">
              <a:solidFill>
                <a:srgbClr val="C00000"/>
              </a:solidFill>
            </a:endParaRPr>
          </a:p>
          <a:p>
            <a:pPr algn="just"/>
            <a:r>
              <a:rPr lang="ar-SA" sz="3200" b="1" dirty="0">
                <a:cs typeface="Traditional Arabic" pitchFamily="2" charset="-78"/>
              </a:rPr>
              <a:t>بيان ما يستحلف فيه وما لا يستحلف فيه </a:t>
            </a:r>
          </a:p>
          <a:p>
            <a:pPr algn="just"/>
            <a:r>
              <a:rPr lang="ar-SA" sz="3200" b="1" dirty="0">
                <a:cs typeface="Traditional Arabic" pitchFamily="2" charset="-78"/>
              </a:rPr>
              <a:t>وهي تقطع الخصومات حالا ولا تسقط حقا.</a:t>
            </a:r>
          </a:p>
          <a:p>
            <a:pPr algn="just"/>
            <a:r>
              <a:rPr lang="ar-SA" sz="3200" b="1" dirty="0">
                <a:solidFill>
                  <a:srgbClr val="FF0000"/>
                </a:solidFill>
                <a:cs typeface="Traditional Arabic" pitchFamily="2" charset="-78"/>
              </a:rPr>
              <a:t>لا يستحلف</a:t>
            </a:r>
            <a:r>
              <a:rPr lang="ar-SA" sz="3200" b="1" dirty="0">
                <a:cs typeface="Traditional Arabic" pitchFamily="2" charset="-78"/>
              </a:rPr>
              <a:t> منكر </a:t>
            </a:r>
            <a:r>
              <a:rPr lang="ar-SA" sz="3200" b="1" dirty="0">
                <a:solidFill>
                  <a:srgbClr val="FF0000"/>
                </a:solidFill>
                <a:cs typeface="Traditional Arabic" pitchFamily="2" charset="-78"/>
              </a:rPr>
              <a:t>في العبادات </a:t>
            </a:r>
            <a:r>
              <a:rPr lang="ar-SA" sz="3200" b="1" dirty="0">
                <a:cs typeface="Traditional Arabic" pitchFamily="2" charset="-78"/>
              </a:rPr>
              <a:t>كدعوى دفع زكاة وكفارة ونذر.</a:t>
            </a:r>
          </a:p>
          <a:p>
            <a:pPr algn="just"/>
            <a:r>
              <a:rPr lang="ar-SA" sz="3200" b="1" dirty="0">
                <a:solidFill>
                  <a:srgbClr val="FF0000"/>
                </a:solidFill>
                <a:cs typeface="Traditional Arabic" pitchFamily="2" charset="-78"/>
              </a:rPr>
              <a:t>ولا في حدود الله </a:t>
            </a:r>
            <a:r>
              <a:rPr lang="ar-SA" sz="3200" b="1" dirty="0">
                <a:cs typeface="Traditional Arabic" pitchFamily="2" charset="-78"/>
              </a:rPr>
              <a:t>تعالى؛ لأنه يستحب سترها والتعريض للمقر </a:t>
            </a:r>
            <a:r>
              <a:rPr lang="ar-SA" sz="3200" b="1" dirty="0" err="1">
                <a:cs typeface="Traditional Arabic" pitchFamily="2" charset="-78"/>
              </a:rPr>
              <a:t>بها</a:t>
            </a:r>
            <a:r>
              <a:rPr lang="ar-SA" sz="3200" b="1" dirty="0">
                <a:cs typeface="Traditional Arabic" pitchFamily="2" charset="-78"/>
              </a:rPr>
              <a:t> ليرجع عن إقراره.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115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388872137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solidFill>
                  <a:srgbClr val="FF0000"/>
                </a:solidFill>
                <a:cs typeface="Traditional Arabic" pitchFamily="2" charset="-78"/>
              </a:rPr>
              <a:t>ويستحلف المنكر </a:t>
            </a:r>
            <a:r>
              <a:rPr lang="ar-SA" sz="3200" b="1" dirty="0">
                <a:cs typeface="Traditional Arabic" pitchFamily="2" charset="-78"/>
              </a:rPr>
              <a:t>على صفة جوابه بطلب خصمه </a:t>
            </a:r>
            <a:r>
              <a:rPr lang="ar-SA" sz="3200" b="1" dirty="0">
                <a:solidFill>
                  <a:srgbClr val="FF0000"/>
                </a:solidFill>
                <a:cs typeface="Traditional Arabic" pitchFamily="2" charset="-78"/>
              </a:rPr>
              <a:t>في كل حق لآدمي </a:t>
            </a:r>
            <a:r>
              <a:rPr lang="ar-SA" sz="3200" b="1" dirty="0">
                <a:cs typeface="Traditional Arabic" pitchFamily="2" charset="-78"/>
              </a:rPr>
              <a:t>لما تقدم من قوله صلى الله عليه </a:t>
            </a:r>
            <a:r>
              <a:rPr lang="ar-SA" sz="3200" b="1" dirty="0" err="1">
                <a:cs typeface="Traditional Arabic" pitchFamily="2" charset="-78"/>
              </a:rPr>
              <a:t>وسلم:</a:t>
            </a:r>
            <a:r>
              <a:rPr lang="ar-SA" sz="3200" b="1" dirty="0">
                <a:cs typeface="Traditional Arabic" pitchFamily="2" charset="-78"/>
              </a:rPr>
              <a:t>[ ولكن اليمين على المدعى </a:t>
            </a:r>
            <a:r>
              <a:rPr lang="ar-SA" sz="3200" b="1" dirty="0" err="1">
                <a:cs typeface="Traditional Arabic" pitchFamily="2" charset="-78"/>
              </a:rPr>
              <a:t>عليه ].</a:t>
            </a:r>
            <a:endParaRPr lang="ar-SA" sz="3200" b="1" dirty="0">
              <a:cs typeface="Traditional Arabic" pitchFamily="2" charset="-78"/>
            </a:endParaRPr>
          </a:p>
          <a:p>
            <a:pPr algn="just"/>
            <a:r>
              <a:rPr lang="ar-SA" sz="3200" b="1" dirty="0">
                <a:solidFill>
                  <a:srgbClr val="0070C0"/>
                </a:solidFill>
                <a:cs typeface="Traditional Arabic" pitchFamily="2" charset="-78"/>
              </a:rPr>
              <a:t>الحقوق التي لا يستحلف </a:t>
            </a:r>
            <a:r>
              <a:rPr lang="ar-SA" sz="3200" b="1" dirty="0" err="1">
                <a:solidFill>
                  <a:srgbClr val="0070C0"/>
                </a:solidFill>
                <a:cs typeface="Traditional Arabic" pitchFamily="2" charset="-78"/>
              </a:rPr>
              <a:t>فيها:</a:t>
            </a:r>
            <a:endParaRPr lang="ar-SA" sz="3200" b="1" dirty="0">
              <a:solidFill>
                <a:srgbClr val="0070C0"/>
              </a:solidFill>
              <a:cs typeface="Traditional Arabic" pitchFamily="2" charset="-78"/>
            </a:endParaRPr>
          </a:p>
          <a:p>
            <a:pPr algn="just">
              <a:buFont typeface="Wingdings" pitchFamily="2" charset="2"/>
              <a:buChar char="§"/>
            </a:pPr>
            <a:r>
              <a:rPr lang="ar-SA" sz="3200" b="1" dirty="0">
                <a:solidFill>
                  <a:srgbClr val="FF0000"/>
                </a:solidFill>
                <a:cs typeface="Traditional Arabic" pitchFamily="2" charset="-78"/>
              </a:rPr>
              <a:t>النكاح والطلاق والرجعة </a:t>
            </a:r>
            <a:r>
              <a:rPr lang="ar-SA" sz="3200" b="1" dirty="0" err="1">
                <a:solidFill>
                  <a:srgbClr val="FF0000"/>
                </a:solidFill>
                <a:cs typeface="Traditional Arabic" pitchFamily="2" charset="-78"/>
              </a:rPr>
              <a:t>والايلاء</a:t>
            </a:r>
            <a:r>
              <a:rPr lang="ar-SA" sz="3200" b="1" dirty="0">
                <a:solidFill>
                  <a:srgbClr val="FF0000"/>
                </a:solidFill>
                <a:cs typeface="Traditional Arabic" pitchFamily="2" charset="-78"/>
              </a:rPr>
              <a:t> والنسب </a:t>
            </a:r>
            <a:r>
              <a:rPr lang="ar-SA" sz="3200" b="1" dirty="0" err="1">
                <a:solidFill>
                  <a:srgbClr val="FF0000"/>
                </a:solidFill>
                <a:cs typeface="Traditional Arabic" pitchFamily="2" charset="-78"/>
              </a:rPr>
              <a:t>والقود</a:t>
            </a:r>
            <a:r>
              <a:rPr lang="ar-SA" sz="3200" b="1" dirty="0">
                <a:solidFill>
                  <a:srgbClr val="FF0000"/>
                </a:solidFill>
                <a:cs typeface="Traditional Arabic" pitchFamily="2" charset="-78"/>
              </a:rPr>
              <a:t> والقذف </a:t>
            </a:r>
            <a:r>
              <a:rPr lang="ar-SA" sz="3200" b="1" dirty="0">
                <a:cs typeface="Traditional Arabic" pitchFamily="2" charset="-78"/>
              </a:rPr>
              <a:t>فلا يستحلف منكر شيء من ذلك؛ لأنها ليست مالا ولا يقصد </a:t>
            </a:r>
            <a:r>
              <a:rPr lang="ar-SA" sz="3200" b="1" dirty="0" err="1">
                <a:cs typeface="Traditional Arabic" pitchFamily="2" charset="-78"/>
              </a:rPr>
              <a:t>بها</a:t>
            </a:r>
            <a:r>
              <a:rPr lang="ar-SA" sz="3200" b="1" dirty="0">
                <a:cs typeface="Traditional Arabic" pitchFamily="2" charset="-78"/>
              </a:rPr>
              <a:t> المال ولا يقضى فيها </a:t>
            </a:r>
            <a:r>
              <a:rPr lang="ar-SA" sz="3200" b="1" dirty="0" err="1">
                <a:cs typeface="Traditional Arabic" pitchFamily="2" charset="-78"/>
              </a:rPr>
              <a:t>بالنكول.</a:t>
            </a:r>
            <a:endParaRPr lang="ar-SA" sz="3200" b="1" dirty="0">
              <a:cs typeface="Traditional Arabic" pitchFamily="2" charset="-78"/>
            </a:endParaRPr>
          </a:p>
          <a:p>
            <a:pPr algn="just">
              <a:buFont typeface="Wingdings" pitchFamily="2" charset="2"/>
              <a:buChar char="§"/>
            </a:pPr>
            <a:r>
              <a:rPr lang="ar-SA" sz="3200" b="1" dirty="0">
                <a:cs typeface="Traditional Arabic" pitchFamily="2" charset="-78"/>
              </a:rPr>
              <a:t>ولا يستحلف شاهد أنكر تحمل الشهادة.</a:t>
            </a:r>
          </a:p>
          <a:p>
            <a:pPr algn="just">
              <a:buFont typeface="Wingdings" pitchFamily="2" charset="2"/>
              <a:buChar char="§"/>
            </a:pPr>
            <a:r>
              <a:rPr lang="ar-SA" sz="3200" b="1" dirty="0">
                <a:cs typeface="Traditional Arabic" pitchFamily="2" charset="-78"/>
              </a:rPr>
              <a:t>ولا حاكم أنكر الحكم.</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116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175691181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cs typeface="Traditional Arabic" pitchFamily="2" charset="-78"/>
              </a:rPr>
              <a:t>ومن توجه عليه حق لجماعة حلف لكل واحد يمينا إلا أن يرضوا بواحدة.</a:t>
            </a:r>
          </a:p>
          <a:p>
            <a:pPr algn="just"/>
            <a:r>
              <a:rPr lang="ar-SA" sz="3200" b="1" dirty="0">
                <a:solidFill>
                  <a:srgbClr val="FF0000"/>
                </a:solidFill>
                <a:cs typeface="Traditional Arabic" pitchFamily="2" charset="-78"/>
              </a:rPr>
              <a:t>واليمين المشروعة </a:t>
            </a:r>
            <a:r>
              <a:rPr lang="ar-SA" sz="3200" b="1" dirty="0">
                <a:cs typeface="Traditional Arabic" pitchFamily="2" charset="-78"/>
              </a:rPr>
              <a:t>هي </a:t>
            </a:r>
            <a:r>
              <a:rPr lang="ar-SA" sz="3200" b="1" dirty="0">
                <a:solidFill>
                  <a:srgbClr val="FF0000"/>
                </a:solidFill>
                <a:cs typeface="Traditional Arabic" pitchFamily="2" charset="-78"/>
              </a:rPr>
              <a:t>اليمين بالله </a:t>
            </a:r>
            <a:r>
              <a:rPr lang="ar-SA" sz="3200" b="1" dirty="0">
                <a:cs typeface="Traditional Arabic" pitchFamily="2" charset="-78"/>
              </a:rPr>
              <a:t>تعالى فلو قال الحاكم لمنكر: قل والله لا حق له عندي كفى؛ لأنه صلى الله عليه وسلم استحلف </a:t>
            </a:r>
            <a:r>
              <a:rPr lang="ar-SA" sz="3200" b="1" dirty="0" err="1">
                <a:cs typeface="Traditional Arabic" pitchFamily="2" charset="-78"/>
              </a:rPr>
              <a:t>ركانة</a:t>
            </a:r>
            <a:r>
              <a:rPr lang="ar-SA" sz="3200" b="1" dirty="0">
                <a:cs typeface="Traditional Arabic" pitchFamily="2" charset="-78"/>
              </a:rPr>
              <a:t> بن عبد يزيد في الطلاق فقال: والله ما أردت إلا واحدة.</a:t>
            </a:r>
          </a:p>
          <a:p>
            <a:pPr algn="just"/>
            <a:r>
              <a:rPr lang="ar-SA" sz="3200" b="1" dirty="0">
                <a:solidFill>
                  <a:srgbClr val="FF0000"/>
                </a:solidFill>
                <a:cs typeface="Traditional Arabic" pitchFamily="2" charset="-78"/>
              </a:rPr>
              <a:t>ولا تغلظ </a:t>
            </a:r>
            <a:r>
              <a:rPr lang="ar-SA" sz="3200" b="1" dirty="0">
                <a:cs typeface="Traditional Arabic" pitchFamily="2" charset="-78"/>
              </a:rPr>
              <a:t>اليمين </a:t>
            </a:r>
            <a:r>
              <a:rPr lang="ar-SA" sz="3200" b="1" dirty="0">
                <a:solidFill>
                  <a:srgbClr val="FF0000"/>
                </a:solidFill>
                <a:cs typeface="Traditional Arabic" pitchFamily="2" charset="-78"/>
              </a:rPr>
              <a:t>إلا فيما له خطر</a:t>
            </a:r>
            <a:r>
              <a:rPr lang="ar-SA" sz="3200" b="1" dirty="0">
                <a:cs typeface="Traditional Arabic" pitchFamily="2" charset="-78"/>
              </a:rPr>
              <a:t>؛ كجناية لا توجب قودا وعتق ونصاب زكاة فللحاكم تغليظها وإن أبى الحالف التغليظ لم يكن </a:t>
            </a:r>
            <a:r>
              <a:rPr lang="ar-SA" sz="3200" b="1" dirty="0" err="1">
                <a:cs typeface="Traditional Arabic" pitchFamily="2" charset="-78"/>
              </a:rPr>
              <a:t>ناكلا.</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117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الثامنة</a:t>
            </a:r>
            <a:endParaRPr lang="en-US" sz="2000" dirty="0"/>
          </a:p>
        </p:txBody>
      </p:sp>
    </p:spTree>
    <p:extLst>
      <p:ext uri="{BB962C8B-B14F-4D97-AF65-F5344CB8AC3E}">
        <p14:creationId xmlns:p14="http://schemas.microsoft.com/office/powerpoint/2010/main" val="310144974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208593028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a:t>
            </a:r>
            <a:r>
              <a:rPr lang="ar-SA" b="1" smtClean="0">
                <a:effectLst>
                  <a:outerShdw blurRad="38100" dist="38100" dir="2700000" algn="tl">
                    <a:srgbClr val="000000">
                      <a:alpha val="43137"/>
                    </a:srgbClr>
                  </a:outerShdw>
                </a:effectLst>
                <a:cs typeface="Arial" pitchFamily="34" charset="0"/>
              </a:rPr>
              <a:t>ة التاسعة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الإقرار</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119</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144865778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عناصر </a:t>
            </a:r>
            <a:r>
              <a:rPr lang="ar-SA" sz="3200" dirty="0" err="1">
                <a:solidFill>
                  <a:srgbClr val="FF0000"/>
                </a:solidFill>
              </a:rPr>
              <a:t>المحاضرة:</a:t>
            </a:r>
            <a:endParaRPr lang="ar-SA" sz="3200" dirty="0">
              <a:solidFill>
                <a:srgbClr val="FF0000"/>
              </a:solidFill>
            </a:endParaRPr>
          </a:p>
          <a:p>
            <a:pPr>
              <a:buFont typeface="Arial" pitchFamily="34" charset="0"/>
              <a:buChar char="•"/>
            </a:pPr>
            <a:r>
              <a:rPr lang="ar-SA" sz="3200" b="1" dirty="0">
                <a:cs typeface="Traditional Arabic" pitchFamily="2" charset="-78"/>
              </a:rPr>
              <a:t>تعريف الإقرار.</a:t>
            </a:r>
          </a:p>
          <a:p>
            <a:pPr>
              <a:buFont typeface="Arial" pitchFamily="34" charset="0"/>
              <a:buChar char="•"/>
            </a:pPr>
            <a:r>
              <a:rPr lang="ar-SA" sz="3200" b="1" dirty="0">
                <a:cs typeface="Traditional Arabic" pitchFamily="2" charset="-78"/>
              </a:rPr>
              <a:t>شروط صحة الإقرار.</a:t>
            </a:r>
          </a:p>
          <a:p>
            <a:pPr>
              <a:buFont typeface="Arial" pitchFamily="34" charset="0"/>
              <a:buChar char="•"/>
            </a:pPr>
            <a:r>
              <a:rPr lang="ar-SA" sz="3200" b="1" dirty="0">
                <a:cs typeface="Traditional Arabic" pitchFamily="2" charset="-78"/>
              </a:rPr>
              <a:t>أحوال الإقرار في حال </a:t>
            </a:r>
            <a:r>
              <a:rPr lang="ar-SA" sz="3200" b="1" dirty="0" err="1">
                <a:cs typeface="Traditional Arabic" pitchFamily="2" charset="-78"/>
              </a:rPr>
              <a:t>المرض.</a:t>
            </a:r>
            <a:r>
              <a:rPr lang="ar-SA" sz="3200" b="1" dirty="0">
                <a:cs typeface="Traditional Arabic" pitchFamily="2" charset="-78"/>
              </a:rPr>
              <a:t> </a:t>
            </a:r>
          </a:p>
          <a:p>
            <a:pPr>
              <a:buFont typeface="Arial" pitchFamily="34" charset="0"/>
              <a:buChar char="•"/>
            </a:pPr>
            <a:r>
              <a:rPr lang="ar-SA" sz="3200" b="1" dirty="0">
                <a:cs typeface="Traditional Arabic" pitchFamily="2" charset="-78"/>
              </a:rPr>
              <a:t>الإقرار بالنكاح.</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120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225298855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تعريف </a:t>
            </a:r>
            <a:r>
              <a:rPr lang="ar-SA" sz="3200" dirty="0" err="1">
                <a:solidFill>
                  <a:srgbClr val="FF0000"/>
                </a:solidFill>
              </a:rPr>
              <a:t>الإقرار:</a:t>
            </a:r>
            <a:endParaRPr lang="ar-SA" sz="3200" dirty="0">
              <a:solidFill>
                <a:srgbClr val="FF0000"/>
              </a:solidFill>
            </a:endParaRPr>
          </a:p>
          <a:p>
            <a:pPr indent="288290" algn="just"/>
            <a:r>
              <a:rPr lang="ar-SA" sz="3200" b="1" spc="10" dirty="0">
                <a:latin typeface="Tahoma"/>
                <a:ea typeface="Times New Roman"/>
                <a:cs typeface="Traditional Arabic"/>
              </a:rPr>
              <a:t>الاعتراف بالحق؛ مأخوذ من المقر؛ وهو المكان، كأن المقر يجعل الحق في موضعه.</a:t>
            </a:r>
          </a:p>
          <a:p>
            <a:pPr indent="288290" algn="just"/>
            <a:r>
              <a:rPr lang="ar-SA" sz="3200" b="1" spc="10" dirty="0">
                <a:latin typeface="Tahoma"/>
                <a:ea typeface="Times New Roman"/>
                <a:cs typeface="Traditional Arabic"/>
              </a:rPr>
              <a:t>وهو: إخبار عما في نفس الأمر لا إنشاء.</a:t>
            </a:r>
            <a:endParaRPr lang="en-US" sz="3200" b="1" spc="10" dirty="0">
              <a:latin typeface="Tahoma"/>
              <a:ea typeface="Times New Roman"/>
              <a:cs typeface="Traditional Arabic"/>
            </a:endParaRPr>
          </a:p>
          <a:p>
            <a:pPr indent="288290" algn="just"/>
            <a:r>
              <a:rPr lang="ar-SA" sz="3200" b="1" spc="10" dirty="0">
                <a:solidFill>
                  <a:srgbClr val="0070C0"/>
                </a:solidFill>
                <a:latin typeface="Tahoma"/>
                <a:ea typeface="Times New Roman"/>
                <a:cs typeface="Traditional Arabic"/>
              </a:rPr>
              <a:t>شروط صحة الإقرار.</a:t>
            </a:r>
          </a:p>
          <a:p>
            <a:pPr indent="288290" algn="just">
              <a:buFont typeface="+mj-lt"/>
              <a:buAutoNum type="arabicPeriod"/>
            </a:pPr>
            <a:r>
              <a:rPr lang="ar-SA" sz="3200" b="1" spc="10" dirty="0">
                <a:solidFill>
                  <a:srgbClr val="FF0000"/>
                </a:solidFill>
                <a:latin typeface="Tahoma"/>
                <a:ea typeface="Times New Roman"/>
                <a:cs typeface="Traditional Arabic"/>
              </a:rPr>
              <a:t>مكلف؛</a:t>
            </a:r>
            <a:r>
              <a:rPr lang="ar-SA" sz="3200" b="1" spc="10" dirty="0">
                <a:latin typeface="Tahoma"/>
                <a:ea typeface="Times New Roman"/>
                <a:cs typeface="Traditional Arabic"/>
              </a:rPr>
              <a:t> لا من صغير غير مأذون في تجارة فيصح في قدر ما أذن له فيه.</a:t>
            </a:r>
          </a:p>
          <a:p>
            <a:pPr indent="288290" algn="just">
              <a:buFont typeface="+mj-lt"/>
              <a:buAutoNum type="arabicPeriod"/>
            </a:pPr>
            <a:r>
              <a:rPr lang="ar-SA" sz="3200" b="1" spc="10" dirty="0">
                <a:solidFill>
                  <a:srgbClr val="FF0000"/>
                </a:solidFill>
                <a:latin typeface="Tahoma"/>
                <a:ea typeface="Times New Roman"/>
                <a:cs typeface="Traditional Arabic"/>
              </a:rPr>
              <a:t>مختار غير محجور عليه؛ </a:t>
            </a:r>
            <a:r>
              <a:rPr lang="ar-SA" sz="3200" b="1" spc="10" dirty="0">
                <a:latin typeface="Tahoma"/>
                <a:ea typeface="Times New Roman"/>
                <a:cs typeface="Traditional Arabic"/>
              </a:rPr>
              <a:t>فلا يصح من سفيه إقرار بمال.</a:t>
            </a:r>
          </a:p>
          <a:p>
            <a:pPr indent="288290" algn="just"/>
            <a:r>
              <a:rPr lang="ar-SA" sz="3200" b="1" spc="10" dirty="0">
                <a:solidFill>
                  <a:srgbClr val="0070C0"/>
                </a:solidFill>
                <a:latin typeface="Tahoma"/>
                <a:ea typeface="Times New Roman"/>
                <a:cs typeface="Traditional Arabic"/>
              </a:rPr>
              <a:t>وفي نظام </a:t>
            </a:r>
            <a:r>
              <a:rPr lang="ar-SA" sz="3200" b="1" spc="10" dirty="0" err="1">
                <a:solidFill>
                  <a:srgbClr val="0070C0"/>
                </a:solidFill>
                <a:latin typeface="Tahoma"/>
                <a:ea typeface="Times New Roman"/>
                <a:cs typeface="Traditional Arabic"/>
              </a:rPr>
              <a:t>المرافعات </a:t>
            </a:r>
            <a:r>
              <a:rPr lang="ar-SA" sz="3200" b="1" spc="10" dirty="0">
                <a:solidFill>
                  <a:srgbClr val="0070C0"/>
                </a:solidFill>
                <a:latin typeface="Tahoma"/>
                <a:ea typeface="Times New Roman"/>
                <a:cs typeface="Traditional Arabic"/>
              </a:rPr>
              <a:t>(م 105):يشترط في صحة الإقرار أن يكون المقر عاقلاً بالغاً مختاراً غير محجور عليه، ويقبل إقرار المحجور عليه للسفه في كل ما لا يعد محجوراً عليه فيه شرعاً.</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121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181869805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r>
              <a:rPr lang="ar-SA" sz="3200" b="1" spc="10" dirty="0">
                <a:solidFill>
                  <a:srgbClr val="0070C0"/>
                </a:solidFill>
                <a:latin typeface="Tahoma"/>
                <a:ea typeface="Times New Roman"/>
                <a:cs typeface="Traditional Arabic"/>
              </a:rPr>
              <a:t>فـ</a:t>
            </a:r>
            <a:r>
              <a:rPr lang="ar-SA" sz="3200" b="1" spc="10" dirty="0">
                <a:solidFill>
                  <a:srgbClr val="FF0000"/>
                </a:solidFill>
                <a:latin typeface="Tahoma"/>
                <a:ea typeface="Times New Roman"/>
                <a:cs typeface="Traditional Arabic"/>
              </a:rPr>
              <a:t>لا يصح الإقرار من </a:t>
            </a:r>
            <a:r>
              <a:rPr lang="ar-SA" sz="3200" b="1" spc="10" dirty="0" err="1">
                <a:solidFill>
                  <a:srgbClr val="FF0000"/>
                </a:solidFill>
                <a:latin typeface="Tahoma"/>
                <a:ea typeface="Times New Roman"/>
                <a:cs typeface="Traditional Arabic"/>
              </a:rPr>
              <a:t>مكره</a:t>
            </a:r>
            <a:r>
              <a:rPr lang="ar-SA" sz="3200" b="1" spc="10" dirty="0" err="1">
                <a:latin typeface="Tahoma"/>
                <a:ea typeface="Times New Roman"/>
                <a:cs typeface="Traditional Arabic"/>
              </a:rPr>
              <a:t>؛</a:t>
            </a:r>
            <a:endParaRPr lang="ar-SA" sz="3200" b="1" spc="10" dirty="0">
              <a:latin typeface="Tahoma"/>
              <a:ea typeface="Times New Roman"/>
              <a:cs typeface="Traditional Arabic"/>
            </a:endParaRPr>
          </a:p>
          <a:p>
            <a:pPr indent="288290" algn="just"/>
            <a:r>
              <a:rPr lang="ar-SA" sz="3200" b="1" spc="10" dirty="0">
                <a:solidFill>
                  <a:srgbClr val="0070C0"/>
                </a:solidFill>
                <a:latin typeface="Tahoma"/>
                <a:ea typeface="Times New Roman"/>
                <a:cs typeface="Traditional Arabic"/>
              </a:rPr>
              <a:t>متى يقبل إقرار المكره.</a:t>
            </a:r>
          </a:p>
          <a:p>
            <a:pPr indent="288290" algn="just"/>
            <a:r>
              <a:rPr lang="ar-SA" sz="3200" b="1" spc="10" dirty="0">
                <a:latin typeface="Tahoma"/>
                <a:ea typeface="Times New Roman"/>
                <a:cs typeface="Traditional Arabic"/>
              </a:rPr>
              <a:t>أن يقر بغير ما أكره عليه؛ كأن يكره على الإقرار بدرهم فيقر بدينار.</a:t>
            </a:r>
            <a:endParaRPr lang="en-US" sz="3200" b="1" spc="10" dirty="0">
              <a:latin typeface="Tahoma"/>
              <a:ea typeface="Times New Roman"/>
              <a:cs typeface="Traditional Arabic"/>
            </a:endParaRPr>
          </a:p>
          <a:p>
            <a:pPr indent="288290" algn="just"/>
            <a:r>
              <a:rPr lang="ar-SA" sz="3200" b="1" spc="10" dirty="0">
                <a:latin typeface="Tahoma"/>
                <a:ea typeface="Times New Roman"/>
                <a:cs typeface="Traditional Arabic"/>
              </a:rPr>
              <a:t>ويصح </a:t>
            </a:r>
            <a:r>
              <a:rPr lang="ar-SA" sz="3200" b="1" spc="10" dirty="0">
                <a:solidFill>
                  <a:srgbClr val="0070C0"/>
                </a:solidFill>
                <a:latin typeface="Tahoma"/>
                <a:ea typeface="Times New Roman"/>
                <a:cs typeface="Traditional Arabic"/>
              </a:rPr>
              <a:t>الإقرار</a:t>
            </a:r>
            <a:r>
              <a:rPr lang="ar-SA" sz="3200" b="1" spc="10" dirty="0">
                <a:latin typeface="Tahoma"/>
                <a:ea typeface="Times New Roman"/>
                <a:cs typeface="Traditional Arabic"/>
              </a:rPr>
              <a:t> من سكران ومن أخرس بإشارة معلومة.</a:t>
            </a:r>
            <a:endParaRPr lang="en-US" sz="3200" b="1" spc="10" dirty="0">
              <a:latin typeface="Tahoma"/>
              <a:ea typeface="Times New Roman"/>
              <a:cs typeface="Traditional Arabic"/>
            </a:endParaRPr>
          </a:p>
          <a:p>
            <a:pPr indent="288290" algn="just"/>
            <a:r>
              <a:rPr lang="ar-SA" sz="3200" b="1" spc="10" dirty="0">
                <a:latin typeface="Tahoma"/>
                <a:ea typeface="Times New Roman"/>
                <a:cs typeface="Traditional Arabic"/>
              </a:rPr>
              <a:t>ولا يصح </a:t>
            </a:r>
            <a:r>
              <a:rPr lang="ar-SA" sz="3200" b="1" spc="10" dirty="0">
                <a:solidFill>
                  <a:srgbClr val="0070C0"/>
                </a:solidFill>
                <a:latin typeface="Tahoma"/>
                <a:ea typeface="Times New Roman"/>
                <a:cs typeface="Traditional Arabic"/>
              </a:rPr>
              <a:t>الإقرار</a:t>
            </a:r>
            <a:r>
              <a:rPr lang="ar-SA" sz="3200" b="1" spc="10" dirty="0">
                <a:latin typeface="Tahoma"/>
                <a:ea typeface="Times New Roman"/>
                <a:cs typeface="Traditional Arabic"/>
              </a:rPr>
              <a:t> بشيء في يد غيره، أو تحت ولاية غيره؛ كما لو أقر أجنبي على صغير.</a:t>
            </a:r>
          </a:p>
          <a:p>
            <a:pPr indent="288290" algn="just"/>
            <a:r>
              <a:rPr lang="ar-SA" sz="3200" b="1" spc="10" dirty="0">
                <a:solidFill>
                  <a:srgbClr val="0070C0"/>
                </a:solidFill>
                <a:latin typeface="Tahoma"/>
                <a:ea typeface="Times New Roman"/>
                <a:cs typeface="Traditional Arabic"/>
              </a:rPr>
              <a:t>وفي نظام </a:t>
            </a:r>
            <a:r>
              <a:rPr lang="ar-SA" sz="3200" b="1" spc="10" dirty="0" err="1">
                <a:solidFill>
                  <a:srgbClr val="0070C0"/>
                </a:solidFill>
                <a:latin typeface="Tahoma"/>
                <a:ea typeface="Times New Roman"/>
                <a:cs typeface="Traditional Arabic"/>
              </a:rPr>
              <a:t>المرافعات </a:t>
            </a:r>
            <a:r>
              <a:rPr lang="ar-SA" sz="3200" b="1" spc="10" dirty="0">
                <a:solidFill>
                  <a:srgbClr val="0070C0"/>
                </a:solidFill>
                <a:latin typeface="Tahoma"/>
                <a:ea typeface="Times New Roman"/>
                <a:cs typeface="Traditional Arabic"/>
              </a:rPr>
              <a:t>(م 104): إقرار الخصم عند الاستجواب أو دون استجوابه حجة قاصرة عليه.</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122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193609606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r>
              <a:rPr lang="ar-SA" sz="3200" b="1" spc="10" dirty="0">
                <a:solidFill>
                  <a:srgbClr val="0070C0"/>
                </a:solidFill>
                <a:latin typeface="Tahoma"/>
                <a:ea typeface="Times New Roman"/>
                <a:cs typeface="Traditional Arabic"/>
              </a:rPr>
              <a:t>أحوال الإقرار في حال المرض.</a:t>
            </a:r>
          </a:p>
          <a:p>
            <a:pPr indent="288290" algn="just">
              <a:buFont typeface="+mj-lt"/>
              <a:buAutoNum type="arabicPeriod"/>
            </a:pPr>
            <a:r>
              <a:rPr lang="ar-SA" sz="3200" b="1" spc="10" dirty="0">
                <a:solidFill>
                  <a:srgbClr val="0070C0"/>
                </a:solidFill>
                <a:latin typeface="Tahoma"/>
                <a:ea typeface="Times New Roman"/>
                <a:cs typeface="Traditional Arabic"/>
              </a:rPr>
              <a:t>إذا </a:t>
            </a:r>
            <a:r>
              <a:rPr lang="ar-SA" sz="3200" b="1" spc="10" dirty="0">
                <a:solidFill>
                  <a:srgbClr val="FF0000"/>
                </a:solidFill>
                <a:latin typeface="Tahoma"/>
                <a:ea typeface="Times New Roman"/>
                <a:cs typeface="Traditional Arabic"/>
              </a:rPr>
              <a:t>أقر في مرضه </a:t>
            </a:r>
            <a:r>
              <a:rPr lang="ar-SA" sz="3200" b="1" spc="10" dirty="0">
                <a:solidFill>
                  <a:srgbClr val="0070C0"/>
                </a:solidFill>
                <a:latin typeface="Tahoma"/>
                <a:ea typeface="Times New Roman"/>
                <a:cs typeface="Traditional Arabic"/>
              </a:rPr>
              <a:t>لغير وارث</a:t>
            </a:r>
            <a:r>
              <a:rPr lang="ar-SA" sz="3200" b="1" spc="10" dirty="0">
                <a:latin typeface="Tahoma"/>
                <a:ea typeface="Times New Roman"/>
                <a:cs typeface="Traditional Arabic"/>
              </a:rPr>
              <a:t> </a:t>
            </a:r>
            <a:r>
              <a:rPr lang="ar-SA" sz="3200" b="1" spc="10" dirty="0">
                <a:solidFill>
                  <a:srgbClr val="FF0000"/>
                </a:solidFill>
                <a:latin typeface="Tahoma"/>
                <a:ea typeface="Times New Roman"/>
                <a:cs typeface="Traditional Arabic"/>
              </a:rPr>
              <a:t>بشيء؛ فكإقراره في صحته؛ </a:t>
            </a:r>
            <a:r>
              <a:rPr lang="ar-SA" sz="3200" b="1" spc="10" dirty="0">
                <a:latin typeface="Tahoma"/>
                <a:ea typeface="Times New Roman"/>
                <a:cs typeface="Traditional Arabic"/>
              </a:rPr>
              <a:t>لعدم تهمته فيه.</a:t>
            </a:r>
          </a:p>
          <a:p>
            <a:pPr indent="288290" algn="just">
              <a:buFont typeface="+mj-lt"/>
              <a:buAutoNum type="arabicPeriod"/>
            </a:pPr>
            <a:r>
              <a:rPr lang="ar-SA" sz="3200" b="1" spc="10" dirty="0">
                <a:solidFill>
                  <a:srgbClr val="0070C0"/>
                </a:solidFill>
                <a:latin typeface="Tahoma"/>
                <a:ea typeface="Times New Roman"/>
                <a:cs typeface="Traditional Arabic"/>
              </a:rPr>
              <a:t>إذا أقر</a:t>
            </a:r>
            <a:r>
              <a:rPr lang="ar-SA" sz="3200" b="1" spc="10" dirty="0">
                <a:solidFill>
                  <a:srgbClr val="FF0000"/>
                </a:solidFill>
                <a:latin typeface="Tahoma"/>
                <a:ea typeface="Times New Roman"/>
                <a:cs typeface="Traditional Arabic"/>
              </a:rPr>
              <a:t> </a:t>
            </a:r>
            <a:r>
              <a:rPr lang="ar-SA" sz="3200" b="1" spc="10" dirty="0">
                <a:latin typeface="Tahoma"/>
                <a:ea typeface="Times New Roman"/>
                <a:cs typeface="Traditional Arabic"/>
              </a:rPr>
              <a:t>المريض </a:t>
            </a:r>
            <a:r>
              <a:rPr lang="ar-SA" sz="3200" b="1" spc="10" dirty="0">
                <a:solidFill>
                  <a:srgbClr val="FF0000"/>
                </a:solidFill>
                <a:latin typeface="Tahoma"/>
                <a:ea typeface="Times New Roman"/>
                <a:cs typeface="Traditional Arabic"/>
              </a:rPr>
              <a:t>بالمال لوارث</a:t>
            </a:r>
            <a:r>
              <a:rPr lang="ar-SA" sz="3200" b="1" spc="10" dirty="0">
                <a:latin typeface="Tahoma"/>
                <a:ea typeface="Times New Roman"/>
                <a:cs typeface="Traditional Arabic"/>
              </a:rPr>
              <a:t>ه؛ بأن يقول: له علي كذا، أو يكون للمريض عليه دين فيقر بقبضه منه، </a:t>
            </a:r>
            <a:r>
              <a:rPr lang="ar-SA" sz="3200" b="1" spc="10" dirty="0">
                <a:solidFill>
                  <a:srgbClr val="FF0000"/>
                </a:solidFill>
                <a:latin typeface="Tahoma"/>
                <a:ea typeface="Times New Roman"/>
                <a:cs typeface="Traditional Arabic"/>
              </a:rPr>
              <a:t>فلا يقبل </a:t>
            </a:r>
            <a:r>
              <a:rPr lang="ar-SA" sz="3200" b="1" spc="10" dirty="0">
                <a:latin typeface="Tahoma"/>
                <a:ea typeface="Times New Roman"/>
                <a:cs typeface="Traditional Arabic"/>
              </a:rPr>
              <a:t>هذا الإقرار من المريض؛ لأنه متهم فيه إلا ببينة أو إجازة.</a:t>
            </a:r>
            <a:endParaRPr lang="en-US" sz="3200" b="1" spc="10" dirty="0">
              <a:latin typeface="Tahoma"/>
              <a:ea typeface="Times New Roman"/>
              <a:cs typeface="Traditional Arabic"/>
            </a:endParaRPr>
          </a:p>
          <a:p>
            <a:pPr indent="288290" algn="just">
              <a:buFont typeface="+mj-lt"/>
              <a:buAutoNum type="arabicPeriod" startAt="3"/>
            </a:pPr>
            <a:r>
              <a:rPr lang="ar-SA" sz="3200" dirty="0"/>
              <a:t> </a:t>
            </a:r>
            <a:r>
              <a:rPr lang="ar-SA" sz="3200" b="1" spc="10" dirty="0">
                <a:solidFill>
                  <a:srgbClr val="FF0000"/>
                </a:solidFill>
                <a:latin typeface="Tahoma"/>
                <a:ea typeface="Times New Roman"/>
                <a:cs typeface="Traditional Arabic"/>
              </a:rPr>
              <a:t>إن أقر</a:t>
            </a:r>
            <a:r>
              <a:rPr lang="ar-SA" sz="3200" b="1" spc="10" dirty="0">
                <a:latin typeface="Tahoma"/>
                <a:ea typeface="Times New Roman"/>
                <a:cs typeface="Traditional Arabic"/>
              </a:rPr>
              <a:t> المريض </a:t>
            </a:r>
            <a:r>
              <a:rPr lang="ar-SA" sz="3200" b="1" spc="10" dirty="0">
                <a:solidFill>
                  <a:srgbClr val="FF0000"/>
                </a:solidFill>
                <a:latin typeface="Tahoma"/>
                <a:ea typeface="Times New Roman"/>
                <a:cs typeface="Traditional Arabic"/>
              </a:rPr>
              <a:t>لامرأته بالصداق فلها مهر المثل بالزوجية لا بإقراره؛ </a:t>
            </a:r>
            <a:r>
              <a:rPr lang="ar-SA" sz="3200" b="1" spc="10" dirty="0">
                <a:latin typeface="Tahoma"/>
                <a:ea typeface="Times New Roman"/>
                <a:cs typeface="Traditional Arabic"/>
              </a:rPr>
              <a:t>لأن الزوجية دلت على المهر ووجوبه فإقراره إخبار بأنه لم يوفه.</a:t>
            </a:r>
            <a:endParaRPr lang="en-US" sz="3200" b="1" spc="10" dirty="0">
              <a:latin typeface="Tahoma"/>
              <a:ea typeface="Times New Roman"/>
              <a:cs typeface="Traditional Arabic"/>
            </a:endParaRPr>
          </a:p>
          <a:p>
            <a:pPr indent="288290" algn="just">
              <a:buFont typeface="+mj-lt"/>
              <a:buAutoNum type="arabicPeriod" startAt="3"/>
            </a:pPr>
            <a:r>
              <a:rPr lang="ar-SA" sz="3200" b="1" spc="10" dirty="0">
                <a:solidFill>
                  <a:srgbClr val="FF0000"/>
                </a:solidFill>
                <a:latin typeface="Tahoma"/>
                <a:ea typeface="Times New Roman"/>
                <a:cs typeface="Traditional Arabic"/>
              </a:rPr>
              <a:t>ولو أقر </a:t>
            </a:r>
            <a:r>
              <a:rPr lang="ar-SA" sz="3200" b="1" spc="10" dirty="0">
                <a:latin typeface="Tahoma"/>
                <a:ea typeface="Times New Roman"/>
                <a:cs typeface="Traditional Arabic"/>
              </a:rPr>
              <a:t>المريض </a:t>
            </a:r>
            <a:r>
              <a:rPr lang="ar-SA" sz="3200" b="1" spc="10" dirty="0">
                <a:solidFill>
                  <a:srgbClr val="FF0000"/>
                </a:solidFill>
                <a:latin typeface="Tahoma"/>
                <a:ea typeface="Times New Roman"/>
                <a:cs typeface="Traditional Arabic"/>
              </a:rPr>
              <a:t>أنه كان أبان</a:t>
            </a:r>
            <a:r>
              <a:rPr lang="ar-SA" sz="3200" b="1" spc="10" dirty="0">
                <a:latin typeface="Tahoma"/>
                <a:ea typeface="Times New Roman"/>
                <a:cs typeface="Traditional Arabic"/>
              </a:rPr>
              <a:t> زوجته </a:t>
            </a:r>
            <a:r>
              <a:rPr lang="ar-SA" sz="3200" b="1" spc="10" dirty="0">
                <a:solidFill>
                  <a:srgbClr val="FF0000"/>
                </a:solidFill>
                <a:latin typeface="Tahoma"/>
                <a:ea typeface="Times New Roman"/>
                <a:cs typeface="Traditional Arabic"/>
              </a:rPr>
              <a:t>في صحته لم يسقط إرثها </a:t>
            </a:r>
            <a:r>
              <a:rPr lang="ar-SA" sz="3200" b="1" spc="10" dirty="0">
                <a:latin typeface="Tahoma"/>
                <a:ea typeface="Times New Roman"/>
                <a:cs typeface="Traditional Arabic"/>
              </a:rPr>
              <a:t>بذلك إن لم تصدقه؛ لأن قوله غير مقبول عليها بمجرده.</a:t>
            </a:r>
            <a:endParaRPr lang="en-US" sz="3200" b="1" spc="10" dirty="0">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123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50096458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buFont typeface="+mj-lt"/>
              <a:buAutoNum type="arabicPeriod" startAt="5"/>
            </a:pPr>
            <a:r>
              <a:rPr lang="ar-SA" sz="3200" b="1" spc="10" dirty="0">
                <a:solidFill>
                  <a:srgbClr val="FF0000"/>
                </a:solidFill>
                <a:latin typeface="Tahoma"/>
                <a:ea typeface="Times New Roman"/>
                <a:cs typeface="Traditional Arabic"/>
              </a:rPr>
              <a:t>إن أقر </a:t>
            </a:r>
            <a:r>
              <a:rPr lang="ar-SA" sz="3200" b="1" spc="10" dirty="0">
                <a:latin typeface="Tahoma"/>
                <a:ea typeface="Times New Roman"/>
                <a:cs typeface="Traditional Arabic"/>
              </a:rPr>
              <a:t>المريض بمال </a:t>
            </a:r>
            <a:r>
              <a:rPr lang="ar-SA" sz="3200" b="1" spc="10" dirty="0">
                <a:solidFill>
                  <a:srgbClr val="FF0000"/>
                </a:solidFill>
                <a:latin typeface="Tahoma"/>
                <a:ea typeface="Times New Roman"/>
                <a:cs typeface="Traditional Arabic"/>
              </a:rPr>
              <a:t>لوارث فصار عند الموت</a:t>
            </a:r>
            <a:r>
              <a:rPr lang="ar-SA" sz="3200" b="1" spc="10" dirty="0">
                <a:latin typeface="Tahoma"/>
                <a:ea typeface="Times New Roman"/>
                <a:cs typeface="Traditional Arabic"/>
              </a:rPr>
              <a:t> غير وارث بأن أقر لابن ابنه ولا ابن له ثم حدث له ابن </a:t>
            </a:r>
            <a:r>
              <a:rPr lang="ar-SA" sz="3200" b="1" spc="10" dirty="0">
                <a:solidFill>
                  <a:srgbClr val="FF0000"/>
                </a:solidFill>
                <a:latin typeface="Tahoma"/>
                <a:ea typeface="Times New Roman"/>
                <a:cs typeface="Traditional Arabic"/>
              </a:rPr>
              <a:t>لم يلزم إقراره </a:t>
            </a:r>
            <a:r>
              <a:rPr lang="ar-SA" sz="3200" b="1" spc="10" dirty="0">
                <a:latin typeface="Tahoma"/>
                <a:ea typeface="Times New Roman"/>
                <a:cs typeface="Traditional Arabic"/>
              </a:rPr>
              <a:t>اعتبارا لحالته لأنه كان متهما </a:t>
            </a:r>
            <a:r>
              <a:rPr lang="ar-SA" sz="3200" b="1" spc="10" dirty="0">
                <a:solidFill>
                  <a:srgbClr val="FF0000"/>
                </a:solidFill>
                <a:latin typeface="Tahoma"/>
                <a:ea typeface="Times New Roman"/>
                <a:cs typeface="Traditional Arabic"/>
              </a:rPr>
              <a:t>لا أن </a:t>
            </a:r>
            <a:r>
              <a:rPr lang="ar-SA" sz="3200" b="1" spc="10" dirty="0">
                <a:latin typeface="Tahoma"/>
                <a:ea typeface="Times New Roman"/>
                <a:cs typeface="Traditional Arabic"/>
              </a:rPr>
              <a:t>الإقرار </a:t>
            </a:r>
            <a:r>
              <a:rPr lang="ar-SA" sz="3200" b="1" spc="10" dirty="0">
                <a:solidFill>
                  <a:srgbClr val="FF0000"/>
                </a:solidFill>
                <a:latin typeface="Tahoma"/>
                <a:ea typeface="Times New Roman"/>
                <a:cs typeface="Traditional Arabic"/>
              </a:rPr>
              <a:t>باطل</a:t>
            </a:r>
            <a:r>
              <a:rPr lang="ar-SA" sz="3200" b="1" spc="10" dirty="0">
                <a:latin typeface="Tahoma"/>
                <a:ea typeface="Times New Roman"/>
                <a:cs typeface="Traditional Arabic"/>
              </a:rPr>
              <a:t> بل هو صحيح موقوف على الإجازة؛ كالوصية لوارث.</a:t>
            </a:r>
            <a:endParaRPr lang="en-US" sz="3200" b="1" spc="10" dirty="0">
              <a:latin typeface="Tahoma"/>
              <a:ea typeface="Times New Roman"/>
              <a:cs typeface="Traditional Arabic"/>
            </a:endParaRPr>
          </a:p>
          <a:p>
            <a:pPr indent="288290" algn="just">
              <a:buFont typeface="+mj-lt"/>
              <a:buAutoNum type="arabicPeriod" startAt="5"/>
            </a:pPr>
            <a:r>
              <a:rPr lang="ar-SA" sz="3200" b="1" spc="10" dirty="0">
                <a:solidFill>
                  <a:srgbClr val="FF0000"/>
                </a:solidFill>
                <a:latin typeface="Tahoma"/>
                <a:ea typeface="Times New Roman"/>
                <a:cs typeface="Traditional Arabic"/>
              </a:rPr>
              <a:t>إن أقر </a:t>
            </a:r>
            <a:r>
              <a:rPr lang="ar-SA" sz="3200" b="1" spc="10" dirty="0">
                <a:latin typeface="Tahoma"/>
                <a:ea typeface="Times New Roman"/>
                <a:cs typeface="Traditional Arabic"/>
              </a:rPr>
              <a:t>المريض </a:t>
            </a:r>
            <a:r>
              <a:rPr lang="ar-SA" sz="3200" b="1" spc="10" dirty="0">
                <a:solidFill>
                  <a:srgbClr val="FF0000"/>
                </a:solidFill>
                <a:latin typeface="Tahoma"/>
                <a:ea typeface="Times New Roman"/>
                <a:cs typeface="Traditional Arabic"/>
              </a:rPr>
              <a:t>لغير وارث </a:t>
            </a:r>
            <a:r>
              <a:rPr lang="ar-SA" sz="3200" b="1" spc="10" dirty="0">
                <a:latin typeface="Tahoma"/>
                <a:ea typeface="Times New Roman"/>
                <a:cs typeface="Traditional Arabic"/>
              </a:rPr>
              <a:t>كابن ابنه مع وجود ابنه </a:t>
            </a:r>
            <a:r>
              <a:rPr lang="ar-SA" sz="3200" b="1" spc="10" dirty="0">
                <a:solidFill>
                  <a:srgbClr val="FF0000"/>
                </a:solidFill>
                <a:latin typeface="Tahoma"/>
                <a:ea typeface="Times New Roman"/>
                <a:cs typeface="Traditional Arabic"/>
              </a:rPr>
              <a:t>أو أعطاه </a:t>
            </a:r>
            <a:r>
              <a:rPr lang="ar-SA" sz="3200" b="1" spc="10" dirty="0">
                <a:latin typeface="Tahoma"/>
                <a:ea typeface="Times New Roman"/>
                <a:cs typeface="Traditional Arabic"/>
              </a:rPr>
              <a:t>شيئا </a:t>
            </a:r>
            <a:r>
              <a:rPr lang="ar-SA" sz="3200" b="1" spc="10" dirty="0">
                <a:solidFill>
                  <a:srgbClr val="FF0000"/>
                </a:solidFill>
                <a:latin typeface="Tahoma"/>
                <a:ea typeface="Times New Roman"/>
                <a:cs typeface="Traditional Arabic"/>
              </a:rPr>
              <a:t>صح</a:t>
            </a:r>
            <a:r>
              <a:rPr lang="ar-SA" sz="3200" b="1" spc="10" dirty="0">
                <a:latin typeface="Tahoma"/>
                <a:ea typeface="Times New Roman"/>
                <a:cs typeface="Traditional Arabic"/>
              </a:rPr>
              <a:t> الإقرار والإعطاء </a:t>
            </a:r>
            <a:r>
              <a:rPr lang="ar-SA" sz="3200" b="1" spc="10" dirty="0">
                <a:solidFill>
                  <a:srgbClr val="FF0000"/>
                </a:solidFill>
                <a:latin typeface="Tahoma"/>
                <a:ea typeface="Times New Roman"/>
                <a:cs typeface="Traditional Arabic"/>
              </a:rPr>
              <a:t>وإن صار عند الموت وارثا </a:t>
            </a:r>
            <a:r>
              <a:rPr lang="ar-SA" sz="3200" b="1" spc="10" dirty="0">
                <a:latin typeface="Tahoma"/>
                <a:ea typeface="Times New Roman"/>
                <a:cs typeface="Traditional Arabic"/>
              </a:rPr>
              <a:t>لعدم التهمة إذ ذاك.</a:t>
            </a:r>
            <a:endParaRPr lang="en-US" sz="3200" b="1" spc="10" dirty="0">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124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1333771371"/>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r>
              <a:rPr lang="ar-SA" sz="3200" b="1" spc="10" dirty="0">
                <a:solidFill>
                  <a:srgbClr val="FF0000"/>
                </a:solidFill>
                <a:latin typeface="Tahoma"/>
                <a:ea typeface="Times New Roman"/>
                <a:cs typeface="Traditional Arabic"/>
              </a:rPr>
              <a:t>الإقرار بالنكاح.</a:t>
            </a:r>
          </a:p>
          <a:p>
            <a:pPr indent="288290" algn="just"/>
            <a:r>
              <a:rPr lang="ar-SA" sz="3200" b="1" spc="10" dirty="0">
                <a:solidFill>
                  <a:srgbClr val="FF0000"/>
                </a:solidFill>
                <a:latin typeface="Tahoma"/>
                <a:ea typeface="Times New Roman"/>
                <a:cs typeface="Traditional Arabic"/>
              </a:rPr>
              <a:t>إن أقرت </a:t>
            </a:r>
            <a:r>
              <a:rPr lang="ar-SA" sz="3200" b="1" spc="10" dirty="0" err="1">
                <a:solidFill>
                  <a:srgbClr val="FF0000"/>
                </a:solidFill>
                <a:latin typeface="Tahoma"/>
                <a:ea typeface="Times New Roman"/>
                <a:cs typeface="Traditional Arabic"/>
              </a:rPr>
              <a:t>امرأة </a:t>
            </a:r>
            <a:r>
              <a:rPr lang="ar-SA" sz="3200" b="1" spc="10" dirty="0">
                <a:latin typeface="Tahoma"/>
                <a:ea typeface="Times New Roman"/>
                <a:cs typeface="Traditional Arabic"/>
              </a:rPr>
              <a:t>- ولو </a:t>
            </a:r>
            <a:r>
              <a:rPr lang="ar-SA" sz="3200" b="1" spc="10" dirty="0" err="1">
                <a:latin typeface="Tahoma"/>
                <a:ea typeface="Times New Roman"/>
                <a:cs typeface="Traditional Arabic"/>
              </a:rPr>
              <a:t>سفيهة </a:t>
            </a:r>
            <a:r>
              <a:rPr lang="ar-SA" sz="3200" b="1" spc="10" dirty="0">
                <a:latin typeface="Tahoma"/>
                <a:ea typeface="Times New Roman"/>
                <a:cs typeface="Traditional Arabic"/>
              </a:rPr>
              <a:t>- </a:t>
            </a:r>
            <a:r>
              <a:rPr lang="ar-SA" sz="3200" b="1" spc="10" dirty="0">
                <a:solidFill>
                  <a:srgbClr val="FF0000"/>
                </a:solidFill>
                <a:latin typeface="Tahoma"/>
                <a:ea typeface="Times New Roman"/>
                <a:cs typeface="Traditional Arabic"/>
              </a:rPr>
              <a:t>على نفسها بنكاح ولم يدع</a:t>
            </a:r>
            <a:r>
              <a:rPr lang="ar-SA" sz="3200" b="1" spc="10" dirty="0">
                <a:latin typeface="Tahoma"/>
                <a:ea typeface="Times New Roman"/>
                <a:cs typeface="Traditional Arabic"/>
              </a:rPr>
              <a:t> النكاح </a:t>
            </a:r>
            <a:r>
              <a:rPr lang="ar-SA" sz="3200" b="1" spc="10" dirty="0">
                <a:solidFill>
                  <a:srgbClr val="FF0000"/>
                </a:solidFill>
                <a:latin typeface="Tahoma"/>
                <a:ea typeface="Times New Roman"/>
                <a:cs typeface="Traditional Arabic"/>
              </a:rPr>
              <a:t>اثنان قبل </a:t>
            </a:r>
            <a:r>
              <a:rPr lang="ar-SA" sz="3200" b="1" spc="10" dirty="0">
                <a:latin typeface="Tahoma"/>
                <a:ea typeface="Times New Roman"/>
                <a:cs typeface="Traditional Arabic"/>
              </a:rPr>
              <a:t>إقرارها؛ لأنه حق عليها ولا تهمة فيه.</a:t>
            </a:r>
          </a:p>
          <a:p>
            <a:pPr indent="288290" algn="just"/>
            <a:r>
              <a:rPr lang="ar-SA" sz="3200" b="1" spc="10" dirty="0">
                <a:latin typeface="Tahoma"/>
                <a:ea typeface="Times New Roman"/>
                <a:cs typeface="Traditional Arabic"/>
              </a:rPr>
              <a:t>وإن كان المدعي اثنين فمفهوم كلامه لا يقبل وهو رواية.</a:t>
            </a:r>
          </a:p>
          <a:p>
            <a:pPr indent="288290" algn="just"/>
            <a:r>
              <a:rPr lang="ar-SA" sz="3200" b="1" spc="10" dirty="0">
                <a:latin typeface="Tahoma"/>
                <a:ea typeface="Times New Roman"/>
                <a:cs typeface="Traditional Arabic"/>
              </a:rPr>
              <a:t>والأصح يصح إقرارها جزم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في المنتهى وغيره.</a:t>
            </a:r>
          </a:p>
          <a:p>
            <a:pPr indent="288290" algn="just"/>
            <a:r>
              <a:rPr lang="ar-SA" sz="3200" b="1" spc="10" dirty="0">
                <a:latin typeface="Tahoma"/>
                <a:ea typeface="Times New Roman"/>
                <a:cs typeface="Traditional Arabic"/>
              </a:rPr>
              <a:t>وإن أقاما بينتين قدم أسبق </a:t>
            </a:r>
            <a:r>
              <a:rPr lang="ar-SA" sz="3200" b="1" spc="10" dirty="0" err="1">
                <a:latin typeface="Tahoma"/>
                <a:ea typeface="Times New Roman"/>
                <a:cs typeface="Traditional Arabic"/>
              </a:rPr>
              <a:t>النكاحين</a:t>
            </a:r>
            <a:r>
              <a:rPr lang="ar-SA" sz="3200" b="1" spc="10" dirty="0">
                <a:latin typeface="Tahoma"/>
                <a:ea typeface="Times New Roman"/>
                <a:cs typeface="Traditional Arabic"/>
              </a:rPr>
              <a:t>، فإن جهل فقول ولي، فإن جهله الولي فسخا.</a:t>
            </a:r>
            <a:endParaRPr lang="en-US" sz="3200" b="1" spc="10" dirty="0">
              <a:latin typeface="Tahoma"/>
              <a:ea typeface="Times New Roman"/>
              <a:cs typeface="Traditional Arabic"/>
            </a:endParaRPr>
          </a:p>
          <a:p>
            <a:pPr indent="288290" algn="just"/>
            <a:r>
              <a:rPr lang="ar-SA" sz="3200" b="1" spc="10" dirty="0">
                <a:solidFill>
                  <a:srgbClr val="FF0000"/>
                </a:solidFill>
                <a:latin typeface="Tahoma"/>
                <a:ea typeface="Times New Roman"/>
                <a:cs typeface="Traditional Arabic"/>
              </a:rPr>
              <a:t>وإن أقر وليها</a:t>
            </a:r>
            <a:r>
              <a:rPr lang="ar-SA" sz="3200" b="1" spc="10" dirty="0">
                <a:latin typeface="Tahoma"/>
                <a:ea typeface="Times New Roman"/>
                <a:cs typeface="Traditional Arabic"/>
              </a:rPr>
              <a:t> المجبر </a:t>
            </a:r>
            <a:r>
              <a:rPr lang="ar-SA" sz="3200" b="1" spc="10" dirty="0">
                <a:solidFill>
                  <a:srgbClr val="FF0000"/>
                </a:solidFill>
                <a:latin typeface="Tahoma"/>
                <a:ea typeface="Times New Roman"/>
                <a:cs typeface="Traditional Arabic"/>
              </a:rPr>
              <a:t>بالنكاح</a:t>
            </a:r>
            <a:r>
              <a:rPr lang="ar-SA" sz="3200" b="1" spc="10" dirty="0">
                <a:latin typeface="Tahoma"/>
                <a:ea typeface="Times New Roman"/>
                <a:cs typeface="Traditional Arabic"/>
              </a:rPr>
              <a:t> صح إقراره،</a:t>
            </a:r>
            <a:r>
              <a:rPr lang="ar-SA" sz="3200" b="1" spc="10" dirty="0">
                <a:solidFill>
                  <a:srgbClr val="FF0000"/>
                </a:solidFill>
                <a:latin typeface="Tahoma"/>
                <a:ea typeface="Times New Roman"/>
                <a:cs typeface="Traditional Arabic"/>
              </a:rPr>
              <a:t> أو </a:t>
            </a:r>
            <a:r>
              <a:rPr lang="ar-SA" sz="3200" b="1" spc="10" dirty="0">
                <a:latin typeface="Tahoma"/>
                <a:ea typeface="Times New Roman"/>
                <a:cs typeface="Traditional Arabic"/>
              </a:rPr>
              <a:t>أقر </a:t>
            </a:r>
            <a:r>
              <a:rPr lang="ar-SA" sz="3200" b="1" spc="10" dirty="0" err="1">
                <a:latin typeface="Tahoma"/>
                <a:ea typeface="Times New Roman"/>
                <a:cs typeface="Traditional Arabic"/>
              </a:rPr>
              <a:t>به</a:t>
            </a:r>
            <a:r>
              <a:rPr lang="ar-SA" sz="3200" b="1" spc="10" dirty="0">
                <a:latin typeface="Tahoma"/>
                <a:ea typeface="Times New Roman"/>
                <a:cs typeface="Traditional Arabic"/>
              </a:rPr>
              <a:t> الولي </a:t>
            </a:r>
            <a:r>
              <a:rPr lang="ar-SA" sz="3200" b="1" spc="10" dirty="0">
                <a:solidFill>
                  <a:srgbClr val="FF0000"/>
                </a:solidFill>
                <a:latin typeface="Tahoma"/>
                <a:ea typeface="Times New Roman"/>
                <a:cs typeface="Traditional Arabic"/>
              </a:rPr>
              <a:t>الذي أذنت له </a:t>
            </a:r>
            <a:r>
              <a:rPr lang="ar-SA" sz="3200" b="1" spc="10" dirty="0">
                <a:latin typeface="Tahoma"/>
                <a:ea typeface="Times New Roman"/>
                <a:cs typeface="Traditional Arabic"/>
              </a:rPr>
              <a:t>أن يزوجها </a:t>
            </a:r>
            <a:r>
              <a:rPr lang="ar-SA" sz="3200" b="1" spc="10" dirty="0">
                <a:solidFill>
                  <a:srgbClr val="FF0000"/>
                </a:solidFill>
                <a:latin typeface="Tahoma"/>
                <a:ea typeface="Times New Roman"/>
                <a:cs typeface="Traditional Arabic"/>
              </a:rPr>
              <a:t>صح </a:t>
            </a:r>
            <a:r>
              <a:rPr lang="ar-SA" sz="3200" b="1" spc="10" dirty="0">
                <a:latin typeface="Tahoma"/>
                <a:ea typeface="Times New Roman"/>
                <a:cs typeface="Traditional Arabic"/>
              </a:rPr>
              <a:t>إقراره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لأنه يملك عقد النكاح عليها فملك الإقرار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كالوكيل.</a:t>
            </a:r>
            <a:endParaRPr lang="en-US" sz="3200" b="1" spc="10" dirty="0">
              <a:latin typeface="Tahoma"/>
              <a:ea typeface="Times New Roman"/>
              <a:cs typeface="Traditional Arabic"/>
            </a:endParaRPr>
          </a:p>
          <a:p>
            <a:pPr indent="288290" algn="just"/>
            <a:endParaRPr lang="en-US" sz="3200" b="1" spc="10" dirty="0">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125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304822202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r>
              <a:rPr lang="ar-SA" sz="3200" b="1" spc="10" dirty="0">
                <a:solidFill>
                  <a:srgbClr val="0070C0"/>
                </a:solidFill>
                <a:latin typeface="Tahoma"/>
                <a:ea typeface="Times New Roman"/>
                <a:cs typeface="Traditional Arabic"/>
              </a:rPr>
              <a:t>الإقرار بالنسب.</a:t>
            </a:r>
          </a:p>
          <a:p>
            <a:pPr indent="288290" algn="just"/>
            <a:r>
              <a:rPr lang="ar-SA" sz="3200" b="1" spc="10" dirty="0">
                <a:solidFill>
                  <a:srgbClr val="FF0000"/>
                </a:solidFill>
                <a:latin typeface="Tahoma"/>
                <a:ea typeface="Times New Roman"/>
                <a:cs typeface="Traditional Arabic"/>
              </a:rPr>
              <a:t>إن أقر </a:t>
            </a:r>
            <a:r>
              <a:rPr lang="ar-SA" sz="3200" b="1" spc="10" dirty="0">
                <a:latin typeface="Tahoma"/>
                <a:ea typeface="Times New Roman"/>
                <a:cs typeface="Traditional Arabic"/>
              </a:rPr>
              <a:t>إنسان </a:t>
            </a:r>
            <a:r>
              <a:rPr lang="ar-SA" sz="3200" b="1" spc="10" dirty="0">
                <a:solidFill>
                  <a:srgbClr val="FF0000"/>
                </a:solidFill>
                <a:latin typeface="Tahoma"/>
                <a:ea typeface="Times New Roman"/>
                <a:cs typeface="Traditional Arabic"/>
              </a:rPr>
              <a:t>بنسب صغير أو مجنون مجهول النسب أنه ابنه ثبت نسبه </a:t>
            </a:r>
            <a:r>
              <a:rPr lang="ar-SA" sz="3200" b="1" spc="10" dirty="0">
                <a:latin typeface="Tahoma"/>
                <a:ea typeface="Times New Roman"/>
                <a:cs typeface="Traditional Arabic"/>
              </a:rPr>
              <a:t>ولو أسقط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وارثا معروفا؛ لأنه غير متهم في إقراره؛ لأنه لا حق للوارث في الحال، </a:t>
            </a:r>
            <a:r>
              <a:rPr lang="ar-SA" sz="3200" b="1" spc="10" dirty="0">
                <a:solidFill>
                  <a:srgbClr val="FF0000"/>
                </a:solidFill>
                <a:latin typeface="Tahoma"/>
                <a:ea typeface="Times New Roman"/>
                <a:cs typeface="Traditional Arabic"/>
              </a:rPr>
              <a:t>فإن كان </a:t>
            </a:r>
            <a:r>
              <a:rPr lang="ar-SA" sz="3200" b="1" spc="10" dirty="0">
                <a:latin typeface="Tahoma"/>
                <a:ea typeface="Times New Roman"/>
                <a:cs typeface="Traditional Arabic"/>
              </a:rPr>
              <a:t>المقر </a:t>
            </a:r>
            <a:r>
              <a:rPr lang="ar-SA" sz="3200" b="1" spc="10" dirty="0" err="1">
                <a:latin typeface="Tahoma"/>
                <a:ea typeface="Times New Roman"/>
                <a:cs typeface="Traditional Arabic"/>
              </a:rPr>
              <a:t>به</a:t>
            </a:r>
            <a:r>
              <a:rPr lang="ar-SA" sz="3200" b="1" spc="10" dirty="0">
                <a:latin typeface="Tahoma"/>
                <a:ea typeface="Times New Roman"/>
                <a:cs typeface="Traditional Arabic"/>
              </a:rPr>
              <a:t> </a:t>
            </a:r>
            <a:r>
              <a:rPr lang="ar-SA" sz="3200" b="1" spc="10" dirty="0">
                <a:solidFill>
                  <a:srgbClr val="FF0000"/>
                </a:solidFill>
                <a:latin typeface="Tahoma"/>
                <a:ea typeface="Times New Roman"/>
                <a:cs typeface="Traditional Arabic"/>
              </a:rPr>
              <a:t>ميتا ورثه </a:t>
            </a:r>
            <a:r>
              <a:rPr lang="ar-SA" sz="3200" b="1" spc="10" dirty="0">
                <a:latin typeface="Tahoma"/>
                <a:ea typeface="Times New Roman"/>
                <a:cs typeface="Traditional Arabic"/>
              </a:rPr>
              <a:t>المقر.</a:t>
            </a:r>
          </a:p>
          <a:p>
            <a:pPr indent="288290" algn="just"/>
            <a:r>
              <a:rPr lang="ar-SA" sz="3200" b="1" spc="10" dirty="0">
                <a:latin typeface="Tahoma"/>
                <a:ea typeface="Times New Roman"/>
                <a:cs typeface="Traditional Arabic"/>
              </a:rPr>
              <a:t>وشرط الإقرار </a:t>
            </a:r>
            <a:r>
              <a:rPr lang="ar-SA" sz="3200" b="1" spc="10" dirty="0" err="1">
                <a:latin typeface="Tahoma"/>
                <a:ea typeface="Times New Roman"/>
                <a:cs typeface="Traditional Arabic"/>
              </a:rPr>
              <a:t>بالنسب:</a:t>
            </a:r>
            <a:endParaRPr lang="ar-SA" sz="3200" b="1" spc="10" dirty="0">
              <a:latin typeface="Tahoma"/>
              <a:ea typeface="Times New Roman"/>
              <a:cs typeface="Traditional Arabic"/>
            </a:endParaRPr>
          </a:p>
          <a:p>
            <a:pPr indent="288290" algn="just">
              <a:buFont typeface="+mj-lt"/>
              <a:buAutoNum type="arabicPeriod"/>
            </a:pPr>
            <a:r>
              <a:rPr lang="ar-SA" sz="3200" b="1" spc="10" dirty="0">
                <a:latin typeface="Tahoma"/>
                <a:ea typeface="Times New Roman"/>
                <a:cs typeface="Traditional Arabic"/>
              </a:rPr>
              <a:t>إمكان صدق المقر.</a:t>
            </a:r>
          </a:p>
          <a:p>
            <a:pPr indent="288290" algn="just">
              <a:buFont typeface="+mj-lt"/>
              <a:buAutoNum type="arabicPeriod"/>
            </a:pPr>
            <a:r>
              <a:rPr lang="ar-SA" sz="3200" b="1" spc="10" dirty="0">
                <a:latin typeface="Tahoma"/>
                <a:ea typeface="Times New Roman"/>
                <a:cs typeface="Traditional Arabic"/>
              </a:rPr>
              <a:t>أن لا ينفي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نسبا معروفا.</a:t>
            </a:r>
          </a:p>
          <a:p>
            <a:pPr indent="288290" algn="just">
              <a:buFont typeface="+mj-lt"/>
              <a:buAutoNum type="arabicPeriod"/>
            </a:pPr>
            <a:r>
              <a:rPr lang="ar-SA" sz="3200" b="1" spc="10" dirty="0">
                <a:latin typeface="Tahoma"/>
                <a:ea typeface="Times New Roman"/>
                <a:cs typeface="Traditional Arabic"/>
              </a:rPr>
              <a:t>إن كان المقر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مكلفا فلا بد ايضا من تصديقه.</a:t>
            </a:r>
            <a:endParaRPr lang="en-US" sz="3200" b="1" spc="10" dirty="0">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126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44095732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r>
              <a:rPr lang="ar-SA" sz="3200" b="1" spc="10" dirty="0">
                <a:solidFill>
                  <a:srgbClr val="FF0000"/>
                </a:solidFill>
                <a:latin typeface="Tahoma"/>
                <a:ea typeface="Times New Roman"/>
                <a:cs typeface="Traditional Arabic"/>
              </a:rPr>
              <a:t>وإن ادعى </a:t>
            </a:r>
            <a:r>
              <a:rPr lang="ar-SA" sz="3200" b="1" spc="10" dirty="0">
                <a:latin typeface="Tahoma"/>
                <a:ea typeface="Times New Roman"/>
                <a:cs typeface="Traditional Arabic"/>
              </a:rPr>
              <a:t>إنسان </a:t>
            </a:r>
            <a:r>
              <a:rPr lang="ar-SA" sz="3200" b="1" spc="10" dirty="0">
                <a:solidFill>
                  <a:srgbClr val="FF0000"/>
                </a:solidFill>
                <a:latin typeface="Tahoma"/>
                <a:ea typeface="Times New Roman"/>
                <a:cs typeface="Traditional Arabic"/>
              </a:rPr>
              <a:t>على شخص </a:t>
            </a:r>
            <a:r>
              <a:rPr lang="ar-SA" sz="3200" b="1" spc="10" dirty="0">
                <a:latin typeface="Tahoma"/>
                <a:ea typeface="Times New Roman"/>
                <a:cs typeface="Traditional Arabic"/>
              </a:rPr>
              <a:t>مكلف </a:t>
            </a:r>
            <a:r>
              <a:rPr lang="ar-SA" sz="3200" b="1" spc="10" dirty="0">
                <a:solidFill>
                  <a:srgbClr val="FF0000"/>
                </a:solidFill>
                <a:latin typeface="Tahoma"/>
                <a:ea typeface="Times New Roman"/>
                <a:cs typeface="Traditional Arabic"/>
              </a:rPr>
              <a:t>بشيء فصدقه صح </a:t>
            </a:r>
            <a:r>
              <a:rPr lang="ar-SA" sz="3200" b="1" spc="10" dirty="0">
                <a:latin typeface="Tahoma"/>
                <a:ea typeface="Times New Roman"/>
                <a:cs typeface="Traditional Arabic"/>
              </a:rPr>
              <a:t>تصديقه وأخذ </a:t>
            </a:r>
            <a:r>
              <a:rPr lang="ar-SA" sz="3200" b="1" spc="10" dirty="0" err="1">
                <a:latin typeface="Tahoma"/>
                <a:ea typeface="Times New Roman"/>
                <a:cs typeface="Traditional Arabic"/>
              </a:rPr>
              <a:t>به</a:t>
            </a:r>
            <a:r>
              <a:rPr lang="ar-SA" sz="3200" b="1" spc="10" dirty="0">
                <a:latin typeface="Tahoma"/>
                <a:ea typeface="Times New Roman"/>
                <a:cs typeface="Traditional Arabic"/>
              </a:rPr>
              <a:t> </a:t>
            </a:r>
            <a:r>
              <a:rPr lang="ar-SA" sz="3200" b="1" spc="10" dirty="0" err="1">
                <a:latin typeface="Tahoma"/>
                <a:ea typeface="Times New Roman"/>
                <a:cs typeface="Traditional Arabic"/>
              </a:rPr>
              <a:t>لحديث </a:t>
            </a:r>
            <a:r>
              <a:rPr lang="ar-SA" sz="3200" b="1" spc="10" dirty="0">
                <a:latin typeface="Tahoma"/>
                <a:ea typeface="Times New Roman"/>
                <a:cs typeface="Traditional Arabic"/>
              </a:rPr>
              <a:t>[ لا عذر لمن </a:t>
            </a:r>
            <a:r>
              <a:rPr lang="ar-SA" sz="3200" b="1" spc="10" dirty="0" err="1">
                <a:latin typeface="Tahoma"/>
                <a:ea typeface="Times New Roman"/>
                <a:cs typeface="Traditional Arabic"/>
              </a:rPr>
              <a:t>أقر ]</a:t>
            </a:r>
            <a:endParaRPr lang="en-US" sz="3200" b="1" spc="10" dirty="0">
              <a:latin typeface="Tahoma"/>
              <a:ea typeface="Times New Roman"/>
              <a:cs typeface="Traditional Arabic"/>
            </a:endParaRPr>
          </a:p>
          <a:p>
            <a:pPr indent="288290" algn="just"/>
            <a:r>
              <a:rPr lang="ar-SA" sz="3200" b="1" spc="10" dirty="0">
                <a:latin typeface="Tahoma"/>
                <a:ea typeface="Times New Roman"/>
                <a:cs typeface="Traditional Arabic"/>
              </a:rPr>
              <a:t>والإقرار يصح بكل ما أدى معناه؛ </a:t>
            </a:r>
            <a:r>
              <a:rPr lang="ar-SA" sz="3200" b="1" spc="10" dirty="0" err="1">
                <a:latin typeface="Tahoma"/>
                <a:ea typeface="Times New Roman"/>
                <a:cs typeface="Traditional Arabic"/>
              </a:rPr>
              <a:t>كصدقت</a:t>
            </a:r>
            <a:r>
              <a:rPr lang="ar-SA" sz="3200" b="1" spc="10" dirty="0">
                <a:latin typeface="Tahoma"/>
                <a:ea typeface="Times New Roman"/>
                <a:cs typeface="Traditional Arabic"/>
              </a:rPr>
              <a:t>، أو نعم، أو أنا مقر بدعواك، أو أنا مقر </a:t>
            </a:r>
            <a:r>
              <a:rPr lang="ar-SA" sz="3200" b="1" spc="10" dirty="0" err="1">
                <a:latin typeface="Tahoma"/>
                <a:ea typeface="Times New Roman"/>
                <a:cs typeface="Traditional Arabic"/>
              </a:rPr>
              <a:t>فقط.</a:t>
            </a:r>
            <a:r>
              <a:rPr lang="ar-SA" sz="3200" b="1" spc="10" dirty="0">
                <a:latin typeface="Tahoma"/>
                <a:ea typeface="Times New Roman"/>
                <a:cs typeface="Traditional Arabic"/>
              </a:rPr>
              <a:t> </a:t>
            </a:r>
            <a:r>
              <a:rPr lang="en-US" sz="3200" b="1" spc="10" dirty="0">
                <a:latin typeface="Tahoma"/>
                <a:ea typeface="Times New Roman"/>
                <a:cs typeface="Traditional Arabic"/>
              </a:rPr>
              <a:t> </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127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en-US" sz="2000" dirty="0"/>
              <a:t> </a:t>
            </a:r>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التاسعة</a:t>
            </a:r>
            <a:endParaRPr lang="en-US" sz="2000" dirty="0"/>
          </a:p>
        </p:txBody>
      </p:sp>
    </p:spTree>
    <p:extLst>
      <p:ext uri="{BB962C8B-B14F-4D97-AF65-F5344CB8AC3E}">
        <p14:creationId xmlns:p14="http://schemas.microsoft.com/office/powerpoint/2010/main" val="27681875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204667542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a:t>
            </a:r>
            <a:r>
              <a:rPr lang="ar-SA" b="1" dirty="0" smtClean="0">
                <a:effectLst>
                  <a:outerShdw blurRad="38100" dist="38100" dir="2700000" algn="tl">
                    <a:srgbClr val="000000">
                      <a:alpha val="43137"/>
                    </a:srgbClr>
                  </a:outerShdw>
                </a:effectLst>
                <a:cs typeface="Arial" pitchFamily="34" charset="0"/>
              </a:rPr>
              <a:t>ة العاشرة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تابع الإقرار</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129</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281028619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عناصر </a:t>
            </a:r>
            <a:r>
              <a:rPr lang="ar-SA" sz="3200" dirty="0" err="1">
                <a:solidFill>
                  <a:srgbClr val="FF0000"/>
                </a:solidFill>
              </a:rPr>
              <a:t>المحاضرة:</a:t>
            </a:r>
            <a:endParaRPr lang="ar-SA" sz="3200" dirty="0">
              <a:solidFill>
                <a:srgbClr val="FF0000"/>
              </a:solidFill>
            </a:endParaRPr>
          </a:p>
          <a:p>
            <a:pPr>
              <a:buFont typeface="Arial" pitchFamily="34" charset="0"/>
              <a:buChar char="•"/>
            </a:pPr>
            <a:r>
              <a:rPr lang="ar-SA" sz="3200" b="1" dirty="0">
                <a:cs typeface="Traditional Arabic" pitchFamily="2" charset="-78"/>
              </a:rPr>
              <a:t>حكم الإقرار إذا وصله بما يغيره.</a:t>
            </a:r>
          </a:p>
          <a:p>
            <a:pPr>
              <a:buFont typeface="Arial" pitchFamily="34" charset="0"/>
              <a:buChar char="•"/>
            </a:pPr>
            <a:r>
              <a:rPr lang="ar-SA" sz="3200" b="1" dirty="0">
                <a:cs typeface="Traditional Arabic" pitchFamily="2" charset="-78"/>
              </a:rPr>
              <a:t>تعريف الإقرار بالمجمل.</a:t>
            </a:r>
          </a:p>
          <a:p>
            <a:pPr>
              <a:buFont typeface="Arial" pitchFamily="34" charset="0"/>
              <a:buChar char="•"/>
            </a:pPr>
            <a:r>
              <a:rPr lang="ar-SA" sz="3200" b="1" dirty="0">
                <a:cs typeface="Traditional Arabic" pitchFamily="2" charset="-78"/>
              </a:rPr>
              <a:t>الحكم فيمن اقر بمجمل.</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67154208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حكم الإقرار إذا وصله بما </a:t>
            </a:r>
            <a:r>
              <a:rPr lang="ar-SA" sz="3200" dirty="0" err="1">
                <a:solidFill>
                  <a:srgbClr val="FF0000"/>
                </a:solidFill>
              </a:rPr>
              <a:t>يغيره:</a:t>
            </a:r>
            <a:endParaRPr lang="ar-SA" sz="3200" dirty="0">
              <a:solidFill>
                <a:srgbClr val="FF0000"/>
              </a:solidFill>
            </a:endParaRPr>
          </a:p>
          <a:p>
            <a:pPr indent="288290" algn="just"/>
            <a:r>
              <a:rPr lang="ar-SA" sz="3200" b="1" spc="10" dirty="0">
                <a:solidFill>
                  <a:srgbClr val="0070C0"/>
                </a:solidFill>
                <a:latin typeface="Tahoma"/>
                <a:ea typeface="Times New Roman"/>
                <a:cs typeface="Traditional Arabic"/>
              </a:rPr>
              <a:t>له </a:t>
            </a:r>
            <a:r>
              <a:rPr lang="ar-SA" sz="3200" b="1" spc="10" dirty="0" err="1">
                <a:solidFill>
                  <a:srgbClr val="0070C0"/>
                </a:solidFill>
                <a:latin typeface="Tahoma"/>
                <a:ea typeface="Times New Roman"/>
                <a:cs typeface="Traditional Arabic"/>
              </a:rPr>
              <a:t>أحوال:</a:t>
            </a:r>
            <a:endParaRPr lang="ar-SA" sz="3200" b="1" spc="10" dirty="0">
              <a:solidFill>
                <a:srgbClr val="0070C0"/>
              </a:solidFill>
              <a:latin typeface="Tahoma"/>
              <a:ea typeface="Times New Roman"/>
              <a:cs typeface="Traditional Arabic"/>
            </a:endParaRPr>
          </a:p>
          <a:p>
            <a:pPr indent="288290" algn="just">
              <a:buFont typeface="+mj-lt"/>
              <a:buAutoNum type="arabicPeriod"/>
            </a:pPr>
            <a:r>
              <a:rPr lang="ar-SA" sz="3200" b="1" spc="10" dirty="0">
                <a:solidFill>
                  <a:srgbClr val="FF0000"/>
                </a:solidFill>
                <a:latin typeface="Tahoma"/>
                <a:ea typeface="Times New Roman"/>
                <a:cs typeface="Traditional Arabic"/>
              </a:rPr>
              <a:t>إذا وصل بإقراره ما يسقطه مثل أن يقول له: علي ألف لا تلزمني ونحوه </a:t>
            </a:r>
            <a:r>
              <a:rPr lang="ar-SA" sz="3200" b="1" spc="10" dirty="0">
                <a:latin typeface="Tahoma"/>
                <a:ea typeface="Times New Roman"/>
                <a:cs typeface="Traditional Arabic"/>
              </a:rPr>
              <a:t>كله علي ألف من ثمن خمر، أو له علي ألف مضاربة، أو وديعة تلفت، </a:t>
            </a:r>
            <a:r>
              <a:rPr lang="ar-SA" sz="3200" b="1" spc="10" dirty="0">
                <a:solidFill>
                  <a:srgbClr val="FF0000"/>
                </a:solidFill>
                <a:latin typeface="Tahoma"/>
                <a:ea typeface="Times New Roman"/>
                <a:cs typeface="Traditional Arabic"/>
              </a:rPr>
              <a:t>لزمه الألف؛</a:t>
            </a:r>
            <a:r>
              <a:rPr lang="ar-SA" sz="3200" b="1" spc="10" dirty="0">
                <a:latin typeface="Tahoma"/>
                <a:ea typeface="Times New Roman"/>
                <a:cs typeface="Traditional Arabic"/>
              </a:rPr>
              <a:t> لأنه أقر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وادعى منافيا ولم يثبت فلم يقبل منه.</a:t>
            </a:r>
          </a:p>
          <a:p>
            <a:pPr indent="288290" algn="just">
              <a:buFont typeface="+mj-lt"/>
              <a:buAutoNum type="arabicPeriod"/>
            </a:pPr>
            <a:r>
              <a:rPr lang="ar-SA" sz="3200" b="1" spc="10" dirty="0">
                <a:solidFill>
                  <a:srgbClr val="FF0000"/>
                </a:solidFill>
                <a:latin typeface="Tahoma"/>
                <a:ea typeface="Times New Roman"/>
                <a:cs typeface="Traditional Arabic"/>
              </a:rPr>
              <a:t>إن قال</a:t>
            </a:r>
            <a:r>
              <a:rPr lang="ar-SA" sz="3200" b="1" spc="10" dirty="0">
                <a:latin typeface="Tahoma"/>
                <a:ea typeface="Times New Roman"/>
                <a:cs typeface="Traditional Arabic"/>
              </a:rPr>
              <a:t>: له علي ألف وقضيته أو برئت منه، أو قال: </a:t>
            </a:r>
            <a:r>
              <a:rPr lang="ar-SA" sz="3200" b="1" spc="10" dirty="0">
                <a:solidFill>
                  <a:srgbClr val="FF0000"/>
                </a:solidFill>
                <a:latin typeface="Tahoma"/>
                <a:ea typeface="Times New Roman"/>
                <a:cs typeface="Traditional Arabic"/>
              </a:rPr>
              <a:t>كان له علي </a:t>
            </a:r>
            <a:r>
              <a:rPr lang="ar-SA" sz="3200" b="1" spc="10" dirty="0">
                <a:latin typeface="Tahoma"/>
                <a:ea typeface="Times New Roman"/>
                <a:cs typeface="Traditional Arabic"/>
              </a:rPr>
              <a:t>كذا </a:t>
            </a:r>
            <a:r>
              <a:rPr lang="ar-SA" sz="3200" b="1" spc="10" dirty="0">
                <a:solidFill>
                  <a:srgbClr val="FF0000"/>
                </a:solidFill>
                <a:latin typeface="Tahoma"/>
                <a:ea typeface="Times New Roman"/>
                <a:cs typeface="Traditional Arabic"/>
              </a:rPr>
              <a:t>وقضيته </a:t>
            </a:r>
            <a:r>
              <a:rPr lang="ar-SA" sz="3200" b="1" spc="10" dirty="0">
                <a:latin typeface="Tahoma"/>
                <a:ea typeface="Times New Roman"/>
                <a:cs typeface="Traditional Arabic"/>
              </a:rPr>
              <a:t>أو برئت منه </a:t>
            </a:r>
            <a:r>
              <a:rPr lang="ar-SA" sz="3200" b="1" spc="10" dirty="0">
                <a:solidFill>
                  <a:srgbClr val="0070C0"/>
                </a:solidFill>
                <a:latin typeface="Tahoma"/>
                <a:ea typeface="Times New Roman"/>
                <a:cs typeface="Traditional Arabic"/>
              </a:rPr>
              <a:t>فيقبل</a:t>
            </a:r>
            <a:r>
              <a:rPr lang="ar-SA" sz="3200" b="1" spc="10" dirty="0">
                <a:latin typeface="Tahoma"/>
                <a:ea typeface="Times New Roman"/>
                <a:cs typeface="Traditional Arabic"/>
              </a:rPr>
              <a:t> قول المقر </a:t>
            </a:r>
            <a:r>
              <a:rPr lang="ar-SA" sz="3200" b="1" spc="10" dirty="0">
                <a:solidFill>
                  <a:srgbClr val="FF0000"/>
                </a:solidFill>
                <a:latin typeface="Tahoma"/>
                <a:ea typeface="Times New Roman"/>
                <a:cs typeface="Traditional Arabic"/>
              </a:rPr>
              <a:t>بيمينه</a:t>
            </a:r>
            <a:r>
              <a:rPr lang="ar-SA" sz="3200" b="1" spc="10" dirty="0">
                <a:latin typeface="Tahoma"/>
                <a:ea typeface="Times New Roman"/>
                <a:cs typeface="Traditional Arabic"/>
              </a:rPr>
              <a:t> فإذا حلف خلي سبيله؛ لأنه رفع ما أثبته بدعوى القضاء متصلا فكان القول قوله </a:t>
            </a:r>
            <a:r>
              <a:rPr lang="ar-SA" sz="3200" b="1" spc="10" dirty="0">
                <a:solidFill>
                  <a:srgbClr val="FF0000"/>
                </a:solidFill>
                <a:latin typeface="Tahoma"/>
                <a:ea typeface="Times New Roman"/>
                <a:cs typeface="Traditional Arabic"/>
              </a:rPr>
              <a:t>ما لم تكن</a:t>
            </a:r>
            <a:r>
              <a:rPr lang="ar-SA" sz="3200" b="1" spc="10" dirty="0">
                <a:latin typeface="Tahoma"/>
                <a:ea typeface="Times New Roman"/>
                <a:cs typeface="Traditional Arabic"/>
              </a:rPr>
              <a:t> عليه </a:t>
            </a:r>
            <a:r>
              <a:rPr lang="ar-SA" sz="3200" b="1" spc="10" dirty="0">
                <a:solidFill>
                  <a:srgbClr val="FF0000"/>
                </a:solidFill>
                <a:latin typeface="Tahoma"/>
                <a:ea typeface="Times New Roman"/>
                <a:cs typeface="Traditional Arabic"/>
              </a:rPr>
              <a:t>بينة</a:t>
            </a:r>
            <a:r>
              <a:rPr lang="ar-SA" sz="3200" b="1" spc="10" dirty="0">
                <a:latin typeface="Tahoma"/>
                <a:ea typeface="Times New Roman"/>
                <a:cs typeface="Traditional Arabic"/>
              </a:rPr>
              <a:t> فيعمل </a:t>
            </a:r>
            <a:r>
              <a:rPr lang="ar-SA" sz="3200" b="1" spc="10" dirty="0" err="1">
                <a:latin typeface="Tahoma"/>
                <a:ea typeface="Times New Roman"/>
                <a:cs typeface="Traditional Arabic"/>
              </a:rPr>
              <a:t>بها</a:t>
            </a:r>
            <a:r>
              <a:rPr lang="ar-SA" sz="3200" b="1" spc="10" dirty="0">
                <a:latin typeface="Tahoma"/>
                <a:ea typeface="Times New Roman"/>
                <a:cs typeface="Traditional Arabic"/>
              </a:rPr>
              <a:t>، </a:t>
            </a:r>
            <a:r>
              <a:rPr lang="ar-SA" sz="3200" b="1" spc="10" dirty="0">
                <a:solidFill>
                  <a:srgbClr val="FF0000"/>
                </a:solidFill>
                <a:latin typeface="Tahoma"/>
                <a:ea typeface="Times New Roman"/>
                <a:cs typeface="Traditional Arabic"/>
              </a:rPr>
              <a:t>أو يعترف بسبب الحق </a:t>
            </a:r>
            <a:r>
              <a:rPr lang="ar-SA" sz="3200" b="1" spc="10" dirty="0">
                <a:latin typeface="Tahoma"/>
                <a:ea typeface="Times New Roman"/>
                <a:cs typeface="Traditional Arabic"/>
              </a:rPr>
              <a:t>من عقد أو غصب أو غيرهما فلا يقبل قوله في الدفع أو البراءة إلا ببينة لاعترافه بما يوجب الحق عليه.</a:t>
            </a:r>
            <a:endParaRPr lang="en-US" sz="3200" b="1" spc="10" dirty="0">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198363584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buFont typeface="+mj-lt"/>
              <a:buAutoNum type="arabicPeriod" startAt="3"/>
            </a:pPr>
            <a:r>
              <a:rPr lang="ar-SA" sz="3200" b="1" spc="10" dirty="0">
                <a:solidFill>
                  <a:srgbClr val="FF0000"/>
                </a:solidFill>
                <a:latin typeface="Tahoma"/>
                <a:ea typeface="Times New Roman"/>
                <a:cs typeface="Traditional Arabic"/>
              </a:rPr>
              <a:t>إن قال: له علي مائة ثم سكت سكوتا يمكنه الكلام فيه ثم قال: </a:t>
            </a:r>
            <a:r>
              <a:rPr lang="ar-SA" sz="3200" b="1" spc="10" dirty="0">
                <a:solidFill>
                  <a:srgbClr val="0070C0"/>
                </a:solidFill>
                <a:latin typeface="Tahoma"/>
                <a:ea typeface="Times New Roman"/>
                <a:cs typeface="Traditional Arabic"/>
              </a:rPr>
              <a:t>المائة</a:t>
            </a:r>
            <a:r>
              <a:rPr lang="ar-SA" sz="3200" b="1" spc="10" dirty="0">
                <a:latin typeface="Tahoma"/>
                <a:ea typeface="Times New Roman"/>
                <a:cs typeface="Traditional Arabic"/>
              </a:rPr>
              <a:t> معيبة، </a:t>
            </a:r>
            <a:r>
              <a:rPr lang="ar-SA" sz="3200" b="1" spc="10" dirty="0">
                <a:solidFill>
                  <a:srgbClr val="FF0000"/>
                </a:solidFill>
                <a:latin typeface="Tahoma"/>
                <a:ea typeface="Times New Roman"/>
                <a:cs typeface="Traditional Arabic"/>
              </a:rPr>
              <a:t>أو مؤجلة لزمه مائة جيدة حالة؛ </a:t>
            </a:r>
            <a:r>
              <a:rPr lang="ar-SA" sz="3200" b="1" spc="10" dirty="0">
                <a:latin typeface="Tahoma"/>
                <a:ea typeface="Times New Roman"/>
                <a:cs typeface="Traditional Arabic"/>
              </a:rPr>
              <a:t>لأن الإقرار حصل منه بالمائة مطلقا فينصرف إلى الجيد الحال وما أتى </a:t>
            </a:r>
            <a:r>
              <a:rPr lang="ar-SA" sz="3200" b="1" spc="10" dirty="0" err="1">
                <a:latin typeface="Tahoma"/>
                <a:ea typeface="Times New Roman"/>
                <a:cs typeface="Traditional Arabic"/>
              </a:rPr>
              <a:t>به</a:t>
            </a:r>
            <a:r>
              <a:rPr lang="ar-SA" sz="3200" b="1" spc="10" dirty="0">
                <a:latin typeface="Tahoma"/>
                <a:ea typeface="Times New Roman"/>
                <a:cs typeface="Traditional Arabic"/>
              </a:rPr>
              <a:t> بعد سكوته لا يلتفت إليه لأنه يرفع </a:t>
            </a:r>
            <a:r>
              <a:rPr lang="ar-SA" sz="3200" b="1" spc="10" dirty="0" err="1">
                <a:latin typeface="Tahoma"/>
                <a:ea typeface="Times New Roman"/>
                <a:cs typeface="Traditional Arabic"/>
              </a:rPr>
              <a:t>به</a:t>
            </a:r>
            <a:r>
              <a:rPr lang="ar-SA" sz="3200" b="1" spc="10" dirty="0">
                <a:latin typeface="Tahoma"/>
                <a:ea typeface="Times New Roman"/>
                <a:cs typeface="Traditional Arabic"/>
              </a:rPr>
              <a:t> حقا لزمه.</a:t>
            </a:r>
          </a:p>
          <a:p>
            <a:pPr indent="288290" algn="just">
              <a:buFont typeface="+mj-lt"/>
              <a:buAutoNum type="arabicPeriod" startAt="3"/>
            </a:pPr>
            <a:r>
              <a:rPr lang="ar-SA" sz="3200" b="1" spc="10" dirty="0">
                <a:solidFill>
                  <a:srgbClr val="FF0000"/>
                </a:solidFill>
                <a:latin typeface="Tahoma"/>
                <a:ea typeface="Times New Roman"/>
                <a:cs typeface="Traditional Arabic"/>
              </a:rPr>
              <a:t>إن أقر بدين مؤجل </a:t>
            </a:r>
            <a:r>
              <a:rPr lang="ar-SA" sz="3200" b="1" spc="10" dirty="0">
                <a:latin typeface="Tahoma"/>
                <a:ea typeface="Times New Roman"/>
                <a:cs typeface="Traditional Arabic"/>
              </a:rPr>
              <a:t>بأن قال بكلام متصل: له علي مائة مؤجلة إلى كذا، </a:t>
            </a:r>
            <a:r>
              <a:rPr lang="ar-SA" sz="3200" b="1" spc="10" dirty="0">
                <a:solidFill>
                  <a:srgbClr val="FF0000"/>
                </a:solidFill>
                <a:latin typeface="Tahoma"/>
                <a:ea typeface="Times New Roman"/>
                <a:cs typeface="Traditional Arabic"/>
              </a:rPr>
              <a:t>فأنكر المقر له الأجل </a:t>
            </a:r>
            <a:r>
              <a:rPr lang="ar-SA" sz="3200" b="1" spc="10" dirty="0">
                <a:latin typeface="Tahoma"/>
                <a:ea typeface="Times New Roman"/>
                <a:cs typeface="Traditional Arabic"/>
              </a:rPr>
              <a:t>وقال: هي حالة، </a:t>
            </a:r>
            <a:r>
              <a:rPr lang="ar-SA" sz="3200" b="1" spc="10" dirty="0">
                <a:solidFill>
                  <a:srgbClr val="FF0000"/>
                </a:solidFill>
                <a:latin typeface="Tahoma"/>
                <a:ea typeface="Times New Roman"/>
                <a:cs typeface="Traditional Arabic"/>
              </a:rPr>
              <a:t>فقول المقر مع يمينه</a:t>
            </a:r>
            <a:r>
              <a:rPr lang="ar-SA" sz="3200" b="1" spc="10" dirty="0">
                <a:latin typeface="Tahoma"/>
                <a:ea typeface="Times New Roman"/>
                <a:cs typeface="Traditional Arabic"/>
              </a:rPr>
              <a:t> في تأجيله؛ لأنه مقر بالمال بصفة التأجيل فلم يلزمه إلا كذلك.</a:t>
            </a:r>
            <a:endParaRPr lang="en-US" sz="3200" b="1" spc="10" dirty="0">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318780080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r>
              <a:rPr lang="ar-SA" sz="3200" b="1" spc="10" dirty="0">
                <a:solidFill>
                  <a:srgbClr val="0070C0"/>
                </a:solidFill>
                <a:latin typeface="Tahoma"/>
                <a:ea typeface="Times New Roman"/>
                <a:cs typeface="Traditional Arabic"/>
              </a:rPr>
              <a:t>وفي نظام </a:t>
            </a:r>
            <a:r>
              <a:rPr lang="ar-SA" sz="3200" b="1" spc="10" dirty="0" err="1">
                <a:solidFill>
                  <a:srgbClr val="0070C0"/>
                </a:solidFill>
                <a:latin typeface="Tahoma"/>
                <a:ea typeface="Times New Roman"/>
                <a:cs typeface="Traditional Arabic"/>
              </a:rPr>
              <a:t>المرافعات </a:t>
            </a:r>
            <a:r>
              <a:rPr lang="ar-SA" sz="3200" b="1" spc="10" dirty="0">
                <a:solidFill>
                  <a:srgbClr val="0070C0"/>
                </a:solidFill>
                <a:latin typeface="Tahoma"/>
                <a:ea typeface="Times New Roman"/>
                <a:cs typeface="Traditional Arabic"/>
              </a:rPr>
              <a:t>(م 106):لا يتجزأ الإقرار على صاحبه فلا يؤخذ منه الضار </a:t>
            </a:r>
            <a:r>
              <a:rPr lang="ar-SA" sz="3200" b="1" spc="10" dirty="0" err="1">
                <a:solidFill>
                  <a:srgbClr val="0070C0"/>
                </a:solidFill>
                <a:latin typeface="Tahoma"/>
                <a:ea typeface="Times New Roman"/>
                <a:cs typeface="Traditional Arabic"/>
              </a:rPr>
              <a:t>به</a:t>
            </a:r>
            <a:r>
              <a:rPr lang="ar-SA" sz="3200" b="1" spc="10" dirty="0">
                <a:solidFill>
                  <a:srgbClr val="0070C0"/>
                </a:solidFill>
                <a:latin typeface="Tahoma"/>
                <a:ea typeface="Times New Roman"/>
                <a:cs typeface="Traditional Arabic"/>
              </a:rPr>
              <a:t> ويترك الصالح له بل يؤخذ جملة واحدة  إلا إذا انصب على وقائع متعددة، وكان وجود واقعة منها لا يستلزم حتماً وجود الوقائع الأخرى.</a:t>
            </a:r>
          </a:p>
          <a:p>
            <a:pPr indent="288290" algn="just"/>
            <a:r>
              <a:rPr lang="ar-SA" sz="3200" b="1" spc="10" dirty="0">
                <a:solidFill>
                  <a:srgbClr val="0070C0"/>
                </a:solidFill>
                <a:latin typeface="Tahoma"/>
                <a:ea typeface="Times New Roman"/>
                <a:cs typeface="Traditional Arabic"/>
              </a:rPr>
              <a:t>106/1: الإقرار بالحق المقترن بأجل لا يتجزأ على صاحبه إلا إذا اقترن الإقرار بالحق مؤجلاً ببيان سببه، أو كان للـــمقَر لـه بينة على أصل الحق، أو سببه فيتجزأ.</a:t>
            </a:r>
          </a:p>
          <a:p>
            <a:pPr indent="288290" algn="just"/>
            <a:r>
              <a:rPr lang="ar-SA" sz="3200" b="1" spc="10" dirty="0">
                <a:solidFill>
                  <a:srgbClr val="0070C0"/>
                </a:solidFill>
                <a:latin typeface="Tahoma"/>
                <a:ea typeface="Times New Roman"/>
                <a:cs typeface="Traditional Arabic"/>
              </a:rPr>
              <a:t>106/2: الإقرار المكون من واقعتين كل واحدة منهما حصلت في زمنٍ غير الزمن الذي حصلت فيه الواقعة الأخرى يتجزأ على صاحبه كاشتمال الإقرار على الوفاء مع الإقرار بالحق.</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183471216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تعريف </a:t>
            </a:r>
            <a:r>
              <a:rPr lang="ar-SA" sz="3200" dirty="0" err="1">
                <a:solidFill>
                  <a:srgbClr val="FF0000"/>
                </a:solidFill>
              </a:rPr>
              <a:t>الإقراربالمجمل:</a:t>
            </a:r>
            <a:endParaRPr lang="ar-SA" sz="3200" dirty="0">
              <a:solidFill>
                <a:srgbClr val="FF0000"/>
              </a:solidFill>
            </a:endParaRPr>
          </a:p>
          <a:p>
            <a:pPr indent="288290" algn="just"/>
            <a:r>
              <a:rPr lang="ar-SA" sz="3200" b="1" spc="10" dirty="0">
                <a:latin typeface="Tahoma"/>
                <a:ea typeface="Times New Roman"/>
                <a:cs typeface="Traditional Arabic"/>
              </a:rPr>
              <a:t>ما احتمل أمرين فأكثر على السواء، وهو: ضد المفسر.</a:t>
            </a:r>
          </a:p>
          <a:p>
            <a:pPr indent="288290" algn="just"/>
            <a:r>
              <a:rPr lang="ar-SA" sz="3200" b="1" spc="10" dirty="0" err="1">
                <a:solidFill>
                  <a:srgbClr val="0070C0"/>
                </a:solidFill>
                <a:latin typeface="Tahoma"/>
                <a:ea typeface="Times New Roman"/>
                <a:cs typeface="Traditional Arabic"/>
              </a:rPr>
              <a:t>مثاله:</a:t>
            </a:r>
            <a:r>
              <a:rPr lang="ar-SA" sz="3200" b="1" spc="10" dirty="0">
                <a:solidFill>
                  <a:srgbClr val="FF0000"/>
                </a:solidFill>
                <a:latin typeface="Tahoma"/>
                <a:ea typeface="Times New Roman"/>
                <a:cs typeface="Traditional Arabic"/>
              </a:rPr>
              <a:t> </a:t>
            </a:r>
          </a:p>
          <a:p>
            <a:pPr indent="288290" algn="just"/>
            <a:r>
              <a:rPr lang="ar-SA" sz="3200" b="1" spc="10" dirty="0">
                <a:solidFill>
                  <a:srgbClr val="FF0000"/>
                </a:solidFill>
                <a:latin typeface="Tahoma"/>
                <a:ea typeface="Times New Roman"/>
                <a:cs typeface="Traditional Arabic"/>
              </a:rPr>
              <a:t>إذا قال </a:t>
            </a:r>
            <a:r>
              <a:rPr lang="ar-SA" sz="3200" b="1" spc="10" dirty="0">
                <a:latin typeface="Tahoma"/>
                <a:ea typeface="Times New Roman"/>
                <a:cs typeface="Traditional Arabic"/>
              </a:rPr>
              <a:t>إنسان: لزيد </a:t>
            </a:r>
            <a:r>
              <a:rPr lang="ar-SA" sz="3200" b="1" spc="10" dirty="0">
                <a:solidFill>
                  <a:srgbClr val="FF0000"/>
                </a:solidFill>
                <a:latin typeface="Tahoma"/>
                <a:ea typeface="Times New Roman"/>
                <a:cs typeface="Traditional Arabic"/>
              </a:rPr>
              <a:t>علي شيء، أو </a:t>
            </a:r>
            <a:r>
              <a:rPr lang="ar-SA" sz="3200" b="1" spc="10" dirty="0">
                <a:latin typeface="Tahoma"/>
                <a:ea typeface="Times New Roman"/>
                <a:cs typeface="Traditional Arabic"/>
              </a:rPr>
              <a:t>قال: له علي </a:t>
            </a:r>
            <a:r>
              <a:rPr lang="ar-SA" sz="3200" b="1" spc="10" dirty="0">
                <a:solidFill>
                  <a:srgbClr val="FF0000"/>
                </a:solidFill>
                <a:latin typeface="Tahoma"/>
                <a:ea typeface="Times New Roman"/>
                <a:cs typeface="Traditional Arabic"/>
              </a:rPr>
              <a:t>كذا</a:t>
            </a:r>
            <a:r>
              <a:rPr lang="ar-SA" sz="3200" b="1" spc="10" dirty="0">
                <a:latin typeface="Tahoma"/>
                <a:ea typeface="Times New Roman"/>
                <a:cs typeface="Traditional Arabic"/>
              </a:rPr>
              <a:t> أو كذا كذا، أو كذا، أو كذا، أو له علي شيء </a:t>
            </a:r>
            <a:r>
              <a:rPr lang="ar-SA" sz="3200" b="1" spc="10" dirty="0" err="1">
                <a:latin typeface="Tahoma"/>
                <a:ea typeface="Times New Roman"/>
                <a:cs typeface="Traditional Arabic"/>
              </a:rPr>
              <a:t>وشيء.</a:t>
            </a:r>
            <a:r>
              <a:rPr lang="ar-SA" sz="3200" b="1" spc="10" dirty="0">
                <a:latin typeface="Tahoma"/>
                <a:ea typeface="Times New Roman"/>
                <a:cs typeface="Traditional Arabic"/>
              </a:rPr>
              <a:t> </a:t>
            </a:r>
            <a:endParaRPr lang="en-US" sz="3200" b="1" spc="10" dirty="0">
              <a:solidFill>
                <a:srgbClr val="0070C0"/>
              </a:solidFill>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118688818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r>
              <a:rPr lang="ar-SA" sz="3200" b="1" spc="10" dirty="0">
                <a:solidFill>
                  <a:srgbClr val="0070C0"/>
                </a:solidFill>
                <a:latin typeface="Tahoma"/>
                <a:ea typeface="Times New Roman"/>
                <a:cs typeface="Traditional Arabic"/>
              </a:rPr>
              <a:t>الحكم فيمن اقر بمجمل.</a:t>
            </a:r>
          </a:p>
          <a:p>
            <a:pPr indent="288290" algn="just">
              <a:buFont typeface="Courier New" pitchFamily="49" charset="0"/>
              <a:buChar char="o"/>
            </a:pPr>
            <a:r>
              <a:rPr lang="ar-SA" sz="3200" b="1" spc="10" dirty="0">
                <a:solidFill>
                  <a:srgbClr val="FF0000"/>
                </a:solidFill>
                <a:latin typeface="Tahoma"/>
                <a:ea typeface="Times New Roman"/>
                <a:cs typeface="Traditional Arabic"/>
              </a:rPr>
              <a:t>قيل</a:t>
            </a:r>
            <a:r>
              <a:rPr lang="ar-SA" sz="3200" b="1" spc="10" dirty="0">
                <a:latin typeface="Tahoma"/>
                <a:ea typeface="Times New Roman"/>
                <a:cs typeface="Traditional Arabic"/>
              </a:rPr>
              <a:t> للمقر: </a:t>
            </a:r>
            <a:r>
              <a:rPr lang="ar-SA" sz="3200" b="1" spc="10" dirty="0">
                <a:solidFill>
                  <a:srgbClr val="FF0000"/>
                </a:solidFill>
                <a:latin typeface="Tahoma"/>
                <a:ea typeface="Times New Roman"/>
                <a:cs typeface="Traditional Arabic"/>
              </a:rPr>
              <a:t>فسر</a:t>
            </a:r>
            <a:r>
              <a:rPr lang="ar-SA" sz="3200" b="1" spc="10" dirty="0">
                <a:latin typeface="Tahoma"/>
                <a:ea typeface="Times New Roman"/>
                <a:cs typeface="Traditional Arabic"/>
              </a:rPr>
              <a:t> ما أقررت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ليتأتى إلزامه </a:t>
            </a:r>
            <a:r>
              <a:rPr lang="ar-SA" sz="3200" b="1" spc="10" dirty="0" err="1">
                <a:latin typeface="Tahoma"/>
                <a:ea typeface="Times New Roman"/>
                <a:cs typeface="Traditional Arabic"/>
              </a:rPr>
              <a:t>به.</a:t>
            </a:r>
            <a:endParaRPr lang="ar-SA" sz="3200" b="1" spc="10" dirty="0">
              <a:latin typeface="Tahoma"/>
              <a:ea typeface="Times New Roman"/>
              <a:cs typeface="Traditional Arabic"/>
            </a:endParaRPr>
          </a:p>
          <a:p>
            <a:pPr indent="288290" algn="just">
              <a:buFont typeface="Courier New" pitchFamily="49" charset="0"/>
              <a:buChar char="o"/>
            </a:pPr>
            <a:r>
              <a:rPr lang="ar-SA" sz="3200" b="1" spc="10" dirty="0">
                <a:solidFill>
                  <a:srgbClr val="FF0000"/>
                </a:solidFill>
                <a:latin typeface="Tahoma"/>
                <a:ea typeface="Times New Roman"/>
                <a:cs typeface="Traditional Arabic"/>
              </a:rPr>
              <a:t>فإن أبى</a:t>
            </a:r>
            <a:r>
              <a:rPr lang="ar-SA" sz="3200" b="1" spc="10" dirty="0">
                <a:latin typeface="Tahoma"/>
                <a:ea typeface="Times New Roman"/>
                <a:cs typeface="Traditional Arabic"/>
              </a:rPr>
              <a:t> تفسيره </a:t>
            </a:r>
            <a:r>
              <a:rPr lang="ar-SA" sz="3200" b="1" spc="10" dirty="0">
                <a:solidFill>
                  <a:srgbClr val="FF0000"/>
                </a:solidFill>
                <a:latin typeface="Tahoma"/>
                <a:ea typeface="Times New Roman"/>
                <a:cs typeface="Traditional Arabic"/>
              </a:rPr>
              <a:t>حبس حتى يفسره </a:t>
            </a:r>
            <a:r>
              <a:rPr lang="ar-SA" sz="3200" b="1" spc="10" dirty="0">
                <a:latin typeface="Tahoma"/>
                <a:ea typeface="Times New Roman"/>
                <a:cs typeface="Traditional Arabic"/>
              </a:rPr>
              <a:t>لوجوب تفسيره عليه.</a:t>
            </a:r>
          </a:p>
          <a:p>
            <a:pPr indent="288290" algn="just">
              <a:buFont typeface="Courier New" pitchFamily="49" charset="0"/>
              <a:buChar char="o"/>
            </a:pPr>
            <a:r>
              <a:rPr lang="ar-SA" sz="3200" b="1" spc="10" dirty="0">
                <a:solidFill>
                  <a:srgbClr val="FF0000"/>
                </a:solidFill>
                <a:latin typeface="Tahoma"/>
                <a:ea typeface="Times New Roman"/>
                <a:cs typeface="Traditional Arabic"/>
              </a:rPr>
              <a:t>فإن فسره بحق شفعة، أو </a:t>
            </a:r>
            <a:r>
              <a:rPr lang="ar-SA" sz="3200" b="1" spc="10" dirty="0">
                <a:latin typeface="Tahoma"/>
                <a:ea typeface="Times New Roman"/>
                <a:cs typeface="Traditional Arabic"/>
              </a:rPr>
              <a:t>فسره </a:t>
            </a:r>
            <a:r>
              <a:rPr lang="ar-SA" sz="3200" b="1" spc="10" dirty="0">
                <a:solidFill>
                  <a:srgbClr val="FF0000"/>
                </a:solidFill>
                <a:latin typeface="Tahoma"/>
                <a:ea typeface="Times New Roman"/>
                <a:cs typeface="Traditional Arabic"/>
              </a:rPr>
              <a:t>بأقل مال قبل </a:t>
            </a:r>
            <a:r>
              <a:rPr lang="ar-SA" sz="3200" b="1" spc="10" dirty="0">
                <a:latin typeface="Tahoma"/>
                <a:ea typeface="Times New Roman"/>
                <a:cs typeface="Traditional Arabic"/>
              </a:rPr>
              <a:t>تفسيره، إلا أن يكذبه المقر له ويدعي جنسا آخر أو لا يدعي شيئا فيبطل إقراره.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91778560"/>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buFont typeface="Courier New" pitchFamily="49" charset="0"/>
              <a:buChar char="o"/>
            </a:pPr>
            <a:r>
              <a:rPr lang="ar-SA" sz="3200" b="1" spc="10" dirty="0">
                <a:solidFill>
                  <a:srgbClr val="FF0000"/>
                </a:solidFill>
                <a:latin typeface="Tahoma"/>
                <a:ea typeface="Times New Roman"/>
                <a:cs typeface="Traditional Arabic"/>
              </a:rPr>
              <a:t>وإن</a:t>
            </a:r>
            <a:r>
              <a:rPr lang="ar-SA" sz="3200" b="1" spc="10" dirty="0">
                <a:latin typeface="Tahoma"/>
                <a:ea typeface="Times New Roman"/>
                <a:cs typeface="Traditional Arabic"/>
              </a:rPr>
              <a:t> فسر ما أقر </a:t>
            </a:r>
            <a:r>
              <a:rPr lang="ar-SA" sz="3200" b="1" spc="10" dirty="0" err="1">
                <a:latin typeface="Tahoma"/>
                <a:ea typeface="Times New Roman"/>
                <a:cs typeface="Traditional Arabic"/>
              </a:rPr>
              <a:t>به</a:t>
            </a:r>
            <a:r>
              <a:rPr lang="ar-SA" sz="3200" b="1" spc="10" dirty="0">
                <a:latin typeface="Tahoma"/>
                <a:ea typeface="Times New Roman"/>
                <a:cs typeface="Traditional Arabic"/>
              </a:rPr>
              <a:t> مجملا </a:t>
            </a:r>
            <a:r>
              <a:rPr lang="ar-SA" sz="3200" b="1" spc="10" dirty="0">
                <a:solidFill>
                  <a:srgbClr val="FF0000"/>
                </a:solidFill>
                <a:latin typeface="Tahoma"/>
                <a:ea typeface="Times New Roman"/>
                <a:cs typeface="Traditional Arabic"/>
              </a:rPr>
              <a:t>بميتة أو خمر </a:t>
            </a:r>
            <a:r>
              <a:rPr lang="ar-SA" sz="3200" b="1" spc="10" dirty="0">
                <a:latin typeface="Tahoma"/>
                <a:ea typeface="Times New Roman"/>
                <a:cs typeface="Traditional Arabic"/>
              </a:rPr>
              <a:t>أو كلب لا يقتنى، </a:t>
            </a:r>
            <a:r>
              <a:rPr lang="ar-SA" sz="3200" b="1" spc="10" dirty="0">
                <a:solidFill>
                  <a:srgbClr val="FF0000"/>
                </a:solidFill>
                <a:latin typeface="Tahoma"/>
                <a:ea typeface="Times New Roman"/>
                <a:cs typeface="Traditional Arabic"/>
              </a:rPr>
              <a:t>أو</a:t>
            </a:r>
            <a:r>
              <a:rPr lang="ar-SA" sz="3200" b="1" spc="10" dirty="0">
                <a:latin typeface="Tahoma"/>
                <a:ea typeface="Times New Roman"/>
                <a:cs typeface="Traditional Arabic"/>
              </a:rPr>
              <a:t> بما لا </a:t>
            </a:r>
            <a:r>
              <a:rPr lang="ar-SA" sz="3200" b="1" spc="10" dirty="0" err="1">
                <a:latin typeface="Tahoma"/>
                <a:ea typeface="Times New Roman"/>
                <a:cs typeface="Traditional Arabic"/>
              </a:rPr>
              <a:t>يتمول</a:t>
            </a:r>
            <a:r>
              <a:rPr lang="ar-SA" sz="3200" b="1" spc="10" dirty="0">
                <a:latin typeface="Tahoma"/>
                <a:ea typeface="Times New Roman"/>
                <a:cs typeface="Traditional Arabic"/>
              </a:rPr>
              <a:t> </a:t>
            </a:r>
            <a:r>
              <a:rPr lang="ar-SA" sz="3200" b="1" spc="10" dirty="0">
                <a:solidFill>
                  <a:srgbClr val="FF0000"/>
                </a:solidFill>
                <a:latin typeface="Tahoma"/>
                <a:ea typeface="Times New Roman"/>
                <a:cs typeface="Traditional Arabic"/>
              </a:rPr>
              <a:t>كقشر </a:t>
            </a:r>
            <a:r>
              <a:rPr lang="ar-SA" sz="3200" b="1" spc="10" dirty="0" err="1">
                <a:solidFill>
                  <a:srgbClr val="FF0000"/>
                </a:solidFill>
                <a:latin typeface="Tahoma"/>
                <a:ea typeface="Times New Roman"/>
                <a:cs typeface="Traditional Arabic"/>
              </a:rPr>
              <a:t>جوزة</a:t>
            </a:r>
            <a:r>
              <a:rPr lang="ar-SA" sz="3200" b="1" spc="10" dirty="0">
                <a:solidFill>
                  <a:srgbClr val="FF0000"/>
                </a:solidFill>
                <a:latin typeface="Tahoma"/>
                <a:ea typeface="Times New Roman"/>
                <a:cs typeface="Traditional Arabic"/>
              </a:rPr>
              <a:t> </a:t>
            </a:r>
            <a:r>
              <a:rPr lang="ar-SA" sz="3200" b="1" spc="10" dirty="0">
                <a:latin typeface="Tahoma"/>
                <a:ea typeface="Times New Roman"/>
                <a:cs typeface="Traditional Arabic"/>
              </a:rPr>
              <a:t>وحبة بر، أو رد سلام أو تشميت عاطس ونحوه، </a:t>
            </a:r>
            <a:r>
              <a:rPr lang="ar-SA" sz="3200" b="1" spc="10" dirty="0">
                <a:solidFill>
                  <a:srgbClr val="FF0000"/>
                </a:solidFill>
                <a:latin typeface="Tahoma"/>
                <a:ea typeface="Times New Roman"/>
                <a:cs typeface="Traditional Arabic"/>
              </a:rPr>
              <a:t>لم يقبل</a:t>
            </a:r>
            <a:r>
              <a:rPr lang="ar-SA" sz="3200" b="1" spc="10" dirty="0">
                <a:latin typeface="Tahoma"/>
                <a:ea typeface="Times New Roman"/>
                <a:cs typeface="Traditional Arabic"/>
              </a:rPr>
              <a:t> منه ذلك لمخالفته لمقتضى الظاهر.</a:t>
            </a:r>
            <a:endParaRPr lang="en-US" sz="3200" b="1" spc="10" dirty="0">
              <a:latin typeface="Tahoma"/>
              <a:ea typeface="Times New Roman"/>
              <a:cs typeface="Traditional Arabic"/>
            </a:endParaRPr>
          </a:p>
          <a:p>
            <a:pPr indent="288290" algn="just">
              <a:buFont typeface="Courier New" pitchFamily="49" charset="0"/>
              <a:buChar char="o"/>
            </a:pPr>
            <a:r>
              <a:rPr lang="ar-SA" sz="3200" b="1" spc="10" dirty="0">
                <a:solidFill>
                  <a:srgbClr val="FF0000"/>
                </a:solidFill>
                <a:latin typeface="Tahoma"/>
                <a:ea typeface="Times New Roman"/>
                <a:cs typeface="Traditional Arabic"/>
              </a:rPr>
              <a:t>ويقبل</a:t>
            </a:r>
            <a:r>
              <a:rPr lang="ar-SA" sz="3200" b="1" spc="10" dirty="0">
                <a:latin typeface="Tahoma"/>
                <a:ea typeface="Times New Roman"/>
                <a:cs typeface="Traditional Arabic"/>
              </a:rPr>
              <a:t> منه تفسيره </a:t>
            </a:r>
            <a:r>
              <a:rPr lang="ar-SA" sz="3200" b="1" spc="10" dirty="0">
                <a:solidFill>
                  <a:srgbClr val="FF0000"/>
                </a:solidFill>
                <a:latin typeface="Tahoma"/>
                <a:ea typeface="Times New Roman"/>
                <a:cs typeface="Traditional Arabic"/>
              </a:rPr>
              <a:t>بكلب مباح نفعه </a:t>
            </a:r>
            <a:r>
              <a:rPr lang="ar-SA" sz="3200" b="1" spc="10" dirty="0">
                <a:latin typeface="Tahoma"/>
                <a:ea typeface="Times New Roman"/>
                <a:cs typeface="Traditional Arabic"/>
              </a:rPr>
              <a:t>لوجوب رده </a:t>
            </a:r>
            <a:r>
              <a:rPr lang="ar-SA" sz="3200" b="1" spc="10" dirty="0">
                <a:solidFill>
                  <a:srgbClr val="FF0000"/>
                </a:solidFill>
                <a:latin typeface="Tahoma"/>
                <a:ea typeface="Times New Roman"/>
                <a:cs typeface="Traditional Arabic"/>
              </a:rPr>
              <a:t>أو حد قذف</a:t>
            </a:r>
            <a:r>
              <a:rPr lang="ar-SA" sz="3200" b="1" spc="10" dirty="0">
                <a:latin typeface="Tahoma"/>
                <a:ea typeface="Times New Roman"/>
                <a:cs typeface="Traditional Arabic"/>
              </a:rPr>
              <a:t> لأنه حق آدمي كما مر.</a:t>
            </a:r>
            <a:endParaRPr lang="en-US" sz="3200" b="1" spc="10" dirty="0">
              <a:latin typeface="Tahoma"/>
              <a:ea typeface="Times New Roman"/>
              <a:cs typeface="Traditional Arabic"/>
            </a:endParaRP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144999095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buFont typeface="Courier New" pitchFamily="49" charset="0"/>
              <a:buChar char="o"/>
            </a:pPr>
            <a:r>
              <a:rPr lang="ar-SA" sz="3200" b="1" spc="10" dirty="0">
                <a:latin typeface="Tahoma"/>
                <a:ea typeface="Times New Roman"/>
                <a:cs typeface="Traditional Arabic"/>
              </a:rPr>
              <a:t>وإن قال المقر: لا علم لي بما أقررت </a:t>
            </a:r>
            <a:r>
              <a:rPr lang="ar-SA" sz="3200" b="1" spc="10" dirty="0" err="1">
                <a:latin typeface="Tahoma"/>
                <a:ea typeface="Times New Roman"/>
                <a:cs typeface="Traditional Arabic"/>
              </a:rPr>
              <a:t>به</a:t>
            </a:r>
            <a:r>
              <a:rPr lang="ar-SA" sz="3200" b="1" spc="10" dirty="0">
                <a:latin typeface="Tahoma"/>
                <a:ea typeface="Times New Roman"/>
                <a:cs typeface="Traditional Arabic"/>
              </a:rPr>
              <a:t> حلف إن لم يصدقه المقر له وغرم له أقل ما يقع عليه الاسم.</a:t>
            </a:r>
            <a:endParaRPr lang="en-US" sz="3200" b="1" spc="10" dirty="0">
              <a:latin typeface="Tahoma"/>
              <a:ea typeface="Times New Roman"/>
              <a:cs typeface="Traditional Arabic"/>
            </a:endParaRPr>
          </a:p>
          <a:p>
            <a:pPr indent="288290" algn="just">
              <a:buFont typeface="Courier New" pitchFamily="49" charset="0"/>
              <a:buChar char="o"/>
            </a:pPr>
            <a:r>
              <a:rPr lang="ar-SA" sz="3200" b="1" spc="10" dirty="0">
                <a:latin typeface="Tahoma"/>
                <a:ea typeface="Times New Roman"/>
                <a:cs typeface="Traditional Arabic"/>
              </a:rPr>
              <a:t>وإن مات قبل تفسيره لم يؤخذ وارثه بشيء ولو خلف تركة لاحتمال أن يكون المقر </a:t>
            </a:r>
            <a:r>
              <a:rPr lang="ar-SA" sz="3200" b="1" spc="10" dirty="0" err="1">
                <a:latin typeface="Tahoma"/>
                <a:ea typeface="Times New Roman"/>
                <a:cs typeface="Traditional Arabic"/>
              </a:rPr>
              <a:t>به</a:t>
            </a:r>
            <a:r>
              <a:rPr lang="ar-SA" sz="3200" b="1" spc="10" dirty="0">
                <a:latin typeface="Tahoma"/>
                <a:ea typeface="Times New Roman"/>
                <a:cs typeface="Traditional Arabic"/>
              </a:rPr>
              <a:t> حد قذف.</a:t>
            </a:r>
            <a:endParaRPr lang="en-US" sz="3200" b="1" spc="10" dirty="0">
              <a:latin typeface="Tahoma"/>
              <a:ea typeface="Times New Roman"/>
              <a:cs typeface="Traditional Arabic"/>
            </a:endParaRPr>
          </a:p>
          <a:p>
            <a:pPr indent="288290" algn="just">
              <a:buFont typeface="Courier New" pitchFamily="49" charset="0"/>
              <a:buChar char="o"/>
            </a:pPr>
            <a:r>
              <a:rPr lang="ar-SA" sz="3200" b="1" spc="10" dirty="0">
                <a:latin typeface="Tahoma"/>
                <a:ea typeface="Times New Roman"/>
                <a:cs typeface="Traditional Arabic"/>
              </a:rPr>
              <a:t>وإن قال: له علي مال أو مال عظيم أو خطير أو جليل ونحوه قبل تفسيره بأقل </a:t>
            </a:r>
            <a:r>
              <a:rPr lang="ar-SA" sz="3200" b="1" spc="10" dirty="0" err="1">
                <a:latin typeface="Tahoma"/>
                <a:ea typeface="Times New Roman"/>
                <a:cs typeface="Traditional Arabic"/>
              </a:rPr>
              <a:t>متمول.</a:t>
            </a:r>
            <a:endParaRPr lang="ar-SA" sz="3200" b="1" spc="10" dirty="0">
              <a:latin typeface="Tahoma"/>
              <a:ea typeface="Times New Roman"/>
              <a:cs typeface="Traditional Arabic"/>
            </a:endParaRPr>
          </a:p>
          <a:p>
            <a:pPr indent="288290" algn="just"/>
            <a:r>
              <a:rPr lang="ar-SA" sz="3200" b="1" spc="10" dirty="0">
                <a:solidFill>
                  <a:srgbClr val="0070C0"/>
                </a:solidFill>
                <a:latin typeface="Tahoma"/>
                <a:ea typeface="Times New Roman"/>
                <a:cs typeface="Traditional Arabic"/>
              </a:rPr>
              <a:t>وقيل: بل ينظر إلى حال المقر من حيث غناه وفقره ويحدد </a:t>
            </a:r>
            <a:r>
              <a:rPr lang="ar-SA" sz="3200" b="1" spc="10" dirty="0" err="1">
                <a:solidFill>
                  <a:srgbClr val="0070C0"/>
                </a:solidFill>
                <a:latin typeface="Tahoma"/>
                <a:ea typeface="Times New Roman"/>
                <a:cs typeface="Traditional Arabic"/>
              </a:rPr>
              <a:t>عرفا.</a:t>
            </a:r>
            <a:r>
              <a:rPr lang="ar-SA" sz="3200" b="1" spc="10" dirty="0">
                <a:solidFill>
                  <a:srgbClr val="0070C0"/>
                </a:solidFill>
                <a:latin typeface="Tahoma"/>
                <a:ea typeface="Times New Roman"/>
                <a:cs typeface="Traditional Arabic"/>
              </a:rPr>
              <a:t> </a:t>
            </a:r>
            <a:endParaRPr lang="en-US" sz="3200" b="1" spc="10" dirty="0">
              <a:solidFill>
                <a:srgbClr val="0070C0"/>
              </a:solidFill>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17001543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spc="10" dirty="0">
                <a:solidFill>
                  <a:srgbClr val="FF0000"/>
                </a:solidFill>
                <a:latin typeface="Tahoma"/>
                <a:ea typeface="Times New Roman"/>
                <a:cs typeface="Traditional Arabic"/>
              </a:rPr>
              <a:t>وإن قال </a:t>
            </a:r>
            <a:r>
              <a:rPr lang="ar-SA" sz="3200" b="1" spc="10" dirty="0">
                <a:latin typeface="Tahoma"/>
                <a:ea typeface="Times New Roman"/>
                <a:cs typeface="Traditional Arabic"/>
              </a:rPr>
              <a:t>إنسان عن إنسان: </a:t>
            </a:r>
            <a:r>
              <a:rPr lang="ar-SA" sz="3200" b="1" spc="10" dirty="0">
                <a:solidFill>
                  <a:srgbClr val="FF0000"/>
                </a:solidFill>
                <a:latin typeface="Tahoma"/>
                <a:ea typeface="Times New Roman"/>
                <a:cs typeface="Traditional Arabic"/>
              </a:rPr>
              <a:t>له علي ألف رجع في تفسير جنسه</a:t>
            </a:r>
            <a:r>
              <a:rPr lang="ar-SA" sz="3200" b="1" spc="10" dirty="0">
                <a:latin typeface="Tahoma"/>
                <a:ea typeface="Times New Roman"/>
                <a:cs typeface="Traditional Arabic"/>
              </a:rPr>
              <a:t> إلى المقر؛ لأنه أعلم بما أراده، </a:t>
            </a:r>
            <a:r>
              <a:rPr lang="ar-SA" sz="3200" b="1" spc="10" dirty="0">
                <a:solidFill>
                  <a:srgbClr val="FF0000"/>
                </a:solidFill>
                <a:latin typeface="Tahoma"/>
                <a:ea typeface="Times New Roman"/>
                <a:cs typeface="Traditional Arabic"/>
              </a:rPr>
              <a:t>فإن فسره بجنس واحد </a:t>
            </a:r>
            <a:r>
              <a:rPr lang="ar-SA" sz="3200" b="1" spc="10" dirty="0">
                <a:latin typeface="Tahoma"/>
                <a:ea typeface="Times New Roman"/>
                <a:cs typeface="Traditional Arabic"/>
              </a:rPr>
              <a:t>من ذهب أو فضة أو غيرهما، </a:t>
            </a:r>
            <a:r>
              <a:rPr lang="ar-SA" sz="3200" b="1" spc="10" dirty="0">
                <a:solidFill>
                  <a:srgbClr val="FF0000"/>
                </a:solidFill>
                <a:latin typeface="Tahoma"/>
                <a:ea typeface="Times New Roman"/>
                <a:cs typeface="Traditional Arabic"/>
              </a:rPr>
              <a:t>أو فسره بأجناس قبل منه </a:t>
            </a:r>
            <a:r>
              <a:rPr lang="ar-SA" sz="3200" b="1" spc="10" dirty="0">
                <a:latin typeface="Tahoma"/>
                <a:ea typeface="Times New Roman"/>
                <a:cs typeface="Traditional Arabic"/>
              </a:rPr>
              <a:t>ذلك، لأن لفظه يحتمله، وإن فسره بنحو كلاب لم يقبل؛ </a:t>
            </a:r>
            <a:r>
              <a:rPr lang="ar-SA" sz="3200" b="1" spc="10" dirty="0">
                <a:solidFill>
                  <a:srgbClr val="0070C0"/>
                </a:solidFill>
                <a:latin typeface="Tahoma"/>
                <a:ea typeface="Times New Roman"/>
                <a:cs typeface="Traditional Arabic"/>
              </a:rPr>
              <a:t>لأن اللفظ لا يحتمله.</a:t>
            </a:r>
            <a:endParaRPr lang="ar-SA" sz="3200" b="1" spc="10" dirty="0">
              <a:latin typeface="Tahoma"/>
              <a:ea typeface="Times New Roman"/>
              <a:cs typeface="Traditional Arabic"/>
            </a:endParaRP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63133407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indent="288290" algn="just">
              <a:buFont typeface="Courier New" pitchFamily="49" charset="0"/>
              <a:buChar char="o"/>
            </a:pPr>
            <a:r>
              <a:rPr lang="ar-SA" sz="3200" b="1" spc="10" dirty="0">
                <a:solidFill>
                  <a:srgbClr val="FF0000"/>
                </a:solidFill>
                <a:latin typeface="Tahoma"/>
                <a:ea typeface="Times New Roman"/>
                <a:cs typeface="Traditional Arabic"/>
              </a:rPr>
              <a:t>وإن قال </a:t>
            </a:r>
            <a:r>
              <a:rPr lang="ar-SA" sz="3200" b="1" spc="10" dirty="0">
                <a:latin typeface="Tahoma"/>
                <a:ea typeface="Times New Roman"/>
                <a:cs typeface="Traditional Arabic"/>
              </a:rPr>
              <a:t>إنسان عن آخر: </a:t>
            </a:r>
            <a:r>
              <a:rPr lang="ar-SA" sz="3200" b="1" spc="10" dirty="0">
                <a:solidFill>
                  <a:srgbClr val="FF0000"/>
                </a:solidFill>
                <a:latin typeface="Tahoma"/>
                <a:ea typeface="Times New Roman"/>
                <a:cs typeface="Traditional Arabic"/>
              </a:rPr>
              <a:t>له علي درهم أو دينار لزمه أحدهما </a:t>
            </a:r>
            <a:r>
              <a:rPr lang="ar-SA" sz="3200" b="1" spc="10" dirty="0">
                <a:latin typeface="Tahoma"/>
                <a:ea typeface="Times New Roman"/>
                <a:cs typeface="Traditional Arabic"/>
              </a:rPr>
              <a:t>ويرجع في تعيينه إليه؛ لأن </a:t>
            </a:r>
            <a:r>
              <a:rPr lang="ar-SA" sz="3200" b="1" spc="10" dirty="0">
                <a:solidFill>
                  <a:srgbClr val="FF0000"/>
                </a:solidFill>
                <a:latin typeface="Tahoma"/>
                <a:ea typeface="Times New Roman"/>
                <a:cs typeface="Traditional Arabic"/>
              </a:rPr>
              <a:t>أو</a:t>
            </a:r>
            <a:r>
              <a:rPr lang="ar-SA" sz="3200" b="1" spc="10" dirty="0">
                <a:latin typeface="Tahoma"/>
                <a:ea typeface="Times New Roman"/>
                <a:cs typeface="Traditional Arabic"/>
              </a:rPr>
              <a:t> لأحد الشيئين.</a:t>
            </a:r>
          </a:p>
          <a:p>
            <a:pPr indent="288290" algn="just">
              <a:buFont typeface="Courier New" pitchFamily="49" charset="0"/>
              <a:buChar char="o"/>
            </a:pPr>
            <a:r>
              <a:rPr lang="ar-SA" sz="3200" b="1" spc="10" dirty="0">
                <a:latin typeface="Tahoma"/>
                <a:ea typeface="Times New Roman"/>
                <a:cs typeface="Traditional Arabic"/>
              </a:rPr>
              <a:t>وإن قال: له درهم بل دينار لزماه.</a:t>
            </a:r>
            <a:endParaRPr lang="en-US" sz="3200" b="1" spc="10" dirty="0">
              <a:latin typeface="Tahoma"/>
              <a:ea typeface="Times New Roman"/>
              <a:cs typeface="Traditional Arabic"/>
            </a:endParaRPr>
          </a:p>
          <a:p>
            <a:pPr indent="288290" algn="just">
              <a:buFont typeface="Courier New" pitchFamily="49" charset="0"/>
              <a:buChar char="o"/>
            </a:pPr>
            <a:r>
              <a:rPr lang="ar-SA" sz="3200" b="1" spc="10" dirty="0">
                <a:solidFill>
                  <a:srgbClr val="FF0000"/>
                </a:solidFill>
                <a:latin typeface="Tahoma"/>
                <a:ea typeface="Times New Roman"/>
                <a:cs typeface="Traditional Arabic"/>
              </a:rPr>
              <a:t>وإن قال </a:t>
            </a:r>
            <a:r>
              <a:rPr lang="ar-SA" sz="3200" b="1" spc="10" dirty="0">
                <a:latin typeface="Tahoma"/>
                <a:ea typeface="Times New Roman"/>
                <a:cs typeface="Traditional Arabic"/>
              </a:rPr>
              <a:t>المقر: </a:t>
            </a:r>
            <a:r>
              <a:rPr lang="ar-SA" sz="3200" b="1" spc="10" dirty="0">
                <a:solidFill>
                  <a:srgbClr val="FF0000"/>
                </a:solidFill>
                <a:latin typeface="Tahoma"/>
                <a:ea typeface="Times New Roman"/>
                <a:cs typeface="Traditional Arabic"/>
              </a:rPr>
              <a:t>له علي تمر في جراب أو </a:t>
            </a:r>
            <a:r>
              <a:rPr lang="ar-SA" sz="3200" b="1" spc="10" dirty="0">
                <a:latin typeface="Tahoma"/>
                <a:ea typeface="Times New Roman"/>
                <a:cs typeface="Traditional Arabic"/>
              </a:rPr>
              <a:t>قال: له علي </a:t>
            </a:r>
            <a:r>
              <a:rPr lang="ar-SA" sz="3200" b="1" spc="10" dirty="0">
                <a:solidFill>
                  <a:srgbClr val="FF0000"/>
                </a:solidFill>
                <a:latin typeface="Tahoma"/>
                <a:ea typeface="Times New Roman"/>
                <a:cs typeface="Traditional Arabic"/>
              </a:rPr>
              <a:t>سكين في </a:t>
            </a:r>
            <a:r>
              <a:rPr lang="ar-SA" sz="3200" b="1" spc="10" dirty="0" err="1">
                <a:solidFill>
                  <a:srgbClr val="FF0000"/>
                </a:solidFill>
                <a:latin typeface="Tahoma"/>
                <a:ea typeface="Times New Roman"/>
                <a:cs typeface="Traditional Arabic"/>
              </a:rPr>
              <a:t>قراب</a:t>
            </a:r>
            <a:r>
              <a:rPr lang="ar-SA" sz="3200" b="1" spc="10" dirty="0">
                <a:solidFill>
                  <a:srgbClr val="FF0000"/>
                </a:solidFill>
                <a:latin typeface="Tahoma"/>
                <a:ea typeface="Times New Roman"/>
                <a:cs typeface="Traditional Arabic"/>
              </a:rPr>
              <a:t> أو </a:t>
            </a:r>
            <a:r>
              <a:rPr lang="ar-SA" sz="3200" b="1" spc="10" dirty="0">
                <a:latin typeface="Tahoma"/>
                <a:ea typeface="Times New Roman"/>
                <a:cs typeface="Traditional Arabic"/>
              </a:rPr>
              <a:t>قال له: </a:t>
            </a:r>
            <a:r>
              <a:rPr lang="ar-SA" sz="3200" b="1" spc="10" dirty="0">
                <a:solidFill>
                  <a:srgbClr val="FF0000"/>
                </a:solidFill>
                <a:latin typeface="Tahoma"/>
                <a:ea typeface="Times New Roman"/>
                <a:cs typeface="Traditional Arabic"/>
              </a:rPr>
              <a:t>فص في خاتم ونحوه؛ </a:t>
            </a:r>
            <a:r>
              <a:rPr lang="ar-SA" sz="3200" b="1" spc="10" dirty="0">
                <a:latin typeface="Tahoma"/>
                <a:ea typeface="Times New Roman"/>
                <a:cs typeface="Traditional Arabic"/>
              </a:rPr>
              <a:t>كدابة عليها سرج أو زيت في زق </a:t>
            </a:r>
            <a:r>
              <a:rPr lang="ar-SA" sz="3200" b="1" spc="10" dirty="0">
                <a:solidFill>
                  <a:srgbClr val="FF0000"/>
                </a:solidFill>
                <a:latin typeface="Tahoma"/>
                <a:ea typeface="Times New Roman"/>
                <a:cs typeface="Traditional Arabic"/>
              </a:rPr>
              <a:t>فهو مقر بالأول </a:t>
            </a:r>
            <a:r>
              <a:rPr lang="ar-SA" sz="3200" b="1" spc="10" dirty="0">
                <a:latin typeface="Tahoma"/>
                <a:ea typeface="Times New Roman"/>
                <a:cs typeface="Traditional Arabic"/>
              </a:rPr>
              <a:t>دون الثاني.</a:t>
            </a:r>
            <a:endParaRPr lang="en-US" sz="3200" b="1" spc="10" dirty="0">
              <a:latin typeface="Tahoma"/>
              <a:ea typeface="Times New Roman"/>
              <a:cs typeface="Traditional Arabic"/>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139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العاشرة</a:t>
            </a:r>
            <a:endParaRPr lang="en-US" sz="2000" dirty="0"/>
          </a:p>
        </p:txBody>
      </p:sp>
    </p:spTree>
    <p:extLst>
      <p:ext uri="{BB962C8B-B14F-4D97-AF65-F5344CB8AC3E}">
        <p14:creationId xmlns:p14="http://schemas.microsoft.com/office/powerpoint/2010/main" val="264683333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406056668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a:t>
            </a:r>
            <a:r>
              <a:rPr lang="ar-SA" b="1" dirty="0" smtClean="0">
                <a:effectLst>
                  <a:outerShdw blurRad="38100" dist="38100" dir="2700000" algn="tl">
                    <a:srgbClr val="000000">
                      <a:alpha val="43137"/>
                    </a:srgbClr>
                  </a:outerShdw>
                </a:effectLst>
                <a:cs typeface="Arial" pitchFamily="34" charset="0"/>
              </a:rPr>
              <a:t>ة الحادية عشرة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تعريف السياسة الشرعية</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141</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69423691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عناصر </a:t>
            </a:r>
            <a:r>
              <a:rPr lang="ar-SA" sz="3200" dirty="0" err="1">
                <a:solidFill>
                  <a:srgbClr val="FF0000"/>
                </a:solidFill>
              </a:rPr>
              <a:t>المحاضرة:</a:t>
            </a:r>
            <a:endParaRPr lang="ar-SA" sz="3200" dirty="0">
              <a:solidFill>
                <a:srgbClr val="FF0000"/>
              </a:solidFill>
            </a:endParaRPr>
          </a:p>
          <a:p>
            <a:pPr>
              <a:buFont typeface="Arial" pitchFamily="34" charset="0"/>
              <a:buChar char="•"/>
            </a:pPr>
            <a:r>
              <a:rPr lang="ar-SA" sz="3200" b="1" dirty="0">
                <a:cs typeface="Traditional Arabic" pitchFamily="2" charset="-78"/>
              </a:rPr>
              <a:t>تعريف السياسة.</a:t>
            </a:r>
          </a:p>
          <a:p>
            <a:pPr>
              <a:buFont typeface="Arial" pitchFamily="34" charset="0"/>
              <a:buChar char="•"/>
            </a:pPr>
            <a:r>
              <a:rPr lang="ar-SA" sz="3200" b="1" dirty="0">
                <a:cs typeface="Traditional Arabic" pitchFamily="2" charset="-78"/>
              </a:rPr>
              <a:t>أهمية السياسة.</a:t>
            </a:r>
          </a:p>
          <a:p>
            <a:pPr>
              <a:buFont typeface="Arial" pitchFamily="34" charset="0"/>
              <a:buChar char="•"/>
            </a:pPr>
            <a:r>
              <a:rPr lang="ar-SA" sz="3200" b="1" dirty="0">
                <a:cs typeface="Traditional Arabic" pitchFamily="2" charset="-78"/>
              </a:rPr>
              <a:t>أمثلة على السياسة.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142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77161198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تعريف السياسة </a:t>
            </a:r>
            <a:r>
              <a:rPr lang="ar-SA" sz="3200" dirty="0" err="1">
                <a:solidFill>
                  <a:srgbClr val="FF0000"/>
                </a:solidFill>
              </a:rPr>
              <a:t>الشرعية:</a:t>
            </a:r>
            <a:endParaRPr lang="ar-SA" sz="3200" dirty="0">
              <a:solidFill>
                <a:srgbClr val="FF0000"/>
              </a:solidFill>
            </a:endParaRPr>
          </a:p>
          <a:p>
            <a:pPr algn="just">
              <a:lnSpc>
                <a:spcPct val="115000"/>
              </a:lnSpc>
              <a:spcAft>
                <a:spcPts val="1000"/>
              </a:spcAft>
            </a:pPr>
            <a:r>
              <a:rPr lang="ar-SA" sz="3200" b="1" dirty="0">
                <a:solidFill>
                  <a:srgbClr val="C00000"/>
                </a:solidFill>
                <a:ea typeface="Calibri"/>
                <a:cs typeface="Traditional Arabic" pitchFamily="2" charset="-78"/>
              </a:rPr>
              <a:t>السياسة لغة: </a:t>
            </a:r>
            <a:r>
              <a:rPr lang="ar-SA" sz="3200" b="1" dirty="0">
                <a:ea typeface="Calibri"/>
                <a:cs typeface="Traditional Arabic" pitchFamily="2" charset="-78"/>
              </a:rPr>
              <a:t>مصدر لساس يسوس؛ وتطلق على عدة معان؛ </a:t>
            </a:r>
            <a:r>
              <a:rPr lang="ar-SA" sz="3200" b="1" dirty="0" err="1">
                <a:ea typeface="Calibri"/>
                <a:cs typeface="Traditional Arabic" pitchFamily="2" charset="-78"/>
              </a:rPr>
              <a:t>منها:</a:t>
            </a:r>
            <a:endParaRPr lang="ar-SA" sz="3200" b="1" dirty="0">
              <a:ea typeface="Calibri"/>
              <a:cs typeface="Traditional Arabic" pitchFamily="2" charset="-78"/>
            </a:endParaRPr>
          </a:p>
          <a:p>
            <a:pPr algn="just">
              <a:lnSpc>
                <a:spcPct val="115000"/>
              </a:lnSpc>
              <a:spcAft>
                <a:spcPts val="1000"/>
              </a:spcAft>
              <a:buFont typeface="Wingdings" pitchFamily="2" charset="2"/>
              <a:buChar char="§"/>
            </a:pPr>
            <a:r>
              <a:rPr lang="ar-SA" sz="3200" b="1" dirty="0">
                <a:ea typeface="Calibri"/>
                <a:cs typeface="Traditional Arabic" pitchFamily="2" charset="-78"/>
              </a:rPr>
              <a:t>الأمر والنهي؛ يقال:“سست الرعية سياسة“ أمرتها ونهيتها.</a:t>
            </a:r>
          </a:p>
          <a:p>
            <a:pPr algn="just">
              <a:lnSpc>
                <a:spcPct val="115000"/>
              </a:lnSpc>
              <a:spcAft>
                <a:spcPts val="1000"/>
              </a:spcAft>
              <a:buFont typeface="Wingdings" pitchFamily="2" charset="2"/>
              <a:buChar char="§"/>
            </a:pPr>
            <a:r>
              <a:rPr lang="ar-SA" sz="3200" b="1" dirty="0">
                <a:solidFill>
                  <a:srgbClr val="C00000"/>
                </a:solidFill>
                <a:ea typeface="Calibri"/>
                <a:cs typeface="Traditional Arabic" pitchFamily="2" charset="-78"/>
              </a:rPr>
              <a:t>والسياسة في الإصلاح؛ </a:t>
            </a:r>
            <a:r>
              <a:rPr lang="ar-SA" sz="3200" b="1" dirty="0">
                <a:ea typeface="Calibri"/>
                <a:cs typeface="Traditional Arabic" pitchFamily="2" charset="-78"/>
              </a:rPr>
              <a:t>القيام على الشيء بما يصلحه.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143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3451754984"/>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lnSpc>
                <a:spcPct val="115000"/>
              </a:lnSpc>
              <a:spcAft>
                <a:spcPts val="1000"/>
              </a:spcAft>
              <a:buFont typeface="Wingdings" pitchFamily="2" charset="2"/>
              <a:buChar char="§"/>
            </a:pPr>
            <a:r>
              <a:rPr lang="ar-SA" sz="3200" b="1" dirty="0">
                <a:solidFill>
                  <a:srgbClr val="C00000"/>
                </a:solidFill>
                <a:ea typeface="Calibri"/>
                <a:cs typeface="Traditional Arabic" pitchFamily="2" charset="-78"/>
              </a:rPr>
              <a:t>الرياسة؛ </a:t>
            </a:r>
            <a:r>
              <a:rPr lang="ar-SA" sz="3200" b="1" dirty="0">
                <a:ea typeface="Calibri"/>
                <a:cs typeface="Traditional Arabic" pitchFamily="2" charset="-78"/>
              </a:rPr>
              <a:t>يقال: سوسوه، </a:t>
            </a:r>
            <a:r>
              <a:rPr lang="ar-SA" sz="3200" b="1" dirty="0" err="1">
                <a:ea typeface="Calibri"/>
                <a:cs typeface="Traditional Arabic" pitchFamily="2" charset="-78"/>
              </a:rPr>
              <a:t>وأساسوه</a:t>
            </a:r>
            <a:r>
              <a:rPr lang="ar-SA" sz="3200" b="1" dirty="0">
                <a:ea typeface="Calibri"/>
                <a:cs typeface="Traditional Arabic" pitchFamily="2" charset="-78"/>
              </a:rPr>
              <a:t>، وسوس أمر بني فلان: أي كلف سياستهم، وسُوِّس الرجل على ما لم يسم فاعله: إذ ملك أمرهم، وساس الأمر سياسة: قام </a:t>
            </a:r>
            <a:r>
              <a:rPr lang="ar-SA" sz="3200" b="1" dirty="0" err="1">
                <a:ea typeface="Calibri"/>
                <a:cs typeface="Traditional Arabic" pitchFamily="2" charset="-78"/>
              </a:rPr>
              <a:t>به.</a:t>
            </a:r>
            <a:endParaRPr lang="ar-SA" sz="3200" b="1" dirty="0">
              <a:ea typeface="Calibri"/>
              <a:cs typeface="Traditional Arabic" pitchFamily="2" charset="-78"/>
            </a:endParaRPr>
          </a:p>
          <a:p>
            <a:pPr algn="just">
              <a:lnSpc>
                <a:spcPct val="115000"/>
              </a:lnSpc>
              <a:spcAft>
                <a:spcPts val="1000"/>
              </a:spcAft>
            </a:pPr>
            <a:r>
              <a:rPr lang="ar-SA" sz="3200" b="1" dirty="0">
                <a:ea typeface="Calibri"/>
                <a:cs typeface="Traditional Arabic" pitchFamily="2" charset="-78"/>
              </a:rPr>
              <a:t>فيلاحظ أن معناها في اللغة يدور </a:t>
            </a:r>
            <a:r>
              <a:rPr lang="ar-SA" sz="3200" b="1" dirty="0" err="1">
                <a:ea typeface="Calibri"/>
                <a:cs typeface="Traditional Arabic" pitchFamily="2" charset="-78"/>
              </a:rPr>
              <a:t>حول:</a:t>
            </a:r>
            <a:endParaRPr lang="ar-SA" sz="3200" b="1" dirty="0">
              <a:ea typeface="Calibri"/>
              <a:cs typeface="Traditional Arabic" pitchFamily="2" charset="-78"/>
            </a:endParaRPr>
          </a:p>
          <a:p>
            <a:pPr algn="just">
              <a:lnSpc>
                <a:spcPct val="115000"/>
              </a:lnSpc>
              <a:spcAft>
                <a:spcPts val="1000"/>
              </a:spcAft>
            </a:pPr>
            <a:r>
              <a:rPr lang="ar-SA" sz="3200" b="1" dirty="0">
                <a:ea typeface="Calibri"/>
                <a:cs typeface="Traditional Arabic" pitchFamily="2" charset="-78"/>
              </a:rPr>
              <a:t>القيام على الشيء وتدبيره والتصرف فيه بما يصلحه؛ كما قال صلى الله عليه </a:t>
            </a:r>
            <a:r>
              <a:rPr lang="ar-SA" sz="3200" b="1" dirty="0" err="1">
                <a:ea typeface="Calibri"/>
                <a:cs typeface="Traditional Arabic" pitchFamily="2" charset="-78"/>
              </a:rPr>
              <a:t>وسلم: </a:t>
            </a:r>
            <a:r>
              <a:rPr lang="ar-SA" sz="3200" b="1" dirty="0">
                <a:ea typeface="Calibri"/>
                <a:cs typeface="Traditional Arabic" pitchFamily="2" charset="-78"/>
              </a:rPr>
              <a:t>« كَانَتْ بَنُو إِسْرَائِيلَ تَسُوسُهُمُ الأَنْبِيَاءُ كُلَّمَا هَلَكَ </a:t>
            </a:r>
            <a:r>
              <a:rPr lang="ar-SA" sz="3200" b="1" dirty="0" err="1">
                <a:ea typeface="Calibri"/>
                <a:cs typeface="Traditional Arabic" pitchFamily="2" charset="-78"/>
              </a:rPr>
              <a:t>نَبِىٌّ</a:t>
            </a:r>
            <a:r>
              <a:rPr lang="ar-SA" sz="3200" b="1" dirty="0">
                <a:ea typeface="Calibri"/>
                <a:cs typeface="Traditional Arabic" pitchFamily="2" charset="-78"/>
              </a:rPr>
              <a:t> خَلَفَهُ </a:t>
            </a:r>
            <a:r>
              <a:rPr lang="ar-SA" sz="3200" b="1" dirty="0" err="1">
                <a:ea typeface="Calibri"/>
                <a:cs typeface="Traditional Arabic" pitchFamily="2" charset="-78"/>
              </a:rPr>
              <a:t>نَبِىٌّ</a:t>
            </a:r>
            <a:r>
              <a:rPr lang="ar-SA" sz="3200" b="1" dirty="0">
                <a:ea typeface="Calibri"/>
                <a:cs typeface="Traditional Arabic" pitchFamily="2" charset="-78"/>
              </a:rPr>
              <a:t> </a:t>
            </a:r>
            <a:r>
              <a:rPr lang="ar-SA" sz="3200" b="1" dirty="0" err="1">
                <a:ea typeface="Calibri"/>
                <a:cs typeface="Traditional Arabic" pitchFamily="2" charset="-78"/>
              </a:rPr>
              <a:t>».</a:t>
            </a:r>
            <a:endParaRPr lang="ar-SA" sz="3200" b="1" dirty="0">
              <a:ea typeface="Calibri"/>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144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3194111126"/>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lnSpc>
                <a:spcPct val="115000"/>
              </a:lnSpc>
              <a:spcAft>
                <a:spcPts val="1000"/>
              </a:spcAft>
            </a:pPr>
            <a:r>
              <a:rPr lang="ar-SA" sz="3200" b="1" dirty="0">
                <a:solidFill>
                  <a:srgbClr val="FF0000"/>
                </a:solidFill>
                <a:ea typeface="Calibri"/>
                <a:cs typeface="Traditional Arabic" pitchFamily="2" charset="-78"/>
              </a:rPr>
              <a:t>تعريف السياسة الشرعية </a:t>
            </a:r>
            <a:r>
              <a:rPr lang="ar-SA" sz="3200" b="1" dirty="0" err="1">
                <a:solidFill>
                  <a:srgbClr val="FF0000"/>
                </a:solidFill>
                <a:ea typeface="Calibri"/>
                <a:cs typeface="Traditional Arabic" pitchFamily="2" charset="-78"/>
              </a:rPr>
              <a:t>اصطلاحا:</a:t>
            </a:r>
            <a:endParaRPr lang="ar-SA" sz="3200" b="1" dirty="0">
              <a:solidFill>
                <a:srgbClr val="FF0000"/>
              </a:solidFill>
              <a:ea typeface="Calibri"/>
              <a:cs typeface="Traditional Arabic" pitchFamily="2" charset="-78"/>
            </a:endParaRPr>
          </a:p>
          <a:p>
            <a:pPr algn="just">
              <a:lnSpc>
                <a:spcPct val="115000"/>
              </a:lnSpc>
              <a:spcAft>
                <a:spcPts val="1000"/>
              </a:spcAft>
            </a:pPr>
            <a:r>
              <a:rPr lang="ar-SA" sz="3200" b="1" dirty="0">
                <a:ea typeface="Calibri"/>
                <a:cs typeface="Traditional Arabic" pitchFamily="2" charset="-78"/>
              </a:rPr>
              <a:t>ما كان فعلاً يكون معه الناس أقرب إلى الصلاح وأبعد عن الفساد وإن لم يضعه الرسول صلى الله عليه وسلم ولا نزل </a:t>
            </a:r>
            <a:r>
              <a:rPr lang="ar-SA" sz="3200" b="1" dirty="0" err="1">
                <a:ea typeface="Calibri"/>
                <a:cs typeface="Traditional Arabic" pitchFamily="2" charset="-78"/>
              </a:rPr>
              <a:t>به</a:t>
            </a:r>
            <a:r>
              <a:rPr lang="ar-SA" sz="3200" b="1" dirty="0">
                <a:ea typeface="Calibri"/>
                <a:cs typeface="Traditional Arabic" pitchFamily="2" charset="-78"/>
              </a:rPr>
              <a:t> وحي.</a:t>
            </a:r>
          </a:p>
          <a:p>
            <a:pPr algn="just">
              <a:lnSpc>
                <a:spcPct val="115000"/>
              </a:lnSpc>
              <a:spcAft>
                <a:spcPts val="1000"/>
              </a:spcAft>
            </a:pPr>
            <a:r>
              <a:rPr lang="ar-SA" sz="3200" b="1" dirty="0">
                <a:ea typeface="Calibri"/>
                <a:cs typeface="Traditional Arabic" pitchFamily="2" charset="-78"/>
              </a:rPr>
              <a:t>أو: القيام على شأن الرعية من قِبَل ولاتهم بما يصلحهم من الأمر والنهي والإرشاد والتهذيب، وما يحتاج إليه ذلك من وضع تنظيمات أو ترتيبات إدارية تؤدي إلى تحقيق مصالح الرعية بجلب المنافع أو الأمور الملائمة، ودفع المضار والشرور أو الأمور المنافية.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145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284200041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lnSpc>
                <a:spcPct val="115000"/>
              </a:lnSpc>
              <a:spcAft>
                <a:spcPts val="1000"/>
              </a:spcAft>
            </a:pPr>
            <a:r>
              <a:rPr lang="ar-SA" sz="3200" b="1" dirty="0">
                <a:solidFill>
                  <a:srgbClr val="FF0000"/>
                </a:solidFill>
                <a:ea typeface="Calibri"/>
                <a:cs typeface="Traditional Arabic" pitchFamily="2" charset="-78"/>
              </a:rPr>
              <a:t>وهذا القيام ينبغي أن </a:t>
            </a:r>
            <a:r>
              <a:rPr lang="ar-SA" sz="3200" b="1" dirty="0" err="1">
                <a:solidFill>
                  <a:srgbClr val="FF0000"/>
                </a:solidFill>
                <a:ea typeface="Calibri"/>
                <a:cs typeface="Traditional Arabic" pitchFamily="2" charset="-78"/>
              </a:rPr>
              <a:t>يكون:</a:t>
            </a:r>
            <a:endParaRPr lang="ar-SA" sz="3200" b="1" dirty="0">
              <a:solidFill>
                <a:srgbClr val="FF0000"/>
              </a:solidFill>
              <a:ea typeface="Calibri"/>
              <a:cs typeface="Traditional Arabic" pitchFamily="2" charset="-78"/>
            </a:endParaRPr>
          </a:p>
          <a:p>
            <a:pPr algn="just">
              <a:lnSpc>
                <a:spcPct val="115000"/>
              </a:lnSpc>
              <a:spcAft>
                <a:spcPts val="1000"/>
              </a:spcAft>
            </a:pPr>
            <a:r>
              <a:rPr lang="ar-SA" sz="3200" b="1" dirty="0">
                <a:ea typeface="Calibri"/>
                <a:cs typeface="Traditional Arabic" pitchFamily="2" charset="-78"/>
              </a:rPr>
              <a:t>بأقل قدر من الأنظمة والتنظيمات والسياسات والتعليمات والقرارات التي من شأنها التدخل في حياة الناس أو تقييدهم بأي شكل من الأشكال.</a:t>
            </a:r>
          </a:p>
          <a:p>
            <a:pPr algn="just">
              <a:lnSpc>
                <a:spcPct val="115000"/>
              </a:lnSpc>
              <a:spcAft>
                <a:spcPts val="1000"/>
              </a:spcAft>
            </a:pPr>
            <a:r>
              <a:rPr lang="ar-SA" sz="3200" b="1" dirty="0">
                <a:solidFill>
                  <a:srgbClr val="FF0000"/>
                </a:solidFill>
                <a:ea typeface="Calibri"/>
                <a:cs typeface="Traditional Arabic" pitchFamily="2" charset="-78"/>
              </a:rPr>
              <a:t>وهذا القيام ليس خروجا على الشريعة ويوضح هذا </a:t>
            </a:r>
            <a:r>
              <a:rPr lang="ar-SA" sz="3200" b="1" dirty="0" err="1">
                <a:solidFill>
                  <a:srgbClr val="FF0000"/>
                </a:solidFill>
                <a:ea typeface="Calibri"/>
                <a:cs typeface="Traditional Arabic" pitchFamily="2" charset="-78"/>
              </a:rPr>
              <a:t>أمران:</a:t>
            </a:r>
            <a:endParaRPr lang="ar-SA" sz="3200" b="1" dirty="0">
              <a:solidFill>
                <a:srgbClr val="FF0000"/>
              </a:solidFill>
              <a:ea typeface="Calibri"/>
              <a:cs typeface="Traditional Arabic" pitchFamily="2" charset="-78"/>
            </a:endParaRPr>
          </a:p>
          <a:p>
            <a:pPr algn="just">
              <a:lnSpc>
                <a:spcPct val="115000"/>
              </a:lnSpc>
              <a:spcAft>
                <a:spcPts val="1000"/>
              </a:spcAft>
            </a:pPr>
            <a:r>
              <a:rPr lang="ar-SA" sz="3200" b="1" dirty="0">
                <a:solidFill>
                  <a:srgbClr val="FF0000"/>
                </a:solidFill>
                <a:ea typeface="Calibri"/>
                <a:cs typeface="Traditional Arabic" pitchFamily="2" charset="-78"/>
              </a:rPr>
              <a:t>الأول: </a:t>
            </a:r>
            <a:r>
              <a:rPr lang="ar-SA" sz="3200" b="1" dirty="0">
                <a:ea typeface="Calibri"/>
                <a:cs typeface="Traditional Arabic" pitchFamily="2" charset="-78"/>
              </a:rPr>
              <a:t>تغير ذمم الناس وظهور الفساد منهم يستدعي إحداث أمور لردع هذا الفساد والتقليل منه وفي هذا يقول عمر بن عبد العزيز رحمه الله </a:t>
            </a:r>
            <a:r>
              <a:rPr lang="ar-SA" sz="3200" b="1" dirty="0" err="1">
                <a:ea typeface="Calibri"/>
                <a:cs typeface="Traditional Arabic" pitchFamily="2" charset="-78"/>
              </a:rPr>
              <a:t>تعالى: </a:t>
            </a:r>
            <a:r>
              <a:rPr lang="ar-SA" sz="3200" b="1" dirty="0">
                <a:ea typeface="Calibri"/>
                <a:cs typeface="Traditional Arabic" pitchFamily="2" charset="-78"/>
              </a:rPr>
              <a:t>“تحدث للناس أقضية بقدر ما أحدثوا من </a:t>
            </a:r>
            <a:r>
              <a:rPr lang="ar-SA" sz="3200" b="1" dirty="0" err="1">
                <a:ea typeface="Calibri"/>
                <a:cs typeface="Traditional Arabic" pitchFamily="2" charset="-78"/>
              </a:rPr>
              <a:t>فجور“.</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146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380225075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solidFill>
                  <a:srgbClr val="FF0000"/>
                </a:solidFill>
                <a:ea typeface="Calibri"/>
                <a:cs typeface="Traditional Arabic" pitchFamily="2" charset="-78"/>
              </a:rPr>
              <a:t>الثاني: </a:t>
            </a:r>
            <a:r>
              <a:rPr lang="ar-SA" sz="3200" b="1" dirty="0">
                <a:ea typeface="Calibri"/>
                <a:cs typeface="Traditional Arabic" pitchFamily="2" charset="-78"/>
              </a:rPr>
              <a:t>أن سن هذه الأنظمة يكون مبنيا على النصوص الشرعية؛ كما في التغريب بالنسبة لعقوبة الزاني البكر، وتضمين الصناع بناء على المصلحة المرسلة.</a:t>
            </a:r>
            <a:endParaRPr lang="ar-SA" sz="3200" b="1" dirty="0">
              <a:solidFill>
                <a:srgbClr val="FF0000"/>
              </a:solidFill>
              <a:ea typeface="Calibri"/>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147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491207038"/>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أهمية </a:t>
            </a:r>
            <a:r>
              <a:rPr lang="ar-SA" sz="3200" dirty="0" err="1">
                <a:solidFill>
                  <a:srgbClr val="C00000"/>
                </a:solidFill>
              </a:rPr>
              <a:t>السياسة:</a:t>
            </a:r>
            <a:endParaRPr lang="ar-SA" sz="3200" dirty="0">
              <a:solidFill>
                <a:srgbClr val="C00000"/>
              </a:solidFill>
            </a:endParaRPr>
          </a:p>
          <a:p>
            <a:pPr marL="514350" indent="-514350" algn="just">
              <a:lnSpc>
                <a:spcPct val="115000"/>
              </a:lnSpc>
              <a:spcAft>
                <a:spcPts val="1000"/>
              </a:spcAft>
              <a:buFont typeface="+mj-lt"/>
              <a:buAutoNum type="arabicParenR"/>
            </a:pPr>
            <a:r>
              <a:rPr lang="ar-SA" sz="3200" b="1" dirty="0">
                <a:ea typeface="Calibri"/>
                <a:cs typeface="Traditional Arabic" pitchFamily="2" charset="-78"/>
              </a:rPr>
              <a:t>المحافظة على مصالح الأمة بتكثيرها وعدم أحداث أي نقص فيها.</a:t>
            </a:r>
          </a:p>
          <a:p>
            <a:pPr marL="514350" indent="-514350" algn="just">
              <a:lnSpc>
                <a:spcPct val="115000"/>
              </a:lnSpc>
              <a:spcAft>
                <a:spcPts val="1000"/>
              </a:spcAft>
              <a:buFont typeface="+mj-lt"/>
              <a:buAutoNum type="arabicParenR"/>
            </a:pPr>
            <a:r>
              <a:rPr lang="ar-SA" sz="3200" b="1" dirty="0">
                <a:ea typeface="Calibri"/>
                <a:cs typeface="Traditional Arabic" pitchFamily="2" charset="-78"/>
              </a:rPr>
              <a:t>درء المفاسد عن الأمة بتقييدها أو رفعها أو تقليلها.</a:t>
            </a:r>
          </a:p>
          <a:p>
            <a:pPr marL="514350" indent="-514350" algn="just">
              <a:lnSpc>
                <a:spcPct val="115000"/>
              </a:lnSpc>
              <a:spcAft>
                <a:spcPts val="1000"/>
              </a:spcAft>
              <a:buFont typeface="+mj-lt"/>
              <a:buAutoNum type="arabicParenR"/>
            </a:pPr>
            <a:r>
              <a:rPr lang="ar-SA" sz="3200" b="1" dirty="0">
                <a:ea typeface="Calibri"/>
                <a:cs typeface="Traditional Arabic" pitchFamily="2" charset="-78"/>
              </a:rPr>
              <a:t>مراعاة الأحوال والأمكنة والأزمنة فقد يترك ما هو فاضل لدرء مفسدة ومثاله:قوله صلى الله عليه وسلم لعائشة رضي الله </a:t>
            </a:r>
            <a:r>
              <a:rPr lang="ar-SA" sz="3200" b="1" dirty="0" err="1">
                <a:ea typeface="Calibri"/>
                <a:cs typeface="Traditional Arabic" pitchFamily="2" charset="-78"/>
              </a:rPr>
              <a:t>عنها: </a:t>
            </a:r>
            <a:r>
              <a:rPr lang="ar-SA" sz="3200" b="1" dirty="0">
                <a:ea typeface="Calibri"/>
                <a:cs typeface="Traditional Arabic" pitchFamily="2" charset="-78"/>
              </a:rPr>
              <a:t>« لَوْلاَ أَنَّ قَوْمَكِ حَدِيثُو عَهْدٍ بِشِرْكٍ لَهَدَمْتُ الْكَعْبَةَ </a:t>
            </a:r>
            <a:r>
              <a:rPr lang="ar-SA" sz="3200" b="1" dirty="0" err="1">
                <a:ea typeface="Calibri"/>
                <a:cs typeface="Traditional Arabic" pitchFamily="2" charset="-78"/>
              </a:rPr>
              <a:t>فَأَلْزَقْتُهَا</a:t>
            </a:r>
            <a:r>
              <a:rPr lang="ar-SA" sz="3200" b="1" dirty="0">
                <a:ea typeface="Calibri"/>
                <a:cs typeface="Traditional Arabic" pitchFamily="2" charset="-78"/>
              </a:rPr>
              <a:t> بِالأَرْضِ وَجَعَلْتُ لَهَا بَابَيْنِ بَابًا شَرْقِيًّا وَبَابًا غَرْبِيًّا وَزِدْتُ فِيهَا سِتَّةَ أَذْرُعٍ مِنَ الْحِجْرِ فَإِنَّ قُرَيْشًا </a:t>
            </a:r>
            <a:r>
              <a:rPr lang="ar-SA" sz="3200" b="1" dirty="0" err="1">
                <a:ea typeface="Calibri"/>
                <a:cs typeface="Traditional Arabic" pitchFamily="2" charset="-78"/>
              </a:rPr>
              <a:t>اقْتَصَرَتْهَا</a:t>
            </a:r>
            <a:r>
              <a:rPr lang="ar-SA" sz="3200" b="1" dirty="0">
                <a:ea typeface="Calibri"/>
                <a:cs typeface="Traditional Arabic" pitchFamily="2" charset="-78"/>
              </a:rPr>
              <a:t> حَيْثُ بَنَتِ </a:t>
            </a:r>
            <a:r>
              <a:rPr lang="ar-SA" sz="3200" b="1" dirty="0" err="1">
                <a:ea typeface="Calibri"/>
                <a:cs typeface="Traditional Arabic" pitchFamily="2" charset="-78"/>
              </a:rPr>
              <a:t>الْكَعْبَةَ ».</a:t>
            </a:r>
            <a:r>
              <a:rPr lang="ar-SA" sz="3200" b="1" dirty="0">
                <a:ea typeface="Calibri"/>
                <a:cs typeface="Traditional Arabic" pitchFamily="2" charset="-78"/>
              </a:rPr>
              <a:t> رواه مسلم.</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148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2040093472"/>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ea typeface="Calibri"/>
                <a:cs typeface="Traditional Arabic" pitchFamily="2" charset="-78"/>
              </a:rPr>
              <a:t>فالنبي صلى الله عليه وسلم ترك الفاضل وهو إعادة بناء الكعبة على قواعد إبراهيم عليه السلام درأً للمفسدة التي قد تترتب على هدم الكعبة.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149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1548513836"/>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أمثلة على </a:t>
            </a:r>
            <a:r>
              <a:rPr lang="ar-SA" sz="3200" dirty="0" err="1">
                <a:solidFill>
                  <a:srgbClr val="C00000"/>
                </a:solidFill>
              </a:rPr>
              <a:t>السياسة:</a:t>
            </a:r>
            <a:endParaRPr lang="ar-SA" sz="3200" dirty="0">
              <a:solidFill>
                <a:srgbClr val="C00000"/>
              </a:solidFill>
            </a:endParaRPr>
          </a:p>
          <a:p>
            <a:pPr marL="514350" indent="-514350" algn="just">
              <a:lnSpc>
                <a:spcPct val="115000"/>
              </a:lnSpc>
              <a:spcAft>
                <a:spcPts val="1000"/>
              </a:spcAft>
              <a:buFont typeface="+mj-lt"/>
              <a:buAutoNum type="arabicParenR"/>
            </a:pPr>
            <a:r>
              <a:rPr lang="ar-SA" b="1" dirty="0" smtClean="0">
                <a:ea typeface="Calibri"/>
                <a:cs typeface="Traditional Arabic" pitchFamily="2" charset="-78"/>
              </a:rPr>
              <a:t>ما قام </a:t>
            </a:r>
            <a:r>
              <a:rPr lang="ar-SA" b="1" dirty="0" err="1" smtClean="0">
                <a:ea typeface="Calibri"/>
                <a:cs typeface="Traditional Arabic" pitchFamily="2" charset="-78"/>
              </a:rPr>
              <a:t>به</a:t>
            </a:r>
            <a:r>
              <a:rPr lang="ar-SA" b="1" dirty="0" smtClean="0">
                <a:ea typeface="Calibri"/>
                <a:cs typeface="Traditional Arabic" pitchFamily="2" charset="-78"/>
              </a:rPr>
              <a:t> أبو بكر رضي الله عنه من استخلافه لعمر رضي الله عنه.</a:t>
            </a:r>
          </a:p>
          <a:p>
            <a:pPr marL="514350" indent="-514350" algn="just">
              <a:lnSpc>
                <a:spcPct val="115000"/>
              </a:lnSpc>
              <a:spcAft>
                <a:spcPts val="1000"/>
              </a:spcAft>
              <a:buFont typeface="+mj-lt"/>
              <a:buAutoNum type="arabicParenR"/>
            </a:pPr>
            <a:r>
              <a:rPr lang="ar-SA" b="1" dirty="0" smtClean="0">
                <a:ea typeface="Calibri"/>
                <a:cs typeface="Traditional Arabic" pitchFamily="2" charset="-78"/>
              </a:rPr>
              <a:t>ما قام </a:t>
            </a:r>
            <a:r>
              <a:rPr lang="ar-SA" b="1" dirty="0" err="1" smtClean="0">
                <a:ea typeface="Calibri"/>
                <a:cs typeface="Traditional Arabic" pitchFamily="2" charset="-78"/>
              </a:rPr>
              <a:t>به</a:t>
            </a:r>
            <a:r>
              <a:rPr lang="ar-SA" b="1" dirty="0" smtClean="0">
                <a:ea typeface="Calibri"/>
                <a:cs typeface="Traditional Arabic" pitchFamily="2" charset="-78"/>
              </a:rPr>
              <a:t> عمر من جعل أمر الخلافة شورى في ستة من أفاضل أصحاب النبي صلى الله عليه وسلم رعاية لمصلحة الأمة وتجنيبها مضرة الاختلاف.</a:t>
            </a:r>
          </a:p>
          <a:p>
            <a:pPr marL="514350" indent="-514350" algn="just">
              <a:lnSpc>
                <a:spcPct val="115000"/>
              </a:lnSpc>
              <a:spcAft>
                <a:spcPts val="1000"/>
              </a:spcAft>
              <a:buFont typeface="+mj-lt"/>
              <a:buAutoNum type="arabicParenR"/>
            </a:pPr>
            <a:r>
              <a:rPr lang="ar-SA" b="1" dirty="0" smtClean="0">
                <a:ea typeface="Calibri"/>
                <a:cs typeface="Traditional Arabic" pitchFamily="2" charset="-78"/>
              </a:rPr>
              <a:t>من ذلك جمع عثمان رضي الله عنه المسلمين على مصحف واحد، وإحراق ما سواه من المصاحف؛ لأن ذلك يحقق المصلحة من الائتلاف والاتفاق، ويدفع مضرة التفرق والاختلاف.</a:t>
            </a:r>
          </a:p>
          <a:p>
            <a:pPr marL="514350" indent="-514350" algn="just">
              <a:lnSpc>
                <a:spcPct val="115000"/>
              </a:lnSpc>
              <a:spcAft>
                <a:spcPts val="1000"/>
              </a:spcAft>
              <a:buFont typeface="+mj-lt"/>
              <a:buAutoNum type="arabicParenR"/>
            </a:pPr>
            <a:r>
              <a:rPr lang="ar-SA" b="1" dirty="0" smtClean="0">
                <a:ea typeface="Calibri"/>
                <a:cs typeface="Traditional Arabic" pitchFamily="2" charset="-78"/>
              </a:rPr>
              <a:t>ما أمر </a:t>
            </a:r>
            <a:r>
              <a:rPr lang="ar-SA" b="1" dirty="0" err="1" smtClean="0">
                <a:ea typeface="Calibri"/>
                <a:cs typeface="Traditional Arabic" pitchFamily="2" charset="-78"/>
              </a:rPr>
              <a:t>به</a:t>
            </a:r>
            <a:r>
              <a:rPr lang="ar-SA" b="1" dirty="0" smtClean="0">
                <a:ea typeface="Calibri"/>
                <a:cs typeface="Traditional Arabic" pitchFamily="2" charset="-78"/>
              </a:rPr>
              <a:t> عثمان من إمساك </a:t>
            </a:r>
            <a:r>
              <a:rPr lang="ar-SA" b="1" dirty="0" err="1" smtClean="0">
                <a:ea typeface="Calibri"/>
                <a:cs typeface="Traditional Arabic" pitchFamily="2" charset="-78"/>
              </a:rPr>
              <a:t>ضوال</a:t>
            </a:r>
            <a:r>
              <a:rPr lang="ar-SA" b="1" dirty="0" smtClean="0">
                <a:ea typeface="Calibri"/>
                <a:cs typeface="Traditional Arabic" pitchFamily="2" charset="-78"/>
              </a:rPr>
              <a:t> الإبل لما ضعفت الأمانة، وصار تركها مضيعًا لها على أصحابها.</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150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254761098"/>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buFont typeface="+mj-lt"/>
              <a:buAutoNum type="arabicParenR" startAt="5"/>
            </a:pPr>
            <a:r>
              <a:rPr lang="ar-SA" sz="3200" b="1" dirty="0">
                <a:ea typeface="Calibri"/>
                <a:cs typeface="Traditional Arabic" pitchFamily="2" charset="-78"/>
              </a:rPr>
              <a:t>نفي عمر بن الخطاب لنصر بن حجاج لما افتتنت بعض النساء بجماله ـ من غير ذنب أتاه ـ لما كان في ذلك تحقيق مصلحة العفة والطهارة، ودفع مضرة تعلق القلوب </a:t>
            </a:r>
            <a:r>
              <a:rPr lang="ar-SA" sz="3200" b="1" dirty="0" err="1">
                <a:ea typeface="Calibri"/>
                <a:cs typeface="Traditional Arabic" pitchFamily="2" charset="-78"/>
              </a:rPr>
              <a:t>به.</a:t>
            </a:r>
            <a:endParaRPr lang="ar-SA" sz="3200" b="1" dirty="0">
              <a:ea typeface="Calibri"/>
              <a:cs typeface="Traditional Arabic" pitchFamily="2" charset="-78"/>
            </a:endParaRPr>
          </a:p>
          <a:p>
            <a:pPr marL="514350" indent="-514350" algn="just">
              <a:lnSpc>
                <a:spcPct val="115000"/>
              </a:lnSpc>
              <a:spcAft>
                <a:spcPts val="1000"/>
              </a:spcAft>
              <a:buFont typeface="+mj-lt"/>
              <a:buAutoNum type="arabicParenR" startAt="5"/>
            </a:pPr>
            <a:r>
              <a:rPr lang="ar-SA" sz="3200" b="1" dirty="0">
                <a:ea typeface="Calibri"/>
                <a:cs typeface="Traditional Arabic" pitchFamily="2" charset="-78"/>
              </a:rPr>
              <a:t>تسعير السلع التي يضطر إليها الناس إذا تمالأ التجار على رفع سعرها بغير مسوغ يدعو لذلك، فكان في التسعير دفع مضرة الظلم عن الرعية من غير ظلم للتجار.</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151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1370643136"/>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buFont typeface="+mj-lt"/>
              <a:buAutoNum type="arabicParenR" startAt="7"/>
            </a:pPr>
            <a:r>
              <a:rPr lang="ar-SA" sz="3200" b="1" dirty="0">
                <a:ea typeface="Calibri"/>
                <a:cs typeface="Traditional Arabic" pitchFamily="2" charset="-78"/>
              </a:rPr>
              <a:t>إلزام الناس بكتابة عقود </a:t>
            </a:r>
            <a:r>
              <a:rPr lang="ar-SA" sz="3200" b="1" dirty="0" err="1">
                <a:ea typeface="Calibri"/>
                <a:cs typeface="Traditional Arabic" pitchFamily="2" charset="-78"/>
              </a:rPr>
              <a:t>الأنكحة</a:t>
            </a:r>
            <a:r>
              <a:rPr lang="ar-SA" sz="3200" b="1" dirty="0">
                <a:ea typeface="Calibri"/>
                <a:cs typeface="Traditional Arabic" pitchFamily="2" charset="-78"/>
              </a:rPr>
              <a:t> وصكوك الطلاق وصكوك الأراضي، وغيرها من العقود.</a:t>
            </a:r>
          </a:p>
          <a:p>
            <a:pPr marL="514350" indent="-514350" algn="just">
              <a:lnSpc>
                <a:spcPct val="115000"/>
              </a:lnSpc>
              <a:spcAft>
                <a:spcPts val="1000"/>
              </a:spcAft>
            </a:pPr>
            <a:r>
              <a:rPr lang="ar-SA" sz="3200" b="1" dirty="0">
                <a:ea typeface="Calibri"/>
                <a:cs typeface="Traditional Arabic" pitchFamily="2" charset="-78"/>
              </a:rPr>
              <a:t>والأمثلة في هذا كثيرة، والجامع بينها تحقيق المصلحة ودفع المضرة من غير مخالفة </a:t>
            </a:r>
            <a:r>
              <a:rPr lang="ar-SA" sz="3200" b="1" dirty="0" err="1">
                <a:ea typeface="Calibri"/>
                <a:cs typeface="Traditional Arabic" pitchFamily="2" charset="-78"/>
              </a:rPr>
              <a:t>للشريعة.</a:t>
            </a:r>
            <a:r>
              <a:rPr lang="ar-SA" sz="3200" b="1" dirty="0">
                <a:ea typeface="Calibri"/>
                <a:cs typeface="Traditional Arabic" pitchFamily="2" charset="-78"/>
              </a:rPr>
              <a:t> </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152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الحادية عشرة</a:t>
            </a:r>
            <a:endParaRPr lang="en-US" sz="2000" dirty="0"/>
          </a:p>
        </p:txBody>
      </p:sp>
    </p:spTree>
    <p:extLst>
      <p:ext uri="{BB962C8B-B14F-4D97-AF65-F5344CB8AC3E}">
        <p14:creationId xmlns:p14="http://schemas.microsoft.com/office/powerpoint/2010/main" val="3607095919"/>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2828682369"/>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a:t>
            </a:r>
            <a:r>
              <a:rPr lang="ar-SA" b="1" dirty="0" smtClean="0">
                <a:effectLst>
                  <a:outerShdw blurRad="38100" dist="38100" dir="2700000" algn="tl">
                    <a:srgbClr val="000000">
                      <a:alpha val="43137"/>
                    </a:srgbClr>
                  </a:outerShdw>
                </a:effectLst>
                <a:cs typeface="Arial" pitchFamily="34" charset="0"/>
              </a:rPr>
              <a:t>ة الثانية عشرة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43A79C"/>
                </a:solidFill>
                <a:effectLst>
                  <a:outerShdw blurRad="76200" dist="50800" dir="5400000" algn="tl" rotWithShape="0">
                    <a:srgbClr val="000000">
                      <a:alpha val="65000"/>
                    </a:srgbClr>
                  </a:outerShdw>
                </a:effectLst>
                <a:latin typeface="Arial" pitchFamily="34" charset="0"/>
                <a:cs typeface="Arial" pitchFamily="34" charset="0"/>
              </a:rPr>
              <a:t>أقسام السياسة</a:t>
            </a:r>
            <a:endParaRPr lang="en-US" sz="4000" b="1" spc="50" dirty="0">
              <a:ln w="11430"/>
              <a:solidFill>
                <a:srgbClr val="43A79C"/>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154</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2340171894"/>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عناصر </a:t>
            </a:r>
            <a:r>
              <a:rPr lang="ar-SA" sz="3200" dirty="0" err="1">
                <a:solidFill>
                  <a:srgbClr val="C00000"/>
                </a:solidFill>
              </a:rPr>
              <a:t>المحاضرة:</a:t>
            </a:r>
            <a:endParaRPr lang="ar-SA" sz="3200" dirty="0">
              <a:solidFill>
                <a:srgbClr val="C00000"/>
              </a:solidFill>
            </a:endParaRPr>
          </a:p>
          <a:p>
            <a:pPr>
              <a:buFont typeface="Arial" pitchFamily="34" charset="0"/>
              <a:buChar char="•"/>
            </a:pPr>
            <a:r>
              <a:rPr lang="ar-SA" sz="3200" b="1" dirty="0">
                <a:cs typeface="Traditional Arabic" pitchFamily="2" charset="-78"/>
              </a:rPr>
              <a:t>أقسام السياسة.</a:t>
            </a:r>
          </a:p>
          <a:p>
            <a:pPr>
              <a:buFont typeface="Arial" pitchFamily="34" charset="0"/>
              <a:buChar char="•"/>
            </a:pPr>
            <a:r>
              <a:rPr lang="ar-SA" sz="3200" b="1" dirty="0">
                <a:ea typeface="Calibri"/>
                <a:cs typeface="Traditional Arabic" pitchFamily="2" charset="-78"/>
              </a:rPr>
              <a:t>شروط السياسة العادلة.</a:t>
            </a:r>
            <a:endParaRPr lang="ar-SA" sz="3200" b="1" dirty="0">
              <a:cs typeface="Traditional Arabic" pitchFamily="2" charset="-78"/>
            </a:endParaRPr>
          </a:p>
          <a:p>
            <a:pPr>
              <a:buFont typeface="Arial" pitchFamily="34" charset="0"/>
              <a:buChar char="•"/>
            </a:pPr>
            <a:r>
              <a:rPr lang="ar-SA" sz="3200" b="1" dirty="0">
                <a:cs typeface="Traditional Arabic" pitchFamily="2" charset="-78"/>
              </a:rPr>
              <a:t>مجالات السياسة.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155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356317928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أقسام </a:t>
            </a:r>
            <a:r>
              <a:rPr lang="ar-SA" sz="3200" dirty="0" err="1">
                <a:solidFill>
                  <a:srgbClr val="C00000"/>
                </a:solidFill>
              </a:rPr>
              <a:t>السياسة:</a:t>
            </a:r>
            <a:endParaRPr lang="ar-SA" sz="3200" dirty="0">
              <a:solidFill>
                <a:srgbClr val="C00000"/>
              </a:solidFill>
            </a:endParaRPr>
          </a:p>
          <a:p>
            <a:pPr algn="just">
              <a:lnSpc>
                <a:spcPct val="115000"/>
              </a:lnSpc>
              <a:spcAft>
                <a:spcPts val="1000"/>
              </a:spcAft>
            </a:pPr>
            <a:r>
              <a:rPr lang="ar-SA" sz="3200" b="1" dirty="0">
                <a:solidFill>
                  <a:srgbClr val="C00000"/>
                </a:solidFill>
                <a:ea typeface="Calibri"/>
                <a:cs typeface="Traditional Arabic" pitchFamily="2" charset="-78"/>
              </a:rPr>
              <a:t>أولا: السياسة العادلة؛ ويقصد </a:t>
            </a:r>
            <a:r>
              <a:rPr lang="ar-SA" sz="3200" b="1" dirty="0" err="1">
                <a:solidFill>
                  <a:srgbClr val="C00000"/>
                </a:solidFill>
                <a:ea typeface="Calibri"/>
                <a:cs typeface="Traditional Arabic" pitchFamily="2" charset="-78"/>
              </a:rPr>
              <a:t>بها:</a:t>
            </a:r>
            <a:endParaRPr lang="ar-SA" sz="3200" b="1" dirty="0">
              <a:solidFill>
                <a:srgbClr val="C00000"/>
              </a:solidFill>
              <a:ea typeface="Calibri"/>
              <a:cs typeface="Traditional Arabic" pitchFamily="2" charset="-78"/>
            </a:endParaRPr>
          </a:p>
          <a:p>
            <a:pPr algn="just">
              <a:lnSpc>
                <a:spcPct val="115000"/>
              </a:lnSpc>
              <a:spcAft>
                <a:spcPts val="1000"/>
              </a:spcAft>
            </a:pPr>
            <a:r>
              <a:rPr lang="ar-SA" sz="3200" b="1" dirty="0">
                <a:ea typeface="Calibri"/>
                <a:cs typeface="Traditional Arabic" pitchFamily="2" charset="-78"/>
              </a:rPr>
              <a:t>الأحكام والتصرفات التي تعنى بإسعاد الأمة وتهدف إلى تحقيق مصالحها في الوقائع المتجددة وفقا لقواعد الشريعة العامة غير متأثرة بالأهواء والشهوات وغير متجاوزة حدود المصالح الحقيقة للأفراد والجماعات.</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156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1719676792"/>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شروط السياسة </a:t>
            </a:r>
            <a:r>
              <a:rPr lang="ar-SA" sz="3200" dirty="0" err="1">
                <a:solidFill>
                  <a:srgbClr val="FF0000"/>
                </a:solidFill>
              </a:rPr>
              <a:t>العادلة:</a:t>
            </a:r>
            <a:endParaRPr lang="ar-SA" sz="3200" dirty="0">
              <a:solidFill>
                <a:srgbClr val="FF0000"/>
              </a:solidFill>
            </a:endParaRPr>
          </a:p>
          <a:p>
            <a:pPr marL="514350" indent="-514350" algn="just">
              <a:lnSpc>
                <a:spcPct val="115000"/>
              </a:lnSpc>
              <a:spcAft>
                <a:spcPts val="1000"/>
              </a:spcAft>
              <a:buFont typeface="+mj-lt"/>
              <a:buAutoNum type="arabicPeriod"/>
            </a:pPr>
            <a:r>
              <a:rPr lang="ar-SA" sz="3200" b="1" dirty="0">
                <a:ea typeface="Calibri"/>
                <a:cs typeface="Traditional Arabic" pitchFamily="2" charset="-78"/>
              </a:rPr>
              <a:t>أن تكون متفقة مع أحكام الشريعة أو معتمدة على أصل من أصولها الكلية.</a:t>
            </a:r>
          </a:p>
          <a:p>
            <a:pPr marL="514350" indent="-514350" algn="just">
              <a:lnSpc>
                <a:spcPct val="115000"/>
              </a:lnSpc>
              <a:spcAft>
                <a:spcPts val="1000"/>
              </a:spcAft>
            </a:pPr>
            <a:r>
              <a:rPr lang="ar-SA" sz="3200" b="1" dirty="0">
                <a:ea typeface="Calibri"/>
                <a:cs typeface="Traditional Arabic" pitchFamily="2" charset="-78"/>
              </a:rPr>
              <a:t>ويقصد بأحكام الشريعة: ما جاءت الشريعة لتحقيقه من حفظ المقاصد الخمسة ودفع كل مفسدة ممكن أن تخل بهذه المقاصد.</a:t>
            </a:r>
          </a:p>
          <a:p>
            <a:pPr marL="514350" indent="-514350" algn="just">
              <a:lnSpc>
                <a:spcPct val="115000"/>
              </a:lnSpc>
              <a:spcAft>
                <a:spcPts val="1000"/>
              </a:spcAft>
            </a:pPr>
            <a:r>
              <a:rPr lang="ar-SA" sz="3200" b="1" dirty="0">
                <a:ea typeface="Calibri"/>
                <a:cs typeface="Traditional Arabic" pitchFamily="2" charset="-78"/>
              </a:rPr>
              <a:t>ويقصد بأصولها الكلية: قواعد الشريعة الأساسية التي يبنى عليها الكثير من الأحكام وتعتبر أصلا ودليلا لها؛ مثل سد الذرائع والعرف والشورى ورفع الحرج ونفي الضرر....وغير ذلك.</a:t>
            </a:r>
          </a:p>
          <a:p>
            <a:pPr marL="514350" indent="-514350" algn="just">
              <a:lnSpc>
                <a:spcPct val="115000"/>
              </a:lnSpc>
              <a:spcAft>
                <a:spcPts val="1000"/>
              </a:spcAft>
            </a:pPr>
            <a:r>
              <a:rPr lang="ar-SA" sz="3200" b="1" dirty="0">
                <a:ea typeface="Calibri"/>
                <a:cs typeface="Traditional Arabic" pitchFamily="2" charset="-78"/>
              </a:rPr>
              <a:t>ومثال ذلك:النظم التي تلزم أفراد الأمة بالتطعيم للوقاية بإذن الله من الأمراض.</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157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1986209367"/>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buFont typeface="+mj-lt"/>
              <a:buAutoNum type="arabicPeriod" startAt="2"/>
            </a:pPr>
            <a:r>
              <a:rPr lang="ar-SA" sz="3200" b="1" dirty="0">
                <a:ea typeface="Calibri"/>
                <a:cs typeface="Traditional Arabic" pitchFamily="2" charset="-78"/>
              </a:rPr>
              <a:t>أن لا تخالف دليلا من الأدلة التفصيلية التي ثبتت شريعة دائمة للناس في كل الأحوال والأزمان والأماكن والمجتمعات.</a:t>
            </a:r>
          </a:p>
          <a:p>
            <a:pPr marL="514350" indent="-514350" algn="just">
              <a:lnSpc>
                <a:spcPct val="115000"/>
              </a:lnSpc>
              <a:spcAft>
                <a:spcPts val="1000"/>
              </a:spcAft>
              <a:buFont typeface="+mj-lt"/>
              <a:buAutoNum type="arabicPeriod" startAt="2"/>
            </a:pPr>
            <a:r>
              <a:rPr lang="ar-SA" sz="3200" b="1" dirty="0">
                <a:ea typeface="Calibri"/>
                <a:cs typeface="Traditional Arabic" pitchFamily="2" charset="-78"/>
              </a:rPr>
              <a:t>تحقيق المصلحة ودفع المفسدة دون إفراط أو تفريط.</a:t>
            </a:r>
          </a:p>
          <a:p>
            <a:pPr marL="514350" indent="-514350" algn="just">
              <a:lnSpc>
                <a:spcPct val="115000"/>
              </a:lnSpc>
              <a:spcAft>
                <a:spcPts val="1000"/>
              </a:spcAft>
            </a:pPr>
            <a:r>
              <a:rPr lang="ar-SA" sz="3200" b="1" dirty="0">
                <a:ea typeface="Calibri"/>
                <a:cs typeface="Traditional Arabic" pitchFamily="2" charset="-78"/>
              </a:rPr>
              <a:t>فمن التفريط المذموم: اقتصار القاضي في إثبات الدعوى والتهم على الشهادة والإقرار </a:t>
            </a:r>
            <a:r>
              <a:rPr lang="ar-SA" sz="3200" b="1" dirty="0" err="1">
                <a:ea typeface="Calibri"/>
                <a:cs typeface="Traditional Arabic" pitchFamily="2" charset="-78"/>
              </a:rPr>
              <a:t>والنكول</a:t>
            </a:r>
            <a:r>
              <a:rPr lang="ar-SA" sz="3200" b="1" dirty="0">
                <a:ea typeface="Calibri"/>
                <a:cs typeface="Traditional Arabic" pitchFamily="2" charset="-78"/>
              </a:rPr>
              <a:t> عن اليمين دون الأخذ بالقرائن والأمارات وخصوصا في هذا العصر الذي كثرت فيه طرق </a:t>
            </a:r>
            <a:r>
              <a:rPr lang="ar-SA" sz="3200" b="1" dirty="0" err="1">
                <a:ea typeface="Calibri"/>
                <a:cs typeface="Traditional Arabic" pitchFamily="2" charset="-78"/>
              </a:rPr>
              <a:t>الإثبات.</a:t>
            </a:r>
            <a:r>
              <a:rPr lang="ar-SA" sz="3200" b="1" dirty="0">
                <a:ea typeface="Calibri"/>
                <a:cs typeface="Traditional Arabic" pitchFamily="2" charset="-78"/>
              </a:rPr>
              <a:t> </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158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2890616424"/>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ea typeface="Calibri"/>
                <a:cs typeface="Traditional Arabic" pitchFamily="2" charset="-78"/>
              </a:rPr>
              <a:t>ومن الإفراط المذموم: التجاوز في عقوبة المجرم إلى أهله وأقربائه لقوله </a:t>
            </a:r>
            <a:r>
              <a:rPr lang="ar-SA" sz="3200" b="1" dirty="0" err="1">
                <a:ea typeface="Calibri"/>
                <a:cs typeface="Traditional Arabic" pitchFamily="2" charset="-78"/>
              </a:rPr>
              <a:t>تعالى: </a:t>
            </a:r>
            <a:r>
              <a:rPr lang="ar-SA" sz="3200" b="1" dirty="0">
                <a:ea typeface="Calibri"/>
                <a:cs typeface="Traditional Arabic" pitchFamily="2" charset="-78"/>
              </a:rPr>
              <a:t>{وَلاَ تَكْسِبُ كُلُّ نَفْسٍ إِلاَّ عَلَيْهَا وَلاَ تَزِرُ </a:t>
            </a:r>
            <a:r>
              <a:rPr lang="ar-SA" sz="3200" b="1" dirty="0" err="1">
                <a:ea typeface="Calibri"/>
                <a:cs typeface="Traditional Arabic" pitchFamily="2" charset="-78"/>
              </a:rPr>
              <a:t>وَازِرَةٌ</a:t>
            </a:r>
            <a:r>
              <a:rPr lang="ar-SA" sz="3200" b="1" dirty="0">
                <a:ea typeface="Calibri"/>
                <a:cs typeface="Traditional Arabic" pitchFamily="2" charset="-78"/>
              </a:rPr>
              <a:t> وِزْرَ أُخْرَى</a:t>
            </a:r>
            <a:r>
              <a:rPr lang="ar-SA" sz="3200" b="1" dirty="0" err="1">
                <a:ea typeface="Calibri"/>
                <a:cs typeface="Traditional Arabic" pitchFamily="2" charset="-78"/>
              </a:rPr>
              <a:t>}.</a:t>
            </a:r>
            <a:endParaRPr lang="ar-SA" sz="3200" b="1" dirty="0">
              <a:ea typeface="Calibri"/>
              <a:cs typeface="Traditional Arabic" pitchFamily="2" charset="-78"/>
            </a:endParaRPr>
          </a:p>
          <a:p>
            <a:pPr marL="514350" indent="-514350" algn="just">
              <a:lnSpc>
                <a:spcPct val="115000"/>
              </a:lnSpc>
              <a:spcAft>
                <a:spcPts val="1000"/>
              </a:spcAft>
            </a:pPr>
            <a:r>
              <a:rPr lang="ar-SA" sz="3200" b="1" dirty="0">
                <a:ea typeface="Calibri"/>
                <a:cs typeface="Traditional Arabic" pitchFamily="2" charset="-78"/>
              </a:rPr>
              <a:t>وضابط ذلك </a:t>
            </a:r>
            <a:r>
              <a:rPr lang="ar-SA" sz="3200" b="1" dirty="0" err="1">
                <a:ea typeface="Calibri"/>
                <a:cs typeface="Traditional Arabic" pitchFamily="2" charset="-78"/>
              </a:rPr>
              <a:t>كله:</a:t>
            </a:r>
            <a:endParaRPr lang="ar-SA" sz="3200" b="1" dirty="0">
              <a:ea typeface="Calibri"/>
              <a:cs typeface="Traditional Arabic" pitchFamily="2" charset="-78"/>
            </a:endParaRPr>
          </a:p>
          <a:p>
            <a:pPr marL="514350" indent="-514350" algn="just">
              <a:lnSpc>
                <a:spcPct val="115000"/>
              </a:lnSpc>
              <a:spcAft>
                <a:spcPts val="1000"/>
              </a:spcAft>
            </a:pPr>
            <a:r>
              <a:rPr lang="ar-SA" sz="3200" b="1" dirty="0">
                <a:ea typeface="Calibri"/>
                <a:cs typeface="Traditional Arabic" pitchFamily="2" charset="-78"/>
              </a:rPr>
              <a:t>أن تصرف الراعي على الرعية منوط بالمصلحة؛ الذي هو تحقيق الخير العام للأمة ودفع المفسدة عنها؛ وجلب المصالح ودرء المفاسد مقصد عظيم من مقاصد الشريعة، وهو مقتضى العدل الذي جاءت </a:t>
            </a:r>
            <a:r>
              <a:rPr lang="ar-SA" sz="3200" b="1" dirty="0" err="1">
                <a:ea typeface="Calibri"/>
                <a:cs typeface="Traditional Arabic" pitchFamily="2" charset="-78"/>
              </a:rPr>
              <a:t>به</a:t>
            </a:r>
            <a:r>
              <a:rPr lang="ar-SA" sz="3200" b="1" dirty="0">
                <a:ea typeface="Calibri"/>
                <a:cs typeface="Traditional Arabic" pitchFamily="2" charset="-78"/>
              </a:rPr>
              <a:t> الشريعة.</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159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3673835716"/>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lnSpc>
                <a:spcPct val="115000"/>
              </a:lnSpc>
              <a:spcAft>
                <a:spcPts val="1000"/>
              </a:spcAft>
            </a:pPr>
            <a:r>
              <a:rPr lang="ar-SA" sz="3200" b="1" dirty="0">
                <a:solidFill>
                  <a:srgbClr val="C00000"/>
                </a:solidFill>
                <a:ea typeface="Calibri"/>
                <a:cs typeface="Traditional Arabic" pitchFamily="2" charset="-78"/>
              </a:rPr>
              <a:t>ثانيا: السياسة الظالمة؛ ويقصد </a:t>
            </a:r>
            <a:r>
              <a:rPr lang="ar-SA" sz="3200" b="1" dirty="0" err="1">
                <a:solidFill>
                  <a:srgbClr val="C00000"/>
                </a:solidFill>
                <a:ea typeface="Calibri"/>
                <a:cs typeface="Traditional Arabic" pitchFamily="2" charset="-78"/>
              </a:rPr>
              <a:t>بها:</a:t>
            </a:r>
            <a:endParaRPr lang="ar-SA" sz="3200" b="1" dirty="0">
              <a:solidFill>
                <a:srgbClr val="C00000"/>
              </a:solidFill>
              <a:ea typeface="Calibri"/>
              <a:cs typeface="Traditional Arabic" pitchFamily="2" charset="-78"/>
            </a:endParaRPr>
          </a:p>
          <a:p>
            <a:pPr algn="just">
              <a:lnSpc>
                <a:spcPct val="115000"/>
              </a:lnSpc>
              <a:spcAft>
                <a:spcPts val="1000"/>
              </a:spcAft>
            </a:pPr>
            <a:r>
              <a:rPr lang="ar-SA" sz="3200" b="1" dirty="0">
                <a:ea typeface="Calibri"/>
                <a:cs typeface="Traditional Arabic" pitchFamily="2" charset="-78"/>
              </a:rPr>
              <a:t>التي تميل مع الأغراض المختلفة وتسير تبعا للأهواء والشهوات فستخدم لمصلحة فرد أو جماعة بدون نظر إلى ما يلحق باقي الجماعة من ضرر أو أذى والتي تقصر في الأخذ بما تقتضيه المصلحة أو تسرف في أحكامها بالتجاوز عن حدود المصلحة الحقيقة.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160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2005187111"/>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C00000"/>
                </a:solidFill>
              </a:rPr>
              <a:t>مجالات </a:t>
            </a:r>
            <a:r>
              <a:rPr lang="ar-SA" sz="3200" dirty="0" err="1">
                <a:solidFill>
                  <a:srgbClr val="C00000"/>
                </a:solidFill>
              </a:rPr>
              <a:t>السياسة:</a:t>
            </a:r>
            <a:endParaRPr lang="ar-SA" sz="3200" dirty="0">
              <a:solidFill>
                <a:srgbClr val="C00000"/>
              </a:solidFill>
            </a:endParaRPr>
          </a:p>
          <a:p>
            <a:pPr algn="just">
              <a:lnSpc>
                <a:spcPct val="115000"/>
              </a:lnSpc>
              <a:spcAft>
                <a:spcPts val="1000"/>
              </a:spcAft>
            </a:pPr>
            <a:r>
              <a:rPr lang="ar-SA" sz="3200" b="1" dirty="0">
                <a:ea typeface="Calibri"/>
                <a:cs typeface="Traditional Arabic" pitchFamily="2" charset="-78"/>
              </a:rPr>
              <a:t>1- الوقائع المتعلقة بعلاقة الحاكمين بالمحكومين، وبتحديد سلطة الحاكم، وبيان حقوقه وواجباته، وبيان السلطات المختلفة في الدولة من قضائية وتنفيذية؛ وهي ما يسمى: بنظام الحكم في الإسلام.</a:t>
            </a:r>
          </a:p>
          <a:p>
            <a:pPr algn="just">
              <a:lnSpc>
                <a:spcPct val="115000"/>
              </a:lnSpc>
              <a:spcAft>
                <a:spcPts val="1000"/>
              </a:spcAft>
            </a:pPr>
            <a:r>
              <a:rPr lang="ar-SA" sz="3200" b="1" dirty="0">
                <a:ea typeface="Calibri"/>
                <a:cs typeface="Traditional Arabic" pitchFamily="2" charset="-78"/>
              </a:rPr>
              <a:t>2- الوقائع المتعلقة بعلاقة الدولة الإسلامية بغيرها من الدول في حالتي السلم والحرب؛ وهي ما يسمى: بالنظام الدولي في الإسلام.</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161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1051826302"/>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lnSpc>
                <a:spcPct val="115000"/>
              </a:lnSpc>
              <a:spcAft>
                <a:spcPts val="1000"/>
              </a:spcAft>
            </a:pPr>
            <a:r>
              <a:rPr lang="ar-SA" sz="3200" b="1" dirty="0">
                <a:ea typeface="Calibri"/>
                <a:cs typeface="Traditional Arabic" pitchFamily="2" charset="-78"/>
              </a:rPr>
              <a:t>3- الوقائع المتعلقة بجباية الأموال وموارد الدولة ومصارفها، ونظام بيت المال؛ وهي ما يسمى: بالنظام المالي في </a:t>
            </a:r>
            <a:r>
              <a:rPr lang="ar-SA" sz="3200" b="1" dirty="0" err="1">
                <a:ea typeface="Calibri"/>
                <a:cs typeface="Traditional Arabic" pitchFamily="2" charset="-78"/>
              </a:rPr>
              <a:t>الإسلام.</a:t>
            </a:r>
            <a:r>
              <a:rPr lang="ar-SA" sz="3200" b="1" dirty="0">
                <a:ea typeface="Calibri"/>
                <a:cs typeface="Traditional Arabic" pitchFamily="2" charset="-78"/>
              </a:rPr>
              <a:t> </a:t>
            </a:r>
          </a:p>
          <a:p>
            <a:pPr algn="just">
              <a:lnSpc>
                <a:spcPct val="115000"/>
              </a:lnSpc>
              <a:spcAft>
                <a:spcPts val="1000"/>
              </a:spcAft>
            </a:pPr>
            <a:r>
              <a:rPr lang="ar-SA" sz="3200" b="1" dirty="0">
                <a:ea typeface="Calibri"/>
                <a:cs typeface="Traditional Arabic" pitchFamily="2" charset="-78"/>
              </a:rPr>
              <a:t>4- الوقائع المتعلقة بتداول المال، وكيفية استثماره، وتدخل الدولة في ذلك؛ وهي ما يسمى: بالنظام الاقتصادي في الإسلام.</a:t>
            </a:r>
          </a:p>
          <a:p>
            <a:pPr algn="just">
              <a:lnSpc>
                <a:spcPct val="115000"/>
              </a:lnSpc>
              <a:spcAft>
                <a:spcPts val="1000"/>
              </a:spcAft>
            </a:pPr>
            <a:r>
              <a:rPr lang="ar-SA" sz="3200" b="1" dirty="0">
                <a:ea typeface="Calibri"/>
                <a:cs typeface="Traditional Arabic" pitchFamily="2" charset="-78"/>
              </a:rPr>
              <a:t>5- الوقائع المتعلقة بالنظم القضائية، وطرق القضاء والإثبات؛ وهي ما يسمى: بنظام القضاء.</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162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3507572591"/>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ea typeface="Calibri"/>
                <a:cs typeface="Traditional Arabic" pitchFamily="2" charset="-78"/>
              </a:rPr>
              <a:t>فالسياسة فيما تقدم مجالها رحب فسيح، فهي ليست مقصورة على شيء أو محجوزة عن شيء؛ إذ </a:t>
            </a:r>
            <a:r>
              <a:rPr lang="ar-SA" sz="3200" b="1" dirty="0" err="1">
                <a:ea typeface="Calibri"/>
                <a:cs typeface="Traditional Arabic" pitchFamily="2" charset="-78"/>
              </a:rPr>
              <a:t>هي </a:t>
            </a:r>
            <a:r>
              <a:rPr lang="ar-SA" sz="3200" b="1" dirty="0">
                <a:ea typeface="Calibri"/>
                <a:cs typeface="Traditional Arabic" pitchFamily="2" charset="-78"/>
              </a:rPr>
              <a:t>'القيام على الشيء ـ بما يحمله لفظ الشيء من العموم والشمول، ـ بما يصلحه'، فيعمل </a:t>
            </a:r>
            <a:r>
              <a:rPr lang="ar-SA" sz="3200" b="1" dirty="0" err="1">
                <a:ea typeface="Calibri"/>
                <a:cs typeface="Traditional Arabic" pitchFamily="2" charset="-78"/>
              </a:rPr>
              <a:t>بها</a:t>
            </a:r>
            <a:r>
              <a:rPr lang="ar-SA" sz="3200" b="1" dirty="0">
                <a:ea typeface="Calibri"/>
                <a:cs typeface="Traditional Arabic" pitchFamily="2" charset="-78"/>
              </a:rPr>
              <a:t> كل صاحب ولاية في تدبير أمر ولايته.</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163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الثانية عشرة</a:t>
            </a:r>
            <a:endParaRPr lang="en-US" sz="2000" dirty="0"/>
          </a:p>
        </p:txBody>
      </p:sp>
    </p:spTree>
    <p:extLst>
      <p:ext uri="{BB962C8B-B14F-4D97-AF65-F5344CB8AC3E}">
        <p14:creationId xmlns:p14="http://schemas.microsoft.com/office/powerpoint/2010/main" val="254845409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2523588201"/>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الثالثة عشرة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مصادر السياسة الشرعية</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165</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 عشرة</a:t>
            </a:r>
            <a:endParaRPr lang="en-US" sz="2000" dirty="0"/>
          </a:p>
        </p:txBody>
      </p:sp>
    </p:spTree>
    <p:extLst>
      <p:ext uri="{BB962C8B-B14F-4D97-AF65-F5344CB8AC3E}">
        <p14:creationId xmlns:p14="http://schemas.microsoft.com/office/powerpoint/2010/main" val="1352123898"/>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عناصر </a:t>
            </a:r>
            <a:r>
              <a:rPr lang="ar-SA" sz="3200" dirty="0" err="1">
                <a:solidFill>
                  <a:srgbClr val="FF0000"/>
                </a:solidFill>
              </a:rPr>
              <a:t>المحاضرة:</a:t>
            </a:r>
            <a:endParaRPr lang="ar-SA" sz="3200" dirty="0">
              <a:solidFill>
                <a:srgbClr val="FF0000"/>
              </a:solidFill>
            </a:endParaRPr>
          </a:p>
          <a:p>
            <a:pPr>
              <a:buFont typeface="Arial" pitchFamily="34" charset="0"/>
              <a:buChar char="•"/>
            </a:pPr>
            <a:r>
              <a:rPr lang="ar-SA" sz="3200" b="1" dirty="0">
                <a:cs typeface="Traditional Arabic" pitchFamily="2" charset="-78"/>
              </a:rPr>
              <a:t>مصادر السياسة الشرعية.</a:t>
            </a:r>
          </a:p>
          <a:p>
            <a:pPr>
              <a:buFont typeface="Arial" pitchFamily="34" charset="0"/>
              <a:buChar char="•"/>
            </a:pPr>
            <a:r>
              <a:rPr lang="ar-SA" sz="3200" b="1" dirty="0">
                <a:cs typeface="Traditional Arabic" pitchFamily="2" charset="-78"/>
              </a:rPr>
              <a:t>الأسس التي تقوم عليها السياسة الشرعية.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166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 فقه القضاء والسياسة </a:t>
            </a:r>
            <a:r>
              <a:rPr lang="ar-SA" sz="2000" dirty="0" err="1"/>
              <a:t>الشرعية </a:t>
            </a:r>
            <a:r>
              <a:rPr lang="ar-SA" sz="2000" dirty="0"/>
              <a:t>( </a:t>
            </a:r>
            <a:r>
              <a:rPr lang="ar-SA" sz="2000" dirty="0" err="1"/>
              <a:t>1411 </a:t>
            </a:r>
            <a:r>
              <a:rPr lang="ar-SA" sz="2000" dirty="0"/>
              <a:t>)                                            المحاضرة الثالثة عشرة</a:t>
            </a:r>
            <a:endParaRPr lang="en-US" sz="2000" dirty="0"/>
          </a:p>
        </p:txBody>
      </p:sp>
    </p:spTree>
    <p:extLst>
      <p:ext uri="{BB962C8B-B14F-4D97-AF65-F5344CB8AC3E}">
        <p14:creationId xmlns:p14="http://schemas.microsoft.com/office/powerpoint/2010/main" val="3793274480"/>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t>مصادر السياسة </a:t>
            </a:r>
            <a:r>
              <a:rPr lang="ar-SA" sz="3200" dirty="0" err="1"/>
              <a:t>الشرعية:</a:t>
            </a:r>
            <a:endParaRPr lang="ar-SA" sz="3200" dirty="0"/>
          </a:p>
          <a:p>
            <a:pPr marL="514350" indent="-514350" algn="just">
              <a:lnSpc>
                <a:spcPct val="115000"/>
              </a:lnSpc>
              <a:spcAft>
                <a:spcPts val="1000"/>
              </a:spcAft>
              <a:buFont typeface="+mj-lt"/>
              <a:buAutoNum type="arabicParenR"/>
            </a:pPr>
            <a:r>
              <a:rPr lang="ar-SA" sz="3200" b="1" dirty="0">
                <a:ea typeface="Calibri"/>
                <a:cs typeface="Traditional Arabic" pitchFamily="2" charset="-78"/>
              </a:rPr>
              <a:t>الكتاب الكريم.</a:t>
            </a:r>
          </a:p>
          <a:p>
            <a:pPr marL="514350" indent="-514350" algn="just">
              <a:lnSpc>
                <a:spcPct val="115000"/>
              </a:lnSpc>
              <a:spcAft>
                <a:spcPts val="1000"/>
              </a:spcAft>
              <a:buFont typeface="+mj-lt"/>
              <a:buAutoNum type="arabicParenR"/>
            </a:pPr>
            <a:r>
              <a:rPr lang="ar-SA" sz="3200" b="1" dirty="0">
                <a:ea typeface="Calibri"/>
                <a:cs typeface="Traditional Arabic" pitchFamily="2" charset="-78"/>
              </a:rPr>
              <a:t>السنة النبوية.</a:t>
            </a:r>
          </a:p>
          <a:p>
            <a:pPr marL="514350" indent="-514350" algn="just">
              <a:lnSpc>
                <a:spcPct val="115000"/>
              </a:lnSpc>
              <a:spcAft>
                <a:spcPts val="1000"/>
              </a:spcAft>
            </a:pPr>
            <a:r>
              <a:rPr lang="ar-SA" sz="3200" b="1" dirty="0">
                <a:ea typeface="Calibri"/>
                <a:cs typeface="Traditional Arabic" pitchFamily="2" charset="-78"/>
              </a:rPr>
              <a:t>وبيان ذلك أن الشريعة وصفت </a:t>
            </a:r>
            <a:r>
              <a:rPr lang="ar-SA" sz="3200" b="1" dirty="0" err="1">
                <a:ea typeface="Calibri"/>
                <a:cs typeface="Traditional Arabic" pitchFamily="2" charset="-78"/>
              </a:rPr>
              <a:t>بأمرين:</a:t>
            </a:r>
            <a:endParaRPr lang="ar-SA" sz="3200" b="1" dirty="0">
              <a:ea typeface="Calibri"/>
              <a:cs typeface="Traditional Arabic" pitchFamily="2" charset="-78"/>
            </a:endParaRPr>
          </a:p>
          <a:p>
            <a:pPr marL="514350" indent="-514350" algn="just">
              <a:lnSpc>
                <a:spcPct val="115000"/>
              </a:lnSpc>
              <a:spcAft>
                <a:spcPts val="1000"/>
              </a:spcAft>
            </a:pPr>
            <a:r>
              <a:rPr lang="ar-SA" sz="3200" b="1" dirty="0">
                <a:ea typeface="Calibri"/>
                <a:cs typeface="Traditional Arabic" pitchFamily="2" charset="-78"/>
              </a:rPr>
              <a:t>الأول: الكمال؛ قال </a:t>
            </a:r>
            <a:r>
              <a:rPr lang="ar-SA" sz="3200" b="1" dirty="0" err="1">
                <a:ea typeface="Calibri"/>
                <a:cs typeface="Traditional Arabic" pitchFamily="2" charset="-78"/>
              </a:rPr>
              <a:t>تعالى: </a:t>
            </a:r>
            <a:r>
              <a:rPr lang="ar-SA" sz="3200" b="1" dirty="0">
                <a:ea typeface="Calibri"/>
                <a:cs typeface="Traditional Arabic" pitchFamily="2" charset="-78"/>
              </a:rPr>
              <a:t>{الْيَوْمَ أَكْمَلْتُ لَكُمْ دِينَكُمْ وَأَتْمَمْتُ عَلَيْكُمْ نِعْمَتِي وَرَضِيتُ لَكُمُ الإِسْلاَمَ دِيناً</a:t>
            </a:r>
            <a:r>
              <a:rPr lang="ar-SA" sz="3200" b="1" dirty="0" err="1">
                <a:ea typeface="Calibri"/>
                <a:cs typeface="Traditional Arabic" pitchFamily="2" charset="-78"/>
              </a:rPr>
              <a:t>} </a:t>
            </a:r>
            <a:r>
              <a:rPr lang="ar-SA" sz="3200" b="1" dirty="0">
                <a:ea typeface="Calibri"/>
                <a:cs typeface="Traditional Arabic" pitchFamily="2" charset="-78"/>
              </a:rPr>
              <a:t>[المائدة 3</a:t>
            </a:r>
            <a:r>
              <a:rPr lang="ar-SA" sz="3200" b="1" dirty="0" err="1">
                <a:ea typeface="Calibri"/>
                <a:cs typeface="Traditional Arabic" pitchFamily="2" charset="-78"/>
              </a:rPr>
              <a:t>]</a:t>
            </a:r>
            <a:endParaRPr lang="ar-SA" sz="3200" b="1" dirty="0">
              <a:ea typeface="Calibri"/>
              <a:cs typeface="Traditional Arabic" pitchFamily="2" charset="-78"/>
            </a:endParaRPr>
          </a:p>
          <a:p>
            <a:pPr marL="514350" indent="-514350" algn="just">
              <a:lnSpc>
                <a:spcPct val="115000"/>
              </a:lnSpc>
              <a:spcAft>
                <a:spcPts val="1000"/>
              </a:spcAft>
            </a:pPr>
            <a:r>
              <a:rPr lang="ar-SA" sz="3200" b="1" dirty="0">
                <a:ea typeface="Calibri"/>
                <a:cs typeface="Traditional Arabic" pitchFamily="2" charset="-78"/>
              </a:rPr>
              <a:t>الثاني: الشمول؛ قال </a:t>
            </a:r>
            <a:r>
              <a:rPr lang="ar-SA" sz="3200" b="1" dirty="0" err="1">
                <a:ea typeface="Calibri"/>
                <a:cs typeface="Traditional Arabic" pitchFamily="2" charset="-78"/>
              </a:rPr>
              <a:t>تعالى: </a:t>
            </a:r>
            <a:r>
              <a:rPr lang="ar-SA" sz="3200" b="1" dirty="0">
                <a:ea typeface="Calibri"/>
                <a:cs typeface="Traditional Arabic" pitchFamily="2" charset="-78"/>
              </a:rPr>
              <a:t>{ مَّا فَرَّطْنَا فِي الكِتَابِ مِن شَيْءٍ</a:t>
            </a:r>
            <a:r>
              <a:rPr lang="ar-SA" sz="3200" b="1" dirty="0" err="1">
                <a:ea typeface="Calibri"/>
                <a:cs typeface="Traditional Arabic" pitchFamily="2" charset="-78"/>
              </a:rPr>
              <a:t>}.</a:t>
            </a:r>
            <a:endParaRPr lang="ar-SA" sz="3200" b="1" dirty="0">
              <a:ea typeface="Calibri"/>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167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الثالثة عشرة</a:t>
            </a:r>
            <a:endParaRPr lang="en-US" sz="2000" dirty="0"/>
          </a:p>
        </p:txBody>
      </p:sp>
    </p:spTree>
    <p:extLst>
      <p:ext uri="{BB962C8B-B14F-4D97-AF65-F5344CB8AC3E}">
        <p14:creationId xmlns:p14="http://schemas.microsoft.com/office/powerpoint/2010/main" val="3921494191"/>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ea typeface="Calibri"/>
                <a:cs typeface="Traditional Arabic" pitchFamily="2" charset="-78"/>
              </a:rPr>
              <a:t>ولهذا ضمن الرسول صلى الله عليه وسلم من تمسك بهذين المصدرين أنه لا يضل </a:t>
            </a:r>
            <a:r>
              <a:rPr lang="ar-SA" sz="3200" b="1" dirty="0" err="1">
                <a:ea typeface="Calibri"/>
                <a:cs typeface="Traditional Arabic" pitchFamily="2" charset="-78"/>
              </a:rPr>
              <a:t>فقال: </a:t>
            </a:r>
            <a:r>
              <a:rPr lang="ar-SA" sz="3200" b="1" dirty="0">
                <a:ea typeface="Calibri"/>
                <a:cs typeface="Traditional Arabic" pitchFamily="2" charset="-78"/>
              </a:rPr>
              <a:t>« تَرَكْتُ فِيكُمْ أَمْرَيْنِ لَنْ تَضِلُّوا مَا تَمَسَّكْتُمْ </a:t>
            </a:r>
            <a:r>
              <a:rPr lang="ar-SA" sz="3200" b="1" dirty="0" err="1">
                <a:ea typeface="Calibri"/>
                <a:cs typeface="Traditional Arabic" pitchFamily="2" charset="-78"/>
              </a:rPr>
              <a:t>بِهِمَا</a:t>
            </a:r>
            <a:r>
              <a:rPr lang="ar-SA" sz="3200" b="1" dirty="0">
                <a:ea typeface="Calibri"/>
                <a:cs typeface="Traditional Arabic" pitchFamily="2" charset="-78"/>
              </a:rPr>
              <a:t> كِتَابَ اللَّهِ وَسُنَّةَ </a:t>
            </a:r>
            <a:r>
              <a:rPr lang="ar-SA" sz="3200" b="1" dirty="0" err="1">
                <a:ea typeface="Calibri"/>
                <a:cs typeface="Traditional Arabic" pitchFamily="2" charset="-78"/>
              </a:rPr>
              <a:t>نَبِيِّهِ ».</a:t>
            </a:r>
            <a:r>
              <a:rPr lang="ar-SA" sz="3200" b="1" dirty="0">
                <a:ea typeface="Calibri"/>
                <a:cs typeface="Traditional Arabic" pitchFamily="2" charset="-78"/>
              </a:rPr>
              <a:t> رواه مالك في الموطأ.</a:t>
            </a:r>
          </a:p>
          <a:p>
            <a:pPr marL="514350" indent="-514350" algn="just">
              <a:lnSpc>
                <a:spcPct val="115000"/>
              </a:lnSpc>
              <a:spcAft>
                <a:spcPts val="1000"/>
              </a:spcAft>
            </a:pPr>
            <a:r>
              <a:rPr lang="ar-SA" sz="3200" b="1" dirty="0">
                <a:ea typeface="Calibri"/>
                <a:cs typeface="Traditional Arabic" pitchFamily="2" charset="-78"/>
              </a:rPr>
              <a:t>فشريعة الله عز وجل شريعة صالحة لكل زمان ومكان، وافية لكل مصالح </a:t>
            </a:r>
            <a:r>
              <a:rPr lang="ar-SA" sz="3200" b="1" dirty="0" err="1">
                <a:ea typeface="Calibri"/>
                <a:cs typeface="Traditional Arabic" pitchFamily="2" charset="-78"/>
              </a:rPr>
              <a:t>الخلق  </a:t>
            </a:r>
            <a:r>
              <a:rPr lang="ar-SA" sz="3200" b="1" dirty="0">
                <a:ea typeface="Calibri"/>
                <a:cs typeface="Traditional Arabic" pitchFamily="2" charset="-78"/>
              </a:rPr>
              <a:t>" يعرف ذلك من كان خبيراً بأسرار </a:t>
            </a:r>
            <a:r>
              <a:rPr lang="ar-SA" sz="3200" b="1" dirty="0" err="1">
                <a:ea typeface="Calibri"/>
                <a:cs typeface="Traditional Arabic" pitchFamily="2" charset="-78"/>
              </a:rPr>
              <a:t>الشرع</a:t>
            </a:r>
            <a:r>
              <a:rPr lang="ar-SA" sz="3200" b="1" dirty="0">
                <a:ea typeface="Calibri"/>
                <a:cs typeface="Traditional Arabic" pitchFamily="2" charset="-78"/>
              </a:rPr>
              <a:t> ومقاصده، وما اشتملت عليه شريعة الإسلام من المحاسن التي تفوق التعداد، وما تضمنته من مصالح العباد في المعاش والمعاد، وما فيها من الحكمة البالغة والرحمة </a:t>
            </a:r>
            <a:r>
              <a:rPr lang="ar-SA" sz="3200" b="1" dirty="0" err="1">
                <a:ea typeface="Calibri"/>
                <a:cs typeface="Traditional Arabic" pitchFamily="2" charset="-78"/>
              </a:rPr>
              <a:t>السابغة".</a:t>
            </a:r>
            <a:r>
              <a:rPr lang="ar-SA" sz="3200" b="1" dirty="0">
                <a:ea typeface="Calibri"/>
                <a:cs typeface="Traditional Arabic" pitchFamily="2" charset="-78"/>
              </a:rPr>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168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a:t>)                                              المحاضرة الثالثة عشرة</a:t>
            </a:r>
            <a:endParaRPr lang="en-US" sz="2000" dirty="0"/>
          </a:p>
        </p:txBody>
      </p:sp>
    </p:spTree>
    <p:extLst>
      <p:ext uri="{BB962C8B-B14F-4D97-AF65-F5344CB8AC3E}">
        <p14:creationId xmlns:p14="http://schemas.microsoft.com/office/powerpoint/2010/main" val="1716423210"/>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ea typeface="Calibri"/>
                <a:cs typeface="Traditional Arabic" pitchFamily="2" charset="-78"/>
              </a:rPr>
              <a:t>ومن له ذوق في الشريعة </a:t>
            </a:r>
            <a:r>
              <a:rPr lang="ar-SA" sz="3200" b="1" dirty="0" err="1">
                <a:ea typeface="Calibri"/>
                <a:cs typeface="Traditional Arabic" pitchFamily="2" charset="-78"/>
              </a:rPr>
              <a:t>واطلاع</a:t>
            </a:r>
            <a:r>
              <a:rPr lang="ar-SA" sz="3200" b="1" dirty="0">
                <a:ea typeface="Calibri"/>
                <a:cs typeface="Traditional Arabic" pitchFamily="2" charset="-78"/>
              </a:rPr>
              <a:t> على كمالها وتضمنها لغاية مصالح العباد في المعاش والمعاد ومجيئها بغاية العدل الذي يسع الخلائق وأنه لا عدل فوق عدلها ولا مصلحة فوق ما تضمنته من المصالح تبين له أن السياسة العادلة جزء من أجزائها وفرع من فروعها وأن من أحاط علما بمقاصدها ووضعها موضعها وحسن فهمه فيها لم يحتج معها إلى سياسة غيرها البتة.</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169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2028966514"/>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ea typeface="Calibri"/>
                <a:cs typeface="Traditional Arabic" pitchFamily="2" charset="-78"/>
              </a:rPr>
              <a:t>ويوضح هذا أن المجتهد وهو: من بذل وسعه في معرفة الحكم الشرعي، وذلك بتوفر آلة الاجتهاد فيه، مجال اجتهاده يكون في </a:t>
            </a:r>
            <a:r>
              <a:rPr lang="ar-SA" sz="3200" b="1" dirty="0" err="1">
                <a:ea typeface="Calibri"/>
                <a:cs typeface="Traditional Arabic" pitchFamily="2" charset="-78"/>
              </a:rPr>
              <a:t>أمرين:</a:t>
            </a:r>
            <a:r>
              <a:rPr lang="ar-SA" sz="3200" b="1" dirty="0">
                <a:ea typeface="Calibri"/>
                <a:cs typeface="Traditional Arabic" pitchFamily="2" charset="-78"/>
              </a:rPr>
              <a:t> </a:t>
            </a:r>
          </a:p>
          <a:p>
            <a:pPr marL="514350" indent="-514350" algn="just">
              <a:lnSpc>
                <a:spcPct val="115000"/>
              </a:lnSpc>
              <a:spcAft>
                <a:spcPts val="1000"/>
              </a:spcAft>
            </a:pPr>
            <a:r>
              <a:rPr lang="ar-SA" sz="3200" b="1" dirty="0">
                <a:ea typeface="Calibri"/>
                <a:cs typeface="Traditional Arabic" pitchFamily="2" charset="-78"/>
              </a:rPr>
              <a:t>الأول: اجتهاد في فهم النص بفهم أسراره والغوص في معانيه.</a:t>
            </a:r>
          </a:p>
          <a:p>
            <a:pPr marL="514350" indent="-514350" algn="just">
              <a:lnSpc>
                <a:spcPct val="115000"/>
              </a:lnSpc>
              <a:spcAft>
                <a:spcPts val="1000"/>
              </a:spcAft>
            </a:pPr>
            <a:r>
              <a:rPr lang="ar-SA" sz="3200" b="1" dirty="0">
                <a:ea typeface="Calibri"/>
                <a:cs typeface="Traditional Arabic" pitchFamily="2" charset="-78"/>
              </a:rPr>
              <a:t>مثاله: قوله صلى الله عليه وسلم:« لاَ يَقْضِى أَحَدٌ بَيْنَ خَصْمَيْنِ وَهُوَ </a:t>
            </a:r>
            <a:r>
              <a:rPr lang="ar-SA" sz="3200" b="1" dirty="0" err="1">
                <a:ea typeface="Calibri"/>
                <a:cs typeface="Traditional Arabic" pitchFamily="2" charset="-78"/>
              </a:rPr>
              <a:t>غَضْبَانُ ».</a:t>
            </a:r>
            <a:r>
              <a:rPr lang="ar-SA" sz="3200" b="1" dirty="0">
                <a:ea typeface="Calibri"/>
                <a:cs typeface="Traditional Arabic" pitchFamily="2" charset="-78"/>
              </a:rPr>
              <a:t> رواه النسائي، فلا يحصر على حالة الغضب بل يشمل كل ما يشوش ذهنه بحيث يؤثر على </a:t>
            </a:r>
            <a:r>
              <a:rPr lang="ar-SA" sz="3200" b="1" dirty="0" err="1">
                <a:ea typeface="Calibri"/>
                <a:cs typeface="Traditional Arabic" pitchFamily="2" charset="-78"/>
              </a:rPr>
              <a:t>حكمه.</a:t>
            </a:r>
            <a:r>
              <a:rPr lang="ar-SA" sz="3200" b="1" dirty="0">
                <a:ea typeface="Calibri"/>
                <a:cs typeface="Traditional Arabic" pitchFamily="2" charset="-78"/>
              </a:rPr>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1751346228"/>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ea typeface="Calibri"/>
                <a:cs typeface="Traditional Arabic" pitchFamily="2" charset="-78"/>
              </a:rPr>
              <a:t>الثاني: اجتهاد في استنباط الأحكام للوقائع التي لم يرد بحكمها نص أو إجماع أو قياس.</a:t>
            </a:r>
          </a:p>
          <a:p>
            <a:pPr marL="514350" indent="-514350" algn="just">
              <a:lnSpc>
                <a:spcPct val="115000"/>
              </a:lnSpc>
              <a:spcAft>
                <a:spcPts val="1000"/>
              </a:spcAft>
            </a:pPr>
            <a:r>
              <a:rPr lang="ar-SA" sz="3200" b="1" dirty="0">
                <a:ea typeface="Calibri"/>
                <a:cs typeface="Traditional Arabic" pitchFamily="2" charset="-78"/>
              </a:rPr>
              <a:t>دليله: أَنَّ رَسُولَ اللَّهِ صلى الله عليه وسلم لَمَّا أَرَادَ أَنْ يَبْعَثَ </a:t>
            </a:r>
            <a:r>
              <a:rPr lang="ar-SA" sz="3200" b="1" dirty="0" err="1">
                <a:ea typeface="Calibri"/>
                <a:cs typeface="Traditional Arabic" pitchFamily="2" charset="-78"/>
              </a:rPr>
              <a:t>مُعَاذًا</a:t>
            </a:r>
            <a:r>
              <a:rPr lang="ar-SA" sz="3200" b="1" dirty="0">
                <a:ea typeface="Calibri"/>
                <a:cs typeface="Traditional Arabic" pitchFamily="2" charset="-78"/>
              </a:rPr>
              <a:t> إِلَى الْيَمَنِ قَالَ:« كَيْفَ تَقْضِى إِذَا عَرَضَ لَكَ </a:t>
            </a:r>
            <a:r>
              <a:rPr lang="ar-SA" sz="3200" b="1" dirty="0" err="1">
                <a:ea typeface="Calibri"/>
                <a:cs typeface="Traditional Arabic" pitchFamily="2" charset="-78"/>
              </a:rPr>
              <a:t>قَضَاءٌ ».</a:t>
            </a:r>
            <a:r>
              <a:rPr lang="ar-SA" sz="3200" b="1" dirty="0">
                <a:ea typeface="Calibri"/>
                <a:cs typeface="Traditional Arabic" pitchFamily="2" charset="-78"/>
              </a:rPr>
              <a:t> قَالَ: أَقْضِى بِكِتَابِ </a:t>
            </a:r>
            <a:r>
              <a:rPr lang="ar-SA" sz="3200" b="1" dirty="0" err="1">
                <a:ea typeface="Calibri"/>
                <a:cs typeface="Traditional Arabic" pitchFamily="2" charset="-78"/>
              </a:rPr>
              <a:t>اللَّهِ.</a:t>
            </a:r>
            <a:r>
              <a:rPr lang="ar-SA" sz="3200" b="1" dirty="0">
                <a:ea typeface="Calibri"/>
                <a:cs typeface="Traditional Arabic" pitchFamily="2" charset="-78"/>
              </a:rPr>
              <a:t> </a:t>
            </a:r>
            <a:r>
              <a:rPr lang="ar-SA" sz="3200" b="1" dirty="0" err="1">
                <a:ea typeface="Calibri"/>
                <a:cs typeface="Traditional Arabic" pitchFamily="2" charset="-78"/>
              </a:rPr>
              <a:t>قَالَ: </a:t>
            </a:r>
            <a:r>
              <a:rPr lang="ar-SA" sz="3200" b="1" dirty="0">
                <a:ea typeface="Calibri"/>
                <a:cs typeface="Traditional Arabic" pitchFamily="2" charset="-78"/>
              </a:rPr>
              <a:t>« فَإِنْ لَمْ تَجِدْ فِى كِتَابِ </a:t>
            </a:r>
            <a:r>
              <a:rPr lang="ar-SA" sz="3200" b="1" dirty="0" err="1">
                <a:ea typeface="Calibri"/>
                <a:cs typeface="Traditional Arabic" pitchFamily="2" charset="-78"/>
              </a:rPr>
              <a:t>اللَّهِ ».</a:t>
            </a:r>
            <a:r>
              <a:rPr lang="ar-SA" sz="3200" b="1" dirty="0">
                <a:ea typeface="Calibri"/>
                <a:cs typeface="Traditional Arabic" pitchFamily="2" charset="-78"/>
              </a:rPr>
              <a:t> قَالَ: فَبِسُنَّةِ رَسُولِ اللَّهِ صلى الله عليه </a:t>
            </a:r>
            <a:r>
              <a:rPr lang="ar-SA" sz="3200" b="1" dirty="0" err="1">
                <a:ea typeface="Calibri"/>
                <a:cs typeface="Traditional Arabic" pitchFamily="2" charset="-78"/>
              </a:rPr>
              <a:t>وسلم.</a:t>
            </a:r>
            <a:r>
              <a:rPr lang="ar-SA" sz="3200" b="1" dirty="0">
                <a:ea typeface="Calibri"/>
                <a:cs typeface="Traditional Arabic" pitchFamily="2" charset="-78"/>
              </a:rPr>
              <a:t> قَالَ:« فَإِنْ لَمْ تَجِدْ فِى سُنَّةِ رَسُولِ اللَّهِ صلى الله عليه وسلم وَلاَ فِى كِتَابِ </a:t>
            </a:r>
            <a:r>
              <a:rPr lang="ar-SA" sz="3200" b="1" dirty="0" err="1">
                <a:ea typeface="Calibri"/>
                <a:cs typeface="Traditional Arabic" pitchFamily="2" charset="-78"/>
              </a:rPr>
              <a:t>اللَّهِ ».</a:t>
            </a:r>
            <a:r>
              <a:rPr lang="ar-SA" sz="3200" b="1" dirty="0">
                <a:ea typeface="Calibri"/>
                <a:cs typeface="Traditional Arabic" pitchFamily="2" charset="-78"/>
              </a:rPr>
              <a:t> قَالَ: أَجْتَهِدُ رَأْيِى وَلاَ </a:t>
            </a:r>
            <a:r>
              <a:rPr lang="ar-SA" sz="3200" b="1" dirty="0" err="1">
                <a:ea typeface="Calibri"/>
                <a:cs typeface="Traditional Arabic" pitchFamily="2" charset="-78"/>
              </a:rPr>
              <a:t>آلُو.</a:t>
            </a:r>
            <a:r>
              <a:rPr lang="ar-SA" sz="3200" b="1" dirty="0">
                <a:ea typeface="Calibri"/>
                <a:cs typeface="Traditional Arabic" pitchFamily="2" charset="-78"/>
              </a:rPr>
              <a:t> فَضَرَبَ رَسُولُ اللَّهِ صلى الله عليه وسلم صَدْرَهُ وَقَالَ:« الْحَمْدُ لِلَّهِ الَّذِى وَفَّقَ رَسُولَ رَسُولِ اللَّهِ لِمَا يُرْضِى رَسُولَ </a:t>
            </a:r>
            <a:r>
              <a:rPr lang="ar-SA" sz="3200" b="1" dirty="0" err="1">
                <a:ea typeface="Calibri"/>
                <a:cs typeface="Traditional Arabic" pitchFamily="2" charset="-78"/>
              </a:rPr>
              <a:t>اللَّهِ ».</a:t>
            </a:r>
            <a:r>
              <a:rPr lang="ar-SA" sz="3200" b="1" dirty="0">
                <a:ea typeface="Calibri"/>
                <a:cs typeface="Traditional Arabic" pitchFamily="2" charset="-78"/>
              </a:rPr>
              <a:t> رواه أبو داود.</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26691087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ea typeface="Calibri"/>
                <a:cs typeface="Traditional Arabic" pitchFamily="2" charset="-78"/>
              </a:rPr>
              <a:t>مثاله: الشروط الموضوعة لمن يتولى القضاء فإذا لم تتوفر كلها فإنه يعين من توفرت فيه بحسب الإمكان ويجتهد في تحري الأولى.</a:t>
            </a:r>
          </a:p>
          <a:p>
            <a:pPr marL="514350" indent="-514350" algn="just">
              <a:lnSpc>
                <a:spcPct val="115000"/>
              </a:lnSpc>
              <a:spcAft>
                <a:spcPts val="1000"/>
              </a:spcAft>
            </a:pPr>
            <a:r>
              <a:rPr lang="ar-SA" sz="3200" b="1" dirty="0" err="1">
                <a:ea typeface="Calibri"/>
                <a:cs typeface="Traditional Arabic" pitchFamily="2" charset="-78"/>
              </a:rPr>
              <a:t>وايضا</a:t>
            </a:r>
            <a:r>
              <a:rPr lang="ar-SA" sz="3200" b="1" dirty="0">
                <a:ea typeface="Calibri"/>
                <a:cs typeface="Traditional Arabic" pitchFamily="2" charset="-78"/>
              </a:rPr>
              <a:t> اشتراط العدالة وهو من توفر فيه الصلاح في الدين واستعمال المروءة فهذان الأمران يختلفان باختلاف المكان والزمان وكلما بعد الناس عن عصر النبوة قل دينهم فلا يمكن ان يقاس صلاح الدين بما في عصر الصحابة مثلا.</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3789756137"/>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الأسس التي تقوم عليها السياسة </a:t>
            </a:r>
            <a:r>
              <a:rPr lang="ar-SA" sz="3200" dirty="0" err="1">
                <a:solidFill>
                  <a:srgbClr val="FF0000"/>
                </a:solidFill>
              </a:rPr>
              <a:t>الشرعية:</a:t>
            </a:r>
            <a:endParaRPr lang="ar-SA" sz="3200" dirty="0">
              <a:solidFill>
                <a:srgbClr val="FF0000"/>
              </a:solidFill>
            </a:endParaRPr>
          </a:p>
          <a:p>
            <a:pPr marL="514350" indent="-514350" algn="just">
              <a:lnSpc>
                <a:spcPct val="115000"/>
              </a:lnSpc>
              <a:spcAft>
                <a:spcPts val="1000"/>
              </a:spcAft>
            </a:pPr>
            <a:r>
              <a:rPr lang="ar-SA" sz="3200" b="1" dirty="0">
                <a:solidFill>
                  <a:srgbClr val="C00000"/>
                </a:solidFill>
                <a:ea typeface="Calibri"/>
                <a:cs typeface="Traditional Arabic" pitchFamily="2" charset="-78"/>
              </a:rPr>
              <a:t>أولا: المصلحة المرسلة.</a:t>
            </a:r>
          </a:p>
          <a:p>
            <a:pPr marL="514350" indent="-514350" algn="just">
              <a:lnSpc>
                <a:spcPct val="115000"/>
              </a:lnSpc>
              <a:spcAft>
                <a:spcPts val="1000"/>
              </a:spcAft>
            </a:pPr>
            <a:r>
              <a:rPr lang="ar-SA" sz="3200" b="1" dirty="0">
                <a:ea typeface="Calibri"/>
                <a:cs typeface="Traditional Arabic" pitchFamily="2" charset="-78"/>
              </a:rPr>
              <a:t>يقصد </a:t>
            </a:r>
            <a:r>
              <a:rPr lang="ar-SA" sz="3200" b="1" dirty="0" err="1">
                <a:ea typeface="Calibri"/>
                <a:cs typeface="Traditional Arabic" pitchFamily="2" charset="-78"/>
              </a:rPr>
              <a:t>بها</a:t>
            </a:r>
            <a:r>
              <a:rPr lang="ar-SA" sz="3200" b="1" dirty="0">
                <a:ea typeface="Calibri"/>
                <a:cs typeface="Traditional Arabic" pitchFamily="2" charset="-78"/>
              </a:rPr>
              <a:t>: كل مصلحة لم يرد فيها دليل معين من </a:t>
            </a:r>
            <a:r>
              <a:rPr lang="ar-SA" sz="3200" b="1" dirty="0" err="1">
                <a:ea typeface="Calibri"/>
                <a:cs typeface="Traditional Arabic" pitchFamily="2" charset="-78"/>
              </a:rPr>
              <a:t>الشرع</a:t>
            </a:r>
            <a:r>
              <a:rPr lang="ar-SA" sz="3200" b="1" dirty="0">
                <a:ea typeface="Calibri"/>
                <a:cs typeface="Traditional Arabic" pitchFamily="2" charset="-78"/>
              </a:rPr>
              <a:t> على اعتبارها أو الغائها ولكن يحصل من ربط الحكم </a:t>
            </a:r>
            <a:r>
              <a:rPr lang="ar-SA" sz="3200" b="1" dirty="0" err="1">
                <a:ea typeface="Calibri"/>
                <a:cs typeface="Traditional Arabic" pitchFamily="2" charset="-78"/>
              </a:rPr>
              <a:t>بها</a:t>
            </a:r>
            <a:r>
              <a:rPr lang="ar-SA" sz="3200" b="1" dirty="0">
                <a:ea typeface="Calibri"/>
                <a:cs typeface="Traditional Arabic" pitchFamily="2" charset="-78"/>
              </a:rPr>
              <a:t> وبنائه عليها جلب مصلحة أو دفع مفسدة.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3703184805"/>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solidFill>
                  <a:srgbClr val="FF0000"/>
                </a:solidFill>
                <a:ea typeface="Calibri"/>
                <a:cs typeface="Traditional Arabic" pitchFamily="2" charset="-78"/>
              </a:rPr>
              <a:t>شروط بناء الحكم </a:t>
            </a:r>
            <a:r>
              <a:rPr lang="ar-SA" sz="3200" b="1" dirty="0" err="1">
                <a:solidFill>
                  <a:srgbClr val="FF0000"/>
                </a:solidFill>
                <a:ea typeface="Calibri"/>
                <a:cs typeface="Traditional Arabic" pitchFamily="2" charset="-78"/>
              </a:rPr>
              <a:t>عليها:</a:t>
            </a:r>
            <a:endParaRPr lang="ar-SA" sz="3200" b="1" dirty="0">
              <a:solidFill>
                <a:srgbClr val="FF0000"/>
              </a:solidFill>
              <a:ea typeface="Calibri"/>
              <a:cs typeface="Traditional Arabic" pitchFamily="2" charset="-78"/>
            </a:endParaRPr>
          </a:p>
          <a:p>
            <a:pPr marL="514350" indent="-514350" algn="just">
              <a:lnSpc>
                <a:spcPct val="115000"/>
              </a:lnSpc>
              <a:spcAft>
                <a:spcPts val="1000"/>
              </a:spcAft>
              <a:buFont typeface="+mj-lt"/>
              <a:buAutoNum type="arabicPeriod"/>
            </a:pPr>
            <a:r>
              <a:rPr lang="ar-SA" sz="3200" b="1" dirty="0">
                <a:ea typeface="Calibri"/>
                <a:cs typeface="Traditional Arabic" pitchFamily="2" charset="-78"/>
              </a:rPr>
              <a:t>أن يتحقق من بناء الحكم عليها جلب مصلحة أو دفع مفسدة؛ مثل التسعير.</a:t>
            </a:r>
          </a:p>
          <a:p>
            <a:pPr marL="514350" indent="-514350" algn="just">
              <a:lnSpc>
                <a:spcPct val="115000"/>
              </a:lnSpc>
              <a:spcAft>
                <a:spcPts val="1000"/>
              </a:spcAft>
              <a:buFont typeface="+mj-lt"/>
              <a:buAutoNum type="arabicPeriod"/>
            </a:pPr>
            <a:r>
              <a:rPr lang="ar-SA" sz="3200" b="1" dirty="0">
                <a:ea typeface="Calibri"/>
                <a:cs typeface="Traditional Arabic" pitchFamily="2" charset="-78"/>
              </a:rPr>
              <a:t>ان تكون المصلحة عامة وليست خاصة لفرد أو جماعة معينة.</a:t>
            </a:r>
          </a:p>
          <a:p>
            <a:pPr marL="514350" indent="-514350" algn="just">
              <a:lnSpc>
                <a:spcPct val="115000"/>
              </a:lnSpc>
              <a:spcAft>
                <a:spcPts val="1000"/>
              </a:spcAft>
              <a:buFont typeface="+mj-lt"/>
              <a:buAutoNum type="arabicPeriod"/>
            </a:pPr>
            <a:r>
              <a:rPr lang="ar-SA" sz="3200" b="1" dirty="0">
                <a:ea typeface="Calibri"/>
                <a:cs typeface="Traditional Arabic" pitchFamily="2" charset="-78"/>
              </a:rPr>
              <a:t>أن لا تعارض حكما أو قاعدة ثبتت بالنص او الاجماع.</a:t>
            </a:r>
          </a:p>
          <a:p>
            <a:pPr marL="514350" indent="-514350" algn="just">
              <a:lnSpc>
                <a:spcPct val="115000"/>
              </a:lnSpc>
              <a:spcAft>
                <a:spcPts val="1000"/>
              </a:spcAft>
            </a:pPr>
            <a:r>
              <a:rPr lang="ar-SA" sz="3200" b="1" dirty="0">
                <a:solidFill>
                  <a:srgbClr val="FF0000"/>
                </a:solidFill>
                <a:ea typeface="Calibri"/>
                <a:cs typeface="Traditional Arabic" pitchFamily="2" charset="-78"/>
              </a:rPr>
              <a:t>مجال العمل </a:t>
            </a:r>
            <a:r>
              <a:rPr lang="ar-SA" sz="3200" b="1" dirty="0" err="1">
                <a:solidFill>
                  <a:srgbClr val="FF0000"/>
                </a:solidFill>
                <a:ea typeface="Calibri"/>
                <a:cs typeface="Traditional Arabic" pitchFamily="2" charset="-78"/>
              </a:rPr>
              <a:t>بها:</a:t>
            </a:r>
            <a:endParaRPr lang="ar-SA" sz="3200" b="1" dirty="0">
              <a:solidFill>
                <a:srgbClr val="FF0000"/>
              </a:solidFill>
              <a:ea typeface="Calibri"/>
              <a:cs typeface="Traditional Arabic" pitchFamily="2" charset="-78"/>
            </a:endParaRPr>
          </a:p>
          <a:p>
            <a:pPr marL="514350" indent="-514350" algn="just">
              <a:lnSpc>
                <a:spcPct val="115000"/>
              </a:lnSpc>
              <a:spcAft>
                <a:spcPts val="1000"/>
              </a:spcAft>
            </a:pPr>
            <a:r>
              <a:rPr lang="ar-SA" sz="3200" b="1" dirty="0">
                <a:ea typeface="Calibri"/>
                <a:cs typeface="Traditional Arabic" pitchFamily="2" charset="-78"/>
              </a:rPr>
              <a:t>يعمل </a:t>
            </a:r>
            <a:r>
              <a:rPr lang="ar-SA" sz="3200" b="1" dirty="0" err="1">
                <a:ea typeface="Calibri"/>
                <a:cs typeface="Traditional Arabic" pitchFamily="2" charset="-78"/>
              </a:rPr>
              <a:t>بها</a:t>
            </a:r>
            <a:r>
              <a:rPr lang="ar-SA" sz="3200" b="1" dirty="0">
                <a:ea typeface="Calibri"/>
                <a:cs typeface="Traditional Arabic" pitchFamily="2" charset="-78"/>
              </a:rPr>
              <a:t> في باب المعاملات.</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3250769864"/>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solidFill>
                  <a:srgbClr val="FF0000"/>
                </a:solidFill>
                <a:ea typeface="Calibri"/>
                <a:cs typeface="Traditional Arabic" pitchFamily="2" charset="-78"/>
              </a:rPr>
              <a:t>أثر المصلحة المرسلة في مجال السياسة </a:t>
            </a:r>
            <a:r>
              <a:rPr lang="ar-SA" sz="3200" b="1" dirty="0" err="1">
                <a:solidFill>
                  <a:srgbClr val="FF0000"/>
                </a:solidFill>
                <a:ea typeface="Calibri"/>
                <a:cs typeface="Traditional Arabic" pitchFamily="2" charset="-78"/>
              </a:rPr>
              <a:t>الشرعية:</a:t>
            </a:r>
            <a:endParaRPr lang="ar-SA" sz="3200" b="1" dirty="0">
              <a:solidFill>
                <a:srgbClr val="FF0000"/>
              </a:solidFill>
              <a:ea typeface="Calibri"/>
              <a:cs typeface="Traditional Arabic" pitchFamily="2" charset="-78"/>
            </a:endParaRPr>
          </a:p>
          <a:p>
            <a:pPr marL="514350" indent="-514350" algn="just">
              <a:lnSpc>
                <a:spcPct val="115000"/>
              </a:lnSpc>
              <a:spcAft>
                <a:spcPts val="1000"/>
              </a:spcAft>
              <a:buFont typeface="Wingdings" pitchFamily="2" charset="2"/>
              <a:buChar char="Ø"/>
            </a:pPr>
            <a:r>
              <a:rPr lang="ar-SA" sz="3200" b="1" dirty="0">
                <a:ea typeface="Calibri"/>
                <a:cs typeface="Traditional Arabic" pitchFamily="2" charset="-78"/>
              </a:rPr>
              <a:t>العمل </a:t>
            </a:r>
            <a:r>
              <a:rPr lang="ar-SA" sz="3200" b="1" dirty="0" err="1">
                <a:ea typeface="Calibri"/>
                <a:cs typeface="Traditional Arabic" pitchFamily="2" charset="-78"/>
              </a:rPr>
              <a:t>بها</a:t>
            </a:r>
            <a:r>
              <a:rPr lang="ar-SA" sz="3200" b="1" dirty="0">
                <a:ea typeface="Calibri"/>
                <a:cs typeface="Traditional Arabic" pitchFamily="2" charset="-78"/>
              </a:rPr>
              <a:t> فيه مسايرة للحياة في مطالبها المتجددة.</a:t>
            </a:r>
          </a:p>
          <a:p>
            <a:pPr marL="514350" indent="-514350" algn="just">
              <a:lnSpc>
                <a:spcPct val="115000"/>
              </a:lnSpc>
              <a:spcAft>
                <a:spcPts val="1000"/>
              </a:spcAft>
              <a:buFont typeface="Wingdings" pitchFamily="2" charset="2"/>
              <a:buChar char="Ø"/>
            </a:pPr>
            <a:r>
              <a:rPr lang="ar-SA" sz="3200" b="1" dirty="0">
                <a:ea typeface="Calibri"/>
                <a:cs typeface="Traditional Arabic" pitchFamily="2" charset="-78"/>
              </a:rPr>
              <a:t>عن طريقها يمكن الوصول إلى تنظيم الشؤون الإدارية العامة وتحقيق مصالح المجتمع.</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3444793288"/>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solidFill>
                  <a:srgbClr val="C00000"/>
                </a:solidFill>
                <a:ea typeface="Calibri"/>
                <a:cs typeface="Traditional Arabic" pitchFamily="2" charset="-78"/>
              </a:rPr>
              <a:t>ثانيا: سد الذرائع.</a:t>
            </a:r>
          </a:p>
          <a:p>
            <a:pPr marL="514350" indent="-514350" algn="just">
              <a:lnSpc>
                <a:spcPct val="115000"/>
              </a:lnSpc>
              <a:spcAft>
                <a:spcPts val="1000"/>
              </a:spcAft>
            </a:pPr>
            <a:r>
              <a:rPr lang="ar-SA" sz="3200" b="1" dirty="0">
                <a:ea typeface="Calibri"/>
                <a:cs typeface="Traditional Arabic" pitchFamily="2" charset="-78"/>
              </a:rPr>
              <a:t>يقصد </a:t>
            </a:r>
            <a:r>
              <a:rPr lang="ar-SA" sz="3200" b="1" dirty="0" err="1">
                <a:ea typeface="Calibri"/>
                <a:cs typeface="Traditional Arabic" pitchFamily="2" charset="-78"/>
              </a:rPr>
              <a:t>بها</a:t>
            </a:r>
            <a:r>
              <a:rPr lang="ar-SA" sz="3200" b="1" dirty="0">
                <a:ea typeface="Calibri"/>
                <a:cs typeface="Traditional Arabic" pitchFamily="2" charset="-78"/>
              </a:rPr>
              <a:t>: الذريعة هي الوسيلة التي يتوصل </a:t>
            </a:r>
            <a:r>
              <a:rPr lang="ar-SA" sz="3200" b="1" dirty="0" err="1">
                <a:ea typeface="Calibri"/>
                <a:cs typeface="Traditional Arabic" pitchFamily="2" charset="-78"/>
              </a:rPr>
              <a:t>بها</a:t>
            </a:r>
            <a:r>
              <a:rPr lang="ar-SA" sz="3200" b="1" dirty="0">
                <a:ea typeface="Calibri"/>
                <a:cs typeface="Traditional Arabic" pitchFamily="2" charset="-78"/>
              </a:rPr>
              <a:t> إلى الشيء، والمراد بسدها منع الوصول إلى الشيء الممنوع المشتمل على مفسدة.</a:t>
            </a:r>
          </a:p>
          <a:p>
            <a:pPr marL="514350" indent="-514350" algn="just">
              <a:lnSpc>
                <a:spcPct val="115000"/>
              </a:lnSpc>
              <a:spcAft>
                <a:spcPts val="1000"/>
              </a:spcAft>
            </a:pPr>
            <a:r>
              <a:rPr lang="ar-SA" sz="3200" b="1" dirty="0">
                <a:ea typeface="Calibri"/>
                <a:cs typeface="Traditional Arabic" pitchFamily="2" charset="-78"/>
              </a:rPr>
              <a:t>مثالها: قوله </a:t>
            </a:r>
            <a:r>
              <a:rPr lang="ar-SA" sz="3200" b="1" dirty="0" err="1">
                <a:ea typeface="Calibri"/>
                <a:cs typeface="Traditional Arabic" pitchFamily="2" charset="-78"/>
              </a:rPr>
              <a:t>تعالى:</a:t>
            </a:r>
            <a:r>
              <a:rPr lang="ar-SA" sz="3200" b="1" dirty="0">
                <a:ea typeface="Calibri"/>
                <a:cs typeface="Traditional Arabic" pitchFamily="2" charset="-78"/>
              </a:rPr>
              <a:t>{وَلاَ تَسُبُّواْ الَّذِينَ يَدْعُونَ مِن دُونِ اللَّهِ فَيَسُبُّواْ اللَّهَ عَدْواً بِغَيْرِ عِلْمٍ</a:t>
            </a:r>
            <a:r>
              <a:rPr lang="ar-SA" sz="3200" b="1" dirty="0" err="1">
                <a:ea typeface="Calibri"/>
                <a:cs typeface="Traditional Arabic" pitchFamily="2" charset="-78"/>
              </a:rPr>
              <a:t>}</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3696317689"/>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solidFill>
                  <a:srgbClr val="C00000"/>
                </a:solidFill>
                <a:ea typeface="Calibri"/>
                <a:cs typeface="Traditional Arabic" pitchFamily="2" charset="-78"/>
              </a:rPr>
              <a:t>أثر سد الذرائع في مجال السياسة </a:t>
            </a:r>
            <a:r>
              <a:rPr lang="ar-SA" sz="3200" b="1" dirty="0" err="1">
                <a:solidFill>
                  <a:srgbClr val="C00000"/>
                </a:solidFill>
                <a:ea typeface="Calibri"/>
                <a:cs typeface="Traditional Arabic" pitchFamily="2" charset="-78"/>
              </a:rPr>
              <a:t>الشرعية:</a:t>
            </a:r>
            <a:endParaRPr lang="ar-SA" sz="3200" b="1" dirty="0">
              <a:solidFill>
                <a:srgbClr val="C00000"/>
              </a:solidFill>
              <a:ea typeface="Calibri"/>
              <a:cs typeface="Traditional Arabic" pitchFamily="2" charset="-78"/>
            </a:endParaRPr>
          </a:p>
          <a:p>
            <a:pPr marL="514350" indent="-514350" algn="just">
              <a:lnSpc>
                <a:spcPct val="115000"/>
              </a:lnSpc>
              <a:spcAft>
                <a:spcPts val="1000"/>
              </a:spcAft>
            </a:pPr>
            <a:r>
              <a:rPr lang="ar-SA" sz="3200" b="1" dirty="0">
                <a:ea typeface="Calibri"/>
                <a:cs typeface="Traditional Arabic" pitchFamily="2" charset="-78"/>
              </a:rPr>
              <a:t>تعتبر من اعظم القواعد والأصول التي تساير </a:t>
            </a:r>
            <a:r>
              <a:rPr lang="ar-SA" sz="3200" b="1" dirty="0" err="1">
                <a:ea typeface="Calibri"/>
                <a:cs typeface="Traditional Arabic" pitchFamily="2" charset="-78"/>
              </a:rPr>
              <a:t>بها</a:t>
            </a:r>
            <a:r>
              <a:rPr lang="ar-SA" sz="3200" b="1" dirty="0">
                <a:ea typeface="Calibri"/>
                <a:cs typeface="Traditional Arabic" pitchFamily="2" charset="-78"/>
              </a:rPr>
              <a:t> السياسة الشرعية ما يجد من وقائع وحوادث لا نص فيها؛ </a:t>
            </a:r>
            <a:r>
              <a:rPr lang="ar-SA" sz="3200" b="1" dirty="0" err="1">
                <a:ea typeface="Calibri"/>
                <a:cs typeface="Traditional Arabic" pitchFamily="2" charset="-78"/>
              </a:rPr>
              <a:t>ومثاله:</a:t>
            </a:r>
            <a:endParaRPr lang="ar-SA" sz="3200" b="1" dirty="0">
              <a:ea typeface="Calibri"/>
              <a:cs typeface="Traditional Arabic" pitchFamily="2" charset="-78"/>
            </a:endParaRPr>
          </a:p>
          <a:p>
            <a:pPr marL="514350" indent="-514350" algn="just">
              <a:lnSpc>
                <a:spcPct val="115000"/>
              </a:lnSpc>
              <a:spcAft>
                <a:spcPts val="1000"/>
              </a:spcAft>
            </a:pPr>
            <a:r>
              <a:rPr lang="ar-SA" sz="3200" b="1" dirty="0">
                <a:ea typeface="Calibri"/>
                <a:cs typeface="Traditional Arabic" pitchFamily="2" charset="-78"/>
              </a:rPr>
              <a:t>منع بيع السلاح في زمن الفتن.</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466713910"/>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solidFill>
                  <a:srgbClr val="C00000"/>
                </a:solidFill>
                <a:ea typeface="Calibri"/>
                <a:cs typeface="Traditional Arabic" pitchFamily="2" charset="-78"/>
              </a:rPr>
              <a:t>ثالثا: العرف.</a:t>
            </a:r>
          </a:p>
          <a:p>
            <a:pPr marL="514350" indent="-514350" algn="just">
              <a:lnSpc>
                <a:spcPct val="115000"/>
              </a:lnSpc>
              <a:spcAft>
                <a:spcPts val="1000"/>
              </a:spcAft>
            </a:pPr>
            <a:r>
              <a:rPr lang="ar-SA" sz="3200" b="1" dirty="0">
                <a:ea typeface="Calibri"/>
                <a:cs typeface="Traditional Arabic" pitchFamily="2" charset="-78"/>
              </a:rPr>
              <a:t>يقصد </a:t>
            </a:r>
            <a:r>
              <a:rPr lang="ar-SA" sz="3200" b="1" dirty="0" err="1">
                <a:ea typeface="Calibri"/>
                <a:cs typeface="Traditional Arabic" pitchFamily="2" charset="-78"/>
              </a:rPr>
              <a:t>به</a:t>
            </a:r>
            <a:r>
              <a:rPr lang="ar-SA" sz="3200" b="1" dirty="0">
                <a:ea typeface="Calibri"/>
                <a:cs typeface="Traditional Arabic" pitchFamily="2" charset="-78"/>
              </a:rPr>
              <a:t>: ما اعتاده الناس وألفوه من قول او فعل تكرر مرة بعد أخرى حتى تمكن أثره في نفوسهم واطمأنت إليه طباعهم وصارت تتلقاه عقولهم بالقبول.</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4144353434"/>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solidFill>
                  <a:srgbClr val="C00000"/>
                </a:solidFill>
                <a:ea typeface="Calibri"/>
                <a:cs typeface="Traditional Arabic" pitchFamily="2" charset="-78"/>
              </a:rPr>
              <a:t>أثر العرف في مجال السياسة </a:t>
            </a:r>
            <a:r>
              <a:rPr lang="ar-SA" sz="3200" b="1" dirty="0" err="1">
                <a:solidFill>
                  <a:srgbClr val="C00000"/>
                </a:solidFill>
                <a:ea typeface="Calibri"/>
                <a:cs typeface="Traditional Arabic" pitchFamily="2" charset="-78"/>
              </a:rPr>
              <a:t>الشرعية:</a:t>
            </a:r>
            <a:endParaRPr lang="ar-SA" sz="3200" b="1" dirty="0">
              <a:solidFill>
                <a:srgbClr val="C00000"/>
              </a:solidFill>
              <a:ea typeface="Calibri"/>
              <a:cs typeface="Traditional Arabic" pitchFamily="2" charset="-78"/>
            </a:endParaRPr>
          </a:p>
          <a:p>
            <a:pPr marL="514350" indent="-514350" algn="just">
              <a:lnSpc>
                <a:spcPct val="115000"/>
              </a:lnSpc>
              <a:spcAft>
                <a:spcPts val="1000"/>
              </a:spcAft>
              <a:buFont typeface="Wingdings" pitchFamily="2" charset="2"/>
              <a:buChar char="Ø"/>
            </a:pPr>
            <a:r>
              <a:rPr lang="ar-SA" sz="3200" b="1" dirty="0">
                <a:ea typeface="Calibri"/>
                <a:cs typeface="Traditional Arabic" pitchFamily="2" charset="-78"/>
              </a:rPr>
              <a:t>يعتبر من المصادر الخصبة التي تقوم عليها الأحكام السياسية.</a:t>
            </a:r>
          </a:p>
          <a:p>
            <a:pPr marL="514350" indent="-514350" algn="just">
              <a:lnSpc>
                <a:spcPct val="115000"/>
              </a:lnSpc>
              <a:spcAft>
                <a:spcPts val="1000"/>
              </a:spcAft>
              <a:buFont typeface="Wingdings" pitchFamily="2" charset="2"/>
              <a:buChar char="Ø"/>
            </a:pPr>
            <a:r>
              <a:rPr lang="ar-SA" sz="3200" b="1" dirty="0">
                <a:ea typeface="Calibri"/>
                <a:cs typeface="Traditional Arabic" pitchFamily="2" charset="-78"/>
              </a:rPr>
              <a:t>فيها دليل واضح على مسايرة السياسة الشرعية لركب الحياة ووفائها بكل ما تتطلبه الأمة من أحكام فيما يجد لها من وقائع وحوادث لم تكن معروفة في الأزمنة الماضية.</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179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477835323"/>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marL="514350" indent="-514350" algn="just">
              <a:lnSpc>
                <a:spcPct val="115000"/>
              </a:lnSpc>
              <a:spcAft>
                <a:spcPts val="1000"/>
              </a:spcAft>
            </a:pPr>
            <a:r>
              <a:rPr lang="ar-SA" sz="3200" b="1" dirty="0">
                <a:solidFill>
                  <a:srgbClr val="C00000"/>
                </a:solidFill>
                <a:ea typeface="Calibri"/>
                <a:cs typeface="Traditional Arabic" pitchFamily="2" charset="-78"/>
              </a:rPr>
              <a:t>رابعا: </a:t>
            </a:r>
            <a:r>
              <a:rPr lang="ar-SA" sz="3200" b="1" dirty="0" err="1">
                <a:solidFill>
                  <a:srgbClr val="C00000"/>
                </a:solidFill>
                <a:ea typeface="Calibri"/>
                <a:cs typeface="Traditional Arabic" pitchFamily="2" charset="-78"/>
              </a:rPr>
              <a:t>الاستحسان:</a:t>
            </a:r>
            <a:endParaRPr lang="ar-SA" sz="3200" b="1" dirty="0">
              <a:ea typeface="Calibri"/>
              <a:cs typeface="Traditional Arabic" pitchFamily="2" charset="-78"/>
            </a:endParaRPr>
          </a:p>
          <a:p>
            <a:pPr marL="514350" indent="-514350" algn="just">
              <a:lnSpc>
                <a:spcPct val="115000"/>
              </a:lnSpc>
              <a:spcAft>
                <a:spcPts val="1000"/>
              </a:spcAft>
            </a:pPr>
            <a:r>
              <a:rPr lang="ar-SA" sz="3200" b="1" dirty="0">
                <a:ea typeface="Calibri"/>
                <a:cs typeface="Traditional Arabic" pitchFamily="2" charset="-78"/>
              </a:rPr>
              <a:t>المقصود </a:t>
            </a:r>
            <a:r>
              <a:rPr lang="ar-SA" sz="3200" b="1" dirty="0" err="1">
                <a:ea typeface="Calibri"/>
                <a:cs typeface="Traditional Arabic" pitchFamily="2" charset="-78"/>
              </a:rPr>
              <a:t>به</a:t>
            </a:r>
            <a:r>
              <a:rPr lang="ar-SA" sz="3200" b="1" dirty="0">
                <a:ea typeface="Calibri"/>
                <a:cs typeface="Traditional Arabic" pitchFamily="2" charset="-78"/>
              </a:rPr>
              <a:t>: العدول في مسألة عن مثل ما حكم </a:t>
            </a:r>
            <a:r>
              <a:rPr lang="ar-SA" sz="3200" b="1" dirty="0" err="1">
                <a:ea typeface="Calibri"/>
                <a:cs typeface="Traditional Arabic" pitchFamily="2" charset="-78"/>
              </a:rPr>
              <a:t>به</a:t>
            </a:r>
            <a:r>
              <a:rPr lang="ar-SA" sz="3200" b="1" dirty="0">
                <a:ea typeface="Calibri"/>
                <a:cs typeface="Traditional Arabic" pitchFamily="2" charset="-78"/>
              </a:rPr>
              <a:t> في نظائرها إلى خلافه لوجه هو أقوى.</a:t>
            </a:r>
          </a:p>
          <a:p>
            <a:pPr marL="514350" indent="-514350" algn="just">
              <a:lnSpc>
                <a:spcPct val="115000"/>
              </a:lnSpc>
              <a:spcAft>
                <a:spcPts val="1000"/>
              </a:spcAft>
            </a:pPr>
            <a:r>
              <a:rPr lang="ar-SA" sz="3200" b="1" dirty="0">
                <a:ea typeface="Calibri"/>
                <a:cs typeface="Traditional Arabic" pitchFamily="2" charset="-78"/>
              </a:rPr>
              <a:t>مثاله: عقد السلم فالأصل فيه بيع ما ليس عنده لكن عدل عن هذا الحكم إلى الجواز لحاجة الناس إليه.</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180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a:t>
            </a:r>
            <a:endParaRPr lang="en-US" sz="2000" dirty="0"/>
          </a:p>
        </p:txBody>
      </p:sp>
    </p:spTree>
    <p:extLst>
      <p:ext uri="{BB962C8B-B14F-4D97-AF65-F5344CB8AC3E}">
        <p14:creationId xmlns:p14="http://schemas.microsoft.com/office/powerpoint/2010/main" val="514964321"/>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3328810509"/>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a:t>
            </a:r>
            <a:r>
              <a:rPr lang="ar-SA" b="1" dirty="0" smtClean="0">
                <a:effectLst>
                  <a:outerShdw blurRad="38100" dist="38100" dir="2700000" algn="tl">
                    <a:srgbClr val="000000">
                      <a:alpha val="43137"/>
                    </a:srgbClr>
                  </a:outerShdw>
                </a:effectLst>
                <a:cs typeface="Arial" pitchFamily="34" charset="0"/>
              </a:rPr>
              <a:t>ة الرابعة عشرة</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8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defRPr/>
            </a:pPr>
            <a:r>
              <a:rPr lang="ar-SA" sz="4000" b="1" dirty="0">
                <a:solidFill>
                  <a:schemeClr val="tx1"/>
                </a:solidFill>
                <a:effectLst>
                  <a:outerShdw blurRad="38100" dist="38100" dir="2700000" algn="tl">
                    <a:srgbClr val="C0C0C0"/>
                  </a:outerShdw>
                </a:effectLst>
                <a:latin typeface="Times New Roman" pitchFamily="18" charset="0"/>
                <a:cs typeface="Traditional Arabic" pitchFamily="2" charset="-78"/>
              </a:rPr>
              <a:t>قراءات مختارة من كتب السياسة الشرعية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182</a:t>
            </a:fld>
            <a:endParaRPr lang="en-US" dirty="0"/>
          </a:p>
        </p:txBody>
      </p:sp>
      <p:sp>
        <p:nvSpPr>
          <p:cNvPr id="5"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4158683446"/>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t>عناصر </a:t>
            </a:r>
            <a:r>
              <a:rPr lang="ar-SA" sz="3200" dirty="0" err="1"/>
              <a:t>المحاضرة:</a:t>
            </a:r>
            <a:endParaRPr lang="ar-SA" sz="3200" dirty="0"/>
          </a:p>
          <a:p>
            <a:pPr>
              <a:buFont typeface="Arial" pitchFamily="34" charset="0"/>
              <a:buChar char="•"/>
            </a:pPr>
            <a:r>
              <a:rPr lang="ar-SA" sz="3200" b="1" dirty="0">
                <a:cs typeface="Traditional Arabic" pitchFamily="2" charset="-78"/>
              </a:rPr>
              <a:t>السياسة الشرعية لابن تيمية.</a:t>
            </a:r>
          </a:p>
          <a:p>
            <a:pPr>
              <a:buFont typeface="Arial" pitchFamily="34" charset="0"/>
              <a:buChar char="•"/>
            </a:pPr>
            <a:r>
              <a:rPr lang="ar-SA" sz="3200" b="1" dirty="0">
                <a:cs typeface="Traditional Arabic" pitchFamily="2" charset="-78"/>
              </a:rPr>
              <a:t>الحسبة لابن تيمية.</a:t>
            </a:r>
          </a:p>
          <a:p>
            <a:pPr>
              <a:buFont typeface="Arial" pitchFamily="34" charset="0"/>
              <a:buChar char="•"/>
            </a:pPr>
            <a:r>
              <a:rPr lang="ar-SA" sz="3200" b="1" dirty="0">
                <a:cs typeface="Traditional Arabic" pitchFamily="2" charset="-78"/>
              </a:rPr>
              <a:t>الطرق الحكمية لابن القيم.</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183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2654548280"/>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السياسة الشرعية لابن </a:t>
            </a:r>
            <a:r>
              <a:rPr lang="ar-SA" sz="3200" dirty="0" err="1">
                <a:solidFill>
                  <a:srgbClr val="FF0000"/>
                </a:solidFill>
              </a:rPr>
              <a:t>تيمية:</a:t>
            </a:r>
            <a:endParaRPr lang="ar-SA" sz="3200" dirty="0">
              <a:solidFill>
                <a:srgbClr val="FF0000"/>
              </a:solidFill>
            </a:endParaRPr>
          </a:p>
          <a:p>
            <a:r>
              <a:rPr lang="ar-SA" sz="3200" b="1" dirty="0">
                <a:cs typeface="Traditional Arabic" pitchFamily="2" charset="-78"/>
              </a:rPr>
              <a:t>أما بعد فهذه رسالة مختصرة فيها جوامع من السياسة الإلهية والإنابة النبوية لا يستغني عنها الراعي والرعية اقتضاها من أوجب الله نصحه من ولاة الأمور كما قال النبي صلى الله عليه وسلم فيما ثبت عنه من غير </a:t>
            </a:r>
            <a:r>
              <a:rPr lang="ar-SA" sz="3200" b="1" dirty="0" err="1">
                <a:cs typeface="Traditional Arabic" pitchFamily="2" charset="-78"/>
              </a:rPr>
              <a:t>وجه:</a:t>
            </a:r>
            <a:r>
              <a:rPr lang="ar-SA" sz="3200" b="1" dirty="0">
                <a:cs typeface="Traditional Arabic" pitchFamily="2" charset="-78"/>
              </a:rPr>
              <a:t>[ إن الله يرضى لكم ثلاثة أن تعبدوه ولا تشركوا </a:t>
            </a:r>
            <a:r>
              <a:rPr lang="ar-SA" sz="3200" b="1" dirty="0" err="1">
                <a:cs typeface="Traditional Arabic" pitchFamily="2" charset="-78"/>
              </a:rPr>
              <a:t>به</a:t>
            </a:r>
            <a:r>
              <a:rPr lang="ar-SA" sz="3200" b="1" dirty="0">
                <a:cs typeface="Traditional Arabic" pitchFamily="2" charset="-78"/>
              </a:rPr>
              <a:t> شيئا وأن تعتصموا بحبل الله جميعا ولا تفرقوا وأن </a:t>
            </a:r>
            <a:r>
              <a:rPr lang="ar-SA" sz="3200" b="1" dirty="0" err="1">
                <a:cs typeface="Traditional Arabic" pitchFamily="2" charset="-78"/>
              </a:rPr>
              <a:t>تناصحوا</a:t>
            </a:r>
            <a:r>
              <a:rPr lang="ar-SA" sz="3200" b="1" dirty="0">
                <a:cs typeface="Traditional Arabic" pitchFamily="2" charset="-78"/>
              </a:rPr>
              <a:t> من ولاه الله </a:t>
            </a:r>
            <a:r>
              <a:rPr lang="ar-SA" sz="3200" b="1" dirty="0" err="1">
                <a:cs typeface="Traditional Arabic" pitchFamily="2" charset="-78"/>
              </a:rPr>
              <a:t>أمركم ].</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184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1593864063"/>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cs typeface="Traditional Arabic" pitchFamily="2" charset="-78"/>
              </a:rPr>
              <a:t>وهذه رسالة مبنية على آية الأمراء في كتاب الله وهي قوله </a:t>
            </a:r>
            <a:r>
              <a:rPr lang="ar-SA" sz="3200" b="1" dirty="0" err="1">
                <a:cs typeface="Traditional Arabic" pitchFamily="2" charset="-78"/>
              </a:rPr>
              <a:t>تعالى:</a:t>
            </a:r>
            <a:r>
              <a:rPr lang="ar-SA" sz="3200" b="1" dirty="0">
                <a:cs typeface="Traditional Arabic" pitchFamily="2" charset="-78"/>
              </a:rPr>
              <a:t>{ إن الله </a:t>
            </a:r>
            <a:r>
              <a:rPr lang="ar-SA" sz="3200" b="1" dirty="0" err="1">
                <a:cs typeface="Traditional Arabic" pitchFamily="2" charset="-78"/>
              </a:rPr>
              <a:t>يأمركم</a:t>
            </a:r>
            <a:r>
              <a:rPr lang="ar-SA" sz="3200" b="1" dirty="0">
                <a:cs typeface="Traditional Arabic" pitchFamily="2" charset="-78"/>
              </a:rPr>
              <a:t> أن </a:t>
            </a:r>
            <a:r>
              <a:rPr lang="ar-SA" sz="3200" b="1" dirty="0" err="1">
                <a:cs typeface="Traditional Arabic" pitchFamily="2" charset="-78"/>
              </a:rPr>
              <a:t>تؤدوا</a:t>
            </a:r>
            <a:r>
              <a:rPr lang="ar-SA" sz="3200" b="1" dirty="0">
                <a:cs typeface="Traditional Arabic" pitchFamily="2" charset="-78"/>
              </a:rPr>
              <a:t> الأمانات إلى أهلها وإذا حكمتم بين الناس أن تحكموا بالعدل إن الله نعما يعظكم </a:t>
            </a:r>
            <a:r>
              <a:rPr lang="ar-SA" sz="3200" b="1" dirty="0" err="1">
                <a:cs typeface="Traditional Arabic" pitchFamily="2" charset="-78"/>
              </a:rPr>
              <a:t>به</a:t>
            </a:r>
            <a:r>
              <a:rPr lang="ar-SA" sz="3200" b="1" dirty="0">
                <a:cs typeface="Traditional Arabic" pitchFamily="2" charset="-78"/>
              </a:rPr>
              <a:t> إن الله كان سميعا </a:t>
            </a:r>
            <a:r>
              <a:rPr lang="ar-SA" sz="3200" b="1" dirty="0" err="1">
                <a:cs typeface="Traditional Arabic" pitchFamily="2" charset="-78"/>
              </a:rPr>
              <a:t>بصيرا </a:t>
            </a:r>
            <a:r>
              <a:rPr lang="ar-SA" sz="3200" b="1" dirty="0">
                <a:cs typeface="Traditional Arabic" pitchFamily="2" charset="-78"/>
              </a:rPr>
              <a:t>* يا أيها الذين آمنوا أطيعوا الله وأطيعوا الرسول وأولي الأمر منكم فإن تنازعتم في شيء فردوه إلى الله والرسول إن كنتم تؤمنون بالله واليوم الآخر ذلك خير وأحسن </a:t>
            </a:r>
            <a:r>
              <a:rPr lang="ar-SA" sz="3200" b="1" dirty="0" err="1">
                <a:cs typeface="Traditional Arabic" pitchFamily="2" charset="-78"/>
              </a:rPr>
              <a:t>تأويلا }.</a:t>
            </a:r>
            <a:r>
              <a:rPr lang="ar-SA" sz="3200" b="1" dirty="0">
                <a:cs typeface="Traditional Arabic" pitchFamily="2" charset="-78"/>
              </a:rPr>
              <a:t> </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185</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495035914"/>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cs typeface="Traditional Arabic" pitchFamily="2" charset="-78"/>
              </a:rPr>
              <a:t> قال العلماء نزلت الآية الأولى في ولاة الأمور عليهم أن </a:t>
            </a:r>
            <a:r>
              <a:rPr lang="ar-SA" sz="3200" b="1" dirty="0" err="1">
                <a:cs typeface="Traditional Arabic" pitchFamily="2" charset="-78"/>
              </a:rPr>
              <a:t>يؤدوا</a:t>
            </a:r>
            <a:r>
              <a:rPr lang="ar-SA" sz="3200" b="1" dirty="0">
                <a:cs typeface="Traditional Arabic" pitchFamily="2" charset="-78"/>
              </a:rPr>
              <a:t> الأمانات إلى أهلها وإذا حكموا بين الناس أن يحكموا بالعدل.</a:t>
            </a:r>
          </a:p>
          <a:p>
            <a:pPr algn="just"/>
            <a:r>
              <a:rPr lang="ar-SA" sz="3200" b="1" dirty="0">
                <a:cs typeface="Traditional Arabic" pitchFamily="2" charset="-78"/>
              </a:rPr>
              <a:t>ونزلت الثانية في الرعية من الجيوش وغيرهم عليهم أن يطيعوا أولي الأمر الفاعلين لذلك في قسمهم وحكمهم </a:t>
            </a:r>
            <a:r>
              <a:rPr lang="ar-SA" sz="3200" b="1" dirty="0" err="1">
                <a:cs typeface="Traditional Arabic" pitchFamily="2" charset="-78"/>
              </a:rPr>
              <a:t>ومغازيهم</a:t>
            </a:r>
            <a:r>
              <a:rPr lang="ar-SA" sz="3200" b="1" dirty="0">
                <a:cs typeface="Traditional Arabic" pitchFamily="2" charset="-78"/>
              </a:rPr>
              <a:t> وغير ذلك.</a:t>
            </a: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186</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4003357643"/>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cs typeface="Traditional Arabic" pitchFamily="2" charset="-78"/>
              </a:rPr>
              <a:t>إلا أن يأمروا بمعصية الله فإن أمروا بمعصية الله فلا طاعة لمخلوق في معصية الخالق فإن تنازعوا في شيء ردوه إلى كتاب الله وسنة رسوله صلى الله عليه وسلم وإن لم تفعل ولاة الأمر ذلك أطيعوا فيما يأمرون </a:t>
            </a:r>
            <a:r>
              <a:rPr lang="ar-SA" sz="3200" b="1" dirty="0" err="1">
                <a:cs typeface="Traditional Arabic" pitchFamily="2" charset="-78"/>
              </a:rPr>
              <a:t>به</a:t>
            </a:r>
            <a:r>
              <a:rPr lang="ar-SA" sz="3200" b="1" dirty="0">
                <a:cs typeface="Traditional Arabic" pitchFamily="2" charset="-78"/>
              </a:rPr>
              <a:t> من طاعة الله لأن ذلك من طاعة الله ورسوله وأديت حقوقهم إليهم كما أمر الله </a:t>
            </a:r>
            <a:r>
              <a:rPr lang="ar-SA" sz="3200" b="1" dirty="0" err="1">
                <a:cs typeface="Traditional Arabic" pitchFamily="2" charset="-78"/>
              </a:rPr>
              <a:t>ورسوله </a:t>
            </a:r>
            <a:r>
              <a:rPr lang="ar-SA" sz="3200" b="1" dirty="0">
                <a:cs typeface="Traditional Arabic" pitchFamily="2" charset="-78"/>
              </a:rPr>
              <a:t>{ وتعاونوا على البر والتقوى ولا تعاونوا على الإثم </a:t>
            </a:r>
            <a:r>
              <a:rPr lang="ar-SA" sz="3200" b="1" dirty="0" err="1">
                <a:cs typeface="Traditional Arabic" pitchFamily="2" charset="-78"/>
              </a:rPr>
              <a:t>والعدوان }.</a:t>
            </a:r>
            <a:endParaRPr lang="ar-SA" sz="3200" b="1" dirty="0">
              <a:cs typeface="Traditional Arabic" pitchFamily="2" charset="-78"/>
            </a:endParaRPr>
          </a:p>
          <a:p>
            <a:pPr algn="just"/>
            <a:r>
              <a:rPr lang="ar-SA" sz="3200" b="1" dirty="0">
                <a:cs typeface="Traditional Arabic" pitchFamily="2" charset="-78"/>
              </a:rPr>
              <a:t>وإذا كانت الآية قد أوجبت أداء الأمانات إلى أهلها والحكم بالعدل فهذان جماع السياسة العادلة والولاية </a:t>
            </a:r>
            <a:r>
              <a:rPr lang="ar-SA" sz="3200" b="1" dirty="0" err="1">
                <a:cs typeface="Traditional Arabic" pitchFamily="2" charset="-78"/>
              </a:rPr>
              <a:t>الصالحة.</a:t>
            </a:r>
            <a:r>
              <a:rPr lang="ar-SA" sz="3200" b="1" dirty="0">
                <a:cs typeface="Traditional Arabic" pitchFamily="2" charset="-78"/>
              </a:rPr>
              <a:t> </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187</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3013883773"/>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الحسبة لابن </a:t>
            </a:r>
            <a:r>
              <a:rPr lang="ar-SA" sz="3200" dirty="0" err="1">
                <a:solidFill>
                  <a:srgbClr val="FF0000"/>
                </a:solidFill>
              </a:rPr>
              <a:t>تيمية:</a:t>
            </a:r>
            <a:endParaRPr lang="ar-SA" sz="3200" dirty="0">
              <a:solidFill>
                <a:srgbClr val="FF0000"/>
              </a:solidFill>
            </a:endParaRPr>
          </a:p>
          <a:p>
            <a:r>
              <a:rPr lang="ar-SA" sz="3200" b="1" dirty="0">
                <a:cs typeface="Traditional Arabic" pitchFamily="2" charset="-78"/>
              </a:rPr>
              <a:t>أصل ذلك أن تعلم أن جميع الولايات في الإسلام مقصودها أن يكون الدين كله لله، وأن تكون كلمة الله هي العليا، فإن الله سبحانه وتعالى إنما خلق الخلق لذلك، </a:t>
            </a:r>
            <a:r>
              <a:rPr lang="ar-SA" sz="3200" b="1" dirty="0" err="1">
                <a:cs typeface="Traditional Arabic" pitchFamily="2" charset="-78"/>
              </a:rPr>
              <a:t>وبه</a:t>
            </a:r>
            <a:r>
              <a:rPr lang="ar-SA" sz="3200" b="1" dirty="0">
                <a:cs typeface="Traditional Arabic" pitchFamily="2" charset="-78"/>
              </a:rPr>
              <a:t> أنزل الكتب، </a:t>
            </a:r>
            <a:r>
              <a:rPr lang="ar-SA" sz="3200" b="1" dirty="0" err="1">
                <a:cs typeface="Traditional Arabic" pitchFamily="2" charset="-78"/>
              </a:rPr>
              <a:t>وبه</a:t>
            </a:r>
            <a:r>
              <a:rPr lang="ar-SA" sz="3200" b="1" dirty="0">
                <a:cs typeface="Traditional Arabic" pitchFamily="2" charset="-78"/>
              </a:rPr>
              <a:t> أرسل الرسل، وعليه جاهد الرسول والمؤمنون: قال الله </a:t>
            </a:r>
            <a:r>
              <a:rPr lang="ar-SA" sz="3200" b="1" dirty="0" err="1">
                <a:cs typeface="Traditional Arabic" pitchFamily="2" charset="-78"/>
              </a:rPr>
              <a:t>تعالى:</a:t>
            </a:r>
            <a:r>
              <a:rPr lang="ar-SA" sz="3200" b="1" dirty="0">
                <a:cs typeface="Traditional Arabic" pitchFamily="2" charset="-78"/>
              </a:rPr>
              <a:t>{ وَمَا خَلَقْتُ الْجِنَّ وَالْإِنْسَ إِلَّا </a:t>
            </a:r>
            <a:r>
              <a:rPr lang="ar-SA" sz="3200" b="1" dirty="0" err="1">
                <a:cs typeface="Traditional Arabic" pitchFamily="2" charset="-78"/>
              </a:rPr>
              <a:t>لِيَعْبُدُونِ </a:t>
            </a:r>
            <a:r>
              <a:rPr lang="ar-SA" sz="3200" b="1" dirty="0">
                <a:cs typeface="Traditional Arabic" pitchFamily="2" charset="-78"/>
              </a:rPr>
              <a:t>}، وقال </a:t>
            </a:r>
            <a:r>
              <a:rPr lang="ar-SA" sz="3200" b="1" dirty="0" err="1">
                <a:cs typeface="Traditional Arabic" pitchFamily="2" charset="-78"/>
              </a:rPr>
              <a:t>تعالى:</a:t>
            </a:r>
            <a:r>
              <a:rPr lang="ar-SA" sz="3200" b="1" dirty="0">
                <a:cs typeface="Traditional Arabic" pitchFamily="2" charset="-78"/>
              </a:rPr>
              <a:t>{ وَمَا أَرْسَلْنَا مِنْ قَبْلِكَ مِنْ رَسُولٍ إِلَّا نُوحِي إِلَيْهِ أَنَّهُ لَا إِلَهَ إِلَّا أَنَا </a:t>
            </a:r>
            <a:r>
              <a:rPr lang="ar-SA" sz="3200" b="1" dirty="0" err="1">
                <a:cs typeface="Traditional Arabic" pitchFamily="2" charset="-78"/>
              </a:rPr>
              <a:t>فَاعْبُدُونِ </a:t>
            </a:r>
            <a:r>
              <a:rPr lang="ar-SA" sz="3200" b="1" dirty="0">
                <a:cs typeface="Traditional Arabic" pitchFamily="2" charset="-78"/>
              </a:rPr>
              <a:t>}، </a:t>
            </a:r>
            <a:r>
              <a:rPr lang="ar-SA" sz="3200" b="1" dirty="0" err="1">
                <a:cs typeface="Traditional Arabic" pitchFamily="2" charset="-78"/>
              </a:rPr>
              <a:t>وقال:</a:t>
            </a:r>
            <a:r>
              <a:rPr lang="ar-SA" sz="3200" b="1" dirty="0">
                <a:cs typeface="Traditional Arabic" pitchFamily="2" charset="-78"/>
              </a:rPr>
              <a:t>{ وَلَقَدْ بَعَثْنَا فِي كُلِّ أُمَّةٍ رَسُولًا أَنِ اُعْبُدُوا اللَّهَ وَاجْتَنِبُوا </a:t>
            </a:r>
            <a:r>
              <a:rPr lang="ar-SA" sz="3200" b="1" dirty="0" err="1">
                <a:cs typeface="Traditional Arabic" pitchFamily="2" charset="-78"/>
              </a:rPr>
              <a:t>الطَّاغُوتَ </a:t>
            </a:r>
            <a:r>
              <a:rPr lang="ar-SA" sz="3200" b="1" dirty="0">
                <a:cs typeface="Traditional Arabic" pitchFamily="2" charset="-78"/>
              </a:rPr>
              <a:t>}، وقد أخبر عن جميع المرسلين أن كلا منهم يقول </a:t>
            </a:r>
            <a:r>
              <a:rPr lang="ar-SA" sz="3200" b="1" dirty="0" err="1">
                <a:cs typeface="Traditional Arabic" pitchFamily="2" charset="-78"/>
              </a:rPr>
              <a:t>لقومه:</a:t>
            </a:r>
            <a:r>
              <a:rPr lang="ar-SA" sz="3200" b="1" dirty="0">
                <a:cs typeface="Traditional Arabic" pitchFamily="2" charset="-78"/>
              </a:rPr>
              <a:t>{ اعْبُدُوا اللَّهَ مَا لَكُمْ مِنْ إِلَهٍ </a:t>
            </a:r>
            <a:r>
              <a:rPr lang="ar-SA" sz="3200" b="1" dirty="0" err="1">
                <a:cs typeface="Traditional Arabic" pitchFamily="2" charset="-78"/>
              </a:rPr>
              <a:t>غَيْرُهُ </a:t>
            </a:r>
            <a:r>
              <a:rPr lang="ar-SA" sz="3200" b="1" dirty="0">
                <a:cs typeface="Traditional Arabic" pitchFamily="2" charset="-78"/>
              </a:rPr>
              <a:t>}، وعبادته تكون بطاعته وطاعة </a:t>
            </a:r>
            <a:r>
              <a:rPr lang="ar-SA" sz="3200" b="1" dirty="0" err="1">
                <a:cs typeface="Traditional Arabic" pitchFamily="2" charset="-78"/>
              </a:rPr>
              <a:t>رسوله...</a:t>
            </a:r>
            <a:endParaRPr lang="ar-SA" sz="3200" b="1" dirty="0">
              <a:cs typeface="Traditional Arabic" pitchFamily="2" charset="-78"/>
            </a:endParaRPr>
          </a:p>
          <a:p>
            <a:endParaRPr lang="en-US" sz="3200" b="1"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188</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1474571510"/>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cs typeface="Traditional Arabic" pitchFamily="2" charset="-78"/>
              </a:rPr>
              <a:t>وكل بني آدم لا تتم مصلحتهم لا في الدنيا ولا في الآخرة إلا بالاجتماع والتعاون </a:t>
            </a:r>
            <a:r>
              <a:rPr lang="ar-SA" sz="3200" b="1" dirty="0" err="1">
                <a:cs typeface="Traditional Arabic" pitchFamily="2" charset="-78"/>
              </a:rPr>
              <a:t>والتناصر</a:t>
            </a:r>
            <a:r>
              <a:rPr lang="ar-SA" sz="3200" b="1" dirty="0">
                <a:cs typeface="Traditional Arabic" pitchFamily="2" charset="-78"/>
              </a:rPr>
              <a:t>، فالتعاون على جلب منافعهم، </a:t>
            </a:r>
            <a:r>
              <a:rPr lang="ar-SA" sz="3200" b="1" dirty="0" err="1">
                <a:cs typeface="Traditional Arabic" pitchFamily="2" charset="-78"/>
              </a:rPr>
              <a:t>والتناصر</a:t>
            </a:r>
            <a:r>
              <a:rPr lang="ar-SA" sz="3200" b="1" dirty="0">
                <a:cs typeface="Traditional Arabic" pitchFamily="2" charset="-78"/>
              </a:rPr>
              <a:t> لدفع مضارهم، ولهذا يقال: الإنسان مدني بالطبع، فإذا اجتمعوا فلا بد لهم من أمور يفعلونها يجتلبون </a:t>
            </a:r>
            <a:r>
              <a:rPr lang="ar-SA" sz="3200" b="1" dirty="0" err="1">
                <a:cs typeface="Traditional Arabic" pitchFamily="2" charset="-78"/>
              </a:rPr>
              <a:t>بها</a:t>
            </a:r>
            <a:r>
              <a:rPr lang="ar-SA" sz="3200" b="1" dirty="0">
                <a:cs typeface="Traditional Arabic" pitchFamily="2" charset="-78"/>
              </a:rPr>
              <a:t> المصلحة، وأمور يجتنبونها لما فيها من المفسدة، ويكونون مطيعين للآمر بتلك المقاصد، والناهي عن تلك المفاسد، فجميع بني آدم لا بد لهم من طاعة آمر </a:t>
            </a:r>
            <a:r>
              <a:rPr lang="ar-SA" sz="3200" b="1" dirty="0" err="1">
                <a:cs typeface="Traditional Arabic" pitchFamily="2" charset="-78"/>
              </a:rPr>
              <a:t>وناه...</a:t>
            </a:r>
            <a:endParaRPr lang="ar-SA" sz="3200" b="1" dirty="0">
              <a:cs typeface="Traditional Arabic" pitchFamily="2" charset="-78"/>
            </a:endParaRP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189</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1759960232"/>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b="1" dirty="0">
                <a:cs typeface="Traditional Arabic" pitchFamily="2" charset="-78"/>
              </a:rPr>
              <a:t>وإذا كان لا بد من طاعة آمر وناه فمعلوم أن دخول المرء في طاعة الله ورسوله خير له، وهو الرسول النبي الأمي المكتوب في التوراة والإنجيل الذي يأمر بالمعروف وينهى عن المنكر، ويحل لهم الطيبات ويحرم عليهم الخبائث، وذلك هو الواجب عل جميع الخلق، قال الله </a:t>
            </a:r>
            <a:r>
              <a:rPr lang="ar-SA" sz="3200" b="1" dirty="0" err="1">
                <a:cs typeface="Traditional Arabic" pitchFamily="2" charset="-78"/>
              </a:rPr>
              <a:t>تعالى:</a:t>
            </a:r>
            <a:r>
              <a:rPr lang="ar-SA" sz="3200" b="1" dirty="0">
                <a:cs typeface="Traditional Arabic" pitchFamily="2" charset="-78"/>
              </a:rPr>
              <a:t>{ وَمَا أَرْسَلْنَا مِنْ رَسُولٍ إِلَّا لِيُطَاعَ بِإِذْنِ اللَّهِ وَلَوْ أَنَّهُمْ إِذْ ظَلَمُوا أَنْفُسَهُمْ جَاءُوكَ فَاسْتَغْفَرُوا اللَّهَ وَاسْتَغْفَرَ لَهُمُ الرَّسُولُ لَوَجَدُوا اللَّهَ تَوَّابًا رَحِيمًا</a:t>
            </a:r>
            <a:r>
              <a:rPr lang="ar-SA" sz="3200" b="1" dirty="0" err="1">
                <a:cs typeface="Traditional Arabic" pitchFamily="2" charset="-78"/>
              </a:rPr>
              <a:t>} </a:t>
            </a:r>
            <a:r>
              <a:rPr lang="ar-SA" sz="3200" b="1" dirty="0">
                <a:cs typeface="Traditional Arabic" pitchFamily="2" charset="-78"/>
              </a:rPr>
              <a:t>{فَلَا وَرَبِّكَ لَا يُؤْمِنُونَ حَتَّى يُحَكِّمُوكَ فِيمَا شَجَرَ بَيْنَهُمْ ثُمَّ لَا يَجِدُوا فِي أَنْفُسِهِمْ حَرَجًا مِمَّا قَضَيْتَ وَيُسَلِّمُوا </a:t>
            </a:r>
            <a:r>
              <a:rPr lang="ar-SA" sz="3200" b="1" dirty="0" err="1">
                <a:cs typeface="Traditional Arabic" pitchFamily="2" charset="-78"/>
              </a:rPr>
              <a:t>تَسْلِيمًا </a:t>
            </a:r>
            <a:r>
              <a:rPr lang="ar-SA" sz="3200" b="1" dirty="0">
                <a:cs typeface="Traditional Arabic" pitchFamily="2" charset="-78"/>
              </a:rPr>
              <a:t>}، </a:t>
            </a:r>
            <a:r>
              <a:rPr lang="ar-SA" sz="3200" b="1" dirty="0" err="1">
                <a:cs typeface="Traditional Arabic" pitchFamily="2" charset="-78"/>
              </a:rPr>
              <a:t>وقال:</a:t>
            </a:r>
            <a:r>
              <a:rPr lang="ar-SA" sz="3200" b="1" dirty="0">
                <a:cs typeface="Traditional Arabic" pitchFamily="2" charset="-78"/>
              </a:rPr>
              <a:t>{ وَمَنْ يُطِعِ اللَّهَ وَالرَّسُولَ فَأُولَئِكَ مَعَ الَّذِينَ أَنْعَمَ اللَّهُ عَلَيْهِمْ مِنَ النَّبِيِّينَ وَالصِّدِّيقِينَ وَالشُّهَدَاءِ وَالصَّالِحِينَ وَحَسُنَ أُولَئِكَ </a:t>
            </a:r>
            <a:r>
              <a:rPr lang="ar-SA" sz="3200" b="1" dirty="0" err="1">
                <a:cs typeface="Traditional Arabic" pitchFamily="2" charset="-78"/>
              </a:rPr>
              <a:t>رَفِيقًا }.</a:t>
            </a:r>
            <a:endParaRPr lang="ar-SA" sz="3200" b="1" dirty="0">
              <a:cs typeface="Traditional Arabic" pitchFamily="2" charset="-78"/>
            </a:endParaRPr>
          </a:p>
          <a:p>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190</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2072862317"/>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r>
              <a:rPr lang="ar-SA" sz="3200" dirty="0">
                <a:solidFill>
                  <a:srgbClr val="FF0000"/>
                </a:solidFill>
              </a:rPr>
              <a:t>الطرق الحكمية لابن </a:t>
            </a:r>
            <a:r>
              <a:rPr lang="ar-SA" sz="3200" dirty="0" err="1">
                <a:solidFill>
                  <a:srgbClr val="FF0000"/>
                </a:solidFill>
              </a:rPr>
              <a:t>القيم:</a:t>
            </a:r>
            <a:endParaRPr lang="ar-SA" sz="3200" dirty="0">
              <a:solidFill>
                <a:srgbClr val="FF0000"/>
              </a:solidFill>
            </a:endParaRPr>
          </a:p>
          <a:p>
            <a:pPr algn="just"/>
            <a:r>
              <a:rPr lang="ar-SA" sz="3200" b="1" dirty="0">
                <a:cs typeface="Traditional Arabic" pitchFamily="2" charset="-78"/>
              </a:rPr>
              <a:t>”وهذا موضع </a:t>
            </a:r>
            <a:r>
              <a:rPr lang="ar-SA" sz="3200" b="1" dirty="0" err="1">
                <a:cs typeface="Traditional Arabic" pitchFamily="2" charset="-78"/>
              </a:rPr>
              <a:t>مزلة</a:t>
            </a:r>
            <a:r>
              <a:rPr lang="ar-SA" sz="3200" b="1" dirty="0">
                <a:cs typeface="Traditional Arabic" pitchFamily="2" charset="-78"/>
              </a:rPr>
              <a:t> أقدام، ومضلة </a:t>
            </a:r>
            <a:r>
              <a:rPr lang="ar-SA" sz="3200" b="1" dirty="0" err="1">
                <a:cs typeface="Traditional Arabic" pitchFamily="2" charset="-78"/>
              </a:rPr>
              <a:t>أفهام</a:t>
            </a:r>
            <a:r>
              <a:rPr lang="ar-SA" sz="3200" b="1" dirty="0">
                <a:cs typeface="Traditional Arabic" pitchFamily="2" charset="-78"/>
              </a:rPr>
              <a:t>، وهو مقام ضنك، ومعترك صعب، فرط فيه طائفة، فعطلوا الحدود، وضيعوا الحقوق، وجرءوا أهل الفجور على الفساد، وجعلوا الشريعة قاصرة لا تقوم بمصالح العباد، محتاجة إلى غيرها، وسدوا على نفوسهم طرقا صحيحة من طرق معرفة الحق والتنفيذ له، وعطلوها، مع علمهم وعلم غيرهم قطعا أنها حق مطابق للواقع، ظنا منهم منافاتها لقواعد </a:t>
            </a:r>
            <a:r>
              <a:rPr lang="ar-SA" sz="3200" b="1" dirty="0" err="1">
                <a:cs typeface="Traditional Arabic" pitchFamily="2" charset="-78"/>
              </a:rPr>
              <a:t>الشرع.</a:t>
            </a:r>
            <a:endParaRPr lang="ar-SA" sz="3200" b="1" dirty="0">
              <a:cs typeface="Traditional Arabic" pitchFamily="2" charset="-78"/>
            </a:endParaRPr>
          </a:p>
          <a:p>
            <a:pPr algn="just"/>
            <a:r>
              <a:rPr lang="ar-SA" sz="3200" b="1" dirty="0">
                <a:cs typeface="Traditional Arabic" pitchFamily="2" charset="-78"/>
              </a:rPr>
              <a:t>ولعمر الله إنها لم تناف ما جاء </a:t>
            </a:r>
            <a:r>
              <a:rPr lang="ar-SA" sz="3200" b="1" dirty="0" err="1">
                <a:cs typeface="Traditional Arabic" pitchFamily="2" charset="-78"/>
              </a:rPr>
              <a:t>به</a:t>
            </a:r>
            <a:r>
              <a:rPr lang="ar-SA" sz="3200" b="1" dirty="0">
                <a:cs typeface="Traditional Arabic" pitchFamily="2" charset="-78"/>
              </a:rPr>
              <a:t> الرسول صلى الله عليه وسلم وإن نافت ما فهموه من شريعته باجتهادهم، والذي أوجب لهم </a:t>
            </a:r>
            <a:r>
              <a:rPr lang="ar-SA" sz="3200" b="1" dirty="0" err="1">
                <a:cs typeface="Traditional Arabic" pitchFamily="2" charset="-78"/>
              </a:rPr>
              <a:t>ذلك:</a:t>
            </a:r>
            <a:endParaRPr lang="ar-SA" sz="3200" b="1" dirty="0">
              <a:ea typeface="Calibri"/>
              <a:cs typeface="Traditional Arabic" pitchFamily="2" charset="-78"/>
            </a:endParaRP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191</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1981427655"/>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cs typeface="Traditional Arabic" pitchFamily="2" charset="-78"/>
              </a:rPr>
              <a:t>نوع تقصير في معرفة الشريعة، وتقصير في معرفة الواقع، وتنزيل أحدهما على الآخر.</a:t>
            </a:r>
          </a:p>
          <a:p>
            <a:pPr algn="just"/>
            <a:r>
              <a:rPr lang="ar-SA" sz="3200" b="1" dirty="0">
                <a:cs typeface="Traditional Arabic" pitchFamily="2" charset="-78"/>
              </a:rPr>
              <a:t>فلما رأى ولاة الأمور ذلك، وأن الناس لا يستقيم لهم أمرهم إلا بأمر وراء ما فهمه هؤلاء من الشريعة، أحدثوا من أوضاع سياساتهم شرا طويلا، وفسادا عريضا فتفاقم الأمر، وتعذر استدراكه، وعز على العالمين بحقائق </a:t>
            </a:r>
            <a:r>
              <a:rPr lang="ar-SA" sz="3200" b="1" dirty="0" err="1">
                <a:cs typeface="Traditional Arabic" pitchFamily="2" charset="-78"/>
              </a:rPr>
              <a:t>الشرع</a:t>
            </a:r>
            <a:r>
              <a:rPr lang="ar-SA" sz="3200" b="1" dirty="0">
                <a:cs typeface="Traditional Arabic" pitchFamily="2" charset="-78"/>
              </a:rPr>
              <a:t> تخليص النفوس من ذلك، واستنقاذها من تلك </a:t>
            </a:r>
            <a:r>
              <a:rPr lang="ar-SA" sz="3200" b="1" dirty="0" err="1">
                <a:cs typeface="Traditional Arabic" pitchFamily="2" charset="-78"/>
              </a:rPr>
              <a:t>المهالك .</a:t>
            </a:r>
            <a:endParaRPr lang="ar-SA" sz="3200" b="1" dirty="0">
              <a:cs typeface="Traditional Arabic" pitchFamily="2" charset="-78"/>
            </a:endParaRPr>
          </a:p>
          <a:p>
            <a:pPr algn="just"/>
            <a:r>
              <a:rPr lang="ar-SA" sz="3200" b="1" dirty="0">
                <a:cs typeface="Traditional Arabic" pitchFamily="2" charset="-78"/>
              </a:rPr>
              <a:t>وأفرطت طائفة أخرى قابلت هذه الطائفة، فسوغت من ذلك ما ينافي حكم الله ورسوله، وكلتا الطائفتين أتيت من تقصيرها في معرفة ما بعث الله </a:t>
            </a:r>
            <a:r>
              <a:rPr lang="ar-SA" sz="3200" b="1" dirty="0" err="1">
                <a:cs typeface="Traditional Arabic" pitchFamily="2" charset="-78"/>
              </a:rPr>
              <a:t>به</a:t>
            </a:r>
            <a:r>
              <a:rPr lang="ar-SA" sz="3200" b="1" dirty="0">
                <a:cs typeface="Traditional Arabic" pitchFamily="2" charset="-78"/>
              </a:rPr>
              <a:t> رسوله، وأنزل </a:t>
            </a:r>
            <a:r>
              <a:rPr lang="ar-SA" sz="3200" b="1" dirty="0" err="1">
                <a:cs typeface="Traditional Arabic" pitchFamily="2" charset="-78"/>
              </a:rPr>
              <a:t>به</a:t>
            </a:r>
            <a:r>
              <a:rPr lang="ar-SA" sz="3200" b="1" dirty="0">
                <a:cs typeface="Traditional Arabic" pitchFamily="2" charset="-78"/>
              </a:rPr>
              <a:t> كتابه.</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192</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353168004"/>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r>
              <a:rPr lang="ar-SA" sz="3200" b="1" dirty="0">
                <a:cs typeface="Traditional Arabic" pitchFamily="2" charset="-78"/>
              </a:rPr>
              <a:t>فإن الله سبحانه أرسل رسله، وأنزل كتبه، ليقوم الناس بالقسط، وهو العدل الذي قامت </a:t>
            </a:r>
            <a:r>
              <a:rPr lang="ar-SA" sz="3200" b="1" dirty="0" err="1">
                <a:cs typeface="Traditional Arabic" pitchFamily="2" charset="-78"/>
              </a:rPr>
              <a:t>به</a:t>
            </a:r>
            <a:r>
              <a:rPr lang="ar-SA" sz="3200" b="1" dirty="0">
                <a:cs typeface="Traditional Arabic" pitchFamily="2" charset="-78"/>
              </a:rPr>
              <a:t> الأرض والسموات.</a:t>
            </a:r>
          </a:p>
          <a:p>
            <a:pPr algn="just"/>
            <a:r>
              <a:rPr lang="ar-SA" sz="3200" b="1" dirty="0">
                <a:cs typeface="Traditional Arabic" pitchFamily="2" charset="-78"/>
              </a:rPr>
              <a:t>فإذا ظهرت أمارات العدل وأسفر وجهه بأي طريق كان، فثم شرع الله ودينه، والله سبحانه أعلم وأحكم وأعدل أن يخص طرق العدل وأماراته وأعلامه بشيء، ثم ينفي ما هو أظهر منها وأقوى دلالة وأبين أمارة فلا يجعله منها، ولا يحكم عند وجودها </a:t>
            </a:r>
            <a:r>
              <a:rPr lang="ar-SA" sz="3200" b="1" dirty="0" err="1">
                <a:cs typeface="Traditional Arabic" pitchFamily="2" charset="-78"/>
              </a:rPr>
              <a:t>وقيامها</a:t>
            </a:r>
            <a:r>
              <a:rPr lang="ar-SA" sz="3200" b="1" dirty="0">
                <a:cs typeface="Traditional Arabic" pitchFamily="2" charset="-78"/>
              </a:rPr>
              <a:t> بموجبها، بل قد بين سبحانه بما شرعه من الطرق، أن مقصوده إقامة العدل بين عباده، وقيام الناس بالقسط، فأي طريق استخرج </a:t>
            </a:r>
            <a:r>
              <a:rPr lang="ar-SA" sz="3200" b="1" dirty="0" err="1">
                <a:cs typeface="Traditional Arabic" pitchFamily="2" charset="-78"/>
              </a:rPr>
              <a:t>بها</a:t>
            </a:r>
            <a:r>
              <a:rPr lang="ar-SA" sz="3200" b="1" dirty="0">
                <a:cs typeface="Traditional Arabic" pitchFamily="2" charset="-78"/>
              </a:rPr>
              <a:t> العدل والقسط فهي من الدين، وليست مخالفة له.</a:t>
            </a:r>
          </a:p>
          <a:p>
            <a:r>
              <a:rPr lang="ar-SA" sz="3200" dirty="0"/>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193</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631786994"/>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143000" y="836713"/>
            <a:ext cx="9414362" cy="5400599"/>
          </a:xfrm>
        </p:spPr>
        <p:txBody>
          <a:bodyPr/>
          <a:lstStyle/>
          <a:p>
            <a:pPr algn="just">
              <a:lnSpc>
                <a:spcPct val="115000"/>
              </a:lnSpc>
              <a:spcAft>
                <a:spcPts val="1000"/>
              </a:spcAft>
            </a:pPr>
            <a:r>
              <a:rPr lang="ar-SA" sz="3200" b="1" dirty="0">
                <a:cs typeface="Traditional Arabic" pitchFamily="2" charset="-78"/>
              </a:rPr>
              <a:t>فلا يقال: إن السياسة العادلة مخالفة لما نطق </a:t>
            </a:r>
            <a:r>
              <a:rPr lang="ar-SA" sz="3200" b="1" dirty="0" err="1">
                <a:cs typeface="Traditional Arabic" pitchFamily="2" charset="-78"/>
              </a:rPr>
              <a:t>به</a:t>
            </a:r>
            <a:r>
              <a:rPr lang="ar-SA" sz="3200" b="1" dirty="0">
                <a:cs typeface="Traditional Arabic" pitchFamily="2" charset="-78"/>
              </a:rPr>
              <a:t> </a:t>
            </a:r>
            <a:r>
              <a:rPr lang="ar-SA" sz="3200" b="1" dirty="0" err="1">
                <a:cs typeface="Traditional Arabic" pitchFamily="2" charset="-78"/>
              </a:rPr>
              <a:t>الشرع</a:t>
            </a:r>
            <a:r>
              <a:rPr lang="ar-SA" sz="3200" b="1" dirty="0">
                <a:cs typeface="Traditional Arabic" pitchFamily="2" charset="-78"/>
              </a:rPr>
              <a:t>، بل هي موافقة لما جاء </a:t>
            </a:r>
            <a:r>
              <a:rPr lang="ar-SA" sz="3200" b="1" dirty="0" err="1">
                <a:cs typeface="Traditional Arabic" pitchFamily="2" charset="-78"/>
              </a:rPr>
              <a:t>به</a:t>
            </a:r>
            <a:r>
              <a:rPr lang="ar-SA" sz="3200" b="1" dirty="0">
                <a:cs typeface="Traditional Arabic" pitchFamily="2" charset="-78"/>
              </a:rPr>
              <a:t>، بل هي جزء من أجزائه، ونحن نسميها سياسة تبعا لمصطلحهم، وإنما هي عدل الله ورسوله، ظهر بهذه الأمارات والعلامات.</a:t>
            </a:r>
          </a:p>
          <a:p>
            <a:pPr algn="just">
              <a:lnSpc>
                <a:spcPct val="115000"/>
              </a:lnSpc>
              <a:spcAft>
                <a:spcPts val="1000"/>
              </a:spcAft>
            </a:pPr>
            <a:r>
              <a:rPr lang="ar-SA" sz="3200" b="1" dirty="0">
                <a:cs typeface="Traditional Arabic" pitchFamily="2" charset="-78"/>
              </a:rPr>
              <a:t>فقد حبس </a:t>
            </a:r>
            <a:r>
              <a:rPr lang="ar-SA" sz="3200" b="1" dirty="0">
                <a:ea typeface="Calibri"/>
                <a:cs typeface="Traditional Arabic" pitchFamily="2" charset="-78"/>
              </a:rPr>
              <a:t>رسول الله صلى الله عليه وسلم في تهمة، وعاقب في تهمة، لما ظهرت أمارات الريبة على المتهم.</a:t>
            </a:r>
          </a:p>
          <a:p>
            <a:pPr algn="just">
              <a:lnSpc>
                <a:spcPct val="115000"/>
              </a:lnSpc>
              <a:spcAft>
                <a:spcPts val="1000"/>
              </a:spcAft>
            </a:pPr>
            <a:r>
              <a:rPr lang="ar-SA" sz="3200" b="1" dirty="0">
                <a:ea typeface="Calibri"/>
                <a:cs typeface="Traditional Arabic" pitchFamily="2" charset="-78"/>
              </a:rPr>
              <a:t>فمن أطلق كل متهم وحلفه وخلى </a:t>
            </a:r>
            <a:r>
              <a:rPr lang="ar-SA" sz="3200" b="1" dirty="0" err="1">
                <a:ea typeface="Calibri"/>
                <a:cs typeface="Traditional Arabic" pitchFamily="2" charset="-78"/>
              </a:rPr>
              <a:t>سبيله </a:t>
            </a:r>
            <a:r>
              <a:rPr lang="ar-SA" sz="3200" b="1" dirty="0">
                <a:ea typeface="Calibri"/>
                <a:cs typeface="Traditional Arabic" pitchFamily="2" charset="-78"/>
              </a:rPr>
              <a:t>- مع علمه باشتهاره بالفساد في الأرض، وكثرة سرقاته، وقال: لا آخذه إلا بشاهدي </a:t>
            </a:r>
            <a:r>
              <a:rPr lang="ar-SA" sz="3200" b="1" dirty="0" err="1">
                <a:ea typeface="Calibri"/>
                <a:cs typeface="Traditional Arabic" pitchFamily="2" charset="-78"/>
              </a:rPr>
              <a:t>عدل </a:t>
            </a:r>
            <a:r>
              <a:rPr lang="ar-SA" sz="3200" b="1" dirty="0">
                <a:ea typeface="Calibri"/>
                <a:cs typeface="Traditional Arabic" pitchFamily="2" charset="-78"/>
              </a:rPr>
              <a:t>- فقوله مخالف للسياسة </a:t>
            </a:r>
            <a:r>
              <a:rPr lang="ar-SA" sz="3200" b="1" dirty="0" err="1">
                <a:ea typeface="Calibri"/>
                <a:cs typeface="Traditional Arabic" pitchFamily="2" charset="-78"/>
              </a:rPr>
              <a:t>الشرعية.</a:t>
            </a:r>
            <a:r>
              <a:rPr lang="ar-SA" sz="3200" b="1" dirty="0">
                <a:ea typeface="Calibri"/>
                <a:cs typeface="Traditional Arabic" pitchFamily="2" charset="-78"/>
              </a:rPr>
              <a:t> </a:t>
            </a:r>
            <a:endParaRPr lang="en-US" sz="3200" dirty="0"/>
          </a:p>
        </p:txBody>
      </p:sp>
      <p:sp>
        <p:nvSpPr>
          <p:cNvPr id="2" name="Slide Number Placeholder 1"/>
          <p:cNvSpPr>
            <a:spLocks noGrp="1"/>
          </p:cNvSpPr>
          <p:nvPr>
            <p:ph type="sldNum" sz="quarter" idx="4294967295"/>
          </p:nvPr>
        </p:nvSpPr>
        <p:spPr>
          <a:xfrm>
            <a:off x="6117456" y="6356351"/>
            <a:ext cx="482600" cy="365125"/>
          </a:xfrm>
          <a:prstGeom prst="rect">
            <a:avLst/>
          </a:prstGeom>
        </p:spPr>
        <p:txBody>
          <a:bodyPr/>
          <a:lstStyle/>
          <a:p>
            <a:pPr>
              <a:defRPr/>
            </a:pPr>
            <a:fld id="{7B8EA862-7DD5-4A06-BDE1-DB7EC5FAA60C}" type="slidenum">
              <a:rPr lang="ar-SA" smtClean="0"/>
              <a:pPr>
                <a:defRPr/>
              </a:pPr>
              <a:t>194</a:t>
            </a:fld>
            <a:endParaRPr lang="en-US" dirty="0"/>
          </a:p>
        </p:txBody>
      </p:sp>
      <p:sp>
        <p:nvSpPr>
          <p:cNvPr id="7" name="Title 1"/>
          <p:cNvSpPr txBox="1">
            <a:spLocks/>
          </p:cNvSpPr>
          <p:nvPr/>
        </p:nvSpPr>
        <p:spPr>
          <a:xfrm>
            <a:off x="1487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فقه القضاء والسياسة </a:t>
            </a:r>
            <a:r>
              <a:rPr lang="ar-SA" sz="2000" dirty="0" err="1"/>
              <a:t>الشرعية </a:t>
            </a:r>
            <a:r>
              <a:rPr lang="ar-SA" sz="2000" dirty="0"/>
              <a:t>( </a:t>
            </a:r>
            <a:r>
              <a:rPr lang="ar-SA" sz="2000" dirty="0" err="1"/>
              <a:t>1411 </a:t>
            </a:r>
            <a:r>
              <a:rPr lang="ar-SA" sz="2000" dirty="0"/>
              <a:t>)                                             المحاضرة الرابعة عشرة</a:t>
            </a:r>
            <a:endParaRPr lang="en-US" sz="2000" dirty="0"/>
          </a:p>
        </p:txBody>
      </p:sp>
    </p:spTree>
    <p:extLst>
      <p:ext uri="{BB962C8B-B14F-4D97-AF65-F5344CB8AC3E}">
        <p14:creationId xmlns:p14="http://schemas.microsoft.com/office/powerpoint/2010/main" val="2131491827"/>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p>
        </p:txBody>
      </p:sp>
      <p:grpSp>
        <p:nvGrpSpPr>
          <p:cNvPr id="1741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4572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4572001"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2001838" y="2215541"/>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54" y="2581892"/>
            <a:ext cx="1886846" cy="1609109"/>
          </a:xfrm>
          <a:prstGeom prst="rect">
            <a:avLst/>
          </a:prstGeom>
        </p:spPr>
      </p:pic>
      <p:sp>
        <p:nvSpPr>
          <p:cNvPr id="12" name="Rectangle 11"/>
          <p:cNvSpPr/>
          <p:nvPr/>
        </p:nvSpPr>
        <p:spPr>
          <a:xfrm>
            <a:off x="4987363" y="6329535"/>
            <a:ext cx="2217274" cy="430887"/>
          </a:xfrm>
          <a:prstGeom prst="rect">
            <a:avLst/>
          </a:prstGeom>
        </p:spPr>
        <p:txBody>
          <a:bodyPr wrap="none">
            <a:spAutoFit/>
          </a:bodyPr>
          <a:lstStyle/>
          <a:p>
            <a:pPr algn="ctr" rtl="0">
              <a:defRPr/>
            </a:pPr>
            <a:r>
              <a:rPr lang="ar-SA" sz="1100" dirty="0">
                <a:latin typeface="Arial" pitchFamily="34" charset="0"/>
                <a:cs typeface="Arial" pitchFamily="34" charset="0"/>
              </a:rPr>
              <a:t>جميع الحقوق محفوظة لجامعة الملك فيصل ©</a:t>
            </a:r>
          </a:p>
          <a:p>
            <a:pPr algn="ctr" rtl="0">
              <a:defRPr/>
            </a:pPr>
            <a:r>
              <a:rPr lang="en-US" sz="1100" dirty="0"/>
              <a:t>All Rights Reserved for KFU ©</a:t>
            </a:r>
            <a:endParaRPr lang="en-US" sz="1100" dirty="0"/>
          </a:p>
        </p:txBody>
      </p:sp>
    </p:spTree>
    <p:extLst>
      <p:ext uri="{BB962C8B-B14F-4D97-AF65-F5344CB8AC3E}">
        <p14:creationId xmlns:p14="http://schemas.microsoft.com/office/powerpoint/2010/main" val="6587293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11622</Words>
  <Application>Microsoft Office PowerPoint</Application>
  <PresentationFormat>ملء الشاشة</PresentationFormat>
  <Paragraphs>1024</Paragraphs>
  <Slides>195</Slides>
  <Notes>0</Notes>
  <HiddenSlides>0</HiddenSlides>
  <MMClips>0</MMClips>
  <ScaleCrop>false</ScaleCrop>
  <HeadingPairs>
    <vt:vector size="6" baseType="variant">
      <vt:variant>
        <vt:lpstr>الخطوط المستخدمة</vt:lpstr>
      </vt:variant>
      <vt:variant>
        <vt:i4>9</vt:i4>
      </vt:variant>
      <vt:variant>
        <vt:lpstr>نسق</vt:lpstr>
      </vt:variant>
      <vt:variant>
        <vt:i4>2</vt:i4>
      </vt:variant>
      <vt:variant>
        <vt:lpstr>عناوين الشرائح</vt:lpstr>
      </vt:variant>
      <vt:variant>
        <vt:i4>195</vt:i4>
      </vt:variant>
    </vt:vector>
  </HeadingPairs>
  <TitlesOfParts>
    <vt:vector size="206" baseType="lpstr">
      <vt:lpstr>ae_AlMateen</vt:lpstr>
      <vt:lpstr>Arial</vt:lpstr>
      <vt:lpstr>AYM Wadiy S_U normal.</vt:lpstr>
      <vt:lpstr>Calibri</vt:lpstr>
      <vt:lpstr>Courier New</vt:lpstr>
      <vt:lpstr>Tahoma</vt:lpstr>
      <vt:lpstr>Times New Roman</vt:lpstr>
      <vt:lpstr>Traditional Arabic</vt:lpstr>
      <vt:lpstr>Wingdings</vt:lpstr>
      <vt:lpstr>Office Theme</vt:lpstr>
      <vt:lpstr>1_Office Theme</vt:lpstr>
      <vt:lpstr>عرض تقديمي في PowerPoint</vt:lpstr>
      <vt:lpstr>المحاضرة التمهيدية </vt:lpstr>
      <vt:lpstr>عناصر المحاضرة</vt:lpstr>
      <vt:lpstr>محتوى المقرر</vt:lpstr>
      <vt:lpstr>مسوغات المقرر</vt:lpstr>
      <vt:lpstr>أهداف المقرر</vt:lpstr>
      <vt:lpstr>مصادر المقرر ومراجعه</vt:lpstr>
      <vt:lpstr>السيرة الذاتية لأستاذ المقرر:</vt:lpstr>
      <vt:lpstr>عرض تقديمي في PowerPoint</vt:lpstr>
      <vt:lpstr>المحاضرة الأولى</vt:lpstr>
      <vt:lpstr>عناصر المحاضرة</vt:lpstr>
      <vt:lpstr>تعريف القضاء</vt:lpstr>
      <vt:lpstr>أهمية القضاء</vt:lpstr>
      <vt:lpstr>عرض تقديمي في PowerPoint</vt:lpstr>
      <vt:lpstr>اختصاص القاضي</vt:lpstr>
      <vt:lpstr>عرض تقديمي في PowerPoint</vt:lpstr>
      <vt:lpstr>عرض تقديمي في PowerPoint</vt:lpstr>
      <vt:lpstr>عرض تقديمي في PowerPoint</vt:lpstr>
      <vt:lpstr>عرض تقديمي في PowerPoint</vt:lpstr>
      <vt:lpstr>أجرة القاضي</vt:lpstr>
      <vt:lpstr>عرض تقديمي في PowerPoint</vt:lpstr>
      <vt:lpstr>المحاضرة الثانية</vt:lpstr>
      <vt:lpstr>عناصر المحاضرة</vt:lpstr>
      <vt:lpstr>شروط القاضي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التحكيم</vt:lpstr>
      <vt:lpstr>عرض تقديمي في PowerPoint</vt:lpstr>
      <vt:lpstr>عرض تقديمي في PowerPoint</vt:lpstr>
      <vt:lpstr>المحاضرة الثالثة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الرابعة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السادسة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السابعة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الثامنة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التاسعة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العاشرة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الحادية عشرة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الثانية عشرة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الثالثة عشرة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الرابعة عشرة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ali</dc:creator>
  <cp:lastModifiedBy>ali</cp:lastModifiedBy>
  <cp:revision>4</cp:revision>
  <dcterms:created xsi:type="dcterms:W3CDTF">2014-12-26T06:21:06Z</dcterms:created>
  <dcterms:modified xsi:type="dcterms:W3CDTF">2014-12-26T07:02:36Z</dcterms:modified>
</cp:coreProperties>
</file>