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6"/>
  </p:notesMasterIdLst>
  <p:sldIdLst>
    <p:sldId id="256" r:id="rId2"/>
    <p:sldId id="311" r:id="rId3"/>
    <p:sldId id="312" r:id="rId4"/>
    <p:sldId id="313" r:id="rId5"/>
    <p:sldId id="314" r:id="rId6"/>
    <p:sldId id="315" r:id="rId7"/>
    <p:sldId id="316" r:id="rId8"/>
    <p:sldId id="317" r:id="rId9"/>
    <p:sldId id="318" r:id="rId10"/>
    <p:sldId id="309" r:id="rId11"/>
    <p:sldId id="310" r:id="rId12"/>
    <p:sldId id="266" r:id="rId13"/>
    <p:sldId id="319" r:id="rId14"/>
    <p:sldId id="320" r:id="rId15"/>
    <p:sldId id="321" r:id="rId16"/>
    <p:sldId id="322" r:id="rId17"/>
    <p:sldId id="323" r:id="rId18"/>
    <p:sldId id="324" r:id="rId19"/>
    <p:sldId id="325" r:id="rId20"/>
    <p:sldId id="326" r:id="rId21"/>
    <p:sldId id="327" r:id="rId22"/>
    <p:sldId id="328" r:id="rId23"/>
    <p:sldId id="329" r:id="rId24"/>
    <p:sldId id="330" r:id="rId25"/>
    <p:sldId id="331" r:id="rId26"/>
    <p:sldId id="332" r:id="rId27"/>
    <p:sldId id="333" r:id="rId28"/>
    <p:sldId id="334" r:id="rId29"/>
    <p:sldId id="335" r:id="rId30"/>
    <p:sldId id="336" r:id="rId31"/>
    <p:sldId id="337" r:id="rId32"/>
    <p:sldId id="338" r:id="rId33"/>
    <p:sldId id="339" r:id="rId34"/>
    <p:sldId id="340" r:id="rId35"/>
    <p:sldId id="341" r:id="rId36"/>
    <p:sldId id="342" r:id="rId37"/>
    <p:sldId id="343" r:id="rId38"/>
    <p:sldId id="344" r:id="rId39"/>
    <p:sldId id="345" r:id="rId40"/>
    <p:sldId id="346" r:id="rId41"/>
    <p:sldId id="347" r:id="rId42"/>
    <p:sldId id="348" r:id="rId43"/>
    <p:sldId id="349" r:id="rId44"/>
    <p:sldId id="350" r:id="rId45"/>
    <p:sldId id="351" r:id="rId46"/>
    <p:sldId id="352" r:id="rId47"/>
    <p:sldId id="353" r:id="rId48"/>
    <p:sldId id="354" r:id="rId49"/>
    <p:sldId id="355" r:id="rId50"/>
    <p:sldId id="356" r:id="rId51"/>
    <p:sldId id="357" r:id="rId52"/>
    <p:sldId id="358" r:id="rId53"/>
    <p:sldId id="359" r:id="rId54"/>
    <p:sldId id="360" r:id="rId55"/>
    <p:sldId id="361" r:id="rId56"/>
    <p:sldId id="362" r:id="rId57"/>
    <p:sldId id="363" r:id="rId58"/>
    <p:sldId id="364" r:id="rId59"/>
    <p:sldId id="365" r:id="rId60"/>
    <p:sldId id="366" r:id="rId61"/>
    <p:sldId id="367" r:id="rId62"/>
    <p:sldId id="368" r:id="rId63"/>
    <p:sldId id="369" r:id="rId64"/>
    <p:sldId id="370" r:id="rId65"/>
    <p:sldId id="371" r:id="rId66"/>
    <p:sldId id="372" r:id="rId67"/>
    <p:sldId id="373" r:id="rId68"/>
    <p:sldId id="374" r:id="rId69"/>
    <p:sldId id="375" r:id="rId70"/>
    <p:sldId id="376" r:id="rId71"/>
    <p:sldId id="377" r:id="rId72"/>
    <p:sldId id="378" r:id="rId73"/>
    <p:sldId id="379" r:id="rId74"/>
    <p:sldId id="380" r:id="rId75"/>
    <p:sldId id="381" r:id="rId76"/>
    <p:sldId id="382" r:id="rId77"/>
    <p:sldId id="383" r:id="rId78"/>
    <p:sldId id="384" r:id="rId79"/>
    <p:sldId id="385" r:id="rId80"/>
    <p:sldId id="386" r:id="rId81"/>
    <p:sldId id="387" r:id="rId82"/>
    <p:sldId id="388" r:id="rId83"/>
    <p:sldId id="389" r:id="rId84"/>
    <p:sldId id="390" r:id="rId85"/>
    <p:sldId id="391" r:id="rId86"/>
    <p:sldId id="392" r:id="rId87"/>
    <p:sldId id="393" r:id="rId88"/>
    <p:sldId id="394" r:id="rId89"/>
    <p:sldId id="395" r:id="rId90"/>
    <p:sldId id="396" r:id="rId91"/>
    <p:sldId id="397" r:id="rId92"/>
    <p:sldId id="398" r:id="rId93"/>
    <p:sldId id="399" r:id="rId94"/>
    <p:sldId id="400" r:id="rId95"/>
    <p:sldId id="401" r:id="rId96"/>
    <p:sldId id="402" r:id="rId97"/>
    <p:sldId id="403" r:id="rId98"/>
    <p:sldId id="404" r:id="rId99"/>
    <p:sldId id="405" r:id="rId100"/>
    <p:sldId id="406" r:id="rId101"/>
    <p:sldId id="407" r:id="rId102"/>
    <p:sldId id="408" r:id="rId103"/>
    <p:sldId id="409" r:id="rId104"/>
    <p:sldId id="410" r:id="rId105"/>
    <p:sldId id="411" r:id="rId106"/>
    <p:sldId id="412" r:id="rId107"/>
    <p:sldId id="413" r:id="rId108"/>
    <p:sldId id="414" r:id="rId109"/>
    <p:sldId id="415" r:id="rId110"/>
    <p:sldId id="416" r:id="rId111"/>
    <p:sldId id="417" r:id="rId112"/>
    <p:sldId id="418" r:id="rId113"/>
    <p:sldId id="419" r:id="rId114"/>
    <p:sldId id="420" r:id="rId115"/>
    <p:sldId id="421" r:id="rId116"/>
    <p:sldId id="422" r:id="rId117"/>
    <p:sldId id="423" r:id="rId118"/>
    <p:sldId id="424" r:id="rId119"/>
    <p:sldId id="425" r:id="rId120"/>
    <p:sldId id="426" r:id="rId121"/>
    <p:sldId id="427" r:id="rId122"/>
    <p:sldId id="428" r:id="rId123"/>
    <p:sldId id="429" r:id="rId124"/>
    <p:sldId id="430" r:id="rId125"/>
    <p:sldId id="431" r:id="rId126"/>
    <p:sldId id="432" r:id="rId127"/>
    <p:sldId id="433" r:id="rId128"/>
    <p:sldId id="434" r:id="rId129"/>
    <p:sldId id="435" r:id="rId130"/>
    <p:sldId id="436" r:id="rId131"/>
    <p:sldId id="437" r:id="rId132"/>
    <p:sldId id="438" r:id="rId133"/>
    <p:sldId id="439" r:id="rId134"/>
    <p:sldId id="440" r:id="rId135"/>
    <p:sldId id="441" r:id="rId136"/>
    <p:sldId id="442" r:id="rId137"/>
    <p:sldId id="443" r:id="rId138"/>
    <p:sldId id="444" r:id="rId139"/>
    <p:sldId id="445" r:id="rId140"/>
    <p:sldId id="446" r:id="rId141"/>
    <p:sldId id="447" r:id="rId142"/>
    <p:sldId id="448" r:id="rId143"/>
    <p:sldId id="449" r:id="rId144"/>
    <p:sldId id="450" r:id="rId145"/>
    <p:sldId id="451" r:id="rId146"/>
    <p:sldId id="452" r:id="rId147"/>
    <p:sldId id="453" r:id="rId148"/>
    <p:sldId id="454" r:id="rId149"/>
    <p:sldId id="455" r:id="rId150"/>
    <p:sldId id="456" r:id="rId151"/>
    <p:sldId id="457" r:id="rId152"/>
    <p:sldId id="458" r:id="rId153"/>
    <p:sldId id="459" r:id="rId154"/>
    <p:sldId id="460" r:id="rId155"/>
    <p:sldId id="461" r:id="rId156"/>
    <p:sldId id="462" r:id="rId157"/>
    <p:sldId id="463" r:id="rId158"/>
    <p:sldId id="464" r:id="rId159"/>
    <p:sldId id="465" r:id="rId160"/>
    <p:sldId id="466" r:id="rId161"/>
    <p:sldId id="467" r:id="rId162"/>
    <p:sldId id="468" r:id="rId163"/>
    <p:sldId id="469" r:id="rId164"/>
    <p:sldId id="470" r:id="rId165"/>
    <p:sldId id="471" r:id="rId166"/>
    <p:sldId id="472" r:id="rId167"/>
    <p:sldId id="473" r:id="rId168"/>
    <p:sldId id="474" r:id="rId169"/>
    <p:sldId id="475" r:id="rId170"/>
    <p:sldId id="476" r:id="rId171"/>
    <p:sldId id="477" r:id="rId172"/>
    <p:sldId id="478" r:id="rId173"/>
    <p:sldId id="479" r:id="rId174"/>
    <p:sldId id="480" r:id="rId175"/>
    <p:sldId id="481" r:id="rId176"/>
    <p:sldId id="482" r:id="rId177"/>
    <p:sldId id="483" r:id="rId178"/>
    <p:sldId id="484" r:id="rId179"/>
    <p:sldId id="485" r:id="rId180"/>
    <p:sldId id="486" r:id="rId181"/>
    <p:sldId id="487" r:id="rId182"/>
    <p:sldId id="488" r:id="rId183"/>
    <p:sldId id="489" r:id="rId184"/>
    <p:sldId id="490" r:id="rId185"/>
    <p:sldId id="491" r:id="rId186"/>
    <p:sldId id="492" r:id="rId187"/>
    <p:sldId id="493" r:id="rId188"/>
    <p:sldId id="494" r:id="rId189"/>
    <p:sldId id="495" r:id="rId190"/>
    <p:sldId id="496" r:id="rId191"/>
    <p:sldId id="497" r:id="rId192"/>
    <p:sldId id="498" r:id="rId193"/>
    <p:sldId id="499" r:id="rId194"/>
    <p:sldId id="500" r:id="rId195"/>
    <p:sldId id="501" r:id="rId196"/>
    <p:sldId id="502" r:id="rId197"/>
    <p:sldId id="503" r:id="rId198"/>
    <p:sldId id="504" r:id="rId199"/>
    <p:sldId id="505" r:id="rId200"/>
    <p:sldId id="506" r:id="rId201"/>
    <p:sldId id="507" r:id="rId202"/>
    <p:sldId id="508" r:id="rId203"/>
    <p:sldId id="509" r:id="rId204"/>
    <p:sldId id="510" r:id="rId205"/>
    <p:sldId id="511" r:id="rId206"/>
    <p:sldId id="512" r:id="rId207"/>
    <p:sldId id="513" r:id="rId208"/>
    <p:sldId id="514" r:id="rId209"/>
    <p:sldId id="515" r:id="rId210"/>
    <p:sldId id="516" r:id="rId211"/>
    <p:sldId id="517" r:id="rId212"/>
    <p:sldId id="518" r:id="rId213"/>
    <p:sldId id="519" r:id="rId214"/>
    <p:sldId id="520" r:id="rId215"/>
    <p:sldId id="521" r:id="rId216"/>
    <p:sldId id="522" r:id="rId217"/>
    <p:sldId id="523" r:id="rId218"/>
    <p:sldId id="524" r:id="rId219"/>
    <p:sldId id="525" r:id="rId220"/>
    <p:sldId id="526" r:id="rId221"/>
    <p:sldId id="527" r:id="rId222"/>
    <p:sldId id="528" r:id="rId223"/>
    <p:sldId id="529" r:id="rId224"/>
    <p:sldId id="530" r:id="rId225"/>
    <p:sldId id="531" r:id="rId226"/>
    <p:sldId id="532" r:id="rId227"/>
    <p:sldId id="533" r:id="rId228"/>
    <p:sldId id="534" r:id="rId229"/>
    <p:sldId id="535" r:id="rId230"/>
    <p:sldId id="536" r:id="rId231"/>
    <p:sldId id="537" r:id="rId232"/>
    <p:sldId id="538" r:id="rId233"/>
    <p:sldId id="539" r:id="rId234"/>
    <p:sldId id="540" r:id="rId235"/>
    <p:sldId id="541" r:id="rId236"/>
    <p:sldId id="542" r:id="rId237"/>
    <p:sldId id="543" r:id="rId238"/>
    <p:sldId id="544" r:id="rId239"/>
    <p:sldId id="545" r:id="rId240"/>
    <p:sldId id="546" r:id="rId241"/>
    <p:sldId id="547" r:id="rId242"/>
    <p:sldId id="548" r:id="rId243"/>
    <p:sldId id="549" r:id="rId244"/>
    <p:sldId id="550" r:id="rId245"/>
    <p:sldId id="551" r:id="rId246"/>
    <p:sldId id="552" r:id="rId247"/>
    <p:sldId id="553" r:id="rId248"/>
    <p:sldId id="554" r:id="rId249"/>
    <p:sldId id="555" r:id="rId250"/>
    <p:sldId id="556" r:id="rId251"/>
    <p:sldId id="557" r:id="rId252"/>
    <p:sldId id="558" r:id="rId253"/>
    <p:sldId id="559" r:id="rId254"/>
    <p:sldId id="560" r:id="rId255"/>
    <p:sldId id="561" r:id="rId256"/>
    <p:sldId id="562" r:id="rId257"/>
    <p:sldId id="563" r:id="rId258"/>
    <p:sldId id="564" r:id="rId259"/>
    <p:sldId id="565" r:id="rId260"/>
    <p:sldId id="566" r:id="rId261"/>
    <p:sldId id="567" r:id="rId262"/>
    <p:sldId id="568" r:id="rId263"/>
    <p:sldId id="569" r:id="rId264"/>
    <p:sldId id="570" r:id="rId265"/>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xmlns="">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E6334"/>
    <a:srgbClr val="D98061"/>
    <a:srgbClr val="313B4A"/>
    <a:srgbClr val="43A79C"/>
    <a:srgbClr val="EDBD1F"/>
    <a:srgbClr val="F04316"/>
    <a:srgbClr val="81AA52"/>
    <a:srgbClr val="0E478A"/>
    <a:srgbClr val="ECA02F"/>
    <a:srgbClr val="D52D2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76" autoAdjust="0"/>
    <p:restoredTop sz="94664" autoAdjust="0"/>
  </p:normalViewPr>
  <p:slideViewPr>
    <p:cSldViewPr>
      <p:cViewPr>
        <p:scale>
          <a:sx n="75" d="100"/>
          <a:sy n="75" d="100"/>
        </p:scale>
        <p:origin x="-672" y="-72"/>
      </p:cViewPr>
      <p:guideLst>
        <p:guide orient="horz" pos="2160"/>
        <p:guide pos="312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slide" Target="slides/slide204.xml"/><Relationship Id="rId226" Type="http://schemas.openxmlformats.org/officeDocument/2006/relationships/slide" Target="slides/slide225.xml"/><Relationship Id="rId247" Type="http://schemas.openxmlformats.org/officeDocument/2006/relationships/slide" Target="slides/slide246.xml"/><Relationship Id="rId107" Type="http://schemas.openxmlformats.org/officeDocument/2006/relationships/slide" Target="slides/slide106.xml"/><Relationship Id="rId268" Type="http://schemas.openxmlformats.org/officeDocument/2006/relationships/viewProps" Target="viewProps.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16" Type="http://schemas.openxmlformats.org/officeDocument/2006/relationships/slide" Target="slides/slide215.xml"/><Relationship Id="rId237" Type="http://schemas.openxmlformats.org/officeDocument/2006/relationships/slide" Target="slides/slide236.xml"/><Relationship Id="rId258" Type="http://schemas.openxmlformats.org/officeDocument/2006/relationships/slide" Target="slides/slide257.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206" Type="http://schemas.openxmlformats.org/officeDocument/2006/relationships/slide" Target="slides/slide205.xml"/><Relationship Id="rId227" Type="http://schemas.openxmlformats.org/officeDocument/2006/relationships/slide" Target="slides/slide226.xml"/><Relationship Id="rId248" Type="http://schemas.openxmlformats.org/officeDocument/2006/relationships/slide" Target="slides/slide247.xml"/><Relationship Id="rId269" Type="http://schemas.openxmlformats.org/officeDocument/2006/relationships/theme" Target="theme/theme1.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217" Type="http://schemas.openxmlformats.org/officeDocument/2006/relationships/slide" Target="slides/slide216.xml"/><Relationship Id="rId6" Type="http://schemas.openxmlformats.org/officeDocument/2006/relationships/slide" Target="slides/slide5.xml"/><Relationship Id="rId238" Type="http://schemas.openxmlformats.org/officeDocument/2006/relationships/slide" Target="slides/slide237.xml"/><Relationship Id="rId259" Type="http://schemas.openxmlformats.org/officeDocument/2006/relationships/slide" Target="slides/slide258.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270" Type="http://schemas.openxmlformats.org/officeDocument/2006/relationships/tableStyles" Target="tableStyles.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172" Type="http://schemas.openxmlformats.org/officeDocument/2006/relationships/slide" Target="slides/slide171.xml"/><Relationship Id="rId193" Type="http://schemas.openxmlformats.org/officeDocument/2006/relationships/slide" Target="slides/slide192.xml"/><Relationship Id="rId202" Type="http://schemas.openxmlformats.org/officeDocument/2006/relationships/slide" Target="slides/slide201.xml"/><Relationship Id="rId207" Type="http://schemas.openxmlformats.org/officeDocument/2006/relationships/slide" Target="slides/slide206.xml"/><Relationship Id="rId223" Type="http://schemas.openxmlformats.org/officeDocument/2006/relationships/slide" Target="slides/slide222.xml"/><Relationship Id="rId228" Type="http://schemas.openxmlformats.org/officeDocument/2006/relationships/slide" Target="slides/slide227.xml"/><Relationship Id="rId244" Type="http://schemas.openxmlformats.org/officeDocument/2006/relationships/slide" Target="slides/slide243.xml"/><Relationship Id="rId249" Type="http://schemas.openxmlformats.org/officeDocument/2006/relationships/slide" Target="slides/slide24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260" Type="http://schemas.openxmlformats.org/officeDocument/2006/relationships/slide" Target="slides/slide259.xml"/><Relationship Id="rId265" Type="http://schemas.openxmlformats.org/officeDocument/2006/relationships/slide" Target="slides/slide264.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slide" Target="slides/slide182.xml"/><Relationship Id="rId213" Type="http://schemas.openxmlformats.org/officeDocument/2006/relationships/slide" Target="slides/slide212.xml"/><Relationship Id="rId218" Type="http://schemas.openxmlformats.org/officeDocument/2006/relationships/slide" Target="slides/slide217.xml"/><Relationship Id="rId234" Type="http://schemas.openxmlformats.org/officeDocument/2006/relationships/slide" Target="slides/slide233.xml"/><Relationship Id="rId239" Type="http://schemas.openxmlformats.org/officeDocument/2006/relationships/slide" Target="slides/slide238.xml"/><Relationship Id="rId2" Type="http://schemas.openxmlformats.org/officeDocument/2006/relationships/slide" Target="slides/slide1.xml"/><Relationship Id="rId29" Type="http://schemas.openxmlformats.org/officeDocument/2006/relationships/slide" Target="slides/slide28.xml"/><Relationship Id="rId250" Type="http://schemas.openxmlformats.org/officeDocument/2006/relationships/slide" Target="slides/slide249.xml"/><Relationship Id="rId255" Type="http://schemas.openxmlformats.org/officeDocument/2006/relationships/slide" Target="slides/slide254.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199" Type="http://schemas.openxmlformats.org/officeDocument/2006/relationships/slide" Target="slides/slide198.xml"/><Relationship Id="rId203" Type="http://schemas.openxmlformats.org/officeDocument/2006/relationships/slide" Target="slides/slide202.xml"/><Relationship Id="rId208" Type="http://schemas.openxmlformats.org/officeDocument/2006/relationships/slide" Target="slides/slide207.xml"/><Relationship Id="rId229" Type="http://schemas.openxmlformats.org/officeDocument/2006/relationships/slide" Target="slides/slide228.xml"/><Relationship Id="rId19" Type="http://schemas.openxmlformats.org/officeDocument/2006/relationships/slide" Target="slides/slide18.xml"/><Relationship Id="rId224" Type="http://schemas.openxmlformats.org/officeDocument/2006/relationships/slide" Target="slides/slide223.xml"/><Relationship Id="rId240" Type="http://schemas.openxmlformats.org/officeDocument/2006/relationships/slide" Target="slides/slide239.xml"/><Relationship Id="rId245" Type="http://schemas.openxmlformats.org/officeDocument/2006/relationships/slide" Target="slides/slide244.xml"/><Relationship Id="rId261" Type="http://schemas.openxmlformats.org/officeDocument/2006/relationships/slide" Target="slides/slide260.xml"/><Relationship Id="rId266" Type="http://schemas.openxmlformats.org/officeDocument/2006/relationships/notesMaster" Target="notesMasters/notesMaster1.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219" Type="http://schemas.openxmlformats.org/officeDocument/2006/relationships/slide" Target="slides/slide218.xml"/><Relationship Id="rId3" Type="http://schemas.openxmlformats.org/officeDocument/2006/relationships/slide" Target="slides/slide2.xml"/><Relationship Id="rId214" Type="http://schemas.openxmlformats.org/officeDocument/2006/relationships/slide" Target="slides/slide213.xml"/><Relationship Id="rId230" Type="http://schemas.openxmlformats.org/officeDocument/2006/relationships/slide" Target="slides/slide229.xml"/><Relationship Id="rId235" Type="http://schemas.openxmlformats.org/officeDocument/2006/relationships/slide" Target="slides/slide234.xml"/><Relationship Id="rId251" Type="http://schemas.openxmlformats.org/officeDocument/2006/relationships/slide" Target="slides/slide250.xml"/><Relationship Id="rId256" Type="http://schemas.openxmlformats.org/officeDocument/2006/relationships/slide" Target="slides/slide255.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slide" Target="slides/slide194.xml"/><Relationship Id="rId209" Type="http://schemas.openxmlformats.org/officeDocument/2006/relationships/slide" Target="slides/slide208.xml"/><Relationship Id="rId190" Type="http://schemas.openxmlformats.org/officeDocument/2006/relationships/slide" Target="slides/slide189.xml"/><Relationship Id="rId204" Type="http://schemas.openxmlformats.org/officeDocument/2006/relationships/slide" Target="slides/slide203.xml"/><Relationship Id="rId220" Type="http://schemas.openxmlformats.org/officeDocument/2006/relationships/slide" Target="slides/slide219.xml"/><Relationship Id="rId225" Type="http://schemas.openxmlformats.org/officeDocument/2006/relationships/slide" Target="slides/slide224.xml"/><Relationship Id="rId241" Type="http://schemas.openxmlformats.org/officeDocument/2006/relationships/slide" Target="slides/slide240.xml"/><Relationship Id="rId246" Type="http://schemas.openxmlformats.org/officeDocument/2006/relationships/slide" Target="slides/slide245.xml"/><Relationship Id="rId267" Type="http://schemas.openxmlformats.org/officeDocument/2006/relationships/presProps" Target="presProp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262" Type="http://schemas.openxmlformats.org/officeDocument/2006/relationships/slide" Target="slides/slide261.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10" Type="http://schemas.openxmlformats.org/officeDocument/2006/relationships/slide" Target="slides/slide209.xml"/><Relationship Id="rId215" Type="http://schemas.openxmlformats.org/officeDocument/2006/relationships/slide" Target="slides/slide214.xml"/><Relationship Id="rId236" Type="http://schemas.openxmlformats.org/officeDocument/2006/relationships/slide" Target="slides/slide235.xml"/><Relationship Id="rId257" Type="http://schemas.openxmlformats.org/officeDocument/2006/relationships/slide" Target="slides/slide256.xml"/><Relationship Id="rId26" Type="http://schemas.openxmlformats.org/officeDocument/2006/relationships/slide" Target="slides/slide25.xml"/><Relationship Id="rId231" Type="http://schemas.openxmlformats.org/officeDocument/2006/relationships/slide" Target="slides/slide230.xml"/><Relationship Id="rId252" Type="http://schemas.openxmlformats.org/officeDocument/2006/relationships/slide" Target="slides/slide251.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slide" Target="slides/slide220.xml"/><Relationship Id="rId242" Type="http://schemas.openxmlformats.org/officeDocument/2006/relationships/slide" Target="slides/slide241.xml"/><Relationship Id="rId263" Type="http://schemas.openxmlformats.org/officeDocument/2006/relationships/slide" Target="slides/slide262.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11" Type="http://schemas.openxmlformats.org/officeDocument/2006/relationships/slide" Target="slides/slide210.xml"/><Relationship Id="rId232" Type="http://schemas.openxmlformats.org/officeDocument/2006/relationships/slide" Target="slides/slide231.xml"/><Relationship Id="rId253" Type="http://schemas.openxmlformats.org/officeDocument/2006/relationships/slide" Target="slides/slide252.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201" Type="http://schemas.openxmlformats.org/officeDocument/2006/relationships/slide" Target="slides/slide200.xml"/><Relationship Id="rId222" Type="http://schemas.openxmlformats.org/officeDocument/2006/relationships/slide" Target="slides/slide221.xml"/><Relationship Id="rId243" Type="http://schemas.openxmlformats.org/officeDocument/2006/relationships/slide" Target="slides/slide242.xml"/><Relationship Id="rId264" Type="http://schemas.openxmlformats.org/officeDocument/2006/relationships/slide" Target="slides/slide263.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1" Type="http://schemas.openxmlformats.org/officeDocument/2006/relationships/slideMaster" Target="slideMasters/slideMaster1.xml"/><Relationship Id="rId212" Type="http://schemas.openxmlformats.org/officeDocument/2006/relationships/slide" Target="slides/slide211.xml"/><Relationship Id="rId233" Type="http://schemas.openxmlformats.org/officeDocument/2006/relationships/slide" Target="slides/slide232.xml"/><Relationship Id="rId254" Type="http://schemas.openxmlformats.org/officeDocument/2006/relationships/slide" Target="slides/slide25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12/11/2015</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a:t>
            </a:fld>
            <a:endParaRPr lang="en-US" dirty="0"/>
          </a:p>
        </p:txBody>
      </p:sp>
    </p:spTree>
    <p:extLst>
      <p:ext uri="{BB962C8B-B14F-4D97-AF65-F5344CB8AC3E}">
        <p14:creationId xmlns:p14="http://schemas.microsoft.com/office/powerpoint/2010/main" val="41422769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13</a:t>
            </a:fld>
            <a:endParaRPr lang="en-US" dirty="0"/>
          </a:p>
        </p:txBody>
      </p:sp>
    </p:spTree>
    <p:extLst>
      <p:ext uri="{BB962C8B-B14F-4D97-AF65-F5344CB8AC3E}">
        <p14:creationId xmlns:p14="http://schemas.microsoft.com/office/powerpoint/2010/main" val="41422769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pPr>
              <a:defRPr/>
            </a:pPr>
            <a:fld id="{CC3E2321-BEA1-483A-B63E-43351015782E}" type="slidenum">
              <a:rPr lang="ar-SA" smtClean="0"/>
              <a:pPr>
                <a:defRPr/>
              </a:pPr>
              <a:t>19</a:t>
            </a:fld>
            <a:endParaRPr lang="en-US"/>
          </a:p>
        </p:txBody>
      </p:sp>
    </p:spTree>
    <p:extLst>
      <p:ext uri="{BB962C8B-B14F-4D97-AF65-F5344CB8AC3E}">
        <p14:creationId xmlns:p14="http://schemas.microsoft.com/office/powerpoint/2010/main" val="2145402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pPr>
              <a:defRPr/>
            </a:pPr>
            <a:fld id="{CC3E2321-BEA1-483A-B63E-43351015782E}" type="slidenum">
              <a:rPr lang="ar-SA" smtClean="0"/>
              <a:pPr>
                <a:defRPr/>
              </a:pPr>
              <a:t>20</a:t>
            </a:fld>
            <a:endParaRPr lang="en-US"/>
          </a:p>
        </p:txBody>
      </p:sp>
    </p:spTree>
    <p:extLst>
      <p:ext uri="{BB962C8B-B14F-4D97-AF65-F5344CB8AC3E}">
        <p14:creationId xmlns:p14="http://schemas.microsoft.com/office/powerpoint/2010/main" val="40719100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29</a:t>
            </a:fld>
            <a:endParaRPr lang="en-US" dirty="0"/>
          </a:p>
        </p:txBody>
      </p:sp>
    </p:spTree>
    <p:extLst>
      <p:ext uri="{BB962C8B-B14F-4D97-AF65-F5344CB8AC3E}">
        <p14:creationId xmlns:p14="http://schemas.microsoft.com/office/powerpoint/2010/main" val="41422769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pPr>
              <a:defRPr/>
            </a:pPr>
            <a:fld id="{CC3E2321-BEA1-483A-B63E-43351015782E}" type="slidenum">
              <a:rPr lang="ar-SA" smtClean="0"/>
              <a:pPr>
                <a:defRPr/>
              </a:pPr>
              <a:t>35</a:t>
            </a:fld>
            <a:endParaRPr lang="en-US"/>
          </a:p>
        </p:txBody>
      </p:sp>
    </p:spTree>
    <p:extLst>
      <p:ext uri="{BB962C8B-B14F-4D97-AF65-F5344CB8AC3E}">
        <p14:creationId xmlns:p14="http://schemas.microsoft.com/office/powerpoint/2010/main" val="2145402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pPr>
              <a:defRPr/>
            </a:pPr>
            <a:fld id="{CC3E2321-BEA1-483A-B63E-43351015782E}" type="slidenum">
              <a:rPr lang="ar-SA" smtClean="0"/>
              <a:pPr>
                <a:defRPr/>
              </a:pPr>
              <a:t>36</a:t>
            </a:fld>
            <a:endParaRPr lang="en-US"/>
          </a:p>
        </p:txBody>
      </p:sp>
    </p:spTree>
    <p:extLst>
      <p:ext uri="{BB962C8B-B14F-4D97-AF65-F5344CB8AC3E}">
        <p14:creationId xmlns:p14="http://schemas.microsoft.com/office/powerpoint/2010/main" val="40719100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45</a:t>
            </a:fld>
            <a:endParaRPr lang="en-US" dirty="0"/>
          </a:p>
        </p:txBody>
      </p:sp>
    </p:spTree>
    <p:extLst>
      <p:ext uri="{BB962C8B-B14F-4D97-AF65-F5344CB8AC3E}">
        <p14:creationId xmlns:p14="http://schemas.microsoft.com/office/powerpoint/2010/main" val="41422769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68</a:t>
            </a:fld>
            <a:endParaRPr lang="en-US" dirty="0"/>
          </a:p>
        </p:txBody>
      </p:sp>
    </p:spTree>
    <p:extLst>
      <p:ext uri="{BB962C8B-B14F-4D97-AF65-F5344CB8AC3E}">
        <p14:creationId xmlns:p14="http://schemas.microsoft.com/office/powerpoint/2010/main" val="41422769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79</a:t>
            </a:fld>
            <a:endParaRPr lang="en-US" dirty="0"/>
          </a:p>
        </p:txBody>
      </p:sp>
    </p:spTree>
    <p:extLst>
      <p:ext uri="{BB962C8B-B14F-4D97-AF65-F5344CB8AC3E}">
        <p14:creationId xmlns:p14="http://schemas.microsoft.com/office/powerpoint/2010/main" val="41422769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124</a:t>
            </a:fld>
            <a:endParaRPr lang="en-US" dirty="0"/>
          </a:p>
        </p:txBody>
      </p:sp>
    </p:spTree>
    <p:extLst>
      <p:ext uri="{BB962C8B-B14F-4D97-AF65-F5344CB8AC3E}">
        <p14:creationId xmlns:p14="http://schemas.microsoft.com/office/powerpoint/2010/main" val="41422769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138</a:t>
            </a:fld>
            <a:endParaRPr lang="en-US" dirty="0"/>
          </a:p>
        </p:txBody>
      </p:sp>
    </p:spTree>
    <p:extLst>
      <p:ext uri="{BB962C8B-B14F-4D97-AF65-F5344CB8AC3E}">
        <p14:creationId xmlns:p14="http://schemas.microsoft.com/office/powerpoint/2010/main" val="41422769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153</a:t>
            </a:fld>
            <a:endParaRPr lang="en-US" dirty="0"/>
          </a:p>
        </p:txBody>
      </p:sp>
    </p:spTree>
    <p:extLst>
      <p:ext uri="{BB962C8B-B14F-4D97-AF65-F5344CB8AC3E}">
        <p14:creationId xmlns:p14="http://schemas.microsoft.com/office/powerpoint/2010/main" val="414227694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178</a:t>
            </a:fld>
            <a:endParaRPr lang="en-US" dirty="0"/>
          </a:p>
        </p:txBody>
      </p:sp>
    </p:spTree>
    <p:extLst>
      <p:ext uri="{BB962C8B-B14F-4D97-AF65-F5344CB8AC3E}">
        <p14:creationId xmlns:p14="http://schemas.microsoft.com/office/powerpoint/2010/main" val="414227694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197</a:t>
            </a:fld>
            <a:endParaRPr lang="en-US" dirty="0"/>
          </a:p>
        </p:txBody>
      </p:sp>
    </p:spTree>
    <p:extLst>
      <p:ext uri="{BB962C8B-B14F-4D97-AF65-F5344CB8AC3E}">
        <p14:creationId xmlns:p14="http://schemas.microsoft.com/office/powerpoint/2010/main" val="414227694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214</a:t>
            </a:fld>
            <a:endParaRPr lang="en-US" dirty="0"/>
          </a:p>
        </p:txBody>
      </p:sp>
    </p:spTree>
    <p:extLst>
      <p:ext uri="{BB962C8B-B14F-4D97-AF65-F5344CB8AC3E}">
        <p14:creationId xmlns:p14="http://schemas.microsoft.com/office/powerpoint/2010/main" val="414227694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233</a:t>
            </a:fld>
            <a:endParaRPr lang="en-US" dirty="0"/>
          </a:p>
        </p:txBody>
      </p:sp>
    </p:spTree>
    <p:extLst>
      <p:ext uri="{BB962C8B-B14F-4D97-AF65-F5344CB8AC3E}">
        <p14:creationId xmlns:p14="http://schemas.microsoft.com/office/powerpoint/2010/main" val="41422769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rgbClr val="43A79C"/>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rgbClr val="313B4A"/>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rgbClr val="EDBD1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rgbClr val="43A79C"/>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313B4A"/>
                </a:solidFill>
              </a:defRPr>
            </a:lvl1pPr>
            <a:lvl2pPr algn="r">
              <a:buFont typeface="Arial" pitchFamily="34" charset="0"/>
              <a:buNone/>
              <a:defRPr>
                <a:solidFill>
                  <a:srgbClr val="313B4A"/>
                </a:solidFill>
              </a:defRPr>
            </a:lvl2pPr>
            <a:lvl3pPr algn="r">
              <a:buFont typeface="Arial" pitchFamily="34" charset="0"/>
              <a:buNone/>
              <a:defRPr>
                <a:solidFill>
                  <a:srgbClr val="313B4A"/>
                </a:solidFill>
              </a:defRPr>
            </a:lvl3pPr>
            <a:lvl4pPr algn="r">
              <a:buFont typeface="Arial" pitchFamily="34" charset="0"/>
              <a:buNone/>
              <a:defRPr>
                <a:solidFill>
                  <a:srgbClr val="313B4A"/>
                </a:solidFill>
              </a:defRPr>
            </a:lvl4pPr>
            <a:lvl5pPr algn="r">
              <a:buFont typeface="Arial" pitchFamily="34" charset="0"/>
              <a:buNone/>
              <a:defRPr>
                <a:solidFill>
                  <a:srgbClr val="313B4A"/>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solidFill>
                  <a:srgbClr val="313B4A"/>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ctr"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rgbClr val="8E633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rgbClr val="43A79C"/>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solidFill>
                  <a:srgbClr val="313B4A"/>
                </a:solidFill>
              </a:defRPr>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dirty="0" smtClean="0"/>
              <a:t>العنوان الرئيسي</a:t>
            </a:r>
            <a:endParaRPr lang="en-US" dirty="0"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userDrawn="1"/>
        </p:nvSpPr>
        <p:spPr>
          <a:xfrm>
            <a:off x="0" y="6324600"/>
            <a:ext cx="9906000" cy="5334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timing>
    <p:tnLst>
      <p:par>
        <p:cTn id="1" dur="indefinite" restart="never" nodeType="tmRoot"/>
      </p:par>
    </p:tnLst>
  </p:timing>
  <p:hf hdr="0" ftr="0" dt="0"/>
  <p:txStyles>
    <p:titleStyle>
      <a:lvl1pPr algn="r" rtl="1" eaLnBrk="1" fontAlgn="base" hangingPunct="1">
        <a:spcBef>
          <a:spcPct val="0"/>
        </a:spcBef>
        <a:spcAft>
          <a:spcPct val="0"/>
        </a:spcAft>
        <a:defRPr sz="4400" kern="1200">
          <a:solidFill>
            <a:srgbClr val="43A79C"/>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rgbClr val="313B4A"/>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rgbClr val="313B4A"/>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rgbClr val="313B4A"/>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21.png"/></Relationships>
</file>

<file path=ppt/slides/_rels/slide2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3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21.png"/></Relationships>
</file>

<file path=ppt/slides/_rels/slide3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9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2.xml"/><Relationship Id="rId4" Type="http://schemas.openxmlformats.org/officeDocument/2006/relationships/image" Target="../media/image55.png"/></Relationships>
</file>

<file path=ppt/slides/_rels/slide109.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2.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2.xml"/><Relationship Id="rId4" Type="http://schemas.openxmlformats.org/officeDocument/2006/relationships/image" Target="../media/image61.png"/></Relationships>
</file>

<file path=ppt/slides/_rels/slide114.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2.xml"/><Relationship Id="rId4" Type="http://schemas.openxmlformats.org/officeDocument/2006/relationships/image" Target="../media/image68.png"/></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6.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2.xml"/><Relationship Id="rId4" Type="http://schemas.openxmlformats.org/officeDocument/2006/relationships/image" Target="../media/image76.png"/></Relationships>
</file>

<file path=ppt/slides/_rels/slide127.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3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5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7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9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3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313B4A"/>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313B4A"/>
                </a:solidFill>
                <a:latin typeface="Calibri" pitchFamily="34" charset="0"/>
              </a:rPr>
              <a:t>عمادة التعلم الإلكتروني والتعليم عن بعد</a:t>
            </a:r>
            <a:endParaRPr lang="en-US" sz="2400" b="1" dirty="0">
              <a:solidFill>
                <a:srgbClr val="313B4A"/>
              </a:solidFill>
              <a:latin typeface="Calibri" pitchFamily="34" charset="0"/>
            </a:endParaRPr>
          </a:p>
          <a:p>
            <a:pPr algn="ctr" rtl="0">
              <a:spcBef>
                <a:spcPct val="20000"/>
              </a:spcBef>
              <a:buFont typeface="Arial" pitchFamily="34" charset="0"/>
              <a:buNone/>
            </a:pPr>
            <a:r>
              <a:rPr lang="ar-SA" sz="2400" dirty="0" smtClean="0">
                <a:solidFill>
                  <a:srgbClr val="313B4A"/>
                </a:solidFill>
                <a:latin typeface="Calibri" pitchFamily="34" charset="0"/>
              </a:rPr>
              <a:t>	</a:t>
            </a:r>
            <a:endParaRPr lang="en-US" sz="2400" dirty="0">
              <a:solidFill>
                <a:srgbClr val="313B4A"/>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a:solidFill>
                  <a:srgbClr val="43A79C"/>
                </a:solidFill>
                <a:latin typeface="AYM Wadiy S_U normal."/>
                <a:cs typeface="Times New Roman" pitchFamily="18" charset="0"/>
              </a:rPr>
              <a:t>اسم </a:t>
            </a:r>
            <a:r>
              <a:rPr lang="ar-EG" sz="3700" b="1" dirty="0" smtClean="0">
                <a:solidFill>
                  <a:srgbClr val="43A79C"/>
                </a:solidFill>
                <a:latin typeface="AYM Wadiy S_U normal."/>
                <a:cs typeface="Times New Roman" pitchFamily="18" charset="0"/>
              </a:rPr>
              <a:t>المقرر</a:t>
            </a:r>
            <a:endParaRPr lang="ar-SA" sz="3700" b="1" dirty="0" smtClean="0">
              <a:solidFill>
                <a:srgbClr val="43A79C"/>
              </a:solidFill>
              <a:latin typeface="AYM Wadiy S_U normal."/>
              <a:cs typeface="Times New Roman" pitchFamily="18" charset="0"/>
            </a:endParaRPr>
          </a:p>
          <a:p>
            <a:pPr algn="ctr"/>
            <a:r>
              <a:rPr lang="ar-SA" sz="2800" b="1" dirty="0" smtClean="0">
                <a:solidFill>
                  <a:srgbClr val="313B4A"/>
                </a:solidFill>
                <a:latin typeface="Calibri" pitchFamily="34" charset="0"/>
                <a:cs typeface="Times New Roman" pitchFamily="18" charset="0"/>
              </a:rPr>
              <a:t>دراسة الاسانيد</a:t>
            </a:r>
          </a:p>
          <a:p>
            <a:pPr algn="ctr" rtl="0"/>
            <a:endParaRPr lang="en-US" sz="2800" b="1" dirty="0" smtClean="0">
              <a:solidFill>
                <a:srgbClr val="313B4A"/>
              </a:solidFill>
              <a:latin typeface="Calibri" pitchFamily="34" charset="0"/>
              <a:cs typeface="Times New Roman" pitchFamily="18" charset="0"/>
            </a:endParaRPr>
          </a:p>
          <a:p>
            <a:pPr algn="ctr"/>
            <a:r>
              <a:rPr lang="ar-SA" sz="3700" b="1" dirty="0">
                <a:solidFill>
                  <a:srgbClr val="43A79C"/>
                </a:solidFill>
                <a:latin typeface="AYM Wadiy S_U normal."/>
                <a:cs typeface="Times New Roman" pitchFamily="18" charset="0"/>
              </a:rPr>
              <a:t>استاذ المقرر</a:t>
            </a:r>
          </a:p>
          <a:p>
            <a:pPr algn="ctr"/>
            <a:r>
              <a:rPr lang="ar-SA" sz="2800" b="1" dirty="0" smtClean="0">
                <a:solidFill>
                  <a:srgbClr val="313B4A"/>
                </a:solidFill>
                <a:latin typeface="Calibri" pitchFamily="34" charset="0"/>
                <a:cs typeface="Times New Roman" pitchFamily="18" charset="0"/>
              </a:rPr>
              <a:t>د/ مهيب الحصان</a:t>
            </a:r>
            <a:endParaRPr lang="en-US" sz="2800" b="1" dirty="0">
              <a:solidFill>
                <a:srgbClr val="313B4A"/>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4" name="Subtitle 2"/>
          <p:cNvSpPr txBox="1">
            <a:spLocks/>
          </p:cNvSpPr>
          <p:nvPr/>
        </p:nvSpPr>
        <p:spPr bwMode="auto">
          <a:xfrm>
            <a:off x="5753100" y="5893593"/>
            <a:ext cx="4083050" cy="538163"/>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spcBef>
                <a:spcPct val="20000"/>
              </a:spcBef>
              <a:buFont typeface="Arial" pitchFamily="34" charset="0"/>
              <a:buNone/>
            </a:pPr>
            <a:r>
              <a:rPr lang="ar-SA" sz="2400" b="1" u="sng" dirty="0">
                <a:solidFill>
                  <a:srgbClr val="8E6334"/>
                </a:solidFill>
                <a:effectLst>
                  <a:outerShdw blurRad="38100" dist="38100" dir="2700000" algn="tl">
                    <a:srgbClr val="000000">
                      <a:alpha val="43137"/>
                    </a:srgbClr>
                  </a:outerShdw>
                </a:effectLst>
                <a:latin typeface="Calibri" pitchFamily="34" charset="0"/>
              </a:rPr>
              <a:t>كلية الآداب</a:t>
            </a:r>
            <a:endParaRPr lang="en-US" sz="2400" b="1" u="sng" dirty="0">
              <a:solidFill>
                <a:srgbClr val="8E6334"/>
              </a:solidFill>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1</a:t>
            </a:fld>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en-US" spc="-150" dirty="0" smtClean="0">
                <a:solidFill>
                  <a:srgbClr val="376092"/>
                </a:solidFill>
                <a:latin typeface="ae_AlMateen" pitchFamily="2" charset="-78"/>
                <a:cs typeface="ae_AlMateen" pitchFamily="2" charset="-78"/>
              </a:rPr>
              <a:t> </a:t>
            </a:r>
            <a:r>
              <a:rPr lang="ar-SA" spc="-150" dirty="0" smtClean="0">
                <a:solidFill>
                  <a:srgbClr val="376092"/>
                </a:solidFill>
                <a:latin typeface="ae_AlMateen" pitchFamily="2" charset="-78"/>
                <a:cs typeface="ae_AlMateen" pitchFamily="2" charset="-78"/>
              </a:rPr>
              <a:t>المحاضرة التمهيدية</a:t>
            </a:r>
            <a:endParaRPr lang="en-US"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eaLnBrk="1" hangingPunct="1"/>
            <a:r>
              <a:rPr lang="en-US" b="1" dirty="0" smtClean="0">
                <a:solidFill>
                  <a:schemeClr val="tx1"/>
                </a:solidFill>
                <a:cs typeface="Arial" pitchFamily="34" charset="0"/>
              </a:rPr>
              <a:t>-</a:t>
            </a:r>
          </a:p>
        </p:txBody>
      </p:sp>
    </p:spTree>
    <p:extLst>
      <p:ext uri="{BB962C8B-B14F-4D97-AF65-F5344CB8AC3E}">
        <p14:creationId xmlns:p14="http://schemas.microsoft.com/office/powerpoint/2010/main" val="271879932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dirty="0" smtClean="0">
                <a:solidFill>
                  <a:schemeClr val="tx2">
                    <a:lumMod val="75000"/>
                  </a:schemeClr>
                </a:solidFill>
              </a:rPr>
              <a:t>عناصر المحاضرة</a:t>
            </a:r>
            <a:endParaRPr lang="en-US" dirty="0">
              <a:solidFill>
                <a:schemeClr val="tx2">
                  <a:lumMod val="75000"/>
                </a:schemeClr>
              </a:solidFill>
            </a:endParaRPr>
          </a:p>
        </p:txBody>
      </p:sp>
      <p:sp>
        <p:nvSpPr>
          <p:cNvPr id="7171" name="Text Placeholder 5"/>
          <p:cNvSpPr>
            <a:spLocks noGrp="1"/>
          </p:cNvSpPr>
          <p:nvPr>
            <p:ph idx="1"/>
          </p:nvPr>
        </p:nvSpPr>
        <p:spPr/>
        <p:txBody>
          <a:bodyPr/>
          <a:lstStyle/>
          <a:p>
            <a:pPr rtl="1" eaLnBrk="1" hangingPunct="1">
              <a:buFont typeface="Arial" pitchFamily="34" charset="0"/>
              <a:buChar char="•"/>
            </a:pPr>
            <a:r>
              <a:rPr lang="ar-SA" b="1" dirty="0" smtClean="0">
                <a:cs typeface="Arial" pitchFamily="34" charset="0"/>
              </a:rPr>
              <a:t>مقدمة</a:t>
            </a:r>
          </a:p>
          <a:p>
            <a:pPr rtl="1" eaLnBrk="1" hangingPunct="1">
              <a:buFont typeface="Arial" pitchFamily="34" charset="0"/>
              <a:buChar char="•"/>
            </a:pPr>
            <a:r>
              <a:rPr lang="ar-SA" b="1" dirty="0" smtClean="0">
                <a:cs typeface="Arial" pitchFamily="34" charset="0"/>
              </a:rPr>
              <a:t>الكتاب المقرر</a:t>
            </a:r>
          </a:p>
          <a:p>
            <a:pPr rtl="1" eaLnBrk="1" hangingPunct="1">
              <a:buFont typeface="Arial" pitchFamily="34" charset="0"/>
              <a:buChar char="•"/>
            </a:pPr>
            <a:r>
              <a:rPr lang="ar-SA" b="1" dirty="0" smtClean="0">
                <a:cs typeface="Arial" pitchFamily="34" charset="0"/>
              </a:rPr>
              <a:t>الخطة الدراسية</a:t>
            </a:r>
          </a:p>
          <a:p>
            <a:pPr rtl="1" eaLnBrk="1" hangingPunct="1">
              <a:buFont typeface="Arial" pitchFamily="34" charset="0"/>
              <a:buChar char="•"/>
            </a:pPr>
            <a:r>
              <a:rPr lang="ar-SA" b="1" dirty="0" smtClean="0">
                <a:cs typeface="Arial" pitchFamily="34" charset="0"/>
              </a:rPr>
              <a:t>ملخص الموضوعات</a:t>
            </a:r>
          </a:p>
          <a:p>
            <a:r>
              <a:rPr lang="en-US" b="1" dirty="0" smtClean="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a:t>
            </a:fld>
            <a:endParaRPr lang="en-US" dirty="0" smtClean="0">
              <a:cs typeface="Arial" pitchFamily="34" charset="0"/>
            </a:endParaRPr>
          </a:p>
        </p:txBody>
      </p:sp>
    </p:spTree>
    <p:extLst>
      <p:ext uri="{BB962C8B-B14F-4D97-AF65-F5344CB8AC3E}">
        <p14:creationId xmlns:p14="http://schemas.microsoft.com/office/powerpoint/2010/main" val="372494585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r>
              <a:rPr lang="ar-SA" dirty="0" smtClean="0">
                <a:solidFill>
                  <a:schemeClr val="tx2">
                    <a:lumMod val="75000"/>
                  </a:schemeClr>
                </a:solidFill>
                <a:cs typeface="Arial" pitchFamily="34" charset="0"/>
              </a:rPr>
              <a:t>مقدمة:</a:t>
            </a:r>
          </a:p>
        </p:txBody>
      </p:sp>
      <p:sp>
        <p:nvSpPr>
          <p:cNvPr id="8195" name="Content Placeholder 2"/>
          <p:cNvSpPr>
            <a:spLocks noGrp="1"/>
          </p:cNvSpPr>
          <p:nvPr>
            <p:ph idx="1"/>
          </p:nvPr>
        </p:nvSpPr>
        <p:spPr>
          <a:xfrm>
            <a:off x="228600" y="1295400"/>
            <a:ext cx="9144000" cy="4678363"/>
          </a:xfrm>
        </p:spPr>
        <p:txBody>
          <a:bodyPr/>
          <a:lstStyle/>
          <a:p>
            <a:pPr algn="ctr" rtl="1"/>
            <a:endParaRPr lang="ar-SA" b="1" dirty="0" smtClean="0"/>
          </a:p>
          <a:p>
            <a:pPr algn="ctr" rtl="1"/>
            <a:r>
              <a:rPr lang="ar-SA" b="1" dirty="0" smtClean="0"/>
              <a:t>اسم المقرر </a:t>
            </a:r>
          </a:p>
          <a:p>
            <a:pPr algn="ctr" rtl="1"/>
            <a:r>
              <a:rPr lang="ar-SA" b="1" dirty="0" smtClean="0"/>
              <a:t>دراسة الأسانيد</a:t>
            </a:r>
            <a:r>
              <a:rPr lang="ar-KW" b="1" dirty="0" smtClean="0"/>
              <a:t> </a:t>
            </a:r>
            <a:endParaRPr lang="en-US" dirty="0" smtClean="0"/>
          </a:p>
          <a:p>
            <a:pPr algn="ctr" rtl="1"/>
            <a:r>
              <a:rPr lang="ar-SA" b="1" dirty="0" smtClean="0"/>
              <a:t>الكتاب المقرر </a:t>
            </a:r>
          </a:p>
          <a:p>
            <a:pPr algn="ctr" rtl="1"/>
            <a:r>
              <a:rPr lang="ar-SA" b="1" dirty="0" smtClean="0"/>
              <a:t>أصول التخريج ودراسة الأسانيد</a:t>
            </a:r>
            <a:endParaRPr lang="en-US" dirty="0" smtClean="0"/>
          </a:p>
          <a:p>
            <a:pPr algn="ctr" rtl="1"/>
            <a:endParaRPr lang="en-US" dirty="0" smtClean="0"/>
          </a:p>
          <a:p>
            <a:pPr algn="ctr" rtl="1"/>
            <a:r>
              <a:rPr lang="ar-KW" b="1" dirty="0" smtClean="0"/>
              <a:t>الدكتور محمود الطحان</a:t>
            </a:r>
            <a:endParaRPr lang="en-US" dirty="0" smtClean="0"/>
          </a:p>
          <a:p>
            <a:pPr eaLnBrk="1" hangingPunct="1"/>
            <a:endParaRPr lang="ar-SA"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4</a:t>
            </a:fld>
            <a:endParaRPr lang="en-US" dirty="0" smtClean="0">
              <a:cs typeface="Arial" pitchFamily="34" charset="0"/>
            </a:endParaRPr>
          </a:p>
        </p:txBody>
      </p:sp>
    </p:spTree>
    <p:extLst>
      <p:ext uri="{BB962C8B-B14F-4D97-AF65-F5344CB8AC3E}">
        <p14:creationId xmlns:p14="http://schemas.microsoft.com/office/powerpoint/2010/main" val="189686104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r>
              <a:rPr lang="ar-SA" dirty="0" smtClean="0">
                <a:solidFill>
                  <a:schemeClr val="tx2">
                    <a:lumMod val="75000"/>
                  </a:schemeClr>
                </a:solidFill>
                <a:cs typeface="Arial" pitchFamily="34" charset="0"/>
              </a:rPr>
              <a:t>-</a:t>
            </a: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5</a:t>
            </a:fld>
            <a:endParaRPr lang="en-US" dirty="0" smtClean="0">
              <a:cs typeface="Arial" pitchFamily="34" charset="0"/>
            </a:endParaRPr>
          </a:p>
        </p:txBody>
      </p:sp>
      <p:pic>
        <p:nvPicPr>
          <p:cNvPr id="1026" name="Picture 2"/>
          <p:cNvPicPr>
            <a:picLocks noGrp="1" noChangeAspect="1" noChangeArrowheads="1"/>
          </p:cNvPicPr>
          <p:nvPr>
            <p:ph idx="4294967295"/>
          </p:nvPr>
        </p:nvPicPr>
        <p:blipFill>
          <a:blip r:embed="rId2" cstate="print"/>
          <a:srcRect/>
          <a:stretch>
            <a:fillRect/>
          </a:stretch>
        </p:blipFill>
        <p:spPr bwMode="auto">
          <a:xfrm>
            <a:off x="1600200" y="1600200"/>
            <a:ext cx="7315199" cy="4373563"/>
          </a:xfrm>
          <a:prstGeom prst="rect">
            <a:avLst/>
          </a:prstGeom>
          <a:noFill/>
          <a:ln w="9525">
            <a:noFill/>
            <a:miter lim="800000"/>
            <a:headEnd/>
            <a:tailEnd/>
          </a:ln>
        </p:spPr>
      </p:pic>
    </p:spTree>
    <p:extLst>
      <p:ext uri="{BB962C8B-B14F-4D97-AF65-F5344CB8AC3E}">
        <p14:creationId xmlns:p14="http://schemas.microsoft.com/office/powerpoint/2010/main" val="149411606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
            </a:r>
            <a:br>
              <a:rPr lang="ar-SA" dirty="0" smtClean="0"/>
            </a:br>
            <a:endParaRPr lang="en-US" dirty="0"/>
          </a:p>
        </p:txBody>
      </p:sp>
      <p:sp>
        <p:nvSpPr>
          <p:cNvPr id="3" name="عنصر نائب للمحتوى 2"/>
          <p:cNvSpPr>
            <a:spLocks noGrp="1"/>
          </p:cNvSpPr>
          <p:nvPr>
            <p:ph idx="1"/>
          </p:nvPr>
        </p:nvSpPr>
        <p:spPr/>
        <p:txBody>
          <a:bodyPr/>
          <a:lstStyle/>
          <a:p>
            <a:endParaRPr lang="en-US" dirty="0"/>
          </a:p>
        </p:txBody>
      </p:sp>
      <p:pic>
        <p:nvPicPr>
          <p:cNvPr id="2050" name="Picture 2"/>
          <p:cNvPicPr>
            <a:picLocks noChangeAspect="1" noChangeArrowheads="1"/>
          </p:cNvPicPr>
          <p:nvPr/>
        </p:nvPicPr>
        <p:blipFill>
          <a:blip r:embed="rId2" cstate="print"/>
          <a:srcRect/>
          <a:stretch>
            <a:fillRect/>
          </a:stretch>
        </p:blipFill>
        <p:spPr bwMode="auto">
          <a:xfrm>
            <a:off x="914400" y="1752600"/>
            <a:ext cx="8305800" cy="2971800"/>
          </a:xfrm>
          <a:prstGeom prst="rect">
            <a:avLst/>
          </a:prstGeom>
          <a:noFill/>
          <a:ln w="9525">
            <a:noFill/>
            <a:miter lim="800000"/>
            <a:headEnd/>
            <a:tailEnd/>
          </a:ln>
        </p:spPr>
      </p:pic>
    </p:spTree>
    <p:extLst>
      <p:ext uri="{BB962C8B-B14F-4D97-AF65-F5344CB8AC3E}">
        <p14:creationId xmlns:p14="http://schemas.microsoft.com/office/powerpoint/2010/main" val="27635773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p:txBody>
          <a:bodyPr/>
          <a:lstStyle/>
          <a:p>
            <a:endParaRPr lang="en-US" dirty="0"/>
          </a:p>
        </p:txBody>
      </p:sp>
      <p:pic>
        <p:nvPicPr>
          <p:cNvPr id="3074" name="Picture 2"/>
          <p:cNvPicPr>
            <a:picLocks noChangeAspect="1" noChangeArrowheads="1"/>
          </p:cNvPicPr>
          <p:nvPr/>
        </p:nvPicPr>
        <p:blipFill>
          <a:blip r:embed="rId2" cstate="print"/>
          <a:srcRect/>
          <a:stretch>
            <a:fillRect/>
          </a:stretch>
        </p:blipFill>
        <p:spPr bwMode="auto">
          <a:xfrm>
            <a:off x="381000" y="1447800"/>
            <a:ext cx="8922282" cy="4191000"/>
          </a:xfrm>
          <a:prstGeom prst="rect">
            <a:avLst/>
          </a:prstGeom>
          <a:noFill/>
          <a:ln w="9525">
            <a:noFill/>
            <a:miter lim="800000"/>
            <a:headEnd/>
            <a:tailEnd/>
          </a:ln>
        </p:spPr>
      </p:pic>
    </p:spTree>
    <p:extLst>
      <p:ext uri="{BB962C8B-B14F-4D97-AF65-F5344CB8AC3E}">
        <p14:creationId xmlns:p14="http://schemas.microsoft.com/office/powerpoint/2010/main" val="145007929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a:t>
            </a:r>
            <a:endParaRPr lang="en-US" dirty="0"/>
          </a:p>
        </p:txBody>
      </p:sp>
      <p:pic>
        <p:nvPicPr>
          <p:cNvPr id="4098" name="Picture 2"/>
          <p:cNvPicPr>
            <a:picLocks noGrp="1" noChangeAspect="1" noChangeArrowheads="1"/>
          </p:cNvPicPr>
          <p:nvPr>
            <p:ph idx="1"/>
          </p:nvPr>
        </p:nvPicPr>
        <p:blipFill>
          <a:blip r:embed="rId2" cstate="print"/>
          <a:srcRect/>
          <a:stretch>
            <a:fillRect/>
          </a:stretch>
        </p:blipFill>
        <p:spPr bwMode="auto">
          <a:xfrm>
            <a:off x="533400" y="1752600"/>
            <a:ext cx="8915400" cy="1219200"/>
          </a:xfrm>
          <a:prstGeom prst="rect">
            <a:avLst/>
          </a:prstGeom>
          <a:noFill/>
          <a:ln w="9525">
            <a:noFill/>
            <a:miter lim="800000"/>
            <a:headEnd/>
            <a:tailEnd/>
          </a:ln>
        </p:spPr>
      </p:pic>
      <p:pic>
        <p:nvPicPr>
          <p:cNvPr id="4099" name="Picture 3"/>
          <p:cNvPicPr>
            <a:picLocks noChangeAspect="1" noChangeArrowheads="1"/>
          </p:cNvPicPr>
          <p:nvPr/>
        </p:nvPicPr>
        <p:blipFill>
          <a:blip r:embed="rId3" cstate="print"/>
          <a:srcRect/>
          <a:stretch>
            <a:fillRect/>
          </a:stretch>
        </p:blipFill>
        <p:spPr bwMode="auto">
          <a:xfrm>
            <a:off x="609600" y="3124200"/>
            <a:ext cx="8839200" cy="2214563"/>
          </a:xfrm>
          <a:prstGeom prst="rect">
            <a:avLst/>
          </a:prstGeom>
          <a:noFill/>
          <a:ln w="9525">
            <a:noFill/>
            <a:miter lim="800000"/>
            <a:headEnd/>
            <a:tailEnd/>
          </a:ln>
        </p:spPr>
      </p:pic>
    </p:spTree>
    <p:extLst>
      <p:ext uri="{BB962C8B-B14F-4D97-AF65-F5344CB8AC3E}">
        <p14:creationId xmlns:p14="http://schemas.microsoft.com/office/powerpoint/2010/main" val="9404637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a:t>
            </a:r>
            <a:endParaRPr lang="en-US" dirty="0"/>
          </a:p>
        </p:txBody>
      </p:sp>
      <p:pic>
        <p:nvPicPr>
          <p:cNvPr id="6146" name="Picture 2"/>
          <p:cNvPicPr>
            <a:picLocks noGrp="1" noChangeAspect="1" noChangeArrowheads="1"/>
          </p:cNvPicPr>
          <p:nvPr>
            <p:ph idx="1"/>
          </p:nvPr>
        </p:nvPicPr>
        <p:blipFill>
          <a:blip r:embed="rId2" cstate="print"/>
          <a:srcRect/>
          <a:stretch>
            <a:fillRect/>
          </a:stretch>
        </p:blipFill>
        <p:spPr bwMode="auto">
          <a:xfrm>
            <a:off x="495300" y="2003134"/>
            <a:ext cx="8915400" cy="3720095"/>
          </a:xfrm>
          <a:prstGeom prst="rect">
            <a:avLst/>
          </a:prstGeom>
          <a:noFill/>
          <a:ln w="9525">
            <a:noFill/>
            <a:miter lim="800000"/>
            <a:headEnd/>
            <a:tailEnd/>
          </a:ln>
        </p:spPr>
      </p:pic>
    </p:spTree>
    <p:extLst>
      <p:ext uri="{BB962C8B-B14F-4D97-AF65-F5344CB8AC3E}">
        <p14:creationId xmlns:p14="http://schemas.microsoft.com/office/powerpoint/2010/main" val="33353776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US"/>
          </a:p>
        </p:txBody>
      </p:sp>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10</a:t>
            </a:fld>
            <a:endParaRPr lang="en-US" dirty="0"/>
          </a:p>
        </p:txBody>
      </p:sp>
      <p:graphicFrame>
        <p:nvGraphicFramePr>
          <p:cNvPr id="7" name="Table 6"/>
          <p:cNvGraphicFramePr>
            <a:graphicFrameLocks noGrp="1"/>
          </p:cNvGraphicFramePr>
          <p:nvPr/>
        </p:nvGraphicFramePr>
        <p:xfrm>
          <a:off x="1381125" y="1714500"/>
          <a:ext cx="7086600" cy="3902076"/>
        </p:xfrm>
        <a:graphic>
          <a:graphicData uri="http://schemas.openxmlformats.org/drawingml/2006/table">
            <a:tbl>
              <a:tblPr rtl="1" firstRow="1" bandRow="1">
                <a:tableStyleId>{5C22544A-7EE6-4342-B048-85BDC9FD1C3A}</a:tableStyleId>
              </a:tblPr>
              <a:tblGrid>
                <a:gridCol w="4701011"/>
                <a:gridCol w="2385589"/>
              </a:tblGrid>
              <a:tr h="457282">
                <a:tc>
                  <a:txBody>
                    <a:bodyPr/>
                    <a:lstStyle/>
                    <a:p>
                      <a:pPr algn="ctr" rtl="1"/>
                      <a:r>
                        <a:rPr lang="ar-SA" sz="2400" dirty="0" smtClean="0"/>
                        <a:t>النشاط </a:t>
                      </a:r>
                      <a:endParaRPr lang="ar-SA" sz="2400" dirty="0"/>
                    </a:p>
                  </a:txBody>
                  <a:tcPr marT="45739" marB="45739"/>
                </a:tc>
                <a:tc>
                  <a:txBody>
                    <a:bodyPr/>
                    <a:lstStyle/>
                    <a:p>
                      <a:pPr algn="ctr" rtl="1"/>
                      <a:r>
                        <a:rPr lang="ar-SA" sz="2400" dirty="0" smtClean="0"/>
                        <a:t>الدرجة</a:t>
                      </a:r>
                      <a:endParaRPr lang="ar-SA" sz="2400" dirty="0"/>
                    </a:p>
                  </a:txBody>
                  <a:tcPr marT="45739" marB="45739"/>
                </a:tc>
              </a:tr>
              <a:tr h="945022">
                <a:tc>
                  <a:txBody>
                    <a:bodyPr/>
                    <a:lstStyle/>
                    <a:p>
                      <a:pPr algn="ctr" rtl="1"/>
                      <a:r>
                        <a:rPr lang="ar-SA" sz="2800" b="1" dirty="0" smtClean="0"/>
                        <a:t>المشاركة في منتديات الحوار على البلاك</a:t>
                      </a:r>
                      <a:r>
                        <a:rPr lang="ar-SA" sz="2800" b="1" baseline="0" dirty="0" smtClean="0"/>
                        <a:t> بورد</a:t>
                      </a:r>
                      <a:endParaRPr lang="ar-SA" sz="2800" b="1" dirty="0"/>
                    </a:p>
                  </a:txBody>
                  <a:tcPr marT="45739" marB="45739"/>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2800" b="1" dirty="0" smtClean="0"/>
                        <a:t>10 درجات</a:t>
                      </a:r>
                      <a:endParaRPr lang="en-US" sz="2800" b="1" dirty="0" smtClean="0"/>
                    </a:p>
                  </a:txBody>
                  <a:tcPr marT="45739" marB="45739"/>
                </a:tc>
              </a:tr>
              <a:tr h="945022">
                <a:tc>
                  <a:txBody>
                    <a:bodyPr/>
                    <a:lstStyle/>
                    <a:p>
                      <a:pPr algn="ctr" rtl="1"/>
                      <a:r>
                        <a:rPr lang="ar-SA" sz="2800" b="1" dirty="0" smtClean="0"/>
                        <a:t>حضور المحاضرات المسجلة والمحاضرات المباشرة</a:t>
                      </a:r>
                      <a:endParaRPr lang="ar-SA" sz="2800" b="1" dirty="0"/>
                    </a:p>
                  </a:txBody>
                  <a:tcPr marT="45739" marB="45739"/>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2800" b="1" dirty="0" smtClean="0"/>
                        <a:t>10 درجات</a:t>
                      </a:r>
                      <a:endParaRPr lang="en-US" sz="2800" b="1" dirty="0" smtClean="0"/>
                    </a:p>
                  </a:txBody>
                  <a:tcPr marT="45739" marB="45739"/>
                </a:tc>
              </a:tr>
              <a:tr h="518250">
                <a:tc>
                  <a:txBody>
                    <a:bodyPr/>
                    <a:lstStyle/>
                    <a:p>
                      <a:pPr algn="ctr" rtl="1"/>
                      <a:r>
                        <a:rPr lang="ar-SA" sz="2800" b="1" dirty="0" smtClean="0"/>
                        <a:t>الواجبات المنزلية </a:t>
                      </a:r>
                      <a:endParaRPr lang="ar-SA" sz="2800" b="1" dirty="0"/>
                    </a:p>
                  </a:txBody>
                  <a:tcPr marT="45739" marB="45739"/>
                </a:tc>
                <a:tc>
                  <a:txBody>
                    <a:bodyPr/>
                    <a:lstStyle/>
                    <a:p>
                      <a:pPr algn="ctr" rtl="1"/>
                      <a:r>
                        <a:rPr lang="ar-SA" sz="2800" b="1" dirty="0" smtClean="0"/>
                        <a:t>10 درجات</a:t>
                      </a:r>
                      <a:endParaRPr lang="ar-SA" sz="2800" b="1" dirty="0"/>
                    </a:p>
                  </a:txBody>
                  <a:tcPr marT="45739" marB="45739"/>
                </a:tc>
              </a:tr>
              <a:tr h="518250">
                <a:tc>
                  <a:txBody>
                    <a:bodyPr/>
                    <a:lstStyle/>
                    <a:p>
                      <a:pPr algn="ctr" rtl="1"/>
                      <a:r>
                        <a:rPr lang="ar-SA" sz="2800" b="1" dirty="0" smtClean="0"/>
                        <a:t>الاختبار النهائي </a:t>
                      </a:r>
                      <a:endParaRPr lang="ar-SA" sz="2800" b="1" dirty="0"/>
                    </a:p>
                  </a:txBody>
                  <a:tcPr marT="45739" marB="45739"/>
                </a:tc>
                <a:tc>
                  <a:txBody>
                    <a:bodyPr/>
                    <a:lstStyle/>
                    <a:p>
                      <a:pPr algn="ctr" rtl="1"/>
                      <a:r>
                        <a:rPr lang="ar-SA" sz="2800" b="1" dirty="0" smtClean="0"/>
                        <a:t>70 درجة</a:t>
                      </a:r>
                      <a:endParaRPr lang="ar-SA" sz="2800" b="1" dirty="0"/>
                    </a:p>
                  </a:txBody>
                  <a:tcPr marT="45739" marB="45739"/>
                </a:tc>
              </a:tr>
              <a:tr h="518250">
                <a:tc>
                  <a:txBody>
                    <a:bodyPr/>
                    <a:lstStyle/>
                    <a:p>
                      <a:pPr algn="ctr" rtl="1"/>
                      <a:r>
                        <a:rPr lang="ar-SA" sz="2800" b="1" dirty="0" smtClean="0"/>
                        <a:t>المجموع النهائي </a:t>
                      </a:r>
                      <a:endParaRPr lang="ar-SA" sz="2800" b="1" dirty="0"/>
                    </a:p>
                  </a:txBody>
                  <a:tcPr marT="45739" marB="45739"/>
                </a:tc>
                <a:tc>
                  <a:txBody>
                    <a:bodyPr/>
                    <a:lstStyle/>
                    <a:p>
                      <a:pPr algn="ctr" rtl="1"/>
                      <a:r>
                        <a:rPr lang="ar-SA" sz="2800" b="1" dirty="0" smtClean="0"/>
                        <a:t>100 درجة</a:t>
                      </a:r>
                      <a:endParaRPr lang="ar-SA" sz="2800" b="1" dirty="0"/>
                    </a:p>
                  </a:txBody>
                  <a:tcPr marT="45739" marB="45739"/>
                </a:tc>
              </a:tr>
            </a:tbl>
          </a:graphicData>
        </a:graphic>
      </p:graphicFrame>
    </p:spTree>
    <p:extLst>
      <p:ext uri="{BB962C8B-B14F-4D97-AF65-F5344CB8AC3E}">
        <p14:creationId xmlns:p14="http://schemas.microsoft.com/office/powerpoint/2010/main" val="27997406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US"/>
          </a:p>
        </p:txBody>
      </p:sp>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11</a:t>
            </a:fld>
            <a:endParaRPr lang="en-US" dirty="0"/>
          </a:p>
        </p:txBody>
      </p:sp>
      <p:graphicFrame>
        <p:nvGraphicFramePr>
          <p:cNvPr id="7" name="Table 6"/>
          <p:cNvGraphicFramePr>
            <a:graphicFrameLocks noGrp="1"/>
          </p:cNvGraphicFramePr>
          <p:nvPr>
            <p:extLst>
              <p:ext uri="{D42A27DB-BD31-4B8C-83A1-F6EECF244321}">
                <p14:modId xmlns:p14="http://schemas.microsoft.com/office/powerpoint/2010/main" val="2560246160"/>
              </p:ext>
            </p:extLst>
          </p:nvPr>
        </p:nvGraphicFramePr>
        <p:xfrm>
          <a:off x="2853556" y="2636912"/>
          <a:ext cx="4724400" cy="2194128"/>
        </p:xfrm>
        <a:graphic>
          <a:graphicData uri="http://schemas.openxmlformats.org/drawingml/2006/table">
            <a:tbl>
              <a:tblPr rtl="1" firstRow="1" bandRow="1">
                <a:tableStyleId>{5C22544A-7EE6-4342-B048-85BDC9FD1C3A}</a:tableStyleId>
              </a:tblPr>
              <a:tblGrid>
                <a:gridCol w="3134007"/>
                <a:gridCol w="1590393"/>
              </a:tblGrid>
              <a:tr h="365654">
                <a:tc>
                  <a:txBody>
                    <a:bodyPr/>
                    <a:lstStyle/>
                    <a:p>
                      <a:pPr algn="ctr" rtl="1"/>
                      <a:r>
                        <a:rPr lang="ar-SA" sz="1800" dirty="0" smtClean="0"/>
                        <a:t>اليوم</a:t>
                      </a:r>
                      <a:endParaRPr lang="ar-SA" sz="1800" dirty="0"/>
                    </a:p>
                  </a:txBody>
                  <a:tcPr marT="45684" marB="45684"/>
                </a:tc>
                <a:tc>
                  <a:txBody>
                    <a:bodyPr/>
                    <a:lstStyle/>
                    <a:p>
                      <a:pPr algn="ctr" rtl="1"/>
                      <a:r>
                        <a:rPr lang="ar-SA" sz="1800" dirty="0" smtClean="0"/>
                        <a:t>الوقت</a:t>
                      </a:r>
                      <a:endParaRPr lang="ar-SA" sz="1800" dirty="0"/>
                    </a:p>
                  </a:txBody>
                  <a:tcPr marT="45684" marB="45684"/>
                </a:tc>
              </a:tr>
              <a:tr h="365654">
                <a:tc>
                  <a:txBody>
                    <a:bodyPr/>
                    <a:lstStyle/>
                    <a:p>
                      <a:pPr algn="ctr" rtl="1"/>
                      <a:endParaRPr lang="ar-SA" sz="1800" dirty="0"/>
                    </a:p>
                  </a:txBody>
                  <a:tcPr marT="45684" marB="45684"/>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endParaRPr lang="en-US" sz="1800" dirty="0" smtClean="0"/>
                    </a:p>
                  </a:txBody>
                  <a:tcPr marT="45684" marB="45684"/>
                </a:tc>
              </a:tr>
              <a:tr h="365654">
                <a:tc>
                  <a:txBody>
                    <a:bodyPr/>
                    <a:lstStyle/>
                    <a:p>
                      <a:pPr algn="ctr" rtl="1"/>
                      <a:endParaRPr lang="ar-SA" sz="1800" dirty="0"/>
                    </a:p>
                  </a:txBody>
                  <a:tcPr marT="45684" marB="45684"/>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endParaRPr lang="en-US" sz="1800" dirty="0" smtClean="0"/>
                    </a:p>
                  </a:txBody>
                  <a:tcPr marT="45684" marB="45684"/>
                </a:tc>
              </a:tr>
              <a:tr h="365654">
                <a:tc>
                  <a:txBody>
                    <a:bodyPr/>
                    <a:lstStyle/>
                    <a:p>
                      <a:pPr algn="ctr" rtl="1"/>
                      <a:endParaRPr lang="ar-SA" sz="1800" dirty="0"/>
                    </a:p>
                  </a:txBody>
                  <a:tcPr marT="45684" marB="45684"/>
                </a:tc>
                <a:tc>
                  <a:txBody>
                    <a:bodyPr/>
                    <a:lstStyle/>
                    <a:p>
                      <a:pPr algn="ctr" rtl="1"/>
                      <a:endParaRPr lang="ar-SA" sz="1800" dirty="0"/>
                    </a:p>
                  </a:txBody>
                  <a:tcPr marT="45684" marB="45684"/>
                </a:tc>
              </a:tr>
              <a:tr h="365654">
                <a:tc>
                  <a:txBody>
                    <a:bodyPr/>
                    <a:lstStyle/>
                    <a:p>
                      <a:pPr algn="ctr" rtl="1"/>
                      <a:endParaRPr lang="ar-SA" sz="1800" dirty="0"/>
                    </a:p>
                  </a:txBody>
                  <a:tcPr marT="45684" marB="45684"/>
                </a:tc>
                <a:tc>
                  <a:txBody>
                    <a:bodyPr/>
                    <a:lstStyle/>
                    <a:p>
                      <a:pPr algn="ctr" rtl="1"/>
                      <a:endParaRPr lang="ar-SA" sz="1800" dirty="0"/>
                    </a:p>
                  </a:txBody>
                  <a:tcPr marT="45684" marB="45684"/>
                </a:tc>
              </a:tr>
              <a:tr h="365654">
                <a:tc>
                  <a:txBody>
                    <a:bodyPr/>
                    <a:lstStyle/>
                    <a:p>
                      <a:pPr algn="ctr" rtl="1"/>
                      <a:endParaRPr lang="ar-SA" sz="1800" dirty="0"/>
                    </a:p>
                  </a:txBody>
                  <a:tcPr marT="45684" marB="45684"/>
                </a:tc>
                <a:tc>
                  <a:txBody>
                    <a:bodyPr/>
                    <a:lstStyle/>
                    <a:p>
                      <a:pPr algn="ctr" rtl="1"/>
                      <a:endParaRPr lang="ar-SA" sz="1800" dirty="0"/>
                    </a:p>
                  </a:txBody>
                  <a:tcPr marT="45684" marB="45684"/>
                </a:tc>
              </a:tr>
            </a:tbl>
          </a:graphicData>
        </a:graphic>
      </p:graphicFrame>
    </p:spTree>
    <p:extLst>
      <p:ext uri="{BB962C8B-B14F-4D97-AF65-F5344CB8AC3E}">
        <p14:creationId xmlns:p14="http://schemas.microsoft.com/office/powerpoint/2010/main" val="53836934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313B4A"/>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313B4A"/>
                </a:solidFill>
                <a:latin typeface="Calibri" pitchFamily="34" charset="0"/>
              </a:rPr>
              <a:t>عمادة التعلم الإلكتروني والتعليم عن بعد</a:t>
            </a:r>
            <a:endParaRPr lang="en-US" sz="2400" b="1" dirty="0">
              <a:solidFill>
                <a:srgbClr val="313B4A"/>
              </a:solidFill>
              <a:latin typeface="Calibri" pitchFamily="34" charset="0"/>
            </a:endParaRPr>
          </a:p>
          <a:p>
            <a:pPr algn="ctr" rtl="0">
              <a:spcBef>
                <a:spcPct val="20000"/>
              </a:spcBef>
              <a:buFont typeface="Arial" pitchFamily="34" charset="0"/>
              <a:buNone/>
            </a:pPr>
            <a:r>
              <a:rPr lang="ar-SA" sz="2400" dirty="0" smtClean="0">
                <a:solidFill>
                  <a:srgbClr val="313B4A"/>
                </a:solidFill>
                <a:latin typeface="Calibri" pitchFamily="34" charset="0"/>
              </a:rPr>
              <a:t>	</a:t>
            </a:r>
            <a:endParaRPr lang="en-US" sz="2400" dirty="0">
              <a:solidFill>
                <a:srgbClr val="313B4A"/>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4000" b="1" dirty="0">
                <a:solidFill>
                  <a:srgbClr val="43A79C"/>
                </a:solidFill>
                <a:latin typeface="AYM Wadiy S_U normal."/>
                <a:cs typeface="Times New Roman" pitchFamily="18" charset="0"/>
              </a:rPr>
              <a:t>اسم المقرر</a:t>
            </a:r>
            <a:endParaRPr lang="ar-SA" sz="4000" b="1" dirty="0">
              <a:solidFill>
                <a:srgbClr val="43A79C"/>
              </a:solidFill>
              <a:latin typeface="AYM Wadiy S_U normal."/>
              <a:cs typeface="Times New Roman" pitchFamily="18" charset="0"/>
            </a:endParaRPr>
          </a:p>
          <a:p>
            <a:pPr algn="ctr"/>
            <a:r>
              <a:rPr lang="ar-SA" sz="2800" b="1" dirty="0">
                <a:solidFill>
                  <a:srgbClr val="313B4A"/>
                </a:solidFill>
                <a:latin typeface="Calibri" pitchFamily="34" charset="0"/>
                <a:cs typeface="Times New Roman" pitchFamily="18" charset="0"/>
              </a:rPr>
              <a:t>دراسة الاسانيد</a:t>
            </a:r>
          </a:p>
          <a:p>
            <a:pPr algn="ctr" rtl="0"/>
            <a:endParaRPr lang="en-US" sz="2800" b="1" dirty="0">
              <a:solidFill>
                <a:srgbClr val="313B4A"/>
              </a:solidFill>
              <a:latin typeface="Calibri" pitchFamily="34" charset="0"/>
              <a:cs typeface="Times New Roman" pitchFamily="18" charset="0"/>
            </a:endParaRPr>
          </a:p>
          <a:p>
            <a:pPr algn="ctr"/>
            <a:r>
              <a:rPr lang="ar-SA" sz="4000" b="1" dirty="0">
                <a:solidFill>
                  <a:srgbClr val="43A79C"/>
                </a:solidFill>
                <a:latin typeface="AYM Wadiy S_U normal."/>
                <a:cs typeface="Times New Roman" pitchFamily="18" charset="0"/>
              </a:rPr>
              <a:t>استاذ المقرر</a:t>
            </a:r>
          </a:p>
          <a:p>
            <a:pPr algn="ctr"/>
            <a:r>
              <a:rPr lang="ar-SA" sz="2800" b="1" dirty="0">
                <a:solidFill>
                  <a:srgbClr val="313B4A"/>
                </a:solidFill>
                <a:latin typeface="Calibri" pitchFamily="34" charset="0"/>
                <a:cs typeface="Times New Roman" pitchFamily="18" charset="0"/>
              </a:rPr>
              <a:t>د/ مهيب الحصان</a:t>
            </a:r>
            <a:endParaRPr lang="en-US" sz="2800" b="1" dirty="0">
              <a:solidFill>
                <a:srgbClr val="313B4A"/>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13</a:t>
            </a:fld>
            <a:endParaRPr lang="en-US" sz="1200" dirty="0">
              <a:solidFill>
                <a:schemeClr val="bg1"/>
              </a:solidFill>
              <a:latin typeface="Calibri" pitchFamily="34" charset="0"/>
            </a:endParaRPr>
          </a:p>
        </p:txBody>
      </p:sp>
      <p:sp>
        <p:nvSpPr>
          <p:cNvPr id="14" name="Subtitle 2"/>
          <p:cNvSpPr txBox="1">
            <a:spLocks/>
          </p:cNvSpPr>
          <p:nvPr/>
        </p:nvSpPr>
        <p:spPr bwMode="auto">
          <a:xfrm>
            <a:off x="5753100" y="5893593"/>
            <a:ext cx="4083050" cy="538163"/>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spcBef>
                <a:spcPct val="20000"/>
              </a:spcBef>
              <a:buFont typeface="Arial" pitchFamily="34" charset="0"/>
              <a:buNone/>
            </a:pPr>
            <a:r>
              <a:rPr lang="ar-SA" sz="2400" b="1" u="sng" dirty="0">
                <a:solidFill>
                  <a:srgbClr val="8E6334"/>
                </a:solidFill>
                <a:effectLst>
                  <a:outerShdw blurRad="38100" dist="38100" dir="2700000" algn="tl">
                    <a:srgbClr val="000000">
                      <a:alpha val="43137"/>
                    </a:srgbClr>
                  </a:outerShdw>
                </a:effectLst>
                <a:latin typeface="Calibri" pitchFamily="34" charset="0"/>
              </a:rPr>
              <a:t>كلية الآداب</a:t>
            </a:r>
            <a:endParaRPr lang="en-US" sz="2400" b="1" u="sng" dirty="0">
              <a:solidFill>
                <a:srgbClr val="8E6334"/>
              </a:solidFill>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13</a:t>
            </a:fld>
            <a:endParaRPr lang="en-US" dirty="0"/>
          </a:p>
        </p:txBody>
      </p:sp>
    </p:spTree>
    <p:extLst>
      <p:ext uri="{BB962C8B-B14F-4D97-AF65-F5344CB8AC3E}">
        <p14:creationId xmlns:p14="http://schemas.microsoft.com/office/powerpoint/2010/main" val="270074354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14</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en-US" spc="-150" dirty="0" smtClean="0">
                <a:solidFill>
                  <a:srgbClr val="376092"/>
                </a:solidFill>
                <a:latin typeface="ae_AlMateen" pitchFamily="2" charset="-78"/>
                <a:cs typeface="ae_AlMateen" pitchFamily="2" charset="-78"/>
              </a:rPr>
              <a:t> </a:t>
            </a:r>
            <a:r>
              <a:rPr lang="ar-SA" spc="-150" dirty="0" smtClean="0">
                <a:solidFill>
                  <a:srgbClr val="376092"/>
                </a:solidFill>
                <a:latin typeface="ae_AlMateen" pitchFamily="2" charset="-78"/>
                <a:cs typeface="ae_AlMateen" pitchFamily="2" charset="-78"/>
              </a:rPr>
              <a:t>المحاضرة الأولى</a:t>
            </a:r>
            <a:endParaRPr lang="en-US"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eaLnBrk="1" hangingPunct="1"/>
            <a:r>
              <a:rPr lang="en-US" b="1" dirty="0" smtClean="0">
                <a:solidFill>
                  <a:schemeClr val="tx1"/>
                </a:solidFill>
                <a:cs typeface="Arial" pitchFamily="34" charset="0"/>
              </a:rPr>
              <a:t>-</a:t>
            </a:r>
          </a:p>
        </p:txBody>
      </p:sp>
    </p:spTree>
    <p:extLst>
      <p:ext uri="{BB962C8B-B14F-4D97-AF65-F5344CB8AC3E}">
        <p14:creationId xmlns:p14="http://schemas.microsoft.com/office/powerpoint/2010/main" val="8674483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pic>
        <p:nvPicPr>
          <p:cNvPr id="8194" name="Picture 2"/>
          <p:cNvPicPr>
            <a:picLocks noChangeAspect="1" noChangeArrowheads="1"/>
          </p:cNvPicPr>
          <p:nvPr/>
        </p:nvPicPr>
        <p:blipFill>
          <a:blip r:embed="rId2" cstate="print"/>
          <a:srcRect/>
          <a:stretch>
            <a:fillRect/>
          </a:stretch>
        </p:blipFill>
        <p:spPr bwMode="auto">
          <a:xfrm>
            <a:off x="3276600" y="457200"/>
            <a:ext cx="6000750" cy="876300"/>
          </a:xfrm>
          <a:prstGeom prst="rect">
            <a:avLst/>
          </a:prstGeom>
          <a:noFill/>
          <a:ln w="9525">
            <a:noFill/>
            <a:miter lim="800000"/>
            <a:headEnd/>
            <a:tailEnd/>
          </a:ln>
        </p:spPr>
      </p:pic>
      <p:pic>
        <p:nvPicPr>
          <p:cNvPr id="8195" name="Picture 3"/>
          <p:cNvPicPr>
            <a:picLocks noGrp="1" noChangeAspect="1" noChangeArrowheads="1"/>
          </p:cNvPicPr>
          <p:nvPr>
            <p:ph idx="1"/>
          </p:nvPr>
        </p:nvPicPr>
        <p:blipFill>
          <a:blip r:embed="rId3" cstate="print"/>
          <a:srcRect/>
          <a:stretch>
            <a:fillRect/>
          </a:stretch>
        </p:blipFill>
        <p:spPr bwMode="auto">
          <a:xfrm>
            <a:off x="495300" y="2133599"/>
            <a:ext cx="8915400" cy="2667001"/>
          </a:xfrm>
          <a:prstGeom prst="rect">
            <a:avLst/>
          </a:prstGeom>
          <a:noFill/>
          <a:ln w="9525">
            <a:noFill/>
            <a:miter lim="800000"/>
            <a:headEnd/>
            <a:tailEnd/>
          </a:ln>
        </p:spPr>
      </p:pic>
    </p:spTree>
    <p:extLst>
      <p:ext uri="{BB962C8B-B14F-4D97-AF65-F5344CB8AC3E}">
        <p14:creationId xmlns:p14="http://schemas.microsoft.com/office/powerpoint/2010/main" val="23068221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pic>
        <p:nvPicPr>
          <p:cNvPr id="7171" name="Picture 3"/>
          <p:cNvPicPr>
            <a:picLocks noChangeAspect="1" noChangeArrowheads="1"/>
          </p:cNvPicPr>
          <p:nvPr/>
        </p:nvPicPr>
        <p:blipFill>
          <a:blip r:embed="rId2" cstate="print"/>
          <a:srcRect/>
          <a:stretch>
            <a:fillRect/>
          </a:stretch>
        </p:blipFill>
        <p:spPr bwMode="auto">
          <a:xfrm>
            <a:off x="4876800" y="533399"/>
            <a:ext cx="3009900" cy="762001"/>
          </a:xfrm>
          <a:prstGeom prst="rect">
            <a:avLst/>
          </a:prstGeom>
          <a:noFill/>
          <a:ln w="9525">
            <a:noFill/>
            <a:miter lim="800000"/>
            <a:headEnd/>
            <a:tailEnd/>
          </a:ln>
        </p:spPr>
      </p:pic>
      <p:pic>
        <p:nvPicPr>
          <p:cNvPr id="7172" name="Picture 4"/>
          <p:cNvPicPr>
            <a:picLocks noGrp="1" noChangeAspect="1" noChangeArrowheads="1"/>
          </p:cNvPicPr>
          <p:nvPr>
            <p:ph idx="1"/>
          </p:nvPr>
        </p:nvPicPr>
        <p:blipFill>
          <a:blip r:embed="rId3" cstate="print"/>
          <a:srcRect/>
          <a:stretch>
            <a:fillRect/>
          </a:stretch>
        </p:blipFill>
        <p:spPr bwMode="auto">
          <a:xfrm>
            <a:off x="533400" y="1905000"/>
            <a:ext cx="8915400" cy="2834677"/>
          </a:xfrm>
          <a:prstGeom prst="rect">
            <a:avLst/>
          </a:prstGeom>
          <a:noFill/>
          <a:ln w="9525">
            <a:noFill/>
            <a:miter lim="800000"/>
            <a:headEnd/>
            <a:tailEnd/>
          </a:ln>
        </p:spPr>
      </p:pic>
    </p:spTree>
    <p:extLst>
      <p:ext uri="{BB962C8B-B14F-4D97-AF65-F5344CB8AC3E}">
        <p14:creationId xmlns:p14="http://schemas.microsoft.com/office/powerpoint/2010/main" val="5228667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pic>
        <p:nvPicPr>
          <p:cNvPr id="5124" name="Picture 4"/>
          <p:cNvPicPr>
            <a:picLocks noChangeAspect="1" noChangeArrowheads="1"/>
          </p:cNvPicPr>
          <p:nvPr/>
        </p:nvPicPr>
        <p:blipFill>
          <a:blip r:embed="rId2" cstate="print"/>
          <a:srcRect/>
          <a:stretch>
            <a:fillRect/>
          </a:stretch>
        </p:blipFill>
        <p:spPr bwMode="auto">
          <a:xfrm>
            <a:off x="3200400" y="533400"/>
            <a:ext cx="6334125" cy="828675"/>
          </a:xfrm>
          <a:prstGeom prst="rect">
            <a:avLst/>
          </a:prstGeom>
          <a:noFill/>
          <a:ln w="9525">
            <a:noFill/>
            <a:miter lim="800000"/>
            <a:headEnd/>
            <a:tailEnd/>
          </a:ln>
        </p:spPr>
      </p:pic>
      <p:pic>
        <p:nvPicPr>
          <p:cNvPr id="5125" name="Picture 5"/>
          <p:cNvPicPr>
            <a:picLocks noGrp="1" noChangeAspect="1" noChangeArrowheads="1"/>
          </p:cNvPicPr>
          <p:nvPr>
            <p:ph idx="1"/>
          </p:nvPr>
        </p:nvPicPr>
        <p:blipFill>
          <a:blip r:embed="rId3" cstate="print"/>
          <a:srcRect/>
          <a:stretch>
            <a:fillRect/>
          </a:stretch>
        </p:blipFill>
        <p:spPr bwMode="auto">
          <a:xfrm>
            <a:off x="495300" y="2226482"/>
            <a:ext cx="8915400" cy="3273398"/>
          </a:xfrm>
          <a:prstGeom prst="rect">
            <a:avLst/>
          </a:prstGeom>
          <a:noFill/>
          <a:ln w="9525">
            <a:noFill/>
            <a:miter lim="800000"/>
            <a:headEnd/>
            <a:tailEnd/>
          </a:ln>
        </p:spPr>
      </p:pic>
    </p:spTree>
    <p:extLst>
      <p:ext uri="{BB962C8B-B14F-4D97-AF65-F5344CB8AC3E}">
        <p14:creationId xmlns:p14="http://schemas.microsoft.com/office/powerpoint/2010/main" val="32167244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pic>
        <p:nvPicPr>
          <p:cNvPr id="9218" name="Picture 2"/>
          <p:cNvPicPr>
            <a:picLocks noChangeAspect="1" noChangeArrowheads="1"/>
          </p:cNvPicPr>
          <p:nvPr/>
        </p:nvPicPr>
        <p:blipFill>
          <a:blip r:embed="rId2" cstate="print"/>
          <a:srcRect/>
          <a:stretch>
            <a:fillRect/>
          </a:stretch>
        </p:blipFill>
        <p:spPr bwMode="auto">
          <a:xfrm>
            <a:off x="3276600" y="304800"/>
            <a:ext cx="4381500" cy="971550"/>
          </a:xfrm>
          <a:prstGeom prst="rect">
            <a:avLst/>
          </a:prstGeom>
          <a:noFill/>
          <a:ln w="9525">
            <a:noFill/>
            <a:miter lim="800000"/>
            <a:headEnd/>
            <a:tailEnd/>
          </a:ln>
        </p:spPr>
      </p:pic>
      <p:pic>
        <p:nvPicPr>
          <p:cNvPr id="9219" name="Picture 3"/>
          <p:cNvPicPr>
            <a:picLocks noGrp="1" noChangeAspect="1" noChangeArrowheads="1"/>
          </p:cNvPicPr>
          <p:nvPr>
            <p:ph idx="1"/>
          </p:nvPr>
        </p:nvPicPr>
        <p:blipFill>
          <a:blip r:embed="rId3" cstate="print"/>
          <a:srcRect/>
          <a:stretch>
            <a:fillRect/>
          </a:stretch>
        </p:blipFill>
        <p:spPr bwMode="auto">
          <a:xfrm>
            <a:off x="457201" y="1600200"/>
            <a:ext cx="8839200" cy="4525963"/>
          </a:xfrm>
          <a:prstGeom prst="rect">
            <a:avLst/>
          </a:prstGeom>
          <a:noFill/>
          <a:ln w="9525">
            <a:noFill/>
            <a:miter lim="800000"/>
            <a:headEnd/>
            <a:tailEnd/>
          </a:ln>
        </p:spPr>
      </p:pic>
    </p:spTree>
    <p:extLst>
      <p:ext uri="{BB962C8B-B14F-4D97-AF65-F5344CB8AC3E}">
        <p14:creationId xmlns:p14="http://schemas.microsoft.com/office/powerpoint/2010/main" val="1138714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dirty="0" smtClean="0">
                <a:solidFill>
                  <a:schemeClr val="tx2">
                    <a:lumMod val="75000"/>
                  </a:schemeClr>
                </a:solidFill>
              </a:rPr>
              <a:t>عناصر المحاضرة</a:t>
            </a:r>
            <a:endParaRPr lang="en-US" dirty="0">
              <a:solidFill>
                <a:schemeClr val="tx2">
                  <a:lumMod val="75000"/>
                </a:schemeClr>
              </a:solidFill>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19</a:t>
            </a:fld>
            <a:endParaRPr lang="en-US" dirty="0" smtClean="0">
              <a:cs typeface="Arial" pitchFamily="34" charset="0"/>
            </a:endParaRPr>
          </a:p>
        </p:txBody>
      </p:sp>
      <p:pic>
        <p:nvPicPr>
          <p:cNvPr id="2053" name="Picture 5"/>
          <p:cNvPicPr>
            <a:picLocks noChangeAspect="1" noChangeArrowheads="1"/>
          </p:cNvPicPr>
          <p:nvPr/>
        </p:nvPicPr>
        <p:blipFill>
          <a:blip r:embed="rId3" cstate="print"/>
          <a:srcRect/>
          <a:stretch>
            <a:fillRect/>
          </a:stretch>
        </p:blipFill>
        <p:spPr bwMode="auto">
          <a:xfrm>
            <a:off x="685800" y="304801"/>
            <a:ext cx="8763000" cy="1066800"/>
          </a:xfrm>
          <a:prstGeom prst="rect">
            <a:avLst/>
          </a:prstGeom>
          <a:noFill/>
          <a:ln w="9525">
            <a:noFill/>
            <a:miter lim="800000"/>
            <a:headEnd/>
            <a:tailEnd/>
          </a:ln>
        </p:spPr>
      </p:pic>
      <p:pic>
        <p:nvPicPr>
          <p:cNvPr id="2054" name="Picture 6"/>
          <p:cNvPicPr>
            <a:picLocks noGrp="1" noChangeAspect="1" noChangeArrowheads="1"/>
          </p:cNvPicPr>
          <p:nvPr>
            <p:ph idx="1"/>
          </p:nvPr>
        </p:nvPicPr>
        <p:blipFill>
          <a:blip r:embed="rId4" cstate="print"/>
          <a:srcRect/>
          <a:stretch>
            <a:fillRect/>
          </a:stretch>
        </p:blipFill>
        <p:spPr bwMode="auto">
          <a:xfrm>
            <a:off x="495300" y="1729026"/>
            <a:ext cx="8915400" cy="4268311"/>
          </a:xfrm>
          <a:prstGeom prst="rect">
            <a:avLst/>
          </a:prstGeom>
          <a:noFill/>
          <a:ln w="9525">
            <a:noFill/>
            <a:miter lim="800000"/>
            <a:headEnd/>
            <a:tailEnd/>
          </a:ln>
        </p:spPr>
      </p:pic>
    </p:spTree>
    <p:extLst>
      <p:ext uri="{BB962C8B-B14F-4D97-AF65-F5344CB8AC3E}">
        <p14:creationId xmlns:p14="http://schemas.microsoft.com/office/powerpoint/2010/main" val="311805979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pic>
        <p:nvPicPr>
          <p:cNvPr id="1027" name="Picture 3"/>
          <p:cNvPicPr>
            <a:picLocks noChangeAspect="1" noChangeArrowheads="1"/>
          </p:cNvPicPr>
          <p:nvPr/>
        </p:nvPicPr>
        <p:blipFill>
          <a:blip r:embed="rId3" cstate="print"/>
          <a:srcRect/>
          <a:stretch>
            <a:fillRect/>
          </a:stretch>
        </p:blipFill>
        <p:spPr bwMode="auto">
          <a:xfrm>
            <a:off x="2590800" y="304800"/>
            <a:ext cx="5962650" cy="1085850"/>
          </a:xfrm>
          <a:prstGeom prst="rect">
            <a:avLst/>
          </a:prstGeom>
          <a:noFill/>
          <a:ln w="9525">
            <a:noFill/>
            <a:miter lim="800000"/>
            <a:headEnd/>
            <a:tailEnd/>
          </a:ln>
        </p:spPr>
      </p:pic>
      <p:pic>
        <p:nvPicPr>
          <p:cNvPr id="1028" name="Picture 4"/>
          <p:cNvPicPr>
            <a:picLocks noGrp="1" noChangeAspect="1" noChangeArrowheads="1"/>
          </p:cNvPicPr>
          <p:nvPr>
            <p:ph idx="1"/>
          </p:nvPr>
        </p:nvPicPr>
        <p:blipFill>
          <a:blip r:embed="rId4" cstate="print"/>
          <a:srcRect/>
          <a:stretch>
            <a:fillRect/>
          </a:stretch>
        </p:blipFill>
        <p:spPr bwMode="auto">
          <a:xfrm>
            <a:off x="495300" y="1981200"/>
            <a:ext cx="8915400" cy="1066800"/>
          </a:xfrm>
          <a:prstGeom prst="rect">
            <a:avLst/>
          </a:prstGeom>
          <a:noFill/>
          <a:ln w="9525">
            <a:noFill/>
            <a:miter lim="800000"/>
            <a:headEnd/>
            <a:tailEnd/>
          </a:ln>
        </p:spPr>
      </p:pic>
      <p:pic>
        <p:nvPicPr>
          <p:cNvPr id="1029" name="Picture 5"/>
          <p:cNvPicPr>
            <a:picLocks noChangeAspect="1" noChangeArrowheads="1"/>
          </p:cNvPicPr>
          <p:nvPr/>
        </p:nvPicPr>
        <p:blipFill>
          <a:blip r:embed="rId5" cstate="print"/>
          <a:srcRect/>
          <a:stretch>
            <a:fillRect/>
          </a:stretch>
        </p:blipFill>
        <p:spPr bwMode="auto">
          <a:xfrm>
            <a:off x="533400" y="2971800"/>
            <a:ext cx="8991600" cy="2200275"/>
          </a:xfrm>
          <a:prstGeom prst="rect">
            <a:avLst/>
          </a:prstGeom>
          <a:noFill/>
          <a:ln w="9525">
            <a:noFill/>
            <a:miter lim="800000"/>
            <a:headEnd/>
            <a:tailEnd/>
          </a:ln>
        </p:spPr>
      </p:pic>
    </p:spTree>
    <p:extLst>
      <p:ext uri="{BB962C8B-B14F-4D97-AF65-F5344CB8AC3E}">
        <p14:creationId xmlns:p14="http://schemas.microsoft.com/office/powerpoint/2010/main" val="339988028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pic>
        <p:nvPicPr>
          <p:cNvPr id="3074" name="Picture 2"/>
          <p:cNvPicPr>
            <a:picLocks noChangeAspect="1" noChangeArrowheads="1"/>
          </p:cNvPicPr>
          <p:nvPr/>
        </p:nvPicPr>
        <p:blipFill>
          <a:blip r:embed="rId2" cstate="print"/>
          <a:srcRect/>
          <a:stretch>
            <a:fillRect/>
          </a:stretch>
        </p:blipFill>
        <p:spPr bwMode="auto">
          <a:xfrm>
            <a:off x="2743200" y="380999"/>
            <a:ext cx="4686300" cy="762001"/>
          </a:xfrm>
          <a:prstGeom prst="rect">
            <a:avLst/>
          </a:prstGeom>
          <a:noFill/>
          <a:ln w="9525">
            <a:noFill/>
            <a:miter lim="800000"/>
            <a:headEnd/>
            <a:tailEnd/>
          </a:ln>
        </p:spPr>
      </p:pic>
      <p:pic>
        <p:nvPicPr>
          <p:cNvPr id="3075" name="Picture 3"/>
          <p:cNvPicPr>
            <a:picLocks noGrp="1" noChangeAspect="1" noChangeArrowheads="1"/>
          </p:cNvPicPr>
          <p:nvPr>
            <p:ph idx="1"/>
          </p:nvPr>
        </p:nvPicPr>
        <p:blipFill>
          <a:blip r:embed="rId3" cstate="print"/>
          <a:srcRect/>
          <a:stretch>
            <a:fillRect/>
          </a:stretch>
        </p:blipFill>
        <p:spPr bwMode="auto">
          <a:xfrm>
            <a:off x="495300" y="1917475"/>
            <a:ext cx="8915400" cy="3891412"/>
          </a:xfrm>
          <a:prstGeom prst="rect">
            <a:avLst/>
          </a:prstGeom>
          <a:noFill/>
          <a:ln w="9525">
            <a:noFill/>
            <a:miter lim="800000"/>
            <a:headEnd/>
            <a:tailEnd/>
          </a:ln>
        </p:spPr>
      </p:pic>
    </p:spTree>
    <p:extLst>
      <p:ext uri="{BB962C8B-B14F-4D97-AF65-F5344CB8AC3E}">
        <p14:creationId xmlns:p14="http://schemas.microsoft.com/office/powerpoint/2010/main" val="325064477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4098" name="Picture 2"/>
          <p:cNvPicPr>
            <a:picLocks noGrp="1" noChangeAspect="1" noChangeArrowheads="1"/>
          </p:cNvPicPr>
          <p:nvPr>
            <p:ph idx="1"/>
          </p:nvPr>
        </p:nvPicPr>
        <p:blipFill>
          <a:blip r:embed="rId2" cstate="print"/>
          <a:srcRect/>
          <a:stretch>
            <a:fillRect/>
          </a:stretch>
        </p:blipFill>
        <p:spPr bwMode="auto">
          <a:xfrm>
            <a:off x="838200" y="304800"/>
            <a:ext cx="8534400" cy="838200"/>
          </a:xfrm>
          <a:prstGeom prst="rect">
            <a:avLst/>
          </a:prstGeom>
          <a:noFill/>
          <a:ln w="9525">
            <a:noFill/>
            <a:miter lim="800000"/>
            <a:headEnd/>
            <a:tailEnd/>
          </a:ln>
        </p:spPr>
      </p:pic>
      <p:pic>
        <p:nvPicPr>
          <p:cNvPr id="4099" name="Picture 3"/>
          <p:cNvPicPr>
            <a:picLocks noChangeAspect="1" noChangeArrowheads="1"/>
          </p:cNvPicPr>
          <p:nvPr/>
        </p:nvPicPr>
        <p:blipFill>
          <a:blip r:embed="rId3" cstate="print"/>
          <a:srcRect/>
          <a:stretch>
            <a:fillRect/>
          </a:stretch>
        </p:blipFill>
        <p:spPr bwMode="auto">
          <a:xfrm>
            <a:off x="381000" y="1676400"/>
            <a:ext cx="9220200" cy="4419600"/>
          </a:xfrm>
          <a:prstGeom prst="rect">
            <a:avLst/>
          </a:prstGeom>
          <a:noFill/>
          <a:ln w="9525">
            <a:noFill/>
            <a:miter lim="800000"/>
            <a:headEnd/>
            <a:tailEnd/>
          </a:ln>
        </p:spPr>
      </p:pic>
    </p:spTree>
    <p:extLst>
      <p:ext uri="{BB962C8B-B14F-4D97-AF65-F5344CB8AC3E}">
        <p14:creationId xmlns:p14="http://schemas.microsoft.com/office/powerpoint/2010/main" val="8890817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5122" name="Picture 2"/>
          <p:cNvPicPr>
            <a:picLocks noGrp="1" noChangeAspect="1" noChangeArrowheads="1"/>
          </p:cNvPicPr>
          <p:nvPr>
            <p:ph idx="1"/>
          </p:nvPr>
        </p:nvPicPr>
        <p:blipFill>
          <a:blip r:embed="rId2" cstate="print"/>
          <a:srcRect/>
          <a:stretch>
            <a:fillRect/>
          </a:stretch>
        </p:blipFill>
        <p:spPr bwMode="auto">
          <a:xfrm>
            <a:off x="1905000" y="381000"/>
            <a:ext cx="6362700" cy="923925"/>
          </a:xfrm>
          <a:prstGeom prst="rect">
            <a:avLst/>
          </a:prstGeom>
          <a:noFill/>
          <a:ln w="9525">
            <a:noFill/>
            <a:miter lim="800000"/>
            <a:headEnd/>
            <a:tailEnd/>
          </a:ln>
        </p:spPr>
      </p:pic>
      <p:pic>
        <p:nvPicPr>
          <p:cNvPr id="5123" name="Picture 3"/>
          <p:cNvPicPr>
            <a:picLocks noChangeAspect="1" noChangeArrowheads="1"/>
          </p:cNvPicPr>
          <p:nvPr/>
        </p:nvPicPr>
        <p:blipFill>
          <a:blip r:embed="rId3" cstate="print"/>
          <a:srcRect/>
          <a:stretch>
            <a:fillRect/>
          </a:stretch>
        </p:blipFill>
        <p:spPr bwMode="auto">
          <a:xfrm>
            <a:off x="685800" y="1981200"/>
            <a:ext cx="8229600" cy="2981325"/>
          </a:xfrm>
          <a:prstGeom prst="rect">
            <a:avLst/>
          </a:prstGeom>
          <a:noFill/>
          <a:ln w="9525">
            <a:noFill/>
            <a:miter lim="800000"/>
            <a:headEnd/>
            <a:tailEnd/>
          </a:ln>
        </p:spPr>
      </p:pic>
    </p:spTree>
    <p:extLst>
      <p:ext uri="{BB962C8B-B14F-4D97-AF65-F5344CB8AC3E}">
        <p14:creationId xmlns:p14="http://schemas.microsoft.com/office/powerpoint/2010/main" val="37350983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6146" name="Picture 2"/>
          <p:cNvPicPr>
            <a:picLocks noGrp="1" noChangeAspect="1" noChangeArrowheads="1"/>
          </p:cNvPicPr>
          <p:nvPr>
            <p:ph idx="1"/>
          </p:nvPr>
        </p:nvPicPr>
        <p:blipFill>
          <a:blip r:embed="rId2" cstate="print"/>
          <a:srcRect/>
          <a:stretch>
            <a:fillRect/>
          </a:stretch>
        </p:blipFill>
        <p:spPr bwMode="auto">
          <a:xfrm>
            <a:off x="457200" y="381001"/>
            <a:ext cx="8915400" cy="762000"/>
          </a:xfrm>
          <a:prstGeom prst="rect">
            <a:avLst/>
          </a:prstGeom>
          <a:noFill/>
          <a:ln w="9525">
            <a:noFill/>
            <a:miter lim="800000"/>
            <a:headEnd/>
            <a:tailEnd/>
          </a:ln>
        </p:spPr>
      </p:pic>
      <p:pic>
        <p:nvPicPr>
          <p:cNvPr id="6147" name="Picture 3"/>
          <p:cNvPicPr>
            <a:picLocks noChangeAspect="1" noChangeArrowheads="1"/>
          </p:cNvPicPr>
          <p:nvPr/>
        </p:nvPicPr>
        <p:blipFill>
          <a:blip r:embed="rId3" cstate="print"/>
          <a:srcRect/>
          <a:stretch>
            <a:fillRect/>
          </a:stretch>
        </p:blipFill>
        <p:spPr bwMode="auto">
          <a:xfrm>
            <a:off x="533400" y="1676399"/>
            <a:ext cx="8972550" cy="3886201"/>
          </a:xfrm>
          <a:prstGeom prst="rect">
            <a:avLst/>
          </a:prstGeom>
          <a:noFill/>
          <a:ln w="9525">
            <a:noFill/>
            <a:miter lim="800000"/>
            <a:headEnd/>
            <a:tailEnd/>
          </a:ln>
        </p:spPr>
      </p:pic>
    </p:spTree>
    <p:extLst>
      <p:ext uri="{BB962C8B-B14F-4D97-AF65-F5344CB8AC3E}">
        <p14:creationId xmlns:p14="http://schemas.microsoft.com/office/powerpoint/2010/main" val="13374125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7170" name="Picture 2"/>
          <p:cNvPicPr>
            <a:picLocks noGrp="1" noChangeAspect="1" noChangeArrowheads="1"/>
          </p:cNvPicPr>
          <p:nvPr>
            <p:ph idx="1"/>
          </p:nvPr>
        </p:nvPicPr>
        <p:blipFill>
          <a:blip r:embed="rId2" cstate="print"/>
          <a:srcRect/>
          <a:stretch>
            <a:fillRect/>
          </a:stretch>
        </p:blipFill>
        <p:spPr bwMode="auto">
          <a:xfrm>
            <a:off x="495300" y="1760761"/>
            <a:ext cx="8915400" cy="4204841"/>
          </a:xfrm>
          <a:prstGeom prst="rect">
            <a:avLst/>
          </a:prstGeom>
          <a:noFill/>
          <a:ln w="9525">
            <a:noFill/>
            <a:miter lim="800000"/>
            <a:headEnd/>
            <a:tailEnd/>
          </a:ln>
        </p:spPr>
      </p:pic>
    </p:spTree>
    <p:extLst>
      <p:ext uri="{BB962C8B-B14F-4D97-AF65-F5344CB8AC3E}">
        <p14:creationId xmlns:p14="http://schemas.microsoft.com/office/powerpoint/2010/main" val="317546682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pic>
        <p:nvPicPr>
          <p:cNvPr id="8194" name="Picture 2"/>
          <p:cNvPicPr>
            <a:picLocks noChangeAspect="1" noChangeArrowheads="1"/>
          </p:cNvPicPr>
          <p:nvPr/>
        </p:nvPicPr>
        <p:blipFill>
          <a:blip r:embed="rId2" cstate="print"/>
          <a:srcRect/>
          <a:stretch>
            <a:fillRect/>
          </a:stretch>
        </p:blipFill>
        <p:spPr bwMode="auto">
          <a:xfrm>
            <a:off x="533400" y="381000"/>
            <a:ext cx="8562975" cy="828675"/>
          </a:xfrm>
          <a:prstGeom prst="rect">
            <a:avLst/>
          </a:prstGeom>
          <a:noFill/>
          <a:ln w="9525">
            <a:noFill/>
            <a:miter lim="800000"/>
            <a:headEnd/>
            <a:tailEnd/>
          </a:ln>
        </p:spPr>
      </p:pic>
      <p:pic>
        <p:nvPicPr>
          <p:cNvPr id="8195" name="Picture 3"/>
          <p:cNvPicPr>
            <a:picLocks noGrp="1" noChangeAspect="1" noChangeArrowheads="1"/>
          </p:cNvPicPr>
          <p:nvPr>
            <p:ph idx="1"/>
          </p:nvPr>
        </p:nvPicPr>
        <p:blipFill>
          <a:blip r:embed="rId3" cstate="print"/>
          <a:srcRect/>
          <a:stretch>
            <a:fillRect/>
          </a:stretch>
        </p:blipFill>
        <p:spPr bwMode="auto">
          <a:xfrm>
            <a:off x="533400" y="2362200"/>
            <a:ext cx="8915400" cy="2057400"/>
          </a:xfrm>
          <a:prstGeom prst="rect">
            <a:avLst/>
          </a:prstGeom>
          <a:noFill/>
          <a:ln w="9525">
            <a:noFill/>
            <a:miter lim="800000"/>
            <a:headEnd/>
            <a:tailEnd/>
          </a:ln>
        </p:spPr>
      </p:pic>
    </p:spTree>
    <p:extLst>
      <p:ext uri="{BB962C8B-B14F-4D97-AF65-F5344CB8AC3E}">
        <p14:creationId xmlns:p14="http://schemas.microsoft.com/office/powerpoint/2010/main" val="109511534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pic>
        <p:nvPicPr>
          <p:cNvPr id="9218" name="Picture 2"/>
          <p:cNvPicPr>
            <a:picLocks noChangeAspect="1" noChangeArrowheads="1"/>
          </p:cNvPicPr>
          <p:nvPr/>
        </p:nvPicPr>
        <p:blipFill>
          <a:blip r:embed="rId2" cstate="print"/>
          <a:srcRect/>
          <a:stretch>
            <a:fillRect/>
          </a:stretch>
        </p:blipFill>
        <p:spPr bwMode="auto">
          <a:xfrm>
            <a:off x="838200" y="381000"/>
            <a:ext cx="8324850" cy="895350"/>
          </a:xfrm>
          <a:prstGeom prst="rect">
            <a:avLst/>
          </a:prstGeom>
          <a:noFill/>
          <a:ln w="9525">
            <a:noFill/>
            <a:miter lim="800000"/>
            <a:headEnd/>
            <a:tailEnd/>
          </a:ln>
        </p:spPr>
      </p:pic>
      <p:pic>
        <p:nvPicPr>
          <p:cNvPr id="9219" name="Picture 3"/>
          <p:cNvPicPr>
            <a:picLocks noGrp="1" noChangeAspect="1" noChangeArrowheads="1"/>
          </p:cNvPicPr>
          <p:nvPr>
            <p:ph idx="1"/>
          </p:nvPr>
        </p:nvPicPr>
        <p:blipFill>
          <a:blip r:embed="rId3" cstate="print"/>
          <a:srcRect/>
          <a:stretch>
            <a:fillRect/>
          </a:stretch>
        </p:blipFill>
        <p:spPr bwMode="auto">
          <a:xfrm>
            <a:off x="495300" y="2695890"/>
            <a:ext cx="8915400" cy="2334583"/>
          </a:xfrm>
          <a:prstGeom prst="rect">
            <a:avLst/>
          </a:prstGeom>
          <a:noFill/>
          <a:ln w="9525">
            <a:noFill/>
            <a:miter lim="800000"/>
            <a:headEnd/>
            <a:tailEnd/>
          </a:ln>
        </p:spPr>
      </p:pic>
    </p:spTree>
    <p:extLst>
      <p:ext uri="{BB962C8B-B14F-4D97-AF65-F5344CB8AC3E}">
        <p14:creationId xmlns:p14="http://schemas.microsoft.com/office/powerpoint/2010/main" val="18638564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Tree>
    <p:extLst>
      <p:ext uri="{BB962C8B-B14F-4D97-AF65-F5344CB8AC3E}">
        <p14:creationId xmlns:p14="http://schemas.microsoft.com/office/powerpoint/2010/main" val="395054596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313B4A"/>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313B4A"/>
                </a:solidFill>
                <a:latin typeface="Calibri" pitchFamily="34" charset="0"/>
              </a:rPr>
              <a:t>عمادة التعلم الإلكتروني والتعليم عن بعد</a:t>
            </a:r>
            <a:endParaRPr lang="en-US" sz="2400" b="1" dirty="0">
              <a:solidFill>
                <a:srgbClr val="313B4A"/>
              </a:solidFill>
              <a:latin typeface="Calibri" pitchFamily="34" charset="0"/>
            </a:endParaRPr>
          </a:p>
          <a:p>
            <a:pPr algn="ctr" rtl="0">
              <a:spcBef>
                <a:spcPct val="20000"/>
              </a:spcBef>
              <a:buFont typeface="Arial" pitchFamily="34" charset="0"/>
              <a:buNone/>
            </a:pPr>
            <a:r>
              <a:rPr lang="ar-SA" sz="2400" dirty="0" smtClean="0">
                <a:solidFill>
                  <a:srgbClr val="313B4A"/>
                </a:solidFill>
                <a:latin typeface="Calibri" pitchFamily="34" charset="0"/>
              </a:rPr>
              <a:t>	</a:t>
            </a:r>
            <a:endParaRPr lang="en-US" sz="2400" dirty="0">
              <a:solidFill>
                <a:srgbClr val="313B4A"/>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4000" b="1" dirty="0">
                <a:solidFill>
                  <a:srgbClr val="43A79C"/>
                </a:solidFill>
                <a:latin typeface="AYM Wadiy S_U normal."/>
                <a:cs typeface="Times New Roman" pitchFamily="18" charset="0"/>
              </a:rPr>
              <a:t>اسم المقرر</a:t>
            </a:r>
            <a:endParaRPr lang="ar-SA" sz="4000" b="1" dirty="0">
              <a:solidFill>
                <a:srgbClr val="43A79C"/>
              </a:solidFill>
              <a:latin typeface="AYM Wadiy S_U normal."/>
              <a:cs typeface="Times New Roman" pitchFamily="18" charset="0"/>
            </a:endParaRPr>
          </a:p>
          <a:p>
            <a:pPr algn="ctr"/>
            <a:r>
              <a:rPr lang="ar-SA" sz="2800" b="1" dirty="0">
                <a:solidFill>
                  <a:srgbClr val="313B4A"/>
                </a:solidFill>
                <a:latin typeface="Calibri" pitchFamily="34" charset="0"/>
                <a:cs typeface="Times New Roman" pitchFamily="18" charset="0"/>
              </a:rPr>
              <a:t>دراسة الاسانيد</a:t>
            </a:r>
          </a:p>
          <a:p>
            <a:pPr algn="ctr" rtl="0"/>
            <a:endParaRPr lang="en-US" sz="2800" b="1" dirty="0">
              <a:solidFill>
                <a:srgbClr val="313B4A"/>
              </a:solidFill>
              <a:latin typeface="Calibri" pitchFamily="34" charset="0"/>
              <a:cs typeface="Times New Roman" pitchFamily="18" charset="0"/>
            </a:endParaRPr>
          </a:p>
          <a:p>
            <a:pPr algn="ctr"/>
            <a:r>
              <a:rPr lang="ar-SA" sz="4000" b="1" dirty="0">
                <a:solidFill>
                  <a:srgbClr val="43A79C"/>
                </a:solidFill>
                <a:latin typeface="AYM Wadiy S_U normal."/>
                <a:cs typeface="Times New Roman" pitchFamily="18" charset="0"/>
              </a:rPr>
              <a:t>استاذ المقرر</a:t>
            </a:r>
          </a:p>
          <a:p>
            <a:pPr algn="ctr"/>
            <a:r>
              <a:rPr lang="ar-SA" sz="2800" b="1" dirty="0">
                <a:solidFill>
                  <a:srgbClr val="313B4A"/>
                </a:solidFill>
                <a:latin typeface="Calibri" pitchFamily="34" charset="0"/>
                <a:cs typeface="Times New Roman" pitchFamily="18" charset="0"/>
              </a:rPr>
              <a:t>د/ مهيب الحصان</a:t>
            </a:r>
            <a:endParaRPr lang="en-US" sz="2800" b="1" dirty="0">
              <a:solidFill>
                <a:srgbClr val="313B4A"/>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29</a:t>
            </a:fld>
            <a:endParaRPr lang="en-US" sz="1200" dirty="0">
              <a:solidFill>
                <a:schemeClr val="bg1"/>
              </a:solidFill>
              <a:latin typeface="Calibri" pitchFamily="34" charset="0"/>
            </a:endParaRPr>
          </a:p>
        </p:txBody>
      </p:sp>
      <p:sp>
        <p:nvSpPr>
          <p:cNvPr id="14" name="Subtitle 2"/>
          <p:cNvSpPr txBox="1">
            <a:spLocks/>
          </p:cNvSpPr>
          <p:nvPr/>
        </p:nvSpPr>
        <p:spPr bwMode="auto">
          <a:xfrm>
            <a:off x="5753100" y="5893593"/>
            <a:ext cx="4083050" cy="538163"/>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spcBef>
                <a:spcPct val="20000"/>
              </a:spcBef>
              <a:buFont typeface="Arial" pitchFamily="34" charset="0"/>
              <a:buNone/>
            </a:pPr>
            <a:r>
              <a:rPr lang="ar-SA" sz="2400" b="1" u="sng" dirty="0">
                <a:solidFill>
                  <a:srgbClr val="8E6334"/>
                </a:solidFill>
                <a:effectLst>
                  <a:outerShdw blurRad="38100" dist="38100" dir="2700000" algn="tl">
                    <a:srgbClr val="000000">
                      <a:alpha val="43137"/>
                    </a:srgbClr>
                  </a:outerShdw>
                </a:effectLst>
                <a:latin typeface="Calibri" pitchFamily="34" charset="0"/>
              </a:rPr>
              <a:t>كلية الآداب</a:t>
            </a:r>
            <a:endParaRPr lang="en-US" sz="2400" b="1" u="sng" dirty="0">
              <a:solidFill>
                <a:srgbClr val="8E6334"/>
              </a:solidFill>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29</a:t>
            </a:fld>
            <a:endParaRPr lang="en-US" dirty="0"/>
          </a:p>
        </p:txBody>
      </p:sp>
    </p:spTree>
    <p:extLst>
      <p:ext uri="{BB962C8B-B14F-4D97-AF65-F5344CB8AC3E}">
        <p14:creationId xmlns:p14="http://schemas.microsoft.com/office/powerpoint/2010/main" val="270074354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30</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en-US" spc="-150" dirty="0" smtClean="0">
                <a:solidFill>
                  <a:srgbClr val="376092"/>
                </a:solidFill>
                <a:latin typeface="ae_AlMateen" pitchFamily="2" charset="-78"/>
                <a:cs typeface="ae_AlMateen" pitchFamily="2" charset="-78"/>
              </a:rPr>
              <a:t> </a:t>
            </a:r>
            <a:r>
              <a:rPr lang="ar-SA" spc="-150" dirty="0" smtClean="0">
                <a:solidFill>
                  <a:srgbClr val="376092"/>
                </a:solidFill>
                <a:latin typeface="ae_AlMateen" pitchFamily="2" charset="-78"/>
                <a:cs typeface="ae_AlMateen" pitchFamily="2" charset="-78"/>
              </a:rPr>
              <a:t>المحاضرة الأولى</a:t>
            </a:r>
            <a:endParaRPr lang="en-US"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eaLnBrk="1" hangingPunct="1"/>
            <a:r>
              <a:rPr lang="en-US" b="1" dirty="0" smtClean="0">
                <a:solidFill>
                  <a:schemeClr val="tx1"/>
                </a:solidFill>
                <a:cs typeface="Arial" pitchFamily="34" charset="0"/>
              </a:rPr>
              <a:t>-</a:t>
            </a:r>
          </a:p>
        </p:txBody>
      </p:sp>
    </p:spTree>
    <p:extLst>
      <p:ext uri="{BB962C8B-B14F-4D97-AF65-F5344CB8AC3E}">
        <p14:creationId xmlns:p14="http://schemas.microsoft.com/office/powerpoint/2010/main" val="8674483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pic>
        <p:nvPicPr>
          <p:cNvPr id="8194" name="Picture 2"/>
          <p:cNvPicPr>
            <a:picLocks noChangeAspect="1" noChangeArrowheads="1"/>
          </p:cNvPicPr>
          <p:nvPr/>
        </p:nvPicPr>
        <p:blipFill>
          <a:blip r:embed="rId2" cstate="print"/>
          <a:srcRect/>
          <a:stretch>
            <a:fillRect/>
          </a:stretch>
        </p:blipFill>
        <p:spPr bwMode="auto">
          <a:xfrm>
            <a:off x="3276600" y="457200"/>
            <a:ext cx="6000750" cy="876300"/>
          </a:xfrm>
          <a:prstGeom prst="rect">
            <a:avLst/>
          </a:prstGeom>
          <a:noFill/>
          <a:ln w="9525">
            <a:noFill/>
            <a:miter lim="800000"/>
            <a:headEnd/>
            <a:tailEnd/>
          </a:ln>
        </p:spPr>
      </p:pic>
      <p:pic>
        <p:nvPicPr>
          <p:cNvPr id="8195" name="Picture 3"/>
          <p:cNvPicPr>
            <a:picLocks noGrp="1" noChangeAspect="1" noChangeArrowheads="1"/>
          </p:cNvPicPr>
          <p:nvPr>
            <p:ph idx="1"/>
          </p:nvPr>
        </p:nvPicPr>
        <p:blipFill>
          <a:blip r:embed="rId3" cstate="print"/>
          <a:srcRect/>
          <a:stretch>
            <a:fillRect/>
          </a:stretch>
        </p:blipFill>
        <p:spPr bwMode="auto">
          <a:xfrm>
            <a:off x="495300" y="2133599"/>
            <a:ext cx="8915400" cy="2667001"/>
          </a:xfrm>
          <a:prstGeom prst="rect">
            <a:avLst/>
          </a:prstGeom>
          <a:noFill/>
          <a:ln w="9525">
            <a:noFill/>
            <a:miter lim="800000"/>
            <a:headEnd/>
            <a:tailEnd/>
          </a:ln>
        </p:spPr>
      </p:pic>
    </p:spTree>
    <p:extLst>
      <p:ext uri="{BB962C8B-B14F-4D97-AF65-F5344CB8AC3E}">
        <p14:creationId xmlns:p14="http://schemas.microsoft.com/office/powerpoint/2010/main" val="230682213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pic>
        <p:nvPicPr>
          <p:cNvPr id="7171" name="Picture 3"/>
          <p:cNvPicPr>
            <a:picLocks noChangeAspect="1" noChangeArrowheads="1"/>
          </p:cNvPicPr>
          <p:nvPr/>
        </p:nvPicPr>
        <p:blipFill>
          <a:blip r:embed="rId2" cstate="print"/>
          <a:srcRect/>
          <a:stretch>
            <a:fillRect/>
          </a:stretch>
        </p:blipFill>
        <p:spPr bwMode="auto">
          <a:xfrm>
            <a:off x="4876800" y="533399"/>
            <a:ext cx="3009900" cy="762001"/>
          </a:xfrm>
          <a:prstGeom prst="rect">
            <a:avLst/>
          </a:prstGeom>
          <a:noFill/>
          <a:ln w="9525">
            <a:noFill/>
            <a:miter lim="800000"/>
            <a:headEnd/>
            <a:tailEnd/>
          </a:ln>
        </p:spPr>
      </p:pic>
      <p:pic>
        <p:nvPicPr>
          <p:cNvPr id="7172" name="Picture 4"/>
          <p:cNvPicPr>
            <a:picLocks noGrp="1" noChangeAspect="1" noChangeArrowheads="1"/>
          </p:cNvPicPr>
          <p:nvPr>
            <p:ph idx="1"/>
          </p:nvPr>
        </p:nvPicPr>
        <p:blipFill>
          <a:blip r:embed="rId3" cstate="print"/>
          <a:srcRect/>
          <a:stretch>
            <a:fillRect/>
          </a:stretch>
        </p:blipFill>
        <p:spPr bwMode="auto">
          <a:xfrm>
            <a:off x="533400" y="1905000"/>
            <a:ext cx="8915400" cy="2834677"/>
          </a:xfrm>
          <a:prstGeom prst="rect">
            <a:avLst/>
          </a:prstGeom>
          <a:noFill/>
          <a:ln w="9525">
            <a:noFill/>
            <a:miter lim="800000"/>
            <a:headEnd/>
            <a:tailEnd/>
          </a:ln>
        </p:spPr>
      </p:pic>
    </p:spTree>
    <p:extLst>
      <p:ext uri="{BB962C8B-B14F-4D97-AF65-F5344CB8AC3E}">
        <p14:creationId xmlns:p14="http://schemas.microsoft.com/office/powerpoint/2010/main" val="52286677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pic>
        <p:nvPicPr>
          <p:cNvPr id="5124" name="Picture 4"/>
          <p:cNvPicPr>
            <a:picLocks noChangeAspect="1" noChangeArrowheads="1"/>
          </p:cNvPicPr>
          <p:nvPr/>
        </p:nvPicPr>
        <p:blipFill>
          <a:blip r:embed="rId2" cstate="print"/>
          <a:srcRect/>
          <a:stretch>
            <a:fillRect/>
          </a:stretch>
        </p:blipFill>
        <p:spPr bwMode="auto">
          <a:xfrm>
            <a:off x="3200400" y="533400"/>
            <a:ext cx="6334125" cy="828675"/>
          </a:xfrm>
          <a:prstGeom prst="rect">
            <a:avLst/>
          </a:prstGeom>
          <a:noFill/>
          <a:ln w="9525">
            <a:noFill/>
            <a:miter lim="800000"/>
            <a:headEnd/>
            <a:tailEnd/>
          </a:ln>
        </p:spPr>
      </p:pic>
      <p:pic>
        <p:nvPicPr>
          <p:cNvPr id="5125" name="Picture 5"/>
          <p:cNvPicPr>
            <a:picLocks noGrp="1" noChangeAspect="1" noChangeArrowheads="1"/>
          </p:cNvPicPr>
          <p:nvPr>
            <p:ph idx="1"/>
          </p:nvPr>
        </p:nvPicPr>
        <p:blipFill>
          <a:blip r:embed="rId3" cstate="print"/>
          <a:srcRect/>
          <a:stretch>
            <a:fillRect/>
          </a:stretch>
        </p:blipFill>
        <p:spPr bwMode="auto">
          <a:xfrm>
            <a:off x="495300" y="2226482"/>
            <a:ext cx="8915400" cy="3273398"/>
          </a:xfrm>
          <a:prstGeom prst="rect">
            <a:avLst/>
          </a:prstGeom>
          <a:noFill/>
          <a:ln w="9525">
            <a:noFill/>
            <a:miter lim="800000"/>
            <a:headEnd/>
            <a:tailEnd/>
          </a:ln>
        </p:spPr>
      </p:pic>
    </p:spTree>
    <p:extLst>
      <p:ext uri="{BB962C8B-B14F-4D97-AF65-F5344CB8AC3E}">
        <p14:creationId xmlns:p14="http://schemas.microsoft.com/office/powerpoint/2010/main" val="321672449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pic>
        <p:nvPicPr>
          <p:cNvPr id="9218" name="Picture 2"/>
          <p:cNvPicPr>
            <a:picLocks noChangeAspect="1" noChangeArrowheads="1"/>
          </p:cNvPicPr>
          <p:nvPr/>
        </p:nvPicPr>
        <p:blipFill>
          <a:blip r:embed="rId2" cstate="print"/>
          <a:srcRect/>
          <a:stretch>
            <a:fillRect/>
          </a:stretch>
        </p:blipFill>
        <p:spPr bwMode="auto">
          <a:xfrm>
            <a:off x="3276600" y="304800"/>
            <a:ext cx="4381500" cy="971550"/>
          </a:xfrm>
          <a:prstGeom prst="rect">
            <a:avLst/>
          </a:prstGeom>
          <a:noFill/>
          <a:ln w="9525">
            <a:noFill/>
            <a:miter lim="800000"/>
            <a:headEnd/>
            <a:tailEnd/>
          </a:ln>
        </p:spPr>
      </p:pic>
      <p:pic>
        <p:nvPicPr>
          <p:cNvPr id="9219" name="Picture 3"/>
          <p:cNvPicPr>
            <a:picLocks noGrp="1" noChangeAspect="1" noChangeArrowheads="1"/>
          </p:cNvPicPr>
          <p:nvPr>
            <p:ph idx="1"/>
          </p:nvPr>
        </p:nvPicPr>
        <p:blipFill>
          <a:blip r:embed="rId3" cstate="print"/>
          <a:srcRect/>
          <a:stretch>
            <a:fillRect/>
          </a:stretch>
        </p:blipFill>
        <p:spPr bwMode="auto">
          <a:xfrm>
            <a:off x="457201" y="1600200"/>
            <a:ext cx="8839200" cy="4525963"/>
          </a:xfrm>
          <a:prstGeom prst="rect">
            <a:avLst/>
          </a:prstGeom>
          <a:noFill/>
          <a:ln w="9525">
            <a:noFill/>
            <a:miter lim="800000"/>
            <a:headEnd/>
            <a:tailEnd/>
          </a:ln>
        </p:spPr>
      </p:pic>
    </p:spTree>
    <p:extLst>
      <p:ext uri="{BB962C8B-B14F-4D97-AF65-F5344CB8AC3E}">
        <p14:creationId xmlns:p14="http://schemas.microsoft.com/office/powerpoint/2010/main" val="11387142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dirty="0" smtClean="0">
                <a:solidFill>
                  <a:schemeClr val="tx2">
                    <a:lumMod val="75000"/>
                  </a:schemeClr>
                </a:solidFill>
              </a:rPr>
              <a:t>عناصر المحاضرة</a:t>
            </a:r>
            <a:endParaRPr lang="en-US" dirty="0">
              <a:solidFill>
                <a:schemeClr val="tx2">
                  <a:lumMod val="75000"/>
                </a:schemeClr>
              </a:solidFill>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35</a:t>
            </a:fld>
            <a:endParaRPr lang="en-US" dirty="0" smtClean="0">
              <a:cs typeface="Arial" pitchFamily="34" charset="0"/>
            </a:endParaRPr>
          </a:p>
        </p:txBody>
      </p:sp>
      <p:pic>
        <p:nvPicPr>
          <p:cNvPr id="2053" name="Picture 5"/>
          <p:cNvPicPr>
            <a:picLocks noChangeAspect="1" noChangeArrowheads="1"/>
          </p:cNvPicPr>
          <p:nvPr/>
        </p:nvPicPr>
        <p:blipFill>
          <a:blip r:embed="rId3" cstate="print"/>
          <a:srcRect/>
          <a:stretch>
            <a:fillRect/>
          </a:stretch>
        </p:blipFill>
        <p:spPr bwMode="auto">
          <a:xfrm>
            <a:off x="685800" y="304801"/>
            <a:ext cx="8763000" cy="1066800"/>
          </a:xfrm>
          <a:prstGeom prst="rect">
            <a:avLst/>
          </a:prstGeom>
          <a:noFill/>
          <a:ln w="9525">
            <a:noFill/>
            <a:miter lim="800000"/>
            <a:headEnd/>
            <a:tailEnd/>
          </a:ln>
        </p:spPr>
      </p:pic>
      <p:pic>
        <p:nvPicPr>
          <p:cNvPr id="2054" name="Picture 6"/>
          <p:cNvPicPr>
            <a:picLocks noGrp="1" noChangeAspect="1" noChangeArrowheads="1"/>
          </p:cNvPicPr>
          <p:nvPr>
            <p:ph idx="1"/>
          </p:nvPr>
        </p:nvPicPr>
        <p:blipFill>
          <a:blip r:embed="rId4" cstate="print"/>
          <a:srcRect/>
          <a:stretch>
            <a:fillRect/>
          </a:stretch>
        </p:blipFill>
        <p:spPr bwMode="auto">
          <a:xfrm>
            <a:off x="495300" y="1729026"/>
            <a:ext cx="8915400" cy="4268311"/>
          </a:xfrm>
          <a:prstGeom prst="rect">
            <a:avLst/>
          </a:prstGeom>
          <a:noFill/>
          <a:ln w="9525">
            <a:noFill/>
            <a:miter lim="800000"/>
            <a:headEnd/>
            <a:tailEnd/>
          </a:ln>
        </p:spPr>
      </p:pic>
    </p:spTree>
    <p:extLst>
      <p:ext uri="{BB962C8B-B14F-4D97-AF65-F5344CB8AC3E}">
        <p14:creationId xmlns:p14="http://schemas.microsoft.com/office/powerpoint/2010/main" val="311805979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pic>
        <p:nvPicPr>
          <p:cNvPr id="1027" name="Picture 3"/>
          <p:cNvPicPr>
            <a:picLocks noChangeAspect="1" noChangeArrowheads="1"/>
          </p:cNvPicPr>
          <p:nvPr/>
        </p:nvPicPr>
        <p:blipFill>
          <a:blip r:embed="rId3" cstate="print"/>
          <a:srcRect/>
          <a:stretch>
            <a:fillRect/>
          </a:stretch>
        </p:blipFill>
        <p:spPr bwMode="auto">
          <a:xfrm>
            <a:off x="2590800" y="304800"/>
            <a:ext cx="5962650" cy="1085850"/>
          </a:xfrm>
          <a:prstGeom prst="rect">
            <a:avLst/>
          </a:prstGeom>
          <a:noFill/>
          <a:ln w="9525">
            <a:noFill/>
            <a:miter lim="800000"/>
            <a:headEnd/>
            <a:tailEnd/>
          </a:ln>
        </p:spPr>
      </p:pic>
      <p:pic>
        <p:nvPicPr>
          <p:cNvPr id="1028" name="Picture 4"/>
          <p:cNvPicPr>
            <a:picLocks noGrp="1" noChangeAspect="1" noChangeArrowheads="1"/>
          </p:cNvPicPr>
          <p:nvPr>
            <p:ph idx="1"/>
          </p:nvPr>
        </p:nvPicPr>
        <p:blipFill>
          <a:blip r:embed="rId4" cstate="print"/>
          <a:srcRect/>
          <a:stretch>
            <a:fillRect/>
          </a:stretch>
        </p:blipFill>
        <p:spPr bwMode="auto">
          <a:xfrm>
            <a:off x="495300" y="1981200"/>
            <a:ext cx="8915400" cy="1066800"/>
          </a:xfrm>
          <a:prstGeom prst="rect">
            <a:avLst/>
          </a:prstGeom>
          <a:noFill/>
          <a:ln w="9525">
            <a:noFill/>
            <a:miter lim="800000"/>
            <a:headEnd/>
            <a:tailEnd/>
          </a:ln>
        </p:spPr>
      </p:pic>
      <p:pic>
        <p:nvPicPr>
          <p:cNvPr id="1029" name="Picture 5"/>
          <p:cNvPicPr>
            <a:picLocks noChangeAspect="1" noChangeArrowheads="1"/>
          </p:cNvPicPr>
          <p:nvPr/>
        </p:nvPicPr>
        <p:blipFill>
          <a:blip r:embed="rId5" cstate="print"/>
          <a:srcRect/>
          <a:stretch>
            <a:fillRect/>
          </a:stretch>
        </p:blipFill>
        <p:spPr bwMode="auto">
          <a:xfrm>
            <a:off x="533400" y="2971800"/>
            <a:ext cx="8991600" cy="2200275"/>
          </a:xfrm>
          <a:prstGeom prst="rect">
            <a:avLst/>
          </a:prstGeom>
          <a:noFill/>
          <a:ln w="9525">
            <a:noFill/>
            <a:miter lim="800000"/>
            <a:headEnd/>
            <a:tailEnd/>
          </a:ln>
        </p:spPr>
      </p:pic>
    </p:spTree>
    <p:extLst>
      <p:ext uri="{BB962C8B-B14F-4D97-AF65-F5344CB8AC3E}">
        <p14:creationId xmlns:p14="http://schemas.microsoft.com/office/powerpoint/2010/main" val="339988028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pic>
        <p:nvPicPr>
          <p:cNvPr id="3074" name="Picture 2"/>
          <p:cNvPicPr>
            <a:picLocks noChangeAspect="1" noChangeArrowheads="1"/>
          </p:cNvPicPr>
          <p:nvPr/>
        </p:nvPicPr>
        <p:blipFill>
          <a:blip r:embed="rId2" cstate="print"/>
          <a:srcRect/>
          <a:stretch>
            <a:fillRect/>
          </a:stretch>
        </p:blipFill>
        <p:spPr bwMode="auto">
          <a:xfrm>
            <a:off x="2743200" y="380999"/>
            <a:ext cx="4686300" cy="762001"/>
          </a:xfrm>
          <a:prstGeom prst="rect">
            <a:avLst/>
          </a:prstGeom>
          <a:noFill/>
          <a:ln w="9525">
            <a:noFill/>
            <a:miter lim="800000"/>
            <a:headEnd/>
            <a:tailEnd/>
          </a:ln>
        </p:spPr>
      </p:pic>
      <p:pic>
        <p:nvPicPr>
          <p:cNvPr id="3075" name="Picture 3"/>
          <p:cNvPicPr>
            <a:picLocks noGrp="1" noChangeAspect="1" noChangeArrowheads="1"/>
          </p:cNvPicPr>
          <p:nvPr>
            <p:ph idx="1"/>
          </p:nvPr>
        </p:nvPicPr>
        <p:blipFill>
          <a:blip r:embed="rId3" cstate="print"/>
          <a:srcRect/>
          <a:stretch>
            <a:fillRect/>
          </a:stretch>
        </p:blipFill>
        <p:spPr bwMode="auto">
          <a:xfrm>
            <a:off x="495300" y="1917475"/>
            <a:ext cx="8915400" cy="3891412"/>
          </a:xfrm>
          <a:prstGeom prst="rect">
            <a:avLst/>
          </a:prstGeom>
          <a:noFill/>
          <a:ln w="9525">
            <a:noFill/>
            <a:miter lim="800000"/>
            <a:headEnd/>
            <a:tailEnd/>
          </a:ln>
        </p:spPr>
      </p:pic>
    </p:spTree>
    <p:extLst>
      <p:ext uri="{BB962C8B-B14F-4D97-AF65-F5344CB8AC3E}">
        <p14:creationId xmlns:p14="http://schemas.microsoft.com/office/powerpoint/2010/main" val="325064477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4098" name="Picture 2"/>
          <p:cNvPicPr>
            <a:picLocks noGrp="1" noChangeAspect="1" noChangeArrowheads="1"/>
          </p:cNvPicPr>
          <p:nvPr>
            <p:ph idx="1"/>
          </p:nvPr>
        </p:nvPicPr>
        <p:blipFill>
          <a:blip r:embed="rId2" cstate="print"/>
          <a:srcRect/>
          <a:stretch>
            <a:fillRect/>
          </a:stretch>
        </p:blipFill>
        <p:spPr bwMode="auto">
          <a:xfrm>
            <a:off x="838200" y="304800"/>
            <a:ext cx="8534400" cy="838200"/>
          </a:xfrm>
          <a:prstGeom prst="rect">
            <a:avLst/>
          </a:prstGeom>
          <a:noFill/>
          <a:ln w="9525">
            <a:noFill/>
            <a:miter lim="800000"/>
            <a:headEnd/>
            <a:tailEnd/>
          </a:ln>
        </p:spPr>
      </p:pic>
      <p:pic>
        <p:nvPicPr>
          <p:cNvPr id="4099" name="Picture 3"/>
          <p:cNvPicPr>
            <a:picLocks noChangeAspect="1" noChangeArrowheads="1"/>
          </p:cNvPicPr>
          <p:nvPr/>
        </p:nvPicPr>
        <p:blipFill>
          <a:blip r:embed="rId3" cstate="print"/>
          <a:srcRect/>
          <a:stretch>
            <a:fillRect/>
          </a:stretch>
        </p:blipFill>
        <p:spPr bwMode="auto">
          <a:xfrm>
            <a:off x="381000" y="1676400"/>
            <a:ext cx="9220200" cy="4419600"/>
          </a:xfrm>
          <a:prstGeom prst="rect">
            <a:avLst/>
          </a:prstGeom>
          <a:noFill/>
          <a:ln w="9525">
            <a:noFill/>
            <a:miter lim="800000"/>
            <a:headEnd/>
            <a:tailEnd/>
          </a:ln>
        </p:spPr>
      </p:pic>
    </p:spTree>
    <p:extLst>
      <p:ext uri="{BB962C8B-B14F-4D97-AF65-F5344CB8AC3E}">
        <p14:creationId xmlns:p14="http://schemas.microsoft.com/office/powerpoint/2010/main" val="88908172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5122" name="Picture 2"/>
          <p:cNvPicPr>
            <a:picLocks noGrp="1" noChangeAspect="1" noChangeArrowheads="1"/>
          </p:cNvPicPr>
          <p:nvPr>
            <p:ph idx="1"/>
          </p:nvPr>
        </p:nvPicPr>
        <p:blipFill>
          <a:blip r:embed="rId2" cstate="print"/>
          <a:srcRect/>
          <a:stretch>
            <a:fillRect/>
          </a:stretch>
        </p:blipFill>
        <p:spPr bwMode="auto">
          <a:xfrm>
            <a:off x="1905000" y="381000"/>
            <a:ext cx="6362700" cy="923925"/>
          </a:xfrm>
          <a:prstGeom prst="rect">
            <a:avLst/>
          </a:prstGeom>
          <a:noFill/>
          <a:ln w="9525">
            <a:noFill/>
            <a:miter lim="800000"/>
            <a:headEnd/>
            <a:tailEnd/>
          </a:ln>
        </p:spPr>
      </p:pic>
      <p:pic>
        <p:nvPicPr>
          <p:cNvPr id="5123" name="Picture 3"/>
          <p:cNvPicPr>
            <a:picLocks noChangeAspect="1" noChangeArrowheads="1"/>
          </p:cNvPicPr>
          <p:nvPr/>
        </p:nvPicPr>
        <p:blipFill>
          <a:blip r:embed="rId3" cstate="print"/>
          <a:srcRect/>
          <a:stretch>
            <a:fillRect/>
          </a:stretch>
        </p:blipFill>
        <p:spPr bwMode="auto">
          <a:xfrm>
            <a:off x="685800" y="1981200"/>
            <a:ext cx="8229600" cy="2981325"/>
          </a:xfrm>
          <a:prstGeom prst="rect">
            <a:avLst/>
          </a:prstGeom>
          <a:noFill/>
          <a:ln w="9525">
            <a:noFill/>
            <a:miter lim="800000"/>
            <a:headEnd/>
            <a:tailEnd/>
          </a:ln>
        </p:spPr>
      </p:pic>
    </p:spTree>
    <p:extLst>
      <p:ext uri="{BB962C8B-B14F-4D97-AF65-F5344CB8AC3E}">
        <p14:creationId xmlns:p14="http://schemas.microsoft.com/office/powerpoint/2010/main" val="373509833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6146" name="Picture 2"/>
          <p:cNvPicPr>
            <a:picLocks noGrp="1" noChangeAspect="1" noChangeArrowheads="1"/>
          </p:cNvPicPr>
          <p:nvPr>
            <p:ph idx="1"/>
          </p:nvPr>
        </p:nvPicPr>
        <p:blipFill>
          <a:blip r:embed="rId2" cstate="print"/>
          <a:srcRect/>
          <a:stretch>
            <a:fillRect/>
          </a:stretch>
        </p:blipFill>
        <p:spPr bwMode="auto">
          <a:xfrm>
            <a:off x="457200" y="381001"/>
            <a:ext cx="8915400" cy="762000"/>
          </a:xfrm>
          <a:prstGeom prst="rect">
            <a:avLst/>
          </a:prstGeom>
          <a:noFill/>
          <a:ln w="9525">
            <a:noFill/>
            <a:miter lim="800000"/>
            <a:headEnd/>
            <a:tailEnd/>
          </a:ln>
        </p:spPr>
      </p:pic>
      <p:pic>
        <p:nvPicPr>
          <p:cNvPr id="6147" name="Picture 3"/>
          <p:cNvPicPr>
            <a:picLocks noChangeAspect="1" noChangeArrowheads="1"/>
          </p:cNvPicPr>
          <p:nvPr/>
        </p:nvPicPr>
        <p:blipFill>
          <a:blip r:embed="rId3" cstate="print"/>
          <a:srcRect/>
          <a:stretch>
            <a:fillRect/>
          </a:stretch>
        </p:blipFill>
        <p:spPr bwMode="auto">
          <a:xfrm>
            <a:off x="533400" y="1676399"/>
            <a:ext cx="8972550" cy="3886201"/>
          </a:xfrm>
          <a:prstGeom prst="rect">
            <a:avLst/>
          </a:prstGeom>
          <a:noFill/>
          <a:ln w="9525">
            <a:noFill/>
            <a:miter lim="800000"/>
            <a:headEnd/>
            <a:tailEnd/>
          </a:ln>
        </p:spPr>
      </p:pic>
    </p:spTree>
    <p:extLst>
      <p:ext uri="{BB962C8B-B14F-4D97-AF65-F5344CB8AC3E}">
        <p14:creationId xmlns:p14="http://schemas.microsoft.com/office/powerpoint/2010/main" val="133741259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7170" name="Picture 2"/>
          <p:cNvPicPr>
            <a:picLocks noGrp="1" noChangeAspect="1" noChangeArrowheads="1"/>
          </p:cNvPicPr>
          <p:nvPr>
            <p:ph idx="1"/>
          </p:nvPr>
        </p:nvPicPr>
        <p:blipFill>
          <a:blip r:embed="rId2" cstate="print"/>
          <a:srcRect/>
          <a:stretch>
            <a:fillRect/>
          </a:stretch>
        </p:blipFill>
        <p:spPr bwMode="auto">
          <a:xfrm>
            <a:off x="495300" y="1760761"/>
            <a:ext cx="8915400" cy="4204841"/>
          </a:xfrm>
          <a:prstGeom prst="rect">
            <a:avLst/>
          </a:prstGeom>
          <a:noFill/>
          <a:ln w="9525">
            <a:noFill/>
            <a:miter lim="800000"/>
            <a:headEnd/>
            <a:tailEnd/>
          </a:ln>
        </p:spPr>
      </p:pic>
    </p:spTree>
    <p:extLst>
      <p:ext uri="{BB962C8B-B14F-4D97-AF65-F5344CB8AC3E}">
        <p14:creationId xmlns:p14="http://schemas.microsoft.com/office/powerpoint/2010/main" val="317546682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pic>
        <p:nvPicPr>
          <p:cNvPr id="8194" name="Picture 2"/>
          <p:cNvPicPr>
            <a:picLocks noChangeAspect="1" noChangeArrowheads="1"/>
          </p:cNvPicPr>
          <p:nvPr/>
        </p:nvPicPr>
        <p:blipFill>
          <a:blip r:embed="rId2" cstate="print"/>
          <a:srcRect/>
          <a:stretch>
            <a:fillRect/>
          </a:stretch>
        </p:blipFill>
        <p:spPr bwMode="auto">
          <a:xfrm>
            <a:off x="533400" y="381000"/>
            <a:ext cx="8562975" cy="828675"/>
          </a:xfrm>
          <a:prstGeom prst="rect">
            <a:avLst/>
          </a:prstGeom>
          <a:noFill/>
          <a:ln w="9525">
            <a:noFill/>
            <a:miter lim="800000"/>
            <a:headEnd/>
            <a:tailEnd/>
          </a:ln>
        </p:spPr>
      </p:pic>
      <p:pic>
        <p:nvPicPr>
          <p:cNvPr id="8195" name="Picture 3"/>
          <p:cNvPicPr>
            <a:picLocks noGrp="1" noChangeAspect="1" noChangeArrowheads="1"/>
          </p:cNvPicPr>
          <p:nvPr>
            <p:ph idx="1"/>
          </p:nvPr>
        </p:nvPicPr>
        <p:blipFill>
          <a:blip r:embed="rId3" cstate="print"/>
          <a:srcRect/>
          <a:stretch>
            <a:fillRect/>
          </a:stretch>
        </p:blipFill>
        <p:spPr bwMode="auto">
          <a:xfrm>
            <a:off x="533400" y="2362200"/>
            <a:ext cx="8915400" cy="2057400"/>
          </a:xfrm>
          <a:prstGeom prst="rect">
            <a:avLst/>
          </a:prstGeom>
          <a:noFill/>
          <a:ln w="9525">
            <a:noFill/>
            <a:miter lim="800000"/>
            <a:headEnd/>
            <a:tailEnd/>
          </a:ln>
        </p:spPr>
      </p:pic>
    </p:spTree>
    <p:extLst>
      <p:ext uri="{BB962C8B-B14F-4D97-AF65-F5344CB8AC3E}">
        <p14:creationId xmlns:p14="http://schemas.microsoft.com/office/powerpoint/2010/main" val="109511534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pic>
        <p:nvPicPr>
          <p:cNvPr id="9218" name="Picture 2"/>
          <p:cNvPicPr>
            <a:picLocks noChangeAspect="1" noChangeArrowheads="1"/>
          </p:cNvPicPr>
          <p:nvPr/>
        </p:nvPicPr>
        <p:blipFill>
          <a:blip r:embed="rId2" cstate="print"/>
          <a:srcRect/>
          <a:stretch>
            <a:fillRect/>
          </a:stretch>
        </p:blipFill>
        <p:spPr bwMode="auto">
          <a:xfrm>
            <a:off x="838200" y="381000"/>
            <a:ext cx="8324850" cy="895350"/>
          </a:xfrm>
          <a:prstGeom prst="rect">
            <a:avLst/>
          </a:prstGeom>
          <a:noFill/>
          <a:ln w="9525">
            <a:noFill/>
            <a:miter lim="800000"/>
            <a:headEnd/>
            <a:tailEnd/>
          </a:ln>
        </p:spPr>
      </p:pic>
      <p:pic>
        <p:nvPicPr>
          <p:cNvPr id="9219" name="Picture 3"/>
          <p:cNvPicPr>
            <a:picLocks noGrp="1" noChangeAspect="1" noChangeArrowheads="1"/>
          </p:cNvPicPr>
          <p:nvPr>
            <p:ph idx="1"/>
          </p:nvPr>
        </p:nvPicPr>
        <p:blipFill>
          <a:blip r:embed="rId3" cstate="print"/>
          <a:srcRect/>
          <a:stretch>
            <a:fillRect/>
          </a:stretch>
        </p:blipFill>
        <p:spPr bwMode="auto">
          <a:xfrm>
            <a:off x="495300" y="2695890"/>
            <a:ext cx="8915400" cy="2334583"/>
          </a:xfrm>
          <a:prstGeom prst="rect">
            <a:avLst/>
          </a:prstGeom>
          <a:noFill/>
          <a:ln w="9525">
            <a:noFill/>
            <a:miter lim="800000"/>
            <a:headEnd/>
            <a:tailEnd/>
          </a:ln>
        </p:spPr>
      </p:pic>
    </p:spTree>
    <p:extLst>
      <p:ext uri="{BB962C8B-B14F-4D97-AF65-F5344CB8AC3E}">
        <p14:creationId xmlns:p14="http://schemas.microsoft.com/office/powerpoint/2010/main" val="186385643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Tree>
    <p:extLst>
      <p:ext uri="{BB962C8B-B14F-4D97-AF65-F5344CB8AC3E}">
        <p14:creationId xmlns:p14="http://schemas.microsoft.com/office/powerpoint/2010/main" val="395054596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313B4A"/>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313B4A"/>
                </a:solidFill>
                <a:latin typeface="Calibri" pitchFamily="34" charset="0"/>
              </a:rPr>
              <a:t>عمادة التعلم الإلكتروني والتعليم عن بعد</a:t>
            </a:r>
            <a:endParaRPr lang="en-US" sz="2400" b="1" dirty="0">
              <a:solidFill>
                <a:srgbClr val="313B4A"/>
              </a:solidFill>
              <a:latin typeface="Calibri" pitchFamily="34" charset="0"/>
            </a:endParaRPr>
          </a:p>
          <a:p>
            <a:pPr algn="ctr" rtl="0">
              <a:spcBef>
                <a:spcPct val="20000"/>
              </a:spcBef>
              <a:buFont typeface="Arial" pitchFamily="34" charset="0"/>
              <a:buNone/>
            </a:pPr>
            <a:r>
              <a:rPr lang="ar-SA" sz="2400" dirty="0" smtClean="0">
                <a:solidFill>
                  <a:srgbClr val="313B4A"/>
                </a:solidFill>
                <a:latin typeface="Calibri" pitchFamily="34" charset="0"/>
              </a:rPr>
              <a:t>	</a:t>
            </a:r>
            <a:endParaRPr lang="en-US" sz="2400" dirty="0">
              <a:solidFill>
                <a:srgbClr val="313B4A"/>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5400" b="1" dirty="0">
                <a:solidFill>
                  <a:srgbClr val="43A79C"/>
                </a:solidFill>
                <a:latin typeface="AYM Wadiy S_U normal."/>
                <a:cs typeface="Times New Roman" pitchFamily="18" charset="0"/>
              </a:rPr>
              <a:t>اسم المقرر</a:t>
            </a:r>
            <a:endParaRPr lang="ar-SA" sz="5400" b="1" dirty="0">
              <a:solidFill>
                <a:srgbClr val="43A79C"/>
              </a:solidFill>
              <a:latin typeface="AYM Wadiy S_U normal."/>
              <a:cs typeface="Times New Roman" pitchFamily="18" charset="0"/>
            </a:endParaRPr>
          </a:p>
          <a:p>
            <a:pPr algn="ctr"/>
            <a:r>
              <a:rPr lang="ar-SA" sz="4000" b="1" dirty="0">
                <a:solidFill>
                  <a:srgbClr val="313B4A"/>
                </a:solidFill>
                <a:latin typeface="Calibri" pitchFamily="34" charset="0"/>
                <a:cs typeface="Times New Roman" pitchFamily="18" charset="0"/>
              </a:rPr>
              <a:t>دراسة الاسانيد</a:t>
            </a:r>
          </a:p>
          <a:p>
            <a:pPr algn="ctr"/>
            <a:r>
              <a:rPr lang="ar-SA" sz="5400" b="1" dirty="0">
                <a:solidFill>
                  <a:srgbClr val="43A79C"/>
                </a:solidFill>
                <a:latin typeface="AYM Wadiy S_U normal."/>
                <a:cs typeface="Times New Roman" pitchFamily="18" charset="0"/>
              </a:rPr>
              <a:t>استاذ المقرر</a:t>
            </a:r>
          </a:p>
          <a:p>
            <a:pPr algn="ctr"/>
            <a:r>
              <a:rPr lang="ar-SA" sz="4000" b="1" dirty="0">
                <a:solidFill>
                  <a:srgbClr val="313B4A"/>
                </a:solidFill>
                <a:latin typeface="Calibri" pitchFamily="34" charset="0"/>
                <a:cs typeface="Times New Roman" pitchFamily="18" charset="0"/>
              </a:rPr>
              <a:t>د/ مهيب الحصان</a:t>
            </a:r>
            <a:endParaRPr lang="en-US" sz="4000" b="1" dirty="0">
              <a:solidFill>
                <a:srgbClr val="313B4A"/>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45</a:t>
            </a:fld>
            <a:endParaRPr lang="en-US" sz="1200" dirty="0">
              <a:solidFill>
                <a:schemeClr val="bg1"/>
              </a:solidFill>
              <a:latin typeface="Calibri" pitchFamily="34" charset="0"/>
            </a:endParaRPr>
          </a:p>
        </p:txBody>
      </p:sp>
      <p:sp>
        <p:nvSpPr>
          <p:cNvPr id="14" name="Subtitle 2"/>
          <p:cNvSpPr txBox="1">
            <a:spLocks/>
          </p:cNvSpPr>
          <p:nvPr/>
        </p:nvSpPr>
        <p:spPr bwMode="auto">
          <a:xfrm>
            <a:off x="5753100" y="5893593"/>
            <a:ext cx="4083050" cy="538163"/>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spcBef>
                <a:spcPct val="20000"/>
              </a:spcBef>
              <a:buFont typeface="Arial" pitchFamily="34" charset="0"/>
              <a:buNone/>
            </a:pPr>
            <a:r>
              <a:rPr lang="ar-SA" sz="2400" b="1" u="sng" dirty="0">
                <a:solidFill>
                  <a:srgbClr val="8E6334"/>
                </a:solidFill>
                <a:effectLst>
                  <a:outerShdw blurRad="38100" dist="38100" dir="2700000" algn="tl">
                    <a:srgbClr val="000000">
                      <a:alpha val="43137"/>
                    </a:srgbClr>
                  </a:outerShdw>
                </a:effectLst>
                <a:latin typeface="Calibri" pitchFamily="34" charset="0"/>
              </a:rPr>
              <a:t>كلية الآداب</a:t>
            </a:r>
            <a:endParaRPr lang="en-US" sz="2400" b="1" u="sng" dirty="0">
              <a:solidFill>
                <a:srgbClr val="8E6334"/>
              </a:solidFill>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45</a:t>
            </a:fld>
            <a:endParaRPr lang="en-US" dirty="0"/>
          </a:p>
        </p:txBody>
      </p:sp>
    </p:spTree>
    <p:extLst>
      <p:ext uri="{BB962C8B-B14F-4D97-AF65-F5344CB8AC3E}">
        <p14:creationId xmlns:p14="http://schemas.microsoft.com/office/powerpoint/2010/main" val="265952118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46</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en-US" spc="-150" dirty="0" smtClean="0">
                <a:solidFill>
                  <a:srgbClr val="376092"/>
                </a:solidFill>
                <a:latin typeface="ae_AlMateen" pitchFamily="2" charset="-78"/>
                <a:cs typeface="ae_AlMateen" pitchFamily="2" charset="-78"/>
              </a:rPr>
              <a:t>   </a:t>
            </a:r>
            <a:r>
              <a:rPr lang="ar-SA" spc="-150" dirty="0" smtClean="0">
                <a:solidFill>
                  <a:srgbClr val="376092"/>
                </a:solidFill>
                <a:latin typeface="ae_AlMateen" pitchFamily="2" charset="-78"/>
                <a:cs typeface="ae_AlMateen" pitchFamily="2" charset="-78"/>
              </a:rPr>
              <a:t>المحاضرة الثالثة</a:t>
            </a:r>
            <a:endParaRPr lang="en-US"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eaLnBrk="1" hangingPunct="1"/>
            <a:endParaRPr lang="en-US" b="1" dirty="0" smtClean="0">
              <a:solidFill>
                <a:schemeClr val="tx1"/>
              </a:solidFill>
              <a:cs typeface="Arial" pitchFamily="34" charset="0"/>
            </a:endParaRPr>
          </a:p>
        </p:txBody>
      </p:sp>
      <p:pic>
        <p:nvPicPr>
          <p:cNvPr id="1026" name="Picture 2"/>
          <p:cNvPicPr>
            <a:picLocks noChangeAspect="1" noChangeArrowheads="1"/>
          </p:cNvPicPr>
          <p:nvPr/>
        </p:nvPicPr>
        <p:blipFill>
          <a:blip r:embed="rId2" cstate="print"/>
          <a:srcRect/>
          <a:stretch>
            <a:fillRect/>
          </a:stretch>
        </p:blipFill>
        <p:spPr bwMode="auto">
          <a:xfrm>
            <a:off x="1295400" y="3810000"/>
            <a:ext cx="7162800" cy="1905000"/>
          </a:xfrm>
          <a:prstGeom prst="rect">
            <a:avLst/>
          </a:prstGeom>
          <a:noFill/>
          <a:ln w="9525">
            <a:noFill/>
            <a:miter lim="800000"/>
            <a:headEnd/>
            <a:tailEnd/>
          </a:ln>
        </p:spPr>
      </p:pic>
    </p:spTree>
    <p:extLst>
      <p:ext uri="{BB962C8B-B14F-4D97-AF65-F5344CB8AC3E}">
        <p14:creationId xmlns:p14="http://schemas.microsoft.com/office/powerpoint/2010/main" val="1905833559"/>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685800"/>
            <a:ext cx="8915400" cy="1143000"/>
          </a:xfrm>
        </p:spPr>
        <p:txBody>
          <a:bodyPr/>
          <a:lstStyle/>
          <a:p>
            <a:pPr eaLnBrk="1" hangingPunct="1">
              <a:defRPr/>
            </a:pPr>
            <a:r>
              <a:rPr lang="ar-SA" dirty="0" smtClean="0">
                <a:solidFill>
                  <a:schemeClr val="tx2">
                    <a:lumMod val="75000"/>
                  </a:schemeClr>
                </a:solidFill>
              </a:rPr>
              <a:t>عناصر المحاضرة</a:t>
            </a:r>
            <a:endParaRPr lang="en-US" dirty="0">
              <a:solidFill>
                <a:schemeClr val="tx2">
                  <a:lumMod val="75000"/>
                </a:schemeClr>
              </a:solidFill>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47</a:t>
            </a:fld>
            <a:endParaRPr lang="en-US" dirty="0" smtClean="0">
              <a:cs typeface="Arial" pitchFamily="34" charset="0"/>
            </a:endParaRPr>
          </a:p>
        </p:txBody>
      </p:sp>
      <p:pic>
        <p:nvPicPr>
          <p:cNvPr id="2051" name="Picture 3"/>
          <p:cNvPicPr>
            <a:picLocks noGrp="1" noChangeAspect="1" noChangeArrowheads="1"/>
          </p:cNvPicPr>
          <p:nvPr>
            <p:ph idx="1"/>
          </p:nvPr>
        </p:nvPicPr>
        <p:blipFill>
          <a:blip r:embed="rId2" cstate="print"/>
          <a:srcRect/>
          <a:stretch>
            <a:fillRect/>
          </a:stretch>
        </p:blipFill>
        <p:spPr bwMode="auto">
          <a:xfrm>
            <a:off x="5791200" y="2362200"/>
            <a:ext cx="3124200" cy="1000125"/>
          </a:xfrm>
          <a:prstGeom prst="rect">
            <a:avLst/>
          </a:prstGeom>
          <a:noFill/>
          <a:ln w="9525">
            <a:noFill/>
            <a:miter lim="800000"/>
            <a:headEnd/>
            <a:tailEnd/>
          </a:ln>
        </p:spPr>
      </p:pic>
    </p:spTree>
    <p:extLst>
      <p:ext uri="{BB962C8B-B14F-4D97-AF65-F5344CB8AC3E}">
        <p14:creationId xmlns:p14="http://schemas.microsoft.com/office/powerpoint/2010/main" val="1189128317"/>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r>
              <a:rPr lang="ar-SA" dirty="0" smtClean="0">
                <a:solidFill>
                  <a:schemeClr val="tx2">
                    <a:lumMod val="75000"/>
                  </a:schemeClr>
                </a:solidFill>
                <a:cs typeface="Arial" pitchFamily="34" charset="0"/>
              </a:rPr>
              <a:t>مقدمة:</a:t>
            </a: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48</a:t>
            </a:fld>
            <a:endParaRPr lang="en-US" dirty="0" smtClean="0">
              <a:cs typeface="Arial" pitchFamily="34" charset="0"/>
            </a:endParaRPr>
          </a:p>
        </p:txBody>
      </p:sp>
      <p:pic>
        <p:nvPicPr>
          <p:cNvPr id="3074" name="Picture 2"/>
          <p:cNvPicPr>
            <a:picLocks noGrp="1" noChangeAspect="1" noChangeArrowheads="1"/>
          </p:cNvPicPr>
          <p:nvPr>
            <p:ph idx="1"/>
          </p:nvPr>
        </p:nvPicPr>
        <p:blipFill>
          <a:blip r:embed="rId2" cstate="print"/>
          <a:srcRect/>
          <a:stretch>
            <a:fillRect/>
          </a:stretch>
        </p:blipFill>
        <p:spPr bwMode="auto">
          <a:xfrm>
            <a:off x="228600" y="1524000"/>
            <a:ext cx="9144000" cy="4343399"/>
          </a:xfrm>
          <a:prstGeom prst="rect">
            <a:avLst/>
          </a:prstGeom>
          <a:noFill/>
          <a:ln w="9525">
            <a:noFill/>
            <a:miter lim="800000"/>
            <a:headEnd/>
            <a:tailEnd/>
          </a:ln>
        </p:spPr>
      </p:pic>
    </p:spTree>
    <p:extLst>
      <p:ext uri="{BB962C8B-B14F-4D97-AF65-F5344CB8AC3E}">
        <p14:creationId xmlns:p14="http://schemas.microsoft.com/office/powerpoint/2010/main" val="2406914512"/>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r>
              <a:rPr lang="ar-EG" dirty="0" smtClean="0">
                <a:solidFill>
                  <a:schemeClr val="tx2">
                    <a:lumMod val="75000"/>
                  </a:schemeClr>
                </a:solidFill>
                <a:cs typeface="Arial" pitchFamily="34" charset="0"/>
              </a:rPr>
              <a:t>عنوان.........</a:t>
            </a:r>
            <a:endParaRPr lang="ar-SA" dirty="0" smtClean="0">
              <a:solidFill>
                <a:schemeClr val="tx2">
                  <a:lumMod val="75000"/>
                </a:schemeClr>
              </a:solidFill>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49</a:t>
            </a:fld>
            <a:endParaRPr lang="en-US" dirty="0" smtClean="0">
              <a:cs typeface="Arial" pitchFamily="34" charset="0"/>
            </a:endParaRPr>
          </a:p>
        </p:txBody>
      </p:sp>
      <p:pic>
        <p:nvPicPr>
          <p:cNvPr id="4098" name="Picture 2"/>
          <p:cNvPicPr>
            <a:picLocks noGrp="1" noChangeAspect="1" noChangeArrowheads="1"/>
          </p:cNvPicPr>
          <p:nvPr>
            <p:ph idx="4294967295"/>
          </p:nvPr>
        </p:nvPicPr>
        <p:blipFill>
          <a:blip r:embed="rId2" cstate="print"/>
          <a:srcRect/>
          <a:stretch>
            <a:fillRect/>
          </a:stretch>
        </p:blipFill>
        <p:spPr bwMode="auto">
          <a:xfrm>
            <a:off x="304800" y="381000"/>
            <a:ext cx="9067800" cy="5410201"/>
          </a:xfrm>
          <a:prstGeom prst="rect">
            <a:avLst/>
          </a:prstGeom>
          <a:noFill/>
          <a:ln w="9525">
            <a:noFill/>
            <a:miter lim="800000"/>
            <a:headEnd/>
            <a:tailEnd/>
          </a:ln>
        </p:spPr>
      </p:pic>
    </p:spTree>
    <p:extLst>
      <p:ext uri="{BB962C8B-B14F-4D97-AF65-F5344CB8AC3E}">
        <p14:creationId xmlns:p14="http://schemas.microsoft.com/office/powerpoint/2010/main" val="277166450"/>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5122" name="Picture 2"/>
          <p:cNvPicPr>
            <a:picLocks noGrp="1" noChangeAspect="1" noChangeArrowheads="1"/>
          </p:cNvPicPr>
          <p:nvPr>
            <p:ph idx="1"/>
          </p:nvPr>
        </p:nvPicPr>
        <p:blipFill>
          <a:blip r:embed="rId2" cstate="print"/>
          <a:srcRect/>
          <a:stretch>
            <a:fillRect/>
          </a:stretch>
        </p:blipFill>
        <p:spPr bwMode="auto">
          <a:xfrm>
            <a:off x="495300" y="304800"/>
            <a:ext cx="8915400" cy="5638799"/>
          </a:xfrm>
          <a:prstGeom prst="rect">
            <a:avLst/>
          </a:prstGeom>
          <a:noFill/>
          <a:ln w="9525">
            <a:noFill/>
            <a:miter lim="800000"/>
            <a:headEnd/>
            <a:tailEnd/>
          </a:ln>
        </p:spPr>
      </p:pic>
    </p:spTree>
    <p:extLst>
      <p:ext uri="{BB962C8B-B14F-4D97-AF65-F5344CB8AC3E}">
        <p14:creationId xmlns:p14="http://schemas.microsoft.com/office/powerpoint/2010/main" val="57480460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6146" name="Picture 2"/>
          <p:cNvPicPr>
            <a:picLocks noChangeAspect="1" noChangeArrowheads="1"/>
          </p:cNvPicPr>
          <p:nvPr/>
        </p:nvPicPr>
        <p:blipFill>
          <a:blip r:embed="rId2" cstate="print"/>
          <a:srcRect/>
          <a:stretch>
            <a:fillRect/>
          </a:stretch>
        </p:blipFill>
        <p:spPr bwMode="auto">
          <a:xfrm>
            <a:off x="609600" y="609601"/>
            <a:ext cx="8686800" cy="5105400"/>
          </a:xfrm>
          <a:prstGeom prst="rect">
            <a:avLst/>
          </a:prstGeom>
          <a:noFill/>
          <a:ln w="9525">
            <a:noFill/>
            <a:miter lim="800000"/>
            <a:headEnd/>
            <a:tailEnd/>
          </a:ln>
        </p:spPr>
      </p:pic>
    </p:spTree>
    <p:extLst>
      <p:ext uri="{BB962C8B-B14F-4D97-AF65-F5344CB8AC3E}">
        <p14:creationId xmlns:p14="http://schemas.microsoft.com/office/powerpoint/2010/main" val="369342864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7170" name="Picture 2"/>
          <p:cNvPicPr>
            <a:picLocks noGrp="1" noChangeAspect="1" noChangeArrowheads="1"/>
          </p:cNvPicPr>
          <p:nvPr>
            <p:ph idx="1"/>
          </p:nvPr>
        </p:nvPicPr>
        <p:blipFill>
          <a:blip r:embed="rId2" cstate="print"/>
          <a:srcRect/>
          <a:stretch>
            <a:fillRect/>
          </a:stretch>
        </p:blipFill>
        <p:spPr bwMode="auto">
          <a:xfrm>
            <a:off x="495300" y="609600"/>
            <a:ext cx="8801100" cy="5105400"/>
          </a:xfrm>
          <a:prstGeom prst="rect">
            <a:avLst/>
          </a:prstGeom>
          <a:noFill/>
          <a:ln w="9525">
            <a:noFill/>
            <a:miter lim="800000"/>
            <a:headEnd/>
            <a:tailEnd/>
          </a:ln>
        </p:spPr>
      </p:pic>
    </p:spTree>
    <p:extLst>
      <p:ext uri="{BB962C8B-B14F-4D97-AF65-F5344CB8AC3E}">
        <p14:creationId xmlns:p14="http://schemas.microsoft.com/office/powerpoint/2010/main" val="188218588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600200" y="381000"/>
            <a:ext cx="6406988" cy="891952"/>
          </a:xfrm>
        </p:spPr>
        <p:txBody>
          <a:bodyPr/>
          <a:lstStyle/>
          <a:p>
            <a:pPr algn="r"/>
            <a:r>
              <a:rPr lang="ar-SA" dirty="0" smtClean="0"/>
              <a:t>أشهر أنواع المصنفات في الرجال</a:t>
            </a:r>
            <a:endParaRPr lang="ar-SA" dirty="0"/>
          </a:p>
        </p:txBody>
      </p:sp>
      <p:sp>
        <p:nvSpPr>
          <p:cNvPr id="3" name="عنصر نائب للمحتوى 2"/>
          <p:cNvSpPr>
            <a:spLocks noGrp="1"/>
          </p:cNvSpPr>
          <p:nvPr>
            <p:ph idx="1"/>
          </p:nvPr>
        </p:nvSpPr>
        <p:spPr>
          <a:xfrm>
            <a:off x="1752600" y="1600201"/>
            <a:ext cx="6858000" cy="4267200"/>
          </a:xfrm>
        </p:spPr>
        <p:txBody>
          <a:bodyPr/>
          <a:lstStyle/>
          <a:p>
            <a:r>
              <a:rPr lang="ar-SA" dirty="0" smtClean="0"/>
              <a:t>المصنفات في معرفه </a:t>
            </a:r>
            <a:r>
              <a:rPr lang="ar-SA" dirty="0" err="1" smtClean="0"/>
              <a:t>الصحابه</a:t>
            </a:r>
            <a:endParaRPr lang="ar-SA" dirty="0" smtClean="0"/>
          </a:p>
          <a:p>
            <a:r>
              <a:rPr lang="ar-SA" dirty="0" smtClean="0"/>
              <a:t>المصنفات في الطبقات </a:t>
            </a:r>
          </a:p>
          <a:p>
            <a:r>
              <a:rPr lang="ar-SA" dirty="0" smtClean="0"/>
              <a:t>المصنفات في رواة الحديث عامه </a:t>
            </a:r>
          </a:p>
          <a:p>
            <a:r>
              <a:rPr lang="ar-SA" dirty="0" smtClean="0"/>
              <a:t>المصنفات في رجال كتب </a:t>
            </a:r>
            <a:r>
              <a:rPr lang="ar-SA" dirty="0" err="1" smtClean="0"/>
              <a:t>مخصوصه</a:t>
            </a:r>
            <a:r>
              <a:rPr lang="ar-SA" dirty="0" smtClean="0"/>
              <a:t> </a:t>
            </a:r>
          </a:p>
          <a:p>
            <a:r>
              <a:rPr lang="ar-SA" dirty="0" smtClean="0"/>
              <a:t>المصنفات في الثقات </a:t>
            </a:r>
            <a:r>
              <a:rPr lang="ar-SA" dirty="0" err="1" smtClean="0"/>
              <a:t>خاصه</a:t>
            </a:r>
            <a:r>
              <a:rPr lang="ar-SA" dirty="0" smtClean="0"/>
              <a:t> </a:t>
            </a:r>
          </a:p>
          <a:p>
            <a:r>
              <a:rPr lang="ar-SA" dirty="0" smtClean="0"/>
              <a:t>المصنفات في الضعفاء والمتكلم فيهم </a:t>
            </a:r>
          </a:p>
          <a:p>
            <a:r>
              <a:rPr lang="ar-SA" dirty="0" smtClean="0"/>
              <a:t>المصنفات في رجال بلاد </a:t>
            </a:r>
            <a:r>
              <a:rPr lang="ar-SA" dirty="0" err="1" smtClean="0"/>
              <a:t>مخصوصه</a:t>
            </a:r>
            <a:r>
              <a:rPr lang="ar-SA" dirty="0" smtClean="0"/>
              <a:t> </a:t>
            </a:r>
          </a:p>
        </p:txBody>
      </p:sp>
    </p:spTree>
    <p:extLst>
      <p:ext uri="{BB962C8B-B14F-4D97-AF65-F5344CB8AC3E}">
        <p14:creationId xmlns:p14="http://schemas.microsoft.com/office/powerpoint/2010/main" val="38151733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checkerboard(across)">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checkerboard(across)">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checkerboard(across)">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checkerboard(across)">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checkerboard(across)">
                                      <p:cBhvr>
                                        <p:cTn id="32" dur="5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5" presetClass="entr" presetSubtype="10"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checkerboard(across)">
                                      <p:cBhvr>
                                        <p:cTn id="37" dur="500"/>
                                        <p:tgtEl>
                                          <p:spTgt spid="3">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 presetClass="entr" presetSubtype="10" fill="hold" grpId="0"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checkerboard(across)">
                                      <p:cBhvr>
                                        <p:cTn id="4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600200" y="457200"/>
            <a:ext cx="6858762" cy="609600"/>
          </a:xfrm>
        </p:spPr>
        <p:txBody>
          <a:bodyPr>
            <a:normAutofit fontScale="90000"/>
          </a:bodyPr>
          <a:lstStyle/>
          <a:p>
            <a:pPr algn="r"/>
            <a:r>
              <a:rPr lang="ar-SA" dirty="0" smtClean="0"/>
              <a:t>المصنفات في معرف الصحابة</a:t>
            </a:r>
            <a:endParaRPr lang="ar-SA" dirty="0"/>
          </a:p>
        </p:txBody>
      </p:sp>
      <p:sp>
        <p:nvSpPr>
          <p:cNvPr id="3" name="عنصر نائب للمحتوى 2"/>
          <p:cNvSpPr>
            <a:spLocks noGrp="1"/>
          </p:cNvSpPr>
          <p:nvPr>
            <p:ph idx="1"/>
          </p:nvPr>
        </p:nvSpPr>
        <p:spPr>
          <a:xfrm>
            <a:off x="533400" y="1295400"/>
            <a:ext cx="8547587" cy="5904656"/>
          </a:xfrm>
        </p:spPr>
        <p:txBody>
          <a:bodyPr>
            <a:normAutofit/>
          </a:bodyPr>
          <a:lstStyle/>
          <a:p>
            <a:pPr>
              <a:buNone/>
            </a:pPr>
            <a:endParaRPr lang="ar-SA" dirty="0" smtClean="0"/>
          </a:p>
          <a:p>
            <a:pPr algn="just" rtl="1">
              <a:buNone/>
            </a:pPr>
            <a:r>
              <a:rPr lang="ar-SA" dirty="0" smtClean="0"/>
              <a:t>    - التصنيف في معرفه تراجم الصحابة أمر مهم مفيد من نواح كثيرة </a:t>
            </a:r>
            <a:endParaRPr lang="en-US" dirty="0" smtClean="0"/>
          </a:p>
          <a:p>
            <a:pPr algn="just" rtl="1"/>
            <a:r>
              <a:rPr lang="ar-SA" dirty="0" smtClean="0"/>
              <a:t>    -  أهم هذه الفوائد هو معرفة الحديث المرسل من الحديث الموصول , لأن من لا يعرف الشخص الذي يضيف الكلام إلى النبي صلى الله عليه وسلم في منتهى الاسناد أهو صحابي أم تابعي ؟  لا يستطيع معرفة ذلك الحديث أهو موصول أم مرسل </a:t>
            </a:r>
            <a:endParaRPr lang="en-US" dirty="0" smtClean="0"/>
          </a:p>
          <a:p>
            <a:pPr algn="just" rtl="1"/>
            <a:r>
              <a:rPr lang="ar-SA" dirty="0" smtClean="0"/>
              <a:t>    - والمصنفات المفردة في تراجم الصحابة كثيرة أشهرها .</a:t>
            </a:r>
            <a:endParaRPr lang="en-US" dirty="0" smtClean="0"/>
          </a:p>
        </p:txBody>
      </p:sp>
    </p:spTree>
    <p:extLst>
      <p:ext uri="{BB962C8B-B14F-4D97-AF65-F5344CB8AC3E}">
        <p14:creationId xmlns:p14="http://schemas.microsoft.com/office/powerpoint/2010/main" val="434974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heckerboard(across)">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heckerboard(across)">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checkerboard(across)">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أ – الاستيعاب في معرفة الأصحاب</a:t>
            </a:r>
            <a:endParaRPr lang="ar-SA" dirty="0"/>
          </a:p>
        </p:txBody>
      </p:sp>
      <p:sp>
        <p:nvSpPr>
          <p:cNvPr id="3" name="عنصر نائب للمحتوى 2"/>
          <p:cNvSpPr>
            <a:spLocks noGrp="1"/>
          </p:cNvSpPr>
          <p:nvPr>
            <p:ph idx="1"/>
          </p:nvPr>
        </p:nvSpPr>
        <p:spPr/>
        <p:txBody>
          <a:bodyPr/>
          <a:lstStyle/>
          <a:p>
            <a:pPr algn="just" rtl="1"/>
            <a:r>
              <a:rPr lang="ar-SA" dirty="0" smtClean="0"/>
              <a:t>   - مؤلف الكتاب هو : الإمام الفقيه المجتهد الحافظ أبو عمر يوسف بن عبد الله بن محمد الأندلسي،المالكي، المعروف </a:t>
            </a:r>
            <a:r>
              <a:rPr lang="ar-SA" b="1" dirty="0" smtClean="0"/>
              <a:t>بابن عبد البر</a:t>
            </a:r>
            <a:r>
              <a:rPr lang="ar-SA" dirty="0" smtClean="0"/>
              <a:t> (368 هـ - 463هـ) .</a:t>
            </a:r>
          </a:p>
          <a:p>
            <a:pPr algn="just" rtl="1"/>
            <a:r>
              <a:rPr lang="ar-SA" dirty="0" smtClean="0"/>
              <a:t>   - هذا الكتاب من أجلّ كتب معرفة الصحابة . </a:t>
            </a:r>
          </a:p>
          <a:p>
            <a:pPr algn="just" rtl="1"/>
            <a:r>
              <a:rPr lang="ar-SA" dirty="0" smtClean="0"/>
              <a:t>   - سماه بـــ (الاستيعاب) لظنه أنه استوعب الأصحاب . مع أنه </a:t>
            </a:r>
            <a:r>
              <a:rPr lang="ar-SA" dirty="0" err="1" smtClean="0"/>
              <a:t>فاته</a:t>
            </a:r>
            <a:r>
              <a:rPr lang="ar-SA" dirty="0" smtClean="0"/>
              <a:t> شيء كثير . </a:t>
            </a:r>
          </a:p>
          <a:p>
            <a:pPr algn="just" rtl="1"/>
            <a:r>
              <a:rPr lang="ar-SA" dirty="0" smtClean="0"/>
              <a:t>   - يلحظ على مؤلفه أنه كدره بإيراده كثيرا مما شجر بين الصحابة .</a:t>
            </a:r>
            <a:endParaRPr lang="en-US" dirty="0" smtClean="0"/>
          </a:p>
          <a:p>
            <a:pPr algn="just" rtl="1"/>
            <a:r>
              <a:rPr lang="ar-SA" dirty="0" smtClean="0"/>
              <a:t>       </a:t>
            </a:r>
            <a:endParaRPr lang="en-US" dirty="0" smtClean="0"/>
          </a:p>
          <a:p>
            <a:endParaRPr lang="ar-SA" dirty="0"/>
          </a:p>
        </p:txBody>
      </p:sp>
    </p:spTree>
    <p:extLst>
      <p:ext uri="{BB962C8B-B14F-4D97-AF65-F5344CB8AC3E}">
        <p14:creationId xmlns:p14="http://schemas.microsoft.com/office/powerpoint/2010/main" val="244500959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algn="just" rtl="1"/>
            <a:r>
              <a:rPr lang="ar-SA" dirty="0" smtClean="0"/>
              <a:t>         </a:t>
            </a:r>
          </a:p>
          <a:p>
            <a:pPr algn="just" rtl="1"/>
            <a:r>
              <a:rPr lang="ar-SA" dirty="0" smtClean="0"/>
              <a:t>    - عدد تراجم الصحابة التي أوردها فيه بلغت ثلاثة آلاف وخمسمائة ترجمة .</a:t>
            </a:r>
          </a:p>
          <a:p>
            <a:pPr algn="just" rtl="1"/>
            <a:r>
              <a:rPr lang="ar-SA" dirty="0" smtClean="0"/>
              <a:t>     - قد رتب أسماء الصحابة على حروف المعجم بالنسبة للحرف الأول من الاسم ، لكنه لم يهتم بعد ذلك بباقي الحروف .</a:t>
            </a:r>
          </a:p>
          <a:p>
            <a:pPr algn="just" rtl="1"/>
            <a:r>
              <a:rPr lang="ar-SA" dirty="0" smtClean="0"/>
              <a:t>       - ثم ذكر بعد الانتهاء من الأسماء من اشتهر بكنيته ، ورتب الكنى على الحروف أيضا .</a:t>
            </a:r>
          </a:p>
          <a:p>
            <a:pPr algn="just" rtl="1"/>
            <a:r>
              <a:rPr lang="ar-SA" dirty="0" smtClean="0"/>
              <a:t>       - ثم ذكر أسماء الصحابيات ثم من اشتهرت منهن بكنيتها .</a:t>
            </a:r>
            <a:endParaRPr lang="ar-SA" dirty="0"/>
          </a:p>
        </p:txBody>
      </p:sp>
    </p:spTree>
    <p:extLst>
      <p:ext uri="{BB962C8B-B14F-4D97-AF65-F5344CB8AC3E}">
        <p14:creationId xmlns:p14="http://schemas.microsoft.com/office/powerpoint/2010/main" val="416873251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219199" y="1600200"/>
            <a:ext cx="8001001" cy="4572000"/>
          </a:xfrm>
        </p:spPr>
        <p:txBody>
          <a:bodyPr>
            <a:normAutofit fontScale="77500" lnSpcReduction="20000"/>
          </a:bodyPr>
          <a:lstStyle/>
          <a:p>
            <a:pPr algn="just" rtl="1"/>
            <a:r>
              <a:rPr lang="ar-SA" dirty="0" smtClean="0"/>
              <a:t>- المؤلف : عز الدين أبي الحسن علي بن محمد بن الأثير لجزري( -630 هـ )  </a:t>
            </a:r>
          </a:p>
          <a:p>
            <a:pPr algn="just" rtl="1">
              <a:buFontTx/>
              <a:buChar char="-"/>
            </a:pPr>
            <a:r>
              <a:rPr lang="ar-SA" dirty="0" smtClean="0"/>
              <a:t>هذا الكتاب في معرفة أسماء الصحابة نفيس جدا ، بذل مؤلفه جهدا كبيرا في جمعه وتهذبيه وترتيبه .</a:t>
            </a:r>
          </a:p>
          <a:p>
            <a:pPr algn="just" rtl="1"/>
            <a:r>
              <a:rPr lang="ar-SA" dirty="0" smtClean="0"/>
              <a:t>-  </a:t>
            </a:r>
            <a:r>
              <a:rPr lang="ar-SA" dirty="0" err="1" smtClean="0"/>
              <a:t>اشتمل</a:t>
            </a:r>
            <a:r>
              <a:rPr lang="ar-SA" dirty="0" smtClean="0"/>
              <a:t> الكتاب على /7554/ سبعة آلاف وخمسمائة وأربعة وخمسين نفسا .</a:t>
            </a:r>
          </a:p>
          <a:p>
            <a:pPr algn="just" rtl="1"/>
            <a:r>
              <a:rPr lang="ar-SA" dirty="0" smtClean="0"/>
              <a:t>-  وقد رتب الأسماء ترتيبا دقيقا ، فرتبهم على الحروف المعجم بالنسبة للحرف الأول والثاني إلى آخر الاسم ، وكذلك بالنسبة لاسم الأب والجد والقبائل أيضا .</a:t>
            </a:r>
            <a:endParaRPr lang="en-US" dirty="0" smtClean="0"/>
          </a:p>
          <a:p>
            <a:pPr algn="just" rtl="1">
              <a:buFontTx/>
              <a:buChar char="-"/>
            </a:pPr>
            <a:r>
              <a:rPr lang="ar-SA" dirty="0" smtClean="0"/>
              <a:t>قال رحمه الله في المقدمة : (وأما ترتيبه ووضعه فانني جعلته على حروف أ ،ب ،ت ، ث ، ولزمت في الاسم الحرف الأول والثاني والثالث . وكذلك إلى آخر الاسم . وكذلك أيضا في اسم الأب والجد ، ومن بعدهما والقبائل أيضا )  </a:t>
            </a:r>
          </a:p>
          <a:p>
            <a:pPr algn="just" rtl="1">
              <a:buFontTx/>
              <a:buChar char="-"/>
            </a:pPr>
            <a:r>
              <a:rPr lang="ar-SA" dirty="0" smtClean="0"/>
              <a:t>وبعد ترتيب الأسماء ، ذكر الكنى مرتبة ثم النساء كذلك .</a:t>
            </a:r>
          </a:p>
        </p:txBody>
      </p:sp>
      <p:sp>
        <p:nvSpPr>
          <p:cNvPr id="4" name="مستطيل 3"/>
          <p:cNvSpPr/>
          <p:nvPr/>
        </p:nvSpPr>
        <p:spPr>
          <a:xfrm>
            <a:off x="1752600" y="457200"/>
            <a:ext cx="7010400" cy="707886"/>
          </a:xfrm>
          <a:prstGeom prst="rect">
            <a:avLst/>
          </a:prstGeom>
        </p:spPr>
        <p:txBody>
          <a:bodyPr wrap="square">
            <a:spAutoFit/>
          </a:bodyPr>
          <a:lstStyle/>
          <a:p>
            <a:r>
              <a:rPr lang="ar-SA" sz="4000" dirty="0" smtClean="0"/>
              <a:t>ب – أسد الغابة في معرفة الصحابة :</a:t>
            </a:r>
            <a:endParaRPr lang="ar-SA" sz="4000" dirty="0"/>
          </a:p>
        </p:txBody>
      </p:sp>
    </p:spTree>
    <p:extLst>
      <p:ext uri="{BB962C8B-B14F-4D97-AF65-F5344CB8AC3E}">
        <p14:creationId xmlns:p14="http://schemas.microsoft.com/office/powerpoint/2010/main" val="16689576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amond(in)">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amond(in)">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amond(in)">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8" presetClass="entr" presetSubtype="16"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amond(in)">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8" presetClass="entr" presetSubtype="16"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amond(in)">
                                      <p:cBhvr>
                                        <p:cTn id="27" dur="20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8" presetClass="entr" presetSubtype="16"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diamond(in)">
                                      <p:cBhvr>
                                        <p:cTn id="32" dur="2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dirty="0" smtClean="0"/>
          </a:p>
          <a:p>
            <a:endParaRPr lang="ar-SA" dirty="0" smtClean="0"/>
          </a:p>
          <a:p>
            <a:r>
              <a:rPr lang="ar-SA" dirty="0" smtClean="0"/>
              <a:t>حاول استقصاء جميع الصحابة الذين وصلتنا أخبارهم أو </a:t>
            </a:r>
            <a:r>
              <a:rPr lang="ar-SA" dirty="0" err="1" smtClean="0"/>
              <a:t>اشارات</a:t>
            </a:r>
            <a:r>
              <a:rPr lang="ar-SA" dirty="0" smtClean="0"/>
              <a:t> عنهم ، استوعب أبرز كتب "الصحابة" التي ألّفت قبله و زاد عليها، وفاته منهم جملة، و هو يعد من أبرز كتب تراجم الصحابة . </a:t>
            </a:r>
            <a:br>
              <a:rPr lang="ar-SA" dirty="0" smtClean="0"/>
            </a:br>
            <a:endParaRPr lang="ar-SA" dirty="0"/>
          </a:p>
        </p:txBody>
      </p:sp>
    </p:spTree>
    <p:extLst>
      <p:ext uri="{BB962C8B-B14F-4D97-AF65-F5344CB8AC3E}">
        <p14:creationId xmlns:p14="http://schemas.microsoft.com/office/powerpoint/2010/main" val="333871276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dirty="0" smtClean="0"/>
              <a:t>قال ابن الأثير رحمه الله :</a:t>
            </a:r>
            <a:endParaRPr lang="en-US" dirty="0" smtClean="0"/>
          </a:p>
          <a:p>
            <a:pPr rtl="1"/>
            <a:r>
              <a:rPr lang="ar-SA" dirty="0" smtClean="0"/>
              <a:t>وقد جمع الناس في أسمائهم كتباً كثيرة، ومنهم من ذكر كثيراً من أسمائهم في كتب الأنساب </a:t>
            </a:r>
            <a:r>
              <a:rPr lang="ar-SA" dirty="0" err="1" smtClean="0"/>
              <a:t>والمغازي</a:t>
            </a:r>
            <a:r>
              <a:rPr lang="ar-SA" dirty="0" smtClean="0"/>
              <a:t> وغير ذلك، واختلفت مقاصدهم فيها، إلا أن الذي انتهى إليه جمع أسمائهم الحافظان أبو عبد الله بن </a:t>
            </a:r>
            <a:r>
              <a:rPr lang="ar-SA" dirty="0" err="1" smtClean="0"/>
              <a:t>منده</a:t>
            </a:r>
            <a:r>
              <a:rPr lang="ar-SA" dirty="0" smtClean="0"/>
              <a:t> وأبو نعيم أحمد بن عبد الله الأصفهانيان، والإمام أبو عمر بن عبد البر القرطبي -رضي الله عنهم، وأجزل ثوابهم، وحمد سعيهم، وعظم أجرهم وأكرم مآبهم- فلقد أحسنوا فيما جمعوا، وبذلوا جهدهم وأبقوا بعدهم ذكراً جميلاً؛ فالله تعالى يثيبهم أجراً جزيلاً؛ فإنهم جمعوا ما تفرق منه.</a:t>
            </a:r>
            <a:endParaRPr lang="en-US" dirty="0" smtClean="0"/>
          </a:p>
          <a:p>
            <a:endParaRPr lang="ar-SA" dirty="0"/>
          </a:p>
        </p:txBody>
      </p:sp>
    </p:spTree>
    <p:extLst>
      <p:ext uri="{BB962C8B-B14F-4D97-AF65-F5344CB8AC3E}">
        <p14:creationId xmlns:p14="http://schemas.microsoft.com/office/powerpoint/2010/main" val="388062160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dirty="0" smtClean="0"/>
          </a:p>
          <a:p>
            <a:r>
              <a:rPr lang="ar-SA" dirty="0" smtClean="0"/>
              <a:t>ثم قال :  </a:t>
            </a:r>
          </a:p>
          <a:p>
            <a:r>
              <a:rPr lang="ar-SA" dirty="0" smtClean="0"/>
              <a:t>فلما نظرت فيها رأيت كلاً منهم قد سلك في جمعه طريقاً غير طريق الآخر، وقد ذكر بعضهم أسماء لم يذكرها صاحبه، وقد أتى بعدهم الحافظ أبو موسى محمد بن أبي بكر بن أبي عيسى الأصفهاني، فاستدرك على ابن </a:t>
            </a:r>
            <a:r>
              <a:rPr lang="ar-SA" dirty="0" err="1" smtClean="0"/>
              <a:t>منده</a:t>
            </a:r>
            <a:r>
              <a:rPr lang="ar-SA" dirty="0" smtClean="0"/>
              <a:t> ما </a:t>
            </a:r>
            <a:r>
              <a:rPr lang="ar-SA" dirty="0" err="1" smtClean="0"/>
              <a:t>فاته</a:t>
            </a:r>
            <a:r>
              <a:rPr lang="ar-SA" dirty="0" smtClean="0"/>
              <a:t> في كتابه، فجاء تصنيفه كبيراً نحو ثلثي كتاب ابن </a:t>
            </a:r>
            <a:r>
              <a:rPr lang="ar-SA" dirty="0" err="1" smtClean="0"/>
              <a:t>منده</a:t>
            </a:r>
            <a:r>
              <a:rPr lang="ar-SA" dirty="0" smtClean="0"/>
              <a:t>.</a:t>
            </a:r>
            <a:endParaRPr lang="en-US" dirty="0" smtClean="0"/>
          </a:p>
          <a:p>
            <a:endParaRPr lang="ar-SA" dirty="0"/>
          </a:p>
        </p:txBody>
      </p:sp>
    </p:spTree>
    <p:extLst>
      <p:ext uri="{BB962C8B-B14F-4D97-AF65-F5344CB8AC3E}">
        <p14:creationId xmlns:p14="http://schemas.microsoft.com/office/powerpoint/2010/main" val="84617061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ثم قال : </a:t>
            </a:r>
          </a:p>
          <a:p>
            <a:r>
              <a:rPr lang="ar-SA" dirty="0" smtClean="0"/>
              <a:t>فرأيت أن أجمع بين هذه الكتب، وأضيف إليها ما شذ عنها ما استدركه أبو علي الغساني، علي أبي عمر بن عبد البر، كذلك أيضاً ما استدركه عليه آخرون وغير من ذكرنا فلا نطول بتعداد أسمائهم هنا، ورأيت ابن </a:t>
            </a:r>
            <a:r>
              <a:rPr lang="ar-SA" dirty="0" err="1" smtClean="0"/>
              <a:t>منده</a:t>
            </a:r>
            <a:r>
              <a:rPr lang="ar-SA" dirty="0" smtClean="0"/>
              <a:t> وأبا نعيم وأبا موسى عندهم أسماء ليست عند ابن عبد البر، وعند ابن عبد البر أسماء ليست عندهم. فعزمت أن أجمع بين كتبهم الأربعة</a:t>
            </a:r>
            <a:endParaRPr lang="ar-SA" dirty="0"/>
          </a:p>
        </p:txBody>
      </p:sp>
    </p:spTree>
    <p:extLst>
      <p:ext uri="{BB962C8B-B14F-4D97-AF65-F5344CB8AC3E}">
        <p14:creationId xmlns:p14="http://schemas.microsoft.com/office/powerpoint/2010/main" val="428069875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495300" y="685801"/>
            <a:ext cx="8801100" cy="5105400"/>
          </a:xfrm>
        </p:spPr>
        <p:txBody>
          <a:bodyPr/>
          <a:lstStyle/>
          <a:p>
            <a:pPr>
              <a:buFontTx/>
              <a:buChar char="-"/>
            </a:pPr>
            <a:r>
              <a:rPr lang="ar-SA" dirty="0" smtClean="0"/>
              <a:t>-وذكر في أول كل ترجمة حروفا مقطعة رموزا لأسماء من تقدمه من المصنفين الذين ذكروا اسم ذلك الصحابي في مصنفاتهم . وهذه الرموز أربعة وهي :</a:t>
            </a:r>
            <a:endParaRPr lang="en-US" dirty="0" smtClean="0"/>
          </a:p>
          <a:p>
            <a:r>
              <a:rPr lang="ar-SA" dirty="0" smtClean="0"/>
              <a:t>( </a:t>
            </a:r>
            <a:r>
              <a:rPr lang="ar-SA" dirty="0" err="1" smtClean="0"/>
              <a:t>د</a:t>
            </a:r>
            <a:r>
              <a:rPr lang="ar-SA" dirty="0" smtClean="0"/>
              <a:t> ) لابن </a:t>
            </a:r>
            <a:r>
              <a:rPr lang="ar-SA" dirty="0" err="1" smtClean="0"/>
              <a:t>منده</a:t>
            </a:r>
            <a:r>
              <a:rPr lang="ar-SA" dirty="0" smtClean="0"/>
              <a:t> ، أبو عبد الله محمد بن يحيى (   - 301 هـــ ).</a:t>
            </a:r>
            <a:endParaRPr lang="en-US" dirty="0" smtClean="0"/>
          </a:p>
          <a:p>
            <a:r>
              <a:rPr lang="ar-SA" dirty="0" smtClean="0"/>
              <a:t>( </a:t>
            </a:r>
            <a:r>
              <a:rPr lang="ar-SA" dirty="0" err="1" smtClean="0"/>
              <a:t>ع</a:t>
            </a:r>
            <a:r>
              <a:rPr lang="ar-SA" dirty="0" smtClean="0"/>
              <a:t> ) لأبي نعيم ،أحمد بن عبد الله الأصفهاني (  - 430 هـــ ).</a:t>
            </a:r>
            <a:endParaRPr lang="en-US" dirty="0" smtClean="0"/>
          </a:p>
          <a:p>
            <a:r>
              <a:rPr lang="ar-SA" dirty="0" smtClean="0"/>
              <a:t>( </a:t>
            </a:r>
            <a:r>
              <a:rPr lang="ar-SA" dirty="0" err="1" smtClean="0"/>
              <a:t>ب</a:t>
            </a:r>
            <a:r>
              <a:rPr lang="ar-SA" dirty="0" smtClean="0"/>
              <a:t> ) لابن عبد البر يوسف بن عبد الله القرطبي( 463 هــ )</a:t>
            </a:r>
            <a:endParaRPr lang="en-US" dirty="0" smtClean="0"/>
          </a:p>
          <a:p>
            <a:r>
              <a:rPr lang="ar-SA" dirty="0" smtClean="0"/>
              <a:t>( </a:t>
            </a:r>
            <a:r>
              <a:rPr lang="ar-SA" dirty="0" err="1" smtClean="0"/>
              <a:t>س</a:t>
            </a:r>
            <a:r>
              <a:rPr lang="ar-SA" dirty="0" smtClean="0"/>
              <a:t> ) لأبي موسى محمد بن عمر </a:t>
            </a:r>
            <a:r>
              <a:rPr lang="ar-SA" dirty="0" err="1" smtClean="0"/>
              <a:t>المديني</a:t>
            </a:r>
            <a:r>
              <a:rPr lang="ar-SA" dirty="0" smtClean="0"/>
              <a:t> ( - 581 هـــ ).</a:t>
            </a:r>
            <a:endParaRPr lang="en-US" dirty="0" smtClean="0"/>
          </a:p>
          <a:p>
            <a:r>
              <a:rPr lang="ar-SA" dirty="0" smtClean="0"/>
              <a:t>- ثم ذكر في نهاية كل ترجمة أسماء المصنفين الذين ذكروا صاحب الترجمة ، وذلك حشية ان تسقط تلك الحروف</a:t>
            </a:r>
            <a:endParaRPr lang="ar-SA" dirty="0"/>
          </a:p>
        </p:txBody>
      </p:sp>
    </p:spTree>
    <p:extLst>
      <p:ext uri="{BB962C8B-B14F-4D97-AF65-F5344CB8AC3E}">
        <p14:creationId xmlns:p14="http://schemas.microsoft.com/office/powerpoint/2010/main" val="703529754"/>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143000" y="1524000"/>
            <a:ext cx="8013425" cy="4267200"/>
          </a:xfrm>
        </p:spPr>
        <p:txBody>
          <a:bodyPr>
            <a:normAutofit fontScale="92500" lnSpcReduction="10000"/>
          </a:bodyPr>
          <a:lstStyle/>
          <a:p>
            <a:r>
              <a:rPr lang="ar-SA" dirty="0" smtClean="0"/>
              <a:t>- المؤلف : الإمام شهاب الدين أحمد بن علي بن محمد بن حجر العسقلاني  الملقب بـأمير المؤمنين في الحديث( - 852 هــ )</a:t>
            </a:r>
            <a:endParaRPr lang="en-US" dirty="0" smtClean="0"/>
          </a:p>
          <a:p>
            <a:r>
              <a:rPr lang="ar-SA" dirty="0" smtClean="0"/>
              <a:t>- هذا الكتاب هو أجمع كتاب في أسماء الصحابة وأشمله . وقد اطلع مؤلفه على كتب من تقدمه في هذا النوع من التصنيف واستفاد منها ، فهذبها ورتبها وتجنب ما فيها من أوهام ، وزاد عليها زيادات رآها في بعض طرق الحديث او المصنفات الأخرى فجاء كتابا حافلا نافعا .</a:t>
            </a:r>
            <a:endParaRPr lang="en-US" dirty="0" smtClean="0"/>
          </a:p>
          <a:p>
            <a:pPr>
              <a:buFontTx/>
              <a:buChar char="-"/>
            </a:pPr>
            <a:r>
              <a:rPr lang="ar-SA" dirty="0" smtClean="0"/>
              <a:t>وقد رتبه ترتيبا دقيقا على حروف المعجم . كما فعل ابن الأثير ، ورتب الأسماء ثم الكنى للرجال ثم أسماء النساء ثم كناهن .</a:t>
            </a:r>
          </a:p>
        </p:txBody>
      </p:sp>
      <p:sp>
        <p:nvSpPr>
          <p:cNvPr id="5" name="مستطيل 4"/>
          <p:cNvSpPr/>
          <p:nvPr/>
        </p:nvSpPr>
        <p:spPr>
          <a:xfrm>
            <a:off x="1905000" y="685800"/>
            <a:ext cx="6629400" cy="769441"/>
          </a:xfrm>
          <a:prstGeom prst="rect">
            <a:avLst/>
          </a:prstGeom>
        </p:spPr>
        <p:txBody>
          <a:bodyPr wrap="square">
            <a:spAutoFit/>
          </a:bodyPr>
          <a:lstStyle/>
          <a:p>
            <a:r>
              <a:rPr lang="ar-SA" sz="4400" dirty="0" err="1" smtClean="0"/>
              <a:t>جــ</a:t>
            </a:r>
            <a:r>
              <a:rPr lang="ar-SA" sz="4400" dirty="0" smtClean="0"/>
              <a:t> - الإصابة في تمييز الصحابة </a:t>
            </a:r>
            <a:endParaRPr lang="ar-SA" sz="4400" dirty="0"/>
          </a:p>
        </p:txBody>
      </p:sp>
    </p:spTree>
    <p:extLst>
      <p:ext uri="{BB962C8B-B14F-4D97-AF65-F5344CB8AC3E}">
        <p14:creationId xmlns:p14="http://schemas.microsoft.com/office/powerpoint/2010/main" val="10069018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0" presetClass="entr" presetSubtype="0" fill="hold" grpId="0" nodeType="clickEffect">
                                  <p:stCondLst>
                                    <p:cond delay="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1"/>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0" presetClass="entr" presetSubtype="0" fill="hold" grpId="0" nodeType="clickEffect">
                                  <p:stCondLst>
                                    <p:cond delay="0"/>
                                  </p:stCondLst>
                                  <p:iterate type="lt">
                                    <p:tmPct val="10000"/>
                                  </p:iterate>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1"/>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0" presetClass="entr" presetSubtype="0" fill="hold" grpId="0" nodeType="clickEffect">
                                  <p:stCondLst>
                                    <p:cond delay="0"/>
                                  </p:stCondLst>
                                  <p:iterate type="lt">
                                    <p:tmPct val="10000"/>
                                  </p:iterate>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1"/>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p:txBody>
          <a:bodyPr/>
          <a:lstStyle/>
          <a:p>
            <a:pPr>
              <a:buFontTx/>
              <a:buChar char="-"/>
            </a:pPr>
            <a:r>
              <a:rPr lang="ar-SA" dirty="0" smtClean="0"/>
              <a:t>- أتى بتقسيم جديد لكل حرف في الاسم أو الكنية زيادة على الترتيب على حروف المعجم فقسم كل حرف إلى أربعة أقسام وهي :</a:t>
            </a:r>
            <a:endParaRPr lang="en-US" dirty="0" smtClean="0"/>
          </a:p>
          <a:p>
            <a:r>
              <a:rPr lang="ar-SA" dirty="0" smtClean="0"/>
              <a:t>القسم الأول :  فيمن وردت صحبته بطريق الرواية عنه أو عن غيره ، أو وقع ذكره بمايدل على الصحبة بأي طريق كان .</a:t>
            </a:r>
            <a:endParaRPr lang="en-US" dirty="0" smtClean="0"/>
          </a:p>
          <a:p>
            <a:r>
              <a:rPr lang="ar-SA" dirty="0" smtClean="0"/>
              <a:t>القسم الثاني : فيمن ذكر في الصحابة من الأطفال الذين ولدوا في عهد النبي صلى الله عليه وسلم لبعض الصحابة ممن مات صلى الله عليه وسلم وهو في دون سن التمييز .</a:t>
            </a:r>
            <a:endParaRPr lang="en-US" dirty="0" smtClean="0"/>
          </a:p>
          <a:p>
            <a:endParaRPr lang="ar-SA" dirty="0"/>
          </a:p>
        </p:txBody>
      </p:sp>
    </p:spTree>
    <p:extLst>
      <p:ext uri="{BB962C8B-B14F-4D97-AF65-F5344CB8AC3E}">
        <p14:creationId xmlns:p14="http://schemas.microsoft.com/office/powerpoint/2010/main" val="164988581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495300" y="609601"/>
            <a:ext cx="8915400" cy="5105400"/>
          </a:xfrm>
        </p:spPr>
        <p:txBody>
          <a:bodyPr/>
          <a:lstStyle/>
          <a:p>
            <a:r>
              <a:rPr lang="ar-SA" dirty="0" smtClean="0"/>
              <a:t>القسم الثالث : فيمن ذكر في الكتب المتقدمة عن زمن الحافظ ابن حجر من المخضرمين الذين أدركوا الجاهلية والإسلام ، ولم يرد في خبر قط أنهم اجتمعوا بالنبي صلى الله عليه وسلم ولا رووا عنه ، وهؤلاء ليسوا صحابة بالاتفاق ، وإنما ذكروا لمقاربتهم لطبقة الصحابة .</a:t>
            </a:r>
            <a:endParaRPr lang="en-US" dirty="0" smtClean="0"/>
          </a:p>
          <a:p>
            <a:r>
              <a:rPr lang="ar-SA" dirty="0" smtClean="0"/>
              <a:t>القسم الرابع : فيمن ذكر في الكتب المتقدمة في أسماء الصحابة على سبيل الوهم ، والغلط ، مع بيان ذلك الوهم والغلط .</a:t>
            </a:r>
            <a:endParaRPr lang="en-US" dirty="0" smtClean="0"/>
          </a:p>
          <a:p>
            <a:r>
              <a:rPr lang="ar-SA" dirty="0" smtClean="0"/>
              <a:t>- فينبغي التنبيه إلى كل قسم عند البحث عن اسم صحابي، ليعرف الباحث أن هذا الشخص صحابي أم ليس بصحابي .  وينبغي أن يعلم أن القسم الأول هو أكبر الأقسام بكثير .</a:t>
            </a:r>
            <a:endParaRPr lang="en-US" dirty="0" smtClean="0"/>
          </a:p>
          <a:p>
            <a:endParaRPr lang="ar-SA" dirty="0"/>
          </a:p>
        </p:txBody>
      </p:sp>
    </p:spTree>
    <p:extLst>
      <p:ext uri="{BB962C8B-B14F-4D97-AF65-F5344CB8AC3E}">
        <p14:creationId xmlns:p14="http://schemas.microsoft.com/office/powerpoint/2010/main" val="3867939085"/>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algn="just" rtl="1"/>
            <a:r>
              <a:rPr lang="ar-SA" dirty="0" smtClean="0"/>
              <a:t>- وقد بلغ عدد التراجم في هذا الكتاب /12267/ اثني عشر ألفا ومائتين وسبعا وستين ترجمة.</a:t>
            </a:r>
            <a:endParaRPr lang="en-US" dirty="0" smtClean="0"/>
          </a:p>
          <a:p>
            <a:pPr algn="just" rtl="1">
              <a:buFontTx/>
              <a:buChar char="-"/>
            </a:pPr>
            <a:r>
              <a:rPr lang="ar-SA" dirty="0" smtClean="0"/>
              <a:t>منها /9477/ تسعة آلاف و أربعمائة و سبع و سبعون ترجمة لمن عرفوا بأسمائهم من الرجال .</a:t>
            </a:r>
          </a:p>
          <a:p>
            <a:pPr algn="just" rtl="1">
              <a:buFontTx/>
              <a:buChar char="-"/>
            </a:pPr>
            <a:r>
              <a:rPr lang="ar-SA" dirty="0" smtClean="0"/>
              <a:t> ومنها /1268/ ألف و مائتان و ثمان و ستون ترجمة لمن عرفوا بكناهم .</a:t>
            </a:r>
          </a:p>
          <a:p>
            <a:pPr algn="just" rtl="1">
              <a:buFontTx/>
              <a:buChar char="-"/>
            </a:pPr>
            <a:r>
              <a:rPr lang="ar-SA" dirty="0" smtClean="0"/>
              <a:t> ومنها /1522/ ألف و خمسمائة و اثنتان و عشرون ترجمة لأسماء وكنى النساء.</a:t>
            </a:r>
            <a:endParaRPr lang="en-US" dirty="0" smtClean="0"/>
          </a:p>
          <a:p>
            <a:endParaRPr lang="ar-SA" dirty="0"/>
          </a:p>
        </p:txBody>
      </p:sp>
    </p:spTree>
    <p:extLst>
      <p:ext uri="{BB962C8B-B14F-4D97-AF65-F5344CB8AC3E}">
        <p14:creationId xmlns:p14="http://schemas.microsoft.com/office/powerpoint/2010/main" val="1648647590"/>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Tree>
    <p:extLst>
      <p:ext uri="{BB962C8B-B14F-4D97-AF65-F5344CB8AC3E}">
        <p14:creationId xmlns:p14="http://schemas.microsoft.com/office/powerpoint/2010/main" val="2667555117"/>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313B4A"/>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313B4A"/>
                </a:solidFill>
                <a:latin typeface="Calibri" pitchFamily="34" charset="0"/>
              </a:rPr>
              <a:t>عمادة التعلم الإلكتروني والتعليم عن بعد</a:t>
            </a:r>
            <a:endParaRPr lang="en-US" sz="2400" b="1" dirty="0">
              <a:solidFill>
                <a:srgbClr val="313B4A"/>
              </a:solidFill>
              <a:latin typeface="Calibri" pitchFamily="34" charset="0"/>
            </a:endParaRPr>
          </a:p>
          <a:p>
            <a:pPr algn="ctr" rtl="0">
              <a:spcBef>
                <a:spcPct val="20000"/>
              </a:spcBef>
              <a:buFont typeface="Arial" pitchFamily="34" charset="0"/>
              <a:buNone/>
            </a:pPr>
            <a:r>
              <a:rPr lang="ar-SA" sz="2400" dirty="0" smtClean="0">
                <a:solidFill>
                  <a:srgbClr val="313B4A"/>
                </a:solidFill>
                <a:latin typeface="Calibri" pitchFamily="34" charset="0"/>
              </a:rPr>
              <a:t>	</a:t>
            </a:r>
            <a:endParaRPr lang="en-US" sz="2400" dirty="0">
              <a:solidFill>
                <a:srgbClr val="313B4A"/>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a:solidFill>
                  <a:srgbClr val="43A79C"/>
                </a:solidFill>
                <a:latin typeface="AYM Wadiy S_U normal."/>
                <a:cs typeface="Times New Roman" pitchFamily="18" charset="0"/>
              </a:rPr>
              <a:t>اسم </a:t>
            </a:r>
            <a:r>
              <a:rPr lang="ar-EG" sz="3700" b="1" dirty="0" smtClean="0">
                <a:solidFill>
                  <a:srgbClr val="43A79C"/>
                </a:solidFill>
                <a:latin typeface="AYM Wadiy S_U normal."/>
                <a:cs typeface="Times New Roman" pitchFamily="18" charset="0"/>
              </a:rPr>
              <a:t>المقرر</a:t>
            </a:r>
            <a:endParaRPr lang="ar-SA" sz="3700" b="1" dirty="0" smtClean="0">
              <a:solidFill>
                <a:srgbClr val="43A79C"/>
              </a:solidFill>
              <a:latin typeface="AYM Wadiy S_U normal."/>
              <a:cs typeface="Times New Roman" pitchFamily="18" charset="0"/>
            </a:endParaRPr>
          </a:p>
          <a:p>
            <a:pPr algn="ctr"/>
            <a:r>
              <a:rPr lang="ar-SA" sz="2800" b="1" dirty="0" smtClean="0">
                <a:solidFill>
                  <a:srgbClr val="313B4A"/>
                </a:solidFill>
                <a:latin typeface="Calibri" pitchFamily="34" charset="0"/>
                <a:cs typeface="Times New Roman" pitchFamily="18" charset="0"/>
              </a:rPr>
              <a:t>دراسة الاسانيد</a:t>
            </a:r>
          </a:p>
          <a:p>
            <a:pPr algn="ctr"/>
            <a:r>
              <a:rPr lang="ar-SA" sz="3700" b="1" dirty="0" smtClean="0">
                <a:solidFill>
                  <a:srgbClr val="43A79C"/>
                </a:solidFill>
                <a:latin typeface="AYM Wadiy S_U normal."/>
                <a:cs typeface="Times New Roman" pitchFamily="18" charset="0"/>
              </a:rPr>
              <a:t>استاذ </a:t>
            </a:r>
            <a:r>
              <a:rPr lang="ar-SA" sz="3700" b="1" dirty="0">
                <a:solidFill>
                  <a:srgbClr val="43A79C"/>
                </a:solidFill>
                <a:latin typeface="AYM Wadiy S_U normal."/>
                <a:cs typeface="Times New Roman" pitchFamily="18" charset="0"/>
              </a:rPr>
              <a:t>المقرر</a:t>
            </a:r>
          </a:p>
          <a:p>
            <a:pPr algn="ctr"/>
            <a:r>
              <a:rPr lang="ar-SA" sz="2800" b="1" dirty="0" smtClean="0">
                <a:solidFill>
                  <a:srgbClr val="313B4A"/>
                </a:solidFill>
                <a:latin typeface="Calibri" pitchFamily="34" charset="0"/>
                <a:cs typeface="Times New Roman" pitchFamily="18" charset="0"/>
              </a:rPr>
              <a:t>د</a:t>
            </a:r>
            <a:r>
              <a:rPr lang="ar-SA" sz="2800" b="1" smtClean="0">
                <a:solidFill>
                  <a:srgbClr val="313B4A"/>
                </a:solidFill>
                <a:latin typeface="Calibri" pitchFamily="34" charset="0"/>
                <a:cs typeface="Times New Roman" pitchFamily="18" charset="0"/>
              </a:rPr>
              <a:t>/ مهيب الحصان</a:t>
            </a:r>
            <a:endParaRPr lang="en-US" sz="2800" b="1" dirty="0">
              <a:solidFill>
                <a:srgbClr val="313B4A"/>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68</a:t>
            </a:fld>
            <a:endParaRPr lang="en-US" sz="1200" dirty="0">
              <a:solidFill>
                <a:schemeClr val="bg1"/>
              </a:solidFill>
              <a:latin typeface="Calibri" pitchFamily="34" charset="0"/>
            </a:endParaRPr>
          </a:p>
        </p:txBody>
      </p:sp>
      <p:sp>
        <p:nvSpPr>
          <p:cNvPr id="14" name="Subtitle 2"/>
          <p:cNvSpPr txBox="1">
            <a:spLocks/>
          </p:cNvSpPr>
          <p:nvPr/>
        </p:nvSpPr>
        <p:spPr bwMode="auto">
          <a:xfrm>
            <a:off x="5753100" y="5893593"/>
            <a:ext cx="4083050" cy="538163"/>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spcBef>
                <a:spcPct val="20000"/>
              </a:spcBef>
              <a:buFont typeface="Arial" pitchFamily="34" charset="0"/>
              <a:buNone/>
            </a:pPr>
            <a:r>
              <a:rPr lang="ar-SA" sz="2400" b="1" u="sng" dirty="0">
                <a:solidFill>
                  <a:srgbClr val="8E6334"/>
                </a:solidFill>
                <a:effectLst>
                  <a:outerShdw blurRad="38100" dist="38100" dir="2700000" algn="tl">
                    <a:srgbClr val="000000">
                      <a:alpha val="43137"/>
                    </a:srgbClr>
                  </a:outerShdw>
                </a:effectLst>
                <a:latin typeface="Calibri" pitchFamily="34" charset="0"/>
              </a:rPr>
              <a:t>كلية الآداب</a:t>
            </a:r>
            <a:endParaRPr lang="en-US" sz="2400" b="1" u="sng" dirty="0">
              <a:solidFill>
                <a:srgbClr val="8E6334"/>
              </a:solidFill>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68</a:t>
            </a:fld>
            <a:endParaRPr lang="en-US" dirty="0"/>
          </a:p>
        </p:txBody>
      </p:sp>
    </p:spTree>
    <p:extLst>
      <p:ext uri="{BB962C8B-B14F-4D97-AF65-F5344CB8AC3E}">
        <p14:creationId xmlns:p14="http://schemas.microsoft.com/office/powerpoint/2010/main" val="4019696892"/>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69</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الحاضرة الرابعة</a:t>
            </a:r>
            <a:endParaRPr lang="en-US"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eaLnBrk="1" hangingPunct="1"/>
            <a:endParaRPr lang="ar-SA" dirty="0" smtClean="0"/>
          </a:p>
          <a:p>
            <a:pPr eaLnBrk="1" hangingPunct="1"/>
            <a:r>
              <a:rPr lang="ar-SA" dirty="0" smtClean="0"/>
              <a:t>المصنفات في الطبقات </a:t>
            </a:r>
          </a:p>
          <a:p>
            <a:pPr eaLnBrk="1" hangingPunct="1"/>
            <a:endParaRPr lang="ar-SA" dirty="0" smtClean="0"/>
          </a:p>
          <a:p>
            <a:pPr eaLnBrk="1" hangingPunct="1"/>
            <a:endParaRPr lang="en-US" b="1" dirty="0" smtClean="0">
              <a:solidFill>
                <a:schemeClr val="tx1"/>
              </a:solidFill>
              <a:cs typeface="Arial" pitchFamily="34" charset="0"/>
            </a:endParaRPr>
          </a:p>
        </p:txBody>
      </p:sp>
    </p:spTree>
    <p:extLst>
      <p:ext uri="{BB962C8B-B14F-4D97-AF65-F5344CB8AC3E}">
        <p14:creationId xmlns:p14="http://schemas.microsoft.com/office/powerpoint/2010/main" val="722941706"/>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dirty="0" smtClean="0">
                <a:solidFill>
                  <a:schemeClr val="tx2">
                    <a:lumMod val="75000"/>
                  </a:schemeClr>
                </a:solidFill>
              </a:rPr>
              <a:t>عناصر المحاضرة</a:t>
            </a:r>
            <a:endParaRPr lang="en-US" dirty="0">
              <a:solidFill>
                <a:schemeClr val="tx2">
                  <a:lumMod val="75000"/>
                </a:schemeClr>
              </a:solidFill>
            </a:endParaRPr>
          </a:p>
        </p:txBody>
      </p:sp>
      <p:sp>
        <p:nvSpPr>
          <p:cNvPr id="7171" name="Text Placeholder 5"/>
          <p:cNvSpPr>
            <a:spLocks noGrp="1"/>
          </p:cNvSpPr>
          <p:nvPr>
            <p:ph idx="1"/>
          </p:nvPr>
        </p:nvSpPr>
        <p:spPr/>
        <p:txBody>
          <a:bodyPr/>
          <a:lstStyle/>
          <a:p>
            <a:pPr rtl="1" eaLnBrk="1" hangingPunct="1">
              <a:buFont typeface="Arial" pitchFamily="34" charset="0"/>
              <a:buChar char="•"/>
            </a:pPr>
            <a:endParaRPr lang="ar-SA" b="1" smtClean="0">
              <a:cs typeface="Arial" pitchFamily="34" charset="0"/>
            </a:endParaRPr>
          </a:p>
          <a:p>
            <a:pPr rtl="1" eaLnBrk="1" hangingPunct="1">
              <a:buFont typeface="Arial" pitchFamily="34" charset="0"/>
              <a:buChar char="•"/>
            </a:pPr>
            <a:r>
              <a:rPr lang="ar-SA" b="1" smtClean="0">
                <a:cs typeface="Arial" pitchFamily="34" charset="0"/>
              </a:rPr>
              <a:t>الطبقات </a:t>
            </a:r>
            <a:r>
              <a:rPr lang="ar-SA" b="1" dirty="0" smtClean="0">
                <a:cs typeface="Arial" pitchFamily="34" charset="0"/>
              </a:rPr>
              <a:t>الكبرى لابن سعد</a:t>
            </a:r>
          </a:p>
          <a:p>
            <a:pPr rtl="1" eaLnBrk="1" hangingPunct="1">
              <a:buFont typeface="Arial" pitchFamily="34" charset="0"/>
              <a:buChar char="•"/>
            </a:pPr>
            <a:r>
              <a:rPr lang="ar-SA" b="1" dirty="0" smtClean="0">
                <a:cs typeface="Arial" pitchFamily="34" charset="0"/>
              </a:rPr>
              <a:t>تذكرة الحفاظ للذهبي</a:t>
            </a:r>
          </a:p>
          <a:p>
            <a:r>
              <a:rPr lang="en-US" b="1" dirty="0" smtClean="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70</a:t>
            </a:fld>
            <a:endParaRPr lang="en-US" dirty="0" smtClean="0">
              <a:cs typeface="Arial" pitchFamily="34" charset="0"/>
            </a:endParaRPr>
          </a:p>
        </p:txBody>
      </p:sp>
    </p:spTree>
    <p:extLst>
      <p:ext uri="{BB962C8B-B14F-4D97-AF65-F5344CB8AC3E}">
        <p14:creationId xmlns:p14="http://schemas.microsoft.com/office/powerpoint/2010/main" val="4008857882"/>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143000" y="1371600"/>
            <a:ext cx="8164016" cy="4267200"/>
          </a:xfrm>
        </p:spPr>
        <p:txBody>
          <a:bodyPr>
            <a:noAutofit/>
          </a:bodyPr>
          <a:lstStyle/>
          <a:p>
            <a:pPr algn="just" rtl="1">
              <a:buFontTx/>
              <a:buChar char="-"/>
            </a:pPr>
            <a:endParaRPr lang="ar-SA" sz="1800" dirty="0" smtClean="0"/>
          </a:p>
          <a:p>
            <a:pPr algn="just" rtl="1">
              <a:buFontTx/>
              <a:buChar char="-"/>
            </a:pPr>
            <a:r>
              <a:rPr lang="ar-SA" dirty="0" smtClean="0"/>
              <a:t>هذا النوع من الكتب </a:t>
            </a:r>
            <a:r>
              <a:rPr lang="ar-SA" dirty="0" err="1" smtClean="0"/>
              <a:t>يشتمل</a:t>
            </a:r>
            <a:r>
              <a:rPr lang="ar-SA" dirty="0" smtClean="0"/>
              <a:t> على تراجم الشيوخ طبقة بعد طبقة ، وعصرا بعد عصر إلى زمن المؤلف .</a:t>
            </a:r>
          </a:p>
          <a:p>
            <a:pPr algn="just" rtl="1">
              <a:buFontTx/>
              <a:buChar char="-"/>
            </a:pPr>
            <a:r>
              <a:rPr lang="ar-SA" dirty="0" smtClean="0"/>
              <a:t>ومنها في طبقات الرجال عامة ، ومنها في طبقات أناس مخصوصين ، كطبقات الحفاظ للذهبي ، وطبقات القراء لأبي عمرو الداني ، وطبقات الشافعية للسبكي وغيرها .</a:t>
            </a:r>
            <a:endParaRPr lang="en-US" dirty="0" smtClean="0"/>
          </a:p>
          <a:p>
            <a:pPr algn="just" rtl="1"/>
            <a:r>
              <a:rPr lang="ar-SA" dirty="0" smtClean="0"/>
              <a:t> -  وفيما يلي بيان أشهر كتب الطبقات في الرجال عامه ، وفي الحديث خاصة ، لأنها هي التي تهمنا في مجال البحث في أسانيد الرواة أكثر من غيرها ، فمنها :</a:t>
            </a:r>
            <a:endParaRPr lang="en-US" dirty="0" smtClean="0"/>
          </a:p>
          <a:p>
            <a:pPr algn="just" rtl="1"/>
            <a:endParaRPr lang="en-US" sz="1800" dirty="0" smtClean="0"/>
          </a:p>
        </p:txBody>
      </p:sp>
      <p:sp>
        <p:nvSpPr>
          <p:cNvPr id="4" name="مستطيل 3"/>
          <p:cNvSpPr/>
          <p:nvPr/>
        </p:nvSpPr>
        <p:spPr>
          <a:xfrm>
            <a:off x="2438400" y="228600"/>
            <a:ext cx="5181600" cy="769441"/>
          </a:xfrm>
          <a:prstGeom prst="rect">
            <a:avLst/>
          </a:prstGeom>
        </p:spPr>
        <p:txBody>
          <a:bodyPr wrap="square">
            <a:spAutoFit/>
          </a:bodyPr>
          <a:lstStyle/>
          <a:p>
            <a:r>
              <a:rPr lang="ar-SA" sz="4400" dirty="0" smtClean="0"/>
              <a:t>2 - كــتــب الطــبــقات</a:t>
            </a:r>
            <a:endParaRPr lang="en-US" sz="4400" dirty="0" smtClean="0"/>
          </a:p>
        </p:txBody>
      </p:sp>
    </p:spTree>
    <p:extLst>
      <p:ext uri="{BB962C8B-B14F-4D97-AF65-F5344CB8AC3E}">
        <p14:creationId xmlns:p14="http://schemas.microsoft.com/office/powerpoint/2010/main" val="15881631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dissolv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dissolv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dissolve">
                                      <p:cBhvr>
                                        <p:cTn id="1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2667000" y="274638"/>
            <a:ext cx="5715000" cy="944562"/>
          </a:xfrm>
        </p:spPr>
        <p:txBody>
          <a:bodyPr/>
          <a:lstStyle/>
          <a:p>
            <a:r>
              <a:rPr lang="ar-SA" dirty="0" smtClean="0"/>
              <a:t>أ - الطــبــقات الكــبــرى</a:t>
            </a:r>
            <a:endParaRPr lang="ar-SA" dirty="0"/>
          </a:p>
        </p:txBody>
      </p:sp>
      <p:sp>
        <p:nvSpPr>
          <p:cNvPr id="3" name="عنصر نائب للمحتوى 2"/>
          <p:cNvSpPr>
            <a:spLocks noGrp="1"/>
          </p:cNvSpPr>
          <p:nvPr>
            <p:ph idx="1"/>
          </p:nvPr>
        </p:nvSpPr>
        <p:spPr/>
        <p:txBody>
          <a:bodyPr/>
          <a:lstStyle/>
          <a:p>
            <a:pPr algn="just" rtl="1"/>
            <a:r>
              <a:rPr lang="ar-SA" dirty="0" smtClean="0"/>
              <a:t>- المؤلف : أبو عبد الله محمد بن سعد كاتب الواقدي (  230 هــ) .</a:t>
            </a:r>
            <a:endParaRPr lang="en-US" dirty="0" smtClean="0"/>
          </a:p>
          <a:p>
            <a:pPr algn="just" rtl="1">
              <a:buFontTx/>
              <a:buChar char="-"/>
            </a:pPr>
            <a:r>
              <a:rPr lang="ar-SA" dirty="0" smtClean="0"/>
              <a:t>جمع المؤلف في هذا الكتاب تراجم الصحابة ، والتابعين، فمن بعدهم إلى زمنه ، فأجاد وأفاد .</a:t>
            </a:r>
          </a:p>
          <a:p>
            <a:pPr algn="just" rtl="1">
              <a:buFontTx/>
              <a:buChar char="-"/>
            </a:pPr>
            <a:r>
              <a:rPr lang="ar-SA" dirty="0" smtClean="0"/>
              <a:t> وقد طبع الكتاب ثمانية مجلدات .</a:t>
            </a:r>
            <a:endParaRPr lang="en-US" dirty="0" smtClean="0"/>
          </a:p>
          <a:p>
            <a:pPr algn="just" rtl="1"/>
            <a:r>
              <a:rPr lang="ar-SA" dirty="0" smtClean="0"/>
              <a:t>- خصص المجلد الأول للسيرة النبوية الشريفة .</a:t>
            </a:r>
            <a:endParaRPr lang="en-US" dirty="0" smtClean="0"/>
          </a:p>
          <a:p>
            <a:pPr algn="just" rtl="1">
              <a:buFontTx/>
              <a:buChar char="-"/>
            </a:pPr>
            <a:r>
              <a:rPr lang="ar-SA" dirty="0" smtClean="0"/>
              <a:t>خصص المجلد الثاني لغزوات النبي صلى الله عليه وسلم وذكر مرض موته ووفاته .</a:t>
            </a:r>
          </a:p>
          <a:p>
            <a:pPr algn="just" rtl="1">
              <a:buFontTx/>
              <a:buChar char="-"/>
            </a:pPr>
            <a:r>
              <a:rPr lang="ar-SA" dirty="0" smtClean="0"/>
              <a:t> </a:t>
            </a:r>
            <a:endParaRPr lang="ar-SA" dirty="0"/>
          </a:p>
        </p:txBody>
      </p:sp>
    </p:spTree>
    <p:extLst>
      <p:ext uri="{BB962C8B-B14F-4D97-AF65-F5344CB8AC3E}">
        <p14:creationId xmlns:p14="http://schemas.microsoft.com/office/powerpoint/2010/main" val="3646294620"/>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تابع كتاب طبقات ابن سعد</a:t>
            </a:r>
            <a:endParaRPr lang="ar-SA" dirty="0"/>
          </a:p>
        </p:txBody>
      </p:sp>
      <p:sp>
        <p:nvSpPr>
          <p:cNvPr id="3" name="عنصر نائب للمحتوى 2"/>
          <p:cNvSpPr>
            <a:spLocks noGrp="1"/>
          </p:cNvSpPr>
          <p:nvPr>
            <p:ph idx="1"/>
          </p:nvPr>
        </p:nvSpPr>
        <p:spPr/>
        <p:txBody>
          <a:bodyPr/>
          <a:lstStyle/>
          <a:p>
            <a:pPr algn="just" rtl="1">
              <a:buFontTx/>
              <a:buChar char="-"/>
            </a:pPr>
            <a:r>
              <a:rPr lang="ar-SA" dirty="0" smtClean="0"/>
              <a:t>ثم ذكر في هذا المجلد من كان يفتي بالمدينة ، ومن جمع القرآن من أصحاب رسول الله صلى الله عليه وسلم على عهده وبعده ، ثم ذكر من كان يفتي بالمدينة بعد أصحاب رسول الله صلى الله عليه وسلم من المهاجرين والأنصار .</a:t>
            </a:r>
            <a:endParaRPr lang="en-US" dirty="0" smtClean="0"/>
          </a:p>
          <a:p>
            <a:pPr algn="just" rtl="1"/>
            <a:r>
              <a:rPr lang="ar-SA" dirty="0" smtClean="0"/>
              <a:t>- وخصص المجلد الثالث لتراجم </a:t>
            </a:r>
            <a:r>
              <a:rPr lang="ar-SA" dirty="0" err="1" smtClean="0"/>
              <a:t>البدريين</a:t>
            </a:r>
            <a:r>
              <a:rPr lang="ar-SA" dirty="0" smtClean="0"/>
              <a:t> من المهاجرين والأنصار .</a:t>
            </a:r>
            <a:endParaRPr lang="en-US" dirty="0" smtClean="0"/>
          </a:p>
          <a:p>
            <a:pPr algn="just" rtl="1"/>
            <a:r>
              <a:rPr lang="ar-SA" dirty="0" smtClean="0"/>
              <a:t>- وخصص المجلد الرابع لتراجم المهاجرين والأنصار ممن لم يشهد بدرا ولهم إسلام قديم ، وللصحابة الذين أسلموا قبل فتح مكة .</a:t>
            </a:r>
            <a:endParaRPr lang="en-US" dirty="0" smtClean="0"/>
          </a:p>
          <a:p>
            <a:endParaRPr lang="ar-SA" dirty="0"/>
          </a:p>
        </p:txBody>
      </p:sp>
    </p:spTree>
    <p:extLst>
      <p:ext uri="{BB962C8B-B14F-4D97-AF65-F5344CB8AC3E}">
        <p14:creationId xmlns:p14="http://schemas.microsoft.com/office/powerpoint/2010/main" val="998382467"/>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2971800" y="274638"/>
            <a:ext cx="6248400" cy="1143000"/>
          </a:xfrm>
        </p:spPr>
        <p:txBody>
          <a:bodyPr/>
          <a:lstStyle/>
          <a:p>
            <a:r>
              <a:rPr lang="ar-SA" dirty="0" smtClean="0"/>
              <a:t>تابع طبقات ابن سعد</a:t>
            </a:r>
            <a:endParaRPr lang="ar-SA" dirty="0"/>
          </a:p>
        </p:txBody>
      </p:sp>
      <p:sp>
        <p:nvSpPr>
          <p:cNvPr id="3" name="عنصر نائب للمحتوى 2"/>
          <p:cNvSpPr>
            <a:spLocks noGrp="1"/>
          </p:cNvSpPr>
          <p:nvPr>
            <p:ph idx="1"/>
          </p:nvPr>
        </p:nvSpPr>
        <p:spPr>
          <a:xfrm>
            <a:off x="495300" y="1600201"/>
            <a:ext cx="8915400" cy="4191000"/>
          </a:xfrm>
        </p:spPr>
        <p:txBody>
          <a:bodyPr/>
          <a:lstStyle/>
          <a:p>
            <a:pPr algn="just" rtl="1"/>
            <a:r>
              <a:rPr lang="ar-SA" sz="3600" dirty="0" smtClean="0"/>
              <a:t>- وخصص المجلد الخامس لذكر التابعين من أهل المدينة ، والصحابة الذين نزلوا مكة والطائف واليمن واليمامة والبحرين ، ثم من كان بعد هؤلاء الصحابة في تلك المدن من التابعين فمن بعدهم .</a:t>
            </a:r>
            <a:endParaRPr lang="en-US" sz="3600" dirty="0" smtClean="0"/>
          </a:p>
          <a:p>
            <a:pPr algn="just" rtl="1"/>
            <a:r>
              <a:rPr lang="ar-SA" sz="3600" dirty="0" smtClean="0"/>
              <a:t>- وخصص المجلد السادس للكوفيين من الصحابة ثم من كان في الكوفة بعدهم من التابعين فمن بعدهم من أهل الفقه والعلم إلى زمنه </a:t>
            </a:r>
            <a:endParaRPr lang="en-US" sz="3600" dirty="0" smtClean="0"/>
          </a:p>
          <a:p>
            <a:endParaRPr lang="ar-SA" dirty="0"/>
          </a:p>
        </p:txBody>
      </p:sp>
    </p:spTree>
    <p:extLst>
      <p:ext uri="{BB962C8B-B14F-4D97-AF65-F5344CB8AC3E}">
        <p14:creationId xmlns:p14="http://schemas.microsoft.com/office/powerpoint/2010/main" val="1940479214"/>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572500" cy="1143000"/>
          </a:xfrm>
        </p:spPr>
        <p:txBody>
          <a:bodyPr/>
          <a:lstStyle/>
          <a:p>
            <a:r>
              <a:rPr lang="ar-SA" dirty="0" smtClean="0"/>
              <a:t>تابع طبقات ابن سعد</a:t>
            </a:r>
            <a:endParaRPr lang="ar-SA" dirty="0"/>
          </a:p>
        </p:txBody>
      </p:sp>
      <p:sp>
        <p:nvSpPr>
          <p:cNvPr id="3" name="عنصر نائب للمحتوى 2"/>
          <p:cNvSpPr>
            <a:spLocks noGrp="1"/>
          </p:cNvSpPr>
          <p:nvPr>
            <p:ph idx="1"/>
          </p:nvPr>
        </p:nvSpPr>
        <p:spPr/>
        <p:txBody>
          <a:bodyPr/>
          <a:lstStyle/>
          <a:p>
            <a:pPr algn="just" rtl="1">
              <a:buFontTx/>
              <a:buChar char="-"/>
            </a:pPr>
            <a:r>
              <a:rPr lang="ar-SA" dirty="0" smtClean="0"/>
              <a:t>وخصص المجلد السابع لمن نزل أصقاعا وبلادا كثيرة من الصحابة ومن بعدهم من التابعين وأتباعهم إلى زمنه ، لكن أكثرهم ممن نزل البصرة والشام ومصر ، وأما باقي البلاد فذكر منها عددا قليلا </a:t>
            </a:r>
          </a:p>
          <a:p>
            <a:pPr algn="just" rtl="1">
              <a:buFontTx/>
              <a:buChar char="-"/>
            </a:pPr>
            <a:r>
              <a:rPr lang="ar-SA" dirty="0" smtClean="0"/>
              <a:t> وخصص المجلد الثامن للنساء الصحابيات فقط .</a:t>
            </a:r>
            <a:endParaRPr lang="en-US" dirty="0" smtClean="0"/>
          </a:p>
          <a:p>
            <a:pPr algn="just" rtl="1"/>
            <a:r>
              <a:rPr lang="ar-SA" dirty="0" smtClean="0"/>
              <a:t>- قد اعتبر العلماء كلام ابن سعد في الجرح والتعديل مقبولا ، لذا يعد كتابه هذا مصدرا معتمدا من مصادر تراجم رجال الحديث</a:t>
            </a:r>
          </a:p>
          <a:p>
            <a:endParaRPr lang="ar-SA" dirty="0"/>
          </a:p>
        </p:txBody>
      </p:sp>
    </p:spTree>
    <p:extLst>
      <p:ext uri="{BB962C8B-B14F-4D97-AF65-F5344CB8AC3E}">
        <p14:creationId xmlns:p14="http://schemas.microsoft.com/office/powerpoint/2010/main" val="4214366588"/>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208584" y="1447800"/>
            <a:ext cx="8502945" cy="5221560"/>
          </a:xfrm>
        </p:spPr>
        <p:txBody>
          <a:bodyPr>
            <a:normAutofit lnSpcReduction="10000"/>
          </a:bodyPr>
          <a:lstStyle/>
          <a:p>
            <a:pPr algn="just" rtl="1"/>
            <a:r>
              <a:rPr lang="ar-SA" dirty="0" smtClean="0"/>
              <a:t> -   المؤلف : أبوعبد الله محمد بن أحمد بن عثمان بن قايماز، شمس الدين،  الذهبي  (748 هـ ) .</a:t>
            </a:r>
            <a:endParaRPr lang="en-US" dirty="0" smtClean="0"/>
          </a:p>
          <a:p>
            <a:pPr algn="just" rtl="1">
              <a:buFontTx/>
              <a:buChar char="-"/>
            </a:pPr>
            <a:r>
              <a:rPr lang="ar-SA" dirty="0" smtClean="0"/>
              <a:t>هذا الكتاب خصصه مؤلفه لطبقات حفاظ الحديث فقط ، فترجم للحفاظ ومن يرجع إلبهم في التوثيق والتضعيف.</a:t>
            </a:r>
          </a:p>
          <a:p>
            <a:pPr algn="just" rtl="1">
              <a:buFontTx/>
              <a:buChar char="-"/>
            </a:pPr>
            <a:r>
              <a:rPr lang="ar-SA" dirty="0" smtClean="0"/>
              <a:t>فقد قال رحمه الله في مقدمته : (هذه تذكرة بأسماء معدلي حمله العلم النبوي ، ومن يرجع إلى اجتهادهم في التوثيق والتضعيف ، والتصحيح والتزييف ) .</a:t>
            </a:r>
          </a:p>
          <a:p>
            <a:pPr algn="ctr" rtl="1">
              <a:buFontTx/>
              <a:buChar char="-"/>
            </a:pPr>
            <a:r>
              <a:rPr lang="ar-SA" dirty="0" smtClean="0"/>
              <a:t>ذكر في هذا الكتاب مشاهير حملة السنة وأصحاب الاجتهاد في الجرح والتعديل ، من طبقة الصحابة إلى طبقة شيوخه ، وقسمهم إلى إحدى وعشرين طبقة .</a:t>
            </a:r>
          </a:p>
        </p:txBody>
      </p:sp>
      <p:sp>
        <p:nvSpPr>
          <p:cNvPr id="4" name="مستطيل 3"/>
          <p:cNvSpPr/>
          <p:nvPr/>
        </p:nvSpPr>
        <p:spPr>
          <a:xfrm>
            <a:off x="3810000" y="609600"/>
            <a:ext cx="3886200" cy="707886"/>
          </a:xfrm>
          <a:prstGeom prst="rect">
            <a:avLst/>
          </a:prstGeom>
        </p:spPr>
        <p:txBody>
          <a:bodyPr wrap="square">
            <a:spAutoFit/>
          </a:bodyPr>
          <a:lstStyle/>
          <a:p>
            <a:r>
              <a:rPr lang="ar-SA" sz="4000" dirty="0" smtClean="0"/>
              <a:t>ب - تذكرة الحفاظ </a:t>
            </a:r>
            <a:endParaRPr lang="ar-SA" sz="4000" dirty="0"/>
          </a:p>
        </p:txBody>
      </p:sp>
    </p:spTree>
    <p:extLst>
      <p:ext uri="{BB962C8B-B14F-4D97-AF65-F5344CB8AC3E}">
        <p14:creationId xmlns:p14="http://schemas.microsoft.com/office/powerpoint/2010/main" val="23375205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ircle(in)">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ircle(in)">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circle(in)">
                                      <p:cBhvr>
                                        <p:cTn id="22"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496300" cy="1143000"/>
          </a:xfrm>
        </p:spPr>
        <p:txBody>
          <a:bodyPr/>
          <a:lstStyle/>
          <a:p>
            <a:r>
              <a:rPr lang="ar-SA" dirty="0" smtClean="0"/>
              <a:t>تابع تذكرة الحفاظ</a:t>
            </a:r>
            <a:endParaRPr lang="ar-SA" dirty="0"/>
          </a:p>
        </p:txBody>
      </p:sp>
      <p:sp>
        <p:nvSpPr>
          <p:cNvPr id="3" name="عنصر نائب للمحتوى 2"/>
          <p:cNvSpPr>
            <a:spLocks noGrp="1"/>
          </p:cNvSpPr>
          <p:nvPr>
            <p:ph idx="1"/>
          </p:nvPr>
        </p:nvSpPr>
        <p:spPr>
          <a:xfrm>
            <a:off x="495300" y="1219200"/>
            <a:ext cx="8915400" cy="4906963"/>
          </a:xfrm>
        </p:spPr>
        <p:txBody>
          <a:bodyPr/>
          <a:lstStyle/>
          <a:p>
            <a:pPr algn="just" rtl="1">
              <a:buFontTx/>
              <a:buChar char="-"/>
            </a:pPr>
            <a:r>
              <a:rPr lang="ar-SA" dirty="0" smtClean="0"/>
              <a:t> بلغ عدد التراجم في هذا الكتاب /1176/ ترجمة .</a:t>
            </a:r>
          </a:p>
          <a:p>
            <a:pPr algn="just" rtl="1">
              <a:buFontTx/>
              <a:buChar char="-"/>
            </a:pPr>
            <a:r>
              <a:rPr lang="ar-SA" dirty="0" smtClean="0"/>
              <a:t> هذا الكتاب مفيد جدا في معرفة مشاهير حملة السنة في كل طبقة من عصر الصحابة إلى عصر الذهبي ، أي إلى منتصف القرن الثامن  .</a:t>
            </a:r>
          </a:p>
          <a:p>
            <a:pPr algn="just" rtl="1">
              <a:buFontTx/>
              <a:buChar char="-"/>
            </a:pPr>
            <a:r>
              <a:rPr lang="ar-SA" dirty="0" smtClean="0"/>
              <a:t>وقد ذيل على هذا الكتاب تتميما للفائدة ثلاثة من العلماء الكبار ، وهم : الحسيني ( _ 765 هـ)، وابن فهد المكي ( _871هــ) ، وجلال الدين السيوطي ( _911 هــ ) </a:t>
            </a:r>
          </a:p>
          <a:p>
            <a:pPr algn="ctr" rtl="1">
              <a:buFontTx/>
              <a:buChar char="-"/>
            </a:pPr>
            <a:r>
              <a:rPr lang="ar-SA" dirty="0" smtClean="0"/>
              <a:t>فجمع في هذا الكتاب مع ذيوله الثلاثة تراجم مشاهير حملة السنة وحفاظها من القرن الأول إلى أوائل القرن العاشر. </a:t>
            </a:r>
            <a:endParaRPr lang="en-US" dirty="0" smtClean="0"/>
          </a:p>
          <a:p>
            <a:endParaRPr lang="ar-SA" dirty="0"/>
          </a:p>
        </p:txBody>
      </p:sp>
    </p:spTree>
    <p:extLst>
      <p:ext uri="{BB962C8B-B14F-4D97-AF65-F5344CB8AC3E}">
        <p14:creationId xmlns:p14="http://schemas.microsoft.com/office/powerpoint/2010/main" val="4149687113"/>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Tree>
    <p:extLst>
      <p:ext uri="{BB962C8B-B14F-4D97-AF65-F5344CB8AC3E}">
        <p14:creationId xmlns:p14="http://schemas.microsoft.com/office/powerpoint/2010/main" val="1226528159"/>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313B4A"/>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313B4A"/>
                </a:solidFill>
                <a:latin typeface="Calibri" pitchFamily="34" charset="0"/>
              </a:rPr>
              <a:t>عمادة التعلم الإلكتروني والتعليم عن بعد</a:t>
            </a:r>
            <a:endParaRPr lang="en-US" sz="2400" b="1" dirty="0">
              <a:solidFill>
                <a:srgbClr val="313B4A"/>
              </a:solidFill>
              <a:latin typeface="Calibri" pitchFamily="34" charset="0"/>
            </a:endParaRPr>
          </a:p>
          <a:p>
            <a:pPr algn="ctr" rtl="0">
              <a:spcBef>
                <a:spcPct val="20000"/>
              </a:spcBef>
              <a:buFont typeface="Arial" pitchFamily="34" charset="0"/>
              <a:buNone/>
            </a:pPr>
            <a:r>
              <a:rPr lang="ar-SA" sz="2400" dirty="0" smtClean="0">
                <a:solidFill>
                  <a:srgbClr val="313B4A"/>
                </a:solidFill>
                <a:latin typeface="Calibri" pitchFamily="34" charset="0"/>
              </a:rPr>
              <a:t>	</a:t>
            </a:r>
            <a:endParaRPr lang="en-US" sz="2400" dirty="0">
              <a:solidFill>
                <a:srgbClr val="313B4A"/>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a:solidFill>
                  <a:srgbClr val="43A79C"/>
                </a:solidFill>
                <a:latin typeface="AYM Wadiy S_U normal."/>
                <a:cs typeface="Times New Roman" pitchFamily="18" charset="0"/>
              </a:rPr>
              <a:t>اسم </a:t>
            </a:r>
            <a:r>
              <a:rPr lang="ar-EG" sz="3700" b="1" dirty="0" smtClean="0">
                <a:solidFill>
                  <a:srgbClr val="43A79C"/>
                </a:solidFill>
                <a:latin typeface="AYM Wadiy S_U normal."/>
                <a:cs typeface="Times New Roman" pitchFamily="18" charset="0"/>
              </a:rPr>
              <a:t>المقرر</a:t>
            </a:r>
            <a:endParaRPr lang="ar-SA" sz="3700" b="1" dirty="0" smtClean="0">
              <a:solidFill>
                <a:srgbClr val="43A79C"/>
              </a:solidFill>
              <a:latin typeface="AYM Wadiy S_U normal."/>
              <a:cs typeface="Times New Roman" pitchFamily="18" charset="0"/>
            </a:endParaRPr>
          </a:p>
          <a:p>
            <a:pPr algn="ctr"/>
            <a:r>
              <a:rPr lang="ar-SA" sz="2800" b="1" dirty="0" smtClean="0">
                <a:solidFill>
                  <a:srgbClr val="313B4A"/>
                </a:solidFill>
                <a:latin typeface="Calibri" pitchFamily="34" charset="0"/>
                <a:cs typeface="Times New Roman" pitchFamily="18" charset="0"/>
              </a:rPr>
              <a:t>دراسة الاسانيد</a:t>
            </a:r>
          </a:p>
          <a:p>
            <a:pPr algn="ctr"/>
            <a:r>
              <a:rPr lang="ar-SA" sz="3700" b="1" dirty="0" smtClean="0">
                <a:solidFill>
                  <a:srgbClr val="43A79C"/>
                </a:solidFill>
                <a:latin typeface="AYM Wadiy S_U normal."/>
                <a:cs typeface="Times New Roman" pitchFamily="18" charset="0"/>
              </a:rPr>
              <a:t>استاذ </a:t>
            </a:r>
            <a:r>
              <a:rPr lang="ar-SA" sz="3700" b="1" dirty="0">
                <a:solidFill>
                  <a:srgbClr val="43A79C"/>
                </a:solidFill>
                <a:latin typeface="AYM Wadiy S_U normal."/>
                <a:cs typeface="Times New Roman" pitchFamily="18" charset="0"/>
              </a:rPr>
              <a:t>المقرر</a:t>
            </a:r>
          </a:p>
          <a:p>
            <a:pPr algn="ctr"/>
            <a:r>
              <a:rPr lang="ar-SA" sz="2800" b="1" dirty="0" smtClean="0">
                <a:solidFill>
                  <a:srgbClr val="313B4A"/>
                </a:solidFill>
                <a:latin typeface="Calibri" pitchFamily="34" charset="0"/>
                <a:cs typeface="Times New Roman" pitchFamily="18" charset="0"/>
              </a:rPr>
              <a:t>د/ مهيب الحصان</a:t>
            </a:r>
            <a:endParaRPr lang="en-US" sz="2800" b="1" dirty="0">
              <a:solidFill>
                <a:srgbClr val="313B4A"/>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79</a:t>
            </a:fld>
            <a:endParaRPr lang="en-US" sz="1200" dirty="0">
              <a:solidFill>
                <a:schemeClr val="bg1"/>
              </a:solidFill>
              <a:latin typeface="Calibri" pitchFamily="34" charset="0"/>
            </a:endParaRPr>
          </a:p>
        </p:txBody>
      </p:sp>
      <p:sp>
        <p:nvSpPr>
          <p:cNvPr id="14" name="Subtitle 2"/>
          <p:cNvSpPr txBox="1">
            <a:spLocks/>
          </p:cNvSpPr>
          <p:nvPr/>
        </p:nvSpPr>
        <p:spPr bwMode="auto">
          <a:xfrm>
            <a:off x="5753100" y="5893593"/>
            <a:ext cx="4083050" cy="538163"/>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spcBef>
                <a:spcPct val="20000"/>
              </a:spcBef>
              <a:buFont typeface="Arial" pitchFamily="34" charset="0"/>
              <a:buNone/>
            </a:pPr>
            <a:r>
              <a:rPr lang="ar-SA" sz="2400" b="1" u="sng" dirty="0">
                <a:solidFill>
                  <a:srgbClr val="8E6334"/>
                </a:solidFill>
                <a:effectLst>
                  <a:outerShdw blurRad="38100" dist="38100" dir="2700000" algn="tl">
                    <a:srgbClr val="000000">
                      <a:alpha val="43137"/>
                    </a:srgbClr>
                  </a:outerShdw>
                </a:effectLst>
                <a:latin typeface="Calibri" pitchFamily="34" charset="0"/>
              </a:rPr>
              <a:t>كلية الآداب</a:t>
            </a:r>
            <a:endParaRPr lang="en-US" sz="2400" b="1" u="sng" dirty="0">
              <a:solidFill>
                <a:srgbClr val="8E6334"/>
              </a:solidFill>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79</a:t>
            </a:fld>
            <a:endParaRPr lang="en-US" dirty="0"/>
          </a:p>
        </p:txBody>
      </p:sp>
    </p:spTree>
    <p:extLst>
      <p:ext uri="{BB962C8B-B14F-4D97-AF65-F5344CB8AC3E}">
        <p14:creationId xmlns:p14="http://schemas.microsoft.com/office/powerpoint/2010/main" val="2677560722"/>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80</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المحاضرة الخامسة</a:t>
            </a:r>
            <a:endParaRPr lang="en-US"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eaLnBrk="1" hangingPunct="1"/>
            <a:r>
              <a:rPr lang="ar-SA" dirty="0" smtClean="0"/>
              <a:t>المصنفات في رواة الحديث عامه </a:t>
            </a:r>
          </a:p>
          <a:p>
            <a:pPr eaLnBrk="1" hangingPunct="1"/>
            <a:endParaRPr lang="en-US" b="1" dirty="0" smtClean="0">
              <a:solidFill>
                <a:schemeClr val="tx1"/>
              </a:solidFill>
              <a:cs typeface="Arial" pitchFamily="34" charset="0"/>
            </a:endParaRPr>
          </a:p>
        </p:txBody>
      </p:sp>
    </p:spTree>
    <p:extLst>
      <p:ext uri="{BB962C8B-B14F-4D97-AF65-F5344CB8AC3E}">
        <p14:creationId xmlns:p14="http://schemas.microsoft.com/office/powerpoint/2010/main" val="2738266762"/>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dirty="0" smtClean="0">
                <a:solidFill>
                  <a:schemeClr val="tx2">
                    <a:lumMod val="75000"/>
                  </a:schemeClr>
                </a:solidFill>
              </a:rPr>
              <a:t>عناصر المحاضرة</a:t>
            </a:r>
            <a:endParaRPr lang="en-US" dirty="0">
              <a:solidFill>
                <a:schemeClr val="tx2">
                  <a:lumMod val="75000"/>
                </a:schemeClr>
              </a:solidFill>
            </a:endParaRPr>
          </a:p>
        </p:txBody>
      </p:sp>
      <p:sp>
        <p:nvSpPr>
          <p:cNvPr id="7171" name="Text Placeholder 5"/>
          <p:cNvSpPr>
            <a:spLocks noGrp="1"/>
          </p:cNvSpPr>
          <p:nvPr>
            <p:ph idx="1"/>
          </p:nvPr>
        </p:nvSpPr>
        <p:spPr/>
        <p:txBody>
          <a:bodyPr/>
          <a:lstStyle/>
          <a:p>
            <a:pPr rtl="1" eaLnBrk="1" hangingPunct="1">
              <a:buFont typeface="Arial" pitchFamily="34" charset="0"/>
              <a:buChar char="•"/>
            </a:pPr>
            <a:r>
              <a:rPr lang="ar-SA" b="1" dirty="0" smtClean="0">
                <a:cs typeface="Arial" pitchFamily="34" charset="0"/>
              </a:rPr>
              <a:t>مقدمة</a:t>
            </a:r>
          </a:p>
          <a:p>
            <a:pPr rtl="1" eaLnBrk="1" hangingPunct="1">
              <a:buFont typeface="Arial" pitchFamily="34" charset="0"/>
              <a:buChar char="•"/>
            </a:pPr>
            <a:r>
              <a:rPr lang="ar-SA" b="1" dirty="0" smtClean="0">
                <a:cs typeface="Arial" pitchFamily="34" charset="0"/>
              </a:rPr>
              <a:t>التاريخ الكبير للبخاري</a:t>
            </a:r>
          </a:p>
          <a:p>
            <a:pPr rtl="1" eaLnBrk="1" hangingPunct="1">
              <a:buFont typeface="Arial" pitchFamily="34" charset="0"/>
              <a:buChar char="•"/>
            </a:pPr>
            <a:r>
              <a:rPr lang="ar-SA" b="1" dirty="0" smtClean="0">
                <a:cs typeface="Arial" pitchFamily="34" charset="0"/>
              </a:rPr>
              <a:t>الجرح </a:t>
            </a:r>
            <a:r>
              <a:rPr lang="ar-SA" b="1" dirty="0" err="1" smtClean="0">
                <a:cs typeface="Arial" pitchFamily="34" charset="0"/>
              </a:rPr>
              <a:t>و</a:t>
            </a:r>
            <a:r>
              <a:rPr lang="ar-SA" b="1" dirty="0" smtClean="0">
                <a:cs typeface="Arial" pitchFamily="34" charset="0"/>
              </a:rPr>
              <a:t> التعديل لابن أبي حاتم</a:t>
            </a:r>
          </a:p>
          <a:p>
            <a:pPr rtl="1" eaLnBrk="1" hangingPunct="1"/>
            <a:endParaRPr lang="ar-SA" b="1" dirty="0" smtClean="0">
              <a:cs typeface="Arial" pitchFamily="34" charset="0"/>
            </a:endParaRPr>
          </a:p>
          <a:p>
            <a:r>
              <a:rPr lang="en-US" b="1" dirty="0" smtClean="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81</a:t>
            </a:fld>
            <a:endParaRPr lang="en-US" dirty="0" smtClean="0">
              <a:cs typeface="Arial" pitchFamily="34" charset="0"/>
            </a:endParaRPr>
          </a:p>
        </p:txBody>
      </p:sp>
    </p:spTree>
    <p:extLst>
      <p:ext uri="{BB962C8B-B14F-4D97-AF65-F5344CB8AC3E}">
        <p14:creationId xmlns:p14="http://schemas.microsoft.com/office/powerpoint/2010/main" val="4057707953"/>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130576" y="1981200"/>
            <a:ext cx="8580953" cy="4688160"/>
          </a:xfrm>
        </p:spPr>
        <p:txBody>
          <a:bodyPr>
            <a:normAutofit/>
          </a:bodyPr>
          <a:lstStyle/>
          <a:p>
            <a:pPr algn="just" rtl="1"/>
            <a:endParaRPr lang="ar-SA" dirty="0" smtClean="0"/>
          </a:p>
          <a:p>
            <a:pPr algn="just" rtl="1"/>
            <a:r>
              <a:rPr lang="ar-SA" dirty="0" smtClean="0"/>
              <a:t>- هذه الكتب اشتملت على تراجم رواة الحديث عامة ، أي لم تختص بتراجم رجال كتب خاصة ، كما أنها لم تختص بتراجم الثقات وحدهم أو الضعفاء وحدهم ، وأنما كانت عامة في تراجم رواة الحديث ، </a:t>
            </a:r>
          </a:p>
          <a:p>
            <a:r>
              <a:rPr lang="ar-SA" dirty="0" smtClean="0"/>
              <a:t>وأشهر هذه الكتب المطبوعة هي :</a:t>
            </a:r>
            <a:endParaRPr lang="en-US" dirty="0" smtClean="0"/>
          </a:p>
          <a:p>
            <a:endParaRPr lang="ar-SA" dirty="0"/>
          </a:p>
        </p:txBody>
      </p:sp>
      <p:sp>
        <p:nvSpPr>
          <p:cNvPr id="4" name="مستطيل 3"/>
          <p:cNvSpPr/>
          <p:nvPr/>
        </p:nvSpPr>
        <p:spPr>
          <a:xfrm>
            <a:off x="3276600" y="533400"/>
            <a:ext cx="4419600" cy="707886"/>
          </a:xfrm>
          <a:prstGeom prst="rect">
            <a:avLst/>
          </a:prstGeom>
        </p:spPr>
        <p:txBody>
          <a:bodyPr wrap="square">
            <a:spAutoFit/>
          </a:bodyPr>
          <a:lstStyle/>
          <a:p>
            <a:r>
              <a:rPr lang="ar-SA" sz="4000" dirty="0" smtClean="0"/>
              <a:t>كتب رواية الحديث عامة </a:t>
            </a:r>
            <a:endParaRPr lang="ar-SA" sz="4000" dirty="0"/>
          </a:p>
        </p:txBody>
      </p:sp>
    </p:spTree>
    <p:extLst>
      <p:ext uri="{BB962C8B-B14F-4D97-AF65-F5344CB8AC3E}">
        <p14:creationId xmlns:p14="http://schemas.microsoft.com/office/powerpoint/2010/main" val="32182761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checkerboard(across)">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checkerboard(across)">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أ - التاريخ الكبير : للإمام البخاري (256 هــ)</a:t>
            </a:r>
            <a:endParaRPr lang="ar-SA" dirty="0"/>
          </a:p>
        </p:txBody>
      </p:sp>
      <p:sp>
        <p:nvSpPr>
          <p:cNvPr id="3" name="عنصر نائب للمحتوى 2"/>
          <p:cNvSpPr>
            <a:spLocks noGrp="1"/>
          </p:cNvSpPr>
          <p:nvPr>
            <p:ph idx="1"/>
          </p:nvPr>
        </p:nvSpPr>
        <p:spPr>
          <a:xfrm>
            <a:off x="533400" y="1371600"/>
            <a:ext cx="8915400" cy="4525963"/>
          </a:xfrm>
        </p:spPr>
        <p:txBody>
          <a:bodyPr/>
          <a:lstStyle/>
          <a:p>
            <a:pPr algn="just" rtl="1">
              <a:buFontTx/>
              <a:buChar char="-"/>
            </a:pPr>
            <a:r>
              <a:rPr lang="ar-SA" dirty="0" smtClean="0"/>
              <a:t>هذا الكتاب كبير قد اشتمل على /12315 / ترجمة كما في النسخة المطبوعة المرقمة .</a:t>
            </a:r>
          </a:p>
          <a:p>
            <a:pPr algn="just" rtl="1">
              <a:buFontTx/>
              <a:buChar char="-"/>
            </a:pPr>
            <a:r>
              <a:rPr lang="ar-SA" dirty="0" smtClean="0"/>
              <a:t>-  وقد رتبه البخاري رحمه الله تعالى على حروف المعجم لكن بالنسبة للحرف الأول من الاسم والحرف الأول من اسم الأب .</a:t>
            </a:r>
          </a:p>
          <a:p>
            <a:pPr algn="just" rtl="1">
              <a:buFontTx/>
              <a:buChar char="-"/>
            </a:pPr>
            <a:r>
              <a:rPr lang="ar-SA" dirty="0" smtClean="0"/>
              <a:t> لكنه بدأ الكتاب بأسماء المحمدين لشرف اسم النبي صلى الله عليه وسلم .</a:t>
            </a:r>
          </a:p>
          <a:p>
            <a:pPr algn="just" rtl="1">
              <a:buFontTx/>
              <a:buChar char="-"/>
            </a:pPr>
            <a:r>
              <a:rPr lang="ar-SA" dirty="0" smtClean="0"/>
              <a:t> كما أنه قدم في كل اسم من أسماء الصحابة أولا ،بدون النظر إلى أسماء آبائهم ، ثم ذكر بعد ذلك بقية الأسماء ملاحِظًا ترتيب أسماء</a:t>
            </a:r>
          </a:p>
          <a:p>
            <a:pPr algn="just" rtl="1">
              <a:buFontTx/>
              <a:buChar char="-"/>
            </a:pPr>
            <a:r>
              <a:rPr lang="ar-SA" dirty="0" smtClean="0"/>
              <a:t>                                 آبائهم</a:t>
            </a:r>
          </a:p>
          <a:p>
            <a:pPr algn="just" rtl="1"/>
            <a:endParaRPr lang="ar-SA" dirty="0"/>
          </a:p>
        </p:txBody>
      </p:sp>
    </p:spTree>
    <p:extLst>
      <p:ext uri="{BB962C8B-B14F-4D97-AF65-F5344CB8AC3E}">
        <p14:creationId xmlns:p14="http://schemas.microsoft.com/office/powerpoint/2010/main" val="1605199789"/>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267700" cy="1143000"/>
          </a:xfrm>
        </p:spPr>
        <p:txBody>
          <a:bodyPr/>
          <a:lstStyle/>
          <a:p>
            <a:r>
              <a:rPr lang="ar-SA" dirty="0" smtClean="0"/>
              <a:t>تابع تاريخ البخاري</a:t>
            </a:r>
            <a:endParaRPr lang="ar-SA" dirty="0"/>
          </a:p>
        </p:txBody>
      </p:sp>
      <p:sp>
        <p:nvSpPr>
          <p:cNvPr id="3" name="عنصر نائب للمحتوى 2"/>
          <p:cNvSpPr>
            <a:spLocks noGrp="1"/>
          </p:cNvSpPr>
          <p:nvPr>
            <p:ph idx="1"/>
          </p:nvPr>
        </p:nvSpPr>
        <p:spPr/>
        <p:txBody>
          <a:bodyPr/>
          <a:lstStyle/>
          <a:p>
            <a:pPr algn="just" rtl="1">
              <a:buFontTx/>
              <a:buChar char="-"/>
            </a:pPr>
            <a:r>
              <a:rPr lang="ar-SA" sz="3000" dirty="0" smtClean="0"/>
              <a:t>وإليك ما قاله البخاري رحمه الله تعالى في مقدمة كتابه هذا :</a:t>
            </a:r>
            <a:endParaRPr lang="en-US" sz="3000" dirty="0" smtClean="0"/>
          </a:p>
          <a:p>
            <a:pPr algn="just" rtl="1"/>
            <a:r>
              <a:rPr lang="ar-SA" sz="3000" dirty="0" smtClean="0"/>
              <a:t>(هذه </a:t>
            </a:r>
            <a:r>
              <a:rPr lang="ar-SA" sz="3000" dirty="0" err="1" smtClean="0"/>
              <a:t>الأسامي</a:t>
            </a:r>
            <a:r>
              <a:rPr lang="ar-SA" sz="3000" dirty="0" smtClean="0"/>
              <a:t> وضعت على { أ ، ب ، ت ، ث }وإنما بدئ بـــ " محمد " من بين حروف ( أ ،ب ، ت ، ث) لحال النبي صلى الله عليه وسلم  ، لأن اسمه محمد صلى الله عليه وسلم ،فإذا فُرع من المحمدين ابتدئ في الألف ثم الباء ثم التاء ثم الثاء ثم يُنتهى بها إلى آخر حروف ( أ ، ب، ت ، ث ) وهي (ي) والميم تجيئك في موضعها ، ثم هؤلاء المحمدون على ( أ ، ب ، ت ، ث) على أسماء آبائهم ، لأنها قد كثرت إلا نحوا من عشرة أسماء فإنها ليست على ( أ ، ب ، ت ، ث )لأنهم من أصحاب النبي صلى الله عليه وسلم</a:t>
            </a:r>
            <a:r>
              <a:rPr lang="ar-SA" dirty="0" smtClean="0"/>
              <a:t> .</a:t>
            </a:r>
            <a:endParaRPr lang="en-US" dirty="0" smtClean="0"/>
          </a:p>
          <a:p>
            <a:endParaRPr lang="ar-SA" dirty="0"/>
          </a:p>
        </p:txBody>
      </p:sp>
    </p:spTree>
    <p:extLst>
      <p:ext uri="{BB962C8B-B14F-4D97-AF65-F5344CB8AC3E}">
        <p14:creationId xmlns:p14="http://schemas.microsoft.com/office/powerpoint/2010/main" val="967642626"/>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115300" cy="1143000"/>
          </a:xfrm>
        </p:spPr>
        <p:txBody>
          <a:bodyPr/>
          <a:lstStyle/>
          <a:p>
            <a:r>
              <a:rPr lang="ar-SA" dirty="0" smtClean="0"/>
              <a:t>تابع تاريخ البخاري</a:t>
            </a:r>
            <a:endParaRPr lang="ar-SA" dirty="0"/>
          </a:p>
        </p:txBody>
      </p:sp>
      <p:sp>
        <p:nvSpPr>
          <p:cNvPr id="3" name="عنصر نائب للمحتوى 2"/>
          <p:cNvSpPr>
            <a:spLocks noGrp="1"/>
          </p:cNvSpPr>
          <p:nvPr>
            <p:ph idx="1"/>
          </p:nvPr>
        </p:nvSpPr>
        <p:spPr>
          <a:xfrm>
            <a:off x="457200" y="1295400"/>
            <a:ext cx="8915400" cy="4525963"/>
          </a:xfrm>
        </p:spPr>
        <p:txBody>
          <a:bodyPr/>
          <a:lstStyle/>
          <a:p>
            <a:pPr algn="just" rtl="1">
              <a:buFontTx/>
              <a:buChar char="-"/>
            </a:pPr>
            <a:r>
              <a:rPr lang="ar-SA" dirty="0" smtClean="0"/>
              <a:t>ويذكر البخاري ألفاظ الجرح والتعديل ، لكنه يستعمل عبارات لطيفة في الجرح . فيقول مثلا : " فيه نظر" أو "سكتوا عنه" وأشد ما يقوله من العبارات في الجرح "منكر الحديث" </a:t>
            </a:r>
          </a:p>
          <a:p>
            <a:pPr algn="just" rtl="1">
              <a:buFontTx/>
              <a:buChar char="-"/>
            </a:pPr>
            <a:r>
              <a:rPr lang="ar-SA" dirty="0" smtClean="0"/>
              <a:t>واصطلاح البخاري في هذه العبارات هو أنه يقول :</a:t>
            </a:r>
          </a:p>
          <a:p>
            <a:pPr algn="just" rtl="1">
              <a:buFontTx/>
              <a:buChar char="-"/>
            </a:pPr>
            <a:r>
              <a:rPr lang="ar-SA" dirty="0" smtClean="0"/>
              <a:t> " فلان فيه نظر" أو "فلان سكتوا عنه " فيمن تركوا حديثه ، </a:t>
            </a:r>
          </a:p>
          <a:p>
            <a:pPr algn="just" rtl="1">
              <a:buFontTx/>
              <a:buChar char="-"/>
            </a:pPr>
            <a:r>
              <a:rPr lang="ar-SA" dirty="0" smtClean="0"/>
              <a:t>وأما إذا قال : "فلان منكر الحديث" فلا تحل الرواية عنه </a:t>
            </a:r>
          </a:p>
          <a:p>
            <a:pPr algn="just" rtl="1">
              <a:buFontTx/>
              <a:buChar char="-"/>
            </a:pPr>
            <a:r>
              <a:rPr lang="ar-SA" dirty="0" smtClean="0"/>
              <a:t>وكثيرا ما يسكت عن الرجل ، فلا يذكر فيه توثيقا ولا تجريحا ومعنى ذلك توثيق له .</a:t>
            </a:r>
            <a:endParaRPr lang="en-US" dirty="0" smtClean="0"/>
          </a:p>
          <a:p>
            <a:endParaRPr lang="ar-SA" dirty="0"/>
          </a:p>
        </p:txBody>
      </p:sp>
    </p:spTree>
    <p:extLst>
      <p:ext uri="{BB962C8B-B14F-4D97-AF65-F5344CB8AC3E}">
        <p14:creationId xmlns:p14="http://schemas.microsoft.com/office/powerpoint/2010/main" val="1007291606"/>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838200" y="1600200"/>
            <a:ext cx="8873329" cy="4800600"/>
          </a:xfrm>
        </p:spPr>
        <p:txBody>
          <a:bodyPr>
            <a:normAutofit/>
          </a:bodyPr>
          <a:lstStyle/>
          <a:p>
            <a:pPr algn="just" rtl="1"/>
            <a:r>
              <a:rPr lang="ar-SA" dirty="0" err="1" smtClean="0"/>
              <a:t>-</a:t>
            </a:r>
            <a:r>
              <a:rPr lang="ar-SA" dirty="0" smtClean="0"/>
              <a:t> </a:t>
            </a:r>
          </a:p>
          <a:p>
            <a:pPr algn="just" rtl="1"/>
            <a:r>
              <a:rPr lang="ar-SA" dirty="0" err="1" smtClean="0"/>
              <a:t>المؤلف </a:t>
            </a:r>
            <a:r>
              <a:rPr lang="ar-SA" dirty="0" smtClean="0"/>
              <a:t>: عبد الرحمن بن محمد بن إدريس التّميمي الحَنْظَلي الرازي . (327 هــ ) </a:t>
            </a:r>
          </a:p>
          <a:p>
            <a:pPr algn="just" rtl="1">
              <a:buFontTx/>
              <a:buChar char="-"/>
            </a:pPr>
            <a:r>
              <a:rPr lang="ar-SA" dirty="0" smtClean="0"/>
              <a:t>هذا الكتاب اقتص فيه مؤلفه أثر البخاري في " التاريخ الكبير" وقد أجاد فيه كل الإجادة ، وذلك لأنه اعتنى بذكر ما قيل في كل راو من الجرح والتعديل ، ولخص تلك الأقوال ، وبين ما أدى إليه اجتهاده في كثير منها .</a:t>
            </a:r>
          </a:p>
          <a:p>
            <a:pPr algn="just" rtl="1">
              <a:buFontTx/>
              <a:buChar char="-"/>
            </a:pPr>
            <a:r>
              <a:rPr lang="ar-SA" dirty="0" smtClean="0"/>
              <a:t> </a:t>
            </a:r>
            <a:endParaRPr lang="ar-SA" dirty="0"/>
          </a:p>
        </p:txBody>
      </p:sp>
      <p:sp>
        <p:nvSpPr>
          <p:cNvPr id="4" name="مستطيل 3"/>
          <p:cNvSpPr/>
          <p:nvPr/>
        </p:nvSpPr>
        <p:spPr>
          <a:xfrm>
            <a:off x="3200400" y="457200"/>
            <a:ext cx="5562600" cy="707886"/>
          </a:xfrm>
          <a:prstGeom prst="rect">
            <a:avLst/>
          </a:prstGeom>
        </p:spPr>
        <p:txBody>
          <a:bodyPr wrap="square">
            <a:spAutoFit/>
          </a:bodyPr>
          <a:lstStyle/>
          <a:p>
            <a:r>
              <a:rPr lang="ar-SA" sz="4000" dirty="0" smtClean="0"/>
              <a:t>ب - الجرح والتعديل </a:t>
            </a:r>
            <a:r>
              <a:rPr lang="ar-SA" dirty="0" smtClean="0"/>
              <a:t>:</a:t>
            </a:r>
            <a:endParaRPr lang="ar-SA" dirty="0"/>
          </a:p>
        </p:txBody>
      </p:sp>
    </p:spTree>
    <p:extLst>
      <p:ext uri="{BB962C8B-B14F-4D97-AF65-F5344CB8AC3E}">
        <p14:creationId xmlns:p14="http://schemas.microsoft.com/office/powerpoint/2010/main" val="41241296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edg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edg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edg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edge">
                                      <p:cBhvr>
                                        <p:cTn id="22"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تابع كتاب الجرح </a:t>
            </a:r>
            <a:r>
              <a:rPr lang="ar-SA" dirty="0" err="1" smtClean="0"/>
              <a:t>و</a:t>
            </a:r>
            <a:r>
              <a:rPr lang="ar-SA" dirty="0" smtClean="0"/>
              <a:t> التعديل</a:t>
            </a:r>
            <a:endParaRPr lang="ar-SA" dirty="0"/>
          </a:p>
        </p:txBody>
      </p:sp>
      <p:sp>
        <p:nvSpPr>
          <p:cNvPr id="3" name="عنصر نائب للمحتوى 2"/>
          <p:cNvSpPr>
            <a:spLocks noGrp="1"/>
          </p:cNvSpPr>
          <p:nvPr>
            <p:ph idx="1"/>
          </p:nvPr>
        </p:nvSpPr>
        <p:spPr>
          <a:xfrm>
            <a:off x="457200" y="1371600"/>
            <a:ext cx="8915400" cy="4525963"/>
          </a:xfrm>
        </p:spPr>
        <p:txBody>
          <a:bodyPr/>
          <a:lstStyle/>
          <a:p>
            <a:pPr algn="just" rtl="1">
              <a:buFontTx/>
              <a:buChar char="-"/>
            </a:pPr>
            <a:endParaRPr lang="ar-SA" sz="2800" dirty="0" smtClean="0"/>
          </a:p>
          <a:p>
            <a:pPr algn="just" rtl="1">
              <a:buFontTx/>
              <a:buChar char="-"/>
            </a:pPr>
            <a:endParaRPr lang="ar-SA" sz="2800" dirty="0" smtClean="0"/>
          </a:p>
          <a:p>
            <a:pPr rtl="1">
              <a:buFontTx/>
              <a:buChar char="-"/>
            </a:pPr>
            <a:r>
              <a:rPr lang="ar-SA" sz="2800" dirty="0" smtClean="0"/>
              <a:t>والكتاب يعتبر </a:t>
            </a:r>
            <a:r>
              <a:rPr lang="ar-SA" sz="2800" dirty="0" err="1" smtClean="0"/>
              <a:t>بحق </a:t>
            </a:r>
            <a:r>
              <a:rPr lang="ar-SA" sz="2800" dirty="0" smtClean="0"/>
              <a:t>، كتاب جرح وتعديل كما سماه </a:t>
            </a:r>
            <a:r>
              <a:rPr lang="ar-SA" sz="2800" dirty="0" err="1" smtClean="0"/>
              <a:t>به</a:t>
            </a:r>
            <a:r>
              <a:rPr lang="ar-SA" sz="2800" dirty="0" smtClean="0"/>
              <a:t> </a:t>
            </a:r>
            <a:r>
              <a:rPr lang="ar-SA" sz="2800" dirty="0" err="1" smtClean="0"/>
              <a:t>مؤلفه .</a:t>
            </a:r>
            <a:r>
              <a:rPr lang="ar-SA" sz="2800" dirty="0" smtClean="0"/>
              <a:t> </a:t>
            </a:r>
          </a:p>
          <a:p>
            <a:pPr rtl="1">
              <a:buFontTx/>
              <a:buChar char="-"/>
            </a:pPr>
            <a:r>
              <a:rPr lang="ar-SA" sz="2800" dirty="0" smtClean="0"/>
              <a:t>وهو كتاب كبير طبع في ثمانية مجلدات مع </a:t>
            </a:r>
            <a:r>
              <a:rPr lang="ar-SA" sz="2800" dirty="0" err="1" smtClean="0"/>
              <a:t>مقدمته </a:t>
            </a:r>
            <a:r>
              <a:rPr lang="ar-SA" sz="2800" dirty="0" smtClean="0"/>
              <a:t>، وتراجمه قصيرة غالبا،إذ تتراوح بين السطر والخمسة </a:t>
            </a:r>
            <a:r>
              <a:rPr lang="ar-SA" sz="2800" dirty="0" err="1" smtClean="0"/>
              <a:t>أسطر .</a:t>
            </a:r>
            <a:endParaRPr lang="ar-SA" sz="2800" dirty="0" smtClean="0"/>
          </a:p>
          <a:p>
            <a:pPr rtl="1">
              <a:buFontTx/>
              <a:buChar char="-"/>
            </a:pPr>
            <a:r>
              <a:rPr lang="ar-SA" sz="2800" dirty="0" smtClean="0"/>
              <a:t>وقد رتبه مؤلفه على حروف المعجم بالنسبة للحرف الأول فقط من الاسم واسم </a:t>
            </a:r>
            <a:r>
              <a:rPr lang="ar-SA" sz="2800" dirty="0" err="1" smtClean="0"/>
              <a:t>الأب </a:t>
            </a:r>
            <a:r>
              <a:rPr lang="ar-SA" sz="2800" dirty="0" smtClean="0"/>
              <a:t>، لكنه يقدم أسماء الصحابة أولا داخل الحرف </a:t>
            </a:r>
            <a:r>
              <a:rPr lang="ar-SA" sz="2800" dirty="0" err="1" smtClean="0"/>
              <a:t>الواحد </a:t>
            </a:r>
            <a:r>
              <a:rPr lang="ar-SA" sz="2800" dirty="0" smtClean="0"/>
              <a:t>، وكذلك يقدم الاسم الذي يتكرر </a:t>
            </a:r>
            <a:r>
              <a:rPr lang="ar-SA" sz="2800" dirty="0" err="1" smtClean="0"/>
              <a:t>كثيرا .</a:t>
            </a:r>
            <a:endParaRPr lang="ar-SA" sz="2800" dirty="0" smtClean="0"/>
          </a:p>
          <a:p>
            <a:endParaRPr lang="ar-SA" dirty="0"/>
          </a:p>
        </p:txBody>
      </p:sp>
    </p:spTree>
    <p:extLst>
      <p:ext uri="{BB962C8B-B14F-4D97-AF65-F5344CB8AC3E}">
        <p14:creationId xmlns:p14="http://schemas.microsoft.com/office/powerpoint/2010/main" val="4281527695"/>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algn="just" rtl="1">
              <a:buFontTx/>
              <a:buChar char="-"/>
            </a:pPr>
            <a:r>
              <a:rPr lang="ar-SA" dirty="0" smtClean="0"/>
              <a:t>ويذكر في كل ترجمة اسم الراوي واسم أبيه وكنيته </a:t>
            </a:r>
            <a:r>
              <a:rPr lang="ar-SA" dirty="0" err="1" smtClean="0"/>
              <a:t>ونسبته </a:t>
            </a:r>
            <a:r>
              <a:rPr lang="ar-SA" dirty="0" smtClean="0"/>
              <a:t>، وأشهر شيوخه </a:t>
            </a:r>
            <a:r>
              <a:rPr lang="ar-SA" dirty="0" err="1" smtClean="0"/>
              <a:t>وتلاميذه </a:t>
            </a:r>
            <a:r>
              <a:rPr lang="ar-SA" dirty="0" smtClean="0"/>
              <a:t>،  وقليلا ما يورد حديثا من </a:t>
            </a:r>
            <a:r>
              <a:rPr lang="ar-SA" dirty="0" err="1" smtClean="0"/>
              <a:t>مرويات</a:t>
            </a:r>
            <a:r>
              <a:rPr lang="ar-SA" dirty="0" smtClean="0"/>
              <a:t> صاحب </a:t>
            </a:r>
            <a:r>
              <a:rPr lang="ar-SA" dirty="0" err="1" smtClean="0"/>
              <a:t>الترجمة </a:t>
            </a:r>
            <a:r>
              <a:rPr lang="ar-SA" dirty="0" smtClean="0"/>
              <a:t>، ويذكر بلد الراوي </a:t>
            </a:r>
            <a:r>
              <a:rPr lang="ar-SA" dirty="0" err="1" smtClean="0"/>
              <a:t>ورحلاته </a:t>
            </a:r>
            <a:r>
              <a:rPr lang="ar-SA" dirty="0" smtClean="0"/>
              <a:t>، والبلد الذي نزل فيها </a:t>
            </a:r>
            <a:r>
              <a:rPr lang="ar-SA" dirty="0" err="1" smtClean="0"/>
              <a:t>واستقر </a:t>
            </a:r>
            <a:r>
              <a:rPr lang="ar-SA" dirty="0" smtClean="0"/>
              <a:t>، كما يذكر شيئا من عقيدته إن كانت مخالفه لعقيدة أهل </a:t>
            </a:r>
            <a:r>
              <a:rPr lang="ar-SA" dirty="0" err="1" smtClean="0"/>
              <a:t>السنة </a:t>
            </a:r>
            <a:r>
              <a:rPr lang="ar-SA" dirty="0" smtClean="0"/>
              <a:t>، ويذكر بعض مصنفاته أن كانت له مصنفات </a:t>
            </a:r>
            <a:r>
              <a:rPr lang="ar-SA" dirty="0" err="1" smtClean="0"/>
              <a:t>وهكذا .</a:t>
            </a:r>
            <a:endParaRPr lang="ar-SA" dirty="0" smtClean="0"/>
          </a:p>
          <a:p>
            <a:pPr algn="just" rtl="1">
              <a:buFontTx/>
              <a:buChar char="-"/>
            </a:pPr>
            <a:r>
              <a:rPr lang="ar-SA" dirty="0" smtClean="0"/>
              <a:t>ويشير أحيانا إلى سنة </a:t>
            </a:r>
            <a:r>
              <a:rPr lang="ar-SA" dirty="0" err="1" smtClean="0"/>
              <a:t>وفاته </a:t>
            </a:r>
            <a:r>
              <a:rPr lang="ar-SA" dirty="0" smtClean="0"/>
              <a:t>، وقد قدم للكتاب بمقدمة نفيسة كبيرة </a:t>
            </a:r>
            <a:r>
              <a:rPr lang="ar-SA" dirty="0" err="1" smtClean="0"/>
              <a:t>وهي </a:t>
            </a:r>
            <a:r>
              <a:rPr lang="ar-SA" dirty="0" smtClean="0"/>
              <a:t>{تقدمة المعرفة لكتاب الجرح </a:t>
            </a:r>
            <a:r>
              <a:rPr lang="ar-SA" dirty="0" err="1" smtClean="0"/>
              <a:t>والتعديل </a:t>
            </a:r>
            <a:r>
              <a:rPr lang="ar-SA" dirty="0" smtClean="0"/>
              <a:t>} وهي عبارة عن مدخل للكتاب ذكر فيها أبحاثا مهمة فيما يتعلق بالجرح </a:t>
            </a:r>
            <a:r>
              <a:rPr lang="ar-SA" dirty="0" err="1" smtClean="0"/>
              <a:t>والتعديل .</a:t>
            </a:r>
            <a:endParaRPr lang="en-US" dirty="0" smtClean="0"/>
          </a:p>
          <a:p>
            <a:endParaRPr lang="ar-SA" dirty="0"/>
          </a:p>
        </p:txBody>
      </p:sp>
    </p:spTree>
    <p:extLst>
      <p:ext uri="{BB962C8B-B14F-4D97-AF65-F5344CB8AC3E}">
        <p14:creationId xmlns:p14="http://schemas.microsoft.com/office/powerpoint/2010/main" val="3166012612"/>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Tree>
    <p:extLst>
      <p:ext uri="{BB962C8B-B14F-4D97-AF65-F5344CB8AC3E}">
        <p14:creationId xmlns:p14="http://schemas.microsoft.com/office/powerpoint/2010/main" val="744927413"/>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90</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smtClean="0">
              <a:solidFill>
                <a:schemeClr val="accent1">
                  <a:lumMod val="50000"/>
                </a:schemeClr>
              </a:solidFill>
              <a:latin typeface="AYM Wadiy S_U normal."/>
              <a:cs typeface="Times New Roman" pitchFamily="18" charset="0"/>
            </a:endParaRPr>
          </a:p>
          <a:p>
            <a:pPr algn="ctr"/>
            <a:r>
              <a:rPr lang="ar-SA" sz="2800" b="1" dirty="0" smtClean="0">
                <a:solidFill>
                  <a:srgbClr val="7F7F7F"/>
                </a:solidFill>
                <a:latin typeface="Calibri" pitchFamily="34" charset="0"/>
              </a:rPr>
              <a:t>دراسة الأسانيد</a:t>
            </a:r>
            <a:endParaRPr lang="en-US" sz="2800" b="1" dirty="0" smtClean="0">
              <a:solidFill>
                <a:srgbClr val="7F7F7F"/>
              </a:solidFill>
              <a:latin typeface="Calibri" pitchFamily="34" charset="0"/>
            </a:endParaRPr>
          </a:p>
          <a:p>
            <a:pPr algn="ctr"/>
            <a:r>
              <a:rPr lang="ar-SA" sz="2600" b="1" dirty="0" smtClean="0">
                <a:solidFill>
                  <a:srgbClr val="7F7F7F"/>
                </a:solidFill>
                <a:latin typeface="Calibri" pitchFamily="34" charset="0"/>
                <a:cs typeface="Times New Roman" pitchFamily="18" charset="0"/>
              </a:rPr>
              <a:t>د. </a:t>
            </a:r>
            <a:r>
              <a:rPr lang="ar-SA" sz="2600" b="1" smtClean="0">
                <a:solidFill>
                  <a:srgbClr val="7F7F7F"/>
                </a:solidFill>
                <a:latin typeface="Calibri" pitchFamily="34" charset="0"/>
                <a:cs typeface="Times New Roman" pitchFamily="18" charset="0"/>
              </a:rPr>
              <a:t>مهيب الحصان</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90</a:t>
            </a:fld>
            <a:endParaRPr lang="en-US" sz="1200">
              <a:solidFill>
                <a:schemeClr val="bg1"/>
              </a:solidFill>
              <a:latin typeface="Calibri" pitchFamily="34" charset="0"/>
            </a:endParaRPr>
          </a:p>
        </p:txBody>
      </p:sp>
      <p:sp>
        <p:nvSpPr>
          <p:cNvPr id="18" name="Subtitle 2"/>
          <p:cNvSpPr txBox="1">
            <a:spLocks/>
          </p:cNvSpPr>
          <p:nvPr/>
        </p:nvSpPr>
        <p:spPr bwMode="auto">
          <a:xfrm>
            <a:off x="3733800" y="304800"/>
            <a:ext cx="2260600" cy="533400"/>
          </a:xfrm>
          <a:prstGeom prst="rect">
            <a:avLst/>
          </a:prstGeom>
          <a:ln>
            <a:headEnd/>
            <a:tailEnd/>
          </a:ln>
          <a:effectLst>
            <a:outerShdw blurRad="50800" dist="38100" dir="5400000" algn="t"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a:lstStyle/>
          <a:p>
            <a:pPr algn="ctr" rtl="0">
              <a:spcBef>
                <a:spcPct val="20000"/>
              </a:spcBef>
              <a:buFont typeface="Arial" pitchFamily="34" charset="0"/>
              <a:buNone/>
            </a:pPr>
            <a:r>
              <a:rPr lang="ar-EG" sz="2600" dirty="0" smtClean="0">
                <a:solidFill>
                  <a:srgbClr val="FFFF00"/>
                </a:solidFill>
                <a:latin typeface="ae_AlMateen" pitchFamily="2" charset="-78"/>
                <a:cs typeface="ae_AlMateen" pitchFamily="2" charset="-78"/>
              </a:rPr>
              <a:t>كلية الأداب</a:t>
            </a:r>
            <a:endParaRPr lang="en-US" sz="2600" dirty="0">
              <a:solidFill>
                <a:srgbClr val="FFFF00"/>
              </a:solidFill>
              <a:latin typeface="ae_AlMateen" pitchFamily="2" charset="-78"/>
              <a:cs typeface="ae_AlMateen" pitchFamily="2" charset="-78"/>
            </a:endParaRPr>
          </a:p>
        </p:txBody>
      </p:sp>
    </p:spTree>
    <p:extLst>
      <p:ext uri="{BB962C8B-B14F-4D97-AF65-F5344CB8AC3E}">
        <p14:creationId xmlns:p14="http://schemas.microsoft.com/office/powerpoint/2010/main" val="2779521261"/>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91</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المحاضرة السادسة</a:t>
            </a:r>
            <a:endParaRPr lang="en-US"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eaLnBrk="1" hangingPunct="1"/>
            <a:r>
              <a:rPr lang="ar-SA" dirty="0" smtClean="0"/>
              <a:t>المصنفات في رجال كتب </a:t>
            </a:r>
            <a:r>
              <a:rPr lang="ar-SA" dirty="0" err="1" smtClean="0"/>
              <a:t>مخصوصه</a:t>
            </a:r>
            <a:r>
              <a:rPr lang="ar-SA" dirty="0" smtClean="0"/>
              <a:t> </a:t>
            </a:r>
          </a:p>
          <a:p>
            <a:pPr eaLnBrk="1" hangingPunct="1"/>
            <a:endParaRPr lang="en-US" b="1" dirty="0" smtClean="0">
              <a:solidFill>
                <a:schemeClr val="tx1"/>
              </a:solidFill>
              <a:cs typeface="Arial" pitchFamily="34" charset="0"/>
            </a:endParaRPr>
          </a:p>
        </p:txBody>
      </p:sp>
    </p:spTree>
    <p:extLst>
      <p:ext uri="{BB962C8B-B14F-4D97-AF65-F5344CB8AC3E}">
        <p14:creationId xmlns:p14="http://schemas.microsoft.com/office/powerpoint/2010/main" val="2730889816"/>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dirty="0" smtClean="0">
                <a:solidFill>
                  <a:schemeClr val="tx2">
                    <a:lumMod val="75000"/>
                  </a:schemeClr>
                </a:solidFill>
              </a:rPr>
              <a:t>عناصر المحاضرة</a:t>
            </a:r>
            <a:endParaRPr lang="en-US" dirty="0">
              <a:solidFill>
                <a:schemeClr val="tx2">
                  <a:lumMod val="75000"/>
                </a:schemeClr>
              </a:solidFill>
            </a:endParaRPr>
          </a:p>
        </p:txBody>
      </p:sp>
      <p:sp>
        <p:nvSpPr>
          <p:cNvPr id="7171" name="Text Placeholder 5"/>
          <p:cNvSpPr>
            <a:spLocks noGrp="1"/>
          </p:cNvSpPr>
          <p:nvPr>
            <p:ph idx="1"/>
          </p:nvPr>
        </p:nvSpPr>
        <p:spPr/>
        <p:txBody>
          <a:bodyPr/>
          <a:lstStyle/>
          <a:p>
            <a:pPr rtl="1" eaLnBrk="1" hangingPunct="1">
              <a:buFont typeface="Arial" pitchFamily="34" charset="0"/>
              <a:buChar char="•"/>
            </a:pPr>
            <a:r>
              <a:rPr lang="ar-SA" b="1" dirty="0" smtClean="0">
                <a:cs typeface="Arial" pitchFamily="34" charset="0"/>
              </a:rPr>
              <a:t>مقدمة</a:t>
            </a:r>
          </a:p>
          <a:p>
            <a:pPr rtl="1" eaLnBrk="1" hangingPunct="1">
              <a:buFont typeface="Arial" pitchFamily="34" charset="0"/>
              <a:buChar char="•"/>
            </a:pPr>
            <a:r>
              <a:rPr lang="ar-SA" b="1" dirty="0" smtClean="0">
                <a:cs typeface="Arial" pitchFamily="34" charset="0"/>
              </a:rPr>
              <a:t>مصنفات في رجال صحيح البخاري </a:t>
            </a:r>
          </a:p>
          <a:p>
            <a:pPr rtl="1" eaLnBrk="1" hangingPunct="1">
              <a:buFont typeface="Arial" pitchFamily="34" charset="0"/>
              <a:buChar char="•"/>
            </a:pPr>
            <a:r>
              <a:rPr lang="ar-SA" b="1" dirty="0" smtClean="0">
                <a:cs typeface="Arial" pitchFamily="34" charset="0"/>
              </a:rPr>
              <a:t>مصنفات في رجال صحيح مسلم</a:t>
            </a:r>
          </a:p>
          <a:p>
            <a:pPr rtl="1" eaLnBrk="1" hangingPunct="1">
              <a:buFont typeface="Arial" pitchFamily="34" charset="0"/>
              <a:buChar char="•"/>
            </a:pPr>
            <a:r>
              <a:rPr lang="ar-SA" b="1" dirty="0" smtClean="0">
                <a:cs typeface="Arial" pitchFamily="34" charset="0"/>
              </a:rPr>
              <a:t>مصنفات في رجال الصحيحين</a:t>
            </a:r>
          </a:p>
          <a:p>
            <a:pPr rtl="1" eaLnBrk="1" hangingPunct="1">
              <a:buFont typeface="Arial" pitchFamily="34" charset="0"/>
              <a:buChar char="•"/>
            </a:pPr>
            <a:r>
              <a:rPr lang="ar-SA" b="1" dirty="0" smtClean="0">
                <a:cs typeface="Arial" pitchFamily="34" charset="0"/>
              </a:rPr>
              <a:t>مصنفات في رجال الكتب الستة</a:t>
            </a:r>
          </a:p>
          <a:p>
            <a:r>
              <a:rPr lang="en-US" b="1" dirty="0" smtClean="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92</a:t>
            </a:fld>
            <a:endParaRPr lang="en-US" dirty="0" smtClean="0">
              <a:cs typeface="Arial" pitchFamily="34" charset="0"/>
            </a:endParaRPr>
          </a:p>
        </p:txBody>
      </p:sp>
    </p:spTree>
    <p:extLst>
      <p:ext uri="{BB962C8B-B14F-4D97-AF65-F5344CB8AC3E}">
        <p14:creationId xmlns:p14="http://schemas.microsoft.com/office/powerpoint/2010/main" val="2537053733"/>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685800" y="1066800"/>
            <a:ext cx="8502945" cy="6480720"/>
          </a:xfrm>
        </p:spPr>
        <p:txBody>
          <a:bodyPr>
            <a:normAutofit/>
          </a:bodyPr>
          <a:lstStyle/>
          <a:p>
            <a:pPr algn="just" rtl="1"/>
            <a:r>
              <a:rPr lang="ar-SA" dirty="0" smtClean="0"/>
              <a:t>      هناك بعض المصنفات عمد مؤلفوها إلى تراجم رواة في كتب مخصوصة ، فترجموا رواة ذلك الكتاب أو تلك الكتب فقط .ولم يتعرضوا لغيرها ، و لهذه الكتب مزايا من أهمها :</a:t>
            </a:r>
          </a:p>
          <a:p>
            <a:pPr algn="just" rtl="1"/>
            <a:r>
              <a:rPr lang="ar-SA" dirty="0" smtClean="0"/>
              <a:t>    - كونها اشتملت على تراجم جميع الرواة في ذلك الكتاب أو تلك الكتب المعينة ، فيستطيع الباحث العثور على ترجمة أي </a:t>
            </a:r>
            <a:r>
              <a:rPr lang="ar-SA" sz="3800" dirty="0" smtClean="0"/>
              <a:t>راو</a:t>
            </a:r>
            <a:r>
              <a:rPr lang="ar-SA" dirty="0" smtClean="0"/>
              <a:t> يريده من رواة ذلك الكتاب .</a:t>
            </a:r>
          </a:p>
          <a:p>
            <a:pPr algn="just" rtl="1"/>
            <a:r>
              <a:rPr lang="ar-SA" dirty="0" smtClean="0"/>
              <a:t>   - حصر التراجم في رواة ذلك الكتاب بعينه ، وعدم التطويل بالتعرض لترجمة أي راو من رواة الحديث ، وفي هذا تسهيل على الباحث الذي يريد رواة في كتب مخصوصة .</a:t>
            </a:r>
            <a:endParaRPr lang="en-US" dirty="0" smtClean="0"/>
          </a:p>
          <a:p>
            <a:endParaRPr lang="ar-SA" dirty="0"/>
          </a:p>
        </p:txBody>
      </p:sp>
      <p:sp>
        <p:nvSpPr>
          <p:cNvPr id="4" name="مستطيل 3"/>
          <p:cNvSpPr/>
          <p:nvPr/>
        </p:nvSpPr>
        <p:spPr>
          <a:xfrm>
            <a:off x="3429000" y="152400"/>
            <a:ext cx="3764516" cy="769441"/>
          </a:xfrm>
          <a:prstGeom prst="rect">
            <a:avLst/>
          </a:prstGeom>
        </p:spPr>
        <p:txBody>
          <a:bodyPr wrap="square">
            <a:spAutoFit/>
          </a:bodyPr>
          <a:lstStyle/>
          <a:p>
            <a:pPr algn="ctr"/>
            <a:r>
              <a:rPr lang="ar-SA" sz="4400" dirty="0" smtClean="0">
                <a:solidFill>
                  <a:srgbClr val="C00000"/>
                </a:solidFill>
              </a:rPr>
              <a:t>مقدمـــة</a:t>
            </a:r>
            <a:r>
              <a:rPr lang="ar-SA" dirty="0" smtClean="0">
                <a:solidFill>
                  <a:srgbClr val="C00000"/>
                </a:solidFill>
              </a:rPr>
              <a:t> </a:t>
            </a:r>
            <a:endParaRPr lang="en-US" dirty="0" smtClean="0">
              <a:solidFill>
                <a:srgbClr val="C00000"/>
              </a:solidFill>
            </a:endParaRPr>
          </a:p>
        </p:txBody>
      </p:sp>
    </p:spTree>
    <p:extLst>
      <p:ext uri="{BB962C8B-B14F-4D97-AF65-F5344CB8AC3E}">
        <p14:creationId xmlns:p14="http://schemas.microsoft.com/office/powerpoint/2010/main" val="1141096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strips(down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strips(downLeft)">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algn="just" rtl="1"/>
            <a:r>
              <a:rPr lang="ar-SA" dirty="0" smtClean="0"/>
              <a:t> ومن أشهر هذه المصنفات :</a:t>
            </a:r>
            <a:endParaRPr lang="en-US" dirty="0" smtClean="0"/>
          </a:p>
          <a:p>
            <a:pPr algn="just" rtl="1"/>
            <a:r>
              <a:rPr lang="ar-SA" dirty="0" smtClean="0"/>
              <a:t>أ - الهداية والإرشاد في معرفة أهل الثقة والسداد  لأبي نصر أحمد بن محمد الكلاباذي  (  _398هــ ) وهذا الكتاب خاص برجال صحيح البخاري .</a:t>
            </a:r>
            <a:endParaRPr lang="en-US" dirty="0" smtClean="0"/>
          </a:p>
          <a:p>
            <a:pPr algn="just" rtl="1"/>
            <a:r>
              <a:rPr lang="ar-SA" dirty="0" smtClean="0"/>
              <a:t>ب - رجال صحيح مسلم ، لأبي بكر أحمد بن علي الأصفهاني المعروف بابن منجويه (  _ 438 هــ )</a:t>
            </a:r>
            <a:endParaRPr lang="en-US" dirty="0" smtClean="0"/>
          </a:p>
          <a:p>
            <a:pPr algn="just" rtl="1"/>
            <a:endParaRPr lang="ar-SA" dirty="0"/>
          </a:p>
        </p:txBody>
      </p:sp>
    </p:spTree>
    <p:extLst>
      <p:ext uri="{BB962C8B-B14F-4D97-AF65-F5344CB8AC3E}">
        <p14:creationId xmlns:p14="http://schemas.microsoft.com/office/powerpoint/2010/main" val="102825977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algn="just" rtl="1"/>
            <a:r>
              <a:rPr lang="ar-SA" sz="3000" dirty="0" smtClean="0"/>
              <a:t>ج - الجمع بين رجال الصيحين، لــ أبي الفضل محمد بن طاهر المقدسي المعروف بابن القيسراني (  _ 507 هــ ) وقد جمع هذا الكتاب بين كتابي الكلاباذي وابن منجويه المذكورين آنفا ، واستدرك ما أغفلاه . وما يمكن الاستغناء عنه .</a:t>
            </a:r>
            <a:endParaRPr lang="en-US" sz="3000" dirty="0" smtClean="0"/>
          </a:p>
          <a:p>
            <a:pPr algn="just" rtl="1"/>
            <a:r>
              <a:rPr lang="ar-SA" sz="3000" dirty="0" smtClean="0"/>
              <a:t>  - وهذا الكتاب مرتب على حروف المعجم ،وقد ذكر المؤلف طريقته في مقدمة الكتاب ،فبين أنه جمع بين رجالي صحيح البخاري ومسلم ، وأشار إلى ما انفرد به كل واحد منهما .</a:t>
            </a:r>
            <a:endParaRPr lang="en-US" sz="3000" dirty="0" smtClean="0"/>
          </a:p>
          <a:p>
            <a:pPr algn="just" rtl="1"/>
            <a:r>
              <a:rPr lang="ar-SA" sz="3000" dirty="0" smtClean="0"/>
              <a:t>د - التعريف برجال الموطأ لمحمد بن يحيى الحذاء التميمي (416 هــ )</a:t>
            </a:r>
            <a:endParaRPr lang="en-US" sz="3000" dirty="0" smtClean="0"/>
          </a:p>
          <a:p>
            <a:endParaRPr lang="ar-SA" dirty="0"/>
          </a:p>
        </p:txBody>
      </p:sp>
    </p:spTree>
    <p:extLst>
      <p:ext uri="{BB962C8B-B14F-4D97-AF65-F5344CB8AC3E}">
        <p14:creationId xmlns:p14="http://schemas.microsoft.com/office/powerpoint/2010/main" val="238786535"/>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457200"/>
            <a:ext cx="8915400" cy="990600"/>
          </a:xfrm>
        </p:spPr>
        <p:txBody>
          <a:bodyPr/>
          <a:lstStyle/>
          <a:p>
            <a:r>
              <a:rPr lang="ar-SA" sz="3600" b="1" dirty="0" smtClean="0"/>
              <a:t/>
            </a:r>
            <a:br>
              <a:rPr lang="ar-SA" sz="3600" b="1" dirty="0" smtClean="0"/>
            </a:br>
            <a:r>
              <a:rPr lang="ar-SA" sz="3600" b="1" dirty="0" smtClean="0"/>
              <a:t>هــ - كتب التراجم الخاصة برجال الكتب الستة ، وبعض مصنفات لمؤلفيها </a:t>
            </a:r>
            <a:r>
              <a:rPr lang="ar-SA" dirty="0" smtClean="0"/>
              <a:t>.</a:t>
            </a:r>
            <a:r>
              <a:rPr lang="en-US" dirty="0" smtClean="0"/>
              <a:t/>
            </a:r>
            <a:br>
              <a:rPr lang="en-US" dirty="0" smtClean="0"/>
            </a:br>
            <a:endParaRPr lang="ar-SA" dirty="0"/>
          </a:p>
        </p:txBody>
      </p:sp>
      <p:sp>
        <p:nvSpPr>
          <p:cNvPr id="3" name="عنصر نائب للمحتوى 2"/>
          <p:cNvSpPr>
            <a:spLocks noGrp="1"/>
          </p:cNvSpPr>
          <p:nvPr>
            <p:ph idx="1"/>
          </p:nvPr>
        </p:nvSpPr>
        <p:spPr>
          <a:xfrm>
            <a:off x="457200" y="1371600"/>
            <a:ext cx="8915400" cy="4525963"/>
          </a:xfrm>
        </p:spPr>
        <p:txBody>
          <a:bodyPr/>
          <a:lstStyle/>
          <a:p>
            <a:pPr algn="just" rtl="1"/>
            <a:r>
              <a:rPr lang="ar-SA" dirty="0" smtClean="0"/>
              <a:t>- صنف العلماء عددا من الكتب جمعوا فيها تراجم رجال الكتب الستة  مع تراجم لرجال بعض مصنفات صغيرة ألفها أصحاب الكتب الستة .</a:t>
            </a:r>
            <a:endParaRPr lang="en-US" dirty="0" smtClean="0"/>
          </a:p>
          <a:p>
            <a:pPr algn="just" rtl="1"/>
            <a:r>
              <a:rPr lang="ar-SA" dirty="0" smtClean="0"/>
              <a:t>  - أشهر هذه الكتب كتاب "الكمال في أسماء الرجال" للحافظ عبدالغني المقدسي .</a:t>
            </a:r>
          </a:p>
          <a:p>
            <a:pPr algn="just" rtl="1"/>
            <a:r>
              <a:rPr lang="ar-SA" dirty="0" smtClean="0"/>
              <a:t>  -  لقي هذا الكتاب عناية من العلماء لم يلقها من غيره من التهذيب والتعليق والاختصار </a:t>
            </a:r>
          </a:p>
          <a:p>
            <a:pPr algn="just" rtl="1"/>
            <a:r>
              <a:rPr lang="ar-SA" dirty="0" smtClean="0"/>
              <a:t>  - نظرا لأهمية هذا الكتاب </a:t>
            </a:r>
            <a:r>
              <a:rPr lang="ar-SA" dirty="0" err="1" smtClean="0"/>
              <a:t>و</a:t>
            </a:r>
            <a:r>
              <a:rPr lang="ar-SA" dirty="0" smtClean="0"/>
              <a:t> ما بني عليه من كتب فإنا سنتكلم عنه</a:t>
            </a:r>
          </a:p>
          <a:p>
            <a:pPr algn="just" rtl="1"/>
            <a:r>
              <a:rPr lang="ar-SA" dirty="0" smtClean="0"/>
              <a:t>           وعن تهذيباته ومختصراته بشيء من التفصيل .</a:t>
            </a:r>
            <a:endParaRPr lang="en-US" dirty="0" smtClean="0"/>
          </a:p>
          <a:p>
            <a:endParaRPr lang="ar-SA" dirty="0"/>
          </a:p>
        </p:txBody>
      </p:sp>
    </p:spTree>
    <p:extLst>
      <p:ext uri="{BB962C8B-B14F-4D97-AF65-F5344CB8AC3E}">
        <p14:creationId xmlns:p14="http://schemas.microsoft.com/office/powerpoint/2010/main" val="156476722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609600" y="1752600"/>
            <a:ext cx="8873329" cy="6480720"/>
          </a:xfrm>
        </p:spPr>
        <p:txBody>
          <a:bodyPr/>
          <a:lstStyle/>
          <a:p>
            <a:r>
              <a:rPr lang="ar-SA" dirty="0" smtClean="0"/>
              <a:t>1 - تهذيب الكمال للمزي  ( 742هـ )</a:t>
            </a:r>
            <a:endParaRPr lang="en-US" dirty="0" smtClean="0"/>
          </a:p>
          <a:p>
            <a:r>
              <a:rPr lang="ar-SA" dirty="0" smtClean="0"/>
              <a:t>2 - تذهيب التهذيب للذهبي  ( 748هــ )</a:t>
            </a:r>
            <a:endParaRPr lang="en-US" dirty="0" smtClean="0"/>
          </a:p>
          <a:p>
            <a:r>
              <a:rPr lang="ar-SA" dirty="0" smtClean="0"/>
              <a:t>3 - الكاشف في معرفة من له رواية في الكتب الستة للذهبي أيضا.</a:t>
            </a:r>
            <a:endParaRPr lang="en-US" dirty="0" smtClean="0"/>
          </a:p>
          <a:p>
            <a:r>
              <a:rPr lang="ar-SA" dirty="0" smtClean="0"/>
              <a:t>4 - تهذيب التذهيب ، لابن حجر العسقلاني ( 852هــ )</a:t>
            </a:r>
            <a:endParaRPr lang="en-US" dirty="0" smtClean="0"/>
          </a:p>
          <a:p>
            <a:r>
              <a:rPr lang="ar-SA" dirty="0" smtClean="0"/>
              <a:t>5 - تقريب التهذيب ،لابن حجر أيضا .</a:t>
            </a:r>
            <a:endParaRPr lang="en-US" dirty="0" smtClean="0"/>
          </a:p>
          <a:p>
            <a:r>
              <a:rPr lang="ar-SA" dirty="0" smtClean="0"/>
              <a:t>6 - خلاصة تذهيب تهذيب الكمال ، للخزرجي ( 924 هــ)</a:t>
            </a:r>
            <a:endParaRPr lang="en-US" dirty="0" smtClean="0"/>
          </a:p>
          <a:p>
            <a:endParaRPr lang="ar-SA" dirty="0"/>
          </a:p>
        </p:txBody>
      </p:sp>
      <p:sp>
        <p:nvSpPr>
          <p:cNvPr id="4" name="مستطيل 3"/>
          <p:cNvSpPr/>
          <p:nvPr/>
        </p:nvSpPr>
        <p:spPr>
          <a:xfrm>
            <a:off x="1066800" y="381000"/>
            <a:ext cx="8077200" cy="1077218"/>
          </a:xfrm>
          <a:prstGeom prst="rect">
            <a:avLst/>
          </a:prstGeom>
        </p:spPr>
        <p:txBody>
          <a:bodyPr wrap="square">
            <a:spAutoFit/>
          </a:bodyPr>
          <a:lstStyle/>
          <a:p>
            <a:pPr algn="ctr"/>
            <a:r>
              <a:rPr lang="ar-SA" sz="3200" dirty="0" smtClean="0"/>
              <a:t>أشهر أسماء العلماء الذين هذبوا هذا الكتاب أو استدركوا عليه أو اختصروه ، مع أسماء مؤلفاتهم على الترتيب الزمني :</a:t>
            </a:r>
            <a:endParaRPr lang="en-US" sz="3200" dirty="0" smtClean="0"/>
          </a:p>
        </p:txBody>
      </p:sp>
    </p:spTree>
    <p:extLst>
      <p:ext uri="{BB962C8B-B14F-4D97-AF65-F5344CB8AC3E}">
        <p14:creationId xmlns:p14="http://schemas.microsoft.com/office/powerpoint/2010/main" val="28949471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7"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7"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2050" name="Picture 2"/>
          <p:cNvPicPr>
            <a:picLocks noGrp="1" noChangeAspect="1" noChangeArrowheads="1"/>
          </p:cNvPicPr>
          <p:nvPr>
            <p:ph idx="1"/>
          </p:nvPr>
        </p:nvPicPr>
        <p:blipFill>
          <a:blip r:embed="rId2" cstate="print"/>
          <a:srcRect/>
          <a:stretch>
            <a:fillRect/>
          </a:stretch>
        </p:blipFill>
        <p:spPr bwMode="auto">
          <a:xfrm>
            <a:off x="1272214" y="1600200"/>
            <a:ext cx="7361572" cy="4525963"/>
          </a:xfrm>
          <a:prstGeom prst="rect">
            <a:avLst/>
          </a:prstGeom>
          <a:noFill/>
          <a:ln w="9525">
            <a:noFill/>
            <a:miter lim="800000"/>
            <a:headEnd/>
            <a:tailEnd/>
          </a:ln>
        </p:spPr>
      </p:pic>
    </p:spTree>
    <p:extLst>
      <p:ext uri="{BB962C8B-B14F-4D97-AF65-F5344CB8AC3E}">
        <p14:creationId xmlns:p14="http://schemas.microsoft.com/office/powerpoint/2010/main" val="345097289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447800" y="1752600"/>
            <a:ext cx="8122920" cy="5483696"/>
          </a:xfrm>
        </p:spPr>
        <p:txBody>
          <a:bodyPr>
            <a:normAutofit/>
          </a:bodyPr>
          <a:lstStyle/>
          <a:p>
            <a:pPr algn="just" rtl="1"/>
            <a:r>
              <a:rPr lang="ar-SA" dirty="0" smtClean="0"/>
              <a:t>   - من أقدم ما وصلنا من كتب التراجم الخاصة برجال الكتب الستة كتاب "الكمال في أسماء الرجال"  للحافظ عبد الغني ابن عبد الواحد المقدسي الجماعيلي الحنبلي المتوفى سنة 600 هــ .</a:t>
            </a:r>
            <a:endParaRPr lang="en-US" dirty="0" smtClean="0"/>
          </a:p>
          <a:p>
            <a:pPr algn="just" rtl="1"/>
            <a:r>
              <a:rPr lang="ar-SA" dirty="0" smtClean="0"/>
              <a:t>     - يعد هذا الكتاب أصلا لمن جاء بعده في هذا الباب .</a:t>
            </a:r>
          </a:p>
          <a:p>
            <a:pPr algn="just" rtl="1"/>
            <a:r>
              <a:rPr lang="ar-SA" dirty="0" smtClean="0"/>
              <a:t>     -  قال فيه الحافظ ابن حجر :"من أجل المصنفات في معرفة حملة الاثار وضعا ، وأعظم المؤلفات في بصائر ذوي الألباب وقعا "</a:t>
            </a:r>
            <a:endParaRPr lang="en-US" dirty="0" smtClean="0"/>
          </a:p>
          <a:p>
            <a:pPr algn="just" rtl="1"/>
            <a:endParaRPr lang="ar-SA" dirty="0"/>
          </a:p>
        </p:txBody>
      </p:sp>
      <p:sp>
        <p:nvSpPr>
          <p:cNvPr id="4" name="مستطيل 3"/>
          <p:cNvSpPr/>
          <p:nvPr/>
        </p:nvSpPr>
        <p:spPr>
          <a:xfrm>
            <a:off x="2590800" y="381000"/>
            <a:ext cx="5943600" cy="769441"/>
          </a:xfrm>
          <a:prstGeom prst="rect">
            <a:avLst/>
          </a:prstGeom>
        </p:spPr>
        <p:txBody>
          <a:bodyPr wrap="square">
            <a:spAutoFit/>
          </a:bodyPr>
          <a:lstStyle/>
          <a:p>
            <a:r>
              <a:rPr lang="ar-SA" dirty="0" smtClean="0"/>
              <a:t>1 _</a:t>
            </a:r>
            <a:r>
              <a:rPr lang="ar-SA" sz="4400" dirty="0" smtClean="0"/>
              <a:t> الكمال في أسماء الرجال :</a:t>
            </a:r>
            <a:endParaRPr lang="en-US" sz="4400" dirty="0" smtClean="0"/>
          </a:p>
        </p:txBody>
      </p:sp>
    </p:spTree>
    <p:extLst>
      <p:ext uri="{BB962C8B-B14F-4D97-AF65-F5344CB8AC3E}">
        <p14:creationId xmlns:p14="http://schemas.microsoft.com/office/powerpoint/2010/main" val="3392236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algn="just" rtl="1"/>
            <a:r>
              <a:rPr lang="ar-SA" dirty="0" smtClean="0"/>
              <a:t>   </a:t>
            </a:r>
          </a:p>
          <a:p>
            <a:pPr algn="just" rtl="1"/>
            <a:r>
              <a:rPr lang="ar-SA" dirty="0" smtClean="0"/>
              <a:t> </a:t>
            </a:r>
            <a:r>
              <a:rPr lang="ar-SA" sz="3600" dirty="0" smtClean="0"/>
              <a:t>يؤخذ على هذا الكتاب ما يلي : </a:t>
            </a:r>
          </a:p>
          <a:p>
            <a:pPr algn="just" rtl="1"/>
            <a:r>
              <a:rPr lang="ar-SA" sz="3600" dirty="0" smtClean="0"/>
              <a:t>  -  أنه أطال فيه .</a:t>
            </a:r>
          </a:p>
          <a:p>
            <a:pPr algn="just" rtl="1"/>
            <a:r>
              <a:rPr lang="ar-SA" sz="3600" dirty="0" smtClean="0"/>
              <a:t>  - أنه يحتاج إلى استدراك لبعض التراجم </a:t>
            </a:r>
          </a:p>
          <a:p>
            <a:pPr algn="just" rtl="1"/>
            <a:r>
              <a:rPr lang="ar-SA" sz="3600" dirty="0" smtClean="0"/>
              <a:t>  -  يحتاج إلى تحرير لبعض المسائل ، وتهذيب لكثير من الأقوال والأمثلة .</a:t>
            </a:r>
          </a:p>
          <a:p>
            <a:pPr algn="just" rtl="1"/>
            <a:r>
              <a:rPr lang="ar-SA" sz="3600" dirty="0" smtClean="0"/>
              <a:t>  </a:t>
            </a:r>
            <a:endParaRPr lang="ar-SA" sz="3600" dirty="0"/>
          </a:p>
        </p:txBody>
      </p:sp>
    </p:spTree>
    <p:extLst>
      <p:ext uri="{BB962C8B-B14F-4D97-AF65-F5344CB8AC3E}">
        <p14:creationId xmlns:p14="http://schemas.microsoft.com/office/powerpoint/2010/main" val="292057482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115300" cy="1143000"/>
          </a:xfrm>
        </p:spPr>
        <p:txBody>
          <a:bodyPr/>
          <a:lstStyle/>
          <a:p>
            <a:endParaRPr lang="ar-SA" dirty="0"/>
          </a:p>
        </p:txBody>
      </p:sp>
      <p:pic>
        <p:nvPicPr>
          <p:cNvPr id="3074" name="Picture 2"/>
          <p:cNvPicPr>
            <a:picLocks noChangeAspect="1" noChangeArrowheads="1"/>
          </p:cNvPicPr>
          <p:nvPr/>
        </p:nvPicPr>
        <p:blipFill>
          <a:blip r:embed="rId2" cstate="print"/>
          <a:srcRect/>
          <a:stretch>
            <a:fillRect/>
          </a:stretch>
        </p:blipFill>
        <p:spPr bwMode="auto">
          <a:xfrm>
            <a:off x="4114800" y="381000"/>
            <a:ext cx="4610100" cy="838200"/>
          </a:xfrm>
          <a:prstGeom prst="rect">
            <a:avLst/>
          </a:prstGeom>
          <a:noFill/>
          <a:ln w="9525">
            <a:noFill/>
            <a:miter lim="800000"/>
            <a:headEnd/>
            <a:tailEnd/>
          </a:ln>
        </p:spPr>
      </p:pic>
      <p:sp>
        <p:nvSpPr>
          <p:cNvPr id="9" name="عنصر نائب للمحتوى 8"/>
          <p:cNvSpPr>
            <a:spLocks noGrp="1"/>
          </p:cNvSpPr>
          <p:nvPr>
            <p:ph idx="1"/>
          </p:nvPr>
        </p:nvSpPr>
        <p:spPr>
          <a:xfrm>
            <a:off x="0" y="1600200"/>
            <a:ext cx="9906000" cy="4525963"/>
          </a:xfrm>
        </p:spPr>
        <p:txBody>
          <a:bodyPr/>
          <a:lstStyle/>
          <a:p>
            <a:pPr rtl="1"/>
            <a:endParaRPr lang="ar-SA" sz="3600" dirty="0" smtClean="0"/>
          </a:p>
          <a:p>
            <a:pPr rtl="1"/>
            <a:r>
              <a:rPr lang="ar-SA" sz="3600" dirty="0" smtClean="0"/>
              <a:t>- قام الإمام الحافظ أبو الحجاج يوسف بن زكي المزي ( 742 هـ ) بتهذيب كتاب الكمال للمقدسي ، و إكماله في كتاب سماه تهذيب الكمال </a:t>
            </a:r>
            <a:endParaRPr lang="en-US" sz="3600" dirty="0" smtClean="0"/>
          </a:p>
          <a:p>
            <a:pPr rtl="1"/>
            <a:r>
              <a:rPr lang="ar-SA" sz="3600" dirty="0" smtClean="0"/>
              <a:t>- وقد أجاد في هذا الكتاب </a:t>
            </a:r>
            <a:r>
              <a:rPr lang="ar-SA" sz="3600" dirty="0" err="1" smtClean="0"/>
              <a:t>و</a:t>
            </a:r>
            <a:r>
              <a:rPr lang="ar-SA" sz="3600" dirty="0" smtClean="0"/>
              <a:t> أحسن ، لذا أثنى العلماء عليه حتى قال فيه الإمام ابن السبكي : ” أجمع على أنه لم يصنف مثله و لا يستطاع "</a:t>
            </a:r>
            <a:endParaRPr lang="en-US" sz="3600" dirty="0" smtClean="0"/>
          </a:p>
          <a:p>
            <a:endParaRPr lang="ar-SA" dirty="0"/>
          </a:p>
        </p:txBody>
      </p:sp>
    </p:spTree>
    <p:extLst>
      <p:ext uri="{BB962C8B-B14F-4D97-AF65-F5344CB8AC3E}">
        <p14:creationId xmlns:p14="http://schemas.microsoft.com/office/powerpoint/2010/main" val="348835037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منهج المزي في كتاب تهذيب الكمال </a:t>
            </a:r>
            <a:endParaRPr lang="ar-SA" dirty="0"/>
          </a:p>
        </p:txBody>
      </p:sp>
      <p:pic>
        <p:nvPicPr>
          <p:cNvPr id="4098" name="Picture 2"/>
          <p:cNvPicPr>
            <a:picLocks noGrp="1" noChangeAspect="1" noChangeArrowheads="1"/>
          </p:cNvPicPr>
          <p:nvPr>
            <p:ph idx="1"/>
          </p:nvPr>
        </p:nvPicPr>
        <p:blipFill>
          <a:blip r:embed="rId2" cstate="print"/>
          <a:srcRect/>
          <a:stretch>
            <a:fillRect/>
          </a:stretch>
        </p:blipFill>
        <p:spPr bwMode="auto">
          <a:xfrm>
            <a:off x="457200" y="1600200"/>
            <a:ext cx="8877300" cy="1524000"/>
          </a:xfrm>
          <a:prstGeom prst="rect">
            <a:avLst/>
          </a:prstGeom>
          <a:noFill/>
          <a:ln w="9525">
            <a:noFill/>
            <a:miter lim="800000"/>
            <a:headEnd/>
            <a:tailEnd/>
          </a:ln>
        </p:spPr>
      </p:pic>
      <p:pic>
        <p:nvPicPr>
          <p:cNvPr id="4099" name="Picture 3"/>
          <p:cNvPicPr>
            <a:picLocks noChangeAspect="1" noChangeArrowheads="1"/>
          </p:cNvPicPr>
          <p:nvPr/>
        </p:nvPicPr>
        <p:blipFill>
          <a:blip r:embed="rId3" cstate="print"/>
          <a:srcRect/>
          <a:stretch>
            <a:fillRect/>
          </a:stretch>
        </p:blipFill>
        <p:spPr bwMode="auto">
          <a:xfrm>
            <a:off x="685800" y="3200400"/>
            <a:ext cx="8991600" cy="2309813"/>
          </a:xfrm>
          <a:prstGeom prst="rect">
            <a:avLst/>
          </a:prstGeom>
          <a:noFill/>
          <a:ln w="9525">
            <a:noFill/>
            <a:miter lim="800000"/>
            <a:headEnd/>
            <a:tailEnd/>
          </a:ln>
        </p:spPr>
      </p:pic>
    </p:spTree>
    <p:extLst>
      <p:ext uri="{BB962C8B-B14F-4D97-AF65-F5344CB8AC3E}">
        <p14:creationId xmlns:p14="http://schemas.microsoft.com/office/powerpoint/2010/main" val="153531523"/>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496300" cy="1143000"/>
          </a:xfrm>
        </p:spPr>
        <p:txBody>
          <a:bodyPr/>
          <a:lstStyle/>
          <a:p>
            <a:r>
              <a:rPr lang="ar-SA" dirty="0" smtClean="0"/>
              <a:t>تابع منهج المزي في كتاب تهذيب الكمال</a:t>
            </a:r>
            <a:endParaRPr lang="ar-SA" dirty="0"/>
          </a:p>
        </p:txBody>
      </p:sp>
      <p:pic>
        <p:nvPicPr>
          <p:cNvPr id="5122" name="Picture 2"/>
          <p:cNvPicPr>
            <a:picLocks noGrp="1" noChangeAspect="1" noChangeArrowheads="1"/>
          </p:cNvPicPr>
          <p:nvPr>
            <p:ph idx="1"/>
          </p:nvPr>
        </p:nvPicPr>
        <p:blipFill>
          <a:blip r:embed="rId2" cstate="print"/>
          <a:srcRect/>
          <a:stretch>
            <a:fillRect/>
          </a:stretch>
        </p:blipFill>
        <p:spPr bwMode="auto">
          <a:xfrm>
            <a:off x="495300" y="1600200"/>
            <a:ext cx="8915400" cy="4051795"/>
          </a:xfrm>
          <a:prstGeom prst="rect">
            <a:avLst/>
          </a:prstGeom>
          <a:noFill/>
          <a:ln w="9525">
            <a:noFill/>
            <a:miter lim="800000"/>
            <a:headEnd/>
            <a:tailEnd/>
          </a:ln>
        </p:spPr>
      </p:pic>
    </p:spTree>
    <p:extLst>
      <p:ext uri="{BB962C8B-B14F-4D97-AF65-F5344CB8AC3E}">
        <p14:creationId xmlns:p14="http://schemas.microsoft.com/office/powerpoint/2010/main" val="1863063011"/>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تابع منهج المزي في كتاب تهذيب الكمال</a:t>
            </a:r>
            <a:endParaRPr lang="ar-SA" dirty="0"/>
          </a:p>
        </p:txBody>
      </p:sp>
      <p:pic>
        <p:nvPicPr>
          <p:cNvPr id="6146" name="Picture 2"/>
          <p:cNvPicPr>
            <a:picLocks noGrp="1" noChangeAspect="1" noChangeArrowheads="1"/>
          </p:cNvPicPr>
          <p:nvPr>
            <p:ph idx="1"/>
          </p:nvPr>
        </p:nvPicPr>
        <p:blipFill>
          <a:blip r:embed="rId2" cstate="print"/>
          <a:srcRect/>
          <a:stretch>
            <a:fillRect/>
          </a:stretch>
        </p:blipFill>
        <p:spPr bwMode="auto">
          <a:xfrm>
            <a:off x="495300" y="1676400"/>
            <a:ext cx="8915400" cy="3955031"/>
          </a:xfrm>
          <a:prstGeom prst="rect">
            <a:avLst/>
          </a:prstGeom>
          <a:noFill/>
          <a:ln w="9525">
            <a:noFill/>
            <a:miter lim="800000"/>
            <a:headEnd/>
            <a:tailEnd/>
          </a:ln>
        </p:spPr>
      </p:pic>
    </p:spTree>
    <p:extLst>
      <p:ext uri="{BB962C8B-B14F-4D97-AF65-F5344CB8AC3E}">
        <p14:creationId xmlns:p14="http://schemas.microsoft.com/office/powerpoint/2010/main" val="421079185"/>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تابع منهج المزي في كتاب تهذيب الكمال</a:t>
            </a:r>
            <a:endParaRPr lang="ar-SA" dirty="0"/>
          </a:p>
        </p:txBody>
      </p:sp>
      <p:pic>
        <p:nvPicPr>
          <p:cNvPr id="7172" name="Picture 4"/>
          <p:cNvPicPr>
            <a:picLocks noChangeAspect="1" noChangeArrowheads="1"/>
          </p:cNvPicPr>
          <p:nvPr/>
        </p:nvPicPr>
        <p:blipFill>
          <a:blip r:embed="rId2" cstate="print"/>
          <a:srcRect/>
          <a:stretch>
            <a:fillRect/>
          </a:stretch>
        </p:blipFill>
        <p:spPr bwMode="auto">
          <a:xfrm>
            <a:off x="695324" y="1752600"/>
            <a:ext cx="8601076" cy="3467100"/>
          </a:xfrm>
          <a:prstGeom prst="rect">
            <a:avLst/>
          </a:prstGeom>
          <a:noFill/>
          <a:ln w="9525">
            <a:noFill/>
            <a:miter lim="800000"/>
            <a:headEnd/>
            <a:tailEnd/>
          </a:ln>
        </p:spPr>
      </p:pic>
    </p:spTree>
    <p:extLst>
      <p:ext uri="{BB962C8B-B14F-4D97-AF65-F5344CB8AC3E}">
        <p14:creationId xmlns:p14="http://schemas.microsoft.com/office/powerpoint/2010/main" val="3391270918"/>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  تابع منهج المزي في كتاب تهذيب الكمال</a:t>
            </a:r>
            <a:endParaRPr lang="ar-SA" dirty="0"/>
          </a:p>
        </p:txBody>
      </p:sp>
      <p:pic>
        <p:nvPicPr>
          <p:cNvPr id="8194" name="Picture 2"/>
          <p:cNvPicPr>
            <a:picLocks noGrp="1" noChangeAspect="1" noChangeArrowheads="1"/>
          </p:cNvPicPr>
          <p:nvPr>
            <p:ph idx="1"/>
          </p:nvPr>
        </p:nvPicPr>
        <p:blipFill>
          <a:blip r:embed="rId2" cstate="print"/>
          <a:srcRect/>
          <a:stretch>
            <a:fillRect/>
          </a:stretch>
        </p:blipFill>
        <p:spPr bwMode="auto">
          <a:xfrm>
            <a:off x="609600" y="1447800"/>
            <a:ext cx="8915400" cy="546699"/>
          </a:xfrm>
          <a:prstGeom prst="rect">
            <a:avLst/>
          </a:prstGeom>
          <a:noFill/>
          <a:ln w="9525">
            <a:noFill/>
            <a:miter lim="800000"/>
            <a:headEnd/>
            <a:tailEnd/>
          </a:ln>
        </p:spPr>
      </p:pic>
      <p:pic>
        <p:nvPicPr>
          <p:cNvPr id="8195" name="Picture 3"/>
          <p:cNvPicPr>
            <a:picLocks noChangeAspect="1" noChangeArrowheads="1"/>
          </p:cNvPicPr>
          <p:nvPr/>
        </p:nvPicPr>
        <p:blipFill>
          <a:blip r:embed="rId3" cstate="print"/>
          <a:srcRect/>
          <a:stretch>
            <a:fillRect/>
          </a:stretch>
        </p:blipFill>
        <p:spPr bwMode="auto">
          <a:xfrm>
            <a:off x="762000" y="2057400"/>
            <a:ext cx="8763000" cy="3581400"/>
          </a:xfrm>
          <a:prstGeom prst="rect">
            <a:avLst/>
          </a:prstGeom>
          <a:noFill/>
          <a:ln w="9525">
            <a:noFill/>
            <a:miter lim="800000"/>
            <a:headEnd/>
            <a:tailEnd/>
          </a:ln>
        </p:spPr>
      </p:pic>
    </p:spTree>
    <p:extLst>
      <p:ext uri="{BB962C8B-B14F-4D97-AF65-F5344CB8AC3E}">
        <p14:creationId xmlns:p14="http://schemas.microsoft.com/office/powerpoint/2010/main" val="144582114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 تابع منهج المزي في كتاب تهذيب الكمال</a:t>
            </a:r>
            <a:endParaRPr lang="ar-SA" dirty="0"/>
          </a:p>
        </p:txBody>
      </p:sp>
      <p:pic>
        <p:nvPicPr>
          <p:cNvPr id="9218" name="Picture 2"/>
          <p:cNvPicPr>
            <a:picLocks noGrp="1" noChangeAspect="1" noChangeArrowheads="1"/>
          </p:cNvPicPr>
          <p:nvPr>
            <p:ph idx="1"/>
          </p:nvPr>
        </p:nvPicPr>
        <p:blipFill>
          <a:blip r:embed="rId2" cstate="print"/>
          <a:srcRect/>
          <a:stretch>
            <a:fillRect/>
          </a:stretch>
        </p:blipFill>
        <p:spPr bwMode="auto">
          <a:xfrm>
            <a:off x="495300" y="1524001"/>
            <a:ext cx="8915400" cy="3749592"/>
          </a:xfrm>
          <a:prstGeom prst="rect">
            <a:avLst/>
          </a:prstGeom>
          <a:noFill/>
          <a:ln w="9525">
            <a:noFill/>
            <a:miter lim="800000"/>
            <a:headEnd/>
            <a:tailEnd/>
          </a:ln>
        </p:spPr>
      </p:pic>
    </p:spTree>
    <p:extLst>
      <p:ext uri="{BB962C8B-B14F-4D97-AF65-F5344CB8AC3E}">
        <p14:creationId xmlns:p14="http://schemas.microsoft.com/office/powerpoint/2010/main" val="218669440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t> </a:t>
            </a:r>
            <a:endParaRPr lang="ar-SA" dirty="0"/>
          </a:p>
        </p:txBody>
      </p:sp>
      <p:pic>
        <p:nvPicPr>
          <p:cNvPr id="10242" name="Picture 2"/>
          <p:cNvPicPr>
            <a:picLocks noChangeAspect="1" noChangeArrowheads="1"/>
          </p:cNvPicPr>
          <p:nvPr/>
        </p:nvPicPr>
        <p:blipFill>
          <a:blip r:embed="rId2" cstate="print"/>
          <a:srcRect/>
          <a:stretch>
            <a:fillRect/>
          </a:stretch>
        </p:blipFill>
        <p:spPr bwMode="auto">
          <a:xfrm>
            <a:off x="4572000" y="304800"/>
            <a:ext cx="4876800" cy="866775"/>
          </a:xfrm>
          <a:prstGeom prst="rect">
            <a:avLst/>
          </a:prstGeom>
          <a:noFill/>
          <a:ln w="9525">
            <a:noFill/>
            <a:miter lim="800000"/>
            <a:headEnd/>
            <a:tailEnd/>
          </a:ln>
        </p:spPr>
      </p:pic>
      <p:pic>
        <p:nvPicPr>
          <p:cNvPr id="10243" name="Picture 3"/>
          <p:cNvPicPr>
            <a:picLocks noGrp="1" noChangeAspect="1" noChangeArrowheads="1"/>
          </p:cNvPicPr>
          <p:nvPr>
            <p:ph idx="1"/>
          </p:nvPr>
        </p:nvPicPr>
        <p:blipFill>
          <a:blip r:embed="rId3" cstate="print"/>
          <a:srcRect/>
          <a:stretch>
            <a:fillRect/>
          </a:stretch>
        </p:blipFill>
        <p:spPr bwMode="auto">
          <a:xfrm>
            <a:off x="495300" y="1775617"/>
            <a:ext cx="8915400" cy="4175129"/>
          </a:xfrm>
          <a:prstGeom prst="rect">
            <a:avLst/>
          </a:prstGeom>
          <a:noFill/>
          <a:ln w="9525">
            <a:noFill/>
            <a:miter lim="800000"/>
            <a:headEnd/>
            <a:tailEnd/>
          </a:ln>
        </p:spPr>
      </p:pic>
      <p:pic>
        <p:nvPicPr>
          <p:cNvPr id="10244" name="Picture 4"/>
          <p:cNvPicPr>
            <a:picLocks noChangeAspect="1" noChangeArrowheads="1"/>
          </p:cNvPicPr>
          <p:nvPr/>
        </p:nvPicPr>
        <p:blipFill>
          <a:blip r:embed="rId4" cstate="print"/>
          <a:srcRect/>
          <a:stretch>
            <a:fillRect/>
          </a:stretch>
        </p:blipFill>
        <p:spPr bwMode="auto">
          <a:xfrm>
            <a:off x="304800" y="228600"/>
            <a:ext cx="4229100" cy="942975"/>
          </a:xfrm>
          <a:prstGeom prst="rect">
            <a:avLst/>
          </a:prstGeom>
          <a:noFill/>
          <a:ln w="9525">
            <a:noFill/>
            <a:miter lim="800000"/>
            <a:headEnd/>
            <a:tailEnd/>
          </a:ln>
        </p:spPr>
      </p:pic>
    </p:spTree>
    <p:extLst>
      <p:ext uri="{BB962C8B-B14F-4D97-AF65-F5344CB8AC3E}">
        <p14:creationId xmlns:p14="http://schemas.microsoft.com/office/powerpoint/2010/main" val="2678872151"/>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2101282328"/>
      </p:ext>
    </p:extLst>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110</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smtClean="0">
              <a:solidFill>
                <a:schemeClr val="accent1">
                  <a:lumMod val="50000"/>
                </a:schemeClr>
              </a:solidFill>
              <a:latin typeface="AYM Wadiy S_U normal."/>
              <a:cs typeface="Times New Roman" pitchFamily="18" charset="0"/>
            </a:endParaRPr>
          </a:p>
          <a:p>
            <a:pPr algn="ctr"/>
            <a:r>
              <a:rPr lang="ar-SA" sz="2800" b="1" dirty="0" smtClean="0">
                <a:solidFill>
                  <a:srgbClr val="7F7F7F"/>
                </a:solidFill>
                <a:latin typeface="Calibri" pitchFamily="34" charset="0"/>
              </a:rPr>
              <a:t>دراسة الأسانيد</a:t>
            </a:r>
            <a:endParaRPr lang="en-US" sz="2800" b="1" dirty="0" smtClean="0">
              <a:solidFill>
                <a:srgbClr val="7F7F7F"/>
              </a:solidFill>
              <a:latin typeface="Calibri" pitchFamily="34" charset="0"/>
            </a:endParaRPr>
          </a:p>
          <a:p>
            <a:pPr algn="ctr"/>
            <a:r>
              <a:rPr lang="ar-SA" sz="2600" b="1" dirty="0" smtClean="0">
                <a:solidFill>
                  <a:srgbClr val="7F7F7F"/>
                </a:solidFill>
                <a:latin typeface="Calibri" pitchFamily="34" charset="0"/>
                <a:cs typeface="Times New Roman" pitchFamily="18" charset="0"/>
              </a:rPr>
              <a:t>د. مهيب الحصان</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110</a:t>
            </a:fld>
            <a:endParaRPr lang="en-US" sz="1200">
              <a:solidFill>
                <a:schemeClr val="bg1"/>
              </a:solidFill>
              <a:latin typeface="Calibri" pitchFamily="34" charset="0"/>
            </a:endParaRPr>
          </a:p>
        </p:txBody>
      </p:sp>
      <p:sp>
        <p:nvSpPr>
          <p:cNvPr id="18" name="Subtitle 2"/>
          <p:cNvSpPr txBox="1">
            <a:spLocks/>
          </p:cNvSpPr>
          <p:nvPr/>
        </p:nvSpPr>
        <p:spPr bwMode="auto">
          <a:xfrm>
            <a:off x="3733800" y="304800"/>
            <a:ext cx="2260600" cy="533400"/>
          </a:xfrm>
          <a:prstGeom prst="rect">
            <a:avLst/>
          </a:prstGeom>
          <a:ln>
            <a:headEnd/>
            <a:tailEnd/>
          </a:ln>
          <a:effectLst>
            <a:outerShdw blurRad="50800" dist="38100" dir="5400000" algn="t"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a:lstStyle/>
          <a:p>
            <a:pPr algn="ctr" rtl="0">
              <a:spcBef>
                <a:spcPct val="20000"/>
              </a:spcBef>
              <a:buFont typeface="Arial" pitchFamily="34" charset="0"/>
              <a:buNone/>
            </a:pPr>
            <a:r>
              <a:rPr lang="ar-EG" sz="2600" dirty="0" smtClean="0">
                <a:solidFill>
                  <a:srgbClr val="FFFF00"/>
                </a:solidFill>
                <a:latin typeface="ae_AlMateen" pitchFamily="2" charset="-78"/>
                <a:cs typeface="ae_AlMateen" pitchFamily="2" charset="-78"/>
              </a:rPr>
              <a:t>كلية الأداب</a:t>
            </a:r>
            <a:endParaRPr lang="en-US" sz="2600" dirty="0">
              <a:solidFill>
                <a:srgbClr val="FFFF00"/>
              </a:solidFill>
              <a:latin typeface="ae_AlMateen" pitchFamily="2" charset="-78"/>
              <a:cs typeface="ae_AlMateen" pitchFamily="2" charset="-78"/>
            </a:endParaRPr>
          </a:p>
        </p:txBody>
      </p:sp>
    </p:spTree>
    <p:extLst>
      <p:ext uri="{BB962C8B-B14F-4D97-AF65-F5344CB8AC3E}">
        <p14:creationId xmlns:p14="http://schemas.microsoft.com/office/powerpoint/2010/main" val="1672058657"/>
      </p:ext>
    </p:extLst>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111</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المحاضرة السابعة</a:t>
            </a:r>
            <a:endParaRPr lang="en-US"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1066800" y="3276600"/>
            <a:ext cx="7429500" cy="2743200"/>
          </a:xfrm>
        </p:spPr>
        <p:txBody>
          <a:bodyPr/>
          <a:lstStyle/>
          <a:p>
            <a:pPr eaLnBrk="1" hangingPunct="1"/>
            <a:endParaRPr lang="en-US" b="1" dirty="0" smtClean="0">
              <a:solidFill>
                <a:schemeClr val="tx1"/>
              </a:solidFill>
              <a:cs typeface="Arial" pitchFamily="34" charset="0"/>
            </a:endParaRPr>
          </a:p>
          <a:p>
            <a:pPr eaLnBrk="1" hangingPunct="1"/>
            <a:r>
              <a:rPr lang="en-US" b="1" dirty="0" smtClean="0">
                <a:solidFill>
                  <a:schemeClr val="tx1"/>
                </a:solidFill>
                <a:cs typeface="Arial" pitchFamily="34" charset="0"/>
              </a:rPr>
              <a:t> </a:t>
            </a:r>
            <a:r>
              <a:rPr lang="ar-SA" b="1" dirty="0" smtClean="0">
                <a:solidFill>
                  <a:schemeClr val="tx1"/>
                </a:solidFill>
                <a:cs typeface="Arial" pitchFamily="34" charset="0"/>
              </a:rPr>
              <a:t>1 – تذهيب التهذيب </a:t>
            </a:r>
          </a:p>
          <a:p>
            <a:pPr eaLnBrk="1" hangingPunct="1"/>
            <a:r>
              <a:rPr lang="ar-SA" b="1" dirty="0" smtClean="0">
                <a:solidFill>
                  <a:schemeClr val="tx1"/>
                </a:solidFill>
                <a:cs typeface="Arial" pitchFamily="34" charset="0"/>
              </a:rPr>
              <a:t>2 – الكاشف</a:t>
            </a:r>
          </a:p>
          <a:p>
            <a:pPr eaLnBrk="1" hangingPunct="1"/>
            <a:r>
              <a:rPr lang="ar-SA" b="1" dirty="0" smtClean="0">
                <a:solidFill>
                  <a:schemeClr val="tx1"/>
                </a:solidFill>
                <a:cs typeface="Arial" pitchFamily="34" charset="0"/>
              </a:rPr>
              <a:t>3 – تهذيب التهذيب</a:t>
            </a:r>
            <a:endParaRPr lang="en-US" b="1" dirty="0" smtClean="0">
              <a:solidFill>
                <a:schemeClr val="tx1"/>
              </a:solidFill>
              <a:cs typeface="Arial" pitchFamily="34" charset="0"/>
            </a:endParaRPr>
          </a:p>
        </p:txBody>
      </p:sp>
    </p:spTree>
    <p:extLst>
      <p:ext uri="{BB962C8B-B14F-4D97-AF65-F5344CB8AC3E}">
        <p14:creationId xmlns:p14="http://schemas.microsoft.com/office/powerpoint/2010/main" val="3662734307"/>
      </p:ext>
    </p:extLst>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pic>
        <p:nvPicPr>
          <p:cNvPr id="11266" name="Picture 2"/>
          <p:cNvPicPr>
            <a:picLocks noChangeAspect="1" noChangeArrowheads="1"/>
          </p:cNvPicPr>
          <p:nvPr/>
        </p:nvPicPr>
        <p:blipFill>
          <a:blip r:embed="rId2" cstate="print"/>
          <a:srcRect/>
          <a:stretch>
            <a:fillRect/>
          </a:stretch>
        </p:blipFill>
        <p:spPr bwMode="auto">
          <a:xfrm>
            <a:off x="3581400" y="304800"/>
            <a:ext cx="5905500" cy="1143000"/>
          </a:xfrm>
          <a:prstGeom prst="rect">
            <a:avLst/>
          </a:prstGeom>
          <a:noFill/>
          <a:ln w="9525">
            <a:noFill/>
            <a:miter lim="800000"/>
            <a:headEnd/>
            <a:tailEnd/>
          </a:ln>
        </p:spPr>
      </p:pic>
      <p:pic>
        <p:nvPicPr>
          <p:cNvPr id="11267" name="Picture 3"/>
          <p:cNvPicPr>
            <a:picLocks noGrp="1" noChangeAspect="1" noChangeArrowheads="1"/>
          </p:cNvPicPr>
          <p:nvPr>
            <p:ph idx="1"/>
          </p:nvPr>
        </p:nvPicPr>
        <p:blipFill>
          <a:blip r:embed="rId3" cstate="print"/>
          <a:srcRect/>
          <a:stretch>
            <a:fillRect/>
          </a:stretch>
        </p:blipFill>
        <p:spPr bwMode="auto">
          <a:xfrm>
            <a:off x="864147" y="1600200"/>
            <a:ext cx="8177706" cy="4525963"/>
          </a:xfrm>
          <a:prstGeom prst="rect">
            <a:avLst/>
          </a:prstGeom>
          <a:noFill/>
          <a:ln w="9525">
            <a:noFill/>
            <a:miter lim="800000"/>
            <a:headEnd/>
            <a:tailEnd/>
          </a:ln>
        </p:spPr>
      </p:pic>
    </p:spTree>
    <p:extLst>
      <p:ext uri="{BB962C8B-B14F-4D97-AF65-F5344CB8AC3E}">
        <p14:creationId xmlns:p14="http://schemas.microsoft.com/office/powerpoint/2010/main" val="2357169132"/>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pic>
        <p:nvPicPr>
          <p:cNvPr id="12290" name="Picture 2"/>
          <p:cNvPicPr>
            <a:picLocks noChangeAspect="1" noChangeArrowheads="1"/>
          </p:cNvPicPr>
          <p:nvPr/>
        </p:nvPicPr>
        <p:blipFill>
          <a:blip r:embed="rId2" cstate="print"/>
          <a:srcRect/>
          <a:stretch>
            <a:fillRect/>
          </a:stretch>
        </p:blipFill>
        <p:spPr bwMode="auto">
          <a:xfrm>
            <a:off x="4495800" y="381000"/>
            <a:ext cx="5000625" cy="914400"/>
          </a:xfrm>
          <a:prstGeom prst="rect">
            <a:avLst/>
          </a:prstGeom>
          <a:noFill/>
          <a:ln w="9525">
            <a:noFill/>
            <a:miter lim="800000"/>
            <a:headEnd/>
            <a:tailEnd/>
          </a:ln>
        </p:spPr>
      </p:pic>
      <p:pic>
        <p:nvPicPr>
          <p:cNvPr id="12291" name="Picture 3"/>
          <p:cNvPicPr>
            <a:picLocks noGrp="1" noChangeAspect="1" noChangeArrowheads="1"/>
          </p:cNvPicPr>
          <p:nvPr>
            <p:ph idx="1"/>
          </p:nvPr>
        </p:nvPicPr>
        <p:blipFill>
          <a:blip r:embed="rId3" cstate="print"/>
          <a:srcRect/>
          <a:stretch>
            <a:fillRect/>
          </a:stretch>
        </p:blipFill>
        <p:spPr bwMode="auto">
          <a:xfrm>
            <a:off x="533400" y="1295400"/>
            <a:ext cx="8915400" cy="4201283"/>
          </a:xfrm>
          <a:prstGeom prst="rect">
            <a:avLst/>
          </a:prstGeom>
          <a:noFill/>
          <a:ln w="9525">
            <a:noFill/>
            <a:miter lim="800000"/>
            <a:headEnd/>
            <a:tailEnd/>
          </a:ln>
        </p:spPr>
      </p:pic>
      <p:pic>
        <p:nvPicPr>
          <p:cNvPr id="12292" name="Picture 4"/>
          <p:cNvPicPr>
            <a:picLocks noChangeAspect="1" noChangeArrowheads="1"/>
          </p:cNvPicPr>
          <p:nvPr/>
        </p:nvPicPr>
        <p:blipFill>
          <a:blip r:embed="rId4" cstate="print"/>
          <a:srcRect/>
          <a:stretch>
            <a:fillRect/>
          </a:stretch>
        </p:blipFill>
        <p:spPr bwMode="auto">
          <a:xfrm>
            <a:off x="7620000" y="5410200"/>
            <a:ext cx="1343025" cy="533400"/>
          </a:xfrm>
          <a:prstGeom prst="rect">
            <a:avLst/>
          </a:prstGeom>
          <a:noFill/>
          <a:ln w="9525">
            <a:noFill/>
            <a:miter lim="800000"/>
            <a:headEnd/>
            <a:tailEnd/>
          </a:ln>
        </p:spPr>
      </p:pic>
    </p:spTree>
    <p:extLst>
      <p:ext uri="{BB962C8B-B14F-4D97-AF65-F5344CB8AC3E}">
        <p14:creationId xmlns:p14="http://schemas.microsoft.com/office/powerpoint/2010/main" val="653152051"/>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pic>
        <p:nvPicPr>
          <p:cNvPr id="13314" name="Picture 2"/>
          <p:cNvPicPr>
            <a:picLocks noGrp="1" noChangeAspect="1" noChangeArrowheads="1"/>
          </p:cNvPicPr>
          <p:nvPr>
            <p:ph idx="1"/>
          </p:nvPr>
        </p:nvPicPr>
        <p:blipFill>
          <a:blip r:embed="rId2" cstate="print"/>
          <a:srcRect/>
          <a:stretch>
            <a:fillRect/>
          </a:stretch>
        </p:blipFill>
        <p:spPr bwMode="auto">
          <a:xfrm>
            <a:off x="4191000" y="1600200"/>
            <a:ext cx="5200650" cy="904875"/>
          </a:xfrm>
          <a:prstGeom prst="rect">
            <a:avLst/>
          </a:prstGeom>
          <a:noFill/>
          <a:ln w="9525">
            <a:noFill/>
            <a:miter lim="800000"/>
            <a:headEnd/>
            <a:tailEnd/>
          </a:ln>
        </p:spPr>
      </p:pic>
      <p:pic>
        <p:nvPicPr>
          <p:cNvPr id="13315" name="Picture 3"/>
          <p:cNvPicPr>
            <a:picLocks noChangeAspect="1" noChangeArrowheads="1"/>
          </p:cNvPicPr>
          <p:nvPr/>
        </p:nvPicPr>
        <p:blipFill>
          <a:blip r:embed="rId3" cstate="print"/>
          <a:srcRect/>
          <a:stretch>
            <a:fillRect/>
          </a:stretch>
        </p:blipFill>
        <p:spPr bwMode="auto">
          <a:xfrm>
            <a:off x="609600" y="2514600"/>
            <a:ext cx="8991600" cy="3048000"/>
          </a:xfrm>
          <a:prstGeom prst="rect">
            <a:avLst/>
          </a:prstGeom>
          <a:noFill/>
          <a:ln w="9525">
            <a:noFill/>
            <a:miter lim="800000"/>
            <a:headEnd/>
            <a:tailEnd/>
          </a:ln>
        </p:spPr>
      </p:pic>
    </p:spTree>
    <p:extLst>
      <p:ext uri="{BB962C8B-B14F-4D97-AF65-F5344CB8AC3E}">
        <p14:creationId xmlns:p14="http://schemas.microsoft.com/office/powerpoint/2010/main" val="2063734192"/>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191500" cy="1143000"/>
          </a:xfrm>
        </p:spPr>
        <p:txBody>
          <a:bodyPr/>
          <a:lstStyle/>
          <a:p>
            <a:r>
              <a:rPr lang="ar-SA" dirty="0" smtClean="0"/>
              <a:t>رموز كتاب الكاشف </a:t>
            </a:r>
            <a:endParaRPr lang="ar-SA" dirty="0"/>
          </a:p>
        </p:txBody>
      </p:sp>
      <p:pic>
        <p:nvPicPr>
          <p:cNvPr id="14338" name="Picture 2"/>
          <p:cNvPicPr>
            <a:picLocks noGrp="1" noChangeAspect="1" noChangeArrowheads="1"/>
          </p:cNvPicPr>
          <p:nvPr>
            <p:ph idx="1"/>
          </p:nvPr>
        </p:nvPicPr>
        <p:blipFill>
          <a:blip r:embed="rId2" cstate="print"/>
          <a:srcRect/>
          <a:stretch>
            <a:fillRect/>
          </a:stretch>
        </p:blipFill>
        <p:spPr bwMode="auto">
          <a:xfrm>
            <a:off x="533400" y="1905000"/>
            <a:ext cx="8915400" cy="990600"/>
          </a:xfrm>
          <a:prstGeom prst="rect">
            <a:avLst/>
          </a:prstGeom>
          <a:noFill/>
          <a:ln w="9525">
            <a:noFill/>
            <a:miter lim="800000"/>
            <a:headEnd/>
            <a:tailEnd/>
          </a:ln>
        </p:spPr>
      </p:pic>
      <p:pic>
        <p:nvPicPr>
          <p:cNvPr id="14339" name="Picture 3"/>
          <p:cNvPicPr>
            <a:picLocks noChangeAspect="1" noChangeArrowheads="1"/>
          </p:cNvPicPr>
          <p:nvPr/>
        </p:nvPicPr>
        <p:blipFill>
          <a:blip r:embed="rId3" cstate="print"/>
          <a:srcRect/>
          <a:stretch>
            <a:fillRect/>
          </a:stretch>
        </p:blipFill>
        <p:spPr bwMode="auto">
          <a:xfrm>
            <a:off x="457200" y="3200400"/>
            <a:ext cx="9067800" cy="1295400"/>
          </a:xfrm>
          <a:prstGeom prst="rect">
            <a:avLst/>
          </a:prstGeom>
          <a:noFill/>
          <a:ln w="9525">
            <a:noFill/>
            <a:miter lim="800000"/>
            <a:headEnd/>
            <a:tailEnd/>
          </a:ln>
        </p:spPr>
      </p:pic>
    </p:spTree>
    <p:extLst>
      <p:ext uri="{BB962C8B-B14F-4D97-AF65-F5344CB8AC3E}">
        <p14:creationId xmlns:p14="http://schemas.microsoft.com/office/powerpoint/2010/main" val="3625673112"/>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7962900" cy="1143000"/>
          </a:xfrm>
        </p:spPr>
        <p:txBody>
          <a:bodyPr/>
          <a:lstStyle/>
          <a:p>
            <a:r>
              <a:rPr lang="ar-SA" dirty="0" smtClean="0"/>
              <a:t>نموذج من الكتاب </a:t>
            </a:r>
            <a:endParaRPr lang="ar-SA" dirty="0"/>
          </a:p>
        </p:txBody>
      </p:sp>
      <p:pic>
        <p:nvPicPr>
          <p:cNvPr id="15362" name="Picture 2"/>
          <p:cNvPicPr>
            <a:picLocks noGrp="1" noChangeAspect="1" noChangeArrowheads="1"/>
          </p:cNvPicPr>
          <p:nvPr>
            <p:ph idx="1"/>
          </p:nvPr>
        </p:nvPicPr>
        <p:blipFill>
          <a:blip r:embed="rId2" cstate="print"/>
          <a:srcRect/>
          <a:stretch>
            <a:fillRect/>
          </a:stretch>
        </p:blipFill>
        <p:spPr bwMode="auto">
          <a:xfrm>
            <a:off x="495300" y="1676400"/>
            <a:ext cx="8915400" cy="2209800"/>
          </a:xfrm>
          <a:prstGeom prst="rect">
            <a:avLst/>
          </a:prstGeom>
          <a:noFill/>
          <a:ln w="9525">
            <a:noFill/>
            <a:miter lim="800000"/>
            <a:headEnd/>
            <a:tailEnd/>
          </a:ln>
        </p:spPr>
      </p:pic>
      <p:pic>
        <p:nvPicPr>
          <p:cNvPr id="15363" name="Picture 3"/>
          <p:cNvPicPr>
            <a:picLocks noChangeAspect="1" noChangeArrowheads="1"/>
          </p:cNvPicPr>
          <p:nvPr/>
        </p:nvPicPr>
        <p:blipFill>
          <a:blip r:embed="rId3" cstate="print"/>
          <a:srcRect/>
          <a:stretch>
            <a:fillRect/>
          </a:stretch>
        </p:blipFill>
        <p:spPr bwMode="auto">
          <a:xfrm>
            <a:off x="685800" y="3733800"/>
            <a:ext cx="8763000" cy="866775"/>
          </a:xfrm>
          <a:prstGeom prst="rect">
            <a:avLst/>
          </a:prstGeom>
          <a:noFill/>
          <a:ln w="9525">
            <a:noFill/>
            <a:miter lim="800000"/>
            <a:headEnd/>
            <a:tailEnd/>
          </a:ln>
        </p:spPr>
      </p:pic>
      <p:pic>
        <p:nvPicPr>
          <p:cNvPr id="15364" name="Picture 4"/>
          <p:cNvPicPr>
            <a:picLocks noChangeAspect="1" noChangeArrowheads="1"/>
          </p:cNvPicPr>
          <p:nvPr/>
        </p:nvPicPr>
        <p:blipFill>
          <a:blip r:embed="rId4" cstate="print"/>
          <a:srcRect/>
          <a:stretch>
            <a:fillRect/>
          </a:stretch>
        </p:blipFill>
        <p:spPr bwMode="auto">
          <a:xfrm>
            <a:off x="7772400" y="4419600"/>
            <a:ext cx="1533525" cy="866775"/>
          </a:xfrm>
          <a:prstGeom prst="rect">
            <a:avLst/>
          </a:prstGeom>
          <a:noFill/>
          <a:ln w="9525">
            <a:noFill/>
            <a:miter lim="800000"/>
            <a:headEnd/>
            <a:tailEnd/>
          </a:ln>
        </p:spPr>
      </p:pic>
    </p:spTree>
    <p:extLst>
      <p:ext uri="{BB962C8B-B14F-4D97-AF65-F5344CB8AC3E}">
        <p14:creationId xmlns:p14="http://schemas.microsoft.com/office/powerpoint/2010/main" val="3475903470"/>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7810500" cy="1143000"/>
          </a:xfrm>
        </p:spPr>
        <p:txBody>
          <a:bodyPr/>
          <a:lstStyle/>
          <a:p>
            <a:r>
              <a:rPr lang="ar-SA" dirty="0" smtClean="0"/>
              <a:t>تهذيب التهذيب </a:t>
            </a:r>
            <a:endParaRPr lang="ar-SA" dirty="0"/>
          </a:p>
        </p:txBody>
      </p:sp>
      <p:sp>
        <p:nvSpPr>
          <p:cNvPr id="3" name="عنصر نائب للمحتوى 2"/>
          <p:cNvSpPr>
            <a:spLocks noGrp="1"/>
          </p:cNvSpPr>
          <p:nvPr>
            <p:ph idx="1"/>
          </p:nvPr>
        </p:nvSpPr>
        <p:spPr/>
        <p:txBody>
          <a:bodyPr/>
          <a:lstStyle/>
          <a:p>
            <a:pPr algn="just" rtl="1">
              <a:buFontTx/>
              <a:buChar char="-"/>
            </a:pPr>
            <a:endParaRPr lang="ar-SA" dirty="0" smtClean="0"/>
          </a:p>
          <a:p>
            <a:pPr algn="just" rtl="1">
              <a:buFontTx/>
              <a:buChar char="-"/>
            </a:pPr>
            <a:r>
              <a:rPr lang="ar-SA" dirty="0" smtClean="0"/>
              <a:t> عمل الحافظ ابن حجر على تهذيب الكمال كتابا سماه ” تهذيب تهذيب الكمال ” و عرف بتهذيب التهذيب . </a:t>
            </a:r>
          </a:p>
          <a:p>
            <a:pPr algn="just" rtl="1">
              <a:buFontTx/>
              <a:buChar char="-"/>
            </a:pPr>
            <a:r>
              <a:rPr lang="ar-SA" dirty="0" smtClean="0"/>
              <a:t> بذل الحافظ ابن حجر جهدا كبيرا فاختصر ما يستحق الاختصار ، و زاد ما بستحق الزيادة مما فات الأصل و حرر وهذب .</a:t>
            </a:r>
          </a:p>
          <a:p>
            <a:pPr algn="just" rtl="1">
              <a:buFontTx/>
              <a:buChar char="-"/>
            </a:pPr>
            <a:r>
              <a:rPr lang="ar-SA" dirty="0" smtClean="0"/>
              <a:t>يعد تهذيب التهذيب أجود الكتب في هذا الباب </a:t>
            </a:r>
            <a:r>
              <a:rPr lang="ar-SA" dirty="0" err="1" smtClean="0"/>
              <a:t>و</a:t>
            </a:r>
            <a:r>
              <a:rPr lang="ar-SA" dirty="0" smtClean="0"/>
              <a:t> أدقها وفيه ميزات كثيرة أشار إليها ابن حجر في مقدمة الكتاب .</a:t>
            </a:r>
          </a:p>
        </p:txBody>
      </p:sp>
    </p:spTree>
    <p:extLst>
      <p:ext uri="{BB962C8B-B14F-4D97-AF65-F5344CB8AC3E}">
        <p14:creationId xmlns:p14="http://schemas.microsoft.com/office/powerpoint/2010/main" val="491178594"/>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منهج ابن حجر في تهذيب التهذيب </a:t>
            </a:r>
            <a:endParaRPr lang="ar-SA" dirty="0"/>
          </a:p>
        </p:txBody>
      </p:sp>
      <p:pic>
        <p:nvPicPr>
          <p:cNvPr id="16386" name="Picture 2"/>
          <p:cNvPicPr>
            <a:picLocks noGrp="1" noChangeAspect="1" noChangeArrowheads="1"/>
          </p:cNvPicPr>
          <p:nvPr>
            <p:ph idx="1"/>
          </p:nvPr>
        </p:nvPicPr>
        <p:blipFill>
          <a:blip r:embed="rId2" cstate="print"/>
          <a:srcRect/>
          <a:stretch>
            <a:fillRect/>
          </a:stretch>
        </p:blipFill>
        <p:spPr bwMode="auto">
          <a:xfrm>
            <a:off x="495300" y="1371600"/>
            <a:ext cx="8915400" cy="3855483"/>
          </a:xfrm>
          <a:prstGeom prst="rect">
            <a:avLst/>
          </a:prstGeom>
          <a:noFill/>
          <a:ln w="9525">
            <a:noFill/>
            <a:miter lim="800000"/>
            <a:headEnd/>
            <a:tailEnd/>
          </a:ln>
        </p:spPr>
      </p:pic>
    </p:spTree>
    <p:extLst>
      <p:ext uri="{BB962C8B-B14F-4D97-AF65-F5344CB8AC3E}">
        <p14:creationId xmlns:p14="http://schemas.microsoft.com/office/powerpoint/2010/main" val="1255604987"/>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تابع منهج ابن حجر في تهذيب التهذيب</a:t>
            </a:r>
            <a:endParaRPr lang="ar-SA" dirty="0"/>
          </a:p>
        </p:txBody>
      </p:sp>
      <p:pic>
        <p:nvPicPr>
          <p:cNvPr id="17410" name="Picture 2"/>
          <p:cNvPicPr>
            <a:picLocks noGrp="1" noChangeAspect="1" noChangeArrowheads="1"/>
          </p:cNvPicPr>
          <p:nvPr>
            <p:ph idx="1"/>
          </p:nvPr>
        </p:nvPicPr>
        <p:blipFill>
          <a:blip r:embed="rId2" cstate="print"/>
          <a:srcRect/>
          <a:stretch>
            <a:fillRect/>
          </a:stretch>
        </p:blipFill>
        <p:spPr bwMode="auto">
          <a:xfrm>
            <a:off x="495300" y="1600200"/>
            <a:ext cx="8915400" cy="3819081"/>
          </a:xfrm>
          <a:prstGeom prst="rect">
            <a:avLst/>
          </a:prstGeom>
          <a:noFill/>
          <a:ln w="9525">
            <a:noFill/>
            <a:miter lim="800000"/>
            <a:headEnd/>
            <a:tailEnd/>
          </a:ln>
        </p:spPr>
      </p:pic>
    </p:spTree>
    <p:extLst>
      <p:ext uri="{BB962C8B-B14F-4D97-AF65-F5344CB8AC3E}">
        <p14:creationId xmlns:p14="http://schemas.microsoft.com/office/powerpoint/2010/main" val="4066446946"/>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تابع منهج ابن حجر في تهذيب التهذيب</a:t>
            </a:r>
            <a:endParaRPr lang="ar-SA" dirty="0"/>
          </a:p>
        </p:txBody>
      </p:sp>
      <p:pic>
        <p:nvPicPr>
          <p:cNvPr id="18434" name="Picture 2"/>
          <p:cNvPicPr>
            <a:picLocks noGrp="1" noChangeAspect="1" noChangeArrowheads="1"/>
          </p:cNvPicPr>
          <p:nvPr>
            <p:ph idx="1"/>
          </p:nvPr>
        </p:nvPicPr>
        <p:blipFill>
          <a:blip r:embed="rId2" cstate="print"/>
          <a:srcRect/>
          <a:stretch>
            <a:fillRect/>
          </a:stretch>
        </p:blipFill>
        <p:spPr bwMode="auto">
          <a:xfrm>
            <a:off x="495300" y="1447800"/>
            <a:ext cx="8915400" cy="4269573"/>
          </a:xfrm>
          <a:prstGeom prst="rect">
            <a:avLst/>
          </a:prstGeom>
          <a:noFill/>
          <a:ln w="9525">
            <a:noFill/>
            <a:miter lim="800000"/>
            <a:headEnd/>
            <a:tailEnd/>
          </a:ln>
        </p:spPr>
      </p:pic>
    </p:spTree>
    <p:extLst>
      <p:ext uri="{BB962C8B-B14F-4D97-AF65-F5344CB8AC3E}">
        <p14:creationId xmlns:p14="http://schemas.microsoft.com/office/powerpoint/2010/main" val="520712163"/>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تابع منهج ابن حجر في تهذيب التهذيب</a:t>
            </a:r>
            <a:endParaRPr lang="ar-SA" dirty="0"/>
          </a:p>
        </p:txBody>
      </p:sp>
      <p:pic>
        <p:nvPicPr>
          <p:cNvPr id="19458" name="Picture 2"/>
          <p:cNvPicPr>
            <a:picLocks noGrp="1" noChangeAspect="1" noChangeArrowheads="1"/>
          </p:cNvPicPr>
          <p:nvPr>
            <p:ph idx="1"/>
          </p:nvPr>
        </p:nvPicPr>
        <p:blipFill>
          <a:blip r:embed="rId2" cstate="print"/>
          <a:srcRect/>
          <a:stretch>
            <a:fillRect/>
          </a:stretch>
        </p:blipFill>
        <p:spPr bwMode="auto">
          <a:xfrm>
            <a:off x="495300" y="1524000"/>
            <a:ext cx="8915400" cy="4383514"/>
          </a:xfrm>
          <a:prstGeom prst="rect">
            <a:avLst/>
          </a:prstGeom>
          <a:noFill/>
          <a:ln w="9525">
            <a:noFill/>
            <a:miter lim="800000"/>
            <a:headEnd/>
            <a:tailEnd/>
          </a:ln>
        </p:spPr>
      </p:pic>
    </p:spTree>
    <p:extLst>
      <p:ext uri="{BB962C8B-B14F-4D97-AF65-F5344CB8AC3E}">
        <p14:creationId xmlns:p14="http://schemas.microsoft.com/office/powerpoint/2010/main" val="533041301"/>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تابع منهج ابن حجر في تهذيب التهذيب</a:t>
            </a:r>
            <a:endParaRPr lang="ar-SA" dirty="0"/>
          </a:p>
        </p:txBody>
      </p:sp>
      <p:pic>
        <p:nvPicPr>
          <p:cNvPr id="20482" name="Picture 2"/>
          <p:cNvPicPr>
            <a:picLocks noGrp="1" noChangeAspect="1" noChangeArrowheads="1"/>
          </p:cNvPicPr>
          <p:nvPr>
            <p:ph idx="1"/>
          </p:nvPr>
        </p:nvPicPr>
        <p:blipFill>
          <a:blip r:embed="rId2" cstate="print"/>
          <a:srcRect/>
          <a:stretch>
            <a:fillRect/>
          </a:stretch>
        </p:blipFill>
        <p:spPr bwMode="auto">
          <a:xfrm>
            <a:off x="457200" y="1981200"/>
            <a:ext cx="8915400" cy="1447800"/>
          </a:xfrm>
          <a:prstGeom prst="rect">
            <a:avLst/>
          </a:prstGeom>
          <a:noFill/>
          <a:ln w="9525">
            <a:noFill/>
            <a:miter lim="800000"/>
            <a:headEnd/>
            <a:tailEnd/>
          </a:ln>
        </p:spPr>
      </p:pic>
    </p:spTree>
    <p:extLst>
      <p:ext uri="{BB962C8B-B14F-4D97-AF65-F5344CB8AC3E}">
        <p14:creationId xmlns:p14="http://schemas.microsoft.com/office/powerpoint/2010/main" val="2849292490"/>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4066786368"/>
      </p:ext>
    </p:extLst>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313B4A"/>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313B4A"/>
                </a:solidFill>
                <a:latin typeface="Calibri" pitchFamily="34" charset="0"/>
              </a:rPr>
              <a:t>عمادة التعلم الإلكتروني والتعليم عن بعد</a:t>
            </a:r>
            <a:endParaRPr lang="en-US" sz="2400" b="1" dirty="0">
              <a:solidFill>
                <a:srgbClr val="313B4A"/>
              </a:solidFill>
              <a:latin typeface="Calibri" pitchFamily="34" charset="0"/>
            </a:endParaRPr>
          </a:p>
          <a:p>
            <a:pPr algn="ctr" rtl="0">
              <a:spcBef>
                <a:spcPct val="20000"/>
              </a:spcBef>
              <a:buFont typeface="Arial" pitchFamily="34" charset="0"/>
              <a:buNone/>
            </a:pPr>
            <a:r>
              <a:rPr lang="ar-SA" sz="2400" dirty="0" smtClean="0">
                <a:solidFill>
                  <a:srgbClr val="313B4A"/>
                </a:solidFill>
                <a:latin typeface="Calibri" pitchFamily="34" charset="0"/>
              </a:rPr>
              <a:t>	</a:t>
            </a:r>
            <a:endParaRPr lang="en-US" sz="2400" dirty="0">
              <a:solidFill>
                <a:srgbClr val="313B4A"/>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5400" b="1" dirty="0">
                <a:solidFill>
                  <a:srgbClr val="43A79C"/>
                </a:solidFill>
                <a:latin typeface="AYM Wadiy S_U normal."/>
                <a:cs typeface="Times New Roman" pitchFamily="18" charset="0"/>
              </a:rPr>
              <a:t>اسم المقرر</a:t>
            </a:r>
            <a:endParaRPr lang="ar-SA" sz="5400" b="1" dirty="0">
              <a:solidFill>
                <a:srgbClr val="43A79C"/>
              </a:solidFill>
              <a:latin typeface="AYM Wadiy S_U normal."/>
              <a:cs typeface="Times New Roman" pitchFamily="18" charset="0"/>
            </a:endParaRPr>
          </a:p>
          <a:p>
            <a:pPr algn="ctr"/>
            <a:r>
              <a:rPr lang="ar-SA" sz="4000" b="1" dirty="0">
                <a:solidFill>
                  <a:srgbClr val="313B4A"/>
                </a:solidFill>
                <a:latin typeface="Calibri" pitchFamily="34" charset="0"/>
                <a:cs typeface="Times New Roman" pitchFamily="18" charset="0"/>
              </a:rPr>
              <a:t>دراسة الاسانيد</a:t>
            </a:r>
          </a:p>
          <a:p>
            <a:pPr algn="ctr"/>
            <a:r>
              <a:rPr lang="ar-SA" sz="5400" b="1" dirty="0">
                <a:solidFill>
                  <a:srgbClr val="43A79C"/>
                </a:solidFill>
                <a:latin typeface="AYM Wadiy S_U normal."/>
                <a:cs typeface="Times New Roman" pitchFamily="18" charset="0"/>
              </a:rPr>
              <a:t>استاذ المقرر</a:t>
            </a:r>
          </a:p>
          <a:p>
            <a:pPr algn="ctr"/>
            <a:r>
              <a:rPr lang="ar-SA" sz="4000" b="1" dirty="0">
                <a:solidFill>
                  <a:srgbClr val="313B4A"/>
                </a:solidFill>
                <a:latin typeface="Calibri" pitchFamily="34" charset="0"/>
                <a:cs typeface="Times New Roman" pitchFamily="18" charset="0"/>
              </a:rPr>
              <a:t>د/ مهيب الحصان</a:t>
            </a:r>
            <a:endParaRPr lang="en-US" sz="4000" b="1" dirty="0">
              <a:solidFill>
                <a:srgbClr val="313B4A"/>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124</a:t>
            </a:fld>
            <a:endParaRPr lang="en-US" sz="1200" dirty="0">
              <a:solidFill>
                <a:schemeClr val="bg1"/>
              </a:solidFill>
              <a:latin typeface="Calibri" pitchFamily="34" charset="0"/>
            </a:endParaRPr>
          </a:p>
        </p:txBody>
      </p:sp>
      <p:sp>
        <p:nvSpPr>
          <p:cNvPr id="14" name="Subtitle 2"/>
          <p:cNvSpPr txBox="1">
            <a:spLocks/>
          </p:cNvSpPr>
          <p:nvPr/>
        </p:nvSpPr>
        <p:spPr bwMode="auto">
          <a:xfrm>
            <a:off x="5753100" y="5893593"/>
            <a:ext cx="4083050" cy="538163"/>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spcBef>
                <a:spcPct val="20000"/>
              </a:spcBef>
              <a:buFont typeface="Arial" pitchFamily="34" charset="0"/>
              <a:buNone/>
            </a:pPr>
            <a:r>
              <a:rPr lang="ar-SA" sz="2400" b="1" u="sng" dirty="0">
                <a:solidFill>
                  <a:srgbClr val="8E6334"/>
                </a:solidFill>
                <a:effectLst>
                  <a:outerShdw blurRad="38100" dist="38100" dir="2700000" algn="tl">
                    <a:srgbClr val="000000">
                      <a:alpha val="43137"/>
                    </a:srgbClr>
                  </a:outerShdw>
                </a:effectLst>
                <a:latin typeface="Calibri" pitchFamily="34" charset="0"/>
              </a:rPr>
              <a:t>كلية الآداب</a:t>
            </a:r>
            <a:endParaRPr lang="en-US" sz="2400" b="1" u="sng" dirty="0">
              <a:solidFill>
                <a:srgbClr val="8E6334"/>
              </a:solidFill>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124</a:t>
            </a:fld>
            <a:endParaRPr lang="en-US" dirty="0"/>
          </a:p>
        </p:txBody>
      </p:sp>
    </p:spTree>
    <p:extLst>
      <p:ext uri="{BB962C8B-B14F-4D97-AF65-F5344CB8AC3E}">
        <p14:creationId xmlns:p14="http://schemas.microsoft.com/office/powerpoint/2010/main" val="3409898458"/>
      </p:ext>
    </p:extLst>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125</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r>
              <a:rPr lang="ar-SA" spc="-150" dirty="0" smtClean="0">
                <a:solidFill>
                  <a:srgbClr val="376092"/>
                </a:solidFill>
                <a:latin typeface="ae_AlMateen" pitchFamily="2" charset="-78"/>
                <a:cs typeface="ae_AlMateen" pitchFamily="2" charset="-78"/>
              </a:rPr>
              <a:t>المحاضرة</a:t>
            </a:r>
            <a:r>
              <a:rPr lang="en-US" spc="-150" dirty="0" smtClean="0">
                <a:solidFill>
                  <a:srgbClr val="376092"/>
                </a:solidFill>
                <a:latin typeface="ae_AlMateen" pitchFamily="2" charset="-78"/>
                <a:cs typeface="ae_AlMateen" pitchFamily="2" charset="-78"/>
              </a:rPr>
              <a:t> </a:t>
            </a:r>
            <a:r>
              <a:rPr lang="ar-SA" spc="-150" dirty="0" smtClean="0">
                <a:solidFill>
                  <a:srgbClr val="376092"/>
                </a:solidFill>
                <a:latin typeface="ae_AlMateen" pitchFamily="2" charset="-78"/>
                <a:cs typeface="ae_AlMateen" pitchFamily="2" charset="-78"/>
              </a:rPr>
              <a:t>الثامنة</a:t>
            </a:r>
            <a:endParaRPr lang="en-US"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eaLnBrk="1" hangingPunct="1"/>
            <a:r>
              <a:rPr lang="ar-SA" b="1" dirty="0" smtClean="0">
                <a:solidFill>
                  <a:schemeClr val="tx1"/>
                </a:solidFill>
                <a:cs typeface="Arial" pitchFamily="34" charset="0"/>
              </a:rPr>
              <a:t>كتاب تقريب التهذيب</a:t>
            </a:r>
            <a:endParaRPr lang="en-US" b="1" dirty="0" smtClean="0">
              <a:solidFill>
                <a:schemeClr val="tx1"/>
              </a:solidFill>
              <a:cs typeface="Arial" pitchFamily="34" charset="0"/>
            </a:endParaRPr>
          </a:p>
        </p:txBody>
      </p:sp>
    </p:spTree>
    <p:extLst>
      <p:ext uri="{BB962C8B-B14F-4D97-AF65-F5344CB8AC3E}">
        <p14:creationId xmlns:p14="http://schemas.microsoft.com/office/powerpoint/2010/main" val="511217966"/>
      </p:ext>
    </p:extLst>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pic>
        <p:nvPicPr>
          <p:cNvPr id="21506" name="Picture 2"/>
          <p:cNvPicPr>
            <a:picLocks noChangeAspect="1" noChangeArrowheads="1"/>
          </p:cNvPicPr>
          <p:nvPr/>
        </p:nvPicPr>
        <p:blipFill>
          <a:blip r:embed="rId2" cstate="print"/>
          <a:srcRect/>
          <a:stretch>
            <a:fillRect/>
          </a:stretch>
        </p:blipFill>
        <p:spPr bwMode="auto">
          <a:xfrm>
            <a:off x="4572000" y="381000"/>
            <a:ext cx="4419600" cy="847725"/>
          </a:xfrm>
          <a:prstGeom prst="rect">
            <a:avLst/>
          </a:prstGeom>
          <a:noFill/>
          <a:ln w="9525">
            <a:noFill/>
            <a:miter lim="800000"/>
            <a:headEnd/>
            <a:tailEnd/>
          </a:ln>
        </p:spPr>
      </p:pic>
      <p:pic>
        <p:nvPicPr>
          <p:cNvPr id="21507" name="Picture 3"/>
          <p:cNvPicPr>
            <a:picLocks noGrp="1" noChangeAspect="1" noChangeArrowheads="1"/>
          </p:cNvPicPr>
          <p:nvPr>
            <p:ph idx="1"/>
          </p:nvPr>
        </p:nvPicPr>
        <p:blipFill>
          <a:blip r:embed="rId3" cstate="print"/>
          <a:srcRect/>
          <a:stretch>
            <a:fillRect/>
          </a:stretch>
        </p:blipFill>
        <p:spPr bwMode="auto">
          <a:xfrm>
            <a:off x="762000" y="1524000"/>
            <a:ext cx="8915400" cy="3352800"/>
          </a:xfrm>
          <a:prstGeom prst="rect">
            <a:avLst/>
          </a:prstGeom>
          <a:noFill/>
          <a:ln w="9525">
            <a:noFill/>
            <a:miter lim="800000"/>
            <a:headEnd/>
            <a:tailEnd/>
          </a:ln>
        </p:spPr>
      </p:pic>
      <p:pic>
        <p:nvPicPr>
          <p:cNvPr id="21509" name="Picture 5"/>
          <p:cNvPicPr>
            <a:picLocks noChangeAspect="1" noChangeArrowheads="1"/>
          </p:cNvPicPr>
          <p:nvPr/>
        </p:nvPicPr>
        <p:blipFill>
          <a:blip r:embed="rId4" cstate="print"/>
          <a:srcRect/>
          <a:stretch>
            <a:fillRect/>
          </a:stretch>
        </p:blipFill>
        <p:spPr bwMode="auto">
          <a:xfrm>
            <a:off x="4572000" y="4800600"/>
            <a:ext cx="4953000" cy="609600"/>
          </a:xfrm>
          <a:prstGeom prst="rect">
            <a:avLst/>
          </a:prstGeom>
          <a:noFill/>
          <a:ln w="9525">
            <a:noFill/>
            <a:miter lim="800000"/>
            <a:headEnd/>
            <a:tailEnd/>
          </a:ln>
        </p:spPr>
      </p:pic>
    </p:spTree>
    <p:extLst>
      <p:ext uri="{BB962C8B-B14F-4D97-AF65-F5344CB8AC3E}">
        <p14:creationId xmlns:p14="http://schemas.microsoft.com/office/powerpoint/2010/main" val="3077173743"/>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22530" name="Picture 2"/>
          <p:cNvPicPr>
            <a:picLocks noGrp="1" noChangeAspect="1" noChangeArrowheads="1"/>
          </p:cNvPicPr>
          <p:nvPr>
            <p:ph idx="1"/>
          </p:nvPr>
        </p:nvPicPr>
        <p:blipFill>
          <a:blip r:embed="rId2" cstate="print"/>
          <a:srcRect/>
          <a:stretch>
            <a:fillRect/>
          </a:stretch>
        </p:blipFill>
        <p:spPr bwMode="auto">
          <a:xfrm>
            <a:off x="495300" y="838201"/>
            <a:ext cx="8915400" cy="4634868"/>
          </a:xfrm>
          <a:prstGeom prst="rect">
            <a:avLst/>
          </a:prstGeom>
          <a:noFill/>
          <a:ln w="9525">
            <a:noFill/>
            <a:miter lim="800000"/>
            <a:headEnd/>
            <a:tailEnd/>
          </a:ln>
        </p:spPr>
      </p:pic>
    </p:spTree>
    <p:extLst>
      <p:ext uri="{BB962C8B-B14F-4D97-AF65-F5344CB8AC3E}">
        <p14:creationId xmlns:p14="http://schemas.microsoft.com/office/powerpoint/2010/main" val="2276146777"/>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23554" name="Picture 2"/>
          <p:cNvPicPr>
            <a:picLocks noGrp="1" noChangeAspect="1" noChangeArrowheads="1"/>
          </p:cNvPicPr>
          <p:nvPr>
            <p:ph idx="1"/>
          </p:nvPr>
        </p:nvPicPr>
        <p:blipFill>
          <a:blip r:embed="rId2" cstate="print"/>
          <a:srcRect/>
          <a:stretch>
            <a:fillRect/>
          </a:stretch>
        </p:blipFill>
        <p:spPr bwMode="auto">
          <a:xfrm>
            <a:off x="495300" y="1371600"/>
            <a:ext cx="8915400" cy="3550431"/>
          </a:xfrm>
          <a:prstGeom prst="rect">
            <a:avLst/>
          </a:prstGeom>
          <a:noFill/>
          <a:ln w="9525">
            <a:noFill/>
            <a:miter lim="800000"/>
            <a:headEnd/>
            <a:tailEnd/>
          </a:ln>
        </p:spPr>
      </p:pic>
      <p:pic>
        <p:nvPicPr>
          <p:cNvPr id="23555" name="Picture 3"/>
          <p:cNvPicPr>
            <a:picLocks noChangeAspect="1" noChangeArrowheads="1"/>
          </p:cNvPicPr>
          <p:nvPr/>
        </p:nvPicPr>
        <p:blipFill>
          <a:blip r:embed="rId3" cstate="print"/>
          <a:srcRect/>
          <a:stretch>
            <a:fillRect/>
          </a:stretch>
        </p:blipFill>
        <p:spPr bwMode="auto">
          <a:xfrm>
            <a:off x="7315200" y="4800600"/>
            <a:ext cx="2066925" cy="990600"/>
          </a:xfrm>
          <a:prstGeom prst="rect">
            <a:avLst/>
          </a:prstGeom>
          <a:noFill/>
          <a:ln w="9525">
            <a:noFill/>
            <a:miter lim="800000"/>
            <a:headEnd/>
            <a:tailEnd/>
          </a:ln>
        </p:spPr>
      </p:pic>
    </p:spTree>
    <p:extLst>
      <p:ext uri="{BB962C8B-B14F-4D97-AF65-F5344CB8AC3E}">
        <p14:creationId xmlns:p14="http://schemas.microsoft.com/office/powerpoint/2010/main" val="4257365870"/>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منهج ابن حجر في تقريب التهذيب</a:t>
            </a:r>
            <a:endParaRPr lang="ar-SA" dirty="0"/>
          </a:p>
        </p:txBody>
      </p:sp>
      <p:pic>
        <p:nvPicPr>
          <p:cNvPr id="24578" name="Picture 2"/>
          <p:cNvPicPr>
            <a:picLocks noGrp="1" noChangeAspect="1" noChangeArrowheads="1"/>
          </p:cNvPicPr>
          <p:nvPr>
            <p:ph idx="1"/>
          </p:nvPr>
        </p:nvPicPr>
        <p:blipFill>
          <a:blip r:embed="rId2" cstate="print"/>
          <a:srcRect/>
          <a:stretch>
            <a:fillRect/>
          </a:stretch>
        </p:blipFill>
        <p:spPr bwMode="auto">
          <a:xfrm>
            <a:off x="495300" y="2045366"/>
            <a:ext cx="8915400" cy="3635631"/>
          </a:xfrm>
          <a:prstGeom prst="rect">
            <a:avLst/>
          </a:prstGeom>
          <a:noFill/>
          <a:ln w="9525">
            <a:noFill/>
            <a:miter lim="800000"/>
            <a:headEnd/>
            <a:tailEnd/>
          </a:ln>
        </p:spPr>
      </p:pic>
    </p:spTree>
    <p:extLst>
      <p:ext uri="{BB962C8B-B14F-4D97-AF65-F5344CB8AC3E}">
        <p14:creationId xmlns:p14="http://schemas.microsoft.com/office/powerpoint/2010/main" val="2390735609"/>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371600" y="1600200"/>
            <a:ext cx="8000269" cy="4267200"/>
          </a:xfrm>
        </p:spPr>
        <p:txBody>
          <a:bodyPr>
            <a:normAutofit fontScale="92500" lnSpcReduction="10000"/>
          </a:bodyPr>
          <a:lstStyle/>
          <a:p>
            <a:r>
              <a:rPr lang="ar-SA" sz="2800" dirty="0" smtClean="0"/>
              <a:t>3- ذكر مراتب الرواة في المقدمة, وجعلهم محصورين في اثنتي عشرة مرتبة ,وذكر ألفاظ لجرح والتعديل المقابلة لكل مرتبة . </a:t>
            </a:r>
          </a:p>
          <a:p>
            <a:r>
              <a:rPr lang="ar-SA" sz="2800" dirty="0" smtClean="0"/>
              <a:t>-  فعلى المراجع في هذا الكتاب أن ينتبه إلى هذه المراتب وما يقابلها من </a:t>
            </a:r>
            <a:r>
              <a:rPr lang="ar-SA" sz="2800" dirty="0" err="1" smtClean="0"/>
              <a:t>الالفاظ</a:t>
            </a:r>
            <a:r>
              <a:rPr lang="ar-SA" sz="2800" dirty="0" smtClean="0"/>
              <a:t> حتى لا يقع في لبس أو خطأ لأنه ربما اصطلح في بعضها اصطلاحاً خاصاً </a:t>
            </a:r>
            <a:r>
              <a:rPr lang="ar-SA" sz="2800" dirty="0" err="1" smtClean="0"/>
              <a:t>به</a:t>
            </a:r>
            <a:r>
              <a:rPr lang="ar-SA" sz="2800" dirty="0" smtClean="0"/>
              <a:t> في هذا الكتاب.</a:t>
            </a:r>
            <a:endParaRPr lang="en-US" sz="2800" dirty="0" smtClean="0"/>
          </a:p>
          <a:p>
            <a:r>
              <a:rPr lang="ar-SA" sz="2800" dirty="0" smtClean="0"/>
              <a:t>4- ذكر في المقدمة الكتاب أيضاً طبقات الرواة المترجمين وجعلهم اثنتي عشرة طبقة أيضاً, وينبغي لزاماً معرفة تلك الطبقات قبل المراجعة في الكتاب حتى يعرف المراجع ذلك الاصطلاح لخاص لابن حجر في هذا الكتاب .</a:t>
            </a:r>
          </a:p>
          <a:p>
            <a:r>
              <a:rPr lang="ar-SA" sz="2800" dirty="0" smtClean="0"/>
              <a:t>5- زاد على " التهذيب" فصلاً في آخر الكتاب يتعلق ببيان المنبهات من النسوة على ترتيب من روى عنهن رجالاً ونساءً</a:t>
            </a:r>
            <a:endParaRPr lang="en-US" sz="2800" dirty="0" smtClean="0"/>
          </a:p>
          <a:p>
            <a:endParaRPr lang="ar-SA" sz="2800" dirty="0"/>
          </a:p>
        </p:txBody>
      </p:sp>
      <p:sp>
        <p:nvSpPr>
          <p:cNvPr id="4" name="مستطيل 3"/>
          <p:cNvSpPr/>
          <p:nvPr/>
        </p:nvSpPr>
        <p:spPr>
          <a:xfrm>
            <a:off x="1905000" y="381000"/>
            <a:ext cx="6907666" cy="707886"/>
          </a:xfrm>
          <a:prstGeom prst="rect">
            <a:avLst/>
          </a:prstGeom>
        </p:spPr>
        <p:txBody>
          <a:bodyPr wrap="square">
            <a:spAutoFit/>
          </a:bodyPr>
          <a:lstStyle/>
          <a:p>
            <a:r>
              <a:rPr lang="ar-SA" sz="4000" dirty="0" smtClean="0"/>
              <a:t>تابع منهج ابن حجر في تقريب التهذيب</a:t>
            </a:r>
            <a:endParaRPr lang="ar-SA" sz="4000" dirty="0"/>
          </a:p>
        </p:txBody>
      </p:sp>
    </p:spTree>
    <p:extLst>
      <p:ext uri="{BB962C8B-B14F-4D97-AF65-F5344CB8AC3E}">
        <p14:creationId xmlns:p14="http://schemas.microsoft.com/office/powerpoint/2010/main" val="27864759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par>
                                <p:cTn id="8" presetID="14" presetClass="entr" presetSubtype="1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0" dur="500"/>
                                        <p:tgtEl>
                                          <p:spTgt spid="3">
                                            <p:txEl>
                                              <p:pRg st="1" end="1"/>
                                            </p:txEl>
                                          </p:spTgt>
                                        </p:tgtEl>
                                      </p:cBhvr>
                                    </p:animEffect>
                                  </p:childTnLst>
                                </p:cTn>
                              </p:par>
                              <p:par>
                                <p:cTn id="11" presetID="14" presetClass="entr" presetSubtype="1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3" dur="500"/>
                                        <p:tgtEl>
                                          <p:spTgt spid="3">
                                            <p:txEl>
                                              <p:pRg st="2" end="2"/>
                                            </p:txEl>
                                          </p:spTgt>
                                        </p:tgtEl>
                                      </p:cBhvr>
                                    </p:animEffect>
                                  </p:childTnLst>
                                </p:cTn>
                              </p:par>
                              <p:par>
                                <p:cTn id="14" presetID="14" presetClass="entr" presetSubtype="10"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randombar(horizontal)">
                                      <p:cBhvr>
                                        <p:cTn id="16"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a:bodyPr>
          <a:lstStyle/>
          <a:p>
            <a:pPr algn="just" rtl="1"/>
            <a:r>
              <a:rPr lang="ar-SA" dirty="0" smtClean="0"/>
              <a:t>   </a:t>
            </a:r>
            <a:r>
              <a:rPr lang="ar-SA" sz="3600" dirty="0" smtClean="0"/>
              <a:t>- الكتاب جيد مفيد كاف لطلبه العلم المبتدئين في الفن لا </a:t>
            </a:r>
            <a:r>
              <a:rPr lang="ar-SA" sz="3600" dirty="0" err="1" smtClean="0"/>
              <a:t>سيما</a:t>
            </a:r>
            <a:r>
              <a:rPr lang="ar-SA" sz="3600" dirty="0" smtClean="0"/>
              <a:t> في موضوع الحكم على الشخص من حيث الجرح والتعديل فإنه يعطي المراجع خلاصة الأقوال فيه , لكنه مضغوط جداً .</a:t>
            </a:r>
          </a:p>
          <a:p>
            <a:pPr algn="just" rtl="1"/>
            <a:r>
              <a:rPr lang="ar-SA" sz="3600" dirty="0" smtClean="0"/>
              <a:t> -  يلحظ عليه عدم ذكرة أي شيخ او تلميذ للمترجم لهم في جميع الكتاب , وبهذا يتميز "الكاشف" للذهبي , وكتاب " الخلاصه"للخرزجي على كتاب التقريب وهذا والله أعلم , </a:t>
            </a:r>
            <a:endParaRPr lang="ar-SA" sz="3600" dirty="0"/>
          </a:p>
        </p:txBody>
      </p:sp>
    </p:spTree>
    <p:extLst>
      <p:ext uri="{BB962C8B-B14F-4D97-AF65-F5344CB8AC3E}">
        <p14:creationId xmlns:p14="http://schemas.microsoft.com/office/powerpoint/2010/main" val="29544192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915400" cy="868362"/>
          </a:xfrm>
        </p:spPr>
        <p:txBody>
          <a:bodyPr/>
          <a:lstStyle/>
          <a:p>
            <a:r>
              <a:rPr lang="ar-SA" dirty="0" smtClean="0"/>
              <a:t/>
            </a:r>
            <a:br>
              <a:rPr lang="ar-SA" dirty="0" smtClean="0"/>
            </a:br>
            <a:r>
              <a:rPr lang="ar-SA" dirty="0" smtClean="0"/>
              <a:t>   نموذج من التراجم في كتاب التقريب:</a:t>
            </a:r>
            <a:r>
              <a:rPr lang="en-US" dirty="0" smtClean="0"/>
              <a:t/>
            </a:r>
            <a:br>
              <a:rPr lang="en-US" dirty="0" smtClean="0"/>
            </a:br>
            <a:endParaRPr lang="ar-SA" dirty="0"/>
          </a:p>
        </p:txBody>
      </p:sp>
      <p:sp>
        <p:nvSpPr>
          <p:cNvPr id="3" name="عنصر نائب للمحتوى 2"/>
          <p:cNvSpPr>
            <a:spLocks noGrp="1"/>
          </p:cNvSpPr>
          <p:nvPr>
            <p:ph idx="1"/>
          </p:nvPr>
        </p:nvSpPr>
        <p:spPr/>
        <p:txBody>
          <a:bodyPr/>
          <a:lstStyle/>
          <a:p>
            <a:pPr algn="just" rtl="1">
              <a:buFontTx/>
              <a:buChar char="-"/>
            </a:pPr>
            <a:r>
              <a:rPr lang="ar-SA" sz="4000" dirty="0" smtClean="0"/>
              <a:t>"عبدالله بن عاصم الحمًاني , بكسر المهمله وتشديد الميم , أبو سعيد البصري, صدوق, من العاشر/ق".</a:t>
            </a:r>
          </a:p>
          <a:p>
            <a:pPr algn="just" rtl="1"/>
            <a:endParaRPr lang="en-US" sz="4000" dirty="0" smtClean="0"/>
          </a:p>
          <a:p>
            <a:pPr algn="just" rtl="1"/>
            <a:r>
              <a:rPr lang="ar-SA" sz="4000" dirty="0" smtClean="0"/>
              <a:t>-  " القاسم بن الليث بن مسرور الرسْعَني , اوب صالح ,نزيل تنًس ,ثقه , من الثانيه عشرة , مات سنه اربع وثلاثمائه / س"</a:t>
            </a:r>
            <a:endParaRPr lang="en-US" sz="4000" dirty="0" smtClean="0"/>
          </a:p>
          <a:p>
            <a:endParaRPr lang="ar-SA" dirty="0"/>
          </a:p>
        </p:txBody>
      </p:sp>
    </p:spTree>
    <p:extLst>
      <p:ext uri="{BB962C8B-B14F-4D97-AF65-F5344CB8AC3E}">
        <p14:creationId xmlns:p14="http://schemas.microsoft.com/office/powerpoint/2010/main" val="3493929865"/>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تابع منهج ابن حجر في التقريب</a:t>
            </a:r>
            <a:endParaRPr lang="ar-SA" dirty="0"/>
          </a:p>
        </p:txBody>
      </p:sp>
      <p:sp>
        <p:nvSpPr>
          <p:cNvPr id="3" name="عنصر نائب للمحتوى 2"/>
          <p:cNvSpPr>
            <a:spLocks noGrp="1"/>
          </p:cNvSpPr>
          <p:nvPr>
            <p:ph idx="1"/>
          </p:nvPr>
        </p:nvSpPr>
        <p:spPr/>
        <p:txBody>
          <a:bodyPr/>
          <a:lstStyle/>
          <a:p>
            <a:r>
              <a:rPr lang="ar-SA" dirty="0" smtClean="0"/>
              <a:t>يقول الحافظ ابن </a:t>
            </a:r>
            <a:r>
              <a:rPr lang="ar-SA" dirty="0" err="1" smtClean="0"/>
              <a:t>حجر:وباعتبار</a:t>
            </a:r>
            <a:r>
              <a:rPr lang="ar-SA" dirty="0" smtClean="0"/>
              <a:t> ما ذكرت انحصر لي الكلام على احوالهم في اثنتي عشرة مرتبة وحصر طبقاتهم في اثنتي عشرة </a:t>
            </a:r>
            <a:r>
              <a:rPr lang="en-US" dirty="0" smtClean="0"/>
              <a:t>   </a:t>
            </a:r>
            <a:r>
              <a:rPr lang="ar-SA" dirty="0" err="1" smtClean="0"/>
              <a:t>طبقة.فاما</a:t>
            </a:r>
            <a:r>
              <a:rPr lang="ar-SA" dirty="0" smtClean="0"/>
              <a:t> </a:t>
            </a:r>
            <a:r>
              <a:rPr lang="ar-SA" dirty="0" err="1" smtClean="0"/>
              <a:t>المراتب:فاولها:الصحابة.واصرح</a:t>
            </a:r>
            <a:r>
              <a:rPr lang="ar-SA" dirty="0" smtClean="0"/>
              <a:t> بذلك لشرفهم .</a:t>
            </a:r>
            <a:r>
              <a:rPr lang="ar-SA" dirty="0" err="1" smtClean="0"/>
              <a:t>الثانية.من</a:t>
            </a:r>
            <a:r>
              <a:rPr lang="ar-SA" dirty="0" smtClean="0"/>
              <a:t> أكد مدحه اما </a:t>
            </a:r>
            <a:r>
              <a:rPr lang="ar-SA" dirty="0" err="1" smtClean="0"/>
              <a:t>بافعل</a:t>
            </a:r>
            <a:r>
              <a:rPr lang="ar-SA" dirty="0" smtClean="0"/>
              <a:t> كأوثق الناس, </a:t>
            </a:r>
            <a:r>
              <a:rPr lang="ar-SA" dirty="0" err="1" smtClean="0"/>
              <a:t>أوبتكريرالصفة</a:t>
            </a:r>
            <a:r>
              <a:rPr lang="ar-SA" dirty="0" smtClean="0"/>
              <a:t> </a:t>
            </a:r>
            <a:r>
              <a:rPr lang="ar-SA" dirty="0" err="1" smtClean="0"/>
              <a:t>لفظاكثقة</a:t>
            </a:r>
            <a:r>
              <a:rPr lang="ar-SA" dirty="0" smtClean="0"/>
              <a:t> </a:t>
            </a:r>
            <a:r>
              <a:rPr lang="ar-SA" dirty="0" err="1" smtClean="0"/>
              <a:t>ثقة,أومعنى</a:t>
            </a:r>
            <a:r>
              <a:rPr lang="ar-SA" dirty="0" smtClean="0"/>
              <a:t> </a:t>
            </a:r>
            <a:r>
              <a:rPr lang="ar-SA" dirty="0" err="1" smtClean="0"/>
              <a:t>كثقةحافظ</a:t>
            </a:r>
            <a:r>
              <a:rPr lang="ar-SA" dirty="0" smtClean="0"/>
              <a:t> .</a:t>
            </a:r>
            <a:r>
              <a:rPr lang="ar-SA" dirty="0" err="1" smtClean="0"/>
              <a:t>الثالثة:من</a:t>
            </a:r>
            <a:r>
              <a:rPr lang="ar-SA" dirty="0" smtClean="0"/>
              <a:t> أفرد </a:t>
            </a:r>
            <a:r>
              <a:rPr lang="ar-SA" dirty="0" err="1" smtClean="0"/>
              <a:t>بصفة,كثقة</a:t>
            </a:r>
            <a:r>
              <a:rPr lang="ar-SA" dirty="0" smtClean="0"/>
              <a:t>, </a:t>
            </a:r>
            <a:r>
              <a:rPr lang="ar-SA" dirty="0" err="1" smtClean="0"/>
              <a:t>أومتقن,أوثبت,أوعدل.الرابعة:من</a:t>
            </a:r>
            <a:r>
              <a:rPr lang="ar-SA" dirty="0" smtClean="0"/>
              <a:t> قصر عن درجة الثالثة </a:t>
            </a:r>
            <a:r>
              <a:rPr lang="ar-SA" dirty="0" err="1" smtClean="0"/>
              <a:t>قليلا,واليه</a:t>
            </a:r>
            <a:r>
              <a:rPr lang="ar-SA" dirty="0" smtClean="0"/>
              <a:t> الاشارة </a:t>
            </a:r>
            <a:r>
              <a:rPr lang="ar-SA" dirty="0" err="1" smtClean="0"/>
              <a:t>بصدوق,أولابأس</a:t>
            </a:r>
            <a:r>
              <a:rPr lang="ar-SA" dirty="0" smtClean="0"/>
              <a:t> </a:t>
            </a:r>
            <a:r>
              <a:rPr lang="ar-SA" dirty="0" err="1" smtClean="0"/>
              <a:t>به,أوليس</a:t>
            </a:r>
            <a:r>
              <a:rPr lang="ar-SA" dirty="0" smtClean="0"/>
              <a:t> به بأس .</a:t>
            </a:r>
            <a:r>
              <a:rPr lang="ar-SA" dirty="0" err="1" smtClean="0"/>
              <a:t>الخامسة:من</a:t>
            </a:r>
            <a:r>
              <a:rPr lang="ar-SA" dirty="0" smtClean="0"/>
              <a:t> </a:t>
            </a:r>
            <a:r>
              <a:rPr lang="ar-SA" dirty="0" err="1" smtClean="0"/>
              <a:t>قصرعن</a:t>
            </a:r>
            <a:r>
              <a:rPr lang="ar-SA" dirty="0" smtClean="0"/>
              <a:t> </a:t>
            </a:r>
            <a:r>
              <a:rPr lang="ar-SA" dirty="0" err="1" smtClean="0"/>
              <a:t>الرابعةقليلا,واليهالاشارةبصدوق</a:t>
            </a:r>
            <a:r>
              <a:rPr lang="ar-SA" dirty="0" smtClean="0"/>
              <a:t> سيئ </a:t>
            </a:r>
            <a:r>
              <a:rPr lang="ar-SA" dirty="0" err="1" smtClean="0"/>
              <a:t>الحفظ,أوصدوق</a:t>
            </a:r>
            <a:r>
              <a:rPr lang="ar-SA" dirty="0" smtClean="0"/>
              <a:t> </a:t>
            </a:r>
            <a:r>
              <a:rPr lang="ar-SA" dirty="0" err="1" smtClean="0"/>
              <a:t>يهم,أوله</a:t>
            </a:r>
            <a:r>
              <a:rPr lang="ar-SA" dirty="0" smtClean="0"/>
              <a:t> </a:t>
            </a:r>
            <a:r>
              <a:rPr lang="ar-SA" dirty="0" err="1" smtClean="0"/>
              <a:t>أوهام,أويخطئ,أوتغيربأخرة.ويلتحق</a:t>
            </a:r>
            <a:r>
              <a:rPr lang="ar-SA" dirty="0" smtClean="0"/>
              <a:t> 	</a:t>
            </a:r>
            <a:endParaRPr lang="ar-SA" dirty="0"/>
          </a:p>
        </p:txBody>
      </p:sp>
    </p:spTree>
    <p:extLst>
      <p:ext uri="{BB962C8B-B14F-4D97-AF65-F5344CB8AC3E}">
        <p14:creationId xmlns:p14="http://schemas.microsoft.com/office/powerpoint/2010/main" val="1795881709"/>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بذلك من رمي بنوع من </a:t>
            </a:r>
            <a:r>
              <a:rPr lang="ar-SA" dirty="0" err="1" smtClean="0"/>
              <a:t>البدعة,كالتشيع</a:t>
            </a:r>
            <a:r>
              <a:rPr lang="ar-SA" dirty="0" smtClean="0"/>
              <a:t> </a:t>
            </a:r>
            <a:r>
              <a:rPr lang="ar-SA" dirty="0" err="1" smtClean="0"/>
              <a:t>والقدروالنصب</a:t>
            </a:r>
            <a:r>
              <a:rPr lang="ar-SA" dirty="0" smtClean="0"/>
              <a:t> والارجاء </a:t>
            </a:r>
            <a:r>
              <a:rPr lang="ar-SA" dirty="0" err="1" smtClean="0"/>
              <a:t>والتجهم,مع</a:t>
            </a:r>
            <a:r>
              <a:rPr lang="ar-SA" dirty="0" smtClean="0"/>
              <a:t> بيان الداعية من غيره .</a:t>
            </a:r>
            <a:r>
              <a:rPr lang="ar-SA" dirty="0" err="1" smtClean="0"/>
              <a:t>السادسة:من</a:t>
            </a:r>
            <a:r>
              <a:rPr lang="ar-SA" dirty="0" smtClean="0"/>
              <a:t> ليس له من الحديث الا </a:t>
            </a:r>
            <a:r>
              <a:rPr lang="ar-SA" dirty="0" err="1" smtClean="0"/>
              <a:t>القليل,ولم</a:t>
            </a:r>
            <a:r>
              <a:rPr lang="ar-SA" dirty="0" smtClean="0"/>
              <a:t> يثبت فيه ما يترك حديثه من أجله ,واليه الاشارة </a:t>
            </a:r>
            <a:r>
              <a:rPr lang="ar-SA" dirty="0" err="1" smtClean="0"/>
              <a:t>بلفظ:مقبول</a:t>
            </a:r>
            <a:r>
              <a:rPr lang="ar-SA" dirty="0" smtClean="0"/>
              <a:t> حيث </a:t>
            </a:r>
            <a:r>
              <a:rPr lang="ar-SA" dirty="0" err="1" smtClean="0"/>
              <a:t>يتابع,والا</a:t>
            </a:r>
            <a:r>
              <a:rPr lang="ar-SA" dirty="0" smtClean="0"/>
              <a:t> فلين الحديث .</a:t>
            </a:r>
            <a:r>
              <a:rPr lang="ar-SA" dirty="0" err="1" smtClean="0"/>
              <a:t>السابعة:من</a:t>
            </a:r>
            <a:r>
              <a:rPr lang="ar-SA" dirty="0" smtClean="0"/>
              <a:t> روى عنه </a:t>
            </a:r>
            <a:r>
              <a:rPr lang="ar-SA" dirty="0" err="1" smtClean="0"/>
              <a:t>أكثرمن</a:t>
            </a:r>
            <a:r>
              <a:rPr lang="ar-SA" dirty="0" smtClean="0"/>
              <a:t> واحد ولم </a:t>
            </a:r>
            <a:r>
              <a:rPr lang="ar-SA" dirty="0" err="1" smtClean="0"/>
              <a:t>يوثق,واليه</a:t>
            </a:r>
            <a:r>
              <a:rPr lang="ar-SA" dirty="0" smtClean="0"/>
              <a:t> الاشارة </a:t>
            </a:r>
            <a:r>
              <a:rPr lang="ar-SA" dirty="0" err="1" smtClean="0"/>
              <a:t>بلفظ:مستورأو</a:t>
            </a:r>
            <a:r>
              <a:rPr lang="ar-SA" dirty="0" smtClean="0"/>
              <a:t> مجهول الحال .</a:t>
            </a:r>
            <a:r>
              <a:rPr lang="ar-SA" dirty="0" err="1" smtClean="0"/>
              <a:t>الثامنة:من</a:t>
            </a:r>
            <a:r>
              <a:rPr lang="ar-SA" dirty="0" smtClean="0"/>
              <a:t> لم </a:t>
            </a:r>
            <a:r>
              <a:rPr lang="ar-SA" dirty="0" err="1" smtClean="0"/>
              <a:t>يوجدفيه</a:t>
            </a:r>
            <a:r>
              <a:rPr lang="ar-SA" dirty="0" smtClean="0"/>
              <a:t> توثيق </a:t>
            </a:r>
            <a:r>
              <a:rPr lang="ar-SA" dirty="0" err="1" smtClean="0"/>
              <a:t>لمعتبر,ووجد</a:t>
            </a:r>
            <a:r>
              <a:rPr lang="ar-SA" dirty="0" smtClean="0"/>
              <a:t> فيه اطلاق </a:t>
            </a:r>
            <a:r>
              <a:rPr lang="ar-SA" dirty="0" err="1" smtClean="0"/>
              <a:t>الضعف,ولولم</a:t>
            </a:r>
            <a:r>
              <a:rPr lang="ar-SA" dirty="0" smtClean="0"/>
              <a:t> </a:t>
            </a:r>
            <a:r>
              <a:rPr lang="ar-SA" dirty="0" err="1" smtClean="0"/>
              <a:t>يفسر,واليه</a:t>
            </a:r>
            <a:r>
              <a:rPr lang="ar-SA" dirty="0" smtClean="0"/>
              <a:t> الاشارة بلفظ: ضعيف .</a:t>
            </a:r>
            <a:r>
              <a:rPr lang="ar-SA" dirty="0" err="1" smtClean="0"/>
              <a:t>التاسعة:من</a:t>
            </a:r>
            <a:r>
              <a:rPr lang="ar-SA" dirty="0" smtClean="0"/>
              <a:t> لم يروعنه </a:t>
            </a:r>
            <a:r>
              <a:rPr lang="ar-SA" dirty="0" err="1" smtClean="0"/>
              <a:t>غيرواحد,ولم</a:t>
            </a:r>
            <a:r>
              <a:rPr lang="ar-SA" dirty="0" smtClean="0"/>
              <a:t> </a:t>
            </a:r>
            <a:r>
              <a:rPr lang="ar-SA" dirty="0" err="1" smtClean="0"/>
              <a:t>يوثق,واليه</a:t>
            </a:r>
            <a:r>
              <a:rPr lang="ar-SA" dirty="0" smtClean="0"/>
              <a:t> </a:t>
            </a:r>
            <a:r>
              <a:rPr lang="ar-SA" dirty="0" err="1" smtClean="0"/>
              <a:t>الاشارةبلفظ</a:t>
            </a:r>
            <a:r>
              <a:rPr lang="ar-SA" dirty="0" smtClean="0"/>
              <a:t>: </a:t>
            </a:r>
            <a:r>
              <a:rPr lang="ar-SA" dirty="0" err="1" smtClean="0"/>
              <a:t>مجهول.العاشرة:من</a:t>
            </a:r>
            <a:r>
              <a:rPr lang="ar-SA" dirty="0" smtClean="0"/>
              <a:t> لم يوثق </a:t>
            </a:r>
            <a:r>
              <a:rPr lang="ar-SA" dirty="0" err="1" smtClean="0"/>
              <a:t>البتة,وضعف</a:t>
            </a:r>
            <a:r>
              <a:rPr lang="ar-SA" dirty="0" smtClean="0"/>
              <a:t> مع ذلك </a:t>
            </a:r>
            <a:r>
              <a:rPr lang="ar-SA" dirty="0" err="1" smtClean="0"/>
              <a:t>بقادح,واليه</a:t>
            </a:r>
            <a:endParaRPr lang="ar-SA" dirty="0" smtClean="0"/>
          </a:p>
          <a:p>
            <a:endParaRPr lang="ar-SA" dirty="0"/>
          </a:p>
        </p:txBody>
      </p:sp>
    </p:spTree>
    <p:extLst>
      <p:ext uri="{BB962C8B-B14F-4D97-AF65-F5344CB8AC3E}">
        <p14:creationId xmlns:p14="http://schemas.microsoft.com/office/powerpoint/2010/main" val="1596824870"/>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الاشارة</a:t>
            </a:r>
            <a:r>
              <a:rPr lang="ar-SA" dirty="0"/>
              <a:t> </a:t>
            </a:r>
            <a:r>
              <a:rPr lang="ar-SA" dirty="0" smtClean="0"/>
              <a:t>:</a:t>
            </a:r>
            <a:r>
              <a:rPr lang="ar-SA" dirty="0" err="1" smtClean="0"/>
              <a:t>بمتروك,أومتروك</a:t>
            </a:r>
            <a:r>
              <a:rPr lang="ar-SA" dirty="0" smtClean="0"/>
              <a:t> </a:t>
            </a:r>
            <a:r>
              <a:rPr lang="ar-SA" dirty="0" err="1" smtClean="0"/>
              <a:t>الحديث,أوواهي</a:t>
            </a:r>
            <a:r>
              <a:rPr lang="ar-SA" dirty="0" smtClean="0"/>
              <a:t> </a:t>
            </a:r>
            <a:r>
              <a:rPr lang="ar-SA" dirty="0" err="1" smtClean="0"/>
              <a:t>الحديث,أوساقط</a:t>
            </a:r>
            <a:r>
              <a:rPr lang="ar-SA" dirty="0" smtClean="0"/>
              <a:t> .الحادية </a:t>
            </a:r>
            <a:r>
              <a:rPr lang="ar-SA" dirty="0" err="1" smtClean="0"/>
              <a:t>عشرة:من</a:t>
            </a:r>
            <a:r>
              <a:rPr lang="ar-SA" dirty="0" smtClean="0"/>
              <a:t> اتهم </a:t>
            </a:r>
            <a:r>
              <a:rPr lang="ar-SA" dirty="0" err="1" smtClean="0"/>
              <a:t>بالكذب.الثانية</a:t>
            </a:r>
            <a:r>
              <a:rPr lang="ar-SA" dirty="0" smtClean="0"/>
              <a:t> </a:t>
            </a:r>
            <a:r>
              <a:rPr lang="ar-SA" dirty="0" err="1" smtClean="0"/>
              <a:t>عشرة:من</a:t>
            </a:r>
            <a:r>
              <a:rPr lang="ar-SA" dirty="0" smtClean="0"/>
              <a:t> أطلق عليه اسم الكذب و الوضع. وأما الطبقات  :</a:t>
            </a:r>
            <a:r>
              <a:rPr lang="ar-SA" dirty="0" err="1" smtClean="0"/>
              <a:t>فالاولى:الصحابة</a:t>
            </a:r>
            <a:r>
              <a:rPr lang="ar-SA" dirty="0" smtClean="0"/>
              <a:t> على اختلاف مراتبهم ,و </a:t>
            </a:r>
            <a:r>
              <a:rPr lang="ar-SA" dirty="0" err="1" smtClean="0"/>
              <a:t>تميزمن</a:t>
            </a:r>
            <a:r>
              <a:rPr lang="ar-SA" dirty="0" smtClean="0"/>
              <a:t> ليس له منهم </a:t>
            </a:r>
            <a:r>
              <a:rPr lang="ar-SA" dirty="0" err="1" smtClean="0"/>
              <a:t>الامجرد</a:t>
            </a:r>
            <a:r>
              <a:rPr lang="ar-SA" dirty="0" smtClean="0"/>
              <a:t> الرؤية من </a:t>
            </a:r>
            <a:r>
              <a:rPr lang="ar-SA" dirty="0" err="1" smtClean="0"/>
              <a:t>غيره.الثانية:طبقة</a:t>
            </a:r>
            <a:r>
              <a:rPr lang="ar-SA" dirty="0" smtClean="0"/>
              <a:t> كبار </a:t>
            </a:r>
            <a:r>
              <a:rPr lang="ar-SA" dirty="0" err="1" smtClean="0"/>
              <a:t>التابعين,كابن</a:t>
            </a:r>
            <a:r>
              <a:rPr lang="ar-SA" dirty="0" smtClean="0"/>
              <a:t> </a:t>
            </a:r>
            <a:r>
              <a:rPr lang="ar-SA" dirty="0" err="1" smtClean="0"/>
              <a:t>المسيب,فان</a:t>
            </a:r>
            <a:r>
              <a:rPr lang="ar-SA" dirty="0" smtClean="0"/>
              <a:t> كان مخضرما صرحت بذلك .الثالثة: الطبقة الوسطى من </a:t>
            </a:r>
            <a:r>
              <a:rPr lang="ar-SA" dirty="0" err="1" smtClean="0"/>
              <a:t>التابعين,كالحسن</a:t>
            </a:r>
            <a:r>
              <a:rPr lang="ar-SA" dirty="0" smtClean="0"/>
              <a:t> وابن </a:t>
            </a:r>
            <a:r>
              <a:rPr lang="ar-SA" dirty="0" err="1" smtClean="0"/>
              <a:t>سيرين.الرابعة:طبقة</a:t>
            </a:r>
            <a:r>
              <a:rPr lang="ar-SA" dirty="0" smtClean="0"/>
              <a:t> </a:t>
            </a:r>
            <a:r>
              <a:rPr lang="ar-SA" dirty="0" err="1" smtClean="0"/>
              <a:t>تليها,جل</a:t>
            </a:r>
            <a:r>
              <a:rPr lang="ar-SA" dirty="0" smtClean="0"/>
              <a:t> روايتهم عن كبار التابعين, كالزهري </a:t>
            </a:r>
            <a:r>
              <a:rPr lang="ar-SA" dirty="0" err="1" smtClean="0"/>
              <a:t>وقتادة.الخامسة</a:t>
            </a:r>
            <a:r>
              <a:rPr lang="ar-SA" dirty="0" smtClean="0"/>
              <a:t>: </a:t>
            </a:r>
            <a:r>
              <a:rPr lang="en-US" dirty="0" smtClean="0"/>
              <a:t>   </a:t>
            </a:r>
            <a:r>
              <a:rPr lang="ar-SA" dirty="0" smtClean="0"/>
              <a:t>الطبقة الصغرى </a:t>
            </a:r>
            <a:r>
              <a:rPr lang="ar-SA" dirty="0" err="1" smtClean="0"/>
              <a:t>منهم,الذين</a:t>
            </a:r>
            <a:r>
              <a:rPr lang="ar-SA" dirty="0" smtClean="0"/>
              <a:t> رأوا </a:t>
            </a:r>
            <a:r>
              <a:rPr lang="ar-SA" dirty="0" err="1" smtClean="0"/>
              <a:t>الواحدوالاثنين</a:t>
            </a:r>
            <a:r>
              <a:rPr lang="ar-SA" dirty="0" smtClean="0"/>
              <a:t>, ولم يثبت لبعضهم السماع من </a:t>
            </a:r>
            <a:r>
              <a:rPr lang="ar-SA" dirty="0" err="1" smtClean="0"/>
              <a:t>الصحابة,كالاعمش</a:t>
            </a:r>
            <a:r>
              <a:rPr lang="ar-SA" dirty="0" smtClean="0"/>
              <a:t> .</a:t>
            </a:r>
            <a:r>
              <a:rPr lang="ar-SA" dirty="0" err="1" smtClean="0"/>
              <a:t>السادسة:طبقة</a:t>
            </a:r>
            <a:r>
              <a:rPr lang="ar-SA" smtClean="0"/>
              <a:t> عاصروا</a:t>
            </a:r>
            <a:endParaRPr lang="ar-SA" dirty="0"/>
          </a:p>
        </p:txBody>
      </p:sp>
    </p:spTree>
    <p:extLst>
      <p:ext uri="{BB962C8B-B14F-4D97-AF65-F5344CB8AC3E}">
        <p14:creationId xmlns:p14="http://schemas.microsoft.com/office/powerpoint/2010/main" val="240999230"/>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err="1" smtClean="0"/>
              <a:t>الخامسة,لكن</a:t>
            </a:r>
            <a:r>
              <a:rPr lang="ar-SA" dirty="0" smtClean="0"/>
              <a:t> لم يثبت لهم لقاء أحد من الصحابة, كابن جريج ,</a:t>
            </a:r>
            <a:r>
              <a:rPr lang="ar-SA" dirty="0" err="1" smtClean="0"/>
              <a:t>السابعة:كبار</a:t>
            </a:r>
            <a:r>
              <a:rPr lang="ar-SA" dirty="0" smtClean="0"/>
              <a:t> أتباع </a:t>
            </a:r>
            <a:r>
              <a:rPr lang="ar-SA" dirty="0" err="1" smtClean="0"/>
              <a:t>التابعين,كمالك</a:t>
            </a:r>
            <a:r>
              <a:rPr lang="ar-SA" dirty="0" smtClean="0"/>
              <a:t> </a:t>
            </a:r>
            <a:r>
              <a:rPr lang="ar-SA" dirty="0" err="1" smtClean="0"/>
              <a:t>والثوري.الثامنة:الطبقة</a:t>
            </a:r>
            <a:r>
              <a:rPr lang="ar-SA" dirty="0" smtClean="0"/>
              <a:t> الوسطى </a:t>
            </a:r>
            <a:r>
              <a:rPr lang="ar-SA" dirty="0" err="1" smtClean="0"/>
              <a:t>منهم,كابن</a:t>
            </a:r>
            <a:r>
              <a:rPr lang="ar-SA" dirty="0" smtClean="0"/>
              <a:t> </a:t>
            </a:r>
            <a:r>
              <a:rPr lang="ar-SA" dirty="0" err="1" smtClean="0"/>
              <a:t>عيينة</a:t>
            </a:r>
            <a:r>
              <a:rPr lang="ar-SA" dirty="0" smtClean="0"/>
              <a:t> وابن </a:t>
            </a:r>
            <a:r>
              <a:rPr lang="ar-SA" dirty="0" err="1" smtClean="0"/>
              <a:t>علية.التاسعة:الطبقة</a:t>
            </a:r>
            <a:r>
              <a:rPr lang="ar-SA" dirty="0" smtClean="0"/>
              <a:t> الصغرى من أتباع </a:t>
            </a:r>
            <a:r>
              <a:rPr lang="ar-SA" dirty="0" err="1" smtClean="0"/>
              <a:t>التابعين,كيزيد</a:t>
            </a:r>
            <a:r>
              <a:rPr lang="ar-SA" dirty="0" smtClean="0"/>
              <a:t> بن هارون والشافعي وأبي داود </a:t>
            </a:r>
            <a:r>
              <a:rPr lang="ar-SA" dirty="0" err="1" smtClean="0"/>
              <a:t>الطيالسي</a:t>
            </a:r>
            <a:r>
              <a:rPr lang="ar-SA" dirty="0" smtClean="0"/>
              <a:t> </a:t>
            </a:r>
            <a:r>
              <a:rPr lang="ar-SA" dirty="0" err="1" smtClean="0"/>
              <a:t>وعبدالرزاق.العاشرة:كبارالآخذين</a:t>
            </a:r>
            <a:r>
              <a:rPr lang="ar-SA" dirty="0" smtClean="0"/>
              <a:t> عن تبع </a:t>
            </a:r>
            <a:r>
              <a:rPr lang="ar-SA" dirty="0" err="1" smtClean="0"/>
              <a:t>الاتباع,ممن</a:t>
            </a:r>
            <a:r>
              <a:rPr lang="ar-SA" dirty="0" smtClean="0"/>
              <a:t> لم يلق </a:t>
            </a:r>
            <a:r>
              <a:rPr lang="ar-SA" dirty="0" err="1" smtClean="0"/>
              <a:t>التابعين,كأحمدبن</a:t>
            </a:r>
            <a:r>
              <a:rPr lang="ar-SA" dirty="0" smtClean="0"/>
              <a:t> </a:t>
            </a:r>
            <a:r>
              <a:rPr lang="ar-SA" dirty="0" err="1" smtClean="0"/>
              <a:t>حنبل.الحادية</a:t>
            </a:r>
            <a:r>
              <a:rPr lang="ar-SA" dirty="0" smtClean="0"/>
              <a:t> </a:t>
            </a:r>
            <a:r>
              <a:rPr lang="ar-SA" dirty="0" err="1" smtClean="0"/>
              <a:t>عشرة:الطبقة</a:t>
            </a:r>
            <a:r>
              <a:rPr lang="ar-SA" dirty="0" smtClean="0"/>
              <a:t> الوسطى من </a:t>
            </a:r>
            <a:r>
              <a:rPr lang="ar-SA" dirty="0" err="1" smtClean="0"/>
              <a:t>ذلك,كالذهلي</a:t>
            </a:r>
            <a:r>
              <a:rPr lang="ar-SA" dirty="0" smtClean="0"/>
              <a:t> </a:t>
            </a:r>
            <a:r>
              <a:rPr lang="ar-SA" dirty="0" err="1" smtClean="0"/>
              <a:t>والبخاري.الطبقة</a:t>
            </a:r>
            <a:r>
              <a:rPr lang="ar-SA" dirty="0" smtClean="0"/>
              <a:t> الثانية </a:t>
            </a:r>
            <a:r>
              <a:rPr lang="ar-SA" dirty="0" err="1" smtClean="0"/>
              <a:t>عشرة:صغار</a:t>
            </a:r>
            <a:r>
              <a:rPr lang="ar-SA" dirty="0" smtClean="0"/>
              <a:t> الآخذين عن تبع </a:t>
            </a:r>
            <a:r>
              <a:rPr lang="ar-SA" dirty="0" err="1" smtClean="0"/>
              <a:t>الاتباع,كالترمذي.وألحقت</a:t>
            </a:r>
            <a:r>
              <a:rPr lang="ar-SA" dirty="0" smtClean="0"/>
              <a:t> بها باقي شيوخ الأئمة </a:t>
            </a:r>
            <a:r>
              <a:rPr lang="ar-SA" dirty="0" err="1" smtClean="0"/>
              <a:t>الستة,الذين</a:t>
            </a:r>
            <a:r>
              <a:rPr lang="ar-SA" dirty="0" smtClean="0"/>
              <a:t> تأخرت وفاتهم </a:t>
            </a:r>
            <a:r>
              <a:rPr lang="ar-SA" dirty="0" err="1" smtClean="0"/>
              <a:t>قليلا,كبعض</a:t>
            </a:r>
            <a:r>
              <a:rPr lang="ar-SA" dirty="0" smtClean="0"/>
              <a:t> </a:t>
            </a:r>
            <a:r>
              <a:rPr lang="ar-SA" smtClean="0"/>
              <a:t>شيوخ النسائي.</a:t>
            </a:r>
            <a:endParaRPr lang="ar-SA" dirty="0"/>
          </a:p>
        </p:txBody>
      </p:sp>
    </p:spTree>
    <p:extLst>
      <p:ext uri="{BB962C8B-B14F-4D97-AF65-F5344CB8AC3E}">
        <p14:creationId xmlns:p14="http://schemas.microsoft.com/office/powerpoint/2010/main" val="2288073108"/>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Tree>
    <p:extLst>
      <p:ext uri="{BB962C8B-B14F-4D97-AF65-F5344CB8AC3E}">
        <p14:creationId xmlns:p14="http://schemas.microsoft.com/office/powerpoint/2010/main" val="4250463040"/>
      </p:ext>
    </p:extLst>
  </p:cSld>
  <p:clrMapOvr>
    <a:masterClrMapping/>
  </p:clrMapOvr>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313B4A"/>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313B4A"/>
                </a:solidFill>
                <a:latin typeface="Calibri" pitchFamily="34" charset="0"/>
              </a:rPr>
              <a:t>عمادة التعلم الإلكتروني والتعليم عن بعد</a:t>
            </a:r>
            <a:endParaRPr lang="en-US" sz="2400" b="1" dirty="0">
              <a:solidFill>
                <a:srgbClr val="313B4A"/>
              </a:solidFill>
              <a:latin typeface="Calibri" pitchFamily="34" charset="0"/>
            </a:endParaRPr>
          </a:p>
          <a:p>
            <a:pPr algn="ctr" rtl="0">
              <a:spcBef>
                <a:spcPct val="20000"/>
              </a:spcBef>
              <a:buFont typeface="Arial" pitchFamily="34" charset="0"/>
              <a:buNone/>
            </a:pPr>
            <a:r>
              <a:rPr lang="ar-SA" sz="2400" dirty="0" smtClean="0">
                <a:solidFill>
                  <a:srgbClr val="313B4A"/>
                </a:solidFill>
                <a:latin typeface="Calibri" pitchFamily="34" charset="0"/>
              </a:rPr>
              <a:t>	</a:t>
            </a:r>
            <a:endParaRPr lang="en-US" sz="2400" dirty="0">
              <a:solidFill>
                <a:srgbClr val="313B4A"/>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4000" b="1" dirty="0">
                <a:solidFill>
                  <a:srgbClr val="43A79C"/>
                </a:solidFill>
                <a:latin typeface="AYM Wadiy S_U normal."/>
                <a:cs typeface="Times New Roman" pitchFamily="18" charset="0"/>
              </a:rPr>
              <a:t>اسم المقرر</a:t>
            </a:r>
            <a:endParaRPr lang="ar-SA" sz="4000" b="1" dirty="0">
              <a:solidFill>
                <a:srgbClr val="43A79C"/>
              </a:solidFill>
              <a:latin typeface="AYM Wadiy S_U normal."/>
              <a:cs typeface="Times New Roman" pitchFamily="18" charset="0"/>
            </a:endParaRPr>
          </a:p>
          <a:p>
            <a:pPr algn="ctr"/>
            <a:r>
              <a:rPr lang="ar-SA" sz="2800" b="1" dirty="0">
                <a:solidFill>
                  <a:srgbClr val="313B4A"/>
                </a:solidFill>
                <a:latin typeface="Calibri" pitchFamily="34" charset="0"/>
                <a:cs typeface="Times New Roman" pitchFamily="18" charset="0"/>
              </a:rPr>
              <a:t>دراسة الاسانيد</a:t>
            </a:r>
          </a:p>
          <a:p>
            <a:pPr algn="ctr" rtl="0"/>
            <a:endParaRPr lang="en-US" sz="2800" b="1" dirty="0">
              <a:solidFill>
                <a:srgbClr val="313B4A"/>
              </a:solidFill>
              <a:latin typeface="Calibri" pitchFamily="34" charset="0"/>
              <a:cs typeface="Times New Roman" pitchFamily="18" charset="0"/>
            </a:endParaRPr>
          </a:p>
          <a:p>
            <a:pPr algn="ctr"/>
            <a:r>
              <a:rPr lang="ar-SA" sz="4000" b="1" dirty="0">
                <a:solidFill>
                  <a:srgbClr val="43A79C"/>
                </a:solidFill>
                <a:latin typeface="AYM Wadiy S_U normal."/>
                <a:cs typeface="Times New Roman" pitchFamily="18" charset="0"/>
              </a:rPr>
              <a:t>استاذ المقرر</a:t>
            </a:r>
          </a:p>
          <a:p>
            <a:pPr algn="ctr"/>
            <a:r>
              <a:rPr lang="ar-SA" sz="2800" b="1" dirty="0">
                <a:solidFill>
                  <a:srgbClr val="313B4A"/>
                </a:solidFill>
                <a:latin typeface="Calibri" pitchFamily="34" charset="0"/>
                <a:cs typeface="Times New Roman" pitchFamily="18" charset="0"/>
              </a:rPr>
              <a:t>د/ مهيب الحصان</a:t>
            </a:r>
            <a:endParaRPr lang="en-US" sz="2800" b="1" dirty="0">
              <a:solidFill>
                <a:srgbClr val="313B4A"/>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138</a:t>
            </a:fld>
            <a:endParaRPr lang="en-US" sz="1200" dirty="0">
              <a:solidFill>
                <a:schemeClr val="bg1"/>
              </a:solidFill>
              <a:latin typeface="Calibri" pitchFamily="34" charset="0"/>
            </a:endParaRPr>
          </a:p>
        </p:txBody>
      </p:sp>
      <p:sp>
        <p:nvSpPr>
          <p:cNvPr id="14" name="Subtitle 2"/>
          <p:cNvSpPr txBox="1">
            <a:spLocks/>
          </p:cNvSpPr>
          <p:nvPr/>
        </p:nvSpPr>
        <p:spPr bwMode="auto">
          <a:xfrm>
            <a:off x="5753100" y="5893593"/>
            <a:ext cx="4083050" cy="538163"/>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spcBef>
                <a:spcPct val="20000"/>
              </a:spcBef>
              <a:buFont typeface="Arial" pitchFamily="34" charset="0"/>
              <a:buNone/>
            </a:pPr>
            <a:r>
              <a:rPr lang="ar-SA" sz="2400" b="1" u="sng" dirty="0">
                <a:solidFill>
                  <a:srgbClr val="8E6334"/>
                </a:solidFill>
                <a:effectLst>
                  <a:outerShdw blurRad="38100" dist="38100" dir="2700000" algn="tl">
                    <a:srgbClr val="000000">
                      <a:alpha val="43137"/>
                    </a:srgbClr>
                  </a:outerShdw>
                </a:effectLst>
                <a:latin typeface="Calibri" pitchFamily="34" charset="0"/>
              </a:rPr>
              <a:t>كلية الآداب</a:t>
            </a:r>
            <a:endParaRPr lang="en-US" sz="2400" b="1" u="sng" dirty="0">
              <a:solidFill>
                <a:srgbClr val="8E6334"/>
              </a:solidFill>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138</a:t>
            </a:fld>
            <a:endParaRPr lang="en-US" dirty="0"/>
          </a:p>
        </p:txBody>
      </p:sp>
    </p:spTree>
    <p:extLst>
      <p:ext uri="{BB962C8B-B14F-4D97-AF65-F5344CB8AC3E}">
        <p14:creationId xmlns:p14="http://schemas.microsoft.com/office/powerpoint/2010/main" val="119554141"/>
      </p:ext>
    </p:extLst>
  </p:cSld>
  <p:clrMapOvr>
    <a:masterClrMapping/>
  </p:clrMapOvr>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139</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التاسعة</a:t>
            </a:r>
            <a:r>
              <a:rPr lang="en-US" spc="-150" dirty="0" smtClean="0">
                <a:solidFill>
                  <a:srgbClr val="376092"/>
                </a:solidFill>
                <a:latin typeface="ae_AlMateen" pitchFamily="2" charset="-78"/>
                <a:cs typeface="ae_AlMateen" pitchFamily="2" charset="-78"/>
              </a:rPr>
              <a:t> </a:t>
            </a:r>
            <a:r>
              <a:rPr lang="ar-SA" spc="-150" dirty="0" smtClean="0">
                <a:solidFill>
                  <a:srgbClr val="376092"/>
                </a:solidFill>
                <a:latin typeface="ae_AlMateen" pitchFamily="2" charset="-78"/>
                <a:cs typeface="ae_AlMateen" pitchFamily="2" charset="-78"/>
              </a:rPr>
              <a:t>المحاضرة</a:t>
            </a:r>
            <a:endParaRPr lang="en-US"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eaLnBrk="1" hangingPunct="1"/>
            <a:r>
              <a:rPr lang="ar-SA" b="1" dirty="0" smtClean="0">
                <a:solidFill>
                  <a:schemeClr val="tx1"/>
                </a:solidFill>
                <a:cs typeface="Arial" pitchFamily="34" charset="0"/>
              </a:rPr>
              <a:t>خلاصة تذهيب تهذيب الكمال</a:t>
            </a:r>
            <a:endParaRPr lang="en-US" b="1" dirty="0" smtClean="0">
              <a:solidFill>
                <a:schemeClr val="tx1"/>
              </a:solidFill>
              <a:cs typeface="Arial" pitchFamily="34" charset="0"/>
            </a:endParaRPr>
          </a:p>
        </p:txBody>
      </p:sp>
    </p:spTree>
    <p:extLst>
      <p:ext uri="{BB962C8B-B14F-4D97-AF65-F5344CB8AC3E}">
        <p14:creationId xmlns:p14="http://schemas.microsoft.com/office/powerpoint/2010/main" val="4216855866"/>
      </p:ext>
    </p:extLst>
  </p:cSld>
  <p:clrMapOvr>
    <a:masterClrMapping/>
  </p:clrMapOvr>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8- خلاصه تذهيب تهذيب الكمال</a:t>
            </a:r>
            <a:endParaRPr lang="ar-SA" dirty="0"/>
          </a:p>
        </p:txBody>
      </p:sp>
      <p:sp>
        <p:nvSpPr>
          <p:cNvPr id="3" name="عنصر نائب للمحتوى 2"/>
          <p:cNvSpPr>
            <a:spLocks noGrp="1"/>
          </p:cNvSpPr>
          <p:nvPr>
            <p:ph idx="1"/>
          </p:nvPr>
        </p:nvSpPr>
        <p:spPr/>
        <p:txBody>
          <a:bodyPr>
            <a:normAutofit/>
          </a:bodyPr>
          <a:lstStyle/>
          <a:p>
            <a:pPr marL="0" indent="446088" algn="just" rtl="1"/>
            <a:r>
              <a:rPr lang="ar-SA" dirty="0" smtClean="0"/>
              <a:t>-  جاء الحافظ صفي الدين أحمد بن عبدالله الخزرجي الأنصاري الساعدي  المولود سنه 900 فاختصر كتاب " تذهيب التهذيب" للذهبي  في كتاب " خلاصة تذهيب تهذيب الكمال "</a:t>
            </a:r>
            <a:endParaRPr lang="en-US" dirty="0" smtClean="0"/>
          </a:p>
          <a:p>
            <a:pPr marL="0" indent="446088" algn="just" rtl="1"/>
            <a:r>
              <a:rPr lang="ar-SA" dirty="0" smtClean="0"/>
              <a:t>-  قال مصنفه في مقدمته الصغيرة" وبعد : فهذا المختصر في أسماء الرجال اختصرته من " تذهيب تهذيب الكمال " وضبطت ما يحتاج الى ضبطه في غالب الاحوال , وزدت فيه زيادات مفيدة , ووفيات عديدة, من الكتب المعتمدة والنقول المسندة. أسال الله تعالى التوفيق والهدى إلى سواء الطريق بمنه وكرمه آمين "</a:t>
            </a:r>
            <a:endParaRPr lang="en-US" dirty="0" smtClean="0"/>
          </a:p>
          <a:p>
            <a:pPr marL="0" indent="446088" algn="just" rtl="1"/>
            <a:endParaRPr lang="ar-SA" dirty="0"/>
          </a:p>
        </p:txBody>
      </p:sp>
    </p:spTree>
    <p:extLst>
      <p:ext uri="{BB962C8B-B14F-4D97-AF65-F5344CB8AC3E}">
        <p14:creationId xmlns:p14="http://schemas.microsoft.com/office/powerpoint/2010/main" val="29032776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4"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heel(4)">
                                      <p:cBhvr>
                                        <p:cTn id="7" dur="2000"/>
                                        <p:tgtEl>
                                          <p:spTgt spid="3">
                                            <p:txEl>
                                              <p:pRg st="0" end="0"/>
                                            </p:txEl>
                                          </p:spTgt>
                                        </p:tgtEl>
                                      </p:cBhvr>
                                    </p:animEffect>
                                  </p:childTnLst>
                                </p:cTn>
                              </p:par>
                              <p:par>
                                <p:cTn id="8" presetID="21" presetClass="entr" presetSubtype="4"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heel(4)">
                                      <p:cBhvr>
                                        <p:cTn id="10"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منهج </a:t>
            </a:r>
            <a:r>
              <a:rPr lang="ar-SA" dirty="0" err="1" smtClean="0"/>
              <a:t>الخزرجي</a:t>
            </a:r>
            <a:r>
              <a:rPr lang="ar-SA" dirty="0" smtClean="0"/>
              <a:t> في الخلاصة</a:t>
            </a:r>
            <a:endParaRPr lang="ar-SA" dirty="0"/>
          </a:p>
        </p:txBody>
      </p:sp>
      <p:sp>
        <p:nvSpPr>
          <p:cNvPr id="3" name="عنصر نائب للمحتوى 2"/>
          <p:cNvSpPr>
            <a:spLocks noGrp="1"/>
          </p:cNvSpPr>
          <p:nvPr>
            <p:ph idx="1"/>
          </p:nvPr>
        </p:nvSpPr>
        <p:spPr/>
        <p:txBody>
          <a:bodyPr/>
          <a:lstStyle/>
          <a:p>
            <a:pPr marL="3175" indent="358775" algn="just" rtl="1"/>
            <a:r>
              <a:rPr lang="ar-SA" dirty="0" smtClean="0"/>
              <a:t>1- ترجم للرواة المُخَرج لهم في الكتب الستة وأشهر مصنفات اصحابها التي ترجم الذهبي في تذهيبه لرجالها , ومجموع تلك المصنفات مع الكتب الستة الاصول خمسة وعشرون وهي المصنفات التي ذكرها المزي في "تهذيبه" نفسها .</a:t>
            </a:r>
            <a:endParaRPr lang="en-US" dirty="0" smtClean="0"/>
          </a:p>
          <a:p>
            <a:pPr marL="3175" indent="358775" algn="just" rtl="1"/>
            <a:r>
              <a:rPr lang="ar-SA" dirty="0" smtClean="0"/>
              <a:t>2- ذكر رموز تلك المصنفات في المقدمة وعددها سبعة وعشرون رمزاً , وهي الرموز التي ذكرها المزي ثم الذهبي في تذهيبه لكنه زاد عليها رمزاً </a:t>
            </a:r>
            <a:r>
              <a:rPr lang="ar-SA" dirty="0"/>
              <a:t>آ</a:t>
            </a:r>
            <a:r>
              <a:rPr lang="ar-SA" dirty="0" smtClean="0"/>
              <a:t>خر وهو كلمة "تمييز" وتذكر مع الراوي الذي ليس له رواية في المصنفات المترجم لرواتها في هذا الكتاب .</a:t>
            </a:r>
            <a:endParaRPr lang="en-US" dirty="0" smtClean="0"/>
          </a:p>
          <a:p>
            <a:endParaRPr lang="ar-SA" dirty="0"/>
          </a:p>
        </p:txBody>
      </p:sp>
    </p:spTree>
    <p:extLst>
      <p:ext uri="{BB962C8B-B14F-4D97-AF65-F5344CB8AC3E}">
        <p14:creationId xmlns:p14="http://schemas.microsoft.com/office/powerpoint/2010/main" val="31301940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457200" y="1752600"/>
            <a:ext cx="8915400" cy="4525963"/>
          </a:xfrm>
        </p:spPr>
        <p:txBody>
          <a:bodyPr/>
          <a:lstStyle/>
          <a:p>
            <a:pPr algn="just" rtl="1"/>
            <a:r>
              <a:rPr lang="ar-SA" sz="4000" dirty="0" smtClean="0"/>
              <a:t>3-  قسم الكتاب إلى كتابين , الكتاب الأول , وخصصه لتراجم الرجال, والكتاب الثاني وخصصه لتراجم النساء. </a:t>
            </a:r>
          </a:p>
          <a:p>
            <a:pPr algn="just" rtl="1">
              <a:buFontTx/>
              <a:buChar char="-"/>
            </a:pPr>
            <a:r>
              <a:rPr lang="ar-SA" sz="4000" dirty="0" smtClean="0"/>
              <a:t>قسم كتاب الرجال إلى قسمين وخاتمة .</a:t>
            </a:r>
          </a:p>
          <a:p>
            <a:pPr algn="just" rtl="1">
              <a:buFontTx/>
              <a:buChar char="-"/>
            </a:pPr>
            <a:r>
              <a:rPr lang="ar-SA" sz="4000" dirty="0" smtClean="0"/>
              <a:t> فالقسم الأول جعله في ترتيبهم على الأسماء , والقسم الثاني جعله في ترتيبهم على الكنى وجعله نوعين . </a:t>
            </a:r>
            <a:endParaRPr lang="en-US" sz="4000" dirty="0"/>
          </a:p>
        </p:txBody>
      </p:sp>
    </p:spTree>
    <p:extLst>
      <p:ext uri="{BB962C8B-B14F-4D97-AF65-F5344CB8AC3E}">
        <p14:creationId xmlns:p14="http://schemas.microsoft.com/office/powerpoint/2010/main" val="20625496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strips(down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strips(downLeft)">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p:txBody>
          <a:bodyPr/>
          <a:lstStyle/>
          <a:p>
            <a:r>
              <a:rPr lang="ar-SA" dirty="0" smtClean="0"/>
              <a:t>وأما الخاتمة فجعلها من ثمانية فصول:</a:t>
            </a:r>
            <a:r>
              <a:rPr lang="en-US" dirty="0" smtClean="0"/>
              <a:t/>
            </a:r>
            <a:br>
              <a:rPr lang="en-US" dirty="0" smtClean="0"/>
            </a:br>
            <a:r>
              <a:rPr lang="ar-SA" dirty="0" smtClean="0"/>
              <a:t>الفصل الأول : فيمن عرف بابن فلان ولم يتقدم اسمه ,أو تقدم ولم يشتهر بهذه النسبة</a:t>
            </a:r>
          </a:p>
          <a:p>
            <a:r>
              <a:rPr lang="ar-SA" dirty="0" smtClean="0"/>
              <a:t>الفصل الثاني : فيمن تقدم اسمه .</a:t>
            </a:r>
            <a:endParaRPr lang="en-US" dirty="0" smtClean="0"/>
          </a:p>
          <a:p>
            <a:r>
              <a:rPr lang="ar-SA" dirty="0" smtClean="0"/>
              <a:t>الفصل الثالث: فيمن عرف بنسبه ولم يتقدم اسمه </a:t>
            </a:r>
            <a:endParaRPr lang="en-US" dirty="0" smtClean="0"/>
          </a:p>
          <a:p>
            <a:endParaRPr lang="ar-SA" dirty="0"/>
          </a:p>
        </p:txBody>
      </p:sp>
    </p:spTree>
    <p:extLst>
      <p:ext uri="{BB962C8B-B14F-4D97-AF65-F5344CB8AC3E}">
        <p14:creationId xmlns:p14="http://schemas.microsoft.com/office/powerpoint/2010/main" val="26917892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edge">
                                      <p:cBhvr>
                                        <p:cTn id="7" dur="2000"/>
                                        <p:tgtEl>
                                          <p:spTgt spid="3">
                                            <p:txEl>
                                              <p:pRg st="0" end="0"/>
                                            </p:txEl>
                                          </p:spTgt>
                                        </p:tgtEl>
                                      </p:cBhvr>
                                    </p:animEffect>
                                  </p:childTnLst>
                                </p:cTn>
                              </p:par>
                              <p:par>
                                <p:cTn id="8" presetID="2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edge">
                                      <p:cBhvr>
                                        <p:cTn id="10" dur="2000"/>
                                        <p:tgtEl>
                                          <p:spTgt spid="3">
                                            <p:txEl>
                                              <p:pRg st="1" end="1"/>
                                            </p:txEl>
                                          </p:spTgt>
                                        </p:tgtEl>
                                      </p:cBhvr>
                                    </p:animEffect>
                                  </p:childTnLst>
                                </p:cTn>
                              </p:par>
                              <p:par>
                                <p:cTn id="11" presetID="20"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wedge">
                                      <p:cBhvr>
                                        <p:cTn id="13"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الفصل الرابع : فيمن عرف بنسبه وتقدم اسمه في الأسماء </a:t>
            </a:r>
            <a:endParaRPr lang="en-US" dirty="0" smtClean="0"/>
          </a:p>
          <a:p>
            <a:r>
              <a:rPr lang="ar-SA" dirty="0" smtClean="0"/>
              <a:t>الفصل الخامس : في الألقاب</a:t>
            </a:r>
            <a:endParaRPr lang="en-US" dirty="0" smtClean="0"/>
          </a:p>
          <a:p>
            <a:r>
              <a:rPr lang="ar-SA" dirty="0" smtClean="0"/>
              <a:t>الفصل السادس: فيمن لقب بكنيته.</a:t>
            </a:r>
            <a:endParaRPr lang="en-US" dirty="0" smtClean="0"/>
          </a:p>
          <a:p>
            <a:r>
              <a:rPr lang="ar-SA" dirty="0" smtClean="0"/>
              <a:t>الفصل السابع : فيمن لقب بنسبه</a:t>
            </a:r>
            <a:endParaRPr lang="en-US" dirty="0" smtClean="0"/>
          </a:p>
          <a:p>
            <a:r>
              <a:rPr lang="ar-SA" dirty="0" smtClean="0"/>
              <a:t>الفصل الثامن : في </a:t>
            </a:r>
            <a:r>
              <a:rPr lang="ar-SA" dirty="0" err="1" smtClean="0"/>
              <a:t>المبهات</a:t>
            </a:r>
            <a:r>
              <a:rPr lang="ar-SA" dirty="0" smtClean="0"/>
              <a:t> </a:t>
            </a:r>
            <a:endParaRPr lang="en-US" dirty="0" smtClean="0"/>
          </a:p>
          <a:p>
            <a:endParaRPr lang="ar-SA" dirty="0"/>
          </a:p>
        </p:txBody>
      </p:sp>
    </p:spTree>
    <p:extLst>
      <p:ext uri="{BB962C8B-B14F-4D97-AF65-F5344CB8AC3E}">
        <p14:creationId xmlns:p14="http://schemas.microsoft.com/office/powerpoint/2010/main" val="1061709092"/>
      </p:ext>
    </p:extLst>
  </p:cSld>
  <p:clrMapOvr>
    <a:masterClrMapping/>
  </p:clrMapOvr>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ثم قسم كتاب النساء على نحو ما قسم كتاب الرجال إلا أنه جعل الخاتمة من ثلاثة فصول وهي :</a:t>
            </a:r>
            <a:endParaRPr lang="en-US" dirty="0" smtClean="0"/>
          </a:p>
          <a:p>
            <a:r>
              <a:rPr lang="ar-SA" dirty="0" smtClean="0"/>
              <a:t>الفصل الأول : فيمن عرفت بابنة فلان وفيه نوعان : </a:t>
            </a:r>
          </a:p>
          <a:p>
            <a:r>
              <a:rPr lang="ar-SA" dirty="0"/>
              <a:t> </a:t>
            </a:r>
            <a:r>
              <a:rPr lang="ar-SA" dirty="0" smtClean="0"/>
              <a:t>               النوع الأول : فيمن لم يتقدم اسمها .  </a:t>
            </a:r>
          </a:p>
          <a:p>
            <a:r>
              <a:rPr lang="ar-SA" dirty="0" smtClean="0"/>
              <a:t>                والنوع الثاني : فيمن قدم اسمها .</a:t>
            </a:r>
            <a:endParaRPr lang="en-US" dirty="0" smtClean="0"/>
          </a:p>
          <a:p>
            <a:r>
              <a:rPr lang="ar-SA" dirty="0" smtClean="0"/>
              <a:t>الفصل الثاني : في الألقاب </a:t>
            </a:r>
            <a:endParaRPr lang="en-US" dirty="0" smtClean="0"/>
          </a:p>
          <a:p>
            <a:r>
              <a:rPr lang="ar-SA" dirty="0" smtClean="0"/>
              <a:t>الفصل الثالث : في المجهولات</a:t>
            </a:r>
            <a:endParaRPr lang="en-US" dirty="0" smtClean="0"/>
          </a:p>
          <a:p>
            <a:endParaRPr lang="ar-SA" dirty="0"/>
          </a:p>
        </p:txBody>
      </p:sp>
    </p:spTree>
    <p:extLst>
      <p:ext uri="{BB962C8B-B14F-4D97-AF65-F5344CB8AC3E}">
        <p14:creationId xmlns:p14="http://schemas.microsoft.com/office/powerpoint/2010/main" val="19885564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par>
                                <p:cTn id="8" presetID="14" presetClass="entr" presetSubtype="1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0" dur="500"/>
                                        <p:tgtEl>
                                          <p:spTgt spid="3">
                                            <p:txEl>
                                              <p:pRg st="1" end="1"/>
                                            </p:txEl>
                                          </p:spTgt>
                                        </p:tgtEl>
                                      </p:cBhvr>
                                    </p:animEffect>
                                  </p:childTnLst>
                                </p:cTn>
                              </p:par>
                              <p:par>
                                <p:cTn id="11" presetID="14" presetClass="entr" presetSubtype="1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3" dur="500"/>
                                        <p:tgtEl>
                                          <p:spTgt spid="3">
                                            <p:txEl>
                                              <p:pRg st="2" end="2"/>
                                            </p:txEl>
                                          </p:spTgt>
                                        </p:tgtEl>
                                      </p:cBhvr>
                                    </p:animEffect>
                                  </p:childTnLst>
                                </p:cTn>
                              </p:par>
                              <p:par>
                                <p:cTn id="14" presetID="14" presetClass="entr" presetSubtype="10"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randombar(horizontal)">
                                      <p:cBhvr>
                                        <p:cTn id="16" dur="500"/>
                                        <p:tgtEl>
                                          <p:spTgt spid="3">
                                            <p:txEl>
                                              <p:pRg st="3" end="3"/>
                                            </p:txEl>
                                          </p:spTgt>
                                        </p:tgtEl>
                                      </p:cBhvr>
                                    </p:animEffect>
                                  </p:childTnLst>
                                </p:cTn>
                              </p:par>
                              <p:par>
                                <p:cTn id="17" presetID="14" presetClass="entr" presetSubtype="1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randombar(horizontal)">
                                      <p:cBhvr>
                                        <p:cTn id="19" dur="500"/>
                                        <p:tgtEl>
                                          <p:spTgt spid="3">
                                            <p:txEl>
                                              <p:pRg st="4" end="4"/>
                                            </p:txEl>
                                          </p:spTgt>
                                        </p:tgtEl>
                                      </p:cBhvr>
                                    </p:animEffect>
                                  </p:childTnLst>
                                </p:cTn>
                              </p:par>
                              <p:par>
                                <p:cTn id="20" presetID="14" presetClass="entr" presetSubtype="10" fill="hold"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randombar(horizontal)">
                                      <p:cBhvr>
                                        <p:cTn id="2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495300" y="1600201"/>
            <a:ext cx="8915400" cy="4267200"/>
          </a:xfrm>
        </p:spPr>
        <p:txBody>
          <a:bodyPr>
            <a:normAutofit/>
          </a:bodyPr>
          <a:lstStyle/>
          <a:p>
            <a:r>
              <a:rPr lang="ar-SA" dirty="0" smtClean="0"/>
              <a:t>4_ رتب الأسماء على الحروف لكنه ابتدأ حرف الهمزة بمن اسمه احمد , وحرف الميم بمن اسمه محمد , ثم قال داخل الحرف الواحد  : "من اسمه عمر" وذكر كل من اسمه عمر , وهكذا ... واذا كان اسم بعض الرواة لا يشاركه فيه أحد , وضعه في فصل آخر الحرف , وسمى ذلك الفصل " فصل التفاريق" ولو وضعه في مكانه حسب ترتيب الحروف لكان أسهل على المراجع . وما عرفت الفائدة في عمله هذا .</a:t>
            </a:r>
            <a:endParaRPr lang="en-US" dirty="0" smtClean="0"/>
          </a:p>
          <a:p>
            <a:endParaRPr lang="ar-SA" dirty="0"/>
          </a:p>
        </p:txBody>
      </p:sp>
    </p:spTree>
    <p:extLst>
      <p:ext uri="{BB962C8B-B14F-4D97-AF65-F5344CB8AC3E}">
        <p14:creationId xmlns:p14="http://schemas.microsoft.com/office/powerpoint/2010/main" val="19462530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Left)">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5_ زاد بعض التراجم على ما في الكتاب الذهبي وهي التي يرمز اليها بكلمة : "تمييز" , كما تقدم .</a:t>
            </a:r>
            <a:endParaRPr lang="en-US" dirty="0" smtClean="0"/>
          </a:p>
          <a:p>
            <a:r>
              <a:rPr lang="ar-SA" dirty="0" smtClean="0"/>
              <a:t>6_ وأما صياغته للترجمة فلم يلتزم فيها خطا معينا كما فعل الحافظ ابن حجر في " التقريب "فأحيانا  يذكر الجرح أو التوثيق, واحيانا يهمله ولا يذكر في المترجم له شيئا من ذلك , وأحيانا يذكر وفاته وأحيانا لا يذكرها . وكثيراً ما يذكر عدة الاحاديث التي لصاحب الترجمة في الكتب التي أخرجت له.</a:t>
            </a:r>
            <a:endParaRPr lang="en-US" dirty="0" smtClean="0"/>
          </a:p>
          <a:p>
            <a:endParaRPr lang="ar-SA" dirty="0"/>
          </a:p>
        </p:txBody>
      </p:sp>
    </p:spTree>
    <p:extLst>
      <p:ext uri="{BB962C8B-B14F-4D97-AF65-F5344CB8AC3E}">
        <p14:creationId xmlns:p14="http://schemas.microsoft.com/office/powerpoint/2010/main" val="4014383307"/>
      </p:ext>
    </p:extLst>
  </p:cSld>
  <p:clrMapOvr>
    <a:masterClrMapping/>
  </p:clrMapOvr>
  <p:timing>
    <p:tnLst>
      <p:par>
        <p:cT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marL="88900" indent="273050" algn="just" rtl="1"/>
            <a:r>
              <a:rPr lang="ar-SA" sz="3400" dirty="0" smtClean="0"/>
              <a:t>       والذي </a:t>
            </a:r>
            <a:r>
              <a:rPr lang="ar-SA" sz="3400" dirty="0" err="1" smtClean="0"/>
              <a:t>التزمه</a:t>
            </a:r>
            <a:r>
              <a:rPr lang="ar-SA" sz="3400" dirty="0" smtClean="0"/>
              <a:t> دائما هو ذكر بعض شيوخه وبعض تلاميذه والغالب أنه يذكر بين الواحد والثلاثة من الشيوخ والتلاميذ</a:t>
            </a:r>
            <a:endParaRPr lang="en-US" sz="3400" dirty="0" smtClean="0"/>
          </a:p>
          <a:p>
            <a:pPr marL="88900" indent="273050" algn="just" rtl="1"/>
            <a:r>
              <a:rPr lang="ar-SA" sz="3400" dirty="0" smtClean="0"/>
              <a:t>       ولا يلخص أقوال الأئمة في الجرح والتعديل التي قيلت في صاحب الترجمة, وإنما </a:t>
            </a:r>
            <a:r>
              <a:rPr lang="ar-SA" sz="3400" dirty="0" err="1" smtClean="0"/>
              <a:t>يذكربعضها</a:t>
            </a:r>
            <a:r>
              <a:rPr lang="ar-SA" sz="3400" dirty="0" smtClean="0"/>
              <a:t> منسوبة لأصحابها . كقوله: "وثقه فلان " أو "ضعفه فلان" .والظاهر أنه ينقل فيه الكلام الراجح عنده, والله اعلم. ولم ينص على ذلك ولا على غيره من الامور المهمة في مقدمة الكتاب .ولو ذكره لكان أولى </a:t>
            </a:r>
            <a:endParaRPr lang="en-US" sz="3400" dirty="0" smtClean="0"/>
          </a:p>
          <a:p>
            <a:endParaRPr lang="ar-SA" dirty="0"/>
          </a:p>
        </p:txBody>
      </p:sp>
    </p:spTree>
    <p:extLst>
      <p:ext uri="{BB962C8B-B14F-4D97-AF65-F5344CB8AC3E}">
        <p14:creationId xmlns:p14="http://schemas.microsoft.com/office/powerpoint/2010/main" val="7073499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598627" y="0"/>
            <a:ext cx="5850650" cy="908720"/>
          </a:xfrm>
        </p:spPr>
        <p:txBody>
          <a:bodyPr>
            <a:normAutofit/>
          </a:bodyPr>
          <a:lstStyle/>
          <a:p>
            <a:r>
              <a:rPr lang="ar-SA" dirty="0" smtClean="0">
                <a:solidFill>
                  <a:srgbClr val="C00000"/>
                </a:solidFill>
                <a:latin typeface="ae_Ostorah" pitchFamily="18" charset="-78"/>
                <a:cs typeface="ae_Ostorah" pitchFamily="18" charset="-78"/>
              </a:rPr>
              <a:t>كلمة أخيره في الكتاب : </a:t>
            </a:r>
            <a:endParaRPr lang="ar-SA" dirty="0">
              <a:solidFill>
                <a:srgbClr val="C00000"/>
              </a:solidFill>
              <a:latin typeface="ae_Ostorah" pitchFamily="18" charset="-78"/>
              <a:cs typeface="ae_Ostorah" pitchFamily="18" charset="-78"/>
            </a:endParaRPr>
          </a:p>
        </p:txBody>
      </p:sp>
      <p:sp>
        <p:nvSpPr>
          <p:cNvPr id="3" name="عنصر نائب للمحتوى 2"/>
          <p:cNvSpPr>
            <a:spLocks noGrp="1"/>
          </p:cNvSpPr>
          <p:nvPr>
            <p:ph idx="1"/>
          </p:nvPr>
        </p:nvSpPr>
        <p:spPr>
          <a:xfrm>
            <a:off x="1052567" y="980728"/>
            <a:ext cx="8670168" cy="5661248"/>
          </a:xfrm>
        </p:spPr>
        <p:txBody>
          <a:bodyPr>
            <a:normAutofit/>
          </a:bodyPr>
          <a:lstStyle/>
          <a:p>
            <a:endParaRPr lang="ar-SA" dirty="0" smtClean="0"/>
          </a:p>
          <a:p>
            <a:pPr algn="just" rtl="1"/>
            <a:r>
              <a:rPr lang="ar-SA" dirty="0" smtClean="0"/>
              <a:t>- لا شك أن الخزرجي رحمه الله تعالى  قد بذل مجهودا مشكورا في تلخيص </a:t>
            </a:r>
            <a:r>
              <a:rPr lang="ar-SA" dirty="0" err="1" smtClean="0"/>
              <a:t>واختصاركتاب</a:t>
            </a:r>
            <a:r>
              <a:rPr lang="ar-SA" dirty="0" smtClean="0"/>
              <a:t> (تذهيب التهذيب ) للذهبي ، لكن يلاحظ عليه أمران جديران بالاهتمام هما : </a:t>
            </a:r>
          </a:p>
          <a:p>
            <a:pPr algn="just" rtl="1">
              <a:buFontTx/>
              <a:buChar char="-"/>
            </a:pPr>
            <a:r>
              <a:rPr lang="ar-SA" dirty="0" smtClean="0"/>
              <a:t>الأول عدم ذكره ماقيل من جرح أو تعديل في كثير من التراجم . وهذا قصور واضح, والتفريط فيه يحط من قيمة الكتاب العلمية. لأن من الغايات الرئيسية للمراجع في هذا الكتاب أن يعرف مرتبة صاحب الترجمة من التجريح </a:t>
            </a:r>
            <a:r>
              <a:rPr lang="ar-SA" dirty="0" err="1" smtClean="0"/>
              <a:t>أوالتوثيق</a:t>
            </a:r>
            <a:r>
              <a:rPr lang="ar-SA" dirty="0" smtClean="0"/>
              <a:t> .</a:t>
            </a:r>
          </a:p>
          <a:p>
            <a:endParaRPr lang="ar-SA" dirty="0"/>
          </a:p>
        </p:txBody>
      </p:sp>
    </p:spTree>
    <p:extLst>
      <p:ext uri="{BB962C8B-B14F-4D97-AF65-F5344CB8AC3E}">
        <p14:creationId xmlns:p14="http://schemas.microsoft.com/office/powerpoint/2010/main" val="30019723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7"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7"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1000"/>
                                        <p:tgtEl>
                                          <p:spTgt spid="3">
                                            <p:txEl>
                                              <p:pRg st="2" end="2"/>
                                            </p:txEl>
                                          </p:spTgt>
                                        </p:tgtEl>
                                      </p:cBhvr>
                                    </p:animEffect>
                                    <p:anim calcmode="lin" valueType="num">
                                      <p:cBhvr>
                                        <p:cTn id="2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algn="just" rtl="1">
              <a:buFontTx/>
              <a:buChar char="-"/>
            </a:pPr>
            <a:r>
              <a:rPr lang="ar-SA" sz="2800" dirty="0" smtClean="0"/>
              <a:t>الأمر الثاني عدم ذكر تاريخ الوفاة في كثير من التراجم أيضا ، وهذا النقص وإن لم يكن مثل الأمر الأول إلا انه أمر ليس بالسهل أو غير المهم, لذا فإن كتاب (الكاشف) للذهبي و (تقريب التهذيب) لابن حجر, يتفوقان على هذا الكتاب بذكر مرتبة صاحب الترجمة, من التجريح أو التوثيق, وذكر سنة الوفاة .</a:t>
            </a:r>
          </a:p>
          <a:p>
            <a:pPr algn="just" rtl="1">
              <a:buFontTx/>
              <a:buChar char="-"/>
            </a:pPr>
            <a:r>
              <a:rPr lang="ar-SA" sz="2800" dirty="0" smtClean="0"/>
              <a:t>هذا بالإضافة إلى أن الذهبي وابن حجر يلخصان أقوال أئمة الجرح والتعديل التي قيلت فيه, ثم يأتيان بلفظ من عندهما يعطي هذا الشخص المرتبة التي يريان أنها تناسبه, فهما كالفقهاء الذين يستنبطون الأحكام من النصوص ، على حين أن الخزرجي ناقل فقط </a:t>
            </a:r>
            <a:r>
              <a:rPr lang="ar-SA" dirty="0" smtClean="0"/>
              <a:t>.</a:t>
            </a:r>
            <a:endParaRPr lang="en-US" dirty="0" smtClean="0"/>
          </a:p>
          <a:p>
            <a:endParaRPr lang="ar-SA" dirty="0"/>
          </a:p>
        </p:txBody>
      </p:sp>
    </p:spTree>
    <p:extLst>
      <p:ext uri="{BB962C8B-B14F-4D97-AF65-F5344CB8AC3E}">
        <p14:creationId xmlns:p14="http://schemas.microsoft.com/office/powerpoint/2010/main" val="3337833915"/>
      </p:ext>
    </p:extLst>
  </p:cSld>
  <p:clrMapOvr>
    <a:masterClrMapping/>
  </p:clrMapOvr>
  <p:timing>
    <p:tnLst>
      <p:par>
        <p:cTn id="1" dur="indefinite" restart="never" nodeType="tmRoot"/>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نماذج من كتاب الخلاصة </a:t>
            </a:r>
            <a:endParaRPr lang="ar-SA" dirty="0"/>
          </a:p>
        </p:txBody>
      </p:sp>
      <p:pic>
        <p:nvPicPr>
          <p:cNvPr id="25602" name="Picture 2"/>
          <p:cNvPicPr>
            <a:picLocks noGrp="1" noChangeAspect="1" noChangeArrowheads="1"/>
          </p:cNvPicPr>
          <p:nvPr>
            <p:ph idx="1"/>
          </p:nvPr>
        </p:nvPicPr>
        <p:blipFill>
          <a:blip r:embed="rId2" cstate="print"/>
          <a:srcRect/>
          <a:stretch>
            <a:fillRect/>
          </a:stretch>
        </p:blipFill>
        <p:spPr bwMode="auto">
          <a:xfrm>
            <a:off x="762000" y="1295400"/>
            <a:ext cx="8686800" cy="1801498"/>
          </a:xfrm>
          <a:prstGeom prst="rect">
            <a:avLst/>
          </a:prstGeom>
          <a:noFill/>
          <a:ln w="9525">
            <a:noFill/>
            <a:miter lim="800000"/>
            <a:headEnd/>
            <a:tailEnd/>
          </a:ln>
        </p:spPr>
      </p:pic>
      <p:pic>
        <p:nvPicPr>
          <p:cNvPr id="25603" name="Picture 3"/>
          <p:cNvPicPr>
            <a:picLocks noChangeAspect="1" noChangeArrowheads="1"/>
          </p:cNvPicPr>
          <p:nvPr/>
        </p:nvPicPr>
        <p:blipFill>
          <a:blip r:embed="rId3" cstate="print"/>
          <a:srcRect/>
          <a:stretch>
            <a:fillRect/>
          </a:stretch>
        </p:blipFill>
        <p:spPr bwMode="auto">
          <a:xfrm>
            <a:off x="838200" y="2895600"/>
            <a:ext cx="8763000" cy="3057525"/>
          </a:xfrm>
          <a:prstGeom prst="rect">
            <a:avLst/>
          </a:prstGeom>
          <a:noFill/>
          <a:ln w="9525">
            <a:noFill/>
            <a:miter lim="800000"/>
            <a:headEnd/>
            <a:tailEnd/>
          </a:ln>
        </p:spPr>
      </p:pic>
    </p:spTree>
    <p:extLst>
      <p:ext uri="{BB962C8B-B14F-4D97-AF65-F5344CB8AC3E}">
        <p14:creationId xmlns:p14="http://schemas.microsoft.com/office/powerpoint/2010/main" val="1195843711"/>
      </p:ext>
    </p:extLst>
  </p:cSld>
  <p:clrMapOvr>
    <a:masterClrMapping/>
  </p:clrMapOvr>
  <p:timing>
    <p:tnLst>
      <p:par>
        <p:cTn id="1" dur="indefinite" restart="never" nodeType="tmRoot"/>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Tree>
    <p:extLst>
      <p:ext uri="{BB962C8B-B14F-4D97-AF65-F5344CB8AC3E}">
        <p14:creationId xmlns:p14="http://schemas.microsoft.com/office/powerpoint/2010/main" val="3810408178"/>
      </p:ext>
    </p:extLst>
  </p:cSld>
  <p:clrMapOvr>
    <a:masterClrMapping/>
  </p:clrMapOvr>
  <p:timing>
    <p:tnLst>
      <p:par>
        <p:cTn id="1" dur="indefinite" restart="never" nodeType="tmRoot"/>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313B4A"/>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313B4A"/>
                </a:solidFill>
                <a:latin typeface="Calibri" pitchFamily="34" charset="0"/>
              </a:rPr>
              <a:t>عمادة التعلم الإلكتروني والتعليم عن بعد</a:t>
            </a:r>
            <a:endParaRPr lang="en-US" sz="2400" b="1" dirty="0">
              <a:solidFill>
                <a:srgbClr val="313B4A"/>
              </a:solidFill>
              <a:latin typeface="Calibri" pitchFamily="34" charset="0"/>
            </a:endParaRPr>
          </a:p>
          <a:p>
            <a:pPr algn="ctr" rtl="0">
              <a:spcBef>
                <a:spcPct val="20000"/>
              </a:spcBef>
              <a:buFont typeface="Arial" pitchFamily="34" charset="0"/>
              <a:buNone/>
            </a:pPr>
            <a:r>
              <a:rPr lang="ar-SA" sz="2400" dirty="0" smtClean="0">
                <a:solidFill>
                  <a:srgbClr val="313B4A"/>
                </a:solidFill>
                <a:latin typeface="Calibri" pitchFamily="34" charset="0"/>
              </a:rPr>
              <a:t>	</a:t>
            </a:r>
            <a:endParaRPr lang="en-US" sz="2400" dirty="0">
              <a:solidFill>
                <a:srgbClr val="313B4A"/>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4000" b="1" dirty="0">
                <a:solidFill>
                  <a:srgbClr val="43A79C"/>
                </a:solidFill>
                <a:latin typeface="AYM Wadiy S_U normal."/>
                <a:cs typeface="Times New Roman" pitchFamily="18" charset="0"/>
              </a:rPr>
              <a:t>اسم المقرر</a:t>
            </a:r>
            <a:endParaRPr lang="ar-SA" sz="4000" b="1" dirty="0">
              <a:solidFill>
                <a:srgbClr val="43A79C"/>
              </a:solidFill>
              <a:latin typeface="AYM Wadiy S_U normal."/>
              <a:cs typeface="Times New Roman" pitchFamily="18" charset="0"/>
            </a:endParaRPr>
          </a:p>
          <a:p>
            <a:pPr algn="ctr"/>
            <a:r>
              <a:rPr lang="ar-SA" sz="2800" b="1" dirty="0">
                <a:solidFill>
                  <a:srgbClr val="313B4A"/>
                </a:solidFill>
                <a:latin typeface="Calibri" pitchFamily="34" charset="0"/>
                <a:cs typeface="Times New Roman" pitchFamily="18" charset="0"/>
              </a:rPr>
              <a:t>دراسة الاسانيد</a:t>
            </a:r>
          </a:p>
          <a:p>
            <a:pPr algn="ctr" rtl="0"/>
            <a:endParaRPr lang="en-US" sz="2800" b="1" dirty="0">
              <a:solidFill>
                <a:srgbClr val="313B4A"/>
              </a:solidFill>
              <a:latin typeface="Calibri" pitchFamily="34" charset="0"/>
              <a:cs typeface="Times New Roman" pitchFamily="18" charset="0"/>
            </a:endParaRPr>
          </a:p>
          <a:p>
            <a:pPr algn="ctr"/>
            <a:r>
              <a:rPr lang="ar-SA" sz="4000" b="1" dirty="0">
                <a:solidFill>
                  <a:srgbClr val="43A79C"/>
                </a:solidFill>
                <a:latin typeface="AYM Wadiy S_U normal."/>
                <a:cs typeface="Times New Roman" pitchFamily="18" charset="0"/>
              </a:rPr>
              <a:t>استاذ المقرر</a:t>
            </a:r>
          </a:p>
          <a:p>
            <a:pPr algn="ctr"/>
            <a:r>
              <a:rPr lang="ar-SA" sz="2800" b="1" dirty="0">
                <a:solidFill>
                  <a:srgbClr val="313B4A"/>
                </a:solidFill>
                <a:latin typeface="Calibri" pitchFamily="34" charset="0"/>
                <a:cs typeface="Times New Roman" pitchFamily="18" charset="0"/>
              </a:rPr>
              <a:t>د/ مهيب الحصان</a:t>
            </a:r>
            <a:endParaRPr lang="en-US" sz="2800" b="1" dirty="0">
              <a:solidFill>
                <a:srgbClr val="313B4A"/>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153</a:t>
            </a:fld>
            <a:endParaRPr lang="en-US" sz="1200" dirty="0">
              <a:solidFill>
                <a:schemeClr val="bg1"/>
              </a:solidFill>
              <a:latin typeface="Calibri" pitchFamily="34" charset="0"/>
            </a:endParaRPr>
          </a:p>
        </p:txBody>
      </p:sp>
      <p:sp>
        <p:nvSpPr>
          <p:cNvPr id="14" name="Subtitle 2"/>
          <p:cNvSpPr txBox="1">
            <a:spLocks/>
          </p:cNvSpPr>
          <p:nvPr/>
        </p:nvSpPr>
        <p:spPr bwMode="auto">
          <a:xfrm>
            <a:off x="5753100" y="5893593"/>
            <a:ext cx="4083050" cy="538163"/>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spcBef>
                <a:spcPct val="20000"/>
              </a:spcBef>
              <a:buFont typeface="Arial" pitchFamily="34" charset="0"/>
              <a:buNone/>
            </a:pPr>
            <a:r>
              <a:rPr lang="ar-SA" sz="2400" b="1" u="sng" dirty="0">
                <a:solidFill>
                  <a:srgbClr val="8E6334"/>
                </a:solidFill>
                <a:effectLst>
                  <a:outerShdw blurRad="38100" dist="38100" dir="2700000" algn="tl">
                    <a:srgbClr val="000000">
                      <a:alpha val="43137"/>
                    </a:srgbClr>
                  </a:outerShdw>
                </a:effectLst>
                <a:latin typeface="Calibri" pitchFamily="34" charset="0"/>
              </a:rPr>
              <a:t>كلية الآداب</a:t>
            </a:r>
            <a:endParaRPr lang="en-US" sz="2400" b="1" u="sng" dirty="0">
              <a:solidFill>
                <a:srgbClr val="8E6334"/>
              </a:solidFill>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153</a:t>
            </a:fld>
            <a:endParaRPr lang="en-US" dirty="0"/>
          </a:p>
        </p:txBody>
      </p:sp>
    </p:spTree>
    <p:extLst>
      <p:ext uri="{BB962C8B-B14F-4D97-AF65-F5344CB8AC3E}">
        <p14:creationId xmlns:p14="http://schemas.microsoft.com/office/powerpoint/2010/main" val="2580482374"/>
      </p:ext>
    </p:extLst>
  </p:cSld>
  <p:clrMapOvr>
    <a:masterClrMapping/>
  </p:clrMapOvr>
  <p:timing>
    <p:tnLst>
      <p:par>
        <p:cTn id="1" dur="indefinite" restart="never" nodeType="tmRoot"/>
      </p:par>
    </p:tn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154</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العاشرة</a:t>
            </a:r>
            <a:r>
              <a:rPr lang="en-US" spc="-150" dirty="0" smtClean="0">
                <a:solidFill>
                  <a:srgbClr val="376092"/>
                </a:solidFill>
                <a:latin typeface="ae_AlMateen" pitchFamily="2" charset="-78"/>
                <a:cs typeface="ae_AlMateen" pitchFamily="2" charset="-78"/>
              </a:rPr>
              <a:t> </a:t>
            </a:r>
            <a:r>
              <a:rPr lang="ar-SA" spc="-150" dirty="0" smtClean="0">
                <a:solidFill>
                  <a:srgbClr val="376092"/>
                </a:solidFill>
                <a:latin typeface="ae_AlMateen" pitchFamily="2" charset="-78"/>
                <a:cs typeface="ae_AlMateen" pitchFamily="2" charset="-78"/>
              </a:rPr>
              <a:t>المحاضرة</a:t>
            </a:r>
            <a:endParaRPr lang="en-US"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eaLnBrk="1" hangingPunct="1"/>
            <a:r>
              <a:rPr lang="ar-SA" b="1" dirty="0" smtClean="0">
                <a:solidFill>
                  <a:schemeClr val="tx1"/>
                </a:solidFill>
                <a:cs typeface="Arial" pitchFamily="34" charset="0"/>
              </a:rPr>
              <a:t>الكتب المصنفة في رجال كتب مخصوصة</a:t>
            </a:r>
          </a:p>
          <a:p>
            <a:pPr eaLnBrk="1" hangingPunct="1"/>
            <a:r>
              <a:rPr lang="ar-SA" sz="3600" b="1" dirty="0" smtClean="0">
                <a:solidFill>
                  <a:srgbClr val="FF0000"/>
                </a:solidFill>
              </a:rPr>
              <a:t>المصنفات في الثقات</a:t>
            </a:r>
            <a:endParaRPr lang="en-US" sz="3600" b="1" dirty="0" smtClean="0">
              <a:solidFill>
                <a:schemeClr val="tx1"/>
              </a:solidFill>
              <a:cs typeface="Arial" pitchFamily="34" charset="0"/>
            </a:endParaRPr>
          </a:p>
        </p:txBody>
      </p:sp>
    </p:spTree>
    <p:extLst>
      <p:ext uri="{BB962C8B-B14F-4D97-AF65-F5344CB8AC3E}">
        <p14:creationId xmlns:p14="http://schemas.microsoft.com/office/powerpoint/2010/main" val="4091672207"/>
      </p:ext>
    </p:extLst>
  </p:cSld>
  <p:clrMapOvr>
    <a:masterClrMapping/>
  </p:clrMapOvr>
  <p:timing>
    <p:tnLst>
      <p:par>
        <p:cTn id="1" dur="indefinite" restart="never" nodeType="tmRoot"/>
      </p:par>
    </p:tn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dirty="0" smtClean="0">
                <a:solidFill>
                  <a:schemeClr val="tx2">
                    <a:lumMod val="75000"/>
                  </a:schemeClr>
                </a:solidFill>
              </a:rPr>
              <a:t>عناصر المحاضرة</a:t>
            </a:r>
            <a:endParaRPr lang="en-US" dirty="0">
              <a:solidFill>
                <a:schemeClr val="tx2">
                  <a:lumMod val="75000"/>
                </a:schemeClr>
              </a:solidFill>
            </a:endParaRPr>
          </a:p>
        </p:txBody>
      </p:sp>
      <p:sp>
        <p:nvSpPr>
          <p:cNvPr id="7171" name="Text Placeholder 5"/>
          <p:cNvSpPr>
            <a:spLocks noGrp="1"/>
          </p:cNvSpPr>
          <p:nvPr>
            <p:ph idx="1"/>
          </p:nvPr>
        </p:nvSpPr>
        <p:spPr/>
        <p:txBody>
          <a:bodyPr/>
          <a:lstStyle/>
          <a:p>
            <a:pPr rtl="1" eaLnBrk="1" hangingPunct="1">
              <a:buFont typeface="Arial" pitchFamily="34" charset="0"/>
              <a:buChar char="•"/>
            </a:pPr>
            <a:r>
              <a:rPr lang="ar-SA" b="1" dirty="0" smtClean="0">
                <a:cs typeface="Arial" pitchFamily="34" charset="0"/>
              </a:rPr>
              <a:t>مقدمة</a:t>
            </a:r>
          </a:p>
          <a:p>
            <a:pPr rtl="1" eaLnBrk="1" hangingPunct="1">
              <a:buFont typeface="Arial" pitchFamily="34" charset="0"/>
              <a:buChar char="•"/>
            </a:pPr>
            <a:r>
              <a:rPr lang="ar-SA" dirty="0" smtClean="0"/>
              <a:t>كتاب التذكرة برجال العشرة</a:t>
            </a:r>
            <a:endParaRPr lang="ar-SA" b="1" dirty="0" smtClean="0">
              <a:cs typeface="Arial" pitchFamily="34" charset="0"/>
            </a:endParaRPr>
          </a:p>
          <a:p>
            <a:pPr rtl="1" eaLnBrk="1" hangingPunct="1">
              <a:buFont typeface="Arial" pitchFamily="34" charset="0"/>
              <a:buChar char="•"/>
            </a:pPr>
            <a:r>
              <a:rPr lang="ar-SA" dirty="0" smtClean="0"/>
              <a:t>تعجيل المنفعة </a:t>
            </a:r>
            <a:r>
              <a:rPr lang="ar-SA" dirty="0" err="1" smtClean="0"/>
              <a:t>بزوائد</a:t>
            </a:r>
            <a:r>
              <a:rPr lang="ar-SA" dirty="0" smtClean="0"/>
              <a:t> رجال الأئمة الأربعة</a:t>
            </a:r>
          </a:p>
          <a:p>
            <a:pPr rtl="1" eaLnBrk="1" hangingPunct="1">
              <a:buFont typeface="Arial" pitchFamily="34" charset="0"/>
              <a:buChar char="•"/>
            </a:pPr>
            <a:r>
              <a:rPr lang="ar-SA" dirty="0" smtClean="0">
                <a:solidFill>
                  <a:srgbClr val="FF0000"/>
                </a:solidFill>
              </a:rPr>
              <a:t>المصنفات في الثقات</a:t>
            </a:r>
            <a:r>
              <a:rPr lang="en-US" b="1" dirty="0" smtClean="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155</a:t>
            </a:fld>
            <a:endParaRPr lang="en-US" dirty="0" smtClean="0">
              <a:cs typeface="Arial" pitchFamily="34" charset="0"/>
            </a:endParaRPr>
          </a:p>
        </p:txBody>
      </p:sp>
    </p:spTree>
    <p:extLst>
      <p:ext uri="{BB962C8B-B14F-4D97-AF65-F5344CB8AC3E}">
        <p14:creationId xmlns:p14="http://schemas.microsoft.com/office/powerpoint/2010/main" val="543264929"/>
      </p:ext>
    </p:extLst>
  </p:cSld>
  <p:clrMapOvr>
    <a:masterClrMapping/>
  </p:clrMapOvr>
  <p:timing>
    <p:tnLst>
      <p:par>
        <p:cTn id="1" dur="indefinite" restart="never" nodeType="tmRoot"/>
      </p:par>
    </p:tn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و – كتاب التذكرة برجال العشرة </a:t>
            </a:r>
            <a:endParaRPr lang="ar-SA" dirty="0"/>
          </a:p>
        </p:txBody>
      </p:sp>
      <p:sp>
        <p:nvSpPr>
          <p:cNvPr id="3" name="عنصر نائب للمحتوى 2"/>
          <p:cNvSpPr>
            <a:spLocks noGrp="1"/>
          </p:cNvSpPr>
          <p:nvPr>
            <p:ph idx="1"/>
          </p:nvPr>
        </p:nvSpPr>
        <p:spPr/>
        <p:txBody>
          <a:bodyPr/>
          <a:lstStyle/>
          <a:p>
            <a:pPr algn="just" rtl="1"/>
            <a:r>
              <a:rPr lang="ar-SA" sz="3000" dirty="0" smtClean="0"/>
              <a:t>المؤلف : أبو عبدالله محمد بن علي الحسيني الدمشقي ( 765 )</a:t>
            </a:r>
          </a:p>
          <a:p>
            <a:pPr algn="just" rtl="1">
              <a:buFontTx/>
              <a:buChar char="-"/>
            </a:pPr>
            <a:r>
              <a:rPr lang="ar-SA" sz="3000" dirty="0" smtClean="0"/>
              <a:t>هذا الكتاب يشتمل على تراجم رواة عشرة من كتب السنة ، وهي الكتب الستة التي هي موضوع كتاب (تهذيب الكمال ) للمزي . بالإضافة إلى أربعة كتب لأصحاب أئمة المذاهب الأربعة وهي /</a:t>
            </a:r>
          </a:p>
          <a:p>
            <a:pPr algn="just" rtl="1">
              <a:buFontTx/>
              <a:buChar char="-"/>
            </a:pPr>
            <a:r>
              <a:rPr lang="ar-SA" sz="3000" dirty="0" smtClean="0"/>
              <a:t> - الموطأ .</a:t>
            </a:r>
          </a:p>
          <a:p>
            <a:pPr algn="just" rtl="1">
              <a:buFontTx/>
              <a:buChar char="-"/>
            </a:pPr>
            <a:r>
              <a:rPr lang="ar-SA" sz="3000" dirty="0" smtClean="0"/>
              <a:t> مسند الشافعي .</a:t>
            </a:r>
          </a:p>
          <a:p>
            <a:pPr algn="just" rtl="1">
              <a:buFontTx/>
              <a:buChar char="-"/>
            </a:pPr>
            <a:r>
              <a:rPr lang="ar-SA" sz="3000" dirty="0" smtClean="0"/>
              <a:t> مسند أحمد .</a:t>
            </a:r>
          </a:p>
          <a:p>
            <a:pPr algn="just" rtl="1">
              <a:buFontTx/>
              <a:buChar char="-"/>
            </a:pPr>
            <a:r>
              <a:rPr lang="ar-SA" sz="3000" dirty="0" smtClean="0"/>
              <a:t> المسند الذي خرجه الحسين بن محمد بن خسرو من حديث أبي حنيفة . </a:t>
            </a:r>
            <a:endParaRPr lang="en-US" sz="3000" dirty="0" smtClean="0"/>
          </a:p>
        </p:txBody>
      </p:sp>
    </p:spTree>
    <p:extLst>
      <p:ext uri="{BB962C8B-B14F-4D97-AF65-F5344CB8AC3E}">
        <p14:creationId xmlns:p14="http://schemas.microsoft.com/office/powerpoint/2010/main" val="434668419"/>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منهج المؤلف</a:t>
            </a:r>
            <a:endParaRPr lang="ar-SA" dirty="0"/>
          </a:p>
        </p:txBody>
      </p:sp>
      <p:sp>
        <p:nvSpPr>
          <p:cNvPr id="3" name="عنصر نائب للمحتوى 2"/>
          <p:cNvSpPr>
            <a:spLocks noGrp="1"/>
          </p:cNvSpPr>
          <p:nvPr>
            <p:ph idx="1"/>
          </p:nvPr>
        </p:nvSpPr>
        <p:spPr/>
        <p:txBody>
          <a:bodyPr/>
          <a:lstStyle/>
          <a:p>
            <a:r>
              <a:rPr lang="ar-SA" sz="3600" dirty="0" smtClean="0"/>
              <a:t>يمكن تلخيص منهج المؤلف على النحو </a:t>
            </a:r>
            <a:r>
              <a:rPr lang="ar-SA" sz="3600" dirty="0" err="1" smtClean="0"/>
              <a:t>التالي:</a:t>
            </a:r>
            <a:endParaRPr lang="ar-SA" sz="3600" dirty="0" smtClean="0"/>
          </a:p>
          <a:p>
            <a:r>
              <a:rPr lang="ar-SA" sz="3600" dirty="0" err="1" smtClean="0"/>
              <a:t>1 </a:t>
            </a:r>
            <a:r>
              <a:rPr lang="ar-SA" sz="3600" dirty="0" smtClean="0"/>
              <a:t>- قدَّم للكتاب بمقدمة ذكر فيها موضوع الكتاب ومحتواه وسبب تأليفه.</a:t>
            </a:r>
          </a:p>
          <a:p>
            <a:r>
              <a:rPr lang="ar-SA" sz="3600" dirty="0" err="1" smtClean="0"/>
              <a:t>2 </a:t>
            </a:r>
            <a:r>
              <a:rPr lang="ar-SA" sz="3600" dirty="0" smtClean="0"/>
              <a:t>- قام بتلخيص كتاب شيخه المزي؛ فحذف ما أضافه المزي إلى رجال الكتب الستة ممن ليس منها، كرجال الأدب المفرد وخلق أفعال العباد للبخاري، وغيرها من الكتب التي أضافها المزي.</a:t>
            </a:r>
          </a:p>
        </p:txBody>
      </p:sp>
    </p:spTree>
    <p:extLst>
      <p:ext uri="{BB962C8B-B14F-4D97-AF65-F5344CB8AC3E}">
        <p14:creationId xmlns:p14="http://schemas.microsoft.com/office/powerpoint/2010/main" val="1328633380"/>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algn="just" rtl="1"/>
            <a:r>
              <a:rPr lang="ar-SA" dirty="0" smtClean="0"/>
              <a:t> </a:t>
            </a:r>
            <a:r>
              <a:rPr lang="ar-SA" sz="3600" dirty="0" err="1" smtClean="0"/>
              <a:t>3 </a:t>
            </a:r>
            <a:r>
              <a:rPr lang="ar-SA" sz="3600" dirty="0" smtClean="0"/>
              <a:t>-  أضاف إلى رجال الكتب الستة رجال موطأ مالك، ومسند الشافعي، ومسند أحمد، والمسند الذي خرجه الحسين بن محمد بن </a:t>
            </a:r>
            <a:r>
              <a:rPr lang="ar-SA" sz="3600" dirty="0" err="1" smtClean="0"/>
              <a:t>خسرو</a:t>
            </a:r>
            <a:r>
              <a:rPr lang="ar-SA" sz="3600" dirty="0" smtClean="0"/>
              <a:t> من حديث الإمام أبي حنيفة.، قال في المقدمة: ثم بدا لي بعد ذلك أن أحذف ما زاد فيه شيخنا على الكتب الستة المذكورة، وأن أجعل عوض ذلك رجال كتب الأئمة الأربعة المقتدى بهم؛ لأنَّ عُدَّتهم في استدلالهم لمذاهبهم في الغالب على ما رووه بأسانيدهم في </a:t>
            </a:r>
            <a:r>
              <a:rPr lang="ar-SA" sz="3600" dirty="0" err="1" smtClean="0"/>
              <a:t>مسانيدهم..</a:t>
            </a:r>
            <a:r>
              <a:rPr lang="ar-SA" dirty="0" smtClean="0"/>
              <a:t> </a:t>
            </a:r>
          </a:p>
        </p:txBody>
      </p:sp>
    </p:spTree>
    <p:extLst>
      <p:ext uri="{BB962C8B-B14F-4D97-AF65-F5344CB8AC3E}">
        <p14:creationId xmlns:p14="http://schemas.microsoft.com/office/powerpoint/2010/main" val="3023219662"/>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indent="369888" algn="just" rtl="1"/>
            <a:r>
              <a:rPr lang="ar-SA" sz="3600" dirty="0" smtClean="0"/>
              <a:t>4- ذكر في مقدمة كتابه الرموز التي استخدمها لأصحاب الكتب العشرة، فجعل علامة ما أخرجه </a:t>
            </a:r>
            <a:r>
              <a:rPr lang="ar-SA" sz="3600" dirty="0" err="1" smtClean="0"/>
              <a:t>الشافعي </a:t>
            </a:r>
            <a:r>
              <a:rPr lang="ar-SA" sz="3600" dirty="0" smtClean="0"/>
              <a:t>(فع)، وعلامة أبي </a:t>
            </a:r>
            <a:r>
              <a:rPr lang="ar-SA" sz="3600" dirty="0" err="1" smtClean="0"/>
              <a:t>حنيفة </a:t>
            </a:r>
            <a:r>
              <a:rPr lang="ar-SA" sz="3600" dirty="0" smtClean="0"/>
              <a:t>(فه)، </a:t>
            </a:r>
            <a:r>
              <a:rPr lang="ar-SA" sz="3600" dirty="0" err="1" smtClean="0"/>
              <a:t>ولمالك </a:t>
            </a:r>
            <a:r>
              <a:rPr lang="ar-SA" sz="3600" dirty="0" smtClean="0"/>
              <a:t>(</a:t>
            </a:r>
            <a:r>
              <a:rPr lang="ar-SA" sz="3600" dirty="0" err="1" smtClean="0"/>
              <a:t>كـ</a:t>
            </a:r>
            <a:r>
              <a:rPr lang="ar-SA" sz="3600" dirty="0" smtClean="0"/>
              <a:t>)، وعلامة </a:t>
            </a:r>
            <a:r>
              <a:rPr lang="ar-SA" sz="3600" dirty="0" err="1" smtClean="0"/>
              <a:t>أحمد </a:t>
            </a:r>
            <a:r>
              <a:rPr lang="ar-SA" sz="3600" dirty="0" smtClean="0"/>
              <a:t>(أ)، ولمن أخرج له </a:t>
            </a:r>
            <a:r>
              <a:rPr lang="ar-SA" sz="3600" dirty="0" err="1" smtClean="0"/>
              <a:t>عبدالله</a:t>
            </a:r>
            <a:r>
              <a:rPr lang="ar-SA" sz="3600" dirty="0" smtClean="0"/>
              <a:t> بن أحمد عن غير </a:t>
            </a:r>
            <a:r>
              <a:rPr lang="ar-SA" sz="3600" dirty="0" err="1" smtClean="0"/>
              <a:t>أبيه </a:t>
            </a:r>
            <a:r>
              <a:rPr lang="ar-SA" sz="3600" dirty="0" smtClean="0"/>
              <a:t>(عب)، وللبخاري(خ)، </a:t>
            </a:r>
            <a:r>
              <a:rPr lang="ar-SA" sz="3600" dirty="0" err="1" smtClean="0"/>
              <a:t>ولمسلم </a:t>
            </a:r>
            <a:r>
              <a:rPr lang="ar-SA" sz="3600" dirty="0" smtClean="0"/>
              <a:t>(م)، ولأبي </a:t>
            </a:r>
            <a:r>
              <a:rPr lang="ar-SA" sz="3600" dirty="0" err="1" smtClean="0"/>
              <a:t>داود </a:t>
            </a:r>
            <a:r>
              <a:rPr lang="ar-SA" sz="3600" dirty="0" smtClean="0"/>
              <a:t>(د)، </a:t>
            </a:r>
            <a:r>
              <a:rPr lang="ar-SA" sz="3600" dirty="0" err="1" smtClean="0"/>
              <a:t>وللترمذي </a:t>
            </a:r>
            <a:r>
              <a:rPr lang="ar-SA" sz="3600" dirty="0" smtClean="0"/>
              <a:t>(ت)، </a:t>
            </a:r>
            <a:r>
              <a:rPr lang="ar-SA" sz="3600" dirty="0" err="1" smtClean="0"/>
              <a:t>وللنسائي </a:t>
            </a:r>
            <a:r>
              <a:rPr lang="ar-SA" sz="3600" dirty="0" smtClean="0"/>
              <a:t>(ن)، ولابن </a:t>
            </a:r>
            <a:r>
              <a:rPr lang="ar-SA" sz="3600" dirty="0" err="1" smtClean="0"/>
              <a:t>ماجه </a:t>
            </a:r>
            <a:r>
              <a:rPr lang="ar-SA" sz="3600" dirty="0" smtClean="0"/>
              <a:t>(هـ)، ولما رواه </a:t>
            </a:r>
            <a:r>
              <a:rPr lang="ar-SA" sz="3600" dirty="0" err="1" smtClean="0"/>
              <a:t>الجماعة </a:t>
            </a:r>
            <a:r>
              <a:rPr lang="ar-SA" sz="3600" dirty="0" smtClean="0"/>
              <a:t>(ع)، ولأصحاب السنن </a:t>
            </a:r>
            <a:r>
              <a:rPr lang="ar-SA" sz="3600" dirty="0" err="1" smtClean="0"/>
              <a:t>الأربعة </a:t>
            </a:r>
            <a:r>
              <a:rPr lang="ar-SA" sz="3600" dirty="0" smtClean="0"/>
              <a:t>(4</a:t>
            </a:r>
            <a:r>
              <a:rPr lang="ar-SA" sz="3600" dirty="0" err="1" smtClean="0"/>
              <a:t>).</a:t>
            </a:r>
            <a:r>
              <a:rPr lang="ar-SA" sz="3600" dirty="0" smtClean="0"/>
              <a:t> </a:t>
            </a:r>
          </a:p>
          <a:p>
            <a:endParaRPr lang="ar-SA" dirty="0" smtClean="0"/>
          </a:p>
          <a:p>
            <a:endParaRPr lang="ar-SA" dirty="0"/>
          </a:p>
        </p:txBody>
      </p:sp>
    </p:spTree>
    <p:extLst>
      <p:ext uri="{BB962C8B-B14F-4D97-AF65-F5344CB8AC3E}">
        <p14:creationId xmlns:p14="http://schemas.microsoft.com/office/powerpoint/2010/main" val="2040918824"/>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algn="just" rtl="1"/>
            <a:r>
              <a:rPr lang="ar-SA" sz="3600" dirty="0" err="1" smtClean="0"/>
              <a:t>5 </a:t>
            </a:r>
            <a:r>
              <a:rPr lang="ar-SA" sz="3600" dirty="0" smtClean="0"/>
              <a:t>- رتَّب الرواة على حروف المعجم في أسمائهم وأسماء آبائهم.</a:t>
            </a:r>
          </a:p>
          <a:p>
            <a:pPr algn="just" rtl="1"/>
            <a:r>
              <a:rPr lang="ar-SA" sz="3600" dirty="0" err="1" smtClean="0"/>
              <a:t>6 </a:t>
            </a:r>
            <a:r>
              <a:rPr lang="ar-SA" sz="3600" dirty="0" smtClean="0"/>
              <a:t>- يذكر أهم ما يميِّز الراوي؛ فيذكر اسمه وكنيته ونسبته ونسبه ولقبه.</a:t>
            </a:r>
          </a:p>
          <a:p>
            <a:pPr algn="just" rtl="1"/>
            <a:r>
              <a:rPr lang="ar-SA" sz="3600" dirty="0" err="1" smtClean="0"/>
              <a:t>7 </a:t>
            </a:r>
            <a:r>
              <a:rPr lang="ar-SA" sz="3600" dirty="0" smtClean="0"/>
              <a:t>- يذكر أهم شيوخ الراوي وتلاميذه، ولا يستقصي في ذلك.</a:t>
            </a:r>
          </a:p>
          <a:p>
            <a:pPr algn="just" rtl="1"/>
            <a:r>
              <a:rPr lang="ar-SA" sz="3600" dirty="0" err="1" smtClean="0"/>
              <a:t>8 </a:t>
            </a:r>
            <a:r>
              <a:rPr lang="ar-SA" sz="3600" dirty="0" smtClean="0"/>
              <a:t>- </a:t>
            </a:r>
            <a:r>
              <a:rPr lang="ar-SA" sz="3600" dirty="0" err="1" smtClean="0"/>
              <a:t>يذكر </a:t>
            </a:r>
            <a:r>
              <a:rPr lang="ar-SA" sz="3600" dirty="0" smtClean="0"/>
              <a:t>– </a:t>
            </a:r>
            <a:r>
              <a:rPr lang="ar-SA" sz="3600" dirty="0" err="1" smtClean="0"/>
              <a:t>بالرموز </a:t>
            </a:r>
            <a:r>
              <a:rPr lang="ar-SA" sz="3600" dirty="0" smtClean="0"/>
              <a:t>– من أخرج حديث الراوي من أصحاب الكتب </a:t>
            </a:r>
            <a:r>
              <a:rPr lang="ar-SA" sz="3600" dirty="0" err="1" smtClean="0"/>
              <a:t>العشرة </a:t>
            </a:r>
            <a:r>
              <a:rPr lang="ar-SA" dirty="0" err="1" smtClean="0"/>
              <a:t>.</a:t>
            </a:r>
            <a:endParaRPr lang="ar-SA" dirty="0" smtClean="0"/>
          </a:p>
        </p:txBody>
      </p:sp>
    </p:spTree>
    <p:extLst>
      <p:ext uri="{BB962C8B-B14F-4D97-AF65-F5344CB8AC3E}">
        <p14:creationId xmlns:p14="http://schemas.microsoft.com/office/powerpoint/2010/main" val="3651594553"/>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533400" y="1524000"/>
            <a:ext cx="8915400" cy="4525963"/>
          </a:xfrm>
        </p:spPr>
        <p:txBody>
          <a:bodyPr/>
          <a:lstStyle/>
          <a:p>
            <a:pPr marL="88900" indent="284163" algn="just" rtl="1"/>
            <a:r>
              <a:rPr lang="ar-SA" sz="4000" dirty="0" err="1" smtClean="0"/>
              <a:t>9 </a:t>
            </a:r>
            <a:r>
              <a:rPr lang="ar-SA" sz="4000" dirty="0" smtClean="0"/>
              <a:t>-  وبين وميَّز من هم من شيوخ أصحاب الكتب العشرة، ومن هم ضمن أسانيدهم من غير أن يكونوا من </a:t>
            </a:r>
            <a:r>
              <a:rPr lang="ar-SA" sz="4000" dirty="0" err="1" smtClean="0"/>
              <a:t>شيوخهم .</a:t>
            </a:r>
            <a:r>
              <a:rPr lang="ar-SA" sz="4000" dirty="0" smtClean="0"/>
              <a:t> </a:t>
            </a:r>
          </a:p>
          <a:p>
            <a:pPr marL="88900" indent="284163" algn="just" rtl="1"/>
            <a:r>
              <a:rPr lang="ar-SA" sz="4000" dirty="0" err="1" smtClean="0"/>
              <a:t>10 </a:t>
            </a:r>
            <a:r>
              <a:rPr lang="ar-SA" sz="4000" dirty="0" smtClean="0"/>
              <a:t>- يذكر بعض ما قيل في الراوي من جرحٍ أو تعديلٍ، ولا يستقصي في ذلك، بل يذكره على سبيل </a:t>
            </a:r>
            <a:r>
              <a:rPr lang="ar-SA" sz="4000" dirty="0" err="1" smtClean="0"/>
              <a:t>الاختصار.</a:t>
            </a:r>
            <a:r>
              <a:rPr lang="ar-SA" sz="4000" dirty="0" smtClean="0"/>
              <a:t> </a:t>
            </a:r>
          </a:p>
          <a:p>
            <a:endParaRPr lang="ar-SA" dirty="0"/>
          </a:p>
        </p:txBody>
      </p:sp>
    </p:spTree>
    <p:extLst>
      <p:ext uri="{BB962C8B-B14F-4D97-AF65-F5344CB8AC3E}">
        <p14:creationId xmlns:p14="http://schemas.microsoft.com/office/powerpoint/2010/main" val="806847208"/>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مزايا الكتاب </a:t>
            </a:r>
            <a:endParaRPr lang="ar-SA" dirty="0"/>
          </a:p>
        </p:txBody>
      </p:sp>
      <p:sp>
        <p:nvSpPr>
          <p:cNvPr id="3" name="عنصر نائب للمحتوى 2"/>
          <p:cNvSpPr>
            <a:spLocks noGrp="1"/>
          </p:cNvSpPr>
          <p:nvPr>
            <p:ph idx="1"/>
          </p:nvPr>
        </p:nvSpPr>
        <p:spPr/>
        <p:txBody>
          <a:bodyPr/>
          <a:lstStyle/>
          <a:p>
            <a:r>
              <a:rPr lang="ar-SA" dirty="0" smtClean="0"/>
              <a:t>تميَّز هذا الكتاب بمزايا كثيرة من </a:t>
            </a:r>
            <a:r>
              <a:rPr lang="ar-SA" dirty="0" err="1" smtClean="0"/>
              <a:t>أهمها:</a:t>
            </a:r>
            <a:endParaRPr lang="ar-SA" dirty="0" smtClean="0"/>
          </a:p>
          <a:p>
            <a:r>
              <a:rPr lang="ar-SA" dirty="0" err="1" smtClean="0"/>
              <a:t>1 </a:t>
            </a:r>
            <a:r>
              <a:rPr lang="ar-SA" dirty="0" smtClean="0"/>
              <a:t>- تأتي أهمية الكتاب من موضوعه فهو </a:t>
            </a:r>
            <a:r>
              <a:rPr lang="ar-SA" dirty="0" err="1" smtClean="0"/>
              <a:t>يشتمل</a:t>
            </a:r>
            <a:r>
              <a:rPr lang="ar-SA" dirty="0" smtClean="0"/>
              <a:t> على تراجم رواةِ عشرةٍ من كتب السنة، وهي الكتب الستة التي هي موضوع </a:t>
            </a:r>
            <a:r>
              <a:rPr lang="ar-SA" dirty="0" err="1" smtClean="0"/>
              <a:t>كتاب </a:t>
            </a:r>
            <a:r>
              <a:rPr lang="ar-SA" dirty="0" smtClean="0"/>
              <a:t>"تهذيب الكمال" للمزي بالإضافة إلى أربعة كتب لأصحاب أئمة المذاهب الأربعة.</a:t>
            </a:r>
          </a:p>
          <a:p>
            <a:r>
              <a:rPr lang="ar-SA" dirty="0" err="1" smtClean="0"/>
              <a:t>2 </a:t>
            </a:r>
            <a:r>
              <a:rPr lang="ar-SA" dirty="0" smtClean="0"/>
              <a:t>- اختصار الكتاب وسهولة تناوله وحسن ترتيبه، حتى قال عنه مؤلفه: فجاء كتابًا لا نظير له في ترتيبه ورسمه، وعظم فائدته وصِغَر حجمه.</a:t>
            </a:r>
          </a:p>
        </p:txBody>
      </p:sp>
    </p:spTree>
    <p:extLst>
      <p:ext uri="{BB962C8B-B14F-4D97-AF65-F5344CB8AC3E}">
        <p14:creationId xmlns:p14="http://schemas.microsoft.com/office/powerpoint/2010/main" val="3686832883"/>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
            </a:r>
            <a:br>
              <a:rPr lang="ar-SA" b="1" dirty="0" smtClean="0"/>
            </a:br>
            <a:r>
              <a:rPr lang="ar-SA" b="1" dirty="0" smtClean="0"/>
              <a:t>بعض المآخذ على </a:t>
            </a:r>
            <a:r>
              <a:rPr lang="ar-SA" b="1" dirty="0" err="1" smtClean="0"/>
              <a:t>الكتاب:</a:t>
            </a:r>
            <a:r>
              <a:rPr lang="ar-SA" dirty="0" smtClean="0"/>
              <a:t/>
            </a:r>
            <a:br>
              <a:rPr lang="ar-SA" dirty="0" smtClean="0"/>
            </a:br>
            <a:endParaRPr lang="ar-SA" dirty="0"/>
          </a:p>
        </p:txBody>
      </p:sp>
      <p:sp>
        <p:nvSpPr>
          <p:cNvPr id="3" name="عنصر نائب للمحتوى 2"/>
          <p:cNvSpPr>
            <a:spLocks noGrp="1"/>
          </p:cNvSpPr>
          <p:nvPr>
            <p:ph idx="1"/>
          </p:nvPr>
        </p:nvSpPr>
        <p:spPr/>
        <p:txBody>
          <a:bodyPr/>
          <a:lstStyle/>
          <a:p>
            <a:pPr marL="0" indent="627063" algn="just" rtl="1"/>
            <a:r>
              <a:rPr lang="ar-SA" dirty="0" err="1" smtClean="0"/>
              <a:t>1 </a:t>
            </a:r>
            <a:r>
              <a:rPr lang="ar-SA" dirty="0" smtClean="0"/>
              <a:t>- وقع للحافظ الحُسيني في هذا الكتاب بعض الأوهام مما حدا بالحافظ ابن حجر إلى تتبُّعه فيها، حيث قال الحافظ ابن </a:t>
            </a:r>
            <a:r>
              <a:rPr lang="ar-SA" dirty="0" err="1" smtClean="0"/>
              <a:t>حجر </a:t>
            </a:r>
            <a:r>
              <a:rPr lang="ar-SA" dirty="0" smtClean="0"/>
              <a:t>– بعد أن ذكر استفادته من </a:t>
            </a:r>
            <a:r>
              <a:rPr lang="ar-SA" dirty="0" err="1" smtClean="0"/>
              <a:t>الكتاب - </a:t>
            </a:r>
            <a:r>
              <a:rPr lang="ar-SA" dirty="0" smtClean="0"/>
              <a:t>: ثم عثرتُ في أثناء كلامه على أوهام صعبة </a:t>
            </a:r>
            <a:r>
              <a:rPr lang="ar-SA" dirty="0" err="1" smtClean="0"/>
              <a:t>فتعقبتها.</a:t>
            </a:r>
            <a:r>
              <a:rPr lang="ar-SA" dirty="0" smtClean="0"/>
              <a:t> "مقدمة تعجيل </a:t>
            </a:r>
            <a:r>
              <a:rPr lang="ar-SA" dirty="0" err="1" smtClean="0"/>
              <a:t>المنفعة" </a:t>
            </a:r>
            <a:r>
              <a:rPr lang="ar-SA" dirty="0" smtClean="0"/>
              <a:t>(1/236</a:t>
            </a:r>
            <a:r>
              <a:rPr lang="ar-SA" dirty="0" err="1" smtClean="0"/>
              <a:t>).</a:t>
            </a:r>
            <a:r>
              <a:rPr lang="ar-SA" dirty="0" smtClean="0"/>
              <a:t> </a:t>
            </a:r>
          </a:p>
          <a:p>
            <a:pPr marL="0" indent="627063" algn="just" rtl="1"/>
            <a:r>
              <a:rPr lang="ar-SA" dirty="0" err="1" smtClean="0"/>
              <a:t>2 </a:t>
            </a:r>
            <a:r>
              <a:rPr lang="ar-SA" dirty="0" smtClean="0"/>
              <a:t>- قال الحسيني في </a:t>
            </a:r>
            <a:r>
              <a:rPr lang="ar-SA" dirty="0" err="1" smtClean="0"/>
              <a:t>خطبة </a:t>
            </a:r>
            <a:r>
              <a:rPr lang="ar-SA" dirty="0" smtClean="0"/>
              <a:t>"التذكرة" مرغبًا في كتابه: ذكرت رجال الأئمة الأربعة المقتدى بهم لأن عمدتهم في الاستدلال لهم لمذاهبهم في الغالب على ما رووه في </a:t>
            </a:r>
            <a:r>
              <a:rPr lang="ar-SA" dirty="0" err="1" smtClean="0"/>
              <a:t>مسانيدهم</a:t>
            </a:r>
            <a:r>
              <a:rPr lang="ar-SA" dirty="0" smtClean="0"/>
              <a:t> </a:t>
            </a:r>
            <a:r>
              <a:rPr lang="ar-SA" dirty="0" err="1" smtClean="0"/>
              <a:t>بأسانيدهم .</a:t>
            </a:r>
            <a:r>
              <a:rPr lang="ar-SA" dirty="0" smtClean="0"/>
              <a:t> و هذا لا يسلم </a:t>
            </a:r>
            <a:r>
              <a:rPr lang="ar-SA" dirty="0" err="1" smtClean="0"/>
              <a:t>به</a:t>
            </a:r>
            <a:r>
              <a:rPr lang="ar-SA" dirty="0" smtClean="0"/>
              <a:t> بل إن كثيرا من آرائهم لا تعتمد على هذه </a:t>
            </a:r>
            <a:r>
              <a:rPr lang="ar-SA" dirty="0" err="1" smtClean="0"/>
              <a:t>المسانيد</a:t>
            </a:r>
            <a:r>
              <a:rPr lang="ar-SA" dirty="0" smtClean="0"/>
              <a:t> ، كما هو مفصل لدى </a:t>
            </a:r>
            <a:r>
              <a:rPr lang="ar-SA" dirty="0" err="1" smtClean="0"/>
              <a:t>العلماء </a:t>
            </a:r>
            <a:r>
              <a:rPr lang="ar-SA" dirty="0" smtClean="0"/>
              <a:t>، و بين ذلك ابن حجر في تعجيل </a:t>
            </a:r>
            <a:r>
              <a:rPr lang="ar-SA" dirty="0" err="1" smtClean="0"/>
              <a:t>المنفعة .</a:t>
            </a:r>
            <a:r>
              <a:rPr lang="ar-SA" dirty="0" smtClean="0"/>
              <a:t> </a:t>
            </a:r>
          </a:p>
          <a:p>
            <a:endParaRPr lang="ar-SA" dirty="0" smtClean="0"/>
          </a:p>
          <a:p>
            <a:endParaRPr lang="ar-SA" dirty="0"/>
          </a:p>
        </p:txBody>
      </p:sp>
    </p:spTree>
    <p:extLst>
      <p:ext uri="{BB962C8B-B14F-4D97-AF65-F5344CB8AC3E}">
        <p14:creationId xmlns:p14="http://schemas.microsoft.com/office/powerpoint/2010/main" val="617042126"/>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marL="0" indent="627063" algn="just" rtl="1"/>
            <a:r>
              <a:rPr lang="ar-SA" sz="3600" dirty="0" err="1" smtClean="0"/>
              <a:t>3 </a:t>
            </a:r>
            <a:r>
              <a:rPr lang="ar-SA" sz="3600" dirty="0" smtClean="0"/>
              <a:t>- لم يستقصِ الحسيني في أسماء شيوخ المترجم وتلاميذه، ففي ذكر أسماء الشيوخ والتلاميذ فوائد كثيرة كما لا يخفى.</a:t>
            </a:r>
          </a:p>
          <a:p>
            <a:pPr marL="0" indent="627063" algn="just" rtl="1"/>
            <a:r>
              <a:rPr lang="ar-SA" sz="3600" dirty="0" err="1" smtClean="0"/>
              <a:t>4 </a:t>
            </a:r>
            <a:r>
              <a:rPr lang="ar-SA" sz="3600" dirty="0" smtClean="0"/>
              <a:t>- لم يستقصِ أقوال أئمة الجرح والتعديل التي قيلت في الراوي، وبهذا يُفوِّت على القارئ معرفة حال الراوي بدقة، كما أنه بذلك لا يمكن الاقتصار عليه في الوصول على نتيجة نهائية في الحكم على الراوي.</a:t>
            </a:r>
          </a:p>
          <a:p>
            <a:endParaRPr lang="ar-SA" dirty="0"/>
          </a:p>
        </p:txBody>
      </p:sp>
    </p:spTree>
    <p:extLst>
      <p:ext uri="{BB962C8B-B14F-4D97-AF65-F5344CB8AC3E}">
        <p14:creationId xmlns:p14="http://schemas.microsoft.com/office/powerpoint/2010/main" val="734186459"/>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143000" y="1676400"/>
            <a:ext cx="8278937" cy="4243536"/>
          </a:xfrm>
        </p:spPr>
        <p:txBody>
          <a:bodyPr>
            <a:normAutofit fontScale="92500" lnSpcReduction="10000"/>
          </a:bodyPr>
          <a:lstStyle/>
          <a:p>
            <a:pPr marL="3175" indent="200025" algn="just" rtl="1"/>
            <a:r>
              <a:rPr lang="ar-SA" dirty="0"/>
              <a:t> </a:t>
            </a:r>
            <a:r>
              <a:rPr lang="ar-SA" dirty="0" smtClean="0"/>
              <a:t>                 للحافظ ابن حجر العسقلاني .</a:t>
            </a:r>
            <a:endParaRPr lang="en-US" dirty="0" smtClean="0"/>
          </a:p>
          <a:p>
            <a:pPr marL="3175" indent="200025" algn="just" rtl="1">
              <a:buFontTx/>
              <a:buChar char="-"/>
            </a:pPr>
            <a:r>
              <a:rPr lang="ar-SA" dirty="0" smtClean="0"/>
              <a:t>هذا الكتاب أفرده الحافظ ابن حجر للرجال الموجودين على المصنفات الحديثية المشهورة التي لأصحاب المذاهب الأربعة ممن لم يترجم لهم المزي في تهذيبه.</a:t>
            </a:r>
          </a:p>
          <a:p>
            <a:pPr marL="3175" indent="200025" algn="just" rtl="1">
              <a:buFontTx/>
              <a:buChar char="-"/>
            </a:pPr>
            <a:r>
              <a:rPr lang="ar-SA" dirty="0" smtClean="0"/>
              <a:t>و قد قال مؤلفه في مقدمته : ( وبانضمام هذه المذكورات يصير ” تعجيل </a:t>
            </a:r>
            <a:r>
              <a:rPr lang="ar-SA" dirty="0" err="1" smtClean="0"/>
              <a:t>المنفعه</a:t>
            </a:r>
            <a:r>
              <a:rPr lang="ar-SA" dirty="0" smtClean="0"/>
              <a:t> ” إذا انضم إلى رجال ” التهذيب ” حاوياً إن شاء الله تعالى لغالب رواة الحديث في القرون الفاضلة إلى رأس الثلاثمائة) وهو كما قال رحمه الله وأثابه والحافظ الحسيني وأمثالهما من علماء المسلمين.  .</a:t>
            </a:r>
            <a:endParaRPr lang="en-US" dirty="0" smtClean="0"/>
          </a:p>
          <a:p>
            <a:endParaRPr lang="ar-SA" dirty="0"/>
          </a:p>
        </p:txBody>
      </p:sp>
      <p:sp>
        <p:nvSpPr>
          <p:cNvPr id="4" name="مستطيل 3"/>
          <p:cNvSpPr/>
          <p:nvPr/>
        </p:nvSpPr>
        <p:spPr>
          <a:xfrm>
            <a:off x="990600" y="457200"/>
            <a:ext cx="7579210" cy="707886"/>
          </a:xfrm>
          <a:prstGeom prst="rect">
            <a:avLst/>
          </a:prstGeom>
        </p:spPr>
        <p:txBody>
          <a:bodyPr wrap="square">
            <a:spAutoFit/>
          </a:bodyPr>
          <a:lstStyle/>
          <a:p>
            <a:r>
              <a:rPr lang="ar-SA" sz="4000" dirty="0" smtClean="0"/>
              <a:t>ز- تعجيل المنفعة </a:t>
            </a:r>
            <a:r>
              <a:rPr lang="ar-SA" sz="4000" dirty="0" err="1" smtClean="0"/>
              <a:t>بزوائد</a:t>
            </a:r>
            <a:r>
              <a:rPr lang="ar-SA" sz="4000" dirty="0" smtClean="0"/>
              <a:t> رجال الأئمة الأربعة</a:t>
            </a:r>
            <a:endParaRPr lang="ar-SA" sz="4000" dirty="0"/>
          </a:p>
        </p:txBody>
      </p:sp>
    </p:spTree>
    <p:extLst>
      <p:ext uri="{BB962C8B-B14F-4D97-AF65-F5344CB8AC3E}">
        <p14:creationId xmlns:p14="http://schemas.microsoft.com/office/powerpoint/2010/main" val="8409913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3"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
                                        <p:tgtEl>
                                          <p:spTgt spid="3">
                                            <p:txEl>
                                              <p:pRg st="0" end="0"/>
                                            </p:txEl>
                                          </p:spTgt>
                                        </p:tgtEl>
                                      </p:cBhvr>
                                    </p:animEffect>
                                    <p:anim calcmode="lin" valueType="num">
                                      <p:cBhvr>
                                        <p:cTn id="8" dur="4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400" fill="hold"/>
                                        <p:tgtEl>
                                          <p:spTgt spid="3">
                                            <p:txEl>
                                              <p:pRg st="0" end="0"/>
                                            </p:txEl>
                                          </p:spTgt>
                                        </p:tgtEl>
                                        <p:attrNameLst>
                                          <p:attrName>ppt_y</p:attrName>
                                        </p:attrNameLst>
                                      </p:cBhvr>
                                      <p:tavLst>
                                        <p:tav tm="0">
                                          <p:val>
                                            <p:strVal val="#ppt_y+0.31"/>
                                          </p:val>
                                        </p:tav>
                                        <p:tav tm="100000">
                                          <p:val>
                                            <p:strVal val="#ppt_y+0.31"/>
                                          </p:val>
                                        </p:tav>
                                      </p:tavLst>
                                    </p:anim>
                                    <p:anim calcmode="lin" valueType="num">
                                      <p:cBhvr>
                                        <p:cTn id="10" dur="600" decel="50000" fill="hold">
                                          <p:stCondLst>
                                            <p:cond delay="400"/>
                                          </p:stCondLst>
                                        </p:cTn>
                                        <p:tgtEl>
                                          <p:spTgt spid="3">
                                            <p:txEl>
                                              <p:pRg st="0" end="0"/>
                                            </p:txEl>
                                          </p:spTgt>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1" dur="600" decel="50000" fill="hold">
                                          <p:stCondLst>
                                            <p:cond delay="400"/>
                                          </p:stCondLst>
                                        </p:cTn>
                                        <p:tgtEl>
                                          <p:spTgt spid="3">
                                            <p:txEl>
                                              <p:pRg st="0" end="0"/>
                                            </p:txEl>
                                          </p:spTgt>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43" presetClass="entr" presetSubtype="0" fill="hold" grpId="0" nodeType="click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Effect transition="in" filter="fade">
                                      <p:cBhvr>
                                        <p:cTn id="16" dur="100"/>
                                        <p:tgtEl>
                                          <p:spTgt spid="3">
                                            <p:txEl>
                                              <p:pRg st="1" end="1"/>
                                            </p:txEl>
                                          </p:spTgt>
                                        </p:tgtEl>
                                      </p:cBhvr>
                                    </p:animEffect>
                                    <p:anim calcmode="lin" valueType="num">
                                      <p:cBhvr>
                                        <p:cTn id="17" dur="4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8" dur="400" fill="hold"/>
                                        <p:tgtEl>
                                          <p:spTgt spid="3">
                                            <p:txEl>
                                              <p:pRg st="1" end="1"/>
                                            </p:txEl>
                                          </p:spTgt>
                                        </p:tgtEl>
                                        <p:attrNameLst>
                                          <p:attrName>ppt_y</p:attrName>
                                        </p:attrNameLst>
                                      </p:cBhvr>
                                      <p:tavLst>
                                        <p:tav tm="0">
                                          <p:val>
                                            <p:strVal val="#ppt_y+0.31"/>
                                          </p:val>
                                        </p:tav>
                                        <p:tav tm="100000">
                                          <p:val>
                                            <p:strVal val="#ppt_y+0.31"/>
                                          </p:val>
                                        </p:tav>
                                      </p:tavLst>
                                    </p:anim>
                                    <p:anim calcmode="lin" valueType="num">
                                      <p:cBhvr>
                                        <p:cTn id="19" dur="600" decel="50000" fill="hold">
                                          <p:stCondLst>
                                            <p:cond delay="400"/>
                                          </p:stCondLst>
                                        </p:cTn>
                                        <p:tgtEl>
                                          <p:spTgt spid="3">
                                            <p:txEl>
                                              <p:pRg st="1" end="1"/>
                                            </p:txEl>
                                          </p:spTgt>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20" dur="600" decel="50000" fill="hold">
                                          <p:stCondLst>
                                            <p:cond delay="400"/>
                                          </p:stCondLst>
                                        </p:cTn>
                                        <p:tgtEl>
                                          <p:spTgt spid="3">
                                            <p:txEl>
                                              <p:pRg st="1" end="1"/>
                                            </p:txEl>
                                          </p:spTgt>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3" presetClass="entr" presetSubtype="0"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Effect transition="in" filter="fade">
                                      <p:cBhvr>
                                        <p:cTn id="25" dur="100"/>
                                        <p:tgtEl>
                                          <p:spTgt spid="3">
                                            <p:txEl>
                                              <p:pRg st="2" end="2"/>
                                            </p:txEl>
                                          </p:spTgt>
                                        </p:tgtEl>
                                      </p:cBhvr>
                                    </p:animEffect>
                                    <p:anim calcmode="lin" valueType="num">
                                      <p:cBhvr>
                                        <p:cTn id="26" dur="4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7" dur="400" fill="hold"/>
                                        <p:tgtEl>
                                          <p:spTgt spid="3">
                                            <p:txEl>
                                              <p:pRg st="2" end="2"/>
                                            </p:txEl>
                                          </p:spTgt>
                                        </p:tgtEl>
                                        <p:attrNameLst>
                                          <p:attrName>ppt_y</p:attrName>
                                        </p:attrNameLst>
                                      </p:cBhvr>
                                      <p:tavLst>
                                        <p:tav tm="0">
                                          <p:val>
                                            <p:strVal val="#ppt_y+0.31"/>
                                          </p:val>
                                        </p:tav>
                                        <p:tav tm="100000">
                                          <p:val>
                                            <p:strVal val="#ppt_y+0.31"/>
                                          </p:val>
                                        </p:tav>
                                      </p:tavLst>
                                    </p:anim>
                                    <p:anim calcmode="lin" valueType="num">
                                      <p:cBhvr>
                                        <p:cTn id="28" dur="600" decel="50000" fill="hold">
                                          <p:stCondLst>
                                            <p:cond delay="400"/>
                                          </p:stCondLst>
                                        </p:cTn>
                                        <p:tgtEl>
                                          <p:spTgt spid="3">
                                            <p:txEl>
                                              <p:pRg st="2" end="2"/>
                                            </p:txEl>
                                          </p:spTgt>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29" dur="600" decel="50000" fill="hold">
                                          <p:stCondLst>
                                            <p:cond delay="400"/>
                                          </p:stCondLst>
                                        </p:cTn>
                                        <p:tgtEl>
                                          <p:spTgt spid="3">
                                            <p:txEl>
                                              <p:pRg st="2" end="2"/>
                                            </p:txEl>
                                          </p:spTgt>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marL="3175" indent="284163" algn="just" rtl="1"/>
            <a:r>
              <a:rPr lang="ar-SA" sz="3600" dirty="0" smtClean="0"/>
              <a:t>- وقد اطلع مؤلفه على كتاب ( التذكرة ) للحسيني و استفاد منه والتقط منه تراجم الرجال الذين لم يترجم لهم المزي في تهذيبه .لكنه تعقبه في بعض أوهام وزاد عليه تراجم تتبعها من كتاب (الغرائب عن مالك ) الذي جمعه </a:t>
            </a:r>
            <a:r>
              <a:rPr lang="ar-SA" sz="3600" dirty="0" err="1" smtClean="0"/>
              <a:t>الدارقطني</a:t>
            </a:r>
            <a:r>
              <a:rPr lang="ar-SA" sz="3600" dirty="0" smtClean="0"/>
              <a:t> وكتاب (معرفة السنن والاثار) للبيهقي وكتاب (الزهد) لأحمد ، وكتاب الآثار لمحمد بن الحسن والتي ليست في كتب أصحاب المذاهب </a:t>
            </a:r>
            <a:r>
              <a:rPr lang="ar-SA" sz="3600" dirty="0" err="1" smtClean="0"/>
              <a:t>الأربعه</a:t>
            </a:r>
            <a:r>
              <a:rPr lang="ar-SA" sz="3600" dirty="0" smtClean="0"/>
              <a:t> التي ذكرها الحسيني .</a:t>
            </a:r>
            <a:endParaRPr lang="en-US" sz="3600" dirty="0" smtClean="0"/>
          </a:p>
          <a:p>
            <a:endParaRPr lang="ar-SA" dirty="0"/>
          </a:p>
        </p:txBody>
      </p:sp>
    </p:spTree>
    <p:extLst>
      <p:ext uri="{BB962C8B-B14F-4D97-AF65-F5344CB8AC3E}">
        <p14:creationId xmlns:p14="http://schemas.microsoft.com/office/powerpoint/2010/main" val="4235476060"/>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منهج ابن حجر في تعجيل </a:t>
            </a:r>
            <a:r>
              <a:rPr lang="ar-SA" b="1" dirty="0" err="1" smtClean="0"/>
              <a:t>المنفعة :</a:t>
            </a:r>
            <a:endParaRPr lang="ar-SA" b="1" dirty="0"/>
          </a:p>
        </p:txBody>
      </p:sp>
      <p:sp>
        <p:nvSpPr>
          <p:cNvPr id="3" name="عنصر نائب للمحتوى 2"/>
          <p:cNvSpPr>
            <a:spLocks noGrp="1"/>
          </p:cNvSpPr>
          <p:nvPr>
            <p:ph idx="1"/>
          </p:nvPr>
        </p:nvSpPr>
        <p:spPr/>
        <p:txBody>
          <a:bodyPr/>
          <a:lstStyle/>
          <a:p>
            <a:pPr marL="3175" indent="200025" algn="just" rtl="1"/>
            <a:r>
              <a:rPr lang="ar-SA" dirty="0" err="1" smtClean="0"/>
              <a:t>1 </a:t>
            </a:r>
            <a:r>
              <a:rPr lang="ar-SA" dirty="0" smtClean="0"/>
              <a:t>-  </a:t>
            </a:r>
            <a:r>
              <a:rPr lang="ar-SA" sz="2800" dirty="0" smtClean="0"/>
              <a:t>رتَّب المؤلف كتابه على حروف المعجم في أسماء المترجمين وأسماء آبائهم وأسماء أجدادهم، ولم يُخالف هذا المنهج إلا في حرف الميم فبدأ بمن اسمه محمد، وفي حرف العين فبدأ بمن اسمه </a:t>
            </a:r>
            <a:r>
              <a:rPr lang="ar-SA" sz="2800" dirty="0" err="1" smtClean="0"/>
              <a:t>عبدالله</a:t>
            </a:r>
            <a:r>
              <a:rPr lang="ar-SA" sz="2800" dirty="0" smtClean="0"/>
              <a:t>، وذلك لشرف هذين الاسمين، وبعد أن فرغ من ذكر الأسماء ذكر </a:t>
            </a:r>
            <a:r>
              <a:rPr lang="ar-SA" sz="2800" dirty="0" err="1" smtClean="0"/>
              <a:t>الكنى</a:t>
            </a:r>
            <a:r>
              <a:rPr lang="ar-SA" sz="2800" dirty="0" smtClean="0"/>
              <a:t>، وإذا تكرَّرت </a:t>
            </a:r>
            <a:r>
              <a:rPr lang="ar-SA" sz="2800" dirty="0" err="1" smtClean="0"/>
              <a:t>الكنى</a:t>
            </a:r>
            <a:r>
              <a:rPr lang="ar-SA" sz="2800" dirty="0" smtClean="0"/>
              <a:t> أو الأسماء يقول: تقدَّم في الأسماء أو يأتي في </a:t>
            </a:r>
            <a:r>
              <a:rPr lang="ar-SA" sz="2800" dirty="0" err="1" smtClean="0"/>
              <a:t>الكنى</a:t>
            </a:r>
            <a:r>
              <a:rPr lang="ar-SA" sz="2800" dirty="0" smtClean="0"/>
              <a:t>، وبعد أن فرغ من </a:t>
            </a:r>
            <a:r>
              <a:rPr lang="ar-SA" sz="2800" dirty="0" err="1" smtClean="0"/>
              <a:t>الكنى</a:t>
            </a:r>
            <a:r>
              <a:rPr lang="ar-SA" sz="2800" dirty="0" smtClean="0"/>
              <a:t> ذكر فصلاً فيمن أبهم اسمه من الرواة بذكر اسم أبيه أو جده، ثم فصلاً آخر في ذكر المبهمين بذكر أنسابهم أو قبائلهم، ثم فصلاً آخر فيمن لم يُسمَّ ولم يُنسب ورتبهم بحسب الرواة عنهم، ثم فصلاً آخر في ترتيب عن هؤلاء الأخيرين على كنى الرواة </a:t>
            </a:r>
            <a:r>
              <a:rPr lang="ar-SA" sz="2800" dirty="0" err="1" smtClean="0"/>
              <a:t>عنهم.</a:t>
            </a:r>
            <a:r>
              <a:rPr lang="ar-SA" sz="2800" dirty="0" smtClean="0"/>
              <a:t> </a:t>
            </a:r>
            <a:r>
              <a:rPr lang="ar-SA" dirty="0" smtClean="0"/>
              <a:t>وقد مشى المؤلف على المنهج نفسه في تراجم النساء فرتبهن على حروف المعجم، ثم المعروفات </a:t>
            </a:r>
            <a:r>
              <a:rPr lang="ar-SA" dirty="0" err="1" smtClean="0"/>
              <a:t>بالكنى</a:t>
            </a:r>
            <a:r>
              <a:rPr lang="ar-SA" dirty="0" smtClean="0"/>
              <a:t>، ثم المبهمات.</a:t>
            </a:r>
          </a:p>
        </p:txBody>
      </p:sp>
    </p:spTree>
    <p:extLst>
      <p:ext uri="{BB962C8B-B14F-4D97-AF65-F5344CB8AC3E}">
        <p14:creationId xmlns:p14="http://schemas.microsoft.com/office/powerpoint/2010/main" val="3182587129"/>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sz="2800" dirty="0" err="1" smtClean="0"/>
              <a:t>2 </a:t>
            </a:r>
            <a:r>
              <a:rPr lang="ar-SA" sz="2800" dirty="0" smtClean="0"/>
              <a:t>- ترك الرموز للأئمة الأربعة على ما اختاره الشريف الحسيني في </a:t>
            </a:r>
            <a:r>
              <a:rPr lang="ar-SA" sz="2800" dirty="0" err="1" smtClean="0"/>
              <a:t>كتابه </a:t>
            </a:r>
            <a:r>
              <a:rPr lang="ar-SA" sz="2800" dirty="0" smtClean="0"/>
              <a:t>(التذكرة) وزاد رمزاً واحداً </a:t>
            </a:r>
            <a:r>
              <a:rPr lang="ar-SA" sz="2800" dirty="0" err="1" smtClean="0"/>
              <a:t>هو </a:t>
            </a:r>
            <a:r>
              <a:rPr lang="ar-SA" sz="2800" dirty="0" smtClean="0"/>
              <a:t>(هب) وهو رمز لكل راو استدركه نور الدين </a:t>
            </a:r>
            <a:r>
              <a:rPr lang="ar-SA" sz="2800" dirty="0" err="1" smtClean="0"/>
              <a:t>الهيثمي</a:t>
            </a:r>
            <a:r>
              <a:rPr lang="ar-SA" sz="2800" dirty="0" smtClean="0"/>
              <a:t> على الحسيني في </a:t>
            </a:r>
            <a:r>
              <a:rPr lang="ar-SA" sz="2800" dirty="0" err="1" smtClean="0"/>
              <a:t>كتابه </a:t>
            </a:r>
            <a:r>
              <a:rPr lang="ar-SA" sz="2800" dirty="0" smtClean="0"/>
              <a:t>(الإكمال عن من في مسند أحمد من الرجال ممن ليس في تهذيب </a:t>
            </a:r>
            <a:r>
              <a:rPr lang="ar-SA" sz="2800" dirty="0" err="1" smtClean="0"/>
              <a:t>الكمال )</a:t>
            </a:r>
            <a:r>
              <a:rPr lang="ar-SA" sz="2800" dirty="0" smtClean="0"/>
              <a:t> </a:t>
            </a:r>
            <a:endParaRPr lang="en-US" sz="2800" dirty="0" smtClean="0"/>
          </a:p>
          <a:p>
            <a:r>
              <a:rPr lang="ar-SA" sz="2800" dirty="0" err="1" smtClean="0"/>
              <a:t>3.</a:t>
            </a:r>
            <a:r>
              <a:rPr lang="ar-SA" sz="2800" dirty="0" smtClean="0"/>
              <a:t> تتراوح التراجم في الكتاب ما بين الطويل، كما في ترجم الصحابي </a:t>
            </a:r>
            <a:r>
              <a:rPr lang="ar-SA" sz="2800" dirty="0" err="1" smtClean="0"/>
              <a:t>الجليل </a:t>
            </a:r>
            <a:r>
              <a:rPr lang="ar-SA" sz="2800" dirty="0" smtClean="0"/>
              <a:t>(صفوان بن المعطل) حيث استقصى الحافظ أخباره في هذا الكتاب، وبين التراجم المتوسطة والقصيرة حتى أن بعض التراجم لا يتجاوز المؤلف فيها ذكر اسم الراوي واسم أبيه مكتفيًا في ذلك أنه من </a:t>
            </a:r>
            <a:r>
              <a:rPr lang="ar-SA" sz="2800" dirty="0" err="1" smtClean="0"/>
              <a:t>رجال </a:t>
            </a:r>
            <a:r>
              <a:rPr lang="ar-SA" sz="2800" dirty="0" smtClean="0"/>
              <a:t>"التهذيب"، أو قد يذكر فيه قولاً من أقوال أئمة الجرح </a:t>
            </a:r>
            <a:r>
              <a:rPr lang="ar-SA" sz="2800" dirty="0" err="1" smtClean="0"/>
              <a:t>والتعديل </a:t>
            </a:r>
            <a:r>
              <a:rPr lang="ar-SA" dirty="0" err="1" smtClean="0"/>
              <a:t>.</a:t>
            </a:r>
            <a:endParaRPr lang="en-US" dirty="0" smtClean="0"/>
          </a:p>
          <a:p>
            <a:endParaRPr lang="ar-SA" dirty="0"/>
          </a:p>
        </p:txBody>
      </p:sp>
    </p:spTree>
    <p:extLst>
      <p:ext uri="{BB962C8B-B14F-4D97-AF65-F5344CB8AC3E}">
        <p14:creationId xmlns:p14="http://schemas.microsoft.com/office/powerpoint/2010/main" val="2120423468"/>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sz="2800" dirty="0" err="1" smtClean="0"/>
              <a:t>4.</a:t>
            </a:r>
            <a:r>
              <a:rPr lang="ar-SA" sz="2800" dirty="0" smtClean="0"/>
              <a:t> يذكر المؤلف في اسم الراوي ما يُميِّزه عن غيره، ويبيِّن الصواب في اسمه أو اسم أبيه أو جده، أو نسبه</a:t>
            </a:r>
            <a:endParaRPr lang="en-US" sz="2800" dirty="0" smtClean="0"/>
          </a:p>
          <a:p>
            <a:pPr rtl="1"/>
            <a:r>
              <a:rPr lang="ar-SA" sz="2800" dirty="0" err="1" smtClean="0"/>
              <a:t>5.</a:t>
            </a:r>
            <a:r>
              <a:rPr lang="ar-SA" sz="2800" dirty="0" smtClean="0"/>
              <a:t> قام الحافظ ابن حجر بتفسير بعض مصطلحات الجرح والتعديل عند الأئمة، فجعل </a:t>
            </a:r>
            <a:r>
              <a:rPr lang="ar-SA" sz="2800" dirty="0" err="1" smtClean="0"/>
              <a:t>مصطلح </a:t>
            </a:r>
            <a:r>
              <a:rPr lang="ar-SA" sz="2800" dirty="0" smtClean="0"/>
              <a:t>"لا بأس </a:t>
            </a:r>
            <a:r>
              <a:rPr lang="ar-SA" sz="2800" dirty="0" err="1" smtClean="0"/>
              <a:t>به</a:t>
            </a:r>
            <a:r>
              <a:rPr lang="ar-SA" sz="2800" dirty="0" smtClean="0"/>
              <a:t>" عند أبي حاتم توثيقًا لراوي، ومثال ذلك: قال في </a:t>
            </a:r>
            <a:r>
              <a:rPr lang="ar-SA" sz="2800" dirty="0" err="1" smtClean="0"/>
              <a:t>ترجمة </a:t>
            </a:r>
            <a:r>
              <a:rPr lang="ar-SA" sz="2800" dirty="0" smtClean="0"/>
              <a:t>(إبراهيم بن أبي حرة النصيبي): وقد وثقه أيضًا أبو حاتم فقال: لا بأس </a:t>
            </a:r>
            <a:r>
              <a:rPr lang="ar-SA" sz="2800" dirty="0" err="1" smtClean="0"/>
              <a:t>به.</a:t>
            </a:r>
            <a:r>
              <a:rPr lang="ar-SA" sz="2800" dirty="0" smtClean="0"/>
              <a:t> </a:t>
            </a:r>
            <a:endParaRPr lang="en-US" sz="2800" dirty="0" smtClean="0"/>
          </a:p>
          <a:p>
            <a:pPr rtl="1"/>
            <a:r>
              <a:rPr lang="ar-SA" sz="2800" dirty="0" err="1" smtClean="0"/>
              <a:t>6.</a:t>
            </a:r>
            <a:r>
              <a:rPr lang="ar-SA" sz="2800" dirty="0" smtClean="0"/>
              <a:t> يورد المؤلف من حديث الراوي ما يُدلِّل </a:t>
            </a:r>
            <a:r>
              <a:rPr lang="ar-SA" sz="2800" dirty="0" err="1" smtClean="0"/>
              <a:t>به</a:t>
            </a:r>
            <a:r>
              <a:rPr lang="ar-SA" sz="2800" dirty="0" smtClean="0"/>
              <a:t> على ثقته أو ضعفه، وربما ذكر الحديث كاملاً، وربما ذكر جزءًا منه، ويحكم على الأحاديث التي يوردها صحةً وضعفًا، </a:t>
            </a:r>
            <a:r>
              <a:rPr lang="ar-SA" sz="2800" dirty="0" err="1" smtClean="0"/>
              <a:t>والكتاب </a:t>
            </a:r>
            <a:r>
              <a:rPr lang="ar-SA" sz="2800" dirty="0" smtClean="0"/>
              <a:t>- بل أكثر كتب الحافظ ابن </a:t>
            </a:r>
            <a:r>
              <a:rPr lang="ar-SA" sz="2800" dirty="0" err="1" smtClean="0"/>
              <a:t>حجر </a:t>
            </a:r>
            <a:r>
              <a:rPr lang="ar-SA" sz="2800" dirty="0" smtClean="0"/>
              <a:t>- مليءٌ بإعلال الأحاديث، والكلام عليها صحةً وضعفًا.</a:t>
            </a:r>
            <a:endParaRPr lang="en-US" sz="2800" dirty="0" smtClean="0"/>
          </a:p>
          <a:p>
            <a:endParaRPr lang="ar-SA" dirty="0"/>
          </a:p>
        </p:txBody>
      </p:sp>
    </p:spTree>
    <p:extLst>
      <p:ext uri="{BB962C8B-B14F-4D97-AF65-F5344CB8AC3E}">
        <p14:creationId xmlns:p14="http://schemas.microsoft.com/office/powerpoint/2010/main" val="1927008862"/>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sz="4000" dirty="0" err="1" smtClean="0"/>
              <a:t>7.</a:t>
            </a:r>
            <a:r>
              <a:rPr lang="ar-SA" sz="4000" dirty="0" smtClean="0"/>
              <a:t> إذا كان الراوي </a:t>
            </a:r>
            <a:r>
              <a:rPr lang="ar-SA" sz="4000" dirty="0" err="1" smtClean="0"/>
              <a:t>في </a:t>
            </a:r>
            <a:r>
              <a:rPr lang="ar-SA" sz="4000" dirty="0" smtClean="0"/>
              <a:t>"التهذيب" اقتصر المؤلف على اسمه فقط، وقال: هو </a:t>
            </a:r>
            <a:r>
              <a:rPr lang="ar-SA" sz="4000" dirty="0" err="1" smtClean="0"/>
              <a:t>في </a:t>
            </a:r>
            <a:r>
              <a:rPr lang="ar-SA" sz="4000" dirty="0" smtClean="0"/>
              <a:t>"التهذيب"، ومن زاد عليه ذكر ما وقف عليه من حاله ملخصًا.</a:t>
            </a:r>
            <a:endParaRPr lang="en-US" sz="4000" dirty="0" smtClean="0"/>
          </a:p>
          <a:p>
            <a:pPr rtl="1"/>
            <a:r>
              <a:rPr lang="ar-SA" sz="4000" dirty="0" err="1" smtClean="0"/>
              <a:t>8.</a:t>
            </a:r>
            <a:r>
              <a:rPr lang="ar-SA" sz="4000" dirty="0" smtClean="0"/>
              <a:t>  يعتني المؤلف بضبط الأسماء المُشكلة بالحروف، ويُحرِّر في ذلك </a:t>
            </a:r>
            <a:r>
              <a:rPr lang="ar-SA" sz="4000" dirty="0" err="1" smtClean="0"/>
              <a:t>ويُدقِّق .</a:t>
            </a:r>
            <a:endParaRPr lang="en-US" sz="4000" dirty="0" smtClean="0"/>
          </a:p>
          <a:p>
            <a:endParaRPr lang="ar-SA" dirty="0"/>
          </a:p>
        </p:txBody>
      </p:sp>
    </p:spTree>
    <p:extLst>
      <p:ext uri="{BB962C8B-B14F-4D97-AF65-F5344CB8AC3E}">
        <p14:creationId xmlns:p14="http://schemas.microsoft.com/office/powerpoint/2010/main" val="3793176408"/>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مميزات الكتاب</a:t>
            </a:r>
            <a:endParaRPr lang="ar-SA" dirty="0"/>
          </a:p>
        </p:txBody>
      </p:sp>
      <p:sp>
        <p:nvSpPr>
          <p:cNvPr id="3" name="عنصر نائب للمحتوى 2"/>
          <p:cNvSpPr>
            <a:spLocks noGrp="1"/>
          </p:cNvSpPr>
          <p:nvPr>
            <p:ph idx="1"/>
          </p:nvPr>
        </p:nvSpPr>
        <p:spPr/>
        <p:txBody>
          <a:bodyPr/>
          <a:lstStyle/>
          <a:p>
            <a:pPr marL="0" indent="265113" rtl="1">
              <a:buAutoNum type="arabicPeriod"/>
            </a:pPr>
            <a:r>
              <a:rPr lang="ar-SA" dirty="0" smtClean="0"/>
              <a:t>اشتمل هذا الكتاب على إضافات </a:t>
            </a:r>
            <a:r>
              <a:rPr lang="ar-SA" dirty="0" err="1" smtClean="0"/>
              <a:t>وتحريرات</a:t>
            </a:r>
            <a:r>
              <a:rPr lang="ar-SA" dirty="0" smtClean="0"/>
              <a:t> مهمة قلَّ أن توجد في غيره.</a:t>
            </a:r>
          </a:p>
          <a:p>
            <a:pPr marL="0" indent="265113" rtl="1">
              <a:buAutoNum type="arabicPeriod"/>
            </a:pPr>
            <a:r>
              <a:rPr lang="ar-SA" dirty="0" smtClean="0"/>
              <a:t> ما اشتمل عليه هذا الكتاب من استدراكات على من سبق من الأئمة.</a:t>
            </a:r>
            <a:endParaRPr lang="en-US" dirty="0" smtClean="0"/>
          </a:p>
          <a:p>
            <a:pPr marL="0" indent="265113" rtl="1"/>
            <a:r>
              <a:rPr lang="ar-SA" dirty="0" err="1" smtClean="0"/>
              <a:t>3.</a:t>
            </a:r>
            <a:r>
              <a:rPr lang="ar-SA" dirty="0" smtClean="0"/>
              <a:t> يُعدُّ هذا الكتاب فريدًا في بابه في كونه يجمع تراجم رجال الأئمة الأربعة أصحاب المذاهب المشهورة، فمن أراد البحث عن حال راوٍ من رواة هذه الكتب، فإنه يكفيه الرجوع </a:t>
            </a:r>
            <a:r>
              <a:rPr lang="ar-SA" dirty="0" err="1" smtClean="0"/>
              <a:t>إلى </a:t>
            </a:r>
            <a:r>
              <a:rPr lang="ar-SA" dirty="0" smtClean="0"/>
              <a:t>"تعجيل المنفعة"، بل قد لا يجد هذا الراوي إلا في هذا الكتاب أو كتاب الحسيني.</a:t>
            </a:r>
            <a:endParaRPr lang="en-US" dirty="0" smtClean="0"/>
          </a:p>
          <a:p>
            <a:endParaRPr lang="ar-SA" dirty="0"/>
          </a:p>
        </p:txBody>
      </p:sp>
    </p:spTree>
    <p:extLst>
      <p:ext uri="{BB962C8B-B14F-4D97-AF65-F5344CB8AC3E}">
        <p14:creationId xmlns:p14="http://schemas.microsoft.com/office/powerpoint/2010/main" val="484259901"/>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dirty="0" err="1" smtClean="0"/>
              <a:t>4.</a:t>
            </a:r>
            <a:r>
              <a:rPr lang="ar-SA" dirty="0" smtClean="0"/>
              <a:t> الدقة في </a:t>
            </a:r>
            <a:r>
              <a:rPr lang="ar-SA" dirty="0" err="1" smtClean="0"/>
              <a:t>النقول</a:t>
            </a:r>
            <a:r>
              <a:rPr lang="ar-SA" dirty="0" smtClean="0"/>
              <a:t>، والأمانة العلمية بالرجوع إلى كلام أهل العلم من مصادره الأصلية.</a:t>
            </a:r>
            <a:endParaRPr lang="en-US" dirty="0" smtClean="0"/>
          </a:p>
          <a:p>
            <a:r>
              <a:rPr lang="ar-SA" dirty="0" err="1" smtClean="0"/>
              <a:t>5.</a:t>
            </a:r>
            <a:r>
              <a:rPr lang="ar-SA" dirty="0" smtClean="0"/>
              <a:t> ما اشتمل عليه هذا الكتاب من أحكامٍ على الأحاديث وبيان </a:t>
            </a:r>
            <a:r>
              <a:rPr lang="ar-SA" dirty="0" err="1" smtClean="0"/>
              <a:t>صحيحها</a:t>
            </a:r>
            <a:r>
              <a:rPr lang="ar-SA" dirty="0" smtClean="0"/>
              <a:t> من </a:t>
            </a:r>
            <a:r>
              <a:rPr lang="ar-SA" dirty="0" err="1" smtClean="0"/>
              <a:t>سقيمها</a:t>
            </a:r>
            <a:r>
              <a:rPr lang="ar-SA" dirty="0" smtClean="0"/>
              <a:t>، وبيان كثير من العلل، كما هي عادة الحافظ ابن حجر في كثيرٍ من كتبه، ومثال ذلك: في </a:t>
            </a:r>
            <a:r>
              <a:rPr lang="ar-SA" dirty="0" err="1" smtClean="0"/>
              <a:t>ترجمة </a:t>
            </a:r>
            <a:r>
              <a:rPr lang="ar-SA" dirty="0" smtClean="0"/>
              <a:t>(أسد بن كرز بن عامر </a:t>
            </a:r>
            <a:r>
              <a:rPr lang="ar-SA" dirty="0" err="1" smtClean="0"/>
              <a:t>البجلي</a:t>
            </a:r>
            <a:r>
              <a:rPr lang="ar-SA" dirty="0" smtClean="0"/>
              <a:t> القسري) قال الحسيني: له صحبة ورواية، عداده في أهل الشام، روى عنه حفيده خالد بن </a:t>
            </a:r>
            <a:r>
              <a:rPr lang="ar-SA" dirty="0" err="1" smtClean="0"/>
              <a:t>عبدالله</a:t>
            </a:r>
            <a:r>
              <a:rPr lang="ar-SA" dirty="0" smtClean="0"/>
              <a:t> القسري </a:t>
            </a:r>
            <a:r>
              <a:rPr lang="ar-SA" dirty="0" err="1" smtClean="0"/>
              <a:t>الأمير..</a:t>
            </a:r>
            <a:r>
              <a:rPr lang="ar-SA" dirty="0" smtClean="0"/>
              <a:t> فتعقَّبه الحافظ ابن حجر بقوله: ورواية خالد حفيده عنه </a:t>
            </a:r>
            <a:r>
              <a:rPr lang="ar-SA" dirty="0" err="1" smtClean="0"/>
              <a:t>منقطعة.</a:t>
            </a:r>
            <a:r>
              <a:rPr lang="ar-SA" dirty="0" smtClean="0"/>
              <a:t> </a:t>
            </a:r>
            <a:endParaRPr lang="ar-SA" dirty="0"/>
          </a:p>
        </p:txBody>
      </p:sp>
    </p:spTree>
    <p:extLst>
      <p:ext uri="{BB962C8B-B14F-4D97-AF65-F5344CB8AC3E}">
        <p14:creationId xmlns:p14="http://schemas.microsoft.com/office/powerpoint/2010/main" val="3131443352"/>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solidFill>
                  <a:srgbClr val="FF0000"/>
                </a:solidFill>
              </a:rPr>
              <a:t>المصنفات في الثقات </a:t>
            </a:r>
            <a:r>
              <a:rPr lang="ar-SA" dirty="0" err="1" smtClean="0">
                <a:solidFill>
                  <a:srgbClr val="FF0000"/>
                </a:solidFill>
              </a:rPr>
              <a:t>خاصه</a:t>
            </a:r>
            <a:r>
              <a:rPr lang="ar-SA" sz="5400" dirty="0" smtClean="0">
                <a:solidFill>
                  <a:srgbClr val="FF0000"/>
                </a:solidFill>
              </a:rPr>
              <a:t>:</a:t>
            </a:r>
            <a:endParaRPr lang="ar-SA" dirty="0"/>
          </a:p>
        </p:txBody>
      </p:sp>
      <p:sp>
        <p:nvSpPr>
          <p:cNvPr id="3" name="عنصر نائب للمحتوى 2"/>
          <p:cNvSpPr>
            <a:spLocks noGrp="1"/>
          </p:cNvSpPr>
          <p:nvPr>
            <p:ph idx="1"/>
          </p:nvPr>
        </p:nvSpPr>
        <p:spPr/>
        <p:txBody>
          <a:bodyPr/>
          <a:lstStyle/>
          <a:p>
            <a:pPr algn="just" rtl="1"/>
            <a:endParaRPr lang="ar-SA" dirty="0" smtClean="0"/>
          </a:p>
          <a:p>
            <a:pPr algn="just" rtl="1">
              <a:buFontTx/>
              <a:buChar char="-"/>
            </a:pPr>
            <a:r>
              <a:rPr lang="ar-SA" dirty="0" smtClean="0"/>
              <a:t>هذا النوع من المصنفات في الرجال ، أفرده مؤلفو لتراجم الثقات من رواة الحديث ولم يذكروا في هذه المصنفات غير الرواه الثقات </a:t>
            </a:r>
          </a:p>
          <a:p>
            <a:pPr algn="just" rtl="1">
              <a:buFontTx/>
              <a:buChar char="-"/>
            </a:pPr>
            <a:r>
              <a:rPr lang="ar-SA" dirty="0" smtClean="0"/>
              <a:t>إفراد الثقات من الرواة في مصنف مستقل عمل جيد من علماء الجرح والتعديل . ييسر على الباحث معرفة الراوي الثقة من أقرب </a:t>
            </a:r>
            <a:endParaRPr lang="en-US" dirty="0" smtClean="0"/>
          </a:p>
          <a:p>
            <a:pPr algn="just" rtl="1"/>
            <a:r>
              <a:rPr lang="ar-SA" dirty="0" smtClean="0"/>
              <a:t>   طريق </a:t>
            </a:r>
          </a:p>
          <a:p>
            <a:pPr algn="just" rtl="1"/>
            <a:endParaRPr lang="ar-SA" dirty="0" smtClean="0"/>
          </a:p>
          <a:p>
            <a:pPr algn="just" rtl="1"/>
            <a:endParaRPr lang="ar-SA" dirty="0"/>
          </a:p>
        </p:txBody>
      </p:sp>
    </p:spTree>
    <p:extLst>
      <p:ext uri="{BB962C8B-B14F-4D97-AF65-F5344CB8AC3E}">
        <p14:creationId xmlns:p14="http://schemas.microsoft.com/office/powerpoint/2010/main" val="2988850912"/>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نماذج من الكتب المصنفة في الثقات</a:t>
            </a:r>
            <a:endParaRPr lang="ar-SA" dirty="0"/>
          </a:p>
        </p:txBody>
      </p:sp>
      <p:sp>
        <p:nvSpPr>
          <p:cNvPr id="3" name="عنصر نائب للمحتوى 2"/>
          <p:cNvSpPr>
            <a:spLocks noGrp="1"/>
          </p:cNvSpPr>
          <p:nvPr>
            <p:ph idx="1"/>
          </p:nvPr>
        </p:nvSpPr>
        <p:spPr/>
        <p:txBody>
          <a:bodyPr/>
          <a:lstStyle/>
          <a:p>
            <a:pPr lvl="0" algn="just" rtl="1"/>
            <a:r>
              <a:rPr lang="ar-SA" dirty="0" smtClean="0"/>
              <a:t>1 - كتاب الثقات : لأبي الحسن أحمد بن عبد الله بن صالح العجلي (261 هـ)</a:t>
            </a:r>
          </a:p>
          <a:p>
            <a:pPr rtl="1"/>
            <a:r>
              <a:rPr lang="ar-SA" dirty="0" smtClean="0"/>
              <a:t>2 - تاريخ أسماء الثقات ممن نقل عنهم العلم : لعمر بن أحمد بن شاهين (385هـ)</a:t>
            </a:r>
            <a:endParaRPr lang="en-US" dirty="0" smtClean="0"/>
          </a:p>
          <a:p>
            <a:pPr rtl="1"/>
            <a:r>
              <a:rPr lang="ar-SA" dirty="0" smtClean="0"/>
              <a:t>وقد رتبه على حروف المعجم واقتصر في </a:t>
            </a:r>
            <a:r>
              <a:rPr lang="ar-SA" dirty="0" err="1" smtClean="0"/>
              <a:t>الترجمه</a:t>
            </a:r>
            <a:r>
              <a:rPr lang="ar-SA" dirty="0" smtClean="0"/>
              <a:t> على اسم الشخص واسم أبيه </a:t>
            </a:r>
            <a:r>
              <a:rPr lang="ar-SA" dirty="0" smtClean="0">
                <a:solidFill>
                  <a:schemeClr val="lt1"/>
                </a:solidFill>
              </a:rPr>
              <a:t>ونقل </a:t>
            </a:r>
            <a:r>
              <a:rPr lang="ar-SA" dirty="0" err="1" smtClean="0">
                <a:solidFill>
                  <a:schemeClr val="lt1"/>
                </a:solidFill>
              </a:rPr>
              <a:t>اقوال</a:t>
            </a:r>
            <a:r>
              <a:rPr lang="ar-SA" dirty="0" smtClean="0">
                <a:solidFill>
                  <a:schemeClr val="lt1"/>
                </a:solidFill>
              </a:rPr>
              <a:t> </a:t>
            </a:r>
            <a:r>
              <a:rPr lang="ar-SA" dirty="0" err="1" smtClean="0">
                <a:solidFill>
                  <a:schemeClr val="lt1"/>
                </a:solidFill>
              </a:rPr>
              <a:t>أئمه</a:t>
            </a:r>
            <a:r>
              <a:rPr lang="ar-SA" dirty="0" smtClean="0">
                <a:solidFill>
                  <a:schemeClr val="lt1"/>
                </a:solidFill>
              </a:rPr>
              <a:t> الجرح والتعديل فيه وربما ذكر بعض الشيوخ وتلاميذ صاحب </a:t>
            </a:r>
            <a:r>
              <a:rPr lang="ar-SA" dirty="0" err="1" smtClean="0">
                <a:solidFill>
                  <a:schemeClr val="lt1"/>
                </a:solidFill>
              </a:rPr>
              <a:t>الترجمه</a:t>
            </a:r>
            <a:r>
              <a:rPr lang="ar-SA" dirty="0" smtClean="0">
                <a:solidFill>
                  <a:schemeClr val="lt1"/>
                </a:solidFill>
              </a:rPr>
              <a:t>.</a:t>
            </a:r>
            <a:endParaRPr lang="en-US" dirty="0" smtClean="0">
              <a:solidFill>
                <a:schemeClr val="lt1"/>
              </a:solidFill>
            </a:endParaRPr>
          </a:p>
          <a:p>
            <a:pPr lvl="0" algn="just" rtl="1"/>
            <a:endParaRPr lang="en-US" dirty="0" smtClean="0"/>
          </a:p>
          <a:p>
            <a:pPr algn="just" rtl="1"/>
            <a:endParaRPr lang="ar-SA" dirty="0"/>
          </a:p>
        </p:txBody>
      </p:sp>
    </p:spTree>
    <p:extLst>
      <p:ext uri="{BB962C8B-B14F-4D97-AF65-F5344CB8AC3E}">
        <p14:creationId xmlns:p14="http://schemas.microsoft.com/office/powerpoint/2010/main" val="689183123"/>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lvl="0" rtl="1"/>
            <a:r>
              <a:rPr lang="ar-SA" dirty="0" smtClean="0"/>
              <a:t>  3 -  كتاب الثقات : لمحمد بن أحمد بن حبان البستي (354هـ)</a:t>
            </a:r>
            <a:endParaRPr lang="en-US" dirty="0" smtClean="0"/>
          </a:p>
          <a:p>
            <a:pPr rtl="1"/>
            <a:r>
              <a:rPr lang="ar-SA" dirty="0" smtClean="0"/>
              <a:t> -  قد رتبه مؤلفه على الطبقات ثم رتب أسماء كل طبقه على حروف المعجم داخل تلك </a:t>
            </a:r>
            <a:r>
              <a:rPr lang="ar-SA" dirty="0" err="1" smtClean="0"/>
              <a:t>الطبقه</a:t>
            </a:r>
            <a:r>
              <a:rPr lang="ar-SA" dirty="0" smtClean="0"/>
              <a:t> </a:t>
            </a:r>
          </a:p>
          <a:p>
            <a:pPr rtl="1"/>
            <a:r>
              <a:rPr lang="ar-SA" dirty="0" smtClean="0"/>
              <a:t>- </a:t>
            </a:r>
            <a:r>
              <a:rPr lang="ar-SA" dirty="0" err="1" smtClean="0"/>
              <a:t>و</a:t>
            </a:r>
            <a:r>
              <a:rPr lang="ar-SA" dirty="0" smtClean="0"/>
              <a:t> قد جعله من ثلاثة أجزاء ،جعل الجزء الأول لطبقه الصحابه ، والجزء الثاني طبقه التابعين ، والجزء الثالث لطبقه أتباع التابعين.</a:t>
            </a:r>
            <a:endParaRPr lang="en-US" dirty="0" smtClean="0"/>
          </a:p>
          <a:p>
            <a:pPr marL="0" indent="0" rtl="1" eaLnBrk="1" fontAlgn="auto" hangingPunct="1">
              <a:spcBef>
                <a:spcPts val="0"/>
              </a:spcBef>
              <a:spcAft>
                <a:spcPts val="0"/>
              </a:spcAft>
              <a:defRPr/>
            </a:pPr>
            <a:r>
              <a:rPr lang="ar-SA" dirty="0" smtClean="0"/>
              <a:t> </a:t>
            </a:r>
            <a:endParaRPr lang="ar-SA" dirty="0"/>
          </a:p>
        </p:txBody>
      </p:sp>
    </p:spTree>
    <p:extLst>
      <p:ext uri="{BB962C8B-B14F-4D97-AF65-F5344CB8AC3E}">
        <p14:creationId xmlns:p14="http://schemas.microsoft.com/office/powerpoint/2010/main" val="1355880419"/>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495300" y="609600"/>
            <a:ext cx="8915400" cy="5516563"/>
          </a:xfrm>
        </p:spPr>
        <p:txBody>
          <a:bodyPr/>
          <a:lstStyle/>
          <a:p>
            <a:pPr algn="just" rtl="1">
              <a:buFontTx/>
              <a:buChar char="-"/>
            </a:pPr>
            <a:r>
              <a:rPr lang="ar-SA" dirty="0" smtClean="0"/>
              <a:t>ينبغي التنبه إلى أن توثيق ابن حبان من أدنى درجات التوثيق قال </a:t>
            </a:r>
            <a:r>
              <a:rPr lang="ar-SA" dirty="0" err="1" smtClean="0"/>
              <a:t>العلامه</a:t>
            </a:r>
            <a:r>
              <a:rPr lang="ar-SA" dirty="0" smtClean="0"/>
              <a:t> الكتاني عن هذا الكتاب : ( إلا انه ذكر فيه عددا كثيرا وخلقا عظيما من المجهولين الذين لا يعرف هؤلاء غيره أحوالهم وطريقته فيه أنه يذكر من لم يعرفه بجرح وإن كان مجهولا لم يعرف حاله فينبغي أن ينتبه لهذا </a:t>
            </a:r>
          </a:p>
          <a:p>
            <a:pPr algn="just" rtl="1">
              <a:buFontTx/>
              <a:buChar char="-"/>
            </a:pPr>
            <a:r>
              <a:rPr lang="ar-SA" dirty="0" smtClean="0"/>
              <a:t> قد قال ابن حبان في أثناء كلامه : ” والعدل من لم يعرف منه الجرح إذ الجرح ضد العدل فمن لم يعرف بجرح فهو عدل حتى يتبين ضده ” أهـ ، </a:t>
            </a:r>
          </a:p>
          <a:p>
            <a:pPr algn="just" rtl="1">
              <a:buFontTx/>
              <a:buChar char="-"/>
            </a:pPr>
            <a:r>
              <a:rPr lang="ar-SA" dirty="0" smtClean="0"/>
              <a:t>هذه طريقته في التفرقه بين العدل وغيره و وافقه عليها بعضهم وخالفه الأكثرون )</a:t>
            </a:r>
            <a:endParaRPr lang="ar-SA" dirty="0"/>
          </a:p>
        </p:txBody>
      </p:sp>
    </p:spTree>
    <p:extLst>
      <p:ext uri="{BB962C8B-B14F-4D97-AF65-F5344CB8AC3E}">
        <p14:creationId xmlns:p14="http://schemas.microsoft.com/office/powerpoint/2010/main" val="944486715"/>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Tree>
    <p:extLst>
      <p:ext uri="{BB962C8B-B14F-4D97-AF65-F5344CB8AC3E}">
        <p14:creationId xmlns:p14="http://schemas.microsoft.com/office/powerpoint/2010/main" val="1026801891"/>
      </p:ext>
    </p:extLst>
  </p:cSld>
  <p:clrMapOvr>
    <a:masterClrMapping/>
  </p:clrMapOvr>
  <p:timing>
    <p:tnLst>
      <p:par>
        <p:cTn id="1" dur="indefinite" restart="never" nodeType="tmRoot"/>
      </p:par>
    </p:tn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313B4A"/>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313B4A"/>
                </a:solidFill>
                <a:latin typeface="Calibri" pitchFamily="34" charset="0"/>
              </a:rPr>
              <a:t>عمادة التعلم الإلكتروني والتعليم عن بعد</a:t>
            </a:r>
            <a:endParaRPr lang="en-US" sz="2400" b="1" dirty="0">
              <a:solidFill>
                <a:srgbClr val="313B4A"/>
              </a:solidFill>
              <a:latin typeface="Calibri" pitchFamily="34" charset="0"/>
            </a:endParaRPr>
          </a:p>
          <a:p>
            <a:pPr algn="ctr" rtl="0">
              <a:spcBef>
                <a:spcPct val="20000"/>
              </a:spcBef>
              <a:buFont typeface="Arial" pitchFamily="34" charset="0"/>
              <a:buNone/>
            </a:pPr>
            <a:r>
              <a:rPr lang="ar-SA" sz="2400" dirty="0" smtClean="0">
                <a:solidFill>
                  <a:srgbClr val="313B4A"/>
                </a:solidFill>
                <a:latin typeface="Calibri" pitchFamily="34" charset="0"/>
              </a:rPr>
              <a:t>	</a:t>
            </a:r>
            <a:endParaRPr lang="en-US" sz="2400" dirty="0">
              <a:solidFill>
                <a:srgbClr val="313B4A"/>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4000" b="1" dirty="0">
                <a:solidFill>
                  <a:srgbClr val="43A79C"/>
                </a:solidFill>
                <a:latin typeface="AYM Wadiy S_U normal."/>
                <a:cs typeface="Times New Roman" pitchFamily="18" charset="0"/>
              </a:rPr>
              <a:t>اسم المقرر</a:t>
            </a:r>
            <a:endParaRPr lang="ar-SA" sz="4000" b="1" dirty="0">
              <a:solidFill>
                <a:srgbClr val="43A79C"/>
              </a:solidFill>
              <a:latin typeface="AYM Wadiy S_U normal."/>
              <a:cs typeface="Times New Roman" pitchFamily="18" charset="0"/>
            </a:endParaRPr>
          </a:p>
          <a:p>
            <a:pPr algn="ctr"/>
            <a:r>
              <a:rPr lang="ar-SA" sz="2800" b="1" dirty="0">
                <a:solidFill>
                  <a:srgbClr val="313B4A"/>
                </a:solidFill>
                <a:latin typeface="Calibri" pitchFamily="34" charset="0"/>
                <a:cs typeface="Times New Roman" pitchFamily="18" charset="0"/>
              </a:rPr>
              <a:t>دراسة الاسانيد</a:t>
            </a:r>
          </a:p>
          <a:p>
            <a:pPr algn="ctr" rtl="0"/>
            <a:endParaRPr lang="en-US" sz="2800" b="1" dirty="0">
              <a:solidFill>
                <a:srgbClr val="313B4A"/>
              </a:solidFill>
              <a:latin typeface="Calibri" pitchFamily="34" charset="0"/>
              <a:cs typeface="Times New Roman" pitchFamily="18" charset="0"/>
            </a:endParaRPr>
          </a:p>
          <a:p>
            <a:pPr algn="ctr"/>
            <a:r>
              <a:rPr lang="ar-SA" sz="4000" b="1" dirty="0">
                <a:solidFill>
                  <a:srgbClr val="43A79C"/>
                </a:solidFill>
                <a:latin typeface="AYM Wadiy S_U normal."/>
                <a:cs typeface="Times New Roman" pitchFamily="18" charset="0"/>
              </a:rPr>
              <a:t>استاذ المقرر</a:t>
            </a:r>
          </a:p>
          <a:p>
            <a:pPr algn="ctr"/>
            <a:r>
              <a:rPr lang="ar-SA" sz="2800" b="1" dirty="0">
                <a:solidFill>
                  <a:srgbClr val="313B4A"/>
                </a:solidFill>
                <a:latin typeface="Calibri" pitchFamily="34" charset="0"/>
                <a:cs typeface="Times New Roman" pitchFamily="18" charset="0"/>
              </a:rPr>
              <a:t>د/ مهيب الحصان</a:t>
            </a:r>
            <a:endParaRPr lang="en-US" sz="2800" b="1" dirty="0">
              <a:solidFill>
                <a:srgbClr val="313B4A"/>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178</a:t>
            </a:fld>
            <a:endParaRPr lang="en-US" sz="1200" dirty="0">
              <a:solidFill>
                <a:schemeClr val="bg1"/>
              </a:solidFill>
              <a:latin typeface="Calibri" pitchFamily="34" charset="0"/>
            </a:endParaRPr>
          </a:p>
        </p:txBody>
      </p:sp>
      <p:sp>
        <p:nvSpPr>
          <p:cNvPr id="14" name="Subtitle 2"/>
          <p:cNvSpPr txBox="1">
            <a:spLocks/>
          </p:cNvSpPr>
          <p:nvPr/>
        </p:nvSpPr>
        <p:spPr bwMode="auto">
          <a:xfrm>
            <a:off x="5753100" y="5893593"/>
            <a:ext cx="4083050" cy="538163"/>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spcBef>
                <a:spcPct val="20000"/>
              </a:spcBef>
              <a:buFont typeface="Arial" pitchFamily="34" charset="0"/>
              <a:buNone/>
            </a:pPr>
            <a:r>
              <a:rPr lang="ar-SA" sz="2400" b="1" u="sng" dirty="0">
                <a:solidFill>
                  <a:srgbClr val="8E6334"/>
                </a:solidFill>
                <a:effectLst>
                  <a:outerShdw blurRad="38100" dist="38100" dir="2700000" algn="tl">
                    <a:srgbClr val="000000">
                      <a:alpha val="43137"/>
                    </a:srgbClr>
                  </a:outerShdw>
                </a:effectLst>
                <a:latin typeface="Calibri" pitchFamily="34" charset="0"/>
              </a:rPr>
              <a:t>كلية الآداب</a:t>
            </a:r>
            <a:endParaRPr lang="en-US" sz="2400" b="1" u="sng" dirty="0">
              <a:solidFill>
                <a:srgbClr val="8E6334"/>
              </a:solidFill>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178</a:t>
            </a:fld>
            <a:endParaRPr lang="en-US" dirty="0"/>
          </a:p>
        </p:txBody>
      </p:sp>
    </p:spTree>
    <p:extLst>
      <p:ext uri="{BB962C8B-B14F-4D97-AF65-F5344CB8AC3E}">
        <p14:creationId xmlns:p14="http://schemas.microsoft.com/office/powerpoint/2010/main" val="1252601601"/>
      </p:ext>
    </p:extLst>
  </p:cSld>
  <p:clrMapOvr>
    <a:masterClrMapping/>
  </p:clrMapOvr>
  <p:timing>
    <p:tnLst>
      <p:par>
        <p:cTn id="1" dur="indefinite" restart="never" nodeType="tmRoot"/>
      </p:par>
    </p:tnLst>
  </p:timing>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179</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en-US" spc="-150" dirty="0" smtClean="0">
                <a:solidFill>
                  <a:srgbClr val="376092"/>
                </a:solidFill>
                <a:latin typeface="ae_AlMateen" pitchFamily="2" charset="-78"/>
                <a:cs typeface="ae_AlMateen" pitchFamily="2" charset="-78"/>
              </a:rPr>
              <a:t> </a:t>
            </a:r>
            <a:r>
              <a:rPr lang="ar-SA" spc="-150" dirty="0" smtClean="0">
                <a:solidFill>
                  <a:srgbClr val="376092"/>
                </a:solidFill>
                <a:latin typeface="ae_AlMateen" pitchFamily="2" charset="-78"/>
                <a:cs typeface="ae_AlMateen" pitchFamily="2" charset="-78"/>
              </a:rPr>
              <a:t>المحاضرة الحادية عشرة</a:t>
            </a:r>
            <a:endParaRPr lang="en-US"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eaLnBrk="1" hangingPunct="1"/>
            <a:r>
              <a:rPr lang="ar-SA" sz="4000" dirty="0" smtClean="0">
                <a:solidFill>
                  <a:schemeClr val="tx1"/>
                </a:solidFill>
              </a:rPr>
              <a:t>المصنفات في الضعفاء</a:t>
            </a:r>
          </a:p>
          <a:p>
            <a:pPr eaLnBrk="1" hangingPunct="1"/>
            <a:r>
              <a:rPr lang="ar-SA" sz="4000" dirty="0" smtClean="0">
                <a:solidFill>
                  <a:schemeClr val="tx1"/>
                </a:solidFill>
              </a:rPr>
              <a:t>المصنفات في رجال بلاد مخصوصة</a:t>
            </a:r>
            <a:endParaRPr lang="en-US" sz="4000" b="1" dirty="0" smtClean="0">
              <a:solidFill>
                <a:schemeClr val="tx1"/>
              </a:solidFill>
              <a:cs typeface="Arial" pitchFamily="34" charset="0"/>
            </a:endParaRPr>
          </a:p>
        </p:txBody>
      </p:sp>
    </p:spTree>
    <p:extLst>
      <p:ext uri="{BB962C8B-B14F-4D97-AF65-F5344CB8AC3E}">
        <p14:creationId xmlns:p14="http://schemas.microsoft.com/office/powerpoint/2010/main" val="1090834381"/>
      </p:ext>
    </p:extLst>
  </p:cSld>
  <p:clrMapOvr>
    <a:masterClrMapping/>
  </p:clrMapOvr>
  <p:timing>
    <p:tnLst>
      <p:par>
        <p:cTn id="1" dur="indefinite" restart="never" nodeType="tmRoot"/>
      </p:par>
    </p:tnLst>
  </p:timing>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المصنفات في الضعفاء خاصة</a:t>
            </a:r>
            <a:endParaRPr lang="ar-SA" dirty="0"/>
          </a:p>
        </p:txBody>
      </p:sp>
      <p:sp>
        <p:nvSpPr>
          <p:cNvPr id="3" name="عنصر نائب للمحتوى 2"/>
          <p:cNvSpPr>
            <a:spLocks noGrp="1"/>
          </p:cNvSpPr>
          <p:nvPr>
            <p:ph idx="1"/>
          </p:nvPr>
        </p:nvSpPr>
        <p:spPr/>
        <p:txBody>
          <a:bodyPr/>
          <a:lstStyle/>
          <a:p>
            <a:endParaRPr lang="ar-SA" dirty="0" smtClean="0"/>
          </a:p>
          <a:p>
            <a:pPr algn="just" rtl="1"/>
            <a:r>
              <a:rPr lang="ar-SA" dirty="0" smtClean="0"/>
              <a:t>      - هذا النوع من التصنيف في تراجم الرواة أفرده مؤلفوه للضعفاء خاصة .</a:t>
            </a:r>
          </a:p>
          <a:p>
            <a:pPr algn="just" rtl="1"/>
            <a:r>
              <a:rPr lang="ar-SA" dirty="0" smtClean="0"/>
              <a:t>     - عدد المصنفات فيه أكثر بكثير من المصنفات في تراجم الثقات خاصة وذلك لأن كثيرا من المصنفات في الضعفاء قد اشتملت على كل من تكلم فيه وإن لم يكن ضعيفا حقا .</a:t>
            </a:r>
            <a:endParaRPr lang="en-US" dirty="0" smtClean="0"/>
          </a:p>
          <a:p>
            <a:pPr algn="just" rtl="1"/>
            <a:r>
              <a:rPr lang="en-US" dirty="0" smtClean="0"/>
              <a:t/>
            </a:r>
            <a:br>
              <a:rPr lang="en-US" dirty="0" smtClean="0"/>
            </a:br>
            <a:endParaRPr lang="ar-SA" dirty="0"/>
          </a:p>
        </p:txBody>
      </p:sp>
    </p:spTree>
    <p:extLst>
      <p:ext uri="{BB962C8B-B14F-4D97-AF65-F5344CB8AC3E}">
        <p14:creationId xmlns:p14="http://schemas.microsoft.com/office/powerpoint/2010/main" val="487776196"/>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نماذج من الكتب المصنفة في الضعفاء</a:t>
            </a:r>
            <a:endParaRPr lang="ar-SA" dirty="0"/>
          </a:p>
        </p:txBody>
      </p:sp>
      <p:sp>
        <p:nvSpPr>
          <p:cNvPr id="3" name="عنصر نائب للمحتوى 2"/>
          <p:cNvSpPr>
            <a:spLocks noGrp="1"/>
          </p:cNvSpPr>
          <p:nvPr>
            <p:ph idx="1"/>
          </p:nvPr>
        </p:nvSpPr>
        <p:spPr>
          <a:xfrm>
            <a:off x="495300" y="1219200"/>
            <a:ext cx="8915400" cy="4906963"/>
          </a:xfrm>
        </p:spPr>
        <p:txBody>
          <a:bodyPr/>
          <a:lstStyle/>
          <a:p>
            <a:pPr lvl="0" algn="just" rtl="1"/>
            <a:r>
              <a:rPr lang="ar-SA" dirty="0" smtClean="0"/>
              <a:t>1 - الضعفاء الكبير: للبخاري . </a:t>
            </a:r>
            <a:endParaRPr lang="en-US" dirty="0" smtClean="0"/>
          </a:p>
          <a:p>
            <a:pPr algn="just" rtl="1"/>
            <a:r>
              <a:rPr lang="ar-SA" dirty="0" smtClean="0"/>
              <a:t>2 - الضعفاء الصغير : للبخاري أيضاً ، وهو مرتب على حروف المعجم بالنسبه للحرف الأول من الاسم فقط </a:t>
            </a:r>
          </a:p>
          <a:p>
            <a:pPr algn="just" rtl="1"/>
            <a:r>
              <a:rPr lang="ar-SA" dirty="0" smtClean="0"/>
              <a:t>3 - الضعفاء والمتركون : للنسائي و هو مرتب على حروف المعجم ،بالنسبة للحرف الأول من الاسم فقط </a:t>
            </a:r>
          </a:p>
          <a:p>
            <a:pPr algn="just" rtl="1"/>
            <a:r>
              <a:rPr lang="ar-SA" dirty="0" smtClean="0"/>
              <a:t>  - هذا ويعد النسائي من المتشددين في جرح الرجال </a:t>
            </a:r>
          </a:p>
          <a:p>
            <a:pPr algn="just" rtl="1"/>
            <a:r>
              <a:rPr lang="ar-SA" dirty="0" smtClean="0"/>
              <a:t>4 - كتاب الضعفاء ،لأبي جعفر محمد بن عمرو العقيلي (323هـ) وهو كتاب كبير ترجم فيه مؤلفه لأنواع كثيرة من الضعفاء والمنسووبين إلى  الكذب والوضع.</a:t>
            </a:r>
          </a:p>
          <a:p>
            <a:pPr algn="just" rtl="1"/>
            <a:endParaRPr lang="ar-SA" dirty="0"/>
          </a:p>
        </p:txBody>
      </p:sp>
    </p:spTree>
    <p:extLst>
      <p:ext uri="{BB962C8B-B14F-4D97-AF65-F5344CB8AC3E}">
        <p14:creationId xmlns:p14="http://schemas.microsoft.com/office/powerpoint/2010/main" val="4137091098"/>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تابع كتب الضعفاء</a:t>
            </a:r>
            <a:endParaRPr lang="ar-SA" dirty="0"/>
          </a:p>
        </p:txBody>
      </p:sp>
      <p:sp>
        <p:nvSpPr>
          <p:cNvPr id="3" name="عنصر نائب للمحتوى 2"/>
          <p:cNvSpPr>
            <a:spLocks noGrp="1"/>
          </p:cNvSpPr>
          <p:nvPr>
            <p:ph idx="1"/>
          </p:nvPr>
        </p:nvSpPr>
        <p:spPr/>
        <p:txBody>
          <a:bodyPr/>
          <a:lstStyle/>
          <a:p>
            <a:pPr lvl="0" algn="just" rtl="1"/>
            <a:r>
              <a:rPr lang="ar-SA" dirty="0" smtClean="0"/>
              <a:t>4 - معرفه المجروحين من المحدثين : لأبي حاتم محمد بن أحمد بن حبان البستي ،وهو مرتب على حروف المعجم </a:t>
            </a:r>
          </a:p>
          <a:p>
            <a:pPr lvl="0" algn="just" rtl="1">
              <a:buFontTx/>
              <a:buChar char="-"/>
            </a:pPr>
            <a:r>
              <a:rPr lang="ar-SA" dirty="0" smtClean="0"/>
              <a:t>وقد قدم له مؤلفه بمقدمه </a:t>
            </a:r>
            <a:r>
              <a:rPr lang="ar-SA" dirty="0" err="1" smtClean="0"/>
              <a:t>نفيسه</a:t>
            </a:r>
            <a:r>
              <a:rPr lang="ar-SA" dirty="0" smtClean="0"/>
              <a:t> ذكر فيها أهميه معرفه الضعفاء ،وجواز الجرح وما يتعلق بذلك .. كما بين طريقته في تصنيف كتابه </a:t>
            </a:r>
          </a:p>
          <a:p>
            <a:pPr lvl="0" algn="just" rtl="1">
              <a:buFontTx/>
              <a:buChar char="-"/>
            </a:pPr>
            <a:r>
              <a:rPr lang="ar-SA" dirty="0" smtClean="0"/>
              <a:t> و يعد ابن حبان من المتشددين في الجرح..</a:t>
            </a:r>
          </a:p>
          <a:p>
            <a:pPr lvl="0" algn="just" rtl="1">
              <a:buFontTx/>
              <a:buChar char="-"/>
            </a:pPr>
            <a:endParaRPr lang="en-US" dirty="0" smtClean="0"/>
          </a:p>
          <a:p>
            <a:endParaRPr lang="ar-SA" dirty="0"/>
          </a:p>
        </p:txBody>
      </p:sp>
    </p:spTree>
    <p:extLst>
      <p:ext uri="{BB962C8B-B14F-4D97-AF65-F5344CB8AC3E}">
        <p14:creationId xmlns:p14="http://schemas.microsoft.com/office/powerpoint/2010/main" val="2112655828"/>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تابع كتب الضعفاء</a:t>
            </a:r>
            <a:endParaRPr lang="ar-SA" dirty="0"/>
          </a:p>
        </p:txBody>
      </p:sp>
      <p:sp>
        <p:nvSpPr>
          <p:cNvPr id="3" name="عنصر نائب للمحتوى 2"/>
          <p:cNvSpPr>
            <a:spLocks noGrp="1"/>
          </p:cNvSpPr>
          <p:nvPr>
            <p:ph idx="1"/>
          </p:nvPr>
        </p:nvSpPr>
        <p:spPr/>
        <p:txBody>
          <a:bodyPr/>
          <a:lstStyle/>
          <a:p>
            <a:pPr lvl="0" algn="just" rtl="1"/>
            <a:endParaRPr lang="ar-SA" dirty="0" smtClean="0"/>
          </a:p>
          <a:p>
            <a:pPr lvl="0" algn="just" rtl="1"/>
            <a:r>
              <a:rPr lang="ar-SA" dirty="0" smtClean="0"/>
              <a:t>5 - الكامل في الضعفاء الرجال لأبي أحمد عبد الله بن عدي الجرجاني ،وهو كتاب كبير واسع .</a:t>
            </a:r>
          </a:p>
          <a:p>
            <a:pPr lvl="0" algn="just" rtl="1">
              <a:buFontTx/>
              <a:buChar char="-"/>
            </a:pPr>
            <a:r>
              <a:rPr lang="ar-SA" dirty="0" smtClean="0"/>
              <a:t>وقدم للكتاب بمقدمه طويله جيده .. </a:t>
            </a:r>
          </a:p>
          <a:p>
            <a:pPr lvl="0" algn="just" rtl="1">
              <a:buFontTx/>
              <a:buChar char="-"/>
            </a:pPr>
            <a:r>
              <a:rPr lang="ar-SA" dirty="0" smtClean="0"/>
              <a:t>رتب التراجم على حروف المعجم .</a:t>
            </a:r>
          </a:p>
          <a:p>
            <a:pPr algn="just" rtl="1">
              <a:buFontTx/>
              <a:buChar char="-"/>
            </a:pPr>
            <a:r>
              <a:rPr lang="ar-SA" dirty="0" smtClean="0"/>
              <a:t>ذكر فيه مؤلفه كل من تكلم فيه وإن كان الكلام فيه مردودا </a:t>
            </a:r>
          </a:p>
          <a:p>
            <a:pPr lvl="0" algn="just" rtl="1"/>
            <a:endParaRPr lang="en-US" dirty="0" smtClean="0"/>
          </a:p>
          <a:p>
            <a:endParaRPr lang="ar-SA" dirty="0"/>
          </a:p>
        </p:txBody>
      </p:sp>
    </p:spTree>
    <p:extLst>
      <p:ext uri="{BB962C8B-B14F-4D97-AF65-F5344CB8AC3E}">
        <p14:creationId xmlns:p14="http://schemas.microsoft.com/office/powerpoint/2010/main" val="655493346"/>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algn="just" rtl="1"/>
            <a:r>
              <a:rPr lang="ar-SA" dirty="0" smtClean="0"/>
              <a:t>6 - ميزان الاعتدال في نقد الرجال : للذهبي </a:t>
            </a:r>
          </a:p>
          <a:p>
            <a:pPr algn="just" rtl="1"/>
            <a:r>
              <a:rPr lang="ar-SA" dirty="0" smtClean="0"/>
              <a:t> - هذا الكتاب من أجمع الكتب في تراجم المجروحين كما قال الحافظ ابن حجر : فقد اشتمل على 11053 ترجمة كما هو في النسخه المطبوعه التي رقمت تراجمها وإن كررت بعض التراجم كما إذا ذكر الشخص في فصل الأنساب وهو مذكور في الأسماء </a:t>
            </a:r>
          </a:p>
          <a:p>
            <a:pPr algn="just" rtl="1"/>
            <a:r>
              <a:rPr lang="ar-SA" dirty="0" smtClean="0"/>
              <a:t> - هو كتاب يشبه إلى حد ما كتاب الكامل لابن عدي من حيث المنهج فقد ذكر فيه الذهبي كل من تكلم فيه وإن كان ثقه</a:t>
            </a:r>
            <a:endParaRPr lang="en-US" dirty="0" smtClean="0">
              <a:solidFill>
                <a:schemeClr val="lt1"/>
              </a:solidFill>
            </a:endParaRPr>
          </a:p>
          <a:p>
            <a:endParaRPr lang="ar-SA" dirty="0"/>
          </a:p>
        </p:txBody>
      </p:sp>
    </p:spTree>
    <p:extLst>
      <p:ext uri="{BB962C8B-B14F-4D97-AF65-F5344CB8AC3E}">
        <p14:creationId xmlns:p14="http://schemas.microsoft.com/office/powerpoint/2010/main" val="308229388"/>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457200" y="1219200"/>
            <a:ext cx="8915400" cy="4525963"/>
          </a:xfrm>
        </p:spPr>
        <p:txBody>
          <a:bodyPr/>
          <a:lstStyle/>
          <a:p>
            <a:pPr algn="just" rtl="1">
              <a:buFontTx/>
              <a:buChar char="-"/>
            </a:pPr>
            <a:r>
              <a:rPr lang="ar-SA" dirty="0" smtClean="0"/>
              <a:t>ذكر الذهبي مثل هؤلاء للدفاع عنهم ورد الكلام الموجه إليهم </a:t>
            </a:r>
          </a:p>
          <a:p>
            <a:pPr algn="just" rtl="1">
              <a:buFontTx/>
              <a:buChar char="-"/>
            </a:pPr>
            <a:r>
              <a:rPr lang="ar-SA" dirty="0" smtClean="0"/>
              <a:t>و قد قدم للكتاب بمقدمه بين فيها منهجه وذكر بأنه صنفه بعد كتابه (المغني في الضعفاء) وأنه طول فيه العباره وزاد فيه عدة أسماء على (المغني) ثم ذكر أنواع الرجال المتكلم فيهم ممن احتواهم هذا الكتاب إلى آخر ما فيها.</a:t>
            </a:r>
          </a:p>
          <a:p>
            <a:pPr algn="just" rtl="1">
              <a:buFontTx/>
              <a:buChar char="-"/>
            </a:pPr>
            <a:r>
              <a:rPr lang="ar-SA" dirty="0" smtClean="0"/>
              <a:t>وقد رتب كتابه على حروف المعجم بالنسبة للاسم واسم الأب ، ورمز على اسم الرجل من أخرج له في كتابه من الأئمه السته برموزهم المشهورة فإن اجتمعوا على إخراج رجل فالرمز له (ع) وإن اتفق عليه أرباب السنن الأربعه فالرمز (عو) </a:t>
            </a:r>
            <a:endParaRPr lang="en-US" dirty="0" smtClean="0"/>
          </a:p>
          <a:p>
            <a:endParaRPr lang="ar-SA" sz="2800" dirty="0" smtClean="0"/>
          </a:p>
          <a:p>
            <a:endParaRPr lang="ar-SA" dirty="0"/>
          </a:p>
        </p:txBody>
      </p:sp>
    </p:spTree>
    <p:extLst>
      <p:ext uri="{BB962C8B-B14F-4D97-AF65-F5344CB8AC3E}">
        <p14:creationId xmlns:p14="http://schemas.microsoft.com/office/powerpoint/2010/main" val="459510449"/>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algn="just" rtl="1"/>
            <a:r>
              <a:rPr lang="ar-SA" dirty="0" smtClean="0"/>
              <a:t>     - وقد سرد أسماء الرجال والنساء على حروف المعجم ثم كنى الرجال ثم من عرف بأبيه ثم من عرف بالنسبة أو اللقب ثم </a:t>
            </a:r>
            <a:r>
              <a:rPr lang="ar-SA" dirty="0" err="1" smtClean="0"/>
              <a:t>مجاهيل</a:t>
            </a:r>
            <a:r>
              <a:rPr lang="ar-SA" dirty="0" smtClean="0"/>
              <a:t> الاسم ثم قي النسوة المجهولات ثم كنى النسوة ثم فيمن لم تسم.</a:t>
            </a:r>
          </a:p>
          <a:p>
            <a:pPr algn="just" rtl="1"/>
            <a:r>
              <a:rPr lang="ar-SA" dirty="0" smtClean="0"/>
              <a:t>     - والكتاب مفيد جدا وهو من أجود الكتب والمصادر في معرفة الرواة المتكلم فيهم .</a:t>
            </a:r>
            <a:endParaRPr lang="en-US" dirty="0" smtClean="0"/>
          </a:p>
          <a:p>
            <a:endParaRPr lang="ar-SA" dirty="0"/>
          </a:p>
        </p:txBody>
      </p:sp>
    </p:spTree>
    <p:extLst>
      <p:ext uri="{BB962C8B-B14F-4D97-AF65-F5344CB8AC3E}">
        <p14:creationId xmlns:p14="http://schemas.microsoft.com/office/powerpoint/2010/main" val="193151922"/>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p:txBody>
          <a:bodyPr/>
          <a:lstStyle/>
          <a:p>
            <a:pPr algn="just" rtl="1"/>
            <a:r>
              <a:rPr lang="ar-SA" dirty="0" smtClean="0"/>
              <a:t>7 - لسان الميزان: للحافظ ابن حجر العسقلاني .</a:t>
            </a:r>
            <a:endParaRPr lang="en-US" dirty="0" smtClean="0"/>
          </a:p>
          <a:p>
            <a:pPr algn="just" rtl="1"/>
            <a:r>
              <a:rPr lang="ar-SA" dirty="0" smtClean="0"/>
              <a:t> - هذا الكتاب التقط فيه مؤلفه من كتاب(ميزان الاعتدال) التراجم التي ليست في كتاب (تهذيب الكمال ) وزاد عليها جمله كثيرة من التراجم المتكلم فيها .</a:t>
            </a:r>
            <a:endParaRPr lang="en-US" dirty="0" smtClean="0"/>
          </a:p>
          <a:p>
            <a:pPr algn="just" rtl="1"/>
            <a:r>
              <a:rPr lang="ar-SA" dirty="0" smtClean="0"/>
              <a:t>  - ما زاده من التراجم جعل أمامه رمز (ز) وما زاده من (ذيل الحافظ العراقي على الميزان) رمز أمامه (ذ) إشاره إلى أنه ذيل شيخه العراقي .</a:t>
            </a:r>
            <a:endParaRPr lang="en-US" dirty="0" smtClean="0">
              <a:solidFill>
                <a:schemeClr val="lt1"/>
              </a:solidFill>
            </a:endParaRPr>
          </a:p>
          <a:p>
            <a:endParaRPr lang="ar-SA" dirty="0"/>
          </a:p>
        </p:txBody>
      </p:sp>
    </p:spTree>
    <p:extLst>
      <p:ext uri="{BB962C8B-B14F-4D97-AF65-F5344CB8AC3E}">
        <p14:creationId xmlns:p14="http://schemas.microsoft.com/office/powerpoint/2010/main" val="2158395579"/>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algn="just" rtl="1"/>
            <a:r>
              <a:rPr lang="ar-SA" dirty="0" smtClean="0"/>
              <a:t>- ما زاده من التنبيهات </a:t>
            </a:r>
            <a:r>
              <a:rPr lang="ar-SA" dirty="0" err="1" smtClean="0"/>
              <a:t>و</a:t>
            </a:r>
            <a:r>
              <a:rPr lang="ar-SA" dirty="0" smtClean="0"/>
              <a:t> </a:t>
            </a:r>
            <a:r>
              <a:rPr lang="ar-SA" dirty="0" err="1" smtClean="0"/>
              <a:t>التحريرات</a:t>
            </a:r>
            <a:r>
              <a:rPr lang="ar-SA" dirty="0" smtClean="0"/>
              <a:t> في أثناء بعض التراجم التي التقطها من (ميزان الاعتدال ) للذهبي ختم كلام الذهبي بقوله:  ( انتهى)  وما بعدها فهو كلامه.</a:t>
            </a:r>
          </a:p>
          <a:p>
            <a:pPr algn="just" rtl="1"/>
            <a:r>
              <a:rPr lang="ar-SA" dirty="0" smtClean="0"/>
              <a:t> </a:t>
            </a:r>
          </a:p>
          <a:p>
            <a:pPr algn="just" rtl="1"/>
            <a:r>
              <a:rPr lang="ar-SA" dirty="0" smtClean="0"/>
              <a:t>- جرد الأسماء التي حذفها من ( الميزان) ثم سردها في فصل ألحقه في آخر الكتاب ليكون الكتاب مستوعبا لجميع الأسماء التي في الميزان كما قال .</a:t>
            </a:r>
            <a:endParaRPr lang="en-US" dirty="0" smtClean="0"/>
          </a:p>
        </p:txBody>
      </p:sp>
    </p:spTree>
    <p:extLst>
      <p:ext uri="{BB962C8B-B14F-4D97-AF65-F5344CB8AC3E}">
        <p14:creationId xmlns:p14="http://schemas.microsoft.com/office/powerpoint/2010/main" val="2398039892"/>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algn="just" rtl="1">
              <a:buFontTx/>
              <a:buChar char="-"/>
            </a:pPr>
            <a:r>
              <a:rPr lang="ar-SA" dirty="0" smtClean="0"/>
              <a:t>قال المؤلف رحمه الله في أول هذا الفصل (فصل في تجريد الأسماء التي حذفتها من الميزان اكتفاء بذكرها في تهذيب الكمال وقد جعلت لها علاماتها في التهذيب ومن كتبت قبالته ( صح ) فهو من تكلم فيه بلا حجه ، أو صورة ( هـ) فهو مختلف فيه والعمل على </a:t>
            </a:r>
            <a:r>
              <a:rPr lang="ar-SA" dirty="0" err="1" smtClean="0"/>
              <a:t>توثيقه </a:t>
            </a:r>
            <a:r>
              <a:rPr lang="ar-SA" dirty="0" smtClean="0"/>
              <a:t>، ومن عدا ذلك فضعيف على اختلاف مراتب الضعف ، ومن كان منهم زائدا على من اقتصر عليه الذهبي في الكاشف ذكرت له ترجمه مختصره لينتفع بذلك من لم يحصل له تهذيب الكمال وبالله التوفيق</a:t>
            </a:r>
            <a:r>
              <a:rPr lang="ar-SA" dirty="0" err="1" smtClean="0"/>
              <a:t>)</a:t>
            </a:r>
            <a:endParaRPr lang="ar-SA" dirty="0" smtClean="0"/>
          </a:p>
          <a:p>
            <a:pPr>
              <a:buFontTx/>
              <a:buChar char="-"/>
            </a:pPr>
            <a:r>
              <a:rPr lang="ar-SA" dirty="0" smtClean="0"/>
              <a:t> </a:t>
            </a:r>
            <a:endParaRPr lang="ar-SA" dirty="0"/>
          </a:p>
        </p:txBody>
      </p:sp>
    </p:spTree>
    <p:extLst>
      <p:ext uri="{BB962C8B-B14F-4D97-AF65-F5344CB8AC3E}">
        <p14:creationId xmlns:p14="http://schemas.microsoft.com/office/powerpoint/2010/main" val="385031006"/>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ملحوظة وقع في الكتاب المطبوع خطأ في نقل كلام ابن حجر حيث جاء ما صورته </a:t>
            </a:r>
            <a:r>
              <a:rPr lang="ar-SA" dirty="0" err="1" smtClean="0"/>
              <a:t>هكذا :</a:t>
            </a:r>
            <a:endParaRPr lang="ar-SA" dirty="0" smtClean="0"/>
          </a:p>
          <a:p>
            <a:r>
              <a:rPr lang="ar-SA" dirty="0" err="1" smtClean="0"/>
              <a:t>(</a:t>
            </a:r>
            <a:r>
              <a:rPr lang="ar-SA" dirty="0" smtClean="0"/>
              <a:t>( وقد جعلت لها علاماتها في التهذيب ومن كتبت </a:t>
            </a:r>
            <a:r>
              <a:rPr lang="ar-SA" dirty="0" err="1" smtClean="0"/>
              <a:t>قبالته </a:t>
            </a:r>
            <a:r>
              <a:rPr lang="ar-SA" dirty="0" smtClean="0"/>
              <a:t>( </a:t>
            </a:r>
            <a:r>
              <a:rPr lang="ar-SA" dirty="0" err="1" smtClean="0"/>
              <a:t>صح </a:t>
            </a:r>
            <a:r>
              <a:rPr lang="ar-SA" dirty="0" smtClean="0"/>
              <a:t>) فهو من تكلم فيه بلا </a:t>
            </a:r>
            <a:r>
              <a:rPr lang="ar-SA" dirty="0" err="1" smtClean="0"/>
              <a:t>حجه </a:t>
            </a:r>
            <a:r>
              <a:rPr lang="ar-SA" dirty="0" smtClean="0"/>
              <a:t>، </a:t>
            </a:r>
            <a:r>
              <a:rPr lang="ar-SA" dirty="0" smtClean="0">
                <a:solidFill>
                  <a:srgbClr val="C00000"/>
                </a:solidFill>
              </a:rPr>
              <a:t>أو </a:t>
            </a:r>
            <a:r>
              <a:rPr lang="ar-SA" dirty="0" err="1" smtClean="0">
                <a:solidFill>
                  <a:srgbClr val="C00000"/>
                </a:solidFill>
              </a:rPr>
              <a:t>صورة </a:t>
            </a:r>
            <a:r>
              <a:rPr lang="ar-SA" dirty="0" smtClean="0">
                <a:solidFill>
                  <a:srgbClr val="C00000"/>
                </a:solidFill>
              </a:rPr>
              <a:t>( </a:t>
            </a:r>
            <a:r>
              <a:rPr lang="ar-SA" dirty="0" err="1" smtClean="0">
                <a:solidFill>
                  <a:srgbClr val="C00000"/>
                </a:solidFill>
              </a:rPr>
              <a:t>مخ </a:t>
            </a:r>
            <a:r>
              <a:rPr lang="ar-SA" dirty="0" smtClean="0">
                <a:solidFill>
                  <a:srgbClr val="C00000"/>
                </a:solidFill>
              </a:rPr>
              <a:t>) فهو مختلف فيه والعمل على توثيقه </a:t>
            </a:r>
            <a:r>
              <a:rPr lang="ar-SA" dirty="0" err="1" smtClean="0">
                <a:solidFill>
                  <a:srgbClr val="C00000"/>
                </a:solidFill>
              </a:rPr>
              <a:t>بين </a:t>
            </a:r>
            <a:r>
              <a:rPr lang="ar-SA" dirty="0" smtClean="0">
                <a:solidFill>
                  <a:srgbClr val="C00000"/>
                </a:solidFill>
              </a:rPr>
              <a:t>( كذا </a:t>
            </a:r>
            <a:r>
              <a:rPr lang="ar-SA" dirty="0" err="1" smtClean="0">
                <a:solidFill>
                  <a:srgbClr val="C00000"/>
                </a:solidFill>
              </a:rPr>
              <a:t>ذلك </a:t>
            </a:r>
            <a:r>
              <a:rPr lang="ar-SA" dirty="0" smtClean="0">
                <a:solidFill>
                  <a:srgbClr val="C00000"/>
                </a:solidFill>
              </a:rPr>
              <a:t>) </a:t>
            </a:r>
            <a:r>
              <a:rPr lang="ar-SA" dirty="0" smtClean="0"/>
              <a:t>فضعيف على اختلاف مراتب </a:t>
            </a:r>
            <a:r>
              <a:rPr lang="ar-SA" dirty="0" err="1" smtClean="0"/>
              <a:t>الضعف  ))</a:t>
            </a:r>
            <a:r>
              <a:rPr lang="ar-SA" dirty="0" smtClean="0"/>
              <a:t> </a:t>
            </a:r>
            <a:endParaRPr lang="ar-SA" dirty="0"/>
          </a:p>
        </p:txBody>
      </p:sp>
    </p:spTree>
    <p:extLst>
      <p:ext uri="{BB962C8B-B14F-4D97-AF65-F5344CB8AC3E}">
        <p14:creationId xmlns:p14="http://schemas.microsoft.com/office/powerpoint/2010/main" val="1106928034"/>
      </p:ext>
    </p:extLst>
  </p:cSld>
  <p:clrMapOvr>
    <a:masterClrMapping/>
  </p:clrMapOvr>
  <p:timing>
    <p:tnLst>
      <p:par>
        <p:cTn id="1" dur="indefinite" restart="never" nodeType="tmRoot"/>
      </p:par>
    </p:tnLst>
  </p:timing>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algn="just" rtl="1"/>
            <a:r>
              <a:rPr lang="ar-SA" dirty="0" smtClean="0"/>
              <a:t>ثم قال رحمه الله في آخر هذا الفصل (آخر التجريد وفائدته أمران: الأول : </a:t>
            </a:r>
            <a:r>
              <a:rPr lang="ar-SA" dirty="0" err="1" smtClean="0"/>
              <a:t>الإحاطه</a:t>
            </a:r>
            <a:r>
              <a:rPr lang="ar-SA" dirty="0" smtClean="0"/>
              <a:t> بجميع من ذكرهم المؤلف في الأصل .</a:t>
            </a:r>
          </a:p>
          <a:p>
            <a:pPr algn="just" rtl="1"/>
            <a:r>
              <a:rPr lang="ar-SA" dirty="0" smtClean="0"/>
              <a:t> والثاني : الإعانه لمن أراد الكشف عن الراوي فإن رآه في هذا الفصل فهو إما </a:t>
            </a:r>
            <a:r>
              <a:rPr lang="ar-SA" dirty="0" err="1" smtClean="0"/>
              <a:t>ثقه</a:t>
            </a:r>
            <a:r>
              <a:rPr lang="ar-SA" dirty="0" smtClean="0"/>
              <a:t> وإما مختلف فيه وإما ضعيف فإن أراد زيادة بسط نظر ففي مختصر التهذيب الذي جمعته ففيه كل ما في تهذيب الكمال للمزي من شرح حال الرواة وزياده عليه فإن لم يحصل له نسخة منه فتذهيب التهذيب للذهبي فإنه حسن في بابه فإن لم يجده لا هنا و لا هنا فهو إما ثقه أو مستور.</a:t>
            </a:r>
            <a:endParaRPr lang="en-US" dirty="0" smtClean="0"/>
          </a:p>
          <a:p>
            <a:endParaRPr lang="ar-SA" dirty="0"/>
          </a:p>
        </p:txBody>
      </p:sp>
    </p:spTree>
    <p:extLst>
      <p:ext uri="{BB962C8B-B14F-4D97-AF65-F5344CB8AC3E}">
        <p14:creationId xmlns:p14="http://schemas.microsoft.com/office/powerpoint/2010/main" val="2531294485"/>
      </p:ext>
    </p:extLst>
  </p:cSld>
  <p:clrMapOvr>
    <a:masterClrMapping/>
  </p:clrMapOvr>
  <p:timing>
    <p:tnLst>
      <p:par>
        <p:cTn id="1" dur="indefinite" restart="never" nodeType="tmRoot"/>
      </p:par>
    </p:tnLst>
  </p:timing>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algn="just" rtl="1">
              <a:buFontTx/>
              <a:buChar char="-"/>
            </a:pPr>
            <a:r>
              <a:rPr lang="ar-SA" dirty="0" smtClean="0"/>
              <a:t>رتب التراجم على حروف المعجم </a:t>
            </a:r>
          </a:p>
          <a:p>
            <a:pPr algn="just" rtl="1">
              <a:buFontTx/>
              <a:buChar char="-"/>
            </a:pPr>
            <a:r>
              <a:rPr lang="ar-SA" dirty="0" smtClean="0"/>
              <a:t>- بعد انتهاء الأسماء ذكر </a:t>
            </a:r>
            <a:r>
              <a:rPr lang="ar-SA" dirty="0" err="1" smtClean="0"/>
              <a:t>الكنى</a:t>
            </a:r>
            <a:r>
              <a:rPr lang="ar-SA" dirty="0" smtClean="0"/>
              <a:t> ، ورتبها على الحروف أيضا </a:t>
            </a:r>
          </a:p>
          <a:p>
            <a:pPr algn="just" rtl="1">
              <a:buFontTx/>
              <a:buChar char="-"/>
            </a:pPr>
            <a:r>
              <a:rPr lang="ar-SA" dirty="0" smtClean="0"/>
              <a:t>- ثم المبهمات و قد قسمهم إلى ثلاثة فصول : </a:t>
            </a:r>
          </a:p>
          <a:p>
            <a:pPr algn="just" rtl="1">
              <a:buFontTx/>
              <a:buChar char="-"/>
            </a:pPr>
            <a:r>
              <a:rPr lang="ar-SA" dirty="0" smtClean="0"/>
              <a:t>            الأول المنسوب </a:t>
            </a:r>
          </a:p>
          <a:p>
            <a:pPr algn="just" rtl="1">
              <a:buFontTx/>
              <a:buChar char="-"/>
            </a:pPr>
            <a:r>
              <a:rPr lang="ar-SA" dirty="0" smtClean="0"/>
              <a:t>            والثاني من اشتهر بقبيلة أو صنعة </a:t>
            </a:r>
          </a:p>
          <a:p>
            <a:pPr algn="just" rtl="1">
              <a:buFontTx/>
              <a:buChar char="-"/>
            </a:pPr>
            <a:r>
              <a:rPr lang="ar-SA" dirty="0" smtClean="0"/>
              <a:t>            والثالث من ذكر بالإضافة.</a:t>
            </a:r>
            <a:endParaRPr lang="en-US" dirty="0" smtClean="0"/>
          </a:p>
          <a:p>
            <a:endParaRPr lang="ar-SA" dirty="0"/>
          </a:p>
        </p:txBody>
      </p:sp>
    </p:spTree>
    <p:extLst>
      <p:ext uri="{BB962C8B-B14F-4D97-AF65-F5344CB8AC3E}">
        <p14:creationId xmlns:p14="http://schemas.microsoft.com/office/powerpoint/2010/main" val="2024781237"/>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المصنفات في رجال بلاد مخصوصة</a:t>
            </a:r>
            <a:endParaRPr lang="ar-SA" dirty="0"/>
          </a:p>
        </p:txBody>
      </p:sp>
      <p:sp>
        <p:nvSpPr>
          <p:cNvPr id="3" name="عنصر نائب للمحتوى 2"/>
          <p:cNvSpPr>
            <a:spLocks noGrp="1"/>
          </p:cNvSpPr>
          <p:nvPr>
            <p:ph idx="1"/>
          </p:nvPr>
        </p:nvSpPr>
        <p:spPr/>
        <p:txBody>
          <a:bodyPr/>
          <a:lstStyle/>
          <a:p>
            <a:pPr algn="just" rtl="1"/>
            <a:r>
              <a:rPr lang="ar-SA" dirty="0" smtClean="0"/>
              <a:t>        </a:t>
            </a:r>
          </a:p>
          <a:p>
            <a:pPr algn="just" rtl="1"/>
            <a:r>
              <a:rPr lang="ar-SA" dirty="0" smtClean="0"/>
              <a:t>       هذا النوع من المصنفات التزم فيه مؤلفوه ترجمة رجال العلم والفكر ومشاهير الرجال من الشعراء والأدباء وغيرهم في بلدة أو مدينة بعينها سواء كان من أهلها الأصليين أو من وفد إليها وأقام فيها ووجهوا عنايتهم بالدرجة بالدرجة الأولى لتراجم رجال الحديث فكان لتراجم المحدثين ورجال الحديث في هذه الكتب الحظ الأكبر لذا تعد مرجعا من المراجع في تاريخ الرجال ومعرفة المقبول منهم أو الضعيف</a:t>
            </a:r>
            <a:endParaRPr lang="ar-SA" dirty="0"/>
          </a:p>
        </p:txBody>
      </p:sp>
    </p:spTree>
    <p:extLst>
      <p:ext uri="{BB962C8B-B14F-4D97-AF65-F5344CB8AC3E}">
        <p14:creationId xmlns:p14="http://schemas.microsoft.com/office/powerpoint/2010/main" val="3595033975"/>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نماذج من الكتب المصنفة في رجال البلدان</a:t>
            </a:r>
            <a:endParaRPr lang="ar-SA" dirty="0"/>
          </a:p>
        </p:txBody>
      </p:sp>
      <p:sp>
        <p:nvSpPr>
          <p:cNvPr id="3" name="عنصر نائب للمحتوى 2"/>
          <p:cNvSpPr>
            <a:spLocks noGrp="1"/>
          </p:cNvSpPr>
          <p:nvPr>
            <p:ph idx="1"/>
          </p:nvPr>
        </p:nvSpPr>
        <p:spPr/>
        <p:txBody>
          <a:bodyPr/>
          <a:lstStyle/>
          <a:p>
            <a:pPr lvl="0" algn="just" rtl="1"/>
            <a:r>
              <a:rPr lang="ar-SA" dirty="0" smtClean="0"/>
              <a:t>1 - تاريخ واسط لأبي الحسن اسلم بن سهل المشهور بـ (بحشل) الواسطي ( 188 هـ )</a:t>
            </a:r>
            <a:endParaRPr lang="en-US" dirty="0" smtClean="0"/>
          </a:p>
          <a:p>
            <a:pPr lvl="0" algn="just" rtl="1"/>
            <a:r>
              <a:rPr lang="ar-SA" dirty="0" smtClean="0"/>
              <a:t>2 - مختصر طبقات علماء أفريقيه وتونس : صاحب الأصل أبو العرب محمد بن أحمد القيرواني ( 333 هـ ) ، </a:t>
            </a:r>
          </a:p>
          <a:p>
            <a:pPr lvl="0" algn="just" rtl="1"/>
            <a:r>
              <a:rPr lang="ar-SA" dirty="0" smtClean="0"/>
              <a:t>    وقد اختصره أبو عمر احمد بن محمد </a:t>
            </a:r>
            <a:r>
              <a:rPr lang="ar-SA" dirty="0" err="1" smtClean="0"/>
              <a:t>المعافري</a:t>
            </a:r>
            <a:r>
              <a:rPr lang="ar-SA" dirty="0" smtClean="0"/>
              <a:t> ( 426 هـ ) </a:t>
            </a:r>
            <a:endParaRPr lang="en-US" dirty="0" smtClean="0"/>
          </a:p>
          <a:p>
            <a:pPr algn="just" rtl="1"/>
            <a:r>
              <a:rPr lang="ar-SA" dirty="0" smtClean="0"/>
              <a:t>3 - تاريخ الرقه :لمحمد بن سعيد الشقيري ( 334 هـ ) </a:t>
            </a:r>
          </a:p>
          <a:p>
            <a:pPr lvl="0" algn="just" rtl="1"/>
            <a:r>
              <a:rPr lang="ar-SA" dirty="0" smtClean="0"/>
              <a:t>4 – داريا لأبي عبدالله عبدالجبار بن عبدالله الخولاني الداراني </a:t>
            </a:r>
          </a:p>
          <a:p>
            <a:pPr lvl="0" algn="just" rtl="1"/>
            <a:r>
              <a:rPr lang="ar-SA" dirty="0" smtClean="0"/>
              <a:t>      ( 370 هـ ) </a:t>
            </a:r>
            <a:endParaRPr lang="en-US" dirty="0" smtClean="0"/>
          </a:p>
          <a:p>
            <a:endParaRPr lang="ar-SA" dirty="0" smtClean="0"/>
          </a:p>
          <a:p>
            <a:r>
              <a:rPr lang="ar-SA" dirty="0" smtClean="0"/>
              <a:t> </a:t>
            </a:r>
            <a:endParaRPr lang="ar-SA" dirty="0"/>
          </a:p>
        </p:txBody>
      </p:sp>
    </p:spTree>
    <p:extLst>
      <p:ext uri="{BB962C8B-B14F-4D97-AF65-F5344CB8AC3E}">
        <p14:creationId xmlns:p14="http://schemas.microsoft.com/office/powerpoint/2010/main" val="1816364151"/>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lvl="0" algn="just" rtl="1"/>
            <a:r>
              <a:rPr lang="ar-SA" dirty="0" smtClean="0"/>
              <a:t>5 - ذكر أخبار أصبهان : لأبي نعيم أحمد بن عبد الله الأ صبهاني</a:t>
            </a:r>
          </a:p>
          <a:p>
            <a:pPr lvl="0" algn="just" rtl="1"/>
            <a:r>
              <a:rPr lang="ar-SA" dirty="0" smtClean="0"/>
              <a:t> ( 430 هـ ) </a:t>
            </a:r>
          </a:p>
          <a:p>
            <a:pPr lvl="0" algn="just" rtl="1"/>
            <a:r>
              <a:rPr lang="ar-SA" dirty="0" smtClean="0"/>
              <a:t>6 - تاريخ جرجان : لأبي القاسم حمزة بن يوسف السهمي </a:t>
            </a:r>
          </a:p>
          <a:p>
            <a:pPr lvl="0" algn="just" rtl="1"/>
            <a:r>
              <a:rPr lang="ar-SA" dirty="0" smtClean="0"/>
              <a:t>   ( 427 هـ 9 </a:t>
            </a:r>
          </a:p>
          <a:p>
            <a:pPr algn="just" rtl="1"/>
            <a:r>
              <a:rPr lang="ar-SA" dirty="0" smtClean="0"/>
              <a:t> 7 - تاريخ بغداد : لأحمد بن علي بن ثابت الخطيب البغدادي </a:t>
            </a:r>
          </a:p>
          <a:p>
            <a:pPr algn="just" rtl="1"/>
            <a:r>
              <a:rPr lang="ar-SA" dirty="0" smtClean="0"/>
              <a:t>( 463 هـ ) </a:t>
            </a:r>
            <a:endParaRPr lang="en-US" dirty="0" smtClean="0"/>
          </a:p>
          <a:p>
            <a:pPr lvl="0"/>
            <a:endParaRPr lang="en-US" dirty="0" smtClean="0"/>
          </a:p>
          <a:p>
            <a:endParaRPr lang="ar-SA" dirty="0"/>
          </a:p>
        </p:txBody>
      </p:sp>
    </p:spTree>
    <p:extLst>
      <p:ext uri="{BB962C8B-B14F-4D97-AF65-F5344CB8AC3E}">
        <p14:creationId xmlns:p14="http://schemas.microsoft.com/office/powerpoint/2010/main" val="2708722108"/>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Tree>
    <p:extLst>
      <p:ext uri="{BB962C8B-B14F-4D97-AF65-F5344CB8AC3E}">
        <p14:creationId xmlns:p14="http://schemas.microsoft.com/office/powerpoint/2010/main" val="1728308581"/>
      </p:ext>
    </p:extLst>
  </p:cSld>
  <p:clrMapOvr>
    <a:masterClrMapping/>
  </p:clrMapOvr>
  <p:timing>
    <p:tnLst>
      <p:par>
        <p:cTn id="1" dur="indefinite" restart="never" nodeType="tmRoot"/>
      </p:par>
    </p:tnLst>
  </p:timing>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313B4A"/>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313B4A"/>
                </a:solidFill>
                <a:latin typeface="Calibri" pitchFamily="34" charset="0"/>
              </a:rPr>
              <a:t>عمادة التعلم الإلكتروني والتعليم عن بعد</a:t>
            </a:r>
            <a:endParaRPr lang="en-US" sz="2400" b="1" dirty="0">
              <a:solidFill>
                <a:srgbClr val="313B4A"/>
              </a:solidFill>
              <a:latin typeface="Calibri" pitchFamily="34" charset="0"/>
            </a:endParaRPr>
          </a:p>
          <a:p>
            <a:pPr algn="ctr" rtl="0">
              <a:spcBef>
                <a:spcPct val="20000"/>
              </a:spcBef>
              <a:buFont typeface="Arial" pitchFamily="34" charset="0"/>
              <a:buNone/>
            </a:pPr>
            <a:r>
              <a:rPr lang="ar-SA" sz="2400" dirty="0" smtClean="0">
                <a:solidFill>
                  <a:srgbClr val="313B4A"/>
                </a:solidFill>
                <a:latin typeface="Calibri" pitchFamily="34" charset="0"/>
              </a:rPr>
              <a:t>	</a:t>
            </a:r>
            <a:endParaRPr lang="en-US" sz="2400" dirty="0">
              <a:solidFill>
                <a:srgbClr val="313B4A"/>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4000" b="1" dirty="0">
                <a:solidFill>
                  <a:srgbClr val="43A79C"/>
                </a:solidFill>
                <a:latin typeface="AYM Wadiy S_U normal."/>
                <a:cs typeface="Times New Roman" pitchFamily="18" charset="0"/>
              </a:rPr>
              <a:t>اسم المقرر</a:t>
            </a:r>
            <a:endParaRPr lang="ar-SA" sz="4000" b="1" dirty="0">
              <a:solidFill>
                <a:srgbClr val="43A79C"/>
              </a:solidFill>
              <a:latin typeface="AYM Wadiy S_U normal."/>
              <a:cs typeface="Times New Roman" pitchFamily="18" charset="0"/>
            </a:endParaRPr>
          </a:p>
          <a:p>
            <a:pPr algn="ctr"/>
            <a:r>
              <a:rPr lang="ar-SA" sz="2800" b="1" dirty="0">
                <a:solidFill>
                  <a:srgbClr val="313B4A"/>
                </a:solidFill>
                <a:latin typeface="Calibri" pitchFamily="34" charset="0"/>
                <a:cs typeface="Times New Roman" pitchFamily="18" charset="0"/>
              </a:rPr>
              <a:t>دراسة الاسانيد</a:t>
            </a:r>
          </a:p>
          <a:p>
            <a:pPr algn="ctr" rtl="0"/>
            <a:endParaRPr lang="en-US" sz="2800" b="1" dirty="0">
              <a:solidFill>
                <a:srgbClr val="313B4A"/>
              </a:solidFill>
              <a:latin typeface="Calibri" pitchFamily="34" charset="0"/>
              <a:cs typeface="Times New Roman" pitchFamily="18" charset="0"/>
            </a:endParaRPr>
          </a:p>
          <a:p>
            <a:pPr algn="ctr"/>
            <a:r>
              <a:rPr lang="ar-SA" sz="4000" b="1" dirty="0">
                <a:solidFill>
                  <a:srgbClr val="43A79C"/>
                </a:solidFill>
                <a:latin typeface="AYM Wadiy S_U normal."/>
                <a:cs typeface="Times New Roman" pitchFamily="18" charset="0"/>
              </a:rPr>
              <a:t>استاذ المقرر</a:t>
            </a:r>
          </a:p>
          <a:p>
            <a:pPr algn="ctr"/>
            <a:r>
              <a:rPr lang="ar-SA" sz="2800" b="1" dirty="0">
                <a:solidFill>
                  <a:srgbClr val="313B4A"/>
                </a:solidFill>
                <a:latin typeface="Calibri" pitchFamily="34" charset="0"/>
                <a:cs typeface="Times New Roman" pitchFamily="18" charset="0"/>
              </a:rPr>
              <a:t>د/ مهيب الحصان</a:t>
            </a:r>
            <a:endParaRPr lang="en-US" sz="2800" b="1" dirty="0">
              <a:solidFill>
                <a:srgbClr val="313B4A"/>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197</a:t>
            </a:fld>
            <a:endParaRPr lang="en-US" sz="1200" dirty="0">
              <a:solidFill>
                <a:schemeClr val="bg1"/>
              </a:solidFill>
              <a:latin typeface="Calibri" pitchFamily="34" charset="0"/>
            </a:endParaRPr>
          </a:p>
        </p:txBody>
      </p:sp>
      <p:sp>
        <p:nvSpPr>
          <p:cNvPr id="14" name="Subtitle 2"/>
          <p:cNvSpPr txBox="1">
            <a:spLocks/>
          </p:cNvSpPr>
          <p:nvPr/>
        </p:nvSpPr>
        <p:spPr bwMode="auto">
          <a:xfrm>
            <a:off x="5753100" y="5893593"/>
            <a:ext cx="4083050" cy="538163"/>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spcBef>
                <a:spcPct val="20000"/>
              </a:spcBef>
              <a:buFont typeface="Arial" pitchFamily="34" charset="0"/>
              <a:buNone/>
            </a:pPr>
            <a:r>
              <a:rPr lang="ar-SA" sz="2400" b="1" u="sng" dirty="0">
                <a:solidFill>
                  <a:srgbClr val="8E6334"/>
                </a:solidFill>
                <a:effectLst>
                  <a:outerShdw blurRad="38100" dist="38100" dir="2700000" algn="tl">
                    <a:srgbClr val="000000">
                      <a:alpha val="43137"/>
                    </a:srgbClr>
                  </a:outerShdw>
                </a:effectLst>
                <a:latin typeface="Calibri" pitchFamily="34" charset="0"/>
              </a:rPr>
              <a:t>كلية الآداب</a:t>
            </a:r>
            <a:endParaRPr lang="en-US" sz="2400" b="1" u="sng" dirty="0">
              <a:solidFill>
                <a:srgbClr val="8E6334"/>
              </a:solidFill>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197</a:t>
            </a:fld>
            <a:endParaRPr lang="en-US" dirty="0"/>
          </a:p>
        </p:txBody>
      </p:sp>
    </p:spTree>
    <p:extLst>
      <p:ext uri="{BB962C8B-B14F-4D97-AF65-F5344CB8AC3E}">
        <p14:creationId xmlns:p14="http://schemas.microsoft.com/office/powerpoint/2010/main" val="4287640424"/>
      </p:ext>
    </p:extLst>
  </p:cSld>
  <p:clrMapOvr>
    <a:masterClrMapping/>
  </p:clrMapOvr>
  <p:timing>
    <p:tnLst>
      <p:par>
        <p:cTn id="1" dur="indefinite" restart="never" nodeType="tmRoot"/>
      </p:par>
    </p:tnLst>
  </p:timing>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198</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en-US" spc="-150" dirty="0" smtClean="0">
                <a:solidFill>
                  <a:srgbClr val="376092"/>
                </a:solidFill>
                <a:latin typeface="ae_AlMateen" pitchFamily="2" charset="-78"/>
                <a:cs typeface="ae_AlMateen" pitchFamily="2" charset="-78"/>
              </a:rPr>
              <a:t> </a:t>
            </a:r>
            <a:r>
              <a:rPr lang="ar-SA" spc="-150" dirty="0" smtClean="0">
                <a:solidFill>
                  <a:srgbClr val="376092"/>
                </a:solidFill>
                <a:latin typeface="ae_AlMateen" pitchFamily="2" charset="-78"/>
                <a:cs typeface="ae_AlMateen" pitchFamily="2" charset="-78"/>
              </a:rPr>
              <a:t>المحاضرة الثانية عشرة</a:t>
            </a:r>
            <a:endParaRPr lang="en-US"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eaLnBrk="1" hangingPunct="1"/>
            <a:r>
              <a:rPr lang="ar-SA" b="1" dirty="0" smtClean="0">
                <a:solidFill>
                  <a:schemeClr val="tx1"/>
                </a:solidFill>
              </a:rPr>
              <a:t>مراحل دراسة الأسانيد</a:t>
            </a:r>
            <a:endParaRPr lang="en-US" dirty="0" smtClean="0">
              <a:solidFill>
                <a:schemeClr val="tx1"/>
              </a:solidFill>
            </a:endParaRPr>
          </a:p>
          <a:p>
            <a:pPr eaLnBrk="1" hangingPunct="1"/>
            <a:endParaRPr lang="en-US" b="1" dirty="0" smtClean="0">
              <a:solidFill>
                <a:schemeClr val="tx1"/>
              </a:solidFill>
              <a:cs typeface="Arial" pitchFamily="34" charset="0"/>
            </a:endParaRPr>
          </a:p>
        </p:txBody>
      </p:sp>
    </p:spTree>
    <p:extLst>
      <p:ext uri="{BB962C8B-B14F-4D97-AF65-F5344CB8AC3E}">
        <p14:creationId xmlns:p14="http://schemas.microsoft.com/office/powerpoint/2010/main" val="1785033883"/>
      </p:ext>
    </p:extLst>
  </p:cSld>
  <p:clrMapOvr>
    <a:masterClrMapping/>
  </p:clrMapOvr>
  <p:timing>
    <p:tnLst>
      <p:par>
        <p:cTn id="1" dur="indefinite" restart="never" nodeType="tmRoot"/>
      </p:par>
    </p:tnLst>
  </p:timing>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dirty="0" smtClean="0">
                <a:solidFill>
                  <a:schemeClr val="tx2">
                    <a:lumMod val="75000"/>
                  </a:schemeClr>
                </a:solidFill>
              </a:rPr>
              <a:t>عناصر المحاضرة</a:t>
            </a:r>
            <a:endParaRPr lang="en-US" dirty="0">
              <a:solidFill>
                <a:schemeClr val="tx2">
                  <a:lumMod val="75000"/>
                </a:schemeClr>
              </a:solidFill>
            </a:endParaRPr>
          </a:p>
        </p:txBody>
      </p:sp>
      <p:sp>
        <p:nvSpPr>
          <p:cNvPr id="7171" name="Text Placeholder 5"/>
          <p:cNvSpPr>
            <a:spLocks noGrp="1"/>
          </p:cNvSpPr>
          <p:nvPr>
            <p:ph idx="1"/>
          </p:nvPr>
        </p:nvSpPr>
        <p:spPr/>
        <p:txBody>
          <a:bodyPr/>
          <a:lstStyle/>
          <a:p>
            <a:pPr rtl="1" eaLnBrk="1" hangingPunct="1">
              <a:buFont typeface="Arial" pitchFamily="34" charset="0"/>
              <a:buChar char="•"/>
            </a:pPr>
            <a:r>
              <a:rPr lang="ar-SA" b="1" dirty="0" smtClean="0">
                <a:cs typeface="Arial" pitchFamily="34" charset="0"/>
              </a:rPr>
              <a:t>مقدمة</a:t>
            </a:r>
          </a:p>
          <a:p>
            <a:pPr rtl="1" eaLnBrk="1" hangingPunct="1">
              <a:buFont typeface="Arial" pitchFamily="34" charset="0"/>
              <a:buChar char="•"/>
            </a:pPr>
            <a:r>
              <a:rPr lang="ar-SA" b="1" dirty="0" err="1" smtClean="0"/>
              <a:t>الأولى</a:t>
            </a:r>
            <a:r>
              <a:rPr lang="ar-SA" dirty="0" err="1" smtClean="0"/>
              <a:t> </a:t>
            </a:r>
            <a:r>
              <a:rPr lang="ar-SA" dirty="0" smtClean="0"/>
              <a:t>: استخراج الحديث</a:t>
            </a:r>
          </a:p>
          <a:p>
            <a:pPr rtl="1" eaLnBrk="1" hangingPunct="1">
              <a:buFont typeface="Arial" pitchFamily="34" charset="0"/>
              <a:buChar char="•"/>
            </a:pPr>
            <a:r>
              <a:rPr lang="ar-SA" b="1" dirty="0" err="1" smtClean="0"/>
              <a:t>الثانية</a:t>
            </a:r>
            <a:r>
              <a:rPr lang="ar-SA" dirty="0" err="1" smtClean="0"/>
              <a:t> </a:t>
            </a:r>
            <a:r>
              <a:rPr lang="ar-SA" dirty="0" smtClean="0"/>
              <a:t>: الاستعراض الكامل للطرق</a:t>
            </a:r>
          </a:p>
          <a:p>
            <a:pPr rtl="1" eaLnBrk="1" hangingPunct="1">
              <a:buFont typeface="Arial" pitchFamily="34" charset="0"/>
              <a:buChar char="•"/>
            </a:pPr>
            <a:r>
              <a:rPr lang="ar-SA" b="1" dirty="0" err="1" smtClean="0"/>
              <a:t>الثالثة</a:t>
            </a:r>
            <a:r>
              <a:rPr lang="ar-SA" dirty="0" err="1" smtClean="0"/>
              <a:t> </a:t>
            </a:r>
            <a:r>
              <a:rPr lang="ar-SA" dirty="0" smtClean="0"/>
              <a:t>: الترجمة </a:t>
            </a:r>
            <a:r>
              <a:rPr lang="ar-SA" dirty="0" err="1" smtClean="0"/>
              <a:t>للرواة .</a:t>
            </a:r>
            <a:r>
              <a:rPr lang="en-US" b="1" dirty="0" smtClean="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199</a:t>
            </a:fld>
            <a:endParaRPr lang="en-US" dirty="0" smtClean="0">
              <a:cs typeface="Arial" pitchFamily="34" charset="0"/>
            </a:endParaRPr>
          </a:p>
        </p:txBody>
      </p:sp>
    </p:spTree>
    <p:extLst>
      <p:ext uri="{BB962C8B-B14F-4D97-AF65-F5344CB8AC3E}">
        <p14:creationId xmlns:p14="http://schemas.microsoft.com/office/powerpoint/2010/main" val="847750868"/>
      </p:ext>
    </p:extLst>
  </p:cSld>
  <p:clrMapOvr>
    <a:masterClrMapping/>
  </p:clrMapOvr>
  <p:timing>
    <p:tnLst>
      <p:par>
        <p:cTn id="1" dur="indefinite" restart="never" nodeType="tmRoot"/>
      </p:par>
    </p:tnLst>
  </p:timing>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مراحل دراسة الأسانيد</a:t>
            </a:r>
            <a:endParaRPr lang="ar-SA" dirty="0"/>
          </a:p>
        </p:txBody>
      </p:sp>
      <p:sp>
        <p:nvSpPr>
          <p:cNvPr id="3" name="عنصر نائب للمحتوى 2"/>
          <p:cNvSpPr>
            <a:spLocks noGrp="1"/>
          </p:cNvSpPr>
          <p:nvPr>
            <p:ph idx="1"/>
          </p:nvPr>
        </p:nvSpPr>
        <p:spPr/>
        <p:txBody>
          <a:bodyPr/>
          <a:lstStyle/>
          <a:p>
            <a:pPr rtl="1"/>
            <a:r>
              <a:rPr lang="ar-SA" dirty="0" smtClean="0"/>
              <a:t>المرحلة </a:t>
            </a:r>
            <a:r>
              <a:rPr lang="ar-SA" dirty="0" err="1" smtClean="0"/>
              <a:t>الأولى </a:t>
            </a:r>
            <a:r>
              <a:rPr lang="ar-SA" dirty="0" smtClean="0"/>
              <a:t>: استخراج الحديث بطرق التخريج الخمس التي سبق دراستها في مقرر </a:t>
            </a:r>
            <a:r>
              <a:rPr lang="ar-SA" dirty="0" err="1" smtClean="0"/>
              <a:t>التخريج .</a:t>
            </a:r>
            <a:endParaRPr lang="en-US" dirty="0" smtClean="0"/>
          </a:p>
          <a:p>
            <a:pPr rtl="1"/>
            <a:r>
              <a:rPr lang="ar-SA" dirty="0" smtClean="0"/>
              <a:t>  المرحلة </a:t>
            </a:r>
            <a:r>
              <a:rPr lang="ar-SA" dirty="0" err="1" smtClean="0"/>
              <a:t>الثانية </a:t>
            </a:r>
            <a:r>
              <a:rPr lang="ar-SA" dirty="0" smtClean="0"/>
              <a:t>: الاستعراض الكامل لهذه الطرق لملاحظة نقاط الاتفاق بين الرواة ونقاط الاختلاف بينهم </a:t>
            </a:r>
            <a:endParaRPr lang="en-US" dirty="0" smtClean="0"/>
          </a:p>
          <a:p>
            <a:pPr rtl="1"/>
            <a:r>
              <a:rPr lang="ar-SA" dirty="0" smtClean="0"/>
              <a:t> المرحلة </a:t>
            </a:r>
            <a:r>
              <a:rPr lang="ar-SA" dirty="0" err="1" smtClean="0"/>
              <a:t>الثالثة </a:t>
            </a:r>
            <a:r>
              <a:rPr lang="ar-SA" dirty="0" smtClean="0"/>
              <a:t>: الترجمة </a:t>
            </a:r>
            <a:r>
              <a:rPr lang="ar-SA" dirty="0" err="1" smtClean="0"/>
              <a:t>للرواة .</a:t>
            </a:r>
            <a:r>
              <a:rPr lang="ar-SA" dirty="0" smtClean="0"/>
              <a:t> </a:t>
            </a:r>
            <a:endParaRPr lang="en-US" dirty="0" smtClean="0"/>
          </a:p>
          <a:p>
            <a:pPr rtl="1"/>
            <a:r>
              <a:rPr lang="ar-SA" dirty="0" smtClean="0"/>
              <a:t>المرحلة الرابعة: الحكم على الإسناد المُفرد دون </a:t>
            </a:r>
            <a:r>
              <a:rPr lang="ar-SA" dirty="0" err="1" smtClean="0"/>
              <a:t>المجموع .</a:t>
            </a:r>
            <a:r>
              <a:rPr lang="ar-SA" dirty="0" smtClean="0"/>
              <a:t> </a:t>
            </a:r>
            <a:endParaRPr lang="en-US" dirty="0" smtClean="0"/>
          </a:p>
          <a:p>
            <a:pPr rtl="1"/>
            <a:r>
              <a:rPr lang="ar-SA" dirty="0" smtClean="0"/>
              <a:t>المرحلة </a:t>
            </a:r>
            <a:r>
              <a:rPr lang="ar-SA" dirty="0" err="1" smtClean="0"/>
              <a:t>الخامسة </a:t>
            </a:r>
            <a:r>
              <a:rPr lang="ar-SA" dirty="0" smtClean="0"/>
              <a:t>: النظر في اختلاف </a:t>
            </a:r>
            <a:r>
              <a:rPr lang="ar-SA" dirty="0" err="1" smtClean="0"/>
              <a:t>الطرق </a:t>
            </a:r>
            <a:r>
              <a:rPr lang="ar-SA" dirty="0" smtClean="0"/>
              <a:t>-إن </a:t>
            </a:r>
            <a:r>
              <a:rPr lang="ar-SA" dirty="0" err="1" smtClean="0"/>
              <a:t>وجدت- .</a:t>
            </a:r>
            <a:r>
              <a:rPr lang="ar-SA" dirty="0" smtClean="0"/>
              <a:t> </a:t>
            </a:r>
            <a:endParaRPr lang="en-US" dirty="0" smtClean="0"/>
          </a:p>
          <a:p>
            <a:r>
              <a:rPr lang="ar-SA" dirty="0" smtClean="0"/>
              <a:t>المرحلة السادسة </a:t>
            </a:r>
            <a:r>
              <a:rPr lang="ar-SA" dirty="0" err="1" smtClean="0"/>
              <a:t>والأخيرة </a:t>
            </a:r>
            <a:r>
              <a:rPr lang="ar-SA" dirty="0" smtClean="0"/>
              <a:t>: الحكم على الحديث بما </a:t>
            </a:r>
            <a:r>
              <a:rPr lang="ar-SA" dirty="0" err="1" smtClean="0"/>
              <a:t>يستحق .</a:t>
            </a:r>
            <a:r>
              <a:rPr lang="ar-SA" dirty="0" smtClean="0"/>
              <a:t> </a:t>
            </a:r>
            <a:endParaRPr lang="ar-SA" dirty="0"/>
          </a:p>
        </p:txBody>
      </p:sp>
    </p:spTree>
    <p:extLst>
      <p:ext uri="{BB962C8B-B14F-4D97-AF65-F5344CB8AC3E}">
        <p14:creationId xmlns:p14="http://schemas.microsoft.com/office/powerpoint/2010/main" val="2380531603"/>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r>
              <a:rPr lang="ar-SA" dirty="0" smtClean="0"/>
              <a:t>المرحلة </a:t>
            </a:r>
            <a:r>
              <a:rPr lang="ar-SA" dirty="0" err="1" smtClean="0"/>
              <a:t>الأولى </a:t>
            </a:r>
            <a:r>
              <a:rPr lang="ar-SA" dirty="0" smtClean="0"/>
              <a:t>: استخراج الحديث</a:t>
            </a:r>
            <a:endParaRPr lang="ar-SA" dirty="0" smtClean="0">
              <a:solidFill>
                <a:schemeClr val="tx2">
                  <a:lumMod val="75000"/>
                </a:schemeClr>
              </a:solidFill>
              <a:cs typeface="Arial" pitchFamily="34" charset="0"/>
            </a:endParaRPr>
          </a:p>
        </p:txBody>
      </p:sp>
      <p:sp>
        <p:nvSpPr>
          <p:cNvPr id="9219" name="Content Placeholder 2"/>
          <p:cNvSpPr>
            <a:spLocks noGrp="1"/>
          </p:cNvSpPr>
          <p:nvPr>
            <p:ph idx="4294967295"/>
          </p:nvPr>
        </p:nvSpPr>
        <p:spPr>
          <a:xfrm>
            <a:off x="228600" y="1295400"/>
            <a:ext cx="9144000" cy="4678363"/>
          </a:xfrm>
        </p:spPr>
        <p:txBody>
          <a:bodyPr/>
          <a:lstStyle/>
          <a:p>
            <a:pPr rtl="1">
              <a:buNone/>
            </a:pPr>
            <a:endParaRPr lang="ar-SA" sz="2800" dirty="0" smtClean="0"/>
          </a:p>
          <a:p>
            <a:pPr marL="3175" indent="465138" algn="just" rtl="1">
              <a:buNone/>
            </a:pPr>
            <a:r>
              <a:rPr lang="ar-SA" sz="4000" dirty="0" smtClean="0"/>
              <a:t>ونقصد </a:t>
            </a:r>
            <a:r>
              <a:rPr lang="ar-SA" sz="4000" dirty="0" err="1" smtClean="0"/>
              <a:t>بها</a:t>
            </a:r>
            <a:r>
              <a:rPr lang="ar-SA" sz="4000" dirty="0" smtClean="0"/>
              <a:t> الوقوف على نص الحديث من كتب السنة وذلك بطرق التخريج الخمس التي سبق دراستها في مقرر </a:t>
            </a:r>
            <a:r>
              <a:rPr lang="ar-SA" sz="4000" dirty="0" err="1" smtClean="0"/>
              <a:t>التخريج </a:t>
            </a:r>
            <a:r>
              <a:rPr lang="ar-SA" sz="4000" dirty="0" smtClean="0"/>
              <a:t>.و ذكرها الدكتور الطحان في الباب الأول من كتاب أصول التخريج و دراسة </a:t>
            </a:r>
            <a:r>
              <a:rPr lang="ar-SA" sz="4000" dirty="0" err="1" smtClean="0"/>
              <a:t>الأسانيد </a:t>
            </a:r>
            <a:r>
              <a:rPr lang="ar-SA" sz="4000" dirty="0" smtClean="0"/>
              <a:t>، بحيث تجمع طرق الحديث التي تم الوقوف عليها من مصادر السنّة التي أمكن الاطلاع </a:t>
            </a:r>
            <a:r>
              <a:rPr lang="ar-SA" sz="4000" dirty="0" err="1" smtClean="0"/>
              <a:t>عليها .</a:t>
            </a:r>
            <a:endParaRPr lang="en-US" sz="4000" dirty="0" smtClean="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201</a:t>
            </a:fld>
            <a:endParaRPr lang="en-US" dirty="0" smtClean="0">
              <a:cs typeface="Arial" pitchFamily="34" charset="0"/>
            </a:endParaRPr>
          </a:p>
        </p:txBody>
      </p:sp>
    </p:spTree>
    <p:extLst>
      <p:ext uri="{BB962C8B-B14F-4D97-AF65-F5344CB8AC3E}">
        <p14:creationId xmlns:p14="http://schemas.microsoft.com/office/powerpoint/2010/main" val="3353575221"/>
      </p:ext>
    </p:extLst>
  </p:cSld>
  <p:clrMapOvr>
    <a:masterClrMapping/>
  </p:clrMapOvr>
  <p:timing>
    <p:tnLst>
      <p:par>
        <p:cTn id="1" dur="indefinite" restart="never" nodeType="tmRoot"/>
      </p:par>
    </p:tnLst>
  </p:timing>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الطرق الخمس للتخريج</a:t>
            </a:r>
            <a:endParaRPr lang="ar-SA" dirty="0"/>
          </a:p>
        </p:txBody>
      </p:sp>
      <p:sp>
        <p:nvSpPr>
          <p:cNvPr id="3" name="عنصر نائب للمحتوى 2"/>
          <p:cNvSpPr>
            <a:spLocks noGrp="1"/>
          </p:cNvSpPr>
          <p:nvPr>
            <p:ph idx="1"/>
          </p:nvPr>
        </p:nvSpPr>
        <p:spPr/>
        <p:txBody>
          <a:bodyPr/>
          <a:lstStyle/>
          <a:p>
            <a:pPr rtl="1"/>
            <a:endParaRPr lang="ar-SA" dirty="0" smtClean="0"/>
          </a:p>
          <a:p>
            <a:pPr rtl="1"/>
            <a:r>
              <a:rPr lang="ar-SA" dirty="0" smtClean="0"/>
              <a:t>الطريقة </a:t>
            </a:r>
            <a:r>
              <a:rPr lang="ar-SA" dirty="0" err="1" smtClean="0"/>
              <a:t>الأولى : </a:t>
            </a:r>
            <a:r>
              <a:rPr lang="ar-SA" dirty="0" smtClean="0"/>
              <a:t>(التخريج من خلال أي لفظة من متن الحديث</a:t>
            </a:r>
            <a:r>
              <a:rPr lang="ar-SA" dirty="0" err="1" smtClean="0"/>
              <a:t>)</a:t>
            </a:r>
            <a:r>
              <a:rPr lang="ar-SA" dirty="0" smtClean="0"/>
              <a:t> </a:t>
            </a:r>
            <a:endParaRPr lang="en-US" dirty="0" smtClean="0"/>
          </a:p>
          <a:p>
            <a:pPr rtl="1"/>
            <a:r>
              <a:rPr lang="ar-SA" dirty="0" smtClean="0"/>
              <a:t>و يفيد فيها كتاب المعجم المفهرس لألفاظ الحديث، و اليوم يمكن  الاستفادة من البرامج و المواقع </a:t>
            </a:r>
            <a:r>
              <a:rPr lang="ar-SA" dirty="0" err="1" smtClean="0"/>
              <a:t>الإلكترونية .</a:t>
            </a:r>
            <a:endParaRPr lang="en-US" dirty="0" smtClean="0"/>
          </a:p>
          <a:p>
            <a:pPr rtl="1"/>
            <a:r>
              <a:rPr lang="ar-SA" dirty="0" smtClean="0"/>
              <a:t>الطريقة </a:t>
            </a:r>
            <a:r>
              <a:rPr lang="ar-SA" dirty="0" err="1" smtClean="0"/>
              <a:t>الثانية : </a:t>
            </a:r>
            <a:r>
              <a:rPr lang="ar-SA" dirty="0" smtClean="0"/>
              <a:t>( التخريج من خلال أول لفظة من متن الحديث</a:t>
            </a:r>
            <a:r>
              <a:rPr lang="ar-SA" dirty="0" err="1" smtClean="0"/>
              <a:t>) .</a:t>
            </a:r>
            <a:r>
              <a:rPr lang="ar-SA" dirty="0" smtClean="0"/>
              <a:t> </a:t>
            </a:r>
            <a:endParaRPr lang="en-US" dirty="0" smtClean="0"/>
          </a:p>
          <a:p>
            <a:pPr rtl="1"/>
            <a:r>
              <a:rPr lang="ar-SA" dirty="0" smtClean="0"/>
              <a:t>و يفيد فيها كتاب الجامع الصغير للسيوطي، وموسوعة أطراف الحديث لزغلول.</a:t>
            </a:r>
            <a:endParaRPr lang="en-US" dirty="0" smtClean="0"/>
          </a:p>
          <a:p>
            <a:endParaRPr lang="ar-SA" dirty="0"/>
          </a:p>
        </p:txBody>
      </p:sp>
    </p:spTree>
    <p:extLst>
      <p:ext uri="{BB962C8B-B14F-4D97-AF65-F5344CB8AC3E}">
        <p14:creationId xmlns:p14="http://schemas.microsoft.com/office/powerpoint/2010/main" val="724637879"/>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dirty="0" smtClean="0"/>
              <a:t>الطريقة </a:t>
            </a:r>
            <a:r>
              <a:rPr lang="ar-SA" dirty="0" err="1" smtClean="0"/>
              <a:t>الثالثة : </a:t>
            </a:r>
            <a:r>
              <a:rPr lang="ar-SA" dirty="0" smtClean="0"/>
              <a:t>(التخريج من خلال إسناد الحديث</a:t>
            </a:r>
            <a:r>
              <a:rPr lang="ar-SA" dirty="0" err="1" smtClean="0"/>
              <a:t>)</a:t>
            </a:r>
            <a:r>
              <a:rPr lang="ar-SA" dirty="0" smtClean="0"/>
              <a:t> </a:t>
            </a:r>
            <a:endParaRPr lang="en-US" dirty="0" smtClean="0"/>
          </a:p>
          <a:p>
            <a:pPr rtl="1"/>
            <a:r>
              <a:rPr lang="ar-SA" dirty="0" smtClean="0"/>
              <a:t>و يفيد فيها كتاب تحفة الأشراف للمزي، وكتب المعاجم </a:t>
            </a:r>
            <a:r>
              <a:rPr lang="ar-SA" dirty="0" err="1" smtClean="0"/>
              <a:t>والمسانيد.</a:t>
            </a:r>
            <a:endParaRPr lang="en-US" dirty="0" smtClean="0"/>
          </a:p>
          <a:p>
            <a:pPr rtl="1"/>
            <a:r>
              <a:rPr lang="ar-SA" dirty="0" smtClean="0"/>
              <a:t>الطريقة </a:t>
            </a:r>
            <a:r>
              <a:rPr lang="ar-SA" dirty="0" err="1" smtClean="0"/>
              <a:t>الرابعة : </a:t>
            </a:r>
            <a:r>
              <a:rPr lang="ar-SA" dirty="0" smtClean="0"/>
              <a:t>( تخريج الحديث عن طريق معرفة الموضوع</a:t>
            </a:r>
            <a:r>
              <a:rPr lang="ar-SA" dirty="0" err="1" smtClean="0"/>
              <a:t>)</a:t>
            </a:r>
            <a:r>
              <a:rPr lang="ar-SA" dirty="0" smtClean="0"/>
              <a:t> </a:t>
            </a:r>
            <a:endParaRPr lang="en-US" dirty="0" smtClean="0"/>
          </a:p>
          <a:p>
            <a:pPr rtl="1"/>
            <a:r>
              <a:rPr lang="ar-SA" dirty="0" smtClean="0"/>
              <a:t>و يفيد فيها كتاب مفتاح كنوز </a:t>
            </a:r>
            <a:r>
              <a:rPr lang="ar-SA" dirty="0" err="1" smtClean="0"/>
              <a:t>السنة .</a:t>
            </a:r>
            <a:r>
              <a:rPr lang="ar-SA" dirty="0" smtClean="0"/>
              <a:t> </a:t>
            </a:r>
            <a:endParaRPr lang="en-US" dirty="0" smtClean="0"/>
          </a:p>
          <a:p>
            <a:pPr rtl="1"/>
            <a:r>
              <a:rPr lang="ar-SA" dirty="0" smtClean="0"/>
              <a:t>الطريقة </a:t>
            </a:r>
            <a:r>
              <a:rPr lang="ar-SA" dirty="0" err="1" smtClean="0"/>
              <a:t>الخامسة : </a:t>
            </a:r>
            <a:r>
              <a:rPr lang="ar-SA" dirty="0" smtClean="0"/>
              <a:t>(تخريج الحديث من خلال إحدى صفات السند أو المتن</a:t>
            </a:r>
            <a:r>
              <a:rPr lang="ar-SA" dirty="0" err="1" smtClean="0"/>
              <a:t>)</a:t>
            </a:r>
            <a:r>
              <a:rPr lang="ar-SA" dirty="0" smtClean="0"/>
              <a:t>  </a:t>
            </a:r>
            <a:endParaRPr lang="en-US" dirty="0" smtClean="0"/>
          </a:p>
          <a:p>
            <a:pPr rtl="1"/>
            <a:r>
              <a:rPr lang="ar-SA" dirty="0" smtClean="0"/>
              <a:t>و يفيد فيها كتب الأحاديث المتواترة، والموضوعة، القدسية، والعلل، </a:t>
            </a:r>
            <a:r>
              <a:rPr lang="ar-SA" dirty="0" err="1" smtClean="0"/>
              <a:t>المراسيل .</a:t>
            </a:r>
            <a:endParaRPr lang="en-US" dirty="0" smtClean="0"/>
          </a:p>
          <a:p>
            <a:endParaRPr lang="ar-SA" dirty="0"/>
          </a:p>
        </p:txBody>
      </p:sp>
    </p:spTree>
    <p:extLst>
      <p:ext uri="{BB962C8B-B14F-4D97-AF65-F5344CB8AC3E}">
        <p14:creationId xmlns:p14="http://schemas.microsoft.com/office/powerpoint/2010/main" val="2912461587"/>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المرحلة </a:t>
            </a:r>
            <a:r>
              <a:rPr lang="ar-SA" dirty="0" err="1" smtClean="0"/>
              <a:t>الثانية </a:t>
            </a:r>
            <a:r>
              <a:rPr lang="ar-SA" dirty="0" smtClean="0"/>
              <a:t>: الاستعراض الكامل للطرق</a:t>
            </a:r>
            <a:endParaRPr lang="ar-SA" dirty="0"/>
          </a:p>
        </p:txBody>
      </p:sp>
      <p:sp>
        <p:nvSpPr>
          <p:cNvPr id="3" name="عنصر نائب للمحتوى 2"/>
          <p:cNvSpPr>
            <a:spLocks noGrp="1"/>
          </p:cNvSpPr>
          <p:nvPr>
            <p:ph idx="1"/>
          </p:nvPr>
        </p:nvSpPr>
        <p:spPr/>
        <p:txBody>
          <a:bodyPr/>
          <a:lstStyle/>
          <a:p>
            <a:pPr marL="3175" indent="369888" algn="just" rtl="1"/>
            <a:r>
              <a:rPr lang="ar-SA" dirty="0" smtClean="0"/>
              <a:t>ونهدف من هذه الخطوة ملاحظة نقاط الاتفاق بين الرواة ونقاط الاختلاف </a:t>
            </a:r>
            <a:r>
              <a:rPr lang="ar-SA" dirty="0" err="1" smtClean="0"/>
              <a:t>بينهم </a:t>
            </a:r>
            <a:r>
              <a:rPr lang="ar-SA" dirty="0" smtClean="0"/>
              <a:t>، ويندر أن تجد حديثاً إلا وفيه اختلاف في </a:t>
            </a:r>
            <a:r>
              <a:rPr lang="ar-SA" dirty="0" err="1" smtClean="0"/>
              <a:t>المتن </a:t>
            </a:r>
            <a:r>
              <a:rPr lang="ar-SA" dirty="0" smtClean="0"/>
              <a:t>-في </a:t>
            </a:r>
            <a:r>
              <a:rPr lang="ar-SA" dirty="0" err="1" smtClean="0"/>
              <a:t>اللفظ- </a:t>
            </a:r>
            <a:r>
              <a:rPr lang="ar-SA" dirty="0" smtClean="0"/>
              <a:t>، أو في </a:t>
            </a:r>
            <a:r>
              <a:rPr lang="ar-SA" dirty="0" err="1" smtClean="0"/>
              <a:t>الإسناد </a:t>
            </a:r>
            <a:r>
              <a:rPr lang="ar-SA" dirty="0" smtClean="0"/>
              <a:t>، أو فيهما </a:t>
            </a:r>
            <a:r>
              <a:rPr lang="ar-SA" dirty="0" err="1" smtClean="0"/>
              <a:t>معاً </a:t>
            </a:r>
            <a:r>
              <a:rPr lang="ar-SA" dirty="0" smtClean="0"/>
              <a:t>، خاصة في الأحاديث التي كثرت </a:t>
            </a:r>
            <a:r>
              <a:rPr lang="ar-SA" dirty="0" err="1" smtClean="0"/>
              <a:t>مصادرها </a:t>
            </a:r>
            <a:r>
              <a:rPr lang="ar-SA" dirty="0" smtClean="0"/>
              <a:t>، وتعددت </a:t>
            </a:r>
            <a:r>
              <a:rPr lang="ar-SA" dirty="0" err="1" smtClean="0"/>
              <a:t>أسانيدها .</a:t>
            </a:r>
            <a:endParaRPr lang="ar-SA" dirty="0" smtClean="0"/>
          </a:p>
          <a:p>
            <a:pPr marL="3175" indent="369888" algn="just" rtl="1"/>
            <a:r>
              <a:rPr lang="ar-SA" dirty="0" smtClean="0"/>
              <a:t> و يمكن عمل مُشجّرة </a:t>
            </a:r>
            <a:r>
              <a:rPr lang="ar-SA" dirty="0" err="1" smtClean="0"/>
              <a:t>للأسانيد </a:t>
            </a:r>
            <a:r>
              <a:rPr lang="ar-SA" dirty="0" smtClean="0"/>
              <a:t>؛ لتوضيح نقاط الاتفاق </a:t>
            </a:r>
            <a:r>
              <a:rPr lang="ar-SA" dirty="0" err="1" smtClean="0"/>
              <a:t>والاختلاف </a:t>
            </a:r>
            <a:r>
              <a:rPr lang="ar-SA" dirty="0" smtClean="0"/>
              <a:t>، فتُبين الصحابي الذي روى الحديث ثم من رواه </a:t>
            </a:r>
            <a:r>
              <a:rPr lang="ar-SA" dirty="0" err="1" smtClean="0"/>
              <a:t>عنه </a:t>
            </a:r>
            <a:r>
              <a:rPr lang="ar-SA" dirty="0" smtClean="0"/>
              <a:t>، وهل وقع اختلاف بين الرواة </a:t>
            </a:r>
            <a:r>
              <a:rPr lang="ar-SA" dirty="0" err="1" smtClean="0"/>
              <a:t>عنه </a:t>
            </a:r>
            <a:r>
              <a:rPr lang="ar-SA" dirty="0" smtClean="0"/>
              <a:t>، فإن لم يقع فتنظر في الرواة عن التابعين هل وقع بينهم </a:t>
            </a:r>
            <a:r>
              <a:rPr lang="ar-SA" dirty="0" err="1" smtClean="0"/>
              <a:t>اختلاف </a:t>
            </a:r>
            <a:r>
              <a:rPr lang="ar-SA" dirty="0" smtClean="0"/>
              <a:t>، </a:t>
            </a:r>
            <a:r>
              <a:rPr lang="ar-SA" dirty="0" err="1" smtClean="0"/>
              <a:t>وهكذا..</a:t>
            </a:r>
            <a:r>
              <a:rPr lang="ar-SA" dirty="0" smtClean="0"/>
              <a:t> </a:t>
            </a:r>
            <a:endParaRPr lang="en-US" dirty="0" smtClean="0"/>
          </a:p>
          <a:p>
            <a:endParaRPr lang="ar-SA" dirty="0"/>
          </a:p>
        </p:txBody>
      </p:sp>
    </p:spTree>
    <p:extLst>
      <p:ext uri="{BB962C8B-B14F-4D97-AF65-F5344CB8AC3E}">
        <p14:creationId xmlns:p14="http://schemas.microsoft.com/office/powerpoint/2010/main" val="3344694132"/>
      </p:ext>
    </p:extLst>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المرحلة </a:t>
            </a:r>
            <a:r>
              <a:rPr lang="ar-SA" b="1" dirty="0" err="1" smtClean="0"/>
              <a:t>الثالثة</a:t>
            </a:r>
            <a:r>
              <a:rPr lang="ar-SA" dirty="0" err="1" smtClean="0"/>
              <a:t> </a:t>
            </a:r>
            <a:r>
              <a:rPr lang="ar-SA" dirty="0" smtClean="0"/>
              <a:t>: الترجمة </a:t>
            </a:r>
            <a:r>
              <a:rPr lang="ar-SA" dirty="0" err="1" smtClean="0"/>
              <a:t>للرواة .</a:t>
            </a:r>
            <a:endParaRPr lang="ar-SA" dirty="0"/>
          </a:p>
        </p:txBody>
      </p:sp>
      <p:sp>
        <p:nvSpPr>
          <p:cNvPr id="3" name="عنصر نائب للمحتوى 2"/>
          <p:cNvSpPr>
            <a:spLocks noGrp="1"/>
          </p:cNvSpPr>
          <p:nvPr>
            <p:ph idx="1"/>
          </p:nvPr>
        </p:nvSpPr>
        <p:spPr>
          <a:xfrm>
            <a:off x="495300" y="1981200"/>
            <a:ext cx="8915400" cy="4144963"/>
          </a:xfrm>
        </p:spPr>
        <p:txBody>
          <a:bodyPr/>
          <a:lstStyle/>
          <a:p>
            <a:pPr marL="88900" indent="284163" algn="just" rtl="1"/>
            <a:r>
              <a:rPr lang="ar-SA" sz="4000" dirty="0" smtClean="0"/>
              <a:t>وهي مرحلة </a:t>
            </a:r>
            <a:r>
              <a:rPr lang="ar-SA" sz="4000" dirty="0" err="1" smtClean="0"/>
              <a:t>مهمة </a:t>
            </a:r>
            <a:r>
              <a:rPr lang="ar-SA" sz="4000" dirty="0" smtClean="0"/>
              <a:t>، وتعد من أصعب المراحل التي تواجه </a:t>
            </a:r>
            <a:r>
              <a:rPr lang="ar-SA" sz="4000" dirty="0" err="1" smtClean="0"/>
              <a:t>الباحث </a:t>
            </a:r>
            <a:r>
              <a:rPr lang="ar-SA" sz="4000" dirty="0" smtClean="0"/>
              <a:t>، فلطولها سنقسمها إلى  </a:t>
            </a:r>
            <a:r>
              <a:rPr lang="ar-SA" sz="4000" dirty="0" err="1" smtClean="0"/>
              <a:t>خطوات :</a:t>
            </a:r>
            <a:endParaRPr lang="ar-SA" sz="4000" dirty="0" smtClean="0"/>
          </a:p>
          <a:p>
            <a:pPr marL="88900" indent="284163" algn="just" rtl="1"/>
            <a:r>
              <a:rPr lang="ar-SA" sz="4000" dirty="0" smtClean="0"/>
              <a:t>الخطوة </a:t>
            </a:r>
            <a:r>
              <a:rPr lang="ar-SA" sz="4000" dirty="0" err="1" smtClean="0"/>
              <a:t>الأولى </a:t>
            </a:r>
            <a:r>
              <a:rPr lang="ar-SA" sz="4000" dirty="0" smtClean="0"/>
              <a:t>:  تعيين الرواة </a:t>
            </a:r>
          </a:p>
          <a:p>
            <a:pPr marL="88900" indent="284163" algn="just" rtl="1"/>
            <a:r>
              <a:rPr lang="ar-SA" sz="4000" dirty="0" smtClean="0"/>
              <a:t>الخطوة </a:t>
            </a:r>
            <a:r>
              <a:rPr lang="ar-SA" sz="4000" dirty="0" err="1" smtClean="0"/>
              <a:t>الثانية </a:t>
            </a:r>
            <a:r>
              <a:rPr lang="ar-SA" sz="4000" dirty="0" smtClean="0"/>
              <a:t>: معرفة تاريخ مولد الرواة ووفاتهم أو </a:t>
            </a:r>
            <a:r>
              <a:rPr lang="ar-SA" sz="4000" dirty="0" err="1" smtClean="0"/>
              <a:t>طبقاتهم .</a:t>
            </a:r>
            <a:endParaRPr lang="en-US" sz="4000" dirty="0" smtClean="0"/>
          </a:p>
          <a:p>
            <a:pPr marL="88900" indent="284163" algn="just" rtl="1"/>
            <a:r>
              <a:rPr lang="ar-SA" sz="4000" b="1" dirty="0" smtClean="0"/>
              <a:t>   </a:t>
            </a:r>
            <a:endParaRPr lang="ar-SA" sz="4000" b="1" dirty="0"/>
          </a:p>
        </p:txBody>
      </p:sp>
    </p:spTree>
    <p:extLst>
      <p:ext uri="{BB962C8B-B14F-4D97-AF65-F5344CB8AC3E}">
        <p14:creationId xmlns:p14="http://schemas.microsoft.com/office/powerpoint/2010/main" val="1724110681"/>
      </p:ext>
    </p:extLst>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الخطوة </a:t>
            </a:r>
            <a:r>
              <a:rPr lang="ar-SA" dirty="0" err="1" smtClean="0"/>
              <a:t>الأولى </a:t>
            </a:r>
            <a:r>
              <a:rPr lang="ar-SA" dirty="0" smtClean="0"/>
              <a:t>: تعيين </a:t>
            </a:r>
            <a:r>
              <a:rPr lang="ar-SA" dirty="0" err="1" smtClean="0"/>
              <a:t>الرواة :</a:t>
            </a:r>
            <a:endParaRPr lang="ar-SA" dirty="0"/>
          </a:p>
        </p:txBody>
      </p:sp>
      <p:sp>
        <p:nvSpPr>
          <p:cNvPr id="3" name="عنصر نائب للمحتوى 2"/>
          <p:cNvSpPr>
            <a:spLocks noGrp="1"/>
          </p:cNvSpPr>
          <p:nvPr>
            <p:ph idx="1"/>
          </p:nvPr>
        </p:nvSpPr>
        <p:spPr/>
        <p:txBody>
          <a:bodyPr/>
          <a:lstStyle/>
          <a:p>
            <a:pPr marL="85725" indent="627063" algn="just" rtl="1"/>
            <a:r>
              <a:rPr lang="ar-SA" dirty="0" smtClean="0"/>
              <a:t>و نقصد بالتعيين معرفة </a:t>
            </a:r>
            <a:r>
              <a:rPr lang="ar-SA" dirty="0" err="1" smtClean="0"/>
              <a:t>أعيانهم </a:t>
            </a:r>
            <a:r>
              <a:rPr lang="ar-SA" dirty="0" smtClean="0"/>
              <a:t>، حتى تقف على ترجمته ومرتبته </a:t>
            </a:r>
            <a:r>
              <a:rPr lang="ar-SA" dirty="0" err="1" smtClean="0"/>
              <a:t>بدقة </a:t>
            </a:r>
            <a:r>
              <a:rPr lang="ar-SA" dirty="0" smtClean="0"/>
              <a:t>، و </a:t>
            </a:r>
            <a:r>
              <a:rPr lang="ar-SA" dirty="0" err="1" smtClean="0"/>
              <a:t>بماذا</a:t>
            </a:r>
            <a:r>
              <a:rPr lang="ar-SA" dirty="0" smtClean="0"/>
              <a:t> يستحق أن </a:t>
            </a:r>
            <a:r>
              <a:rPr lang="ar-SA" dirty="0" err="1" smtClean="0"/>
              <a:t>يوصف .</a:t>
            </a:r>
            <a:r>
              <a:rPr lang="ar-SA" dirty="0" smtClean="0"/>
              <a:t> فإذا أخطأت في تعيين الراوي فسوف يكون الحكم على الحديث مخالفاً </a:t>
            </a:r>
            <a:r>
              <a:rPr lang="ar-SA" dirty="0" err="1" smtClean="0"/>
              <a:t>للواقع </a:t>
            </a:r>
            <a:r>
              <a:rPr lang="ar-SA" dirty="0" smtClean="0"/>
              <a:t>، فالخطأ في هذه المرحلة ينبني عليه الخطأ في الحكم على الحديث </a:t>
            </a:r>
            <a:r>
              <a:rPr lang="ar-SA" dirty="0" err="1" smtClean="0"/>
              <a:t>بكامله </a:t>
            </a:r>
            <a:r>
              <a:rPr lang="ar-SA" dirty="0" smtClean="0"/>
              <a:t>، فلذا ينبغي أن يُعتنى بهذه المرحلة عناية كبيرة </a:t>
            </a:r>
            <a:r>
              <a:rPr lang="ar-SA" dirty="0" err="1" smtClean="0"/>
              <a:t>جداً </a:t>
            </a:r>
            <a:r>
              <a:rPr lang="ar-SA" dirty="0" smtClean="0"/>
              <a:t>؛ لأن الخطأ في عين الراوي في الإسناد يُورث الخطأ في الحكم على الحديث إلا إذا  أبدلت راوٍ ثقة بثقة </a:t>
            </a:r>
            <a:r>
              <a:rPr lang="ar-SA" dirty="0" err="1" smtClean="0"/>
              <a:t>آخر </a:t>
            </a:r>
            <a:r>
              <a:rPr lang="ar-SA" dirty="0" smtClean="0"/>
              <a:t>، أو ضعيف بضعيف فلا يختلف </a:t>
            </a:r>
            <a:r>
              <a:rPr lang="ar-SA" dirty="0" err="1" smtClean="0"/>
              <a:t>الحكم </a:t>
            </a:r>
            <a:r>
              <a:rPr lang="ar-SA" dirty="0" smtClean="0"/>
              <a:t>، ولكن قد يحصل </a:t>
            </a:r>
            <a:r>
              <a:rPr lang="ar-SA" dirty="0" err="1" smtClean="0"/>
              <a:t>العكس </a:t>
            </a:r>
            <a:r>
              <a:rPr lang="ar-SA" dirty="0" smtClean="0"/>
              <a:t>، من إبدال راوٍ ثقة </a:t>
            </a:r>
            <a:r>
              <a:rPr lang="ar-SA" dirty="0" err="1" smtClean="0"/>
              <a:t>بضعيف </a:t>
            </a:r>
            <a:r>
              <a:rPr lang="ar-SA" dirty="0" smtClean="0"/>
              <a:t>، أو ضعيف </a:t>
            </a:r>
            <a:r>
              <a:rPr lang="ar-SA" dirty="0" err="1" smtClean="0"/>
              <a:t>بثقة </a:t>
            </a:r>
            <a:r>
              <a:rPr lang="ar-SA" dirty="0" smtClean="0"/>
              <a:t>، ومن ثمَّ ينتج </a:t>
            </a:r>
            <a:r>
              <a:rPr lang="ar-SA" dirty="0" err="1" smtClean="0"/>
              <a:t>الخطأ .</a:t>
            </a:r>
            <a:endParaRPr lang="en-US" dirty="0" smtClean="0"/>
          </a:p>
          <a:p>
            <a:pPr rtl="1"/>
            <a:r>
              <a:rPr lang="ar-SA" dirty="0" smtClean="0"/>
              <a:t>   </a:t>
            </a:r>
            <a:endParaRPr lang="ar-SA" dirty="0"/>
          </a:p>
        </p:txBody>
      </p:sp>
    </p:spTree>
    <p:extLst>
      <p:ext uri="{BB962C8B-B14F-4D97-AF65-F5344CB8AC3E}">
        <p14:creationId xmlns:p14="http://schemas.microsoft.com/office/powerpoint/2010/main" val="3192767322"/>
      </p:ext>
    </p:extLst>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
            </a:r>
            <a:br>
              <a:rPr lang="ar-SA" dirty="0" smtClean="0"/>
            </a:br>
            <a:r>
              <a:rPr lang="ar-SA" dirty="0" smtClean="0"/>
              <a:t>ولهذه الخطوة حالات تتلخص فيما </a:t>
            </a:r>
            <a:r>
              <a:rPr lang="ar-SA" dirty="0" err="1" smtClean="0"/>
              <a:t>يلي :</a:t>
            </a:r>
            <a:r>
              <a:rPr lang="en-US" dirty="0" smtClean="0"/>
              <a:t/>
            </a:r>
            <a:br>
              <a:rPr lang="en-US" dirty="0" smtClean="0"/>
            </a:br>
            <a:endParaRPr lang="ar-SA" dirty="0"/>
          </a:p>
        </p:txBody>
      </p:sp>
      <p:sp>
        <p:nvSpPr>
          <p:cNvPr id="3" name="عنصر نائب للمحتوى 2"/>
          <p:cNvSpPr>
            <a:spLocks noGrp="1"/>
          </p:cNvSpPr>
          <p:nvPr>
            <p:ph idx="1"/>
          </p:nvPr>
        </p:nvSpPr>
        <p:spPr/>
        <p:txBody>
          <a:bodyPr/>
          <a:lstStyle/>
          <a:p>
            <a:pPr marL="0" indent="361950" algn="just" rtl="1"/>
            <a:r>
              <a:rPr lang="ar-SA" dirty="0" smtClean="0"/>
              <a:t>   </a:t>
            </a:r>
            <a:r>
              <a:rPr lang="ar-SA" sz="4000" dirty="0" smtClean="0"/>
              <a:t>( </a:t>
            </a:r>
            <a:r>
              <a:rPr lang="ar-SA" sz="4000" dirty="0" err="1" smtClean="0"/>
              <a:t>أ </a:t>
            </a:r>
            <a:r>
              <a:rPr lang="ar-SA" sz="4000" dirty="0" smtClean="0"/>
              <a:t>) أن يكون الراوي مُسمىً باسم </a:t>
            </a:r>
            <a:r>
              <a:rPr lang="ar-SA" sz="4000" dirty="0" err="1" smtClean="0"/>
              <a:t>واضح </a:t>
            </a:r>
            <a:r>
              <a:rPr lang="ar-SA" sz="4000" dirty="0" smtClean="0"/>
              <a:t>، فينبغي التأكد من ضبط شكل </a:t>
            </a:r>
            <a:r>
              <a:rPr lang="ar-SA" sz="4000" dirty="0" err="1" smtClean="0"/>
              <a:t>الاسم </a:t>
            </a:r>
            <a:r>
              <a:rPr lang="ar-SA" sz="4000" dirty="0" smtClean="0"/>
              <a:t>؛ لأنه قد يشتبه </a:t>
            </a:r>
            <a:r>
              <a:rPr lang="ar-SA" sz="4000" dirty="0" err="1" smtClean="0"/>
              <a:t>بغيره </a:t>
            </a:r>
            <a:r>
              <a:rPr lang="ar-SA" sz="4000" dirty="0" smtClean="0"/>
              <a:t>، </a:t>
            </a:r>
            <a:r>
              <a:rPr lang="ar-SA" sz="4000" dirty="0" err="1" smtClean="0"/>
              <a:t>مثاله </a:t>
            </a:r>
            <a:r>
              <a:rPr lang="ar-SA" sz="4000" dirty="0" smtClean="0"/>
              <a:t>: محمد بن </a:t>
            </a:r>
            <a:r>
              <a:rPr lang="ar-SA" sz="4000" dirty="0" err="1" smtClean="0"/>
              <a:t>عبدالله</a:t>
            </a:r>
            <a:r>
              <a:rPr lang="ar-SA" sz="4000" dirty="0" smtClean="0"/>
              <a:t> المَخْرَمي هو غير محمد بن </a:t>
            </a:r>
            <a:r>
              <a:rPr lang="ar-SA" sz="4000" dirty="0" err="1" smtClean="0"/>
              <a:t>عبدالله</a:t>
            </a:r>
            <a:r>
              <a:rPr lang="ar-SA" sz="4000" dirty="0" smtClean="0"/>
              <a:t> </a:t>
            </a:r>
            <a:r>
              <a:rPr lang="ar-SA" sz="4000" dirty="0" err="1" smtClean="0"/>
              <a:t>المُخَرِّمي </a:t>
            </a:r>
            <a:r>
              <a:rPr lang="ar-SA" sz="4000" dirty="0" smtClean="0"/>
              <a:t>، ويُرجع في ضبط الأسماء إلى كتب المؤتلف </a:t>
            </a:r>
            <a:r>
              <a:rPr lang="ar-SA" sz="4000" dirty="0" err="1" smtClean="0"/>
              <a:t>والمختلف </a:t>
            </a:r>
            <a:r>
              <a:rPr lang="ar-SA" sz="4000" dirty="0" smtClean="0"/>
              <a:t>، و من أهم هذه الكتب </a:t>
            </a:r>
            <a:r>
              <a:rPr lang="ar-SA" sz="4000" dirty="0" err="1" smtClean="0"/>
              <a:t>كتاب </a:t>
            </a:r>
            <a:r>
              <a:rPr lang="ar-SA" sz="4000" dirty="0" smtClean="0"/>
              <a:t>(الإكمال) لابن </a:t>
            </a:r>
            <a:r>
              <a:rPr lang="ar-SA" sz="4000" dirty="0" err="1" smtClean="0"/>
              <a:t>ماكولا</a:t>
            </a:r>
            <a:r>
              <a:rPr lang="ar-SA" sz="4000" dirty="0" smtClean="0"/>
              <a:t> ، جمع فيه الكتب السابقة مع تحرير </a:t>
            </a:r>
            <a:r>
              <a:rPr lang="ar-SA" sz="4000" dirty="0" err="1" smtClean="0"/>
              <a:t>وإضافات .</a:t>
            </a:r>
            <a:endParaRPr lang="en-US" sz="4000" dirty="0" smtClean="0"/>
          </a:p>
          <a:p>
            <a:pPr rtl="1"/>
            <a:endParaRPr lang="ar-SA" dirty="0" smtClean="0"/>
          </a:p>
          <a:p>
            <a:pPr rtl="1"/>
            <a:r>
              <a:rPr lang="ar-SA" dirty="0" smtClean="0"/>
              <a:t>   </a:t>
            </a:r>
            <a:endParaRPr lang="ar-SA" dirty="0"/>
          </a:p>
        </p:txBody>
      </p:sp>
    </p:spTree>
    <p:extLst>
      <p:ext uri="{BB962C8B-B14F-4D97-AF65-F5344CB8AC3E}">
        <p14:creationId xmlns:p14="http://schemas.microsoft.com/office/powerpoint/2010/main" val="4167169932"/>
      </p:ext>
    </p:extLst>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dirty="0" smtClean="0"/>
              <a:t>(ب) إذا كان في الإسناد راوٍ </a:t>
            </a:r>
            <a:r>
              <a:rPr lang="ar-SA" dirty="0" err="1" smtClean="0"/>
              <a:t>مبهم </a:t>
            </a:r>
            <a:r>
              <a:rPr lang="ar-SA" dirty="0" smtClean="0"/>
              <a:t>: وهو الراوي الذي لم </a:t>
            </a:r>
            <a:r>
              <a:rPr lang="ar-SA" dirty="0" err="1" smtClean="0"/>
              <a:t>يسمَّ </a:t>
            </a:r>
            <a:r>
              <a:rPr lang="ar-SA" dirty="0" smtClean="0"/>
              <a:t>،كأن يقول </a:t>
            </a:r>
            <a:r>
              <a:rPr lang="ar-SA" dirty="0" err="1" smtClean="0"/>
              <a:t>الراوي </a:t>
            </a:r>
            <a:r>
              <a:rPr lang="ar-SA" dirty="0" smtClean="0"/>
              <a:t>: عن </a:t>
            </a:r>
            <a:r>
              <a:rPr lang="ar-SA" dirty="0" err="1" smtClean="0"/>
              <a:t>رجل </a:t>
            </a:r>
            <a:r>
              <a:rPr lang="ar-SA" dirty="0" smtClean="0"/>
              <a:t>، أو عن أحد من </a:t>
            </a:r>
            <a:r>
              <a:rPr lang="ar-SA" dirty="0" err="1" smtClean="0"/>
              <a:t>الناس </a:t>
            </a:r>
            <a:r>
              <a:rPr lang="ar-SA" dirty="0" smtClean="0"/>
              <a:t>، أو أن يكون مع الإبهام تعديل كأن يقول حدثني </a:t>
            </a:r>
            <a:r>
              <a:rPr lang="ar-SA" dirty="0" err="1" smtClean="0"/>
              <a:t>الثقة </a:t>
            </a:r>
            <a:r>
              <a:rPr lang="ar-SA" dirty="0" smtClean="0"/>
              <a:t>، أو من لا </a:t>
            </a:r>
            <a:r>
              <a:rPr lang="ar-SA" dirty="0" err="1" smtClean="0"/>
              <a:t>أتهمه .</a:t>
            </a:r>
            <a:r>
              <a:rPr lang="ar-SA" dirty="0" smtClean="0"/>
              <a:t> </a:t>
            </a:r>
            <a:endParaRPr lang="en-US" dirty="0" smtClean="0"/>
          </a:p>
          <a:p>
            <a:pPr rtl="1"/>
            <a:r>
              <a:rPr lang="ar-SA" dirty="0" smtClean="0"/>
              <a:t>   *الطرق التي نعرف من خلالها الراوي </a:t>
            </a:r>
            <a:r>
              <a:rPr lang="ar-SA" dirty="0" err="1" smtClean="0"/>
              <a:t>المبهم :</a:t>
            </a:r>
            <a:endParaRPr lang="en-US" dirty="0" smtClean="0"/>
          </a:p>
          <a:p>
            <a:pPr rtl="1"/>
            <a:r>
              <a:rPr lang="ar-SA" dirty="0" smtClean="0"/>
              <a:t>   1- التخريج </a:t>
            </a:r>
            <a:r>
              <a:rPr lang="ar-SA" dirty="0" err="1" smtClean="0"/>
              <a:t>الموسع </a:t>
            </a:r>
            <a:r>
              <a:rPr lang="ar-SA" dirty="0" smtClean="0"/>
              <a:t>، فقد يكون مبهماً في رواية ثم يأتي في رواية أخرى فيبينه هذا الذي أبهمه فيعينه </a:t>
            </a:r>
            <a:r>
              <a:rPr lang="ar-SA" dirty="0" err="1" smtClean="0"/>
              <a:t>ويسميه </a:t>
            </a:r>
            <a:r>
              <a:rPr lang="ar-SA" dirty="0" smtClean="0"/>
              <a:t>، وعليه نعرف المبهم ونستطيع الحكم </a:t>
            </a:r>
            <a:r>
              <a:rPr lang="ar-SA" dirty="0" err="1" smtClean="0"/>
              <a:t>عليه .</a:t>
            </a:r>
            <a:endParaRPr lang="en-US" dirty="0" smtClean="0"/>
          </a:p>
          <a:p>
            <a:endParaRPr lang="ar-SA" dirty="0"/>
          </a:p>
        </p:txBody>
      </p:sp>
    </p:spTree>
    <p:extLst>
      <p:ext uri="{BB962C8B-B14F-4D97-AF65-F5344CB8AC3E}">
        <p14:creationId xmlns:p14="http://schemas.microsoft.com/office/powerpoint/2010/main" val="2496555308"/>
      </p:ext>
    </p:extLst>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marL="0" indent="361950" algn="just" rtl="1"/>
            <a:r>
              <a:rPr lang="ar-SA" sz="2800" dirty="0" smtClean="0"/>
              <a:t>2- الرجوع إلى  كتب </a:t>
            </a:r>
            <a:r>
              <a:rPr lang="ar-SA" sz="2800" dirty="0" err="1" smtClean="0"/>
              <a:t>المبهمات </a:t>
            </a:r>
            <a:r>
              <a:rPr lang="ar-SA" sz="2800" dirty="0" smtClean="0"/>
              <a:t>، ومن أوسع الكتب في العناية بمبهمات الأسانيد هو </a:t>
            </a:r>
            <a:r>
              <a:rPr lang="ar-SA" sz="2800" dirty="0" err="1" smtClean="0"/>
              <a:t>كتاب </a:t>
            </a:r>
            <a:r>
              <a:rPr lang="ar-SA" sz="2800" dirty="0" smtClean="0"/>
              <a:t>(المُستفاد في مبهمات المتن والإسناد) لأبي </a:t>
            </a:r>
            <a:r>
              <a:rPr lang="ar-SA" sz="2800" dirty="0" err="1" smtClean="0"/>
              <a:t>زُرعة</a:t>
            </a:r>
            <a:r>
              <a:rPr lang="ar-SA" sz="2800" dirty="0" smtClean="0"/>
              <a:t> </a:t>
            </a:r>
            <a:r>
              <a:rPr lang="ar-SA" sz="2800" dirty="0" err="1" smtClean="0"/>
              <a:t>العراقي .</a:t>
            </a:r>
            <a:endParaRPr lang="en-US" sz="2800" dirty="0" smtClean="0"/>
          </a:p>
          <a:p>
            <a:pPr marL="0" indent="361950" algn="just" rtl="1"/>
            <a:r>
              <a:rPr lang="ar-SA" sz="2800" dirty="0" smtClean="0"/>
              <a:t>   3- الرجوع </a:t>
            </a:r>
            <a:r>
              <a:rPr lang="ar-SA" sz="2800" dirty="0" err="1" smtClean="0"/>
              <a:t>إلى  </a:t>
            </a:r>
            <a:r>
              <a:rPr lang="ar-SA" sz="2800" dirty="0" smtClean="0"/>
              <a:t>"فصل المبهمات" عند المزي </a:t>
            </a:r>
            <a:r>
              <a:rPr lang="ar-SA" sz="2800" dirty="0" err="1" smtClean="0"/>
              <a:t>في </a:t>
            </a:r>
            <a:r>
              <a:rPr lang="ar-SA" sz="2800" dirty="0" smtClean="0"/>
              <a:t>(تهذيب الكمال</a:t>
            </a:r>
            <a:r>
              <a:rPr lang="ar-SA" sz="2800" dirty="0" err="1" smtClean="0"/>
              <a:t>) </a:t>
            </a:r>
            <a:r>
              <a:rPr lang="ar-SA" sz="2800" dirty="0" smtClean="0"/>
              <a:t>، وعند الحافظ ابن حجر </a:t>
            </a:r>
            <a:r>
              <a:rPr lang="ar-SA" sz="2800" dirty="0" err="1" smtClean="0"/>
              <a:t>في </a:t>
            </a:r>
            <a:r>
              <a:rPr lang="ar-SA" sz="2800" dirty="0" smtClean="0"/>
              <a:t>(تهذيب التهذيب</a:t>
            </a:r>
            <a:r>
              <a:rPr lang="ar-SA" sz="2800" dirty="0" err="1" smtClean="0"/>
              <a:t>) </a:t>
            </a:r>
            <a:r>
              <a:rPr lang="ar-SA" sz="2800" dirty="0" smtClean="0"/>
              <a:t>، </a:t>
            </a:r>
            <a:r>
              <a:rPr lang="ar-SA" sz="2800" dirty="0" err="1" smtClean="0"/>
              <a:t>واختصاره </a:t>
            </a:r>
            <a:r>
              <a:rPr lang="ar-SA" sz="2800" dirty="0" smtClean="0"/>
              <a:t>(تقريب التهذيب</a:t>
            </a:r>
            <a:r>
              <a:rPr lang="ar-SA" sz="2800" dirty="0" err="1" smtClean="0"/>
              <a:t>) </a:t>
            </a:r>
            <a:r>
              <a:rPr lang="ar-SA" sz="2800" dirty="0" smtClean="0"/>
              <a:t>، </a:t>
            </a:r>
            <a:r>
              <a:rPr lang="ar-SA" sz="2800" dirty="0" err="1" smtClean="0"/>
              <a:t>وفي </a:t>
            </a:r>
            <a:r>
              <a:rPr lang="ar-SA" sz="2800" dirty="0" smtClean="0"/>
              <a:t>(تعجيل المنفعة) أيضاً للحافظ ابن </a:t>
            </a:r>
            <a:r>
              <a:rPr lang="ar-SA" sz="2800" dirty="0" err="1" smtClean="0"/>
              <a:t>حجر .</a:t>
            </a:r>
            <a:endParaRPr lang="ar-SA" sz="2800" dirty="0" smtClean="0"/>
          </a:p>
          <a:p>
            <a:pPr marL="0" indent="361950" algn="just" rtl="1"/>
            <a:r>
              <a:rPr lang="ar-SA" sz="2800" dirty="0" smtClean="0"/>
              <a:t> قد نبحث في هذه الكتب ونجد ابن حجر مثلا </a:t>
            </a:r>
            <a:r>
              <a:rPr lang="ar-SA" sz="2800" dirty="0" err="1" smtClean="0"/>
              <a:t>يقول </a:t>
            </a:r>
            <a:r>
              <a:rPr lang="ar-SA" sz="2800" dirty="0" smtClean="0"/>
              <a:t>: لم </a:t>
            </a:r>
            <a:r>
              <a:rPr lang="ar-SA" sz="2800" dirty="0" err="1" smtClean="0"/>
              <a:t>أجده </a:t>
            </a:r>
            <a:r>
              <a:rPr lang="ar-SA" sz="2800" dirty="0" smtClean="0"/>
              <a:t>، فمع بحثك وقول ابن </a:t>
            </a:r>
            <a:r>
              <a:rPr lang="ar-SA" sz="2800" dirty="0" err="1" smtClean="0"/>
              <a:t>حجر </a:t>
            </a:r>
            <a:r>
              <a:rPr lang="ar-SA" sz="2800" dirty="0" smtClean="0"/>
              <a:t>: إنه لم يجده يحصل الباحث على اطمئنان على جهده باتفاق جهده مع جهد إمام سابق </a:t>
            </a:r>
            <a:r>
              <a:rPr lang="ar-SA" sz="2800" dirty="0" err="1" smtClean="0"/>
              <a:t>مُطلع .</a:t>
            </a:r>
            <a:endParaRPr lang="en-US" sz="2800" dirty="0" smtClean="0"/>
          </a:p>
          <a:p>
            <a:pPr rtl="1"/>
            <a:r>
              <a:rPr lang="ar-SA" dirty="0" smtClean="0"/>
              <a:t>  </a:t>
            </a:r>
          </a:p>
          <a:p>
            <a:endParaRPr lang="ar-SA" dirty="0"/>
          </a:p>
        </p:txBody>
      </p:sp>
    </p:spTree>
    <p:extLst>
      <p:ext uri="{BB962C8B-B14F-4D97-AF65-F5344CB8AC3E}">
        <p14:creationId xmlns:p14="http://schemas.microsoft.com/office/powerpoint/2010/main" val="3129410968"/>
      </p:ext>
    </p:extLst>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marL="3175" indent="19050" algn="just" rtl="1"/>
            <a:r>
              <a:rPr lang="ar-SA" dirty="0" smtClean="0"/>
              <a:t> (ج) إذا  كان في الإسناد راوٍ </a:t>
            </a:r>
            <a:r>
              <a:rPr lang="ar-SA" dirty="0" err="1" smtClean="0"/>
              <a:t>مهمل </a:t>
            </a:r>
            <a:r>
              <a:rPr lang="ar-SA" dirty="0" smtClean="0"/>
              <a:t>، وهو الراوي الذي سُمي ولم تُعرف </a:t>
            </a:r>
            <a:r>
              <a:rPr lang="ar-SA" dirty="0" err="1" smtClean="0"/>
              <a:t>عينه </a:t>
            </a:r>
            <a:r>
              <a:rPr lang="ar-SA" dirty="0" smtClean="0"/>
              <a:t>، ويدخل فيه المنسوب إلى  </a:t>
            </a:r>
            <a:r>
              <a:rPr lang="ar-SA" dirty="0" err="1" smtClean="0"/>
              <a:t>جده </a:t>
            </a:r>
            <a:r>
              <a:rPr lang="ar-SA" dirty="0" smtClean="0"/>
              <a:t>، وأيضاً يدخل في المهملين المُدَّلس تدليس </a:t>
            </a:r>
            <a:r>
              <a:rPr lang="ar-SA" dirty="0" err="1" smtClean="0"/>
              <a:t>شيوخ </a:t>
            </a:r>
            <a:r>
              <a:rPr lang="ar-SA" dirty="0" smtClean="0"/>
              <a:t>، فقد يسمى أو يُكنى أو يُلقب بغير ما عُرف </a:t>
            </a:r>
            <a:r>
              <a:rPr lang="ar-SA" dirty="0" err="1" smtClean="0"/>
              <a:t>به</a:t>
            </a:r>
            <a:r>
              <a:rPr lang="ar-SA" dirty="0" smtClean="0"/>
              <a:t> </a:t>
            </a:r>
            <a:r>
              <a:rPr lang="ar-SA" dirty="0" err="1" smtClean="0"/>
              <a:t>.</a:t>
            </a:r>
            <a:r>
              <a:rPr lang="ar-SA" dirty="0" smtClean="0"/>
              <a:t> </a:t>
            </a:r>
            <a:endParaRPr lang="en-US" dirty="0" smtClean="0"/>
          </a:p>
          <a:p>
            <a:pPr marL="3175" indent="19050" algn="just" rtl="1"/>
            <a:r>
              <a:rPr lang="ar-SA" dirty="0" smtClean="0"/>
              <a:t>   من أهم طرق معرفة الراوي </a:t>
            </a:r>
            <a:r>
              <a:rPr lang="ar-SA" dirty="0" err="1" smtClean="0"/>
              <a:t>المهمل :</a:t>
            </a:r>
            <a:endParaRPr lang="en-US" dirty="0" smtClean="0"/>
          </a:p>
          <a:p>
            <a:pPr marL="3175" indent="19050" algn="just" rtl="1"/>
            <a:r>
              <a:rPr lang="ar-SA" dirty="0" smtClean="0"/>
              <a:t>   1- التخريج </a:t>
            </a:r>
            <a:r>
              <a:rPr lang="ar-SA" dirty="0" err="1" smtClean="0"/>
              <a:t>الموسع </a:t>
            </a:r>
            <a:r>
              <a:rPr lang="ar-SA" dirty="0" smtClean="0"/>
              <a:t>، فقد يأتي معيناً باسمه الكامل في طريق </a:t>
            </a:r>
            <a:r>
              <a:rPr lang="ar-SA" dirty="0" err="1" smtClean="0"/>
              <a:t>أخرى .</a:t>
            </a:r>
            <a:r>
              <a:rPr lang="ar-SA" dirty="0" smtClean="0"/>
              <a:t> </a:t>
            </a:r>
            <a:endParaRPr lang="en-US" dirty="0" smtClean="0"/>
          </a:p>
          <a:p>
            <a:pPr marL="3175" indent="19050" algn="just" rtl="1"/>
            <a:r>
              <a:rPr lang="ar-SA" dirty="0" smtClean="0"/>
              <a:t>  </a:t>
            </a:r>
            <a:endParaRPr lang="ar-SA" dirty="0"/>
          </a:p>
        </p:txBody>
      </p:sp>
    </p:spTree>
    <p:extLst>
      <p:ext uri="{BB962C8B-B14F-4D97-AF65-F5344CB8AC3E}">
        <p14:creationId xmlns:p14="http://schemas.microsoft.com/office/powerpoint/2010/main" val="296530770"/>
      </p:ext>
    </p:extLst>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marL="0" indent="361950" algn="just" rtl="1"/>
            <a:r>
              <a:rPr lang="ar-SA" dirty="0" smtClean="0"/>
              <a:t> </a:t>
            </a:r>
            <a:r>
              <a:rPr lang="ar-SA" sz="2800" dirty="0" smtClean="0"/>
              <a:t>2- دراسة التلاميذ </a:t>
            </a:r>
            <a:r>
              <a:rPr lang="ar-SA" sz="2800" dirty="0" err="1" smtClean="0"/>
              <a:t>والشيوخ </a:t>
            </a:r>
            <a:r>
              <a:rPr lang="ar-SA" sz="2800" dirty="0" smtClean="0"/>
              <a:t>، وأوسع الكتب في حصر التلاميذ والشيوخ هو </a:t>
            </a:r>
            <a:r>
              <a:rPr lang="ar-SA" sz="2800" dirty="0" err="1" smtClean="0"/>
              <a:t>كتاب </a:t>
            </a:r>
            <a:r>
              <a:rPr lang="ar-SA" sz="2800" dirty="0" smtClean="0"/>
              <a:t>(تهذيب الكمال</a:t>
            </a:r>
            <a:r>
              <a:rPr lang="ar-SA" sz="2800" dirty="0" err="1" smtClean="0"/>
              <a:t>)</a:t>
            </a:r>
            <a:endParaRPr lang="en-US" sz="2800" dirty="0" smtClean="0"/>
          </a:p>
          <a:p>
            <a:pPr marL="0" indent="361950" algn="just" rtl="1"/>
            <a:r>
              <a:rPr lang="ar-SA" sz="2800" dirty="0" smtClean="0"/>
              <a:t>   3- من خلال الرجوع إلى  شروح </a:t>
            </a:r>
            <a:r>
              <a:rPr lang="ar-SA" sz="2800" dirty="0" err="1" smtClean="0"/>
              <a:t>الكتب </a:t>
            </a:r>
            <a:r>
              <a:rPr lang="ar-SA" sz="2800" dirty="0" smtClean="0"/>
              <a:t>، فمثلاً لا يخفى على كل من </a:t>
            </a:r>
            <a:r>
              <a:rPr lang="ar-SA" sz="2800" dirty="0" err="1" smtClean="0"/>
              <a:t>طالع </a:t>
            </a:r>
            <a:r>
              <a:rPr lang="ar-SA" sz="2800" dirty="0" smtClean="0"/>
              <a:t>(فتح الباري) أن للحافظ ابن حجر جهودا في تعيين الرواة المهملين </a:t>
            </a:r>
            <a:r>
              <a:rPr lang="ar-SA" sz="2800" dirty="0" err="1" smtClean="0"/>
              <a:t>في </a:t>
            </a:r>
            <a:r>
              <a:rPr lang="ar-SA" sz="2800" dirty="0" smtClean="0"/>
              <a:t>(صحيح البخاري</a:t>
            </a:r>
            <a:r>
              <a:rPr lang="ar-SA" sz="2800" dirty="0" err="1" smtClean="0"/>
              <a:t>) </a:t>
            </a:r>
            <a:r>
              <a:rPr lang="ar-SA" sz="2800" dirty="0" smtClean="0"/>
              <a:t>، بل إنه ملأ الكتاب بالقواعد في تعيين </a:t>
            </a:r>
            <a:r>
              <a:rPr lang="ar-SA" sz="2800" dirty="0" err="1" smtClean="0"/>
              <a:t>الرواة </a:t>
            </a:r>
            <a:r>
              <a:rPr lang="ar-SA" sz="2800" dirty="0" smtClean="0"/>
              <a:t>، فيقول </a:t>
            </a:r>
            <a:r>
              <a:rPr lang="ar-SA" sz="2800" dirty="0" err="1" smtClean="0"/>
              <a:t>مثلاً </a:t>
            </a:r>
            <a:r>
              <a:rPr lang="ar-SA" sz="2800" dirty="0" smtClean="0"/>
              <a:t>: إذا روى البخاري عن </a:t>
            </a:r>
            <a:r>
              <a:rPr lang="ar-SA" sz="2800" dirty="0" err="1" smtClean="0"/>
              <a:t>الفريابي</a:t>
            </a:r>
            <a:r>
              <a:rPr lang="ar-SA" sz="2800" dirty="0" smtClean="0"/>
              <a:t> عن سفيان فهو </a:t>
            </a:r>
            <a:r>
              <a:rPr lang="ar-SA" sz="2800" dirty="0" err="1" smtClean="0"/>
              <a:t>الثوري </a:t>
            </a:r>
            <a:r>
              <a:rPr lang="ar-SA" sz="2800" dirty="0" smtClean="0"/>
              <a:t>، فيبين لك أن رواية البخاري عن </a:t>
            </a:r>
            <a:r>
              <a:rPr lang="ar-SA" sz="2800" dirty="0" err="1" smtClean="0"/>
              <a:t>الفريابي</a:t>
            </a:r>
            <a:r>
              <a:rPr lang="ar-SA" sz="2800" dirty="0" smtClean="0"/>
              <a:t> إذا أُهمل بعدها سفيان فهو </a:t>
            </a:r>
            <a:r>
              <a:rPr lang="ar-SA" sz="2800" dirty="0" err="1" smtClean="0"/>
              <a:t>الثوري </a:t>
            </a:r>
            <a:r>
              <a:rPr lang="ar-SA" sz="2800" dirty="0" smtClean="0"/>
              <a:t>، </a:t>
            </a:r>
            <a:r>
              <a:rPr lang="ar-SA" sz="2800" dirty="0" err="1" smtClean="0"/>
              <a:t>وهكذا ..</a:t>
            </a:r>
            <a:endParaRPr lang="en-US" sz="2800" dirty="0" smtClean="0"/>
          </a:p>
          <a:p>
            <a:pPr marL="0" indent="361950" algn="just" rtl="1"/>
            <a:r>
              <a:rPr lang="ar-SA" sz="2800" dirty="0" smtClean="0"/>
              <a:t>   4- من خلال ما كُتب عن الرواة المهملين في بعض </a:t>
            </a:r>
            <a:r>
              <a:rPr lang="ar-SA" sz="2800" dirty="0" err="1" smtClean="0"/>
              <a:t>الكتب </a:t>
            </a:r>
            <a:r>
              <a:rPr lang="ar-SA" sz="2800" dirty="0" smtClean="0"/>
              <a:t>، ومن أهمها كتاب الحافظ أبو علي الغساني </a:t>
            </a:r>
            <a:r>
              <a:rPr lang="ar-SA" sz="2800" dirty="0" err="1" smtClean="0"/>
              <a:t>الجيّاني</a:t>
            </a:r>
            <a:r>
              <a:rPr lang="ar-SA" sz="2800" dirty="0" smtClean="0"/>
              <a:t> (تقيّيد المهمل و تميّيز المُشكل</a:t>
            </a:r>
            <a:r>
              <a:rPr lang="ar-SA" sz="2800" dirty="0" err="1" smtClean="0"/>
              <a:t>)</a:t>
            </a:r>
            <a:r>
              <a:rPr lang="ar-SA" sz="2800" dirty="0" smtClean="0"/>
              <a:t> </a:t>
            </a:r>
            <a:endParaRPr lang="en-US" sz="2800" dirty="0" smtClean="0"/>
          </a:p>
          <a:p>
            <a:pPr rtl="1"/>
            <a:r>
              <a:rPr lang="ar-SA" dirty="0" smtClean="0"/>
              <a:t>    </a:t>
            </a:r>
            <a:endParaRPr lang="ar-SA" dirty="0"/>
          </a:p>
        </p:txBody>
      </p:sp>
    </p:spTree>
    <p:extLst>
      <p:ext uri="{BB962C8B-B14F-4D97-AF65-F5344CB8AC3E}">
        <p14:creationId xmlns:p14="http://schemas.microsoft.com/office/powerpoint/2010/main" val="3141150445"/>
      </p:ext>
    </p:extLst>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marL="0" indent="361950" algn="just" rtl="1"/>
            <a:r>
              <a:rPr lang="ar-SA" sz="4000" dirty="0" smtClean="0"/>
              <a:t>( </a:t>
            </a:r>
            <a:r>
              <a:rPr lang="ar-SA" sz="4000" dirty="0" err="1" smtClean="0"/>
              <a:t>د </a:t>
            </a:r>
            <a:r>
              <a:rPr lang="ar-SA" sz="4000" dirty="0" smtClean="0"/>
              <a:t>)  إذا كان الراوي مذكوراً </a:t>
            </a:r>
            <a:r>
              <a:rPr lang="ar-SA" sz="4000" dirty="0" err="1" smtClean="0"/>
              <a:t>بكنيته </a:t>
            </a:r>
            <a:r>
              <a:rPr lang="ar-SA" sz="4000" dirty="0" smtClean="0"/>
              <a:t>، فهذا يمكن تعيينه من خلال كتب </a:t>
            </a:r>
            <a:r>
              <a:rPr lang="ar-SA" sz="4000" dirty="0" err="1" smtClean="0"/>
              <a:t>الكنى</a:t>
            </a:r>
            <a:r>
              <a:rPr lang="ar-SA" sz="4000" dirty="0" smtClean="0"/>
              <a:t> ، ومن أهمها </a:t>
            </a:r>
            <a:r>
              <a:rPr lang="ar-SA" sz="4000" dirty="0" err="1" smtClean="0"/>
              <a:t>كتاب </a:t>
            </a:r>
            <a:r>
              <a:rPr lang="ar-SA" sz="4000" dirty="0" smtClean="0"/>
              <a:t>(</a:t>
            </a:r>
            <a:r>
              <a:rPr lang="ar-SA" sz="4000" dirty="0" err="1" smtClean="0"/>
              <a:t>الكنى</a:t>
            </a:r>
            <a:r>
              <a:rPr lang="ar-SA" sz="4000" dirty="0" smtClean="0"/>
              <a:t> والأسماء) </a:t>
            </a:r>
            <a:r>
              <a:rPr lang="ar-SA" sz="4000" dirty="0" err="1" smtClean="0"/>
              <a:t>للدولابي</a:t>
            </a:r>
            <a:r>
              <a:rPr lang="ar-SA" sz="4000" dirty="0" smtClean="0"/>
              <a:t> </a:t>
            </a:r>
            <a:r>
              <a:rPr lang="ar-SA" sz="4000" dirty="0" err="1" smtClean="0"/>
              <a:t>.</a:t>
            </a:r>
            <a:endParaRPr lang="en-US" sz="4000" dirty="0" smtClean="0"/>
          </a:p>
          <a:p>
            <a:pPr marL="0" indent="361950" algn="just" rtl="1"/>
            <a:r>
              <a:rPr lang="ar-SA" sz="4000" dirty="0" err="1" smtClean="0"/>
              <a:t>(هـ </a:t>
            </a:r>
            <a:r>
              <a:rPr lang="ar-SA" sz="4000" dirty="0" smtClean="0"/>
              <a:t>) قد يأتي نسب الراوي لا </a:t>
            </a:r>
            <a:r>
              <a:rPr lang="ar-SA" sz="4000" dirty="0" err="1" smtClean="0"/>
              <a:t>لقبه </a:t>
            </a:r>
            <a:r>
              <a:rPr lang="ar-SA" sz="4000" dirty="0" smtClean="0"/>
              <a:t>، فنحتاج إلى كتب </a:t>
            </a:r>
            <a:r>
              <a:rPr lang="ar-SA" sz="4000" dirty="0" err="1" smtClean="0"/>
              <a:t>الأنساب </a:t>
            </a:r>
            <a:r>
              <a:rPr lang="ar-SA" sz="4000" dirty="0" smtClean="0"/>
              <a:t>، وأوسع هذه الكتب </a:t>
            </a:r>
            <a:r>
              <a:rPr lang="ar-SA" sz="4000" dirty="0" err="1" smtClean="0"/>
              <a:t>كتاب </a:t>
            </a:r>
            <a:r>
              <a:rPr lang="ar-SA" sz="4000" dirty="0" smtClean="0"/>
              <a:t>(الأنساب) </a:t>
            </a:r>
            <a:r>
              <a:rPr lang="ar-SA" sz="4000" dirty="0" err="1" smtClean="0"/>
              <a:t>للسمعاني</a:t>
            </a:r>
            <a:r>
              <a:rPr lang="ar-SA" sz="4000" dirty="0" smtClean="0"/>
              <a:t> </a:t>
            </a:r>
            <a:endParaRPr lang="en-US" sz="4000" dirty="0" smtClean="0"/>
          </a:p>
          <a:p>
            <a:pPr rtl="1"/>
            <a:endParaRPr lang="ar-SA" dirty="0"/>
          </a:p>
        </p:txBody>
      </p:sp>
    </p:spTree>
    <p:extLst>
      <p:ext uri="{BB962C8B-B14F-4D97-AF65-F5344CB8AC3E}">
        <p14:creationId xmlns:p14="http://schemas.microsoft.com/office/powerpoint/2010/main" val="795214244"/>
      </p:ext>
    </p:extLst>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Tree>
    <p:extLst>
      <p:ext uri="{BB962C8B-B14F-4D97-AF65-F5344CB8AC3E}">
        <p14:creationId xmlns:p14="http://schemas.microsoft.com/office/powerpoint/2010/main" val="478811272"/>
      </p:ext>
    </p:extLst>
  </p:cSld>
  <p:clrMapOvr>
    <a:masterClrMapping/>
  </p:clrMapOvr>
  <p:timing>
    <p:tnLst>
      <p:par>
        <p:cTn id="1" dur="indefinite" restart="never" nodeType="tmRoot"/>
      </p:par>
    </p:tnLst>
  </p:timing>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313B4A"/>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313B4A"/>
                </a:solidFill>
                <a:latin typeface="Calibri" pitchFamily="34" charset="0"/>
              </a:rPr>
              <a:t>عمادة التعلم الإلكتروني والتعليم عن بعد</a:t>
            </a:r>
            <a:endParaRPr lang="en-US" sz="2400" b="1" dirty="0">
              <a:solidFill>
                <a:srgbClr val="313B4A"/>
              </a:solidFill>
              <a:latin typeface="Calibri" pitchFamily="34" charset="0"/>
            </a:endParaRPr>
          </a:p>
          <a:p>
            <a:pPr algn="ctr" rtl="0">
              <a:spcBef>
                <a:spcPct val="20000"/>
              </a:spcBef>
              <a:buFont typeface="Arial" pitchFamily="34" charset="0"/>
              <a:buNone/>
            </a:pPr>
            <a:r>
              <a:rPr lang="ar-SA" sz="2400" dirty="0" smtClean="0">
                <a:solidFill>
                  <a:srgbClr val="313B4A"/>
                </a:solidFill>
                <a:latin typeface="Calibri" pitchFamily="34" charset="0"/>
              </a:rPr>
              <a:t>	</a:t>
            </a:r>
            <a:endParaRPr lang="en-US" sz="2400" dirty="0">
              <a:solidFill>
                <a:srgbClr val="313B4A"/>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4000" b="1" dirty="0">
                <a:solidFill>
                  <a:srgbClr val="43A79C"/>
                </a:solidFill>
                <a:latin typeface="AYM Wadiy S_U normal."/>
                <a:cs typeface="Times New Roman" pitchFamily="18" charset="0"/>
              </a:rPr>
              <a:t>اسم المقرر</a:t>
            </a:r>
            <a:endParaRPr lang="ar-SA" sz="4000" b="1" dirty="0">
              <a:solidFill>
                <a:srgbClr val="43A79C"/>
              </a:solidFill>
              <a:latin typeface="AYM Wadiy S_U normal."/>
              <a:cs typeface="Times New Roman" pitchFamily="18" charset="0"/>
            </a:endParaRPr>
          </a:p>
          <a:p>
            <a:pPr algn="ctr"/>
            <a:r>
              <a:rPr lang="ar-SA" sz="2800" b="1" dirty="0">
                <a:solidFill>
                  <a:srgbClr val="313B4A"/>
                </a:solidFill>
                <a:latin typeface="Calibri" pitchFamily="34" charset="0"/>
                <a:cs typeface="Times New Roman" pitchFamily="18" charset="0"/>
              </a:rPr>
              <a:t>دراسة الاسانيد</a:t>
            </a:r>
          </a:p>
          <a:p>
            <a:pPr algn="ctr" rtl="0"/>
            <a:endParaRPr lang="en-US" sz="2800" b="1" dirty="0">
              <a:solidFill>
                <a:srgbClr val="313B4A"/>
              </a:solidFill>
              <a:latin typeface="Calibri" pitchFamily="34" charset="0"/>
              <a:cs typeface="Times New Roman" pitchFamily="18" charset="0"/>
            </a:endParaRPr>
          </a:p>
          <a:p>
            <a:pPr algn="ctr"/>
            <a:r>
              <a:rPr lang="ar-SA" sz="4000" b="1" dirty="0">
                <a:solidFill>
                  <a:srgbClr val="43A79C"/>
                </a:solidFill>
                <a:latin typeface="AYM Wadiy S_U normal."/>
                <a:cs typeface="Times New Roman" pitchFamily="18" charset="0"/>
              </a:rPr>
              <a:t>استاذ المقرر</a:t>
            </a:r>
          </a:p>
          <a:p>
            <a:pPr algn="ctr"/>
            <a:r>
              <a:rPr lang="ar-SA" sz="2800" b="1" dirty="0">
                <a:solidFill>
                  <a:srgbClr val="313B4A"/>
                </a:solidFill>
                <a:latin typeface="Calibri" pitchFamily="34" charset="0"/>
                <a:cs typeface="Times New Roman" pitchFamily="18" charset="0"/>
              </a:rPr>
              <a:t>د/ مهيب الحصان</a:t>
            </a:r>
            <a:endParaRPr lang="en-US" sz="2800" b="1" dirty="0">
              <a:solidFill>
                <a:srgbClr val="313B4A"/>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214</a:t>
            </a:fld>
            <a:endParaRPr lang="en-US" sz="1200" dirty="0">
              <a:solidFill>
                <a:schemeClr val="bg1"/>
              </a:solidFill>
              <a:latin typeface="Calibri" pitchFamily="34" charset="0"/>
            </a:endParaRPr>
          </a:p>
        </p:txBody>
      </p:sp>
      <p:sp>
        <p:nvSpPr>
          <p:cNvPr id="14" name="Subtitle 2"/>
          <p:cNvSpPr txBox="1">
            <a:spLocks/>
          </p:cNvSpPr>
          <p:nvPr/>
        </p:nvSpPr>
        <p:spPr bwMode="auto">
          <a:xfrm>
            <a:off x="5753100" y="5893593"/>
            <a:ext cx="4083050" cy="538163"/>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spcBef>
                <a:spcPct val="20000"/>
              </a:spcBef>
              <a:buFont typeface="Arial" pitchFamily="34" charset="0"/>
              <a:buNone/>
            </a:pPr>
            <a:r>
              <a:rPr lang="ar-SA" sz="2400" b="1" u="sng" dirty="0">
                <a:solidFill>
                  <a:srgbClr val="8E6334"/>
                </a:solidFill>
                <a:effectLst>
                  <a:outerShdw blurRad="38100" dist="38100" dir="2700000" algn="tl">
                    <a:srgbClr val="000000">
                      <a:alpha val="43137"/>
                    </a:srgbClr>
                  </a:outerShdw>
                </a:effectLst>
                <a:latin typeface="Calibri" pitchFamily="34" charset="0"/>
              </a:rPr>
              <a:t>كلية الآداب</a:t>
            </a:r>
            <a:endParaRPr lang="en-US" sz="2400" b="1" u="sng" dirty="0">
              <a:solidFill>
                <a:srgbClr val="8E6334"/>
              </a:solidFill>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214</a:t>
            </a:fld>
            <a:endParaRPr lang="en-US" dirty="0"/>
          </a:p>
        </p:txBody>
      </p:sp>
    </p:spTree>
    <p:extLst>
      <p:ext uri="{BB962C8B-B14F-4D97-AF65-F5344CB8AC3E}">
        <p14:creationId xmlns:p14="http://schemas.microsoft.com/office/powerpoint/2010/main" val="3867926762"/>
      </p:ext>
    </p:extLst>
  </p:cSld>
  <p:clrMapOvr>
    <a:masterClrMapping/>
  </p:clrMapOvr>
  <p:timing>
    <p:tnLst>
      <p:par>
        <p:cTn id="1" dur="indefinite" restart="never" nodeType="tmRoot"/>
      </p:par>
    </p:tnLst>
  </p:timing>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215</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الثالثة عشرة</a:t>
            </a:r>
            <a:r>
              <a:rPr lang="en-US" spc="-150" dirty="0" smtClean="0">
                <a:solidFill>
                  <a:srgbClr val="376092"/>
                </a:solidFill>
                <a:latin typeface="ae_AlMateen" pitchFamily="2" charset="-78"/>
                <a:cs typeface="ae_AlMateen" pitchFamily="2" charset="-78"/>
              </a:rPr>
              <a:t> </a:t>
            </a:r>
            <a:r>
              <a:rPr lang="ar-SA" spc="-150" dirty="0" smtClean="0">
                <a:solidFill>
                  <a:srgbClr val="376092"/>
                </a:solidFill>
                <a:latin typeface="ae_AlMateen" pitchFamily="2" charset="-78"/>
                <a:cs typeface="ae_AlMateen" pitchFamily="2" charset="-78"/>
              </a:rPr>
              <a:t>المحاضرة</a:t>
            </a:r>
            <a:endParaRPr lang="en-US"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eaLnBrk="1" hangingPunct="1"/>
            <a:r>
              <a:rPr lang="ar-SA" b="1" dirty="0" smtClean="0">
                <a:solidFill>
                  <a:schemeClr val="tx1"/>
                </a:solidFill>
                <a:cs typeface="Arial" pitchFamily="34" charset="0"/>
              </a:rPr>
              <a:t>متابعة مراحل دراسة الأسانيد</a:t>
            </a:r>
            <a:endParaRPr lang="en-US" b="1" dirty="0" smtClean="0">
              <a:solidFill>
                <a:schemeClr val="tx1"/>
              </a:solidFill>
              <a:cs typeface="Arial" pitchFamily="34" charset="0"/>
            </a:endParaRPr>
          </a:p>
        </p:txBody>
      </p:sp>
    </p:spTree>
    <p:extLst>
      <p:ext uri="{BB962C8B-B14F-4D97-AF65-F5344CB8AC3E}">
        <p14:creationId xmlns:p14="http://schemas.microsoft.com/office/powerpoint/2010/main" val="746649563"/>
      </p:ext>
    </p:extLst>
  </p:cSld>
  <p:clrMapOvr>
    <a:masterClrMapping/>
  </p:clrMapOvr>
  <p:timing>
    <p:tnLst>
      <p:par>
        <p:cTn id="1" dur="indefinite" restart="never" nodeType="tmRoot"/>
      </p:par>
    </p:tnLst>
  </p:timing>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dirty="0" smtClean="0">
                <a:solidFill>
                  <a:schemeClr val="tx2">
                    <a:lumMod val="75000"/>
                  </a:schemeClr>
                </a:solidFill>
              </a:rPr>
              <a:t>عناصر المحاضرة</a:t>
            </a:r>
            <a:endParaRPr lang="en-US" dirty="0">
              <a:solidFill>
                <a:schemeClr val="tx2">
                  <a:lumMod val="75000"/>
                </a:schemeClr>
              </a:solidFill>
            </a:endParaRPr>
          </a:p>
        </p:txBody>
      </p:sp>
      <p:sp>
        <p:nvSpPr>
          <p:cNvPr id="7171" name="Text Placeholder 5"/>
          <p:cNvSpPr>
            <a:spLocks noGrp="1"/>
          </p:cNvSpPr>
          <p:nvPr>
            <p:ph idx="1"/>
          </p:nvPr>
        </p:nvSpPr>
        <p:spPr/>
        <p:txBody>
          <a:bodyPr/>
          <a:lstStyle/>
          <a:p>
            <a:pPr rtl="1" eaLnBrk="1" hangingPunct="1">
              <a:buFont typeface="Arial" pitchFamily="34" charset="0"/>
              <a:buChar char="•"/>
            </a:pPr>
            <a:r>
              <a:rPr lang="ar-SA" b="1" dirty="0" smtClean="0">
                <a:cs typeface="Arial" pitchFamily="34" charset="0"/>
              </a:rPr>
              <a:t>مقدمة</a:t>
            </a:r>
          </a:p>
          <a:p>
            <a:pPr rtl="1" eaLnBrk="1" hangingPunct="1">
              <a:buFont typeface="Arial" pitchFamily="34" charset="0"/>
              <a:buChar char="•"/>
            </a:pPr>
            <a:r>
              <a:rPr lang="ar-SA" dirty="0" smtClean="0">
                <a:cs typeface="Arial" pitchFamily="34" charset="0"/>
              </a:rPr>
              <a:t>استكمال خطوات الترجمة </a:t>
            </a:r>
            <a:r>
              <a:rPr lang="ar-SA" dirty="0" err="1" smtClean="0">
                <a:cs typeface="Arial" pitchFamily="34" charset="0"/>
              </a:rPr>
              <a:t>للرواة </a:t>
            </a:r>
            <a:r>
              <a:rPr lang="ar-SA" b="1" dirty="0" err="1" smtClean="0">
                <a:cs typeface="Arial" pitchFamily="34" charset="0"/>
              </a:rPr>
              <a:t>.</a:t>
            </a:r>
            <a:endParaRPr lang="ar-SA" b="1" dirty="0" smtClean="0">
              <a:cs typeface="Arial" pitchFamily="34" charset="0"/>
            </a:endParaRP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216</a:t>
            </a:fld>
            <a:endParaRPr lang="en-US" dirty="0" smtClean="0">
              <a:cs typeface="Arial" pitchFamily="34" charset="0"/>
            </a:endParaRPr>
          </a:p>
        </p:txBody>
      </p:sp>
    </p:spTree>
    <p:extLst>
      <p:ext uri="{BB962C8B-B14F-4D97-AF65-F5344CB8AC3E}">
        <p14:creationId xmlns:p14="http://schemas.microsoft.com/office/powerpoint/2010/main" val="1454894796"/>
      </p:ext>
    </p:extLst>
  </p:cSld>
  <p:clrMapOvr>
    <a:masterClrMapping/>
  </p:clrMapOvr>
  <p:timing>
    <p:tnLst>
      <p:par>
        <p:cTn id="1" dur="indefinite" restart="never" nodeType="tmRoot"/>
      </p:par>
    </p:tnLst>
  </p:timing>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274638"/>
            <a:ext cx="9525000" cy="1143000"/>
          </a:xfrm>
        </p:spPr>
        <p:txBody>
          <a:bodyPr/>
          <a:lstStyle/>
          <a:p>
            <a:pPr algn="ctr"/>
            <a:r>
              <a:rPr lang="ar-SA" sz="4000" dirty="0" smtClean="0"/>
              <a:t>  </a:t>
            </a:r>
            <a:r>
              <a:rPr lang="ar-SA" sz="3700" b="1" dirty="0" smtClean="0"/>
              <a:t>الخطوة الثانية من خطوات الترجمة </a:t>
            </a:r>
            <a:r>
              <a:rPr lang="ar-SA" sz="3700" b="1" dirty="0" err="1" smtClean="0"/>
              <a:t>للراوي :</a:t>
            </a:r>
            <a:r>
              <a:rPr lang="ar-SA" sz="3700" b="1" dirty="0" smtClean="0"/>
              <a:t/>
            </a:r>
            <a:br>
              <a:rPr lang="ar-SA" sz="3700" b="1" dirty="0" smtClean="0"/>
            </a:br>
            <a:r>
              <a:rPr lang="ar-SA" sz="3700" b="1" dirty="0" smtClean="0"/>
              <a:t>معرفة تاريخ مولد الرواة ووفاتهم </a:t>
            </a:r>
            <a:r>
              <a:rPr lang="ar-SA" sz="3700" b="1" dirty="0" err="1" smtClean="0"/>
              <a:t>أوطبقاتهم</a:t>
            </a:r>
            <a:endParaRPr lang="ar-SA" sz="3700" b="1" dirty="0"/>
          </a:p>
        </p:txBody>
      </p:sp>
      <p:sp>
        <p:nvSpPr>
          <p:cNvPr id="3" name="عنصر نائب للمحتوى 2"/>
          <p:cNvSpPr>
            <a:spLocks noGrp="1"/>
          </p:cNvSpPr>
          <p:nvPr>
            <p:ph idx="1"/>
          </p:nvPr>
        </p:nvSpPr>
        <p:spPr/>
        <p:txBody>
          <a:bodyPr/>
          <a:lstStyle/>
          <a:p>
            <a:pPr marL="77788" indent="284163" algn="just" rtl="1"/>
            <a:r>
              <a:rPr lang="ar-SA" dirty="0" smtClean="0"/>
              <a:t>لمعرفة المولد والوفاة فوائد من </a:t>
            </a:r>
            <a:r>
              <a:rPr lang="ar-SA" dirty="0" err="1" smtClean="0"/>
              <a:t>أهمها </a:t>
            </a:r>
            <a:r>
              <a:rPr lang="ar-SA" dirty="0" smtClean="0"/>
              <a:t>: التثبت من عدم وجود سقط ظاهر في </a:t>
            </a:r>
            <a:r>
              <a:rPr lang="ar-SA" dirty="0" err="1" smtClean="0"/>
              <a:t>الإسناد </a:t>
            </a:r>
            <a:r>
              <a:rPr lang="ar-SA" dirty="0" smtClean="0"/>
              <a:t>، والسقط قد يكون </a:t>
            </a:r>
            <a:r>
              <a:rPr lang="ar-SA" dirty="0" err="1" smtClean="0"/>
              <a:t>قديماً </a:t>
            </a:r>
            <a:r>
              <a:rPr lang="ar-SA" dirty="0" smtClean="0"/>
              <a:t>، أي أن حقيقة الرواية منقطعة من </a:t>
            </a:r>
            <a:r>
              <a:rPr lang="ar-SA" dirty="0" err="1" smtClean="0"/>
              <a:t>الأساس </a:t>
            </a:r>
            <a:r>
              <a:rPr lang="ar-SA" dirty="0" smtClean="0"/>
              <a:t>، ولا توجد في المصنفات إلا منقطعة ولا تُعرف إلا بذلك </a:t>
            </a:r>
            <a:r>
              <a:rPr lang="ar-SA" dirty="0" err="1" smtClean="0"/>
              <a:t>السقط </a:t>
            </a:r>
            <a:r>
              <a:rPr lang="ar-SA" dirty="0" smtClean="0"/>
              <a:t>، وقد يكون السقط حديثاً أي مطبعياً أو أثناء نسخ المخطوطة سقط من </a:t>
            </a:r>
            <a:r>
              <a:rPr lang="ar-SA" dirty="0" err="1" smtClean="0"/>
              <a:t>الناسخ </a:t>
            </a:r>
            <a:r>
              <a:rPr lang="ar-SA" dirty="0" smtClean="0"/>
              <a:t>، فالنظر في المواليد والوفيات للرواة يقينا من أن يخفى علينا سقطٌ وقع في إسناد أحد </a:t>
            </a:r>
            <a:r>
              <a:rPr lang="ar-SA" dirty="0" err="1" smtClean="0"/>
              <a:t>الأحاديث .</a:t>
            </a:r>
            <a:endParaRPr lang="en-US" dirty="0" smtClean="0"/>
          </a:p>
          <a:p>
            <a:pPr marL="77788" indent="284163" algn="just" rtl="1"/>
            <a:r>
              <a:rPr lang="ar-SA" dirty="0" smtClean="0"/>
              <a:t>   فإن لم تُعرف الوفاة ولا الولادة فنلجأ إلى محاولة معرفة طبقة </a:t>
            </a:r>
            <a:r>
              <a:rPr lang="ar-SA" dirty="0" err="1" smtClean="0"/>
              <a:t>الراوي .</a:t>
            </a:r>
            <a:r>
              <a:rPr lang="ar-SA" dirty="0" smtClean="0"/>
              <a:t> </a:t>
            </a:r>
            <a:endParaRPr lang="ar-SA" dirty="0"/>
          </a:p>
        </p:txBody>
      </p:sp>
    </p:spTree>
    <p:extLst>
      <p:ext uri="{BB962C8B-B14F-4D97-AF65-F5344CB8AC3E}">
        <p14:creationId xmlns:p14="http://schemas.microsoft.com/office/powerpoint/2010/main" val="339981507"/>
      </p:ext>
    </p:extLst>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marL="0" indent="361950" algn="just" rtl="1"/>
            <a:r>
              <a:rPr lang="ar-SA" dirty="0" smtClean="0"/>
              <a:t>- من خلال ما سبق نستطيع أن نتجنب السقط </a:t>
            </a:r>
            <a:r>
              <a:rPr lang="ar-SA" dirty="0" err="1" smtClean="0"/>
              <a:t>الظاهر </a:t>
            </a:r>
            <a:r>
              <a:rPr lang="ar-SA" dirty="0" smtClean="0"/>
              <a:t>، لكن بقي احتمال وجود سقط خفي وهو ما كان من رواية راوٍ حدّث عنه بما لم يسمعه </a:t>
            </a:r>
            <a:r>
              <a:rPr lang="ar-SA" dirty="0" err="1" smtClean="0"/>
              <a:t>منه </a:t>
            </a:r>
            <a:r>
              <a:rPr lang="ar-SA" dirty="0" smtClean="0"/>
              <a:t>، أو رواية راوٍ عاصر من روى عنه ولم يسمع </a:t>
            </a:r>
            <a:r>
              <a:rPr lang="ar-SA" dirty="0" err="1" smtClean="0"/>
              <a:t>منه </a:t>
            </a:r>
            <a:r>
              <a:rPr lang="ar-SA" dirty="0" smtClean="0"/>
              <a:t>، وهما عبارة عن التدليس والإرسال </a:t>
            </a:r>
            <a:r>
              <a:rPr lang="ar-SA" dirty="0" err="1" smtClean="0"/>
              <a:t>الخفي .</a:t>
            </a:r>
            <a:endParaRPr lang="en-US" dirty="0" smtClean="0"/>
          </a:p>
          <a:p>
            <a:pPr marL="0" indent="361950" algn="just" rtl="1"/>
            <a:r>
              <a:rPr lang="ar-SA" dirty="0" smtClean="0"/>
              <a:t>   فإذا أردت أن أتثبت من عدم وجود سقطٍ خفي </a:t>
            </a:r>
            <a:r>
              <a:rPr lang="ar-SA" dirty="0" err="1" smtClean="0"/>
              <a:t>أنظر </a:t>
            </a:r>
            <a:r>
              <a:rPr lang="ar-SA" dirty="0" smtClean="0"/>
              <a:t>: هل صرّح الرواة </a:t>
            </a:r>
            <a:r>
              <a:rPr lang="ar-SA" dirty="0" err="1" smtClean="0"/>
              <a:t>بالسماع ؟</a:t>
            </a:r>
            <a:r>
              <a:rPr lang="ar-SA" dirty="0" smtClean="0"/>
              <a:t>  فإن صرّحوا </a:t>
            </a:r>
            <a:r>
              <a:rPr lang="ar-SA" dirty="0" err="1" smtClean="0"/>
              <a:t>بالسماع </a:t>
            </a:r>
            <a:r>
              <a:rPr lang="ar-SA" dirty="0" smtClean="0"/>
              <a:t>، وصحّ هذا التصريح عنهم </a:t>
            </a:r>
            <a:r>
              <a:rPr lang="ar-SA" dirty="0" err="1" smtClean="0"/>
              <a:t>بالسماع </a:t>
            </a:r>
            <a:r>
              <a:rPr lang="ar-SA" dirty="0" smtClean="0"/>
              <a:t>، ولم يحتمل وجود تأول في هذا </a:t>
            </a:r>
            <a:r>
              <a:rPr lang="ar-SA" dirty="0" err="1" smtClean="0"/>
              <a:t>التصريح </a:t>
            </a:r>
            <a:r>
              <a:rPr lang="ar-SA" dirty="0" smtClean="0"/>
              <a:t>، يحصل لدي غلبة ظن و اطمئنان فأحكم باتصال هذا </a:t>
            </a:r>
            <a:r>
              <a:rPr lang="ar-SA" dirty="0" err="1" smtClean="0"/>
              <a:t>الإسناد .</a:t>
            </a:r>
            <a:endParaRPr lang="en-US" dirty="0" smtClean="0"/>
          </a:p>
          <a:p>
            <a:pPr marL="0" indent="361950" algn="just" rtl="1"/>
            <a:r>
              <a:rPr lang="ar-SA" b="1" dirty="0" smtClean="0"/>
              <a:t>    </a:t>
            </a:r>
            <a:endParaRPr lang="ar-SA" dirty="0" smtClean="0"/>
          </a:p>
          <a:p>
            <a:endParaRPr lang="ar-SA" dirty="0"/>
          </a:p>
        </p:txBody>
      </p:sp>
    </p:spTree>
    <p:extLst>
      <p:ext uri="{BB962C8B-B14F-4D97-AF65-F5344CB8AC3E}">
        <p14:creationId xmlns:p14="http://schemas.microsoft.com/office/powerpoint/2010/main" val="1170047839"/>
      </p:ext>
    </p:extLst>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   </a:t>
            </a:r>
            <a:r>
              <a:rPr lang="ar-SA" b="1" dirty="0" err="1" smtClean="0"/>
              <a:t>تنبيه</a:t>
            </a:r>
            <a:r>
              <a:rPr lang="ar-SA" dirty="0" err="1" smtClean="0"/>
              <a:t> :</a:t>
            </a:r>
            <a:endParaRPr lang="ar-SA" dirty="0"/>
          </a:p>
        </p:txBody>
      </p:sp>
      <p:sp>
        <p:nvSpPr>
          <p:cNvPr id="3" name="عنصر نائب للمحتوى 2"/>
          <p:cNvSpPr>
            <a:spLocks noGrp="1"/>
          </p:cNvSpPr>
          <p:nvPr>
            <p:ph idx="1"/>
          </p:nvPr>
        </p:nvSpPr>
        <p:spPr/>
        <p:txBody>
          <a:bodyPr/>
          <a:lstStyle/>
          <a:p>
            <a:pPr marL="0" indent="361950" algn="just" rtl="1"/>
            <a:r>
              <a:rPr lang="ar-SA" sz="2800" dirty="0" smtClean="0"/>
              <a:t>التوقف عن قبول رواية الرواة إلا أن يصرحوا بالسماع خاص في مَنْ وُصِفَ بأنه </a:t>
            </a:r>
            <a:r>
              <a:rPr lang="ar-SA" sz="2800" dirty="0" err="1" smtClean="0"/>
              <a:t>مدلس </a:t>
            </a:r>
            <a:r>
              <a:rPr lang="ar-SA" sz="2800" dirty="0" smtClean="0"/>
              <a:t>، فهذا هو الذي نطلب منه أن يصرح </a:t>
            </a:r>
            <a:r>
              <a:rPr lang="ar-SA" sz="2800" dirty="0" err="1" smtClean="0"/>
              <a:t>بالسماع </a:t>
            </a:r>
            <a:r>
              <a:rPr lang="ar-SA" sz="2800" dirty="0" smtClean="0"/>
              <a:t>، ثم إنه ليس كل مدلس نطلب منه أن يصرح </a:t>
            </a:r>
            <a:r>
              <a:rPr lang="ar-SA" sz="2800" dirty="0" err="1" smtClean="0"/>
              <a:t>بالسماع .</a:t>
            </a:r>
            <a:endParaRPr lang="en-US" sz="2800" dirty="0" smtClean="0"/>
          </a:p>
          <a:p>
            <a:pPr marL="0" indent="361950" algn="just" rtl="1"/>
            <a:r>
              <a:rPr lang="ar-SA" sz="2800" dirty="0" smtClean="0"/>
              <a:t>   -  إذا وُصِفَ </a:t>
            </a:r>
            <a:r>
              <a:rPr lang="ar-SA" sz="2800" dirty="0" err="1" smtClean="0"/>
              <a:t>بالتدليس </a:t>
            </a:r>
            <a:r>
              <a:rPr lang="ar-SA" sz="2800" dirty="0" smtClean="0"/>
              <a:t>، فأنظر ما نوع تدليسه الذي وصف </a:t>
            </a:r>
            <a:r>
              <a:rPr lang="ar-SA" sz="2800" dirty="0" err="1" smtClean="0"/>
              <a:t>به</a:t>
            </a:r>
            <a:r>
              <a:rPr lang="ar-SA" sz="2800" dirty="0" smtClean="0"/>
              <a:t> </a:t>
            </a:r>
            <a:r>
              <a:rPr lang="ar-SA" sz="2800" dirty="0" err="1" smtClean="0"/>
              <a:t>؟</a:t>
            </a:r>
            <a:endParaRPr lang="ar-SA" sz="2800" dirty="0" smtClean="0"/>
          </a:p>
          <a:p>
            <a:pPr marL="0" indent="361950" algn="just" rtl="1"/>
            <a:r>
              <a:rPr lang="ar-SA" sz="2800" dirty="0" smtClean="0"/>
              <a:t> فإن كان تدليسه تدليس شيوخ أو تدليس </a:t>
            </a:r>
            <a:r>
              <a:rPr lang="ar-SA" sz="2800" dirty="0" err="1" smtClean="0"/>
              <a:t>بلدان </a:t>
            </a:r>
            <a:r>
              <a:rPr lang="ar-SA" sz="2800" dirty="0" smtClean="0"/>
              <a:t>، فلا يؤثر ذلك على قبول </a:t>
            </a:r>
            <a:r>
              <a:rPr lang="ar-SA" sz="2800" dirty="0" err="1" smtClean="0"/>
              <a:t>عنعنته </a:t>
            </a:r>
            <a:r>
              <a:rPr lang="ar-SA" sz="2800" dirty="0" smtClean="0"/>
              <a:t>؛ لأن تدليس الشيوخ لا علاقة له بصيغ الأداء وإنما هو تعمية اسم الراوي وذكره بغير ما يعرف </a:t>
            </a:r>
            <a:r>
              <a:rPr lang="ar-SA" sz="2800" dirty="0" err="1" smtClean="0"/>
              <a:t>به</a:t>
            </a:r>
            <a:r>
              <a:rPr lang="ar-SA" sz="2800" dirty="0" smtClean="0"/>
              <a:t> ، فإذا كان ذلك فعلينا أن نعيّن الراوي </a:t>
            </a:r>
            <a:r>
              <a:rPr lang="ar-SA" sz="2800" dirty="0" err="1" smtClean="0"/>
              <a:t>فقط </a:t>
            </a:r>
            <a:r>
              <a:rPr lang="ar-SA" sz="2800" dirty="0" smtClean="0"/>
              <a:t>، فإذا عرفناه حكمنا عليه بما </a:t>
            </a:r>
            <a:r>
              <a:rPr lang="ar-SA" sz="2800" dirty="0" err="1" smtClean="0"/>
              <a:t>يلزم </a:t>
            </a:r>
            <a:r>
              <a:rPr lang="ar-SA" sz="2800" dirty="0" smtClean="0"/>
              <a:t>، وإذا لم نعرفه نتوقف في الحكم على الحديث؛ لأن هذا الراوي أشبه عندنا المجهول الذي لا نستطيع أن نحكم على حديثه </a:t>
            </a:r>
          </a:p>
          <a:p>
            <a:pPr marL="0" indent="361950" algn="just" rtl="1"/>
            <a:r>
              <a:rPr lang="ar-SA" sz="2800" dirty="0" smtClean="0"/>
              <a:t>                           لا بصحة ولا </a:t>
            </a:r>
            <a:r>
              <a:rPr lang="ar-SA" sz="2800" dirty="0" err="1" smtClean="0"/>
              <a:t>بضعف </a:t>
            </a:r>
            <a:r>
              <a:rPr lang="ar-SA" dirty="0" err="1" smtClean="0"/>
              <a:t>.</a:t>
            </a:r>
            <a:endParaRPr lang="en-US" dirty="0" smtClean="0"/>
          </a:p>
          <a:p>
            <a:pPr rtl="1"/>
            <a:r>
              <a:rPr lang="ar-SA" dirty="0" smtClean="0"/>
              <a:t>   </a:t>
            </a:r>
            <a:endParaRPr lang="ar-SA" dirty="0"/>
          </a:p>
        </p:txBody>
      </p:sp>
    </p:spTree>
    <p:extLst>
      <p:ext uri="{BB962C8B-B14F-4D97-AF65-F5344CB8AC3E}">
        <p14:creationId xmlns:p14="http://schemas.microsoft.com/office/powerpoint/2010/main" val="2156895515"/>
      </p:ext>
    </p:extLst>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marL="0" indent="180975" algn="just" rtl="1"/>
            <a:r>
              <a:rPr lang="ar-SA" dirty="0" smtClean="0"/>
              <a:t>وإن كان التدليس تدليس </a:t>
            </a:r>
            <a:r>
              <a:rPr lang="ar-SA" dirty="0" err="1" smtClean="0"/>
              <a:t>إسناد </a:t>
            </a:r>
            <a:r>
              <a:rPr lang="ar-SA" dirty="0" smtClean="0"/>
              <a:t>، وهو رواية الراوي عمّن سمع منه ما لم </a:t>
            </a:r>
            <a:r>
              <a:rPr lang="ar-SA" dirty="0" err="1" smtClean="0"/>
              <a:t>يسمعه </a:t>
            </a:r>
            <a:r>
              <a:rPr lang="ar-SA" dirty="0" smtClean="0"/>
              <a:t>، فهنا ننظر هل ذُكر في مراتب المدلسين في مرتبة من تُقبل عنعنته أم مَنْ تُرَدُّ </a:t>
            </a:r>
            <a:r>
              <a:rPr lang="ar-SA" dirty="0" err="1" smtClean="0"/>
              <a:t>عنعنته .</a:t>
            </a:r>
            <a:r>
              <a:rPr lang="ar-SA" dirty="0" smtClean="0"/>
              <a:t> </a:t>
            </a:r>
          </a:p>
          <a:p>
            <a:pPr marL="0" indent="180975" algn="just" rtl="1"/>
            <a:r>
              <a:rPr lang="ar-SA" dirty="0" smtClean="0"/>
              <a:t>و من أهم كتب مراتب المدلسين </a:t>
            </a:r>
            <a:r>
              <a:rPr lang="ar-SA" dirty="0" err="1" smtClean="0"/>
              <a:t>كتاب </a:t>
            </a:r>
            <a:r>
              <a:rPr lang="ar-SA" dirty="0" smtClean="0"/>
              <a:t>(تعريف أهل التقديس بمراتب الموصوفين بالتدليس) للحافظ ابن </a:t>
            </a:r>
            <a:r>
              <a:rPr lang="ar-SA" dirty="0" err="1" smtClean="0"/>
              <a:t>حجر </a:t>
            </a:r>
            <a:r>
              <a:rPr lang="ar-SA" dirty="0" smtClean="0"/>
              <a:t>، حيث رتب فيه المدلسين </a:t>
            </a:r>
            <a:r>
              <a:rPr lang="ar-SA" smtClean="0"/>
              <a:t>على خمس </a:t>
            </a:r>
            <a:r>
              <a:rPr lang="ar-SA" dirty="0" err="1" smtClean="0"/>
              <a:t>طبقات </a:t>
            </a:r>
            <a:r>
              <a:rPr lang="ar-SA" dirty="0" smtClean="0"/>
              <a:t>، الأولى والثانية تُقبل </a:t>
            </a:r>
            <a:r>
              <a:rPr lang="ar-SA" dirty="0" err="1" smtClean="0"/>
              <a:t>عنعنتهم </a:t>
            </a:r>
            <a:r>
              <a:rPr lang="ar-SA" dirty="0" smtClean="0"/>
              <a:t>، والثالثة يُرجح الحافظ بأنها تُرد </a:t>
            </a:r>
            <a:r>
              <a:rPr lang="ar-SA" dirty="0" err="1" smtClean="0"/>
              <a:t>عنعنتهم </a:t>
            </a:r>
            <a:r>
              <a:rPr lang="ar-SA" dirty="0" smtClean="0"/>
              <a:t>، والرابعة يجزم بردّ </a:t>
            </a:r>
            <a:r>
              <a:rPr lang="ar-SA" dirty="0" err="1" smtClean="0"/>
              <a:t>عنعنتهم </a:t>
            </a:r>
            <a:r>
              <a:rPr lang="ar-SA" dirty="0" smtClean="0"/>
              <a:t>، والخامسة حديثهم ضعيف سواءً صرحوا بالسماع أم لم </a:t>
            </a:r>
            <a:r>
              <a:rPr lang="ar-SA" dirty="0" err="1" smtClean="0"/>
              <a:t>يصرّحوا .</a:t>
            </a:r>
            <a:endParaRPr lang="ar-SA" dirty="0" smtClean="0"/>
          </a:p>
          <a:p>
            <a:endParaRPr lang="ar-SA" dirty="0" smtClean="0"/>
          </a:p>
          <a:p>
            <a:endParaRPr lang="ar-SA" dirty="0"/>
          </a:p>
        </p:txBody>
      </p:sp>
    </p:spTree>
    <p:extLst>
      <p:ext uri="{BB962C8B-B14F-4D97-AF65-F5344CB8AC3E}">
        <p14:creationId xmlns:p14="http://schemas.microsoft.com/office/powerpoint/2010/main" val="2131392139"/>
      </p:ext>
    </p:extLst>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p:cNvSpPr/>
          <p:nvPr/>
        </p:nvSpPr>
        <p:spPr>
          <a:xfrm>
            <a:off x="533400" y="335846"/>
            <a:ext cx="8991600" cy="5139869"/>
          </a:xfrm>
          <a:prstGeom prst="rect">
            <a:avLst/>
          </a:prstGeom>
        </p:spPr>
        <p:txBody>
          <a:bodyPr wrap="square">
            <a:spAutoFit/>
          </a:bodyPr>
          <a:lstStyle/>
          <a:p>
            <a:r>
              <a:rPr lang="ar-SA" sz="2400" b="1" dirty="0"/>
              <a:t>الجرح عند المحدثين :هو الطعن في راوي الحديث بما يسلب أو يخل بعدالته أو ضبطه أو فيهما.</a:t>
            </a:r>
          </a:p>
          <a:p>
            <a:r>
              <a:rPr lang="ar-SA" sz="2400" b="1" dirty="0"/>
              <a:t>والتعديل : عكسه , وهو تزكية الراوي والحكم عليه بأنه عدل أو ضابط أو عدل ضابط .</a:t>
            </a:r>
          </a:p>
          <a:p>
            <a:r>
              <a:rPr lang="ar-SA" sz="2000" dirty="0"/>
              <a:t>وعلم الجرح والتعديل ميزان رجال الرواية ,ويثقل بكفته  الراوي فيقبل ,أو تخف موازينه فيرفض وبه يعرف الراوي الذي يقبل حديثه .</a:t>
            </a:r>
          </a:p>
          <a:p>
            <a:r>
              <a:rPr lang="ar-SA" sz="2000" dirty="0"/>
              <a:t>ومن هنا اعتنى به علماء الحديث كل العناية , وبذلوا فيه أقصى جهد , وانعقد إجماع العلماء على مشروعيته , بل على وجوبه للحاجة الملجئة إليه .</a:t>
            </a:r>
          </a:p>
          <a:p>
            <a:r>
              <a:rPr lang="ar-SA" sz="2000" dirty="0"/>
              <a:t>قال بعض الصوفيين لعبد الله بن المبارك : أتغتاب؟</a:t>
            </a:r>
          </a:p>
          <a:p>
            <a:r>
              <a:rPr lang="ar-SA" sz="2000" dirty="0"/>
              <a:t>قال «اسكت, إذا لم نبين كيف يعرف الحق من الباطل»</a:t>
            </a:r>
          </a:p>
          <a:p>
            <a:r>
              <a:rPr lang="ar-SA" sz="2000" dirty="0"/>
              <a:t>وقال أبو تراب النخشبي الزاهد لأحمد بن حنبل : «يا شيخ لا تغتب العلماء !».</a:t>
            </a:r>
          </a:p>
          <a:p>
            <a:r>
              <a:rPr lang="ar-SA" sz="2000" dirty="0"/>
              <a:t>فقال له أحمد : «ويحك ! هذا نصيحة , ليس هذا الغيبة».</a:t>
            </a:r>
          </a:p>
          <a:p>
            <a:r>
              <a:rPr lang="ar-SA" sz="2000" dirty="0"/>
              <a:t>ولولا ما بذله الأئمة النقاد في هذا الشأن من المجهود في البحث عن عدالة الرواة واختبار حفظهم و تيقظهم حتى رحلوا في ذلك ,وتكبدوا المشاق , ثم قاموا في الناس بالتحذير من الكاذبين والضعفاء المخلطين , لاشتبه أمر الإسلام , واستولت الزنادقة , ولخرج الدجالون.</a:t>
            </a:r>
          </a:p>
          <a:p>
            <a:endParaRPr lang="ar-SA" dirty="0"/>
          </a:p>
          <a:p>
            <a:endParaRPr lang="ar-SA" dirty="0"/>
          </a:p>
        </p:txBody>
      </p:sp>
    </p:spTree>
    <p:extLst>
      <p:ext uri="{BB962C8B-B14F-4D97-AF65-F5344CB8AC3E}">
        <p14:creationId xmlns:p14="http://schemas.microsoft.com/office/powerpoint/2010/main" val="1370575090"/>
      </p:ext>
    </p:extLst>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a:t>شروط الجارح والمعدل </a:t>
            </a:r>
            <a:r>
              <a:rPr lang="ar-SA" b="1" dirty="0" smtClean="0"/>
              <a:t>:</a:t>
            </a:r>
            <a:endParaRPr lang="ar-SA" dirty="0"/>
          </a:p>
        </p:txBody>
      </p:sp>
      <p:sp>
        <p:nvSpPr>
          <p:cNvPr id="3" name="عنصر نائب للمحتوى 2"/>
          <p:cNvSpPr>
            <a:spLocks noGrp="1"/>
          </p:cNvSpPr>
          <p:nvPr>
            <p:ph idx="1"/>
          </p:nvPr>
        </p:nvSpPr>
        <p:spPr/>
        <p:txBody>
          <a:bodyPr/>
          <a:lstStyle/>
          <a:p>
            <a:pPr lvl="0"/>
            <a:r>
              <a:rPr lang="ar-SA" sz="2000" dirty="0">
                <a:solidFill>
                  <a:prstClr val="black"/>
                </a:solidFill>
              </a:rPr>
              <a:t>يجب أن تتوفر في الجارح والمعدل الخصال التي تجعل حكمه منصفًا كاشفًا عن حال الراوي, وهي:</a:t>
            </a:r>
          </a:p>
          <a:p>
            <a:pPr marL="0" lvl="0" indent="0"/>
            <a:r>
              <a:rPr lang="ar-SA" sz="2000" dirty="0">
                <a:solidFill>
                  <a:prstClr val="black"/>
                </a:solidFill>
              </a:rPr>
              <a:t>1. يشترط في الجارح والمعدل : العلم والتقوى , والورع والصدق , ولأنه إن لم يكم بهذه المثابة فكيف يصير حاكمًا على غيره بالجرح والتعديل , وهو ما زال مفتقرًا لإثبات عدالته!!</a:t>
            </a:r>
          </a:p>
          <a:p>
            <a:pPr lvl="0"/>
            <a:r>
              <a:rPr lang="ar-SA" sz="2000" dirty="0">
                <a:solidFill>
                  <a:prstClr val="black"/>
                </a:solidFill>
              </a:rPr>
              <a:t>قال الحافظ : «وينبغي ألا يقبل الجرح والتعديل إلا من عدل متيقظ أي مستحضر ذي يقظة تحمله على التحري والضبط فيما يصدر منه».</a:t>
            </a:r>
          </a:p>
          <a:p>
            <a:pPr lvl="0"/>
            <a:r>
              <a:rPr lang="ar-SA" sz="2000" dirty="0">
                <a:solidFill>
                  <a:prstClr val="black"/>
                </a:solidFill>
              </a:rPr>
              <a:t>2. أن يكون عالمًا بأسباب الجرح والتعديل .</a:t>
            </a:r>
          </a:p>
          <a:p>
            <a:pPr lvl="0"/>
            <a:r>
              <a:rPr lang="ar-SA" sz="2000" dirty="0">
                <a:solidFill>
                  <a:prstClr val="black"/>
                </a:solidFill>
              </a:rPr>
              <a:t>قال الحافظ ابن حجر  في شرح النخبة  : «وتقبل التزكية من عارف بأسبابها لا من غير عارف لئلا يزكي بمجرد ما يظهر له ابتداء من غير ممارسة أو اختبار». </a:t>
            </a:r>
          </a:p>
          <a:p>
            <a:pPr lvl="0"/>
            <a:r>
              <a:rPr lang="ar-SA" sz="2000" dirty="0">
                <a:solidFill>
                  <a:prstClr val="black"/>
                </a:solidFill>
              </a:rPr>
              <a:t>3. أن يكون عالمًا بتصاريف كلام العرب, لا يضع اللفظ لغير معناه , ولا يجرح بنقله لفظًا هو غير جارح . </a:t>
            </a:r>
          </a:p>
          <a:p>
            <a:pPr lvl="0"/>
            <a:endParaRPr lang="ar-SA" sz="2000" dirty="0">
              <a:solidFill>
                <a:prstClr val="black"/>
              </a:solidFill>
            </a:endParaRPr>
          </a:p>
          <a:p>
            <a:endParaRPr lang="ar-SA" dirty="0"/>
          </a:p>
        </p:txBody>
      </p:sp>
    </p:spTree>
    <p:extLst>
      <p:ext uri="{BB962C8B-B14F-4D97-AF65-F5344CB8AC3E}">
        <p14:creationId xmlns:p14="http://schemas.microsoft.com/office/powerpoint/2010/main" val="1437041956"/>
      </p:ext>
    </p:extLst>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a:t>آداب الجارح والمعدل </a:t>
            </a:r>
            <a:r>
              <a:rPr lang="ar-SA" b="1" dirty="0" smtClean="0"/>
              <a:t>:</a:t>
            </a:r>
            <a:endParaRPr lang="ar-SA" dirty="0"/>
          </a:p>
        </p:txBody>
      </p:sp>
      <p:sp>
        <p:nvSpPr>
          <p:cNvPr id="3" name="عنصر نائب للمحتوى 2"/>
          <p:cNvSpPr>
            <a:spLocks noGrp="1"/>
          </p:cNvSpPr>
          <p:nvPr>
            <p:ph idx="1"/>
          </p:nvPr>
        </p:nvSpPr>
        <p:spPr/>
        <p:txBody>
          <a:bodyPr/>
          <a:lstStyle/>
          <a:p>
            <a:pPr lvl="0"/>
            <a:r>
              <a:rPr lang="ar-SA" sz="2000" dirty="0">
                <a:solidFill>
                  <a:prstClr val="black"/>
                </a:solidFill>
              </a:rPr>
              <a:t>وثمة آداب ينبغي غلى الجارح والمعدل مراعاتها , من أهمها :</a:t>
            </a:r>
          </a:p>
          <a:p>
            <a:pPr marL="0" lvl="0" indent="0"/>
            <a:r>
              <a:rPr lang="ar-SA" sz="2000" dirty="0">
                <a:solidFill>
                  <a:prstClr val="black"/>
                </a:solidFill>
              </a:rPr>
              <a:t>1. الاعتدال في التزكية , فلا يرفع الراوي عن مرتبته ولا ينزل عنها . كما يقع لكثير من الناس في عصرنا</a:t>
            </a:r>
          </a:p>
          <a:p>
            <a:pPr marL="0" lvl="0" indent="0"/>
            <a:r>
              <a:rPr lang="ar-SA" sz="2000" dirty="0">
                <a:solidFill>
                  <a:prstClr val="black"/>
                </a:solidFill>
              </a:rPr>
              <a:t>2. لا يجوز الجرح بما فوق الحاجة , لأن الجرح شرع للضرورة , والضرورة تقدر بقدرها .</a:t>
            </a:r>
          </a:p>
          <a:p>
            <a:pPr marL="0" lvl="0" indent="0"/>
            <a:r>
              <a:rPr lang="ar-SA" sz="2000" dirty="0">
                <a:solidFill>
                  <a:prstClr val="black"/>
                </a:solidFill>
              </a:rPr>
              <a:t>3. لا يجوز الاقتصار على نقل الجرح فقط فيمن وجد فيه الجرح والتعديل كلاهما من النقاد , لأن في ذلك إجحافًا بحق الراوي وقد عاب المحدثون من يفعل ذلك .</a:t>
            </a:r>
          </a:p>
          <a:p>
            <a:pPr marL="0" lvl="0" indent="0"/>
            <a:r>
              <a:rPr lang="ar-SA" sz="2000" dirty="0">
                <a:solidFill>
                  <a:prstClr val="black"/>
                </a:solidFill>
              </a:rPr>
              <a:t>4. لا يجوز جرح من لا يحتاج إلى جرحه , لأن الجرح شرع للضرورة . فما لم توجد الضرورة إليه لا يجوز الخوض فيه , وقد شدد العلماء النكير على من فعل ذلك , ونبهوا على خطئه .</a:t>
            </a:r>
          </a:p>
          <a:p>
            <a:pPr lvl="0"/>
            <a:r>
              <a:rPr lang="ar-SA" sz="2000" dirty="0">
                <a:solidFill>
                  <a:prstClr val="black"/>
                </a:solidFill>
              </a:rPr>
              <a:t>وحسبنا في الحكم على هذا المسلك قوله صلى الله عليه وسلم : «كل المسلم على المسلم حرام دمه وماله وعرضه» .</a:t>
            </a:r>
          </a:p>
          <a:p>
            <a:pPr lvl="0"/>
            <a:r>
              <a:rPr lang="ar-SA" sz="2000" dirty="0">
                <a:solidFill>
                  <a:prstClr val="black"/>
                </a:solidFill>
              </a:rPr>
              <a:t>بل ثبت عنه صلى الله عليه وسلم أنه قال : «ليس المؤمن بالطعان ولا اللعان ولا الفاحش ولا البذيء»</a:t>
            </a:r>
          </a:p>
          <a:p>
            <a:pPr lvl="0"/>
            <a:endParaRPr lang="ar-SA" sz="2000" dirty="0">
              <a:solidFill>
                <a:prstClr val="black"/>
              </a:solidFill>
            </a:endParaRPr>
          </a:p>
          <a:p>
            <a:pPr lvl="0"/>
            <a:endParaRPr lang="ar-SA" sz="2000" dirty="0">
              <a:solidFill>
                <a:prstClr val="black"/>
              </a:solidFill>
            </a:endParaRPr>
          </a:p>
          <a:p>
            <a:endParaRPr lang="ar-SA" dirty="0"/>
          </a:p>
        </p:txBody>
      </p:sp>
    </p:spTree>
    <p:extLst>
      <p:ext uri="{BB962C8B-B14F-4D97-AF65-F5344CB8AC3E}">
        <p14:creationId xmlns:p14="http://schemas.microsoft.com/office/powerpoint/2010/main" val="1362552100"/>
      </p:ext>
    </p:extLst>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a:t>شروط قبول الجرح والتعديل :</a:t>
            </a:r>
          </a:p>
        </p:txBody>
      </p:sp>
      <p:sp>
        <p:nvSpPr>
          <p:cNvPr id="3" name="عنصر نائب للمحتوى 2"/>
          <p:cNvSpPr>
            <a:spLocks noGrp="1"/>
          </p:cNvSpPr>
          <p:nvPr>
            <p:ph idx="1"/>
          </p:nvPr>
        </p:nvSpPr>
        <p:spPr/>
        <p:txBody>
          <a:bodyPr/>
          <a:lstStyle/>
          <a:p>
            <a:pPr lvl="0"/>
            <a:r>
              <a:rPr lang="ar-SA" dirty="0">
                <a:solidFill>
                  <a:prstClr val="black"/>
                </a:solidFill>
              </a:rPr>
              <a:t>الشرط الأول: أن يصدر الجرح والتعديل ممن استوفى شروط الجارح والمعدل .</a:t>
            </a:r>
            <a:endParaRPr lang="en-US" dirty="0">
              <a:solidFill>
                <a:prstClr val="black"/>
              </a:solidFill>
            </a:endParaRPr>
          </a:p>
          <a:p>
            <a:pPr lvl="0"/>
            <a:r>
              <a:rPr lang="ar-SA" sz="1800" dirty="0">
                <a:solidFill>
                  <a:prstClr val="black"/>
                </a:solidFill>
              </a:rPr>
              <a:t>قال اللكنوي رحمه الله في الرفع والتكميل . «يجب عليك ألا تبادر إلى الحكم بجرح الرواية بوجود حكمه من بعض أهل الجرح والتعديل , بل يلزم عليك أن تنقّح الأمر فيه , فإن الأمر ذو خطر وتهويل .ولا يحل لك أن تأخذ بقول كل جارح في أي راوٍ كان . فكثيرًا ما يوجد أمر يكون مانعًا من قبول جرحه , وله صور كثيرة لا تخفى على مهرة كتب الشريعة , فمنها :</a:t>
            </a:r>
          </a:p>
          <a:p>
            <a:pPr lvl="0"/>
            <a:r>
              <a:rPr lang="ar-SA" sz="1800" dirty="0">
                <a:solidFill>
                  <a:prstClr val="black"/>
                </a:solidFill>
              </a:rPr>
              <a:t>أن يكون الجارح في نفسه مجروحًا , فحين إذِ لا يبادر إلى قبول جرحه وكذا تعديله ما لم يوافقه  فيه غيره .</a:t>
            </a:r>
            <a:r>
              <a:rPr lang="en-US" sz="1800" dirty="0">
                <a:solidFill>
                  <a:prstClr val="black"/>
                </a:solidFill>
              </a:rPr>
              <a:t> </a:t>
            </a:r>
          </a:p>
          <a:p>
            <a:pPr lvl="0"/>
            <a:r>
              <a:rPr lang="ar-SA" sz="1800" dirty="0">
                <a:solidFill>
                  <a:prstClr val="black"/>
                </a:solidFill>
              </a:rPr>
              <a:t>ومنها : أن يكون الجارح من المتعنّتين المتشددين , فإن هناك جمعًا من أئمة الجرح والتعديل لهم تشدد في هذا الباب يجرحون الراوي بأدنى جرح فمثل هذا الجارح توثيقه معتبر , وجرح لا يعتبر إلا إذا وافقه غيره ممن ينصف ويعتبر , فمنهم أبو حاتم , والنسائي , وابن معين , وابن القطان , ويحيى القطان , وابن حبّان , وغيرهم فإنهم معروفون بالإسراف بالجرح والتعنت فيه , فليتثبت العاقل في الرواة الذين تفردوا بجرحهم وليتفكر فيه».</a:t>
            </a:r>
          </a:p>
          <a:p>
            <a:pPr lvl="0"/>
            <a:r>
              <a:rPr lang="ar-SA" sz="1800" dirty="0">
                <a:solidFill>
                  <a:prstClr val="black"/>
                </a:solidFill>
              </a:rPr>
              <a:t> </a:t>
            </a:r>
          </a:p>
          <a:p>
            <a:endParaRPr lang="ar-SA" dirty="0"/>
          </a:p>
        </p:txBody>
      </p:sp>
    </p:spTree>
    <p:extLst>
      <p:ext uri="{BB962C8B-B14F-4D97-AF65-F5344CB8AC3E}">
        <p14:creationId xmlns:p14="http://schemas.microsoft.com/office/powerpoint/2010/main" val="4091100032"/>
      </p:ext>
    </p:extLst>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62000" y="1004530"/>
            <a:ext cx="8839200" cy="4862870"/>
          </a:xfrm>
          <a:prstGeom prst="rect">
            <a:avLst/>
          </a:prstGeom>
        </p:spPr>
        <p:txBody>
          <a:bodyPr wrap="square">
            <a:spAutoFit/>
          </a:bodyPr>
          <a:lstStyle/>
          <a:p>
            <a:r>
              <a:rPr lang="ar-SA" sz="2400" b="1" dirty="0"/>
              <a:t>الشرط الثاني: لا يقبل الجرح إلا مفسرًا أي مبينًا السبب , أما التعديل فلا يشترط تفسيره هذا الذي عليه جمهور العلماء واقتصر على إيراده ابن الصلاح دون الأقوال الأخرى .</a:t>
            </a:r>
          </a:p>
          <a:p>
            <a:r>
              <a:rPr lang="ar-SA" dirty="0"/>
              <a:t>قال ابن الصلاح :</a:t>
            </a:r>
          </a:p>
          <a:p>
            <a:r>
              <a:rPr lang="ar-SA" dirty="0"/>
              <a:t>«التعديل مقبول من غير ذكر سببه على المذهب الصحيح المشهور لأن أسبابه كثيرة يصعب ذكرها , فإنّ ذلك يُحْوِج المعدل إلى أن يقول : لم يفعل كذا , لم يرتكب كذا فعل كذا , وكذا , فيعدد جميع ما يفسق بفعله أو بتركه وذلك شاقٌ جدًا .</a:t>
            </a:r>
          </a:p>
          <a:p>
            <a:r>
              <a:rPr lang="ar-SA" dirty="0"/>
              <a:t>أما الجرح فلا يقبل إلا مفسرًا مبين السبب لأن الناس يختلفون فيما يجرح وما لا يجرح , فيطلق أحدهم الجرح بناءً على أمر اعتقده جرحًا , وليس بجرحٍ في نفس الأمر فلا بدّ من بيان سببه , لينظر فيه أهو جرح أم لا . وهذا ظاهرٌ مقررٌ في الفقه وأصوله».</a:t>
            </a:r>
          </a:p>
          <a:p>
            <a:r>
              <a:rPr lang="ar-SA" sz="2400" b="1" dirty="0"/>
              <a:t>الشرط الثالث: يقبل الجرح المجمل غير المفسر في حقّ من خلا من التعديل.</a:t>
            </a:r>
          </a:p>
          <a:p>
            <a:r>
              <a:rPr lang="ar-SA" b="1" dirty="0"/>
              <a:t> </a:t>
            </a:r>
            <a:r>
              <a:rPr lang="ar-SA" dirty="0"/>
              <a:t>على ما اختاره الحافظ ابن حجر في شرح النخبة حيث قال : « فإن خلا المجروح عن التعديل , قُبِل الجرح فيه مجملاً غير مبين السبب , إذا صدر عن عارف على المختار . لأنه إذا لم يكن فيه تعديل كأنه في حيّز المجهول , وإعمال قول المجرح أولى من إهماله» .</a:t>
            </a:r>
          </a:p>
          <a:p>
            <a:r>
              <a:rPr lang="ar-SA" sz="2400" b="1" dirty="0"/>
              <a:t>الشرط الرابع : أن يسلم الجرح من الموانع التي تمنع قبوله .</a:t>
            </a:r>
          </a:p>
          <a:p>
            <a:r>
              <a:rPr lang="ar-SA" dirty="0"/>
              <a:t>فإذا وجد مانع من قبول الجرح أو التعديل لم يقبل . </a:t>
            </a:r>
          </a:p>
          <a:p>
            <a:endParaRPr lang="ar-SA" sz="2000" dirty="0"/>
          </a:p>
          <a:p>
            <a:endParaRPr lang="ar-SA" sz="1400" dirty="0"/>
          </a:p>
        </p:txBody>
      </p:sp>
    </p:spTree>
    <p:extLst>
      <p:ext uri="{BB962C8B-B14F-4D97-AF65-F5344CB8AC3E}">
        <p14:creationId xmlns:p14="http://schemas.microsoft.com/office/powerpoint/2010/main" val="1293919503"/>
      </p:ext>
    </p:extLst>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rtl="1"/>
            <a:r>
              <a:rPr lang="ar-SA" sz="3200" dirty="0" smtClean="0"/>
              <a:t>3</a:t>
            </a:r>
            <a:r>
              <a:rPr lang="ar-SA" sz="3200" b="1" dirty="0" smtClean="0"/>
              <a:t>) الخطوة الثالثة من خطوات الترجمة </a:t>
            </a:r>
            <a:r>
              <a:rPr lang="ar-SA" sz="3200" b="1" dirty="0" err="1" smtClean="0"/>
              <a:t>للرواة </a:t>
            </a:r>
            <a:r>
              <a:rPr lang="ar-SA" sz="3200" b="1" dirty="0" smtClean="0"/>
              <a:t>: معرفة مرتبة الراوي في الجرح </a:t>
            </a:r>
            <a:r>
              <a:rPr lang="ar-SA" sz="3200" b="1" dirty="0" err="1" smtClean="0"/>
              <a:t>والتعديل</a:t>
            </a:r>
            <a:r>
              <a:rPr lang="ar-SA" sz="3200" dirty="0" err="1" smtClean="0"/>
              <a:t> .</a:t>
            </a:r>
            <a:endParaRPr lang="en-US" sz="3200" dirty="0" smtClean="0"/>
          </a:p>
        </p:txBody>
      </p:sp>
      <p:sp>
        <p:nvSpPr>
          <p:cNvPr id="8195" name="Content Placeholder 2"/>
          <p:cNvSpPr>
            <a:spLocks noGrp="1"/>
          </p:cNvSpPr>
          <p:nvPr>
            <p:ph idx="1"/>
          </p:nvPr>
        </p:nvSpPr>
        <p:spPr>
          <a:xfrm>
            <a:off x="228600" y="1295400"/>
            <a:ext cx="9144000" cy="4678363"/>
          </a:xfrm>
        </p:spPr>
        <p:txBody>
          <a:bodyPr/>
          <a:lstStyle/>
          <a:p>
            <a:pPr indent="200025" algn="just" rtl="1">
              <a:tabLst>
                <a:tab pos="542925" algn="l"/>
              </a:tabLst>
            </a:pPr>
            <a:endParaRPr lang="ar-SA" dirty="0" smtClean="0"/>
          </a:p>
          <a:p>
            <a:pPr indent="200025" algn="just" rtl="1">
              <a:tabLst>
                <a:tab pos="542925" algn="l"/>
              </a:tabLst>
            </a:pPr>
            <a:r>
              <a:rPr lang="ar-SA" dirty="0" smtClean="0"/>
              <a:t>قبل مراجعة كتب الجرح </a:t>
            </a:r>
            <a:r>
              <a:rPr lang="ar-SA" dirty="0" err="1" smtClean="0"/>
              <a:t>والتعديل </a:t>
            </a:r>
            <a:r>
              <a:rPr lang="ar-SA" dirty="0" smtClean="0"/>
              <a:t>؛ لمعرفة مرتبة الراوي فيها وأقوال أهل العلم </a:t>
            </a:r>
            <a:r>
              <a:rPr lang="ar-SA" dirty="0" err="1" smtClean="0"/>
              <a:t>فيه </a:t>
            </a:r>
            <a:r>
              <a:rPr lang="ar-SA" dirty="0" smtClean="0"/>
              <a:t>، يجب على طالب العلم أن يُتقن بابين من أبواب مصطلح الحديث تتعلق بهذا </a:t>
            </a:r>
            <a:r>
              <a:rPr lang="ar-SA" dirty="0" err="1" smtClean="0"/>
              <a:t>الأمر :</a:t>
            </a:r>
            <a:endParaRPr lang="en-US" dirty="0" smtClean="0"/>
          </a:p>
          <a:p>
            <a:pPr indent="200025" algn="just" rtl="1">
              <a:tabLst>
                <a:tab pos="542925" algn="l"/>
              </a:tabLst>
            </a:pPr>
            <a:r>
              <a:rPr lang="ar-SA" dirty="0" smtClean="0"/>
              <a:t>   الباب </a:t>
            </a:r>
            <a:r>
              <a:rPr lang="ar-SA" dirty="0" err="1" smtClean="0"/>
              <a:t>الأول </a:t>
            </a:r>
            <a:r>
              <a:rPr lang="ar-SA" dirty="0" smtClean="0"/>
              <a:t>: باب معرفة مَنْ تقبل روايته ومَنْ </a:t>
            </a:r>
            <a:r>
              <a:rPr lang="ar-SA" dirty="0" err="1" smtClean="0"/>
              <a:t>تُردّ .</a:t>
            </a:r>
            <a:endParaRPr lang="en-US" dirty="0" smtClean="0"/>
          </a:p>
          <a:p>
            <a:pPr indent="200025" algn="just" rtl="1">
              <a:tabLst>
                <a:tab pos="542925" algn="l"/>
              </a:tabLst>
            </a:pPr>
            <a:r>
              <a:rPr lang="ar-SA" dirty="0" smtClean="0"/>
              <a:t>   الباب </a:t>
            </a:r>
            <a:r>
              <a:rPr lang="ar-SA" dirty="0" err="1" smtClean="0"/>
              <a:t>الثاني </a:t>
            </a:r>
            <a:r>
              <a:rPr lang="ar-SA" dirty="0" smtClean="0"/>
              <a:t>: باب مراتب الجرح </a:t>
            </a:r>
            <a:r>
              <a:rPr lang="ar-SA" dirty="0" err="1" smtClean="0"/>
              <a:t>والتعديل .</a:t>
            </a:r>
            <a:endParaRPr lang="en-US" dirty="0" smtClean="0"/>
          </a:p>
          <a:p>
            <a:pPr indent="200025" algn="just" rtl="1">
              <a:tabLst>
                <a:tab pos="542925" algn="l"/>
              </a:tabLst>
            </a:pPr>
            <a:r>
              <a:rPr lang="ar-SA" dirty="0" smtClean="0"/>
              <a:t>   فلا بد من إتقان وضبط هذين </a:t>
            </a:r>
            <a:r>
              <a:rPr lang="ar-SA" dirty="0" err="1" smtClean="0"/>
              <a:t>البابين </a:t>
            </a:r>
            <a:r>
              <a:rPr lang="ar-SA" dirty="0" smtClean="0"/>
              <a:t>؛ لأن العلماء قد يختلفون في الجرح </a:t>
            </a:r>
            <a:r>
              <a:rPr lang="ar-SA" dirty="0" err="1" smtClean="0"/>
              <a:t>والتعديل .</a:t>
            </a:r>
            <a:r>
              <a:rPr lang="ar-SA" dirty="0" smtClean="0"/>
              <a:t> فبدراسة هذين البابين يمكن التعامل مع هذا</a:t>
            </a:r>
          </a:p>
          <a:p>
            <a:pPr indent="200025" algn="just" rtl="1">
              <a:tabLst>
                <a:tab pos="542925" algn="l"/>
              </a:tabLst>
            </a:pPr>
            <a:r>
              <a:rPr lang="ar-SA" dirty="0" smtClean="0"/>
              <a:t>                        </a:t>
            </a:r>
            <a:r>
              <a:rPr lang="ar-SA" dirty="0" err="1" smtClean="0"/>
              <a:t>الخلاف </a:t>
            </a:r>
            <a:r>
              <a:rPr lang="ar-SA" dirty="0" smtClean="0"/>
              <a:t>، وترجيح </a:t>
            </a:r>
            <a:r>
              <a:rPr lang="ar-SA" dirty="0" err="1" smtClean="0"/>
              <a:t>الصحيح .</a:t>
            </a:r>
            <a:r>
              <a:rPr lang="ar-SA" dirty="0" smtClean="0"/>
              <a:t> </a:t>
            </a:r>
            <a:endParaRPr lang="en-US" dirty="0" smtClean="0"/>
          </a:p>
          <a:p>
            <a:pPr indent="200025" algn="just" rtl="1">
              <a:tabLst>
                <a:tab pos="542925" algn="l"/>
              </a:tabLst>
            </a:pPr>
            <a:r>
              <a:rPr lang="ar-SA" dirty="0" smtClean="0"/>
              <a:t>   </a:t>
            </a:r>
            <a:endParaRPr lang="ar-SA"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226</a:t>
            </a:fld>
            <a:endParaRPr lang="en-US" dirty="0" smtClean="0">
              <a:cs typeface="Arial" pitchFamily="34" charset="0"/>
            </a:endParaRPr>
          </a:p>
        </p:txBody>
      </p:sp>
    </p:spTree>
    <p:extLst>
      <p:ext uri="{BB962C8B-B14F-4D97-AF65-F5344CB8AC3E}">
        <p14:creationId xmlns:p14="http://schemas.microsoft.com/office/powerpoint/2010/main" val="4035085783"/>
      </p:ext>
    </p:extLst>
  </p:cSld>
  <p:clrMapOvr>
    <a:masterClrMapping/>
  </p:clrMapOvr>
  <p:timing>
    <p:tnLst>
      <p:par>
        <p:cTn id="1" dur="indefinite" restart="never" nodeType="tmRoot"/>
      </p:par>
    </p:tnLst>
  </p:timing>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من المسائل المهمة التي ينبغي التنبيه </a:t>
            </a:r>
            <a:r>
              <a:rPr lang="ar-SA" dirty="0" err="1" smtClean="0"/>
              <a:t>عليها :</a:t>
            </a:r>
            <a:endParaRPr lang="ar-SA" dirty="0"/>
          </a:p>
        </p:txBody>
      </p:sp>
      <p:sp>
        <p:nvSpPr>
          <p:cNvPr id="3" name="عنصر نائب للمحتوى 2"/>
          <p:cNvSpPr>
            <a:spLocks noGrp="1"/>
          </p:cNvSpPr>
          <p:nvPr>
            <p:ph idx="1"/>
          </p:nvPr>
        </p:nvSpPr>
        <p:spPr/>
        <p:txBody>
          <a:bodyPr/>
          <a:lstStyle/>
          <a:p>
            <a:pPr indent="200025" algn="just" rtl="1">
              <a:tabLst>
                <a:tab pos="542925" algn="l"/>
              </a:tabLst>
            </a:pPr>
            <a:r>
              <a:rPr lang="ar-SA" dirty="0" smtClean="0"/>
              <a:t>- أنه لا يحتج بالراوي إلا إذا كان عدلاً </a:t>
            </a:r>
            <a:r>
              <a:rPr lang="ar-SA" dirty="0" err="1" smtClean="0"/>
              <a:t>ضابطاً .</a:t>
            </a:r>
            <a:endParaRPr lang="en-US" dirty="0" smtClean="0"/>
          </a:p>
          <a:p>
            <a:pPr indent="200025" algn="just" rtl="1">
              <a:tabLst>
                <a:tab pos="542925" algn="l"/>
              </a:tabLst>
            </a:pPr>
            <a:r>
              <a:rPr lang="ar-SA" dirty="0" smtClean="0"/>
              <a:t>   وشرط البلوغ يشترطه العلماء حين الأداء لا حين التحمل ، فقد يتحمل الراوي صغيراً ، لكن لا يقبل حديثه إلا إذا  رواه كبيراً .</a:t>
            </a:r>
            <a:endParaRPr lang="en-US" dirty="0" smtClean="0"/>
          </a:p>
          <a:p>
            <a:pPr indent="200025" algn="just" rtl="1">
              <a:tabLst>
                <a:tab pos="542925" algn="l"/>
              </a:tabLst>
            </a:pPr>
            <a:r>
              <a:rPr lang="ar-SA" dirty="0" smtClean="0"/>
              <a:t>   وكذلك شرط </a:t>
            </a:r>
            <a:r>
              <a:rPr lang="ar-SA" dirty="0" err="1" smtClean="0"/>
              <a:t>الإسلام </a:t>
            </a:r>
            <a:r>
              <a:rPr lang="ar-SA" dirty="0" smtClean="0"/>
              <a:t>، فالكافر يمكن أن يتحمل في حال </a:t>
            </a:r>
            <a:r>
              <a:rPr lang="ar-SA" dirty="0" err="1" smtClean="0"/>
              <a:t>كفره </a:t>
            </a:r>
            <a:r>
              <a:rPr lang="ar-SA" dirty="0" smtClean="0"/>
              <a:t>، لكنه لا يقبل منه إلا أن يرويه بعد </a:t>
            </a:r>
            <a:r>
              <a:rPr lang="ar-SA" dirty="0" err="1" smtClean="0"/>
              <a:t>إسلامه </a:t>
            </a:r>
            <a:r>
              <a:rPr lang="ar-SA" dirty="0" smtClean="0"/>
              <a:t>، كما حصل مع بعض الصحابة الذين سمعوا من </a:t>
            </a:r>
            <a:r>
              <a:rPr lang="ar-SA" dirty="0" err="1" smtClean="0"/>
              <a:t>النبي </a:t>
            </a:r>
            <a:r>
              <a:rPr lang="ar-SA" dirty="0" smtClean="0"/>
              <a:t>-صلى الله عليه وسلم- حال </a:t>
            </a:r>
            <a:r>
              <a:rPr lang="ar-SA" dirty="0" err="1" smtClean="0"/>
              <a:t>كفرهم </a:t>
            </a:r>
            <a:r>
              <a:rPr lang="ar-SA" dirty="0" smtClean="0"/>
              <a:t>، ورووه بعد </a:t>
            </a:r>
            <a:r>
              <a:rPr lang="ar-SA" dirty="0" err="1" smtClean="0"/>
              <a:t>إسلامهم.</a:t>
            </a:r>
            <a:r>
              <a:rPr lang="ar-SA" dirty="0" smtClean="0"/>
              <a:t> </a:t>
            </a:r>
            <a:endParaRPr lang="en-US" dirty="0" smtClean="0"/>
          </a:p>
          <a:p>
            <a:pPr indent="200025" algn="just" rtl="1">
              <a:tabLst>
                <a:tab pos="542925" algn="l"/>
              </a:tabLst>
            </a:pPr>
            <a:r>
              <a:rPr lang="ar-SA" dirty="0" smtClean="0"/>
              <a:t>   </a:t>
            </a:r>
            <a:endParaRPr lang="ar-SA" b="1" dirty="0" smtClean="0">
              <a:cs typeface="Arial" pitchFamily="34" charset="0"/>
            </a:endParaRPr>
          </a:p>
          <a:p>
            <a:endParaRPr lang="ar-SA" dirty="0"/>
          </a:p>
        </p:txBody>
      </p:sp>
    </p:spTree>
    <p:extLst>
      <p:ext uri="{BB962C8B-B14F-4D97-AF65-F5344CB8AC3E}">
        <p14:creationId xmlns:p14="http://schemas.microsoft.com/office/powerpoint/2010/main" val="81133348"/>
      </p:ext>
    </p:extLst>
  </p:cSld>
  <p:clrMapOvr>
    <a:masterClrMapping/>
  </p:clrMapOvr>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indent="200025" algn="just" rtl="1">
              <a:tabLst>
                <a:tab pos="542925" algn="l"/>
              </a:tabLst>
            </a:pPr>
            <a:r>
              <a:rPr lang="ar-SA" dirty="0" smtClean="0"/>
              <a:t>وتُعرف العدالة من </a:t>
            </a:r>
            <a:r>
              <a:rPr lang="ar-SA" dirty="0" err="1" smtClean="0"/>
              <a:t>خلال :</a:t>
            </a:r>
            <a:endParaRPr lang="ar-SA" dirty="0" smtClean="0"/>
          </a:p>
          <a:p>
            <a:pPr indent="200025" algn="just" rtl="1">
              <a:tabLst>
                <a:tab pos="542925" algn="l"/>
              </a:tabLst>
            </a:pPr>
            <a:r>
              <a:rPr lang="ar-SA" dirty="0" err="1" smtClean="0"/>
              <a:t>1.</a:t>
            </a:r>
            <a:r>
              <a:rPr lang="ar-SA" dirty="0" smtClean="0"/>
              <a:t> الشهرة </a:t>
            </a:r>
            <a:r>
              <a:rPr lang="ar-SA" dirty="0" err="1" smtClean="0"/>
              <a:t>والاستفاضة .</a:t>
            </a:r>
            <a:endParaRPr lang="en-US" dirty="0" smtClean="0"/>
          </a:p>
          <a:p>
            <a:pPr indent="19050" algn="just" rtl="1">
              <a:tabLst>
                <a:tab pos="542925" algn="l"/>
              </a:tabLst>
            </a:pPr>
            <a:r>
              <a:rPr lang="ar-SA" dirty="0" smtClean="0"/>
              <a:t> </a:t>
            </a:r>
            <a:r>
              <a:rPr lang="ar-SA" dirty="0" err="1" smtClean="0"/>
              <a:t>2.</a:t>
            </a:r>
            <a:r>
              <a:rPr lang="ar-SA" dirty="0" smtClean="0"/>
              <a:t> التنصيص: بأن ينص الأئمة على توثيق فلان،أو على </a:t>
            </a:r>
            <a:r>
              <a:rPr lang="ar-SA" dirty="0" err="1" smtClean="0"/>
              <a:t>ضعفه .</a:t>
            </a:r>
            <a:endParaRPr lang="en-US" dirty="0" smtClean="0"/>
          </a:p>
          <a:p>
            <a:pPr indent="200025" algn="just" rtl="1">
              <a:tabLst>
                <a:tab pos="542925" algn="l"/>
              </a:tabLst>
            </a:pPr>
            <a:r>
              <a:rPr lang="ar-SA" dirty="0" smtClean="0"/>
              <a:t>ويعرف العلماء الضبط من خلال النظر في روايات الراوي التي شارك فيها الرواة الآخرين </a:t>
            </a:r>
            <a:r>
              <a:rPr lang="ar-SA" dirty="0" err="1" smtClean="0"/>
              <a:t>الثقات </a:t>
            </a:r>
            <a:r>
              <a:rPr lang="ar-SA" dirty="0" smtClean="0"/>
              <a:t>، فإن وافقهم ولم يخالفهم في زيادة أو نقص أو </a:t>
            </a:r>
            <a:r>
              <a:rPr lang="ar-SA" dirty="0" err="1" smtClean="0"/>
              <a:t>تغيير </a:t>
            </a:r>
            <a:r>
              <a:rPr lang="ar-SA" dirty="0" smtClean="0"/>
              <a:t>، فهذا دليل </a:t>
            </a:r>
            <a:r>
              <a:rPr lang="ar-SA" dirty="0" err="1" smtClean="0"/>
              <a:t>ضبطه </a:t>
            </a:r>
            <a:r>
              <a:rPr lang="ar-SA" dirty="0" smtClean="0"/>
              <a:t>، وإن كان الغالب فيه عدم الموافقة وكثرة </a:t>
            </a:r>
            <a:r>
              <a:rPr lang="ar-SA" dirty="0" err="1" smtClean="0"/>
              <a:t>المخالفة </a:t>
            </a:r>
            <a:r>
              <a:rPr lang="ar-SA" dirty="0" smtClean="0"/>
              <a:t>، فهذا يدل على عدم ضبطه، وعلى حسب نسبة المخالفة يُعرف مقدار الضبط عند هذا </a:t>
            </a:r>
            <a:r>
              <a:rPr lang="ar-SA" dirty="0" err="1" smtClean="0"/>
              <a:t>الراوي .</a:t>
            </a:r>
            <a:endParaRPr lang="en-US" dirty="0" smtClean="0"/>
          </a:p>
          <a:p>
            <a:pPr indent="200025" algn="just" rtl="1">
              <a:tabLst>
                <a:tab pos="542925" algn="l"/>
              </a:tabLst>
            </a:pPr>
            <a:r>
              <a:rPr lang="en-US" dirty="0" smtClean="0"/>
              <a:t> </a:t>
            </a:r>
          </a:p>
          <a:p>
            <a:pPr indent="200025" algn="just" rtl="1">
              <a:tabLst>
                <a:tab pos="542925" algn="l"/>
              </a:tabLst>
            </a:pPr>
            <a:r>
              <a:rPr lang="ar-SA" dirty="0" smtClean="0"/>
              <a:t>  </a:t>
            </a:r>
            <a:endParaRPr lang="ar-SA" dirty="0"/>
          </a:p>
        </p:txBody>
      </p:sp>
    </p:spTree>
    <p:extLst>
      <p:ext uri="{BB962C8B-B14F-4D97-AF65-F5344CB8AC3E}">
        <p14:creationId xmlns:p14="http://schemas.microsoft.com/office/powerpoint/2010/main" val="489004063"/>
      </p:ext>
    </p:extLst>
  </p:cSld>
  <p:clrMapOvr>
    <a:masterClrMapping/>
  </p:clrMapOvr>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
            </a:r>
            <a:br>
              <a:rPr lang="ar-SA" dirty="0" smtClean="0"/>
            </a:br>
            <a:r>
              <a:rPr lang="ar-SA" dirty="0" smtClean="0"/>
              <a:t>تنبيهات حول قضايا الجرح </a:t>
            </a:r>
            <a:r>
              <a:rPr lang="ar-SA" dirty="0" err="1" smtClean="0"/>
              <a:t>والتعديل :</a:t>
            </a:r>
            <a:r>
              <a:rPr lang="en-US" dirty="0" smtClean="0"/>
              <a:t/>
            </a:r>
            <a:br>
              <a:rPr lang="en-US" dirty="0" smtClean="0"/>
            </a:br>
            <a:endParaRPr lang="ar-SA" dirty="0"/>
          </a:p>
        </p:txBody>
      </p:sp>
      <p:sp>
        <p:nvSpPr>
          <p:cNvPr id="3" name="عنصر نائب للمحتوى 2"/>
          <p:cNvSpPr>
            <a:spLocks noGrp="1"/>
          </p:cNvSpPr>
          <p:nvPr>
            <p:ph idx="1"/>
          </p:nvPr>
        </p:nvSpPr>
        <p:spPr/>
        <p:txBody>
          <a:bodyPr/>
          <a:lstStyle/>
          <a:p>
            <a:pPr indent="200025" algn="just" rtl="1">
              <a:tabLst>
                <a:tab pos="542925" algn="l"/>
              </a:tabLst>
            </a:pPr>
            <a:r>
              <a:rPr lang="ar-SA" dirty="0" err="1" smtClean="0"/>
              <a:t>الأول </a:t>
            </a:r>
            <a:r>
              <a:rPr lang="ar-SA" dirty="0" smtClean="0"/>
              <a:t>: وجوب التنبه إلى الاصطلاحات الخاصة لبعض </a:t>
            </a:r>
            <a:r>
              <a:rPr lang="ar-SA" dirty="0" err="1" smtClean="0"/>
              <a:t>الأئمة </a:t>
            </a:r>
            <a:r>
              <a:rPr lang="ar-SA" dirty="0" smtClean="0"/>
              <a:t>، حيث إن الاصطلاحات قد يكون لها معنىً خاص عند </a:t>
            </a:r>
            <a:r>
              <a:rPr lang="ar-SA" dirty="0" err="1" smtClean="0"/>
              <a:t>إمام </a:t>
            </a:r>
            <a:r>
              <a:rPr lang="ar-SA" dirty="0" smtClean="0"/>
              <a:t>، يختلف هذا المعنى عند </a:t>
            </a:r>
            <a:r>
              <a:rPr lang="ar-SA" dirty="0" err="1" smtClean="0"/>
              <a:t>الجمهور </a:t>
            </a:r>
            <a:r>
              <a:rPr lang="ar-SA" dirty="0" smtClean="0"/>
              <a:t>، مثال </a:t>
            </a:r>
            <a:r>
              <a:rPr lang="ar-SA" dirty="0" err="1" smtClean="0"/>
              <a:t>ذلك :</a:t>
            </a:r>
            <a:endParaRPr lang="ar-SA" dirty="0" smtClean="0"/>
          </a:p>
          <a:p>
            <a:pPr indent="200025" algn="just" rtl="1">
              <a:tabLst>
                <a:tab pos="542925" algn="l"/>
              </a:tabLst>
            </a:pPr>
            <a:r>
              <a:rPr lang="ar-SA" dirty="0" smtClean="0"/>
              <a:t>- </a:t>
            </a:r>
            <a:r>
              <a:rPr lang="ar-SA" dirty="0" err="1" smtClean="0"/>
              <a:t>عبارة </a:t>
            </a:r>
            <a:r>
              <a:rPr lang="ar-SA" dirty="0" smtClean="0"/>
              <a:t>"سكتوا عنه” ظاهرها أنهم ما تكلموا </a:t>
            </a:r>
            <a:r>
              <a:rPr lang="ar-SA" dirty="0" err="1" smtClean="0"/>
              <a:t>فيه </a:t>
            </a:r>
            <a:r>
              <a:rPr lang="ar-SA" dirty="0" smtClean="0"/>
              <a:t>،بينما هي عند البخاري تدل على التضعيف </a:t>
            </a:r>
            <a:r>
              <a:rPr lang="ar-SA" dirty="0" err="1" smtClean="0"/>
              <a:t>الشديد </a:t>
            </a:r>
            <a:r>
              <a:rPr lang="ar-SA" dirty="0" smtClean="0"/>
              <a:t>، أي أنهم تكلموا فيه كلاما جارحاً </a:t>
            </a:r>
            <a:r>
              <a:rPr lang="ar-SA" dirty="0" err="1" smtClean="0"/>
              <a:t>شديداً </a:t>
            </a:r>
            <a:r>
              <a:rPr lang="ar-SA" dirty="0" smtClean="0"/>
              <a:t>، فقصد بتلك العبارة أنهم أصبحوا لا يعتبرونه </a:t>
            </a:r>
            <a:r>
              <a:rPr lang="ar-SA" dirty="0" err="1" smtClean="0"/>
              <a:t>شيئاً .</a:t>
            </a:r>
            <a:r>
              <a:rPr lang="ar-SA" dirty="0" smtClean="0"/>
              <a:t> -  </a:t>
            </a:r>
            <a:r>
              <a:rPr lang="ar-SA" dirty="0" err="1" smtClean="0"/>
              <a:t>عبارة </a:t>
            </a:r>
            <a:r>
              <a:rPr lang="ar-SA" dirty="0" smtClean="0"/>
              <a:t>"ليس </a:t>
            </a:r>
            <a:r>
              <a:rPr lang="ar-SA" dirty="0" err="1" smtClean="0"/>
              <a:t>بشئ</a:t>
            </a:r>
            <a:r>
              <a:rPr lang="ar-SA" dirty="0" smtClean="0"/>
              <a:t>" ظاهرها التضعيف الشديد بينما هي عند يحيى بن معين تدل على أن الراوي قليل الحديث </a:t>
            </a:r>
            <a:endParaRPr lang="en-US" dirty="0" smtClean="0"/>
          </a:p>
          <a:p>
            <a:pPr indent="200025" algn="just" rtl="1">
              <a:tabLst>
                <a:tab pos="542925" algn="l"/>
              </a:tabLst>
            </a:pPr>
            <a:r>
              <a:rPr lang="ar-SA" dirty="0" err="1" smtClean="0"/>
              <a:t>.</a:t>
            </a:r>
            <a:r>
              <a:rPr lang="ar-SA" dirty="0" smtClean="0"/>
              <a:t> </a:t>
            </a:r>
            <a:endParaRPr lang="en-US" dirty="0" smtClean="0"/>
          </a:p>
          <a:p>
            <a:endParaRPr lang="ar-SA" dirty="0"/>
          </a:p>
        </p:txBody>
      </p:sp>
    </p:spTree>
    <p:extLst>
      <p:ext uri="{BB962C8B-B14F-4D97-AF65-F5344CB8AC3E}">
        <p14:creationId xmlns:p14="http://schemas.microsoft.com/office/powerpoint/2010/main" val="1190160616"/>
      </p:ext>
    </p:extLst>
  </p:cSld>
  <p:clrMapOvr>
    <a:masterClrMapping/>
  </p:clrMapOvr>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indent="200025" algn="just" rtl="1">
              <a:tabLst>
                <a:tab pos="542925" algn="l"/>
              </a:tabLst>
            </a:pPr>
            <a:r>
              <a:rPr lang="ar-SA" sz="4000" dirty="0" err="1" smtClean="0"/>
              <a:t>الثاني </a:t>
            </a:r>
            <a:r>
              <a:rPr lang="ar-SA" sz="4000" dirty="0" smtClean="0"/>
              <a:t>: التنبه إلى مراتب العلماء تشدداً وتساهلاً واعتدالاً في الجرح </a:t>
            </a:r>
            <a:r>
              <a:rPr lang="ar-SA" sz="4000" dirty="0" err="1" smtClean="0"/>
              <a:t>والتعديل .</a:t>
            </a:r>
            <a:r>
              <a:rPr lang="ar-SA" sz="4000" dirty="0" smtClean="0"/>
              <a:t> </a:t>
            </a:r>
          </a:p>
          <a:p>
            <a:pPr indent="200025" algn="just" rtl="1">
              <a:tabLst>
                <a:tab pos="542925" algn="l"/>
              </a:tabLst>
            </a:pPr>
            <a:r>
              <a:rPr lang="ar-SA" sz="4000" dirty="0" smtClean="0"/>
              <a:t>وقد نبّه أهل العلم على </a:t>
            </a:r>
            <a:r>
              <a:rPr lang="ar-SA" sz="4000" dirty="0" err="1" smtClean="0"/>
              <a:t>ذلك </a:t>
            </a:r>
            <a:r>
              <a:rPr lang="ar-SA" sz="4000" dirty="0" smtClean="0"/>
              <a:t>، ومنهم الإمام الذهبي في </a:t>
            </a:r>
            <a:r>
              <a:rPr lang="ar-SA" sz="4000" dirty="0" err="1" smtClean="0"/>
              <a:t>كتابه </a:t>
            </a:r>
            <a:r>
              <a:rPr lang="ar-SA" sz="4000" dirty="0" smtClean="0"/>
              <a:t>(ذِكْرُ مَنْ يُعتمدُ قوله في الجرح والتعديل</a:t>
            </a:r>
            <a:r>
              <a:rPr lang="ar-SA" sz="4000" dirty="0" err="1" smtClean="0"/>
              <a:t>) </a:t>
            </a:r>
            <a:r>
              <a:rPr lang="ar-SA" sz="4000" dirty="0" smtClean="0"/>
              <a:t>، حيث ذكر أن العلماء في كل طبقة تقريباً ينقسمون إلى متشدد ومتساهل </a:t>
            </a:r>
            <a:r>
              <a:rPr lang="ar-SA" sz="4000" dirty="0" err="1" smtClean="0"/>
              <a:t>ومتوسط </a:t>
            </a:r>
            <a:r>
              <a:rPr lang="ar-SA" sz="4000" dirty="0" smtClean="0"/>
              <a:t>، وهناك من العلماء من لم يوصف لا بتشدد ولا بتساهل.</a:t>
            </a:r>
            <a:endParaRPr lang="en-US" sz="4000" dirty="0" smtClean="0"/>
          </a:p>
        </p:txBody>
      </p:sp>
    </p:spTree>
    <p:extLst>
      <p:ext uri="{BB962C8B-B14F-4D97-AF65-F5344CB8AC3E}">
        <p14:creationId xmlns:p14="http://schemas.microsoft.com/office/powerpoint/2010/main" val="621809429"/>
      </p:ext>
    </p:extLst>
  </p:cSld>
  <p:clrMapOvr>
    <a:masterClrMapping/>
  </p:clrMapOvr>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indent="200025" algn="just" rtl="1">
              <a:tabLst>
                <a:tab pos="542925" algn="l"/>
              </a:tabLst>
            </a:pPr>
            <a:r>
              <a:rPr lang="ar-SA" dirty="0" smtClean="0"/>
              <a:t> </a:t>
            </a:r>
            <a:r>
              <a:rPr lang="ar-SA" dirty="0" err="1" smtClean="0"/>
              <a:t>الثالث </a:t>
            </a:r>
            <a:r>
              <a:rPr lang="ar-SA" dirty="0" smtClean="0"/>
              <a:t>: التنبه لمسألة تعارض الجرح </a:t>
            </a:r>
            <a:r>
              <a:rPr lang="ar-SA" dirty="0" err="1" smtClean="0"/>
              <a:t>والتعديل </a:t>
            </a:r>
            <a:r>
              <a:rPr lang="ar-SA" dirty="0" smtClean="0"/>
              <a:t>، وهذه المسألة مهمةٌ </a:t>
            </a:r>
            <a:r>
              <a:rPr lang="ar-SA" dirty="0" err="1" smtClean="0"/>
              <a:t>جداً </a:t>
            </a:r>
            <a:r>
              <a:rPr lang="ar-SA" dirty="0" smtClean="0"/>
              <a:t>؛ لأنها كثيرة الحصول واقعاً.و فيها اختلاف بين </a:t>
            </a:r>
            <a:r>
              <a:rPr lang="ar-SA" dirty="0" err="1" smtClean="0"/>
              <a:t>العلماء </a:t>
            </a:r>
            <a:r>
              <a:rPr lang="ar-SA" dirty="0" smtClean="0"/>
              <a:t>، والراجح فيها ضمن النقاط </a:t>
            </a:r>
            <a:r>
              <a:rPr lang="ar-SA" dirty="0" err="1" smtClean="0"/>
              <a:t>التالية :</a:t>
            </a:r>
            <a:endParaRPr lang="en-US" dirty="0" smtClean="0"/>
          </a:p>
          <a:p>
            <a:pPr indent="200025" algn="just" rtl="1">
              <a:tabLst>
                <a:tab pos="542925" algn="l"/>
              </a:tabLst>
            </a:pPr>
            <a:r>
              <a:rPr lang="ar-SA" dirty="0" smtClean="0"/>
              <a:t>   1) تقديم الجرحِ المُفسّر بجارحٍ </a:t>
            </a:r>
            <a:r>
              <a:rPr lang="ar-SA" dirty="0" err="1" smtClean="0"/>
              <a:t>حقيقي</a:t>
            </a:r>
            <a:r>
              <a:rPr lang="ar-SA" dirty="0" smtClean="0"/>
              <a:t> ، والمقصود بالجرح المُفسّر الذي بُيّن </a:t>
            </a:r>
            <a:r>
              <a:rPr lang="ar-SA" dirty="0" err="1" smtClean="0"/>
              <a:t>سببه </a:t>
            </a:r>
            <a:r>
              <a:rPr lang="ar-SA" dirty="0" smtClean="0"/>
              <a:t>، والجارح </a:t>
            </a:r>
            <a:r>
              <a:rPr lang="ar-SA" dirty="0" err="1" smtClean="0"/>
              <a:t>الحقيقي</a:t>
            </a:r>
            <a:r>
              <a:rPr lang="ar-SA" dirty="0" smtClean="0"/>
              <a:t> هو الذي يستحق أن يُجْرَحَ </a:t>
            </a:r>
            <a:r>
              <a:rPr lang="ar-SA" dirty="0" err="1" smtClean="0"/>
              <a:t>به</a:t>
            </a:r>
            <a:r>
              <a:rPr lang="ar-SA" dirty="0" smtClean="0"/>
              <a:t> في عدالته أو في </a:t>
            </a:r>
            <a:r>
              <a:rPr lang="ar-SA" dirty="0" err="1" smtClean="0"/>
              <a:t>ضبطه </a:t>
            </a:r>
            <a:r>
              <a:rPr lang="ar-SA" dirty="0" smtClean="0"/>
              <a:t>، لا كما جرح أحدهم </a:t>
            </a:r>
            <a:r>
              <a:rPr lang="ar-SA" dirty="0" err="1" smtClean="0"/>
              <a:t>راوياً </a:t>
            </a:r>
            <a:r>
              <a:rPr lang="ar-SA" dirty="0" smtClean="0"/>
              <a:t>، </a:t>
            </a:r>
            <a:r>
              <a:rPr lang="ar-SA" dirty="0" err="1" smtClean="0"/>
              <a:t>فسُئل </a:t>
            </a:r>
            <a:r>
              <a:rPr lang="ar-SA" dirty="0" smtClean="0"/>
              <a:t>: </a:t>
            </a:r>
            <a:r>
              <a:rPr lang="ar-SA" dirty="0" err="1" smtClean="0"/>
              <a:t>لماذا ؟</a:t>
            </a:r>
            <a:r>
              <a:rPr lang="ar-SA" dirty="0" smtClean="0"/>
              <a:t> ، </a:t>
            </a:r>
            <a:r>
              <a:rPr lang="ar-SA" dirty="0" err="1" smtClean="0"/>
              <a:t>فقال </a:t>
            </a:r>
            <a:r>
              <a:rPr lang="ar-SA" dirty="0" smtClean="0"/>
              <a:t>:"رأيته يركب على </a:t>
            </a:r>
            <a:r>
              <a:rPr lang="ar-SA" dirty="0" err="1" smtClean="0"/>
              <a:t>برذون</a:t>
            </a:r>
            <a:r>
              <a:rPr lang="ar-SA" dirty="0" smtClean="0"/>
              <a:t> يجري </a:t>
            </a:r>
            <a:r>
              <a:rPr lang="ar-SA" dirty="0" err="1" smtClean="0"/>
              <a:t>به</a:t>
            </a:r>
            <a:r>
              <a:rPr lang="ar-SA" dirty="0" smtClean="0"/>
              <a:t> في </a:t>
            </a:r>
            <a:r>
              <a:rPr lang="ar-SA" dirty="0" err="1" smtClean="0"/>
              <a:t>السوق" </a:t>
            </a:r>
            <a:r>
              <a:rPr lang="ar-SA" dirty="0" smtClean="0"/>
              <a:t>، و جرح آخر راوياً </a:t>
            </a:r>
            <a:r>
              <a:rPr lang="ar-SA" dirty="0" err="1" smtClean="0"/>
              <a:t>آخر </a:t>
            </a:r>
            <a:r>
              <a:rPr lang="ar-SA" dirty="0" smtClean="0"/>
              <a:t>، فسُئل </a:t>
            </a:r>
            <a:r>
              <a:rPr lang="ar-SA" dirty="0" err="1" smtClean="0"/>
              <a:t>لماذا؟</a:t>
            </a:r>
            <a:r>
              <a:rPr lang="ar-SA" dirty="0" smtClean="0"/>
              <a:t> ، </a:t>
            </a:r>
            <a:r>
              <a:rPr lang="ar-SA" dirty="0" err="1" smtClean="0"/>
              <a:t>فقال </a:t>
            </a:r>
            <a:r>
              <a:rPr lang="ar-SA" dirty="0" smtClean="0"/>
              <a:t>:" سمعت</a:t>
            </a:r>
          </a:p>
          <a:p>
            <a:pPr indent="200025" algn="just" rtl="1">
              <a:tabLst>
                <a:tab pos="542925" algn="l"/>
              </a:tabLst>
            </a:pPr>
            <a:r>
              <a:rPr lang="ar-SA" dirty="0" smtClean="0"/>
              <a:t>                   في بيته صوت طنبور" . </a:t>
            </a:r>
            <a:r>
              <a:rPr lang="ar-SA" smtClean="0"/>
              <a:t>أي مزمار.</a:t>
            </a:r>
            <a:endParaRPr lang="ar-SA" dirty="0"/>
          </a:p>
        </p:txBody>
      </p:sp>
    </p:spTree>
    <p:extLst>
      <p:ext uri="{BB962C8B-B14F-4D97-AF65-F5344CB8AC3E}">
        <p14:creationId xmlns:p14="http://schemas.microsoft.com/office/powerpoint/2010/main" val="3202932424"/>
      </p:ext>
    </p:extLst>
  </p:cSld>
  <p:clrMapOvr>
    <a:masterClrMapping/>
  </p:clrMapOvr>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Tree>
    <p:extLst>
      <p:ext uri="{BB962C8B-B14F-4D97-AF65-F5344CB8AC3E}">
        <p14:creationId xmlns:p14="http://schemas.microsoft.com/office/powerpoint/2010/main" val="3035304861"/>
      </p:ext>
    </p:extLst>
  </p:cSld>
  <p:clrMapOvr>
    <a:masterClrMapping/>
  </p:clrMapOvr>
  <p:timing>
    <p:tnLst>
      <p:par>
        <p:cTn id="1" dur="indefinite" restart="never" nodeType="tmRoot"/>
      </p:par>
    </p:tnLst>
  </p:timing>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313B4A"/>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313B4A"/>
                </a:solidFill>
                <a:latin typeface="Calibri" pitchFamily="34" charset="0"/>
              </a:rPr>
              <a:t>عمادة التعلم الإلكتروني والتعليم عن بعد</a:t>
            </a:r>
            <a:endParaRPr lang="en-US" sz="2400" b="1" dirty="0">
              <a:solidFill>
                <a:srgbClr val="313B4A"/>
              </a:solidFill>
              <a:latin typeface="Calibri" pitchFamily="34" charset="0"/>
            </a:endParaRPr>
          </a:p>
          <a:p>
            <a:pPr algn="ctr" rtl="0">
              <a:spcBef>
                <a:spcPct val="20000"/>
              </a:spcBef>
              <a:buFont typeface="Arial" pitchFamily="34" charset="0"/>
              <a:buNone/>
            </a:pPr>
            <a:r>
              <a:rPr lang="ar-SA" sz="2400" dirty="0" smtClean="0">
                <a:solidFill>
                  <a:srgbClr val="313B4A"/>
                </a:solidFill>
                <a:latin typeface="Calibri" pitchFamily="34" charset="0"/>
              </a:rPr>
              <a:t>	</a:t>
            </a:r>
            <a:endParaRPr lang="en-US" sz="2400" dirty="0">
              <a:solidFill>
                <a:srgbClr val="313B4A"/>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4000" b="1" dirty="0">
                <a:solidFill>
                  <a:srgbClr val="43A79C"/>
                </a:solidFill>
                <a:latin typeface="AYM Wadiy S_U normal."/>
                <a:cs typeface="Times New Roman" pitchFamily="18" charset="0"/>
              </a:rPr>
              <a:t>اسم المقرر</a:t>
            </a:r>
            <a:endParaRPr lang="ar-SA" sz="4000" b="1" dirty="0">
              <a:solidFill>
                <a:srgbClr val="43A79C"/>
              </a:solidFill>
              <a:latin typeface="AYM Wadiy S_U normal."/>
              <a:cs typeface="Times New Roman" pitchFamily="18" charset="0"/>
            </a:endParaRPr>
          </a:p>
          <a:p>
            <a:pPr algn="ctr"/>
            <a:r>
              <a:rPr lang="ar-SA" sz="2800" b="1" dirty="0">
                <a:solidFill>
                  <a:srgbClr val="313B4A"/>
                </a:solidFill>
                <a:latin typeface="Calibri" pitchFamily="34" charset="0"/>
                <a:cs typeface="Times New Roman" pitchFamily="18" charset="0"/>
              </a:rPr>
              <a:t>دراسة الاسانيد</a:t>
            </a:r>
          </a:p>
          <a:p>
            <a:pPr algn="ctr" rtl="0"/>
            <a:endParaRPr lang="en-US" sz="2800" b="1" dirty="0">
              <a:solidFill>
                <a:srgbClr val="313B4A"/>
              </a:solidFill>
              <a:latin typeface="Calibri" pitchFamily="34" charset="0"/>
              <a:cs typeface="Times New Roman" pitchFamily="18" charset="0"/>
            </a:endParaRPr>
          </a:p>
          <a:p>
            <a:pPr algn="ctr"/>
            <a:r>
              <a:rPr lang="ar-SA" sz="4000" b="1" dirty="0">
                <a:solidFill>
                  <a:srgbClr val="43A79C"/>
                </a:solidFill>
                <a:latin typeface="AYM Wadiy S_U normal."/>
                <a:cs typeface="Times New Roman" pitchFamily="18" charset="0"/>
              </a:rPr>
              <a:t>استاذ المقرر</a:t>
            </a:r>
          </a:p>
          <a:p>
            <a:pPr algn="ctr"/>
            <a:r>
              <a:rPr lang="ar-SA" sz="2800" b="1" dirty="0">
                <a:solidFill>
                  <a:srgbClr val="313B4A"/>
                </a:solidFill>
                <a:latin typeface="Calibri" pitchFamily="34" charset="0"/>
                <a:cs typeface="Times New Roman" pitchFamily="18" charset="0"/>
              </a:rPr>
              <a:t>د/ مهيب الحصان</a:t>
            </a:r>
            <a:endParaRPr lang="en-US" sz="2800" b="1" dirty="0">
              <a:solidFill>
                <a:srgbClr val="313B4A"/>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233</a:t>
            </a:fld>
            <a:endParaRPr lang="en-US" sz="1200" dirty="0">
              <a:solidFill>
                <a:schemeClr val="bg1"/>
              </a:solidFill>
              <a:latin typeface="Calibri" pitchFamily="34" charset="0"/>
            </a:endParaRPr>
          </a:p>
        </p:txBody>
      </p:sp>
      <p:sp>
        <p:nvSpPr>
          <p:cNvPr id="14" name="Subtitle 2"/>
          <p:cNvSpPr txBox="1">
            <a:spLocks/>
          </p:cNvSpPr>
          <p:nvPr/>
        </p:nvSpPr>
        <p:spPr bwMode="auto">
          <a:xfrm>
            <a:off x="5753100" y="5893593"/>
            <a:ext cx="4083050" cy="538163"/>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spcBef>
                <a:spcPct val="20000"/>
              </a:spcBef>
              <a:buFont typeface="Arial" pitchFamily="34" charset="0"/>
              <a:buNone/>
            </a:pPr>
            <a:r>
              <a:rPr lang="ar-SA" sz="2400" b="1" u="sng" dirty="0">
                <a:solidFill>
                  <a:srgbClr val="8E6334"/>
                </a:solidFill>
                <a:effectLst>
                  <a:outerShdw blurRad="38100" dist="38100" dir="2700000" algn="tl">
                    <a:srgbClr val="000000">
                      <a:alpha val="43137"/>
                    </a:srgbClr>
                  </a:outerShdw>
                </a:effectLst>
                <a:latin typeface="Calibri" pitchFamily="34" charset="0"/>
              </a:rPr>
              <a:t>كلية الآداب</a:t>
            </a:r>
            <a:endParaRPr lang="en-US" sz="2400" b="1" u="sng" dirty="0">
              <a:solidFill>
                <a:srgbClr val="8E6334"/>
              </a:solidFill>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233</a:t>
            </a:fld>
            <a:endParaRPr lang="en-US" dirty="0"/>
          </a:p>
        </p:txBody>
      </p:sp>
    </p:spTree>
    <p:extLst>
      <p:ext uri="{BB962C8B-B14F-4D97-AF65-F5344CB8AC3E}">
        <p14:creationId xmlns:p14="http://schemas.microsoft.com/office/powerpoint/2010/main" val="3723416640"/>
      </p:ext>
    </p:extLst>
  </p:cSld>
  <p:clrMapOvr>
    <a:masterClrMapping/>
  </p:clrMapOvr>
  <p:timing>
    <p:tnLst>
      <p:par>
        <p:cTn id="1" dur="indefinite" restart="never" nodeType="tmRoot"/>
      </p:par>
    </p:tnLst>
  </p:timing>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234</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الرابعة عشرة</a:t>
            </a:r>
            <a:r>
              <a:rPr lang="en-US" spc="-150" dirty="0" smtClean="0">
                <a:solidFill>
                  <a:srgbClr val="376092"/>
                </a:solidFill>
                <a:latin typeface="ae_AlMateen" pitchFamily="2" charset="-78"/>
                <a:cs typeface="ae_AlMateen" pitchFamily="2" charset="-78"/>
              </a:rPr>
              <a:t> </a:t>
            </a:r>
            <a:r>
              <a:rPr lang="ar-SA" spc="-150" dirty="0" smtClean="0">
                <a:solidFill>
                  <a:srgbClr val="376092"/>
                </a:solidFill>
                <a:latin typeface="ae_AlMateen" pitchFamily="2" charset="-78"/>
                <a:cs typeface="ae_AlMateen" pitchFamily="2" charset="-78"/>
              </a:rPr>
              <a:t>المحاضرة</a:t>
            </a:r>
            <a:endParaRPr lang="en-US"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eaLnBrk="1" hangingPunct="1"/>
            <a:r>
              <a:rPr lang="ar-SA" b="1" dirty="0" smtClean="0">
                <a:solidFill>
                  <a:schemeClr val="tx1"/>
                </a:solidFill>
                <a:cs typeface="Arial" pitchFamily="34" charset="0"/>
              </a:rPr>
              <a:t>بقية مراحل دراسة الأسانيد</a:t>
            </a:r>
            <a:endParaRPr lang="en-US" b="1" dirty="0" smtClean="0">
              <a:solidFill>
                <a:schemeClr val="tx1"/>
              </a:solidFill>
              <a:cs typeface="Arial" pitchFamily="34" charset="0"/>
            </a:endParaRPr>
          </a:p>
        </p:txBody>
      </p:sp>
    </p:spTree>
    <p:extLst>
      <p:ext uri="{BB962C8B-B14F-4D97-AF65-F5344CB8AC3E}">
        <p14:creationId xmlns:p14="http://schemas.microsoft.com/office/powerpoint/2010/main" val="1300028717"/>
      </p:ext>
    </p:extLst>
  </p:cSld>
  <p:clrMapOvr>
    <a:masterClrMapping/>
  </p:clrMapOvr>
  <p:timing>
    <p:tnLst>
      <p:par>
        <p:cTn id="1" dur="indefinite" restart="never" nodeType="tmRoot"/>
      </p:par>
    </p:tnLst>
  </p:timing>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dirty="0" smtClean="0">
                <a:solidFill>
                  <a:schemeClr val="tx2">
                    <a:lumMod val="75000"/>
                  </a:schemeClr>
                </a:solidFill>
              </a:rPr>
              <a:t>عناصر المحاضرة</a:t>
            </a:r>
            <a:endParaRPr lang="en-US" dirty="0">
              <a:solidFill>
                <a:schemeClr val="tx2">
                  <a:lumMod val="75000"/>
                </a:schemeClr>
              </a:solidFill>
            </a:endParaRPr>
          </a:p>
        </p:txBody>
      </p:sp>
      <p:sp>
        <p:nvSpPr>
          <p:cNvPr id="7171" name="Text Placeholder 5"/>
          <p:cNvSpPr>
            <a:spLocks noGrp="1"/>
          </p:cNvSpPr>
          <p:nvPr>
            <p:ph idx="1"/>
          </p:nvPr>
        </p:nvSpPr>
        <p:spPr/>
        <p:txBody>
          <a:bodyPr/>
          <a:lstStyle/>
          <a:p>
            <a:pPr rtl="1" eaLnBrk="1" hangingPunct="1">
              <a:buFont typeface="Arial" pitchFamily="34" charset="0"/>
              <a:buChar char="•"/>
            </a:pPr>
            <a:r>
              <a:rPr lang="ar-SA" b="1" dirty="0" smtClean="0">
                <a:cs typeface="Arial" pitchFamily="34" charset="0"/>
              </a:rPr>
              <a:t>مقدمة</a:t>
            </a:r>
          </a:p>
          <a:p>
            <a:pPr rtl="1" eaLnBrk="1" hangingPunct="1">
              <a:buFont typeface="Arial" pitchFamily="34" charset="0"/>
              <a:buChar char="•"/>
            </a:pPr>
            <a:r>
              <a:rPr lang="ar-SA" dirty="0" smtClean="0"/>
              <a:t>المرحلة الرابعة: الحكم على الإسناد المُفرد دون </a:t>
            </a:r>
            <a:r>
              <a:rPr lang="ar-SA" dirty="0" err="1" smtClean="0"/>
              <a:t>المجموع .</a:t>
            </a:r>
            <a:endParaRPr lang="ar-SA" dirty="0" smtClean="0"/>
          </a:p>
          <a:p>
            <a:pPr rtl="1" eaLnBrk="1" hangingPunct="1">
              <a:buFont typeface="Arial" pitchFamily="34" charset="0"/>
              <a:buChar char="•"/>
            </a:pPr>
            <a:r>
              <a:rPr lang="ar-SA" dirty="0" smtClean="0"/>
              <a:t>المرحلة </a:t>
            </a:r>
            <a:r>
              <a:rPr lang="ar-SA" dirty="0" err="1" smtClean="0"/>
              <a:t>الخامسة </a:t>
            </a:r>
            <a:r>
              <a:rPr lang="ar-SA" dirty="0" smtClean="0"/>
              <a:t>: النظر في اختلاف </a:t>
            </a:r>
            <a:r>
              <a:rPr lang="ar-SA" dirty="0" err="1" smtClean="0"/>
              <a:t>الطرق </a:t>
            </a:r>
            <a:r>
              <a:rPr lang="ar-SA" dirty="0" smtClean="0"/>
              <a:t>-إن </a:t>
            </a:r>
            <a:r>
              <a:rPr lang="ar-SA" dirty="0" err="1" smtClean="0"/>
              <a:t>وجدت- .</a:t>
            </a:r>
            <a:endParaRPr lang="ar-SA" dirty="0" smtClean="0"/>
          </a:p>
          <a:p>
            <a:pPr rtl="1" eaLnBrk="1" hangingPunct="1">
              <a:buFont typeface="Arial" pitchFamily="34" charset="0"/>
              <a:buChar char="•"/>
            </a:pPr>
            <a:r>
              <a:rPr lang="ar-SA" dirty="0" smtClean="0"/>
              <a:t>المرحلة </a:t>
            </a:r>
            <a:r>
              <a:rPr lang="ar-SA" dirty="0" err="1" smtClean="0"/>
              <a:t>السادسة </a:t>
            </a:r>
            <a:r>
              <a:rPr lang="ar-SA" dirty="0" smtClean="0"/>
              <a:t>: الحكم على الحديث بما </a:t>
            </a:r>
            <a:r>
              <a:rPr lang="ar-SA" dirty="0" err="1" smtClean="0"/>
              <a:t>يستحق .</a:t>
            </a:r>
            <a:r>
              <a:rPr lang="en-US" b="1" dirty="0" smtClean="0">
                <a:cs typeface="Arial" pitchFamily="34" charset="0"/>
              </a:rPr>
              <a:t> </a:t>
            </a:r>
          </a:p>
          <a:p>
            <a:r>
              <a:rPr lang="en-US" b="1" dirty="0" smtClean="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235</a:t>
            </a:fld>
            <a:endParaRPr lang="en-US" dirty="0" smtClean="0">
              <a:cs typeface="Arial" pitchFamily="34" charset="0"/>
            </a:endParaRPr>
          </a:p>
        </p:txBody>
      </p:sp>
    </p:spTree>
    <p:extLst>
      <p:ext uri="{BB962C8B-B14F-4D97-AF65-F5344CB8AC3E}">
        <p14:creationId xmlns:p14="http://schemas.microsoft.com/office/powerpoint/2010/main" val="3219733395"/>
      </p:ext>
    </p:extLst>
  </p:cSld>
  <p:clrMapOvr>
    <a:masterClrMapping/>
  </p:clrMapOvr>
  <p:timing>
    <p:tnLst>
      <p:par>
        <p:cTn id="1" dur="indefinite" restart="never" nodeType="tmRoot"/>
      </p:par>
    </p:tnLst>
  </p:timing>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3200" b="1" dirty="0" smtClean="0"/>
              <a:t>المرحلة </a:t>
            </a:r>
            <a:r>
              <a:rPr lang="ar-SA" sz="3200" b="1" dirty="0" err="1" smtClean="0"/>
              <a:t>الرابعة </a:t>
            </a:r>
            <a:r>
              <a:rPr lang="ar-SA" sz="3200" b="1" dirty="0" smtClean="0"/>
              <a:t>-من مراحل دراسة </a:t>
            </a:r>
            <a:r>
              <a:rPr lang="ar-SA" sz="3200" b="1" dirty="0" err="1" smtClean="0"/>
              <a:t>الأسانيد- </a:t>
            </a:r>
            <a:r>
              <a:rPr lang="ar-SA" sz="3200" b="1" dirty="0" smtClean="0"/>
              <a:t>: الحكم على الإسناد المُفرد دون المجموع</a:t>
            </a:r>
            <a:endParaRPr lang="ar-SA" sz="3200" dirty="0"/>
          </a:p>
        </p:txBody>
      </p:sp>
      <p:sp>
        <p:nvSpPr>
          <p:cNvPr id="3" name="عنصر نائب للمحتوى 2"/>
          <p:cNvSpPr>
            <a:spLocks noGrp="1"/>
          </p:cNvSpPr>
          <p:nvPr>
            <p:ph idx="1"/>
          </p:nvPr>
        </p:nvSpPr>
        <p:spPr/>
        <p:txBody>
          <a:bodyPr/>
          <a:lstStyle/>
          <a:p>
            <a:pPr indent="200025" algn="just" rtl="1">
              <a:tabLst>
                <a:tab pos="542925" algn="l"/>
              </a:tabLst>
            </a:pPr>
            <a:r>
              <a:rPr lang="ar-SA" dirty="0" smtClean="0"/>
              <a:t> </a:t>
            </a:r>
            <a:r>
              <a:rPr lang="ar-SA" sz="4000" dirty="0" smtClean="0"/>
              <a:t>فينظر في كل إسناد منفرد عن بقية طرق </a:t>
            </a:r>
            <a:r>
              <a:rPr lang="ar-SA" sz="4000" dirty="0" err="1" smtClean="0"/>
              <a:t>الحديث </a:t>
            </a:r>
            <a:r>
              <a:rPr lang="ar-SA" sz="4000" dirty="0" smtClean="0"/>
              <a:t>، ويحكم على الإسناد بحسب ما يستحقه على </a:t>
            </a:r>
            <a:r>
              <a:rPr lang="ar-SA" sz="4000" dirty="0" err="1" smtClean="0"/>
              <a:t>الانفراد .</a:t>
            </a:r>
            <a:endParaRPr lang="ar-SA" sz="4000" dirty="0" smtClean="0"/>
          </a:p>
          <a:p>
            <a:pPr indent="200025" algn="just" rtl="1">
              <a:tabLst>
                <a:tab pos="542925" algn="l"/>
              </a:tabLst>
            </a:pPr>
            <a:r>
              <a:rPr lang="ar-SA" sz="4000" dirty="0" smtClean="0"/>
              <a:t> وهذا الحكم لن تكون له قيمة كبيرة إلا في </a:t>
            </a:r>
            <a:r>
              <a:rPr lang="ar-SA" sz="4000" dirty="0" err="1" smtClean="0"/>
              <a:t>الأخير </a:t>
            </a:r>
            <a:r>
              <a:rPr lang="ar-SA" sz="4000" dirty="0" smtClean="0"/>
              <a:t>، و إنما يستفاد من هذه الخطوة معرفة الإسناد الذي يقوي </a:t>
            </a:r>
            <a:r>
              <a:rPr lang="ar-SA" sz="4000" dirty="0" err="1" smtClean="0"/>
              <a:t>ويتقوى </a:t>
            </a:r>
            <a:r>
              <a:rPr lang="ar-SA" sz="4000" dirty="0" smtClean="0"/>
              <a:t>، أو لا يستطيع </a:t>
            </a:r>
            <a:r>
              <a:rPr lang="ar-SA" sz="4000" dirty="0" err="1" smtClean="0"/>
              <a:t>ذلك </a:t>
            </a:r>
            <a:r>
              <a:rPr lang="ar-SA" sz="4000" dirty="0" smtClean="0"/>
              <a:t>، كالإسناد الشديد </a:t>
            </a:r>
            <a:r>
              <a:rPr lang="ar-SA" sz="4000" dirty="0" err="1" smtClean="0"/>
              <a:t>الضعف .</a:t>
            </a:r>
            <a:endParaRPr lang="en-US" sz="4000" dirty="0" smtClean="0"/>
          </a:p>
          <a:p>
            <a:pPr indent="200025" algn="just" rtl="1">
              <a:tabLst>
                <a:tab pos="542925" algn="l"/>
              </a:tabLst>
            </a:pPr>
            <a:r>
              <a:rPr lang="ar-SA" b="1" dirty="0" smtClean="0"/>
              <a:t>   </a:t>
            </a:r>
            <a:endParaRPr lang="ar-SA" dirty="0"/>
          </a:p>
        </p:txBody>
      </p:sp>
    </p:spTree>
    <p:extLst>
      <p:ext uri="{BB962C8B-B14F-4D97-AF65-F5344CB8AC3E}">
        <p14:creationId xmlns:p14="http://schemas.microsoft.com/office/powerpoint/2010/main" val="2762840411"/>
      </p:ext>
    </p:extLst>
  </p:cSld>
  <p:clrMapOvr>
    <a:masterClrMapping/>
  </p:clrMapOvr>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err="1" smtClean="0"/>
              <a:t>تنبيه :</a:t>
            </a:r>
            <a:endParaRPr lang="ar-SA" dirty="0"/>
          </a:p>
        </p:txBody>
      </p:sp>
      <p:sp>
        <p:nvSpPr>
          <p:cNvPr id="3" name="عنصر نائب للمحتوى 2"/>
          <p:cNvSpPr>
            <a:spLocks noGrp="1"/>
          </p:cNvSpPr>
          <p:nvPr>
            <p:ph idx="1"/>
          </p:nvPr>
        </p:nvSpPr>
        <p:spPr/>
        <p:txBody>
          <a:bodyPr/>
          <a:lstStyle/>
          <a:p>
            <a:pPr indent="200025" algn="just" rtl="1">
              <a:tabLst>
                <a:tab pos="542925" algn="l"/>
              </a:tabLst>
            </a:pPr>
            <a:r>
              <a:rPr lang="ar-SA" b="1" dirty="0" smtClean="0"/>
              <a:t>القاعدة المطردة في الحكم على الإسناد أن</a:t>
            </a:r>
            <a:r>
              <a:rPr lang="ar-SA" dirty="0" smtClean="0"/>
              <a:t> الأقلُّ في هذا العلم يقضي على الأكثر، فالإسناد الذي كل رواته ثقات إلا راوٍ واحد ضعيف يحكم عليه بأنه إسناد </a:t>
            </a:r>
            <a:r>
              <a:rPr lang="ar-SA" dirty="0" err="1" smtClean="0"/>
              <a:t>ضعيف </a:t>
            </a:r>
            <a:r>
              <a:rPr lang="ar-SA" dirty="0" smtClean="0"/>
              <a:t>، فينظر في أقل راو في </a:t>
            </a:r>
            <a:r>
              <a:rPr lang="ar-SA" dirty="0" err="1" smtClean="0"/>
              <a:t>الإسناد </a:t>
            </a:r>
            <a:r>
              <a:rPr lang="ar-SA" dirty="0" smtClean="0"/>
              <a:t>، فيحكم عليه باعتبار درجة هذا </a:t>
            </a:r>
            <a:r>
              <a:rPr lang="ar-SA" dirty="0" err="1" smtClean="0"/>
              <a:t>الراوي .</a:t>
            </a:r>
            <a:r>
              <a:rPr lang="ar-SA" dirty="0" smtClean="0"/>
              <a:t> </a:t>
            </a:r>
            <a:endParaRPr lang="en-US" dirty="0" smtClean="0"/>
          </a:p>
          <a:p>
            <a:pPr indent="200025" algn="just" rtl="1">
              <a:tabLst>
                <a:tab pos="542925" algn="l"/>
              </a:tabLst>
            </a:pPr>
            <a:r>
              <a:rPr lang="ar-SA" dirty="0" smtClean="0"/>
              <a:t>ويُنتبه إلى خطورة الاكتفاء بهذا الحكم المُفرد على </a:t>
            </a:r>
            <a:r>
              <a:rPr lang="ar-SA" dirty="0" err="1" smtClean="0"/>
              <a:t>الأسانيد </a:t>
            </a:r>
            <a:r>
              <a:rPr lang="ar-SA" dirty="0" smtClean="0"/>
              <a:t>، فلا يُظنّ أن العمل قد </a:t>
            </a:r>
            <a:r>
              <a:rPr lang="ar-SA" dirty="0" err="1" smtClean="0"/>
              <a:t>انتهى </a:t>
            </a:r>
            <a:r>
              <a:rPr lang="ar-SA" dirty="0" smtClean="0"/>
              <a:t>، بل لا بد من مراعاة المراحل </a:t>
            </a:r>
            <a:r>
              <a:rPr lang="ar-SA" dirty="0" err="1" smtClean="0"/>
              <a:t>الآتية </a:t>
            </a:r>
            <a:r>
              <a:rPr lang="ar-SA" dirty="0" smtClean="0"/>
              <a:t>، التي هي في غاية </a:t>
            </a:r>
            <a:r>
              <a:rPr lang="ar-SA" dirty="0" err="1" smtClean="0"/>
              <a:t>الأهمية </a:t>
            </a:r>
            <a:r>
              <a:rPr lang="ar-SA" dirty="0" smtClean="0"/>
              <a:t>، ويغفل عنها كثيرٌ من طلبة </a:t>
            </a:r>
            <a:r>
              <a:rPr lang="ar-SA" dirty="0" err="1" smtClean="0"/>
              <a:t>العلم .</a:t>
            </a:r>
            <a:endParaRPr lang="en-US" dirty="0" smtClean="0"/>
          </a:p>
          <a:p>
            <a:pPr indent="200025" algn="just" rtl="1">
              <a:tabLst>
                <a:tab pos="542925" algn="l"/>
              </a:tabLst>
            </a:pPr>
            <a:r>
              <a:rPr lang="ar-SA" b="1" dirty="0" smtClean="0"/>
              <a:t>   </a:t>
            </a:r>
            <a:endParaRPr lang="ar-SA" dirty="0"/>
          </a:p>
        </p:txBody>
      </p:sp>
    </p:spTree>
    <p:extLst>
      <p:ext uri="{BB962C8B-B14F-4D97-AF65-F5344CB8AC3E}">
        <p14:creationId xmlns:p14="http://schemas.microsoft.com/office/powerpoint/2010/main" val="3010879180"/>
      </p:ext>
    </p:extLst>
  </p:cSld>
  <p:clrMapOvr>
    <a:masterClrMapping/>
  </p:clrMapOvr>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915400" cy="944562"/>
          </a:xfrm>
        </p:spPr>
        <p:txBody>
          <a:bodyPr/>
          <a:lstStyle/>
          <a:p>
            <a:r>
              <a:rPr lang="ar-SA" sz="3200" b="1" dirty="0" smtClean="0"/>
              <a:t>المرحلة </a:t>
            </a:r>
            <a:r>
              <a:rPr lang="ar-SA" sz="3200" b="1" dirty="0" err="1" smtClean="0"/>
              <a:t>الخامسة </a:t>
            </a:r>
            <a:r>
              <a:rPr lang="ar-SA" sz="3200" b="1" dirty="0" smtClean="0"/>
              <a:t>: النظر في اختلاف </a:t>
            </a:r>
            <a:r>
              <a:rPr lang="ar-SA" sz="3200" b="1" dirty="0" err="1" smtClean="0"/>
              <a:t>الطرق </a:t>
            </a:r>
            <a:r>
              <a:rPr lang="ar-SA" sz="3200" b="1" dirty="0" smtClean="0"/>
              <a:t>-إن </a:t>
            </a:r>
            <a:r>
              <a:rPr lang="ar-SA" sz="3200" b="1" dirty="0" err="1" smtClean="0"/>
              <a:t>وجدت-</a:t>
            </a:r>
            <a:endParaRPr lang="ar-SA" sz="3200" dirty="0"/>
          </a:p>
        </p:txBody>
      </p:sp>
      <p:sp>
        <p:nvSpPr>
          <p:cNvPr id="3" name="عنصر نائب للمحتوى 2"/>
          <p:cNvSpPr>
            <a:spLocks noGrp="1"/>
          </p:cNvSpPr>
          <p:nvPr>
            <p:ph idx="1"/>
          </p:nvPr>
        </p:nvSpPr>
        <p:spPr>
          <a:xfrm>
            <a:off x="533400" y="1295400"/>
            <a:ext cx="8915400" cy="4678363"/>
          </a:xfrm>
        </p:spPr>
        <p:txBody>
          <a:bodyPr/>
          <a:lstStyle/>
          <a:p>
            <a:pPr indent="200025" algn="just" rtl="1">
              <a:tabLst>
                <a:tab pos="542925" algn="l"/>
              </a:tabLst>
            </a:pPr>
            <a:r>
              <a:rPr lang="ar-SA" dirty="0" smtClean="0"/>
              <a:t>ففي هذه المرحلة ينظر هل اتفقت الطرق كلها </a:t>
            </a:r>
            <a:r>
              <a:rPr lang="ar-SA" dirty="0" err="1" smtClean="0"/>
              <a:t>سندا </a:t>
            </a:r>
            <a:r>
              <a:rPr lang="ar-SA" dirty="0" smtClean="0"/>
              <a:t>، </a:t>
            </a:r>
            <a:r>
              <a:rPr lang="ar-SA" dirty="0" err="1" smtClean="0"/>
              <a:t>ومتنا </a:t>
            </a:r>
            <a:r>
              <a:rPr lang="ar-SA" dirty="0" smtClean="0"/>
              <a:t>، أم أن بينها </a:t>
            </a:r>
            <a:r>
              <a:rPr lang="ar-SA" dirty="0" err="1" smtClean="0"/>
              <a:t>اختلافا .</a:t>
            </a:r>
            <a:r>
              <a:rPr lang="ar-SA" dirty="0" smtClean="0"/>
              <a:t> و الهدف من هذه المرحلة التأكد من انتفاء الشذوذ و انتفاء </a:t>
            </a:r>
            <a:r>
              <a:rPr lang="ar-SA" dirty="0" err="1" smtClean="0"/>
              <a:t>العلة .</a:t>
            </a:r>
            <a:endParaRPr lang="ar-SA" dirty="0" smtClean="0"/>
          </a:p>
          <a:p>
            <a:pPr indent="200025" algn="just" rtl="1">
              <a:tabLst>
                <a:tab pos="542925" algn="l"/>
              </a:tabLst>
            </a:pPr>
            <a:r>
              <a:rPr lang="ar-SA" dirty="0" smtClean="0"/>
              <a:t> و هل الاختلاف قد يوجد في الإسناد وقد يوجد في </a:t>
            </a:r>
            <a:r>
              <a:rPr lang="ar-SA" dirty="0" err="1" smtClean="0"/>
              <a:t>المتن؟</a:t>
            </a:r>
            <a:r>
              <a:rPr lang="ar-SA" dirty="0" smtClean="0"/>
              <a:t> </a:t>
            </a:r>
          </a:p>
          <a:p>
            <a:pPr indent="200025" algn="just" rtl="1">
              <a:tabLst>
                <a:tab pos="542925" algn="l"/>
              </a:tabLst>
            </a:pPr>
            <a:r>
              <a:rPr lang="ar-SA" dirty="0" smtClean="0"/>
              <a:t>فمثال الاختلاف في الإسناد أيُبدل راوٍ براوٍ </a:t>
            </a:r>
            <a:r>
              <a:rPr lang="ar-SA" dirty="0" err="1" smtClean="0"/>
              <a:t>آخر </a:t>
            </a:r>
            <a:r>
              <a:rPr lang="ar-SA" dirty="0" smtClean="0"/>
              <a:t>، أو يروى الحديثُ مرّة متصلاً وأخرى </a:t>
            </a:r>
            <a:r>
              <a:rPr lang="ar-SA" dirty="0" err="1" smtClean="0"/>
              <a:t>مرسلاً </a:t>
            </a:r>
            <a:r>
              <a:rPr lang="ar-SA" dirty="0" smtClean="0"/>
              <a:t>، ومرة مرفوعاً وأخرى </a:t>
            </a:r>
            <a:r>
              <a:rPr lang="ar-SA" dirty="0" err="1" smtClean="0"/>
              <a:t>موقوفاً .</a:t>
            </a:r>
            <a:r>
              <a:rPr lang="ar-SA" dirty="0" smtClean="0"/>
              <a:t> </a:t>
            </a:r>
          </a:p>
          <a:p>
            <a:pPr indent="200025" algn="just" rtl="1">
              <a:tabLst>
                <a:tab pos="542925" algn="l"/>
              </a:tabLst>
            </a:pPr>
            <a:r>
              <a:rPr lang="ar-SA" dirty="0" smtClean="0"/>
              <a:t>ومثال الاختلاف في المتن وجود نقص أو زيادة أو تقديم </a:t>
            </a:r>
          </a:p>
          <a:p>
            <a:pPr indent="200025" algn="just" rtl="1">
              <a:tabLst>
                <a:tab pos="542925" algn="l"/>
              </a:tabLst>
            </a:pPr>
            <a:r>
              <a:rPr lang="ar-SA" dirty="0" smtClean="0"/>
              <a:t>         أو تأخير يؤثر في </a:t>
            </a:r>
            <a:r>
              <a:rPr lang="ar-SA" dirty="0" err="1" smtClean="0"/>
              <a:t>المعنى </a:t>
            </a:r>
            <a:r>
              <a:rPr lang="ar-SA" sz="3600" dirty="0" err="1" smtClean="0"/>
              <a:t>.</a:t>
            </a:r>
            <a:endParaRPr lang="en-US" sz="3600" dirty="0" smtClean="0"/>
          </a:p>
          <a:p>
            <a:endParaRPr lang="ar-SA" dirty="0" smtClean="0"/>
          </a:p>
          <a:p>
            <a:endParaRPr lang="ar-SA" dirty="0"/>
          </a:p>
        </p:txBody>
      </p:sp>
    </p:spTree>
    <p:extLst>
      <p:ext uri="{BB962C8B-B14F-4D97-AF65-F5344CB8AC3E}">
        <p14:creationId xmlns:p14="http://schemas.microsoft.com/office/powerpoint/2010/main" val="1845813269"/>
      </p:ext>
    </p:extLst>
  </p:cSld>
  <p:clrMapOvr>
    <a:masterClrMapping/>
  </p:clrMapOvr>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marL="3175" indent="358775" algn="just" rtl="1"/>
            <a:r>
              <a:rPr lang="ar-SA" dirty="0" smtClean="0"/>
              <a:t>البحث عن الشذوذ والعلة أمر أصعب بكثير من البحث في عدالة الرواة وضبطهم، واتصال السند؛ لأن الكشف على الشذوذ والعلة إثباتًا أو نفيًا أمر لا يقوى عليه إلا صاحب الاطلاع الواسع جدًّا على متون الأحاديث وأسانيدها، حتى يمكنه معرفة اتفاق أسانيد هذا الحديث في جميع الطرق التي ورد </a:t>
            </a:r>
            <a:r>
              <a:rPr lang="ar-SA" dirty="0" err="1" smtClean="0"/>
              <a:t>بها</a:t>
            </a:r>
            <a:r>
              <a:rPr lang="ar-SA" dirty="0" smtClean="0"/>
              <a:t> الحديث أو عدم اتفاقها، وقد ذكر علماء المصطلح أن العلة تطرق إلى الإسناد الذي رجاله ثقات، الجامع شروط الصحة من حيث الظاهر</a:t>
            </a:r>
            <a:endParaRPr lang="en-US" dirty="0" smtClean="0"/>
          </a:p>
          <a:p>
            <a:pPr marL="3175" indent="358775" algn="just"/>
            <a:endParaRPr lang="ar-SA" dirty="0"/>
          </a:p>
        </p:txBody>
      </p:sp>
    </p:spTree>
    <p:extLst>
      <p:ext uri="{BB962C8B-B14F-4D97-AF65-F5344CB8AC3E}">
        <p14:creationId xmlns:p14="http://schemas.microsoft.com/office/powerpoint/2010/main" val="2511633024"/>
      </p:ext>
    </p:extLst>
  </p:cSld>
  <p:clrMapOvr>
    <a:masterClrMapping/>
  </p:clrMapOvr>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 </a:t>
            </a:r>
            <a:br>
              <a:rPr lang="ar-SA" dirty="0" smtClean="0"/>
            </a:br>
            <a:r>
              <a:rPr lang="ar-SA" dirty="0" smtClean="0"/>
              <a:t>الكتب التي يُستعان </a:t>
            </a:r>
            <a:r>
              <a:rPr lang="ar-SA" dirty="0" err="1" smtClean="0"/>
              <a:t>بها</a:t>
            </a:r>
            <a:r>
              <a:rPr lang="ar-SA" dirty="0" smtClean="0"/>
              <a:t> في كشف العلة </a:t>
            </a:r>
            <a:r>
              <a:rPr lang="ar-SA" dirty="0" err="1" smtClean="0"/>
              <a:t>والشذوذ:</a:t>
            </a:r>
            <a:r>
              <a:rPr lang="ar-SA" dirty="0" smtClean="0"/>
              <a:t> </a:t>
            </a:r>
            <a:r>
              <a:rPr lang="en-US" dirty="0" smtClean="0"/>
              <a:t/>
            </a:r>
            <a:br>
              <a:rPr lang="en-US" dirty="0" smtClean="0"/>
            </a:br>
            <a:r>
              <a:rPr lang="ar-SA" dirty="0" smtClean="0"/>
              <a:t>  </a:t>
            </a:r>
            <a:endParaRPr lang="ar-SA" dirty="0"/>
          </a:p>
        </p:txBody>
      </p:sp>
      <p:sp>
        <p:nvSpPr>
          <p:cNvPr id="3" name="عنصر نائب للمحتوى 2"/>
          <p:cNvSpPr>
            <a:spLocks noGrp="1"/>
          </p:cNvSpPr>
          <p:nvPr>
            <p:ph idx="1"/>
          </p:nvPr>
        </p:nvSpPr>
        <p:spPr/>
        <p:txBody>
          <a:bodyPr/>
          <a:lstStyle/>
          <a:p>
            <a:pPr marL="3175" indent="358775" algn="just" rtl="1"/>
            <a:r>
              <a:rPr lang="ar-SA" dirty="0" smtClean="0"/>
              <a:t>هناك كتب صنفها العلماء لبيان علل الحديث، وتعرف هذه الكتب بكتب </a:t>
            </a:r>
            <a:r>
              <a:rPr lang="ar-SA" dirty="0" err="1" smtClean="0"/>
              <a:t>العلل،</a:t>
            </a:r>
            <a:r>
              <a:rPr lang="ar-SA" dirty="0" smtClean="0"/>
              <a:t> </a:t>
            </a:r>
            <a:endParaRPr lang="en-US" dirty="0" smtClean="0"/>
          </a:p>
          <a:p>
            <a:pPr marL="3175" indent="358775" algn="just" rtl="1"/>
            <a:r>
              <a:rPr lang="ar-SA" dirty="0" smtClean="0"/>
              <a:t>مثل </a:t>
            </a:r>
            <a:r>
              <a:rPr lang="ar-SA" dirty="0" err="1" smtClean="0"/>
              <a:t>كتاب </a:t>
            </a:r>
            <a:r>
              <a:rPr lang="ar-SA" dirty="0" smtClean="0"/>
              <a:t>"علل الحديث" لابن أبي حاتم، وهو مرتب على الأبواب، </a:t>
            </a:r>
            <a:r>
              <a:rPr lang="ar-SA" dirty="0" err="1" smtClean="0"/>
              <a:t>وكتاب </a:t>
            </a:r>
            <a:r>
              <a:rPr lang="ar-SA" dirty="0" smtClean="0"/>
              <a:t>"العلل" </a:t>
            </a:r>
            <a:r>
              <a:rPr lang="ar-SA" dirty="0" err="1" smtClean="0"/>
              <a:t>للدارقطني</a:t>
            </a:r>
            <a:r>
              <a:rPr lang="ar-SA" dirty="0" smtClean="0"/>
              <a:t>، وهو مرتب على </a:t>
            </a:r>
            <a:r>
              <a:rPr lang="ar-SA" dirty="0" err="1" smtClean="0"/>
              <a:t>المسانيد</a:t>
            </a:r>
            <a:endParaRPr lang="en-US" dirty="0" smtClean="0"/>
          </a:p>
          <a:p>
            <a:pPr marL="3175" indent="358775" algn="just" rtl="1"/>
            <a:r>
              <a:rPr lang="ar-SA" dirty="0" smtClean="0"/>
              <a:t> وقد يَنهَج بعض المؤلفين في العلل نهجًا آخر، فتراه يذكر أن فلانًا لم يسمع من فلان، أو أن حديث فلان عن فلان منقطع؛ لأنه لم يلقه، وذلك كالإمام أحمد في </a:t>
            </a:r>
            <a:r>
              <a:rPr lang="ar-SA" dirty="0" err="1" smtClean="0"/>
              <a:t>كتابه </a:t>
            </a:r>
            <a:r>
              <a:rPr lang="ar-SA" dirty="0" smtClean="0"/>
              <a:t>"العلل ومعرفة الرجال" فهذه الكتب يمكن الاستعانة </a:t>
            </a:r>
            <a:r>
              <a:rPr lang="ar-SA" dirty="0" err="1" smtClean="0"/>
              <a:t>بها</a:t>
            </a:r>
            <a:r>
              <a:rPr lang="ar-SA" dirty="0" smtClean="0"/>
              <a:t> في كشف علل </a:t>
            </a:r>
            <a:r>
              <a:rPr lang="ar-SA" dirty="0" err="1" smtClean="0"/>
              <a:t>الحديث .</a:t>
            </a:r>
            <a:endParaRPr lang="en-US" dirty="0" smtClean="0"/>
          </a:p>
          <a:p>
            <a:endParaRPr lang="ar-SA" dirty="0"/>
          </a:p>
        </p:txBody>
      </p:sp>
    </p:spTree>
    <p:extLst>
      <p:ext uri="{BB962C8B-B14F-4D97-AF65-F5344CB8AC3E}">
        <p14:creationId xmlns:p14="http://schemas.microsoft.com/office/powerpoint/2010/main" val="3338920246"/>
      </p:ext>
    </p:extLst>
  </p:cSld>
  <p:clrMapOvr>
    <a:masterClrMapping/>
  </p:clrMapOvr>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marL="85725" indent="276225" algn="just" rtl="1"/>
            <a:r>
              <a:rPr lang="ar-SA" sz="4000" dirty="0" smtClean="0"/>
              <a:t>هل صنف العلماء كتبًا خاصة في معرفة الأحاديث </a:t>
            </a:r>
            <a:r>
              <a:rPr lang="ar-SA" sz="4000" dirty="0" err="1" smtClean="0"/>
              <a:t>الشاذة؟</a:t>
            </a:r>
            <a:r>
              <a:rPr lang="ar-SA" sz="4000" dirty="0" smtClean="0"/>
              <a:t> </a:t>
            </a:r>
          </a:p>
          <a:p>
            <a:pPr marL="85725" indent="276225" algn="just" rtl="1"/>
            <a:r>
              <a:rPr lang="ar-SA" sz="4000" dirty="0" smtClean="0"/>
              <a:t>والجواب عن ذلك: أن العلماء لم يصنفوا مثل هذه </a:t>
            </a:r>
            <a:r>
              <a:rPr lang="ar-SA" sz="4000" dirty="0" err="1" smtClean="0"/>
              <a:t>المؤلفات </a:t>
            </a:r>
            <a:r>
              <a:rPr lang="ar-SA" sz="4000" dirty="0" smtClean="0"/>
              <a:t>، لكن الشذوذ قبل ظهوره هو نوع من العلل، ولذلك كثيرًا ما يعلل الأئمة بعض الأحاديث بأن فلانًا روى الحديث على وجه مخالف للأول، وهو أثبت وأوثق منه، فالشذوذ نوع من العلل.</a:t>
            </a:r>
            <a:endParaRPr lang="en-US" sz="4000" dirty="0" smtClean="0"/>
          </a:p>
          <a:p>
            <a:endParaRPr lang="ar-SA" dirty="0"/>
          </a:p>
        </p:txBody>
      </p:sp>
    </p:spTree>
    <p:extLst>
      <p:ext uri="{BB962C8B-B14F-4D97-AF65-F5344CB8AC3E}">
        <p14:creationId xmlns:p14="http://schemas.microsoft.com/office/powerpoint/2010/main" val="349404044"/>
      </p:ext>
    </p:extLst>
  </p:cSld>
  <p:clrMapOvr>
    <a:masterClrMapping/>
  </p:clrMapOvr>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3200" b="1" dirty="0" smtClean="0"/>
              <a:t/>
            </a:r>
            <a:br>
              <a:rPr lang="ar-SA" sz="3200" b="1" dirty="0" smtClean="0"/>
            </a:br>
            <a:r>
              <a:rPr lang="ar-SA" sz="3200" b="1" dirty="0" smtClean="0"/>
              <a:t>المرحلة </a:t>
            </a:r>
            <a:r>
              <a:rPr lang="ar-SA" sz="3200" b="1" dirty="0" err="1" smtClean="0"/>
              <a:t>السادسة </a:t>
            </a:r>
            <a:r>
              <a:rPr lang="ar-SA" sz="3200" b="1" dirty="0" smtClean="0"/>
              <a:t>: الحكم على الحديث بناءً على المراحل السابقة بما يستحقه هذا </a:t>
            </a:r>
            <a:r>
              <a:rPr lang="ar-SA" sz="3200" b="1" dirty="0" err="1" smtClean="0"/>
              <a:t>الحديث</a:t>
            </a:r>
            <a:r>
              <a:rPr lang="ar-SA" sz="3200" dirty="0" err="1" smtClean="0"/>
              <a:t> .</a:t>
            </a:r>
            <a:r>
              <a:rPr lang="ar-SA" sz="3200" dirty="0" smtClean="0"/>
              <a:t> </a:t>
            </a:r>
            <a:r>
              <a:rPr lang="en-US" dirty="0" smtClean="0"/>
              <a:t/>
            </a:r>
            <a:br>
              <a:rPr lang="en-US" dirty="0" smtClean="0"/>
            </a:br>
            <a:endParaRPr lang="ar-SA" dirty="0"/>
          </a:p>
        </p:txBody>
      </p:sp>
      <p:sp>
        <p:nvSpPr>
          <p:cNvPr id="3" name="عنصر نائب للمحتوى 2"/>
          <p:cNvSpPr>
            <a:spLocks noGrp="1"/>
          </p:cNvSpPr>
          <p:nvPr>
            <p:ph idx="1"/>
          </p:nvPr>
        </p:nvSpPr>
        <p:spPr/>
        <p:txBody>
          <a:bodyPr/>
          <a:lstStyle/>
          <a:p>
            <a:pPr indent="200025" algn="just" rtl="1">
              <a:tabLst>
                <a:tab pos="542925" algn="l"/>
              </a:tabLst>
            </a:pPr>
            <a:r>
              <a:rPr lang="ar-SA" sz="4000" dirty="0" smtClean="0"/>
              <a:t>إذا توفرت جميع شروط الصحة في السند و المتن حكمنا </a:t>
            </a:r>
            <a:r>
              <a:rPr lang="ar-SA" sz="4000" dirty="0" err="1" smtClean="0"/>
              <a:t>بها</a:t>
            </a:r>
            <a:r>
              <a:rPr lang="ar-SA" sz="4000" dirty="0" smtClean="0"/>
              <a:t> ، و إن فقد شرط حكم بما يناسب من حسن أو </a:t>
            </a:r>
            <a:r>
              <a:rPr lang="ar-SA" sz="4000" dirty="0" err="1" smtClean="0"/>
              <a:t>ضعف </a:t>
            </a:r>
            <a:r>
              <a:rPr lang="ar-SA" sz="4000" dirty="0" smtClean="0"/>
              <a:t>،إلا أن يوجد له عاضد </a:t>
            </a:r>
            <a:r>
              <a:rPr lang="ar-SA" sz="4000" dirty="0" err="1" smtClean="0"/>
              <a:t>يعضده .</a:t>
            </a:r>
            <a:endParaRPr lang="ar-SA" sz="4000" dirty="0" smtClean="0"/>
          </a:p>
          <a:p>
            <a:pPr indent="200025" algn="just" rtl="1">
              <a:tabLst>
                <a:tab pos="542925" algn="l"/>
              </a:tabLst>
            </a:pPr>
            <a:r>
              <a:rPr lang="ar-SA" sz="4000" dirty="0" smtClean="0"/>
              <a:t> و المقصود أنه ينبغي النظر في </a:t>
            </a:r>
            <a:r>
              <a:rPr lang="ar-SA" sz="4000" dirty="0" err="1" smtClean="0"/>
              <a:t>المعضدات </a:t>
            </a:r>
            <a:r>
              <a:rPr lang="ar-SA" sz="4000" dirty="0" smtClean="0"/>
              <a:t>، فقد أحكم على هذا الحديث بحكمٍ </a:t>
            </a:r>
            <a:r>
              <a:rPr lang="ar-SA" sz="4000" dirty="0" err="1" smtClean="0"/>
              <a:t>معين </a:t>
            </a:r>
            <a:r>
              <a:rPr lang="ar-SA" sz="4000" dirty="0" smtClean="0"/>
              <a:t>، لكن قد أجد ما يعضده ويقويه من طرق وشواهد </a:t>
            </a:r>
            <a:r>
              <a:rPr lang="ar-SA" sz="4000" dirty="0" err="1" smtClean="0"/>
              <a:t>أخرى .</a:t>
            </a:r>
            <a:endParaRPr lang="en-US" sz="4000" dirty="0" smtClean="0"/>
          </a:p>
          <a:p>
            <a:pPr indent="200025" algn="just" rtl="1">
              <a:tabLst>
                <a:tab pos="542925" algn="l"/>
              </a:tabLst>
            </a:pPr>
            <a:r>
              <a:rPr lang="ar-SA" dirty="0" smtClean="0"/>
              <a:t>   </a:t>
            </a:r>
            <a:endParaRPr lang="ar-SA" dirty="0"/>
          </a:p>
        </p:txBody>
      </p:sp>
    </p:spTree>
    <p:extLst>
      <p:ext uri="{BB962C8B-B14F-4D97-AF65-F5344CB8AC3E}">
        <p14:creationId xmlns:p14="http://schemas.microsoft.com/office/powerpoint/2010/main" val="703365714"/>
      </p:ext>
    </p:extLst>
  </p:cSld>
  <p:clrMapOvr>
    <a:masterClrMapping/>
  </p:clrMapOvr>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ما المراد </a:t>
            </a:r>
            <a:r>
              <a:rPr lang="ar-SA" dirty="0" err="1" smtClean="0"/>
              <a:t>بالعاضد</a:t>
            </a:r>
            <a:r>
              <a:rPr lang="ar-SA" dirty="0" smtClean="0"/>
              <a:t> </a:t>
            </a:r>
            <a:r>
              <a:rPr lang="ar-SA" dirty="0" err="1" smtClean="0"/>
              <a:t>؟</a:t>
            </a:r>
            <a:r>
              <a:rPr lang="ar-SA" dirty="0" smtClean="0"/>
              <a:t> </a:t>
            </a:r>
            <a:br>
              <a:rPr lang="ar-SA" dirty="0" smtClean="0"/>
            </a:br>
            <a:endParaRPr lang="ar-SA" dirty="0"/>
          </a:p>
        </p:txBody>
      </p:sp>
      <p:sp>
        <p:nvSpPr>
          <p:cNvPr id="3" name="عنصر نائب للمحتوى 2"/>
          <p:cNvSpPr>
            <a:spLocks noGrp="1"/>
          </p:cNvSpPr>
          <p:nvPr>
            <p:ph idx="1"/>
          </p:nvPr>
        </p:nvSpPr>
        <p:spPr/>
        <p:txBody>
          <a:bodyPr/>
          <a:lstStyle/>
          <a:p>
            <a:pPr indent="200025" algn="just" rtl="1">
              <a:tabLst>
                <a:tab pos="542925" algn="l"/>
              </a:tabLst>
            </a:pPr>
            <a:endParaRPr lang="ar-SA" sz="3600" dirty="0" smtClean="0"/>
          </a:p>
          <a:p>
            <a:pPr indent="200025" algn="just" rtl="1">
              <a:tabLst>
                <a:tab pos="542925" algn="l"/>
              </a:tabLst>
            </a:pPr>
            <a:r>
              <a:rPr lang="ar-SA" sz="3600" dirty="0" err="1" smtClean="0"/>
              <a:t>العاضد</a:t>
            </a:r>
            <a:r>
              <a:rPr lang="ar-SA" sz="3600" dirty="0" smtClean="0"/>
              <a:t> هو كل ما يدفع </a:t>
            </a:r>
            <a:r>
              <a:rPr lang="ar-SA" sz="3600" dirty="0" err="1" smtClean="0"/>
              <a:t>الضعف </a:t>
            </a:r>
            <a:r>
              <a:rPr lang="ar-SA" sz="3600" dirty="0" smtClean="0"/>
              <a:t>، و يرفه درجة </a:t>
            </a:r>
            <a:r>
              <a:rPr lang="ar-SA" sz="3600" dirty="0" err="1" smtClean="0"/>
              <a:t>الخبر .</a:t>
            </a:r>
            <a:r>
              <a:rPr lang="ar-SA" sz="3600" dirty="0" smtClean="0"/>
              <a:t> ومن ذلك </a:t>
            </a:r>
            <a:r>
              <a:rPr lang="ar-SA" sz="3600" dirty="0" err="1" smtClean="0"/>
              <a:t>ميالي</a:t>
            </a:r>
            <a:r>
              <a:rPr lang="ar-SA" sz="3600" dirty="0" smtClean="0"/>
              <a:t> </a:t>
            </a:r>
            <a:r>
              <a:rPr lang="ar-SA" sz="3600" dirty="0" err="1" smtClean="0"/>
              <a:t>:</a:t>
            </a:r>
            <a:r>
              <a:rPr lang="ar-SA" sz="3600" dirty="0" smtClean="0"/>
              <a:t> </a:t>
            </a:r>
          </a:p>
          <a:p>
            <a:pPr indent="200025" algn="just" rtl="1">
              <a:tabLst>
                <a:tab pos="542925" algn="l"/>
              </a:tabLst>
            </a:pPr>
            <a:r>
              <a:rPr lang="ar-SA" sz="3600" dirty="0" smtClean="0"/>
              <a:t>- المتابعة من رواية الصحابي </a:t>
            </a:r>
            <a:r>
              <a:rPr lang="ar-SA" sz="3600" dirty="0" err="1" smtClean="0"/>
              <a:t>نفسه .</a:t>
            </a:r>
            <a:endParaRPr lang="ar-SA" sz="3600" dirty="0" smtClean="0"/>
          </a:p>
          <a:p>
            <a:pPr indent="200025" algn="just" rtl="1">
              <a:buFontTx/>
              <a:buChar char="-"/>
              <a:tabLst>
                <a:tab pos="542925" algn="l"/>
              </a:tabLst>
            </a:pPr>
            <a:r>
              <a:rPr lang="ar-SA" sz="3600" dirty="0" smtClean="0"/>
              <a:t> الشاهد من رواية صحابي آخر، حين يكون المعنى منطبقاً بين </a:t>
            </a:r>
            <a:r>
              <a:rPr lang="ar-SA" sz="3600" dirty="0" err="1" smtClean="0"/>
              <a:t>الروايتين .</a:t>
            </a:r>
            <a:endParaRPr lang="ar-SA" sz="3600" dirty="0" smtClean="0"/>
          </a:p>
          <a:p>
            <a:pPr indent="200025" algn="just" rtl="1">
              <a:tabLst>
                <a:tab pos="542925" algn="l"/>
              </a:tabLst>
            </a:pPr>
            <a:r>
              <a:rPr lang="ar-SA" dirty="0" smtClean="0"/>
              <a:t>   </a:t>
            </a:r>
            <a:endParaRPr lang="ar-SA" dirty="0"/>
          </a:p>
        </p:txBody>
      </p:sp>
    </p:spTree>
    <p:extLst>
      <p:ext uri="{BB962C8B-B14F-4D97-AF65-F5344CB8AC3E}">
        <p14:creationId xmlns:p14="http://schemas.microsoft.com/office/powerpoint/2010/main" val="4286586420"/>
      </p:ext>
    </p:extLst>
  </p:cSld>
  <p:clrMapOvr>
    <a:masterClrMapping/>
  </p:clrMapOvr>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
            </a:r>
            <a:br>
              <a:rPr lang="ar-SA" dirty="0" smtClean="0"/>
            </a:br>
            <a:r>
              <a:rPr lang="ar-SA" dirty="0" smtClean="0"/>
              <a:t>مثال لدراسة الإسناد عمليا </a:t>
            </a:r>
            <a:r>
              <a:rPr lang="en-US" dirty="0" smtClean="0"/>
              <a:t/>
            </a:r>
            <a:br>
              <a:rPr lang="en-US" dirty="0" smtClean="0"/>
            </a:br>
            <a:endParaRPr lang="ar-SA" dirty="0"/>
          </a:p>
        </p:txBody>
      </p:sp>
      <p:sp>
        <p:nvSpPr>
          <p:cNvPr id="3" name="عنصر نائب للمحتوى 2"/>
          <p:cNvSpPr>
            <a:spLocks noGrp="1"/>
          </p:cNvSpPr>
          <p:nvPr>
            <p:ph idx="1"/>
          </p:nvPr>
        </p:nvSpPr>
        <p:spPr/>
        <p:txBody>
          <a:bodyPr/>
          <a:lstStyle/>
          <a:p>
            <a:pPr rtl="1"/>
            <a:r>
              <a:rPr lang="ar-SA" dirty="0" smtClean="0"/>
              <a:t>قال النسائي: أخبرنا إسماعيل بن مسعود، قال: حدثنا خالد بن الحارس، قال: حدثنا حسين المعلّم، عن عمرو بن شعيب أن أباه حدثه عن عبد الله بن عمرو قال: لما فتح رسول </a:t>
            </a:r>
            <a:r>
              <a:rPr lang="ar-SA" dirty="0" err="1" smtClean="0"/>
              <a:t>الله </a:t>
            </a:r>
            <a:r>
              <a:rPr lang="ar-SA" dirty="0" smtClean="0"/>
              <a:t>-صلى الله عليه وسلم- مكةَ؛ قامَ خطيبا فقال في </a:t>
            </a:r>
            <a:r>
              <a:rPr lang="ar-SA" dirty="0" err="1" smtClean="0"/>
              <a:t>خطبته: </a:t>
            </a:r>
            <a:r>
              <a:rPr lang="ar-SA" dirty="0" smtClean="0"/>
              <a:t>(لا يجوز لامرأة عطية إلا بإذن زوجها</a:t>
            </a:r>
            <a:r>
              <a:rPr lang="ar-SA" dirty="0" err="1" smtClean="0"/>
              <a:t>))</a:t>
            </a:r>
            <a:endParaRPr lang="en-US" dirty="0" smtClean="0"/>
          </a:p>
          <a:p>
            <a:endParaRPr lang="ar-SA" dirty="0"/>
          </a:p>
        </p:txBody>
      </p:sp>
    </p:spTree>
    <p:extLst>
      <p:ext uri="{BB962C8B-B14F-4D97-AF65-F5344CB8AC3E}">
        <p14:creationId xmlns:p14="http://schemas.microsoft.com/office/powerpoint/2010/main" val="1098410603"/>
      </p:ext>
    </p:extLst>
  </p:cSld>
  <p:clrMapOvr>
    <a:masterClrMapping/>
  </p:clrMapOvr>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indent="284163" algn="just" rtl="1"/>
            <a:r>
              <a:rPr lang="ar-SA" dirty="0" smtClean="0"/>
              <a:t>الحديث من سنن النسائي و هو أحد الكتب الستة فرجال هذا الإسناد كلَّهم </a:t>
            </a:r>
            <a:r>
              <a:rPr lang="ar-SA" dirty="0" err="1" smtClean="0"/>
              <a:t>في </a:t>
            </a:r>
            <a:r>
              <a:rPr lang="ar-SA" dirty="0" smtClean="0"/>
              <a:t>"تهذيب الكمال" وأصوله وفروعه؛ أي هم في </a:t>
            </a:r>
            <a:r>
              <a:rPr lang="ar-SA" dirty="0" err="1" smtClean="0"/>
              <a:t>كتاب </a:t>
            </a:r>
            <a:r>
              <a:rPr lang="ar-SA" dirty="0" smtClean="0"/>
              <a:t>"الكمال" لعبد الغني المقدسي، وموجودون </a:t>
            </a:r>
            <a:r>
              <a:rPr lang="ar-SA" dirty="0" err="1" smtClean="0"/>
              <a:t>في </a:t>
            </a:r>
            <a:r>
              <a:rPr lang="ar-SA" dirty="0" smtClean="0"/>
              <a:t>"تهذيب الكمال" </a:t>
            </a:r>
            <a:r>
              <a:rPr lang="ar-SA" dirty="0" err="1" smtClean="0"/>
              <a:t>في </a:t>
            </a:r>
            <a:r>
              <a:rPr lang="ar-SA" dirty="0" smtClean="0"/>
              <a:t>"تذهيب التهذيب" و"الكاشف" كلاهما للذهبي، و"تقريب </a:t>
            </a:r>
            <a:r>
              <a:rPr lang="ar-SA" dirty="0" err="1" smtClean="0"/>
              <a:t>التهذيب" </a:t>
            </a:r>
            <a:r>
              <a:rPr lang="ar-SA" dirty="0" smtClean="0"/>
              <a:t>"وكتاب الخزرجي" هؤلاء الرواة موجودون في كل هذه الكتب إما على وجه الاختصار، أو على وجه التوسط، أو على وجه التوسع جدًّا.</a:t>
            </a:r>
            <a:endParaRPr lang="en-US" dirty="0" smtClean="0"/>
          </a:p>
          <a:p>
            <a:r>
              <a:rPr lang="ar-SA" dirty="0" smtClean="0"/>
              <a:t>    وسنتعرف على الرواة من </a:t>
            </a:r>
            <a:r>
              <a:rPr lang="ar-SA" dirty="0" err="1" smtClean="0"/>
              <a:t>كتاب </a:t>
            </a:r>
            <a:r>
              <a:rPr lang="ar-SA" dirty="0" smtClean="0"/>
              <a:t>"تقريب </a:t>
            </a:r>
            <a:r>
              <a:rPr lang="ar-SA" dirty="0" err="1" smtClean="0"/>
              <a:t>التهذيب"</a:t>
            </a:r>
            <a:r>
              <a:rPr lang="ar-SA" dirty="0" smtClean="0"/>
              <a:t> </a:t>
            </a:r>
            <a:endParaRPr lang="ar-SA" dirty="0"/>
          </a:p>
        </p:txBody>
      </p:sp>
    </p:spTree>
    <p:extLst>
      <p:ext uri="{BB962C8B-B14F-4D97-AF65-F5344CB8AC3E}">
        <p14:creationId xmlns:p14="http://schemas.microsoft.com/office/powerpoint/2010/main" val="86554507"/>
      </p:ext>
    </p:extLst>
  </p:cSld>
  <p:clrMapOvr>
    <a:masterClrMapping/>
  </p:clrMapOvr>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
            </a:r>
            <a:br>
              <a:rPr lang="ar-SA" dirty="0" smtClean="0"/>
            </a:br>
            <a:r>
              <a:rPr lang="ar-SA" dirty="0" smtClean="0"/>
              <a:t>أولا: إسماعيل بن مسعود:</a:t>
            </a:r>
            <a:r>
              <a:rPr lang="en-US" dirty="0" smtClean="0"/>
              <a:t/>
            </a:r>
            <a:br>
              <a:rPr lang="en-US" dirty="0" smtClean="0"/>
            </a:br>
            <a:endParaRPr lang="ar-SA" dirty="0"/>
          </a:p>
        </p:txBody>
      </p:sp>
      <p:sp>
        <p:nvSpPr>
          <p:cNvPr id="3" name="عنصر نائب للمحتوى 2"/>
          <p:cNvSpPr>
            <a:spLocks noGrp="1"/>
          </p:cNvSpPr>
          <p:nvPr>
            <p:ph idx="1"/>
          </p:nvPr>
        </p:nvSpPr>
        <p:spPr/>
        <p:txBody>
          <a:bodyPr/>
          <a:lstStyle/>
          <a:p>
            <a:pPr marL="0" indent="361950" algn="just" rtl="1"/>
            <a:r>
              <a:rPr lang="ar-SA" sz="2400" dirty="0" smtClean="0"/>
              <a:t>نفتش عمن اسمه إسماعيل في حرف الهمزة فنجد أول شخص اسمه إسماعيل بن أبان، إذن نقلب عدة أوراق لنرى من اسم أبيه </a:t>
            </a:r>
            <a:r>
              <a:rPr lang="ar-SA" sz="2400" dirty="0" err="1" smtClean="0"/>
              <a:t>مسعود </a:t>
            </a:r>
            <a:r>
              <a:rPr lang="ar-SA" sz="2400" dirty="0" smtClean="0"/>
              <a:t>، سنجد اثنين كل منهما اسمه إسماعيل بن مسعود، وهما: إسماعيل بن مسعود </a:t>
            </a:r>
            <a:r>
              <a:rPr lang="ar-SA" sz="2400" dirty="0" err="1" smtClean="0"/>
              <a:t>الزرقي</a:t>
            </a:r>
            <a:r>
              <a:rPr lang="ar-SA" sz="2400" dirty="0" smtClean="0"/>
              <a:t>، وإسماعيل بن مسعود </a:t>
            </a:r>
            <a:r>
              <a:rPr lang="ar-SA" sz="2400" dirty="0" err="1" smtClean="0"/>
              <a:t>الجحدري،</a:t>
            </a:r>
            <a:r>
              <a:rPr lang="ar-SA" sz="2400" dirty="0" smtClean="0"/>
              <a:t> </a:t>
            </a:r>
          </a:p>
          <a:p>
            <a:pPr marL="0" indent="361950" algn="just" rtl="1"/>
            <a:r>
              <a:rPr lang="ar-SA" sz="2400" dirty="0" smtClean="0"/>
              <a:t>نستطيع أن نميز إسماعيل بن مسعود الذي هو شيخ النسائي بأنه </a:t>
            </a:r>
            <a:r>
              <a:rPr lang="ar-SA" sz="2400" dirty="0" err="1" smtClean="0"/>
              <a:t>الجحدري</a:t>
            </a:r>
            <a:r>
              <a:rPr lang="ar-SA" sz="2400" dirty="0" smtClean="0"/>
              <a:t> من أمرين:</a:t>
            </a:r>
            <a:endParaRPr lang="en-US" sz="2400" dirty="0" smtClean="0"/>
          </a:p>
          <a:p>
            <a:pPr marL="0" indent="361950" algn="just" rtl="1"/>
            <a:r>
              <a:rPr lang="ar-SA" sz="2400" dirty="0" smtClean="0"/>
              <a:t>أولهما: أن المؤلف رمز </a:t>
            </a:r>
            <a:r>
              <a:rPr lang="ar-SA" sz="2400" dirty="0" err="1" smtClean="0"/>
              <a:t>بحرف </a:t>
            </a:r>
            <a:r>
              <a:rPr lang="ar-SA" sz="2400" dirty="0" smtClean="0"/>
              <a:t>"س" </a:t>
            </a:r>
            <a:r>
              <a:rPr lang="ar-SA" sz="2400" dirty="0" err="1" smtClean="0"/>
              <a:t>للجحدري</a:t>
            </a:r>
            <a:r>
              <a:rPr lang="ar-SA" sz="2400" dirty="0" smtClean="0"/>
              <a:t>، ومعنى هذا الرمز أنه أخرج له النسائي في سننه، على حين أنه رمز </a:t>
            </a:r>
            <a:r>
              <a:rPr lang="ar-SA" sz="2400" dirty="0" err="1" smtClean="0"/>
              <a:t>للزُّرقي</a:t>
            </a:r>
            <a:r>
              <a:rPr lang="ar-SA" sz="2400" dirty="0" smtClean="0"/>
              <a:t> </a:t>
            </a:r>
            <a:r>
              <a:rPr lang="ar-SA" sz="2400" dirty="0" err="1" smtClean="0"/>
              <a:t>بحرف </a:t>
            </a:r>
            <a:r>
              <a:rPr lang="ar-SA" sz="2400" dirty="0" smtClean="0"/>
              <a:t>"ع س" ومعناه أنه أخرج له النسائي </a:t>
            </a:r>
            <a:r>
              <a:rPr lang="ar-SA" sz="2400" dirty="0" err="1" smtClean="0"/>
              <a:t>في </a:t>
            </a:r>
            <a:r>
              <a:rPr lang="ar-SA" sz="2400" dirty="0" smtClean="0"/>
              <a:t>"مسند علي" فقط.</a:t>
            </a:r>
            <a:endParaRPr lang="en-US" sz="2400" dirty="0" smtClean="0"/>
          </a:p>
          <a:p>
            <a:pPr marL="0" indent="361950" algn="just" rtl="1"/>
            <a:r>
              <a:rPr lang="ar-SA" sz="2400" dirty="0" smtClean="0"/>
              <a:t>وثانيهما: أنه قال عن </a:t>
            </a:r>
            <a:r>
              <a:rPr lang="ar-SA" sz="2400" dirty="0" err="1" smtClean="0"/>
              <a:t>الزرقي</a:t>
            </a:r>
            <a:r>
              <a:rPr lang="ar-SA" sz="2400" dirty="0" smtClean="0"/>
              <a:t>: إنه من الطبقة الخامسة، وهي طبقة صغار التابعين، ولا يمكن للنسائي أن يروي عنه بلفظ حدثنا وهو من طبقة صغار الآخذين عن اتباع </a:t>
            </a:r>
            <a:r>
              <a:rPr lang="ar-SA" sz="2400" dirty="0" err="1" smtClean="0"/>
              <a:t>التابعين  </a:t>
            </a:r>
            <a:r>
              <a:rPr lang="ar-SA" sz="2400" dirty="0" smtClean="0"/>
              <a:t>، وقال عن </a:t>
            </a:r>
            <a:r>
              <a:rPr lang="ar-SA" sz="2400" dirty="0" err="1" smtClean="0"/>
              <a:t>الجحدري</a:t>
            </a:r>
            <a:r>
              <a:rPr lang="ar-SA" sz="2400" dirty="0" smtClean="0"/>
              <a:t>: إنه من الطبقة العاشرة، وهو الذي يمكن أن يروى عنه النسائي.</a:t>
            </a:r>
            <a:endParaRPr lang="en-US" sz="2400" dirty="0" smtClean="0"/>
          </a:p>
          <a:p>
            <a:endParaRPr lang="ar-SA" dirty="0"/>
          </a:p>
        </p:txBody>
      </p:sp>
    </p:spTree>
    <p:extLst>
      <p:ext uri="{BB962C8B-B14F-4D97-AF65-F5344CB8AC3E}">
        <p14:creationId xmlns:p14="http://schemas.microsoft.com/office/powerpoint/2010/main" val="1935913251"/>
      </p:ext>
    </p:extLst>
  </p:cSld>
  <p:clrMapOvr>
    <a:masterClrMapping/>
  </p:clrMapOvr>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
            </a:r>
            <a:br>
              <a:rPr lang="ar-SA" dirty="0" smtClean="0"/>
            </a:br>
            <a:r>
              <a:rPr lang="ar-SA" dirty="0" smtClean="0"/>
              <a:t>ثانيا: خالد بن الحارث:</a:t>
            </a:r>
            <a:r>
              <a:rPr lang="en-US" dirty="0" smtClean="0"/>
              <a:t/>
            </a:r>
            <a:br>
              <a:rPr lang="en-US" dirty="0" smtClean="0"/>
            </a:br>
            <a:endParaRPr lang="ar-SA" dirty="0"/>
          </a:p>
        </p:txBody>
      </p:sp>
      <p:sp>
        <p:nvSpPr>
          <p:cNvPr id="3" name="عنصر نائب للمحتوى 2"/>
          <p:cNvSpPr>
            <a:spLocks noGrp="1"/>
          </p:cNvSpPr>
          <p:nvPr>
            <p:ph idx="1"/>
          </p:nvPr>
        </p:nvSpPr>
        <p:spPr/>
        <p:txBody>
          <a:bodyPr/>
          <a:lstStyle/>
          <a:p>
            <a:pPr marL="184150" indent="200025" algn="just" rtl="1"/>
            <a:endParaRPr lang="ar-SA" sz="3600" dirty="0" smtClean="0"/>
          </a:p>
          <a:p>
            <a:pPr marL="184150" indent="200025" algn="just" rtl="1"/>
            <a:r>
              <a:rPr lang="ar-SA" sz="3600" dirty="0" smtClean="0"/>
              <a:t>نفتش عمن اسمه خالد في حرف الخاء، فنجد أولهم خالد بن إياس، فنجول بنظرنا بَعْدَه بِعِدَّةِ تراجم فنراه بعد أربع تراجم وهو خالد بن الحارث </a:t>
            </a:r>
            <a:r>
              <a:rPr lang="ar-SA" sz="3600" dirty="0" err="1" smtClean="0"/>
              <a:t>الهجيمي</a:t>
            </a:r>
            <a:r>
              <a:rPr lang="ar-SA" sz="3600" dirty="0" smtClean="0"/>
              <a:t>، ولا يوجد من اسمه خالد بن الحارث غيره في رجال الكتب الستة.</a:t>
            </a:r>
            <a:endParaRPr lang="en-US" sz="3600" dirty="0" smtClean="0"/>
          </a:p>
          <a:p>
            <a:endParaRPr lang="ar-SA" dirty="0"/>
          </a:p>
        </p:txBody>
      </p:sp>
    </p:spTree>
    <p:extLst>
      <p:ext uri="{BB962C8B-B14F-4D97-AF65-F5344CB8AC3E}">
        <p14:creationId xmlns:p14="http://schemas.microsoft.com/office/powerpoint/2010/main" val="3496904169"/>
      </p:ext>
    </p:extLst>
  </p:cSld>
  <p:clrMapOvr>
    <a:masterClrMapping/>
  </p:clrMapOvr>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
            </a:r>
            <a:br>
              <a:rPr lang="ar-SA" dirty="0" smtClean="0"/>
            </a:br>
            <a:r>
              <a:rPr lang="ar-SA" dirty="0" smtClean="0"/>
              <a:t>ثالثا: حسين المعلم:</a:t>
            </a:r>
            <a:r>
              <a:rPr lang="en-US" dirty="0" smtClean="0"/>
              <a:t/>
            </a:r>
            <a:br>
              <a:rPr lang="en-US" dirty="0" smtClean="0"/>
            </a:br>
            <a:endParaRPr lang="ar-SA" dirty="0"/>
          </a:p>
        </p:txBody>
      </p:sp>
      <p:sp>
        <p:nvSpPr>
          <p:cNvPr id="3" name="عنصر نائب للمحتوى 2"/>
          <p:cNvSpPr>
            <a:spLocks noGrp="1"/>
          </p:cNvSpPr>
          <p:nvPr>
            <p:ph idx="1"/>
          </p:nvPr>
        </p:nvSpPr>
        <p:spPr/>
        <p:txBody>
          <a:bodyPr/>
          <a:lstStyle/>
          <a:p>
            <a:pPr indent="369888" algn="just" rtl="1"/>
            <a:r>
              <a:rPr lang="ar-SA" sz="3600" dirty="0" smtClean="0"/>
              <a:t>نبحث عمن اسمه حسين في </a:t>
            </a:r>
            <a:r>
              <a:rPr lang="ar-SA" sz="3600" dirty="0" err="1" smtClean="0"/>
              <a:t>حرف </a:t>
            </a:r>
            <a:r>
              <a:rPr lang="ar-SA" sz="3600" dirty="0" smtClean="0"/>
              <a:t>"الحاء" فنجد هذا </a:t>
            </a:r>
            <a:r>
              <a:rPr lang="ar-SA" sz="3600" dirty="0" err="1" smtClean="0"/>
              <a:t>العنوان: </a:t>
            </a:r>
            <a:r>
              <a:rPr lang="ar-SA" sz="3600" dirty="0" smtClean="0"/>
              <a:t>"ذكر من اسمه الحسين" وبما أن الشخص الذي نبحث عن ترجمته لم يُذكر اسم أبيه في الإسناد؛ لذلك ينبغي علينا استعراض من اسمهم حسين كلهم؛ حتى نعثر عليه، وباستعراض من اسمهم حسين نعثر على حسين المعلم واسمه حسين بن </a:t>
            </a:r>
            <a:r>
              <a:rPr lang="ar-SA" sz="3600" dirty="0" err="1" smtClean="0"/>
              <a:t>ذكوان</a:t>
            </a:r>
            <a:r>
              <a:rPr lang="ar-SA" sz="3600" dirty="0" smtClean="0"/>
              <a:t> </a:t>
            </a:r>
            <a:r>
              <a:rPr lang="ar-SA" sz="3600" dirty="0" err="1" smtClean="0"/>
              <a:t>المعلم </a:t>
            </a:r>
            <a:r>
              <a:rPr lang="ar-SA" dirty="0" err="1" smtClean="0"/>
              <a:t>.</a:t>
            </a:r>
            <a:endParaRPr lang="en-US" dirty="0" smtClean="0"/>
          </a:p>
          <a:p>
            <a:endParaRPr lang="ar-SA" dirty="0"/>
          </a:p>
        </p:txBody>
      </p:sp>
    </p:spTree>
    <p:extLst>
      <p:ext uri="{BB962C8B-B14F-4D97-AF65-F5344CB8AC3E}">
        <p14:creationId xmlns:p14="http://schemas.microsoft.com/office/powerpoint/2010/main" val="1064903840"/>
      </p:ext>
    </p:extLst>
  </p:cSld>
  <p:clrMapOvr>
    <a:masterClrMapping/>
  </p:clrMapOvr>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
            </a:r>
            <a:br>
              <a:rPr lang="ar-SA" dirty="0" smtClean="0"/>
            </a:br>
            <a:r>
              <a:rPr lang="ar-SA" dirty="0" smtClean="0"/>
              <a:t>رابعا: عمرو بن شعيب:</a:t>
            </a:r>
            <a:r>
              <a:rPr lang="en-US" dirty="0" smtClean="0"/>
              <a:t/>
            </a:r>
            <a:br>
              <a:rPr lang="en-US" dirty="0" smtClean="0"/>
            </a:br>
            <a:endParaRPr lang="ar-SA" dirty="0"/>
          </a:p>
        </p:txBody>
      </p:sp>
      <p:sp>
        <p:nvSpPr>
          <p:cNvPr id="3" name="عنصر نائب للمحتوى 2"/>
          <p:cNvSpPr>
            <a:spLocks noGrp="1"/>
          </p:cNvSpPr>
          <p:nvPr>
            <p:ph idx="1"/>
          </p:nvPr>
        </p:nvSpPr>
        <p:spPr/>
        <p:txBody>
          <a:bodyPr/>
          <a:lstStyle/>
          <a:p>
            <a:pPr marL="0" indent="446088" algn="just" rtl="1"/>
            <a:endParaRPr lang="ar-SA" sz="4000" dirty="0" smtClean="0"/>
          </a:p>
          <a:p>
            <a:pPr marL="0" indent="446088" algn="just" rtl="1"/>
            <a:r>
              <a:rPr lang="ar-SA" sz="4000" dirty="0" smtClean="0"/>
              <a:t>نبحث عمن اسمه عمرو في </a:t>
            </a:r>
            <a:r>
              <a:rPr lang="ar-SA" sz="4000" dirty="0" err="1" smtClean="0"/>
              <a:t>حرف </a:t>
            </a:r>
            <a:r>
              <a:rPr lang="ar-SA" sz="4000" dirty="0" smtClean="0"/>
              <a:t>"العين" فنجد هذا </a:t>
            </a:r>
            <a:r>
              <a:rPr lang="ar-SA" sz="4000" dirty="0" err="1" smtClean="0"/>
              <a:t>العنوان: </a:t>
            </a:r>
            <a:r>
              <a:rPr lang="ar-SA" sz="4000" dirty="0" smtClean="0"/>
              <a:t>"ذكر من اسمه عَمرو بفتح أوله" فنبحث عن اسم أبيه شعيب فنجد عمرو بن شعيب بن محمد بن عبد الله بن عمر و بن العاص.</a:t>
            </a:r>
            <a:endParaRPr lang="en-US" sz="4000" dirty="0" smtClean="0"/>
          </a:p>
          <a:p>
            <a:endParaRPr lang="ar-SA" dirty="0"/>
          </a:p>
        </p:txBody>
      </p:sp>
    </p:spTree>
    <p:extLst>
      <p:ext uri="{BB962C8B-B14F-4D97-AF65-F5344CB8AC3E}">
        <p14:creationId xmlns:p14="http://schemas.microsoft.com/office/powerpoint/2010/main" val="3344905004"/>
      </p:ext>
    </p:extLst>
  </p:cSld>
  <p:clrMapOvr>
    <a:masterClrMapping/>
  </p:clrMapOvr>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
            </a:r>
            <a:br>
              <a:rPr lang="ar-SA" dirty="0" smtClean="0"/>
            </a:br>
            <a:r>
              <a:rPr lang="ar-SA" dirty="0" smtClean="0"/>
              <a:t>خامسا: شعيب والد عمرو:</a:t>
            </a:r>
            <a:r>
              <a:rPr lang="en-US" dirty="0" smtClean="0"/>
              <a:t/>
            </a:r>
            <a:br>
              <a:rPr lang="en-US" dirty="0" smtClean="0"/>
            </a:br>
            <a:endParaRPr lang="ar-SA" dirty="0"/>
          </a:p>
        </p:txBody>
      </p:sp>
      <p:sp>
        <p:nvSpPr>
          <p:cNvPr id="3" name="عنصر نائب للمحتوى 2"/>
          <p:cNvSpPr>
            <a:spLocks noGrp="1"/>
          </p:cNvSpPr>
          <p:nvPr>
            <p:ph idx="1"/>
          </p:nvPr>
        </p:nvSpPr>
        <p:spPr/>
        <p:txBody>
          <a:bodyPr/>
          <a:lstStyle/>
          <a:p>
            <a:pPr marL="85725" indent="360363" algn="just" rtl="1"/>
            <a:endParaRPr lang="ar-SA" sz="4000" dirty="0" smtClean="0"/>
          </a:p>
          <a:p>
            <a:pPr marL="85725" indent="360363" algn="just" rtl="1"/>
            <a:r>
              <a:rPr lang="ar-SA" sz="4000" dirty="0" smtClean="0"/>
              <a:t>نبحث عنه في </a:t>
            </a:r>
            <a:r>
              <a:rPr lang="ar-SA" sz="4000" dirty="0" err="1" smtClean="0"/>
              <a:t>حرف </a:t>
            </a:r>
            <a:r>
              <a:rPr lang="ar-SA" sz="4000" dirty="0" smtClean="0"/>
              <a:t>"الشين" فنجد أول من اسمه </a:t>
            </a:r>
            <a:r>
              <a:rPr lang="ar-SA" sz="4000" dirty="0" err="1" smtClean="0"/>
              <a:t>شعيب </a:t>
            </a:r>
            <a:r>
              <a:rPr lang="ar-SA" sz="4000" dirty="0" smtClean="0"/>
              <a:t>، وبما أننا عرفنا اسم أبيه وهو محمد عندما كنا نبحث عن ترجمة ابنه عمرو؛ إذن نبحث عن اسم أبيه محمد فنجد قول </a:t>
            </a:r>
            <a:r>
              <a:rPr lang="ar-SA" sz="4000" dirty="0" err="1" smtClean="0"/>
              <a:t>المؤلف: </a:t>
            </a:r>
            <a:r>
              <a:rPr lang="ar-SA" sz="4000" dirty="0" smtClean="0"/>
              <a:t>"شعيب بن محمد بن عبد الله بن عمرو بن العاص صدوقٌ، ثَبَتَ سماعُه من جده.</a:t>
            </a:r>
            <a:endParaRPr lang="en-US" sz="4000" dirty="0" smtClean="0"/>
          </a:p>
          <a:p>
            <a:endParaRPr lang="ar-SA" dirty="0"/>
          </a:p>
        </p:txBody>
      </p:sp>
    </p:spTree>
    <p:extLst>
      <p:ext uri="{BB962C8B-B14F-4D97-AF65-F5344CB8AC3E}">
        <p14:creationId xmlns:p14="http://schemas.microsoft.com/office/powerpoint/2010/main" val="2204407464"/>
      </p:ext>
    </p:extLst>
  </p:cSld>
  <p:clrMapOvr>
    <a:masterClrMapping/>
  </p:clrMapOvr>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
            </a:r>
            <a:br>
              <a:rPr lang="ar-SA" dirty="0" smtClean="0"/>
            </a:br>
            <a:r>
              <a:rPr lang="ar-SA" dirty="0" smtClean="0"/>
              <a:t>سادسا: عبد الله بن عمرو:</a:t>
            </a:r>
            <a:r>
              <a:rPr lang="en-US" dirty="0" smtClean="0"/>
              <a:t/>
            </a:r>
            <a:br>
              <a:rPr lang="en-US" dirty="0" smtClean="0"/>
            </a:br>
            <a:endParaRPr lang="ar-SA" dirty="0"/>
          </a:p>
        </p:txBody>
      </p:sp>
      <p:sp>
        <p:nvSpPr>
          <p:cNvPr id="3" name="عنصر نائب للمحتوى 2"/>
          <p:cNvSpPr>
            <a:spLocks noGrp="1"/>
          </p:cNvSpPr>
          <p:nvPr>
            <p:ph idx="1"/>
          </p:nvPr>
        </p:nvSpPr>
        <p:spPr/>
        <p:txBody>
          <a:bodyPr/>
          <a:lstStyle/>
          <a:p>
            <a:pPr rtl="1"/>
            <a:endParaRPr lang="ar-SA" dirty="0" smtClean="0"/>
          </a:p>
          <a:p>
            <a:pPr rtl="1"/>
            <a:r>
              <a:rPr lang="ar-SA" dirty="0" smtClean="0"/>
              <a:t>أي ابن العاص نبحث عن اسمه عبد الله في حرف </a:t>
            </a:r>
            <a:r>
              <a:rPr lang="ar-SA" dirty="0" err="1" smtClean="0"/>
              <a:t>العين </a:t>
            </a:r>
            <a:r>
              <a:rPr lang="ar-SA" dirty="0" smtClean="0"/>
              <a:t>.و هو الصحابي </a:t>
            </a:r>
            <a:r>
              <a:rPr lang="ar-SA" dirty="0" err="1" smtClean="0"/>
              <a:t>المعروف .</a:t>
            </a:r>
            <a:endParaRPr lang="en-US" dirty="0" smtClean="0"/>
          </a:p>
          <a:p>
            <a:endParaRPr lang="ar-SA" dirty="0"/>
          </a:p>
        </p:txBody>
      </p:sp>
    </p:spTree>
    <p:extLst>
      <p:ext uri="{BB962C8B-B14F-4D97-AF65-F5344CB8AC3E}">
        <p14:creationId xmlns:p14="http://schemas.microsoft.com/office/powerpoint/2010/main" val="4060889028"/>
      </p:ext>
    </p:extLst>
  </p:cSld>
  <p:clrMapOvr>
    <a:masterClrMapping/>
  </p:clrMapOvr>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
            </a:r>
            <a:br>
              <a:rPr lang="ar-SA" dirty="0" smtClean="0"/>
            </a:br>
            <a:r>
              <a:rPr lang="ar-SA" dirty="0" smtClean="0"/>
              <a:t/>
            </a:r>
            <a:br>
              <a:rPr lang="ar-SA" dirty="0" smtClean="0"/>
            </a:br>
            <a:r>
              <a:rPr lang="ar-SA" dirty="0" smtClean="0"/>
              <a:t>- البحث عن عدالة الرواة وضبطهم:</a:t>
            </a:r>
            <a:r>
              <a:rPr lang="en-US" dirty="0" smtClean="0"/>
              <a:t/>
            </a:r>
            <a:br>
              <a:rPr lang="en-US" dirty="0" smtClean="0"/>
            </a:br>
            <a:r>
              <a:rPr lang="en-US" dirty="0" smtClean="0"/>
              <a:t/>
            </a:r>
            <a:br>
              <a:rPr lang="en-US" dirty="0" smtClean="0"/>
            </a:br>
            <a:endParaRPr lang="ar-SA" dirty="0"/>
          </a:p>
        </p:txBody>
      </p:sp>
      <p:sp>
        <p:nvSpPr>
          <p:cNvPr id="3" name="عنصر نائب للمحتوى 2"/>
          <p:cNvSpPr>
            <a:spLocks noGrp="1"/>
          </p:cNvSpPr>
          <p:nvPr>
            <p:ph idx="1"/>
          </p:nvPr>
        </p:nvSpPr>
        <p:spPr/>
        <p:txBody>
          <a:bodyPr/>
          <a:lstStyle/>
          <a:p>
            <a:pPr marL="0" indent="361950" algn="just" rtl="1"/>
            <a:r>
              <a:rPr lang="ar-SA" sz="4000" dirty="0" smtClean="0"/>
              <a:t>بعد أن أخرجنا تراجم رجال الإسناد، وعرفنا مكانها في كتب التراجم؛ ننتقل إلى مرحلة ثانية، ألا وهي: مرحلة البحث عن عدالة هؤلاء الرجال وضبطهم، وذلك بقراءة ما قاله علماء الجرح والتعديل عن كل راوٍ خلال </a:t>
            </a:r>
            <a:r>
              <a:rPr lang="ar-SA" sz="4000" dirty="0" err="1" smtClean="0"/>
              <a:t>ترجمته .</a:t>
            </a:r>
            <a:endParaRPr lang="ar-SA" sz="4000" dirty="0"/>
          </a:p>
        </p:txBody>
      </p:sp>
    </p:spTree>
    <p:extLst>
      <p:ext uri="{BB962C8B-B14F-4D97-AF65-F5344CB8AC3E}">
        <p14:creationId xmlns:p14="http://schemas.microsoft.com/office/powerpoint/2010/main" val="142946196"/>
      </p:ext>
    </p:extLst>
  </p:cSld>
  <p:clrMapOvr>
    <a:masterClrMapping/>
  </p:clrMapOvr>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dirty="0" smtClean="0"/>
              <a:t>أولا: إسماعيل بن مسعود:</a:t>
            </a:r>
            <a:endParaRPr lang="en-US" dirty="0" smtClean="0"/>
          </a:p>
          <a:p>
            <a:pPr rtl="1"/>
            <a:r>
              <a:rPr lang="ar-SA" dirty="0" smtClean="0"/>
              <a:t>قال عنه في التقريب: ثقة، وقال عنه </a:t>
            </a:r>
            <a:r>
              <a:rPr lang="ar-SA" dirty="0" err="1" smtClean="0"/>
              <a:t>في </a:t>
            </a:r>
            <a:r>
              <a:rPr lang="ar-SA" dirty="0" smtClean="0"/>
              <a:t>"الكاشف" ثقة، وقال عنه </a:t>
            </a:r>
            <a:r>
              <a:rPr lang="ar-SA" dirty="0" err="1" smtClean="0"/>
              <a:t>في </a:t>
            </a:r>
            <a:r>
              <a:rPr lang="ar-SA" dirty="0" smtClean="0"/>
              <a:t>"الخلاصة": قال أبو حاتم: </a:t>
            </a:r>
            <a:r>
              <a:rPr lang="ar-SA" dirty="0" err="1" smtClean="0"/>
              <a:t>صدوق .</a:t>
            </a:r>
            <a:endParaRPr lang="en-US" dirty="0" smtClean="0"/>
          </a:p>
          <a:p>
            <a:pPr rtl="1"/>
            <a:r>
              <a:rPr lang="ar-SA" dirty="0" smtClean="0"/>
              <a:t> ثانيا: خالد بن الحارث:</a:t>
            </a:r>
            <a:endParaRPr lang="en-US" dirty="0" smtClean="0"/>
          </a:p>
          <a:p>
            <a:pPr rtl="1"/>
            <a:r>
              <a:rPr lang="ar-SA" dirty="0" smtClean="0"/>
              <a:t>قال عنه في التقريب: ثقة </a:t>
            </a:r>
            <a:r>
              <a:rPr lang="ar-SA" dirty="0" err="1" smtClean="0"/>
              <a:t>ثبت .</a:t>
            </a:r>
            <a:r>
              <a:rPr lang="ar-SA" dirty="0" smtClean="0"/>
              <a:t> وقال عنه </a:t>
            </a:r>
            <a:r>
              <a:rPr lang="ar-SA" dirty="0" err="1" smtClean="0"/>
              <a:t>في </a:t>
            </a:r>
            <a:r>
              <a:rPr lang="ar-SA" dirty="0" smtClean="0"/>
              <a:t>"الكاشف": قال أحمد: إليه المنتهى في التثبُّت</a:t>
            </a:r>
            <a:endParaRPr lang="en-US" dirty="0" smtClean="0"/>
          </a:p>
          <a:p>
            <a:pPr rtl="1"/>
            <a:r>
              <a:rPr lang="ar-SA" dirty="0" smtClean="0"/>
              <a:t> وقال </a:t>
            </a:r>
            <a:r>
              <a:rPr lang="ar-SA" dirty="0" err="1" smtClean="0"/>
              <a:t>في </a:t>
            </a:r>
            <a:r>
              <a:rPr lang="ar-SA" dirty="0" smtClean="0"/>
              <a:t>"الخلاصة": قال النسائي: ثقة ثبت، قال القطان: ما رأيت خيرا منه ومن سفيان</a:t>
            </a:r>
            <a:endParaRPr lang="en-US" dirty="0" smtClean="0"/>
          </a:p>
          <a:p>
            <a:endParaRPr lang="ar-SA" dirty="0"/>
          </a:p>
        </p:txBody>
      </p:sp>
    </p:spTree>
    <p:extLst>
      <p:ext uri="{BB962C8B-B14F-4D97-AF65-F5344CB8AC3E}">
        <p14:creationId xmlns:p14="http://schemas.microsoft.com/office/powerpoint/2010/main" val="4252141905"/>
      </p:ext>
    </p:extLst>
  </p:cSld>
  <p:clrMapOvr>
    <a:masterClrMapping/>
  </p:clrMapOvr>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marL="3175" indent="284163" algn="just" rtl="1"/>
            <a:r>
              <a:rPr lang="ar-SA" sz="2400" dirty="0" smtClean="0"/>
              <a:t>ثالثا: حسين المعلم: قال عنه </a:t>
            </a:r>
            <a:r>
              <a:rPr lang="ar-SA" sz="2400" dirty="0" err="1" smtClean="0"/>
              <a:t>في </a:t>
            </a:r>
            <a:r>
              <a:rPr lang="ar-SA" sz="2400" dirty="0" smtClean="0"/>
              <a:t>"التقريب": ثقة ربما </a:t>
            </a:r>
            <a:r>
              <a:rPr lang="ar-SA" sz="2400" dirty="0" err="1" smtClean="0"/>
              <a:t>وَهِمَ .</a:t>
            </a:r>
            <a:r>
              <a:rPr lang="ar-SA" sz="2400" dirty="0" smtClean="0"/>
              <a:t> وقال عنه </a:t>
            </a:r>
            <a:r>
              <a:rPr lang="ar-SA" sz="2400" dirty="0" err="1" smtClean="0"/>
              <a:t>في </a:t>
            </a:r>
            <a:r>
              <a:rPr lang="ar-SA" sz="2400" dirty="0" smtClean="0"/>
              <a:t>"الكاشف": الحسين بن </a:t>
            </a:r>
            <a:r>
              <a:rPr lang="ar-SA" sz="2400" dirty="0" err="1" smtClean="0"/>
              <a:t>ذكوان</a:t>
            </a:r>
            <a:r>
              <a:rPr lang="ar-SA" sz="2400" dirty="0" smtClean="0"/>
              <a:t> المعلم البصري الثقة، وقال عنه </a:t>
            </a:r>
            <a:r>
              <a:rPr lang="ar-SA" sz="2400" dirty="0" err="1" smtClean="0"/>
              <a:t>في </a:t>
            </a:r>
            <a:r>
              <a:rPr lang="ar-SA" sz="2400" dirty="0" smtClean="0"/>
              <a:t>"الخلاصة": وثقه ابن معين، وأبو حاتم</a:t>
            </a:r>
            <a:endParaRPr lang="en-US" sz="2400" dirty="0" smtClean="0"/>
          </a:p>
          <a:p>
            <a:pPr marL="3175" indent="284163" algn="just" rtl="1"/>
            <a:r>
              <a:rPr lang="ar-SA" sz="2400" dirty="0" smtClean="0"/>
              <a:t> رابعا: عمرو بن شعيب:  قال عنه </a:t>
            </a:r>
            <a:r>
              <a:rPr lang="ar-SA" sz="2400" dirty="0" err="1" smtClean="0"/>
              <a:t>في </a:t>
            </a:r>
            <a:r>
              <a:rPr lang="ar-SA" sz="2400" dirty="0" smtClean="0"/>
              <a:t>"التقريب": </a:t>
            </a:r>
            <a:r>
              <a:rPr lang="ar-SA" sz="2400" dirty="0" err="1" smtClean="0"/>
              <a:t>صدوق </a:t>
            </a:r>
            <a:r>
              <a:rPr lang="ar-SA" sz="2400" dirty="0" smtClean="0"/>
              <a:t>, وقال عنه </a:t>
            </a:r>
            <a:r>
              <a:rPr lang="ar-SA" sz="2400" dirty="0" err="1" smtClean="0"/>
              <a:t>في </a:t>
            </a:r>
            <a:r>
              <a:rPr lang="ar-SA" sz="2400" dirty="0" smtClean="0"/>
              <a:t>"الكاشف": قال القطان: إذا روى عنه ثقة؛ فهو حجة، وقال أحمد: ربما احتججنا </a:t>
            </a:r>
            <a:r>
              <a:rPr lang="ar-SA" sz="2400" dirty="0" err="1" smtClean="0"/>
              <a:t>به</a:t>
            </a:r>
            <a:r>
              <a:rPr lang="ar-SA" sz="2400" dirty="0" smtClean="0"/>
              <a:t> </a:t>
            </a:r>
            <a:r>
              <a:rPr lang="ar-SA" sz="2400" dirty="0" err="1" smtClean="0"/>
              <a:t>.</a:t>
            </a:r>
            <a:r>
              <a:rPr lang="ar-SA" sz="2400" dirty="0" smtClean="0"/>
              <a:t> وقال البخاري: رأيت أحمد، وعليًّا، وإسحاق، وأبا عُبَيْدٍ، وعامة أصحابنا يحتجون </a:t>
            </a:r>
            <a:r>
              <a:rPr lang="ar-SA" sz="2400" dirty="0" err="1" smtClean="0"/>
              <a:t>به</a:t>
            </a:r>
            <a:r>
              <a:rPr lang="ar-SA" sz="2400" dirty="0" smtClean="0"/>
              <a:t>، وقال أبو داود: ليس </a:t>
            </a:r>
            <a:r>
              <a:rPr lang="ar-SA" sz="2400" dirty="0" err="1" smtClean="0"/>
              <a:t>بحجة .</a:t>
            </a:r>
            <a:r>
              <a:rPr lang="ar-SA" sz="2400" dirty="0" smtClean="0"/>
              <a:t> وقال عنه </a:t>
            </a:r>
            <a:r>
              <a:rPr lang="ar-SA" sz="2400" dirty="0" err="1" smtClean="0"/>
              <a:t>في </a:t>
            </a:r>
            <a:r>
              <a:rPr lang="ar-SA" sz="2400" dirty="0" smtClean="0"/>
              <a:t>"الخلاصة" في الصفحة 290: قال القطان: إذا روى عن الثقات؛ فهو ثقة يُحتج </a:t>
            </a:r>
            <a:r>
              <a:rPr lang="ar-SA" sz="2400" dirty="0" err="1" smtClean="0"/>
              <a:t>به</a:t>
            </a:r>
            <a:r>
              <a:rPr lang="ar-SA" sz="2400" dirty="0" smtClean="0"/>
              <a:t>، وفي رواية عن ابن معين: إذا حدث عن غير أبيه؛ فهو ثقة، وقال أبو داود: عمرو بن شعيب عن أبيه عن جده ليس بحجةٍ، وقال أبو إسحاق: هو كأيوب عن نافع عن ابن عمر، ووثقه النسائي، وقال الحافظ أبو بكر بن زياد: صح سماع عمرو من أبيه، وصح سماع شعيب من   جده عبد الله بن عمرو، وقال البخاري: سمع شعيب من جده عبد الله بن عمرو</a:t>
            </a:r>
            <a:endParaRPr lang="en-US" sz="2400" dirty="0" smtClean="0"/>
          </a:p>
          <a:p>
            <a:pPr marL="3175" indent="284163" algn="just"/>
            <a:endParaRPr lang="ar-SA" sz="2400" dirty="0"/>
          </a:p>
        </p:txBody>
      </p:sp>
    </p:spTree>
    <p:extLst>
      <p:ext uri="{BB962C8B-B14F-4D97-AF65-F5344CB8AC3E}">
        <p14:creationId xmlns:p14="http://schemas.microsoft.com/office/powerpoint/2010/main" val="445110605"/>
      </p:ext>
    </p:extLst>
  </p:cSld>
  <p:clrMapOvr>
    <a:masterClrMapping/>
  </p:clrMapOvr>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marL="88900" indent="369888" rtl="1"/>
            <a:endParaRPr lang="ar-SA" sz="3600" dirty="0" smtClean="0"/>
          </a:p>
          <a:p>
            <a:pPr marL="88900" indent="369888" rtl="1"/>
            <a:r>
              <a:rPr lang="ar-SA" sz="3600" dirty="0" smtClean="0"/>
              <a:t>خامسا: شعيب بن محمد والد عمرو:</a:t>
            </a:r>
            <a:endParaRPr lang="en-US" sz="3600" dirty="0" smtClean="0"/>
          </a:p>
          <a:p>
            <a:pPr marL="88900" indent="369888" rtl="1"/>
            <a:r>
              <a:rPr lang="ar-SA" sz="3600" dirty="0" smtClean="0"/>
              <a:t>قال عنه </a:t>
            </a:r>
            <a:r>
              <a:rPr lang="ar-SA" sz="3600" dirty="0" err="1" smtClean="0"/>
              <a:t>في </a:t>
            </a:r>
            <a:r>
              <a:rPr lang="ar-SA" sz="3600" dirty="0" smtClean="0"/>
              <a:t>"التقريب": صدوق، وقال عنه </a:t>
            </a:r>
            <a:r>
              <a:rPr lang="ar-SA" sz="3600" dirty="0" err="1" smtClean="0"/>
              <a:t>في </a:t>
            </a:r>
            <a:r>
              <a:rPr lang="ar-SA" sz="3600" dirty="0" smtClean="0"/>
              <a:t>"الكاشف": صدوق، وقال عنه </a:t>
            </a:r>
            <a:r>
              <a:rPr lang="ar-SA" sz="3600" dirty="0" err="1" smtClean="0"/>
              <a:t>في </a:t>
            </a:r>
            <a:r>
              <a:rPr lang="ar-SA" sz="3600" dirty="0" smtClean="0"/>
              <a:t>"الخلاصة": وثقه ابن حبان.</a:t>
            </a:r>
            <a:endParaRPr lang="en-US" sz="3600" dirty="0" smtClean="0"/>
          </a:p>
          <a:p>
            <a:pPr marL="88900" indent="369888" rtl="1"/>
            <a:r>
              <a:rPr lang="ar-SA" sz="3600" dirty="0" smtClean="0"/>
              <a:t>سادسا: عبد الله بن عمرو بن </a:t>
            </a:r>
            <a:r>
              <a:rPr lang="ar-SA" sz="3600" dirty="0" err="1" smtClean="0"/>
              <a:t>العاص </a:t>
            </a:r>
            <a:r>
              <a:rPr lang="ar-SA" sz="3600" dirty="0" smtClean="0"/>
              <a:t>، صحابي </a:t>
            </a:r>
            <a:r>
              <a:rPr lang="ar-SA" sz="3600" dirty="0" err="1" smtClean="0"/>
              <a:t>مشهور </a:t>
            </a:r>
            <a:r>
              <a:rPr lang="ar-SA" sz="3600" dirty="0" smtClean="0"/>
              <a:t>، والصحابة لا يُبحث عن عدالتهم ولا عن ضبطهم.</a:t>
            </a:r>
            <a:endParaRPr lang="en-US" sz="3600" dirty="0" smtClean="0"/>
          </a:p>
          <a:p>
            <a:endParaRPr lang="ar-SA" dirty="0"/>
          </a:p>
        </p:txBody>
      </p:sp>
    </p:spTree>
    <p:extLst>
      <p:ext uri="{BB962C8B-B14F-4D97-AF65-F5344CB8AC3E}">
        <p14:creationId xmlns:p14="http://schemas.microsoft.com/office/powerpoint/2010/main" val="3750025688"/>
      </p:ext>
    </p:extLst>
  </p:cSld>
  <p:clrMapOvr>
    <a:masterClrMapping/>
  </p:clrMapOvr>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
            </a:r>
            <a:br>
              <a:rPr lang="ar-SA" dirty="0" smtClean="0"/>
            </a:br>
            <a:r>
              <a:rPr lang="ar-SA" dirty="0" smtClean="0"/>
              <a:t>خلاصة البحث في عدالة الرواة وضبطهم:</a:t>
            </a:r>
            <a:r>
              <a:rPr lang="en-US" dirty="0" smtClean="0"/>
              <a:t/>
            </a:r>
            <a:br>
              <a:rPr lang="en-US" dirty="0" smtClean="0"/>
            </a:br>
            <a:endParaRPr lang="ar-SA" dirty="0"/>
          </a:p>
        </p:txBody>
      </p:sp>
      <p:sp>
        <p:nvSpPr>
          <p:cNvPr id="3" name="عنصر نائب للمحتوى 2"/>
          <p:cNvSpPr>
            <a:spLocks noGrp="1"/>
          </p:cNvSpPr>
          <p:nvPr>
            <p:ph idx="1"/>
          </p:nvPr>
        </p:nvSpPr>
        <p:spPr/>
        <p:txBody>
          <a:bodyPr/>
          <a:lstStyle/>
          <a:p>
            <a:pPr marL="0" indent="265113" algn="just" rtl="1"/>
            <a:r>
              <a:rPr lang="ar-SA" sz="2400" dirty="0" smtClean="0"/>
              <a:t>بعد استعراض ما قاله علماء الجرح والتعديل في رجال الإسناد الستة تبين لنا:</a:t>
            </a:r>
            <a:endParaRPr lang="en-US" sz="2400" dirty="0" smtClean="0"/>
          </a:p>
          <a:p>
            <a:pPr marL="0" indent="265113" algn="just" rtl="1"/>
            <a:r>
              <a:rPr lang="ar-SA" sz="2400" dirty="0" smtClean="0"/>
              <a:t>أولا: أن الثلاثة الأول، وهم: إسماعيل بن مسعود، وخالد بن الحارث، وحسين المعلم كلهم عدول ضابطون ؛ لأن أئمة الجرح والتعديل وثقوهم، ولم يجرحوا عدالتهم، ولا ضبطهم، ومعلوم لدينا أن الثقة هو العدل الضابط.</a:t>
            </a:r>
            <a:endParaRPr lang="en-US" sz="2400" dirty="0" smtClean="0"/>
          </a:p>
          <a:p>
            <a:pPr marL="0" indent="265113" algn="just" rtl="1"/>
            <a:r>
              <a:rPr lang="ar-SA" sz="2400" dirty="0" smtClean="0"/>
              <a:t>ثانيا: وأن السادس، وهو عبد الله بن عمرو صحابي؛ فهو ثقة.</a:t>
            </a:r>
            <a:endParaRPr lang="en-US" sz="2400" dirty="0" smtClean="0"/>
          </a:p>
          <a:p>
            <a:pPr marL="0" indent="265113" algn="just" rtl="1"/>
            <a:r>
              <a:rPr lang="ar-SA" sz="2400" dirty="0" smtClean="0"/>
              <a:t>ثالثا: أن الرابع، وهو عمرو بن شعيب مختلف في توثيقه، لكن من لم يوثقه لم يَعْزُ ذلك إلى جرح في عدالته أو ضبطه، وإنما عزا ذلك إلى أمر خارج عن العدالة والضبط، وهذا الأمر هو في روايته عن أبيه هل سمع من أبيه ؟! وإذا كان سمع من أبيه؛ فهل كل ما روى عن أبيه سمعه منه ؟!</a:t>
            </a:r>
            <a:endParaRPr lang="en-US" sz="2400" dirty="0" smtClean="0"/>
          </a:p>
          <a:p>
            <a:pPr marL="0" indent="265113" algn="just" rtl="1"/>
            <a:r>
              <a:rPr lang="ar-SA" sz="2400" dirty="0" smtClean="0"/>
              <a:t>لذلك نرى كثيرًا من أئمة الجرح والتعديل يقولون: إذا حَدَّثَ عن غير أبيه؛ فهو ثقة، والخلاصة أن عَمْرًا ثقةٌ في نفسه، فإذا صرح بالتحديث عن أبيه؛ فحديثه حجة ليس فيه شيء والله أعلم.</a:t>
            </a:r>
            <a:endParaRPr lang="en-US" sz="2400" dirty="0" smtClean="0"/>
          </a:p>
          <a:p>
            <a:pPr marL="0" indent="265113" algn="just"/>
            <a:endParaRPr lang="ar-SA" sz="2400" dirty="0"/>
          </a:p>
        </p:txBody>
      </p:sp>
    </p:spTree>
    <p:extLst>
      <p:ext uri="{BB962C8B-B14F-4D97-AF65-F5344CB8AC3E}">
        <p14:creationId xmlns:p14="http://schemas.microsoft.com/office/powerpoint/2010/main" val="4048893019"/>
      </p:ext>
    </p:extLst>
  </p:cSld>
  <p:clrMapOvr>
    <a:masterClrMapping/>
  </p:clrMapOvr>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marL="3175" indent="369888" algn="just" rtl="1"/>
            <a:r>
              <a:rPr lang="ar-SA" sz="3600" dirty="0" smtClean="0"/>
              <a:t>رابعا: وأن الخامس وهو شعيب بن محمد أمره يشبه أمرَ ابنه عمرو؛ فهو في نفسه ثقة، وإنما الخوف في روايته عن جده عبد الله بن عمرو، فهو وإن صح سماعه منه على الراجح لكن سماعه منه ليس بكثير؛ فيُخشى أن لا يكون سمع منه كلَّ ما روى عنه، وإنما هي صحيفة لعبد الله بن عمرو رواها شعيبٌ وِجَادَةً ولم يسمعها، وإن كان المقصود بجده محمد بن عبد الله بن عمرو؛ فليس لمحمد صحبة، فيكون الحديث مرسلا.</a:t>
            </a:r>
            <a:endParaRPr lang="en-US" sz="3600" dirty="0" smtClean="0"/>
          </a:p>
          <a:p>
            <a:endParaRPr lang="ar-SA" dirty="0"/>
          </a:p>
        </p:txBody>
      </p:sp>
    </p:spTree>
    <p:extLst>
      <p:ext uri="{BB962C8B-B14F-4D97-AF65-F5344CB8AC3E}">
        <p14:creationId xmlns:p14="http://schemas.microsoft.com/office/powerpoint/2010/main" val="3915420412"/>
      </p:ext>
    </p:extLst>
  </p:cSld>
  <p:clrMapOvr>
    <a:masterClrMapping/>
  </p:clrMapOvr>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
            </a:r>
            <a:br>
              <a:rPr lang="ar-SA" dirty="0" smtClean="0"/>
            </a:br>
            <a:r>
              <a:rPr lang="ar-SA" dirty="0" smtClean="0"/>
              <a:t/>
            </a:r>
            <a:br>
              <a:rPr lang="ar-SA" dirty="0" smtClean="0"/>
            </a:br>
            <a:r>
              <a:rPr lang="ar-SA" dirty="0" smtClean="0"/>
              <a:t>البحث في اتصال الإسناد:</a:t>
            </a:r>
            <a:r>
              <a:rPr lang="en-US" dirty="0" smtClean="0"/>
              <a:t/>
            </a:r>
            <a:br>
              <a:rPr lang="en-US" dirty="0" smtClean="0"/>
            </a:br>
            <a:r>
              <a:rPr lang="en-US" dirty="0" smtClean="0"/>
              <a:t/>
            </a:r>
            <a:br>
              <a:rPr lang="en-US" dirty="0" smtClean="0"/>
            </a:br>
            <a:endParaRPr lang="ar-SA" dirty="0"/>
          </a:p>
        </p:txBody>
      </p:sp>
      <p:sp>
        <p:nvSpPr>
          <p:cNvPr id="3" name="عنصر نائب للمحتوى 2"/>
          <p:cNvSpPr>
            <a:spLocks noGrp="1"/>
          </p:cNvSpPr>
          <p:nvPr>
            <p:ph idx="1"/>
          </p:nvPr>
        </p:nvSpPr>
        <p:spPr/>
        <p:txBody>
          <a:bodyPr/>
          <a:lstStyle/>
          <a:p>
            <a:pPr marL="3175" indent="284163" algn="just" rtl="1"/>
            <a:r>
              <a:rPr lang="ar-SA" sz="2400" dirty="0" smtClean="0"/>
              <a:t>بعد أن انتهينا من بحث شرطيْ العدالة والضبط في رجال الإسناد نبدأ ببحث الشرط الثالث من شروط صحة الحديث، وهو اتصال السند، أو اتصال الإسناد فنقول:</a:t>
            </a:r>
            <a:endParaRPr lang="en-US" sz="2400" dirty="0" smtClean="0"/>
          </a:p>
          <a:p>
            <a:pPr marL="3175" indent="284163" algn="just" rtl="1"/>
            <a:r>
              <a:rPr lang="ar-SA" sz="2400" dirty="0" smtClean="0"/>
              <a:t>أما النسائي؛ فقال: أخبرنا إسماعيل بن مسعود،</a:t>
            </a:r>
            <a:endParaRPr lang="en-US" sz="2400" dirty="0" smtClean="0"/>
          </a:p>
          <a:p>
            <a:pPr marL="3175" indent="284163" algn="just" rtl="1"/>
            <a:r>
              <a:rPr lang="ar-SA" sz="2400" dirty="0" smtClean="0"/>
              <a:t> وأما إسماعيل بن مسعود؛ فقال: حدثنا خالد بن الحارث،</a:t>
            </a:r>
            <a:endParaRPr lang="en-US" sz="2400" dirty="0" smtClean="0"/>
          </a:p>
          <a:p>
            <a:pPr marL="3175" indent="284163" algn="just" rtl="1"/>
            <a:r>
              <a:rPr lang="ar-SA" sz="2400" dirty="0" smtClean="0"/>
              <a:t> وأما خالد بن الحارث؛ فقال: حدثنا حسين المعلم.</a:t>
            </a:r>
            <a:endParaRPr lang="en-US" sz="2400" dirty="0" smtClean="0"/>
          </a:p>
          <a:p>
            <a:pPr marL="3175" indent="284163" algn="just" rtl="1"/>
            <a:r>
              <a:rPr lang="ar-SA" sz="2400" dirty="0" smtClean="0"/>
              <a:t>فهذه العبارات، والصيغ في الأداء يستعملها المحدثون في القراءة والسماع من الشيخ، إذن؛ فالسند إلى هنا متصل.</a:t>
            </a:r>
            <a:endParaRPr lang="en-US" sz="2400" dirty="0" smtClean="0"/>
          </a:p>
          <a:p>
            <a:pPr marL="3175" indent="284163" algn="just" rtl="1"/>
            <a:r>
              <a:rPr lang="ar-SA" sz="2400" dirty="0" smtClean="0"/>
              <a:t>أما حسين المعلم؛ فقال: عن عمرو بن شعيب، و(</a:t>
            </a:r>
            <a:r>
              <a:rPr lang="ar-SA" sz="2400" dirty="0" err="1" smtClean="0"/>
              <a:t>عنعنته</a:t>
            </a:r>
            <a:r>
              <a:rPr lang="ar-SA" sz="2400" dirty="0" smtClean="0"/>
              <a:t>) هذه محمولةٌ على الاتصال؛ لأن حسينًا ليس بمدلس أولا، ويمكن لقاؤه بعمرو بن شعيب والمعروف في التراجم بالأخذ عنه، ومذكور في تلاميذه.</a:t>
            </a:r>
            <a:endParaRPr lang="en-US" sz="2400" dirty="0" smtClean="0"/>
          </a:p>
          <a:p>
            <a:pPr marL="3175" indent="284163" algn="just" rtl="1"/>
            <a:r>
              <a:rPr lang="ar-SA" sz="2400" dirty="0" smtClean="0"/>
              <a:t>وأما عمرو بن شعيب؛ فقد صرح بأن أباه حدثه، فالإسناد لا زال متصلا.</a:t>
            </a:r>
            <a:endParaRPr lang="en-US" sz="2400" dirty="0" smtClean="0"/>
          </a:p>
          <a:p>
            <a:pPr marL="3175" indent="284163" algn="just"/>
            <a:endParaRPr lang="ar-SA" sz="2400" dirty="0"/>
          </a:p>
        </p:txBody>
      </p:sp>
    </p:spTree>
    <p:extLst>
      <p:ext uri="{BB962C8B-B14F-4D97-AF65-F5344CB8AC3E}">
        <p14:creationId xmlns:p14="http://schemas.microsoft.com/office/powerpoint/2010/main" val="3088660571"/>
      </p:ext>
    </p:extLst>
  </p:cSld>
  <p:clrMapOvr>
    <a:masterClrMapping/>
  </p:clrMapOvr>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indent="284163" algn="just" rtl="1"/>
            <a:r>
              <a:rPr lang="ar-SA" sz="3600" dirty="0" smtClean="0"/>
              <a:t>وأما شعيب بن محمد بن عبد الله؛ فقال: عن عبد الله بن عمرو، وهنا الإشكال؛ لأن شعيبًا وُصِفَ بالتدليس لكن الحافظ ابن حجر ذكره في الطبقة الثانية من المدلسين، وهي الطبقة التي قال عن أهلها: إنهم من احتمل الأئمة تدليسهم، وخرجوا لهم في الصحيحين لإمامتهم، وقلة تدليسهم في جنبِ مَا رَوَوْا . لذلك فإننا نحتمل تدليسه هنا، ونحمل العنعنةَ على السماع؛ لقلة تدليسه، ولأنه ثبت سماعه من جده عبد الله، فالإسناد متصل إن شاء </a:t>
            </a:r>
            <a:r>
              <a:rPr lang="ar-SA" sz="3600" dirty="0" err="1" smtClean="0"/>
              <a:t>الله .</a:t>
            </a:r>
            <a:endParaRPr lang="en-US" sz="3600" dirty="0" smtClean="0"/>
          </a:p>
          <a:p>
            <a:endParaRPr lang="ar-SA" dirty="0"/>
          </a:p>
        </p:txBody>
      </p:sp>
    </p:spTree>
    <p:extLst>
      <p:ext uri="{BB962C8B-B14F-4D97-AF65-F5344CB8AC3E}">
        <p14:creationId xmlns:p14="http://schemas.microsoft.com/office/powerpoint/2010/main" val="3962129032"/>
      </p:ext>
    </p:extLst>
  </p:cSld>
  <p:clrMapOvr>
    <a:masterClrMapping/>
  </p:clrMapOvr>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الحكم على هذا الحديث</a:t>
            </a:r>
            <a:endParaRPr lang="ar-SA" dirty="0"/>
          </a:p>
        </p:txBody>
      </p:sp>
      <p:sp>
        <p:nvSpPr>
          <p:cNvPr id="3" name="عنصر نائب للمحتوى 2"/>
          <p:cNvSpPr>
            <a:spLocks noGrp="1"/>
          </p:cNvSpPr>
          <p:nvPr>
            <p:ph idx="1"/>
          </p:nvPr>
        </p:nvSpPr>
        <p:spPr/>
        <p:txBody>
          <a:bodyPr/>
          <a:lstStyle/>
          <a:p>
            <a:pPr marL="180975" indent="446088" algn="just" rtl="1"/>
            <a:r>
              <a:rPr lang="ar-SA" sz="2400" dirty="0" smtClean="0"/>
              <a:t>و يقصد </a:t>
            </a:r>
            <a:r>
              <a:rPr lang="ar-SA" sz="2400" dirty="0" err="1" smtClean="0"/>
              <a:t>بها</a:t>
            </a:r>
            <a:r>
              <a:rPr lang="ar-SA" sz="2400" dirty="0" smtClean="0"/>
              <a:t> بيان مرتبته من الصحة أو الحسن أو الضعف أو الوضع وفي ضوء دراستنا </a:t>
            </a:r>
            <a:r>
              <a:rPr lang="ar-SA" sz="2400" dirty="0" err="1" smtClean="0"/>
              <a:t>الآنفة</a:t>
            </a:r>
            <a:r>
              <a:rPr lang="ar-SA" sz="2400" dirty="0" smtClean="0"/>
              <a:t> لهذا الإسناد يتبين ما </a:t>
            </a:r>
            <a:r>
              <a:rPr lang="ar-SA" sz="2400" dirty="0" err="1" smtClean="0"/>
              <a:t>يلي :</a:t>
            </a:r>
            <a:r>
              <a:rPr lang="ar-SA" sz="2400" dirty="0" smtClean="0"/>
              <a:t>  </a:t>
            </a:r>
            <a:endParaRPr lang="en-US" sz="2400" dirty="0" smtClean="0"/>
          </a:p>
          <a:p>
            <a:pPr marL="180975" indent="446088" algn="just" rtl="1"/>
            <a:r>
              <a:rPr lang="ar-SA" sz="2400" dirty="0" smtClean="0"/>
              <a:t>أولاً: أن رجال الإسناد الستة كلهم ثقات، أي عدول ضابطون،  يعني أن رجال الإسناد رجال الصحيح، وإن كان بعضهم وهما "عمرو بن شعيب" وأبوه "شعيب" ليسا من أعلا رجال الصحيح بل هما من أدنى رجال الصحيح.</a:t>
            </a:r>
            <a:endParaRPr lang="en-US" sz="2400" dirty="0" smtClean="0"/>
          </a:p>
          <a:p>
            <a:pPr marL="180975" indent="446088" algn="just" rtl="1"/>
            <a:r>
              <a:rPr lang="ar-SA" sz="2400" dirty="0" smtClean="0"/>
              <a:t>ثانيًا: إن سند الحديث متصل وإن كان فيه </a:t>
            </a:r>
            <a:r>
              <a:rPr lang="ar-SA" sz="2400" dirty="0" err="1" smtClean="0"/>
              <a:t>شوب</a:t>
            </a:r>
            <a:r>
              <a:rPr lang="ar-SA" sz="2400" dirty="0" smtClean="0"/>
              <a:t> انقطاع في عنعنة شعيب عن جده عبد الله بن عمرو.</a:t>
            </a:r>
            <a:endParaRPr lang="en-US" sz="2400" dirty="0" smtClean="0"/>
          </a:p>
          <a:p>
            <a:pPr marL="180975" indent="446088" algn="just" rtl="1"/>
            <a:r>
              <a:rPr lang="ar-SA" sz="2400" dirty="0" smtClean="0"/>
              <a:t> ثالثًا: لم يظهر لي في حدود بحثنا شذوذ أو علة في سند هذا الحديث أو متنه.</a:t>
            </a:r>
            <a:endParaRPr lang="en-US" sz="2400" dirty="0" smtClean="0"/>
          </a:p>
          <a:p>
            <a:pPr marL="180975" indent="446088" algn="just" rtl="1"/>
            <a:r>
              <a:rPr lang="ar-SA" sz="2400" dirty="0" smtClean="0"/>
              <a:t>مما تقدم أقول: إن الحديث صحيح لكن ليس في قمة أنواع الصحيح، وإنما هو من أدنى مراتب الصحيح أو هو من أعلى مراتب الحسن، والله أعلم.</a:t>
            </a:r>
            <a:endParaRPr lang="en-US" sz="2400" dirty="0" smtClean="0"/>
          </a:p>
          <a:p>
            <a:endParaRPr lang="ar-SA" dirty="0"/>
          </a:p>
        </p:txBody>
      </p:sp>
    </p:spTree>
    <p:extLst>
      <p:ext uri="{BB962C8B-B14F-4D97-AF65-F5344CB8AC3E}">
        <p14:creationId xmlns:p14="http://schemas.microsoft.com/office/powerpoint/2010/main" val="4170682782"/>
      </p:ext>
    </p:extLst>
  </p:cSld>
  <p:clrMapOvr>
    <a:masterClrMapping/>
  </p:clrMapOvr>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indent="200025" algn="just" rtl="1">
              <a:tabLst>
                <a:tab pos="542925" algn="l"/>
              </a:tabLst>
            </a:pPr>
            <a:endParaRPr lang="ar-SA" sz="4400" b="1" dirty="0" smtClean="0"/>
          </a:p>
          <a:p>
            <a:pPr indent="200025" algn="just" rtl="1">
              <a:tabLst>
                <a:tab pos="542925" algn="l"/>
              </a:tabLst>
            </a:pPr>
            <a:r>
              <a:rPr lang="ar-SA" sz="4400" dirty="0" smtClean="0"/>
              <a:t>على ما سبق فإنه ينبغي الاكتفاء بالحكم على </a:t>
            </a:r>
            <a:r>
              <a:rPr lang="ar-SA" sz="4400" dirty="0" err="1" smtClean="0"/>
              <a:t>الإسناد </a:t>
            </a:r>
            <a:r>
              <a:rPr lang="ar-SA" sz="4400" dirty="0" smtClean="0"/>
              <a:t>، وعدم الحكم على الحديث </a:t>
            </a:r>
            <a:r>
              <a:rPr lang="ar-SA" sz="4400" dirty="0" err="1" smtClean="0"/>
              <a:t>بذاته </a:t>
            </a:r>
            <a:r>
              <a:rPr lang="ar-SA" sz="4400" dirty="0" smtClean="0"/>
              <a:t>، إلا إذا سبق الحكم عليه من إمام </a:t>
            </a:r>
            <a:r>
              <a:rPr lang="ar-SA" sz="4400" dirty="0" err="1" smtClean="0"/>
              <a:t>مطلع </a:t>
            </a:r>
            <a:r>
              <a:rPr lang="ar-SA" sz="4400" dirty="0" smtClean="0"/>
              <a:t>، ووافق حكمنا حكم ذلك </a:t>
            </a:r>
            <a:r>
              <a:rPr lang="ar-SA" sz="4400" dirty="0" err="1" smtClean="0"/>
              <a:t>الإمام .</a:t>
            </a:r>
            <a:endParaRPr lang="en-US" sz="4400" dirty="0" smtClean="0"/>
          </a:p>
          <a:p>
            <a:endParaRPr lang="ar-SA" dirty="0"/>
          </a:p>
        </p:txBody>
      </p:sp>
    </p:spTree>
    <p:extLst>
      <p:ext uri="{BB962C8B-B14F-4D97-AF65-F5344CB8AC3E}">
        <p14:creationId xmlns:p14="http://schemas.microsoft.com/office/powerpoint/2010/main" val="3220876548"/>
      </p:ext>
    </p:extLst>
  </p:cSld>
  <p:clrMapOvr>
    <a:masterClrMapping/>
  </p:clrMapOvr>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t/>
            </a:r>
            <a:br>
              <a:rPr lang="en-US" dirty="0" smtClean="0"/>
            </a:br>
            <a:endParaRPr lang="ar-SA" dirty="0"/>
          </a:p>
        </p:txBody>
      </p:sp>
      <p:sp>
        <p:nvSpPr>
          <p:cNvPr id="3" name="عنصر نائب للمحتوى 2"/>
          <p:cNvSpPr>
            <a:spLocks noGrp="1"/>
          </p:cNvSpPr>
          <p:nvPr>
            <p:ph idx="1"/>
          </p:nvPr>
        </p:nvSpPr>
        <p:spPr/>
        <p:txBody>
          <a:bodyPr/>
          <a:lstStyle/>
          <a:p>
            <a:pPr marL="184150" indent="465138" algn="just" rtl="1"/>
            <a:r>
              <a:rPr lang="ar-SA" sz="2800" dirty="0" smtClean="0"/>
              <a:t>وتأسيسا على ما مر بنا من أن كشف العلة والشذوذ في الحديث نفيًا أو إثباتًا أمر صعب لا يقوى عليه كل باحث أو مشتغل بالحديث، فإنه يستحسن في حق الباحث في الأسانيد أن يقول في نهاية بحثه عن مرتبة الحديث صحيح الإسناد، أو حسن الإسناد، أو ضعيف الإسناد، ولا يتعجل فيقول: صحيح أو حسن أو ضعيف لأنه بالنسبة لقوله عن الحديث صحيح أو حسن، ربما يوجد حديث آخر يعارضه في معناه، وسنده أقوى فيكون الحديث الذي حكم عليه بالصحة شاذًا، أو ربما اكتشف في الحديث علة غامضة، لم يستطع الباحث اكتشافها </a:t>
            </a:r>
            <a:endParaRPr lang="en-US" sz="2800" dirty="0" smtClean="0"/>
          </a:p>
          <a:p>
            <a:pPr marL="184150" indent="465138" algn="just" rtl="1"/>
            <a:r>
              <a:rPr lang="ar-SA" sz="2800" dirty="0" smtClean="0"/>
              <a:t>و كذلك في الحديث ضعيف ربما وجد له تابع أو شاهد يقويه، ويجبره فيرتقي إلى مرتبة الحسن لغيره.</a:t>
            </a:r>
            <a:endParaRPr lang="en-US" sz="2800" dirty="0" smtClean="0"/>
          </a:p>
          <a:p>
            <a:pPr marL="184150" indent="465138" algn="just"/>
            <a:endParaRPr lang="ar-SA" sz="2800" dirty="0"/>
          </a:p>
        </p:txBody>
      </p:sp>
    </p:spTree>
    <p:extLst>
      <p:ext uri="{BB962C8B-B14F-4D97-AF65-F5344CB8AC3E}">
        <p14:creationId xmlns:p14="http://schemas.microsoft.com/office/powerpoint/2010/main" val="3896715140"/>
      </p:ext>
    </p:extLst>
  </p:cSld>
  <p:clrMapOvr>
    <a:masterClrMapping/>
  </p:clrMapOvr>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marL="85725" indent="457200" algn="just" rtl="1"/>
            <a:r>
              <a:rPr lang="ar-SA" sz="3600" dirty="0" smtClean="0"/>
              <a:t> و أخيرا نؤكد على</a:t>
            </a:r>
            <a:r>
              <a:rPr lang="ar-SA" sz="3600" baseline="30000" dirty="0" smtClean="0"/>
              <a:t> </a:t>
            </a:r>
            <a:r>
              <a:rPr lang="ar-SA" sz="3600" dirty="0" smtClean="0"/>
              <a:t>أن هذا العلم يحتاج إلى المُتفرّغ </a:t>
            </a:r>
            <a:r>
              <a:rPr lang="ar-SA" sz="3600" dirty="0" err="1" smtClean="0"/>
              <a:t>له </a:t>
            </a:r>
            <a:r>
              <a:rPr lang="ar-SA" sz="3600" dirty="0" smtClean="0"/>
              <a:t>، والمُشتغل </a:t>
            </a:r>
            <a:r>
              <a:rPr lang="ar-SA" sz="3600" dirty="0" err="1" smtClean="0"/>
              <a:t>به</a:t>
            </a:r>
            <a:r>
              <a:rPr lang="ar-SA" sz="3600" dirty="0" smtClean="0"/>
              <a:t> ، فليس من حق كل إنسان أن يتكلم في </a:t>
            </a:r>
            <a:r>
              <a:rPr lang="ar-SA" sz="3600" dirty="0" err="1" smtClean="0"/>
              <a:t>الأحاديث </a:t>
            </a:r>
            <a:r>
              <a:rPr lang="ar-SA" sz="3600" dirty="0" smtClean="0"/>
              <a:t>، وليس من حق من لم </a:t>
            </a:r>
            <a:r>
              <a:rPr lang="ar-SA" sz="3600" dirty="0" err="1" smtClean="0"/>
              <a:t>يشتغل</a:t>
            </a:r>
            <a:r>
              <a:rPr lang="ar-SA" sz="3600" dirty="0" smtClean="0"/>
              <a:t> بعلم الحديث اشتغالاً كافياً أن يحكم </a:t>
            </a:r>
            <a:r>
              <a:rPr lang="ar-SA" sz="3600" dirty="0" err="1" smtClean="0"/>
              <a:t>عليه </a:t>
            </a:r>
            <a:r>
              <a:rPr lang="ar-SA" sz="3600" dirty="0" smtClean="0"/>
              <a:t>، بل يلزم أن يكون الإنسان </a:t>
            </a:r>
            <a:r>
              <a:rPr lang="ar-SA" sz="3600" dirty="0" err="1" smtClean="0"/>
              <a:t>متخصصا </a:t>
            </a:r>
            <a:r>
              <a:rPr lang="ar-SA" sz="3600" dirty="0" smtClean="0"/>
              <a:t>، متصلا بعلم الحديث غير </a:t>
            </a:r>
            <a:r>
              <a:rPr lang="ar-SA" sz="3600" dirty="0" err="1" smtClean="0"/>
              <a:t>منقطع </a:t>
            </a:r>
            <a:r>
              <a:rPr lang="ar-SA" sz="3600" dirty="0" smtClean="0"/>
              <a:t>، لأن الانقطاع عنه تضعف المعرفة </a:t>
            </a:r>
            <a:r>
              <a:rPr lang="ar-SA" sz="3600" dirty="0" err="1" smtClean="0"/>
              <a:t>به</a:t>
            </a:r>
            <a:r>
              <a:rPr lang="ar-SA" sz="3600" dirty="0" smtClean="0"/>
              <a:t> ؛ فإتقان دراسة الإسناد خبرة تتكون من خلالها حاسة يُتَمكن </a:t>
            </a:r>
            <a:r>
              <a:rPr lang="ar-SA" sz="3600" dirty="0" err="1" smtClean="0"/>
              <a:t>بها</a:t>
            </a:r>
            <a:r>
              <a:rPr lang="ar-SA" sz="3600" dirty="0" smtClean="0"/>
              <a:t> تذّوق </a:t>
            </a:r>
            <a:r>
              <a:rPr lang="ar-SA" sz="3600" dirty="0" err="1" smtClean="0"/>
              <a:t>الأحاديث </a:t>
            </a:r>
            <a:r>
              <a:rPr lang="ar-SA" sz="3600" dirty="0" smtClean="0"/>
              <a:t>، وتمييز </a:t>
            </a:r>
            <a:r>
              <a:rPr lang="ar-SA" sz="3600" dirty="0" err="1" smtClean="0"/>
              <a:t>صحيحها</a:t>
            </a:r>
            <a:r>
              <a:rPr lang="ar-SA" sz="3600" dirty="0" smtClean="0"/>
              <a:t> من </a:t>
            </a:r>
            <a:r>
              <a:rPr lang="ar-SA" sz="3600" dirty="0" err="1" smtClean="0"/>
              <a:t>سقيمها</a:t>
            </a:r>
            <a:r>
              <a:rPr lang="ar-SA" sz="3600" dirty="0" smtClean="0"/>
              <a:t> </a:t>
            </a:r>
            <a:r>
              <a:rPr lang="ar-SA" sz="4000" dirty="0" err="1" smtClean="0"/>
              <a:t>.</a:t>
            </a:r>
            <a:endParaRPr lang="ar-SA" sz="4000" dirty="0"/>
          </a:p>
        </p:txBody>
      </p:sp>
    </p:spTree>
    <p:extLst>
      <p:ext uri="{BB962C8B-B14F-4D97-AF65-F5344CB8AC3E}">
        <p14:creationId xmlns:p14="http://schemas.microsoft.com/office/powerpoint/2010/main" val="1102700011"/>
      </p:ext>
    </p:extLst>
  </p:cSld>
  <p:clrMapOvr>
    <a:masterClrMapping/>
  </p:clrMapOvr>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Tree>
    <p:extLst>
      <p:ext uri="{BB962C8B-B14F-4D97-AF65-F5344CB8AC3E}">
        <p14:creationId xmlns:p14="http://schemas.microsoft.com/office/powerpoint/2010/main" val="166672052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Arts.pptx" id="{0DB676BE-95CC-40C6-85AF-7FC634710288}" vid="{C55E0FB7-C7F4-4BBE-82DE-4603F7F43EF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كلية الاداب</Template>
  <TotalTime>30</TotalTime>
  <Words>12539</Words>
  <Application>Microsoft Office PowerPoint</Application>
  <PresentationFormat>A4 Paper (210x297 mm)</PresentationFormat>
  <Paragraphs>945</Paragraphs>
  <Slides>264</Slides>
  <Notes>17</Notes>
  <HiddenSlides>0</HiddenSlides>
  <MMClips>0</MMClips>
  <ScaleCrop>false</ScaleCrop>
  <HeadingPairs>
    <vt:vector size="4" baseType="variant">
      <vt:variant>
        <vt:lpstr>نسق</vt:lpstr>
      </vt:variant>
      <vt:variant>
        <vt:i4>1</vt:i4>
      </vt:variant>
      <vt:variant>
        <vt:lpstr>عناوين الشرائح</vt:lpstr>
      </vt:variant>
      <vt:variant>
        <vt:i4>264</vt:i4>
      </vt:variant>
    </vt:vector>
  </HeadingPairs>
  <TitlesOfParts>
    <vt:vector size="265" baseType="lpstr">
      <vt:lpstr>Office Theme</vt:lpstr>
      <vt:lpstr>عرض تقديمي في PowerPoint</vt:lpstr>
      <vt:lpstr> المحاضرة التمهيدية</vt:lpstr>
      <vt:lpstr>عناصر المحاضرة</vt:lpstr>
      <vt:lpstr>مقدمة:</vt:lpstr>
      <vt:lpstr>-</vt:lpstr>
      <vt:lpstr> </vt:lpstr>
      <vt:lpstr>عرض تقديمي في PowerPoint</vt:lpstr>
      <vt:lpstr>-</vt:lpstr>
      <vt:lpstr>-</vt:lpstr>
      <vt:lpstr>عرض تقديمي في PowerPoint</vt:lpstr>
      <vt:lpstr>عرض تقديمي في PowerPoint</vt:lpstr>
      <vt:lpstr>عرض تقديمي في PowerPoint</vt:lpstr>
      <vt:lpstr>عرض تقديمي في PowerPoint</vt:lpstr>
      <vt:lpstr> المحاضرة الأولى</vt:lpstr>
      <vt:lpstr>عرض تقديمي في PowerPoint</vt:lpstr>
      <vt:lpstr>عرض تقديمي في PowerPoint</vt:lpstr>
      <vt:lpstr>عرض تقديمي في PowerPoint</vt:lpstr>
      <vt:lpstr>عرض تقديمي في PowerPoint</vt:lpstr>
      <vt:lpstr>عناصر المحاضرة</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 المحاضرة الأولى</vt:lpstr>
      <vt:lpstr>عرض تقديمي في PowerPoint</vt:lpstr>
      <vt:lpstr>عرض تقديمي في PowerPoint</vt:lpstr>
      <vt:lpstr>عرض تقديمي في PowerPoint</vt:lpstr>
      <vt:lpstr>عرض تقديمي في PowerPoint</vt:lpstr>
      <vt:lpstr>عناصر المحاضرة</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   المحاضرة الثالثة</vt:lpstr>
      <vt:lpstr>عناصر المحاضرة</vt:lpstr>
      <vt:lpstr>مقدمة:</vt:lpstr>
      <vt:lpstr>عنوان.........</vt:lpstr>
      <vt:lpstr>عرض تقديمي في PowerPoint</vt:lpstr>
      <vt:lpstr>عرض تقديمي في PowerPoint</vt:lpstr>
      <vt:lpstr>عرض تقديمي في PowerPoint</vt:lpstr>
      <vt:lpstr>أشهر أنواع المصنفات في الرجال</vt:lpstr>
      <vt:lpstr>المصنفات في معرف الصحابة</vt:lpstr>
      <vt:lpstr>أ – الاستيعاب في معرفة الأصحاب</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الحاضرة الرابعة</vt:lpstr>
      <vt:lpstr>عناصر المحاضرة</vt:lpstr>
      <vt:lpstr>عرض تقديمي في PowerPoint</vt:lpstr>
      <vt:lpstr>أ - الطــبــقات الكــبــرى</vt:lpstr>
      <vt:lpstr>تابع كتاب طبقات ابن سعد</vt:lpstr>
      <vt:lpstr>تابع طبقات ابن سعد</vt:lpstr>
      <vt:lpstr>تابع طبقات ابن سعد</vt:lpstr>
      <vt:lpstr>عرض تقديمي في PowerPoint</vt:lpstr>
      <vt:lpstr>تابع تذكرة الحفاظ</vt:lpstr>
      <vt:lpstr>عرض تقديمي في PowerPoint</vt:lpstr>
      <vt:lpstr>عرض تقديمي في PowerPoint</vt:lpstr>
      <vt:lpstr>المحاضرة الخامسة</vt:lpstr>
      <vt:lpstr>عناصر المحاضرة</vt:lpstr>
      <vt:lpstr>عرض تقديمي في PowerPoint</vt:lpstr>
      <vt:lpstr>أ - التاريخ الكبير : للإمام البخاري (256 هــ)</vt:lpstr>
      <vt:lpstr>تابع تاريخ البخاري</vt:lpstr>
      <vt:lpstr>تابع تاريخ البخاري</vt:lpstr>
      <vt:lpstr>عرض تقديمي في PowerPoint</vt:lpstr>
      <vt:lpstr>تابع كتاب الجرح و التعديل</vt:lpstr>
      <vt:lpstr>عرض تقديمي في PowerPoint</vt:lpstr>
      <vt:lpstr>عرض تقديمي في PowerPoint</vt:lpstr>
      <vt:lpstr>عرض تقديمي في PowerPoint</vt:lpstr>
      <vt:lpstr>المحاضرة السادسة</vt:lpstr>
      <vt:lpstr>عناصر المحاضرة</vt:lpstr>
      <vt:lpstr>عرض تقديمي في PowerPoint</vt:lpstr>
      <vt:lpstr>عرض تقديمي في PowerPoint</vt:lpstr>
      <vt:lpstr>عرض تقديمي في PowerPoint</vt:lpstr>
      <vt:lpstr> هــ - كتب التراجم الخاصة برجال الكتب الستة ، وبعض مصنفات لمؤلفيها . </vt:lpstr>
      <vt:lpstr>عرض تقديمي في PowerPoint</vt:lpstr>
      <vt:lpstr>عرض تقديمي في PowerPoint</vt:lpstr>
      <vt:lpstr>عرض تقديمي في PowerPoint</vt:lpstr>
      <vt:lpstr>عرض تقديمي في PowerPoint</vt:lpstr>
      <vt:lpstr>عرض تقديمي في PowerPoint</vt:lpstr>
      <vt:lpstr>منهج المزي في كتاب تهذيب الكمال </vt:lpstr>
      <vt:lpstr>تابع منهج المزي في كتاب تهذيب الكمال</vt:lpstr>
      <vt:lpstr>تابع منهج المزي في كتاب تهذيب الكمال</vt:lpstr>
      <vt:lpstr>تابع منهج المزي في كتاب تهذيب الكمال</vt:lpstr>
      <vt:lpstr>  تابع منهج المزي في كتاب تهذيب الكمال</vt:lpstr>
      <vt:lpstr> تابع منهج المزي في كتاب تهذيب الكمال</vt:lpstr>
      <vt:lpstr> </vt:lpstr>
      <vt:lpstr>عرض تقديمي في PowerPoint</vt:lpstr>
      <vt:lpstr>عرض تقديمي في PowerPoint</vt:lpstr>
      <vt:lpstr>المحاضرة السابعة</vt:lpstr>
      <vt:lpstr>عرض تقديمي في PowerPoint</vt:lpstr>
      <vt:lpstr>عرض تقديمي في PowerPoint</vt:lpstr>
      <vt:lpstr>عرض تقديمي في PowerPoint</vt:lpstr>
      <vt:lpstr>رموز كتاب الكاشف </vt:lpstr>
      <vt:lpstr>نموذج من الكتاب </vt:lpstr>
      <vt:lpstr>تهذيب التهذيب </vt:lpstr>
      <vt:lpstr>منهج ابن حجر في تهذيب التهذيب </vt:lpstr>
      <vt:lpstr>تابع منهج ابن حجر في تهذيب التهذيب</vt:lpstr>
      <vt:lpstr>تابع منهج ابن حجر في تهذيب التهذيب</vt:lpstr>
      <vt:lpstr>تابع منهج ابن حجر في تهذيب التهذيب</vt:lpstr>
      <vt:lpstr>تابع منهج ابن حجر في تهذيب التهذيب</vt:lpstr>
      <vt:lpstr>عرض تقديمي في PowerPoint</vt:lpstr>
      <vt:lpstr>عرض تقديمي في PowerPoint</vt:lpstr>
      <vt:lpstr>المحاضرة الثامنة</vt:lpstr>
      <vt:lpstr>عرض تقديمي في PowerPoint</vt:lpstr>
      <vt:lpstr>عرض تقديمي في PowerPoint</vt:lpstr>
      <vt:lpstr>عرض تقديمي في PowerPoint</vt:lpstr>
      <vt:lpstr>منهج ابن حجر في تقريب التهذيب</vt:lpstr>
      <vt:lpstr>عرض تقديمي في PowerPoint</vt:lpstr>
      <vt:lpstr>عرض تقديمي في PowerPoint</vt:lpstr>
      <vt:lpstr>    نموذج من التراجم في كتاب التقريب: </vt:lpstr>
      <vt:lpstr>تابع منهج ابن حجر في التقريب</vt:lpstr>
      <vt:lpstr>عرض تقديمي في PowerPoint</vt:lpstr>
      <vt:lpstr>عرض تقديمي في PowerPoint</vt:lpstr>
      <vt:lpstr>عرض تقديمي في PowerPoint</vt:lpstr>
      <vt:lpstr>عرض تقديمي في PowerPoint</vt:lpstr>
      <vt:lpstr>عرض تقديمي في PowerPoint</vt:lpstr>
      <vt:lpstr>التاسعة المحاضرة</vt:lpstr>
      <vt:lpstr>8- خلاصه تذهيب تهذيب الكمال</vt:lpstr>
      <vt:lpstr>منهج الخزرجي في الخلاصة</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كلمة أخيره في الكتاب : </vt:lpstr>
      <vt:lpstr>عرض تقديمي في PowerPoint</vt:lpstr>
      <vt:lpstr>نماذج من كتاب الخلاصة </vt:lpstr>
      <vt:lpstr>عرض تقديمي في PowerPoint</vt:lpstr>
      <vt:lpstr>عرض تقديمي في PowerPoint</vt:lpstr>
      <vt:lpstr>العاشرة المحاضرة</vt:lpstr>
      <vt:lpstr>عناصر المحاضرة</vt:lpstr>
      <vt:lpstr>و – كتاب التذكرة برجال العشرة </vt:lpstr>
      <vt:lpstr>منهج المؤلف</vt:lpstr>
      <vt:lpstr>عرض تقديمي في PowerPoint</vt:lpstr>
      <vt:lpstr>عرض تقديمي في PowerPoint</vt:lpstr>
      <vt:lpstr>عرض تقديمي في PowerPoint</vt:lpstr>
      <vt:lpstr>عرض تقديمي في PowerPoint</vt:lpstr>
      <vt:lpstr>مزايا الكتاب </vt:lpstr>
      <vt:lpstr> بعض المآخذ على الكتاب: </vt:lpstr>
      <vt:lpstr>عرض تقديمي في PowerPoint</vt:lpstr>
      <vt:lpstr>عرض تقديمي في PowerPoint</vt:lpstr>
      <vt:lpstr>عرض تقديمي في PowerPoint</vt:lpstr>
      <vt:lpstr>منهج ابن حجر في تعجيل المنفعة :</vt:lpstr>
      <vt:lpstr>عرض تقديمي في PowerPoint</vt:lpstr>
      <vt:lpstr>عرض تقديمي في PowerPoint</vt:lpstr>
      <vt:lpstr>عرض تقديمي في PowerPoint</vt:lpstr>
      <vt:lpstr>مميزات الكتاب</vt:lpstr>
      <vt:lpstr>عرض تقديمي في PowerPoint</vt:lpstr>
      <vt:lpstr>المصنفات في الثقات خاصه:</vt:lpstr>
      <vt:lpstr>نماذج من الكتب المصنفة في الثقات</vt:lpstr>
      <vt:lpstr>عرض تقديمي في PowerPoint</vt:lpstr>
      <vt:lpstr>عرض تقديمي في PowerPoint</vt:lpstr>
      <vt:lpstr>عرض تقديمي في PowerPoint</vt:lpstr>
      <vt:lpstr>عرض تقديمي في PowerPoint</vt:lpstr>
      <vt:lpstr> المحاضرة الحادية عشرة</vt:lpstr>
      <vt:lpstr>المصنفات في الضعفاء خاصة</vt:lpstr>
      <vt:lpstr>نماذج من الكتب المصنفة في الضعفاء</vt:lpstr>
      <vt:lpstr>تابع كتب الضعفاء</vt:lpstr>
      <vt:lpstr>تابع كتب الضعفاء</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المصنفات في رجال بلاد مخصوصة</vt:lpstr>
      <vt:lpstr>نماذج من الكتب المصنفة في رجال البلدان</vt:lpstr>
      <vt:lpstr>عرض تقديمي في PowerPoint</vt:lpstr>
      <vt:lpstr>عرض تقديمي في PowerPoint</vt:lpstr>
      <vt:lpstr>عرض تقديمي في PowerPoint</vt:lpstr>
      <vt:lpstr> المحاضرة الثانية عشرة</vt:lpstr>
      <vt:lpstr>عناصر المحاضرة</vt:lpstr>
      <vt:lpstr>مراحل دراسة الأسانيد</vt:lpstr>
      <vt:lpstr>المرحلة الأولى : استخراج الحديث</vt:lpstr>
      <vt:lpstr>الطرق الخمس للتخريج</vt:lpstr>
      <vt:lpstr>عرض تقديمي في PowerPoint</vt:lpstr>
      <vt:lpstr>المرحلة الثانية : الاستعراض الكامل للطرق</vt:lpstr>
      <vt:lpstr>المرحلة الثالثة : الترجمة للرواة .</vt:lpstr>
      <vt:lpstr>الخطوة الأولى : تعيين الرواة :</vt:lpstr>
      <vt:lpstr> ولهذه الخطوة حالات تتلخص فيما يلي : </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الثالثة عشرة المحاضرة</vt:lpstr>
      <vt:lpstr>عناصر المحاضرة</vt:lpstr>
      <vt:lpstr>  الخطوة الثانية من خطوات الترجمة للراوي : معرفة تاريخ مولد الرواة ووفاتهم أوطبقاتهم</vt:lpstr>
      <vt:lpstr>عرض تقديمي في PowerPoint</vt:lpstr>
      <vt:lpstr>   تنبيه :</vt:lpstr>
      <vt:lpstr>عرض تقديمي في PowerPoint</vt:lpstr>
      <vt:lpstr>عرض تقديمي في PowerPoint</vt:lpstr>
      <vt:lpstr>شروط الجارح والمعدل :</vt:lpstr>
      <vt:lpstr>آداب الجارح والمعدل :</vt:lpstr>
      <vt:lpstr>شروط قبول الجرح والتعديل :</vt:lpstr>
      <vt:lpstr>عرض تقديمي في PowerPoint</vt:lpstr>
      <vt:lpstr>3) الخطوة الثالثة من خطوات الترجمة للرواة : معرفة مرتبة الراوي في الجرح والتعديل .</vt:lpstr>
      <vt:lpstr>من المسائل المهمة التي ينبغي التنبيه عليها :</vt:lpstr>
      <vt:lpstr>عرض تقديمي في PowerPoint</vt:lpstr>
      <vt:lpstr> تنبيهات حول قضايا الجرح والتعديل : </vt:lpstr>
      <vt:lpstr>عرض تقديمي في PowerPoint</vt:lpstr>
      <vt:lpstr>عرض تقديمي في PowerPoint</vt:lpstr>
      <vt:lpstr>عرض تقديمي في PowerPoint</vt:lpstr>
      <vt:lpstr>عرض تقديمي في PowerPoint</vt:lpstr>
      <vt:lpstr>الرابعة عشرة المحاضرة</vt:lpstr>
      <vt:lpstr>عناصر المحاضرة</vt:lpstr>
      <vt:lpstr>المرحلة الرابعة -من مراحل دراسة الأسانيد- : الحكم على الإسناد المُفرد دون المجموع</vt:lpstr>
      <vt:lpstr>تنبيه :</vt:lpstr>
      <vt:lpstr>المرحلة الخامسة : النظر في اختلاف الطرق -إن وجدت-</vt:lpstr>
      <vt:lpstr>عرض تقديمي في PowerPoint</vt:lpstr>
      <vt:lpstr>  الكتب التي يُستعان بها في كشف العلة والشذوذ:    </vt:lpstr>
      <vt:lpstr>عرض تقديمي في PowerPoint</vt:lpstr>
      <vt:lpstr> المرحلة السادسة : الحكم على الحديث بناءً على المراحل السابقة بما يستحقه هذا الحديث .  </vt:lpstr>
      <vt:lpstr>ما المراد بالعاضد ؟  </vt:lpstr>
      <vt:lpstr> مثال لدراسة الإسناد عمليا  </vt:lpstr>
      <vt:lpstr>عرض تقديمي في PowerPoint</vt:lpstr>
      <vt:lpstr> أولا: إسماعيل بن مسعود: </vt:lpstr>
      <vt:lpstr> ثانيا: خالد بن الحارث: </vt:lpstr>
      <vt:lpstr> ثالثا: حسين المعلم: </vt:lpstr>
      <vt:lpstr> رابعا: عمرو بن شعيب: </vt:lpstr>
      <vt:lpstr> خامسا: شعيب والد عمرو: </vt:lpstr>
      <vt:lpstr> سادسا: عبد الله بن عمرو: </vt:lpstr>
      <vt:lpstr>  - البحث عن عدالة الرواة وضبطهم:  </vt:lpstr>
      <vt:lpstr>عرض تقديمي في PowerPoint</vt:lpstr>
      <vt:lpstr>عرض تقديمي في PowerPoint</vt:lpstr>
      <vt:lpstr>عرض تقديمي في PowerPoint</vt:lpstr>
      <vt:lpstr> خلاصة البحث في عدالة الرواة وضبطهم: </vt:lpstr>
      <vt:lpstr>عرض تقديمي في PowerPoint</vt:lpstr>
      <vt:lpstr>  البحث في اتصال الإسناد:  </vt:lpstr>
      <vt:lpstr>عرض تقديمي في PowerPoint</vt:lpstr>
      <vt:lpstr>الحكم على هذا الحديث</vt:lpstr>
      <vt:lpstr>عرض تقديمي في PowerPoint</vt:lpstr>
      <vt:lpstr> </vt:lpstr>
      <vt:lpstr>عرض تقديمي في PowerPoint</vt:lpstr>
      <vt:lpstr>عرض تقديمي في PowerPoint</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Bassim Ali Yoseif Alsabbgh</dc:creator>
  <cp:lastModifiedBy>ab</cp:lastModifiedBy>
  <cp:revision>5</cp:revision>
  <dcterms:created xsi:type="dcterms:W3CDTF">2015-09-03T07:18:44Z</dcterms:created>
  <dcterms:modified xsi:type="dcterms:W3CDTF">2015-12-11T01:34:12Z</dcterms:modified>
</cp:coreProperties>
</file>