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92" r:id="rId3"/>
    <p:sldId id="310" r:id="rId4"/>
    <p:sldId id="323" r:id="rId5"/>
    <p:sldId id="317" r:id="rId6"/>
    <p:sldId id="318" r:id="rId7"/>
    <p:sldId id="319" r:id="rId8"/>
    <p:sldId id="320" r:id="rId9"/>
    <p:sldId id="315" r:id="rId10"/>
    <p:sldId id="322" r:id="rId11"/>
    <p:sldId id="316" r:id="rId12"/>
    <p:sldId id="321" r:id="rId13"/>
    <p:sldId id="324" r:id="rId14"/>
    <p:sldId id="325" r:id="rId15"/>
    <p:sldId id="314" r:id="rId16"/>
    <p:sldId id="326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90" autoAdjust="0"/>
    <p:restoredTop sz="94664" autoAdjust="0"/>
  </p:normalViewPr>
  <p:slideViewPr>
    <p:cSldViewPr>
      <p:cViewPr varScale="1">
        <p:scale>
          <a:sx n="78" d="100"/>
          <a:sy n="78" d="100"/>
        </p:scale>
        <p:origin x="-672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الأسرة</a:t>
            </a:r>
          </a:p>
          <a:p>
            <a:pPr algn="ctr"/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المحاضر/ إبراهيم بن عبدالرحمن الجندان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التمهيدية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marL="342900" indent="-457200" eaLnBrk="0" hangingPunct="0">
              <a:buClr>
                <a:srgbClr val="F0B854"/>
              </a:buClr>
              <a:buSzPct val="120000"/>
              <a:buFont typeface="Wingdings" panose="05000000000000000000" pitchFamily="2" charset="2"/>
              <a:buChar char="Ø"/>
              <a:defRPr/>
            </a:pPr>
            <a:r>
              <a:rPr lang="ar-SA" sz="3200" b="1" u="sng" kern="0" dirty="0" smtClean="0">
                <a:solidFill>
                  <a:srgbClr val="A50021"/>
                </a:solidFill>
                <a:latin typeface="Times New Roman"/>
                <a:ea typeface="Times New Roman"/>
                <a:cs typeface="Traditional Arabic"/>
              </a:rPr>
              <a:t>عناصر المحاضرة التمهيدية:</a:t>
            </a:r>
          </a:p>
          <a:p>
            <a:pPr marL="342900" indent="-457200" algn="just" eaLnBrk="0" hangingPunct="0">
              <a:buClr>
                <a:srgbClr val="F0B854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تعريف الفقه، وتعريف الأسرة.</a:t>
            </a:r>
          </a:p>
          <a:p>
            <a:pPr marL="342900" indent="-457200" algn="just" eaLnBrk="0" hangingPunct="0">
              <a:buClr>
                <a:srgbClr val="F0B854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تقسيم الفقهاء لموضوعات الفقه.</a:t>
            </a:r>
          </a:p>
          <a:p>
            <a:pPr marL="342900" indent="-457200" algn="just" eaLnBrk="0" hangingPunct="0">
              <a:buClr>
                <a:srgbClr val="F0B854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المرجع الرئيسي للمقرر.</a:t>
            </a:r>
          </a:p>
          <a:p>
            <a:pPr marL="342900" indent="-457200" algn="just" eaLnBrk="0" hangingPunct="0">
              <a:buClr>
                <a:srgbClr val="F0B854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أهداف المقرر.</a:t>
            </a:r>
          </a:p>
          <a:p>
            <a:pPr marL="342900" indent="-457200" algn="just" eaLnBrk="0" hangingPunct="0">
              <a:buClr>
                <a:srgbClr val="F0B854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طريقة دراسة المقرر.</a:t>
            </a:r>
          </a:p>
          <a:p>
            <a:pPr marL="342900" indent="-457200" algn="just" eaLnBrk="0" hangingPunct="0">
              <a:buClr>
                <a:srgbClr val="F0B854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توزيع المقرر.</a:t>
            </a:r>
          </a:p>
          <a:p>
            <a:pPr marL="342900" indent="-457200" algn="just" eaLnBrk="0" hangingPunct="0">
              <a:buClr>
                <a:srgbClr val="F0B854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المراجع المساعدة.</a:t>
            </a: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 smtClean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تعريفات:</a:t>
            </a:r>
          </a:p>
          <a:p>
            <a:pPr marL="342900" indent="-457200" eaLnBrk="0" hangingPunct="0">
              <a:buClr>
                <a:srgbClr val="F0B854"/>
              </a:buClr>
              <a:buSzPct val="120000"/>
              <a:buFont typeface="Wingdings" panose="05000000000000000000" pitchFamily="2" charset="2"/>
              <a:buChar char="Ø"/>
              <a:defRPr/>
            </a:pPr>
            <a:r>
              <a:rPr lang="ar-SA" sz="3200" b="1" kern="0" dirty="0">
                <a:solidFill>
                  <a:srgbClr val="A50021"/>
                </a:solidFill>
                <a:latin typeface="Times New Roman"/>
                <a:ea typeface="Times New Roman"/>
                <a:cs typeface="Traditional Arabic"/>
              </a:rPr>
              <a:t>الفقه لغة : الفهم.</a:t>
            </a: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>
                <a:solidFill>
                  <a:srgbClr val="A50021"/>
                </a:solidFill>
                <a:latin typeface="Times New Roman"/>
                <a:ea typeface="Times New Roman"/>
                <a:cs typeface="Traditional Arabic"/>
              </a:rPr>
              <a:t>اصطلاحاً : العلم بالأحكام الشرعية العملَّية المكتسبة من أدلتها التَّفصيليَّة.</a:t>
            </a: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A50021"/>
              </a:solidFill>
              <a:latin typeface="Times New Roman"/>
              <a:ea typeface="Times New Roman"/>
              <a:cs typeface="Traditional Arabic"/>
            </a:endParaRPr>
          </a:p>
          <a:p>
            <a:pPr marL="342900" indent="-457200">
              <a:buFont typeface="Wingdings" panose="05000000000000000000" pitchFamily="2" charset="2"/>
              <a:buChar char="Ø"/>
            </a:pPr>
            <a:r>
              <a:rPr lang="ar-SA" sz="3200" b="1" kern="0" dirty="0">
                <a:solidFill>
                  <a:srgbClr val="A50021"/>
                </a:solidFill>
                <a:latin typeface="Times New Roman"/>
                <a:ea typeface="Times New Roman"/>
                <a:cs typeface="Traditional Arabic"/>
              </a:rPr>
              <a:t>الأسرة لغة : الدّرع التي يلبسها المحارِب عند دخوله المعركةَ لكي </a:t>
            </a:r>
            <a:r>
              <a:rPr lang="ar-SA" sz="3200" b="1" kern="0" dirty="0" err="1">
                <a:solidFill>
                  <a:srgbClr val="A50021"/>
                </a:solidFill>
                <a:latin typeface="Times New Roman"/>
                <a:ea typeface="Times New Roman"/>
                <a:cs typeface="Traditional Arabic"/>
              </a:rPr>
              <a:t>تقيه</a:t>
            </a:r>
            <a:r>
              <a:rPr lang="ar-SA" sz="3200" b="1" kern="0" dirty="0">
                <a:solidFill>
                  <a:srgbClr val="A50021"/>
                </a:solidFill>
                <a:latin typeface="Times New Roman"/>
                <a:ea typeface="Times New Roman"/>
                <a:cs typeface="Traditional Arabic"/>
              </a:rPr>
              <a:t> وتحميه من السهام.</a:t>
            </a:r>
            <a:endParaRPr lang="en-US" sz="3200" b="1" kern="0" dirty="0">
              <a:solidFill>
                <a:srgbClr val="A50021"/>
              </a:solidFill>
              <a:latin typeface="Times New Roman"/>
              <a:ea typeface="Times New Roman"/>
              <a:cs typeface="Traditional Arabic"/>
            </a:endParaRPr>
          </a:p>
          <a:p>
            <a:r>
              <a:rPr lang="ar-SA" sz="3200" b="1" kern="0" dirty="0">
                <a:solidFill>
                  <a:srgbClr val="A50021"/>
                </a:solidFill>
                <a:latin typeface="Times New Roman"/>
                <a:ea typeface="Times New Roman"/>
                <a:cs typeface="Traditional Arabic"/>
              </a:rPr>
              <a:t> اصطلاحاً : ما يحيط بالإنسان من أهله وأقاربه الذين يتقوَّى بهم.</a:t>
            </a:r>
            <a:endParaRPr lang="en-US" sz="3200" b="1" kern="0" dirty="0">
              <a:solidFill>
                <a:srgbClr val="A5002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A5002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A5002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3288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تقسيم الفقهاء لموضوعات الفقه</a:t>
            </a:r>
          </a:p>
          <a:p>
            <a:pPr marL="342900" indent="-457200">
              <a:buFont typeface="Wingdings" panose="05000000000000000000" pitchFamily="2" charset="2"/>
              <a:buChar char="v"/>
            </a:pPr>
            <a:endParaRPr lang="ar-SA" altLang="ar-SA" sz="3200" b="1" kern="0" dirty="0">
              <a:solidFill>
                <a:srgbClr val="A50021"/>
              </a:solidFill>
              <a:latin typeface="Times New Roman"/>
              <a:cs typeface="Traditional Arabic"/>
            </a:endParaRPr>
          </a:p>
          <a:p>
            <a:pPr marL="342900" indent="-457200">
              <a:buFont typeface="Wingdings" panose="05000000000000000000" pitchFamily="2" charset="2"/>
              <a:buChar char="v"/>
            </a:pPr>
            <a:r>
              <a:rPr lang="ar-SA" altLang="ar-SA" sz="3200" b="1" dirty="0" smtClean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القسم الأول: قسم العبـادات:</a:t>
            </a:r>
            <a:endParaRPr lang="ar-SA" altLang="ar-SA" sz="3200" b="1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altLang="ar-SA" sz="32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كتاب </a:t>
            </a:r>
            <a:r>
              <a:rPr lang="ar-SA" altLang="ar-SA" sz="3200" b="1" dirty="0" smtClean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الطهارة، كتاب الصلاة، كتاب الجنائز، كتاب الزكاة، كتاب </a:t>
            </a:r>
            <a:r>
              <a:rPr lang="ar-SA" altLang="ar-SA" sz="3200" b="1" dirty="0" err="1" smtClean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الصيام،كتاب</a:t>
            </a:r>
            <a:r>
              <a:rPr lang="ar-SA" altLang="ar-SA" sz="3200" b="1" dirty="0" smtClean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المناسك، كتاب الجهاد.</a:t>
            </a:r>
            <a:endParaRPr lang="ar-SA" sz="3200" b="1" kern="0" dirty="0">
              <a:solidFill>
                <a:schemeClr val="tx1"/>
              </a:solidFill>
              <a:latin typeface="Traditional Arabic" panose="02020603050405020304" pitchFamily="18" charset="-78"/>
              <a:ea typeface="Times New Roman"/>
              <a:cs typeface="Traditional Arabic" panose="02020603050405020304" pitchFamily="18" charset="-78"/>
            </a:endParaRPr>
          </a:p>
          <a:p>
            <a:pPr algn="ctr"/>
            <a:endParaRPr lang="ar-SA" sz="3200" b="1" kern="0" dirty="0" smtClean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just"/>
            <a:endParaRPr lang="ar-SA" sz="3200" b="1" dirty="0" smtClean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9072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تقسيم الفقهاء لأبواب الفقه</a:t>
            </a:r>
          </a:p>
          <a:p>
            <a:pPr marL="342900" indent="-457200">
              <a:buFont typeface="Wingdings" panose="05000000000000000000" pitchFamily="2" charset="2"/>
              <a:buChar char="v"/>
            </a:pPr>
            <a:r>
              <a:rPr lang="ar-SA" altLang="ar-SA" sz="3200" b="1" dirty="0">
                <a:solidFill>
                  <a:srgbClr val="A5002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قسم </a:t>
            </a:r>
            <a:r>
              <a:rPr lang="ar-SA" altLang="ar-SA" sz="3200" b="1" dirty="0" smtClean="0">
                <a:solidFill>
                  <a:srgbClr val="A5002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المعامـلات:</a:t>
            </a:r>
            <a:endParaRPr lang="ar-SA" altLang="ar-SA" sz="3200" b="1" dirty="0">
              <a:solidFill>
                <a:srgbClr val="A5002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altLang="ar-SA" sz="32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كتاب </a:t>
            </a:r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البيوع، باب </a:t>
            </a:r>
            <a:r>
              <a:rPr lang="ar-SA" altLang="ar-SA" sz="32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الربا </a:t>
            </a:r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والصرف، باب القرض والرهن، باب الضمان، باب </a:t>
            </a:r>
            <a:r>
              <a:rPr lang="ar-SA" altLang="ar-SA" sz="32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الكفالة </a:t>
            </a:r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والحوالة، باب الصلح، باب الحجر، باب الوكالة، باب الشركة، باب الإجارة، كتاب الوقف، كتاب الوصايا، كتاب الفرائض، كتاب العتق.</a:t>
            </a:r>
            <a:endParaRPr lang="en-US" altLang="ar-SA" sz="32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endParaRPr lang="ar-SA" sz="3200" b="1" kern="0" dirty="0" smtClean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just"/>
            <a:endParaRPr lang="ar-SA" sz="3200" b="1" dirty="0" smtClean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914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تقسيم الفقهاء لأبواب الفقه</a:t>
            </a:r>
          </a:p>
          <a:p>
            <a:r>
              <a:rPr lang="ar-SA" altLang="ar-SA" sz="3200" b="1" dirty="0">
                <a:solidFill>
                  <a:srgbClr val="A5002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قسم النكــاح، (الأحوال الشخصية)، (فقه الأسرة):</a:t>
            </a:r>
          </a:p>
          <a:p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باب الصداق، باب </a:t>
            </a:r>
            <a:r>
              <a:rPr lang="ar-SA" altLang="ar-SA" sz="32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وليمة </a:t>
            </a:r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العرس، باب </a:t>
            </a:r>
            <a:r>
              <a:rPr lang="ar-SA" altLang="ar-SA" sz="32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عشرة </a:t>
            </a:r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النساء، باب الخلع، كتاب الطلاق، كتاب الإيلاء، كتاب الظهار، كتاب </a:t>
            </a:r>
            <a:r>
              <a:rPr lang="ar-SA" altLang="ar-SA" sz="32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اللعان </a:t>
            </a:r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، كتاب العدد، كتاب الرضاع، كتاب النفقات.</a:t>
            </a:r>
            <a:endParaRPr lang="en-US" altLang="ar-SA" sz="32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endParaRPr lang="ar-SA" sz="3200" b="1" kern="0" dirty="0" smtClean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just"/>
            <a:endParaRPr lang="ar-SA" sz="3200" b="1" dirty="0" smtClean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6573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تقسيم الفقهاء لأبواب الفقه</a:t>
            </a:r>
          </a:p>
          <a:p>
            <a:pPr marL="342900" indent="-457200">
              <a:buFont typeface="Wingdings" panose="05000000000000000000" pitchFamily="2" charset="2"/>
              <a:buChar char="v"/>
            </a:pPr>
            <a:r>
              <a:rPr lang="ar-SA" altLang="ar-SA" sz="3200" b="1" dirty="0" smtClean="0">
                <a:solidFill>
                  <a:srgbClr val="A5002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قسم الجنـايــات:</a:t>
            </a:r>
          </a:p>
          <a:p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كتاب الجنايات، كتاب الحدود، باب </a:t>
            </a:r>
            <a:r>
              <a:rPr lang="ar-SA" altLang="ar-SA" sz="32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حد الزنا </a:t>
            </a:r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والقذف، باب </a:t>
            </a:r>
            <a:r>
              <a:rPr lang="ar-SA" altLang="ar-SA" sz="32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حد </a:t>
            </a:r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المسكر ، </a:t>
            </a:r>
            <a:r>
              <a:rPr lang="ar-SA" altLang="ar-SA" sz="32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باب القطع في </a:t>
            </a:r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السرقة، باب </a:t>
            </a:r>
            <a:r>
              <a:rPr lang="ar-SA" altLang="ar-SA" sz="32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حد قطاع </a:t>
            </a:r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الطريق، باب </a:t>
            </a:r>
            <a:r>
              <a:rPr lang="ar-SA" altLang="ar-SA" sz="32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حكم </a:t>
            </a:r>
            <a:r>
              <a:rPr lang="ar-SA" altLang="ar-SA" sz="3200" b="1" dirty="0" smtClean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المرتد، كتاب الأطعمة، كتاب الأيمان، باب النذر، كتاب القضاء، كتاب الشهادات، كتاب الإقرار.</a:t>
            </a:r>
            <a:endParaRPr lang="en-US" altLang="ar-SA" sz="32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endParaRPr lang="ar-SA" sz="3200" b="1" kern="0" dirty="0" smtClean="0">
              <a:solidFill>
                <a:srgbClr val="2F1311"/>
              </a:solidFill>
              <a:latin typeface="Traditional Arabic" panose="02020603050405020304" pitchFamily="18" charset="-78"/>
              <a:ea typeface="Times New Roman"/>
              <a:cs typeface="Traditional Arabic" panose="02020603050405020304" pitchFamily="18" charset="-78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raditional Arabic" panose="02020603050405020304" pitchFamily="18" charset="-78"/>
              <a:ea typeface="Times New Roman"/>
              <a:cs typeface="Traditional Arabic" panose="02020603050405020304" pitchFamily="18" charset="-78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raditional Arabic" panose="02020603050405020304" pitchFamily="18" charset="-78"/>
              <a:ea typeface="Times New Roman"/>
              <a:cs typeface="Traditional Arabic" panose="02020603050405020304" pitchFamily="18" charset="-78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raditional Arabic" panose="02020603050405020304" pitchFamily="18" charset="-78"/>
              <a:ea typeface="Times New Roman"/>
              <a:cs typeface="Traditional Arabic" panose="02020603050405020304" pitchFamily="18" charset="-78"/>
            </a:endParaRPr>
          </a:p>
          <a:p>
            <a:pPr algn="just"/>
            <a:endParaRPr lang="ar-SA" sz="3200" b="1" dirty="0" smtClean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just"/>
            <a:endParaRPr lang="ar-SA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endParaRPr lang="en-US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275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والإسلام </a:t>
            </a:r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بتشريعه السمح تناول الأحكام الشرعية التي تنظِّم علاقة الأسرة في حال إنشائها عن طريق عقد الزواج، وكذلك في حال إنهائها عن طريق الطلاق.</a:t>
            </a:r>
            <a:endParaRPr lang="en-US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ونحن -بتوفيق الله تعالى- سنتناول هذه الأحكام بالشرح والتوضيح، سائلين الله -عَزَّ وَجَلَّ-: أن يلهمنا الصواب، وأن يجنِّبنا الزلل.</a:t>
            </a:r>
            <a:endParaRPr lang="ar-SA" sz="3200" b="1" kern="0" dirty="0" smtClean="0">
              <a:solidFill>
                <a:srgbClr val="2F1311"/>
              </a:solidFill>
              <a:latin typeface="Traditional Arabic" panose="02020603050405020304" pitchFamily="18" charset="-78"/>
              <a:ea typeface="Times New Roman"/>
              <a:cs typeface="Traditional Arabic" panose="02020603050405020304" pitchFamily="18" charset="-78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3836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1556792"/>
            <a:ext cx="9414362" cy="4680519"/>
          </a:xfrm>
        </p:spPr>
        <p:txBody>
          <a:bodyPr/>
          <a:lstStyle/>
          <a:p>
            <a:r>
              <a:rPr lang="ar-SA" sz="3200" b="1" u="sng" dirty="0" smtClean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المرجع الرئيس:</a:t>
            </a:r>
          </a:p>
          <a:p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كتاب الروض المربع بشرح زاد المستقنع.</a:t>
            </a:r>
          </a:p>
          <a:p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لمنصور بن يونس </a:t>
            </a:r>
            <a:r>
              <a:rPr lang="ar-SA" sz="3200" b="1" kern="0" dirty="0" err="1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البهوتي</a:t>
            </a: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 – رحمه الله -.</a:t>
            </a: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289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r>
              <a:rPr lang="ar-SA" sz="3200" b="1" u="sng" dirty="0" smtClean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أهداف المقرر:</a:t>
            </a:r>
            <a:endParaRPr lang="ar-SA" sz="3200" b="1" u="sng" kern="0" dirty="0" smtClean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ea typeface="Times New Roman"/>
              <a:cs typeface="Traditional Arabic" panose="02020603050405020304" pitchFamily="18" charset="-78"/>
            </a:endParaRPr>
          </a:p>
          <a:p>
            <a:pPr algn="just"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يتوقع في نهاية تدريس المقرر أن يكون الطالب قادراً على أن:</a:t>
            </a:r>
          </a:p>
          <a:p>
            <a:pPr marL="400050" indent="-514350" algn="just" eaLnBrk="0" hangingPunct="0">
              <a:buClr>
                <a:srgbClr val="F0B854"/>
              </a:buClr>
              <a:buSzPct val="120000"/>
              <a:buAutoNum type="arabicPeriod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يوضح الأحكام الشرعية المتعلقة بالخطبة والنكاح، مقرونة بأدلتها وقواعدها.</a:t>
            </a:r>
          </a:p>
          <a:p>
            <a:pPr marL="400050" indent="-514350" algn="just" eaLnBrk="0" hangingPunct="0">
              <a:buClr>
                <a:srgbClr val="F0B854"/>
              </a:buClr>
              <a:buSzPct val="120000"/>
              <a:buAutoNum type="arabicPeriod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يفهم الفرق بين أركان النكاح وشروطه.</a:t>
            </a:r>
          </a:p>
          <a:p>
            <a:pPr marL="400050" indent="-514350" algn="just" eaLnBrk="0" hangingPunct="0">
              <a:buClr>
                <a:srgbClr val="F0B854"/>
              </a:buClr>
              <a:buSzPct val="120000"/>
              <a:buAutoNum type="arabicPeriod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يوضح طرق إنهاء العقد مقرونة بأدلتها.</a:t>
            </a:r>
          </a:p>
          <a:p>
            <a:pPr marL="400050" indent="-514350" algn="just" eaLnBrk="0" hangingPunct="0">
              <a:buClr>
                <a:srgbClr val="F0B854"/>
              </a:buClr>
              <a:buSzPct val="120000"/>
              <a:buAutoNum type="arabicPeriod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يشرح الصفات المرغبة في اختيار الزوجة.</a:t>
            </a:r>
          </a:p>
          <a:p>
            <a:pPr marL="400050" indent="-514350" algn="just" eaLnBrk="0" hangingPunct="0">
              <a:buClr>
                <a:srgbClr val="F0B854"/>
              </a:buClr>
              <a:buSzPct val="120000"/>
              <a:buAutoNum type="arabicPeriod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يذكر الأحكام التكليفية المتعلقة بحكم النكاح والطلاق.</a:t>
            </a:r>
          </a:p>
          <a:p>
            <a:pPr marL="400050" indent="-514350" algn="just" eaLnBrk="0" hangingPunct="0">
              <a:buClr>
                <a:srgbClr val="F0B854"/>
              </a:buClr>
              <a:buSzPct val="120000"/>
              <a:buAutoNum type="arabicPeriod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يبين الأحكام المتعلقة بإجابة الدعوة.</a:t>
            </a: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2507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r>
              <a:rPr lang="ar-SA" sz="3200" b="1" u="sng" dirty="0" smtClean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طريقة دراسة المقرر:</a:t>
            </a:r>
            <a:endParaRPr lang="ar-SA" sz="3200" b="1" u="sng" kern="0" dirty="0" smtClean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ea typeface="Times New Roman"/>
              <a:cs typeface="Traditional Arabic" panose="02020603050405020304" pitchFamily="18" charset="-78"/>
            </a:endParaRPr>
          </a:p>
          <a:p>
            <a:pPr marL="400050" indent="-514350" algn="just" eaLnBrk="0" hangingPunct="0">
              <a:buClr>
                <a:srgbClr val="F0B854"/>
              </a:buClr>
              <a:buSzPct val="120000"/>
              <a:buAutoNum type="arabicPeriod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قراءة المسألة من كتاب الروض المربع.</a:t>
            </a:r>
          </a:p>
          <a:p>
            <a:pPr marL="400050" indent="-514350" algn="just" eaLnBrk="0" hangingPunct="0">
              <a:buClr>
                <a:srgbClr val="F0B854"/>
              </a:buClr>
              <a:buSzPct val="120000"/>
              <a:buAutoNum type="arabicPeriod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تحديد المسألة المراد شرحها.</a:t>
            </a:r>
          </a:p>
          <a:p>
            <a:pPr marL="400050" indent="-514350" algn="just" eaLnBrk="0" hangingPunct="0">
              <a:buClr>
                <a:srgbClr val="F0B854"/>
              </a:buClr>
              <a:buSzPct val="120000"/>
              <a:buAutoNum type="arabicPeriod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وضع عنوان أو سؤال على المسألة.</a:t>
            </a:r>
          </a:p>
          <a:p>
            <a:pPr marL="400050" indent="-514350" algn="just" eaLnBrk="0" hangingPunct="0">
              <a:buClr>
                <a:srgbClr val="F0B854"/>
              </a:buClr>
              <a:buSzPct val="120000"/>
              <a:buAutoNum type="arabicPeriod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بعد ذلك تكون المسألة قد اتضحت وتحددت، فنشرع في شرحها بحول الله تعالى.</a:t>
            </a:r>
          </a:p>
          <a:p>
            <a:pPr algn="ctr" eaLnBrk="0" hangingPunct="0">
              <a:buClr>
                <a:srgbClr val="F0B854"/>
              </a:buClr>
              <a:buSzPct val="120000"/>
              <a:defRPr/>
            </a:pP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4450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836712"/>
            <a:ext cx="9414362" cy="5400599"/>
          </a:xfrm>
        </p:spPr>
        <p:txBody>
          <a:bodyPr/>
          <a:lstStyle/>
          <a:p>
            <a:r>
              <a:rPr lang="ar-SA" sz="3200" b="1" u="sng" dirty="0" smtClean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توزيع المقرر:</a:t>
            </a:r>
            <a:endParaRPr lang="ar-SA" sz="3200" b="1" u="sng" kern="0" dirty="0" smtClean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ea typeface="Times New Roman"/>
              <a:cs typeface="Traditional Arabic" panose="02020603050405020304" pitchFamily="18" charset="-78"/>
            </a:endParaRP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المحاضرة الأولى: النكاح حكمه وأركانه، والخطبة وأحكامها.</a:t>
            </a: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المحاضرة الثانية: شروط النكاح.</a:t>
            </a: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المحاضرة الثالثة: المحرمات في </a:t>
            </a:r>
            <a:r>
              <a:rPr lang="ar-SA" sz="3200" b="1" kern="0" dirty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النكاح</a:t>
            </a: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.</a:t>
            </a: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المحاضرة الرابعة: العيوب الزوجية.</a:t>
            </a: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المحاضرة الخامسة: وليمة العرس، وعشرة النساء.</a:t>
            </a: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المحاضرة السادسة: الخلع.</a:t>
            </a: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المحاضرة السابعة والثامنة والتاسعة: الطلاق.</a:t>
            </a: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 </a:t>
            </a: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952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1484784"/>
            <a:ext cx="9414362" cy="4752527"/>
          </a:xfrm>
        </p:spPr>
        <p:txBody>
          <a:bodyPr/>
          <a:lstStyle/>
          <a:p>
            <a:r>
              <a:rPr lang="ar-SA" sz="3200" b="1" u="sng" dirty="0" smtClean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توزيع المقرر:</a:t>
            </a:r>
            <a:endParaRPr lang="ar-SA" sz="3200" b="1" u="sng" kern="0" dirty="0" smtClean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ea typeface="Times New Roman"/>
              <a:cs typeface="Traditional Arabic" panose="02020603050405020304" pitchFamily="18" charset="-78"/>
            </a:endParaRP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المحاضرة العاشرة والحادية </a:t>
            </a:r>
            <a:r>
              <a:rPr lang="ar-SA" sz="3200" b="1" kern="0" dirty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عشر: </a:t>
            </a: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الظهار.</a:t>
            </a: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المحاضرة </a:t>
            </a:r>
            <a:r>
              <a:rPr lang="ar-SA" sz="3200" b="1" kern="0" dirty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الثانية عشر</a:t>
            </a: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: الإيلاء.</a:t>
            </a: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المحاضرة الثالثة عشر: العدد.</a:t>
            </a: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المحاضرة الرابعة عشر: الحضانة.</a:t>
            </a:r>
          </a:p>
          <a:p>
            <a:pPr eaLnBrk="0" hangingPunct="0">
              <a:buClr>
                <a:srgbClr val="F0B854"/>
              </a:buClr>
              <a:buSzPct val="120000"/>
              <a:defRPr/>
            </a:pPr>
            <a:r>
              <a:rPr lang="ar-SA" sz="3200" b="1" kern="0" dirty="0" smtClean="0">
                <a:solidFill>
                  <a:srgbClr val="2F1311"/>
                </a:solidFill>
                <a:latin typeface="Times New Roman"/>
                <a:ea typeface="Times New Roman"/>
                <a:cs typeface="Traditional Arabic"/>
              </a:rPr>
              <a:t> </a:t>
            </a:r>
            <a:endParaRPr lang="ar-SA" sz="3200" b="1" kern="0" dirty="0">
              <a:solidFill>
                <a:srgbClr val="2F1311"/>
              </a:solidFill>
              <a:latin typeface="Times New Roman"/>
              <a:ea typeface="Times New Roman"/>
              <a:cs typeface="Traditional Arabic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pPr algn="just"/>
            <a:endParaRPr lang="ar-SA" sz="3200" b="1" dirty="0">
              <a:cs typeface="Arial" pitchFamily="34" charset="0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8160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0" y="1556792"/>
            <a:ext cx="9414362" cy="4680519"/>
          </a:xfrm>
        </p:spPr>
        <p:txBody>
          <a:bodyPr/>
          <a:lstStyle/>
          <a:p>
            <a:r>
              <a:rPr lang="ar-SA" sz="3200" b="1" u="sng" dirty="0" smtClean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المراجع المساعدة:</a:t>
            </a:r>
          </a:p>
          <a:p>
            <a:pPr marL="400050" indent="-514350" algn="just">
              <a:buAutoNum type="arabicPeriod"/>
            </a:pP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حاشية الروض المربع، لعبدالرحمن بن قاسم –رحمه الله-.</a:t>
            </a:r>
          </a:p>
          <a:p>
            <a:pPr marL="400050" indent="-514350" algn="just">
              <a:buAutoNum type="arabicPeriod"/>
            </a:pP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الشرح الممتع على زاد المستقنع، لمحمد بن صالح العثيمين –رحمه الله.</a:t>
            </a:r>
          </a:p>
          <a:p>
            <a:pPr marL="400050" indent="-514350" algn="just">
              <a:buAutoNum type="arabicPeriod"/>
            </a:pPr>
            <a:r>
              <a:rPr lang="ar-SA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شرح عمدة الفقه لعبدالله بن عبدالعزيز الجبرين.</a:t>
            </a:r>
            <a:endParaRPr lang="ar-SA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المحاضرة التمهيدية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519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319043" y="1147261"/>
            <a:ext cx="323611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4000" b="1" u="sng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توزيع الدرجات:</a:t>
            </a:r>
            <a:endParaRPr lang="en-US" altLang="en-US" sz="4000" b="1" u="sng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rtl="1"/>
            <a:r>
              <a:rPr lang="ar-SA" sz="2000" dirty="0" smtClean="0"/>
              <a:t>فقه الأسرة		                                                             المحاضرة التمهيدية</a:t>
            </a:r>
            <a:endParaRPr lang="en-US" sz="2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039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280</TotalTime>
  <Words>709</Words>
  <Application>Microsoft Office PowerPoint</Application>
  <PresentationFormat>A4 Paper (210x297 mm)</PresentationFormat>
  <Paragraphs>164</Paragraphs>
  <Slides>17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عرض تقديمي في PowerPoint</vt:lpstr>
      <vt:lpstr>المحاضرة التمهيدية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فلان بن فلان الفلاني</cp:lastModifiedBy>
  <cp:revision>25</cp:revision>
  <dcterms:created xsi:type="dcterms:W3CDTF">2014-09-11T06:30:06Z</dcterms:created>
  <dcterms:modified xsi:type="dcterms:W3CDTF">2015-02-12T03:39:49Z</dcterms:modified>
</cp:coreProperties>
</file>