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92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325" r:id="rId21"/>
    <p:sldId id="327" r:id="rId22"/>
    <p:sldId id="328" r:id="rId23"/>
    <p:sldId id="329" r:id="rId24"/>
    <p:sldId id="330" r:id="rId25"/>
    <p:sldId id="331" r:id="rId26"/>
    <p:sldId id="332" r:id="rId27"/>
    <p:sldId id="333" r:id="rId28"/>
    <p:sldId id="334" r:id="rId29"/>
    <p:sldId id="335" r:id="rId30"/>
    <p:sldId id="336" r:id="rId31"/>
    <p:sldId id="337" r:id="rId32"/>
    <p:sldId id="266" r:id="rId3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8061"/>
    <a:srgbClr val="8E6334"/>
    <a:srgbClr val="ECA02F"/>
    <a:srgbClr val="313B4A"/>
    <a:srgbClr val="43A79C"/>
    <a:srgbClr val="EDBD1F"/>
    <a:srgbClr val="F04316"/>
    <a:srgbClr val="81AA52"/>
    <a:srgbClr val="0E478A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0" autoAdjust="0"/>
    <p:restoredTop sz="94664" autoAdjust="0"/>
  </p:normalViewPr>
  <p:slideViewPr>
    <p:cSldViewPr>
      <p:cViewPr varScale="1">
        <p:scale>
          <a:sx n="78" d="100"/>
          <a:sy n="78" d="100"/>
        </p:scale>
        <p:origin x="-678" y="-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2/12/2015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 rtl="0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فقه الأسرة</a:t>
            </a:r>
            <a:endParaRPr lang="en-US" sz="2800" b="1" dirty="0" smtClean="0">
              <a:solidFill>
                <a:srgbClr val="313B4A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أستاذ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م/ إبراهيم بن عبدالرحمن الجندان 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D98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D980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D98061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D9806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الأولى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عنوان المحاضرة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النكاح: تعريفه وحكمه وأركانه.</a:t>
            </a:r>
            <a:endParaRPr lang="en-US" sz="4000" b="1" spc="50" dirty="0" smtClean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المحاضرة الأولى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2"/>
            <a:ext cx="920432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>
                <a:cs typeface="Traditional Arabic" panose="02020603050405020304" pitchFamily="18" charset="-78"/>
              </a:rPr>
              <a:t>هو لغة: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الوطء، </a:t>
            </a:r>
            <a:r>
              <a:rPr lang="ar-SA" sz="3200" b="1" dirty="0">
                <a:cs typeface="Traditional Arabic" panose="02020603050405020304" pitchFamily="18" charset="-78"/>
              </a:rPr>
              <a:t>والجمع بين الشيئين، وقد يطلق على العقد.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 فإذا قالوا: نكح فلانة أو بنت فلان أرادوا تزوجها وعقد عليها.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 وإذا قالوا: نكح امرأته لم يريدوا إلا المجامعة.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28625" y="4337051"/>
            <a:ext cx="91662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 sz="2400" b="1" dirty="0">
              <a:solidFill>
                <a:schemeClr val="accent6">
                  <a:lumMod val="25000"/>
                </a:schemeClr>
              </a:solidFill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6897216" y="1556792"/>
            <a:ext cx="258015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النكاح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لغة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الأولى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2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عقد </a:t>
            </a:r>
            <a:r>
              <a:rPr lang="ar-SA" sz="3200" b="1" dirty="0">
                <a:cs typeface="Traditional Arabic" panose="02020603050405020304" pitchFamily="18" charset="-78"/>
              </a:rPr>
              <a:t>يعتبر فيه لفظ إنكاح أو تزويج في الجملة والمعقود عليه منفعة الاستمتاع.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6897216" y="1556792"/>
            <a:ext cx="258015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النكاح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شرعاً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الأولى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14155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24295" y="2347602"/>
            <a:ext cx="9204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تجري </a:t>
            </a:r>
            <a:r>
              <a:rPr lang="ar-SA" sz="3200" b="1" dirty="0">
                <a:cs typeface="Traditional Arabic" panose="02020603050405020304" pitchFamily="18" charset="-78"/>
              </a:rPr>
              <a:t>فيه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الأحكام التكليفية </a:t>
            </a:r>
            <a:r>
              <a:rPr lang="ar-SA" sz="3200" b="1" dirty="0">
                <a:cs typeface="Traditional Arabic" panose="02020603050405020304" pitchFamily="18" charset="-78"/>
              </a:rPr>
              <a:t>الخمسة</a:t>
            </a:r>
            <a:r>
              <a:rPr lang="ar-SA" sz="3200" b="1" dirty="0" smtClean="0">
                <a:cs typeface="Traditional Arabic" panose="02020603050405020304" pitchFamily="18" charset="-78"/>
              </a:rPr>
              <a:t>: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28624" y="4293096"/>
            <a:ext cx="9166225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dirty="0" smtClean="0">
                <a:cs typeface="Traditional Arabic" panose="02020603050405020304" pitchFamily="18" charset="-78"/>
              </a:rPr>
              <a:t>الدليل</a:t>
            </a:r>
            <a:r>
              <a:rPr lang="ar-SA" sz="3200" b="1" dirty="0">
                <a:cs typeface="Traditional Arabic" panose="02020603050405020304" pitchFamily="18" charset="-78"/>
              </a:rPr>
              <a:t>: لقوله </a:t>
            </a:r>
            <a:r>
              <a:rPr lang="en-US" sz="3200" b="1" dirty="0">
                <a:cs typeface="Traditional Arabic" panose="02020603050405020304" pitchFamily="18" charset="-78"/>
                <a:sym typeface="AGA Arabesque"/>
              </a:rPr>
              <a:t></a:t>
            </a:r>
            <a:r>
              <a:rPr lang="ar-SA" sz="3200" b="1" dirty="0">
                <a:cs typeface="Traditional Arabic" panose="02020603050405020304" pitchFamily="18" charset="-78"/>
              </a:rPr>
              <a:t>:  </a:t>
            </a:r>
            <a:r>
              <a:rPr lang="ar-SA" sz="3200" b="1" dirty="0" smtClean="0">
                <a:cs typeface="Traditional Arabic" panose="02020603050405020304" pitchFamily="18" charset="-78"/>
              </a:rPr>
              <a:t>((يا </a:t>
            </a:r>
            <a:r>
              <a:rPr lang="ar-SA" sz="3200" b="1" dirty="0">
                <a:cs typeface="Traditional Arabic" panose="02020603050405020304" pitchFamily="18" charset="-78"/>
              </a:rPr>
              <a:t>معشر الشباب من استطاع منكم الباءة فليتزوج فإنه أغض للبصر وأحصن للفرج ومن لم يستطع فعليه بالصوم فإنه له </a:t>
            </a:r>
            <a:r>
              <a:rPr lang="ar-SA" sz="3200" b="1" dirty="0" smtClean="0">
                <a:cs typeface="Traditional Arabic" panose="02020603050405020304" pitchFamily="18" charset="-78"/>
              </a:rPr>
              <a:t>وجاء)) </a:t>
            </a:r>
            <a:r>
              <a:rPr lang="ar-SA" sz="3200" b="1" dirty="0">
                <a:cs typeface="Traditional Arabic" panose="02020603050405020304" pitchFamily="18" charset="-78"/>
              </a:rPr>
              <a:t>رواه الجماعة.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>
              <a:spcBef>
                <a:spcPct val="50000"/>
              </a:spcBef>
            </a:pPr>
            <a:endParaRPr lang="en-US" altLang="en-US" sz="2400" b="1" dirty="0">
              <a:solidFill>
                <a:schemeClr val="accent6">
                  <a:lumMod val="25000"/>
                </a:schemeClr>
              </a:solidFill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6897216" y="1556792"/>
            <a:ext cx="258015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حكم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النكاح: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الأولى</a:t>
            </a:r>
            <a:endParaRPr lang="en-US" sz="2000" dirty="0"/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476695" y="3228712"/>
            <a:ext cx="9204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1. سنة</a:t>
            </a:r>
            <a:r>
              <a:rPr lang="ar-SA" sz="3200" b="1" dirty="0">
                <a:cs typeface="Traditional Arabic" panose="02020603050405020304" pitchFamily="18" charset="-78"/>
              </a:rPr>
              <a:t>: لذي شهوة لا يخاف زنا من رجل وامرأة</a:t>
            </a:r>
            <a:r>
              <a:rPr lang="ar-SA" sz="3200" b="1" dirty="0" smtClean="0">
                <a:cs typeface="Traditional Arabic" panose="02020603050405020304" pitchFamily="18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15734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6897216" y="1556792"/>
            <a:ext cx="258015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حكم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النكاح: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الأولى</a:t>
            </a:r>
            <a:endParaRPr lang="en-US" sz="2000" dirty="0"/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476695" y="2420888"/>
            <a:ext cx="9204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2. ويباح</a:t>
            </a:r>
            <a:r>
              <a:rPr lang="ar-SA" sz="3200" b="1" dirty="0">
                <a:cs typeface="Traditional Arabic" panose="02020603050405020304" pitchFamily="18" charset="-78"/>
              </a:rPr>
              <a:t>: لمن لا شهوة له كالعنين والكبير.</a:t>
            </a:r>
          </a:p>
        </p:txBody>
      </p:sp>
    </p:spTree>
    <p:extLst>
      <p:ext uri="{BB962C8B-B14F-4D97-AF65-F5344CB8AC3E}">
        <p14:creationId xmlns:p14="http://schemas.microsoft.com/office/powerpoint/2010/main" val="1444335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547523" y="3005663"/>
            <a:ext cx="91662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dirty="0" smtClean="0">
                <a:cs typeface="Traditional Arabic" panose="02020603050405020304" pitchFamily="18" charset="-78"/>
              </a:rPr>
              <a:t>التعليل</a:t>
            </a:r>
            <a:r>
              <a:rPr lang="ar-SA" sz="3200" b="1" dirty="0">
                <a:cs typeface="Traditional Arabic" panose="02020603050405020304" pitchFamily="18" charset="-78"/>
              </a:rPr>
              <a:t>: لأنه طريق </a:t>
            </a:r>
            <a:r>
              <a:rPr lang="ar-SA" sz="3200" b="1" dirty="0" err="1">
                <a:cs typeface="Traditional Arabic" panose="02020603050405020304" pitchFamily="18" charset="-78"/>
              </a:rPr>
              <a:t>إعفاف</a:t>
            </a:r>
            <a:r>
              <a:rPr lang="ar-SA" sz="3200" b="1" dirty="0">
                <a:cs typeface="Traditional Arabic" panose="02020603050405020304" pitchFamily="18" charset="-78"/>
              </a:rPr>
              <a:t> نفسه وصونها عن الحرام</a:t>
            </a:r>
            <a:r>
              <a:rPr lang="ar-SA" sz="3200" b="1" dirty="0" smtClean="0">
                <a:cs typeface="Traditional Arabic" panose="02020603050405020304" pitchFamily="18" charset="-78"/>
              </a:rPr>
              <a:t>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6897216" y="1556792"/>
            <a:ext cx="258015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حكم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النكاح: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الأولى</a:t>
            </a:r>
            <a:endParaRPr lang="en-US" sz="2000" dirty="0"/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476695" y="2420888"/>
            <a:ext cx="9204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3. ويجب</a:t>
            </a:r>
            <a:r>
              <a:rPr lang="ar-SA" sz="3200" b="1" dirty="0">
                <a:cs typeface="Traditional Arabic" panose="02020603050405020304" pitchFamily="18" charset="-78"/>
              </a:rPr>
              <a:t>: على من يخاف زنا بتركه، ولو ظنا من رجل وامرأة.</a:t>
            </a:r>
          </a:p>
        </p:txBody>
      </p:sp>
    </p:spTree>
    <p:extLst>
      <p:ext uri="{BB962C8B-B14F-4D97-AF65-F5344CB8AC3E}">
        <p14:creationId xmlns:p14="http://schemas.microsoft.com/office/powerpoint/2010/main" val="1032732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6897216" y="1556792"/>
            <a:ext cx="258015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حكم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النكاح: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الأولى</a:t>
            </a:r>
            <a:endParaRPr lang="en-US" sz="2000" dirty="0"/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476695" y="2188167"/>
            <a:ext cx="9204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4. </a:t>
            </a:r>
            <a:r>
              <a:rPr lang="ar-SA" sz="3200" b="1" dirty="0">
                <a:cs typeface="Traditional Arabic" panose="02020603050405020304" pitchFamily="18" charset="-78"/>
              </a:rPr>
              <a:t>ويحرم بدار حرب إلا لضرورة فيباح لغير أسير.</a:t>
            </a:r>
          </a:p>
        </p:txBody>
      </p:sp>
    </p:spTree>
    <p:extLst>
      <p:ext uri="{BB962C8B-B14F-4D97-AF65-F5344CB8AC3E}">
        <p14:creationId xmlns:p14="http://schemas.microsoft.com/office/powerpoint/2010/main" val="472294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6897216" y="1556792"/>
            <a:ext cx="258015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حكم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النكاح: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الأولى</a:t>
            </a:r>
            <a:endParaRPr lang="en-US" sz="2000" dirty="0"/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44488" y="2276872"/>
            <a:ext cx="9204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5. ويكره </a:t>
            </a:r>
            <a:r>
              <a:rPr lang="ar-SA" sz="3200" b="1" dirty="0">
                <a:cs typeface="Traditional Arabic" panose="02020603050405020304" pitchFamily="18" charset="-78"/>
              </a:rPr>
              <a:t>لفقير لا شهوة له.</a:t>
            </a:r>
          </a:p>
        </p:txBody>
      </p:sp>
    </p:spTree>
    <p:extLst>
      <p:ext uri="{BB962C8B-B14F-4D97-AF65-F5344CB8AC3E}">
        <p14:creationId xmlns:p14="http://schemas.microsoft.com/office/powerpoint/2010/main" val="121053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2"/>
            <a:ext cx="9204325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ar-SA" sz="3200" b="1" dirty="0" smtClean="0">
                <a:cs typeface="Traditional Arabic" panose="02020603050405020304" pitchFamily="18" charset="-78"/>
              </a:rPr>
              <a:t>الحالة </a:t>
            </a:r>
            <a:r>
              <a:rPr lang="ar-SA" sz="3200" b="1" dirty="0">
                <a:cs typeface="Traditional Arabic" panose="02020603050405020304" pitchFamily="18" charset="-78"/>
              </a:rPr>
              <a:t>الأولى: وفعله مع الشهوة أفضل من نوافل العبادة.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التعليل: لاشتماله على مصالح كثيرة كتحصين فرجه وفرج زوجته، والقيام بها، وتحصيل النسل، وتكثير الأمة، وتحقيق مباهاة النبي صلى الله عليه وسلم وغير ذلك</a:t>
            </a:r>
            <a:r>
              <a:rPr lang="ar-SA" sz="3200" b="1" dirty="0" smtClean="0">
                <a:cs typeface="Traditional Arabic" panose="02020603050405020304" pitchFamily="18" charset="-78"/>
              </a:rPr>
              <a:t>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28624" y="4337051"/>
            <a:ext cx="91662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ar-SA" sz="3200" b="1" dirty="0">
                <a:cs typeface="Traditional Arabic" panose="02020603050405020304" pitchFamily="18" charset="-78"/>
              </a:rPr>
              <a:t>الحالة الثانية: ومن لا شهوة له نوافل العبادات أفضل له.</a:t>
            </a:r>
            <a:endParaRPr lang="en-US" alt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584848" y="1556792"/>
            <a:ext cx="589252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أيهما أفضل النكاح أم نوافل العبادات؟ ولماذا؟ 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الأولى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59569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2"/>
            <a:ext cx="9204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ولا </a:t>
            </a:r>
            <a:r>
              <a:rPr lang="ar-SA" sz="3200" b="1" dirty="0">
                <a:cs typeface="Traditional Arabic" panose="02020603050405020304" pitchFamily="18" charset="-78"/>
              </a:rPr>
              <a:t>فرق بين القادر على الإنفاق والعاجز عنه.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56792"/>
            <a:ext cx="668461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هل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يشترط قدرة الزوج على الإنفاق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الأولى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12079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2"/>
            <a:ext cx="9204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ولا </a:t>
            </a:r>
            <a:r>
              <a:rPr lang="ar-SA" sz="3200" b="1" dirty="0">
                <a:cs typeface="Traditional Arabic" panose="02020603050405020304" pitchFamily="18" charset="-78"/>
              </a:rPr>
              <a:t>يكتفي بمرة بل يكون في مجموع العمر.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56792"/>
            <a:ext cx="668461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هل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يتحقق الامتثال بالزواج مرة واحدة في العمر؟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الأولى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06821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2"/>
            <a:ext cx="920432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ويسن </a:t>
            </a:r>
            <a:r>
              <a:rPr lang="ar-SA" sz="3200" b="1" dirty="0">
                <a:cs typeface="Traditional Arabic" panose="02020603050405020304" pitchFamily="18" charset="-78"/>
              </a:rPr>
              <a:t>نكاح واحدة.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التعليل: لأن الزيادة عليها تعريض </a:t>
            </a:r>
            <a:r>
              <a:rPr lang="ar-SA" sz="3200" b="1" dirty="0" smtClean="0">
                <a:cs typeface="Traditional Arabic" panose="02020603050405020304" pitchFamily="18" charset="-78"/>
              </a:rPr>
              <a:t>للمحرم، </a:t>
            </a:r>
            <a:r>
              <a:rPr lang="ar-SA" sz="3200" b="1" dirty="0">
                <a:cs typeface="Traditional Arabic" panose="02020603050405020304" pitchFamily="18" charset="-78"/>
              </a:rPr>
              <a:t>قال الله تعالى { ولن تستطيعوا أن تعدلوا بين النساء ولو حرصتم </a:t>
            </a:r>
            <a:r>
              <a:rPr lang="ar-SA" sz="3200" b="1" dirty="0" smtClean="0">
                <a:cs typeface="Traditional Arabic" panose="02020603050405020304" pitchFamily="18" charset="-78"/>
              </a:rPr>
              <a:t>}.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56792"/>
            <a:ext cx="668461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العدد الذي يسن نكاحه؟ ولماذا؟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الأولى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74581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2"/>
            <a:ext cx="9204325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1. ديِّنة</a:t>
            </a:r>
            <a:r>
              <a:rPr lang="ar-SA" sz="3200" b="1" dirty="0">
                <a:cs typeface="Traditional Arabic" panose="02020603050405020304" pitchFamily="18" charset="-78"/>
              </a:rPr>
              <a:t>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الدليل: لحديث أبي هريرة مرفوعاً: </a:t>
            </a:r>
            <a:r>
              <a:rPr lang="ar-SA" sz="3200" b="1" dirty="0" smtClean="0">
                <a:cs typeface="Traditional Arabic" panose="02020603050405020304" pitchFamily="18" charset="-78"/>
              </a:rPr>
              <a:t>((تنكح </a:t>
            </a:r>
            <a:r>
              <a:rPr lang="ar-SA" sz="3200" b="1" dirty="0">
                <a:cs typeface="Traditional Arabic" panose="02020603050405020304" pitchFamily="18" charset="-78"/>
              </a:rPr>
              <a:t>المرأة لأربع لمالها ولحسبها ولجمالها ولدينها فاظفر بذات الدين تربت </a:t>
            </a:r>
            <a:r>
              <a:rPr lang="ar-SA" sz="3200" b="1" dirty="0" smtClean="0">
                <a:cs typeface="Traditional Arabic" panose="02020603050405020304" pitchFamily="18" charset="-78"/>
              </a:rPr>
              <a:t>يداك)) </a:t>
            </a:r>
            <a:r>
              <a:rPr lang="ar-SA" sz="3200" b="1" dirty="0">
                <a:cs typeface="Traditional Arabic" panose="02020603050405020304" pitchFamily="18" charset="-78"/>
              </a:rPr>
              <a:t>متفق عليه.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56792"/>
            <a:ext cx="668461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الصفات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المرغِّبة في نكاح 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المرأة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الأولى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67997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1"/>
            <a:ext cx="920432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2</a:t>
            </a:r>
            <a:r>
              <a:rPr lang="ar-SA" sz="3200" b="1" dirty="0">
                <a:cs typeface="Traditional Arabic" panose="02020603050405020304" pitchFamily="18" charset="-78"/>
              </a:rPr>
              <a:t>. أجنبية.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التعليل: أ- لأن ولدها يكون أنجب.  </a:t>
            </a:r>
            <a:endParaRPr lang="ar-SA" sz="3200" b="1" dirty="0" smtClean="0">
              <a:cs typeface="Traditional Arabic" panose="02020603050405020304" pitchFamily="18" charset="-78"/>
            </a:endParaRP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ب- </a:t>
            </a:r>
            <a:r>
              <a:rPr lang="ar-SA" sz="3200" b="1" dirty="0">
                <a:cs typeface="Traditional Arabic" panose="02020603050405020304" pitchFamily="18" charset="-78"/>
              </a:rPr>
              <a:t>ولأنه لا يأمن الطلاق فيفضي مع القرابة إلى قطيعة الرحم.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56792"/>
            <a:ext cx="668461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الصفات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المرغِّبة في نكاح 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المرأة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الأولى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67349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1"/>
            <a:ext cx="920432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3</a:t>
            </a:r>
            <a:r>
              <a:rPr lang="ar-SA" sz="3200" b="1" dirty="0">
                <a:cs typeface="Traditional Arabic" panose="02020603050405020304" pitchFamily="18" charset="-78"/>
              </a:rPr>
              <a:t>. بكر.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الدليل: لقوله صلى الله عليه وسلم لجابر: </a:t>
            </a:r>
            <a:r>
              <a:rPr lang="ar-SA" sz="3200" b="1" dirty="0" smtClean="0">
                <a:cs typeface="Traditional Arabic" panose="02020603050405020304" pitchFamily="18" charset="-78"/>
              </a:rPr>
              <a:t>((فهلا </a:t>
            </a:r>
            <a:r>
              <a:rPr lang="ar-SA" sz="3200" b="1" dirty="0">
                <a:cs typeface="Traditional Arabic" panose="02020603050405020304" pitchFamily="18" charset="-78"/>
              </a:rPr>
              <a:t>بكراً تلاعبها </a:t>
            </a:r>
            <a:r>
              <a:rPr lang="ar-SA" sz="3200" b="1" dirty="0" smtClean="0">
                <a:cs typeface="Traditional Arabic" panose="02020603050405020304" pitchFamily="18" charset="-78"/>
              </a:rPr>
              <a:t>وتلاعبك)) </a:t>
            </a:r>
            <a:r>
              <a:rPr lang="ar-SA" sz="3200" b="1" dirty="0">
                <a:cs typeface="Traditional Arabic" panose="02020603050405020304" pitchFamily="18" charset="-78"/>
              </a:rPr>
              <a:t>متفق عليه.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56792"/>
            <a:ext cx="668461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الصفات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المرغِّبة في نكاح 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المرأة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الأولى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22285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1"/>
            <a:ext cx="920432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4. ولود: </a:t>
            </a:r>
            <a:r>
              <a:rPr lang="ar-SA" sz="3200" b="1" dirty="0">
                <a:cs typeface="Traditional Arabic" panose="02020603050405020304" pitchFamily="18" charset="-78"/>
              </a:rPr>
              <a:t>أي من نساء يعرفن بكثرة الأولاد.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الدليل: لحديث أنس يرفعه: </a:t>
            </a:r>
            <a:r>
              <a:rPr lang="ar-SA" sz="3200" b="1" dirty="0" smtClean="0">
                <a:cs typeface="Traditional Arabic" panose="02020603050405020304" pitchFamily="18" charset="-78"/>
              </a:rPr>
              <a:t>((تزوجوا </a:t>
            </a:r>
            <a:r>
              <a:rPr lang="ar-SA" sz="3200" b="1" dirty="0">
                <a:cs typeface="Traditional Arabic" panose="02020603050405020304" pitchFamily="18" charset="-78"/>
              </a:rPr>
              <a:t>الودود الولود فإني مكاثر بكم الأمم يوم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القيامة)) </a:t>
            </a:r>
            <a:r>
              <a:rPr lang="ar-SA" sz="3200" b="1" dirty="0">
                <a:cs typeface="Traditional Arabic" panose="02020603050405020304" pitchFamily="18" charset="-78"/>
              </a:rPr>
              <a:t>رواه سعيد.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56792"/>
            <a:ext cx="668461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الصفات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المرغِّبة في نكاح 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المرأة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الأولى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45981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1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5. </a:t>
            </a:r>
            <a:r>
              <a:rPr lang="ar-SA" sz="3200" b="1" dirty="0">
                <a:cs typeface="Traditional Arabic" panose="02020603050405020304" pitchFamily="18" charset="-78"/>
              </a:rPr>
              <a:t>بلا أم 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التعليل: لأنها ربما أفسدتها عليه.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56792"/>
            <a:ext cx="668461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الصفات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المرغِّبة في نكاح 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المرأة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الأولى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96627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1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>
                <a:cs typeface="Traditional Arabic" panose="02020603050405020304" pitchFamily="18" charset="-78"/>
              </a:rPr>
              <a:t>6</a:t>
            </a:r>
            <a:r>
              <a:rPr lang="ar-SA" sz="3200" b="1" dirty="0" smtClean="0">
                <a:cs typeface="Traditional Arabic" panose="02020603050405020304" pitchFamily="18" charset="-78"/>
              </a:rPr>
              <a:t>. ذات جمال: ويسن </a:t>
            </a:r>
            <a:r>
              <a:rPr lang="ar-SA" sz="3200" b="1" dirty="0">
                <a:cs typeface="Traditional Arabic" panose="02020603050405020304" pitchFamily="18" charset="-78"/>
              </a:rPr>
              <a:t>أن يتخير الجميلة.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التعليل:  لأنه أغض لبصره.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56792"/>
            <a:ext cx="668461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الصفات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المرغِّبة في نكاح 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المرأة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الأولى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92266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1"/>
            <a:ext cx="9204325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ar-SA" sz="3200" b="1" dirty="0" smtClean="0">
                <a:cs typeface="Traditional Arabic" panose="02020603050405020304" pitchFamily="18" charset="-78"/>
              </a:rPr>
              <a:t>يباح </a:t>
            </a:r>
            <a:r>
              <a:rPr lang="ar-SA" sz="3200" b="1" dirty="0">
                <a:cs typeface="Traditional Arabic" panose="02020603050405020304" pitchFamily="18" charset="-78"/>
              </a:rPr>
              <a:t>بشروط: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1. لمن </a:t>
            </a:r>
            <a:r>
              <a:rPr lang="ar-SA" sz="3200" b="1" dirty="0">
                <a:cs typeface="Traditional Arabic" panose="02020603050405020304" pitchFamily="18" charset="-78"/>
              </a:rPr>
              <a:t>أراد خطبة امرأة.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2. وغلب </a:t>
            </a:r>
            <a:r>
              <a:rPr lang="ar-SA" sz="3200" b="1" dirty="0">
                <a:cs typeface="Traditional Arabic" panose="02020603050405020304" pitchFamily="18" charset="-78"/>
              </a:rPr>
              <a:t>على ظنه إجابته.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3. بلا </a:t>
            </a:r>
            <a:r>
              <a:rPr lang="ar-SA" sz="3200" b="1" dirty="0">
                <a:cs typeface="Traditional Arabic" panose="02020603050405020304" pitchFamily="18" charset="-78"/>
              </a:rPr>
              <a:t>خلوة.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4. أمن </a:t>
            </a:r>
            <a:r>
              <a:rPr lang="ar-SA" sz="3200" b="1" dirty="0">
                <a:cs typeface="Traditional Arabic" panose="02020603050405020304" pitchFamily="18" charset="-78"/>
              </a:rPr>
              <a:t>ثوران الشهوة.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56792"/>
            <a:ext cx="668461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حكم النظر إلى المخطوبة؟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الأولى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17957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0"/>
            <a:ext cx="920432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>
                <a:cs typeface="Traditional Arabic" panose="02020603050405020304" pitchFamily="18" charset="-78"/>
              </a:rPr>
              <a:t>نظر ما يظهر غالبا، كوجه ورقبة ويد </a:t>
            </a:r>
            <a:r>
              <a:rPr lang="ar-SA" sz="3200" b="1" dirty="0" smtClean="0">
                <a:cs typeface="Traditional Arabic" panose="02020603050405020304" pitchFamily="18" charset="-78"/>
              </a:rPr>
              <a:t>وقدم.</a:t>
            </a:r>
          </a:p>
          <a:p>
            <a:r>
              <a:rPr lang="ar-SA" sz="3200" b="1" dirty="0">
                <a:cs typeface="Traditional Arabic" panose="02020603050405020304" pitchFamily="18" charset="-78"/>
              </a:rPr>
              <a:t>الدليل:  لقوله </a:t>
            </a:r>
            <a:r>
              <a:rPr lang="en-US" sz="3200" b="1" dirty="0">
                <a:cs typeface="Traditional Arabic" panose="02020603050405020304" pitchFamily="18" charset="-78"/>
                <a:sym typeface="AGA Arabesque"/>
              </a:rPr>
              <a:t></a:t>
            </a:r>
            <a:r>
              <a:rPr lang="ar-SA" sz="3200" b="1" dirty="0">
                <a:cs typeface="Traditional Arabic" panose="02020603050405020304" pitchFamily="18" charset="-78"/>
              </a:rPr>
              <a:t>: ((إذا خطب أحدكم امرأة فقدر أن يرى منها بعض ما يدعوه إلى نكاحها فليفعل)) رواه أحمد وأبو داود</a:t>
            </a:r>
            <a:r>
              <a:rPr lang="ar-SA" sz="3200" b="1" dirty="0" smtClean="0">
                <a:cs typeface="Traditional Arabic" panose="02020603050405020304" pitchFamily="18" charset="-78"/>
              </a:rPr>
              <a:t>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56792"/>
            <a:ext cx="668461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الذي ينظر إليه من المخطوبة؟ 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الأولى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45244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0"/>
            <a:ext cx="9204325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1. أن </a:t>
            </a:r>
            <a:r>
              <a:rPr lang="ar-SA" sz="3200" b="1" dirty="0">
                <a:cs typeface="Traditional Arabic" panose="02020603050405020304" pitchFamily="18" charset="-78"/>
              </a:rPr>
              <a:t>تكون خلية من النكاح والعدة، فيجوز خطبتها تصريحاً وتعريضاّ.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2. أن </a:t>
            </a:r>
            <a:r>
              <a:rPr lang="ar-SA" sz="3200" b="1" dirty="0">
                <a:cs typeface="Traditional Arabic" panose="02020603050405020304" pitchFamily="18" charset="-78"/>
              </a:rPr>
              <a:t>تكون منكوحة، وهذه يحرم خطبتها تصريحاً وتعريضاً.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3. أن </a:t>
            </a:r>
            <a:r>
              <a:rPr lang="ar-SA" sz="3200" b="1" dirty="0">
                <a:cs typeface="Traditional Arabic" panose="02020603050405020304" pitchFamily="18" charset="-78"/>
              </a:rPr>
              <a:t>تكون معتدة، فيحرم التصريح بخطبة المعتدة. كقوله أريد أن أتزوجك.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الدليل: لمفهوم قوله تعالى { ولا جناح عليكم فيما عرضتم به من خطبة النساء } سواء كانت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المعتدة </a:t>
            </a:r>
            <a:r>
              <a:rPr lang="ar-SA" sz="3200" b="1" dirty="0">
                <a:cs typeface="Traditional Arabic" panose="02020603050405020304" pitchFamily="18" charset="-78"/>
              </a:rPr>
              <a:t>من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الوفاة، </a:t>
            </a:r>
            <a:r>
              <a:rPr lang="ar-SA" sz="3200" b="1" dirty="0" err="1">
                <a:cs typeface="Traditional Arabic" panose="02020603050405020304" pitchFamily="18" charset="-78"/>
              </a:rPr>
              <a:t>والمبانة</a:t>
            </a:r>
            <a:r>
              <a:rPr lang="ar-SA" sz="3200" b="1" dirty="0">
                <a:cs typeface="Traditional Arabic" panose="02020603050405020304" pitchFamily="18" charset="-78"/>
              </a:rPr>
              <a:t> </a:t>
            </a:r>
            <a:r>
              <a:rPr lang="ar-SA" sz="3200" b="1" dirty="0" smtClean="0">
                <a:cs typeface="Traditional Arabic" panose="02020603050405020304" pitchFamily="18" charset="-78"/>
              </a:rPr>
              <a:t>حال الحياة </a:t>
            </a:r>
            <a:r>
              <a:rPr lang="ar-SA" sz="3200" b="1" dirty="0">
                <a:cs typeface="Traditional Arabic" panose="02020603050405020304" pitchFamily="18" charset="-78"/>
              </a:rPr>
              <a:t>دون التعريض </a:t>
            </a:r>
            <a:r>
              <a:rPr lang="ar-SA" sz="3200" b="1" dirty="0" smtClean="0">
                <a:cs typeface="Traditional Arabic" panose="02020603050405020304" pitchFamily="18" charset="-78"/>
              </a:rPr>
              <a:t>فيباح.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56792"/>
            <a:ext cx="668461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حكم التصريح بخطبة المرأة؟ 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الأولى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07689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1"/>
            <a:ext cx="9204325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فإن </a:t>
            </a:r>
            <a:r>
              <a:rPr lang="ar-SA" sz="3200" b="1" dirty="0">
                <a:cs typeface="Traditional Arabic" panose="02020603050405020304" pitchFamily="18" charset="-78"/>
              </a:rPr>
              <a:t>أجاب ولي مجبرة  ولو تعريضا </a:t>
            </a:r>
            <a:r>
              <a:rPr lang="ar-SA" sz="3200" b="1" dirty="0" smtClean="0">
                <a:cs typeface="Traditional Arabic" panose="02020603050405020304" pitchFamily="18" charset="-78"/>
              </a:rPr>
              <a:t>لمسلم </a:t>
            </a:r>
            <a:r>
              <a:rPr lang="ar-SA" sz="3200" b="1" dirty="0">
                <a:cs typeface="Traditional Arabic" panose="02020603050405020304" pitchFamily="18" charset="-78"/>
              </a:rPr>
              <a:t>أو أجابت غير المجبرة لمسلم حرم على غيره خطبتها  بلا إذنه.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الدليل: لحديث أبي هريرة مرفوعاً: </a:t>
            </a:r>
            <a:r>
              <a:rPr lang="ar-SA" sz="3200" b="1" dirty="0" smtClean="0">
                <a:cs typeface="Traditional Arabic" panose="02020603050405020304" pitchFamily="18" charset="-78"/>
              </a:rPr>
              <a:t>((لا </a:t>
            </a:r>
            <a:r>
              <a:rPr lang="ar-SA" sz="3200" b="1" dirty="0">
                <a:cs typeface="Traditional Arabic" panose="02020603050405020304" pitchFamily="18" charset="-78"/>
              </a:rPr>
              <a:t>يخطب الرجل على خطبة أخيه حتى ينكح أو </a:t>
            </a:r>
            <a:r>
              <a:rPr lang="ar-SA" sz="3200" b="1" dirty="0" smtClean="0">
                <a:cs typeface="Traditional Arabic" panose="02020603050405020304" pitchFamily="18" charset="-78"/>
              </a:rPr>
              <a:t>يترك)) </a:t>
            </a:r>
            <a:r>
              <a:rPr lang="ar-SA" sz="3200" b="1" dirty="0">
                <a:cs typeface="Traditional Arabic" panose="02020603050405020304" pitchFamily="18" charset="-78"/>
              </a:rPr>
              <a:t>رواه البخاري والنسائي.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56792"/>
            <a:ext cx="668461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حكم الخطبة على الخطبة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الأولى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3163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1"/>
            <a:ext cx="9204325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1. وإن </a:t>
            </a:r>
            <a:r>
              <a:rPr lang="ar-SA" sz="3200" b="1" dirty="0">
                <a:cs typeface="Traditional Arabic" panose="02020603050405020304" pitchFamily="18" charset="-78"/>
              </a:rPr>
              <a:t>رد  الخاطب الأول.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2. أو </a:t>
            </a:r>
            <a:r>
              <a:rPr lang="ar-SA" sz="3200" b="1" dirty="0">
                <a:cs typeface="Traditional Arabic" panose="02020603050405020304" pitchFamily="18" charset="-78"/>
              </a:rPr>
              <a:t>أذن  الخاطب الأول للثاني.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3. أو </a:t>
            </a:r>
            <a:r>
              <a:rPr lang="ar-SA" sz="3200" b="1" dirty="0">
                <a:cs typeface="Traditional Arabic" panose="02020603050405020304" pitchFamily="18" charset="-78"/>
              </a:rPr>
              <a:t>ترك الأول الخطبة.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4. أو </a:t>
            </a:r>
            <a:r>
              <a:rPr lang="ar-SA" sz="3200" b="1" dirty="0">
                <a:cs typeface="Traditional Arabic" panose="02020603050405020304" pitchFamily="18" charset="-78"/>
              </a:rPr>
              <a:t>استأذن الثاني الأول فسكت.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5. أو </a:t>
            </a:r>
            <a:r>
              <a:rPr lang="ar-SA" sz="3200" b="1" dirty="0">
                <a:cs typeface="Traditional Arabic" panose="02020603050405020304" pitchFamily="18" charset="-78"/>
              </a:rPr>
              <a:t>جهلت الحال  بأن لم يعلم الثاني إجابة الأول.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الحكم:  جاز  للثاني أن يخطب.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56792"/>
            <a:ext cx="668461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الحالات التي يجوز فيها الخطبة على الخطبة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الأولى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5053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1"/>
            <a:ext cx="920432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ويسن </a:t>
            </a:r>
            <a:r>
              <a:rPr lang="ar-SA" sz="3200" b="1" dirty="0">
                <a:cs typeface="Traditional Arabic" panose="02020603050405020304" pitchFamily="18" charset="-78"/>
              </a:rPr>
              <a:t>أن يخطب قبله  بخطبة ابن مسعود  وهي إن الحمد لله نحمده </a:t>
            </a:r>
            <a:r>
              <a:rPr lang="ar-SA" sz="3200" b="1" dirty="0" err="1">
                <a:cs typeface="Traditional Arabic" panose="02020603050405020304" pitchFamily="18" charset="-78"/>
              </a:rPr>
              <a:t>ونستعينه</a:t>
            </a:r>
            <a:r>
              <a:rPr lang="ar-SA" sz="3200" b="1" dirty="0">
                <a:cs typeface="Traditional Arabic" panose="02020603050405020304" pitchFamily="18" charset="-78"/>
              </a:rPr>
              <a:t> </a:t>
            </a:r>
            <a:r>
              <a:rPr lang="ar-SA" sz="3200" b="1" dirty="0" smtClean="0">
                <a:cs typeface="Traditional Arabic" panose="02020603050405020304" pitchFamily="18" charset="-78"/>
              </a:rPr>
              <a:t>ونستغفره، ونعوذ </a:t>
            </a:r>
            <a:r>
              <a:rPr lang="ar-SA" sz="3200" b="1" dirty="0">
                <a:cs typeface="Traditional Arabic" panose="02020603050405020304" pitchFamily="18" charset="-78"/>
              </a:rPr>
              <a:t>بالله من شرور أنفسنا وسيئات </a:t>
            </a:r>
            <a:r>
              <a:rPr lang="ar-SA" sz="3200" b="1" dirty="0" smtClean="0">
                <a:cs typeface="Traditional Arabic" panose="02020603050405020304" pitchFamily="18" charset="-78"/>
              </a:rPr>
              <a:t>أعمالنا، </a:t>
            </a:r>
            <a:r>
              <a:rPr lang="ar-SA" sz="3200" b="1" dirty="0">
                <a:cs typeface="Traditional Arabic" panose="02020603050405020304" pitchFamily="18" charset="-78"/>
              </a:rPr>
              <a:t>من يهد الله فلا مضل له ومن يضلل فلا هادي </a:t>
            </a:r>
            <a:r>
              <a:rPr lang="ar-SA" sz="3200" b="1" dirty="0" smtClean="0">
                <a:cs typeface="Traditional Arabic" panose="02020603050405020304" pitchFamily="18" charset="-78"/>
              </a:rPr>
              <a:t>له، </a:t>
            </a:r>
            <a:r>
              <a:rPr lang="ar-SA" sz="3200" b="1" dirty="0">
                <a:cs typeface="Traditional Arabic" panose="02020603050405020304" pitchFamily="18" charset="-78"/>
              </a:rPr>
              <a:t>وأشهد أن لا إله إلا الله وأشهد أن </a:t>
            </a:r>
            <a:r>
              <a:rPr lang="ar-SA" sz="3200" b="1" dirty="0" smtClean="0">
                <a:cs typeface="Traditional Arabic" panose="02020603050405020304" pitchFamily="18" charset="-78"/>
              </a:rPr>
              <a:t>محمداً </a:t>
            </a:r>
            <a:r>
              <a:rPr lang="ar-SA" sz="3200" b="1" dirty="0">
                <a:cs typeface="Traditional Arabic" panose="02020603050405020304" pitchFamily="18" charset="-78"/>
              </a:rPr>
              <a:t>عبده ورسوله</a:t>
            </a:r>
            <a:r>
              <a:rPr lang="ar-SA" sz="3200" b="1" dirty="0" smtClean="0">
                <a:cs typeface="Traditional Arabic" panose="02020603050405020304" pitchFamily="18" charset="-78"/>
              </a:rPr>
              <a:t>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56792"/>
            <a:ext cx="668461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حكم الخطبة بخطبة ابن مسعود قبل العقد؟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الأولى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71296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1"/>
            <a:ext cx="9204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ويسن </a:t>
            </a:r>
            <a:r>
              <a:rPr lang="ar-SA" sz="3200" b="1" dirty="0">
                <a:cs typeface="Traditional Arabic" panose="02020603050405020304" pitchFamily="18" charset="-78"/>
              </a:rPr>
              <a:t>أن يقال </a:t>
            </a:r>
            <a:r>
              <a:rPr lang="ar-SA" sz="3200" b="1" dirty="0" smtClean="0">
                <a:cs typeface="Traditional Arabic" panose="02020603050405020304" pitchFamily="18" charset="-78"/>
              </a:rPr>
              <a:t>لمتزوج: </a:t>
            </a:r>
            <a:r>
              <a:rPr lang="ar-SA" sz="3200" b="1" dirty="0">
                <a:cs typeface="Traditional Arabic" panose="02020603050405020304" pitchFamily="18" charset="-78"/>
              </a:rPr>
              <a:t>بارك الله لكما وعليكما وجمع بينكما في خير وعافية.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56792"/>
            <a:ext cx="668461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يسن قوله في تهنئة الزوجين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الأولى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97577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1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فإذا </a:t>
            </a:r>
            <a:r>
              <a:rPr lang="ar-SA" sz="3200" b="1" dirty="0">
                <a:cs typeface="Traditional Arabic" panose="02020603050405020304" pitchFamily="18" charset="-78"/>
              </a:rPr>
              <a:t>زفت إليه قال اللهم إني أسألك خيرها وخير ما جبلتها </a:t>
            </a:r>
            <a:r>
              <a:rPr lang="ar-SA" sz="3200" b="1" dirty="0" smtClean="0">
                <a:cs typeface="Traditional Arabic" panose="02020603050405020304" pitchFamily="18" charset="-78"/>
              </a:rPr>
              <a:t>عليه، </a:t>
            </a:r>
            <a:r>
              <a:rPr lang="ar-SA" sz="3200" b="1" dirty="0">
                <a:cs typeface="Traditional Arabic" panose="02020603050405020304" pitchFamily="18" charset="-78"/>
              </a:rPr>
              <a:t>وأعوذ بك من شرها وشر ما جبلتها عليه.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56792"/>
            <a:ext cx="668461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يسن أن يقوله الزوج إذا زفت إليه زوجته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الأولى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81345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فصل</a:t>
            </a:r>
            <a:b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أركان النكاح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المحاضرة الأولى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0670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7" y="2347600"/>
            <a:ext cx="9204325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ar-SA" sz="3200" b="1" dirty="0" smtClean="0">
                <a:cs typeface="Traditional Arabic" panose="02020603050405020304" pitchFamily="18" charset="-78"/>
              </a:rPr>
              <a:t>أركان </a:t>
            </a:r>
            <a:r>
              <a:rPr lang="ar-SA" sz="3200" b="1" dirty="0">
                <a:cs typeface="Traditional Arabic" panose="02020603050405020304" pitchFamily="18" charset="-78"/>
              </a:rPr>
              <a:t>النكاح ثلاثة: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 </a:t>
            </a:r>
            <a:r>
              <a:rPr lang="ar-SA" sz="3200" b="1" dirty="0" smtClean="0">
                <a:cs typeface="Traditional Arabic" panose="02020603050405020304" pitchFamily="18" charset="-78"/>
              </a:rPr>
              <a:t>أحدها: الزوجان: </a:t>
            </a:r>
            <a:r>
              <a:rPr lang="ar-SA" sz="3200" b="1" dirty="0">
                <a:cs typeface="Traditional Arabic" panose="02020603050405020304" pitchFamily="18" charset="-78"/>
              </a:rPr>
              <a:t>الخاليان من الموانع، كالمعتدة.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الثاني</a:t>
            </a:r>
            <a:r>
              <a:rPr lang="ar-SA" sz="3200" b="1" dirty="0">
                <a:cs typeface="Traditional Arabic" panose="02020603050405020304" pitchFamily="18" charset="-78"/>
              </a:rPr>
              <a:t>: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الإيجاب: </a:t>
            </a:r>
            <a:r>
              <a:rPr lang="ar-SA" sz="3200" b="1" dirty="0">
                <a:cs typeface="Traditional Arabic" panose="02020603050405020304" pitchFamily="18" charset="-78"/>
              </a:rPr>
              <a:t>وهو اللفظ الصادر من الولي أو من يقوم مقامه.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الثالث: القبول: وهو </a:t>
            </a:r>
            <a:r>
              <a:rPr lang="ar-SA" sz="3200" b="1" dirty="0">
                <a:cs typeface="Traditional Arabic" panose="02020603050405020304" pitchFamily="18" charset="-78"/>
              </a:rPr>
              <a:t>اللفظ الصادر من الزوج أو من يقوم مقامه.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56792"/>
            <a:ext cx="668461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أركان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النكاح.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الأولى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635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7" y="2347600"/>
            <a:ext cx="9204325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1. </a:t>
            </a:r>
            <a:r>
              <a:rPr lang="ar-SA" sz="3200" b="1" dirty="0">
                <a:cs typeface="Traditional Arabic" panose="02020603050405020304" pitchFamily="18" charset="-78"/>
              </a:rPr>
              <a:t>لفظ النكاح ممن يحسن اللغة العربية: ولا يصح  النكاح  ممن يحسن  اللغة  العربية بغير لفظ زوجت أو أنكحت. </a:t>
            </a: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2. لفظ </a:t>
            </a:r>
            <a:r>
              <a:rPr lang="ar-SA" sz="3200" b="1" dirty="0">
                <a:cs typeface="Traditional Arabic" panose="02020603050405020304" pitchFamily="18" charset="-78"/>
              </a:rPr>
              <a:t>النكاح ممن لا يحسن اللغة العربية: ومن جهلهما  أي عجز عن الإيجاب والقبول بالعربية  لم يلزمه تعلمهما وكفاه معناهما الخاص بكل لسان.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التعليل: لأن المقصود هنا المعنى دون اللفظ لأنه غير متعبد بتلاوته.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3. لفظ </a:t>
            </a:r>
            <a:r>
              <a:rPr lang="ar-SA" sz="3200" b="1" dirty="0">
                <a:cs typeface="Traditional Arabic" panose="02020603050405020304" pitchFamily="18" charset="-78"/>
              </a:rPr>
              <a:t>قبول النكاح: ولا يصح قبول إلا بلفظ قبلت هذا النكاح أو تزوجتها أو قبلت أو رضيت.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algn="ctr"/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56792"/>
            <a:ext cx="668461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اللفظ المعتبر في عقد النكاح إيجاباً وقبولاً؟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الأولى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05482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7" y="2347600"/>
            <a:ext cx="9204325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1. تعريف النكاح لغة وشرعاً، وحكمه. </a:t>
            </a:r>
            <a:endParaRPr lang="ar-SA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2. الصفات المرغبة في نكاح المرأة.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3. حكم النظر إلى المخطوبة.</a:t>
            </a: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4. حكم الخطبة على الخطبة.</a:t>
            </a: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5. أركان النكاح.</a:t>
            </a: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6. اللفظ المعتبر في عقد النكاح إيجاباً وقبولاً.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56792"/>
            <a:ext cx="668461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ملخص ما تم الحديث عنه في هذه المحاضرة: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الأولى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94864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297</TotalTime>
  <Words>1281</Words>
  <Application>Microsoft Office PowerPoint</Application>
  <PresentationFormat>A4 Paper (210x297 mm)</PresentationFormat>
  <Paragraphs>205</Paragraphs>
  <Slides>32</Slides>
  <Notes>29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32</vt:i4>
      </vt:variant>
    </vt:vector>
  </HeadingPairs>
  <TitlesOfParts>
    <vt:vector size="33" baseType="lpstr">
      <vt:lpstr>Office Theme</vt:lpstr>
      <vt:lpstr>عرض تقديمي في PowerPoint</vt:lpstr>
      <vt:lpstr>المحاضرة الأولى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فصل أركان النكاح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فلان بن فلان الفلاني</cp:lastModifiedBy>
  <cp:revision>19</cp:revision>
  <dcterms:created xsi:type="dcterms:W3CDTF">2014-09-11T06:30:06Z</dcterms:created>
  <dcterms:modified xsi:type="dcterms:W3CDTF">2015-02-12T04:11:51Z</dcterms:modified>
</cp:coreProperties>
</file>