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55" r:id="rId3"/>
    <p:sldId id="292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78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03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68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327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2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0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1. تعريف النكاح لغة وشرعاً، وحكمه.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الصفات المرغبة في نكاح المرأة.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 حكم النظر إلى المخطوبة.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حكم الخطبة على الخطبة.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أركان النكاح.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اللفظ المعتبر في عقد النكاح إيجاباً وقبولاً.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مراجعة ما تحدثنا عنه في المحاضرة السابقة: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248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عنوانها: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شروط النكاح</a:t>
            </a: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200" b="1" dirty="0" smtClean="0">
                <a:cs typeface="Traditional Arabic" panose="02020603050405020304" pitchFamily="18" charset="-78"/>
              </a:rPr>
              <a:t>له أربعة شروط: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algn="ctr"/>
            <a:r>
              <a:rPr lang="ar-SA" sz="3200" b="1" dirty="0">
                <a:solidFill>
                  <a:schemeClr val="accent3">
                    <a:lumMod val="50000"/>
                  </a:schemeClr>
                </a:solidFill>
                <a:cs typeface="Traditional Arabic" panose="02020603050405020304" pitchFamily="18" charset="-78"/>
              </a:rPr>
              <a:t>الشرط الأول: تعيين الزوجين. 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التعليل: لأن المقصود في النكاح التعيين، فلا يصح بدونه كزوجتك بنتي وله غيرها حتى يميزها، وكذا لو قال زوجتها ابنك وله بنون.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شروط النكاح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381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فإن </a:t>
            </a:r>
            <a:r>
              <a:rPr lang="ar-SA" sz="3200" b="1" dirty="0">
                <a:cs typeface="Traditional Arabic" panose="02020603050405020304" pitchFamily="18" charset="-78"/>
              </a:rPr>
              <a:t>أشار الولي إلى الزوجة.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2</a:t>
            </a:r>
            <a:r>
              <a:rPr lang="ar-SA" sz="3200" b="1" dirty="0" smtClean="0">
                <a:cs typeface="Traditional Arabic" panose="02020603050405020304" pitchFamily="18" charset="-78"/>
              </a:rPr>
              <a:t>. أو </a:t>
            </a:r>
            <a:r>
              <a:rPr lang="ar-SA" sz="3200" b="1" dirty="0">
                <a:cs typeface="Traditional Arabic" panose="02020603050405020304" pitchFamily="18" charset="-78"/>
              </a:rPr>
              <a:t>سماها باسمها.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3.</a:t>
            </a:r>
            <a:r>
              <a:rPr lang="en-US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أو وصفها بما تتميز به كالطويلة أو الكبيرة صح النكاح؛ لحصول التمييز.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</a:t>
            </a:r>
            <a:r>
              <a:rPr lang="en-US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أو قال زوجتك بنتي وله  بنت  واحدة لا أكثر صح  النكاح؛ لعدم الالتباس ولو سماها بغير اسمها.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575273" y="1407781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بم يتم التعيين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3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فلا </a:t>
            </a:r>
            <a:r>
              <a:rPr lang="ar-SA" sz="3200" b="1" dirty="0">
                <a:cs typeface="Traditional Arabic" panose="02020603050405020304" pitchFamily="18" charset="-78"/>
              </a:rPr>
              <a:t>يصح إن أكره أحدهما بغير حق كالبيع.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شروط الثاني: رضاهما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084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الدليل: لقوله صلى الله عليه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وسلم: ((لا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نكاح إلا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بولي)) رواه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الخمسة إلا النسائي وصححه أحمد وابن معين.</a:t>
            </a:r>
            <a:endParaRPr lang="en-US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21151" y="1556791"/>
            <a:ext cx="31562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الشرط الثالث: الولي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932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التكليف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؛ لأن غير المكلف يحتاج لمن ينظر له فلا ينظر لغيره.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والذكورية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؛ لأن المرأة لا ولاية لها على نفسها فغيرها أولى. 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 والحرية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؛ لأن العبد لا ولاية له على نفسه ففي غيره أولى.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 والرشد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 العقد: بأن يعرف الكفء ومصالح النكاح لا حفظ المال فرشد كل مقام بحبسه. 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105128" y="1556792"/>
            <a:ext cx="33722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شروط الولي في النكاح 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232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واتفاق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الدين، فلا ولاية لكافر على مسلمة ولا لنصراني على مجوسية؛ لعدم التوارث بينهما.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يستثنى من هذا الشرط: أم ولد لكافر أسلمت، وأمة كافرة لمسلم، والسلطان يزوج من لا ولي لها من أهل الذمة.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6. والعدالة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ولو ظاهرة لأنها ولاية نظرية فلا يستبد بها الفاسق.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يستثنى من هذا الشرط: إلا في سلطان، وسيد يزوج أمته.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إذا تقرر ذلك  فلا تزوج امرأة نفسها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ولاغيرها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لما تقدم.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160912" y="1556792"/>
            <a:ext cx="53164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يتبع شروط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الولي في النكاح 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848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288" y="1663087"/>
            <a:ext cx="9777536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ويقدم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أبو المرأة  الحرة  في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إنكاحها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؛  لأنه أكمل نظرا وأشد شفقة.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2.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وصيه فيه  أي في النكاح لقيامه مقامه.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3.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جدها لأب وإن علا  الأقرب فالأقرب لأن له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إيلاداً وتعصيباً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فأشبه الأب.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4.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ابنها.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بنوه وإن نزلوا  الأقرب فالأقرب.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الدليل:  لما روت أم سلمة أنها لما انقضت بعدتها أرسل إليها رسول الله صلى الله عليه وسلم يخطبها فقالت: يا رسول الله ليس أحد من أوليائي شاهداً. قال: ((ليس من أوليائك شاهد ولا غائب يكره ذلك)) فقالت قم يا عمر فزوج رسول الله فزوجه. رواه النسائي.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10056" y="1078312"/>
            <a:ext cx="45603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الولاية ومن يقدم من الأقارب فيها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703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288" y="1663087"/>
            <a:ext cx="9777536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6.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أخوها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لأبوين.</a:t>
            </a:r>
            <a:endParaRPr lang="ar-SA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7. ثم لأب  كالميراث.</a:t>
            </a:r>
            <a:endParaRPr lang="en-US" sz="32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8.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بنوهما كذلك  وإن نزلوا يقدم من لأبوين على من لأب إن استووا في الدرجة الأقرب فالأقرب.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9.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عمها لأبوين.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10. ثم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عمها لأب  لما تقدم.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11.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بنوهما كذلك  على ما سبق في الميراث.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12.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أقرب عصبة نسب كالإرث.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10056" y="1078312"/>
            <a:ext cx="45603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الولاية ومن يقدم من الأقارب فيها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665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288" y="1498470"/>
            <a:ext cx="977753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فأحق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العصبات بعد الإخوة بالميراث أحقهم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بالولاية،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لأن مبنى الولاية على الشفقة والنظر وذلك معتبر بمظنته وهو القرابة.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13.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المولى المنعم  بالعتق؛ لأنه يرثها ويعقل عنها.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14.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أقرب عصبته نسبا  على ترتيب الميراث.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15.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 إن عدموا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فعصبة ولاء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 ما تقدم.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16.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 السلطان  وهو الإمام أو نائبه.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قال أحمد: والقاضي أحب إلي من الأمير في هذا.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17. فإن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عدم الكل زوجها ذو سلطان في مكانها.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18.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فإن تعذر وكلت.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10056" y="908720"/>
            <a:ext cx="45603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الولاية ومن يقدم من الأقارب فيها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246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2276872"/>
            <a:ext cx="97775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ولا ولاية لأخ من أم ولا خال ونحوه من ذوي الأرحام.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89000" y="1497596"/>
            <a:ext cx="45603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ولاية ذوي الأرحام لعقد النكاح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874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دليله: لحديث جابر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مرفوعاً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((لا نكاح إلا بولي وشاهدي عدل)) رواه </a:t>
            </a:r>
            <a:r>
              <a:rPr lang="ar-SA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البرقاني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وروي معناه عن ابن عباس أيضا.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21151" y="1556791"/>
            <a:ext cx="31562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الشرط 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الرابع: الشهادة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.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558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يصح  النكاح  إلا بشاهدين عدلين  ولو ظاهرا، لأن الغرض إعلان النكاح.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شروطهم:  1. ذكرين.  2. مكلفين 3. سميعين 4. ناطقين. 5. عدلين.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21150" y="1556791"/>
            <a:ext cx="31562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عدد الشهود وشروطهم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897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716933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ولو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أنهما ضريران أو عدوا الزوجين</a:t>
            </a:r>
            <a:r>
              <a:rPr lang="ar-SA" sz="3200" dirty="0"/>
              <a:t>.</a:t>
            </a:r>
            <a:endParaRPr lang="en-US" sz="32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28096" y="1457840"/>
            <a:ext cx="762071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شهادة الأعمى وعدوا الزوجين في النكاح؟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  <a:p>
            <a:pPr>
              <a:spcBef>
                <a:spcPct val="50000"/>
              </a:spcBef>
            </a:pP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783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1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ولا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يبطله تواص بكتمانه.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46651" y="1556791"/>
            <a:ext cx="4530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ما حكم التواصي بكتمان 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النكاح؟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74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1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وهي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لغة المساواة.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وفي النكاح: 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دين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 أي أداء الفرائض واجتناب النواهي.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ومنصب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وهو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النسب.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3.والحرية. 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4.وصناعة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غير </a:t>
            </a:r>
            <a:r>
              <a:rPr lang="ar-SA" sz="3200" b="1" dirty="0" err="1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زرية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5. ويسار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بحسب ما يجب لها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56791"/>
            <a:ext cx="93489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عرف الكفاءة؟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643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1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وليست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الكفاءة شرطاً في صحة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النكاح. </a:t>
            </a:r>
          </a:p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لأمر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النبي صلى الله عليه وسلم فاطمة بنت قيس أن تنكح أسامة بن زيد فنكحها بأمره. متفق عليه.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بل شرط للزوم، فلو زوج الأب عفيفة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بفاجر،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 عربية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بعجمي، 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 حرة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بعبد، فلِمن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لم يرض من المرأة أو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الأولياء، حتى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حدث، الفسخ، فيفسخ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 مع رضى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أب. </a:t>
            </a:r>
          </a:p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التعليل: 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لأن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العار عليهم أجمعين.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464" y="1556791"/>
            <a:ext cx="93489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أثر الكفاءة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في النكاح؟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618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1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وخيار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الفسخ على التراخي لا يسقط إلا بإسقاط عصبة أو بما يدل على رضاها من قول أو فعل</a:t>
            </a: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46651" y="1556791"/>
            <a:ext cx="4530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ما وقت خيار الفسخ لأجل الكفاءة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276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2347600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1</a:t>
            </a:r>
            <a:r>
              <a:rPr lang="ar-SA" sz="3200" b="1" dirty="0">
                <a:cs typeface="Traditional Arabic" panose="02020603050405020304" pitchFamily="18" charset="-78"/>
              </a:rPr>
              <a:t>. </a:t>
            </a:r>
            <a:r>
              <a:rPr lang="ar-SA" sz="3200" b="1" dirty="0">
                <a:cs typeface="Traditional Arabic" panose="02020603050405020304" pitchFamily="18" charset="-78"/>
              </a:rPr>
              <a:t>شروط </a:t>
            </a:r>
            <a:r>
              <a:rPr lang="ar-SA" sz="3200" b="1" dirty="0">
                <a:cs typeface="Traditional Arabic" panose="02020603050405020304" pitchFamily="18" charset="-78"/>
              </a:rPr>
              <a:t>النكاح.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2. </a:t>
            </a:r>
            <a:r>
              <a:rPr lang="ar-SA" sz="3200" b="1" dirty="0">
                <a:cs typeface="Traditional Arabic" panose="02020603050405020304" pitchFamily="18" charset="-78"/>
              </a:rPr>
              <a:t>شروط الولي في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النكاح.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3. </a:t>
            </a:r>
            <a:r>
              <a:rPr lang="ar-SA" sz="3200" b="1" dirty="0">
                <a:cs typeface="Traditional Arabic" panose="02020603050405020304" pitchFamily="18" charset="-78"/>
              </a:rPr>
              <a:t>الولاية ومن يقدم من الأقارب فيها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4. </a:t>
            </a:r>
            <a:r>
              <a:rPr lang="ar-SA" sz="3200" b="1" dirty="0">
                <a:cs typeface="Traditional Arabic" panose="02020603050405020304" pitchFamily="18" charset="-78"/>
              </a:rPr>
              <a:t>حكم </a:t>
            </a:r>
            <a:r>
              <a:rPr lang="ar-SA" sz="3200" b="1" dirty="0">
                <a:cs typeface="Traditional Arabic" panose="02020603050405020304" pitchFamily="18" charset="-78"/>
              </a:rPr>
              <a:t>ولاية ذوي الأرحام لعقد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النكاح. 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5. </a:t>
            </a:r>
            <a:r>
              <a:rPr lang="ar-SA" sz="3200" b="1" dirty="0" smtClean="0">
                <a:cs typeface="Traditional Arabic" panose="02020603050405020304" pitchFamily="18" charset="-78"/>
              </a:rPr>
              <a:t>عدد </a:t>
            </a:r>
            <a:r>
              <a:rPr lang="ar-SA" sz="3200" b="1" dirty="0">
                <a:cs typeface="Traditional Arabic" panose="02020603050405020304" pitchFamily="18" charset="-78"/>
              </a:rPr>
              <a:t>الشهود </a:t>
            </a:r>
            <a:r>
              <a:rPr lang="ar-SA" sz="3200" b="1" dirty="0" smtClean="0">
                <a:cs typeface="Traditional Arabic" panose="02020603050405020304" pitchFamily="18" charset="-78"/>
              </a:rPr>
              <a:t>وشروطهم.</a:t>
            </a:r>
            <a:endParaRPr lang="ar-SA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6. </a:t>
            </a:r>
            <a:r>
              <a:rPr lang="ar-SA" sz="3200" b="1" dirty="0">
                <a:cs typeface="Traditional Arabic" panose="02020603050405020304" pitchFamily="18" charset="-78"/>
              </a:rPr>
              <a:t>أثر الكفاءة في النكاح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56792"/>
            <a:ext cx="66846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ملخص ما تم الحديث عنه في هذه المحاضرة: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 المحاضرة </a:t>
            </a:r>
            <a:r>
              <a:rPr lang="ar-SA" sz="2000" dirty="0" smtClean="0"/>
              <a:t>الثانية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078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4622</TotalTime>
  <Words>1128</Words>
  <Application>Microsoft Office PowerPoint</Application>
  <PresentationFormat>A4 Paper (210x297 mm)</PresentationFormat>
  <Paragraphs>166</Paragraphs>
  <Slides>22</Slides>
  <Notes>20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عرض تقديمي في PowerPoint</vt:lpstr>
      <vt:lpstr>المحاضرة الثانية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27</cp:revision>
  <dcterms:created xsi:type="dcterms:W3CDTF">2014-09-11T06:30:06Z</dcterms:created>
  <dcterms:modified xsi:type="dcterms:W3CDTF">2015-02-12T04:53:20Z</dcterms:modified>
</cp:coreProperties>
</file>