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2" r:id="rId3"/>
    <p:sldId id="308" r:id="rId4"/>
    <p:sldId id="309" r:id="rId5"/>
    <p:sldId id="310" r:id="rId6"/>
    <p:sldId id="316" r:id="rId7"/>
    <p:sldId id="311" r:id="rId8"/>
    <p:sldId id="312" r:id="rId9"/>
    <p:sldId id="313" r:id="rId10"/>
    <p:sldId id="314" r:id="rId11"/>
    <p:sldId id="315" r:id="rId12"/>
    <p:sldId id="317" r:id="rId13"/>
    <p:sldId id="318" r:id="rId14"/>
    <p:sldId id="319" r:id="rId15"/>
    <p:sldId id="321" r:id="rId16"/>
    <p:sldId id="322" r:id="rId17"/>
    <p:sldId id="323" r:id="rId18"/>
    <p:sldId id="324" r:id="rId19"/>
    <p:sldId id="325"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60" autoAdjust="0"/>
    <p:restoredTop sz="94664" autoAdjust="0"/>
  </p:normalViewPr>
  <p:slideViewPr>
    <p:cSldViewPr>
      <p:cViewPr varScale="1">
        <p:scale>
          <a:sx n="78" d="100"/>
          <a:sy n="78" d="100"/>
        </p:scale>
        <p:origin x="-618" y="-9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rtl="0"/>
            <a:r>
              <a:rPr lang="ar-SA" sz="2800" b="1" dirty="0" smtClean="0">
                <a:solidFill>
                  <a:srgbClr val="313B4A"/>
                </a:solidFill>
                <a:latin typeface="Calibri" pitchFamily="34" charset="0"/>
                <a:cs typeface="Times New Roman" pitchFamily="18" charset="0"/>
              </a:rPr>
              <a:t>فقه الأسرة</a:t>
            </a:r>
            <a:endParaRPr lang="en-US" sz="2800" b="1" dirty="0" smtClean="0">
              <a:solidFill>
                <a:srgbClr val="313B4A"/>
              </a:solidFill>
              <a:latin typeface="Calibri" pitchFamily="34" charset="0"/>
              <a:cs typeface="Times New Roman" pitchFamily="18" charset="0"/>
            </a:endParaRP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م/ إبراهيم بن عبدالرحمن الجندان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عنوانها:</a:t>
            </a:r>
          </a:p>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العيوب </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في النكاح</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endPar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بالرجال</a:t>
            </a:r>
            <a:r>
              <a:rPr lang="ar-SA" sz="3200" b="1" dirty="0" smtClean="0">
                <a:solidFill>
                  <a:schemeClr val="accent6">
                    <a:lumMod val="50000"/>
                  </a:schemeClr>
                </a:solidFill>
                <a:cs typeface="Traditional Arabic" panose="02020603050405020304" pitchFamily="18" charset="-78"/>
              </a:rPr>
              <a:t>: (وجدت أن زوجها مجبوب ذكره).</a:t>
            </a:r>
            <a:endParaRPr lang="ar-SA" sz="3200" b="1" dirty="0">
              <a:solidFill>
                <a:schemeClr val="accent6">
                  <a:lumMod val="50000"/>
                </a:schemeClr>
              </a:solidFill>
              <a:cs typeface="Traditional Arabic" panose="02020603050405020304" pitchFamily="18" charset="-78"/>
            </a:endParaRPr>
          </a:p>
          <a:p>
            <a:pPr marL="457200" indent="-457200">
              <a:buFont typeface="Arial" panose="020B0604020202020204" pitchFamily="34" charset="0"/>
              <a:buChar char="•"/>
            </a:pPr>
            <a:r>
              <a:rPr lang="ar-SA" sz="3200" b="1" dirty="0" smtClean="0">
                <a:cs typeface="Traditional Arabic" panose="02020603050405020304" pitchFamily="18" charset="-78"/>
              </a:rPr>
              <a:t>ومن </a:t>
            </a:r>
            <a:r>
              <a:rPr lang="ar-SA" sz="3200" b="1" dirty="0">
                <a:cs typeface="Traditional Arabic" panose="02020603050405020304" pitchFamily="18" charset="-78"/>
              </a:rPr>
              <a:t>وجدت زوجها </a:t>
            </a:r>
            <a:r>
              <a:rPr lang="ar-SA" sz="3200" b="1" dirty="0" err="1">
                <a:cs typeface="Traditional Arabic" panose="02020603050405020304" pitchFamily="18" charset="-78"/>
              </a:rPr>
              <a:t>مجبوباً</a:t>
            </a:r>
            <a:r>
              <a:rPr lang="ar-SA" sz="3200" b="1" dirty="0">
                <a:cs typeface="Traditional Arabic" panose="02020603050405020304" pitchFamily="18" charset="-78"/>
              </a:rPr>
              <a:t>، قطع ذكره كله أو بعضه وبقي له مالا يطأ به، فلها الفسخ</a:t>
            </a:r>
            <a:r>
              <a:rPr lang="ar-SA" sz="3200" b="1" dirty="0" smtClean="0">
                <a:cs typeface="Traditional Arabic" panose="02020603050405020304" pitchFamily="18" charset="-78"/>
              </a:rPr>
              <a:t>.</a:t>
            </a:r>
          </a:p>
        </p:txBody>
      </p:sp>
      <p:sp>
        <p:nvSpPr>
          <p:cNvPr id="8" name="Text Box 2"/>
          <p:cNvSpPr txBox="1">
            <a:spLocks noChangeArrowheads="1"/>
          </p:cNvSpPr>
          <p:nvPr/>
        </p:nvSpPr>
        <p:spPr bwMode="auto">
          <a:xfrm>
            <a:off x="6897216" y="1556792"/>
            <a:ext cx="25801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أقسام العيوب ثلاثة: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61592" y="872773"/>
            <a:ext cx="92043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بالرجال</a:t>
            </a:r>
            <a:r>
              <a:rPr lang="ar-SA" sz="3200" b="1" dirty="0" smtClean="0">
                <a:solidFill>
                  <a:schemeClr val="accent6">
                    <a:lumMod val="50000"/>
                  </a:schemeClr>
                </a:solidFill>
                <a:cs typeface="Traditional Arabic" panose="02020603050405020304" pitchFamily="18" charset="-78"/>
              </a:rPr>
              <a:t>: (وجدت أنه عنين).</a:t>
            </a:r>
            <a:endParaRPr lang="ar-SA" sz="3200" b="1" dirty="0">
              <a:solidFill>
                <a:schemeClr val="accent6">
                  <a:lumMod val="50000"/>
                </a:schemeClr>
              </a:solidFill>
              <a:cs typeface="Traditional Arabic" panose="02020603050405020304" pitchFamily="18" charset="-78"/>
            </a:endParaRPr>
          </a:p>
          <a:p>
            <a:pPr marL="457200" indent="-457200">
              <a:buFont typeface="Arial" panose="020B0604020202020204" pitchFamily="34" charset="0"/>
              <a:buChar char="•"/>
            </a:pPr>
            <a:r>
              <a:rPr lang="ar-SA" sz="3200" b="1" dirty="0">
                <a:solidFill>
                  <a:schemeClr val="accent6">
                    <a:lumMod val="50000"/>
                  </a:schemeClr>
                </a:solidFill>
                <a:cs typeface="Traditional Arabic" panose="02020603050405020304" pitchFamily="18" charset="-78"/>
              </a:rPr>
              <a:t> </a:t>
            </a:r>
            <a:r>
              <a:rPr lang="ar-SA" sz="3200" b="1" dirty="0">
                <a:cs typeface="Traditional Arabic" panose="02020603050405020304" pitchFamily="18" charset="-78"/>
              </a:rPr>
              <a:t>وإن ثبتت عنته </a:t>
            </a:r>
            <a:r>
              <a:rPr lang="ar-SA" sz="3200" b="1" dirty="0" smtClean="0">
                <a:cs typeface="Traditional Arabic" panose="02020603050405020304" pitchFamily="18" charset="-78"/>
              </a:rPr>
              <a:t>بإقراره، </a:t>
            </a:r>
            <a:r>
              <a:rPr lang="ar-SA" sz="3200" b="1" dirty="0">
                <a:cs typeface="Traditional Arabic" panose="02020603050405020304" pitchFamily="18" charset="-78"/>
              </a:rPr>
              <a:t>أو  ثبتت  ببينة على </a:t>
            </a:r>
            <a:r>
              <a:rPr lang="ar-SA" sz="3200" b="1" dirty="0" smtClean="0">
                <a:cs typeface="Traditional Arabic" panose="02020603050405020304" pitchFamily="18" charset="-78"/>
              </a:rPr>
              <a:t>إقراره، أُجل </a:t>
            </a:r>
            <a:r>
              <a:rPr lang="ar-SA" sz="3200" b="1" dirty="0">
                <a:cs typeface="Traditional Arabic" panose="02020603050405020304" pitchFamily="18" charset="-78"/>
              </a:rPr>
              <a:t>سنة  هلالية </a:t>
            </a:r>
            <a:r>
              <a:rPr lang="ar-SA" sz="3200" b="1" dirty="0" smtClean="0">
                <a:cs typeface="Traditional Arabic" panose="02020603050405020304" pitchFamily="18" charset="-78"/>
              </a:rPr>
              <a:t>منذ تحاكمه.  </a:t>
            </a:r>
          </a:p>
          <a:p>
            <a:r>
              <a:rPr lang="ar-SA" sz="3200" b="1" dirty="0" smtClean="0">
                <a:cs typeface="Traditional Arabic" panose="02020603050405020304" pitchFamily="18" charset="-78"/>
              </a:rPr>
              <a:t>الدليل: روي </a:t>
            </a:r>
            <a:r>
              <a:rPr lang="ar-SA" sz="3200" b="1" dirty="0">
                <a:cs typeface="Traditional Arabic" panose="02020603050405020304" pitchFamily="18" charset="-78"/>
              </a:rPr>
              <a:t>عن عمر وعثمان وابن مسعود والمغيرة بن </a:t>
            </a:r>
            <a:r>
              <a:rPr lang="ar-SA" sz="3200" b="1" dirty="0" smtClean="0">
                <a:cs typeface="Traditional Arabic" panose="02020603050405020304" pitchFamily="18" charset="-78"/>
              </a:rPr>
              <a:t>شعبة. </a:t>
            </a:r>
          </a:p>
          <a:p>
            <a:r>
              <a:rPr lang="ar-SA" sz="3200" b="1" dirty="0" smtClean="0">
                <a:cs typeface="Traditional Arabic" panose="02020603050405020304" pitchFamily="18" charset="-78"/>
              </a:rPr>
              <a:t>التعليل: لأنه </a:t>
            </a:r>
            <a:r>
              <a:rPr lang="ar-SA" sz="3200" b="1" dirty="0">
                <a:cs typeface="Traditional Arabic" panose="02020603050405020304" pitchFamily="18" charset="-78"/>
              </a:rPr>
              <a:t>إذا مضت الفصول الأربعة ولم يزل علم أنه </a:t>
            </a:r>
            <a:r>
              <a:rPr lang="ar-SA" sz="3200" b="1" dirty="0" smtClean="0">
                <a:cs typeface="Traditional Arabic" panose="02020603050405020304" pitchFamily="18" charset="-78"/>
              </a:rPr>
              <a:t>خلقة.  </a:t>
            </a:r>
          </a:p>
          <a:p>
            <a:r>
              <a:rPr lang="ar-SA" sz="3200" b="1" dirty="0" smtClean="0">
                <a:cs typeface="Traditional Arabic" panose="02020603050405020304" pitchFamily="18" charset="-78"/>
              </a:rPr>
              <a:t>فإن </a:t>
            </a:r>
            <a:r>
              <a:rPr lang="ar-SA" sz="3200" b="1" dirty="0">
                <a:cs typeface="Traditional Arabic" panose="02020603050405020304" pitchFamily="18" charset="-78"/>
              </a:rPr>
              <a:t>وطئها فيها  أي في </a:t>
            </a:r>
            <a:r>
              <a:rPr lang="ar-SA" sz="3200" b="1" dirty="0" smtClean="0">
                <a:cs typeface="Traditional Arabic" panose="02020603050405020304" pitchFamily="18" charset="-78"/>
              </a:rPr>
              <a:t>السنة </a:t>
            </a:r>
            <a:r>
              <a:rPr lang="ar-SA" sz="3200" b="1" dirty="0">
                <a:cs typeface="Traditional Arabic" panose="02020603050405020304" pitchFamily="18" charset="-78"/>
              </a:rPr>
              <a:t>وإلا فلها </a:t>
            </a:r>
            <a:r>
              <a:rPr lang="ar-SA" sz="3200" b="1" dirty="0" smtClean="0">
                <a:cs typeface="Traditional Arabic" panose="02020603050405020304" pitchFamily="18" charset="-78"/>
              </a:rPr>
              <a:t>الفسخ، ولا </a:t>
            </a:r>
            <a:r>
              <a:rPr lang="ar-SA" sz="3200" b="1" dirty="0">
                <a:cs typeface="Traditional Arabic" panose="02020603050405020304" pitchFamily="18" charset="-78"/>
              </a:rPr>
              <a:t>يحتسب عليه منها ما اعتزلته فقط</a:t>
            </a:r>
            <a:r>
              <a:rPr lang="ar-SA" sz="3200" b="1" dirty="0" smtClean="0">
                <a:cs typeface="Traditional Arabic" panose="02020603050405020304" pitchFamily="18" charset="-78"/>
              </a:rPr>
              <a:t>.</a:t>
            </a:r>
          </a:p>
          <a:p>
            <a:endParaRPr lang="ar-SA" sz="3200" b="1" dirty="0">
              <a:cs typeface="Traditional Arabic" panose="02020603050405020304" pitchFamily="18" charset="-78"/>
            </a:endParaRPr>
          </a:p>
        </p:txBody>
      </p:sp>
      <p:sp>
        <p:nvSpPr>
          <p:cNvPr id="6" name="Text Box 4"/>
          <p:cNvSpPr txBox="1">
            <a:spLocks noChangeArrowheads="1"/>
          </p:cNvSpPr>
          <p:nvPr/>
        </p:nvSpPr>
        <p:spPr bwMode="auto">
          <a:xfrm>
            <a:off x="449257" y="4337050"/>
            <a:ext cx="9166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102589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44408" y="1412776"/>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وإن </a:t>
            </a:r>
            <a:r>
              <a:rPr lang="ar-SA" sz="3200" b="1" dirty="0">
                <a:cs typeface="Traditional Arabic" panose="02020603050405020304" pitchFamily="18" charset="-78"/>
              </a:rPr>
              <a:t>اعترفت أنه وطئها  في القبل في النكاح الذي ترافعا فيه ولو مرة  فليس </a:t>
            </a:r>
            <a:r>
              <a:rPr lang="ar-SA" sz="3200" b="1" dirty="0" smtClean="0">
                <a:cs typeface="Traditional Arabic" panose="02020603050405020304" pitchFamily="18" charset="-78"/>
              </a:rPr>
              <a:t>بعنين.  التعليل: لاعترافها </a:t>
            </a:r>
            <a:r>
              <a:rPr lang="ar-SA" sz="3200" b="1" dirty="0">
                <a:cs typeface="Traditional Arabic" panose="02020603050405020304" pitchFamily="18" charset="-78"/>
              </a:rPr>
              <a:t>بما ينافي </a:t>
            </a:r>
            <a:r>
              <a:rPr lang="ar-SA" sz="3200" b="1" dirty="0" smtClean="0">
                <a:cs typeface="Traditional Arabic" panose="02020603050405020304" pitchFamily="18" charset="-78"/>
              </a:rPr>
              <a:t>العنة. </a:t>
            </a:r>
          </a:p>
          <a:p>
            <a:r>
              <a:rPr lang="ar-SA" sz="3200" b="1" dirty="0" smtClean="0">
                <a:cs typeface="Traditional Arabic" panose="02020603050405020304" pitchFamily="18" charset="-78"/>
              </a:rPr>
              <a:t>وإن </a:t>
            </a:r>
            <a:r>
              <a:rPr lang="ar-SA" sz="3200" b="1" dirty="0">
                <a:cs typeface="Traditional Arabic" panose="02020603050405020304" pitchFamily="18" charset="-78"/>
              </a:rPr>
              <a:t>كان ذلك بعد ثبوت العنة فقد </a:t>
            </a:r>
            <a:r>
              <a:rPr lang="ar-SA" sz="3200" b="1" dirty="0" smtClean="0">
                <a:cs typeface="Traditional Arabic" panose="02020603050405020304" pitchFamily="18" charset="-78"/>
              </a:rPr>
              <a:t>زالت.  </a:t>
            </a:r>
          </a:p>
          <a:p>
            <a:r>
              <a:rPr lang="ar-SA" sz="3200" b="1" dirty="0" smtClean="0">
                <a:cs typeface="Traditional Arabic" panose="02020603050405020304" pitchFamily="18" charset="-78"/>
              </a:rPr>
              <a:t>ولو </a:t>
            </a:r>
            <a:r>
              <a:rPr lang="ar-SA" sz="3200" b="1" dirty="0">
                <a:cs typeface="Traditional Arabic" panose="02020603050405020304" pitchFamily="18" charset="-78"/>
              </a:rPr>
              <a:t>قالت في وقت رضيت به عنينا سقط خيارها أبدا  لرضاها به كما لو تزوجته عالمة عنته.</a:t>
            </a:r>
            <a:endParaRPr lang="en-US" sz="3200" b="1" dirty="0">
              <a:cs typeface="Traditional Arabic" panose="02020603050405020304" pitchFamily="18" charset="-78"/>
            </a:endParaRPr>
          </a:p>
          <a:p>
            <a:endParaRPr lang="ar-SA" sz="3200" b="1" dirty="0">
              <a:cs typeface="Traditional Arabic" panose="02020603050405020304" pitchFamily="18" charset="-78"/>
            </a:endParaRPr>
          </a:p>
        </p:txBody>
      </p:sp>
      <p:sp>
        <p:nvSpPr>
          <p:cNvPr id="6" name="Text Box 4"/>
          <p:cNvSpPr txBox="1">
            <a:spLocks noChangeArrowheads="1"/>
          </p:cNvSpPr>
          <p:nvPr/>
        </p:nvSpPr>
        <p:spPr bwMode="auto">
          <a:xfrm>
            <a:off x="449257" y="4337050"/>
            <a:ext cx="9166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126267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88208" y="1700808"/>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بالرجال: </a:t>
            </a:r>
            <a:r>
              <a:rPr lang="ar-SA" sz="3200" b="1" dirty="0" smtClean="0">
                <a:solidFill>
                  <a:schemeClr val="accent6">
                    <a:lumMod val="50000"/>
                  </a:schemeClr>
                </a:solidFill>
                <a:cs typeface="Traditional Arabic" panose="02020603050405020304" pitchFamily="18" charset="-78"/>
              </a:rPr>
              <a:t>(الخصاء).</a:t>
            </a:r>
            <a:endParaRPr lang="ar-SA" sz="3200" b="1" dirty="0">
              <a:solidFill>
                <a:schemeClr val="accent6">
                  <a:lumMod val="50000"/>
                </a:schemeClr>
              </a:solidFill>
              <a:cs typeface="Traditional Arabic" panose="02020603050405020304" pitchFamily="18" charset="-78"/>
            </a:endParaRPr>
          </a:p>
          <a:p>
            <a:pPr marL="457200" indent="-457200">
              <a:buFont typeface="Arial" panose="020B0604020202020204" pitchFamily="34" charset="0"/>
              <a:buChar char="•"/>
            </a:pPr>
            <a:r>
              <a:rPr lang="ar-SA" sz="3200" b="1" dirty="0" smtClean="0">
                <a:cs typeface="Traditional Arabic" panose="02020603050405020304" pitchFamily="18" charset="-78"/>
              </a:rPr>
              <a:t>ومن </a:t>
            </a:r>
            <a:r>
              <a:rPr lang="ar-SA" sz="3200" b="1" dirty="0">
                <a:cs typeface="Traditional Arabic" panose="02020603050405020304" pitchFamily="18" charset="-78"/>
              </a:rPr>
              <a:t>القسم </a:t>
            </a:r>
            <a:r>
              <a:rPr lang="ar-SA" sz="3200" b="1" dirty="0" smtClean="0">
                <a:cs typeface="Traditional Arabic" panose="02020603050405020304" pitchFamily="18" charset="-78"/>
              </a:rPr>
              <a:t>الأول خصاء، </a:t>
            </a:r>
            <a:r>
              <a:rPr lang="ar-SA" sz="3200" b="1" dirty="0">
                <a:cs typeface="Traditional Arabic" panose="02020603050405020304" pitchFamily="18" charset="-78"/>
              </a:rPr>
              <a:t>أي قطع الخصيتين  وسل  لهما  ووجاء  </a:t>
            </a:r>
            <a:r>
              <a:rPr lang="ar-SA" sz="3200" b="1" dirty="0" smtClean="0">
                <a:cs typeface="Traditional Arabic" panose="02020603050405020304" pitchFamily="18" charset="-78"/>
              </a:rPr>
              <a:t>لهما. </a:t>
            </a:r>
          </a:p>
          <a:p>
            <a:r>
              <a:rPr lang="ar-SA" sz="3200" b="1" dirty="0" smtClean="0">
                <a:cs typeface="Traditional Arabic" panose="02020603050405020304" pitchFamily="18" charset="-78"/>
              </a:rPr>
              <a:t>التعليل: لأن </a:t>
            </a:r>
            <a:r>
              <a:rPr lang="ar-SA" sz="3200" b="1" dirty="0">
                <a:cs typeface="Traditional Arabic" panose="02020603050405020304" pitchFamily="18" charset="-78"/>
              </a:rPr>
              <a:t>ذلك يمنع الوطء أو </a:t>
            </a:r>
            <a:r>
              <a:rPr lang="ar-SA" sz="3200" b="1" dirty="0" smtClean="0">
                <a:cs typeface="Traditional Arabic" panose="02020603050405020304" pitchFamily="18" charset="-78"/>
              </a:rPr>
              <a:t>يضعفه.</a:t>
            </a:r>
            <a:endParaRPr lang="ar-SA" sz="3200" b="1" dirty="0">
              <a:cs typeface="Traditional Arabic" panose="02020603050405020304" pitchFamily="18" charset="-78"/>
            </a:endParaRPr>
          </a:p>
          <a:p>
            <a:endParaRPr lang="ar-SA" sz="3200" b="1" dirty="0">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409688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بالمرأة : </a:t>
            </a:r>
            <a:r>
              <a:rPr lang="ar-SA" sz="3200" b="1" dirty="0" smtClean="0">
                <a:solidFill>
                  <a:schemeClr val="accent6">
                    <a:lumMod val="50000"/>
                  </a:schemeClr>
                </a:solidFill>
                <a:cs typeface="Traditional Arabic" panose="02020603050405020304" pitchFamily="18" charset="-78"/>
              </a:rPr>
              <a:t>(الرتق).</a:t>
            </a:r>
            <a:endParaRPr lang="ar-SA" sz="3200" b="1" dirty="0">
              <a:solidFill>
                <a:schemeClr val="accent6">
                  <a:lumMod val="50000"/>
                </a:schemeClr>
              </a:solidFill>
              <a:cs typeface="Traditional Arabic" panose="02020603050405020304" pitchFamily="18" charset="-78"/>
            </a:endParaRPr>
          </a:p>
          <a:p>
            <a:pPr marL="457200" indent="-457200">
              <a:buFont typeface="Arial" panose="020B0604020202020204" pitchFamily="34" charset="0"/>
              <a:buChar char="•"/>
            </a:pPr>
            <a:r>
              <a:rPr lang="ar-SA" sz="3200" b="1" dirty="0" smtClean="0">
                <a:cs typeface="Traditional Arabic" panose="02020603050405020304" pitchFamily="18" charset="-78"/>
              </a:rPr>
              <a:t>بأن </a:t>
            </a:r>
            <a:r>
              <a:rPr lang="ar-SA" sz="3200" b="1" dirty="0">
                <a:cs typeface="Traditional Arabic" panose="02020603050405020304" pitchFamily="18" charset="-78"/>
              </a:rPr>
              <a:t>يكون فرجها </a:t>
            </a:r>
            <a:r>
              <a:rPr lang="ar-SA" sz="3200" b="1" dirty="0" smtClean="0">
                <a:cs typeface="Traditional Arabic" panose="02020603050405020304" pitchFamily="18" charset="-78"/>
              </a:rPr>
              <a:t>مسدوداً </a:t>
            </a:r>
            <a:r>
              <a:rPr lang="ar-SA" sz="3200" b="1" dirty="0">
                <a:cs typeface="Traditional Arabic" panose="02020603050405020304" pitchFamily="18" charset="-78"/>
              </a:rPr>
              <a:t>لا يسلكه ذكر بأصل الخلقة.</a:t>
            </a:r>
          </a:p>
        </p:txBody>
      </p:sp>
      <p:sp>
        <p:nvSpPr>
          <p:cNvPr id="8" name="Text Box 2"/>
          <p:cNvSpPr txBox="1">
            <a:spLocks noChangeArrowheads="1"/>
          </p:cNvSpPr>
          <p:nvPr/>
        </p:nvSpPr>
        <p:spPr bwMode="auto">
          <a:xfrm>
            <a:off x="4016896" y="1556792"/>
            <a:ext cx="54604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القسم الثاني من أقسام العيوب:</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28965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بالمرأة : (والقرن).</a:t>
            </a:r>
          </a:p>
          <a:p>
            <a:pPr marL="457200" indent="-457200">
              <a:buFont typeface="Arial" panose="020B0604020202020204" pitchFamily="34" charset="0"/>
              <a:buChar char="•"/>
            </a:pPr>
            <a:r>
              <a:rPr lang="ar-SA" sz="3200" b="1" dirty="0" smtClean="0">
                <a:cs typeface="Traditional Arabic" panose="02020603050405020304" pitchFamily="18" charset="-78"/>
              </a:rPr>
              <a:t>لحم </a:t>
            </a:r>
            <a:r>
              <a:rPr lang="ar-SA" sz="3200" b="1" dirty="0">
                <a:cs typeface="Traditional Arabic" panose="02020603050405020304" pitchFamily="18" charset="-78"/>
              </a:rPr>
              <a:t>زائد ينبت في الرحم فيسده.</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286864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بالمرأة : (والعفل).</a:t>
            </a:r>
          </a:p>
          <a:p>
            <a:pPr marL="457200" indent="-457200">
              <a:buFont typeface="Arial" panose="020B0604020202020204" pitchFamily="34" charset="0"/>
              <a:buChar char="•"/>
            </a:pPr>
            <a:r>
              <a:rPr lang="ar-SA" sz="3200" b="1" dirty="0" smtClean="0">
                <a:cs typeface="Traditional Arabic" panose="02020603050405020304" pitchFamily="18" charset="-78"/>
              </a:rPr>
              <a:t>ورم </a:t>
            </a:r>
            <a:r>
              <a:rPr lang="ar-SA" sz="3200" b="1" dirty="0">
                <a:cs typeface="Traditional Arabic" panose="02020603050405020304" pitchFamily="18" charset="-78"/>
              </a:rPr>
              <a:t>في اللحمة التي بين مسلكي المرأة فيضيق منها فرجها فلا ينفذ فيه الذكر.</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134280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solidFill>
                  <a:schemeClr val="accent6">
                    <a:lumMod val="50000"/>
                  </a:schemeClr>
                </a:solidFill>
                <a:cs typeface="Traditional Arabic" panose="02020603050405020304" pitchFamily="18" charset="-78"/>
              </a:rPr>
              <a:t>قسم  يختص بالمرأة : (والفتق).</a:t>
            </a:r>
          </a:p>
          <a:p>
            <a:pPr marL="457200" indent="-457200">
              <a:buFont typeface="Arial" panose="020B0604020202020204" pitchFamily="34" charset="0"/>
              <a:buChar char="•"/>
            </a:pPr>
            <a:r>
              <a:rPr lang="ar-SA" sz="3200" b="1" dirty="0" smtClean="0">
                <a:cs typeface="Traditional Arabic" panose="02020603050405020304" pitchFamily="18" charset="-78"/>
              </a:rPr>
              <a:t>انخراق </a:t>
            </a:r>
            <a:r>
              <a:rPr lang="ar-SA" sz="3200" b="1" dirty="0">
                <a:cs typeface="Traditional Arabic" panose="02020603050405020304" pitchFamily="18" charset="-78"/>
              </a:rPr>
              <a:t>ما بين سبيليها أو ما بين مخرج بول </a:t>
            </a:r>
            <a:r>
              <a:rPr lang="ar-SA" sz="3200" b="1" dirty="0" smtClean="0">
                <a:cs typeface="Traditional Arabic" panose="02020603050405020304" pitchFamily="18" charset="-78"/>
              </a:rPr>
              <a:t>ومني، </a:t>
            </a:r>
            <a:r>
              <a:rPr lang="ar-SA" sz="3200" b="1" dirty="0">
                <a:cs typeface="Traditional Arabic" panose="02020603050405020304" pitchFamily="18" charset="-78"/>
              </a:rPr>
              <a:t>واستطلاق بول ونحوه </a:t>
            </a:r>
            <a:r>
              <a:rPr lang="ar-SA" sz="3200" b="1" dirty="0" smtClean="0">
                <a:cs typeface="Traditional Arabic" panose="02020603050405020304" pitchFamily="18" charset="-78"/>
              </a:rPr>
              <a:t>- </a:t>
            </a:r>
            <a:r>
              <a:rPr lang="ar-SA" sz="3200" b="1" dirty="0">
                <a:cs typeface="Traditional Arabic" panose="02020603050405020304" pitchFamily="18" charset="-78"/>
              </a:rPr>
              <a:t>أي غائط </a:t>
            </a:r>
            <a:r>
              <a:rPr lang="ar-SA" sz="3200" b="1" dirty="0" smtClean="0">
                <a:cs typeface="Traditional Arabic" panose="02020603050405020304" pitchFamily="18" charset="-78"/>
              </a:rPr>
              <a:t>منها </a:t>
            </a:r>
            <a:r>
              <a:rPr lang="ar-SA" sz="3200" b="1" dirty="0">
                <a:cs typeface="Traditional Arabic" panose="02020603050405020304" pitchFamily="18" charset="-78"/>
              </a:rPr>
              <a:t>أو منه </a:t>
            </a:r>
            <a:r>
              <a:rPr lang="ar-SA" sz="3200" b="1" dirty="0" smtClean="0">
                <a:cs typeface="Traditional Arabic" panose="02020603050405020304" pitchFamily="18" charset="-78"/>
              </a:rPr>
              <a:t>- </a:t>
            </a:r>
            <a:r>
              <a:rPr lang="ar-SA" sz="3200" b="1" dirty="0">
                <a:cs typeface="Traditional Arabic" panose="02020603050405020304" pitchFamily="18" charset="-78"/>
              </a:rPr>
              <a:t>وقروح سيالة في الفرج </a:t>
            </a:r>
            <a:r>
              <a:rPr lang="ar-SA" sz="3200" b="1" dirty="0" smtClean="0">
                <a:cs typeface="Traditional Arabic" panose="02020603050405020304" pitchFamily="18" charset="-78"/>
              </a:rPr>
              <a:t>، </a:t>
            </a:r>
            <a:r>
              <a:rPr lang="ar-SA" sz="3200" b="1" dirty="0">
                <a:cs typeface="Traditional Arabic" panose="02020603050405020304" pitchFamily="18" charset="-78"/>
              </a:rPr>
              <a:t>واستحاضة</a:t>
            </a:r>
            <a:r>
              <a:rPr lang="ar-SA" sz="3200" b="1" dirty="0" smtClean="0">
                <a:cs typeface="Traditional Arabic" panose="02020603050405020304" pitchFamily="18" charset="-78"/>
              </a:rPr>
              <a:t>.</a:t>
            </a:r>
            <a:endParaRPr lang="ar-SA" sz="3200" b="1" dirty="0">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212145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32663" y="1696457"/>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solidFill>
                  <a:schemeClr val="accent6">
                    <a:lumMod val="50000"/>
                  </a:schemeClr>
                </a:solidFill>
                <a:cs typeface="Traditional Arabic" panose="02020603050405020304" pitchFamily="18" charset="-78"/>
              </a:rPr>
              <a:t>وهو المشترك. </a:t>
            </a:r>
          </a:p>
          <a:p>
            <a:pPr marL="457200" indent="-457200">
              <a:buFont typeface="Arial" panose="020B0604020202020204" pitchFamily="34" charset="0"/>
              <a:buChar char="•"/>
            </a:pPr>
            <a:r>
              <a:rPr lang="ar-SA" sz="3200" b="1" dirty="0">
                <a:cs typeface="Traditional Arabic" panose="02020603050405020304" pitchFamily="18" charset="-78"/>
              </a:rPr>
              <a:t>(باسور وناصور) وهما </a:t>
            </a:r>
            <a:r>
              <a:rPr lang="ar-SA" sz="3200" b="1" dirty="0" err="1">
                <a:cs typeface="Traditional Arabic" panose="02020603050405020304" pitchFamily="18" charset="-78"/>
              </a:rPr>
              <a:t>داآن</a:t>
            </a:r>
            <a:r>
              <a:rPr lang="ar-SA" sz="3200" b="1" dirty="0">
                <a:cs typeface="Traditional Arabic" panose="02020603050405020304" pitchFamily="18" charset="-78"/>
              </a:rPr>
              <a:t> بالمقعدة.</a:t>
            </a:r>
          </a:p>
          <a:p>
            <a:pPr marL="457200" indent="-457200">
              <a:buFont typeface="Arial" panose="020B0604020202020204" pitchFamily="34" charset="0"/>
              <a:buChar char="•"/>
            </a:pPr>
            <a:r>
              <a:rPr lang="ar-SA" sz="3200" b="1" dirty="0">
                <a:cs typeface="Traditional Arabic" panose="02020603050405020304" pitchFamily="18" charset="-78"/>
              </a:rPr>
              <a:t>كون أحدهما خنثى واضحاً</a:t>
            </a:r>
            <a:r>
              <a:rPr lang="ar-SA" sz="3200" b="1" dirty="0" smtClean="0">
                <a:cs typeface="Traditional Arabic" panose="02020603050405020304" pitchFamily="18" charset="-78"/>
              </a:rPr>
              <a:t>.</a:t>
            </a:r>
          </a:p>
          <a:p>
            <a:pPr marL="457200" indent="-457200">
              <a:buFont typeface="Arial" panose="020B0604020202020204" pitchFamily="34" charset="0"/>
              <a:buChar char="•"/>
            </a:pPr>
            <a:r>
              <a:rPr lang="ar-SA" sz="3200" b="1" dirty="0">
                <a:cs typeface="Traditional Arabic" panose="02020603050405020304" pitchFamily="18" charset="-78"/>
              </a:rPr>
              <a:t>وجنون ولو ساعة. </a:t>
            </a:r>
          </a:p>
          <a:p>
            <a:pPr marL="457200" indent="-457200">
              <a:buFont typeface="Arial" panose="020B0604020202020204" pitchFamily="34" charset="0"/>
              <a:buChar char="•"/>
            </a:pPr>
            <a:r>
              <a:rPr lang="ar-SA" sz="3200" b="1" dirty="0">
                <a:cs typeface="Traditional Arabic" panose="02020603050405020304" pitchFamily="18" charset="-78"/>
              </a:rPr>
              <a:t>وبرص.</a:t>
            </a:r>
          </a:p>
          <a:p>
            <a:pPr marL="457200" indent="-457200">
              <a:buFont typeface="Arial" panose="020B0604020202020204" pitchFamily="34" charset="0"/>
              <a:buChar char="•"/>
            </a:pPr>
            <a:r>
              <a:rPr lang="ar-SA" sz="3200" b="1" dirty="0">
                <a:cs typeface="Traditional Arabic" panose="02020603050405020304" pitchFamily="18" charset="-78"/>
              </a:rPr>
              <a:t> وجذام.</a:t>
            </a:r>
          </a:p>
          <a:p>
            <a:pPr marL="457200" indent="-457200">
              <a:buFont typeface="Arial" panose="020B0604020202020204" pitchFamily="34" charset="0"/>
              <a:buChar char="•"/>
            </a:pPr>
            <a:r>
              <a:rPr lang="ar-SA" sz="3200" b="1" dirty="0">
                <a:cs typeface="Traditional Arabic" panose="02020603050405020304" pitchFamily="18" charset="-78"/>
              </a:rPr>
              <a:t>وقرع رأس له ريح منكرة.</a:t>
            </a:r>
          </a:p>
          <a:p>
            <a:pPr marL="457200" indent="-457200">
              <a:buFont typeface="Arial" panose="020B0604020202020204" pitchFamily="34" charset="0"/>
              <a:buChar char="•"/>
            </a:pPr>
            <a:r>
              <a:rPr lang="ar-SA" sz="3200" b="1" dirty="0">
                <a:cs typeface="Traditional Arabic" panose="02020603050405020304" pitchFamily="18" charset="-78"/>
              </a:rPr>
              <a:t> وبخر</a:t>
            </a:r>
            <a:r>
              <a:rPr lang="ar-SA" sz="3200" b="1" dirty="0" smtClean="0">
                <a:cs typeface="Traditional Arabic" panose="02020603050405020304" pitchFamily="18" charset="-78"/>
              </a:rPr>
              <a:t>.</a:t>
            </a:r>
          </a:p>
          <a:p>
            <a:pPr marL="457200" indent="-457200">
              <a:buFont typeface="Arial" panose="020B0604020202020204" pitchFamily="34" charset="0"/>
              <a:buChar char="•"/>
            </a:pPr>
            <a:endParaRPr lang="ar-SA" sz="3200" b="1" dirty="0">
              <a:cs typeface="Traditional Arabic" panose="02020603050405020304" pitchFamily="18" charset="-78"/>
            </a:endParaRPr>
          </a:p>
        </p:txBody>
      </p:sp>
      <p:sp>
        <p:nvSpPr>
          <p:cNvPr id="8" name="Text Box 2"/>
          <p:cNvSpPr txBox="1">
            <a:spLocks noChangeArrowheads="1"/>
          </p:cNvSpPr>
          <p:nvPr/>
        </p:nvSpPr>
        <p:spPr bwMode="auto">
          <a:xfrm>
            <a:off x="4035536" y="1052736"/>
            <a:ext cx="54604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القسم الثالث من أقسام العيوب:</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83803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cs typeface="Traditional Arabic" panose="02020603050405020304" pitchFamily="18" charset="-78"/>
              </a:rPr>
              <a:t>يثبت </a:t>
            </a:r>
            <a:r>
              <a:rPr lang="ar-SA" sz="3200" b="1" dirty="0" smtClean="0">
                <a:cs typeface="Traditional Arabic" panose="02020603050405020304" pitchFamily="18" charset="-78"/>
              </a:rPr>
              <a:t>لكل </a:t>
            </a:r>
            <a:r>
              <a:rPr lang="ar-SA" sz="3200" b="1" dirty="0">
                <a:cs typeface="Traditional Arabic" panose="02020603050405020304" pitchFamily="18" charset="-78"/>
              </a:rPr>
              <a:t>واحد منهما </a:t>
            </a:r>
            <a:r>
              <a:rPr lang="ar-SA" sz="3200" b="1" dirty="0" smtClean="0">
                <a:cs typeface="Traditional Arabic" panose="02020603050405020304" pitchFamily="18" charset="-78"/>
              </a:rPr>
              <a:t>الفسخ.  </a:t>
            </a:r>
          </a:p>
          <a:p>
            <a:r>
              <a:rPr lang="ar-SA" sz="3200" b="1" dirty="0" smtClean="0">
                <a:cs typeface="Traditional Arabic" panose="02020603050405020304" pitchFamily="18" charset="-78"/>
              </a:rPr>
              <a:t>التعليل: لما </a:t>
            </a:r>
            <a:r>
              <a:rPr lang="ar-SA" sz="3200" b="1" dirty="0">
                <a:cs typeface="Traditional Arabic" panose="02020603050405020304" pitchFamily="18" charset="-78"/>
              </a:rPr>
              <a:t>فيه من </a:t>
            </a:r>
            <a:r>
              <a:rPr lang="ar-SA" sz="3200" b="1" dirty="0" smtClean="0">
                <a:cs typeface="Traditional Arabic" panose="02020603050405020304" pitchFamily="18" charset="-78"/>
              </a:rPr>
              <a:t>النفرة، ولو حدث </a:t>
            </a:r>
            <a:r>
              <a:rPr lang="ar-SA" sz="3200" b="1" dirty="0">
                <a:cs typeface="Traditional Arabic" panose="02020603050405020304" pitchFamily="18" charset="-78"/>
              </a:rPr>
              <a:t>بعد </a:t>
            </a:r>
            <a:r>
              <a:rPr lang="ar-SA" sz="3200" b="1" dirty="0" smtClean="0">
                <a:cs typeface="Traditional Arabic" panose="02020603050405020304" pitchFamily="18" charset="-78"/>
              </a:rPr>
              <a:t>العقد والدخول </a:t>
            </a:r>
            <a:r>
              <a:rPr lang="ar-SA" sz="3200" b="1" dirty="0">
                <a:cs typeface="Traditional Arabic" panose="02020603050405020304" pitchFamily="18" charset="-78"/>
              </a:rPr>
              <a:t>كالإجارة</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556792"/>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الحكم فيما لو وجِد بعض هذه العيوب في أحد الزوجين</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350949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أو </a:t>
            </a:r>
            <a:r>
              <a:rPr lang="ar-SA" sz="3200" b="1" dirty="0">
                <a:cs typeface="Traditional Arabic" panose="02020603050405020304" pitchFamily="18" charset="-78"/>
              </a:rPr>
              <a:t>كان بالآخر عيب مثله أو مغاير فيثبت له </a:t>
            </a:r>
            <a:r>
              <a:rPr lang="ar-SA" sz="3200" b="1" dirty="0" smtClean="0">
                <a:cs typeface="Traditional Arabic" panose="02020603050405020304" pitchFamily="18" charset="-78"/>
              </a:rPr>
              <a:t>الفسخ. </a:t>
            </a:r>
          </a:p>
          <a:p>
            <a:r>
              <a:rPr lang="ar-SA" sz="3200" b="1" dirty="0" smtClean="0">
                <a:cs typeface="Traditional Arabic" panose="02020603050405020304" pitchFamily="18" charset="-78"/>
              </a:rPr>
              <a:t>التعليل: لأن </a:t>
            </a:r>
            <a:r>
              <a:rPr lang="ar-SA" sz="3200" b="1" dirty="0">
                <a:cs typeface="Traditional Arabic" panose="02020603050405020304" pitchFamily="18" charset="-78"/>
              </a:rPr>
              <a:t>الإنسان يأنف من عيب غيره ولا يأنف من عيب نفسه.</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556792"/>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الحكم فيمن وجد فيه عيب مثل عيب صاحبه أو مغاير له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368470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44488" y="2347602"/>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buFont typeface="Arial" panose="020B0604020202020204" pitchFamily="34" charset="0"/>
              <a:buChar char="•"/>
            </a:pPr>
            <a:r>
              <a:rPr lang="ar-SA" sz="3200" b="1" dirty="0" smtClean="0">
                <a:cs typeface="Traditional Arabic" panose="02020603050405020304" pitchFamily="18" charset="-78"/>
              </a:rPr>
              <a:t>ومن </a:t>
            </a:r>
            <a:r>
              <a:rPr lang="ar-SA" sz="3200" b="1" dirty="0">
                <a:cs typeface="Traditional Arabic" panose="02020603050405020304" pitchFamily="18" charset="-78"/>
              </a:rPr>
              <a:t>رضي بالعيب  بأن قال: رضيت به،  أو وجدت دلالته  من وطء أو تمكين منه  مع علمه  بالعيب  فلا خيار </a:t>
            </a:r>
            <a:r>
              <a:rPr lang="ar-SA" sz="3200" b="1" dirty="0" smtClean="0">
                <a:cs typeface="Traditional Arabic" panose="02020603050405020304" pitchFamily="18" charset="-78"/>
              </a:rPr>
              <a:t>له،  </a:t>
            </a:r>
            <a:r>
              <a:rPr lang="ar-SA" sz="3200" b="1" dirty="0">
                <a:cs typeface="Traditional Arabic" panose="02020603050405020304" pitchFamily="18" charset="-78"/>
              </a:rPr>
              <a:t>ولو جهل الحكم.</a:t>
            </a:r>
            <a:endParaRPr lang="en-US" sz="3200" b="1" dirty="0">
              <a:cs typeface="Traditional Arabic" panose="02020603050405020304" pitchFamily="18" charset="-78"/>
            </a:endParaRPr>
          </a:p>
          <a:p>
            <a:pPr marL="457200" lvl="0" indent="-457200">
              <a:buFont typeface="Arial" panose="020B0604020202020204" pitchFamily="34" charset="0"/>
              <a:buChar char="•"/>
            </a:pPr>
            <a:r>
              <a:rPr lang="ar-SA" sz="3200" b="1" dirty="0">
                <a:cs typeface="Traditional Arabic" panose="02020603050405020304" pitchFamily="18" charset="-78"/>
              </a:rPr>
              <a:t> أو ظنه </a:t>
            </a:r>
            <a:r>
              <a:rPr lang="ar-SA" sz="3200" b="1" dirty="0" smtClean="0">
                <a:cs typeface="Traditional Arabic" panose="02020603050405020304" pitchFamily="18" charset="-78"/>
              </a:rPr>
              <a:t>يسيراً </a:t>
            </a:r>
            <a:r>
              <a:rPr lang="ar-SA" sz="3200" b="1" dirty="0">
                <a:cs typeface="Traditional Arabic" panose="02020603050405020304" pitchFamily="18" charset="-78"/>
              </a:rPr>
              <a:t>فبان </a:t>
            </a:r>
            <a:r>
              <a:rPr lang="ar-SA" sz="3200" b="1" dirty="0" smtClean="0">
                <a:cs typeface="Traditional Arabic" panose="02020603050405020304" pitchFamily="18" charset="-78"/>
              </a:rPr>
              <a:t>كثيراً. </a:t>
            </a:r>
          </a:p>
          <a:p>
            <a:pPr lvl="0"/>
            <a:r>
              <a:rPr lang="ar-SA" sz="3200" b="1" dirty="0" smtClean="0">
                <a:cs typeface="Traditional Arabic" panose="02020603050405020304" pitchFamily="18" charset="-78"/>
              </a:rPr>
              <a:t>التعليل: لأنه </a:t>
            </a:r>
            <a:r>
              <a:rPr lang="ar-SA" sz="3200" b="1" dirty="0">
                <a:cs typeface="Traditional Arabic" panose="02020603050405020304" pitchFamily="18" charset="-78"/>
              </a:rPr>
              <a:t>من جنس مارضي به.</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556792"/>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بم </a:t>
            </a:r>
            <a:r>
              <a:rPr lang="ar-SA" sz="3200" b="1" u="sng" dirty="0">
                <a:solidFill>
                  <a:srgbClr val="C00000"/>
                </a:solidFill>
                <a:cs typeface="Traditional Arabic" panose="02020603050405020304" pitchFamily="18" charset="-78"/>
              </a:rPr>
              <a:t>يسقط خيار العيب في النكاح</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66457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60448" y="1612296"/>
            <a:ext cx="9204325"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14350" indent="-514350">
              <a:buAutoNum type="arabicPeriod"/>
            </a:pPr>
            <a:r>
              <a:rPr lang="ar-SA" sz="3200" b="1" dirty="0" smtClean="0">
                <a:cs typeface="Traditional Arabic" panose="02020603050405020304" pitchFamily="18" charset="-78"/>
              </a:rPr>
              <a:t>فإن </a:t>
            </a:r>
            <a:r>
              <a:rPr lang="ar-SA" sz="3200" b="1" dirty="0">
                <a:cs typeface="Traditional Arabic" panose="02020603050405020304" pitchFamily="18" charset="-78"/>
              </a:rPr>
              <a:t>كان  الفسخ  قبل الدخول فلا مهر  لها سواء كان الفسخ منه أو </a:t>
            </a:r>
            <a:r>
              <a:rPr lang="ar-SA" sz="3200" b="1" dirty="0" smtClean="0">
                <a:cs typeface="Traditional Arabic" panose="02020603050405020304" pitchFamily="18" charset="-78"/>
              </a:rPr>
              <a:t>منها. </a:t>
            </a:r>
          </a:p>
          <a:p>
            <a:r>
              <a:rPr lang="ar-SA" sz="3200" b="1" dirty="0" smtClean="0">
                <a:cs typeface="Traditional Arabic" panose="02020603050405020304" pitchFamily="18" charset="-78"/>
              </a:rPr>
              <a:t>التعليل: لأن </a:t>
            </a:r>
            <a:r>
              <a:rPr lang="ar-SA" sz="3200" b="1" dirty="0">
                <a:cs typeface="Traditional Arabic" panose="02020603050405020304" pitchFamily="18" charset="-78"/>
              </a:rPr>
              <a:t>الفسخ إن كان منها فقد جاءت الفرقة من قبلها وإن كان منه فإنما فسخ لعيبها الذي </a:t>
            </a:r>
            <a:r>
              <a:rPr lang="ar-SA" sz="3200" b="1" dirty="0" err="1">
                <a:cs typeface="Traditional Arabic" panose="02020603050405020304" pitchFamily="18" charset="-78"/>
              </a:rPr>
              <a:t>دلسته</a:t>
            </a:r>
            <a:r>
              <a:rPr lang="ar-SA" sz="3200" b="1" dirty="0">
                <a:cs typeface="Traditional Arabic" panose="02020603050405020304" pitchFamily="18" charset="-78"/>
              </a:rPr>
              <a:t> عليه فكأنه منها.</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و إن </a:t>
            </a:r>
            <a:r>
              <a:rPr lang="ar-SA" sz="3200" b="1" dirty="0">
                <a:cs typeface="Traditional Arabic" panose="02020603050405020304" pitchFamily="18" charset="-78"/>
              </a:rPr>
              <a:t>كان الفسخ  بعده </a:t>
            </a:r>
            <a:r>
              <a:rPr lang="ar-SA" sz="3200" b="1" dirty="0" smtClean="0">
                <a:cs typeface="Traditional Arabic" panose="02020603050405020304" pitchFamily="18" charset="-78"/>
              </a:rPr>
              <a:t>- </a:t>
            </a:r>
            <a:r>
              <a:rPr lang="ar-SA" sz="3200" b="1" dirty="0">
                <a:cs typeface="Traditional Arabic" panose="02020603050405020304" pitchFamily="18" charset="-78"/>
              </a:rPr>
              <a:t>أي بعد الدخول أو </a:t>
            </a:r>
            <a:r>
              <a:rPr lang="ar-SA" sz="3200" b="1" dirty="0" smtClean="0">
                <a:cs typeface="Traditional Arabic" panose="02020603050405020304" pitchFamily="18" charset="-78"/>
              </a:rPr>
              <a:t>الخلوة- </a:t>
            </a:r>
            <a:r>
              <a:rPr lang="ar-SA" sz="3200" b="1" dirty="0">
                <a:cs typeface="Traditional Arabic" panose="02020603050405020304" pitchFamily="18" charset="-78"/>
              </a:rPr>
              <a:t>فلها  المهر  المسمى  في </a:t>
            </a:r>
            <a:r>
              <a:rPr lang="ar-SA" sz="3200" b="1" dirty="0" smtClean="0">
                <a:cs typeface="Traditional Arabic" panose="02020603050405020304" pitchFamily="18" charset="-78"/>
              </a:rPr>
              <a:t>العقد. </a:t>
            </a:r>
          </a:p>
          <a:p>
            <a:pPr lvl="0"/>
            <a:r>
              <a:rPr lang="ar-SA" sz="3200" b="1" dirty="0" smtClean="0">
                <a:cs typeface="Traditional Arabic" panose="02020603050405020304" pitchFamily="18" charset="-78"/>
              </a:rPr>
              <a:t>التعليل: لأنه </a:t>
            </a:r>
            <a:r>
              <a:rPr lang="ar-SA" sz="3200" b="1" dirty="0">
                <a:cs typeface="Traditional Arabic" panose="02020603050405020304" pitchFamily="18" charset="-78"/>
              </a:rPr>
              <a:t>وجب بالعقد واستقر بالدخول فلا يسقط. </a:t>
            </a:r>
          </a:p>
          <a:p>
            <a:pPr lvl="0"/>
            <a:r>
              <a:rPr lang="ar-SA" sz="3200" b="1" dirty="0">
                <a:cs typeface="Traditional Arabic" panose="02020603050405020304" pitchFamily="18" charset="-78"/>
              </a:rPr>
              <a:t>ويرجع به على الغار إن وجد؛ لأنه غره وهو قول عمر.</a:t>
            </a:r>
          </a:p>
          <a:p>
            <a:r>
              <a:rPr lang="ar-SA" sz="3200" b="1" dirty="0">
                <a:cs typeface="Traditional Arabic" panose="02020603050405020304" pitchFamily="18" charset="-78"/>
              </a:rPr>
              <a:t> 3. وإن طلقت قبل دخول أو مات أحداهما قبل الفسخ فلا رجوع على الغار .</a:t>
            </a:r>
            <a:endParaRPr lang="en-US" sz="3200" b="1" dirty="0">
              <a:cs typeface="Traditional Arabic" panose="02020603050405020304" pitchFamily="18" charset="-78"/>
            </a:endParaRPr>
          </a:p>
          <a:p>
            <a:pPr lvl="0"/>
            <a:endParaRPr lang="en-US" sz="3200" b="1" dirty="0">
              <a:cs typeface="Traditional Arabic" panose="02020603050405020304" pitchFamily="18" charset="-78"/>
            </a:endParaRPr>
          </a:p>
          <a:p>
            <a:pPr lvl="0"/>
            <a:endParaRPr lang="en-US" sz="3200" b="1" dirty="0" smtClean="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60448" y="972015"/>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أثر الفسخ على المهر</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318065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والغار </a:t>
            </a:r>
            <a:r>
              <a:rPr lang="ar-SA" sz="3200" b="1" dirty="0">
                <a:cs typeface="Traditional Arabic" panose="02020603050405020304" pitchFamily="18" charset="-78"/>
              </a:rPr>
              <a:t>من علم العيب فكتمه من زوجة عاقلة وولي ووكيل</a:t>
            </a:r>
            <a:r>
              <a:rPr lang="ar-SA" sz="3200" dirty="0"/>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556792"/>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الغار </a:t>
            </a:r>
            <a:r>
              <a:rPr lang="ar-SA" sz="3200" b="1" u="sng" dirty="0">
                <a:solidFill>
                  <a:srgbClr val="C00000"/>
                </a:solidFill>
                <a:cs typeface="Traditional Arabic" panose="02020603050405020304" pitchFamily="18" charset="-78"/>
              </a:rPr>
              <a:t>في عقد النكاح</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131912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44488" y="234760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1. والصغيرة </a:t>
            </a:r>
            <a:r>
              <a:rPr lang="ar-SA" sz="3200" b="1" dirty="0">
                <a:cs typeface="Traditional Arabic" panose="02020603050405020304" pitchFamily="18" charset="-78"/>
              </a:rPr>
              <a:t>والمجنونة والأمة </a:t>
            </a:r>
            <a:r>
              <a:rPr lang="ar-SA" sz="3200" b="1" dirty="0" err="1">
                <a:cs typeface="Traditional Arabic" panose="02020603050405020304" pitchFamily="18" charset="-78"/>
              </a:rPr>
              <a:t>لاتزوج</a:t>
            </a:r>
            <a:r>
              <a:rPr lang="ar-SA" sz="3200" b="1" dirty="0">
                <a:cs typeface="Traditional Arabic" panose="02020603050405020304" pitchFamily="18" charset="-78"/>
              </a:rPr>
              <a:t> واحدة منهن بمعيب  يرد به في النكاح لأن وليهن لا ينظر لهن إلا بما فيه الحظ والمصلحة فإن فعل لم يصح إن علم وإلا صح ويفسخ إذا علم.</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وكذا </a:t>
            </a:r>
            <a:r>
              <a:rPr lang="ar-SA" sz="3200" b="1" dirty="0">
                <a:cs typeface="Traditional Arabic" panose="02020603050405020304" pitchFamily="18" charset="-78"/>
              </a:rPr>
              <a:t>ولي صغير أو مجنون ليس له تزويجهما بمعيبة ترد في النكاح فإن فعل فكما تقدم.</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74240" y="1556791"/>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حكم تزويج فاقد الأهلية بمن به عيب يفسخ النكاح</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336899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344488" y="2347602"/>
            <a:ext cx="92043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1. فإن </a:t>
            </a:r>
            <a:r>
              <a:rPr lang="ar-SA" sz="3200" b="1" dirty="0">
                <a:cs typeface="Traditional Arabic" panose="02020603050405020304" pitchFamily="18" charset="-78"/>
              </a:rPr>
              <a:t>رضيت  العاقلة  الكبيرة </a:t>
            </a:r>
            <a:r>
              <a:rPr lang="ar-SA" sz="3200" b="1" dirty="0" err="1">
                <a:cs typeface="Traditional Arabic" panose="02020603050405020304" pitchFamily="18" charset="-78"/>
              </a:rPr>
              <a:t>مجبوبا</a:t>
            </a:r>
            <a:r>
              <a:rPr lang="ar-SA" sz="3200" b="1" dirty="0">
                <a:cs typeface="Traditional Arabic" panose="02020603050405020304" pitchFamily="18" charset="-78"/>
              </a:rPr>
              <a:t> أو عنينا لم تمنع  لأن الحق في الوطء لها دون غيرها.</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a:t>
            </a:r>
            <a:r>
              <a:rPr lang="ar-SA" sz="3200" b="1" dirty="0">
                <a:cs typeface="Traditional Arabic" panose="02020603050405020304" pitchFamily="18" charset="-78"/>
              </a:rPr>
              <a:t>بل  يمنعها وليها العاقد  من  تزوج  مجنون ومجذوم وأبرص؛ لأن في ذلك عارا عليها وعلى أهلها وضررا يخشى تعديه إلى الولد</a:t>
            </a:r>
            <a:r>
              <a:rPr lang="ar-SA" sz="3200" b="1" dirty="0" smtClean="0">
                <a:cs typeface="Traditional Arabic" panose="02020603050405020304" pitchFamily="18" charset="-78"/>
              </a:rPr>
              <a:t>.</a:t>
            </a:r>
          </a:p>
          <a:p>
            <a:pPr lvl="0"/>
            <a:r>
              <a:rPr lang="ar-SA" sz="3200" dirty="0" smtClean="0"/>
              <a:t>3</a:t>
            </a:r>
            <a:r>
              <a:rPr lang="ar-SA" sz="3200" b="1" dirty="0">
                <a:cs typeface="Traditional Arabic" panose="02020603050405020304" pitchFamily="18" charset="-78"/>
              </a:rPr>
              <a:t>. ومتى تزوجت معيبا لم تعلمه ثم  علمت العيب  بعد عقد لم تجبر على فسخ  أو  كان الزوج غير معيب حال العقد ثم  حدث به  العيب بعده  لم يجبرها وليها على الفسخ  إذا رضيت به لأن حق الولي في ابتداء العقد لا في </a:t>
            </a:r>
            <a:r>
              <a:rPr lang="ar-SA" sz="3200" b="1" dirty="0" smtClean="0">
                <a:cs typeface="Traditional Arabic" panose="02020603050405020304" pitchFamily="18" charset="-78"/>
              </a:rPr>
              <a:t>دوامه.</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74240" y="1556791"/>
            <a:ext cx="913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إذا </a:t>
            </a:r>
            <a:r>
              <a:rPr lang="ar-SA" sz="3200" b="1" u="sng" dirty="0">
                <a:solidFill>
                  <a:srgbClr val="C00000"/>
                </a:solidFill>
                <a:cs typeface="Traditional Arabic" panose="02020603050405020304" pitchFamily="18" charset="-78"/>
              </a:rPr>
              <a:t>رضيت العاقلة الكبيرة بالزواج بمن به عيب فهل لوليها منعها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الرابعة</a:t>
            </a:r>
            <a:endParaRPr lang="en-US" sz="2000" dirty="0"/>
          </a:p>
        </p:txBody>
      </p:sp>
    </p:spTree>
    <p:extLst>
      <p:ext uri="{BB962C8B-B14F-4D97-AF65-F5344CB8AC3E}">
        <p14:creationId xmlns:p14="http://schemas.microsoft.com/office/powerpoint/2010/main" val="286927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1051779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337</TotalTime>
  <Words>883</Words>
  <Application>Microsoft Office PowerPoint</Application>
  <PresentationFormat>A4 Paper (210x297 mm)</PresentationFormat>
  <Paragraphs>128</Paragraphs>
  <Slides>19</Slides>
  <Notes>17</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المحاضرة الرابعة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فلان بن فلان الفلاني</cp:lastModifiedBy>
  <cp:revision>23</cp:revision>
  <dcterms:created xsi:type="dcterms:W3CDTF">2014-09-11T06:30:06Z</dcterms:created>
  <dcterms:modified xsi:type="dcterms:W3CDTF">2015-02-25T19:00:41Z</dcterms:modified>
</cp:coreProperties>
</file>