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92" r:id="rId3"/>
    <p:sldId id="308" r:id="rId4"/>
    <p:sldId id="309" r:id="rId5"/>
    <p:sldId id="310" r:id="rId6"/>
    <p:sldId id="311" r:id="rId7"/>
    <p:sldId id="312" r:id="rId8"/>
    <p:sldId id="313" r:id="rId9"/>
    <p:sldId id="314" r:id="rId10"/>
    <p:sldId id="315" r:id="rId11"/>
    <p:sldId id="316" r:id="rId12"/>
    <p:sldId id="317" r:id="rId13"/>
    <p:sldId id="318" r:id="rId14"/>
    <p:sldId id="319" r:id="rId15"/>
    <p:sldId id="320" r:id="rId16"/>
    <p:sldId id="321" r:id="rId17"/>
    <p:sldId id="322" r:id="rId18"/>
    <p:sldId id="323" r:id="rId19"/>
    <p:sldId id="324" r:id="rId20"/>
    <p:sldId id="325" r:id="rId21"/>
    <p:sldId id="326" r:id="rId22"/>
    <p:sldId id="327" r:id="rId23"/>
    <p:sldId id="328" r:id="rId24"/>
    <p:sldId id="329" r:id="rId25"/>
    <p:sldId id="330" r:id="rId26"/>
    <p:sldId id="331" r:id="rId27"/>
    <p:sldId id="332" r:id="rId28"/>
    <p:sldId id="333"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8" d="100"/>
          <a:sy n="78" d="100"/>
        </p:scale>
        <p:origin x="-684" y="-96"/>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512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3/4/2015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rtl="0"/>
            <a:r>
              <a:rPr lang="ar-SA" sz="2800" b="1" dirty="0" smtClean="0">
                <a:solidFill>
                  <a:srgbClr val="313B4A"/>
                </a:solidFill>
                <a:latin typeface="Calibri" pitchFamily="34" charset="0"/>
                <a:cs typeface="Times New Roman" pitchFamily="18" charset="0"/>
              </a:rPr>
              <a:t>فقه الأسرة</a:t>
            </a:r>
            <a:endParaRPr lang="en-US" sz="2800" b="1" dirty="0" smtClean="0">
              <a:solidFill>
                <a:srgbClr val="313B4A"/>
              </a:solidFill>
              <a:latin typeface="Calibri" pitchFamily="34" charset="0"/>
              <a:cs typeface="Times New Roman" pitchFamily="18" charset="0"/>
            </a:endParaRPr>
          </a:p>
          <a:p>
            <a:pPr algn="ctr"/>
            <a:r>
              <a:rPr lang="ar-SA" sz="3700" b="1" dirty="0" smtClean="0">
                <a:solidFill>
                  <a:srgbClr val="43A79C"/>
                </a:solidFill>
                <a:latin typeface="AYM Wadiy S_U normal."/>
                <a:cs typeface="Times New Roman" pitchFamily="18" charset="0"/>
              </a:rPr>
              <a:t>أستاذ </a:t>
            </a:r>
            <a:r>
              <a:rPr lang="ar-SA" sz="3700" b="1" dirty="0">
                <a:solidFill>
                  <a:srgbClr val="43A79C"/>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م/ إبراهيم بن عبدالرحمن الجندان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الخامسة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عنوانها</a:t>
            </a:r>
          </a:p>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وليمة العرس</a:t>
            </a:r>
          </a:p>
          <a:p>
            <a:pPr rtl="1" eaLnBrk="1" fontAlgn="auto" hangingPunct="1">
              <a:spcBef>
                <a:spcPct val="0"/>
              </a:spcBef>
              <a:spcAft>
                <a:spcPts val="0"/>
              </a:spcAft>
              <a:defRPr/>
            </a:pPr>
            <a:endPar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44488" y="2347602"/>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أصل </a:t>
            </a:r>
            <a:r>
              <a:rPr lang="ar-SA" sz="3200" b="1" dirty="0">
                <a:cs typeface="Traditional Arabic" panose="02020603050405020304" pitchFamily="18" charset="-78"/>
              </a:rPr>
              <a:t>الوليمة: تمام الشيء واجتماعه.</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6897216" y="1556792"/>
            <a:ext cx="25801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تعريف </a:t>
            </a:r>
            <a:r>
              <a:rPr lang="ar-SA" sz="3200" b="1" u="sng" dirty="0">
                <a:solidFill>
                  <a:srgbClr val="C00000"/>
                </a:solidFill>
                <a:cs typeface="Traditional Arabic" panose="02020603050405020304" pitchFamily="18" charset="-78"/>
              </a:rPr>
              <a:t>الوليمة لغة: </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351720" y="2363234"/>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a:cs typeface="Traditional Arabic" panose="02020603050405020304" pitchFamily="18" charset="-78"/>
              </a:rPr>
              <a:t>طعام العرس خاصة لاجتماع الرجل والمرأة.</a:t>
            </a:r>
            <a:endParaRPr lang="en-US" sz="3200" b="1" dirty="0">
              <a:cs typeface="Traditional Arabic" panose="02020603050405020304" pitchFamily="18" charset="-78"/>
            </a:endParaRPr>
          </a:p>
          <a:p>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40832" y="1556792"/>
            <a:ext cx="603654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تعريف الوليمة اصطلاحاً: </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131825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ext Box 3"/>
          <p:cNvSpPr txBox="1">
            <a:spLocks noChangeArrowheads="1"/>
          </p:cNvSpPr>
          <p:nvPr/>
        </p:nvSpPr>
        <p:spPr bwMode="auto">
          <a:xfrm>
            <a:off x="351720" y="2363234"/>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تسن  </a:t>
            </a:r>
            <a:r>
              <a:rPr lang="ar-SA" sz="3200" b="1" dirty="0">
                <a:cs typeface="Traditional Arabic" panose="02020603050405020304" pitchFamily="18" charset="-78"/>
              </a:rPr>
              <a:t>الوليمة بعقد</a:t>
            </a:r>
            <a:r>
              <a:rPr lang="ar-SA" sz="3200" dirty="0"/>
              <a:t>.</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75488" y="1556791"/>
            <a:ext cx="603654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حكم الوليمة ووقتها</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339482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351720" y="2363234"/>
            <a:ext cx="9204325"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ولو  </a:t>
            </a:r>
            <a:r>
              <a:rPr lang="ar-SA" sz="3200" b="1" dirty="0">
                <a:cs typeface="Traditional Arabic" panose="02020603050405020304" pitchFamily="18" charset="-78"/>
              </a:rPr>
              <a:t>بشاة فأقل  من شاة.</a:t>
            </a:r>
            <a:endParaRPr lang="en-US" sz="3200" b="1" dirty="0">
              <a:cs typeface="Traditional Arabic" panose="02020603050405020304" pitchFamily="18" charset="-78"/>
            </a:endParaRPr>
          </a:p>
          <a:p>
            <a:r>
              <a:rPr lang="ar-SA" sz="3200" b="1" dirty="0">
                <a:cs typeface="Traditional Arabic" panose="02020603050405020304" pitchFamily="18" charset="-78"/>
              </a:rPr>
              <a:t>الدليل: 1.  لقوله صلى الله عليه وسلم لعبد الرحمن بن عوف حين قال له: تزوجت: (( أو لم ولو بشاة)).</a:t>
            </a:r>
            <a:endParaRPr lang="en-US" sz="3200" b="1" dirty="0">
              <a:cs typeface="Traditional Arabic" panose="02020603050405020304" pitchFamily="18" charset="-78"/>
            </a:endParaRPr>
          </a:p>
          <a:p>
            <a:r>
              <a:rPr lang="ar-SA" sz="3200" b="1" dirty="0">
                <a:cs typeface="Traditional Arabic" panose="02020603050405020304" pitchFamily="18" charset="-78"/>
              </a:rPr>
              <a:t>2.وأولم النبي صلى الله عليه وسلم على صفية بحيس وضعه على نطع صغير كما في الصحيحين عن أنس.</a:t>
            </a:r>
            <a:endParaRPr lang="en-US" sz="3200" b="1" dirty="0">
              <a:cs typeface="Traditional Arabic" panose="02020603050405020304" pitchFamily="18" charset="-78"/>
            </a:endParaRPr>
          </a:p>
          <a:p>
            <a:r>
              <a:rPr lang="ar-SA" sz="3200" b="1" dirty="0">
                <a:cs typeface="Traditional Arabic" panose="02020603050405020304" pitchFamily="18" charset="-78"/>
              </a:rPr>
              <a:t> لكن قال جمع: يستحب أن لا تنقص عن شاة.</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71672" y="1556790"/>
            <a:ext cx="603654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a:solidFill>
                  <a:srgbClr val="C00000"/>
                </a:solidFill>
                <a:cs typeface="Traditional Arabic" panose="02020603050405020304" pitchFamily="18" charset="-78"/>
              </a:rPr>
              <a:t>مقدار الوليمة:</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177537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351720" y="2163935"/>
            <a:ext cx="9204325"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1. الوجوب </a:t>
            </a:r>
            <a:r>
              <a:rPr lang="ar-SA" sz="3200" b="1" dirty="0">
                <a:cs typeface="Traditional Arabic" panose="02020603050405020304" pitchFamily="18" charset="-78"/>
              </a:rPr>
              <a:t>بشروط:</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أ- في </a:t>
            </a:r>
            <a:r>
              <a:rPr lang="ar-SA" sz="3200" b="1" dirty="0">
                <a:cs typeface="Traditional Arabic" panose="02020603050405020304" pitchFamily="18" charset="-78"/>
              </a:rPr>
              <a:t>اليوم الأول.</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ب- أن </a:t>
            </a:r>
            <a:r>
              <a:rPr lang="ar-SA" sz="3200" b="1" dirty="0">
                <a:cs typeface="Traditional Arabic" panose="02020603050405020304" pitchFamily="18" charset="-78"/>
              </a:rPr>
              <a:t>يكون الداعي مسلماً.</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ج- ألا </a:t>
            </a:r>
            <a:r>
              <a:rPr lang="ar-SA" sz="3200" b="1" dirty="0">
                <a:cs typeface="Traditional Arabic" panose="02020603050405020304" pitchFamily="18" charset="-78"/>
              </a:rPr>
              <a:t>يكون فاسقاً يُهجر.</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د- أن </a:t>
            </a:r>
            <a:r>
              <a:rPr lang="ar-SA" sz="3200" b="1" dirty="0">
                <a:cs typeface="Traditional Arabic" panose="02020603050405020304" pitchFamily="18" charset="-78"/>
              </a:rPr>
              <a:t>يعين الداعي المدعو.</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هـ- أن </a:t>
            </a:r>
            <a:r>
              <a:rPr lang="ar-SA" sz="3200" b="1" dirty="0">
                <a:cs typeface="Traditional Arabic" panose="02020603050405020304" pitchFamily="18" charset="-78"/>
              </a:rPr>
              <a:t>تكون الدعوة خالية من المنكر.  </a:t>
            </a:r>
            <a:endParaRPr lang="en-US" sz="3200" b="1" dirty="0">
              <a:cs typeface="Traditional Arabic" panose="02020603050405020304" pitchFamily="18" charset="-78"/>
            </a:endParaRPr>
          </a:p>
          <a:p>
            <a:r>
              <a:rPr lang="ar-SA" sz="3200" b="1" dirty="0">
                <a:cs typeface="Traditional Arabic" panose="02020603050405020304" pitchFamily="18" charset="-78"/>
              </a:rPr>
              <a:t> الدليل: لحديث أبي هريرة يرفعه ((شر الطعام طعام الوليمة يمنعها من يأتيها ويدعى إليها من </a:t>
            </a:r>
            <a:r>
              <a:rPr lang="ar-SA" sz="3200" b="1" dirty="0" err="1">
                <a:cs typeface="Traditional Arabic" panose="02020603050405020304" pitchFamily="18" charset="-78"/>
              </a:rPr>
              <a:t>يأباها</a:t>
            </a:r>
            <a:r>
              <a:rPr lang="ar-SA" sz="3200" b="1" dirty="0">
                <a:cs typeface="Traditional Arabic" panose="02020603050405020304" pitchFamily="18" charset="-78"/>
              </a:rPr>
              <a:t> ومن </a:t>
            </a:r>
            <a:r>
              <a:rPr lang="ar-SA" sz="3200" b="1" dirty="0" err="1">
                <a:cs typeface="Traditional Arabic" panose="02020603050405020304" pitchFamily="18" charset="-78"/>
              </a:rPr>
              <a:t>لايجب</a:t>
            </a:r>
            <a:r>
              <a:rPr lang="ar-SA" sz="3200" b="1" dirty="0">
                <a:cs typeface="Traditional Arabic" panose="02020603050405020304" pitchFamily="18" charset="-78"/>
              </a:rPr>
              <a:t> فقد عصى الله ورسوله)) رواه مسلم.</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71671" y="1556790"/>
            <a:ext cx="603654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الإجابة إلى الوليمة</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1437550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51720" y="2163935"/>
            <a:ext cx="9204325"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2. الكراهة</a:t>
            </a:r>
            <a:r>
              <a:rPr lang="ar-SA" sz="3200" b="1" dirty="0">
                <a:cs typeface="Traditional Arabic" panose="02020603050405020304" pitchFamily="18" charset="-78"/>
              </a:rPr>
              <a:t>، بثلاثة أمور:</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أ- فإن </a:t>
            </a:r>
            <a:r>
              <a:rPr lang="ar-SA" sz="3200" b="1" dirty="0">
                <a:cs typeface="Traditional Arabic" panose="02020603050405020304" pitchFamily="18" charset="-78"/>
              </a:rPr>
              <a:t>دعاه </a:t>
            </a:r>
            <a:r>
              <a:rPr lang="ar-SA" sz="3200" b="1" dirty="0" err="1">
                <a:cs typeface="Traditional Arabic" panose="02020603050405020304" pitchFamily="18" charset="-78"/>
              </a:rPr>
              <a:t>الجفلى</a:t>
            </a:r>
            <a:r>
              <a:rPr lang="ar-SA" sz="3200" b="1" dirty="0">
                <a:cs typeface="Traditional Arabic" panose="02020603050405020304" pitchFamily="18" charset="-78"/>
              </a:rPr>
              <a:t>  بفتح الفاء، كقوله: يأيها الناس </a:t>
            </a:r>
            <a:r>
              <a:rPr lang="ar-SA" sz="3200" b="1" dirty="0" err="1">
                <a:cs typeface="Traditional Arabic" panose="02020603050405020304" pitchFamily="18" charset="-78"/>
              </a:rPr>
              <a:t>هلموا</a:t>
            </a:r>
            <a:r>
              <a:rPr lang="ar-SA" sz="3200" b="1" dirty="0">
                <a:cs typeface="Traditional Arabic" panose="02020603050405020304" pitchFamily="18" charset="-78"/>
              </a:rPr>
              <a:t> إلى الطعام لم تجب الإجابة.</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ب- أو  </a:t>
            </a:r>
            <a:r>
              <a:rPr lang="ar-SA" sz="3200" b="1" dirty="0">
                <a:cs typeface="Traditional Arabic" panose="02020603050405020304" pitchFamily="18" charset="-78"/>
              </a:rPr>
              <a:t>دعاه </a:t>
            </a:r>
            <a:r>
              <a:rPr lang="ar-SA" sz="3200" b="1" dirty="0" smtClean="0">
                <a:cs typeface="Traditional Arabic" panose="02020603050405020304" pitchFamily="18" charset="-78"/>
              </a:rPr>
              <a:t> في </a:t>
            </a:r>
            <a:r>
              <a:rPr lang="ar-SA" sz="3200" b="1" dirty="0">
                <a:cs typeface="Traditional Arabic" panose="02020603050405020304" pitchFamily="18" charset="-78"/>
              </a:rPr>
              <a:t>اليوم الثالث  كرهت إجابته؛ لقوله </a:t>
            </a:r>
            <a:r>
              <a:rPr lang="en-US" sz="3200" b="1" dirty="0">
                <a:cs typeface="Traditional Arabic" panose="02020603050405020304" pitchFamily="18" charset="-78"/>
                <a:sym typeface="AGA Arabesque"/>
              </a:rPr>
              <a:t></a:t>
            </a:r>
            <a:r>
              <a:rPr lang="ar-SA" sz="3200" b="1" dirty="0">
                <a:cs typeface="Traditional Arabic" panose="02020603050405020304" pitchFamily="18" charset="-78"/>
              </a:rPr>
              <a:t>: (( الوليمة أول يوم حق والثاني معروف </a:t>
            </a:r>
            <a:r>
              <a:rPr lang="ar-SA" sz="3200" b="1" dirty="0" smtClean="0">
                <a:cs typeface="Traditional Arabic" panose="02020603050405020304" pitchFamily="18" charset="-78"/>
              </a:rPr>
              <a:t>والثالث </a:t>
            </a:r>
            <a:r>
              <a:rPr lang="ar-SA" sz="3200" b="1" dirty="0">
                <a:cs typeface="Traditional Arabic" panose="02020603050405020304" pitchFamily="18" charset="-78"/>
              </a:rPr>
              <a:t>رياء وسمعة)) رواه أبو داود وغيره</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ج- أو </a:t>
            </a:r>
            <a:r>
              <a:rPr lang="ar-SA" sz="3200" b="1" dirty="0">
                <a:cs typeface="Traditional Arabic" panose="02020603050405020304" pitchFamily="18" charset="-78"/>
              </a:rPr>
              <a:t>دعاه ذمي  أو من في ماله حرام  كرهت الإجابة  لأن المطلوب إذلال أهل الذمة والتباعد عن الشبهة وما فيه الحرام لئلا </a:t>
            </a:r>
            <a:r>
              <a:rPr lang="ar-SA" sz="3200" b="1" dirty="0" err="1" smtClean="0">
                <a:cs typeface="Traditional Arabic" panose="02020603050405020304" pitchFamily="18" charset="-78"/>
              </a:rPr>
              <a:t>يواقعه</a:t>
            </a:r>
            <a:r>
              <a:rPr lang="ar-SA" sz="3200" b="1" dirty="0" smtClean="0">
                <a:cs typeface="Traditional Arabic" panose="02020603050405020304" pitchFamily="18" charset="-78"/>
              </a:rPr>
              <a:t>.</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71671" y="1556790"/>
            <a:ext cx="603654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تابع حكم </a:t>
            </a:r>
            <a:r>
              <a:rPr lang="ar-SA" sz="3200" b="1" u="sng" dirty="0">
                <a:solidFill>
                  <a:srgbClr val="C00000"/>
                </a:solidFill>
                <a:cs typeface="Traditional Arabic" panose="02020603050405020304" pitchFamily="18" charset="-78"/>
              </a:rPr>
              <a:t>الإجابة إلى الوليمة</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416994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351720" y="2163935"/>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3. </a:t>
            </a:r>
            <a:r>
              <a:rPr lang="ar-SA" sz="3200" b="1" dirty="0" smtClean="0">
                <a:cs typeface="Traditional Arabic" panose="02020603050405020304" pitchFamily="18" charset="-78"/>
              </a:rPr>
              <a:t>الاستحباب</a:t>
            </a:r>
            <a:r>
              <a:rPr lang="ar-SA" sz="3200" b="1" dirty="0">
                <a:cs typeface="Traditional Arabic" panose="02020603050405020304" pitchFamily="18" charset="-78"/>
              </a:rPr>
              <a:t>، لأمرين:</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أ- وتسن </a:t>
            </a:r>
            <a:r>
              <a:rPr lang="ar-SA" sz="3200" b="1" dirty="0">
                <a:cs typeface="Traditional Arabic" panose="02020603050405020304" pitchFamily="18" charset="-78"/>
              </a:rPr>
              <a:t>في ثاني يوم لذلك الخبر.</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ب- أن </a:t>
            </a:r>
            <a:r>
              <a:rPr lang="ar-SA" sz="3200" b="1" dirty="0">
                <a:cs typeface="Traditional Arabic" panose="02020603050405020304" pitchFamily="18" charset="-78"/>
              </a:rPr>
              <a:t>يكون المدعو معيناً.</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71671" y="1556790"/>
            <a:ext cx="603654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تابع حكم </a:t>
            </a:r>
            <a:r>
              <a:rPr lang="ar-SA" sz="3200" b="1" u="sng" dirty="0">
                <a:solidFill>
                  <a:srgbClr val="C00000"/>
                </a:solidFill>
                <a:cs typeface="Traditional Arabic" panose="02020603050405020304" pitchFamily="18" charset="-78"/>
              </a:rPr>
              <a:t>الإجابة إلى الوليمة</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115598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344488" y="2433952"/>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وسائر </a:t>
            </a:r>
            <a:r>
              <a:rPr lang="ar-SA" sz="3200" b="1" dirty="0">
                <a:cs typeface="Traditional Arabic" panose="02020603050405020304" pitchFamily="18" charset="-78"/>
              </a:rPr>
              <a:t>الدعوات </a:t>
            </a:r>
            <a:r>
              <a:rPr lang="ar-SA" sz="3200" b="1" dirty="0" smtClean="0">
                <a:cs typeface="Traditional Arabic" panose="02020603050405020304" pitchFamily="18" charset="-78"/>
              </a:rPr>
              <a:t>مباحة، </a:t>
            </a:r>
            <a:r>
              <a:rPr lang="ar-SA" sz="3200" b="1" dirty="0">
                <a:cs typeface="Traditional Arabic" panose="02020603050405020304" pitchFamily="18" charset="-78"/>
              </a:rPr>
              <a:t>غير عقيقة </a:t>
            </a:r>
            <a:r>
              <a:rPr lang="ar-SA" sz="3200" b="1" dirty="0" smtClean="0">
                <a:cs typeface="Traditional Arabic" panose="02020603050405020304" pitchFamily="18" charset="-78"/>
              </a:rPr>
              <a:t>فتسن، </a:t>
            </a:r>
            <a:r>
              <a:rPr lang="ar-SA" sz="3200" b="1" dirty="0">
                <a:cs typeface="Traditional Arabic" panose="02020603050405020304" pitchFamily="18" charset="-78"/>
              </a:rPr>
              <a:t>ومأتم فتكره.</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71671" y="1556790"/>
            <a:ext cx="603654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a:solidFill>
                  <a:srgbClr val="C00000"/>
                </a:solidFill>
                <a:cs typeface="Traditional Arabic" panose="02020603050405020304" pitchFamily="18" charset="-78"/>
              </a:rPr>
              <a:t>حكم ابتداء سائر الدعوات غير العرس</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226427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344488" y="2433952"/>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والإجابة </a:t>
            </a:r>
            <a:r>
              <a:rPr lang="ar-SA" sz="3200" b="1" dirty="0">
                <a:cs typeface="Traditional Arabic" panose="02020603050405020304" pitchFamily="18" charset="-78"/>
              </a:rPr>
              <a:t>إلى غير الوليمة </a:t>
            </a:r>
            <a:r>
              <a:rPr lang="ar-SA" sz="3200" b="1" dirty="0" smtClean="0">
                <a:cs typeface="Traditional Arabic" panose="02020603050405020304" pitchFamily="18" charset="-78"/>
              </a:rPr>
              <a:t>مستحبة، </a:t>
            </a:r>
            <a:r>
              <a:rPr lang="ar-SA" sz="3200" b="1" dirty="0">
                <a:cs typeface="Traditional Arabic" panose="02020603050405020304" pitchFamily="18" charset="-78"/>
              </a:rPr>
              <a:t>غير مأتم فتكره.</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71671" y="1556790"/>
            <a:ext cx="603654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الإجابة لدعوة غير الوليمة</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419795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331128" y="2141565"/>
            <a:ext cx="9204325"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514350" lvl="0" indent="-514350">
              <a:buAutoNum type="arabicPeriod"/>
            </a:pPr>
            <a:r>
              <a:rPr lang="ar-SA" sz="3200" b="1" dirty="0" smtClean="0">
                <a:cs typeface="Traditional Arabic" panose="02020603050405020304" pitchFamily="18" charset="-78"/>
              </a:rPr>
              <a:t>ومن </a:t>
            </a:r>
            <a:r>
              <a:rPr lang="ar-SA" sz="3200" b="1" dirty="0">
                <a:cs typeface="Traditional Arabic" panose="02020603050405020304" pitchFamily="18" charset="-78"/>
              </a:rPr>
              <a:t>صومه واجب  كنذر وقضاء رمضان إذا دعي للوليمة حضر وجوبا و  دعا استحبابا  </a:t>
            </a:r>
            <a:r>
              <a:rPr lang="ar-SA" sz="3200" b="1" dirty="0" smtClean="0">
                <a:cs typeface="Traditional Arabic" panose="02020603050405020304" pitchFamily="18" charset="-78"/>
              </a:rPr>
              <a:t>وانصرف.  </a:t>
            </a:r>
          </a:p>
          <a:p>
            <a:pPr lvl="0"/>
            <a:r>
              <a:rPr lang="ar-SA" sz="3200" b="1" dirty="0" smtClean="0">
                <a:cs typeface="Traditional Arabic" panose="02020603050405020304" pitchFamily="18" charset="-78"/>
              </a:rPr>
              <a:t>الدليل: لحديث </a:t>
            </a:r>
            <a:r>
              <a:rPr lang="ar-SA" sz="3200" b="1" dirty="0">
                <a:cs typeface="Traditional Arabic" panose="02020603050405020304" pitchFamily="18" charset="-78"/>
              </a:rPr>
              <a:t>أبي هريرة يرفعه ((إذ دعي أحدكم فليجب فإن كان صائما فليدع وإن كان مفطرا فليطعم)) رواه أبو دواد.</a:t>
            </a:r>
            <a:endParaRPr lang="en-US" sz="3200" b="1" dirty="0">
              <a:cs typeface="Traditional Arabic" panose="02020603050405020304" pitchFamily="18" charset="-78"/>
            </a:endParaRPr>
          </a:p>
          <a:p>
            <a:pPr lvl="0"/>
            <a:r>
              <a:rPr lang="ar-SA" sz="3200" b="1" dirty="0">
                <a:cs typeface="Traditional Arabic" panose="02020603050405020304" pitchFamily="18" charset="-78"/>
              </a:rPr>
              <a:t> 2. والصائم  المتنفل  إذا دعي أجاب و  يفطر إن جبر  قلب أخيه المسلم وأدخل عليه </a:t>
            </a:r>
            <a:r>
              <a:rPr lang="ar-SA" sz="3200" b="1" dirty="0" smtClean="0">
                <a:cs typeface="Traditional Arabic" panose="02020603050405020304" pitchFamily="18" charset="-78"/>
              </a:rPr>
              <a:t>السرور.</a:t>
            </a:r>
          </a:p>
          <a:p>
            <a:pPr lvl="0"/>
            <a:r>
              <a:rPr lang="ar-SA" sz="3200" b="1" dirty="0" smtClean="0">
                <a:cs typeface="Traditional Arabic" panose="02020603050405020304" pitchFamily="18" charset="-78"/>
              </a:rPr>
              <a:t>الدليل:  </a:t>
            </a:r>
            <a:r>
              <a:rPr lang="ar-SA" sz="3200" b="1" dirty="0">
                <a:cs typeface="Traditional Arabic" panose="02020603050405020304" pitchFamily="18" charset="-78"/>
              </a:rPr>
              <a:t>لقوله صلى الله عليه وسلم لرجل اعتزل عن القوم ناحية وقال: إني صائم ((دعاكم أخوكم وتكلف لكم كل يوما ثم صم يوما مكانه إن شئت)).</a:t>
            </a:r>
            <a:endParaRPr lang="en-US" sz="3200" b="1" dirty="0">
              <a:cs typeface="Traditional Arabic" panose="02020603050405020304" pitchFamily="18" charset="-78"/>
            </a:endParaRPr>
          </a:p>
          <a:p>
            <a:pPr lvl="0"/>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71671" y="1556790"/>
            <a:ext cx="603654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إجابة </a:t>
            </a:r>
            <a:r>
              <a:rPr lang="ar-SA" sz="3200" b="1" u="sng" dirty="0">
                <a:solidFill>
                  <a:srgbClr val="C00000"/>
                </a:solidFill>
                <a:cs typeface="Traditional Arabic" panose="02020603050405020304" pitchFamily="18" charset="-78"/>
              </a:rPr>
              <a:t>الصائم إلى وليمة العرس</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218978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Text Box 3"/>
          <p:cNvSpPr txBox="1">
            <a:spLocks noChangeArrowheads="1"/>
          </p:cNvSpPr>
          <p:nvPr/>
        </p:nvSpPr>
        <p:spPr bwMode="auto">
          <a:xfrm>
            <a:off x="331128" y="2141565"/>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ولا </a:t>
            </a:r>
            <a:r>
              <a:rPr lang="ar-SA" sz="3200" b="1" dirty="0">
                <a:cs typeface="Traditional Arabic" panose="02020603050405020304" pitchFamily="18" charset="-78"/>
              </a:rPr>
              <a:t>يجب  على من حضر  الأكل  ولو </a:t>
            </a:r>
            <a:r>
              <a:rPr lang="ar-SA" sz="3200" b="1" dirty="0" smtClean="0">
                <a:cs typeface="Traditional Arabic" panose="02020603050405020304" pitchFamily="18" charset="-78"/>
              </a:rPr>
              <a:t>مفطرا. </a:t>
            </a:r>
          </a:p>
          <a:p>
            <a:pPr lvl="0"/>
            <a:r>
              <a:rPr lang="ar-SA" sz="3200" b="1" dirty="0" smtClean="0">
                <a:cs typeface="Traditional Arabic" panose="02020603050405020304" pitchFamily="18" charset="-78"/>
              </a:rPr>
              <a:t>الدليل: لقوله </a:t>
            </a:r>
            <a:r>
              <a:rPr lang="en-US" sz="3200" b="1" dirty="0">
                <a:cs typeface="Traditional Arabic" panose="02020603050405020304" pitchFamily="18" charset="-78"/>
                <a:sym typeface="AGA Arabesque"/>
              </a:rPr>
              <a:t></a:t>
            </a:r>
            <a:r>
              <a:rPr lang="ar-SA" sz="3200" b="1" dirty="0">
                <a:cs typeface="Traditional Arabic" panose="02020603050405020304" pitchFamily="18" charset="-78"/>
              </a:rPr>
              <a:t>: (( إذا دعي أحدكم فليجب، فإن شاء أكل وإن شاء ترك)) قال في شرح المقنع: حديث صحيح.</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71671" y="1556790"/>
            <a:ext cx="603654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الأكل </a:t>
            </a:r>
            <a:r>
              <a:rPr lang="ar-SA" sz="3200" b="1" u="sng" dirty="0">
                <a:solidFill>
                  <a:srgbClr val="C00000"/>
                </a:solidFill>
                <a:cs typeface="Traditional Arabic" panose="02020603050405020304" pitchFamily="18" charset="-78"/>
              </a:rPr>
              <a:t>من طعام الوليمة</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623096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331128" y="2141565"/>
            <a:ext cx="920432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وإباحته  </a:t>
            </a:r>
            <a:r>
              <a:rPr lang="ar-SA" sz="3200" b="1" dirty="0">
                <a:cs typeface="Traditional Arabic" panose="02020603050405020304" pitchFamily="18" charset="-78"/>
              </a:rPr>
              <a:t>أي إباحة الأكل  متوقفة على:</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1. </a:t>
            </a:r>
            <a:r>
              <a:rPr lang="ar-SA" sz="3200" b="1" dirty="0">
                <a:cs typeface="Traditional Arabic" panose="02020603050405020304" pitchFamily="18" charset="-78"/>
              </a:rPr>
              <a:t>صريح إذن.</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2. أو </a:t>
            </a:r>
            <a:r>
              <a:rPr lang="ar-SA" sz="3200" b="1" dirty="0">
                <a:cs typeface="Traditional Arabic" panose="02020603050405020304" pitchFamily="18" charset="-78"/>
              </a:rPr>
              <a:t>قرينة  ولو من بيت قريب أو صديق لم يحرزه عنه. </a:t>
            </a:r>
            <a:endParaRPr lang="en-US" sz="3200" b="1" dirty="0">
              <a:cs typeface="Traditional Arabic" panose="02020603050405020304" pitchFamily="18" charset="-78"/>
            </a:endParaRPr>
          </a:p>
          <a:p>
            <a:pPr lvl="0"/>
            <a:r>
              <a:rPr lang="ar-SA" sz="3200" b="1" dirty="0" smtClean="0">
                <a:cs typeface="Traditional Arabic" panose="02020603050405020304" pitchFamily="18" charset="-78"/>
              </a:rPr>
              <a:t>3. والدعاء </a:t>
            </a:r>
            <a:r>
              <a:rPr lang="ar-SA" sz="3200" b="1" dirty="0">
                <a:cs typeface="Traditional Arabic" panose="02020603050405020304" pitchFamily="18" charset="-78"/>
              </a:rPr>
              <a:t>إلى الوليمة وتقديم الطعام أذن فيه.</a:t>
            </a:r>
            <a:endParaRPr lang="en-US" sz="3200" b="1" dirty="0">
              <a:cs typeface="Traditional Arabic" panose="02020603050405020304" pitchFamily="18" charset="-78"/>
            </a:endParaRPr>
          </a:p>
          <a:p>
            <a:r>
              <a:rPr lang="ar-SA" sz="3200" b="1" dirty="0">
                <a:cs typeface="Traditional Arabic" panose="02020603050405020304" pitchFamily="18" charset="-78"/>
              </a:rPr>
              <a:t>لحديث ابن عمر: ((من دخل على غير دعوة دخل سارقا وخرج مغيرا)).</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3471671" y="1556790"/>
            <a:ext cx="603654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الإذن </a:t>
            </a:r>
            <a:r>
              <a:rPr lang="ar-SA" sz="3200" b="1" u="sng" dirty="0">
                <a:solidFill>
                  <a:srgbClr val="C00000"/>
                </a:solidFill>
                <a:cs typeface="Traditional Arabic" panose="02020603050405020304" pitchFamily="18" charset="-78"/>
              </a:rPr>
              <a:t>لأكل طعام الغير</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117091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Text Box 3"/>
          <p:cNvSpPr txBox="1">
            <a:spLocks noChangeArrowheads="1"/>
          </p:cNvSpPr>
          <p:nvPr/>
        </p:nvSpPr>
        <p:spPr bwMode="auto">
          <a:xfrm>
            <a:off x="331128" y="2141565"/>
            <a:ext cx="9204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ولا </a:t>
            </a:r>
            <a:r>
              <a:rPr lang="ar-SA" sz="3200" b="1" dirty="0">
                <a:cs typeface="Traditional Arabic" panose="02020603050405020304" pitchFamily="18" charset="-78"/>
              </a:rPr>
              <a:t>يملكه من قدم إليه بل </a:t>
            </a:r>
            <a:r>
              <a:rPr lang="ar-SA" sz="3200" b="1" dirty="0" smtClean="0">
                <a:cs typeface="Traditional Arabic" panose="02020603050405020304" pitchFamily="18" charset="-78"/>
              </a:rPr>
              <a:t>يهلك </a:t>
            </a:r>
            <a:r>
              <a:rPr lang="ar-SA" sz="3200" b="1" dirty="0">
                <a:cs typeface="Traditional Arabic" panose="02020603050405020304" pitchFamily="18" charset="-78"/>
              </a:rPr>
              <a:t>على ملك صاحبه.</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1496617" y="1556790"/>
            <a:ext cx="801159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هل </a:t>
            </a:r>
            <a:r>
              <a:rPr lang="ar-SA" sz="3200" b="1" u="sng" dirty="0">
                <a:solidFill>
                  <a:srgbClr val="C00000"/>
                </a:solidFill>
                <a:cs typeface="Traditional Arabic" panose="02020603050405020304" pitchFamily="18" charset="-78"/>
              </a:rPr>
              <a:t>يملك الضيف الطعام المقدم إليه</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172613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Text Box 3"/>
          <p:cNvSpPr txBox="1">
            <a:spLocks noChangeArrowheads="1"/>
          </p:cNvSpPr>
          <p:nvPr/>
        </p:nvSpPr>
        <p:spPr bwMode="auto">
          <a:xfrm>
            <a:off x="-31664" y="1369766"/>
            <a:ext cx="9692829"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r>
              <a:rPr lang="ar-SA" sz="3200" b="1" dirty="0" smtClean="0">
                <a:cs typeface="Traditional Arabic" panose="02020603050405020304" pitchFamily="18" charset="-78"/>
              </a:rPr>
              <a:t>وإن </a:t>
            </a:r>
            <a:r>
              <a:rPr lang="ar-SA" sz="3200" b="1" dirty="0">
                <a:cs typeface="Traditional Arabic" panose="02020603050405020304" pitchFamily="18" charset="-78"/>
              </a:rPr>
              <a:t>علم  المدعو  أن ثم  أي في الوليمة  منكرا  كزمر وخمر وآلات لهو وفرش حرير ونحوها:</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1. فإن </a:t>
            </a:r>
            <a:r>
              <a:rPr lang="ar-SA" sz="3200" b="1" dirty="0">
                <a:cs typeface="Traditional Arabic" panose="02020603050405020304" pitchFamily="18" charset="-78"/>
              </a:rPr>
              <a:t>كان  يقدر على تغييره حضر وغيره؛  لأنه يؤدي بذلك فرضين: إجابة الدعوة وإزالة المنكر.</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2. وإلا  </a:t>
            </a:r>
            <a:r>
              <a:rPr lang="ar-SA" sz="3200" b="1" dirty="0">
                <a:cs typeface="Traditional Arabic" panose="02020603050405020304" pitchFamily="18" charset="-78"/>
              </a:rPr>
              <a:t>يقدر على تغييره  أبى  الحضور؛ لحديث عمر مرفوعا ((من كان يؤمن بالله واليوم الآخر فلا يقعد على مائدة يدار عليها الخمر)) رواه الترمذي.</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3. وإن </a:t>
            </a:r>
            <a:r>
              <a:rPr lang="ar-SA" sz="3200" b="1" dirty="0">
                <a:cs typeface="Traditional Arabic" panose="02020603050405020304" pitchFamily="18" charset="-78"/>
              </a:rPr>
              <a:t>حضر  من غير علم بالمنكر  ثم علم به أزاله  لوجوبه عليه ويجلس بعد ذلك  فإن دام  المنكر لعجزه  أي المدعو  عنه انصرف  لئلا يكون قاصدا لرؤيته أو سماعه.</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4.  </a:t>
            </a:r>
            <a:r>
              <a:rPr lang="ar-SA" sz="3200" b="1" dirty="0">
                <a:cs typeface="Traditional Arabic" panose="02020603050405020304" pitchFamily="18" charset="-78"/>
              </a:rPr>
              <a:t>وإن علم  المدعو  به  أي بالمنكر  ولم يره ولم يسمعه خير  بين الجلوس والأكل أو الانصراف لعدم وجوب الإنكار حينئذ.</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1496617" y="788956"/>
            <a:ext cx="801159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وجود </a:t>
            </a:r>
            <a:r>
              <a:rPr lang="ar-SA" sz="3200" b="1" u="sng" dirty="0">
                <a:solidFill>
                  <a:srgbClr val="C00000"/>
                </a:solidFill>
                <a:cs typeface="Traditional Arabic" panose="02020603050405020304" pitchFamily="18" charset="-78"/>
              </a:rPr>
              <a:t>المنكر في الوليمة:</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3090078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Text Box 3"/>
          <p:cNvSpPr txBox="1">
            <a:spLocks noChangeArrowheads="1"/>
          </p:cNvSpPr>
          <p:nvPr/>
        </p:nvSpPr>
        <p:spPr bwMode="auto">
          <a:xfrm>
            <a:off x="331128" y="2141565"/>
            <a:ext cx="92043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وكره </a:t>
            </a:r>
            <a:r>
              <a:rPr lang="ar-SA" sz="3200" b="1" dirty="0">
                <a:cs typeface="Traditional Arabic" panose="02020603050405020304" pitchFamily="18" charset="-78"/>
              </a:rPr>
              <a:t>النثار </a:t>
            </a:r>
            <a:r>
              <a:rPr lang="ar-SA" sz="3200" b="1" dirty="0" smtClean="0">
                <a:cs typeface="Traditional Arabic" panose="02020603050405020304" pitchFamily="18" charset="-78"/>
              </a:rPr>
              <a:t>والتقاطه. </a:t>
            </a:r>
          </a:p>
          <a:p>
            <a:pPr lvl="0"/>
            <a:r>
              <a:rPr lang="ar-SA" sz="3200" b="1" dirty="0" smtClean="0">
                <a:cs typeface="Traditional Arabic" panose="02020603050405020304" pitchFamily="18" charset="-78"/>
              </a:rPr>
              <a:t>التعليل:  </a:t>
            </a:r>
            <a:r>
              <a:rPr lang="ar-SA" sz="3200" b="1" dirty="0">
                <a:cs typeface="Traditional Arabic" panose="02020603050405020304" pitchFamily="18" charset="-78"/>
              </a:rPr>
              <a:t>لما يحصل فيه من النهبة والتزاحم وإن أخذه على هذا الوجه فيه دناءة </a:t>
            </a:r>
            <a:r>
              <a:rPr lang="ar-SA" sz="3200" b="1" dirty="0" smtClean="0">
                <a:cs typeface="Traditional Arabic" panose="02020603050405020304" pitchFamily="18" charset="-78"/>
              </a:rPr>
              <a:t>وسخف.  </a:t>
            </a:r>
          </a:p>
          <a:p>
            <a:pPr lvl="0"/>
            <a:r>
              <a:rPr lang="ar-SA" sz="3200" b="1" dirty="0" smtClean="0">
                <a:cs typeface="Traditional Arabic" panose="02020603050405020304" pitchFamily="18" charset="-78"/>
              </a:rPr>
              <a:t>ومن </a:t>
            </a:r>
            <a:r>
              <a:rPr lang="ar-SA" sz="3200" b="1" dirty="0">
                <a:cs typeface="Traditional Arabic" panose="02020603050405020304" pitchFamily="18" charset="-78"/>
              </a:rPr>
              <a:t>أخذه </a:t>
            </a:r>
            <a:r>
              <a:rPr lang="ar-SA" sz="3200" b="1" dirty="0" smtClean="0">
                <a:cs typeface="Traditional Arabic" panose="02020603050405020304" pitchFamily="18" charset="-78"/>
              </a:rPr>
              <a:t>- </a:t>
            </a:r>
            <a:r>
              <a:rPr lang="ar-SA" sz="3200" b="1" dirty="0">
                <a:cs typeface="Traditional Arabic" panose="02020603050405020304" pitchFamily="18" charset="-78"/>
              </a:rPr>
              <a:t>أي أخذ شيئا من النثار </a:t>
            </a:r>
            <a:r>
              <a:rPr lang="ar-SA" sz="3200" b="1" dirty="0" smtClean="0">
                <a:cs typeface="Traditional Arabic" panose="02020603050405020304" pitchFamily="18" charset="-78"/>
              </a:rPr>
              <a:t>- </a:t>
            </a:r>
            <a:r>
              <a:rPr lang="ar-SA" sz="3200" b="1" dirty="0">
                <a:cs typeface="Traditional Arabic" panose="02020603050405020304" pitchFamily="18" charset="-78"/>
              </a:rPr>
              <a:t>أو وقع في حجره  منه شيء  </a:t>
            </a:r>
            <a:r>
              <a:rPr lang="ar-SA" sz="3200" b="1" dirty="0" smtClean="0">
                <a:cs typeface="Traditional Arabic" panose="02020603050405020304" pitchFamily="18" charset="-78"/>
              </a:rPr>
              <a:t>فهو </a:t>
            </a:r>
            <a:r>
              <a:rPr lang="ar-SA" sz="3200" b="1" dirty="0">
                <a:cs typeface="Traditional Arabic" panose="02020603050405020304" pitchFamily="18" charset="-78"/>
              </a:rPr>
              <a:t>له  قصد تملكه </a:t>
            </a:r>
            <a:r>
              <a:rPr lang="ar-SA" sz="3200" b="1" dirty="0" smtClean="0">
                <a:cs typeface="Traditional Arabic" panose="02020603050405020304" pitchFamily="18" charset="-78"/>
              </a:rPr>
              <a:t>أولا. </a:t>
            </a:r>
          </a:p>
          <a:p>
            <a:pPr lvl="0"/>
            <a:r>
              <a:rPr lang="ar-SA" sz="3200" b="1" dirty="0" smtClean="0">
                <a:cs typeface="Traditional Arabic" panose="02020603050405020304" pitchFamily="18" charset="-78"/>
              </a:rPr>
              <a:t>التعليل: لأنه </a:t>
            </a:r>
            <a:r>
              <a:rPr lang="ar-SA" sz="3200" b="1" dirty="0">
                <a:cs typeface="Traditional Arabic" panose="02020603050405020304" pitchFamily="18" charset="-78"/>
              </a:rPr>
              <a:t>قد </a:t>
            </a:r>
            <a:r>
              <a:rPr lang="ar-SA" sz="3200" b="1" dirty="0" err="1" smtClean="0">
                <a:cs typeface="Traditional Arabic" panose="02020603050405020304" pitchFamily="18" charset="-78"/>
              </a:rPr>
              <a:t>حازه</a:t>
            </a:r>
            <a:r>
              <a:rPr lang="ar-SA" sz="3200" b="1" dirty="0" smtClean="0">
                <a:cs typeface="Traditional Arabic" panose="02020603050405020304" pitchFamily="18" charset="-78"/>
              </a:rPr>
              <a:t>، ومالِكه </a:t>
            </a:r>
            <a:r>
              <a:rPr lang="ar-SA" sz="3200" b="1" dirty="0">
                <a:cs typeface="Traditional Arabic" panose="02020603050405020304" pitchFamily="18" charset="-78"/>
              </a:rPr>
              <a:t>قصد تمليكه لمن </a:t>
            </a:r>
            <a:r>
              <a:rPr lang="ar-SA" sz="3200" b="1" dirty="0" err="1">
                <a:cs typeface="Traditional Arabic" panose="02020603050405020304" pitchFamily="18" charset="-78"/>
              </a:rPr>
              <a:t>حازه</a:t>
            </a:r>
            <a:r>
              <a:rPr lang="ar-SA" sz="3200" b="1" dirty="0">
                <a:cs typeface="Traditional Arabic" panose="02020603050405020304" pitchFamily="18" charset="-78"/>
              </a:rPr>
              <a:t>.</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1496617" y="1556790"/>
            <a:ext cx="801159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النثار </a:t>
            </a:r>
            <a:r>
              <a:rPr lang="ar-SA" sz="3200" b="1" u="sng" dirty="0">
                <a:solidFill>
                  <a:srgbClr val="C00000"/>
                </a:solidFill>
                <a:cs typeface="Traditional Arabic" panose="02020603050405020304" pitchFamily="18" charset="-78"/>
              </a:rPr>
              <a:t>والتقاطه في العرس:</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1945423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5" name="Text Box 3"/>
          <p:cNvSpPr txBox="1">
            <a:spLocks noChangeArrowheads="1"/>
          </p:cNvSpPr>
          <p:nvPr/>
        </p:nvSpPr>
        <p:spPr bwMode="auto">
          <a:xfrm>
            <a:off x="331128" y="2141565"/>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ويسن </a:t>
            </a:r>
            <a:r>
              <a:rPr lang="ar-SA" sz="3200" b="1" dirty="0">
                <a:cs typeface="Traditional Arabic" panose="02020603050405020304" pitchFamily="18" charset="-78"/>
              </a:rPr>
              <a:t>إعلان </a:t>
            </a:r>
            <a:r>
              <a:rPr lang="ar-SA" sz="3200" b="1" dirty="0" smtClean="0">
                <a:cs typeface="Traditional Arabic" panose="02020603050405020304" pitchFamily="18" charset="-78"/>
              </a:rPr>
              <a:t>النكاح.  </a:t>
            </a:r>
          </a:p>
          <a:p>
            <a:pPr lvl="0"/>
            <a:r>
              <a:rPr lang="ar-SA" sz="3200" b="1" dirty="0" smtClean="0">
                <a:cs typeface="Traditional Arabic" panose="02020603050405020304" pitchFamily="18" charset="-78"/>
              </a:rPr>
              <a:t>الدليل: لقوله </a:t>
            </a:r>
            <a:r>
              <a:rPr lang="ar-SA" sz="3200" b="1" dirty="0">
                <a:cs typeface="Traditional Arabic" panose="02020603050405020304" pitchFamily="18" charset="-78"/>
              </a:rPr>
              <a:t>عليه الصلاة و السلام: (( أعلنوا النكاح)) وفي لفظ ((أظهروا النكاح)) رواه ابن ماجه.</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1496617" y="1556790"/>
            <a:ext cx="801159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إعلان </a:t>
            </a:r>
            <a:r>
              <a:rPr lang="ar-SA" sz="3200" b="1" u="sng" dirty="0">
                <a:solidFill>
                  <a:srgbClr val="C00000"/>
                </a:solidFill>
                <a:cs typeface="Traditional Arabic" panose="02020603050405020304" pitchFamily="18" charset="-78"/>
              </a:rPr>
              <a:t>النكاح</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190331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5" name="Text Box 3"/>
          <p:cNvSpPr txBox="1">
            <a:spLocks noChangeArrowheads="1"/>
          </p:cNvSpPr>
          <p:nvPr/>
        </p:nvSpPr>
        <p:spPr bwMode="auto">
          <a:xfrm>
            <a:off x="331128" y="2141565"/>
            <a:ext cx="92043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b="1" dirty="0" smtClean="0">
                <a:cs typeface="Traditional Arabic" panose="02020603050405020304" pitchFamily="18" charset="-78"/>
              </a:rPr>
              <a:t>ويسن </a:t>
            </a:r>
            <a:r>
              <a:rPr lang="ar-SA" sz="3200" b="1" dirty="0">
                <a:cs typeface="Traditional Arabic" panose="02020603050405020304" pitchFamily="18" charset="-78"/>
              </a:rPr>
              <a:t>الدف </a:t>
            </a:r>
            <a:r>
              <a:rPr lang="ar-SA" sz="3200" b="1" dirty="0" smtClean="0">
                <a:cs typeface="Traditional Arabic" panose="02020603050405020304" pitchFamily="18" charset="-78"/>
              </a:rPr>
              <a:t>- </a:t>
            </a:r>
            <a:r>
              <a:rPr lang="ar-SA" sz="3200" b="1" dirty="0">
                <a:cs typeface="Traditional Arabic" panose="02020603050405020304" pitchFamily="18" charset="-78"/>
              </a:rPr>
              <a:t>أي الضرب به </a:t>
            </a:r>
            <a:r>
              <a:rPr lang="ar-SA" sz="3200" b="1" dirty="0" smtClean="0">
                <a:cs typeface="Traditional Arabic" panose="02020603050405020304" pitchFamily="18" charset="-78"/>
              </a:rPr>
              <a:t>- إذا </a:t>
            </a:r>
            <a:r>
              <a:rPr lang="ar-SA" sz="3200" b="1" dirty="0">
                <a:cs typeface="Traditional Arabic" panose="02020603050405020304" pitchFamily="18" charset="-78"/>
              </a:rPr>
              <a:t>كان لا حلق به ولا صنوج  فيه  أي في النكاح  للنساء،  وكذا ختان وقدوم غائب وولادة </a:t>
            </a:r>
            <a:r>
              <a:rPr lang="ar-SA" sz="3200" b="1" dirty="0" smtClean="0">
                <a:cs typeface="Traditional Arabic" panose="02020603050405020304" pitchFamily="18" charset="-78"/>
              </a:rPr>
              <a:t>وإملاك. </a:t>
            </a:r>
          </a:p>
          <a:p>
            <a:pPr lvl="0"/>
            <a:r>
              <a:rPr lang="ar-SA" sz="3200" b="1" dirty="0" smtClean="0">
                <a:cs typeface="Traditional Arabic" panose="02020603050405020304" pitchFamily="18" charset="-78"/>
              </a:rPr>
              <a:t>الدليل: لقوله </a:t>
            </a:r>
            <a:r>
              <a:rPr lang="en-US" sz="3200" b="1" dirty="0">
                <a:cs typeface="Traditional Arabic" panose="02020603050405020304" pitchFamily="18" charset="-78"/>
                <a:sym typeface="AGA Arabesque"/>
              </a:rPr>
              <a:t></a:t>
            </a:r>
            <a:r>
              <a:rPr lang="ar-SA" sz="3200" b="1" dirty="0">
                <a:cs typeface="Traditional Arabic" panose="02020603050405020304" pitchFamily="18" charset="-78"/>
              </a:rPr>
              <a:t>:  ((فصل ما بين الحلال والحرام الصوت والدف في النكاح)) رواه النسائي.</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1496617" y="1556790"/>
            <a:ext cx="801159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 </a:t>
            </a:r>
            <a:r>
              <a:rPr lang="ar-SA" sz="3200" b="1" u="sng" dirty="0">
                <a:solidFill>
                  <a:srgbClr val="C00000"/>
                </a:solidFill>
                <a:cs typeface="Traditional Arabic" panose="02020603050405020304" pitchFamily="18" charset="-78"/>
              </a:rPr>
              <a:t>الدف في النكاح وغيره من المناسبات</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a:t>
            </a:r>
            <a:r>
              <a:rPr lang="ar-SA" sz="2000" dirty="0"/>
              <a:t>الخامسة</a:t>
            </a:r>
            <a:endParaRPr lang="en-US" sz="2000" dirty="0"/>
          </a:p>
        </p:txBody>
      </p:sp>
    </p:spTree>
    <p:extLst>
      <p:ext uri="{BB962C8B-B14F-4D97-AF65-F5344CB8AC3E}">
        <p14:creationId xmlns:p14="http://schemas.microsoft.com/office/powerpoint/2010/main" val="196827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5" name="Text Box 3"/>
          <p:cNvSpPr txBox="1">
            <a:spLocks noChangeArrowheads="1"/>
          </p:cNvSpPr>
          <p:nvPr/>
        </p:nvSpPr>
        <p:spPr bwMode="auto">
          <a:xfrm>
            <a:off x="331128" y="2141565"/>
            <a:ext cx="9204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وتحرم </a:t>
            </a:r>
            <a:r>
              <a:rPr lang="ar-SA" sz="3200" b="1" dirty="0">
                <a:cs typeface="Traditional Arabic" panose="02020603050405020304" pitchFamily="18" charset="-78"/>
              </a:rPr>
              <a:t>كل ملهاة سوى </a:t>
            </a:r>
            <a:r>
              <a:rPr lang="ar-SA" sz="3200" b="1" dirty="0" smtClean="0">
                <a:cs typeface="Traditional Arabic" panose="02020603050405020304" pitchFamily="18" charset="-78"/>
              </a:rPr>
              <a:t>الدف، </a:t>
            </a:r>
            <a:r>
              <a:rPr lang="ar-SA" sz="3200" b="1" dirty="0">
                <a:cs typeface="Traditional Arabic" panose="02020603050405020304" pitchFamily="18" charset="-78"/>
              </a:rPr>
              <a:t>كمزمار وطنبور وجنك </a:t>
            </a:r>
            <a:r>
              <a:rPr lang="ar-SA" sz="3200" b="1" dirty="0" smtClean="0">
                <a:cs typeface="Traditional Arabic" panose="02020603050405020304" pitchFamily="18" charset="-78"/>
              </a:rPr>
              <a:t>وعود. </a:t>
            </a:r>
          </a:p>
          <a:p>
            <a:r>
              <a:rPr lang="ar-SA" sz="3200" b="1" dirty="0" smtClean="0">
                <a:cs typeface="Traditional Arabic" panose="02020603050405020304" pitchFamily="18" charset="-78"/>
              </a:rPr>
              <a:t>قال </a:t>
            </a:r>
            <a:r>
              <a:rPr lang="ar-SA" sz="3200" b="1" dirty="0">
                <a:cs typeface="Traditional Arabic" panose="02020603050405020304" pitchFamily="18" charset="-78"/>
              </a:rPr>
              <a:t>في المستوعب و </a:t>
            </a:r>
            <a:r>
              <a:rPr lang="ar-SA" sz="3200" b="1" dirty="0" smtClean="0">
                <a:cs typeface="Traditional Arabic" panose="02020603050405020304" pitchFamily="18" charset="-78"/>
              </a:rPr>
              <a:t>الترغيب: </a:t>
            </a:r>
            <a:r>
              <a:rPr lang="ar-SA" sz="3200" b="1" dirty="0">
                <a:cs typeface="Traditional Arabic" panose="02020603050405020304" pitchFamily="18" charset="-78"/>
              </a:rPr>
              <a:t>سواء استعمل لحزن أو سرور.  </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1496617" y="1556790"/>
            <a:ext cx="801159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3200" b="1" u="sng" dirty="0" smtClean="0">
                <a:solidFill>
                  <a:srgbClr val="C00000"/>
                </a:solidFill>
                <a:cs typeface="Traditional Arabic" panose="02020603050405020304" pitchFamily="18" charset="-78"/>
              </a:rPr>
              <a:t>حكم </a:t>
            </a:r>
            <a:r>
              <a:rPr lang="ar-SA" sz="3200" b="1" u="sng" dirty="0">
                <a:solidFill>
                  <a:srgbClr val="C00000"/>
                </a:solidFill>
                <a:cs typeface="Traditional Arabic" panose="02020603050405020304" pitchFamily="18" charset="-78"/>
              </a:rPr>
              <a:t>سائر الملاهي</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الخامسة</a:t>
            </a:r>
            <a:endParaRPr lang="en-US" sz="2000" dirty="0"/>
          </a:p>
        </p:txBody>
      </p:sp>
    </p:spTree>
    <p:extLst>
      <p:ext uri="{BB962C8B-B14F-4D97-AF65-F5344CB8AC3E}">
        <p14:creationId xmlns:p14="http://schemas.microsoft.com/office/powerpoint/2010/main" val="39519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fontAlgn="auto">
              <a:spcAft>
                <a:spcPts val="0"/>
              </a:spcAft>
              <a:defRPr/>
            </a:pPr>
            <a:r>
              <a:rPr lang="ar-SA" b="1" spc="5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فصل</a:t>
            </a:r>
            <a:br>
              <a:rPr lang="ar-SA" b="1" spc="5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br>
            <a:r>
              <a:rPr lang="ar-SA" b="1" spc="5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عِشرة </a:t>
            </a:r>
            <a:r>
              <a:rPr lang="ar-SA"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النساء</a:t>
            </a:r>
            <a:endParaRPr lang="en-US"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8787542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5" name="Text Box 3"/>
          <p:cNvSpPr txBox="1">
            <a:spLocks noChangeArrowheads="1"/>
          </p:cNvSpPr>
          <p:nvPr/>
        </p:nvSpPr>
        <p:spPr bwMode="auto">
          <a:xfrm>
            <a:off x="344487" y="2340354"/>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العشرة </a:t>
            </a:r>
            <a:r>
              <a:rPr lang="ar-SA" sz="3200" b="1" dirty="0">
                <a:cs typeface="Traditional Arabic" panose="02020603050405020304" pitchFamily="18" charset="-78"/>
              </a:rPr>
              <a:t>بكسر العين: الاجتماع؛ يقال لكل جماعة: عشرة ومعشر.</a:t>
            </a:r>
            <a:endParaRPr lang="en-US" sz="3200" b="1" dirty="0">
              <a:cs typeface="Traditional Arabic" panose="02020603050405020304" pitchFamily="18" charset="-78"/>
            </a:endParaRPr>
          </a:p>
          <a:p>
            <a:r>
              <a:rPr lang="ar-SA" sz="3200" b="1" dirty="0">
                <a:cs typeface="Traditional Arabic" panose="02020603050405020304" pitchFamily="18" charset="-78"/>
              </a:rPr>
              <a:t> وهي هنا: </a:t>
            </a:r>
            <a:r>
              <a:rPr lang="ar-SA" sz="3200" b="1" dirty="0" err="1">
                <a:cs typeface="Traditional Arabic" panose="02020603050405020304" pitchFamily="18" charset="-78"/>
              </a:rPr>
              <a:t>مايكون</a:t>
            </a:r>
            <a:r>
              <a:rPr lang="ar-SA" sz="3200" b="1" dirty="0">
                <a:cs typeface="Traditional Arabic" panose="02020603050405020304" pitchFamily="18" charset="-78"/>
              </a:rPr>
              <a:t> بين الزوجين من الألفة والانضمام.</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5385048" y="1556792"/>
            <a:ext cx="409232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معنى العشرة</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الخامسة</a:t>
            </a:r>
            <a:endParaRPr lang="en-US" sz="2000" dirty="0"/>
          </a:p>
        </p:txBody>
      </p:sp>
    </p:spTree>
    <p:extLst>
      <p:ext uri="{BB962C8B-B14F-4D97-AF65-F5344CB8AC3E}">
        <p14:creationId xmlns:p14="http://schemas.microsoft.com/office/powerpoint/2010/main" val="176078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5" name="Text Box 3"/>
          <p:cNvSpPr txBox="1">
            <a:spLocks noChangeArrowheads="1"/>
          </p:cNvSpPr>
          <p:nvPr/>
        </p:nvSpPr>
        <p:spPr bwMode="auto">
          <a:xfrm>
            <a:off x="344487" y="2340354"/>
            <a:ext cx="920432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ويلزم  </a:t>
            </a:r>
            <a:r>
              <a:rPr lang="ar-SA" sz="3200" b="1" dirty="0">
                <a:cs typeface="Traditional Arabic" panose="02020603050405020304" pitchFamily="18" charset="-78"/>
              </a:rPr>
              <a:t>كلا من  الزوجين العشرة  -أي معاشرة الآخر-  بالمعروف  فلا يمطله بحقه </a:t>
            </a:r>
            <a:r>
              <a:rPr lang="ar-SA" sz="3200" b="1" dirty="0" err="1">
                <a:cs typeface="Traditional Arabic" panose="02020603050405020304" pitchFamily="18" charset="-78"/>
              </a:rPr>
              <a:t>ولايتكره</a:t>
            </a:r>
            <a:r>
              <a:rPr lang="ar-SA" sz="3200" b="1" dirty="0">
                <a:cs typeface="Traditional Arabic" panose="02020603050405020304" pitchFamily="18" charset="-78"/>
              </a:rPr>
              <a:t> لبذله ولا يتبعه أذى ومنة.</a:t>
            </a:r>
            <a:endParaRPr lang="en-US" sz="3200" b="1" dirty="0">
              <a:cs typeface="Traditional Arabic" panose="02020603050405020304" pitchFamily="18" charset="-78"/>
            </a:endParaRPr>
          </a:p>
          <a:p>
            <a:r>
              <a:rPr lang="ar-SA" sz="3200" b="1" dirty="0">
                <a:cs typeface="Traditional Arabic" panose="02020603050405020304" pitchFamily="18" charset="-78"/>
              </a:rPr>
              <a:t>الدليل: لقوله تعالى: { وعاشروهن بالمعروف } وقوله: { ولهن مثل الذي عليهن بالمعروف }.</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5385048" y="1556792"/>
            <a:ext cx="409232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ما </a:t>
            </a:r>
            <a:r>
              <a:rPr lang="ar-SA" sz="3200" b="1" u="sng" dirty="0">
                <a:solidFill>
                  <a:srgbClr val="C00000"/>
                </a:solidFill>
                <a:cs typeface="Traditional Arabic" panose="02020603050405020304" pitchFamily="18" charset="-78"/>
              </a:rPr>
              <a:t>يلزم كل من الزوجين نحو الآخر</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الخامسة</a:t>
            </a:r>
            <a:endParaRPr lang="en-US" sz="2000" dirty="0"/>
          </a:p>
        </p:txBody>
      </p:sp>
    </p:spTree>
    <p:extLst>
      <p:ext uri="{BB962C8B-B14F-4D97-AF65-F5344CB8AC3E}">
        <p14:creationId xmlns:p14="http://schemas.microsoft.com/office/powerpoint/2010/main" val="379812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5" name="Text Box 3"/>
          <p:cNvSpPr txBox="1">
            <a:spLocks noChangeArrowheads="1"/>
          </p:cNvSpPr>
          <p:nvPr/>
        </p:nvSpPr>
        <p:spPr bwMode="auto">
          <a:xfrm>
            <a:off x="344487" y="2340354"/>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وينبغي </a:t>
            </a:r>
            <a:r>
              <a:rPr lang="ar-SA" sz="3200" b="1" dirty="0">
                <a:cs typeface="Traditional Arabic" panose="02020603050405020304" pitchFamily="18" charset="-78"/>
              </a:rPr>
              <a:t>إمساكها مع كراهته لها لقوله تعالى { فإن كرهتموهن فعسى أن تكرهوا شيئا ويجعل الله فيه خيرا كثيرا } قال ابن عباس: ربما رزق منها ولدا فجعل الله فيه خيرا كثيرا</a:t>
            </a:r>
            <a:r>
              <a:rPr lang="ar-SA" sz="3200" b="1" dirty="0" smtClean="0">
                <a:cs typeface="Traditional Arabic" panose="02020603050405020304" pitchFamily="18" charset="-78"/>
              </a:rPr>
              <a:t>.</a:t>
            </a:r>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5385048" y="1556792"/>
            <a:ext cx="409232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إمساك </a:t>
            </a:r>
            <a:r>
              <a:rPr lang="ar-SA" sz="3200" b="1" u="sng" dirty="0">
                <a:solidFill>
                  <a:srgbClr val="C00000"/>
                </a:solidFill>
                <a:cs typeface="Traditional Arabic" panose="02020603050405020304" pitchFamily="18" charset="-78"/>
              </a:rPr>
              <a:t>الزوج زوجته مع كراهته لها</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الخامسة</a:t>
            </a:r>
            <a:endParaRPr lang="en-US" sz="2000" dirty="0"/>
          </a:p>
        </p:txBody>
      </p:sp>
    </p:spTree>
    <p:extLst>
      <p:ext uri="{BB962C8B-B14F-4D97-AF65-F5344CB8AC3E}">
        <p14:creationId xmlns:p14="http://schemas.microsoft.com/office/powerpoint/2010/main" val="3353139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5" name="Text Box 3"/>
          <p:cNvSpPr txBox="1">
            <a:spLocks noChangeArrowheads="1"/>
          </p:cNvSpPr>
          <p:nvPr/>
        </p:nvSpPr>
        <p:spPr bwMode="auto">
          <a:xfrm>
            <a:off x="344487" y="2340354"/>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SA" sz="3200" b="1" dirty="0" smtClean="0">
                <a:cs typeface="Traditional Arabic" panose="02020603050405020304" pitchFamily="18" charset="-78"/>
              </a:rPr>
              <a:t>1. ويحرم </a:t>
            </a:r>
            <a:r>
              <a:rPr lang="ar-SA" sz="3200" b="1" dirty="0">
                <a:cs typeface="Traditional Arabic" panose="02020603050405020304" pitchFamily="18" charset="-78"/>
              </a:rPr>
              <a:t>مطل كل واحد  من الزوجين  بما يلزمه  للزوج  الآخر.</a:t>
            </a:r>
            <a:endParaRPr lang="en-US" sz="3200" b="1" dirty="0">
              <a:cs typeface="Traditional Arabic" panose="02020603050405020304" pitchFamily="18" charset="-78"/>
            </a:endParaRPr>
          </a:p>
          <a:p>
            <a:pPr lvl="0"/>
            <a:r>
              <a:rPr lang="ar-SA" sz="3200" b="1" dirty="0">
                <a:cs typeface="Traditional Arabic" panose="02020603050405020304" pitchFamily="18" charset="-78"/>
              </a:rPr>
              <a:t> </a:t>
            </a:r>
            <a:r>
              <a:rPr lang="ar-SA" sz="3200" b="1" dirty="0" smtClean="0">
                <a:cs typeface="Traditional Arabic" panose="02020603050405020304" pitchFamily="18" charset="-78"/>
              </a:rPr>
              <a:t>2. </a:t>
            </a:r>
            <a:r>
              <a:rPr lang="ar-SA" sz="3200" b="1" dirty="0" err="1" smtClean="0">
                <a:cs typeface="Traditional Arabic" panose="02020603050405020304" pitchFamily="18" charset="-78"/>
              </a:rPr>
              <a:t>والتكره</a:t>
            </a:r>
            <a:r>
              <a:rPr lang="ar-SA" sz="3200" b="1" dirty="0" smtClean="0">
                <a:cs typeface="Traditional Arabic" panose="02020603050405020304" pitchFamily="18" charset="-78"/>
              </a:rPr>
              <a:t> </a:t>
            </a:r>
            <a:r>
              <a:rPr lang="ar-SA" sz="3200" b="1" dirty="0">
                <a:cs typeface="Traditional Arabic" panose="02020603050405020304" pitchFamily="18" charset="-78"/>
              </a:rPr>
              <a:t>لبذله  أي بذل الواجب لما تقدم.</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4232920" y="1556792"/>
            <a:ext cx="524445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ما </a:t>
            </a:r>
            <a:r>
              <a:rPr lang="ar-SA" sz="3200" b="1" u="sng" dirty="0">
                <a:solidFill>
                  <a:srgbClr val="C00000"/>
                </a:solidFill>
                <a:cs typeface="Traditional Arabic" panose="02020603050405020304" pitchFamily="18" charset="-78"/>
              </a:rPr>
              <a:t>يحرم على الزوجين نحو بعضهما البعض</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الخامسة</a:t>
            </a:r>
            <a:endParaRPr lang="en-US" sz="2000" dirty="0"/>
          </a:p>
        </p:txBody>
      </p:sp>
    </p:spTree>
    <p:extLst>
      <p:ext uri="{BB962C8B-B14F-4D97-AF65-F5344CB8AC3E}">
        <p14:creationId xmlns:p14="http://schemas.microsoft.com/office/powerpoint/2010/main" val="234244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
        <p:nvSpPr>
          <p:cNvPr id="5" name="Text Box 3"/>
          <p:cNvSpPr txBox="1">
            <a:spLocks noChangeArrowheads="1"/>
          </p:cNvSpPr>
          <p:nvPr/>
        </p:nvSpPr>
        <p:spPr bwMode="auto">
          <a:xfrm>
            <a:off x="344487" y="2340354"/>
            <a:ext cx="9204325"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SA" sz="3200" dirty="0" smtClean="0"/>
              <a:t>-</a:t>
            </a:r>
            <a:r>
              <a:rPr lang="ar-SA" sz="3200" b="1" dirty="0">
                <a:cs typeface="Traditional Arabic" panose="02020603050405020304" pitchFamily="18" charset="-78"/>
              </a:rPr>
              <a:t>وإذا تم العقد لزم تسليم  </a:t>
            </a:r>
            <a:r>
              <a:rPr lang="ar-SA" sz="3200" b="1" dirty="0" smtClean="0">
                <a:cs typeface="Traditional Arabic" panose="02020603050405020304" pitchFamily="18" charset="-78"/>
              </a:rPr>
              <a:t>الزوجة  </a:t>
            </a:r>
            <a:r>
              <a:rPr lang="ar-SA" sz="3200" b="1" dirty="0">
                <a:cs typeface="Traditional Arabic" panose="02020603050405020304" pitchFamily="18" charset="-78"/>
              </a:rPr>
              <a:t>الحرة التي يوطأ مثلها  وهي بنت تسع ولو كانت نضوة الخلقة ويستمتع بمن يخشى عليها كحائض  في بيت الزوج  متعلق بتسليم  إن طلبه  أي طلب الزوج تسليمها  ولم تشترط  في العقد  دارها أو بلدها  فإن اشترطت عمل بالشروط لما تقدم.</a:t>
            </a:r>
            <a:endParaRPr lang="en-US" sz="3200" b="1" dirty="0">
              <a:cs typeface="Traditional Arabic" panose="02020603050405020304" pitchFamily="18" charset="-78"/>
            </a:endParaRPr>
          </a:p>
          <a:p>
            <a:pPr algn="just"/>
            <a:r>
              <a:rPr lang="ar-SA" sz="3200" b="1" dirty="0">
                <a:cs typeface="Traditional Arabic" panose="02020603050405020304" pitchFamily="18" charset="-78"/>
              </a:rPr>
              <a:t>- ولا يلزم ابتداء تسليم محرمة ومريضة وصغيرة وحائض ولو قال لا أطأ وإن أنكر أن وطأه يؤذيها فعليها البينة.</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4232920" y="1556792"/>
            <a:ext cx="524445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أثر </a:t>
            </a:r>
            <a:r>
              <a:rPr lang="ar-SA" sz="3200" b="1" u="sng" dirty="0">
                <a:solidFill>
                  <a:srgbClr val="C00000"/>
                </a:solidFill>
                <a:cs typeface="Traditional Arabic" panose="02020603050405020304" pitchFamily="18" charset="-78"/>
              </a:rPr>
              <a:t>تمام العقد على تسليم الزوجة:</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الخامسة</a:t>
            </a:r>
            <a:endParaRPr lang="en-US" sz="2000" dirty="0"/>
          </a:p>
        </p:txBody>
      </p:sp>
    </p:spTree>
    <p:extLst>
      <p:ext uri="{BB962C8B-B14F-4D97-AF65-F5344CB8AC3E}">
        <p14:creationId xmlns:p14="http://schemas.microsoft.com/office/powerpoint/2010/main" val="205016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
        <p:nvSpPr>
          <p:cNvPr id="5" name="Text Box 3"/>
          <p:cNvSpPr txBox="1">
            <a:spLocks noChangeArrowheads="1"/>
          </p:cNvSpPr>
          <p:nvPr/>
        </p:nvSpPr>
        <p:spPr bwMode="auto">
          <a:xfrm>
            <a:off x="344487" y="2340354"/>
            <a:ext cx="92043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SA" sz="3200" b="1" dirty="0" smtClean="0">
                <a:cs typeface="Traditional Arabic" panose="02020603050405020304" pitchFamily="18" charset="-78"/>
              </a:rPr>
              <a:t>وإذا </a:t>
            </a:r>
            <a:r>
              <a:rPr lang="ar-SA" sz="3200" b="1" dirty="0">
                <a:cs typeface="Traditional Arabic" panose="02020603050405020304" pitchFamily="18" charset="-78"/>
              </a:rPr>
              <a:t>استمهل أحدهما  أي طلب المهلة ليصلح أمره  أمهل العادة وجوبا  طلبا لليسر والسهولة  لا لعمل جهاز  بفتح الجيم وكسرها فلا تجب المهلة له لكن في الغنية تستحب الإجابة لذلك.</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1568624" y="1556792"/>
            <a:ext cx="79087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طلب </a:t>
            </a:r>
            <a:r>
              <a:rPr lang="ar-SA" sz="3200" b="1" u="sng" dirty="0">
                <a:solidFill>
                  <a:srgbClr val="C00000"/>
                </a:solidFill>
                <a:cs typeface="Traditional Arabic" panose="02020603050405020304" pitchFamily="18" charset="-78"/>
              </a:rPr>
              <a:t>مهلة من أحد الزوجين بعد العقد قبل الدخول</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الخامسة</a:t>
            </a:r>
            <a:endParaRPr lang="en-US" sz="2000" dirty="0"/>
          </a:p>
        </p:txBody>
      </p:sp>
    </p:spTree>
    <p:extLst>
      <p:ext uri="{BB962C8B-B14F-4D97-AF65-F5344CB8AC3E}">
        <p14:creationId xmlns:p14="http://schemas.microsoft.com/office/powerpoint/2010/main" val="33668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
        <p:nvSpPr>
          <p:cNvPr id="5" name="Text Box 3"/>
          <p:cNvSpPr txBox="1">
            <a:spLocks noChangeArrowheads="1"/>
          </p:cNvSpPr>
          <p:nvPr/>
        </p:nvSpPr>
        <p:spPr bwMode="auto">
          <a:xfrm>
            <a:off x="344487" y="2340354"/>
            <a:ext cx="9204325"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ar-SA" sz="3200" dirty="0" smtClean="0"/>
              <a:t>1</a:t>
            </a:r>
            <a:r>
              <a:rPr lang="ar-SA" sz="3200" b="1" dirty="0">
                <a:cs typeface="Traditional Arabic" panose="02020603050405020304" pitchFamily="18" charset="-78"/>
              </a:rPr>
              <a:t>. ويباشرها  أي الزوج للاستمتاع بزوجته في قبل ولو من جهة العجيزة  ما لم يضر بها   أو يشغلها عن فرض  باستمتاعه ولو على تنور أو ظهر قتب.</a:t>
            </a:r>
            <a:endParaRPr lang="en-US" sz="3200" b="1" dirty="0">
              <a:cs typeface="Traditional Arabic" panose="02020603050405020304" pitchFamily="18" charset="-78"/>
            </a:endParaRPr>
          </a:p>
          <a:p>
            <a:pPr lvl="0"/>
            <a:r>
              <a:rPr lang="ar-SA" sz="3200" b="1" dirty="0">
                <a:cs typeface="Traditional Arabic" panose="02020603050405020304" pitchFamily="18" charset="-78"/>
              </a:rPr>
              <a:t>2. ويحرم وطؤها في الحيض  لقوله تعالى { فاعتزلوا النساء في المحيض } وكذا بعده قبل الغسل.</a:t>
            </a:r>
            <a:endParaRPr lang="en-US" sz="3200" b="1" dirty="0">
              <a:cs typeface="Traditional Arabic" panose="02020603050405020304" pitchFamily="18" charset="-78"/>
            </a:endParaRPr>
          </a:p>
          <a:p>
            <a:pPr lvl="0"/>
            <a:r>
              <a:rPr lang="ar-SA" sz="3200" b="1" dirty="0">
                <a:cs typeface="Traditional Arabic" panose="02020603050405020304" pitchFamily="18" charset="-78"/>
              </a:rPr>
              <a:t> 3.  و في  الدبر  لقوله </a:t>
            </a:r>
            <a:r>
              <a:rPr lang="en-US" sz="3200" b="1" dirty="0">
                <a:cs typeface="Traditional Arabic" panose="02020603050405020304" pitchFamily="18" charset="-78"/>
                <a:sym typeface="AGA Arabesque"/>
              </a:rPr>
              <a:t></a:t>
            </a:r>
            <a:r>
              <a:rPr lang="ar-SA" sz="3200" b="1" dirty="0">
                <a:cs typeface="Traditional Arabic" panose="02020603050405020304" pitchFamily="18" charset="-78"/>
              </a:rPr>
              <a:t>: ((إن الله </a:t>
            </a:r>
            <a:r>
              <a:rPr lang="ar-SA" sz="3200" b="1" dirty="0" err="1">
                <a:cs typeface="Traditional Arabic" panose="02020603050405020304" pitchFamily="18" charset="-78"/>
              </a:rPr>
              <a:t>لايستحيي</a:t>
            </a:r>
            <a:r>
              <a:rPr lang="ar-SA" sz="3200" b="1" dirty="0">
                <a:cs typeface="Traditional Arabic" panose="02020603050405020304" pitchFamily="18" charset="-78"/>
              </a:rPr>
              <a:t> من الحق لا تأتوا النساء في أعجازهن)) رواه ابن ماجه.</a:t>
            </a:r>
            <a:endParaRPr lang="en-US" sz="3200" b="1" dirty="0">
              <a:cs typeface="Traditional Arabic" panose="02020603050405020304" pitchFamily="18" charset="-78"/>
            </a:endParaRPr>
          </a:p>
          <a:p>
            <a:pPr lvl="0"/>
            <a:r>
              <a:rPr lang="ar-SA" sz="3200" b="1" dirty="0">
                <a:cs typeface="Traditional Arabic" panose="02020603050405020304" pitchFamily="18" charset="-78"/>
              </a:rPr>
              <a:t>4.  ويحرم عزل بلا إذن حرة أو سيد أمة.</a:t>
            </a:r>
            <a:endParaRPr lang="en-US" sz="3200" b="1" dirty="0">
              <a:cs typeface="Traditional Arabic" panose="02020603050405020304" pitchFamily="18" charset="-78"/>
            </a:endParaRPr>
          </a:p>
          <a:p>
            <a:endParaRPr lang="en-US" sz="3200" b="1" dirty="0">
              <a:cs typeface="Traditional Arabic" panose="02020603050405020304" pitchFamily="18" charset="-78"/>
            </a:endParaRPr>
          </a:p>
        </p:txBody>
      </p:sp>
      <p:sp>
        <p:nvSpPr>
          <p:cNvPr id="8" name="Text Box 2"/>
          <p:cNvSpPr txBox="1">
            <a:spLocks noChangeArrowheads="1"/>
          </p:cNvSpPr>
          <p:nvPr/>
        </p:nvSpPr>
        <p:spPr bwMode="auto">
          <a:xfrm>
            <a:off x="1568624" y="1556792"/>
            <a:ext cx="79087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أحكام </a:t>
            </a:r>
            <a:r>
              <a:rPr lang="ar-SA" sz="3200" b="1" u="sng" dirty="0">
                <a:solidFill>
                  <a:srgbClr val="C00000"/>
                </a:solidFill>
                <a:cs typeface="Traditional Arabic" panose="02020603050405020304" pitchFamily="18" charset="-78"/>
              </a:rPr>
              <a:t>الزوج مع زوجته</a:t>
            </a:r>
            <a:r>
              <a:rPr lang="ar-SA" sz="3200" b="1" u="sng" dirty="0" smtClean="0">
                <a:solidFill>
                  <a:srgbClr val="C00000"/>
                </a:solidFill>
                <a:cs typeface="Traditional Arabic" panose="02020603050405020304" pitchFamily="18" charset="-78"/>
              </a:rPr>
              <a:t>:</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فقه الأسرة                                                                                          المحاضرة الخامسة</a:t>
            </a:r>
            <a:endParaRPr lang="en-US" sz="2000" dirty="0"/>
          </a:p>
        </p:txBody>
      </p:sp>
    </p:spTree>
    <p:extLst>
      <p:ext uri="{BB962C8B-B14F-4D97-AF65-F5344CB8AC3E}">
        <p14:creationId xmlns:p14="http://schemas.microsoft.com/office/powerpoint/2010/main" val="275904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402</TotalTime>
  <Words>1386</Words>
  <Application>Microsoft Office PowerPoint</Application>
  <PresentationFormat>A4 Paper (210x297 mm)</PresentationFormat>
  <Paragraphs>187</Paragraphs>
  <Slides>29</Slides>
  <Notes>26</Notes>
  <HiddenSlides>0</HiddenSlides>
  <MMClips>0</MMClips>
  <ScaleCrop>false</ScaleCrop>
  <HeadingPairs>
    <vt:vector size="4" baseType="variant">
      <vt:variant>
        <vt:lpstr>نسق</vt:lpstr>
      </vt:variant>
      <vt:variant>
        <vt:i4>1</vt:i4>
      </vt:variant>
      <vt:variant>
        <vt:lpstr>عناوين الشرائح</vt:lpstr>
      </vt:variant>
      <vt:variant>
        <vt:i4>29</vt:i4>
      </vt:variant>
    </vt:vector>
  </HeadingPairs>
  <TitlesOfParts>
    <vt:vector size="30" baseType="lpstr">
      <vt:lpstr>Office Theme</vt:lpstr>
      <vt:lpstr>عرض تقديمي في PowerPoint</vt:lpstr>
      <vt:lpstr>المحاضرة الخامسة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فصل عِشرة النساء</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فلان بن فلان الفلاني</cp:lastModifiedBy>
  <cp:revision>25</cp:revision>
  <dcterms:created xsi:type="dcterms:W3CDTF">2014-09-11T06:30:06Z</dcterms:created>
  <dcterms:modified xsi:type="dcterms:W3CDTF">2015-03-04T10:07:19Z</dcterms:modified>
</cp:coreProperties>
</file>