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92" r:id="rId3"/>
    <p:sldId id="308" r:id="rId4"/>
    <p:sldId id="309"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336" r:id="rId32"/>
    <p:sldId id="337" r:id="rId33"/>
    <p:sldId id="338" r:id="rId34"/>
    <p:sldId id="339"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8" d="100"/>
          <a:sy n="78" d="100"/>
        </p:scale>
        <p:origin x="-684" y="-9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3/4/2015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rtl="0"/>
            <a:r>
              <a:rPr lang="ar-SA" sz="2800" b="1" dirty="0" smtClean="0">
                <a:solidFill>
                  <a:srgbClr val="313B4A"/>
                </a:solidFill>
                <a:latin typeface="Calibri" pitchFamily="34" charset="0"/>
                <a:cs typeface="Times New Roman" pitchFamily="18" charset="0"/>
              </a:rPr>
              <a:t>فقه الأسرة</a:t>
            </a:r>
            <a:endParaRPr lang="en-US" sz="2800" b="1" dirty="0" smtClean="0">
              <a:solidFill>
                <a:srgbClr val="313B4A"/>
              </a:solidFill>
              <a:latin typeface="Calibri" pitchFamily="34" charset="0"/>
              <a:cs typeface="Times New Roman" pitchFamily="18" charset="0"/>
            </a:endParaRP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م/ إبراهيم بن عبدالرحمن الجندان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السادسة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عنوانها</a:t>
            </a:r>
          </a:p>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الخلع</a:t>
            </a:r>
          </a:p>
          <a:p>
            <a:pPr rtl="1" eaLnBrk="1" fontAlgn="auto" hangingPunct="1">
              <a:spcBef>
                <a:spcPct val="0"/>
              </a:spcBef>
              <a:spcAft>
                <a:spcPts val="0"/>
              </a:spcAft>
              <a:defRPr/>
            </a:pPr>
            <a:endPar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وهو </a:t>
            </a:r>
            <a:r>
              <a:rPr lang="ar-SA" sz="3200" b="1" dirty="0">
                <a:cs typeface="Traditional Arabic" panose="02020603050405020304" pitchFamily="18" charset="-78"/>
              </a:rPr>
              <a:t>فراق الزوجة بعوض بألفاظ مخصوصة</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2792760" y="1528402"/>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تعريف </a:t>
            </a:r>
            <a:r>
              <a:rPr lang="ar-SA" sz="3200" b="1" u="sng" dirty="0">
                <a:solidFill>
                  <a:srgbClr val="C00000"/>
                </a:solidFill>
                <a:cs typeface="Traditional Arabic" panose="02020603050405020304" pitchFamily="18" charset="-78"/>
              </a:rPr>
              <a:t>الخلع اصطلاحاً: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سمي </a:t>
            </a:r>
            <a:r>
              <a:rPr lang="ar-SA" sz="3200" b="1" dirty="0">
                <a:cs typeface="Traditional Arabic" panose="02020603050405020304" pitchFamily="18" charset="-78"/>
              </a:rPr>
              <a:t>بذلك لأن المرأة تخلع نفسها من الزوج كما تخلع اللباس، قال تعالى { هن لباس لكم وأنتم لباس لهن </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2792760" y="1528402"/>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لماذا </a:t>
            </a:r>
            <a:r>
              <a:rPr lang="ar-SA" sz="3200" b="1" u="sng" dirty="0">
                <a:solidFill>
                  <a:srgbClr val="C00000"/>
                </a:solidFill>
                <a:cs typeface="Traditional Arabic" panose="02020603050405020304" pitchFamily="18" charset="-78"/>
              </a:rPr>
              <a:t>سمي خلعاً</a:t>
            </a:r>
            <a:r>
              <a:rPr lang="ar-SA" sz="3200" b="1" u="sng" dirty="0" smtClean="0">
                <a:solidFill>
                  <a:srgbClr val="C00000"/>
                </a:solidFill>
                <a:cs typeface="Traditional Arabic" panose="02020603050405020304" pitchFamily="18" charset="-78"/>
              </a:rPr>
              <a:t>؟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65165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44488" y="2347602"/>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أن </a:t>
            </a:r>
            <a:r>
              <a:rPr lang="ar-SA" sz="3200" b="1" dirty="0">
                <a:cs typeface="Traditional Arabic" panose="02020603050405020304" pitchFamily="18" charset="-78"/>
              </a:rPr>
              <a:t>تكون ممن صح تبرعه وهو:</a:t>
            </a:r>
            <a:endParaRPr lang="en-US" sz="3200" b="1" dirty="0">
              <a:cs typeface="Traditional Arabic" panose="02020603050405020304" pitchFamily="18" charset="-78"/>
            </a:endParaRPr>
          </a:p>
          <a:p>
            <a:pPr lvl="0"/>
            <a:r>
              <a:rPr lang="ar-SA" sz="3200" b="1" dirty="0">
                <a:cs typeface="Traditional Arabic" panose="02020603050405020304" pitchFamily="18" charset="-78"/>
              </a:rPr>
              <a:t> الحر.</a:t>
            </a:r>
            <a:endParaRPr lang="en-US" sz="3200" b="1" dirty="0">
              <a:cs typeface="Traditional Arabic" panose="02020603050405020304" pitchFamily="18" charset="-78"/>
            </a:endParaRPr>
          </a:p>
          <a:p>
            <a:pPr lvl="0"/>
            <a:r>
              <a:rPr lang="ar-SA" sz="3200" b="1" dirty="0">
                <a:cs typeface="Traditional Arabic" panose="02020603050405020304" pitchFamily="18" charset="-78"/>
              </a:rPr>
              <a:t> الرشيد.</a:t>
            </a:r>
            <a:endParaRPr lang="en-US" sz="3200" b="1" dirty="0">
              <a:cs typeface="Traditional Arabic" panose="02020603050405020304" pitchFamily="18" charset="-78"/>
            </a:endParaRPr>
          </a:p>
          <a:p>
            <a:pPr lvl="0"/>
            <a:r>
              <a:rPr lang="ar-SA" sz="3200" b="1" dirty="0">
                <a:cs typeface="Traditional Arabic" panose="02020603050405020304" pitchFamily="18" charset="-78"/>
              </a:rPr>
              <a:t> غير المحجور عليه.  </a:t>
            </a:r>
            <a:endParaRPr lang="en-US" sz="3200" b="1" dirty="0">
              <a:cs typeface="Traditional Arabic" panose="02020603050405020304" pitchFamily="18" charset="-78"/>
            </a:endParaRPr>
          </a:p>
          <a:p>
            <a:r>
              <a:rPr lang="ar-SA" sz="3200" b="1" dirty="0">
                <a:cs typeface="Traditional Arabic" panose="02020603050405020304" pitchFamily="18" charset="-78"/>
              </a:rPr>
              <a:t>من زوجة وأجنبي صح بذله لعوضه، ومن لا فلا لأنه بذل مال في مقابلة ما ليس بمال ولا منفعة فصار كالمتبرع.</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2792760" y="1528402"/>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ماهي </a:t>
            </a:r>
            <a:r>
              <a:rPr lang="ar-SA" sz="3200" b="1" u="sng" dirty="0">
                <a:solidFill>
                  <a:srgbClr val="C00000"/>
                </a:solidFill>
                <a:cs typeface="Traditional Arabic" panose="02020603050405020304" pitchFamily="18" charset="-78"/>
              </a:rPr>
              <a:t>شروط الزوجة المخالعة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81443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44488" y="2347602"/>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1. إذا </a:t>
            </a:r>
            <a:r>
              <a:rPr lang="ar-SA" sz="3200" b="1" dirty="0">
                <a:cs typeface="Traditional Arabic" panose="02020603050405020304" pitchFamily="18" charset="-78"/>
              </a:rPr>
              <a:t>كرهت الزوجة خلق زوجها أو خلقه أبيح الخلع -والخلق بفتح الخاء صورته الظاهرة وبضمها صورته الباطنة-</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2. </a:t>
            </a:r>
            <a:r>
              <a:rPr lang="ar-SA" sz="3200" b="1" dirty="0">
                <a:cs typeface="Traditional Arabic" panose="02020603050405020304" pitchFamily="18" charset="-78"/>
              </a:rPr>
              <a:t>أو كرهت نقص دينه.</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3. </a:t>
            </a:r>
            <a:r>
              <a:rPr lang="ar-SA" sz="3200" b="1" dirty="0">
                <a:cs typeface="Traditional Arabic" panose="02020603050405020304" pitchFamily="18" charset="-78"/>
              </a:rPr>
              <a:t>أو خافت إثما بترك حقه.</a:t>
            </a:r>
            <a:endParaRPr lang="en-US" sz="3200" b="1" dirty="0">
              <a:cs typeface="Traditional Arabic" panose="02020603050405020304" pitchFamily="18" charset="-78"/>
            </a:endParaRPr>
          </a:p>
          <a:p>
            <a:r>
              <a:rPr lang="ar-SA" sz="3200" b="1" dirty="0">
                <a:cs typeface="Traditional Arabic" panose="02020603050405020304" pitchFamily="18" charset="-78"/>
              </a:rPr>
              <a:t> أبيح الخلع لقوله تعالى { فإن خفتم ألا يقيما حدود الله فلا جناح عليهما فيما افتدت به </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2792760" y="1528402"/>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متى </a:t>
            </a:r>
            <a:r>
              <a:rPr lang="ar-SA" sz="3200" b="1" u="sng" dirty="0">
                <a:solidFill>
                  <a:srgbClr val="C00000"/>
                </a:solidFill>
                <a:cs typeface="Traditional Arabic" panose="02020603050405020304" pitchFamily="18" charset="-78"/>
              </a:rPr>
              <a:t>يباح للزوجة طلب الخلع</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98320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44488" y="2347602"/>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1. وتسن </a:t>
            </a:r>
            <a:r>
              <a:rPr lang="ar-SA" sz="3200" b="1" dirty="0">
                <a:cs typeface="Traditional Arabic" panose="02020603050405020304" pitchFamily="18" charset="-78"/>
              </a:rPr>
              <a:t>إجابتها إذا إلا مع محبته لها فيسن صبرها وعدم افتدائها.</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وإلا  </a:t>
            </a:r>
            <a:r>
              <a:rPr lang="ar-SA" sz="3200" b="1" dirty="0">
                <a:cs typeface="Traditional Arabic" panose="02020603050405020304" pitchFamily="18" charset="-78"/>
              </a:rPr>
              <a:t>يكن حاجة إلى الخلع بل بينهما الاستقامة  كره ووقع.</a:t>
            </a:r>
            <a:endParaRPr lang="en-US" sz="3200" b="1" dirty="0">
              <a:cs typeface="Traditional Arabic" panose="02020603050405020304" pitchFamily="18" charset="-78"/>
            </a:endParaRPr>
          </a:p>
          <a:p>
            <a:r>
              <a:rPr lang="ar-SA" sz="3200" b="1" dirty="0">
                <a:cs typeface="Traditional Arabic" panose="02020603050405020304" pitchFamily="18" charset="-78"/>
              </a:rPr>
              <a:t>الدليل: لحديث ثوبان مرفوعا ((أيما امرأة سألت زوجها الطلاق من غير بأس فحرام عليها رائحة الجنة)) رواه الخمسة غير النسائي.</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2792760" y="1528402"/>
            <a:ext cx="62087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إجابة الزوج طلب زوجته في الخلع</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36043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44488" y="2347602"/>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1</a:t>
            </a:r>
            <a:r>
              <a:rPr lang="ar-SA" sz="3200" b="1" dirty="0">
                <a:cs typeface="Traditional Arabic" panose="02020603050405020304" pitchFamily="18" charset="-78"/>
              </a:rPr>
              <a:t>. فإن عضلها ظلما للافتداء - أي لتفتدي منه - ولم يكن  ذلك  لزناها أو نشوزها أو تركها فرضا ففعلت - أي افتدت منه- حرم ولم يصح.</a:t>
            </a:r>
            <a:endParaRPr lang="en-US" sz="3200" b="1" dirty="0">
              <a:cs typeface="Traditional Arabic" panose="02020603050405020304" pitchFamily="18" charset="-78"/>
            </a:endParaRPr>
          </a:p>
          <a:p>
            <a:r>
              <a:rPr lang="ar-SA" sz="3200" b="1" dirty="0">
                <a:cs typeface="Traditional Arabic" panose="02020603050405020304" pitchFamily="18" charset="-78"/>
              </a:rPr>
              <a:t>الدليل: لقوله تعالى { ولا تعضلوهن لتذهبوا ببعض ما آتيتموهن إلا أن يأتين بفاحشة مبينة</a:t>
            </a:r>
            <a:r>
              <a:rPr lang="ar-SA" sz="3200" b="1" dirty="0" smtClean="0">
                <a:cs typeface="Traditional Arabic" panose="02020603050405020304" pitchFamily="18" charset="-78"/>
              </a:rPr>
              <a:t>}.</a:t>
            </a:r>
          </a:p>
          <a:p>
            <a:r>
              <a:rPr lang="ar-SA" sz="3200" b="1" dirty="0" smtClean="0">
                <a:cs typeface="Traditional Arabic" panose="02020603050405020304" pitchFamily="18" charset="-78"/>
              </a:rPr>
              <a:t> </a:t>
            </a:r>
            <a:r>
              <a:rPr lang="ar-SA" sz="3200" b="1" dirty="0">
                <a:cs typeface="Traditional Arabic" panose="02020603050405020304" pitchFamily="18" charset="-78"/>
              </a:rPr>
              <a:t>2. فإن كان لزناها أو نشوزها أو تركها فرضا جاز وصح.</a:t>
            </a:r>
            <a:endParaRPr lang="en-US" sz="3200" b="1" dirty="0">
              <a:cs typeface="Traditional Arabic" panose="02020603050405020304" pitchFamily="18" charset="-78"/>
            </a:endParaRPr>
          </a:p>
          <a:p>
            <a:r>
              <a:rPr lang="ar-SA" sz="3200" b="1" dirty="0">
                <a:cs typeface="Traditional Arabic" panose="02020603050405020304" pitchFamily="18" charset="-78"/>
              </a:rPr>
              <a:t>التعليل: لأنه ضرها بحق.</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48544" y="1528402"/>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ما </a:t>
            </a:r>
            <a:r>
              <a:rPr lang="ar-SA" sz="3200" b="1" u="sng" dirty="0">
                <a:solidFill>
                  <a:srgbClr val="C00000"/>
                </a:solidFill>
                <a:cs typeface="Traditional Arabic" panose="02020603050405020304" pitchFamily="18" charset="-78"/>
              </a:rPr>
              <a:t>حكم إكراه الزوجة والتضييق عليها لتفدي نفسها منه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09073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أو </a:t>
            </a:r>
            <a:r>
              <a:rPr lang="ar-SA" sz="3200" b="1" dirty="0">
                <a:cs typeface="Traditional Arabic" panose="02020603050405020304" pitchFamily="18" charset="-78"/>
              </a:rPr>
              <a:t>خالعت الصغيرة والمجنونة </a:t>
            </a:r>
            <a:r>
              <a:rPr lang="ar-SA" sz="3200" b="1" dirty="0" smtClean="0">
                <a:cs typeface="Traditional Arabic" panose="02020603050405020304" pitchFamily="18" charset="-78"/>
              </a:rPr>
              <a:t>والسفيهة  </a:t>
            </a:r>
            <a:r>
              <a:rPr lang="ar-SA" sz="3200" b="1" dirty="0">
                <a:cs typeface="Traditional Arabic" panose="02020603050405020304" pitchFamily="18" charset="-78"/>
              </a:rPr>
              <a:t>ولو بإذن </a:t>
            </a:r>
            <a:r>
              <a:rPr lang="ar-SA" sz="3200" b="1" dirty="0" smtClean="0">
                <a:cs typeface="Traditional Arabic" panose="02020603050405020304" pitchFamily="18" charset="-78"/>
              </a:rPr>
              <a:t>الولي،  </a:t>
            </a:r>
            <a:r>
              <a:rPr lang="ar-SA" sz="3200" b="1" dirty="0">
                <a:cs typeface="Traditional Arabic" panose="02020603050405020304" pitchFamily="18" charset="-78"/>
              </a:rPr>
              <a:t>أو  خالعت  الأمة بغير إذن سيدها لم يصح  </a:t>
            </a:r>
            <a:r>
              <a:rPr lang="ar-SA" sz="3200" b="1" dirty="0" smtClean="0">
                <a:cs typeface="Traditional Arabic" panose="02020603050405020304" pitchFamily="18" charset="-78"/>
              </a:rPr>
              <a:t>الخلع؛ </a:t>
            </a:r>
            <a:r>
              <a:rPr lang="ar-SA" sz="3200" b="1" dirty="0">
                <a:cs typeface="Traditional Arabic" panose="02020603050405020304" pitchFamily="18" charset="-78"/>
              </a:rPr>
              <a:t>لخلوه عن بذل عوض ممن يصح تبرعه.</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48544" y="1528402"/>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مخالعة من لا يصح تبرعه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94715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44488" y="234760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dirty="0" smtClean="0"/>
              <a:t> </a:t>
            </a:r>
            <a:r>
              <a:rPr lang="ar-SA" sz="3200" b="1" dirty="0">
                <a:cs typeface="Traditional Arabic" panose="02020603050405020304" pitchFamily="18" charset="-78"/>
              </a:rPr>
              <a:t>- وقع الطلاق رجعيا إن  لم يكن تمام </a:t>
            </a:r>
            <a:r>
              <a:rPr lang="ar-SA" sz="3200" b="1" dirty="0" smtClean="0">
                <a:cs typeface="Traditional Arabic" panose="02020603050405020304" pitchFamily="18" charset="-78"/>
              </a:rPr>
              <a:t>عدده، </a:t>
            </a:r>
            <a:r>
              <a:rPr lang="ar-SA" sz="3200" b="1" dirty="0">
                <a:cs typeface="Traditional Arabic" panose="02020603050405020304" pitchFamily="18" charset="-78"/>
              </a:rPr>
              <a:t>أو  كان  الخلع المذكور  بلفظ الطلاق أو نيته  لأنه لم يستحق به عوضا.</a:t>
            </a:r>
            <a:endParaRPr lang="en-US" sz="3200" b="1" dirty="0">
              <a:cs typeface="Traditional Arabic" panose="02020603050405020304" pitchFamily="18" charset="-78"/>
            </a:endParaRPr>
          </a:p>
          <a:p>
            <a:r>
              <a:rPr lang="ar-SA" sz="3200" b="1" dirty="0">
                <a:cs typeface="Traditional Arabic" panose="02020603050405020304" pitchFamily="18" charset="-78"/>
              </a:rPr>
              <a:t>- فإن تجرد عن لفظ الطلاق ونيته فلغو.</a:t>
            </a:r>
          </a:p>
        </p:txBody>
      </p:sp>
      <p:sp>
        <p:nvSpPr>
          <p:cNvPr id="8" name="Text Box 2"/>
          <p:cNvSpPr txBox="1">
            <a:spLocks noChangeArrowheads="1"/>
          </p:cNvSpPr>
          <p:nvPr/>
        </p:nvSpPr>
        <p:spPr bwMode="auto">
          <a:xfrm>
            <a:off x="848544" y="1528402"/>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الأثر </a:t>
            </a:r>
            <a:r>
              <a:rPr lang="ar-SA" sz="3200" b="1" u="sng" dirty="0">
                <a:solidFill>
                  <a:srgbClr val="C00000"/>
                </a:solidFill>
                <a:cs typeface="Traditional Arabic" panose="02020603050405020304" pitchFamily="18" charset="-78"/>
              </a:rPr>
              <a:t>المترتب على مخالعة من لا يصح تبرعه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68874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ويقبض </a:t>
            </a:r>
            <a:r>
              <a:rPr lang="ar-SA" sz="3200" b="1" dirty="0">
                <a:cs typeface="Traditional Arabic" panose="02020603050405020304" pitchFamily="18" charset="-78"/>
              </a:rPr>
              <a:t>عوض الخلع زوج رشيد ولو مكاتبا أو محجورا عليه لفلس وولي الصغير ونحوه.</a:t>
            </a:r>
          </a:p>
        </p:txBody>
      </p:sp>
      <p:sp>
        <p:nvSpPr>
          <p:cNvPr id="8" name="Text Box 2"/>
          <p:cNvSpPr txBox="1">
            <a:spLocks noChangeArrowheads="1"/>
          </p:cNvSpPr>
          <p:nvPr/>
        </p:nvSpPr>
        <p:spPr bwMode="auto">
          <a:xfrm>
            <a:off x="848544" y="1528402"/>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الذي يتولى عوض الخلع</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5830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44488" y="234760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ويصح </a:t>
            </a:r>
            <a:r>
              <a:rPr lang="ar-SA" sz="3200" b="1" dirty="0">
                <a:cs typeface="Traditional Arabic" panose="02020603050405020304" pitchFamily="18" charset="-78"/>
              </a:rPr>
              <a:t>الخلع ممن يصح طلاقه. </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48544" y="1528402"/>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من </a:t>
            </a:r>
            <a:r>
              <a:rPr lang="ar-SA" sz="3200" b="1" u="sng" dirty="0">
                <a:solidFill>
                  <a:srgbClr val="C00000"/>
                </a:solidFill>
                <a:cs typeface="Traditional Arabic" panose="02020603050405020304" pitchFamily="18" charset="-78"/>
              </a:rPr>
              <a:t>الذي يصح منه الخلع</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38497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dirty="0"/>
              <a:t>فصل </a:t>
            </a:r>
            <a:r>
              <a:rPr lang="en-US" dirty="0"/>
              <a:t/>
            </a:r>
            <a:br>
              <a:rPr lang="en-US" dirty="0"/>
            </a:br>
            <a:r>
              <a:rPr lang="ar-SA" dirty="0"/>
              <a:t>فيما يقع به الخلع من لفظ أو عوض</a:t>
            </a:r>
            <a:r>
              <a:rPr lang="en-US" dirty="0"/>
              <a:t/>
            </a:r>
            <a:br>
              <a:rPr lang="en-US" dirty="0"/>
            </a:b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16923656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44488" y="2204864"/>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يكون </a:t>
            </a:r>
            <a:r>
              <a:rPr lang="ar-SA" sz="3200" b="1" dirty="0">
                <a:cs typeface="Traditional Arabic" panose="02020603050405020304" pitchFamily="18" charset="-78"/>
              </a:rPr>
              <a:t>الخلع طلاقاً في حالتين:</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1.أن </a:t>
            </a:r>
            <a:r>
              <a:rPr lang="ar-SA" sz="3200" b="1" dirty="0">
                <a:cs typeface="Traditional Arabic" panose="02020603050405020304" pitchFamily="18" charset="-78"/>
              </a:rPr>
              <a:t>يكون بلفظ صريح الطلاق.</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2.أو </a:t>
            </a:r>
            <a:r>
              <a:rPr lang="ar-SA" sz="3200" b="1" dirty="0">
                <a:cs typeface="Traditional Arabic" panose="02020603050405020304" pitchFamily="18" charset="-78"/>
              </a:rPr>
              <a:t>كنايته، أي كناية الطلاق وقصده به الطلاق  طلاق بائن.</a:t>
            </a:r>
            <a:endParaRPr lang="en-US" sz="3200" b="1" dirty="0">
              <a:cs typeface="Traditional Arabic" panose="02020603050405020304" pitchFamily="18" charset="-78"/>
            </a:endParaRPr>
          </a:p>
          <a:p>
            <a:r>
              <a:rPr lang="ar-SA" sz="3200" b="1" dirty="0">
                <a:cs typeface="Traditional Arabic" panose="02020603050405020304" pitchFamily="18" charset="-78"/>
              </a:rPr>
              <a:t>التعليل: لأنها بذلت العوض لتملك نفسها وأجابها لسؤالها.  </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متى </a:t>
            </a:r>
            <a:r>
              <a:rPr lang="ar-SA" sz="3200" b="1" u="sng" dirty="0">
                <a:solidFill>
                  <a:srgbClr val="C00000"/>
                </a:solidFill>
                <a:cs typeface="Traditional Arabic" panose="02020603050405020304" pitchFamily="18" charset="-78"/>
              </a:rPr>
              <a:t>يكون الخلع طلاقاً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80460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44488" y="2204864"/>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1</a:t>
            </a:r>
            <a:r>
              <a:rPr lang="ar-SA" sz="3200" b="1" dirty="0">
                <a:cs typeface="Traditional Arabic" panose="02020603050405020304" pitchFamily="18" charset="-78"/>
              </a:rPr>
              <a:t>. وإن وقع  الخلع  بلفظ الخلع أو الفسخ أو الفداء  بأن </a:t>
            </a:r>
            <a:r>
              <a:rPr lang="ar-SA" sz="3200" b="1" dirty="0" smtClean="0">
                <a:cs typeface="Traditional Arabic" panose="02020603050405020304" pitchFamily="18" charset="-78"/>
              </a:rPr>
              <a:t>قال </a:t>
            </a:r>
            <a:r>
              <a:rPr lang="ar-SA" sz="3200" b="1" dirty="0">
                <a:cs typeface="Traditional Arabic" panose="02020603050405020304" pitchFamily="18" charset="-78"/>
              </a:rPr>
              <a:t>خلعت أو فسخت أو فاديت </a:t>
            </a:r>
            <a:endParaRPr lang="en-US" sz="3200" b="1" dirty="0">
              <a:cs typeface="Traditional Arabic" panose="02020603050405020304" pitchFamily="18" charset="-78"/>
            </a:endParaRPr>
          </a:p>
          <a:p>
            <a:r>
              <a:rPr lang="ar-SA" sz="3200" b="1" dirty="0">
                <a:cs typeface="Traditional Arabic" panose="02020603050405020304" pitchFamily="18" charset="-78"/>
              </a:rPr>
              <a:t>2. ولم ينوه طلاقا</a:t>
            </a:r>
            <a:endParaRPr lang="en-US" sz="3200" b="1" dirty="0">
              <a:cs typeface="Traditional Arabic" panose="02020603050405020304" pitchFamily="18" charset="-78"/>
            </a:endParaRPr>
          </a:p>
          <a:p>
            <a:r>
              <a:rPr lang="ar-SA" sz="3200" b="1" dirty="0">
                <a:cs typeface="Traditional Arabic" panose="02020603050405020304" pitchFamily="18" charset="-78"/>
              </a:rPr>
              <a:t>كان فسخا لا ينقص به عدد الطلاق،  روي عن ابن عباس واحتج بقوله تعالى { الطلاق مرتان } ثم قال:  { فلا جناح عليهما فيما افتدت به } ثم قال { فإن طلقها فلا تحل له من بعد حتى تنكح زوجا غيره } فذكر تطليقتين والخلع وتطليقة بعدهما فلو كان الخلع طلاقا لكان رابعا</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متى </a:t>
            </a:r>
            <a:r>
              <a:rPr lang="ar-SA" sz="3200" b="1" u="sng" dirty="0">
                <a:solidFill>
                  <a:srgbClr val="C00000"/>
                </a:solidFill>
                <a:cs typeface="Traditional Arabic" panose="02020603050405020304" pitchFamily="18" charset="-78"/>
              </a:rPr>
              <a:t>يكون الخلع فسخاً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24028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44488" y="220486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وكنايات </a:t>
            </a:r>
            <a:r>
              <a:rPr lang="ar-SA" sz="3200" b="1" dirty="0">
                <a:cs typeface="Traditional Arabic" panose="02020603050405020304" pitchFamily="18" charset="-78"/>
              </a:rPr>
              <a:t>الخلع باريتك وأبرأتك وأبنتك لا يقع بها إلا بنية أو قرينة كسؤال وبذل عوض.</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ألفاظ </a:t>
            </a:r>
            <a:r>
              <a:rPr lang="ar-SA" sz="3200" b="1" u="sng" dirty="0">
                <a:solidFill>
                  <a:srgbClr val="C00000"/>
                </a:solidFill>
                <a:cs typeface="Traditional Arabic" panose="02020603050405020304" pitchFamily="18" charset="-78"/>
              </a:rPr>
              <a:t>الخلع الكنائية ومتى يقع بها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229477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344488" y="220486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ولا </a:t>
            </a:r>
            <a:r>
              <a:rPr lang="ar-SA" sz="3200" b="1" dirty="0">
                <a:cs typeface="Traditional Arabic" panose="02020603050405020304" pitchFamily="18" charset="-78"/>
              </a:rPr>
              <a:t>يقع بمعتدة من خلع طلاق ولو واجهها  الزوج  به  روي عن ابن عباس وابن الزبير ولأنه لا يملك بضعها فلم يلحقها طلاقه كالأجنبية.</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الطلاق في عدة المختلعة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30044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344488" y="220486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ولا </a:t>
            </a:r>
            <a:r>
              <a:rPr lang="ar-SA" sz="3200" b="1" dirty="0">
                <a:cs typeface="Traditional Arabic" panose="02020603050405020304" pitchFamily="18" charset="-78"/>
              </a:rPr>
              <a:t>يصح شرط الرجعة فيه  أي في الخلع ولا شرط خيار ويصح الخلع فيهما.</a:t>
            </a:r>
            <a:endParaRPr lang="en-US" sz="3200" b="1" dirty="0">
              <a:cs typeface="Traditional Arabic" panose="02020603050405020304" pitchFamily="18" charset="-78"/>
            </a:endParaRPr>
          </a:p>
          <a:p>
            <a:endParaRPr lang="ar-SA" sz="3200" b="1" dirty="0">
              <a:cs typeface="Traditional Arabic" panose="02020603050405020304" pitchFamily="18" charset="-78"/>
            </a:endParaRP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اشتراط الرجعة أو الخيار في الخلع</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76741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44488" y="2204864"/>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وإن </a:t>
            </a:r>
            <a:r>
              <a:rPr lang="ar-SA" sz="3200" b="1" dirty="0">
                <a:cs typeface="Traditional Arabic" panose="02020603050405020304" pitchFamily="18" charset="-78"/>
              </a:rPr>
              <a:t>خالعها بغير عوض  لم يصح.</a:t>
            </a:r>
            <a:endParaRPr lang="en-US" sz="3200" b="1" dirty="0">
              <a:cs typeface="Traditional Arabic" panose="02020603050405020304" pitchFamily="18" charset="-78"/>
            </a:endParaRPr>
          </a:p>
          <a:p>
            <a:r>
              <a:rPr lang="ar-SA" sz="3200" b="1" dirty="0">
                <a:cs typeface="Traditional Arabic" panose="02020603050405020304" pitchFamily="18" charset="-78"/>
              </a:rPr>
              <a:t>التعليل:  لأنه لا يملك فسخ النكاح لغير مقتض يبيحه.</a:t>
            </a: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المخالعة بغير عوض</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46009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344488" y="2146328"/>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إن </a:t>
            </a:r>
            <a:r>
              <a:rPr lang="ar-SA" sz="3200" b="1" dirty="0">
                <a:cs typeface="Traditional Arabic" panose="02020603050405020304" pitchFamily="18" charset="-78"/>
              </a:rPr>
              <a:t>خالعها  بمحرم  يعلمانه كخمر وخنزير ومغصوب  لم يصح  الخلع.</a:t>
            </a:r>
            <a:endParaRPr lang="en-US" sz="3200" b="1" dirty="0">
              <a:cs typeface="Traditional Arabic" panose="02020603050405020304" pitchFamily="18" charset="-78"/>
            </a:endParaRPr>
          </a:p>
          <a:p>
            <a:r>
              <a:rPr lang="ar-SA" sz="3200" b="1" dirty="0">
                <a:cs typeface="Traditional Arabic" panose="02020603050405020304" pitchFamily="18" charset="-78"/>
              </a:rPr>
              <a:t>الأثر المترتب:</a:t>
            </a:r>
            <a:endParaRPr lang="en-US" sz="3200" b="1" dirty="0">
              <a:cs typeface="Traditional Arabic" panose="02020603050405020304" pitchFamily="18" charset="-78"/>
            </a:endParaRPr>
          </a:p>
          <a:p>
            <a:pPr lvl="0"/>
            <a:r>
              <a:rPr lang="ar-SA" sz="3200" b="1" dirty="0">
                <a:cs typeface="Traditional Arabic" panose="02020603050405020304" pitchFamily="18" charset="-78"/>
              </a:rPr>
              <a:t> ويكون لغوا لخلوه عن العوض.</a:t>
            </a:r>
            <a:endParaRPr lang="en-US" sz="3200" b="1" dirty="0">
              <a:cs typeface="Traditional Arabic" panose="02020603050405020304" pitchFamily="18" charset="-78"/>
            </a:endParaRPr>
          </a:p>
          <a:p>
            <a:pPr lvl="0"/>
            <a:r>
              <a:rPr lang="ar-SA" sz="3200" b="1" dirty="0">
                <a:cs typeface="Traditional Arabic" panose="02020603050405020304" pitchFamily="18" charset="-78"/>
              </a:rPr>
              <a:t>  ويقع الطلاق  المسؤول على ذلك  رجعيا إن كان بلفظ الطلاق أو نيته  لخلوه عن العوض.</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528401"/>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المخالعة بعوض فاسد يعلمان فساده، والأثر المترتب على ذلك</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47901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ext Box 3"/>
          <p:cNvSpPr txBox="1">
            <a:spLocks noChangeArrowheads="1"/>
          </p:cNvSpPr>
          <p:nvPr/>
        </p:nvSpPr>
        <p:spPr bwMode="auto">
          <a:xfrm>
            <a:off x="344488" y="2146328"/>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smtClean="0">
                <a:cs typeface="Traditional Arabic" panose="02020603050405020304" pitchFamily="18" charset="-78"/>
              </a:rPr>
              <a:t>وإن </a:t>
            </a:r>
            <a:r>
              <a:rPr lang="ar-SA" sz="3200" b="1" dirty="0">
                <a:cs typeface="Traditional Arabic" panose="02020603050405020304" pitchFamily="18" charset="-78"/>
              </a:rPr>
              <a:t>خالعها على عبد فبان حرا أو مستحقا صح الخلع وله قيمته.</a:t>
            </a: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المخالعة بعوض فاسد </a:t>
            </a:r>
            <a:r>
              <a:rPr lang="ar-SA" sz="3200" b="1" u="sng" dirty="0" err="1">
                <a:solidFill>
                  <a:srgbClr val="C00000"/>
                </a:solidFill>
                <a:cs typeface="Traditional Arabic" panose="02020603050405020304" pitchFamily="18" charset="-78"/>
              </a:rPr>
              <a:t>لايعلمان</a:t>
            </a:r>
            <a:r>
              <a:rPr lang="ar-SA" sz="3200" b="1" u="sng" dirty="0">
                <a:solidFill>
                  <a:srgbClr val="C00000"/>
                </a:solidFill>
                <a:cs typeface="Traditional Arabic" panose="02020603050405020304" pitchFamily="18" charset="-78"/>
              </a:rPr>
              <a:t> فساده:</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48655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344488" y="2146328"/>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ويصح </a:t>
            </a:r>
            <a:r>
              <a:rPr lang="ar-SA" sz="3200" b="1" dirty="0">
                <a:cs typeface="Traditional Arabic" panose="02020603050405020304" pitchFamily="18" charset="-78"/>
              </a:rPr>
              <a:t>على رضاع ولده ولو أطلقا وينصرف إلى حولين أو تتمتهما، فإن مات رجع ببقية المدة يوما فيوما.</a:t>
            </a: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المخالعة على رضاع ولده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41013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344488" y="2146328"/>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وما </a:t>
            </a:r>
            <a:r>
              <a:rPr lang="ar-SA" sz="3200" b="1" dirty="0">
                <a:cs typeface="Traditional Arabic" panose="02020603050405020304" pitchFamily="18" charset="-78"/>
              </a:rPr>
              <a:t>صح مهرا  من عين مالية ومنفعة مباحة  صح الخلع به  لعموم قوله تعالى { فلا جناح عليهما فيما افتدت به }.</a:t>
            </a: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ما </a:t>
            </a:r>
            <a:r>
              <a:rPr lang="ar-SA" sz="3200" b="1" u="sng" dirty="0">
                <a:solidFill>
                  <a:srgbClr val="C00000"/>
                </a:solidFill>
                <a:cs typeface="Traditional Arabic" panose="02020603050405020304" pitchFamily="18" charset="-78"/>
              </a:rPr>
              <a:t>الذي يصح أن يكون عوضاً في الخلع</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73658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ext Box 3"/>
          <p:cNvSpPr txBox="1">
            <a:spLocks noChangeArrowheads="1"/>
          </p:cNvSpPr>
          <p:nvPr/>
        </p:nvSpPr>
        <p:spPr bwMode="auto">
          <a:xfrm>
            <a:off x="344488" y="2146328"/>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  </a:t>
            </a:r>
            <a:r>
              <a:rPr lang="ar-SA" sz="3200" b="1" dirty="0">
                <a:cs typeface="Traditional Arabic" panose="02020603050405020304" pitchFamily="18" charset="-78"/>
              </a:rPr>
              <a:t>يكره  خلعها  بأكثر مما أعطاها.</a:t>
            </a:r>
            <a:endParaRPr lang="en-US" sz="3200" b="1" dirty="0">
              <a:cs typeface="Traditional Arabic" panose="02020603050405020304" pitchFamily="18" charset="-78"/>
            </a:endParaRPr>
          </a:p>
          <a:p>
            <a:r>
              <a:rPr lang="ar-SA" sz="3200" b="1" dirty="0">
                <a:cs typeface="Traditional Arabic" panose="02020603050405020304" pitchFamily="18" charset="-78"/>
              </a:rPr>
              <a:t>الدليل:  لقوله صلى الله عليه وسلم في حديث جميلة ((ولا تزدد)).</a:t>
            </a:r>
            <a:endParaRPr lang="en-US" sz="3200" b="1" dirty="0">
              <a:cs typeface="Traditional Arabic" panose="02020603050405020304" pitchFamily="18" charset="-78"/>
            </a:endParaRPr>
          </a:p>
          <a:p>
            <a:r>
              <a:rPr lang="ar-SA" sz="3200" b="1" dirty="0">
                <a:cs typeface="Traditional Arabic" panose="02020603050405020304" pitchFamily="18" charset="-78"/>
              </a:rPr>
              <a:t> ويصح الخلع إذا لقوله تعالى { فلا جناح عليهما فيما افتدت به }.</a:t>
            </a:r>
            <a:endParaRPr lang="en-US" sz="3200" b="1" dirty="0">
              <a:cs typeface="Traditional Arabic" panose="02020603050405020304" pitchFamily="18" charset="-78"/>
            </a:endParaRPr>
          </a:p>
          <a:p>
            <a:endParaRPr lang="ar-SA" sz="3200" b="1" dirty="0">
              <a:cs typeface="Traditional Arabic" panose="02020603050405020304" pitchFamily="18" charset="-78"/>
            </a:endParaRP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الخلع بأكثر مما </a:t>
            </a:r>
            <a:r>
              <a:rPr lang="ar-SA" sz="3200" b="1" u="sng" dirty="0" err="1">
                <a:solidFill>
                  <a:srgbClr val="C00000"/>
                </a:solidFill>
                <a:cs typeface="Traditional Arabic" panose="02020603050405020304" pitchFamily="18" charset="-78"/>
              </a:rPr>
              <a:t>أمهرها</a:t>
            </a:r>
            <a:r>
              <a:rPr lang="ar-SA" sz="3200" b="1" u="sng" dirty="0">
                <a:solidFill>
                  <a:srgbClr val="C00000"/>
                </a:solidFill>
                <a:cs typeface="Traditional Arabic" panose="02020603050405020304" pitchFamily="18" charset="-78"/>
              </a:rPr>
              <a:t> به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166986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344488" y="2146328"/>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وإن </a:t>
            </a:r>
            <a:r>
              <a:rPr lang="ar-SA" sz="3200" b="1" dirty="0">
                <a:cs typeface="Traditional Arabic" panose="02020603050405020304" pitchFamily="18" charset="-78"/>
              </a:rPr>
              <a:t>خالعت حامل بنفقة عدتها صح ولو قلنا النفقة للحمل لأنها في التحقيق في حكم المالكة لها مدة الحمل.</a:t>
            </a: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الخلع على نفقة عدة الحامل</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3650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5" name="Text Box 3"/>
          <p:cNvSpPr txBox="1">
            <a:spLocks noChangeArrowheads="1"/>
          </p:cNvSpPr>
          <p:nvPr/>
        </p:nvSpPr>
        <p:spPr bwMode="auto">
          <a:xfrm>
            <a:off x="344488" y="2146328"/>
            <a:ext cx="920432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 </a:t>
            </a:r>
            <a:r>
              <a:rPr lang="ar-SA" sz="3200" b="1" dirty="0">
                <a:cs typeface="Traditional Arabic" panose="02020603050405020304" pitchFamily="18" charset="-78"/>
              </a:rPr>
              <a:t>ويصح  الخلع  بالمجهول كالوصية  ولأنه إسقاط لحقه من البضع وليس بتمليك شيء والإسقاط يدخله المسامحة.</a:t>
            </a:r>
            <a:endParaRPr lang="en-US" sz="3200" b="1" dirty="0">
              <a:cs typeface="Traditional Arabic" panose="02020603050405020304" pitchFamily="18" charset="-78"/>
            </a:endParaRPr>
          </a:p>
          <a:p>
            <a:r>
              <a:rPr lang="ar-SA" sz="3200" b="1" dirty="0">
                <a:cs typeface="Traditional Arabic" panose="02020603050405020304" pitchFamily="18" charset="-78"/>
              </a:rPr>
              <a:t>-  فإن خالعته على حمل شجرتها أو  حمل  أمتها أو ما في يدها أو بيتها من دراهم أو متاع أو على عبد  مطلق ونحوه  صح  الخلع وله ما يحصل في بيتها أو يدها  وله مع عدم الحمل فيما إذا خالعها على نحو حمل شجرتها  و  مع عدم  متاع  فيما إذا خالعها على ما في بيتها من المتاع.</a:t>
            </a:r>
            <a:endParaRPr lang="en-US" sz="3200" b="1" dirty="0">
              <a:cs typeface="Traditional Arabic" panose="02020603050405020304" pitchFamily="18" charset="-78"/>
            </a:endParaRPr>
          </a:p>
          <a:p>
            <a:r>
              <a:rPr lang="ar-SA" sz="3200" b="1" dirty="0">
                <a:cs typeface="Traditional Arabic" panose="02020603050405020304" pitchFamily="18" charset="-78"/>
              </a:rPr>
              <a:t>  و  مع عدم  العبد  لو خالعها على </a:t>
            </a:r>
            <a:r>
              <a:rPr lang="ar-SA" sz="3200" b="1" dirty="0" err="1">
                <a:cs typeface="Traditional Arabic" panose="02020603050405020304" pitchFamily="18" charset="-78"/>
              </a:rPr>
              <a:t>مافي</a:t>
            </a:r>
            <a:r>
              <a:rPr lang="ar-SA" sz="3200" b="1" dirty="0">
                <a:cs typeface="Traditional Arabic" panose="02020603050405020304" pitchFamily="18" charset="-78"/>
              </a:rPr>
              <a:t> بيتها من عبد  أقل مسماه  أي أقل </a:t>
            </a:r>
            <a:r>
              <a:rPr lang="ar-SA" sz="3200" b="1" dirty="0" err="1">
                <a:cs typeface="Traditional Arabic" panose="02020603050405020304" pitchFamily="18" charset="-78"/>
              </a:rPr>
              <a:t>مايطلق</a:t>
            </a:r>
            <a:r>
              <a:rPr lang="ar-SA" sz="3200" b="1" dirty="0">
                <a:cs typeface="Traditional Arabic" panose="02020603050405020304" pitchFamily="18" charset="-78"/>
              </a:rPr>
              <a:t> عليه الاسم من هذه الأشياء لصدق الاسم </a:t>
            </a:r>
            <a:r>
              <a:rPr lang="ar-SA" sz="3200" b="1" dirty="0" smtClean="0">
                <a:cs typeface="Traditional Arabic" panose="02020603050405020304" pitchFamily="18" charset="-78"/>
              </a:rPr>
              <a:t>به. </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الخلع على عوض مجهول</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232059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5" name="Text Box 3"/>
          <p:cNvSpPr txBox="1">
            <a:spLocks noChangeArrowheads="1"/>
          </p:cNvSpPr>
          <p:nvPr/>
        </p:nvSpPr>
        <p:spPr bwMode="auto">
          <a:xfrm>
            <a:off x="344488" y="2146328"/>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a:cs typeface="Traditional Arabic" panose="02020603050405020304" pitchFamily="18" charset="-78"/>
              </a:rPr>
              <a:t>-وكذا لو خالعها على عبد مبهم أو نحوه له أقل </a:t>
            </a:r>
            <a:r>
              <a:rPr lang="ar-SA" sz="3200" b="1" dirty="0" err="1">
                <a:cs typeface="Traditional Arabic" panose="02020603050405020304" pitchFamily="18" charset="-78"/>
              </a:rPr>
              <a:t>مايتناوله</a:t>
            </a:r>
            <a:r>
              <a:rPr lang="ar-SA" sz="3200" b="1" dirty="0">
                <a:cs typeface="Traditional Arabic" panose="02020603050405020304" pitchFamily="18" charset="-78"/>
              </a:rPr>
              <a:t> الاسم.</a:t>
            </a:r>
            <a:endParaRPr lang="en-US" sz="3200" b="1" dirty="0">
              <a:cs typeface="Traditional Arabic" panose="02020603050405020304" pitchFamily="18" charset="-78"/>
            </a:endParaRPr>
          </a:p>
          <a:p>
            <a:r>
              <a:rPr lang="ar-SA" sz="3200" b="1" dirty="0">
                <a:cs typeface="Traditional Arabic" panose="02020603050405020304" pitchFamily="18" charset="-78"/>
              </a:rPr>
              <a:t>-و  له  مع عدم الدراهم  فيما إذا خالعها على </a:t>
            </a:r>
            <a:r>
              <a:rPr lang="ar-SA" sz="3200" b="1" dirty="0" err="1">
                <a:cs typeface="Traditional Arabic" panose="02020603050405020304" pitchFamily="18" charset="-78"/>
              </a:rPr>
              <a:t>مابيدها</a:t>
            </a:r>
            <a:r>
              <a:rPr lang="ar-SA" sz="3200" b="1" dirty="0">
                <a:cs typeface="Traditional Arabic" panose="02020603050405020304" pitchFamily="18" charset="-78"/>
              </a:rPr>
              <a:t> من الدراهم  ثلاثة  دراهم لأنها أقل الجمع. </a:t>
            </a: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يتبع حكم </a:t>
            </a:r>
            <a:r>
              <a:rPr lang="ar-SA" sz="3200" b="1" u="sng" dirty="0">
                <a:solidFill>
                  <a:srgbClr val="C00000"/>
                </a:solidFill>
                <a:cs typeface="Traditional Arabic" panose="02020603050405020304" pitchFamily="18" charset="-78"/>
              </a:rPr>
              <a:t>الخلع على عوض مجهول</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72343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lvl="0" rtl="1"/>
            <a:r>
              <a:rPr lang="ar-SA" dirty="0"/>
              <a:t> فصل</a:t>
            </a:r>
            <a:r>
              <a:rPr lang="en-US" dirty="0"/>
              <a:t/>
            </a:r>
            <a:br>
              <a:rPr lang="en-US" dirty="0"/>
            </a:br>
            <a:r>
              <a:rPr lang="ar-SA" dirty="0"/>
              <a:t>تعليق طلاقها وخلعها بعوض</a:t>
            </a:r>
            <a:r>
              <a:rPr lang="en-US" dirty="0"/>
              <a:t/>
            </a:r>
            <a:br>
              <a:rPr lang="en-US" dirty="0"/>
            </a:br>
            <a:r>
              <a:rPr lang="en-US" dirty="0"/>
              <a:t/>
            </a:r>
            <a:br>
              <a:rPr lang="en-US" dirty="0"/>
            </a:b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521052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5" name="Text Box 3"/>
          <p:cNvSpPr txBox="1">
            <a:spLocks noChangeArrowheads="1"/>
          </p:cNvSpPr>
          <p:nvPr/>
        </p:nvSpPr>
        <p:spPr bwMode="auto">
          <a:xfrm>
            <a:off x="344488" y="2146328"/>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وإذا </a:t>
            </a:r>
            <a:r>
              <a:rPr lang="ar-SA" sz="3200" b="1" dirty="0">
                <a:cs typeface="Traditional Arabic" panose="02020603050405020304" pitchFamily="18" charset="-78"/>
              </a:rPr>
              <a:t>قال  الزوج لزوجته أو غيرها  متى  أعطيتني ألفا  أو إذا  أعطيتني ألفا  أو إن أعطيتني ألفا فأنت طالق طلقت  بائنا  بعطيته  الألف  وإن تراخى  الإعطاء لوجود المعلق عليه ويملك الألف بالإعطاء.</a:t>
            </a: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تعليق </a:t>
            </a:r>
            <a:r>
              <a:rPr lang="ar-SA" sz="3200" b="1" u="sng" dirty="0">
                <a:solidFill>
                  <a:srgbClr val="C00000"/>
                </a:solidFill>
                <a:cs typeface="Traditional Arabic" panose="02020603050405020304" pitchFamily="18" charset="-78"/>
              </a:rPr>
              <a:t>الزوج طلاق زوجته بإعطائه مال:</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80027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5" name="Text Box 3"/>
          <p:cNvSpPr txBox="1">
            <a:spLocks noChangeArrowheads="1"/>
          </p:cNvSpPr>
          <p:nvPr/>
        </p:nvSpPr>
        <p:spPr bwMode="auto">
          <a:xfrm>
            <a:off x="344488" y="2146328"/>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 وإن </a:t>
            </a:r>
            <a:r>
              <a:rPr lang="ar-SA" sz="3200" b="1" dirty="0">
                <a:cs typeface="Traditional Arabic" panose="02020603050405020304" pitchFamily="18" charset="-78"/>
              </a:rPr>
              <a:t>قال إن أعطيتني هذا العبد فأنت طالق فأعطته </a:t>
            </a:r>
            <a:r>
              <a:rPr lang="ar-SA" sz="3200" b="1" dirty="0" err="1">
                <a:cs typeface="Traditional Arabic" panose="02020603050405020304" pitchFamily="18" charset="-78"/>
              </a:rPr>
              <a:t>أياه</a:t>
            </a:r>
            <a:r>
              <a:rPr lang="ar-SA" sz="3200" b="1" dirty="0">
                <a:cs typeface="Traditional Arabic" panose="02020603050405020304" pitchFamily="18" charset="-78"/>
              </a:rPr>
              <a:t> طلقت.</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 </a:t>
            </a:r>
            <a:r>
              <a:rPr lang="ar-SA" sz="3200" b="1" dirty="0">
                <a:cs typeface="Traditional Arabic" panose="02020603050405020304" pitchFamily="18" charset="-78"/>
              </a:rPr>
              <a:t>ولا شيء له إن خرج معيباً.</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 وإن </a:t>
            </a:r>
            <a:r>
              <a:rPr lang="ar-SA" sz="3200" b="1" dirty="0">
                <a:cs typeface="Traditional Arabic" panose="02020603050405020304" pitchFamily="18" charset="-78"/>
              </a:rPr>
              <a:t>بان مستحقا لدم فقتل فأرش عيبه ومغصوبا أو حرا هو أو بعضه لم تطلق لعدم صحة الإعطاء.</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تعليق </a:t>
            </a:r>
            <a:r>
              <a:rPr lang="ar-SA" sz="3200" b="1" u="sng" dirty="0">
                <a:solidFill>
                  <a:srgbClr val="C00000"/>
                </a:solidFill>
                <a:cs typeface="Traditional Arabic" panose="02020603050405020304" pitchFamily="18" charset="-78"/>
              </a:rPr>
              <a:t>الزوج الطلاق بمال معين</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42564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5" name="Text Box 3"/>
          <p:cNvSpPr txBox="1">
            <a:spLocks noChangeArrowheads="1"/>
          </p:cNvSpPr>
          <p:nvPr/>
        </p:nvSpPr>
        <p:spPr bwMode="auto">
          <a:xfrm>
            <a:off x="344488" y="2114292"/>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 وإن </a:t>
            </a:r>
            <a:r>
              <a:rPr lang="ar-SA" sz="3200" b="1" dirty="0">
                <a:cs typeface="Traditional Arabic" panose="02020603050405020304" pitchFamily="18" charset="-78"/>
              </a:rPr>
              <a:t>قال أنت طالق وعليك ألف أو بألف ونحوه فقبلت بالمجلس بانت واستحقه.</a:t>
            </a:r>
            <a:endParaRPr lang="en-US" sz="3200" b="1" dirty="0">
              <a:cs typeface="Traditional Arabic" panose="02020603050405020304" pitchFamily="18" charset="-78"/>
            </a:endParaRPr>
          </a:p>
          <a:p>
            <a:r>
              <a:rPr lang="ar-SA" sz="3200" b="1" dirty="0">
                <a:cs typeface="Traditional Arabic" panose="02020603050405020304" pitchFamily="18" charset="-78"/>
              </a:rPr>
              <a:t> </a:t>
            </a:r>
            <a:r>
              <a:rPr lang="ar-SA" sz="3200" b="1" dirty="0" smtClean="0">
                <a:cs typeface="Traditional Arabic" panose="02020603050405020304" pitchFamily="18" charset="-78"/>
              </a:rPr>
              <a:t>- وإلا </a:t>
            </a:r>
            <a:r>
              <a:rPr lang="ar-SA" sz="3200" b="1" dirty="0">
                <a:cs typeface="Traditional Arabic" panose="02020603050405020304" pitchFamily="18" charset="-78"/>
              </a:rPr>
              <a:t>وقع رجعيا ولا ينقلب بائنا لو بذلته بعد.</a:t>
            </a:r>
            <a:endParaRPr lang="en-US" sz="3200" b="1" dirty="0">
              <a:cs typeface="Traditional Arabic" panose="02020603050405020304" pitchFamily="18" charset="-78"/>
            </a:endParaRPr>
          </a:p>
          <a:p>
            <a:pPr marL="457200" lvl="0" indent="-457200">
              <a:buFontTx/>
              <a:buChar char="-"/>
            </a:pP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870166" y="1496005"/>
            <a:ext cx="81529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قول </a:t>
            </a:r>
            <a:r>
              <a:rPr lang="ar-SA" sz="3200" b="1" u="sng" dirty="0">
                <a:solidFill>
                  <a:srgbClr val="C00000"/>
                </a:solidFill>
                <a:cs typeface="Traditional Arabic" panose="02020603050405020304" pitchFamily="18" charset="-78"/>
              </a:rPr>
              <a:t>الزوج لزوجته أنت طالق وعليك ألف بألف</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406175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5" name="Text Box 3"/>
          <p:cNvSpPr txBox="1">
            <a:spLocks noChangeArrowheads="1"/>
          </p:cNvSpPr>
          <p:nvPr/>
        </p:nvSpPr>
        <p:spPr bwMode="auto">
          <a:xfrm>
            <a:off x="344488" y="2080780"/>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وإن </a:t>
            </a:r>
            <a:r>
              <a:rPr lang="ar-SA" sz="3200" b="1" dirty="0">
                <a:cs typeface="Traditional Arabic" panose="02020603050405020304" pitchFamily="18" charset="-78"/>
              </a:rPr>
              <a:t>قالت اخلعني على ألف أو  اخلعني  بألف أو  اخلعني  ولك ألف ففعل  أي خلعها ولو لم يذكر الألف  بانت واستحقها  من غالب نقد البلد إن أجابها على الفور لأن السؤال كالمعاد في الجواب.</a:t>
            </a:r>
            <a:endParaRPr lang="en-US" sz="3200" b="1" dirty="0">
              <a:cs typeface="Traditional Arabic" panose="02020603050405020304" pitchFamily="18" charset="-78"/>
            </a:endParaRPr>
          </a:p>
          <a:p>
            <a:pPr marL="457200" lvl="0" indent="-457200">
              <a:buFontTx/>
              <a:buChar char="-"/>
            </a:pP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488" y="1496005"/>
            <a:ext cx="867864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طلب </a:t>
            </a:r>
            <a:r>
              <a:rPr lang="ar-SA" sz="3200" b="1" u="sng" dirty="0">
                <a:solidFill>
                  <a:srgbClr val="C00000"/>
                </a:solidFill>
                <a:cs typeface="Traditional Arabic" panose="02020603050405020304" pitchFamily="18" charset="-78"/>
              </a:rPr>
              <a:t>الزوجة الخلع أو الطلاق بعوض فأجابها من غير ذكر العوض مرة ثانية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21928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5" name="Text Box 3"/>
          <p:cNvSpPr txBox="1">
            <a:spLocks noChangeArrowheads="1"/>
          </p:cNvSpPr>
          <p:nvPr/>
        </p:nvSpPr>
        <p:spPr bwMode="auto">
          <a:xfrm>
            <a:off x="344488" y="2080780"/>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 و  </a:t>
            </a:r>
            <a:r>
              <a:rPr lang="ar-SA" sz="3200" b="1" dirty="0">
                <a:cs typeface="Traditional Arabic" panose="02020603050405020304" pitchFamily="18" charset="-78"/>
              </a:rPr>
              <a:t>إن قالت  طلقني واحدة بألف فطلقها ثلاثا استحقها  لأنه أوقع ما استدعته وزيادة.</a:t>
            </a:r>
            <a:endParaRPr lang="en-US" sz="3200" b="1" dirty="0">
              <a:cs typeface="Traditional Arabic" panose="02020603050405020304" pitchFamily="18" charset="-78"/>
            </a:endParaRPr>
          </a:p>
          <a:p>
            <a:pPr lvl="0"/>
            <a:r>
              <a:rPr lang="ar-SA" sz="3200" b="1" smtClean="0">
                <a:cs typeface="Traditional Arabic" panose="02020603050405020304" pitchFamily="18" charset="-78"/>
              </a:rPr>
              <a:t>- </a:t>
            </a:r>
            <a:r>
              <a:rPr lang="ar-SA" sz="3200" b="1" dirty="0">
                <a:cs typeface="Traditional Arabic" panose="02020603050405020304" pitchFamily="18" charset="-78"/>
              </a:rPr>
              <a:t>وعكسه بعكسه  فلو قالت طلقني ثلاثا بألف فطلق أقل منها لم يستحق شيئا لأنه لم يجبها لما بذلت العوض في مقابلته  إلا في واحدة بقيت  من الثلاث فيستحق الألف ولو لم تعلم ذلك لأنها كملت وحصلت ما يحصل </a:t>
            </a:r>
            <a:r>
              <a:rPr lang="ar-SA" sz="3200" b="1" dirty="0" err="1">
                <a:cs typeface="Traditional Arabic" panose="02020603050405020304" pitchFamily="18" charset="-78"/>
              </a:rPr>
              <a:t>بالثلاث</a:t>
            </a:r>
            <a:r>
              <a:rPr lang="ar-SA" sz="3200" b="1" dirty="0">
                <a:cs typeface="Traditional Arabic" panose="02020603050405020304" pitchFamily="18" charset="-78"/>
              </a:rPr>
              <a:t> من البينونة والتحريم حتى تنكح زوجا غيره.</a:t>
            </a:r>
            <a:endParaRPr lang="en-US" sz="3200" b="1" dirty="0">
              <a:cs typeface="Traditional Arabic" panose="02020603050405020304" pitchFamily="18" charset="-78"/>
            </a:endParaRPr>
          </a:p>
          <a:p>
            <a:pPr marL="457200" lvl="0" indent="-457200">
              <a:buFontTx/>
              <a:buChar char="-"/>
            </a:pP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488" y="1496005"/>
            <a:ext cx="867864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طلب </a:t>
            </a:r>
            <a:r>
              <a:rPr lang="ar-SA" sz="3200" b="1" u="sng" dirty="0">
                <a:solidFill>
                  <a:srgbClr val="C00000"/>
                </a:solidFill>
                <a:cs typeface="Traditional Arabic" panose="02020603050405020304" pitchFamily="18" charset="-78"/>
              </a:rPr>
              <a:t>الزوجة طلقة بألف، فأعطاها أكثر من طلقة أو العكس؟</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a:t>
            </a:r>
            <a:r>
              <a:rPr lang="ar-SA" sz="2000" smtClean="0"/>
              <a:t>المحاضرة السادسة</a:t>
            </a:r>
            <a:endParaRPr lang="en-US" sz="2000" dirty="0"/>
          </a:p>
        </p:txBody>
      </p:sp>
    </p:spTree>
    <p:extLst>
      <p:ext uri="{BB962C8B-B14F-4D97-AF65-F5344CB8AC3E}">
        <p14:creationId xmlns:p14="http://schemas.microsoft.com/office/powerpoint/2010/main" val="342613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extLst>
      <p:ext uri="{BB962C8B-B14F-4D97-AF65-F5344CB8AC3E}">
        <p14:creationId xmlns:p14="http://schemas.microsoft.com/office/powerpoint/2010/main" val="1794820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360</TotalTime>
  <Words>1442</Words>
  <Application>Microsoft Office PowerPoint</Application>
  <PresentationFormat>A4 Paper (210x297 mm)</PresentationFormat>
  <Paragraphs>201</Paragraphs>
  <Slides>34</Slides>
  <Notes>30</Notes>
  <HiddenSlides>0</HiddenSlides>
  <MMClips>0</MMClips>
  <ScaleCrop>false</ScaleCrop>
  <HeadingPairs>
    <vt:vector size="4" baseType="variant">
      <vt:variant>
        <vt:lpstr>نسق</vt:lpstr>
      </vt:variant>
      <vt:variant>
        <vt:i4>1</vt:i4>
      </vt:variant>
      <vt:variant>
        <vt:lpstr>عناوين الشرائح</vt:lpstr>
      </vt:variant>
      <vt:variant>
        <vt:i4>34</vt:i4>
      </vt:variant>
    </vt:vector>
  </HeadingPairs>
  <TitlesOfParts>
    <vt:vector size="35" baseType="lpstr">
      <vt:lpstr>Office Theme</vt:lpstr>
      <vt:lpstr>عرض تقديمي في PowerPoint</vt:lpstr>
      <vt:lpstr>المحاضرة السادسة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فصل  فيما يقع به الخلع من لفظ أو عوض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فصل تعليق طلاقها وخلعها بعوض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فلان بن فلان الفلاني</cp:lastModifiedBy>
  <cp:revision>30</cp:revision>
  <dcterms:created xsi:type="dcterms:W3CDTF">2014-09-11T06:30:06Z</dcterms:created>
  <dcterms:modified xsi:type="dcterms:W3CDTF">2015-03-04T10:25:44Z</dcterms:modified>
</cp:coreProperties>
</file>