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92" r:id="rId3"/>
    <p:sldId id="308" r:id="rId4"/>
    <p:sldId id="309" r:id="rId5"/>
    <p:sldId id="310" r:id="rId6"/>
    <p:sldId id="311"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8" d="100"/>
          <a:sy n="78" d="100"/>
        </p:scale>
        <p:origin x="-684" y="-9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3/11/2015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38</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rtl="0"/>
            <a:r>
              <a:rPr lang="ar-SA" sz="2800" b="1" dirty="0" smtClean="0">
                <a:solidFill>
                  <a:srgbClr val="313B4A"/>
                </a:solidFill>
                <a:latin typeface="Calibri" pitchFamily="34" charset="0"/>
                <a:cs typeface="Times New Roman" pitchFamily="18" charset="0"/>
              </a:rPr>
              <a:t>فقه الأسرة</a:t>
            </a:r>
            <a:endParaRPr lang="en-US" sz="2800" b="1" dirty="0" smtClean="0">
              <a:solidFill>
                <a:srgbClr val="313B4A"/>
              </a:solidFill>
              <a:latin typeface="Calibri" pitchFamily="34" charset="0"/>
              <a:cs typeface="Times New Roman" pitchFamily="18" charset="0"/>
            </a:endParaRP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م/ إبراهيم بن عبدالرحمن الجندان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السابعة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عنوانها</a:t>
            </a:r>
          </a:p>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الطلاق</a:t>
            </a:r>
          </a:p>
          <a:p>
            <a:pPr rtl="1" eaLnBrk="1" fontAlgn="auto" hangingPunct="1">
              <a:spcBef>
                <a:spcPct val="0"/>
              </a:spcBef>
              <a:spcAft>
                <a:spcPts val="0"/>
              </a:spcAft>
              <a:defRPr/>
            </a:pPr>
            <a:endPar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44488" y="234760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وهو في اللغة التخلية، يقال: طلقت الناقة إذا سرحت حيث شاءت، والاطلاق الإرسال.</a:t>
            </a:r>
            <a:endParaRPr lang="en-US" sz="3200" b="1" dirty="0" smtClean="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2792760" y="1528401"/>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تعريف </a:t>
            </a:r>
            <a:r>
              <a:rPr lang="ar-SA" sz="3200" b="1" u="sng" dirty="0">
                <a:solidFill>
                  <a:srgbClr val="C00000"/>
                </a:solidFill>
                <a:cs typeface="Traditional Arabic" panose="02020603050405020304" pitchFamily="18" charset="-78"/>
              </a:rPr>
              <a:t>الطلاق لغة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44488" y="234760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حل </a:t>
            </a:r>
            <a:r>
              <a:rPr lang="ar-SA" sz="3200" b="1" dirty="0">
                <a:ea typeface="Times New Roman"/>
                <a:cs typeface="Traditional Arabic"/>
              </a:rPr>
              <a:t>قيد النكاح أو بعضه.</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تعريف </a:t>
            </a:r>
            <a:r>
              <a:rPr lang="ar-SA" sz="3200" b="1" u="sng" dirty="0">
                <a:solidFill>
                  <a:srgbClr val="C00000"/>
                </a:solidFill>
                <a:cs typeface="Traditional Arabic" panose="02020603050405020304" pitchFamily="18" charset="-78"/>
              </a:rPr>
              <a:t>الطلاق شرعاً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294867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44488" y="234760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الإباحة</a:t>
            </a:r>
            <a:r>
              <a:rPr lang="ar-SA" sz="3200" b="1" dirty="0">
                <a:ea typeface="Times New Roman"/>
                <a:cs typeface="Traditional Arabic"/>
              </a:rPr>
              <a:t>: يباح الطلاق للحاجة، كسوء خلق المرأة، والتضرر بها مع عدم حصول الغرض.</a:t>
            </a:r>
            <a:endParaRPr lang="en-US" sz="3200" b="1" dirty="0">
              <a:ea typeface="Times New Roman"/>
              <a:cs typeface="Traditional Arabic"/>
            </a:endParaRPr>
          </a:p>
          <a:p>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06945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44488" y="2347602"/>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الكراهة</a:t>
            </a:r>
            <a:r>
              <a:rPr lang="ar-SA" sz="3200" b="1" dirty="0">
                <a:ea typeface="Times New Roman"/>
                <a:cs typeface="Traditional Arabic"/>
              </a:rPr>
              <a:t>: ويكره الطلاق لعدمها -أي عند عدم الحاجة -.</a:t>
            </a:r>
            <a:endParaRPr lang="en-US" sz="3200" b="1" dirty="0">
              <a:ea typeface="Times New Roman"/>
              <a:cs typeface="Traditional Arabic"/>
            </a:endParaRPr>
          </a:p>
          <a:p>
            <a:r>
              <a:rPr lang="ar-SA" sz="3200" b="1" dirty="0">
                <a:ea typeface="Times New Roman"/>
                <a:cs typeface="Traditional Arabic"/>
              </a:rPr>
              <a:t>الدليل: لحديث ((أبغض الحلال إلى الله الطلاق)).</a:t>
            </a:r>
          </a:p>
          <a:p>
            <a:r>
              <a:rPr lang="ar-SA" sz="3200" b="1" dirty="0">
                <a:ea typeface="Times New Roman"/>
                <a:cs typeface="Traditional Arabic"/>
              </a:rPr>
              <a:t>التعليل: ولاشتماله على إزالة النكاح المشتمل على المصالح المندوب إليها.   </a:t>
            </a:r>
            <a:endParaRPr lang="en-US" sz="3200" b="1" dirty="0">
              <a:ea typeface="Times New Roman"/>
              <a:cs typeface="Traditional Arabic"/>
            </a:endParaRPr>
          </a:p>
          <a:p>
            <a:pPr lvl="0"/>
            <a:endParaRPr lang="en-US" sz="3200" b="1" dirty="0" smtClean="0">
              <a:ea typeface="Times New Roman"/>
              <a:cs typeface="Traditional Arabic"/>
            </a:endParaRPr>
          </a:p>
          <a:p>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يتبع حكم </a:t>
            </a:r>
            <a:r>
              <a:rPr lang="ar-SA" sz="3200" b="1" u="sng" dirty="0">
                <a:solidFill>
                  <a:srgbClr val="C00000"/>
                </a:solidFill>
                <a:cs typeface="Traditional Arabic" panose="02020603050405020304" pitchFamily="18" charset="-78"/>
              </a:rPr>
              <a:t>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82145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44488" y="2347602"/>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ويستحب</a:t>
            </a:r>
            <a:r>
              <a:rPr lang="ar-SA" sz="3200" b="1" dirty="0">
                <a:ea typeface="Times New Roman"/>
                <a:cs typeface="Traditional Arabic"/>
              </a:rPr>
              <a:t>: في الحالات الآتية:</a:t>
            </a:r>
            <a:endParaRPr lang="en-US" sz="3200" b="1" dirty="0">
              <a:ea typeface="Times New Roman"/>
              <a:cs typeface="Traditional Arabic"/>
            </a:endParaRPr>
          </a:p>
          <a:p>
            <a:pPr lvl="0"/>
            <a:r>
              <a:rPr lang="ar-SA" sz="3200" b="1" dirty="0" smtClean="0">
                <a:ea typeface="Times New Roman"/>
                <a:cs typeface="Traditional Arabic"/>
              </a:rPr>
              <a:t>- </a:t>
            </a:r>
            <a:r>
              <a:rPr lang="ar-SA" sz="3200" b="1" dirty="0">
                <a:ea typeface="Times New Roman"/>
                <a:cs typeface="Traditional Arabic"/>
              </a:rPr>
              <a:t>لتضررها باستدامة النكاح في حال الشقاق.</a:t>
            </a:r>
            <a:endParaRPr lang="en-US" sz="3200" b="1" dirty="0">
              <a:ea typeface="Times New Roman"/>
              <a:cs typeface="Traditional Arabic"/>
            </a:endParaRPr>
          </a:p>
          <a:p>
            <a:pPr lvl="0"/>
            <a:r>
              <a:rPr lang="ar-SA" sz="3200" b="1" dirty="0">
                <a:ea typeface="Times New Roman"/>
                <a:cs typeface="Traditional Arabic"/>
              </a:rPr>
              <a:t> </a:t>
            </a:r>
            <a:r>
              <a:rPr lang="ar-SA" sz="3200" b="1" dirty="0" smtClean="0">
                <a:ea typeface="Times New Roman"/>
                <a:cs typeface="Traditional Arabic"/>
              </a:rPr>
              <a:t>-وحال </a:t>
            </a:r>
            <a:r>
              <a:rPr lang="ar-SA" sz="3200" b="1" dirty="0">
                <a:ea typeface="Times New Roman"/>
                <a:cs typeface="Traditional Arabic"/>
              </a:rPr>
              <a:t>تحوج المرأة إلى المخالعة ليزول عنها الضرر.</a:t>
            </a:r>
            <a:endParaRPr lang="en-US" sz="3200" b="1" dirty="0">
              <a:ea typeface="Times New Roman"/>
              <a:cs typeface="Traditional Arabic"/>
            </a:endParaRPr>
          </a:p>
          <a:p>
            <a:pPr lvl="0"/>
            <a:r>
              <a:rPr lang="ar-SA" sz="3200" b="1" dirty="0">
                <a:ea typeface="Times New Roman"/>
                <a:cs typeface="Traditional Arabic"/>
              </a:rPr>
              <a:t> </a:t>
            </a:r>
            <a:r>
              <a:rPr lang="ar-SA" sz="3200" b="1" dirty="0" smtClean="0">
                <a:ea typeface="Times New Roman"/>
                <a:cs typeface="Traditional Arabic"/>
              </a:rPr>
              <a:t>- وكذا </a:t>
            </a:r>
            <a:r>
              <a:rPr lang="ar-SA" sz="3200" b="1" dirty="0">
                <a:ea typeface="Times New Roman"/>
                <a:cs typeface="Traditional Arabic"/>
              </a:rPr>
              <a:t>لو تركت صلاة أو عفة أو نحوهما.</a:t>
            </a:r>
            <a:endParaRPr lang="en-US" sz="3200" b="1" dirty="0">
              <a:ea typeface="Times New Roman"/>
              <a:cs typeface="Traditional Arabic"/>
            </a:endParaRPr>
          </a:p>
          <a:p>
            <a:pPr lvl="0"/>
            <a:endParaRPr lang="en-US" sz="3200" b="1" dirty="0" smtClean="0">
              <a:ea typeface="Times New Roman"/>
              <a:cs typeface="Traditional Arabic"/>
            </a:endParaRPr>
          </a:p>
          <a:p>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يتبع حكم </a:t>
            </a:r>
            <a:r>
              <a:rPr lang="ar-SA" sz="3200" b="1" u="sng" dirty="0">
                <a:solidFill>
                  <a:srgbClr val="C00000"/>
                </a:solidFill>
                <a:cs typeface="Traditional Arabic" panose="02020603050405020304" pitchFamily="18" charset="-78"/>
              </a:rPr>
              <a:t>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79123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44488" y="234760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الوجوب</a:t>
            </a:r>
            <a:r>
              <a:rPr lang="ar-SA" sz="3200" b="1" dirty="0">
                <a:ea typeface="Times New Roman"/>
                <a:cs typeface="Traditional Arabic"/>
              </a:rPr>
              <a:t>: ويجب الطلاق  للإيلاء على الزوج المولي إذا أبى الفيئة</a:t>
            </a:r>
            <a:r>
              <a:rPr lang="ar-SA" sz="3200" b="1" dirty="0" smtClean="0">
                <a:ea typeface="Times New Roman"/>
                <a:cs typeface="Traditional Arabic"/>
              </a:rPr>
              <a:t>.</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يتبع حكم </a:t>
            </a:r>
            <a:r>
              <a:rPr lang="ar-SA" sz="3200" b="1" u="sng" dirty="0">
                <a:solidFill>
                  <a:srgbClr val="C00000"/>
                </a:solidFill>
                <a:cs typeface="Traditional Arabic" panose="02020603050405020304" pitchFamily="18" charset="-78"/>
              </a:rPr>
              <a:t>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74026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44488" y="234760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وهي </a:t>
            </a:r>
            <a:r>
              <a:rPr lang="ar-SA" sz="3200" b="1" dirty="0">
                <a:ea typeface="Times New Roman"/>
                <a:cs typeface="Traditional Arabic"/>
              </a:rPr>
              <a:t>كالرجل فيسن أن تختلع إن ترك حقا لله تعالى .</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متى </a:t>
            </a:r>
            <a:r>
              <a:rPr lang="ar-SA" sz="3200" b="1" u="sng" dirty="0">
                <a:solidFill>
                  <a:srgbClr val="C00000"/>
                </a:solidFill>
                <a:cs typeface="Traditional Arabic" panose="02020603050405020304" pitchFamily="18" charset="-78"/>
              </a:rPr>
              <a:t>يسن للمرأة أن تختلع من زوجها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90856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44488" y="2347602"/>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1. ويصح </a:t>
            </a:r>
            <a:r>
              <a:rPr lang="ar-SA" sz="3200" b="1" dirty="0">
                <a:ea typeface="Times New Roman"/>
                <a:cs typeface="Traditional Arabic"/>
              </a:rPr>
              <a:t>من زوج.</a:t>
            </a:r>
            <a:endParaRPr lang="en-US" sz="3200" b="1" dirty="0">
              <a:ea typeface="Times New Roman"/>
              <a:cs typeface="Traditional Arabic"/>
            </a:endParaRPr>
          </a:p>
          <a:p>
            <a:pPr lvl="0"/>
            <a:r>
              <a:rPr lang="ar-SA" sz="3200" b="1" dirty="0">
                <a:ea typeface="Times New Roman"/>
                <a:cs typeface="Traditional Arabic"/>
              </a:rPr>
              <a:t> </a:t>
            </a:r>
            <a:r>
              <a:rPr lang="ar-SA" sz="3200" b="1" dirty="0" smtClean="0">
                <a:ea typeface="Times New Roman"/>
                <a:cs typeface="Traditional Arabic"/>
              </a:rPr>
              <a:t>2. مكلف</a:t>
            </a:r>
            <a:r>
              <a:rPr lang="ar-SA" sz="3200" b="1" dirty="0">
                <a:ea typeface="Times New Roman"/>
                <a:cs typeface="Traditional Arabic"/>
              </a:rPr>
              <a:t>، وبناء على هذا الشرط فلا يقع طلاق من زال عقله معذوراً كمجنون ومغمى عليه ومن به برسام أو نشاف ونائم ومن شرب مسكرا كرها أو أكل بنجا ونحوه لتداو أو غيره  = لم يقع طلاقه.</a:t>
            </a:r>
            <a:endParaRPr lang="en-US" sz="3200" b="1" dirty="0">
              <a:ea typeface="Times New Roman"/>
              <a:cs typeface="Traditional Arabic"/>
            </a:endParaRPr>
          </a:p>
          <a:p>
            <a:r>
              <a:rPr lang="en-US" sz="3200" b="1" dirty="0">
                <a:ea typeface="Times New Roman"/>
                <a:cs typeface="Traditional Arabic"/>
              </a:rPr>
              <a:t> </a:t>
            </a:r>
            <a:r>
              <a:rPr lang="ar-SA" sz="3200" b="1" dirty="0">
                <a:ea typeface="Times New Roman"/>
                <a:cs typeface="Traditional Arabic"/>
              </a:rPr>
              <a:t>الدليل: لقول علي رضي الله عنه كل الطلاق جائز إلا طلاق المعتوه. ذكره البخاري في صحيحه</a:t>
            </a:r>
            <a:r>
              <a:rPr lang="ar-SA" sz="3200" b="1" dirty="0" smtClean="0">
                <a:ea typeface="Times New Roman"/>
                <a:cs typeface="Traditional Arabic"/>
              </a:rPr>
              <a:t>.</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يصح منه 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86186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وزوج </a:t>
            </a:r>
            <a:r>
              <a:rPr lang="ar-SA" sz="3200" b="1" dirty="0">
                <a:ea typeface="Times New Roman"/>
                <a:cs typeface="Traditional Arabic"/>
              </a:rPr>
              <a:t>مميز </a:t>
            </a:r>
            <a:r>
              <a:rPr lang="ar-SA" sz="3200" b="1" dirty="0" smtClean="0">
                <a:ea typeface="Times New Roman"/>
                <a:cs typeface="Traditional Arabic"/>
              </a:rPr>
              <a:t>يعقله -أي الطلاق- </a:t>
            </a:r>
            <a:r>
              <a:rPr lang="ar-SA" sz="3200" b="1" dirty="0">
                <a:ea typeface="Times New Roman"/>
                <a:cs typeface="Traditional Arabic"/>
              </a:rPr>
              <a:t>بأن يعلم أن النكاح يزول به.</a:t>
            </a:r>
            <a:endParaRPr lang="en-US" sz="3200" b="1" dirty="0">
              <a:ea typeface="Times New Roman"/>
              <a:cs typeface="Traditional Arabic"/>
            </a:endParaRPr>
          </a:p>
          <a:p>
            <a:r>
              <a:rPr lang="ar-SA" sz="3200" b="1" dirty="0">
                <a:ea typeface="Times New Roman"/>
                <a:cs typeface="Traditional Arabic"/>
              </a:rPr>
              <a:t>الدليل: لعموم حديث ((إنما الطلاق لمن أخذ بالساق)).</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طلاق </a:t>
            </a:r>
            <a:r>
              <a:rPr lang="ar-SA" sz="3200" b="1" u="sng" dirty="0">
                <a:solidFill>
                  <a:srgbClr val="C00000"/>
                </a:solidFill>
                <a:cs typeface="Traditional Arabic" panose="02020603050405020304" pitchFamily="18" charset="-78"/>
              </a:rPr>
              <a:t>المميز</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76566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وعكسه </a:t>
            </a:r>
            <a:r>
              <a:rPr lang="ar-SA" sz="3200" b="1" dirty="0">
                <a:ea typeface="Times New Roman"/>
                <a:cs typeface="Traditional Arabic"/>
              </a:rPr>
              <a:t>الآثم : فيقع طلاق السكران طوعاً ولو خلط في كلامه أو سقط تمييزه بين الأعيان ويؤاخذ بسائر أقواله وكل فعل يعتبر له العقل كإقرار وقذف وقتل وسرقة.</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طلاق </a:t>
            </a:r>
            <a:r>
              <a:rPr lang="ar-SA" sz="3200" b="1" u="sng" dirty="0">
                <a:solidFill>
                  <a:srgbClr val="C00000"/>
                </a:solidFill>
                <a:cs typeface="Traditional Arabic" panose="02020603050405020304" pitchFamily="18" charset="-78"/>
              </a:rPr>
              <a:t>السكران بطريق محرم</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5513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44488" y="234760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ea typeface="Times New Roman"/>
                <a:cs typeface="Traditional Arabic"/>
              </a:rPr>
              <a:t>ومن أكره عليه  - أي على الطلاق -  ظلماً  أي بغير حق لم يقع الطلاق.</a:t>
            </a:r>
            <a:endParaRPr lang="en-US" sz="3200" b="1" dirty="0">
              <a:ea typeface="Times New Roman"/>
              <a:cs typeface="Traditional Arabic"/>
            </a:endParaRPr>
          </a:p>
          <a:p>
            <a:r>
              <a:rPr lang="ar-SA" sz="3200" b="1" dirty="0">
                <a:ea typeface="Times New Roman"/>
                <a:cs typeface="Traditional Arabic"/>
              </a:rPr>
              <a:t>الدليل: لحديث عائشة مرفوعا ((لا طلاق ولا عتق في إغلاق)) رواه أحمد وأبو داود وابن ماجه. والإغلاق الإكراه</a:t>
            </a:r>
            <a:r>
              <a:rPr lang="ar-SA" sz="3200" b="1" dirty="0" smtClean="0">
                <a:ea typeface="Times New Roman"/>
                <a:cs typeface="Traditional Arabic"/>
              </a:rPr>
              <a:t>.</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طلاق </a:t>
            </a:r>
            <a:r>
              <a:rPr lang="ar-SA" sz="3200" b="1" u="sng" dirty="0">
                <a:solidFill>
                  <a:srgbClr val="C00000"/>
                </a:solidFill>
                <a:cs typeface="Traditional Arabic" panose="02020603050405020304" pitchFamily="18" charset="-78"/>
              </a:rPr>
              <a:t>المكره بغير حق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48184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44488" y="2347602"/>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a:rPr>
              <a:t>1. </a:t>
            </a:r>
            <a:r>
              <a:rPr lang="ar-SA" sz="3200" b="1" dirty="0">
                <a:ea typeface="Times New Roman"/>
                <a:cs typeface="Traditional Arabic"/>
              </a:rPr>
              <a:t>أن يكون ممن يتضرر كثيراً: بإيلام </a:t>
            </a:r>
            <a:r>
              <a:rPr lang="ar-SA" sz="3200" b="1" dirty="0">
                <a:ea typeface="Times New Roman"/>
                <a:cs typeface="Traditional Arabic"/>
              </a:rPr>
              <a:t>،</a:t>
            </a:r>
            <a:r>
              <a:rPr lang="ar-SA" sz="3200" b="1" dirty="0" smtClean="0">
                <a:ea typeface="Times New Roman"/>
                <a:cs typeface="Traditional Arabic"/>
              </a:rPr>
              <a:t> </a:t>
            </a:r>
            <a:r>
              <a:rPr lang="ar-SA" sz="3200" b="1" dirty="0">
                <a:ea typeface="Times New Roman"/>
                <a:cs typeface="Traditional Arabic"/>
              </a:rPr>
              <a:t>أي بعقوبة من ضرب أو خنق أو نحوهما   له </a:t>
            </a:r>
            <a:r>
              <a:rPr lang="ar-SA" sz="3200" b="1" dirty="0" smtClean="0">
                <a:ea typeface="Times New Roman"/>
                <a:cs typeface="Traditional Arabic"/>
              </a:rPr>
              <a:t>،  </a:t>
            </a:r>
            <a:r>
              <a:rPr lang="ar-SA" sz="3200" b="1" dirty="0">
                <a:ea typeface="Times New Roman"/>
                <a:cs typeface="Traditional Arabic"/>
              </a:rPr>
              <a:t>أي للزوج </a:t>
            </a:r>
            <a:r>
              <a:rPr lang="ar-SA" sz="3200" b="1" dirty="0" smtClean="0">
                <a:ea typeface="Times New Roman"/>
                <a:cs typeface="Traditional Arabic"/>
              </a:rPr>
              <a:t>،  </a:t>
            </a:r>
            <a:r>
              <a:rPr lang="ar-SA" sz="3200" b="1" dirty="0">
                <a:ea typeface="Times New Roman"/>
                <a:cs typeface="Traditional Arabic"/>
              </a:rPr>
              <a:t>أو لولده أو أخذ مال </a:t>
            </a:r>
            <a:r>
              <a:rPr lang="ar-SA" sz="3200" b="1" dirty="0" smtClean="0">
                <a:ea typeface="Times New Roman"/>
                <a:cs typeface="Traditional Arabic"/>
              </a:rPr>
              <a:t>يضره، </a:t>
            </a:r>
            <a:r>
              <a:rPr lang="ar-SA" sz="3200" b="1" dirty="0">
                <a:ea typeface="Times New Roman"/>
                <a:cs typeface="Traditional Arabic"/>
              </a:rPr>
              <a:t>أو هدده </a:t>
            </a:r>
            <a:r>
              <a:rPr lang="ar-SA" sz="3200" b="1" dirty="0" smtClean="0">
                <a:ea typeface="Times New Roman"/>
                <a:cs typeface="Traditional Arabic"/>
              </a:rPr>
              <a:t>بأحدها </a:t>
            </a:r>
            <a:r>
              <a:rPr lang="ar-SA" sz="3200" b="1" dirty="0">
                <a:ea typeface="Times New Roman"/>
                <a:cs typeface="Traditional Arabic"/>
              </a:rPr>
              <a:t>أي أحد المذكورات من إيلام له أو لولده أو أخذ مال يضره.</a:t>
            </a:r>
            <a:endParaRPr lang="en-US" sz="3200" b="1" dirty="0">
              <a:ea typeface="Times New Roman"/>
              <a:cs typeface="Traditional Arabic"/>
            </a:endParaRPr>
          </a:p>
          <a:p>
            <a:pPr lvl="0"/>
            <a:r>
              <a:rPr lang="ar-SA" sz="3200" b="1" dirty="0">
                <a:ea typeface="Times New Roman"/>
                <a:cs typeface="Traditional Arabic"/>
              </a:rPr>
              <a:t>2. أن يكون من قادر: على ما هدده به بسلطة أو تغلب كلص ونحوه.</a:t>
            </a:r>
            <a:endParaRPr lang="en-US" sz="3200" b="1" dirty="0">
              <a:ea typeface="Times New Roman"/>
              <a:cs typeface="Traditional Arabic"/>
            </a:endParaRPr>
          </a:p>
          <a:p>
            <a:pPr lvl="0"/>
            <a:r>
              <a:rPr lang="ar-SA" sz="3200" b="1" dirty="0">
                <a:ea typeface="Times New Roman"/>
                <a:cs typeface="Traditional Arabic"/>
              </a:rPr>
              <a:t>3. أن يظن   الزوج   إيقاعه - أي إيقاع ما هدده به- حيث لم يرفع عنه ذلك حتى يطلق</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8"/>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شروط </a:t>
            </a:r>
            <a:r>
              <a:rPr lang="ar-SA" sz="3200" b="1" u="sng" dirty="0">
                <a:solidFill>
                  <a:srgbClr val="C00000"/>
                </a:solidFill>
                <a:cs typeface="Traditional Arabic" panose="02020603050405020304" pitchFamily="18" charset="-78"/>
              </a:rPr>
              <a:t>الإكراه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90781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44488" y="234760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بخلاف </a:t>
            </a:r>
            <a:r>
              <a:rPr lang="ar-SA" sz="3200" b="1" dirty="0">
                <a:ea typeface="Times New Roman"/>
                <a:cs typeface="Traditional Arabic"/>
              </a:rPr>
              <a:t>مول </a:t>
            </a:r>
            <a:r>
              <a:rPr lang="ar-SA" sz="3200" b="1" dirty="0" smtClean="0">
                <a:ea typeface="Times New Roman"/>
                <a:cs typeface="Traditional Arabic"/>
              </a:rPr>
              <a:t>أبى </a:t>
            </a:r>
            <a:r>
              <a:rPr lang="ar-SA" sz="3200" b="1" dirty="0">
                <a:ea typeface="Times New Roman"/>
                <a:cs typeface="Traditional Arabic"/>
              </a:rPr>
              <a:t>الفيئة فأجبره الحاكم عليه.</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7"/>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طلاق </a:t>
            </a:r>
            <a:r>
              <a:rPr lang="ar-SA" sz="3200" b="1" u="sng" dirty="0">
                <a:solidFill>
                  <a:srgbClr val="C00000"/>
                </a:solidFill>
                <a:cs typeface="Traditional Arabic" panose="02020603050405020304" pitchFamily="18" charset="-78"/>
              </a:rPr>
              <a:t>المكره بحق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93444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ومن </a:t>
            </a:r>
            <a:r>
              <a:rPr lang="ar-SA" sz="3200" b="1" dirty="0">
                <a:ea typeface="Times New Roman"/>
                <a:cs typeface="Traditional Arabic"/>
              </a:rPr>
              <a:t>قصد ايقاع الطلاق دون دفع الاكراه وقع طلاقه كمن أكره على طلقة فطلق أكثر .</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7"/>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صور </a:t>
            </a:r>
            <a:r>
              <a:rPr lang="ar-SA" sz="3200" b="1" u="sng" dirty="0">
                <a:solidFill>
                  <a:srgbClr val="C00000"/>
                </a:solidFill>
                <a:cs typeface="Traditional Arabic" panose="02020603050405020304" pitchFamily="18" charset="-78"/>
              </a:rPr>
              <a:t>يقع الطلاق فيها عند الإكراه:  </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97018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344487" y="2322834"/>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1. ويقع </a:t>
            </a:r>
            <a:r>
              <a:rPr lang="ar-SA" sz="3200" b="1" dirty="0">
                <a:ea typeface="Times New Roman"/>
                <a:cs typeface="Traditional Arabic"/>
              </a:rPr>
              <a:t>الطلاق   بائنا لا الخلع   في نكاح مختلف فيه   كبلا ولي ولو لم يره مطلق.</a:t>
            </a:r>
            <a:endParaRPr lang="en-US" sz="3200" b="1" dirty="0">
              <a:ea typeface="Times New Roman"/>
              <a:cs typeface="Traditional Arabic"/>
            </a:endParaRPr>
          </a:p>
          <a:p>
            <a:pPr lvl="0"/>
            <a:r>
              <a:rPr lang="ar-SA" sz="3200" b="1" dirty="0" smtClean="0">
                <a:ea typeface="Times New Roman"/>
                <a:cs typeface="Traditional Arabic"/>
              </a:rPr>
              <a:t>2. </a:t>
            </a:r>
            <a:r>
              <a:rPr lang="ar-SA" sz="3200" b="1" dirty="0">
                <a:ea typeface="Times New Roman"/>
                <a:cs typeface="Traditional Arabic"/>
              </a:rPr>
              <a:t>ولا يستحق عوضا سئل عليه.</a:t>
            </a:r>
            <a:endParaRPr lang="en-US" sz="3200" b="1" dirty="0">
              <a:ea typeface="Times New Roman"/>
              <a:cs typeface="Traditional Arabic"/>
            </a:endParaRPr>
          </a:p>
          <a:p>
            <a:pPr lvl="0"/>
            <a:r>
              <a:rPr lang="ar-SA" sz="3200" b="1" dirty="0" smtClean="0">
                <a:ea typeface="Times New Roman"/>
                <a:cs typeface="Traditional Arabic"/>
              </a:rPr>
              <a:t>3. </a:t>
            </a:r>
            <a:r>
              <a:rPr lang="ar-SA" sz="3200" b="1" dirty="0">
                <a:ea typeface="Times New Roman"/>
                <a:cs typeface="Traditional Arabic"/>
              </a:rPr>
              <a:t>ولا يكون بدعيا في حيض.</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7"/>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أثر </a:t>
            </a:r>
            <a:r>
              <a:rPr lang="ar-SA" sz="3200" b="1" u="sng" dirty="0">
                <a:solidFill>
                  <a:srgbClr val="C00000"/>
                </a:solidFill>
                <a:cs typeface="Traditional Arabic" panose="02020603050405020304" pitchFamily="18" charset="-78"/>
              </a:rPr>
              <a:t>الخلع والطلاق في نكاح مختلف فيه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25365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344487" y="23228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ويقع الطلاق من </a:t>
            </a:r>
            <a:r>
              <a:rPr lang="ar-SA" sz="3200" b="1" dirty="0">
                <a:ea typeface="Times New Roman"/>
                <a:cs typeface="Traditional Arabic"/>
              </a:rPr>
              <a:t>الغضبان </a:t>
            </a:r>
            <a:r>
              <a:rPr lang="ar-SA" sz="3200" b="1" dirty="0" smtClean="0">
                <a:ea typeface="Times New Roman"/>
                <a:cs typeface="Traditional Arabic"/>
              </a:rPr>
              <a:t>ما </a:t>
            </a:r>
            <a:r>
              <a:rPr lang="ar-SA" sz="3200" b="1" dirty="0">
                <a:ea typeface="Times New Roman"/>
                <a:cs typeface="Traditional Arabic"/>
              </a:rPr>
              <a:t>لم يُغم عليه كغيره</a:t>
            </a:r>
            <a:r>
              <a:rPr lang="ar-SA" sz="3200" dirty="0"/>
              <a:t>. </a:t>
            </a:r>
            <a:endParaRPr lang="en-US" sz="3200" b="1" dirty="0">
              <a:ea typeface="Times New Roman"/>
              <a:cs typeface="Traditional Arabic"/>
            </a:endParaRPr>
          </a:p>
        </p:txBody>
      </p:sp>
      <p:sp>
        <p:nvSpPr>
          <p:cNvPr id="8" name="Text Box 2"/>
          <p:cNvSpPr txBox="1">
            <a:spLocks noChangeArrowheads="1"/>
          </p:cNvSpPr>
          <p:nvPr/>
        </p:nvSpPr>
        <p:spPr bwMode="auto">
          <a:xfrm>
            <a:off x="2790872" y="1522327"/>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طلاق </a:t>
            </a:r>
            <a:r>
              <a:rPr lang="ar-SA" sz="3200" b="1" u="sng" dirty="0">
                <a:solidFill>
                  <a:srgbClr val="C00000"/>
                </a:solidFill>
                <a:cs typeface="Traditional Arabic" panose="02020603050405020304" pitchFamily="18" charset="-78"/>
              </a:rPr>
              <a:t>الغضبان</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5950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344487" y="2322834"/>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ووكيله   </a:t>
            </a:r>
            <a:r>
              <a:rPr lang="ar-SA" sz="3200" b="1" dirty="0">
                <a:ea typeface="Times New Roman"/>
                <a:cs typeface="Traditional Arabic"/>
              </a:rPr>
              <a:t>أي الزوج في الطلاق </a:t>
            </a:r>
            <a:r>
              <a:rPr lang="ar-SA" sz="3200" b="1" dirty="0" err="1">
                <a:ea typeface="Times New Roman"/>
                <a:cs typeface="Traditional Arabic"/>
              </a:rPr>
              <a:t>كهو</a:t>
            </a:r>
            <a:r>
              <a:rPr lang="ar-SA" sz="3200" b="1" dirty="0">
                <a:ea typeface="Times New Roman"/>
                <a:cs typeface="Traditional Arabic"/>
              </a:rPr>
              <a:t>، فيصح توكيل مكلف ومميز يعقله.   </a:t>
            </a:r>
            <a:endParaRPr lang="en-US" sz="3200" b="1" dirty="0">
              <a:ea typeface="Times New Roman"/>
              <a:cs typeface="Traditional Arabic"/>
            </a:endParaRPr>
          </a:p>
          <a:p>
            <a:pPr lvl="0"/>
            <a:r>
              <a:rPr lang="ar-SA" sz="3200" b="1" dirty="0" smtClean="0">
                <a:ea typeface="Times New Roman"/>
                <a:cs typeface="Traditional Arabic"/>
              </a:rPr>
              <a:t>1.ويطلق   </a:t>
            </a:r>
            <a:r>
              <a:rPr lang="ar-SA" sz="3200" b="1" dirty="0">
                <a:ea typeface="Times New Roman"/>
                <a:cs typeface="Traditional Arabic"/>
              </a:rPr>
              <a:t>الوكيل   واحدة   فقط.   </a:t>
            </a:r>
            <a:endParaRPr lang="en-US" sz="3200" b="1" dirty="0">
              <a:ea typeface="Times New Roman"/>
              <a:cs typeface="Traditional Arabic"/>
            </a:endParaRPr>
          </a:p>
          <a:p>
            <a:pPr lvl="0"/>
            <a:r>
              <a:rPr lang="ar-SA" sz="3200" b="1" dirty="0" smtClean="0">
                <a:ea typeface="Times New Roman"/>
                <a:cs typeface="Traditional Arabic"/>
              </a:rPr>
              <a:t>2. ويطلق </a:t>
            </a:r>
            <a:r>
              <a:rPr lang="ar-SA" sz="3200" b="1" dirty="0">
                <a:ea typeface="Times New Roman"/>
                <a:cs typeface="Traditional Arabic"/>
              </a:rPr>
              <a:t>في غير وقت بدعة متى شاء إلا أن يعين له وقتاً وعدداً فلا يتعداهما.</a:t>
            </a:r>
            <a:endParaRPr lang="en-US" sz="3200" b="1" dirty="0">
              <a:ea typeface="Times New Roman"/>
              <a:cs typeface="Traditional Arabic"/>
            </a:endParaRPr>
          </a:p>
          <a:p>
            <a:pPr lvl="0"/>
            <a:r>
              <a:rPr lang="ar-SA" sz="3200" b="1" dirty="0" smtClean="0">
                <a:ea typeface="Times New Roman"/>
                <a:cs typeface="Traditional Arabic"/>
              </a:rPr>
              <a:t>3. </a:t>
            </a:r>
            <a:r>
              <a:rPr lang="ar-SA" sz="3200" b="1" dirty="0">
                <a:ea typeface="Times New Roman"/>
                <a:cs typeface="Traditional Arabic"/>
              </a:rPr>
              <a:t>ولا يملك تعليقاً إلا بجعله له.   </a:t>
            </a:r>
            <a:endParaRPr lang="en-US" sz="3200" b="1" dirty="0">
              <a:ea typeface="Times New Roman"/>
              <a:cs typeface="Traditional Arabic"/>
            </a:endParaRPr>
          </a:p>
          <a:p>
            <a:pPr lvl="0"/>
            <a:endParaRPr lang="ar-SA" sz="3200" b="1" dirty="0" smtClean="0">
              <a:ea typeface="Times New Roman"/>
              <a:cs typeface="Traditional Arabic"/>
            </a:endParaRPr>
          </a:p>
        </p:txBody>
      </p:sp>
      <p:sp>
        <p:nvSpPr>
          <p:cNvPr id="8" name="Text Box 2"/>
          <p:cNvSpPr txBox="1">
            <a:spLocks noChangeArrowheads="1"/>
          </p:cNvSpPr>
          <p:nvPr/>
        </p:nvSpPr>
        <p:spPr bwMode="auto">
          <a:xfrm>
            <a:off x="2790872" y="1522327"/>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التوكيل </a:t>
            </a:r>
            <a:r>
              <a:rPr lang="ar-SA" sz="3200" b="1" u="sng" dirty="0">
                <a:solidFill>
                  <a:srgbClr val="C00000"/>
                </a:solidFill>
                <a:cs typeface="Traditional Arabic" panose="02020603050405020304" pitchFamily="18" charset="-78"/>
              </a:rPr>
              <a:t>في الطلاق وشروطه ومدى صلاحية الوكيل فيه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61749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5" name="Text Box 3"/>
          <p:cNvSpPr txBox="1">
            <a:spLocks noChangeArrowheads="1"/>
          </p:cNvSpPr>
          <p:nvPr/>
        </p:nvSpPr>
        <p:spPr bwMode="auto">
          <a:xfrm>
            <a:off x="344487" y="2322834"/>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وامرأته   </a:t>
            </a:r>
            <a:r>
              <a:rPr lang="ar-SA" sz="3200" b="1" dirty="0">
                <a:ea typeface="Times New Roman"/>
                <a:cs typeface="Traditional Arabic"/>
              </a:rPr>
              <a:t>إذا قال لها طلقي نفسك   كوكيله في طلاق نفسها =  فلها أن تطلق نفسها طلقة متى شاءت.</a:t>
            </a:r>
            <a:endParaRPr lang="en-US" sz="3200" b="1" dirty="0">
              <a:ea typeface="Times New Roman"/>
              <a:cs typeface="Traditional Arabic"/>
            </a:endParaRPr>
          </a:p>
          <a:p>
            <a:pPr lvl="0"/>
            <a:endParaRPr lang="ar-SA" sz="3200" b="1" dirty="0">
              <a:ea typeface="Times New Roman"/>
              <a:cs typeface="Traditional Arabic"/>
            </a:endParaRPr>
          </a:p>
        </p:txBody>
      </p:sp>
      <p:sp>
        <p:nvSpPr>
          <p:cNvPr id="8" name="Text Box 2"/>
          <p:cNvSpPr txBox="1">
            <a:spLocks noChangeArrowheads="1"/>
          </p:cNvSpPr>
          <p:nvPr/>
        </p:nvSpPr>
        <p:spPr bwMode="auto">
          <a:xfrm>
            <a:off x="2790872" y="1522327"/>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توكيل </a:t>
            </a:r>
            <a:r>
              <a:rPr lang="ar-SA" sz="3200" b="1" u="sng" dirty="0">
                <a:solidFill>
                  <a:srgbClr val="C00000"/>
                </a:solidFill>
                <a:cs typeface="Traditional Arabic" panose="02020603050405020304" pitchFamily="18" charset="-78"/>
              </a:rPr>
              <a:t>الزوجة أن تطلق نفسها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9050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ext Box 3"/>
          <p:cNvSpPr txBox="1">
            <a:spLocks noChangeArrowheads="1"/>
          </p:cNvSpPr>
          <p:nvPr/>
        </p:nvSpPr>
        <p:spPr bwMode="auto">
          <a:xfrm>
            <a:off x="344487" y="23228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ويبطل </a:t>
            </a:r>
            <a:r>
              <a:rPr lang="ar-SA" sz="3200" b="1" dirty="0">
                <a:ea typeface="Times New Roman"/>
                <a:cs typeface="Traditional Arabic"/>
              </a:rPr>
              <a:t>توكيل الزوج في الطلاق برجوعه عنه. </a:t>
            </a:r>
          </a:p>
        </p:txBody>
      </p:sp>
      <p:sp>
        <p:nvSpPr>
          <p:cNvPr id="8" name="Text Box 2"/>
          <p:cNvSpPr txBox="1">
            <a:spLocks noChangeArrowheads="1"/>
          </p:cNvSpPr>
          <p:nvPr/>
        </p:nvSpPr>
        <p:spPr bwMode="auto">
          <a:xfrm>
            <a:off x="2790872" y="1522327"/>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متى </a:t>
            </a:r>
            <a:r>
              <a:rPr lang="ar-SA" sz="3200" b="1" u="sng" dirty="0">
                <a:solidFill>
                  <a:srgbClr val="C00000"/>
                </a:solidFill>
                <a:cs typeface="Traditional Arabic" panose="02020603050405020304" pitchFamily="18" charset="-78"/>
              </a:rPr>
              <a:t>يبطل التوكيل:</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16796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dirty="0"/>
              <a:t>فصل </a:t>
            </a:r>
            <a:r>
              <a:rPr lang="ar-SA" dirty="0" smtClean="0"/>
              <a:t/>
            </a:r>
            <a:br>
              <a:rPr lang="ar-SA" dirty="0" smtClean="0"/>
            </a:br>
            <a:r>
              <a:rPr lang="ar-SA" dirty="0" smtClean="0"/>
              <a:t>وقوع </a:t>
            </a:r>
            <a:r>
              <a:rPr lang="ar-SA" dirty="0"/>
              <a:t>الطلاق</a:t>
            </a:r>
            <a:endParaRPr lang="en-US"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27811969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Text Box 3"/>
          <p:cNvSpPr txBox="1">
            <a:spLocks noChangeArrowheads="1"/>
          </p:cNvSpPr>
          <p:nvPr/>
        </p:nvSpPr>
        <p:spPr bwMode="auto">
          <a:xfrm>
            <a:off x="344487" y="2322834"/>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1. إذا </a:t>
            </a:r>
            <a:r>
              <a:rPr lang="ar-SA" sz="3200" b="1" dirty="0">
                <a:ea typeface="Times New Roman"/>
                <a:cs typeface="Traditional Arabic"/>
              </a:rPr>
              <a:t>طلقها مرة  - أي طلقة واحدة  -</a:t>
            </a:r>
            <a:endParaRPr lang="en-US" sz="3200" b="1" dirty="0">
              <a:ea typeface="Times New Roman"/>
              <a:cs typeface="Traditional Arabic"/>
            </a:endParaRPr>
          </a:p>
          <a:p>
            <a:pPr lvl="0"/>
            <a:r>
              <a:rPr lang="ar-SA" sz="3200" b="1" dirty="0" smtClean="0">
                <a:ea typeface="Times New Roman"/>
                <a:cs typeface="Traditional Arabic"/>
              </a:rPr>
              <a:t>2. </a:t>
            </a:r>
            <a:r>
              <a:rPr lang="ar-SA" sz="3200" b="1" dirty="0">
                <a:ea typeface="Times New Roman"/>
                <a:cs typeface="Traditional Arabic"/>
              </a:rPr>
              <a:t>في طهر لم يجامع فيه.</a:t>
            </a:r>
            <a:endParaRPr lang="en-US" sz="3200" b="1" dirty="0">
              <a:ea typeface="Times New Roman"/>
              <a:cs typeface="Traditional Arabic"/>
            </a:endParaRPr>
          </a:p>
          <a:p>
            <a:pPr lvl="0"/>
            <a:r>
              <a:rPr lang="ar-SA" sz="3200" b="1" dirty="0" smtClean="0">
                <a:ea typeface="Times New Roman"/>
                <a:cs typeface="Traditional Arabic"/>
              </a:rPr>
              <a:t>3. </a:t>
            </a:r>
            <a:r>
              <a:rPr lang="ar-SA" sz="3200" b="1" dirty="0">
                <a:ea typeface="Times New Roman"/>
                <a:cs typeface="Traditional Arabic"/>
              </a:rPr>
              <a:t>وتركها حتى تنقضي عدتها.</a:t>
            </a:r>
            <a:endParaRPr lang="en-US" sz="3200" b="1" dirty="0">
              <a:ea typeface="Times New Roman"/>
              <a:cs typeface="Traditional Arabic"/>
            </a:endParaRPr>
          </a:p>
          <a:p>
            <a:r>
              <a:rPr lang="ar-SA" sz="3200" b="1" dirty="0">
                <a:ea typeface="Times New Roman"/>
                <a:cs typeface="Traditional Arabic"/>
              </a:rPr>
              <a:t> فهو سنة، أي فهذا الطلاق موافق للسنة.</a:t>
            </a:r>
            <a:endParaRPr lang="en-US" sz="3200" b="1" dirty="0">
              <a:ea typeface="Times New Roman"/>
              <a:cs typeface="Traditional Arabic"/>
            </a:endParaRPr>
          </a:p>
          <a:p>
            <a:r>
              <a:rPr lang="ar-SA" sz="3200" b="1" dirty="0">
                <a:ea typeface="Times New Roman"/>
                <a:cs typeface="Traditional Arabic"/>
              </a:rPr>
              <a:t>الدليل: لقوله تعالى { إذا طلقتم النساء فطلقوهن لعدتهن } قال ابن مسعود: طاهرات من غير جماع.</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الطلاق </a:t>
            </a:r>
            <a:r>
              <a:rPr lang="ar-SA" sz="3200" b="1" u="sng" dirty="0">
                <a:solidFill>
                  <a:srgbClr val="C00000"/>
                </a:solidFill>
                <a:cs typeface="Traditional Arabic" panose="02020603050405020304" pitchFamily="18" charset="-78"/>
              </a:rPr>
              <a:t>السني: </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93734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5" name="Text Box 3"/>
          <p:cNvSpPr txBox="1">
            <a:spLocks noChangeArrowheads="1"/>
          </p:cNvSpPr>
          <p:nvPr/>
        </p:nvSpPr>
        <p:spPr bwMode="auto">
          <a:xfrm>
            <a:off x="-87560" y="1637511"/>
            <a:ext cx="999356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r>
              <a:rPr lang="ar-SA" sz="3200" b="1" dirty="0" smtClean="0">
                <a:ea typeface="Times New Roman"/>
                <a:cs typeface="Traditional Arabic"/>
              </a:rPr>
              <a:t>1. أن </a:t>
            </a:r>
            <a:r>
              <a:rPr lang="ar-SA" sz="3200" b="1" dirty="0">
                <a:ea typeface="Times New Roman"/>
                <a:cs typeface="Traditional Arabic"/>
              </a:rPr>
              <a:t>طلقها في طهر متعقب للرجعة من طلاق في حيض فبدعة.   </a:t>
            </a:r>
            <a:endParaRPr lang="en-US" sz="3200" b="1" dirty="0">
              <a:ea typeface="Times New Roman"/>
              <a:cs typeface="Traditional Arabic"/>
            </a:endParaRPr>
          </a:p>
          <a:p>
            <a:pPr lvl="0"/>
            <a:r>
              <a:rPr lang="ar-SA" sz="3200" b="1" dirty="0" smtClean="0">
                <a:ea typeface="Times New Roman"/>
                <a:cs typeface="Traditional Arabic"/>
              </a:rPr>
              <a:t>2. يحرم </a:t>
            </a:r>
            <a:r>
              <a:rPr lang="ar-SA" sz="3200" b="1" dirty="0">
                <a:ea typeface="Times New Roman"/>
                <a:cs typeface="Traditional Arabic"/>
              </a:rPr>
              <a:t>إيقاع الثلاث ولو بكلمات متفرقات، في طهر لم يصبها فيه لا بعد رجعة أو عقد.</a:t>
            </a:r>
            <a:endParaRPr lang="en-US" sz="3200" b="1" dirty="0">
              <a:ea typeface="Times New Roman"/>
              <a:cs typeface="Traditional Arabic"/>
            </a:endParaRPr>
          </a:p>
          <a:p>
            <a:r>
              <a:rPr lang="ar-SA" sz="3200" b="1" dirty="0">
                <a:ea typeface="Times New Roman"/>
                <a:cs typeface="Traditional Arabic"/>
              </a:rPr>
              <a:t>الدليل:  روي ذلك عن عمر وعلي وابن مسعود وابن عباس وابن عمر فمن طلق زوجة ثلاثا بكلمة واحدة وقع الثلاث وحرمت عليه حتى تنكح زوجا غيره قبل الدخول كان ذلك أو بعده.   </a:t>
            </a:r>
            <a:endParaRPr lang="en-US" sz="3200" b="1" dirty="0">
              <a:ea typeface="Times New Roman"/>
              <a:cs typeface="Traditional Arabic"/>
            </a:endParaRPr>
          </a:p>
          <a:p>
            <a:pPr lvl="0"/>
            <a:r>
              <a:rPr lang="ar-SA" sz="3200" b="1" dirty="0" smtClean="0">
                <a:ea typeface="Times New Roman"/>
                <a:cs typeface="Traditional Arabic"/>
              </a:rPr>
              <a:t>3. وإن </a:t>
            </a:r>
            <a:r>
              <a:rPr lang="ar-SA" sz="3200" b="1" dirty="0">
                <a:ea typeface="Times New Roman"/>
                <a:cs typeface="Traditional Arabic"/>
              </a:rPr>
              <a:t>طلق من دخل بها في حيض.</a:t>
            </a:r>
            <a:endParaRPr lang="en-US" sz="3200" b="1" dirty="0">
              <a:ea typeface="Times New Roman"/>
              <a:cs typeface="Traditional Arabic"/>
            </a:endParaRPr>
          </a:p>
          <a:p>
            <a:pPr lvl="0"/>
            <a:r>
              <a:rPr lang="ar-SA" sz="3200" b="1" dirty="0" smtClean="0">
                <a:ea typeface="Times New Roman"/>
                <a:cs typeface="Traditional Arabic"/>
              </a:rPr>
              <a:t>4. </a:t>
            </a:r>
            <a:r>
              <a:rPr lang="ar-SA" sz="3200" b="1" dirty="0">
                <a:ea typeface="Times New Roman"/>
                <a:cs typeface="Traditional Arabic"/>
              </a:rPr>
              <a:t>أو  يطلقها في طهر وطئ فيه ولم يستبن حملها. </a:t>
            </a:r>
          </a:p>
          <a:p>
            <a:pPr lvl="0"/>
            <a:r>
              <a:rPr lang="ar-SA" sz="3200" b="1" dirty="0" smtClean="0">
                <a:ea typeface="Times New Roman"/>
                <a:cs typeface="Traditional Arabic"/>
              </a:rPr>
              <a:t>5. كذا </a:t>
            </a:r>
            <a:r>
              <a:rPr lang="ar-SA" sz="3200" b="1" dirty="0">
                <a:ea typeface="Times New Roman"/>
                <a:cs typeface="Traditional Arabic"/>
              </a:rPr>
              <a:t>لو علق طلاقها على نحو أكلها مما يتحقق وقوعه </a:t>
            </a:r>
            <a:r>
              <a:rPr lang="ar-SA" sz="3200" b="1" dirty="0" smtClean="0">
                <a:ea typeface="Times New Roman"/>
                <a:cs typeface="Traditional Arabic"/>
              </a:rPr>
              <a:t>= فبدعة.</a:t>
            </a:r>
            <a:endParaRPr lang="en-US" sz="3200" b="1" dirty="0">
              <a:ea typeface="Times New Roman"/>
              <a:cs typeface="Traditional Arabic"/>
            </a:endParaRPr>
          </a:p>
        </p:txBody>
      </p:sp>
      <p:sp>
        <p:nvSpPr>
          <p:cNvPr id="8" name="Text Box 2"/>
          <p:cNvSpPr txBox="1">
            <a:spLocks noChangeArrowheads="1"/>
          </p:cNvSpPr>
          <p:nvPr/>
        </p:nvSpPr>
        <p:spPr bwMode="auto">
          <a:xfrm>
            <a:off x="3051136" y="1052736"/>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صور </a:t>
            </a:r>
            <a:r>
              <a:rPr lang="ar-SA" sz="3200" b="1" u="sng" dirty="0">
                <a:solidFill>
                  <a:srgbClr val="C00000"/>
                </a:solidFill>
                <a:cs typeface="Traditional Arabic" panose="02020603050405020304" pitchFamily="18" charset="-78"/>
              </a:rPr>
              <a:t>الطلاق البدعي</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52280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5" name="Text Box 3"/>
          <p:cNvSpPr txBox="1">
            <a:spLocks noChangeArrowheads="1"/>
          </p:cNvSpPr>
          <p:nvPr/>
        </p:nvSpPr>
        <p:spPr bwMode="auto">
          <a:xfrm>
            <a:off x="344487" y="2322834"/>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ويقع </a:t>
            </a:r>
            <a:r>
              <a:rPr lang="ar-SA" sz="3200" b="1" dirty="0">
                <a:ea typeface="Times New Roman"/>
                <a:cs typeface="Traditional Arabic"/>
              </a:rPr>
              <a:t>.  الدليل: لحديث ابن عمر أنه طلق امرأته وهي حائض فأمره النبي صلى الله عليه وسلم بمراجعتها. رواه الجماعة إلا الترمذي وتسن رجعتها إذا طلق زمن البدعة لحديث ابن عمر.</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هل </a:t>
            </a:r>
            <a:r>
              <a:rPr lang="ar-SA" sz="3200" b="1" u="sng" dirty="0">
                <a:solidFill>
                  <a:srgbClr val="C00000"/>
                </a:solidFill>
                <a:cs typeface="Traditional Arabic" panose="02020603050405020304" pitchFamily="18" charset="-78"/>
              </a:rPr>
              <a:t>يقع الطلاق البدعي</a:t>
            </a:r>
            <a:r>
              <a:rPr lang="ar-SA" sz="3200" b="1" u="sng" dirty="0" smtClean="0">
                <a:solidFill>
                  <a:srgbClr val="C00000"/>
                </a:solidFill>
                <a:cs typeface="Traditional Arabic" panose="02020603050405020304" pitchFamily="18" charset="-78"/>
              </a:rPr>
              <a:t>: </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24298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5" name="Text Box 3"/>
          <p:cNvSpPr txBox="1">
            <a:spLocks noChangeArrowheads="1"/>
          </p:cNvSpPr>
          <p:nvPr/>
        </p:nvSpPr>
        <p:spPr bwMode="auto">
          <a:xfrm>
            <a:off x="344487" y="2322834"/>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ولا </a:t>
            </a:r>
            <a:r>
              <a:rPr lang="ar-SA" sz="3200" b="1" dirty="0">
                <a:ea typeface="Times New Roman"/>
                <a:cs typeface="Traditional Arabic"/>
              </a:rPr>
              <a:t>سنة ولا بدعة   في زمن أو عدد:   </a:t>
            </a:r>
            <a:endParaRPr lang="en-US" sz="3200" b="1" dirty="0">
              <a:ea typeface="Times New Roman"/>
              <a:cs typeface="Traditional Arabic"/>
            </a:endParaRPr>
          </a:p>
          <a:p>
            <a:pPr lvl="0"/>
            <a:r>
              <a:rPr lang="ar-SA" sz="3200" b="1" dirty="0" smtClean="0">
                <a:ea typeface="Times New Roman"/>
                <a:cs typeface="Traditional Arabic"/>
              </a:rPr>
              <a:t>1.لصغيرة</a:t>
            </a:r>
            <a:r>
              <a:rPr lang="ar-SA" sz="3200" b="1" dirty="0">
                <a:ea typeface="Times New Roman"/>
                <a:cs typeface="Traditional Arabic"/>
              </a:rPr>
              <a:t>.   2. وآيسة.    3. وغير مدخول بها.   4. ومن بان   أي ظهر   حملها.</a:t>
            </a:r>
            <a:endParaRPr lang="en-US" sz="3200" b="1" dirty="0">
              <a:ea typeface="Times New Roman"/>
              <a:cs typeface="Traditional Arabic"/>
            </a:endParaRPr>
          </a:p>
          <a:p>
            <a:r>
              <a:rPr lang="ar-SA" sz="3200" b="1" dirty="0">
                <a:ea typeface="Times New Roman"/>
                <a:cs typeface="Traditional Arabic"/>
              </a:rPr>
              <a:t>   فإذا قال لإحداهن: أنت طالق للسنة طلقة وللبدعة طلقة وقعتا في الحال إلا أن يريد في غير الآيسة إذا صارت من أهل ذلك.</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متى </a:t>
            </a:r>
            <a:r>
              <a:rPr lang="ar-SA" sz="3200" b="1" u="sng" dirty="0">
                <a:solidFill>
                  <a:srgbClr val="C00000"/>
                </a:solidFill>
                <a:cs typeface="Traditional Arabic" panose="02020603050405020304" pitchFamily="18" charset="-78"/>
              </a:rPr>
              <a:t>يكون الطلاق لا سنة ولا بدعة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57554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5" name="Text Box 3"/>
          <p:cNvSpPr txBox="1">
            <a:spLocks noChangeArrowheads="1"/>
          </p:cNvSpPr>
          <p:nvPr/>
        </p:nvSpPr>
        <p:spPr bwMode="auto">
          <a:xfrm>
            <a:off x="344487" y="23228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وإن </a:t>
            </a:r>
            <a:r>
              <a:rPr lang="ar-SA" sz="3200" b="1" dirty="0">
                <a:ea typeface="Times New Roman"/>
                <a:cs typeface="Traditional Arabic"/>
              </a:rPr>
              <a:t>قاله لمن لها سنة وبدعة فواحدة في الحال والأخرى في ضد حالها إذا. </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إضافة </a:t>
            </a:r>
            <a:r>
              <a:rPr lang="ar-SA" sz="3200" b="1" u="sng" dirty="0">
                <a:solidFill>
                  <a:srgbClr val="C00000"/>
                </a:solidFill>
                <a:cs typeface="Traditional Arabic" panose="02020603050405020304" pitchFamily="18" charset="-78"/>
              </a:rPr>
              <a:t>الطلاق إلى السنة والبدعة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48607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
        <p:nvSpPr>
          <p:cNvPr id="5" name="Text Box 3"/>
          <p:cNvSpPr txBox="1">
            <a:spLocks noChangeArrowheads="1"/>
          </p:cNvSpPr>
          <p:nvPr/>
        </p:nvSpPr>
        <p:spPr bwMode="auto">
          <a:xfrm>
            <a:off x="344487" y="2322834"/>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ea typeface="Times New Roman"/>
                <a:cs typeface="Traditional Arabic"/>
              </a:rPr>
              <a:t>وصريحه   أي صريح الطلاق وهو ما وضع له  لفظ الطلاق وما تصرف منه  كـ:  1. طلقتك. </a:t>
            </a:r>
            <a:endParaRPr lang="en-US" sz="3200" b="1" dirty="0">
              <a:ea typeface="Times New Roman"/>
              <a:cs typeface="Traditional Arabic"/>
            </a:endParaRPr>
          </a:p>
          <a:p>
            <a:pPr lvl="0"/>
            <a:r>
              <a:rPr lang="ar-SA" sz="3200" b="1" dirty="0" smtClean="0">
                <a:ea typeface="Times New Roman"/>
                <a:cs typeface="Traditional Arabic"/>
              </a:rPr>
              <a:t>2. وطالق</a:t>
            </a:r>
            <a:r>
              <a:rPr lang="ar-SA" sz="3200" b="1" dirty="0">
                <a:ea typeface="Times New Roman"/>
                <a:cs typeface="Traditional Arabic"/>
              </a:rPr>
              <a:t>.  </a:t>
            </a:r>
            <a:endParaRPr lang="en-US" sz="3200" b="1" dirty="0">
              <a:ea typeface="Times New Roman"/>
              <a:cs typeface="Traditional Arabic"/>
            </a:endParaRPr>
          </a:p>
          <a:p>
            <a:r>
              <a:rPr lang="ar-SA" sz="3200" b="1" dirty="0" smtClean="0">
                <a:ea typeface="Times New Roman"/>
                <a:cs typeface="Traditional Arabic"/>
              </a:rPr>
              <a:t>3. ومطلقة </a:t>
            </a:r>
            <a:r>
              <a:rPr lang="ar-SA" sz="3200" b="1" dirty="0">
                <a:ea typeface="Times New Roman"/>
                <a:cs typeface="Traditional Arabic"/>
              </a:rPr>
              <a:t>-اسم مفعول- . </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ألفاظ </a:t>
            </a:r>
            <a:r>
              <a:rPr lang="ar-SA" sz="3200" b="1" u="sng" dirty="0">
                <a:solidFill>
                  <a:srgbClr val="C00000"/>
                </a:solidFill>
                <a:cs typeface="Traditional Arabic" panose="02020603050405020304" pitchFamily="18" charset="-78"/>
              </a:rPr>
              <a:t>صريح 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420108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5" name="Text Box 3"/>
          <p:cNvSpPr txBox="1">
            <a:spLocks noChangeArrowheads="1"/>
          </p:cNvSpPr>
          <p:nvPr/>
        </p:nvSpPr>
        <p:spPr bwMode="auto">
          <a:xfrm>
            <a:off x="344487" y="2322834"/>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ea typeface="Times New Roman"/>
                <a:cs typeface="Traditional Arabic"/>
              </a:rPr>
              <a:t>1</a:t>
            </a:r>
            <a:r>
              <a:rPr lang="ar-SA" sz="3200" b="1" dirty="0">
                <a:ea typeface="Times New Roman"/>
                <a:cs typeface="Traditional Arabic"/>
              </a:rPr>
              <a:t>. فعل أمر: </a:t>
            </a:r>
            <a:r>
              <a:rPr lang="ar-SA" sz="3200" b="1" dirty="0" err="1" smtClean="0">
                <a:ea typeface="Times New Roman"/>
                <a:cs typeface="Traditional Arabic"/>
              </a:rPr>
              <a:t>كاطلقي</a:t>
            </a:r>
            <a:r>
              <a:rPr lang="ar-SA" sz="3200" b="1" dirty="0">
                <a:ea typeface="Times New Roman"/>
                <a:cs typeface="Traditional Arabic"/>
              </a:rPr>
              <a:t>.   </a:t>
            </a:r>
            <a:endParaRPr lang="en-US" sz="3200" b="1" dirty="0">
              <a:ea typeface="Times New Roman"/>
              <a:cs typeface="Traditional Arabic"/>
            </a:endParaRPr>
          </a:p>
          <a:p>
            <a:pPr lvl="0"/>
            <a:r>
              <a:rPr lang="ar-SA" sz="3200" b="1" dirty="0" smtClean="0">
                <a:ea typeface="Times New Roman"/>
                <a:cs typeface="Traditional Arabic"/>
              </a:rPr>
              <a:t>2. و </a:t>
            </a:r>
            <a:r>
              <a:rPr lang="ar-SA" sz="3200" b="1" dirty="0">
                <a:ea typeface="Times New Roman"/>
                <a:cs typeface="Traditional Arabic"/>
              </a:rPr>
              <a:t>فعل مضارع كتطليقتين.</a:t>
            </a:r>
            <a:endParaRPr lang="en-US" sz="3200" b="1" dirty="0">
              <a:ea typeface="Times New Roman"/>
              <a:cs typeface="Traditional Arabic"/>
            </a:endParaRPr>
          </a:p>
          <a:p>
            <a:pPr lvl="0"/>
            <a:r>
              <a:rPr lang="ar-SA" sz="3200" b="1" dirty="0" smtClean="0">
                <a:ea typeface="Times New Roman"/>
                <a:cs typeface="Traditional Arabic"/>
              </a:rPr>
              <a:t>3. اسم </a:t>
            </a:r>
            <a:r>
              <a:rPr lang="ar-SA" sz="3200" b="1" dirty="0">
                <a:ea typeface="Times New Roman"/>
                <a:cs typeface="Traditional Arabic"/>
              </a:rPr>
              <a:t>فاعل: مطلِّقة.</a:t>
            </a:r>
            <a:endParaRPr lang="en-US" sz="3200" b="1" dirty="0">
              <a:ea typeface="Times New Roman"/>
              <a:cs typeface="Traditional Arabic"/>
            </a:endParaRPr>
          </a:p>
          <a:p>
            <a:r>
              <a:rPr lang="ar-SA" sz="3200" b="1" dirty="0">
                <a:ea typeface="Times New Roman"/>
                <a:cs typeface="Traditional Arabic"/>
              </a:rPr>
              <a:t>فلا يقع بهذه الألفاظ الثلاثة طلاق.</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أ</a:t>
            </a:r>
            <a:r>
              <a:rPr lang="ar-SA" sz="3200" b="1" u="sng" dirty="0" smtClean="0">
                <a:solidFill>
                  <a:srgbClr val="C00000"/>
                </a:solidFill>
                <a:cs typeface="Traditional Arabic" panose="02020603050405020304" pitchFamily="18" charset="-78"/>
              </a:rPr>
              <a:t>لفاظ </a:t>
            </a:r>
            <a:r>
              <a:rPr lang="ar-SA" sz="3200" b="1" u="sng" dirty="0">
                <a:solidFill>
                  <a:srgbClr val="C00000"/>
                </a:solidFill>
                <a:cs typeface="Traditional Arabic" panose="02020603050405020304" pitchFamily="18" charset="-78"/>
              </a:rPr>
              <a:t>غير صريحة في 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77091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5" name="Text Box 3"/>
          <p:cNvSpPr txBox="1">
            <a:spLocks noChangeArrowheads="1"/>
          </p:cNvSpPr>
          <p:nvPr/>
        </p:nvSpPr>
        <p:spPr bwMode="auto">
          <a:xfrm>
            <a:off x="344487" y="2322834"/>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يقع   </a:t>
            </a:r>
            <a:r>
              <a:rPr lang="ar-SA" sz="3200" b="1" dirty="0">
                <a:ea typeface="Times New Roman"/>
                <a:cs typeface="Traditional Arabic"/>
              </a:rPr>
              <a:t>الطلاق بالصريح وإن لم ينوه جاد أو هازل.</a:t>
            </a:r>
          </a:p>
          <a:p>
            <a:r>
              <a:rPr lang="ar-SA" sz="3200" b="1" dirty="0">
                <a:ea typeface="Times New Roman"/>
                <a:cs typeface="Traditional Arabic"/>
              </a:rPr>
              <a:t>الدليل: لحديث أبي هريرة يرفعه (( ثلاثة جدهن جد وهزلهن جد النكاح والطلاق والرجعة)) رواه الخمسة إلا النسائي.   </a:t>
            </a:r>
            <a:r>
              <a:rPr lang="ar-SA" sz="3200" b="1" dirty="0" smtClean="0">
                <a:ea typeface="Times New Roman"/>
                <a:cs typeface="Traditional Arabic"/>
              </a:rPr>
              <a:t> </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عدم </a:t>
            </a:r>
            <a:r>
              <a:rPr lang="ar-SA" sz="3200" b="1" u="sng" dirty="0">
                <a:solidFill>
                  <a:srgbClr val="C00000"/>
                </a:solidFill>
                <a:cs typeface="Traditional Arabic" panose="02020603050405020304" pitchFamily="18" charset="-78"/>
              </a:rPr>
              <a:t>اشتراط النية في الطلاق الصريح</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213728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5" name="Text Box 3"/>
          <p:cNvSpPr txBox="1">
            <a:spLocks noChangeArrowheads="1"/>
          </p:cNvSpPr>
          <p:nvPr/>
        </p:nvSpPr>
        <p:spPr bwMode="auto">
          <a:xfrm>
            <a:off x="344487" y="2322834"/>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فإن </a:t>
            </a:r>
            <a:r>
              <a:rPr lang="ar-SA" sz="3200" b="1" dirty="0">
                <a:ea typeface="Times New Roman"/>
                <a:cs typeface="Traditional Arabic"/>
              </a:rPr>
              <a:t>نوى بطالق   طالقا   من وثاق   بفتح الواو أي قيد   أو   نوى طالقا   في نكاح سابق منه أو من غيره أو أراد   أن يقول   طاهر فغلط   أي سبق لسانه   لم يقبل   منه ذلك   حكما   لأنه خلاف ما </a:t>
            </a:r>
            <a:r>
              <a:rPr lang="ar-SA" sz="3200" b="1" dirty="0" err="1">
                <a:ea typeface="Times New Roman"/>
                <a:cs typeface="Traditional Arabic"/>
              </a:rPr>
              <a:t>يقتضيه</a:t>
            </a:r>
            <a:r>
              <a:rPr lang="ar-SA" sz="3200" b="1" dirty="0">
                <a:ea typeface="Times New Roman"/>
                <a:cs typeface="Traditional Arabic"/>
              </a:rPr>
              <a:t> الظاهر ويدين فيما بينه وبين الله لأنه أعلم بنيته.</a:t>
            </a:r>
            <a:endParaRPr lang="en-US" sz="3200" b="1" dirty="0">
              <a:ea typeface="Times New Roman"/>
              <a:cs typeface="Traditional Arabic"/>
            </a:endParaRPr>
          </a:p>
          <a:p>
            <a:r>
              <a:rPr lang="ar-SA" sz="3200" b="1" dirty="0" smtClean="0">
                <a:ea typeface="Times New Roman"/>
                <a:cs typeface="Traditional Arabic"/>
              </a:rPr>
              <a:t> </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أثر </a:t>
            </a:r>
            <a:r>
              <a:rPr lang="ar-SA" sz="3200" b="1" u="sng" dirty="0">
                <a:solidFill>
                  <a:srgbClr val="C00000"/>
                </a:solidFill>
                <a:cs typeface="Traditional Arabic" panose="02020603050405020304" pitchFamily="18" charset="-78"/>
              </a:rPr>
              <a:t>النية أو الغلط في صريح الطلاق</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215744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5" name="Text Box 3"/>
          <p:cNvSpPr txBox="1">
            <a:spLocks noChangeArrowheads="1"/>
          </p:cNvSpPr>
          <p:nvPr/>
        </p:nvSpPr>
        <p:spPr bwMode="auto">
          <a:xfrm>
            <a:off x="344487" y="2322834"/>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ولو </a:t>
            </a:r>
            <a:r>
              <a:rPr lang="ar-SA" sz="3200" b="1" dirty="0">
                <a:ea typeface="Times New Roman"/>
                <a:cs typeface="Traditional Arabic"/>
              </a:rPr>
              <a:t>سئل أطلقت امرأتك؟ فقال نعم وقع   الطلاق ولو أراد الكذب أو لم ينوه.</a:t>
            </a:r>
            <a:endParaRPr lang="en-US" sz="3200" b="1" dirty="0">
              <a:ea typeface="Times New Roman"/>
              <a:cs typeface="Traditional Arabic"/>
            </a:endParaRPr>
          </a:p>
          <a:p>
            <a:r>
              <a:rPr lang="ar-SA" sz="3200" b="1" dirty="0">
                <a:ea typeface="Times New Roman"/>
                <a:cs typeface="Traditional Arabic"/>
              </a:rPr>
              <a:t>التعليل:  لأن نعم صريح في الجواب والجواب الصريح للفظ الصريح صريح.  </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من سئل: أطلقت امرأتك فأجاب بنعم</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382239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5" name="Text Box 3"/>
          <p:cNvSpPr txBox="1">
            <a:spLocks noChangeArrowheads="1"/>
          </p:cNvSpPr>
          <p:nvPr/>
        </p:nvSpPr>
        <p:spPr bwMode="auto">
          <a:xfrm>
            <a:off x="344487" y="2322834"/>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أو سئل </a:t>
            </a:r>
            <a:r>
              <a:rPr lang="ar-SA" sz="3200" b="1" dirty="0">
                <a:ea typeface="Times New Roman"/>
                <a:cs typeface="Traditional Arabic"/>
              </a:rPr>
              <a:t>الزوج  ألك امرأة فقال: لا أراد الكذب،  أو لم ينو به الطلاق: فلا تطلق.</a:t>
            </a:r>
            <a:endParaRPr lang="en-US" sz="3200" b="1" dirty="0">
              <a:ea typeface="Times New Roman"/>
              <a:cs typeface="Traditional Arabic"/>
            </a:endParaRPr>
          </a:p>
          <a:p>
            <a:r>
              <a:rPr lang="ar-SA" sz="3200" b="1" dirty="0">
                <a:ea typeface="Times New Roman"/>
                <a:cs typeface="Traditional Arabic"/>
              </a:rPr>
              <a:t>التعليل: لأنه كناية تفتقر إلى نية الطلاق ولم توجد.</a:t>
            </a:r>
            <a:endParaRPr lang="en-US" sz="3200" b="1" dirty="0">
              <a:ea typeface="Times New Roman"/>
              <a:cs typeface="Traditional Arabic"/>
            </a:endParaRPr>
          </a:p>
        </p:txBody>
      </p:sp>
      <p:sp>
        <p:nvSpPr>
          <p:cNvPr id="8" name="Text Box 2"/>
          <p:cNvSpPr txBox="1">
            <a:spLocks noChangeArrowheads="1"/>
          </p:cNvSpPr>
          <p:nvPr/>
        </p:nvSpPr>
        <p:spPr bwMode="auto">
          <a:xfrm>
            <a:off x="2789412" y="1502919"/>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سُئل: ألك امرأة؟ فقال : لا، وأراد الكذب:</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272730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
        <p:nvSpPr>
          <p:cNvPr id="5" name="Text Box 3"/>
          <p:cNvSpPr txBox="1">
            <a:spLocks noChangeArrowheads="1"/>
          </p:cNvSpPr>
          <p:nvPr/>
        </p:nvSpPr>
        <p:spPr bwMode="auto">
          <a:xfrm>
            <a:off x="344487" y="2322834"/>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وإن </a:t>
            </a:r>
            <a:r>
              <a:rPr lang="ar-SA" sz="3200" b="1" dirty="0">
                <a:ea typeface="Times New Roman"/>
                <a:cs typeface="Traditional Arabic"/>
              </a:rPr>
              <a:t>أخرج زوجته من دارها أو لطمها أو أطعمها ونحوه وقال هذا طلاقك: طلقت  وكان صريحا. </a:t>
            </a:r>
            <a:endParaRPr lang="en-US" sz="3200" b="1" dirty="0">
              <a:ea typeface="Times New Roman"/>
              <a:cs typeface="Traditional Arabic"/>
            </a:endParaRPr>
          </a:p>
        </p:txBody>
      </p:sp>
      <p:sp>
        <p:nvSpPr>
          <p:cNvPr id="8" name="Text Box 2"/>
          <p:cNvSpPr txBox="1">
            <a:spLocks noChangeArrowheads="1"/>
          </p:cNvSpPr>
          <p:nvPr/>
        </p:nvSpPr>
        <p:spPr bwMode="auto">
          <a:xfrm>
            <a:off x="920552" y="1502919"/>
            <a:ext cx="80776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أخرج زوجته من دارها أو لطمها أو قال: هذا طلاقك:</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71856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
        <p:nvSpPr>
          <p:cNvPr id="5" name="Text Box 3"/>
          <p:cNvSpPr txBox="1">
            <a:spLocks noChangeArrowheads="1"/>
          </p:cNvSpPr>
          <p:nvPr/>
        </p:nvSpPr>
        <p:spPr bwMode="auto">
          <a:xfrm>
            <a:off x="344486" y="2328967"/>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فصريح </a:t>
            </a:r>
            <a:r>
              <a:rPr lang="ar-SA" sz="3200" b="1" dirty="0">
                <a:ea typeface="Times New Roman"/>
                <a:cs typeface="Traditional Arabic"/>
              </a:rPr>
              <a:t>فيهما، أي طلقت وكان صريحاً.</a:t>
            </a:r>
            <a:endParaRPr lang="en-US" sz="3200" b="1" dirty="0">
              <a:ea typeface="Times New Roman"/>
              <a:cs typeface="Traditional Arabic"/>
            </a:endParaRPr>
          </a:p>
        </p:txBody>
      </p:sp>
      <p:sp>
        <p:nvSpPr>
          <p:cNvPr id="8" name="Text Box 2"/>
          <p:cNvSpPr txBox="1">
            <a:spLocks noChangeArrowheads="1"/>
          </p:cNvSpPr>
          <p:nvPr/>
        </p:nvSpPr>
        <p:spPr bwMode="auto">
          <a:xfrm>
            <a:off x="920552" y="1502919"/>
            <a:ext cx="80776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طلق واحدة من زوجاته ثم قال عقبه لضرتها أنت شريكتها أو مثلها:</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81840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
        <p:nvSpPr>
          <p:cNvPr id="5" name="Text Box 3"/>
          <p:cNvSpPr txBox="1">
            <a:spLocks noChangeArrowheads="1"/>
          </p:cNvSpPr>
          <p:nvPr/>
        </p:nvSpPr>
        <p:spPr bwMode="auto">
          <a:xfrm>
            <a:off x="344486" y="2328967"/>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وإن </a:t>
            </a:r>
            <a:r>
              <a:rPr lang="ar-SA" sz="3200" b="1" dirty="0">
                <a:ea typeface="Times New Roman"/>
                <a:cs typeface="Traditional Arabic"/>
              </a:rPr>
              <a:t>كتب صريح طلاق امرأته بما يبين وقع وإن لم ينو.</a:t>
            </a:r>
            <a:endParaRPr lang="en-US" sz="3200" b="1" dirty="0">
              <a:ea typeface="Times New Roman"/>
              <a:cs typeface="Traditional Arabic"/>
            </a:endParaRPr>
          </a:p>
          <a:p>
            <a:r>
              <a:rPr lang="ar-SA" sz="3200" b="1" dirty="0">
                <a:ea typeface="Times New Roman"/>
                <a:cs typeface="Traditional Arabic"/>
              </a:rPr>
              <a:t>التعليل: لأنها صريحة فيه، فإن قال لم أرد إلا تجويد خطي أو غم أهلي= قبل.</a:t>
            </a:r>
            <a:endParaRPr lang="en-US" sz="3200" b="1" dirty="0">
              <a:ea typeface="Times New Roman"/>
              <a:cs typeface="Traditional Arabic"/>
            </a:endParaRPr>
          </a:p>
        </p:txBody>
      </p:sp>
      <p:sp>
        <p:nvSpPr>
          <p:cNvPr id="8" name="Text Box 2"/>
          <p:cNvSpPr txBox="1">
            <a:spLocks noChangeArrowheads="1"/>
          </p:cNvSpPr>
          <p:nvPr/>
        </p:nvSpPr>
        <p:spPr bwMode="auto">
          <a:xfrm>
            <a:off x="920552" y="1502919"/>
            <a:ext cx="80776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كتب صريح طلاق امرأته وإن لم ينو الطلاق:</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75399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
        <p:nvSpPr>
          <p:cNvPr id="5" name="Text Box 3"/>
          <p:cNvSpPr txBox="1">
            <a:spLocks noChangeArrowheads="1"/>
          </p:cNvSpPr>
          <p:nvPr/>
        </p:nvSpPr>
        <p:spPr bwMode="auto">
          <a:xfrm>
            <a:off x="344486" y="2328967"/>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ea typeface="Times New Roman"/>
                <a:cs typeface="Traditional Arabic"/>
              </a:rPr>
              <a:t>وكذا </a:t>
            </a:r>
            <a:r>
              <a:rPr lang="ar-SA" sz="3200" b="1" dirty="0">
                <a:ea typeface="Times New Roman"/>
                <a:cs typeface="Traditional Arabic"/>
              </a:rPr>
              <a:t>لو قرأ ما كتبه وقال : لم أقصد إلا القراءة، لم يقع.</a:t>
            </a:r>
            <a:endParaRPr lang="en-US" sz="3200" b="1" dirty="0">
              <a:ea typeface="Times New Roman"/>
              <a:cs typeface="Traditional Arabic"/>
            </a:endParaRPr>
          </a:p>
        </p:txBody>
      </p:sp>
      <p:sp>
        <p:nvSpPr>
          <p:cNvPr id="8" name="Text Box 2"/>
          <p:cNvSpPr txBox="1">
            <a:spLocks noChangeArrowheads="1"/>
          </p:cNvSpPr>
          <p:nvPr/>
        </p:nvSpPr>
        <p:spPr bwMode="auto">
          <a:xfrm>
            <a:off x="920552" y="1502919"/>
            <a:ext cx="80776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قرأ ما كتبه من طلاق زوجته ولم يقصد إلا القراءة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224781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
        <p:nvSpPr>
          <p:cNvPr id="5" name="Text Box 3"/>
          <p:cNvSpPr txBox="1">
            <a:spLocks noChangeArrowheads="1"/>
          </p:cNvSpPr>
          <p:nvPr/>
        </p:nvSpPr>
        <p:spPr bwMode="auto">
          <a:xfrm>
            <a:off x="312134" y="2345996"/>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smtClean="0">
                <a:ea typeface="Times New Roman"/>
                <a:cs typeface="Traditional Arabic"/>
              </a:rPr>
              <a:t>وإن </a:t>
            </a:r>
            <a:r>
              <a:rPr lang="ar-SA" sz="3200" b="1" dirty="0">
                <a:ea typeface="Times New Roman"/>
                <a:cs typeface="Traditional Arabic"/>
              </a:rPr>
              <a:t>أتى بصريح الطلاق من لا يعرف معناه لم </a:t>
            </a:r>
            <a:r>
              <a:rPr lang="ar-SA" sz="3200" b="1">
                <a:ea typeface="Times New Roman"/>
                <a:cs typeface="Traditional Arabic"/>
              </a:rPr>
              <a:t>يقع</a:t>
            </a:r>
            <a:r>
              <a:rPr lang="ar-SA" sz="3200" b="1" smtClean="0">
                <a:ea typeface="Times New Roman"/>
                <a:cs typeface="Traditional Arabic"/>
              </a:rPr>
              <a:t>.</a:t>
            </a:r>
            <a:endParaRPr lang="en-US" sz="3200" b="1" dirty="0">
              <a:ea typeface="Times New Roman"/>
              <a:cs typeface="Traditional Arabic"/>
            </a:endParaRPr>
          </a:p>
        </p:txBody>
      </p:sp>
      <p:sp>
        <p:nvSpPr>
          <p:cNvPr id="8" name="Text Box 2"/>
          <p:cNvSpPr txBox="1">
            <a:spLocks noChangeArrowheads="1"/>
          </p:cNvSpPr>
          <p:nvPr/>
        </p:nvSpPr>
        <p:spPr bwMode="auto">
          <a:xfrm>
            <a:off x="920552" y="1502919"/>
            <a:ext cx="80776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إن </a:t>
            </a:r>
            <a:r>
              <a:rPr lang="ar-SA" sz="3200" b="1" u="sng" dirty="0">
                <a:solidFill>
                  <a:srgbClr val="C00000"/>
                </a:solidFill>
                <a:cs typeface="Traditional Arabic" panose="02020603050405020304" pitchFamily="18" charset="-78"/>
              </a:rPr>
              <a:t>أتى بصريح الطلاق من لا يعرف معناه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السابعة</a:t>
            </a:r>
          </a:p>
        </p:txBody>
      </p:sp>
    </p:spTree>
    <p:extLst>
      <p:ext uri="{BB962C8B-B14F-4D97-AF65-F5344CB8AC3E}">
        <p14:creationId xmlns:p14="http://schemas.microsoft.com/office/powerpoint/2010/main" val="123505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extLst>
      <p:ext uri="{BB962C8B-B14F-4D97-AF65-F5344CB8AC3E}">
        <p14:creationId xmlns:p14="http://schemas.microsoft.com/office/powerpoint/2010/main" val="693401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506</TotalTime>
  <Words>1553</Words>
  <Application>Microsoft Office PowerPoint</Application>
  <PresentationFormat>A4 Paper (210x297 mm)</PresentationFormat>
  <Paragraphs>235</Paragraphs>
  <Slides>39</Slides>
  <Notes>36</Notes>
  <HiddenSlides>0</HiddenSlides>
  <MMClips>0</MMClips>
  <ScaleCrop>false</ScaleCrop>
  <HeadingPairs>
    <vt:vector size="4" baseType="variant">
      <vt:variant>
        <vt:lpstr>نسق</vt:lpstr>
      </vt:variant>
      <vt:variant>
        <vt:i4>1</vt:i4>
      </vt:variant>
      <vt:variant>
        <vt:lpstr>عناوين الشرائح</vt:lpstr>
      </vt:variant>
      <vt:variant>
        <vt:i4>39</vt:i4>
      </vt:variant>
    </vt:vector>
  </HeadingPairs>
  <TitlesOfParts>
    <vt:vector size="40" baseType="lpstr">
      <vt:lpstr>Office Theme</vt:lpstr>
      <vt:lpstr>عرض تقديمي في PowerPoint</vt:lpstr>
      <vt:lpstr>المحاضرة السابعة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فصل  وقوع الطلاق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فلان بن فلان الفلاني</cp:lastModifiedBy>
  <cp:revision>34</cp:revision>
  <dcterms:created xsi:type="dcterms:W3CDTF">2014-09-11T06:30:06Z</dcterms:created>
  <dcterms:modified xsi:type="dcterms:W3CDTF">2015-03-11T12:06:30Z</dcterms:modified>
</cp:coreProperties>
</file>