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29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8" d="100"/>
          <a:sy n="78" d="100"/>
        </p:scale>
        <p:origin x="-684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 rtl="0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فقه الأسرة</a:t>
            </a:r>
            <a:endParaRPr lang="en-US" sz="2800" b="1" dirty="0" smtClean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م/ إبراهيم بن عبدالرحمن الجندان 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الثامنة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عنوانها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كنايات الطلاق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ar-SA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وكناياته </a:t>
            </a:r>
            <a:r>
              <a:rPr lang="ar-SA" sz="3200" b="1" dirty="0">
                <a:cs typeface="Traditional Arabic" panose="02020603050405020304" pitchFamily="18" charset="-78"/>
              </a:rPr>
              <a:t>نوعان: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1. ظاهرة</a:t>
            </a:r>
            <a:r>
              <a:rPr lang="ar-SA" sz="3200" b="1" dirty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2. وخفية</a:t>
            </a:r>
            <a:r>
              <a:rPr lang="ar-SA" sz="3200" b="1" dirty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18898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أقسام الكناية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فالظاهرة</a:t>
            </a:r>
            <a:r>
              <a:rPr lang="ar-SA" sz="3200" b="1" dirty="0">
                <a:cs typeface="Traditional Arabic" panose="02020603050405020304" pitchFamily="18" charset="-78"/>
              </a:rPr>
              <a:t>: هي الألفاظ الموضوعة للبينونة.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   نحو أنت </a:t>
            </a:r>
            <a:r>
              <a:rPr lang="ar-SA" sz="3200" b="1" dirty="0" smtClean="0">
                <a:cs typeface="Traditional Arabic" panose="02020603050405020304" pitchFamily="18" charset="-78"/>
              </a:rPr>
              <a:t>خلية، وبرية، وبائن، </a:t>
            </a:r>
            <a:r>
              <a:rPr lang="ar-SA" sz="3200" b="1" dirty="0" err="1" smtClean="0">
                <a:cs typeface="Traditional Arabic" panose="02020603050405020304" pitchFamily="18" charset="-78"/>
              </a:rPr>
              <a:t>وبتة</a:t>
            </a:r>
            <a:r>
              <a:rPr lang="ar-SA" sz="3200" b="1" dirty="0" smtClean="0">
                <a:cs typeface="Traditional Arabic" panose="02020603050405020304" pitchFamily="18" charset="-78"/>
              </a:rPr>
              <a:t>، </a:t>
            </a:r>
            <a:r>
              <a:rPr lang="ar-SA" sz="3200" b="1" dirty="0">
                <a:cs typeface="Traditional Arabic" panose="02020603050405020304" pitchFamily="18" charset="-78"/>
              </a:rPr>
              <a:t>وبتلة - أي مقطوعة الوصلة  - وأنت حرة وأنت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الحرج، </a:t>
            </a:r>
            <a:r>
              <a:rPr lang="ar-SA" sz="3200" b="1" dirty="0">
                <a:cs typeface="Traditional Arabic" panose="02020603050405020304" pitchFamily="18" charset="-78"/>
              </a:rPr>
              <a:t>وحبلك على </a:t>
            </a:r>
            <a:r>
              <a:rPr lang="ar-SA" sz="3200" b="1" dirty="0" smtClean="0">
                <a:cs typeface="Traditional Arabic" panose="02020603050405020304" pitchFamily="18" charset="-78"/>
              </a:rPr>
              <a:t>غاربك، </a:t>
            </a:r>
            <a:r>
              <a:rPr lang="ar-SA" sz="3200" b="1" dirty="0">
                <a:cs typeface="Traditional Arabic" panose="02020603050405020304" pitchFamily="18" charset="-78"/>
              </a:rPr>
              <a:t>وتزوجي من </a:t>
            </a:r>
            <a:r>
              <a:rPr lang="ar-SA" sz="3200" b="1" dirty="0" smtClean="0">
                <a:cs typeface="Traditional Arabic" panose="02020603050405020304" pitchFamily="18" charset="-78"/>
              </a:rPr>
              <a:t>شئت، </a:t>
            </a:r>
            <a:r>
              <a:rPr lang="ar-SA" sz="3200" b="1" dirty="0">
                <a:cs typeface="Traditional Arabic" panose="02020603050405020304" pitchFamily="18" charset="-78"/>
              </a:rPr>
              <a:t>وحللت </a:t>
            </a:r>
            <a:r>
              <a:rPr lang="ar-SA" sz="3200" b="1" dirty="0" smtClean="0">
                <a:cs typeface="Traditional Arabic" panose="02020603050405020304" pitchFamily="18" charset="-78"/>
              </a:rPr>
              <a:t>للأزواج، </a:t>
            </a:r>
            <a:r>
              <a:rPr lang="ar-SA" sz="3200" b="1" dirty="0">
                <a:cs typeface="Traditional Arabic" panose="02020603050405020304" pitchFamily="18" charset="-78"/>
              </a:rPr>
              <a:t>ولا سبيل لي أو لا سلطان لي </a:t>
            </a:r>
            <a:r>
              <a:rPr lang="ar-SA" sz="3200" b="1" dirty="0" smtClean="0">
                <a:cs typeface="Traditional Arabic" panose="02020603050405020304" pitchFamily="18" charset="-78"/>
              </a:rPr>
              <a:t>عليك، وأعتقتك، </a:t>
            </a:r>
            <a:r>
              <a:rPr lang="ar-SA" sz="3200" b="1" dirty="0">
                <a:cs typeface="Traditional Arabic" panose="02020603050405020304" pitchFamily="18" charset="-78"/>
              </a:rPr>
              <a:t>وغطي </a:t>
            </a:r>
            <a:r>
              <a:rPr lang="ar-SA" sz="3200" b="1" dirty="0" smtClean="0">
                <a:cs typeface="Traditional Arabic" panose="02020603050405020304" pitchFamily="18" charset="-78"/>
              </a:rPr>
              <a:t>شعرك، </a:t>
            </a:r>
            <a:r>
              <a:rPr lang="ar-SA" sz="3200" b="1" dirty="0">
                <a:cs typeface="Traditional Arabic" panose="02020603050405020304" pitchFamily="18" charset="-78"/>
              </a:rPr>
              <a:t>وتقنعي.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18898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معنى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الكناية الظاهرة وألفاظها: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814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18650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والكناية </a:t>
            </a:r>
            <a:r>
              <a:rPr lang="ar-SA" sz="3200" b="1" dirty="0">
                <a:cs typeface="Traditional Arabic" panose="02020603050405020304" pitchFamily="18" charset="-78"/>
              </a:rPr>
              <a:t>الخفية موضوعة للطلقة الواحدة</a:t>
            </a:r>
            <a:r>
              <a:rPr lang="ar-SA" sz="3200" dirty="0"/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18898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مقدار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ما يقع بالكناية الخفية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3800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18650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نحو اخرجي، واذهبي، وذوقي، وتجرعي، </a:t>
            </a:r>
            <a:r>
              <a:rPr lang="ar-SA" sz="3200" b="1" dirty="0">
                <a:cs typeface="Traditional Arabic" panose="02020603050405020304" pitchFamily="18" charset="-78"/>
              </a:rPr>
              <a:t>واعتدي -  ولو غير مدخول بها -  </a:t>
            </a:r>
            <a:r>
              <a:rPr lang="ar-SA" sz="3200" b="1" dirty="0" smtClean="0">
                <a:cs typeface="Traditional Arabic" panose="02020603050405020304" pitchFamily="18" charset="-78"/>
              </a:rPr>
              <a:t>واستبرئي، واعتزلي، </a:t>
            </a:r>
            <a:r>
              <a:rPr lang="ar-SA" sz="3200" b="1" dirty="0">
                <a:cs typeface="Traditional Arabic" panose="02020603050405020304" pitchFamily="18" charset="-78"/>
              </a:rPr>
              <a:t>ولست لي </a:t>
            </a:r>
            <a:r>
              <a:rPr lang="ar-SA" sz="3200" b="1" dirty="0" smtClean="0">
                <a:cs typeface="Traditional Arabic" panose="02020603050405020304" pitchFamily="18" charset="-78"/>
              </a:rPr>
              <a:t>بامرأة، </a:t>
            </a:r>
            <a:r>
              <a:rPr lang="ar-SA" sz="3200" b="1" dirty="0">
                <a:cs typeface="Traditional Arabic" panose="02020603050405020304" pitchFamily="18" charset="-78"/>
              </a:rPr>
              <a:t>والحقي بأهلك وما </a:t>
            </a:r>
            <a:r>
              <a:rPr lang="ar-SA" sz="3200" b="1" dirty="0" smtClean="0">
                <a:cs typeface="Traditional Arabic" panose="02020603050405020304" pitchFamily="18" charset="-78"/>
              </a:rPr>
              <a:t>أشبهه، </a:t>
            </a:r>
            <a:r>
              <a:rPr lang="ar-SA" sz="3200" b="1" dirty="0">
                <a:cs typeface="Traditional Arabic" panose="02020603050405020304" pitchFamily="18" charset="-78"/>
              </a:rPr>
              <a:t>كلا حاجة لي </a:t>
            </a:r>
            <a:r>
              <a:rPr lang="ar-SA" sz="3200" b="1" dirty="0" smtClean="0">
                <a:cs typeface="Traditional Arabic" panose="02020603050405020304" pitchFamily="18" charset="-78"/>
              </a:rPr>
              <a:t>فيك، </a:t>
            </a:r>
            <a:r>
              <a:rPr lang="ar-SA" sz="3200" b="1" dirty="0">
                <a:cs typeface="Traditional Arabic" panose="02020603050405020304" pitchFamily="18" charset="-78"/>
              </a:rPr>
              <a:t>وما بقي </a:t>
            </a:r>
            <a:r>
              <a:rPr lang="ar-SA" sz="3200" b="1" dirty="0" smtClean="0">
                <a:cs typeface="Traditional Arabic" panose="02020603050405020304" pitchFamily="18" charset="-78"/>
              </a:rPr>
              <a:t>شيء، </a:t>
            </a:r>
            <a:r>
              <a:rPr lang="ar-SA" sz="3200" b="1" dirty="0">
                <a:cs typeface="Traditional Arabic" panose="02020603050405020304" pitchFamily="18" charset="-78"/>
              </a:rPr>
              <a:t>وأغناك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الله، </a:t>
            </a:r>
            <a:r>
              <a:rPr lang="ar-SA" sz="3200" b="1" dirty="0">
                <a:cs typeface="Traditional Arabic" panose="02020603050405020304" pitchFamily="18" charset="-78"/>
              </a:rPr>
              <a:t>وإن الله قد </a:t>
            </a:r>
            <a:r>
              <a:rPr lang="ar-SA" sz="3200" b="1" dirty="0" smtClean="0">
                <a:cs typeface="Traditional Arabic" panose="02020603050405020304" pitchFamily="18" charset="-78"/>
              </a:rPr>
              <a:t>طلقك، </a:t>
            </a:r>
            <a:r>
              <a:rPr lang="ar-SA" sz="3200" b="1" dirty="0">
                <a:cs typeface="Traditional Arabic" panose="02020603050405020304" pitchFamily="18" charset="-78"/>
              </a:rPr>
              <a:t>والله قد أراحك </a:t>
            </a:r>
            <a:r>
              <a:rPr lang="ar-SA" sz="3200" b="1" dirty="0" smtClean="0">
                <a:cs typeface="Traditional Arabic" panose="02020603050405020304" pitchFamily="18" charset="-78"/>
              </a:rPr>
              <a:t>مني، </a:t>
            </a:r>
            <a:r>
              <a:rPr lang="ar-SA" sz="3200" b="1" dirty="0">
                <a:cs typeface="Traditional Arabic" panose="02020603050405020304" pitchFamily="18" charset="-78"/>
              </a:rPr>
              <a:t>وجرى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القلم، </a:t>
            </a:r>
            <a:r>
              <a:rPr lang="ar-SA" sz="3200" b="1" dirty="0">
                <a:cs typeface="Traditional Arabic" panose="02020603050405020304" pitchFamily="18" charset="-78"/>
              </a:rPr>
              <a:t>ولفظ فراق وسراح وما تصرف منهما غير ما تقدم.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18898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ألفاظ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الكناية الخفية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3506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18650"/>
            <a:ext cx="92043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ولا </a:t>
            </a:r>
            <a:r>
              <a:rPr lang="ar-SA" sz="3200" b="1" dirty="0">
                <a:cs typeface="Traditional Arabic" panose="02020603050405020304" pitchFamily="18" charset="-78"/>
              </a:rPr>
              <a:t>يقع بكناية ولو كانت ظاهرة طلاق إلا: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بنية</a:t>
            </a:r>
            <a:r>
              <a:rPr lang="ar-SA" sz="3200" b="1" dirty="0">
                <a:cs typeface="Traditional Arabic" panose="02020603050405020304" pitchFamily="18" charset="-78"/>
              </a:rPr>
              <a:t>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أن </a:t>
            </a:r>
            <a:r>
              <a:rPr lang="ar-SA" sz="3200" b="1" dirty="0">
                <a:cs typeface="Traditional Arabic" panose="02020603050405020304" pitchFamily="18" charset="-78"/>
              </a:rPr>
              <a:t>تكون مقارنة للفظ.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لأنه موضوع لما يشابهه ويجانسه فيتعين لذلك لإرادته له فإن لم ينو لم يقع.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18898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يشترط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في الطلاق </a:t>
            </a:r>
            <a:r>
              <a:rPr lang="ar-SA" sz="3200" b="1" u="sng" dirty="0" err="1">
                <a:solidFill>
                  <a:srgbClr val="C00000"/>
                </a:solidFill>
                <a:cs typeface="Traditional Arabic" panose="02020603050405020304" pitchFamily="18" charset="-78"/>
              </a:rPr>
              <a:t>الكنائي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082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18650"/>
            <a:ext cx="92043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حال </a:t>
            </a:r>
            <a:r>
              <a:rPr lang="ar-SA" sz="3200" b="1" dirty="0">
                <a:cs typeface="Traditional Arabic" panose="02020603050405020304" pitchFamily="18" charset="-78"/>
              </a:rPr>
              <a:t>خصومة.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حال   غضب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حال   جواب سؤالها الطلاق.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فيقع الطلاق في هذه الأحوال بالكناية ولو لم ينوه للقرينة  </a:t>
            </a:r>
            <a:r>
              <a:rPr lang="ar-SA" sz="3200" b="1" dirty="0" smtClean="0">
                <a:cs typeface="Traditional Arabic" panose="02020603050405020304" pitchFamily="18" charset="-78"/>
              </a:rPr>
              <a:t>، </a:t>
            </a:r>
            <a:r>
              <a:rPr lang="ar-SA" sz="3200" b="1" dirty="0">
                <a:cs typeface="Traditional Arabic" panose="02020603050405020304" pitchFamily="18" charset="-78"/>
              </a:rPr>
              <a:t>فلو لم </a:t>
            </a:r>
            <a:r>
              <a:rPr lang="ar-SA" sz="3200" b="1" dirty="0" smtClean="0">
                <a:cs typeface="Traditional Arabic" panose="02020603050405020304" pitchFamily="18" charset="-78"/>
              </a:rPr>
              <a:t>يرده </a:t>
            </a:r>
            <a:r>
              <a:rPr lang="ar-SA" sz="3200" b="1" dirty="0">
                <a:cs typeface="Traditional Arabic" panose="02020603050405020304" pitchFamily="18" charset="-78"/>
              </a:rPr>
              <a:t>في هذه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الأحوال، </a:t>
            </a:r>
            <a:r>
              <a:rPr lang="ar-SA" sz="3200" b="1" dirty="0">
                <a:cs typeface="Traditional Arabic" panose="02020603050405020304" pitchFamily="18" charset="-78"/>
              </a:rPr>
              <a:t>أو أراد غيره في هذه الأحوال لم يقبل </a:t>
            </a:r>
            <a:r>
              <a:rPr lang="ar-SA" sz="3200" b="1" dirty="0" smtClean="0">
                <a:cs typeface="Traditional Arabic" panose="02020603050405020304" pitchFamily="18" charset="-78"/>
              </a:rPr>
              <a:t>منه حكماً ؛ </a:t>
            </a:r>
            <a:r>
              <a:rPr lang="ar-SA" sz="3200" b="1" dirty="0">
                <a:cs typeface="Traditional Arabic" panose="02020603050405020304" pitchFamily="18" charset="-78"/>
              </a:rPr>
              <a:t>لأنه خلاف الظاهر من دلالة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الحال، </a:t>
            </a:r>
            <a:r>
              <a:rPr lang="ar-SA" sz="3200" b="1" dirty="0">
                <a:cs typeface="Traditional Arabic" panose="02020603050405020304" pitchFamily="18" charset="-78"/>
              </a:rPr>
              <a:t>ويدين فيما بينه وبين الله تعالى.  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18898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يستثنى من اشتراط النية في </a:t>
            </a:r>
            <a:r>
              <a:rPr lang="ar-SA" sz="3200" b="1" u="sng" dirty="0" err="1">
                <a:solidFill>
                  <a:srgbClr val="C00000"/>
                </a:solidFill>
                <a:cs typeface="Traditional Arabic" panose="02020603050405020304" pitchFamily="18" charset="-78"/>
              </a:rPr>
              <a:t>الكنائي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412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18650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ويقع </a:t>
            </a:r>
            <a:r>
              <a:rPr lang="ar-SA" sz="3200" b="1" dirty="0">
                <a:cs typeface="Traditional Arabic" panose="02020603050405020304" pitchFamily="18" charset="-78"/>
              </a:rPr>
              <a:t>مع النية بالكناية الظاهرة ثلاث وإن نوى واحدة.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لقول علماء الصحابة منهم ابن عباس وأبو هريرة وعائشة رضي الله عنهم</a:t>
            </a:r>
            <a:r>
              <a:rPr lang="ar-SA" sz="3200" dirty="0"/>
              <a:t>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18898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عدد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ما يقع بألفاظ الكناية الظاهرة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7493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7408" y="2301890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 </a:t>
            </a:r>
            <a:r>
              <a:rPr lang="ar-SA" sz="3200" b="1" dirty="0">
                <a:cs typeface="Traditional Arabic" panose="02020603050405020304" pitchFamily="18" charset="-78"/>
              </a:rPr>
              <a:t>يقع بالخفية ما نواه من واحدة أو أكثر فإن نوى الطلاق فقط فواحدة.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dirty="0" smtClean="0"/>
              <a:t>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18898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عدد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ما يقع بالكناية الخفية: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322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7408" y="2301890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وقول </a:t>
            </a:r>
            <a:r>
              <a:rPr lang="ar-SA" sz="3200" b="1" dirty="0">
                <a:cs typeface="Traditional Arabic" panose="02020603050405020304" pitchFamily="18" charset="-78"/>
              </a:rPr>
              <a:t>أنا طالق أو بائن أو كلي أو اشربي أو اقعدي أو بارك الله عليك ونحوه لغو ولو نواه طلاقا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18898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ألفاظ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لا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يقع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بها طلاق ولو نواه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0635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/>
            <a:r>
              <a:rPr lang="ar-SA" dirty="0"/>
              <a:t>فصل فيما يصح أن يكون كناية في الطلاق وما لا يكون كناية فيه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5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7408" y="2301890"/>
            <a:ext cx="92043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وإن </a:t>
            </a:r>
            <a:r>
              <a:rPr lang="ar-SA" sz="3200" b="1" dirty="0">
                <a:cs typeface="Traditional Arabic" panose="02020603050405020304" pitchFamily="18" charset="-78"/>
              </a:rPr>
              <a:t>قال   لزوجته: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أنت </a:t>
            </a:r>
            <a:r>
              <a:rPr lang="ar-SA" sz="3200" b="1" dirty="0">
                <a:cs typeface="Traditional Arabic" panose="02020603050405020304" pitchFamily="18" charset="-78"/>
              </a:rPr>
              <a:t>علي حرام.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أو </a:t>
            </a:r>
            <a:r>
              <a:rPr lang="ar-SA" sz="3200" b="1" dirty="0">
                <a:cs typeface="Traditional Arabic" panose="02020603050405020304" pitchFamily="18" charset="-78"/>
              </a:rPr>
              <a:t>أنت علي كظهر أمي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فهو ظهار ولو نوى به الطلاق.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لأنه صريح في تحريمها.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وكذلك </a:t>
            </a:r>
            <a:r>
              <a:rPr lang="ar-SA" sz="3200" b="1" dirty="0">
                <a:cs typeface="Traditional Arabic" panose="02020603050405020304" pitchFamily="18" charset="-78"/>
              </a:rPr>
              <a:t>ما أحل الله علي حرام.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4. الحل </a:t>
            </a:r>
            <a:r>
              <a:rPr lang="ar-SA" sz="3200" b="1" dirty="0">
                <a:cs typeface="Traditional Arabic" panose="02020603050405020304" pitchFamily="18" charset="-78"/>
              </a:rPr>
              <a:t>علي حرام.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18898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ألفاظ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خاصة بالظهار، لا يقع بها الطلاق ولو نواه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6975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7408" y="2301890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وإن </a:t>
            </a:r>
            <a:r>
              <a:rPr lang="ar-SA" sz="3200" b="1" dirty="0">
                <a:cs typeface="Traditional Arabic" panose="02020603050405020304" pitchFamily="18" charset="-78"/>
              </a:rPr>
              <a:t>قاله لمحرمة بحيض أو نحوه ونوى أنها محرمة به فلغو.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28664" y="1518898"/>
            <a:ext cx="70728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قوله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هذه الألفاظ لمن هي محرمة الوطء ونوى أنها كذلك: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530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7408" y="2301890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طلقت </a:t>
            </a:r>
            <a:r>
              <a:rPr lang="ar-SA" sz="3200" b="1" dirty="0">
                <a:cs typeface="Traditional Arabic" panose="02020603050405020304" pitchFamily="18" charset="-78"/>
              </a:rPr>
              <a:t>ثلاثاً.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لأن الألف واللام للاستغراق لعدم معهود يحمل عليه.  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28664" y="1518898"/>
            <a:ext cx="70728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إن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قال: ما أحل الله علي حرام أعني به الطلاق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5468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7408" y="2301890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طلقت </a:t>
            </a:r>
            <a:r>
              <a:rPr lang="ar-SA" sz="3200" b="1" dirty="0">
                <a:cs typeface="Traditional Arabic" panose="02020603050405020304" pitchFamily="18" charset="-78"/>
              </a:rPr>
              <a:t>واحدة.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لعدم ما يدل على الاستغراق.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28664" y="1518898"/>
            <a:ext cx="70728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إن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قال: ما أحل الله علي حرام أعني به طلاقاً: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0148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7408" y="2301890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وقع </a:t>
            </a:r>
            <a:r>
              <a:rPr lang="ar-SA" sz="3200" b="1" dirty="0" err="1">
                <a:cs typeface="Traditional Arabic" panose="02020603050405020304" pitchFamily="18" charset="-78"/>
              </a:rPr>
              <a:t>مانواه</a:t>
            </a:r>
            <a:r>
              <a:rPr lang="ar-SA" sz="3200" b="1" dirty="0">
                <a:cs typeface="Traditional Arabic" panose="02020603050405020304" pitchFamily="18" charset="-78"/>
              </a:rPr>
              <a:t> من طلاق وظهار </a:t>
            </a:r>
            <a:r>
              <a:rPr lang="ar-SA" sz="3200" b="1" dirty="0" smtClean="0">
                <a:cs typeface="Traditional Arabic" panose="02020603050405020304" pitchFamily="18" charset="-78"/>
              </a:rPr>
              <a:t>ويمين، </a:t>
            </a:r>
            <a:r>
              <a:rPr lang="ar-SA" sz="3200" b="1" dirty="0">
                <a:cs typeface="Traditional Arabic" panose="02020603050405020304" pitchFamily="18" charset="-78"/>
              </a:rPr>
              <a:t>بأن يريد ترك وطئها لا تحريمها ولا طلاقها فتكون يمينا فيها الكفارة بالحنث </a:t>
            </a:r>
            <a:r>
              <a:rPr lang="ar-SA" sz="3200" b="1" dirty="0" smtClean="0">
                <a:cs typeface="Traditional Arabic" panose="02020603050405020304" pitchFamily="18" charset="-78"/>
              </a:rPr>
              <a:t>، </a:t>
            </a:r>
            <a:r>
              <a:rPr lang="ar-SA" sz="3200" b="1" dirty="0">
                <a:cs typeface="Traditional Arabic" panose="02020603050405020304" pitchFamily="18" charset="-78"/>
              </a:rPr>
              <a:t>وإن لم ينو </a:t>
            </a:r>
            <a:r>
              <a:rPr lang="ar-SA" sz="3200" b="1" dirty="0" smtClean="0">
                <a:cs typeface="Traditional Arabic" panose="02020603050405020304" pitchFamily="18" charset="-78"/>
              </a:rPr>
              <a:t>شيئاً من </a:t>
            </a:r>
            <a:r>
              <a:rPr lang="ar-SA" sz="3200" b="1" dirty="0">
                <a:cs typeface="Traditional Arabic" panose="02020603050405020304" pitchFamily="18" charset="-78"/>
              </a:rPr>
              <a:t>هذه الثلاثة </a:t>
            </a:r>
            <a:r>
              <a:rPr lang="ar-SA" sz="3200" b="1" dirty="0" smtClean="0">
                <a:cs typeface="Traditional Arabic" panose="02020603050405020304" pitchFamily="18" charset="-78"/>
              </a:rPr>
              <a:t>فظهار</a:t>
            </a:r>
            <a:r>
              <a:rPr lang="ar-SA" sz="3200" b="1" dirty="0">
                <a:cs typeface="Traditional Arabic" panose="02020603050405020304" pitchFamily="18" charset="-78"/>
              </a:rPr>
              <a:t>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لأن معناه أنت علي حرام كالميتة والدم.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13440" y="1518897"/>
            <a:ext cx="70728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وإن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قال   زوجته   كالميتة والدم والخنزير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4841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7408" y="2301890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لزمه   </a:t>
            </a:r>
            <a:r>
              <a:rPr lang="ar-SA" sz="3200" b="1" dirty="0">
                <a:cs typeface="Traditional Arabic" panose="02020603050405020304" pitchFamily="18" charset="-78"/>
              </a:rPr>
              <a:t>الطلاق   حكما   مؤاخذة له بإقراره ويدين فيما بينه وبين الله سبحانه وتعالى.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13440" y="1518897"/>
            <a:ext cx="70728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وإن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قال حلفت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بالطلاق، وكذب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لكونه لم يكن حلف به: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5112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1669560"/>
            <a:ext cx="9204325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ملكت </a:t>
            </a:r>
            <a:r>
              <a:rPr lang="ar-SA" sz="3200" b="1" dirty="0">
                <a:cs typeface="Traditional Arabic" panose="02020603050405020304" pitchFamily="18" charset="-78"/>
              </a:rPr>
              <a:t>ثلاثا ولو نوى واحدة.  التعليل: لأنه كناية ظاهرة.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وروي ذلك عن عثمان وعلي وابن عمر وابن عباس.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ويتراخى</a:t>
            </a:r>
            <a:r>
              <a:rPr lang="ar-SA" sz="3200" b="1" dirty="0">
                <a:cs typeface="Traditional Arabic" panose="02020603050405020304" pitchFamily="18" charset="-78"/>
              </a:rPr>
              <a:t>: فلها أن تطلق نفسها متى شاءت مالم يحد لها حداً.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يبطل </a:t>
            </a:r>
            <a:r>
              <a:rPr lang="ar-SA" sz="3200" b="1" dirty="0">
                <a:cs typeface="Traditional Arabic" panose="02020603050405020304" pitchFamily="18" charset="-78"/>
              </a:rPr>
              <a:t>تمليكها بواحدة من الأمور: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marL="514350" lvl="0" indent="-514350">
              <a:buAutoNum type="arabic1Minus"/>
            </a:pPr>
            <a:r>
              <a:rPr lang="ar-SA" sz="3200" b="1" dirty="0" smtClean="0">
                <a:cs typeface="Traditional Arabic" panose="02020603050405020304" pitchFamily="18" charset="-78"/>
              </a:rPr>
              <a:t>إذا </a:t>
            </a:r>
            <a:r>
              <a:rPr lang="ar-SA" sz="3200" b="1" dirty="0">
                <a:cs typeface="Traditional Arabic" panose="02020603050405020304" pitchFamily="18" charset="-78"/>
              </a:rPr>
              <a:t>حد لها حداً – أي حدد لها وقتاً ولم تطلق نفسها-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  <a:endParaRPr lang="ar-SA" sz="3200" b="1" dirty="0">
              <a:cs typeface="Traditional Arabic" panose="02020603050405020304" pitchFamily="18" charset="-78"/>
            </a:endParaRPr>
          </a:p>
          <a:p>
            <a:pPr marL="514350" lvl="0" indent="-514350">
              <a:buAutoNum type="arabic1Minus"/>
            </a:pPr>
            <a:r>
              <a:rPr lang="en-US" sz="3200" b="1" dirty="0" smtClean="0">
                <a:cs typeface="Traditional Arabic" panose="02020603050405020304" pitchFamily="18" charset="-78"/>
              </a:rPr>
              <a:t> </a:t>
            </a:r>
            <a:r>
              <a:rPr lang="ar-SA" sz="3200" b="1" dirty="0">
                <a:cs typeface="Traditional Arabic" panose="02020603050405020304" pitchFamily="18" charset="-78"/>
              </a:rPr>
              <a:t>إذا وطأها قبل أن توقع على نفسها الطلاق.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marL="514350" lvl="0" indent="-514350">
              <a:buAutoNum type="arabic1Minus" startAt="5"/>
            </a:pPr>
            <a:r>
              <a:rPr lang="ar-SA" sz="3200" b="1" dirty="0" smtClean="0">
                <a:cs typeface="Traditional Arabic" panose="02020603050405020304" pitchFamily="18" charset="-78"/>
              </a:rPr>
              <a:t>إذا </a:t>
            </a:r>
            <a:r>
              <a:rPr lang="ar-SA" sz="3200" b="1" dirty="0">
                <a:cs typeface="Traditional Arabic" panose="02020603050405020304" pitchFamily="18" charset="-78"/>
              </a:rPr>
              <a:t>طلقها قبل أن توقع على نفسها الطلاق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  <a:endParaRPr lang="ar-SA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د- </a:t>
            </a:r>
            <a:r>
              <a:rPr lang="en-US" sz="3200" b="1" dirty="0" smtClean="0">
                <a:cs typeface="Traditional Arabic" panose="02020603050405020304" pitchFamily="18" charset="-78"/>
              </a:rPr>
              <a:t> </a:t>
            </a:r>
            <a:r>
              <a:rPr lang="ar-SA" sz="3200" b="1" dirty="0">
                <a:cs typeface="Traditional Arabic" panose="02020603050405020304" pitchFamily="18" charset="-78"/>
              </a:rPr>
              <a:t>يفسخ   ما جعله لها.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هـ - أو </a:t>
            </a:r>
            <a:r>
              <a:rPr lang="ar-SA" sz="3200" b="1" dirty="0">
                <a:cs typeface="Traditional Arabic" panose="02020603050405020304" pitchFamily="18" charset="-78"/>
              </a:rPr>
              <a:t>ترد هي.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التعليل: </a:t>
            </a:r>
            <a:r>
              <a:rPr lang="ar-SA" sz="3200" b="1" dirty="0">
                <a:cs typeface="Traditional Arabic" panose="02020603050405020304" pitchFamily="18" charset="-78"/>
              </a:rPr>
              <a:t>لأن ذلك يبطل الوكالة.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13440" y="1082372"/>
            <a:ext cx="70728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وإن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قال   لزوجته أمرك بيدك: 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2361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7408" y="2301890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يختص   </a:t>
            </a:r>
            <a:r>
              <a:rPr lang="ar-SA" sz="3200" b="1" dirty="0">
                <a:cs typeface="Traditional Arabic" panose="02020603050405020304" pitchFamily="18" charset="-78"/>
              </a:rPr>
              <a:t>قوله لها   اختاري نفسك بواحدة.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بالمجلس </a:t>
            </a:r>
            <a:r>
              <a:rPr lang="ar-SA" sz="3200" b="1" dirty="0">
                <a:cs typeface="Traditional Arabic" panose="02020603050405020304" pitchFamily="18" charset="-78"/>
              </a:rPr>
              <a:t>المتصل.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 مالم يزدها فيهما  بأن يقول لها: اختاري نفسك متى شئت أو أي عدد شئت فيكون على ما قال لأن الحق له وقد وكلها فيه ووكيل كل إنسان يقوم مقامه.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13440" y="1518897"/>
            <a:ext cx="70728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قول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الزوج لزوجته اختاري لنفسك: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4138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7408" y="2301890"/>
            <a:ext cx="9204325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لو </a:t>
            </a:r>
            <a:r>
              <a:rPr lang="ar-SA" sz="3200" b="1" dirty="0">
                <a:cs typeface="Traditional Arabic" panose="02020603050405020304" pitchFamily="18" charset="-78"/>
              </a:rPr>
              <a:t>تشاغلا بقاطع قبل اختيارها فيبطل به.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وصفة اختيارها اخترت نفسي أو أبوي أو الأزواج، فإن قالت: اخترت زوجي أو اخترت فقط لم يقع شيء.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فإن </a:t>
            </a:r>
            <a:r>
              <a:rPr lang="ar-SA" sz="3200" b="1" dirty="0">
                <a:cs typeface="Traditional Arabic" panose="02020603050405020304" pitchFamily="18" charset="-78"/>
              </a:rPr>
              <a:t>ردت الزوجة الخيار لزوجها.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أو </a:t>
            </a:r>
            <a:r>
              <a:rPr lang="ar-SA" sz="3200" b="1" dirty="0">
                <a:cs typeface="Traditional Arabic" panose="02020603050405020304" pitchFamily="18" charset="-78"/>
              </a:rPr>
              <a:t>وطئها قبل أن تختار لنفسها.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4. أو </a:t>
            </a:r>
            <a:r>
              <a:rPr lang="ar-SA" sz="3200" b="1" dirty="0">
                <a:cs typeface="Traditional Arabic" panose="02020603050405020304" pitchFamily="18" charset="-78"/>
              </a:rPr>
              <a:t>طلقها قبل أن تختار لنفسها.  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5. أو </a:t>
            </a:r>
            <a:r>
              <a:rPr lang="ar-SA" sz="3200" b="1" dirty="0">
                <a:cs typeface="Traditional Arabic" panose="02020603050405020304" pitchFamily="18" charset="-78"/>
              </a:rPr>
              <a:t>فسخ   خيارها قبله.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بطل خيارها كسائر الوكالات.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13440" y="1518897"/>
            <a:ext cx="70728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بأي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شيء يبطل اختيارها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1221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7408" y="2301890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ومن </a:t>
            </a:r>
            <a:r>
              <a:rPr lang="ar-SA" sz="3200" b="1" dirty="0">
                <a:cs typeface="Traditional Arabic" panose="02020603050405020304" pitchFamily="18" charset="-78"/>
              </a:rPr>
              <a:t>طلق في قلبه لم يقع وإن تلفظ به أو حرك لسانه وقع.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13440" y="1518897"/>
            <a:ext cx="70728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حكم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الطلاق بدون التلفظ به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1588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7408" y="2301890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smtClean="0">
                <a:cs typeface="Traditional Arabic" panose="02020603050405020304" pitchFamily="18" charset="-78"/>
              </a:rPr>
              <a:t>ومميز </a:t>
            </a:r>
            <a:r>
              <a:rPr lang="ar-SA" sz="3200" b="1" dirty="0">
                <a:cs typeface="Traditional Arabic" panose="02020603050405020304" pitchFamily="18" charset="-78"/>
              </a:rPr>
              <a:t>ومميزة يعقلانه كالبالغين فيما تقدم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13440" y="1518897"/>
            <a:ext cx="70728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طلاق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المميز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الثامنة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5633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40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372</TotalTime>
  <Words>1003</Words>
  <Application>Microsoft Office PowerPoint</Application>
  <PresentationFormat>A4 Paper (210x297 mm)</PresentationFormat>
  <Paragraphs>159</Paragraphs>
  <Slides>24</Slides>
  <Notes>21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Office Theme</vt:lpstr>
      <vt:lpstr>عرض تقديمي في PowerPoint</vt:lpstr>
      <vt:lpstr>المحاضرة الثامنة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فصل فيما يصح أن يكون كناية في الطلاق وما لا يكون كناية فيه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فلان بن فلان الفلاني</cp:lastModifiedBy>
  <cp:revision>30</cp:revision>
  <dcterms:created xsi:type="dcterms:W3CDTF">2014-09-11T06:30:06Z</dcterms:created>
  <dcterms:modified xsi:type="dcterms:W3CDTF">2015-03-11T12:22:26Z</dcterms:modified>
</cp:coreProperties>
</file>