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90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079279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ما </a:t>
            </a:r>
            <a:r>
              <a:rPr lang="ar-SA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يختلف به عدد الطلاق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وهو </a:t>
            </a:r>
            <a:r>
              <a:rPr lang="ar-SA" sz="3200" b="1" dirty="0">
                <a:cs typeface="Traditional Arabic" panose="02020603050405020304" pitchFamily="18" charset="-78"/>
              </a:rPr>
              <a:t>معتبر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بالرجال، </a:t>
            </a:r>
            <a:r>
              <a:rPr lang="ar-SA" sz="3200" b="1" dirty="0">
                <a:cs typeface="Traditional Arabic" panose="02020603050405020304" pitchFamily="18" charset="-78"/>
              </a:rPr>
              <a:t>روي عن عمر وعثمان وزيد وابن </a:t>
            </a:r>
            <a:r>
              <a:rPr lang="ar-SA" sz="3200" b="1" dirty="0" smtClean="0">
                <a:cs typeface="Traditional Arabic" panose="02020603050405020304" pitchFamily="18" charset="-78"/>
              </a:rPr>
              <a:t>عباس، </a:t>
            </a:r>
            <a:r>
              <a:rPr lang="ar-SA" sz="3200" b="1" dirty="0" smtClean="0">
                <a:cs typeface="Traditional Arabic" panose="02020603050405020304" pitchFamily="18" charset="-78"/>
              </a:rPr>
              <a:t>فيملك </a:t>
            </a:r>
            <a:r>
              <a:rPr lang="ar-SA" sz="3200" b="1" dirty="0">
                <a:cs typeface="Traditional Arabic" panose="02020603050405020304" pitchFamily="18" charset="-78"/>
              </a:rPr>
              <a:t>من كله حر أو بعضه </a:t>
            </a:r>
            <a:r>
              <a:rPr lang="ar-SA" sz="3200" b="1" dirty="0" smtClean="0">
                <a:cs typeface="Traditional Arabic" panose="02020603050405020304" pitchFamily="18" charset="-78"/>
              </a:rPr>
              <a:t>حر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ثلاثاً، ويملك العبد </a:t>
            </a:r>
            <a:r>
              <a:rPr lang="ar-SA" sz="3200" b="1" dirty="0">
                <a:cs typeface="Traditional Arabic" panose="02020603050405020304" pitchFamily="18" charset="-78"/>
              </a:rPr>
              <a:t>اثنتين حرة كانت زوجتاهما 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أمة.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الطلاق خالص حق الزوج فاعتبر </a:t>
            </a:r>
            <a:r>
              <a:rPr lang="ar-SA" sz="3200" b="1" dirty="0" smtClean="0">
                <a:cs typeface="Traditional Arabic" panose="02020603050405020304" pitchFamily="18" charset="-78"/>
              </a:rPr>
              <a:t>به.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856656" y="1528402"/>
            <a:ext cx="71448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العبرة في عدد الطلاق بالرجل من حيث الحرية وعدمها: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>
                <a:cs typeface="Traditional Arabic" panose="02020603050405020304" pitchFamily="18" charset="-78"/>
              </a:rPr>
              <a:t>فإذا </a:t>
            </a:r>
            <a:r>
              <a:rPr lang="ar-SA" sz="3200" b="1" dirty="0" smtClean="0">
                <a:cs typeface="Traditional Arabic" panose="02020603050405020304" pitchFamily="18" charset="-78"/>
              </a:rPr>
              <a:t>قال حر:   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أنت الطلاق. 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أو </a:t>
            </a:r>
            <a:r>
              <a:rPr lang="ar-SA" sz="3200" b="1" dirty="0">
                <a:cs typeface="Traditional Arabic" panose="02020603050405020304" pitchFamily="18" charset="-78"/>
              </a:rPr>
              <a:t>أنت </a:t>
            </a:r>
            <a:r>
              <a:rPr lang="ar-SA" sz="3200" b="1" dirty="0" smtClean="0">
                <a:cs typeface="Traditional Arabic" panose="02020603050405020304" pitchFamily="18" charset="-78"/>
              </a:rPr>
              <a:t>طالق. </a:t>
            </a: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أو   </a:t>
            </a:r>
            <a:r>
              <a:rPr lang="ar-SA" sz="3200" b="1" dirty="0">
                <a:cs typeface="Traditional Arabic" panose="02020603050405020304" pitchFamily="18" charset="-78"/>
              </a:rPr>
              <a:t>قال   علي   الطلاق   </a:t>
            </a:r>
            <a:endParaRPr lang="ar-SA" sz="3200" b="1" dirty="0" smtClean="0">
              <a:cs typeface="Traditional Arabic" panose="02020603050405020304" pitchFamily="18" charset="-78"/>
            </a:endParaRPr>
          </a:p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أو   </a:t>
            </a:r>
            <a:r>
              <a:rPr lang="ar-SA" sz="3200" b="1" dirty="0">
                <a:cs typeface="Traditional Arabic" panose="02020603050405020304" pitchFamily="18" charset="-78"/>
              </a:rPr>
              <a:t>قال   يلزمني  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الطلاق.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وقع </a:t>
            </a:r>
            <a:r>
              <a:rPr lang="ar-SA" sz="3200" b="1" dirty="0">
                <a:cs typeface="Traditional Arabic" panose="02020603050405020304" pitchFamily="18" charset="-78"/>
              </a:rPr>
              <a:t>ثلاثا </a:t>
            </a:r>
            <a:r>
              <a:rPr lang="ar-SA" sz="3200" b="1" dirty="0" smtClean="0">
                <a:cs typeface="Traditional Arabic" panose="02020603050405020304" pitchFamily="18" charset="-78"/>
              </a:rPr>
              <a:t>بنيتها؛ </a:t>
            </a:r>
            <a:r>
              <a:rPr lang="ar-SA" sz="3200" b="1" dirty="0">
                <a:cs typeface="Traditional Arabic" panose="02020603050405020304" pitchFamily="18" charset="-78"/>
              </a:rPr>
              <a:t>لأن لفظه يحتمل </a:t>
            </a:r>
            <a:r>
              <a:rPr lang="ar-SA" sz="3200" b="1" dirty="0" smtClean="0">
                <a:cs typeface="Traditional Arabic" panose="02020603050405020304" pitchFamily="18" charset="-78"/>
              </a:rPr>
              <a:t>ذلك.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وإلا ينو </a:t>
            </a:r>
            <a:r>
              <a:rPr lang="ar-SA" sz="3200" b="1" dirty="0">
                <a:cs typeface="Traditional Arabic" panose="02020603050405020304" pitchFamily="18" charset="-78"/>
              </a:rPr>
              <a:t>بذلك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فواحدة عملاً بالعرف.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856656" y="1528402"/>
            <a:ext cx="71448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إذا قال الزوج لزوجته أحد هذه الألفاظ: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284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نعم كل لفظ من هذه الألفاظ صريح، منجز ومعلق ومحلوف به.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هذه الألفاظ منجزة وهل يمكن أن يعلقها على شرط أو يحلف بها؟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13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وإذا </a:t>
            </a:r>
            <a:r>
              <a:rPr lang="ar-SA" sz="3200" b="1" dirty="0">
                <a:cs typeface="Traditional Arabic" panose="02020603050405020304" pitchFamily="18" charset="-78"/>
              </a:rPr>
              <a:t>قاله من معه عدد وقع بكل واحدة </a:t>
            </a:r>
            <a:r>
              <a:rPr lang="ar-SA" sz="3200" b="1" dirty="0" smtClean="0">
                <a:cs typeface="Traditional Arabic" panose="02020603050405020304" pitchFamily="18" charset="-78"/>
              </a:rPr>
              <a:t>طلقة، </a:t>
            </a:r>
            <a:r>
              <a:rPr lang="ar-SA" sz="3200" b="1" dirty="0">
                <a:cs typeface="Traditional Arabic" panose="02020603050405020304" pitchFamily="18" charset="-78"/>
              </a:rPr>
              <a:t>مالم تكن نية أو سبب يخصصه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بأحداهن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إذا قال لفظه واحدة من هذه الألفاظ وعنده أكثر من زوجة: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409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قال أنت طالق ونوى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وقعت.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من قال أنت طالق ونوى ثلاثاً: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941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فلا </a:t>
            </a:r>
            <a:r>
              <a:rPr lang="ar-SA" sz="3200" b="1" dirty="0">
                <a:cs typeface="Traditional Arabic" panose="02020603050405020304" pitchFamily="18" charset="-78"/>
              </a:rPr>
              <a:t>يقع به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وإن نواها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قال أنت طالق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واحدة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ونوى ثلاثاً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590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ويقع بلفظ: أنت </a:t>
            </a:r>
            <a:r>
              <a:rPr lang="ar-SA" sz="3200" b="1" dirty="0">
                <a:cs typeface="Traditional Arabic" panose="02020603050405020304" pitchFamily="18" charset="-78"/>
              </a:rPr>
              <a:t>طالق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كل </a:t>
            </a:r>
            <a:r>
              <a:rPr lang="ar-SA" sz="3200" b="1" dirty="0">
                <a:cs typeface="Traditional Arabic" panose="02020603050405020304" pitchFamily="18" charset="-78"/>
              </a:rPr>
              <a:t>الطلاق أو أكثره أو عدد الحصى أو الريح أو نحو ذلك ثلاثا ولو نوى </a:t>
            </a:r>
            <a:r>
              <a:rPr lang="ar-SA" sz="3200" b="1" dirty="0" smtClean="0">
                <a:cs typeface="Traditional Arabic" panose="02020603050405020304" pitchFamily="18" charset="-78"/>
              </a:rPr>
              <a:t>واحدة.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لأنها </a:t>
            </a:r>
            <a:r>
              <a:rPr lang="ar-SA" sz="3200" b="1" dirty="0">
                <a:cs typeface="Traditional Arabic" panose="02020603050405020304" pitchFamily="18" charset="-78"/>
              </a:rPr>
              <a:t>لا يحتملها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لفظه، </a:t>
            </a:r>
            <a:r>
              <a:rPr lang="ar-SA" sz="3200" b="1" dirty="0">
                <a:cs typeface="Traditional Arabic" panose="02020603050405020304" pitchFamily="18" charset="-78"/>
              </a:rPr>
              <a:t>كقوله يا مائة </a:t>
            </a:r>
            <a:r>
              <a:rPr lang="ar-SA" sz="3200" b="1" dirty="0" smtClean="0">
                <a:cs typeface="Traditional Arabic" panose="02020603050405020304" pitchFamily="18" charset="-78"/>
              </a:rPr>
              <a:t>طالق.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وصف الطلاق بما يفيد العدد: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667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قال أنت طالق أغلظ الطلاق أو أطوله أو أعرضه أو ملء الدنيا أو عظم الجبل فطلقة إن لم ينو </a:t>
            </a:r>
            <a:r>
              <a:rPr lang="ar-SA" sz="3200" b="1" dirty="0" smtClean="0">
                <a:cs typeface="Traditional Arabic" panose="02020603050405020304" pitchFamily="18" charset="-78"/>
              </a:rPr>
              <a:t>أكثر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وصف الطلاق بما يفيد الضخامة: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004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طلق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 زوجته عضواً  كيد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أصبع، أو طلق </a:t>
            </a:r>
            <a:r>
              <a:rPr lang="ar-SA" sz="3200" b="1" dirty="0">
                <a:cs typeface="Traditional Arabic" panose="02020603050405020304" pitchFamily="18" charset="-78"/>
              </a:rPr>
              <a:t>منها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جزءاً مشاعاً  كنصف وسدس، أو جزءاً معيناً </a:t>
            </a:r>
            <a:r>
              <a:rPr lang="ar-SA" sz="3200" b="1" dirty="0">
                <a:cs typeface="Traditional Arabic" panose="02020603050405020304" pitchFamily="18" charset="-78"/>
              </a:rPr>
              <a:t>كنصفها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الفوقاني، أو جزءاً مبهماً </a:t>
            </a:r>
            <a:r>
              <a:rPr lang="ar-SA" sz="3200" b="1" dirty="0">
                <a:cs typeface="Traditional Arabic" panose="02020603050405020304" pitchFamily="18" charset="-78"/>
              </a:rPr>
              <a:t>بأن قال لها جزؤك طالق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= طلقت.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الطلاق لا </a:t>
            </a:r>
            <a:r>
              <a:rPr lang="ar-SA" sz="3200" b="1" dirty="0" smtClean="0">
                <a:cs typeface="Traditional Arabic" panose="02020603050405020304" pitchFamily="18" charset="-78"/>
              </a:rPr>
              <a:t>يتبعض.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تطليق جزء الزوجة: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957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أو قال لزوجته: </a:t>
            </a:r>
            <a:r>
              <a:rPr lang="ar-SA" sz="3200" b="1" dirty="0">
                <a:cs typeface="Traditional Arabic" panose="02020603050405020304" pitchFamily="18" charset="-78"/>
              </a:rPr>
              <a:t>أنت طالق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نصف طلقة،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جزءاً </a:t>
            </a:r>
            <a:r>
              <a:rPr lang="ar-SA" sz="3200" b="1" dirty="0">
                <a:cs typeface="Traditional Arabic" panose="02020603050405020304" pitchFamily="18" charset="-78"/>
              </a:rPr>
              <a:t>من طلقة </a:t>
            </a:r>
            <a:r>
              <a:rPr lang="ar-SA" sz="3200" b="1" dirty="0" smtClean="0">
                <a:cs typeface="Traditional Arabic" panose="02020603050405020304" pitchFamily="18" charset="-78"/>
              </a:rPr>
              <a:t>طلقت.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الطلاق لا </a:t>
            </a:r>
            <a:r>
              <a:rPr lang="ar-SA" sz="3200" b="1" dirty="0" smtClean="0">
                <a:cs typeface="Traditional Arabic" panose="02020603050405020304" pitchFamily="18" charset="-78"/>
              </a:rPr>
              <a:t>يتبعض.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تجزئة الطلاق: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796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وعكسه </a:t>
            </a:r>
            <a:r>
              <a:rPr lang="ar-SA" sz="3200" b="1" dirty="0">
                <a:cs typeface="Traditional Arabic" panose="02020603050405020304" pitchFamily="18" charset="-78"/>
              </a:rPr>
              <a:t>الروح والسن والشعر والظفر </a:t>
            </a:r>
            <a:r>
              <a:rPr lang="ar-SA" sz="3200" b="1" dirty="0" smtClean="0">
                <a:cs typeface="Traditional Arabic" panose="02020603050405020304" pitchFamily="18" charset="-78"/>
              </a:rPr>
              <a:t>ونحوه ، </a:t>
            </a:r>
            <a:r>
              <a:rPr lang="ar-SA" sz="3200" b="1" dirty="0">
                <a:cs typeface="Traditional Arabic" panose="02020603050405020304" pitchFamily="18" charset="-78"/>
              </a:rPr>
              <a:t>فإذا قال لها روحك أو سنك أو شعرك أو ظفرك أو سمعك أو بصرك أو ريقك طالق لم </a:t>
            </a:r>
            <a:r>
              <a:rPr lang="ar-SA" sz="3200" b="1" dirty="0" smtClean="0">
                <a:cs typeface="Traditional Arabic" panose="02020603050405020304" pitchFamily="18" charset="-78"/>
              </a:rPr>
              <a:t>تطلق.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تطليق ما يمكن انفصاله حال سلامة الجسد: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3939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وإذا </a:t>
            </a:r>
            <a:r>
              <a:rPr lang="ar-SA" sz="3200" b="1" dirty="0">
                <a:cs typeface="Traditional Arabic" panose="02020603050405020304" pitchFamily="18" charset="-78"/>
              </a:rPr>
              <a:t>قال </a:t>
            </a:r>
            <a:r>
              <a:rPr lang="ar-SA" sz="3200" b="1" dirty="0" smtClean="0">
                <a:cs typeface="Traditional Arabic" panose="02020603050405020304" pitchFamily="18" charset="-78"/>
              </a:rPr>
              <a:t>لزوجة مدخول بها: </a:t>
            </a:r>
            <a:r>
              <a:rPr lang="ar-SA" sz="3200" b="1" dirty="0">
                <a:cs typeface="Traditional Arabic" panose="02020603050405020304" pitchFamily="18" charset="-78"/>
              </a:rPr>
              <a:t>أنت </a:t>
            </a:r>
            <a:r>
              <a:rPr lang="ar-SA" sz="3200" b="1" dirty="0" smtClean="0">
                <a:cs typeface="Traditional Arabic" panose="02020603050405020304" pitchFamily="18" charset="-78"/>
              </a:rPr>
              <a:t>طالق، وكرره </a:t>
            </a:r>
            <a:r>
              <a:rPr lang="ar-SA" sz="3200" b="1" dirty="0">
                <a:cs typeface="Traditional Arabic" panose="02020603050405020304" pitchFamily="18" charset="-78"/>
              </a:rPr>
              <a:t>مرتين 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وقع </a:t>
            </a:r>
            <a:r>
              <a:rPr lang="ar-SA" sz="3200" b="1" dirty="0">
                <a:cs typeface="Traditional Arabic" panose="02020603050405020304" pitchFamily="18" charset="-78"/>
              </a:rPr>
              <a:t>العدد </a:t>
            </a:r>
            <a:r>
              <a:rPr lang="ar-SA" sz="3200" b="1" dirty="0" smtClean="0">
                <a:cs typeface="Traditional Arabic" panose="02020603050405020304" pitchFamily="18" charset="-78"/>
              </a:rPr>
              <a:t>،  أي: </a:t>
            </a:r>
            <a:r>
              <a:rPr lang="ar-SA" sz="3200" b="1" dirty="0">
                <a:cs typeface="Traditional Arabic" panose="02020603050405020304" pitchFamily="18" charset="-78"/>
              </a:rPr>
              <a:t>وقع الطلاق بعد التكرار فإن كرره مرتين وقع </a:t>
            </a:r>
            <a:r>
              <a:rPr lang="ar-SA" sz="3200" b="1" dirty="0" smtClean="0">
                <a:cs typeface="Traditional Arabic" panose="02020603050405020304" pitchFamily="18" charset="-78"/>
              </a:rPr>
              <a:t>اثنتين، </a:t>
            </a:r>
            <a:r>
              <a:rPr lang="ar-SA" sz="3200" b="1" dirty="0">
                <a:cs typeface="Traditional Arabic" panose="02020603050405020304" pitchFamily="18" charset="-78"/>
              </a:rPr>
              <a:t>وإن كرره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وقع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لأنه </a:t>
            </a:r>
            <a:r>
              <a:rPr lang="ar-SA" sz="3200" b="1" dirty="0">
                <a:cs typeface="Traditional Arabic" panose="02020603050405020304" pitchFamily="18" charset="-78"/>
              </a:rPr>
              <a:t>أتى بصريح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الطلاق.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2. إلا </a:t>
            </a:r>
            <a:r>
              <a:rPr lang="ar-SA" sz="3200" b="1" dirty="0">
                <a:cs typeface="Traditional Arabic" panose="02020603050405020304" pitchFamily="18" charset="-78"/>
              </a:rPr>
              <a:t>أن ينوي </a:t>
            </a:r>
            <a:r>
              <a:rPr lang="ar-SA" sz="3200" b="1" dirty="0" smtClean="0">
                <a:cs typeface="Traditional Arabic" panose="02020603050405020304" pitchFamily="18" charset="-78"/>
              </a:rPr>
              <a:t>بتكراره تأكيداً </a:t>
            </a:r>
            <a:r>
              <a:rPr lang="ar-SA" sz="3200" b="1" dirty="0">
                <a:cs typeface="Traditional Arabic" panose="02020603050405020304" pitchFamily="18" charset="-78"/>
              </a:rPr>
              <a:t>يصح </a:t>
            </a:r>
            <a:r>
              <a:rPr lang="ar-SA" sz="3200" b="1" dirty="0" smtClean="0">
                <a:cs typeface="Traditional Arabic" panose="02020603050405020304" pitchFamily="18" charset="-78"/>
              </a:rPr>
              <a:t>بأن </a:t>
            </a:r>
            <a:r>
              <a:rPr lang="ar-SA" sz="3200" b="1" dirty="0">
                <a:cs typeface="Traditional Arabic" panose="02020603050405020304" pitchFamily="18" charset="-78"/>
              </a:rPr>
              <a:t>يكون </a:t>
            </a:r>
            <a:r>
              <a:rPr lang="ar-SA" sz="3200" b="1" dirty="0" smtClean="0">
                <a:cs typeface="Traditional Arabic" panose="02020603050405020304" pitchFamily="18" charset="-78"/>
              </a:rPr>
              <a:t>متصلاً ، أو ينوي إفهاماً </a:t>
            </a:r>
            <a:r>
              <a:rPr lang="ar-SA" sz="3200" b="1" dirty="0">
                <a:cs typeface="Traditional Arabic" panose="02020603050405020304" pitchFamily="18" charset="-78"/>
              </a:rPr>
              <a:t>فيقع </a:t>
            </a:r>
            <a:r>
              <a:rPr lang="ar-SA" sz="3200" b="1" dirty="0" smtClean="0">
                <a:cs typeface="Traditional Arabic" panose="02020603050405020304" pitchFamily="18" charset="-78"/>
              </a:rPr>
              <a:t>واحدة.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لانصراف </a:t>
            </a:r>
            <a:r>
              <a:rPr lang="ar-SA" sz="3200" b="1" dirty="0">
                <a:cs typeface="Traditional Arabic" panose="02020603050405020304" pitchFamily="18" charset="-78"/>
              </a:rPr>
              <a:t>ما زاد عليها عن الوقوع بنية التأكيد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المتصل.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فإن </a:t>
            </a:r>
            <a:r>
              <a:rPr lang="ar-SA" sz="3200" b="1" dirty="0">
                <a:cs typeface="Traditional Arabic" panose="02020603050405020304" pitchFamily="18" charset="-78"/>
              </a:rPr>
              <a:t>انفصل التأكيد وقع </a:t>
            </a:r>
            <a:r>
              <a:rPr lang="ar-SA" sz="3200" b="1" dirty="0" smtClean="0">
                <a:cs typeface="Traditional Arabic" panose="02020603050405020304" pitchFamily="18" charset="-78"/>
              </a:rPr>
              <a:t>أيضاً </a:t>
            </a:r>
            <a:r>
              <a:rPr lang="ar-SA" sz="3200" b="1" dirty="0">
                <a:cs typeface="Traditional Arabic" panose="02020603050405020304" pitchFamily="18" charset="-78"/>
              </a:rPr>
              <a:t>لفوات </a:t>
            </a:r>
            <a:r>
              <a:rPr lang="ar-SA" sz="3200" b="1" dirty="0" smtClean="0">
                <a:cs typeface="Traditional Arabic" panose="02020603050405020304" pitchFamily="18" charset="-78"/>
              </a:rPr>
              <a:t>شرطه.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تكرار الطلاق للزوجة المدخول بها: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421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528402"/>
            <a:ext cx="952901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كرره </a:t>
            </a:r>
            <a:r>
              <a:rPr lang="ar-SA" sz="3200" b="1" dirty="0" smtClean="0">
                <a:cs typeface="Traditional Arabic" panose="02020603050405020304" pitchFamily="18" charset="-78"/>
              </a:rPr>
              <a:t>بـ (بل) </a:t>
            </a:r>
            <a:r>
              <a:rPr lang="ar-SA" sz="3200" b="1" dirty="0">
                <a:cs typeface="Traditional Arabic" panose="02020603050405020304" pitchFamily="18" charset="-78"/>
              </a:rPr>
              <a:t>بأن </a:t>
            </a:r>
            <a:r>
              <a:rPr lang="ar-SA" sz="3200" b="1" dirty="0" smtClean="0">
                <a:cs typeface="Traditional Arabic" panose="02020603050405020304" pitchFamily="18" charset="-78"/>
              </a:rPr>
              <a:t>قال: </a:t>
            </a:r>
            <a:r>
              <a:rPr lang="ar-SA" sz="3200" b="1" dirty="0">
                <a:cs typeface="Traditional Arabic" panose="02020603050405020304" pitchFamily="18" charset="-78"/>
              </a:rPr>
              <a:t>أنت طالق بل </a:t>
            </a:r>
            <a:r>
              <a:rPr lang="ar-SA" sz="3200" b="1" dirty="0" smtClean="0">
                <a:cs typeface="Traditional Arabic" panose="02020603050405020304" pitchFamily="18" charset="-78"/>
              </a:rPr>
              <a:t>طالق.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أو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بثم</a:t>
            </a:r>
            <a:r>
              <a:rPr lang="ar-SA" sz="3200" b="1" dirty="0" smtClean="0">
                <a:cs typeface="Traditional Arabic" panose="02020603050405020304" pitchFamily="18" charset="-78"/>
              </a:rPr>
              <a:t> بأن قال: </a:t>
            </a:r>
            <a:r>
              <a:rPr lang="ar-SA" sz="3200" b="1" dirty="0">
                <a:cs typeface="Traditional Arabic" panose="02020603050405020304" pitchFamily="18" charset="-78"/>
              </a:rPr>
              <a:t>أنت طالق ثم </a:t>
            </a:r>
            <a:r>
              <a:rPr lang="ar-SA" sz="3200" b="1" dirty="0" smtClean="0">
                <a:cs typeface="Traditional Arabic" panose="02020603050405020304" pitchFamily="18" charset="-78"/>
              </a:rPr>
              <a:t>طالق.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أو </a:t>
            </a:r>
            <a:r>
              <a:rPr lang="ar-SA" sz="3200" b="1" dirty="0">
                <a:cs typeface="Traditional Arabic" panose="02020603050405020304" pitchFamily="18" charset="-78"/>
              </a:rPr>
              <a:t>بالفاء </a:t>
            </a:r>
            <a:r>
              <a:rPr lang="ar-SA" sz="3200" b="1" dirty="0" smtClean="0">
                <a:cs typeface="Traditional Arabic" panose="02020603050405020304" pitchFamily="18" charset="-78"/>
              </a:rPr>
              <a:t>بأن قال: </a:t>
            </a:r>
            <a:r>
              <a:rPr lang="ar-SA" sz="3200" b="1" dirty="0">
                <a:cs typeface="Traditional Arabic" panose="02020603050405020304" pitchFamily="18" charset="-78"/>
              </a:rPr>
              <a:t>أنت طالق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فطالق.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أو </a:t>
            </a:r>
            <a:r>
              <a:rPr lang="ar-SA" sz="3200" b="1" dirty="0">
                <a:cs typeface="Traditional Arabic" panose="02020603050405020304" pitchFamily="18" charset="-78"/>
              </a:rPr>
              <a:t>قال </a:t>
            </a:r>
            <a:r>
              <a:rPr lang="ar-SA" sz="3200" b="1" dirty="0" smtClean="0">
                <a:cs typeface="Traditional Arabic" panose="02020603050405020304" pitchFamily="18" charset="-78"/>
              </a:rPr>
              <a:t>طالق </a:t>
            </a:r>
            <a:r>
              <a:rPr lang="ar-SA" sz="3200" b="1" dirty="0">
                <a:cs typeface="Traditional Arabic" panose="02020603050405020304" pitchFamily="18" charset="-78"/>
              </a:rPr>
              <a:t>طلقة </a:t>
            </a:r>
            <a:r>
              <a:rPr lang="ar-SA" sz="3200" b="1" dirty="0" smtClean="0">
                <a:cs typeface="Traditional Arabic" panose="02020603050405020304" pitchFamily="18" charset="-78"/>
              </a:rPr>
              <a:t>بعدها طلقة.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أو طلقة قبلها طلقة.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أو طلقة معها طلقة. 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0326" y="943627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تكرار الطلاق بألفاظ العطف والظرفية: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333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528402"/>
            <a:ext cx="952901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ar-SA" sz="3200" b="1" dirty="0" smtClean="0">
                <a:cs typeface="Traditional Arabic" panose="02020603050405020304" pitchFamily="18" charset="-78"/>
              </a:rPr>
              <a:t>وقع اثنتان </a:t>
            </a:r>
            <a:r>
              <a:rPr lang="ar-SA" sz="3200" b="1" dirty="0">
                <a:cs typeface="Traditional Arabic" panose="02020603050405020304" pitchFamily="18" charset="-78"/>
              </a:rPr>
              <a:t>في مدخول </a:t>
            </a:r>
            <a:r>
              <a:rPr lang="ar-SA" sz="3200" b="1" dirty="0" smtClean="0">
                <a:cs typeface="Traditional Arabic" panose="02020603050405020304" pitchFamily="18" charset="-78"/>
              </a:rPr>
              <a:t>بها.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للرجعية حكم الزوجات في لحوق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الطلاق.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2. وإن </a:t>
            </a:r>
            <a:r>
              <a:rPr lang="ar-SA" sz="3200" b="1" dirty="0">
                <a:cs typeface="Traditional Arabic" panose="02020603050405020304" pitchFamily="18" charset="-78"/>
              </a:rPr>
              <a:t>لم يدخل بها بانت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بالأولى </a:t>
            </a:r>
            <a:r>
              <a:rPr lang="ar-SA" sz="3200" b="1" dirty="0">
                <a:cs typeface="Traditional Arabic" panose="02020603050405020304" pitchFamily="18" charset="-78"/>
              </a:rPr>
              <a:t>ولم يلزمه ما </a:t>
            </a:r>
            <a:r>
              <a:rPr lang="ar-SA" sz="3200" b="1" dirty="0" smtClean="0">
                <a:cs typeface="Traditional Arabic" panose="02020603050405020304" pitchFamily="18" charset="-78"/>
              </a:rPr>
              <a:t>بعدها.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البائن لا يلحقها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طلاق. </a:t>
            </a:r>
          </a:p>
          <a:p>
            <a:r>
              <a:rPr lang="ar-SA" sz="3200" b="1" dirty="0">
                <a:cs typeface="Traditional Arabic" panose="02020603050405020304" pitchFamily="18" charset="-78"/>
              </a:rPr>
              <a:t>3</a:t>
            </a:r>
            <a:r>
              <a:rPr lang="ar-SA" sz="3200" b="1" dirty="0" smtClean="0">
                <a:cs typeface="Traditional Arabic" panose="02020603050405020304" pitchFamily="18" charset="-78"/>
              </a:rPr>
              <a:t>. بخلاف </a:t>
            </a:r>
            <a:r>
              <a:rPr lang="ar-SA" sz="3200" b="1" dirty="0">
                <a:cs typeface="Traditional Arabic" panose="02020603050405020304" pitchFamily="18" charset="-78"/>
              </a:rPr>
              <a:t>أنت طالق طلقة معها طلقة أو فوق طلقة أو تحت طلقة أو فوقها أو تحتها طلقة فثنتان ولو غير مدخول </a:t>
            </a:r>
            <a:r>
              <a:rPr lang="ar-SA" sz="3200" b="1" dirty="0" smtClean="0">
                <a:cs typeface="Traditional Arabic" panose="02020603050405020304" pitchFamily="18" charset="-78"/>
              </a:rPr>
              <a:t>بها.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- والمعلق من </a:t>
            </a:r>
            <a:r>
              <a:rPr lang="ar-SA" sz="3200" b="1" dirty="0">
                <a:cs typeface="Traditional Arabic" panose="02020603050405020304" pitchFamily="18" charset="-78"/>
              </a:rPr>
              <a:t>الطلاق </a:t>
            </a:r>
            <a:r>
              <a:rPr lang="ar-SA" sz="3200" b="1" dirty="0" smtClean="0">
                <a:cs typeface="Traditional Arabic" panose="02020603050405020304" pitchFamily="18" charset="-78"/>
              </a:rPr>
              <a:t>كالمنجز </a:t>
            </a:r>
            <a:r>
              <a:rPr lang="ar-SA" sz="3200" b="1" dirty="0">
                <a:cs typeface="Traditional Arabic" panose="02020603050405020304" pitchFamily="18" charset="-78"/>
              </a:rPr>
              <a:t>في </a:t>
            </a:r>
            <a:r>
              <a:rPr lang="ar-SA" sz="3200" b="1" dirty="0" smtClean="0">
                <a:cs typeface="Traditional Arabic" panose="02020603050405020304" pitchFamily="18" charset="-78"/>
              </a:rPr>
              <a:t>هذا الذي </a:t>
            </a:r>
            <a:r>
              <a:rPr lang="ar-SA" sz="3200" b="1" dirty="0">
                <a:cs typeface="Traditional Arabic" panose="02020603050405020304" pitchFamily="18" charset="-78"/>
              </a:rPr>
              <a:t>تقدم </a:t>
            </a:r>
            <a:r>
              <a:rPr lang="ar-SA" sz="3200" b="1" dirty="0" smtClean="0">
                <a:cs typeface="Traditional Arabic" panose="02020603050405020304" pitchFamily="18" charset="-78"/>
              </a:rPr>
              <a:t>ذكره.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449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فإن قال: </a:t>
            </a:r>
            <a:r>
              <a:rPr lang="ar-SA" sz="3200" b="1" dirty="0">
                <a:cs typeface="Traditional Arabic" panose="02020603050405020304" pitchFamily="18" charset="-78"/>
              </a:rPr>
              <a:t>إن قمت فأنت طالق وطالق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وطالق</a:t>
            </a:r>
            <a:r>
              <a:rPr lang="ar-SA" sz="3200" b="1" dirty="0" smtClean="0">
                <a:cs typeface="Traditional Arabic" panose="02020603050405020304" pitchFamily="18" charset="-78"/>
              </a:rPr>
              <a:t>، فقامت، </a:t>
            </a:r>
            <a:r>
              <a:rPr lang="ar-SA" sz="3200" b="1" dirty="0">
                <a:cs typeface="Traditional Arabic" panose="02020603050405020304" pitchFamily="18" charset="-78"/>
              </a:rPr>
              <a:t>وقع الثلاث ولو غير مدخول </a:t>
            </a:r>
            <a:r>
              <a:rPr lang="ar-SA" sz="3200" b="1" dirty="0" smtClean="0">
                <a:cs typeface="Traditional Arabic" panose="02020603050405020304" pitchFamily="18" charset="-78"/>
              </a:rPr>
              <a:t>بها.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قمت فأنت طالق فطالق أو ثم طالق وقامت وقع ثنتان في مدخول بها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وتَبِين </a:t>
            </a:r>
            <a:r>
              <a:rPr lang="ar-SA" sz="3200" b="1" dirty="0">
                <a:cs typeface="Traditional Arabic" panose="02020603050405020304" pitchFamily="18" charset="-78"/>
              </a:rPr>
              <a:t>غيرها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بالأولى.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تكرار بالعطف بحرف الواو: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023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SA" dirty="0"/>
              <a:t>فصل في الاستثناء في الطلاق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61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484784"/>
            <a:ext cx="9777536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يصح بشروط: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الشرط الأول: أن يكون من زوج.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الشرط الثاني: استثناء </a:t>
            </a:r>
            <a:r>
              <a:rPr lang="ar-SA" sz="3200" b="1" dirty="0">
                <a:cs typeface="Traditional Arabic" panose="02020603050405020304" pitchFamily="18" charset="-78"/>
              </a:rPr>
              <a:t>النصف فأقل من عدد الطلاق و </a:t>
            </a:r>
            <a:r>
              <a:rPr lang="ar-SA" sz="3200" b="1" dirty="0" smtClean="0">
                <a:cs typeface="Traditional Arabic" panose="02020603050405020304" pitchFamily="18" charset="-78"/>
              </a:rPr>
              <a:t>عدد   المطلقات، فلا </a:t>
            </a:r>
            <a:r>
              <a:rPr lang="ar-SA" sz="3200" b="1" dirty="0">
                <a:cs typeface="Traditional Arabic" panose="02020603050405020304" pitchFamily="18" charset="-78"/>
              </a:rPr>
              <a:t>يصح استثناء الكل ولا أكثر من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النصف.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مثاله: - فإذا </a:t>
            </a:r>
            <a:r>
              <a:rPr lang="ar-SA" sz="3200" b="1" dirty="0">
                <a:cs typeface="Traditional Arabic" panose="02020603050405020304" pitchFamily="18" charset="-78"/>
              </a:rPr>
              <a:t>قال أنت طالق طلقتين إلا واحدة وقعت </a:t>
            </a:r>
            <a:r>
              <a:rPr lang="ar-SA" sz="3200" b="1" dirty="0" smtClean="0">
                <a:cs typeface="Traditional Arabic" panose="02020603050405020304" pitchFamily="18" charset="-78"/>
              </a:rPr>
              <a:t>واحدة؛ لأنه </a:t>
            </a:r>
            <a:r>
              <a:rPr lang="ar-SA" sz="3200" b="1" dirty="0">
                <a:cs typeface="Traditional Arabic" panose="02020603050405020304" pitchFamily="18" charset="-78"/>
              </a:rPr>
              <a:t>كلام متصل أبان به أن المستثنى غير مراد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بالأول، </a:t>
            </a:r>
            <a:r>
              <a:rPr lang="ar-SA" sz="3200" b="1" dirty="0">
                <a:cs typeface="Traditional Arabic" panose="02020603050405020304" pitchFamily="18" charset="-78"/>
              </a:rPr>
              <a:t>قال تعالى حكاية عن </a:t>
            </a:r>
            <a:r>
              <a:rPr lang="ar-SA" sz="3200" b="1" dirty="0" smtClean="0">
                <a:cs typeface="Traditional Arabic" panose="02020603050405020304" pitchFamily="18" charset="-78"/>
              </a:rPr>
              <a:t>إبراهيم: </a:t>
            </a:r>
            <a:r>
              <a:rPr lang="ar-SA" sz="3200" b="1" dirty="0">
                <a:cs typeface="Traditional Arabic" panose="02020603050405020304" pitchFamily="18" charset="-78"/>
              </a:rPr>
              <a:t>{ إنني براء مما تعبدون إلا الذي فطرني } يريد به البراءة من غير الله عز </a:t>
            </a:r>
            <a:r>
              <a:rPr lang="ar-SA" sz="3200" b="1" dirty="0" smtClean="0">
                <a:cs typeface="Traditional Arabic" panose="02020603050405020304" pitchFamily="18" charset="-78"/>
              </a:rPr>
              <a:t>وجل.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- وإن قال: أنت </a:t>
            </a:r>
            <a:r>
              <a:rPr lang="ar-SA" sz="3200" b="1" dirty="0">
                <a:cs typeface="Traditional Arabic" panose="02020603050405020304" pitchFamily="18" charset="-78"/>
              </a:rPr>
              <a:t>طالق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إلا واحدة فطلقتان </a:t>
            </a:r>
            <a:r>
              <a:rPr lang="ar-SA" sz="3200" b="1" dirty="0" smtClean="0">
                <a:cs typeface="Traditional Arabic" panose="02020603050405020304" pitchFamily="18" charset="-78"/>
              </a:rPr>
              <a:t>لما سبق.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- وإن </a:t>
            </a:r>
            <a:r>
              <a:rPr lang="ar-SA" sz="3200" b="1" dirty="0">
                <a:cs typeface="Traditional Arabic" panose="02020603050405020304" pitchFamily="18" charset="-78"/>
              </a:rPr>
              <a:t>قال إلا طلقتين إلا واحدة </a:t>
            </a:r>
            <a:r>
              <a:rPr lang="ar-SA" sz="3200" b="1" dirty="0" smtClean="0">
                <a:cs typeface="Traditional Arabic" panose="02020603050405020304" pitchFamily="18" charset="-78"/>
              </a:rPr>
              <a:t>فكذلك، </a:t>
            </a:r>
            <a:r>
              <a:rPr lang="ar-SA" sz="3200" b="1" dirty="0">
                <a:cs typeface="Traditional Arabic" panose="02020603050405020304" pitchFamily="18" charset="-78"/>
              </a:rPr>
              <a:t>لأنه استثنى ثنتين إلا واحدة من ثلاث فيقع </a:t>
            </a:r>
            <a:r>
              <a:rPr lang="ar-SA" sz="3200" b="1" dirty="0" smtClean="0">
                <a:cs typeface="Traditional Arabic" panose="02020603050405020304" pitchFamily="18" charset="-78"/>
              </a:rPr>
              <a:t>ثنتان.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74590" y="900009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الاستثناء: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6533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قال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إلا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أو إلا ثنتين وقع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الثلاث.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استثناء الكل أو أكثر من النصف: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1688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استثنى بقلبه من عدد المطلقات </a:t>
            </a:r>
            <a:r>
              <a:rPr lang="ar-SA" sz="3200" b="1" dirty="0" smtClean="0">
                <a:cs typeface="Traditional Arabic" panose="02020603050405020304" pitchFamily="18" charset="-78"/>
              </a:rPr>
              <a:t>بأن قال: نساؤه طوالق، </a:t>
            </a:r>
            <a:r>
              <a:rPr lang="ar-SA" sz="3200" b="1" dirty="0">
                <a:cs typeface="Traditional Arabic" panose="02020603050405020304" pitchFamily="18" charset="-78"/>
              </a:rPr>
              <a:t>ونوى إلا فلانة </a:t>
            </a:r>
            <a:r>
              <a:rPr lang="ar-SA" sz="3200" b="1" dirty="0" smtClean="0">
                <a:cs typeface="Traditional Arabic" panose="02020603050405020304" pitchFamily="18" charset="-78"/>
              </a:rPr>
              <a:t>صح الاستثناء،  فلا تطلق.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قوله نسائي طوالق عام يجوز التعبير به عن بعض ما وضع </a:t>
            </a:r>
            <a:r>
              <a:rPr lang="ar-SA" sz="3200" b="1" dirty="0" smtClean="0">
                <a:cs typeface="Traditional Arabic" panose="02020603050405020304" pitchFamily="18" charset="-78"/>
              </a:rPr>
              <a:t>له، </a:t>
            </a:r>
            <a:r>
              <a:rPr lang="ar-SA" sz="3200" b="1" dirty="0">
                <a:cs typeface="Traditional Arabic" panose="02020603050405020304" pitchFamily="18" charset="-78"/>
              </a:rPr>
              <a:t>لأن استعمال اللفظ العام في المخصوص سائغ في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الكلام.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الاستثناء بالقلب من عدد المطلقات من غير ذكر عدد: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612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دون </a:t>
            </a:r>
            <a:r>
              <a:rPr lang="ar-SA" sz="3200" b="1" dirty="0">
                <a:cs typeface="Traditional Arabic" panose="02020603050405020304" pitchFamily="18" charset="-78"/>
              </a:rPr>
              <a:t>عدد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الطلقات، فإذا قال: </a:t>
            </a:r>
            <a:r>
              <a:rPr lang="ar-SA" sz="3200" b="1" dirty="0">
                <a:cs typeface="Traditional Arabic" panose="02020603050405020304" pitchFamily="18" charset="-78"/>
              </a:rPr>
              <a:t>هي طالق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ونوى إلا واحدة </a:t>
            </a:r>
            <a:r>
              <a:rPr lang="ar-SA" sz="3200" b="1" dirty="0" smtClean="0">
                <a:cs typeface="Traditional Arabic" panose="02020603050405020304" pitchFamily="18" charset="-78"/>
              </a:rPr>
              <a:t>وقعت الثلاث.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العدد نص فيما يتناوله فلا يرتفع بالنية لأن اللفظ أقوى من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النية.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الاستثناء بالقلب من عدد الطلقات: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835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وكذا </a:t>
            </a:r>
            <a:r>
              <a:rPr lang="ar-SA" sz="3200" b="1" dirty="0">
                <a:cs typeface="Traditional Arabic" panose="02020603050405020304" pitchFamily="18" charset="-78"/>
              </a:rPr>
              <a:t>لو قال نسائي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الأربع </a:t>
            </a:r>
            <a:r>
              <a:rPr lang="ar-SA" sz="3200" b="1" dirty="0">
                <a:cs typeface="Traditional Arabic" panose="02020603050405020304" pitchFamily="18" charset="-78"/>
              </a:rPr>
              <a:t>طوالق واستثنى واحدة بقلبه فتطلق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الأربع.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الاستثناء بالقلب من عدد المطلقات بذكر عدده: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370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وإن </a:t>
            </a:r>
            <a:r>
              <a:rPr lang="ar-SA" sz="3200" b="1" dirty="0">
                <a:cs typeface="Traditional Arabic" panose="02020603050405020304" pitchFamily="18" charset="-78"/>
              </a:rPr>
              <a:t>قال </a:t>
            </a:r>
            <a:r>
              <a:rPr lang="ar-SA" sz="3200" b="1" dirty="0" smtClean="0">
                <a:cs typeface="Traditional Arabic" panose="02020603050405020304" pitchFamily="18" charset="-78"/>
              </a:rPr>
              <a:t>لزوجاته: أربعتكن </a:t>
            </a:r>
            <a:r>
              <a:rPr lang="ar-SA" sz="3200" b="1" dirty="0">
                <a:cs typeface="Traditional Arabic" panose="02020603050405020304" pitchFamily="18" charset="-78"/>
              </a:rPr>
              <a:t>إلا فلانة طوالق صح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الاستثناء </a:t>
            </a:r>
            <a:r>
              <a:rPr lang="ar-SA" sz="3200" b="1" dirty="0">
                <a:cs typeface="Traditional Arabic" panose="02020603050405020304" pitchFamily="18" charset="-78"/>
              </a:rPr>
              <a:t>فلا تطلق المستثناة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التعليل: لخروجها </a:t>
            </a:r>
            <a:r>
              <a:rPr lang="ar-SA" sz="3200" b="1" dirty="0">
                <a:cs typeface="Traditional Arabic" panose="02020603050405020304" pitchFamily="18" charset="-78"/>
              </a:rPr>
              <a:t>منهن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بالاستثناء.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الاستثناء باللفظ من عدد المطلقات: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177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cs typeface="Traditional Arabic" panose="02020603050405020304" pitchFamily="18" charset="-78"/>
              </a:rPr>
              <a:t>يصح استثناء لم يتصل </a:t>
            </a:r>
            <a:r>
              <a:rPr lang="ar-SA" sz="3200" b="1" dirty="0" smtClean="0">
                <a:cs typeface="Traditional Arabic" panose="02020603050405020304" pitchFamily="18" charset="-78"/>
              </a:rPr>
              <a:t>عادة.   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لأن </a:t>
            </a:r>
            <a:r>
              <a:rPr lang="ar-SA" sz="3200" b="1" dirty="0">
                <a:cs typeface="Traditional Arabic" panose="02020603050405020304" pitchFamily="18" charset="-78"/>
              </a:rPr>
              <a:t>غير المتصل يقتضي رفع ما وقع </a:t>
            </a:r>
            <a:r>
              <a:rPr lang="ar-SA" sz="3200" b="1" dirty="0" smtClean="0">
                <a:cs typeface="Traditional Arabic" panose="02020603050405020304" pitchFamily="18" charset="-78"/>
              </a:rPr>
              <a:t>بالأول، </a:t>
            </a:r>
            <a:r>
              <a:rPr lang="ar-SA" sz="3200" b="1" dirty="0">
                <a:cs typeface="Traditional Arabic" panose="02020603050405020304" pitchFamily="18" charset="-78"/>
              </a:rPr>
              <a:t>والطلاق إذا وقع </a:t>
            </a:r>
            <a:r>
              <a:rPr lang="ar-SA" sz="3200" b="1" dirty="0" err="1">
                <a:cs typeface="Traditional Arabic" panose="02020603050405020304" pitchFamily="18" charset="-78"/>
              </a:rPr>
              <a:t>لايمكن</a:t>
            </a:r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رفعه، </a:t>
            </a:r>
            <a:r>
              <a:rPr lang="ar-SA" sz="3200" b="1" dirty="0">
                <a:cs typeface="Traditional Arabic" panose="02020603050405020304" pitchFamily="18" charset="-78"/>
              </a:rPr>
              <a:t>بخلاف المتصل فإن الاتصال يجعل اللفظ جملة واحدة فلا يقع الطلاق قبل </a:t>
            </a:r>
            <a:r>
              <a:rPr lang="ar-SA" sz="3200" b="1" dirty="0" smtClean="0">
                <a:cs typeface="Traditional Arabic" panose="02020603050405020304" pitchFamily="18" charset="-78"/>
              </a:rPr>
              <a:t>تمامها.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الشرط الثالث: أن يكون الاستثناء متصل: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071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ويكفي </a:t>
            </a:r>
            <a:r>
              <a:rPr lang="ar-SA" sz="3200" b="1" dirty="0">
                <a:cs typeface="Traditional Arabic" panose="02020603050405020304" pitchFamily="18" charset="-78"/>
              </a:rPr>
              <a:t>اتصاله </a:t>
            </a:r>
            <a:r>
              <a:rPr lang="ar-SA" sz="3200" b="1" dirty="0" smtClean="0">
                <a:cs typeface="Traditional Arabic" panose="02020603050405020304" pitchFamily="18" charset="-78"/>
              </a:rPr>
              <a:t>لفظاً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حكماً </a:t>
            </a:r>
            <a:r>
              <a:rPr lang="ar-SA" sz="3200" b="1" dirty="0">
                <a:cs typeface="Traditional Arabic" panose="02020603050405020304" pitchFamily="18" charset="-78"/>
              </a:rPr>
              <a:t>كانقطاعه بتنفس أو سعال ونحوه </a:t>
            </a:r>
            <a:r>
              <a:rPr lang="ar-SA" sz="3200" b="1" dirty="0" smtClean="0">
                <a:cs typeface="Traditional Arabic" panose="02020603050405020304" pitchFamily="18" charset="-78"/>
              </a:rPr>
              <a:t>فلو </a:t>
            </a:r>
            <a:r>
              <a:rPr lang="ar-SA" sz="3200" b="1" dirty="0">
                <a:cs typeface="Traditional Arabic" panose="02020603050405020304" pitchFamily="18" charset="-78"/>
              </a:rPr>
              <a:t>انفصل   الاستثناء </a:t>
            </a:r>
            <a:r>
              <a:rPr lang="ar-SA" sz="3200" b="1" dirty="0" smtClean="0">
                <a:cs typeface="Traditional Arabic" panose="02020603050405020304" pitchFamily="18" charset="-78"/>
              </a:rPr>
              <a:t>وأمكن </a:t>
            </a:r>
            <a:r>
              <a:rPr lang="ar-SA" sz="3200" b="1" dirty="0">
                <a:cs typeface="Traditional Arabic" panose="02020603050405020304" pitchFamily="18" charset="-78"/>
              </a:rPr>
              <a:t>الكلام دونه بطل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الاستثناء </a:t>
            </a:r>
            <a:r>
              <a:rPr lang="ar-SA" sz="3200" b="1" dirty="0">
                <a:cs typeface="Traditional Arabic" panose="02020603050405020304" pitchFamily="18" charset="-78"/>
              </a:rPr>
              <a:t>لما </a:t>
            </a:r>
            <a:r>
              <a:rPr lang="ar-SA" sz="3200" b="1" dirty="0" smtClean="0">
                <a:cs typeface="Traditional Arabic" panose="02020603050405020304" pitchFamily="18" charset="-78"/>
              </a:rPr>
              <a:t>تقدم.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ضابط الاتصال: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579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4688" y="2347601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وشرطه أي </a:t>
            </a:r>
            <a:r>
              <a:rPr lang="ar-SA" sz="3200" b="1" dirty="0">
                <a:cs typeface="Traditional Arabic" panose="02020603050405020304" pitchFamily="18" charset="-78"/>
              </a:rPr>
              <a:t>شرط صحة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الاستثناء: النية، أي: </a:t>
            </a:r>
            <a:r>
              <a:rPr lang="ar-SA" sz="3200" b="1" dirty="0">
                <a:cs typeface="Traditional Arabic" panose="02020603050405020304" pitchFamily="18" charset="-78"/>
              </a:rPr>
              <a:t>نية الاستثناء </a:t>
            </a:r>
            <a:r>
              <a:rPr lang="ar-SA" sz="3200" b="1" dirty="0" smtClean="0">
                <a:cs typeface="Traditional Arabic" panose="02020603050405020304" pitchFamily="18" charset="-78"/>
              </a:rPr>
              <a:t>قبل </a:t>
            </a:r>
            <a:r>
              <a:rPr lang="ar-SA" sz="3200" b="1" dirty="0">
                <a:cs typeface="Traditional Arabic" panose="02020603050405020304" pitchFamily="18" charset="-78"/>
              </a:rPr>
              <a:t>كمال ما استثنى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منه.  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فإن </a:t>
            </a:r>
            <a:r>
              <a:rPr lang="ar-SA" sz="3200" b="1" dirty="0">
                <a:cs typeface="Traditional Arabic" panose="02020603050405020304" pitchFamily="18" charset="-78"/>
              </a:rPr>
              <a:t>قال أنت طالق </a:t>
            </a:r>
            <a:r>
              <a:rPr lang="ar-SA" sz="3200" b="1" dirty="0" smtClean="0">
                <a:cs typeface="Traditional Arabic" panose="02020603050405020304" pitchFamily="18" charset="-78"/>
              </a:rPr>
              <a:t>ثلاثاً </a:t>
            </a:r>
            <a:r>
              <a:rPr lang="ar-SA" sz="3200" b="1" dirty="0">
                <a:cs typeface="Traditional Arabic" panose="02020603050405020304" pitchFamily="18" charset="-78"/>
              </a:rPr>
              <a:t>غير ناو للاستثناء ثم عرض له الاستثناء فقال إلا واحدة لم ينفعه الاستثناء ووقعت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الثلاث. </a:t>
            </a:r>
          </a:p>
          <a:p>
            <a:pPr marL="457200" indent="-457200">
              <a:buFontTx/>
              <a:buChar char="-"/>
            </a:pPr>
            <a:r>
              <a:rPr lang="ar-SA" sz="3200" b="1" dirty="0" smtClean="0">
                <a:cs typeface="Traditional Arabic" panose="02020603050405020304" pitchFamily="18" charset="-78"/>
              </a:rPr>
              <a:t>وكذا </a:t>
            </a:r>
            <a:r>
              <a:rPr lang="ar-SA" sz="3200" b="1" dirty="0">
                <a:cs typeface="Traditional Arabic" panose="02020603050405020304" pitchFamily="18" charset="-78"/>
              </a:rPr>
              <a:t>شرط متأخر ونحوه لأنها </a:t>
            </a:r>
            <a:r>
              <a:rPr lang="ar-SA" sz="3200" b="1" dirty="0" err="1">
                <a:cs typeface="Traditional Arabic" panose="02020603050405020304" pitchFamily="18" charset="-78"/>
              </a:rPr>
              <a:t>صوارف</a:t>
            </a:r>
            <a:r>
              <a:rPr lang="ar-SA" sz="3200" b="1" dirty="0">
                <a:cs typeface="Traditional Arabic" panose="02020603050405020304" pitchFamily="18" charset="-78"/>
              </a:rPr>
              <a:t> اللفظ عن مقتضاه فوجب مقارنتها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لفظاً ونية.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28402"/>
            <a:ext cx="88730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الشرط الرابع: النية: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841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63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413</TotalTime>
  <Words>1226</Words>
  <Application>Microsoft Office PowerPoint</Application>
  <PresentationFormat>A4 Paper (210x297 mm)</PresentationFormat>
  <Paragraphs>177</Paragraphs>
  <Slides>28</Slides>
  <Notes>25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Office Theme</vt:lpstr>
      <vt:lpstr>عرض تقديمي في PowerPoint</vt:lpstr>
      <vt:lpstr>المحاضرة التاسعة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فصل في الاستثناء في الطلاق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34</cp:revision>
  <dcterms:created xsi:type="dcterms:W3CDTF">2014-09-11T06:30:06Z</dcterms:created>
  <dcterms:modified xsi:type="dcterms:W3CDTF">2015-03-16T13:41:10Z</dcterms:modified>
</cp:coreProperties>
</file>