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816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 rtl="0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الأسرة</a:t>
            </a:r>
            <a:endParaRPr lang="en-US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م/ إبراهيم بن عبدالرحمن الجندان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العاشرة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عنوانها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الظهار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SA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تعريف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الظهار لغة وشرعاً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لغة</a:t>
            </a:r>
            <a:r>
              <a:rPr lang="ar-SA" sz="3200" b="1" dirty="0">
                <a:cs typeface="Traditional Arabic" panose="02020603050405020304" pitchFamily="18" charset="-78"/>
              </a:rPr>
              <a:t>: مشتق من الظهر، وهو خلاف البطن.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شرعاً: تحريم الرجل امرأته على نفسه بتشبيهها بأمه أو أحد محارمه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سبب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تسمية الظهار بذلك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وخص </a:t>
            </a:r>
            <a:r>
              <a:rPr lang="ar-SA" sz="3200" b="1" dirty="0">
                <a:cs typeface="Traditional Arabic" panose="02020603050405020304" pitchFamily="18" charset="-78"/>
              </a:rPr>
              <a:t>به من بين سائر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الأعضاء؛ </a:t>
            </a:r>
            <a:r>
              <a:rPr lang="ar-SA" sz="3200" b="1" dirty="0">
                <a:cs typeface="Traditional Arabic" panose="02020603050405020304" pitchFamily="18" charset="-78"/>
              </a:rPr>
              <a:t>لأنه موضع الركوب ولذلك سمي المركوب </a:t>
            </a:r>
            <a:r>
              <a:rPr lang="ar-SA" sz="3200" b="1" dirty="0" smtClean="0">
                <a:cs typeface="Traditional Arabic" panose="02020603050405020304" pitchFamily="18" charset="-78"/>
              </a:rPr>
              <a:t>ظهراً </a:t>
            </a:r>
            <a:r>
              <a:rPr lang="ar-SA" sz="3200" b="1" dirty="0">
                <a:cs typeface="Traditional Arabic" panose="02020603050405020304" pitchFamily="18" charset="-78"/>
              </a:rPr>
              <a:t>والمرأة مركوبة إذا غشيت.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7669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92760" y="1528402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الظهار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2347602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وهو </a:t>
            </a:r>
            <a:r>
              <a:rPr lang="ar-SA" sz="3200" b="1" dirty="0">
                <a:cs typeface="Traditional Arabic" panose="02020603050405020304" pitchFamily="18" charset="-78"/>
              </a:rPr>
              <a:t>محرم.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لقوله تعالى { وإنهم ليقولون منكرا من القول وزورا } 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630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71179" y="1052736"/>
            <a:ext cx="62087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بين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صور الظهار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: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1916832"/>
            <a:ext cx="920432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فمن </a:t>
            </a:r>
            <a:r>
              <a:rPr lang="ar-SA" sz="3200" b="1" dirty="0">
                <a:cs typeface="Traditional Arabic" panose="02020603050405020304" pitchFamily="18" charset="-78"/>
              </a:rPr>
              <a:t>شبه زوجته أو شبه </a:t>
            </a:r>
            <a:r>
              <a:rPr lang="ar-SA" sz="3200" b="1" dirty="0" smtClean="0">
                <a:cs typeface="Traditional Arabic" panose="02020603050405020304" pitchFamily="18" charset="-78"/>
              </a:rPr>
              <a:t>بعضها  </a:t>
            </a:r>
            <a:r>
              <a:rPr lang="ar-SA" sz="3200" b="1" dirty="0">
                <a:cs typeface="Traditional Arabic" panose="02020603050405020304" pitchFamily="18" charset="-78"/>
              </a:rPr>
              <a:t>- أي بعض زوجته - ، ببعض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 تحرم عليه   </a:t>
            </a:r>
            <a:r>
              <a:rPr lang="ar-SA" sz="3200" b="1" dirty="0">
                <a:cs typeface="Traditional Arabic" panose="02020603050405020304" pitchFamily="18" charset="-78"/>
              </a:rPr>
              <a:t>أو بكل من تحرم عليه </a:t>
            </a:r>
            <a:r>
              <a:rPr lang="ar-SA" sz="3200" b="1" dirty="0" smtClean="0">
                <a:cs typeface="Traditional Arabic" panose="02020603050405020304" pitchFamily="18" charset="-78"/>
              </a:rPr>
              <a:t>أبداً </a:t>
            </a:r>
            <a:r>
              <a:rPr lang="ar-SA" sz="3200" b="1" dirty="0">
                <a:cs typeface="Traditional Arabic" panose="02020603050405020304" pitchFamily="18" charset="-78"/>
              </a:rPr>
              <a:t>بنسب </a:t>
            </a:r>
            <a:r>
              <a:rPr lang="ar-SA" sz="3200" b="1" dirty="0" smtClean="0">
                <a:cs typeface="Traditional Arabic" panose="02020603050405020304" pitchFamily="18" charset="-78"/>
              </a:rPr>
              <a:t>أو </a:t>
            </a:r>
            <a:r>
              <a:rPr lang="ar-SA" sz="3200" b="1" dirty="0">
                <a:cs typeface="Traditional Arabic" panose="02020603050405020304" pitchFamily="18" charset="-78"/>
              </a:rPr>
              <a:t>رضاع  </a:t>
            </a:r>
            <a:r>
              <a:rPr lang="ar-SA" sz="3200" b="1" dirty="0" smtClean="0">
                <a:cs typeface="Traditional Arabic" panose="02020603050405020304" pitchFamily="18" charset="-78"/>
              </a:rPr>
              <a:t>أو </a:t>
            </a:r>
            <a:r>
              <a:rPr lang="ar-SA" sz="3200" b="1" dirty="0">
                <a:cs typeface="Traditional Arabic" panose="02020603050405020304" pitchFamily="18" charset="-78"/>
              </a:rPr>
              <a:t>بمصاهرة 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أن </a:t>
            </a:r>
            <a:r>
              <a:rPr lang="ar-SA" sz="3200" b="1" dirty="0">
                <a:cs typeface="Traditional Arabic" panose="02020603050405020304" pitchFamily="18" charset="-78"/>
              </a:rPr>
              <a:t>يقول للزوجة:  أنت علي حرام ، </a:t>
            </a:r>
            <a:r>
              <a:rPr lang="ar-SA" sz="3200" b="1" dirty="0" smtClean="0">
                <a:cs typeface="Traditional Arabic" panose="02020603050405020304" pitchFamily="18" charset="-78"/>
              </a:rPr>
              <a:t>فهو </a:t>
            </a:r>
            <a:r>
              <a:rPr lang="ar-SA" sz="3200" b="1" dirty="0">
                <a:cs typeface="Traditional Arabic" panose="02020603050405020304" pitchFamily="18" charset="-78"/>
              </a:rPr>
              <a:t>مظاهر ولو نوى </a:t>
            </a:r>
            <a:r>
              <a:rPr lang="ar-SA" sz="3200" b="1" dirty="0" smtClean="0">
                <a:cs typeface="Traditional Arabic" panose="02020603050405020304" pitchFamily="18" charset="-78"/>
              </a:rPr>
              <a:t>طلاقاً </a:t>
            </a:r>
            <a:r>
              <a:rPr lang="ar-SA" sz="3200" b="1" dirty="0">
                <a:cs typeface="Traditional Arabic" panose="02020603050405020304" pitchFamily="18" charset="-78"/>
              </a:rPr>
              <a:t>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يميناً </a:t>
            </a:r>
            <a:r>
              <a:rPr lang="ar-SA" sz="3200" b="1" dirty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3. </a:t>
            </a:r>
            <a:r>
              <a:rPr lang="ar-SA" sz="3200" b="1" dirty="0">
                <a:cs typeface="Traditional Arabic" panose="02020603050405020304" pitchFamily="18" charset="-78"/>
              </a:rPr>
              <a:t>أو </a:t>
            </a:r>
            <a:r>
              <a:rPr lang="ar-SA" sz="3200" b="1" dirty="0" smtClean="0">
                <a:cs typeface="Traditional Arabic" panose="02020603050405020304" pitchFamily="18" charset="-78"/>
              </a:rPr>
              <a:t>قال: </a:t>
            </a:r>
            <a:r>
              <a:rPr lang="ar-SA" sz="3200" b="1" dirty="0">
                <a:cs typeface="Traditional Arabic" panose="02020603050405020304" pitchFamily="18" charset="-78"/>
              </a:rPr>
              <a:t>أنت علي كالميتة والدم.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أنت </a:t>
            </a:r>
            <a:r>
              <a:rPr lang="ar-SA" sz="3200" b="1" dirty="0">
                <a:cs typeface="Traditional Arabic" panose="02020603050405020304" pitchFamily="18" charset="-78"/>
              </a:rPr>
              <a:t>علي كظهر فلانة الأجنبية 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5. أو </a:t>
            </a:r>
            <a:r>
              <a:rPr lang="ar-SA" sz="3200" b="1" dirty="0">
                <a:cs typeface="Traditional Arabic" panose="02020603050405020304" pitchFamily="18" charset="-78"/>
              </a:rPr>
              <a:t>كظهر أبي أو أخي.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6. كظهر </a:t>
            </a:r>
            <a:r>
              <a:rPr lang="ar-SA" sz="3200" b="1" dirty="0">
                <a:cs typeface="Traditional Arabic" panose="02020603050405020304" pitchFamily="18" charset="-78"/>
              </a:rPr>
              <a:t>زيد.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204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052736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الحكم لو قال: أنت علي أو عندي كأمي أو مثل أمي؟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772816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>
                <a:cs typeface="Traditional Arabic" panose="02020603050405020304" pitchFamily="18" charset="-78"/>
              </a:rPr>
              <a:t>يخلو من حالين: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إذا أطلق اللفظ،  فظهار.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وإن نوى في الكرامة ونحوها دين وقبل </a:t>
            </a:r>
            <a:r>
              <a:rPr lang="ar-SA" sz="3200" b="1" dirty="0" smtClean="0">
                <a:cs typeface="Traditional Arabic" panose="02020603050405020304" pitchFamily="18" charset="-78"/>
              </a:rPr>
              <a:t>حكماً.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3200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052736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الحكم لو قال: أنت أمي أو كأمي؟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772816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>
                <a:cs typeface="Traditional Arabic" panose="02020603050405020304" pitchFamily="18" charset="-78"/>
              </a:rPr>
              <a:t>يخلو من حالين: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إن كان مع نية أو قرينة تدل على إرادة الظهار، فظهار.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بغير نية، فليس بظهار.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9377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0592" y="1052736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الحكم لو قال: شعرك أو سمعك ونحوه كظهر أمي؟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772816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فليس </a:t>
            </a:r>
            <a:r>
              <a:rPr lang="ar-SA" sz="3200" b="1" dirty="0">
                <a:cs typeface="Traditional Arabic" panose="02020603050405020304" pitchFamily="18" charset="-78"/>
              </a:rPr>
              <a:t>بظهار. 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681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60549" y="1052736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ظهار الزوجة من زوجها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772816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فليس </a:t>
            </a:r>
            <a:r>
              <a:rPr lang="ar-SA" sz="3200" b="1" dirty="0">
                <a:cs typeface="Traditional Arabic" panose="02020603050405020304" pitchFamily="18" charset="-78"/>
              </a:rPr>
              <a:t>بظهار.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لقوله تعالى { الذين يظاهرون منكم من نسائهم } فخصهم بذلك .  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512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60549" y="1052736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الذي يجب على الزوجة لو ظاهرت من زوجها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772816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وعليها   </a:t>
            </a:r>
            <a:r>
              <a:rPr lang="ar-SA" sz="3200" b="1" dirty="0">
                <a:cs typeface="Traditional Arabic" panose="02020603050405020304" pitchFamily="18" charset="-78"/>
              </a:rPr>
              <a:t>كفارة الظهار </a:t>
            </a:r>
            <a:r>
              <a:rPr lang="ar-SA" sz="3200" b="1" dirty="0" smtClean="0">
                <a:cs typeface="Traditional Arabic" panose="02020603050405020304" pitchFamily="18" charset="-78"/>
              </a:rPr>
              <a:t>قياساً </a:t>
            </a:r>
            <a:r>
              <a:rPr lang="ar-SA" sz="3200" b="1" dirty="0">
                <a:cs typeface="Traditional Arabic" panose="02020603050405020304" pitchFamily="18" charset="-78"/>
              </a:rPr>
              <a:t>على الزوج وعليها التمكين قبل التفكير.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6854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60549" y="1052736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حكم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نداء أحد الزوجين الآخر بمن تحرم عليه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772816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ويكره </a:t>
            </a:r>
            <a:r>
              <a:rPr lang="ar-SA" sz="3200" b="1" dirty="0">
                <a:cs typeface="Traditional Arabic" panose="02020603050405020304" pitchFamily="18" charset="-78"/>
              </a:rPr>
              <a:t>نداء أحد الزوجين الآخر بما يختص بذي رحم محرم، كأبي وأمي.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2061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60549" y="1052736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التي يقع عليها الظهار؟  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8" y="1772816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يصح </a:t>
            </a:r>
            <a:r>
              <a:rPr lang="ar-SA" sz="3200" b="1" dirty="0">
                <a:cs typeface="Traditional Arabic" panose="02020603050405020304" pitchFamily="18" charset="-78"/>
              </a:rPr>
              <a:t>الظهار من كل زوجة، كبيرة أو صغيرة، مسلمة أو </a:t>
            </a:r>
            <a:r>
              <a:rPr lang="ar-SA" sz="3200" b="1" dirty="0" err="1">
                <a:cs typeface="Traditional Arabic" panose="02020603050405020304" pitchFamily="18" charset="-78"/>
              </a:rPr>
              <a:t>ذمية</a:t>
            </a:r>
            <a:r>
              <a:rPr lang="ar-SA" sz="3200" b="1" dirty="0">
                <a:cs typeface="Traditional Arabic" panose="02020603050405020304" pitchFamily="18" charset="-78"/>
              </a:rPr>
              <a:t>، يمكن وطؤها أو لا.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9327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60549" y="1052736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ممن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يصح الظهار؟   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7" y="1747287"/>
            <a:ext cx="9204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يصح </a:t>
            </a:r>
            <a:r>
              <a:rPr lang="ar-SA" sz="3200" b="1" dirty="0">
                <a:cs typeface="Traditional Arabic" panose="02020603050405020304" pitchFamily="18" charset="-78"/>
              </a:rPr>
              <a:t>من كل من يصح طلاقه</a:t>
            </a:r>
            <a:r>
              <a:rPr lang="ar-SA" sz="3200" b="1" dirty="0" smtClean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997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60548" y="1052735"/>
            <a:ext cx="76993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بين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أنواع صيغ الظهار:   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6" y="1747287"/>
            <a:ext cx="920432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ويصح </a:t>
            </a:r>
            <a:r>
              <a:rPr lang="ar-SA" sz="3200" b="1" dirty="0">
                <a:cs typeface="Traditional Arabic" panose="02020603050405020304" pitchFamily="18" charset="-78"/>
              </a:rPr>
              <a:t>الظهار </a:t>
            </a:r>
            <a:r>
              <a:rPr lang="ar-SA" sz="3200" b="1" dirty="0" smtClean="0">
                <a:cs typeface="Traditional Arabic" panose="02020603050405020304" pitchFamily="18" charset="-78"/>
              </a:rPr>
              <a:t>معجلاً  - </a:t>
            </a:r>
            <a:r>
              <a:rPr lang="ar-SA" sz="3200" b="1" dirty="0">
                <a:cs typeface="Traditional Arabic" panose="02020603050405020304" pitchFamily="18" charset="-78"/>
              </a:rPr>
              <a:t>أي </a:t>
            </a:r>
            <a:r>
              <a:rPr lang="ar-SA" sz="3200" b="1" dirty="0" smtClean="0">
                <a:cs typeface="Traditional Arabic" panose="02020603050405020304" pitchFamily="18" charset="-78"/>
              </a:rPr>
              <a:t>منجزاً- </a:t>
            </a:r>
            <a:r>
              <a:rPr lang="ar-SA" sz="3200" b="1" dirty="0">
                <a:cs typeface="Traditional Arabic" panose="02020603050405020304" pitchFamily="18" charset="-78"/>
              </a:rPr>
              <a:t>كأنت علي كظهر أمي.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ويصح </a:t>
            </a:r>
            <a:r>
              <a:rPr lang="ar-SA" sz="3200" b="1" dirty="0">
                <a:cs typeface="Traditional Arabic" panose="02020603050405020304" pitchFamily="18" charset="-78"/>
              </a:rPr>
              <a:t>الظهار </a:t>
            </a:r>
            <a:r>
              <a:rPr lang="ar-SA" sz="3200" b="1" dirty="0" smtClean="0">
                <a:cs typeface="Traditional Arabic" panose="02020603050405020304" pitchFamily="18" charset="-78"/>
              </a:rPr>
              <a:t>أيضاً معلقاً بشرط،  </a:t>
            </a:r>
            <a:r>
              <a:rPr lang="ar-SA" sz="3200" b="1" dirty="0" err="1" smtClean="0">
                <a:cs typeface="Traditional Arabic" panose="02020603050405020304" pitchFamily="18" charset="-78"/>
              </a:rPr>
              <a:t>كإن</a:t>
            </a:r>
            <a:r>
              <a:rPr lang="ar-SA" sz="3200" b="1" dirty="0" smtClean="0">
                <a:cs typeface="Traditional Arabic" panose="02020603050405020304" pitchFamily="18" charset="-78"/>
              </a:rPr>
              <a:t> </a:t>
            </a:r>
            <a:r>
              <a:rPr lang="ar-SA" sz="3200" b="1" dirty="0">
                <a:cs typeface="Traditional Arabic" panose="02020603050405020304" pitchFamily="18" charset="-78"/>
              </a:rPr>
              <a:t>قمت فأنت علي كظهر </a:t>
            </a:r>
            <a:r>
              <a:rPr lang="ar-SA" sz="3200" b="1" dirty="0" smtClean="0">
                <a:cs typeface="Traditional Arabic" panose="02020603050405020304" pitchFamily="18" charset="-78"/>
              </a:rPr>
              <a:t>أمي. </a:t>
            </a:r>
            <a:r>
              <a:rPr lang="ar-SA" sz="3200" b="1" dirty="0">
                <a:cs typeface="Traditional Arabic" panose="02020603050405020304" pitchFamily="18" charset="-78"/>
              </a:rPr>
              <a:t>فإذا وجد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الشرط صار مظاهراً.   </a:t>
            </a: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التعليل: لوجود </a:t>
            </a:r>
            <a:r>
              <a:rPr lang="ar-SA" sz="3200" b="1" dirty="0">
                <a:cs typeface="Traditional Arabic" panose="02020603050405020304" pitchFamily="18" charset="-78"/>
              </a:rPr>
              <a:t>المعلق عليه.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>
                <a:cs typeface="Traditional Arabic" panose="02020603050405020304" pitchFamily="18" charset="-78"/>
              </a:rPr>
              <a:t> </a:t>
            </a:r>
            <a:r>
              <a:rPr lang="ar-SA" sz="3200" b="1" dirty="0" smtClean="0">
                <a:cs typeface="Traditional Arabic" panose="02020603050405020304" pitchFamily="18" charset="-78"/>
              </a:rPr>
              <a:t>3. و يصح </a:t>
            </a:r>
            <a:r>
              <a:rPr lang="ar-SA" sz="3200" b="1" dirty="0">
                <a:cs typeface="Traditional Arabic" panose="02020603050405020304" pitchFamily="18" charset="-78"/>
              </a:rPr>
              <a:t>الظهار </a:t>
            </a:r>
            <a:r>
              <a:rPr lang="ar-SA" sz="3200" b="1" dirty="0" smtClean="0">
                <a:cs typeface="Traditional Arabic" panose="02020603050405020304" pitchFamily="18" charset="-78"/>
              </a:rPr>
              <a:t>مطلقاً </a:t>
            </a:r>
            <a:r>
              <a:rPr lang="ar-SA" sz="3200" b="1" dirty="0">
                <a:cs typeface="Traditional Arabic" panose="02020603050405020304" pitchFamily="18" charset="-78"/>
              </a:rPr>
              <a:t>أي غير مؤقت كما تقدم.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4. و يصح مؤقتاً،  </a:t>
            </a:r>
            <a:r>
              <a:rPr lang="ar-SA" sz="3200" b="1" dirty="0">
                <a:cs typeface="Traditional Arabic" panose="02020603050405020304" pitchFamily="18" charset="-78"/>
              </a:rPr>
              <a:t>كأنت علي كظهر أمي شهر </a:t>
            </a:r>
            <a:r>
              <a:rPr lang="ar-SA" sz="3200" b="1" dirty="0" smtClean="0">
                <a:cs typeface="Traditional Arabic" panose="02020603050405020304" pitchFamily="18" charset="-78"/>
              </a:rPr>
              <a:t>رمضان، فإن </a:t>
            </a:r>
            <a:r>
              <a:rPr lang="ar-SA" sz="3200" b="1" dirty="0" err="1">
                <a:cs typeface="Traditional Arabic" panose="02020603050405020304" pitchFamily="18" charset="-78"/>
              </a:rPr>
              <a:t>وطىء</a:t>
            </a:r>
            <a:r>
              <a:rPr lang="ar-SA" sz="3200" b="1" dirty="0">
                <a:cs typeface="Traditional Arabic" panose="02020603050405020304" pitchFamily="18" charset="-78"/>
              </a:rPr>
              <a:t> فيه كفر   لظهاره </a:t>
            </a:r>
            <a:r>
              <a:rPr lang="ar-SA" sz="3200" b="1" dirty="0" smtClean="0">
                <a:cs typeface="Traditional Arabic" panose="02020603050405020304" pitchFamily="18" charset="-78"/>
              </a:rPr>
              <a:t>، وإن </a:t>
            </a:r>
            <a:r>
              <a:rPr lang="ar-SA" sz="3200" b="1" dirty="0">
                <a:cs typeface="Traditional Arabic" panose="02020603050405020304" pitchFamily="18" charset="-78"/>
              </a:rPr>
              <a:t>فرغ الوقت زال الظهار </a:t>
            </a:r>
            <a:r>
              <a:rPr lang="ar-SA" sz="3200" b="1" dirty="0" smtClean="0">
                <a:cs typeface="Traditional Arabic" panose="02020603050405020304" pitchFamily="18" charset="-78"/>
              </a:rPr>
              <a:t>بمضيه</a:t>
            </a:r>
            <a:r>
              <a:rPr lang="ar-SA" sz="3200" b="1" dirty="0">
                <a:cs typeface="Traditional Arabic" panose="02020603050405020304" pitchFamily="18" charset="-78"/>
              </a:rPr>
              <a:t>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267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92560" y="1052735"/>
            <a:ext cx="8267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حكم مباشرة المظاهر زوجته التي ظاهر منها بوطء ودواعيه؟ مع الدليل؟   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6" y="1747287"/>
            <a:ext cx="92043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لا </a:t>
            </a:r>
            <a:r>
              <a:rPr lang="ar-SA" sz="3200" b="1" dirty="0">
                <a:cs typeface="Traditional Arabic" panose="02020603050405020304" pitchFamily="18" charset="-78"/>
              </a:rPr>
              <a:t>يخلو من حالين: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إذا </a:t>
            </a:r>
            <a:r>
              <a:rPr lang="ar-SA" sz="3200" b="1" dirty="0">
                <a:cs typeface="Traditional Arabic" panose="02020603050405020304" pitchFamily="18" charset="-78"/>
              </a:rPr>
              <a:t>كفر المظاهر لظهاره جاز الوطء ودواعيه.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إذا </a:t>
            </a:r>
            <a:r>
              <a:rPr lang="ar-SA" sz="3200" b="1" dirty="0">
                <a:cs typeface="Traditional Arabic" panose="02020603050405020304" pitchFamily="18" charset="-78"/>
              </a:rPr>
              <a:t>لم يكفر يحرم الوطء ودواعيه.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لقوله صلى الله عليه وسلم ((فلا تقربها حتى تفعل ما أمرك الله به)) صححه الترمذي.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210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92560" y="1052735"/>
            <a:ext cx="8267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هو العود المثبت للكفارة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   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6" y="1747287"/>
            <a:ext cx="9204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الوطء اختياراً </a:t>
            </a:r>
            <a:r>
              <a:rPr lang="ar-SA" sz="3200" b="1" dirty="0">
                <a:cs typeface="Traditional Arabic" panose="02020603050405020304" pitchFamily="18" charset="-78"/>
              </a:rPr>
              <a:t>،  فمتى وطء لزمته الكفارة ولو </a:t>
            </a:r>
            <a:r>
              <a:rPr lang="ar-SA" sz="3200" b="1" dirty="0" smtClean="0">
                <a:cs typeface="Traditional Arabic" panose="02020603050405020304" pitchFamily="18" charset="-78"/>
              </a:rPr>
              <a:t>مجنوناً، </a:t>
            </a:r>
            <a:r>
              <a:rPr lang="ar-SA" sz="3200" b="1" dirty="0">
                <a:cs typeface="Traditional Arabic" panose="02020603050405020304" pitchFamily="18" charset="-78"/>
              </a:rPr>
              <a:t>ولا تجب قبل </a:t>
            </a:r>
            <a:r>
              <a:rPr lang="ar-SA" sz="3200" b="1" dirty="0" smtClean="0">
                <a:cs typeface="Traditional Arabic" panose="02020603050405020304" pitchFamily="18" charset="-78"/>
              </a:rPr>
              <a:t>الوطء.</a:t>
            </a:r>
          </a:p>
          <a:p>
            <a:r>
              <a:rPr lang="ar-SA" sz="3200" b="1" dirty="0" smtClean="0">
                <a:cs typeface="Traditional Arabic" panose="02020603050405020304" pitchFamily="18" charset="-78"/>
              </a:rPr>
              <a:t>التعليل:  </a:t>
            </a:r>
            <a:r>
              <a:rPr lang="ar-SA" sz="3200" b="1" dirty="0">
                <a:cs typeface="Traditional Arabic" panose="02020603050405020304" pitchFamily="18" charset="-78"/>
              </a:rPr>
              <a:t>لأنها شرط </a:t>
            </a:r>
            <a:r>
              <a:rPr lang="ar-SA" sz="3200" b="1" dirty="0" smtClean="0">
                <a:cs typeface="Traditional Arabic" panose="02020603050405020304" pitchFamily="18" charset="-78"/>
              </a:rPr>
              <a:t>لحله، </a:t>
            </a:r>
            <a:r>
              <a:rPr lang="ar-SA" sz="3200" b="1" dirty="0">
                <a:cs typeface="Traditional Arabic" panose="02020603050405020304" pitchFamily="18" charset="-78"/>
              </a:rPr>
              <a:t>يؤمر بها من أراده ليستحله بها. </a:t>
            </a:r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064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92560" y="1052735"/>
            <a:ext cx="8267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متى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تخرج كفارة الظهار؟  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6" y="1747287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200" b="1" dirty="0" smtClean="0">
                <a:cs typeface="Traditional Arabic" panose="02020603050405020304" pitchFamily="18" charset="-78"/>
              </a:rPr>
              <a:t>ويلزم </a:t>
            </a:r>
            <a:r>
              <a:rPr lang="ar-SA" sz="3200" b="1" dirty="0">
                <a:cs typeface="Traditional Arabic" panose="02020603050405020304" pitchFamily="18" charset="-78"/>
              </a:rPr>
              <a:t>إخراجها </a:t>
            </a:r>
            <a:r>
              <a:rPr lang="ar-SA" sz="3200" b="1" dirty="0" smtClean="0">
                <a:cs typeface="Traditional Arabic" panose="02020603050405020304" pitchFamily="18" charset="-78"/>
              </a:rPr>
              <a:t>قبله، أي: </a:t>
            </a:r>
            <a:r>
              <a:rPr lang="ar-SA" sz="3200" b="1" dirty="0">
                <a:cs typeface="Traditional Arabic" panose="02020603050405020304" pitchFamily="18" charset="-78"/>
              </a:rPr>
              <a:t>قبل الوطء </a:t>
            </a:r>
            <a:r>
              <a:rPr lang="ar-SA" sz="3200" b="1" dirty="0" smtClean="0">
                <a:cs typeface="Traditional Arabic" panose="02020603050405020304" pitchFamily="18" charset="-78"/>
              </a:rPr>
              <a:t>، </a:t>
            </a:r>
            <a:r>
              <a:rPr lang="ar-SA" sz="3200" b="1" dirty="0">
                <a:cs typeface="Traditional Arabic" panose="02020603050405020304" pitchFamily="18" charset="-78"/>
              </a:rPr>
              <a:t>عند العزم عليه.  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r>
              <a:rPr lang="ar-SA" sz="3200" b="1" dirty="0">
                <a:cs typeface="Traditional Arabic" panose="02020603050405020304" pitchFamily="18" charset="-78"/>
              </a:rPr>
              <a:t>الدليل: لقوله تعالى في الصيام والعتق { من قبل أن يتماسا }. 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6249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92560" y="1052735"/>
            <a:ext cx="8267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ما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أثر موت أحد الزوجين على كفارة الظهار</a:t>
            </a: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؟ 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6" y="1787332"/>
            <a:ext cx="9204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1. وإن </a:t>
            </a:r>
            <a:r>
              <a:rPr lang="ar-SA" sz="3200" b="1" dirty="0">
                <a:cs typeface="Traditional Arabic" panose="02020603050405020304" pitchFamily="18" charset="-78"/>
              </a:rPr>
              <a:t>مات أحدهما قبل الوطء </a:t>
            </a:r>
            <a:r>
              <a:rPr lang="ar-SA" sz="3200" b="1" dirty="0" smtClean="0">
                <a:cs typeface="Traditional Arabic" panose="02020603050405020304" pitchFamily="18" charset="-78"/>
              </a:rPr>
              <a:t>سقطت، </a:t>
            </a:r>
            <a:r>
              <a:rPr lang="ar-SA" sz="3200" b="1" dirty="0">
                <a:cs typeface="Traditional Arabic" panose="02020603050405020304" pitchFamily="18" charset="-78"/>
              </a:rPr>
              <a:t>ولو كان قد عزم عليه.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pPr lvl="0"/>
            <a:r>
              <a:rPr lang="ar-SA" sz="3200" b="1" dirty="0" smtClean="0">
                <a:cs typeface="Traditional Arabic" panose="02020603050405020304" pitchFamily="18" charset="-78"/>
              </a:rPr>
              <a:t>2. إذا </a:t>
            </a:r>
            <a:r>
              <a:rPr lang="ar-SA" sz="3200" b="1" dirty="0">
                <a:cs typeface="Traditional Arabic" panose="02020603050405020304" pitchFamily="18" charset="-78"/>
              </a:rPr>
              <a:t>مات أحدهما بعد الوطء لا تسقط.</a:t>
            </a:r>
            <a:endParaRPr lang="en-US" sz="3200" b="1" dirty="0">
              <a:cs typeface="Traditional Arabic" panose="02020603050405020304" pitchFamily="18" charset="-78"/>
            </a:endParaRPr>
          </a:p>
          <a:p>
            <a:endParaRPr 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2748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92560" y="1052735"/>
            <a:ext cx="8267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تتعدد كفارة الظهار أو لا؟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6" y="1787332"/>
            <a:ext cx="920432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 يخلو من حالين:</a:t>
            </a:r>
            <a:endParaRPr lang="en-US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الحالة الأولى: إن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كان له زوجة واحدة:</a:t>
            </a:r>
            <a:endParaRPr lang="en-US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1. إن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كرر الظهار قبل التكفير، فعليه كفارة واحدة، كاليمين بالله تعالى.</a:t>
            </a:r>
            <a:endParaRPr lang="en-US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إن كرر الظهار بعد التكفير، فعليه كفارة ثانية</a:t>
            </a:r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en-US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07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92560" y="1052735"/>
            <a:ext cx="8267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u="sng" dirty="0" smtClean="0">
                <a:solidFill>
                  <a:srgbClr val="C00000"/>
                </a:solidFill>
                <a:cs typeface="Traditional Arabic" panose="02020603050405020304" pitchFamily="18" charset="-78"/>
              </a:rPr>
              <a:t>هل </a:t>
            </a:r>
            <a:r>
              <a:rPr lang="ar-SA" sz="3200" b="1" u="sng" dirty="0">
                <a:solidFill>
                  <a:srgbClr val="C00000"/>
                </a:solidFill>
                <a:cs typeface="Traditional Arabic" panose="02020603050405020304" pitchFamily="18" charset="-78"/>
              </a:rPr>
              <a:t>تتعدد كفارة الظهار أو لا؟ </a:t>
            </a:r>
            <a:endParaRPr lang="en-US" sz="3200" b="1" u="sng" dirty="0">
              <a:solidFill>
                <a:srgbClr val="C000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4486" y="1787332"/>
            <a:ext cx="920432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/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الحالة الثانية: إن كان له أكثر من زوجة:</a:t>
            </a:r>
            <a:endParaRPr lang="en-US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إن ظاهر من زوجاته بكلمه واحدة، فعليه كفارة واحدة؛ لأنه ظهار واحد.</a:t>
            </a:r>
            <a:endParaRPr lang="en-US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 وإن ظاهر منهن   أي من </a:t>
            </a:r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زوجاته بكلمات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بأن </a:t>
            </a:r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قال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لكل </a:t>
            </a:r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منهن: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أنت علي كظهر </a:t>
            </a:r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أمي.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فعليه  كفارات </a:t>
            </a:r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بعددهن.</a:t>
            </a:r>
          </a:p>
          <a:p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التعليل: 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لأنها أيمان متكررة على أعيان متعددة فكان لكل واحدة </a:t>
            </a:r>
            <a:r>
              <a:rPr lang="ar-SA" sz="36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كفارة، </a:t>
            </a:r>
            <a:r>
              <a:rPr lang="ar-SA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كما لو كفر ثم ظاهر.</a:t>
            </a:r>
            <a:endParaRPr lang="en-US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/>
              <a:t>فقه الأسرة                                                                                          المحاضرة العاشرة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725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8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367</TotalTime>
  <Words>884</Words>
  <Application>Microsoft Office PowerPoint</Application>
  <PresentationFormat>A4 Paper (210x297 mm)</PresentationFormat>
  <Paragraphs>144</Paragraphs>
  <Slides>22</Slides>
  <Notes>20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عرض تقديمي في PowerPoint</vt:lpstr>
      <vt:lpstr>المحاضرة العاشرة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فلان بن فلان الفلاني</cp:lastModifiedBy>
  <cp:revision>29</cp:revision>
  <dcterms:created xsi:type="dcterms:W3CDTF">2014-09-11T06:30:06Z</dcterms:created>
  <dcterms:modified xsi:type="dcterms:W3CDTF">2015-03-16T13:52:31Z</dcterms:modified>
</cp:coreProperties>
</file>