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8" d="100"/>
          <a:sy n="78" d="100"/>
        </p:scale>
        <p:origin x="-68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الحادية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عنوانها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كفارة الظهار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SA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كفارة </a:t>
            </a:r>
            <a:r>
              <a:rPr lang="ar-SA" sz="3200" b="1" dirty="0">
                <a:cs typeface="Traditional Arabic" panose="02020603050405020304" pitchFamily="18" charset="-78"/>
              </a:rPr>
              <a:t>الظهار على الترتيب: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عتق </a:t>
            </a:r>
            <a:r>
              <a:rPr lang="ar-SA" sz="3200" b="1" dirty="0">
                <a:cs typeface="Traditional Arabic" panose="02020603050405020304" pitchFamily="18" charset="-78"/>
              </a:rPr>
              <a:t>رقبة .       2. فإن لم يجد صام شهرين </a:t>
            </a:r>
            <a:r>
              <a:rPr lang="ar-SA" sz="3200" b="1" dirty="0" smtClean="0">
                <a:cs typeface="Traditional Arabic" panose="02020603050405020304" pitchFamily="18" charset="-78"/>
              </a:rPr>
              <a:t>متتابعين. 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 3. </a:t>
            </a:r>
            <a:r>
              <a:rPr lang="ar-SA" sz="3200" b="1" dirty="0">
                <a:cs typeface="Traditional Arabic" panose="02020603050405020304" pitchFamily="18" charset="-78"/>
              </a:rPr>
              <a:t>فإن لم يستطع أطعم ستين </a:t>
            </a:r>
            <a:r>
              <a:rPr lang="ar-SA" sz="3200" b="1" dirty="0" smtClean="0">
                <a:cs typeface="Traditional Arabic" panose="02020603050405020304" pitchFamily="18" charset="-78"/>
              </a:rPr>
              <a:t>مسكيناً </a:t>
            </a:r>
            <a:r>
              <a:rPr lang="ar-SA" sz="3200" b="1" dirty="0">
                <a:cs typeface="Traditional Arabic" panose="02020603050405020304" pitchFamily="18" charset="-78"/>
              </a:rPr>
              <a:t>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لقوله تعالى </a:t>
            </a:r>
            <a:r>
              <a:rPr lang="en-US" sz="3200" b="1" dirty="0">
                <a:cs typeface="Traditional Arabic" panose="02020603050405020304" pitchFamily="18" charset="-78"/>
              </a:rPr>
              <a:t>}</a:t>
            </a:r>
            <a:r>
              <a:rPr lang="ar-SA" sz="3200" b="1" dirty="0">
                <a:cs typeface="Traditional Arabic" panose="02020603050405020304" pitchFamily="18" charset="-78"/>
              </a:rPr>
              <a:t> والذين يظاهرون من نسائهم ثم يعودون لما قالوا فتحرير رقبة </a:t>
            </a:r>
            <a:r>
              <a:rPr lang="en-US" sz="3200" b="1" dirty="0">
                <a:cs typeface="Traditional Arabic" panose="02020603050405020304" pitchFamily="18" charset="-78"/>
              </a:rPr>
              <a:t>{</a:t>
            </a:r>
            <a:r>
              <a:rPr lang="ar-SA" sz="3200" b="1" dirty="0">
                <a:cs typeface="Traditional Arabic" panose="02020603050405020304" pitchFamily="18" charset="-78"/>
              </a:rPr>
              <a:t> . الآية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خصال كفارة الظهار؟ وهل هي على الترتيب أو التخيير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والمعتبر </a:t>
            </a:r>
            <a:r>
              <a:rPr lang="ar-SA" sz="3200" b="1" dirty="0">
                <a:cs typeface="Traditional Arabic" panose="02020603050405020304" pitchFamily="18" charset="-78"/>
              </a:rPr>
              <a:t>في الكفارات وقت وجوب، فلو أعسر موسر قبل تكفير لم يجزئه صوم ولو أيسر معسر لم يلزمه عتق ويجزئه.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الحال المعتبرة في كفارة الظهار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4003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144299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أن تكون الرقبة مملوكة </a:t>
            </a:r>
            <a:r>
              <a:rPr lang="ar-SA" sz="3200" b="1" dirty="0" smtClean="0">
                <a:cs typeface="Traditional Arabic" panose="02020603050405020304" pitchFamily="18" charset="-78"/>
              </a:rPr>
              <a:t>له.</a:t>
            </a:r>
            <a:endParaRPr lang="ar-SA" sz="3200" b="1" dirty="0" smtClean="0">
              <a:cs typeface="Traditional Arabic" panose="02020603050405020304" pitchFamily="18" charset="-78"/>
            </a:endParaRP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أن يمتلك الرقبة بثمن مثلها، أو مع زيادة لا تجحف بماله.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أن يكون ثمنها فاضلاً عن كفايته وكفاية من يمونه.</a:t>
            </a:r>
          </a:p>
          <a:p>
            <a:pPr marL="514350" indent="-514350">
              <a:buAutoNum type="arabicPeriod"/>
            </a:pPr>
            <a:r>
              <a:rPr lang="ar-SA" sz="3200" b="1" dirty="0">
                <a:cs typeface="Traditional Arabic" panose="02020603050405020304" pitchFamily="18" charset="-78"/>
              </a:rPr>
              <a:t>أن يكون ثمنها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فاضلاً عن حاجته وحاجة من يمونه.</a:t>
            </a:r>
          </a:p>
          <a:p>
            <a:pPr marL="514350" indent="-514350">
              <a:buAutoNum type="arabicPeriod"/>
            </a:pPr>
            <a:r>
              <a:rPr lang="ar-SA" sz="3200" b="1" dirty="0">
                <a:cs typeface="Traditional Arabic" panose="02020603050405020304" pitchFamily="18" charset="-78"/>
              </a:rPr>
              <a:t>أن يكون ثمنها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فاضلاً عن مصدر رزقه الثابت، هو ومن يعول.</a:t>
            </a:r>
          </a:p>
          <a:p>
            <a:pPr marL="514350" indent="-514350">
              <a:buAutoNum type="arabicPeriod"/>
            </a:pPr>
            <a:r>
              <a:rPr lang="ar-SA" sz="3200" b="1" dirty="0">
                <a:cs typeface="Traditional Arabic" panose="02020603050405020304" pitchFamily="18" charset="-78"/>
              </a:rPr>
              <a:t>أن يكون ثمنها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فاضلاً عما يحتاجه من كتب علم.</a:t>
            </a:r>
          </a:p>
          <a:p>
            <a:pPr marL="514350" indent="-514350">
              <a:buAutoNum type="arabicPeriod"/>
            </a:pPr>
            <a:r>
              <a:rPr lang="ar-SA" sz="3200" b="1" dirty="0">
                <a:cs typeface="Traditional Arabic" panose="02020603050405020304" pitchFamily="18" charset="-78"/>
              </a:rPr>
              <a:t>أن يكون ثمنها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فاضلاً عن وفاء دينه.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</a:t>
            </a:r>
            <a:r>
              <a:rPr lang="ar-SA" sz="3200" b="1" dirty="0">
                <a:cs typeface="Traditional Arabic" panose="02020603050405020304" pitchFamily="18" charset="-78"/>
              </a:rPr>
              <a:t>لأن ما استغرقته حاجة الإنسان فهو كالمعدوم.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شروط وجوب إعتاق الرقبة في كفارة الظهار؟ وما الدليل؟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40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أن تكون الرقبة المراد عتقها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مؤمنة؛ </a:t>
            </a:r>
            <a:r>
              <a:rPr lang="ar-SA" sz="3200" b="1" dirty="0">
                <a:cs typeface="Traditional Arabic" panose="02020603050405020304" pitchFamily="18" charset="-78"/>
              </a:rPr>
              <a:t>لِقَوْلِهِ تَعَالَى: {وَمَنْ قَتَلَ مُؤْمِنًا خَطَأً فَتَحْرِيرُ رَقَبَةٍ مُؤْمِنَةٍ</a:t>
            </a:r>
            <a:r>
              <a:rPr lang="ar-SA" sz="3200" b="1" dirty="0" smtClean="0">
                <a:cs typeface="Traditional Arabic" panose="02020603050405020304" pitchFamily="18" charset="-78"/>
              </a:rPr>
              <a:t>}، </a:t>
            </a:r>
            <a:r>
              <a:rPr lang="ar-SA" sz="3200" b="1" dirty="0">
                <a:cs typeface="Traditional Arabic" panose="02020603050405020304" pitchFamily="18" charset="-78"/>
              </a:rPr>
              <a:t>وألحق بذلك سائر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الكفارات. 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سليمة </a:t>
            </a:r>
            <a:r>
              <a:rPr lang="ar-SA" sz="3200" b="1" dirty="0">
                <a:cs typeface="Traditional Arabic" panose="02020603050405020304" pitchFamily="18" charset="-78"/>
              </a:rPr>
              <a:t>من عيب يضر بالعمل </a:t>
            </a:r>
            <a:r>
              <a:rPr lang="ar-SA" sz="3200" b="1" dirty="0" smtClean="0">
                <a:cs typeface="Traditional Arabic" panose="02020603050405020304" pitchFamily="18" charset="-78"/>
              </a:rPr>
              <a:t>ضرراً بيناً؛ </a:t>
            </a:r>
            <a:r>
              <a:rPr lang="ar-SA" sz="3200" b="1" dirty="0">
                <a:cs typeface="Traditional Arabic" panose="02020603050405020304" pitchFamily="18" charset="-78"/>
              </a:rPr>
              <a:t>لأن المقصود تمليك الرقيق منافعه وتمكينه من التصرف </a:t>
            </a:r>
            <a:r>
              <a:rPr lang="ar-SA" sz="3200" b="1" dirty="0" smtClean="0">
                <a:cs typeface="Traditional Arabic" panose="02020603050405020304" pitchFamily="18" charset="-78"/>
              </a:rPr>
              <a:t>لنفسه، </a:t>
            </a:r>
            <a:r>
              <a:rPr lang="ar-SA" sz="3200" b="1" dirty="0">
                <a:cs typeface="Traditional Arabic" panose="02020603050405020304" pitchFamily="18" charset="-78"/>
              </a:rPr>
              <a:t>ولا يحصل هذا مع ما يضر بالعمل </a:t>
            </a:r>
            <a:r>
              <a:rPr lang="ar-SA" sz="3200" b="1" dirty="0" smtClean="0">
                <a:cs typeface="Traditional Arabic" panose="02020603050405020304" pitchFamily="18" charset="-78"/>
              </a:rPr>
              <a:t>ضرراً بيناً.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أن لا تكون مريضة مرضاً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ميؤساً</a:t>
            </a:r>
            <a:r>
              <a:rPr lang="ar-SA" sz="3200" b="1" dirty="0" smtClean="0">
                <a:cs typeface="Traditional Arabic" panose="02020603050405020304" pitchFamily="18" charset="-78"/>
              </a:rPr>
              <a:t> منه.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ألا تكون مغصوبة.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ألا تكون مستحقة للعتق بسبب آخر: كأم الولد.</a:t>
            </a:r>
            <a:endParaRPr lang="ar-SA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شروط الرقبة المراد عتقها في كفارة الظهار وغيره؟ وما الدليل؟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953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يجب </a:t>
            </a:r>
            <a:r>
              <a:rPr lang="ar-SA" sz="3200" b="1" dirty="0">
                <a:cs typeface="Traditional Arabic" panose="02020603050405020304" pitchFamily="18" charset="-78"/>
              </a:rPr>
              <a:t>التتابع في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الصوم.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الدليل:  </a:t>
            </a:r>
            <a:r>
              <a:rPr lang="ar-SA" sz="3200" b="1" dirty="0">
                <a:cs typeface="Traditional Arabic" panose="02020603050405020304" pitchFamily="18" charset="-78"/>
              </a:rPr>
              <a:t>لِقَوْلِهِ تَعَالَى: {فَمَنْ لَمْ يَجِدْ فَصِيَامُ شَهْرَيْنِ مُتَتَابِعَيْنِ</a:t>
            </a:r>
            <a:r>
              <a:rPr lang="ar-SA" sz="3200" b="1" dirty="0" smtClean="0">
                <a:cs typeface="Traditional Arabic" panose="02020603050405020304" pitchFamily="18" charset="-78"/>
              </a:rPr>
              <a:t>}.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حكم التتابع في صيام كفارة الظهار؟ وما الدليل؟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4527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في حالتين: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وينقطع </a:t>
            </a:r>
            <a:r>
              <a:rPr lang="ar-SA" sz="3200" b="1" dirty="0">
                <a:cs typeface="Traditional Arabic" panose="02020603050405020304" pitchFamily="18" charset="-78"/>
              </a:rPr>
              <a:t>بصوم غير رمضان، ويقع عما نواه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2. إن أصاب المظاهر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منها </a:t>
            </a:r>
            <a:r>
              <a:rPr lang="ar-SA" sz="3200" b="1" dirty="0">
                <a:cs typeface="Traditional Arabic" panose="02020603050405020304" pitchFamily="18" charset="-78"/>
              </a:rPr>
              <a:t>في أثناء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الصوم، ليلا </a:t>
            </a:r>
            <a:r>
              <a:rPr lang="ar-SA" sz="3200" b="1" dirty="0">
                <a:cs typeface="Traditional Arabic" panose="02020603050405020304" pitchFamily="18" charset="-78"/>
              </a:rPr>
              <a:t>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نهاراً، </a:t>
            </a:r>
            <a:r>
              <a:rPr lang="ar-SA" sz="3200" b="1" dirty="0">
                <a:cs typeface="Traditional Arabic" panose="02020603050405020304" pitchFamily="18" charset="-78"/>
              </a:rPr>
              <a:t>ولو </a:t>
            </a:r>
            <a:r>
              <a:rPr lang="ar-SA" sz="3200" b="1" dirty="0" smtClean="0">
                <a:cs typeface="Traditional Arabic" panose="02020603050405020304" pitchFamily="18" charset="-78"/>
              </a:rPr>
              <a:t>ناسياً </a:t>
            </a:r>
            <a:r>
              <a:rPr lang="ar-SA" sz="3200" b="1" dirty="0">
                <a:cs typeface="Traditional Arabic" panose="02020603050405020304" pitchFamily="18" charset="-78"/>
              </a:rPr>
              <a:t>أو مع عذر يبيح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الفطر.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الدليل: لِقَوْلِهِ </a:t>
            </a:r>
            <a:r>
              <a:rPr lang="ar-SA" sz="3200" b="1" dirty="0">
                <a:cs typeface="Traditional Arabic" panose="02020603050405020304" pitchFamily="18" charset="-78"/>
              </a:rPr>
              <a:t>تَعَالَى: {فَصِيَامُ شَهْرَيْنِ مُتَتَابِعَيْنِ مِنْ قَبْلِ أَنْ يَتَمَاسَّا</a:t>
            </a:r>
            <a:r>
              <a:rPr lang="ar-SA" sz="3200" b="1" dirty="0" smtClean="0">
                <a:cs typeface="Traditional Arabic" panose="02020603050405020304" pitchFamily="18" charset="-78"/>
              </a:rPr>
              <a:t>}.</a:t>
            </a:r>
            <a:endParaRPr lang="ar-SA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متى ينقطع التتابع في صيام كفارة الظهار؟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964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1. إن </a:t>
            </a:r>
            <a:r>
              <a:rPr lang="ar-SA" sz="3200" b="1" dirty="0">
                <a:cs typeface="Traditional Arabic" panose="02020603050405020304" pitchFamily="18" charset="-78"/>
              </a:rPr>
              <a:t>تخلله </a:t>
            </a:r>
            <a:r>
              <a:rPr lang="ar-SA" sz="3200" b="1" dirty="0" smtClean="0">
                <a:cs typeface="Traditional Arabic" panose="02020603050405020304" pitchFamily="18" charset="-78"/>
              </a:rPr>
              <a:t>رمضان.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2. أو </a:t>
            </a:r>
            <a:r>
              <a:rPr lang="ar-SA" sz="3200" b="1" dirty="0">
                <a:cs typeface="Traditional Arabic" panose="02020603050405020304" pitchFamily="18" charset="-78"/>
              </a:rPr>
              <a:t>تخلله </a:t>
            </a:r>
            <a:r>
              <a:rPr lang="ar-SA" sz="3200" b="1" dirty="0" smtClean="0">
                <a:cs typeface="Traditional Arabic" panose="02020603050405020304" pitchFamily="18" charset="-78"/>
              </a:rPr>
              <a:t>فطر يجب، </a:t>
            </a:r>
            <a:r>
              <a:rPr lang="ar-SA" sz="3200" b="1" dirty="0">
                <a:cs typeface="Traditional Arabic" panose="02020603050405020304" pitchFamily="18" charset="-78"/>
              </a:rPr>
              <a:t>كعيد وأيام </a:t>
            </a:r>
            <a:r>
              <a:rPr lang="ar-SA" sz="3200" b="1" dirty="0" smtClean="0">
                <a:cs typeface="Traditional Arabic" panose="02020603050405020304" pitchFamily="18" charset="-78"/>
              </a:rPr>
              <a:t>تشريق.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3. أو تخلله حيض ونفاس.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4. أو تخلله فطر لفقدان العقل، بجنون أو إغماء.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5. </a:t>
            </a:r>
            <a:r>
              <a:rPr lang="ar-SA" sz="3200" b="1" dirty="0">
                <a:cs typeface="Traditional Arabic" panose="02020603050405020304" pitchFamily="18" charset="-78"/>
              </a:rPr>
              <a:t>أو تخلله فطر </a:t>
            </a:r>
            <a:r>
              <a:rPr lang="ar-SA" sz="3200" b="1" dirty="0" smtClean="0">
                <a:cs typeface="Traditional Arabic" panose="02020603050405020304" pitchFamily="18" charset="-78"/>
              </a:rPr>
              <a:t>لمرض </a:t>
            </a:r>
            <a:r>
              <a:rPr lang="ar-SA" sz="3200" b="1" dirty="0" smtClean="0">
                <a:cs typeface="Traditional Arabic" panose="02020603050405020304" pitchFamily="18" charset="-78"/>
              </a:rPr>
              <a:t>مخوف. </a:t>
            </a:r>
            <a:endParaRPr lang="ar-SA" sz="3200" b="1" dirty="0" smtClean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6. أو </a:t>
            </a:r>
            <a:r>
              <a:rPr lang="ar-SA" sz="3200" b="1" dirty="0">
                <a:cs typeface="Traditional Arabic" panose="02020603050405020304" pitchFamily="18" charset="-78"/>
              </a:rPr>
              <a:t>أفطر </a:t>
            </a:r>
            <a:r>
              <a:rPr lang="ar-SA" sz="3200" b="1" dirty="0" smtClean="0">
                <a:cs typeface="Traditional Arabic" panose="02020603050405020304" pitchFamily="18" charset="-78"/>
              </a:rPr>
              <a:t>ناسياً </a:t>
            </a:r>
            <a:r>
              <a:rPr lang="ar-SA" sz="3200" b="1" dirty="0">
                <a:cs typeface="Traditional Arabic" panose="02020603050405020304" pitchFamily="18" charset="-78"/>
              </a:rPr>
              <a:t>أو مكرهاً. </a:t>
            </a:r>
          </a:p>
          <a:p>
            <a:r>
              <a:rPr lang="ar-SA" sz="3200" b="1" dirty="0">
                <a:cs typeface="Traditional Arabic" panose="02020603050405020304" pitchFamily="18" charset="-78"/>
              </a:rPr>
              <a:t>7. أو لعذر يبيح الفطر كالسفر؛ لأنه فطر لسبب لا يتعلق باختيارهما.</a:t>
            </a:r>
          </a:p>
          <a:p>
            <a:r>
              <a:rPr lang="ar-SA" sz="3200" b="1" dirty="0">
                <a:cs typeface="Traditional Arabic" panose="02020603050405020304" pitchFamily="18" charset="-78"/>
              </a:rPr>
              <a:t>8. إن أصاب </a:t>
            </a:r>
            <a:r>
              <a:rPr lang="ar-SA" sz="3200" b="1" dirty="0" smtClean="0">
                <a:cs typeface="Traditional Arabic" panose="02020603050405020304" pitchFamily="18" charset="-78"/>
              </a:rPr>
              <a:t>غير </a:t>
            </a:r>
            <a:r>
              <a:rPr lang="ar-SA" sz="3200" b="1" dirty="0">
                <a:cs typeface="Traditional Arabic" panose="02020603050405020304" pitchFamily="18" charset="-78"/>
              </a:rPr>
              <a:t>المظاهر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منها، ليلاً، </a:t>
            </a:r>
            <a:r>
              <a:rPr lang="ar-SA" sz="3200" b="1" dirty="0">
                <a:cs typeface="Traditional Arabic" panose="02020603050405020304" pitchFamily="18" charset="-78"/>
              </a:rPr>
              <a:t>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ناسياً، </a:t>
            </a:r>
            <a:r>
              <a:rPr lang="ar-SA" sz="3200" b="1" dirty="0">
                <a:cs typeface="Traditional Arabic" panose="02020603050405020304" pitchFamily="18" charset="-78"/>
              </a:rPr>
              <a:t>أو مع عذر </a:t>
            </a:r>
            <a:r>
              <a:rPr lang="ar-SA" sz="3200" b="1" dirty="0" smtClean="0">
                <a:cs typeface="Traditional Arabic" panose="02020603050405020304" pitchFamily="18" charset="-78"/>
              </a:rPr>
              <a:t>يبيح الفطر.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الذي لا يقطع التتابع في صيام كفارة الظهار؟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288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8616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أن </a:t>
            </a:r>
            <a:r>
              <a:rPr lang="ar-SA" sz="3200" b="1" dirty="0">
                <a:cs typeface="Traditional Arabic" panose="02020603050405020304" pitchFamily="18" charset="-78"/>
              </a:rPr>
              <a:t>يكون </a:t>
            </a:r>
            <a:r>
              <a:rPr lang="ar-SA" sz="3200" b="1" dirty="0" smtClean="0">
                <a:cs typeface="Traditional Arabic" panose="02020603050405020304" pitchFamily="18" charset="-78"/>
              </a:rPr>
              <a:t>مسلماً .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حراً،  </a:t>
            </a:r>
            <a:r>
              <a:rPr lang="ar-SA" sz="3200" b="1" dirty="0">
                <a:cs typeface="Traditional Arabic" panose="02020603050405020304" pitchFamily="18" charset="-78"/>
              </a:rPr>
              <a:t>ولو أنثى.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الذي يشترط في المسكين المراد إطعامه؟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0843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8616" y="2347602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لا يخلو من حالين: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إن كان من البر فلا يجزئ أقل من مد.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وإن كان من غيره (كالتمر والشعير) فلا يجزئ أقل من مدين.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المقدار الذي </a:t>
            </a:r>
            <a:r>
              <a:rPr lang="ar-SA" sz="3200" b="1" u="sng" dirty="0" err="1" smtClean="0">
                <a:solidFill>
                  <a:srgbClr val="C00000"/>
                </a:solidFill>
                <a:cs typeface="Traditional Arabic" panose="02020603050405020304" pitchFamily="18" charset="-78"/>
              </a:rPr>
              <a:t>يعطاه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 المسكين في كفارة الظهار؟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279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8616" y="2347602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تدفع لكل واحد </a:t>
            </a:r>
            <a:r>
              <a:rPr lang="ar-SA" sz="3200" b="1" dirty="0">
                <a:cs typeface="Traditional Arabic" panose="02020603050405020304" pitchFamily="18" charset="-78"/>
              </a:rPr>
              <a:t>ممن يجوز دفع الزكاة إليهم؛ لحاجتهم، وهم:</a:t>
            </a:r>
          </a:p>
          <a:p>
            <a:pPr marL="514350" indent="-514350">
              <a:buAutoNum type="arabicPeriod"/>
            </a:pPr>
            <a:r>
              <a:rPr lang="ar-SA" sz="3200" b="1" dirty="0">
                <a:cs typeface="Traditional Arabic" panose="02020603050405020304" pitchFamily="18" charset="-78"/>
              </a:rPr>
              <a:t>الفقير. </a:t>
            </a:r>
          </a:p>
          <a:p>
            <a:pPr marL="514350" indent="-514350">
              <a:buAutoNum type="arabicPeriod"/>
            </a:pPr>
            <a:r>
              <a:rPr lang="ar-SA" sz="3200" b="1" dirty="0">
                <a:cs typeface="Traditional Arabic" panose="02020603050405020304" pitchFamily="18" charset="-78"/>
              </a:rPr>
              <a:t>والمسكين.</a:t>
            </a:r>
          </a:p>
          <a:p>
            <a:pPr marL="514350" indent="-514350">
              <a:buAutoNum type="arabicPeriod"/>
            </a:pPr>
            <a:r>
              <a:rPr lang="ar-SA" sz="3200" b="1" dirty="0">
                <a:cs typeface="Traditional Arabic" panose="02020603050405020304" pitchFamily="18" charset="-78"/>
              </a:rPr>
              <a:t>وابن السبيل</a:t>
            </a:r>
          </a:p>
          <a:p>
            <a:pPr marL="514350" indent="-514350">
              <a:buAutoNum type="arabicPeriod"/>
            </a:pPr>
            <a:r>
              <a:rPr lang="ar-SA" sz="3200" b="1" dirty="0">
                <a:cs typeface="Traditional Arabic" panose="02020603050405020304" pitchFamily="18" charset="-78"/>
              </a:rPr>
              <a:t>والغارم لمصلحة نفسه. </a:t>
            </a:r>
          </a:p>
          <a:p>
            <a:r>
              <a:rPr lang="ar-SA" sz="3200" b="1" dirty="0">
                <a:cs typeface="Traditional Arabic" panose="02020603050405020304" pitchFamily="18" charset="-78"/>
              </a:rPr>
              <a:t>ولو صغيراً لم يأكل الطعام. 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من الذي تدفع له الكفارة عند تعين الإطعام؟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979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8616" y="2347602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لا </a:t>
            </a:r>
            <a:r>
              <a:rPr lang="ar-SA" sz="3200" b="1" dirty="0">
                <a:cs typeface="Traditional Arabic" panose="02020603050405020304" pitchFamily="18" charset="-78"/>
              </a:rPr>
              <a:t>يجزئه، لعدم تمليكهم ذلك الطعام.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2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الحكم فيما لو غدا المساكين أو عشاهم؟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4859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28946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لا </a:t>
            </a:r>
            <a:r>
              <a:rPr lang="ar-SA" sz="3200" b="1" dirty="0">
                <a:cs typeface="Traditional Arabic" panose="02020603050405020304" pitchFamily="18" charset="-78"/>
              </a:rPr>
              <a:t>يجزئ الخبز ولا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القيمة.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لأنه خرج من المكيل إلى غيره.</a:t>
            </a:r>
            <a:endParaRPr lang="ar-SA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1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هل يجزئ دفع الخبز أو القيمة في كفارة الظهار؟ ولماذا؟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2920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28946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تجب </a:t>
            </a:r>
            <a:r>
              <a:rPr lang="ar-SA" sz="3200" b="1" dirty="0">
                <a:cs typeface="Traditional Arabic" panose="02020603050405020304" pitchFamily="18" charset="-78"/>
              </a:rPr>
              <a:t>النية في التكفير من صوم </a:t>
            </a:r>
            <a:r>
              <a:rPr lang="ar-SA" sz="3200" b="1" dirty="0" smtClean="0">
                <a:cs typeface="Traditional Arabic" panose="02020603050405020304" pitchFamily="18" charset="-78"/>
              </a:rPr>
              <a:t>وغيره، </a:t>
            </a:r>
            <a:r>
              <a:rPr lang="ar-SA" sz="3200" b="1" dirty="0">
                <a:cs typeface="Traditional Arabic" panose="02020603050405020304" pitchFamily="18" charset="-78"/>
              </a:rPr>
              <a:t>فلا يجزئ عتق ولا صوم ولا إطعام بلا نية؛ لحديث: «إنما الأعمال بالنيات</a:t>
            </a:r>
            <a:r>
              <a:rPr lang="ar-SA" sz="3200" b="1" dirty="0" smtClean="0">
                <a:cs typeface="Traditional Arabic" panose="02020603050405020304" pitchFamily="18" charset="-78"/>
              </a:rPr>
              <a:t>».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شروطها: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تبييت نية الصوم من الليل.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تعيينها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جهة الكفارة.</a:t>
            </a:r>
            <a:endParaRPr lang="ar-SA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1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هل تجب النية في كفارة الظهار؟ و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الذي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يشترط في النية؟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724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28946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smtClean="0">
                <a:cs typeface="Traditional Arabic" panose="02020603050405020304" pitchFamily="18" charset="-78"/>
              </a:rPr>
              <a:t>لا يضر، مع تحريمه.</a:t>
            </a:r>
            <a:endParaRPr lang="ar-SA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528401"/>
            <a:ext cx="7720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الحكم فيما لو وطأ المظاهر منها أثناء الإطعام في كفارة الظهار؟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2273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6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1684</TotalTime>
  <Words>811</Words>
  <Application>Microsoft Office PowerPoint</Application>
  <PresentationFormat>A4 Paper (210x297 mm)</PresentationFormat>
  <Paragraphs>128</Paragraphs>
  <Slides>17</Slides>
  <Notes>15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عرض تقديمي في PowerPoint</vt:lpstr>
      <vt:lpstr>المحاضرة الحادية عشر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35</cp:revision>
  <dcterms:created xsi:type="dcterms:W3CDTF">2014-09-11T06:30:06Z</dcterms:created>
  <dcterms:modified xsi:type="dcterms:W3CDTF">2015-03-23T05:27:38Z</dcterms:modified>
</cp:coreProperties>
</file>