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8" d="100"/>
          <a:sy n="78" d="100"/>
        </p:scale>
        <p:origin x="-684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 rtl="0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فقه الأسرة</a:t>
            </a:r>
            <a:endParaRPr lang="en-US" sz="2800" b="1" dirty="0" smtClean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م/ إبراهيم بن عبدالرحمن الجندان 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الثانية عشر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عنوانها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الإيلاء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ar-SA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لغة</a:t>
            </a:r>
            <a:r>
              <a:rPr lang="ar-SA" sz="3200" b="1" dirty="0">
                <a:cs typeface="Traditional Arabic" panose="02020603050405020304" pitchFamily="18" charset="-78"/>
              </a:rPr>
              <a:t>: الحلف مصدر آلي يؤلي، </a:t>
            </a:r>
            <a:r>
              <a:rPr lang="ar-SA" sz="3200" b="1" dirty="0" smtClean="0">
                <a:cs typeface="Traditional Arabic" panose="02020603050405020304" pitchFamily="18" charset="-78"/>
              </a:rPr>
              <a:t>والأليّة </a:t>
            </a:r>
            <a:r>
              <a:rPr lang="ar-SA" sz="3200" b="1" dirty="0">
                <a:cs typeface="Traditional Arabic" panose="02020603050405020304" pitchFamily="18" charset="-78"/>
              </a:rPr>
              <a:t>اليمين.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وهو </a:t>
            </a:r>
            <a:r>
              <a:rPr lang="ar-SA" sz="3200" b="1" dirty="0" smtClean="0">
                <a:cs typeface="Traditional Arabic" panose="02020603050405020304" pitchFamily="18" charset="-78"/>
              </a:rPr>
              <a:t>شرعاً : حلف زوج </a:t>
            </a:r>
            <a:r>
              <a:rPr lang="ar-SA" sz="3200" b="1" dirty="0">
                <a:cs typeface="Traditional Arabic" panose="02020603050405020304" pitchFamily="18" charset="-78"/>
              </a:rPr>
              <a:t>يمكنه الوطء </a:t>
            </a:r>
            <a:r>
              <a:rPr lang="ar-SA" sz="3200" b="1" dirty="0" smtClean="0">
                <a:cs typeface="Traditional Arabic" panose="02020603050405020304" pitchFamily="18" charset="-78"/>
              </a:rPr>
              <a:t>بالله </a:t>
            </a:r>
            <a:r>
              <a:rPr lang="ar-SA" sz="3200" b="1" dirty="0">
                <a:cs typeface="Traditional Arabic" panose="02020603050405020304" pitchFamily="18" charset="-78"/>
              </a:rPr>
              <a:t>تعالى أو </a:t>
            </a:r>
            <a:r>
              <a:rPr lang="ar-SA" sz="3200" b="1" dirty="0" smtClean="0">
                <a:cs typeface="Traditional Arabic" panose="02020603050405020304" pitchFamily="18" charset="-78"/>
              </a:rPr>
              <a:t>صفته </a:t>
            </a:r>
            <a:r>
              <a:rPr lang="ar-SA" sz="3200" b="1" dirty="0">
                <a:cs typeface="Traditional Arabic" panose="02020603050405020304" pitchFamily="18" charset="-78"/>
              </a:rPr>
              <a:t>كالرحمن الرحيم </a:t>
            </a:r>
            <a:r>
              <a:rPr lang="ar-SA" sz="3200" b="1" dirty="0" smtClean="0">
                <a:cs typeface="Traditional Arabic" panose="02020603050405020304" pitchFamily="18" charset="-78"/>
              </a:rPr>
              <a:t>على </a:t>
            </a:r>
            <a:r>
              <a:rPr lang="ar-SA" sz="3200" b="1" dirty="0">
                <a:cs typeface="Traditional Arabic" panose="02020603050405020304" pitchFamily="18" charset="-78"/>
              </a:rPr>
              <a:t>ترك وطء زوجته في قبلها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أبداً </a:t>
            </a:r>
            <a:r>
              <a:rPr lang="ar-SA" sz="3200" b="1" dirty="0">
                <a:cs typeface="Traditional Arabic" panose="02020603050405020304" pitchFamily="18" charset="-78"/>
              </a:rPr>
              <a:t>أو </a:t>
            </a:r>
            <a:r>
              <a:rPr lang="ar-SA" sz="3200" b="1" dirty="0" smtClean="0">
                <a:cs typeface="Traditional Arabic" panose="02020603050405020304" pitchFamily="18" charset="-78"/>
              </a:rPr>
              <a:t>أكثر </a:t>
            </a:r>
            <a:r>
              <a:rPr lang="ar-SA" sz="3200" b="1" dirty="0">
                <a:cs typeface="Traditional Arabic" panose="02020603050405020304" pitchFamily="18" charset="-78"/>
              </a:rPr>
              <a:t>من أربعة أشهر.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28402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تعريف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الإيلاء لغة وشرعاً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الثانية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قال </a:t>
            </a:r>
            <a:r>
              <a:rPr lang="ar-SA" sz="3200" b="1" dirty="0">
                <a:cs typeface="Traditional Arabic" panose="02020603050405020304" pitchFamily="18" charset="-78"/>
              </a:rPr>
              <a:t>تعالى{ للذين يؤلون من نسائهم تربص أربعة أشهر } الآية.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28402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الأصل في الإيلاء؟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الثانية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1306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2375426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وهو </a:t>
            </a:r>
            <a:r>
              <a:rPr lang="ar-SA" sz="3200" b="1" dirty="0">
                <a:cs typeface="Traditional Arabic" panose="02020603050405020304" pitchFamily="18" charset="-78"/>
              </a:rPr>
              <a:t>محرم 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28402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حكم الإيلاء؟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الثانية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35183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2375426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ولا </a:t>
            </a:r>
            <a:r>
              <a:rPr lang="ar-SA" sz="3200" b="1" dirty="0">
                <a:cs typeface="Traditional Arabic" panose="02020603050405020304" pitchFamily="18" charset="-78"/>
              </a:rPr>
              <a:t>إيلاء بحلف بنذر أو عتق أو طلاق.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( ولا بحلف على ترك وطء سرية أو رتقاء</a:t>
            </a:r>
            <a:r>
              <a:rPr lang="ar-SA" sz="3200" b="1" dirty="0" smtClean="0">
                <a:cs typeface="Traditional Arabic" panose="02020603050405020304" pitchFamily="18" charset="-78"/>
              </a:rPr>
              <a:t>). 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28402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حكم الإيلاء بغير الله؟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الثانية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6107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2375426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ويصح الإيلاء من </a:t>
            </a:r>
            <a:r>
              <a:rPr lang="ar-SA" sz="3200" b="1" dirty="0">
                <a:cs typeface="Traditional Arabic" panose="02020603050405020304" pitchFamily="18" charset="-78"/>
              </a:rPr>
              <a:t>كل من يصح </a:t>
            </a:r>
            <a:r>
              <a:rPr lang="ar-SA" sz="3200" b="1" dirty="0" smtClean="0">
                <a:cs typeface="Traditional Arabic" panose="02020603050405020304" pitchFamily="18" charset="-78"/>
              </a:rPr>
              <a:t>طلاقه، </a:t>
            </a:r>
            <a:r>
              <a:rPr lang="ar-SA" sz="3200" b="1" dirty="0">
                <a:cs typeface="Traditional Arabic" panose="02020603050405020304" pitchFamily="18" charset="-78"/>
              </a:rPr>
              <a:t>من مسلم و </a:t>
            </a:r>
            <a:r>
              <a:rPr lang="ar-SA" sz="3200" b="1" dirty="0" smtClean="0">
                <a:cs typeface="Traditional Arabic" panose="02020603050405020304" pitchFamily="18" charset="-78"/>
              </a:rPr>
              <a:t>كافر وحر وقن وبالغ ومميز </a:t>
            </a:r>
            <a:r>
              <a:rPr lang="ar-SA" sz="3200" b="1" dirty="0">
                <a:cs typeface="Traditional Arabic" panose="02020603050405020304" pitchFamily="18" charset="-78"/>
              </a:rPr>
              <a:t>وغضبان وسكران ومريض مرجو برؤه</a:t>
            </a:r>
            <a:r>
              <a:rPr lang="ar-SA" sz="3200" dirty="0"/>
              <a:t>.</a:t>
            </a:r>
            <a:r>
              <a:rPr lang="ar-SA" sz="3200" b="1" dirty="0" smtClean="0">
                <a:cs typeface="Traditional Arabic" panose="02020603050405020304" pitchFamily="18" charset="-78"/>
              </a:rPr>
              <a:t> 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28402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ممن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يصح الإيلاء؟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الثانية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395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2375426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وممن أي </a:t>
            </a:r>
            <a:r>
              <a:rPr lang="ar-SA" sz="3200" b="1" dirty="0">
                <a:cs typeface="Traditional Arabic" panose="02020603050405020304" pitchFamily="18" charset="-78"/>
              </a:rPr>
              <a:t>زوجة يمكن وطؤها، </a:t>
            </a:r>
            <a:r>
              <a:rPr lang="ar-SA" sz="3200" b="1" dirty="0" smtClean="0">
                <a:cs typeface="Traditional Arabic" panose="02020603050405020304" pitchFamily="18" charset="-78"/>
              </a:rPr>
              <a:t>ولو لم </a:t>
            </a:r>
            <a:r>
              <a:rPr lang="ar-SA" sz="3200" b="1" dirty="0">
                <a:cs typeface="Traditional Arabic" panose="02020603050405020304" pitchFamily="18" charset="-78"/>
              </a:rPr>
              <a:t>يدخل بها.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الدليل: لعموم { للذين يؤلون من نسائهم تربص أربعة أشهر } الآية. 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28402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من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التي يصح الإيلاء منها؟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الثانية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9966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6457" y="1688040"/>
            <a:ext cx="9492356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أن </a:t>
            </a:r>
            <a:r>
              <a:rPr lang="ar-SA" sz="3200" b="1" dirty="0">
                <a:cs typeface="Traditional Arabic" panose="02020603050405020304" pitchFamily="18" charset="-78"/>
              </a:rPr>
              <a:t>يكون الزوج عاقلاً.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فلا   يصح الإيلاء </a:t>
            </a:r>
            <a:r>
              <a:rPr lang="ar-SA" sz="3200" b="1" dirty="0" smtClean="0">
                <a:cs typeface="Traditional Arabic" panose="02020603050405020304" pitchFamily="18" charset="-78"/>
              </a:rPr>
              <a:t>من زوج مجنون </a:t>
            </a:r>
            <a:r>
              <a:rPr lang="ar-SA" sz="3200" b="1" dirty="0">
                <a:cs typeface="Traditional Arabic" panose="02020603050405020304" pitchFamily="18" charset="-78"/>
              </a:rPr>
              <a:t>ومغمى </a:t>
            </a:r>
            <a:r>
              <a:rPr lang="ar-SA" sz="3200" b="1" dirty="0" smtClean="0">
                <a:cs typeface="Traditional Arabic" panose="02020603050405020304" pitchFamily="18" charset="-78"/>
              </a:rPr>
              <a:t>عليه؛ </a:t>
            </a:r>
            <a:r>
              <a:rPr lang="ar-SA" sz="3200" b="1" dirty="0">
                <a:cs typeface="Traditional Arabic" panose="02020603050405020304" pitchFamily="18" charset="-78"/>
              </a:rPr>
              <a:t>لعدم القصد.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أن </a:t>
            </a:r>
            <a:r>
              <a:rPr lang="ar-SA" sz="3200" b="1" dirty="0">
                <a:cs typeface="Traditional Arabic" panose="02020603050405020304" pitchFamily="18" charset="-78"/>
              </a:rPr>
              <a:t>يكون قادراً على الوطء.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 أن </a:t>
            </a:r>
            <a:r>
              <a:rPr lang="ar-SA" sz="3200" b="1" dirty="0">
                <a:cs typeface="Traditional Arabic" panose="02020603050405020304" pitchFamily="18" charset="-78"/>
              </a:rPr>
              <a:t>تكون المدة أكثر من أربعة </a:t>
            </a:r>
            <a:r>
              <a:rPr lang="ar-SA" sz="3200" b="1" dirty="0" smtClean="0">
                <a:cs typeface="Traditional Arabic" panose="02020603050405020304" pitchFamily="18" charset="-78"/>
              </a:rPr>
              <a:t>أشهر.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algn="just"/>
            <a:r>
              <a:rPr lang="ar-SA" sz="3200" b="1" dirty="0">
                <a:cs typeface="Traditional Arabic" panose="02020603050405020304" pitchFamily="18" charset="-78"/>
              </a:rPr>
              <a:t>(</a:t>
            </a:r>
            <a:r>
              <a:rPr lang="ar-SA" sz="3200" b="1" dirty="0" smtClean="0">
                <a:cs typeface="Traditional Arabic" panose="02020603050405020304" pitchFamily="18" charset="-78"/>
              </a:rPr>
              <a:t>ولا من عاجز </a:t>
            </a:r>
            <a:r>
              <a:rPr lang="ar-SA" sz="3200" b="1" dirty="0">
                <a:cs typeface="Traditional Arabic" panose="02020603050405020304" pitchFamily="18" charset="-78"/>
              </a:rPr>
              <a:t>عن وطء لجب كامل أو شلل </a:t>
            </a:r>
            <a:r>
              <a:rPr lang="ar-SA" sz="3200" b="1" dirty="0" smtClean="0">
                <a:cs typeface="Traditional Arabic" panose="02020603050405020304" pitchFamily="18" charset="-78"/>
              </a:rPr>
              <a:t>؛ لأن </a:t>
            </a:r>
            <a:r>
              <a:rPr lang="ar-SA" sz="3200" b="1" dirty="0">
                <a:cs typeface="Traditional Arabic" panose="02020603050405020304" pitchFamily="18" charset="-78"/>
              </a:rPr>
              <a:t>المنع هنا ليس لليمين </a:t>
            </a:r>
            <a:r>
              <a:rPr lang="ar-SA" sz="3200" b="1" dirty="0" smtClean="0">
                <a:cs typeface="Traditional Arabic" panose="02020603050405020304" pitchFamily="18" charset="-78"/>
              </a:rPr>
              <a:t>، فإذا </a:t>
            </a:r>
            <a:r>
              <a:rPr lang="ar-SA" sz="3200" b="1" dirty="0">
                <a:cs typeface="Traditional Arabic" panose="02020603050405020304" pitchFamily="18" charset="-78"/>
              </a:rPr>
              <a:t>قال   </a:t>
            </a:r>
            <a:r>
              <a:rPr lang="ar-SA" sz="3200" b="1" dirty="0" smtClean="0">
                <a:cs typeface="Traditional Arabic" panose="02020603050405020304" pitchFamily="18" charset="-78"/>
              </a:rPr>
              <a:t>لزوجته </a:t>
            </a:r>
            <a:r>
              <a:rPr lang="ar-SA" sz="3200" b="1" dirty="0">
                <a:cs typeface="Traditional Arabic" panose="02020603050405020304" pitchFamily="18" charset="-78"/>
              </a:rPr>
              <a:t>والله </a:t>
            </a:r>
            <a:r>
              <a:rPr lang="ar-SA" sz="3200" b="1" dirty="0" smtClean="0">
                <a:cs typeface="Traditional Arabic" panose="02020603050405020304" pitchFamily="18" charset="-78"/>
              </a:rPr>
              <a:t>لا </a:t>
            </a:r>
            <a:r>
              <a:rPr lang="ar-SA" sz="3200" b="1" dirty="0" err="1" smtClean="0">
                <a:cs typeface="Traditional Arabic" panose="02020603050405020304" pitchFamily="18" charset="-78"/>
              </a:rPr>
              <a:t>وطئتك</a:t>
            </a:r>
            <a:r>
              <a:rPr lang="ar-SA" sz="3200" b="1" dirty="0" smtClean="0">
                <a:cs typeface="Traditional Arabic" panose="02020603050405020304" pitchFamily="18" charset="-78"/>
              </a:rPr>
              <a:t> أبداً، </a:t>
            </a:r>
            <a:r>
              <a:rPr lang="ar-SA" sz="3200" b="1" dirty="0">
                <a:cs typeface="Traditional Arabic" panose="02020603050405020304" pitchFamily="18" charset="-78"/>
              </a:rPr>
              <a:t>أو عين مدة تزيد على أربعة </a:t>
            </a:r>
            <a:r>
              <a:rPr lang="ar-SA" sz="3200" b="1" dirty="0" smtClean="0">
                <a:cs typeface="Traditional Arabic" panose="02020603050405020304" pitchFamily="18" charset="-78"/>
              </a:rPr>
              <a:t>أشهر كخمسة أشهر، أو   </a:t>
            </a:r>
            <a:r>
              <a:rPr lang="ar-SA" sz="3200" b="1" dirty="0">
                <a:cs typeface="Traditional Arabic" panose="02020603050405020304" pitchFamily="18" charset="-78"/>
              </a:rPr>
              <a:t>قال والله </a:t>
            </a:r>
            <a:r>
              <a:rPr lang="ar-SA" sz="3200" b="1" dirty="0" smtClean="0">
                <a:cs typeface="Traditional Arabic" panose="02020603050405020304" pitchFamily="18" charset="-78"/>
              </a:rPr>
              <a:t>لا </a:t>
            </a:r>
            <a:r>
              <a:rPr lang="ar-SA" sz="3200" b="1" dirty="0" err="1" smtClean="0">
                <a:cs typeface="Traditional Arabic" panose="02020603050405020304" pitchFamily="18" charset="-78"/>
              </a:rPr>
              <a:t>وطئتك</a:t>
            </a:r>
            <a:r>
              <a:rPr lang="ar-SA" sz="3200" b="1" dirty="0" smtClean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حتى </a:t>
            </a:r>
            <a:r>
              <a:rPr lang="ar-SA" sz="3200" b="1" dirty="0">
                <a:cs typeface="Traditional Arabic" panose="02020603050405020304" pitchFamily="18" charset="-78"/>
              </a:rPr>
              <a:t>ينزل عيسى </a:t>
            </a:r>
            <a:r>
              <a:rPr lang="ar-SA" sz="3200" b="1" dirty="0" smtClean="0">
                <a:cs typeface="Traditional Arabic" panose="02020603050405020304" pitchFamily="18" charset="-78"/>
              </a:rPr>
              <a:t>بن </a:t>
            </a:r>
            <a:r>
              <a:rPr lang="ar-SA" sz="3200" b="1" dirty="0">
                <a:cs typeface="Traditional Arabic" panose="02020603050405020304" pitchFamily="18" charset="-78"/>
              </a:rPr>
              <a:t>مريم عليهما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السلام، </a:t>
            </a:r>
            <a:r>
              <a:rPr lang="ar-SA" sz="3200" b="1" dirty="0" smtClean="0">
                <a:cs typeface="Traditional Arabic" panose="02020603050405020304" pitchFamily="18" charset="-78"/>
              </a:rPr>
              <a:t>أو حتى </a:t>
            </a:r>
            <a:r>
              <a:rPr lang="ar-SA" sz="3200" b="1" dirty="0">
                <a:cs typeface="Traditional Arabic" panose="02020603050405020304" pitchFamily="18" charset="-78"/>
              </a:rPr>
              <a:t>يخرج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الدجال، </a:t>
            </a:r>
            <a:r>
              <a:rPr lang="ar-SA" sz="3200" b="1" dirty="0" smtClean="0">
                <a:cs typeface="Traditional Arabic" panose="02020603050405020304" pitchFamily="18" charset="-78"/>
              </a:rPr>
              <a:t>أو غياه </a:t>
            </a:r>
            <a:r>
              <a:rPr lang="ar-SA" sz="3200" b="1" dirty="0" smtClean="0">
                <a:cs typeface="Traditional Arabic" panose="02020603050405020304" pitchFamily="18" charset="-78"/>
              </a:rPr>
              <a:t>بمحرم، </a:t>
            </a:r>
            <a:r>
              <a:rPr lang="ar-SA" sz="3200" b="1" dirty="0">
                <a:cs typeface="Traditional Arabic" panose="02020603050405020304" pitchFamily="18" charset="-78"/>
              </a:rPr>
              <a:t>أو ببذل </a:t>
            </a:r>
            <a:r>
              <a:rPr lang="ar-SA" sz="3200" b="1" dirty="0" smtClean="0">
                <a:cs typeface="Traditional Arabic" panose="02020603050405020304" pitchFamily="18" charset="-78"/>
              </a:rPr>
              <a:t>مالها، كقوله: </a:t>
            </a:r>
            <a:r>
              <a:rPr lang="ar-SA" sz="3200" b="1" dirty="0">
                <a:cs typeface="Traditional Arabic" panose="02020603050405020304" pitchFamily="18" charset="-78"/>
              </a:rPr>
              <a:t>والله </a:t>
            </a:r>
            <a:r>
              <a:rPr lang="ar-SA" sz="3200" b="1" dirty="0" smtClean="0">
                <a:cs typeface="Traditional Arabic" panose="02020603050405020304" pitchFamily="18" charset="-78"/>
              </a:rPr>
              <a:t>لا </a:t>
            </a:r>
            <a:r>
              <a:rPr lang="ar-SA" sz="3200" b="1" dirty="0" err="1" smtClean="0">
                <a:cs typeface="Traditional Arabic" panose="02020603050405020304" pitchFamily="18" charset="-78"/>
              </a:rPr>
              <a:t>وطئتك</a:t>
            </a:r>
            <a:r>
              <a:rPr lang="ar-SA" sz="3200" b="1" dirty="0" smtClean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حتى </a:t>
            </a:r>
            <a:r>
              <a:rPr lang="ar-SA" sz="3200" b="1" dirty="0">
                <a:cs typeface="Traditional Arabic" panose="02020603050405020304" pitchFamily="18" charset="-78"/>
              </a:rPr>
              <a:t>تشربي الخمر أو تعطيني دينك أو تهبي مالك ونحوه </a:t>
            </a:r>
            <a:r>
              <a:rPr lang="ar-SA" sz="3200" b="1" dirty="0" smtClean="0">
                <a:cs typeface="Traditional Arabic" panose="02020603050405020304" pitchFamily="18" charset="-78"/>
              </a:rPr>
              <a:t>أي </a:t>
            </a:r>
            <a:r>
              <a:rPr lang="ar-SA" sz="3200" b="1" dirty="0">
                <a:cs typeface="Traditional Arabic" panose="02020603050405020304" pitchFamily="18" charset="-78"/>
              </a:rPr>
              <a:t>نحو ما ذكره </a:t>
            </a:r>
            <a:r>
              <a:rPr lang="ar-SA" sz="3200" b="1" dirty="0" smtClean="0">
                <a:cs typeface="Traditional Arabic" panose="02020603050405020304" pitchFamily="18" charset="-78"/>
              </a:rPr>
              <a:t>فهو </a:t>
            </a:r>
            <a:r>
              <a:rPr lang="ar-SA" sz="3200" b="1" dirty="0" err="1">
                <a:cs typeface="Traditional Arabic" panose="02020603050405020304" pitchFamily="18" charset="-78"/>
              </a:rPr>
              <a:t>مؤل</a:t>
            </a:r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تضرب </a:t>
            </a:r>
            <a:r>
              <a:rPr lang="ar-SA" sz="3200" b="1" dirty="0">
                <a:cs typeface="Traditional Arabic" panose="02020603050405020304" pitchFamily="18" charset="-78"/>
              </a:rPr>
              <a:t>له </a:t>
            </a:r>
            <a:r>
              <a:rPr lang="ar-SA" sz="3200" b="1" dirty="0" smtClean="0">
                <a:cs typeface="Traditional Arabic" panose="02020603050405020304" pitchFamily="18" charset="-78"/>
              </a:rPr>
              <a:t>مدة الإيلاء</a:t>
            </a:r>
            <a:r>
              <a:rPr lang="ar-SA" sz="3200" b="1" dirty="0">
                <a:cs typeface="Traditional Arabic" panose="02020603050405020304" pitchFamily="18" charset="-78"/>
              </a:rPr>
              <a:t>)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057137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شروط صحة الإيلاء؟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الثانية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0137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2375426"/>
            <a:ext cx="920432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1</a:t>
            </a:r>
            <a:r>
              <a:rPr lang="ar-SA" sz="3200" b="1" dirty="0">
                <a:cs typeface="Traditional Arabic" panose="02020603050405020304" pitchFamily="18" charset="-78"/>
              </a:rPr>
              <a:t>.  </a:t>
            </a:r>
            <a:r>
              <a:rPr lang="ar-SA" sz="3200" b="1" dirty="0" smtClean="0">
                <a:cs typeface="Traditional Arabic" panose="02020603050405020304" pitchFamily="18" charset="-78"/>
              </a:rPr>
              <a:t>تعلق </a:t>
            </a:r>
            <a:r>
              <a:rPr lang="ar-SA" sz="3200" b="1" dirty="0">
                <a:cs typeface="Traditional Arabic" panose="02020603050405020304" pitchFamily="18" charset="-78"/>
              </a:rPr>
              <a:t>المدة على أربعة أشهر من يمينه، لا وقت طلبها من الحاكم.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2. إن لم يفيء بوطء من </a:t>
            </a:r>
            <a:r>
              <a:rPr lang="ar-SA" sz="3200" b="1" dirty="0" err="1">
                <a:cs typeface="Traditional Arabic" panose="02020603050405020304" pitchFamily="18" charset="-78"/>
              </a:rPr>
              <a:t>آلى</a:t>
            </a:r>
            <a:r>
              <a:rPr lang="ar-SA" sz="3200" b="1" dirty="0">
                <a:cs typeface="Traditional Arabic" panose="02020603050405020304" pitchFamily="18" charset="-78"/>
              </a:rPr>
              <a:t> منها، ولم تعفه ،  أمره   الحاكم  </a:t>
            </a:r>
            <a:r>
              <a:rPr lang="ar-SA" sz="3200" b="1" dirty="0" smtClean="0">
                <a:cs typeface="Traditional Arabic" panose="02020603050405020304" pitchFamily="18" charset="-78"/>
              </a:rPr>
              <a:t>بالطلاق  </a:t>
            </a:r>
            <a:r>
              <a:rPr lang="ar-SA" sz="3200" b="1" dirty="0">
                <a:cs typeface="Traditional Arabic" panose="02020603050405020304" pitchFamily="18" charset="-78"/>
              </a:rPr>
              <a:t>إن طلبت ذلك منه لقوله تعالى { وإن عزموا الطلاق فإن الله سميع عليم } 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3. فإن أبى المولي أن يفيء وأن يطلق  ، طلق حاكم عليه واحدة أو </a:t>
            </a:r>
            <a:r>
              <a:rPr lang="ar-SA" sz="3200" b="1" dirty="0" smtClean="0">
                <a:cs typeface="Traditional Arabic" panose="02020603050405020304" pitchFamily="18" charset="-78"/>
              </a:rPr>
              <a:t>ثلاثاً </a:t>
            </a:r>
            <a:r>
              <a:rPr lang="ar-SA" sz="3200" b="1" dirty="0">
                <a:cs typeface="Traditional Arabic" panose="02020603050405020304" pitchFamily="18" charset="-78"/>
              </a:rPr>
              <a:t>أو فسخ  لقيامه مقام المولي عند امتناعه.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28402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الأثر المترتب على الإيلاء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الثانية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5488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2375426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فإن </a:t>
            </a:r>
            <a:r>
              <a:rPr lang="ar-SA" sz="3200" b="1" dirty="0" err="1">
                <a:cs typeface="Traditional Arabic" panose="02020603050405020304" pitchFamily="18" charset="-78"/>
              </a:rPr>
              <a:t>وطىء</a:t>
            </a:r>
            <a:r>
              <a:rPr lang="ar-SA" sz="3200" b="1" dirty="0">
                <a:cs typeface="Traditional Arabic" panose="02020603050405020304" pitchFamily="18" charset="-78"/>
              </a:rPr>
              <a:t> ولو بتغييب حشفة  ، أو قدرها عند عدمها  ، فقد فاء.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التعليل: لأن الفيئة الجماع، وقد أتى به ولو ناسيا أو جاهلا أو مجنونا أو أدخل ذكر نائم لأن الوطء وجد.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28402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الوطء الذي يعتبر فيئاً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الثانية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4684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2375426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وإن </a:t>
            </a:r>
            <a:r>
              <a:rPr lang="ar-SA" sz="3200" b="1" dirty="0" err="1">
                <a:cs typeface="Traditional Arabic" panose="02020603050405020304" pitchFamily="18" charset="-78"/>
              </a:rPr>
              <a:t>وطىء</a:t>
            </a:r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err="1" smtClean="0">
                <a:cs typeface="Traditional Arabic" panose="02020603050405020304" pitchFamily="18" charset="-78"/>
              </a:rPr>
              <a:t>المؤلي</a:t>
            </a:r>
            <a:r>
              <a:rPr lang="ar-SA" sz="3200" b="1" dirty="0" smtClean="0">
                <a:cs typeface="Traditional Arabic" panose="02020603050405020304" pitchFamily="18" charset="-78"/>
              </a:rPr>
              <a:t> </a:t>
            </a:r>
            <a:r>
              <a:rPr lang="ar-SA" sz="3200" b="1" dirty="0">
                <a:cs typeface="Traditional Arabic" panose="02020603050405020304" pitchFamily="18" charset="-78"/>
              </a:rPr>
              <a:t>من </a:t>
            </a:r>
            <a:r>
              <a:rPr lang="ar-SA" sz="3200" b="1" dirty="0" err="1">
                <a:cs typeface="Traditional Arabic" panose="02020603050405020304" pitchFamily="18" charset="-78"/>
              </a:rPr>
              <a:t>آلى</a:t>
            </a:r>
            <a:r>
              <a:rPr lang="ar-SA" sz="3200" b="1" dirty="0">
                <a:cs typeface="Traditional Arabic" panose="02020603050405020304" pitchFamily="18" charset="-78"/>
              </a:rPr>
              <a:t> منها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في </a:t>
            </a:r>
            <a:r>
              <a:rPr lang="ar-SA" sz="3200" b="1" dirty="0">
                <a:cs typeface="Traditional Arabic" panose="02020603050405020304" pitchFamily="18" charset="-78"/>
              </a:rPr>
              <a:t>الدبر.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أو وطئها دون </a:t>
            </a:r>
            <a:r>
              <a:rPr lang="ar-SA" sz="3200" b="1" dirty="0">
                <a:cs typeface="Traditional Arabic" panose="02020603050405020304" pitchFamily="18" charset="-78"/>
              </a:rPr>
              <a:t>الفرج.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28402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الوطء الذي لا يعتبر فيئاً؟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الثانية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2673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708920"/>
            <a:ext cx="920432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</a:t>
            </a:r>
            <a:r>
              <a:rPr lang="ar-SA" sz="3200" b="1" dirty="0">
                <a:cs typeface="Traditional Arabic" panose="02020603050405020304" pitchFamily="18" charset="-78"/>
              </a:rPr>
              <a:t>وإن ادعى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المولي </a:t>
            </a:r>
            <a:r>
              <a:rPr lang="ar-SA" sz="3200" b="1" dirty="0">
                <a:cs typeface="Traditional Arabic" panose="02020603050405020304" pitchFamily="18" charset="-78"/>
              </a:rPr>
              <a:t>بقاء المدة -  أي مدة الإيلاء- وهي الأربعة أشهر، صدق؛ لأنه الأصل.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2.أو </a:t>
            </a:r>
            <a:r>
              <a:rPr lang="ar-SA" sz="3200" b="1" dirty="0">
                <a:cs typeface="Traditional Arabic" panose="02020603050405020304" pitchFamily="18" charset="-78"/>
              </a:rPr>
              <a:t>ادعى أنه وطئها وهي ثيب، صدق مع </a:t>
            </a:r>
            <a:r>
              <a:rPr lang="ar-SA" sz="3200" b="1" dirty="0" smtClean="0">
                <a:cs typeface="Traditional Arabic" panose="02020603050405020304" pitchFamily="18" charset="-78"/>
              </a:rPr>
              <a:t>يمينه </a:t>
            </a:r>
            <a:r>
              <a:rPr lang="ar-SA" sz="3200" b="1" dirty="0">
                <a:cs typeface="Traditional Arabic" panose="02020603050405020304" pitchFamily="18" charset="-78"/>
              </a:rPr>
              <a:t>؛ لأنه أمر خفي لا يعلم إلا من جهته.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 </a:t>
            </a:r>
            <a:r>
              <a:rPr lang="ar-SA" sz="3200" b="1" dirty="0">
                <a:cs typeface="Traditional Arabic" panose="02020603050405020304" pitchFamily="18" charset="-78"/>
              </a:rPr>
              <a:t>وإن كانت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التي </a:t>
            </a:r>
            <a:r>
              <a:rPr lang="ar-SA" sz="3200" b="1" dirty="0" err="1">
                <a:cs typeface="Traditional Arabic" panose="02020603050405020304" pitchFamily="18" charset="-78"/>
              </a:rPr>
              <a:t>آلى</a:t>
            </a:r>
            <a:r>
              <a:rPr lang="ar-SA" sz="3200" b="1" dirty="0">
                <a:cs typeface="Traditional Arabic" panose="02020603050405020304" pitchFamily="18" charset="-78"/>
              </a:rPr>
              <a:t> منها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بكراً، أو </a:t>
            </a:r>
            <a:r>
              <a:rPr lang="ar-SA" sz="3200" b="1" dirty="0">
                <a:cs typeface="Traditional Arabic" panose="02020603050405020304" pitchFamily="18" charset="-78"/>
              </a:rPr>
              <a:t>ادعت البكارة، وشهد بذلك - أي ببكارتها-   امرأة عدل، صدقت، </a:t>
            </a:r>
            <a:r>
              <a:rPr lang="ar-SA" sz="3200" b="1" dirty="0" smtClean="0">
                <a:cs typeface="Traditional Arabic" panose="02020603050405020304" pitchFamily="18" charset="-78"/>
              </a:rPr>
              <a:t>وإن </a:t>
            </a:r>
            <a:r>
              <a:rPr lang="ar-SA" sz="3200" b="1" dirty="0">
                <a:cs typeface="Traditional Arabic" panose="02020603050405020304" pitchFamily="18" charset="-78"/>
              </a:rPr>
              <a:t>لم يشهد ببكارتها ثقة فقوله بيمينه.  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32520" y="1528402"/>
            <a:ext cx="836899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الحكم فيما لو اختلف الزوجان في انقضاء مدة الإيلاء أو حدوث وطء؟ ولماذا؟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الثانية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8209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708920"/>
            <a:ext cx="920432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لا </a:t>
            </a:r>
            <a:r>
              <a:rPr lang="ar-SA" sz="3200" b="1" dirty="0">
                <a:cs typeface="Traditional Arabic" panose="02020603050405020304" pitchFamily="18" charset="-78"/>
              </a:rPr>
              <a:t>يخلو من حالين: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وإن </a:t>
            </a:r>
            <a:r>
              <a:rPr lang="ar-SA" sz="3200" b="1" dirty="0" smtClean="0">
                <a:cs typeface="Traditional Arabic" panose="02020603050405020304" pitchFamily="18" charset="-78"/>
              </a:rPr>
              <a:t>ترك الزوج وطء </a:t>
            </a:r>
            <a:r>
              <a:rPr lang="ar-SA" sz="3200" b="1" dirty="0">
                <a:cs typeface="Traditional Arabic" panose="02020603050405020304" pitchFamily="18" charset="-78"/>
              </a:rPr>
              <a:t>زوجته </a:t>
            </a:r>
            <a:r>
              <a:rPr lang="ar-SA" sz="3200" b="1" dirty="0" smtClean="0">
                <a:cs typeface="Traditional Arabic" panose="02020603050405020304" pitchFamily="18" charset="-78"/>
              </a:rPr>
              <a:t>إضراراً </a:t>
            </a:r>
            <a:r>
              <a:rPr lang="ar-SA" sz="3200" b="1" dirty="0">
                <a:cs typeface="Traditional Arabic" panose="02020603050405020304" pitchFamily="18" charset="-78"/>
              </a:rPr>
              <a:t>بها بلا </a:t>
            </a:r>
            <a:r>
              <a:rPr lang="ar-SA" sz="3200" b="1" dirty="0" smtClean="0">
                <a:cs typeface="Traditional Arabic" panose="02020603050405020304" pitchFamily="18" charset="-78"/>
              </a:rPr>
              <a:t>يمين على </a:t>
            </a:r>
            <a:r>
              <a:rPr lang="ar-SA" sz="3200" b="1" dirty="0">
                <a:cs typeface="Traditional Arabic" panose="02020603050405020304" pitchFamily="18" charset="-78"/>
              </a:rPr>
              <a:t>ترك </a:t>
            </a:r>
            <a:r>
              <a:rPr lang="ar-SA" sz="3200" b="1" dirty="0" smtClean="0">
                <a:cs typeface="Traditional Arabic" panose="02020603050405020304" pitchFamily="18" charset="-78"/>
              </a:rPr>
              <a:t>وطئها، </a:t>
            </a:r>
            <a:r>
              <a:rPr lang="ar-SA" sz="3200" b="1" dirty="0">
                <a:cs typeface="Traditional Arabic" panose="02020603050405020304" pitchFamily="18" charset="-78"/>
              </a:rPr>
              <a:t>ولا </a:t>
            </a:r>
            <a:r>
              <a:rPr lang="ar-SA" sz="3200" b="1" dirty="0" smtClean="0">
                <a:cs typeface="Traditional Arabic" panose="02020603050405020304" pitchFamily="18" charset="-78"/>
              </a:rPr>
              <a:t>عذر له،   </a:t>
            </a:r>
            <a:r>
              <a:rPr lang="ar-SA" sz="3200" b="1" dirty="0" err="1" smtClean="0">
                <a:cs typeface="Traditional Arabic" panose="02020603050405020304" pitchFamily="18" charset="-78"/>
              </a:rPr>
              <a:t>فكمؤل</a:t>
            </a:r>
            <a:r>
              <a:rPr lang="ar-SA" sz="3200" b="1" dirty="0" smtClean="0">
                <a:cs typeface="Traditional Arabic" panose="02020603050405020304" pitchFamily="18" charset="-78"/>
              </a:rPr>
              <a:t>،  </a:t>
            </a:r>
            <a:r>
              <a:rPr lang="ar-SA" sz="3200" b="1" dirty="0">
                <a:cs typeface="Traditional Arabic" panose="02020603050405020304" pitchFamily="18" charset="-78"/>
              </a:rPr>
              <a:t>وكذا من ظاهر ولم يكفر فيضرب له أربعة أشهر فإن </a:t>
            </a:r>
            <a:r>
              <a:rPr lang="ar-SA" sz="3200" b="1" dirty="0" err="1">
                <a:cs typeface="Traditional Arabic" panose="02020603050405020304" pitchFamily="18" charset="-78"/>
              </a:rPr>
              <a:t>وطىء</a:t>
            </a:r>
            <a:r>
              <a:rPr lang="ar-SA" sz="3200" b="1" dirty="0">
                <a:cs typeface="Traditional Arabic" panose="02020603050405020304" pitchFamily="18" charset="-78"/>
              </a:rPr>
              <a:t> وإلا أمر بالطلاق فإن أبى طلق عليه الحاكم أو فسخ النكاح.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إذا </a:t>
            </a:r>
            <a:r>
              <a:rPr lang="ar-SA" sz="3200" b="1" dirty="0">
                <a:cs typeface="Traditional Arabic" panose="02020603050405020304" pitchFamily="18" charset="-78"/>
              </a:rPr>
              <a:t>ترك الوطء بعذر فلا شيء عليه.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32520" y="1528402"/>
            <a:ext cx="836899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الحكم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لو ترك الزوج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وطء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زوجته إضراراً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بها؟ أو ظاهر منها ولم يكفر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الثانية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8617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2375426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أمر </a:t>
            </a:r>
            <a:r>
              <a:rPr lang="ar-SA" sz="3200" b="1" dirty="0">
                <a:cs typeface="Traditional Arabic" panose="02020603050405020304" pitchFamily="18" charset="-78"/>
              </a:rPr>
              <a:t>أن يفيء بلسانه، فيقول: متى قدرت جامعتك ثم متى قدر </a:t>
            </a:r>
            <a:r>
              <a:rPr lang="ar-SA" sz="3200" b="1" dirty="0" err="1">
                <a:cs typeface="Traditional Arabic" panose="02020603050405020304" pitchFamily="18" charset="-78"/>
              </a:rPr>
              <a:t>وطىء</a:t>
            </a:r>
            <a:r>
              <a:rPr lang="ar-SA" sz="3200" b="1" dirty="0">
                <a:cs typeface="Traditional Arabic" panose="02020603050405020304" pitchFamily="18" charset="-78"/>
              </a:rPr>
              <a:t> أو طلق.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856656" y="1528402"/>
            <a:ext cx="714485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الحكم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لو انقضت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مدة الإيلاء مع قيام عذر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يمنع الوطء؟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الثانية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3535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2375426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ويمهل </a:t>
            </a:r>
            <a:r>
              <a:rPr lang="ar-SA" sz="3200" b="1" dirty="0">
                <a:cs typeface="Traditional Arabic" panose="02020603050405020304" pitchFamily="18" charset="-78"/>
              </a:rPr>
              <a:t>لصلاة فرض، وتحلل من إحرام وهضم ونحوه.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ومظاهر </a:t>
            </a:r>
            <a:r>
              <a:rPr lang="ar-SA" sz="3200" b="1" dirty="0">
                <a:cs typeface="Traditional Arabic" panose="02020603050405020304" pitchFamily="18" charset="-78"/>
              </a:rPr>
              <a:t>لطلب رقبة ثلاثة أيام.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856656" y="1528402"/>
            <a:ext cx="714485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المدة التي يمهل فيها المولي أو المظاهر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الثانية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5768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29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357</TotalTime>
  <Words>801</Words>
  <Application>Microsoft Office PowerPoint</Application>
  <PresentationFormat>A4 Paper (210x297 mm)</PresentationFormat>
  <Paragraphs>108</Paragraphs>
  <Slides>17</Slides>
  <Notes>15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عرض تقديمي في PowerPoint</vt:lpstr>
      <vt:lpstr>المحاضرة الثانية عشر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فلان بن فلان الفلاني</cp:lastModifiedBy>
  <cp:revision>27</cp:revision>
  <dcterms:created xsi:type="dcterms:W3CDTF">2014-09-11T06:30:06Z</dcterms:created>
  <dcterms:modified xsi:type="dcterms:W3CDTF">2015-03-23T05:51:46Z</dcterms:modified>
</cp:coreProperties>
</file>