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8" d="100"/>
          <a:sy n="78" d="100"/>
        </p:scale>
        <p:origin x="-68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م/ إبراهيم بن عبدالرحمن الجندان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عنوانها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العدد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SA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واحدها </a:t>
            </a:r>
            <a:r>
              <a:rPr lang="ar-SA" sz="3200" b="1" dirty="0">
                <a:cs typeface="Traditional Arabic" panose="02020603050405020304" pitchFamily="18" charset="-78"/>
              </a:rPr>
              <a:t>عدة بكسر العين.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وهي </a:t>
            </a:r>
            <a:r>
              <a:rPr lang="ar-SA" sz="3200" b="1" dirty="0">
                <a:cs typeface="Traditional Arabic" panose="02020603050405020304" pitchFamily="18" charset="-78"/>
              </a:rPr>
              <a:t>التربص المحدود شرعاً، مأخوذة من العدد؛ لأن أزمنة العدة محصورة مقدرة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عرف العدة: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70352" y="2917333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الحكم</a:t>
            </a:r>
            <a:r>
              <a:rPr lang="ar-SA" sz="3200" b="1" dirty="0">
                <a:cs typeface="Traditional Arabic" panose="02020603050405020304" pitchFamily="18" charset="-78"/>
              </a:rPr>
              <a:t>: (تجب) تلزم العدة كل امرأة، حرة أو أمة أو </a:t>
            </a:r>
            <a:r>
              <a:rPr lang="ar-SA" sz="3200" b="1" dirty="0" err="1">
                <a:cs typeface="Traditional Arabic" panose="02020603050405020304" pitchFamily="18" charset="-78"/>
              </a:rPr>
              <a:t>مبعضة</a:t>
            </a:r>
            <a:r>
              <a:rPr lang="ar-SA" sz="3200" b="1" dirty="0">
                <a:cs typeface="Traditional Arabic" panose="02020603050405020304" pitchFamily="18" charset="-78"/>
              </a:rPr>
              <a:t>، بالغة أو صغيرة، يوطأ مثلها   فارقت زوجها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بطلاق </a:t>
            </a:r>
            <a:r>
              <a:rPr lang="ar-SA" sz="3200" b="1" dirty="0">
                <a:cs typeface="Traditional Arabic" panose="02020603050405020304" pitchFamily="18" charset="-78"/>
              </a:rPr>
              <a:t>أو خلع أو فسخ.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496616" y="1528402"/>
            <a:ext cx="750489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العدة، وما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أقسامها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بالنظر إلى موجبها، وما شرط ذلك؟ مع الدليل؟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8402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72584" y="1556792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أقسامها وشروطها</a:t>
            </a:r>
            <a:r>
              <a:rPr lang="ar-SA" sz="3200" b="1" dirty="0">
                <a:cs typeface="Traditional Arabic" panose="02020603050405020304" pitchFamily="18" charset="-78"/>
              </a:rPr>
              <a:t>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1. عدة الوفاة: </a:t>
            </a:r>
            <a:r>
              <a:rPr lang="ar-SA" sz="3200" b="1" dirty="0">
                <a:cs typeface="Traditional Arabic" panose="02020603050405020304" pitchFamily="18" charset="-78"/>
              </a:rPr>
              <a:t>ولا شرط </a:t>
            </a:r>
            <a:r>
              <a:rPr lang="ar-SA" sz="3200" b="1" dirty="0" smtClean="0">
                <a:cs typeface="Traditional Arabic" panose="02020603050405020304" pitchFamily="18" charset="-78"/>
              </a:rPr>
              <a:t>لها</a:t>
            </a:r>
            <a:r>
              <a:rPr lang="ar-SA" sz="3200" b="1" dirty="0">
                <a:cs typeface="Traditional Arabic" panose="02020603050405020304" pitchFamily="18" charset="-78"/>
              </a:rPr>
              <a:t>،</a:t>
            </a:r>
            <a:r>
              <a:rPr lang="ar-SA" sz="3200" b="1" dirty="0" smtClean="0">
                <a:cs typeface="Traditional Arabic" panose="02020603050405020304" pitchFamily="18" charset="-78"/>
              </a:rPr>
              <a:t> فتجب </a:t>
            </a:r>
            <a:r>
              <a:rPr lang="ar-SA" sz="3200" b="1" dirty="0">
                <a:cs typeface="Traditional Arabic" panose="02020603050405020304" pitchFamily="18" charset="-78"/>
              </a:rPr>
              <a:t>العدة مطلقاً؛ لقوله تعالى: { والذين يتوفون منكم ويذرون </a:t>
            </a:r>
            <a:r>
              <a:rPr lang="ar-SA" sz="3200" b="1" dirty="0" smtClean="0">
                <a:cs typeface="Traditional Arabic" panose="02020603050405020304" pitchFamily="18" charset="-78"/>
              </a:rPr>
              <a:t>أزواجاً </a:t>
            </a:r>
            <a:r>
              <a:rPr lang="ar-SA" sz="3200" b="1" dirty="0">
                <a:cs typeface="Traditional Arabic" panose="02020603050405020304" pitchFamily="18" charset="-78"/>
              </a:rPr>
              <a:t>يتربصن بأنفسهن أربعة أشهر </a:t>
            </a:r>
            <a:r>
              <a:rPr lang="ar-SA" sz="3200" b="1" dirty="0" smtClean="0">
                <a:cs typeface="Traditional Arabic" panose="02020603050405020304" pitchFamily="18" charset="-78"/>
              </a:rPr>
              <a:t>وعشراً </a:t>
            </a:r>
            <a:r>
              <a:rPr lang="ar-SA" sz="3200" b="1" dirty="0">
                <a:cs typeface="Traditional Arabic" panose="02020603050405020304" pitchFamily="18" charset="-78"/>
              </a:rPr>
              <a:t>}.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58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72584" y="1556792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</a:t>
            </a:r>
            <a:r>
              <a:rPr lang="ar-SA" sz="3200" b="1" dirty="0">
                <a:cs typeface="Traditional Arabic" panose="02020603050405020304" pitchFamily="18" charset="-78"/>
              </a:rPr>
              <a:t>. عدة الوطء: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وشرطها: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- </a:t>
            </a:r>
            <a:r>
              <a:rPr lang="ar-SA" sz="3200" b="1" dirty="0" smtClean="0">
                <a:cs typeface="Traditional Arabic" panose="02020603050405020304" pitchFamily="18" charset="-78"/>
              </a:rPr>
              <a:t>أن </a:t>
            </a:r>
            <a:r>
              <a:rPr lang="ar-SA" sz="3200" b="1" dirty="0">
                <a:cs typeface="Traditional Arabic" panose="02020603050405020304" pitchFamily="18" charset="-78"/>
              </a:rPr>
              <a:t>تكون المرأة </a:t>
            </a:r>
            <a:r>
              <a:rPr lang="ar-SA" sz="3200" b="1" dirty="0" smtClean="0">
                <a:cs typeface="Traditional Arabic" panose="02020603050405020304" pitchFamily="18" charset="-78"/>
              </a:rPr>
              <a:t>ممن </a:t>
            </a:r>
            <a:r>
              <a:rPr lang="ar-SA" sz="3200" b="1" dirty="0">
                <a:cs typeface="Traditional Arabic" panose="02020603050405020304" pitchFamily="18" charset="-78"/>
              </a:rPr>
              <a:t>يوطأ مثلها.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- أن </a:t>
            </a:r>
            <a:r>
              <a:rPr lang="ar-SA" sz="3200" b="1" dirty="0">
                <a:cs typeface="Traditional Arabic" panose="02020603050405020304" pitchFamily="18" charset="-78"/>
              </a:rPr>
              <a:t>يكون الزوج ممن </a:t>
            </a:r>
            <a:r>
              <a:rPr lang="ar-SA" sz="3200" b="1" dirty="0" smtClean="0">
                <a:cs typeface="Traditional Arabic" panose="02020603050405020304" pitchFamily="18" charset="-78"/>
              </a:rPr>
              <a:t>يولد لمثله.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مفهوم قوله تعالى: { إذا نكحتم المؤمنات ثم طلقتموهن من قبل أن تمسوهن فما لكم عليهن من عدة تعتدونها }.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073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28464" y="1052736"/>
            <a:ext cx="9466301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عدة </a:t>
            </a:r>
            <a:r>
              <a:rPr lang="ar-SA" sz="3200" b="1" dirty="0">
                <a:cs typeface="Traditional Arabic" panose="02020603050405020304" pitchFamily="18" charset="-78"/>
              </a:rPr>
              <a:t>الخلوة: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وشرطها: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أ. مطاوعة </a:t>
            </a:r>
            <a:r>
              <a:rPr lang="ar-SA" sz="3200" b="1" dirty="0">
                <a:cs typeface="Traditional Arabic" panose="02020603050405020304" pitchFamily="18" charset="-78"/>
              </a:rPr>
              <a:t>الزوجة في الخلوة لزوجها.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ب. أن </a:t>
            </a:r>
            <a:r>
              <a:rPr lang="ar-SA" sz="3200" b="1" dirty="0">
                <a:cs typeface="Traditional Arabic" panose="02020603050405020304" pitchFamily="18" charset="-78"/>
              </a:rPr>
              <a:t>تكون الزوجة ممن يوطأ مثلها.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ج. أن </a:t>
            </a:r>
            <a:r>
              <a:rPr lang="ar-SA" sz="3200" b="1" dirty="0">
                <a:cs typeface="Traditional Arabic" panose="02020603050405020304" pitchFamily="18" charset="-78"/>
              </a:rPr>
              <a:t>يعلم الزوج بها في الخلوة.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د. القدرة </a:t>
            </a:r>
            <a:r>
              <a:rPr lang="ar-SA" sz="3200" b="1" dirty="0">
                <a:cs typeface="Traditional Arabic" panose="02020603050405020304" pitchFamily="18" charset="-78"/>
              </a:rPr>
              <a:t>على الوطء، ولو مع ما يمنعه منها، أو من أحدهما.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1. قضى الخلفاء الراشدون: أن من أغلق باباً أو أرخى ستراً فقد وجب المهر ووجبت العدة، وروي عن عمر وزيد بن ثابت واشتهر ولم ينكر، فكان كالإجماع.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2. ولأن عقد النكاح عقد على المنافع، فالتمكين منه يجري مجرى الاستيفاء في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الأحكام</a:t>
            </a:r>
            <a:r>
              <a:rPr lang="ar-SA" sz="3200" b="1" dirty="0">
                <a:cs typeface="Traditional Arabic" panose="02020603050405020304" pitchFamily="18" charset="-78"/>
              </a:rPr>
              <a:t>، وكون الوطء هنا الغالب فشرع.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949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حتى </a:t>
            </a:r>
            <a:r>
              <a:rPr lang="ar-SA" sz="3200" b="1" dirty="0">
                <a:cs typeface="Traditional Arabic" panose="02020603050405020304" pitchFamily="18" charset="-78"/>
              </a:rPr>
              <a:t>في نكاح فاسد فيه خلاف، كنكاح بلا ولي </a:t>
            </a:r>
            <a:r>
              <a:rPr lang="ar-SA" sz="3200" b="1" dirty="0" smtClean="0">
                <a:cs typeface="Traditional Arabic" panose="02020603050405020304" pitchFamily="18" charset="-78"/>
              </a:rPr>
              <a:t>إلحاقاً </a:t>
            </a:r>
            <a:r>
              <a:rPr lang="ar-SA" sz="3200" b="1" dirty="0">
                <a:cs typeface="Traditional Arabic" panose="02020603050405020304" pitchFamily="18" charset="-78"/>
              </a:rPr>
              <a:t>له بالصحيح ولذلك وقع فيه الطلاق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496616" y="1528402"/>
            <a:ext cx="75048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هل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على من تزوجت بنكاح فاسد عدة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146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لا يخلو </a:t>
            </a:r>
            <a:r>
              <a:rPr lang="ar-SA" sz="3200" b="1" dirty="0">
                <a:cs typeface="Traditional Arabic" panose="02020603050405020304" pitchFamily="18" charset="-78"/>
              </a:rPr>
              <a:t>من حالين: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إذا </a:t>
            </a:r>
            <a:r>
              <a:rPr lang="ar-SA" sz="3200" b="1" dirty="0">
                <a:cs typeface="Traditional Arabic" panose="02020603050405020304" pitchFamily="18" charset="-78"/>
              </a:rPr>
              <a:t>لم </a:t>
            </a:r>
            <a:r>
              <a:rPr lang="ar-SA" sz="3200" b="1" dirty="0" err="1">
                <a:cs typeface="Traditional Arabic" panose="02020603050405020304" pitchFamily="18" charset="-78"/>
              </a:rPr>
              <a:t>يطأها</a:t>
            </a:r>
            <a:r>
              <a:rPr lang="ar-SA" sz="3200" b="1" dirty="0">
                <a:cs typeface="Traditional Arabic" panose="02020603050405020304" pitchFamily="18" charset="-78"/>
              </a:rPr>
              <a:t>، لم تعتد سواء فارقها حياً أو مات عنها.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2. إذا </a:t>
            </a:r>
            <a:r>
              <a:rPr lang="ar-SA" sz="3200" b="1" dirty="0">
                <a:cs typeface="Traditional Arabic" panose="02020603050405020304" pitchFamily="18" charset="-78"/>
              </a:rPr>
              <a:t>وطئها، فتلزمها العدة.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496616" y="1528402"/>
            <a:ext cx="75048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هل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على من تزوجت بنكاح باطل عدة؟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6369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فارقها   </a:t>
            </a:r>
            <a:r>
              <a:rPr lang="ar-SA" sz="3200" b="1" dirty="0">
                <a:cs typeface="Traditional Arabic" panose="02020603050405020304" pitchFamily="18" charset="-78"/>
              </a:rPr>
              <a:t>زوجها   حيا قبل وطء وخلوة، بطلاق أو غيره، فلا عدة عليها. الدليل:  لقوله تعالى { إذا نكحتم المؤمنات ثم طلقتموهن من قبل أن تمسوهن فما لكم عليهن من عدة تعتدونها } 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</a:t>
            </a:r>
            <a:r>
              <a:rPr lang="ar-SA" sz="3200" b="1" dirty="0">
                <a:cs typeface="Traditional Arabic" panose="02020603050405020304" pitchFamily="18" charset="-78"/>
              </a:rPr>
              <a:t>أو طلقها بعد الدخول والخلوة  أو طلقها بعد أحدهما وهو ممن لا يولد لمثله   كابن دون عشر.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وكذا </a:t>
            </a:r>
            <a:r>
              <a:rPr lang="ar-SA" sz="3200" b="1" dirty="0">
                <a:cs typeface="Traditional Arabic" panose="02020603050405020304" pitchFamily="18" charset="-78"/>
              </a:rPr>
              <a:t>لو كانت لا </a:t>
            </a:r>
            <a:r>
              <a:rPr lang="ar-SA" sz="3200" b="1" dirty="0" err="1">
                <a:cs typeface="Traditional Arabic" panose="02020603050405020304" pitchFamily="18" charset="-78"/>
              </a:rPr>
              <a:t>يوطء</a:t>
            </a:r>
            <a:r>
              <a:rPr lang="ar-SA" sz="3200" b="1" dirty="0">
                <a:cs typeface="Traditional Arabic" panose="02020603050405020304" pitchFamily="18" charset="-78"/>
              </a:rPr>
              <a:t> مثلها كبنت دون تسع فلا عدة للعلم ببراءة الرحم.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496616" y="1528402"/>
            <a:ext cx="75048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عمن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تسقط العدة؟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8584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أو </a:t>
            </a:r>
            <a:r>
              <a:rPr lang="ar-SA" sz="3200" b="1" dirty="0">
                <a:cs typeface="Traditional Arabic" panose="02020603050405020304" pitchFamily="18" charset="-78"/>
              </a:rPr>
              <a:t>تحملت بماء الزوج  ثم فارقها قبل الدخول والخلوة فلا عدة للآية السابقة.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أو </a:t>
            </a:r>
            <a:r>
              <a:rPr lang="ar-SA" sz="3200" b="1" dirty="0">
                <a:cs typeface="Traditional Arabic" panose="02020603050405020304" pitchFamily="18" charset="-78"/>
              </a:rPr>
              <a:t>تحملت بماء رجل أجنبي  من غير الدخول والخلوة.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6. من </a:t>
            </a:r>
            <a:r>
              <a:rPr lang="ar-SA" sz="3200" b="1" dirty="0">
                <a:cs typeface="Traditional Arabic" panose="02020603050405020304" pitchFamily="18" charset="-78"/>
              </a:rPr>
              <a:t>قبل زوجته   أو لمسها   ولو بشهوة   بلا خلوة   ثم فارقها في الحياة   فلا عدة   للآية السابقة.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601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الحامل</a:t>
            </a:r>
            <a:r>
              <a:rPr lang="ar-SA" sz="3200" b="1" dirty="0">
                <a:cs typeface="Traditional Arabic" panose="02020603050405020304" pitchFamily="18" charset="-78"/>
              </a:rPr>
              <a:t>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وعدتها من موت وغيره إلى وضع كل حمل واحداً كان أو عدداً، حرة كانت أو أمة مسلمة كانت أو كافرة لقوله تعالى { وأولات الأحمال أجلهن أن يضعن حملهن }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المتوفى </a:t>
            </a:r>
            <a:r>
              <a:rPr lang="ar-SA" sz="3200" b="1" dirty="0">
                <a:cs typeface="Traditional Arabic" panose="02020603050405020304" pitchFamily="18" charset="-78"/>
              </a:rPr>
              <a:t>عنها زوجها بلا حمل منه.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وعدتها كما في قوله تعالى: { والذين يتوفون منكم ويذرون أزواجا يتربصن بأنفسهن أربعة أشهر وعشرا }.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الحائل </a:t>
            </a:r>
            <a:r>
              <a:rPr lang="ar-SA" sz="3200" b="1" dirty="0">
                <a:cs typeface="Traditional Arabic" panose="02020603050405020304" pitchFamily="18" charset="-78"/>
              </a:rPr>
              <a:t>ذات الأقراء ، { والمطلقات يتربصن بأنفسهن ثلاثة قروء }.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496616" y="1528402"/>
            <a:ext cx="75048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أصناف المعتدات مع الدليل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435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44976" y="1484784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</a:t>
            </a:r>
            <a:r>
              <a:rPr lang="ar-SA" sz="3200" b="1" dirty="0">
                <a:cs typeface="Traditional Arabic" panose="02020603050405020304" pitchFamily="18" charset="-78"/>
              </a:rPr>
              <a:t>الصغيرة والآيسة التي فارقها زوجها حياً، لقوله تعالى { واللائي يئسن من المحيض من نسائكم إن ارتبتم فعدتهن ثلاثة أشهر واللائي لم يحضن }.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من </a:t>
            </a:r>
            <a:r>
              <a:rPr lang="ar-SA" sz="3200" b="1" dirty="0">
                <a:cs typeface="Traditional Arabic" panose="02020603050405020304" pitchFamily="18" charset="-78"/>
              </a:rPr>
              <a:t>ارتفع حيضها ولم تدر سبب رفعه؛ لقضاء عمر رضي الله عنه بين المهاجرين والأنصار.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6. امرأة </a:t>
            </a:r>
            <a:r>
              <a:rPr lang="ar-SA" sz="3200" b="1" dirty="0">
                <a:cs typeface="Traditional Arabic" panose="02020603050405020304" pitchFamily="18" charset="-78"/>
              </a:rPr>
              <a:t>المفقود؛ لما ثبت أن عمر رضي الله عنه وغيره من الصحابة أمروا امرأة المفقود أن تتربص.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8858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1- المتوفى </a:t>
            </a:r>
            <a:r>
              <a:rPr lang="ar-SA" sz="3200" b="1" dirty="0">
                <a:cs typeface="Traditional Arabic" panose="02020603050405020304" pitchFamily="18" charset="-78"/>
              </a:rPr>
              <a:t>عنها زوجها بلا حمل منه أربعة أشهر وعشرة أيام بلياليها لقوله تعالى { والذين يتوفون منكم ويذرون أزواجا يتربصن بأنفسهن أربعة أشهر وعشرا }.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2- وللأمة المتوفى عنها زوجها   نصفها   أي نصف المدة المذكورة فعدتها شهران وخمسة أيام بلياليها، لأن الصحابة رضي الله تعالى عنهم أجمعوا على تنصيف عدة الأمة في الطلاق فكذا عدة الموت.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3-  وعدة </a:t>
            </a:r>
            <a:r>
              <a:rPr lang="ar-SA" sz="3200" b="1" dirty="0" err="1">
                <a:cs typeface="Traditional Arabic" panose="02020603050405020304" pitchFamily="18" charset="-78"/>
              </a:rPr>
              <a:t>مبعضة</a:t>
            </a:r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بالحساب. 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496616" y="1528402"/>
            <a:ext cx="75048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أنواع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عدة المتوفى عنها زوجها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4174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07648" y="1052736"/>
            <a:ext cx="9204325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فإن </a:t>
            </a:r>
            <a:r>
              <a:rPr lang="ar-SA" sz="3200" b="1" dirty="0">
                <a:cs typeface="Traditional Arabic" panose="02020603050405020304" pitchFamily="18" charset="-78"/>
              </a:rPr>
              <a:t>مات زوج رجعية في عدة طلاق سقطت عدة الطلاق  وابتدأت عدة وفاة منذ مات، التعليل: لأن الرجعية زوجة كما تقدم فكان عليها عدة الوفاة.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</a:t>
            </a:r>
            <a:r>
              <a:rPr lang="ar-SA" sz="3200" b="1" dirty="0">
                <a:cs typeface="Traditional Arabic" panose="02020603050405020304" pitchFamily="18" charset="-78"/>
              </a:rPr>
              <a:t>وإن مات   المطلق   في عدة من أبانها في الصحة لم تنتقل   عن عدة الطلاق لأنها ليست زوجة ولا في حكمها لعدم التوارث.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6. وتعتد </a:t>
            </a:r>
            <a:r>
              <a:rPr lang="ar-SA" sz="3200" b="1" dirty="0">
                <a:cs typeface="Traditional Arabic" panose="02020603050405020304" pitchFamily="18" charset="-78"/>
              </a:rPr>
              <a:t>من أبانها في مرض موته:  أ. الأطول من عدة الوفاة وطلاق.  التعليل: لأنها مطلقة فوجبت عليها عدة الطلاق ووارثة فتجب عليها عدة الوفاة ويندرج أقلهما في أكثرهما.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ب. ما لم تكن   </a:t>
            </a:r>
            <a:r>
              <a:rPr lang="ar-SA" sz="3200" b="1" dirty="0" err="1">
                <a:cs typeface="Traditional Arabic" panose="02020603050405020304" pitchFamily="18" charset="-78"/>
              </a:rPr>
              <a:t>المبانة</a:t>
            </a:r>
            <a:r>
              <a:rPr lang="ar-SA" sz="3200" b="1" dirty="0">
                <a:cs typeface="Traditional Arabic" panose="02020603050405020304" pitchFamily="18" charset="-78"/>
              </a:rPr>
              <a:t>   أمة أو </a:t>
            </a:r>
            <a:r>
              <a:rPr lang="ar-SA" sz="3200" b="1" dirty="0" err="1">
                <a:cs typeface="Traditional Arabic" panose="02020603050405020304" pitchFamily="18" charset="-78"/>
              </a:rPr>
              <a:t>ذمية</a:t>
            </a:r>
            <a:r>
              <a:rPr lang="ar-SA" sz="3200" b="1" dirty="0">
                <a:cs typeface="Traditional Arabic" panose="02020603050405020304" pitchFamily="18" charset="-78"/>
              </a:rPr>
              <a:t> أو جاءت البينونة منها فتعتد لطلاق لا لغير؛ لانقطاع أثر النكاح بعدم ميراثها.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ج. ومن </a:t>
            </a:r>
            <a:r>
              <a:rPr lang="ar-SA" sz="3200" b="1" dirty="0">
                <a:cs typeface="Traditional Arabic" panose="02020603050405020304" pitchFamily="18" charset="-78"/>
              </a:rPr>
              <a:t>انقضت عدتها قبل موته لم تعتد له ولو ورثت لأنها أجنبية تحل للأزواج.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7326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1- إما </a:t>
            </a:r>
            <a:r>
              <a:rPr lang="ar-SA" sz="3200" b="1" dirty="0">
                <a:cs typeface="Traditional Arabic" panose="02020603050405020304" pitchFamily="18" charset="-78"/>
              </a:rPr>
              <a:t>أن الزوج أقرع قبل موته، فمن خرجت عليها القرعة هي المطلقة.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2- أو </a:t>
            </a:r>
            <a:r>
              <a:rPr lang="ar-SA" sz="3200" b="1" dirty="0">
                <a:cs typeface="Traditional Arabic" panose="02020603050405020304" pitchFamily="18" charset="-78"/>
              </a:rPr>
              <a:t>لم يقرع: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أ. أن </a:t>
            </a:r>
            <a:r>
              <a:rPr lang="ar-SA" sz="3200" b="1" dirty="0">
                <a:cs typeface="Traditional Arabic" panose="02020603050405020304" pitchFamily="18" charset="-78"/>
              </a:rPr>
              <a:t>يوجد من نسائه حامل: فعدتها بوضع الحمل.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ب. أن </a:t>
            </a:r>
            <a:r>
              <a:rPr lang="ar-SA" sz="3200" b="1" dirty="0">
                <a:cs typeface="Traditional Arabic" panose="02020603050405020304" pitchFamily="18" charset="-78"/>
              </a:rPr>
              <a:t>لا يوجد من نسائه من هي حامل: </a:t>
            </a:r>
            <a:r>
              <a:rPr lang="ar-SA" sz="3200" b="1" dirty="0" smtClean="0">
                <a:cs typeface="Traditional Arabic" panose="02020603050405020304" pitchFamily="18" charset="-78"/>
              </a:rPr>
              <a:t>اعتد كل منهن ب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الأطول من عدة </a:t>
            </a:r>
            <a:r>
              <a:rPr lang="ar-SA" sz="3200" b="1" dirty="0">
                <a:cs typeface="Traditional Arabic" panose="02020603050405020304" pitchFamily="18" charset="-78"/>
              </a:rPr>
              <a:t>طلاق </a:t>
            </a:r>
            <a:r>
              <a:rPr lang="ar-SA" sz="3200" b="1" dirty="0" smtClean="0">
                <a:cs typeface="Traditional Arabic" panose="02020603050405020304" pitchFamily="18" charset="-78"/>
              </a:rPr>
              <a:t>ووفاة؛ </a:t>
            </a:r>
            <a:r>
              <a:rPr lang="ar-SA" sz="3200" b="1" dirty="0">
                <a:cs typeface="Traditional Arabic" panose="02020603050405020304" pitchFamily="18" charset="-78"/>
              </a:rPr>
              <a:t>لأن كل واحدة منهن يحتمل أن تكون المخرجة </a:t>
            </a:r>
            <a:r>
              <a:rPr lang="ar-SA" sz="3200" b="1" dirty="0" smtClean="0">
                <a:cs typeface="Traditional Arabic" panose="02020603050405020304" pitchFamily="18" charset="-78"/>
              </a:rPr>
              <a:t>بقرعة.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1528402"/>
            <a:ext cx="87290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عدة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من طلق بعض نسائه ولم يعين، أو عين ثم نسى من طلقها، ثم مات: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079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جمع قرء، </a:t>
            </a:r>
            <a:r>
              <a:rPr lang="ar-SA" sz="3200" b="1" dirty="0">
                <a:cs typeface="Traditional Arabic" panose="02020603050405020304" pitchFamily="18" charset="-78"/>
              </a:rPr>
              <a:t>بمعنى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الحيض، روي </a:t>
            </a:r>
            <a:r>
              <a:rPr lang="ar-SA" sz="3200" b="1" dirty="0">
                <a:cs typeface="Traditional Arabic" panose="02020603050405020304" pitchFamily="18" charset="-78"/>
              </a:rPr>
              <a:t>عن عمر وعلي وابن عباس رضي الله عنهم.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37672" y="1528401"/>
            <a:ext cx="87290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معنى الأقراء؟ وما الدليل؟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251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هي </a:t>
            </a:r>
            <a:r>
              <a:rPr lang="ar-SA" sz="3200" b="1" dirty="0">
                <a:cs typeface="Traditional Arabic" panose="02020603050405020304" pitchFamily="18" charset="-78"/>
              </a:rPr>
              <a:t>المرأة التي فارقها زوجها في حال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الحياة </a:t>
            </a:r>
            <a:r>
              <a:rPr lang="ar-SA" sz="3200" b="1" dirty="0">
                <a:cs typeface="Traditional Arabic" panose="02020603050405020304" pitchFamily="18" charset="-78"/>
              </a:rPr>
              <a:t>بطلاق أو خلع أو فسخ.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37672" y="1528401"/>
            <a:ext cx="87290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المراد بالحائل ذات الأقراء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793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فعدتها </a:t>
            </a:r>
            <a:r>
              <a:rPr lang="ar-SA" sz="3200" b="1" dirty="0">
                <a:cs typeface="Traditional Arabic" panose="02020603050405020304" pitchFamily="18" charset="-78"/>
              </a:rPr>
              <a:t>إن كانت حرة أو </a:t>
            </a:r>
            <a:r>
              <a:rPr lang="ar-SA" sz="3200" b="1" dirty="0" err="1">
                <a:cs typeface="Traditional Arabic" panose="02020603050405020304" pitchFamily="18" charset="-78"/>
              </a:rPr>
              <a:t>مبعضة</a:t>
            </a:r>
            <a:r>
              <a:rPr lang="ar-SA" sz="3200" b="1" dirty="0">
                <a:cs typeface="Traditional Arabic" panose="02020603050405020304" pitchFamily="18" charset="-78"/>
              </a:rPr>
              <a:t> ثلاثة قروء كاملة   لقوله تعالى { والمطلقات يتربصن بأنفسهن ثلاثة قروء } ولا يعتد بحيضة طلقت فيها.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وإلا بأن </a:t>
            </a:r>
            <a:r>
              <a:rPr lang="ar-SA" sz="3200" b="1" dirty="0">
                <a:cs typeface="Traditional Arabic" panose="02020603050405020304" pitchFamily="18" charset="-78"/>
              </a:rPr>
              <a:t>كانت أمة فعدتها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قرآن</a:t>
            </a:r>
            <a:r>
              <a:rPr lang="ar-SA" sz="3200" b="1" dirty="0">
                <a:cs typeface="Traditional Arabic" panose="02020603050405020304" pitchFamily="18" charset="-78"/>
              </a:rPr>
              <a:t>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 روي عن عمر وابنه وعلي رضي الله عنهم.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37672" y="1528401"/>
            <a:ext cx="87290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كم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عدة الحائل ذات الأقراء؟ ولماذا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797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عدة المستحاضة </a:t>
            </a:r>
            <a:r>
              <a:rPr lang="ar-SA" sz="3200" b="1" dirty="0">
                <a:cs typeface="Traditional Arabic" panose="02020603050405020304" pitchFamily="18" charset="-78"/>
              </a:rPr>
              <a:t>الناسية </a:t>
            </a:r>
            <a:r>
              <a:rPr lang="ar-SA" sz="3200" b="1" dirty="0" smtClean="0">
                <a:cs typeface="Traditional Arabic" panose="02020603050405020304" pitchFamily="18" charset="-78"/>
              </a:rPr>
              <a:t>لوقت </a:t>
            </a:r>
            <a:r>
              <a:rPr lang="ar-SA" sz="3200" b="1" dirty="0">
                <a:cs typeface="Traditional Arabic" panose="02020603050405020304" pitchFamily="18" charset="-78"/>
              </a:rPr>
              <a:t>حيضها كآيسة </a:t>
            </a:r>
            <a:r>
              <a:rPr lang="ar-SA" sz="3200" b="1" dirty="0" smtClean="0">
                <a:cs typeface="Traditional Arabic" panose="02020603050405020304" pitchFamily="18" charset="-78"/>
              </a:rPr>
              <a:t>وعدة المستحاضة </a:t>
            </a:r>
            <a:r>
              <a:rPr lang="ar-SA" sz="3200" b="1" dirty="0" err="1">
                <a:cs typeface="Traditional Arabic" panose="02020603050405020304" pitchFamily="18" charset="-78"/>
              </a:rPr>
              <a:t>المبتدأة</a:t>
            </a:r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endParaRPr lang="ar-SA" sz="3200" b="1" dirty="0" smtClean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1. الحرة ثلاثة </a:t>
            </a:r>
            <a:r>
              <a:rPr lang="ar-SA" sz="3200" b="1" dirty="0">
                <a:cs typeface="Traditional Arabic" panose="02020603050405020304" pitchFamily="18" charset="-78"/>
              </a:rPr>
              <a:t>أشهر.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والأمة </a:t>
            </a:r>
            <a:r>
              <a:rPr lang="ar-SA" sz="3200" b="1" dirty="0">
                <a:cs typeface="Traditional Arabic" panose="02020603050405020304" pitchFamily="18" charset="-78"/>
              </a:rPr>
              <a:t>شهران.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 غالب النساء يحضن في كل شهر حيضة. 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37672" y="1528401"/>
            <a:ext cx="87290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كم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عدة المستحاضة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الناسية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لوقت حيضها أو المستحاضة </a:t>
            </a:r>
            <a:r>
              <a:rPr lang="ar-SA" sz="3200" b="1" u="sng" dirty="0" err="1">
                <a:solidFill>
                  <a:srgbClr val="C00000"/>
                </a:solidFill>
                <a:cs typeface="Traditional Arabic" panose="02020603050405020304" pitchFamily="18" charset="-78"/>
              </a:rPr>
              <a:t>المبتدأة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؟ ولماذا؟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832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وعدة </a:t>
            </a:r>
            <a:r>
              <a:rPr lang="ar-SA" sz="3200" b="1" dirty="0">
                <a:cs typeface="Traditional Arabic" panose="02020603050405020304" pitchFamily="18" charset="-78"/>
              </a:rPr>
              <a:t>موطوءة بشبهة أو زنا 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موطوءة بعقد </a:t>
            </a:r>
            <a:r>
              <a:rPr lang="ar-SA" sz="3200" b="1" dirty="0">
                <a:cs typeface="Traditional Arabic" panose="02020603050405020304" pitchFamily="18" charset="-78"/>
              </a:rPr>
              <a:t>فاسد كمطلقة </a:t>
            </a:r>
            <a:r>
              <a:rPr lang="ar-SA" sz="3200" b="1" dirty="0" smtClean="0">
                <a:cs typeface="Traditional Arabic" panose="02020603050405020304" pitchFamily="18" charset="-78"/>
              </a:rPr>
              <a:t>حرة </a:t>
            </a:r>
            <a:r>
              <a:rPr lang="ar-SA" sz="3200" b="1" dirty="0">
                <a:cs typeface="Traditional Arabic" panose="02020603050405020304" pitchFamily="18" charset="-78"/>
              </a:rPr>
              <a:t>كانت أو أمة </a:t>
            </a:r>
            <a:r>
              <a:rPr lang="ar-SA" sz="3200" b="1" dirty="0" err="1">
                <a:cs typeface="Traditional Arabic" panose="02020603050405020304" pitchFamily="18" charset="-78"/>
              </a:rPr>
              <a:t>مزوجة</a:t>
            </a:r>
            <a:r>
              <a:rPr lang="ar-SA" sz="3200" b="1" dirty="0">
                <a:cs typeface="Traditional Arabic" panose="02020603050405020304" pitchFamily="18" charset="-78"/>
              </a:rPr>
              <a:t> التعليل: لأنه وطء يقتضي شغل الرحم فوجبت العدة منه كالنكاح الصحيح.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37672" y="1528401"/>
            <a:ext cx="87290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عدة الزانية والموطوءة بشبهة أو المعقود عليها بعقد فاسد؟ ولماذا؟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0629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378724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ولا </a:t>
            </a:r>
            <a:r>
              <a:rPr lang="ar-SA" sz="3200" b="1" dirty="0">
                <a:cs typeface="Traditional Arabic" panose="02020603050405020304" pitchFamily="18" charset="-78"/>
              </a:rPr>
              <a:t>يحرم على زوج وطِئت زوجته بشبهة أو زنا زمن عدة غير وطء في فرج.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37672" y="1528401"/>
            <a:ext cx="87290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أثر وطء الزوجة بشبهة؟ أو زنا على النكاح الصحيح؟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3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2936" y="2113175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1. وإن </a:t>
            </a:r>
            <a:r>
              <a:rPr lang="ar-SA" sz="3200" b="1" dirty="0">
                <a:cs typeface="Traditional Arabic" panose="02020603050405020304" pitchFamily="18" charset="-78"/>
              </a:rPr>
              <a:t>وطئت معتدة بشبهة، أو نكاح فاسد، يترتب على ذلك: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فرق بينهما </a:t>
            </a:r>
            <a:r>
              <a:rPr lang="ar-SA" sz="3200" b="1" dirty="0" smtClean="0">
                <a:cs typeface="Traditional Arabic" panose="02020603050405020304" pitchFamily="18" charset="-78"/>
              </a:rPr>
              <a:t>أي </a:t>
            </a:r>
            <a:r>
              <a:rPr lang="ar-SA" sz="3200" b="1" dirty="0">
                <a:cs typeface="Traditional Arabic" panose="02020603050405020304" pitchFamily="18" charset="-78"/>
              </a:rPr>
              <a:t>بين المعتدة الموطوءة </a:t>
            </a:r>
            <a:r>
              <a:rPr lang="ar-SA" sz="3200" b="1" dirty="0" err="1">
                <a:cs typeface="Traditional Arabic" panose="02020603050405020304" pitchFamily="18" charset="-78"/>
              </a:rPr>
              <a:t>والواطىء</a:t>
            </a:r>
            <a:r>
              <a:rPr lang="ar-SA" sz="3200" b="1" dirty="0">
                <a:cs typeface="Traditional Arabic" panose="02020603050405020304" pitchFamily="18" charset="-78"/>
              </a:rPr>
              <a:t> 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2. إذا </a:t>
            </a:r>
            <a:r>
              <a:rPr lang="ar-SA" sz="3200" b="1" dirty="0">
                <a:cs typeface="Traditional Arabic" panose="02020603050405020304" pitchFamily="18" charset="-78"/>
              </a:rPr>
              <a:t>لم تحمل من الثاني، </a:t>
            </a:r>
            <a:r>
              <a:rPr lang="ar-SA" sz="3200" b="1" dirty="0" smtClean="0">
                <a:cs typeface="Traditional Arabic" panose="02020603050405020304" pitchFamily="18" charset="-78"/>
              </a:rPr>
              <a:t>أتمت </a:t>
            </a:r>
            <a:r>
              <a:rPr lang="ar-SA" sz="3200" b="1" dirty="0">
                <a:cs typeface="Traditional Arabic" panose="02020603050405020304" pitchFamily="18" charset="-78"/>
              </a:rPr>
              <a:t>عدة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الأول، </a:t>
            </a:r>
            <a:r>
              <a:rPr lang="ar-SA" sz="3200" b="1" dirty="0">
                <a:cs typeface="Traditional Arabic" panose="02020603050405020304" pitchFamily="18" charset="-78"/>
              </a:rPr>
              <a:t>سواء كانت عدته من نكاح صحيح أو فاسد أو وطء </a:t>
            </a:r>
            <a:r>
              <a:rPr lang="ar-SA" sz="3200" b="1" dirty="0" smtClean="0">
                <a:cs typeface="Traditional Arabic" panose="02020603050405020304" pitchFamily="18" charset="-78"/>
              </a:rPr>
              <a:t>بشبهة.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3. إذا حملت </a:t>
            </a:r>
            <a:r>
              <a:rPr lang="ar-SA" sz="3200" b="1" dirty="0">
                <a:cs typeface="Traditional Arabic" panose="02020603050405020304" pitchFamily="18" charset="-78"/>
              </a:rPr>
              <a:t>من الثاني فتنقضي عدتها من الثاني بوضع الحمل ثم تعتد للأول.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06856" y="1528400"/>
            <a:ext cx="87290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الآثار المترتبة على تداخل العدد لرجلين؟ ولماذا؟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المحاضرة 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0029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417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392</TotalTime>
  <Words>1369</Words>
  <Application>Microsoft Office PowerPoint</Application>
  <PresentationFormat>A4 Paper (210x297 mm)</PresentationFormat>
  <Paragraphs>164</Paragraphs>
  <Slides>24</Slides>
  <Notes>22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عرض تقديمي في PowerPoint</vt:lpstr>
      <vt:lpstr>المحاضرة الثالثة عشر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30</cp:revision>
  <dcterms:created xsi:type="dcterms:W3CDTF">2014-09-11T06:30:06Z</dcterms:created>
  <dcterms:modified xsi:type="dcterms:W3CDTF">2015-03-24T06:03:07Z</dcterms:modified>
</cp:coreProperties>
</file>