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8" d="100"/>
          <a:sy n="78" d="100"/>
        </p:scale>
        <p:origin x="-684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الأسرة</a:t>
            </a:r>
            <a:endParaRPr lang="en-US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م/ إبراهيم بن عبدالرحمن الجندان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عنوانها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الحضانة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ar-SA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50650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لغة</a:t>
            </a:r>
            <a:r>
              <a:rPr lang="ar-SA" sz="3200" b="1" dirty="0">
                <a:cs typeface="Traditional Arabic" panose="02020603050405020304" pitchFamily="18" charset="-78"/>
              </a:rPr>
              <a:t>: من الحضن وهو الجنب؛ لأن المربي يضم الطفل إلى حضنه.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اصطلاحاً: وهي حفظ صغير ونحوه عما يضره وتربيته بعمل مصالحه.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67992" y="1506706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عرف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الحضانة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50650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تجب الحضانة </a:t>
            </a:r>
            <a:r>
              <a:rPr lang="ar-SA" sz="3200" b="1" dirty="0">
                <a:cs typeface="Traditional Arabic" panose="02020603050405020304" pitchFamily="18" charset="-78"/>
              </a:rPr>
              <a:t>لحفظ: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صغير</a:t>
            </a:r>
            <a:r>
              <a:rPr lang="ar-SA" sz="3200" b="1" dirty="0">
                <a:cs typeface="Traditional Arabic" panose="02020603050405020304" pitchFamily="18" charset="-78"/>
              </a:rPr>
              <a:t>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ومعتوه </a:t>
            </a:r>
            <a:r>
              <a:rPr lang="ar-SA" sz="3200" b="1" dirty="0">
                <a:cs typeface="Traditional Arabic" panose="02020603050405020304" pitchFamily="18" charset="-78"/>
              </a:rPr>
              <a:t>(مختل العقل).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ومجنون</a:t>
            </a:r>
            <a:r>
              <a:rPr lang="ar-SA" sz="3200" b="1" dirty="0">
                <a:cs typeface="Traditional Arabic" panose="02020603050405020304" pitchFamily="18" charset="-78"/>
              </a:rPr>
              <a:t>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لأنهم يهلكون بتركها ويضيعون، فلذلك وجبت إنجاء من الهلكة.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67992" y="1506706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لمن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تجب الحضانة؟ ولماذا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284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150035"/>
            <a:ext cx="920432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والأحق </a:t>
            </a:r>
            <a:r>
              <a:rPr lang="ar-SA" sz="3200" b="1" dirty="0">
                <a:cs typeface="Traditional Arabic" panose="02020603050405020304" pitchFamily="18" charset="-78"/>
              </a:rPr>
              <a:t>بها: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أم </a:t>
            </a:r>
            <a:r>
              <a:rPr lang="ar-SA" sz="3200" b="1" dirty="0">
                <a:cs typeface="Traditional Arabic" panose="02020603050405020304" pitchFamily="18" charset="-78"/>
              </a:rPr>
              <a:t>المحضون.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لقوله صلى الله عليه وسلم ((أنت أحق به مالم تنكحي)) رواه أبو داود. ولأنها أشفق عليه.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ثم </a:t>
            </a:r>
            <a:r>
              <a:rPr lang="ar-SA" sz="3200" b="1" dirty="0">
                <a:cs typeface="Traditional Arabic" panose="02020603050405020304" pitchFamily="18" charset="-78"/>
              </a:rPr>
              <a:t>أمهاتها القربى فالقربى </a:t>
            </a:r>
            <a:r>
              <a:rPr lang="ar-SA" sz="3200" b="1" dirty="0" smtClean="0">
                <a:cs typeface="Traditional Arabic" panose="02020603050405020304" pitchFamily="18" charset="-78"/>
              </a:rPr>
              <a:t>، </a:t>
            </a:r>
            <a:r>
              <a:rPr lang="ar-SA" sz="3200" b="1" dirty="0">
                <a:cs typeface="Traditional Arabic" panose="02020603050405020304" pitchFamily="18" charset="-78"/>
              </a:rPr>
              <a:t>لأنهن في معنى الأم لتحقق ولادتهن.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ثم </a:t>
            </a:r>
            <a:r>
              <a:rPr lang="ar-SA" sz="3200" b="1" dirty="0">
                <a:cs typeface="Traditional Arabic" panose="02020603050405020304" pitchFamily="18" charset="-78"/>
              </a:rPr>
              <a:t>أب </a:t>
            </a:r>
            <a:r>
              <a:rPr lang="ar-SA" sz="3200" b="1" dirty="0" smtClean="0">
                <a:cs typeface="Traditional Arabic" panose="02020603050405020304" pitchFamily="18" charset="-78"/>
              </a:rPr>
              <a:t>؛ </a:t>
            </a:r>
            <a:r>
              <a:rPr lang="ar-SA" sz="3200" b="1" dirty="0">
                <a:cs typeface="Traditional Arabic" panose="02020603050405020304" pitchFamily="18" charset="-78"/>
              </a:rPr>
              <a:t>لأنه أصل النسب.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 ثم </a:t>
            </a:r>
            <a:r>
              <a:rPr lang="ar-SA" sz="3200" b="1" dirty="0">
                <a:cs typeface="Traditional Arabic" panose="02020603050405020304" pitchFamily="18" charset="-78"/>
              </a:rPr>
              <a:t>أمهاته كذلك   أي القربى فالقربى لأنهن يدلين بعصبة قريبة.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5. ثم </a:t>
            </a:r>
            <a:r>
              <a:rPr lang="ar-SA" sz="3200" b="1" dirty="0">
                <a:cs typeface="Traditional Arabic" panose="02020603050405020304" pitchFamily="18" charset="-78"/>
              </a:rPr>
              <a:t>جد   كذلك الأقرب فالأقرب لأنه في معنى أبي المحضون</a:t>
            </a:r>
            <a:r>
              <a:rPr lang="ar-SA" sz="3200" dirty="0"/>
              <a:t>.   </a:t>
            </a:r>
            <a:endParaRPr lang="en-US" sz="3200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67992" y="1506706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أحق الناس بالحضانة مع الدليل.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3550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14728" y="1412776"/>
            <a:ext cx="920432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dirty="0" smtClean="0"/>
              <a:t>6</a:t>
            </a:r>
            <a:r>
              <a:rPr lang="ar-SA" sz="3200" b="1" dirty="0">
                <a:cs typeface="Traditional Arabic" panose="02020603050405020304" pitchFamily="18" charset="-78"/>
              </a:rPr>
              <a:t>. ثم أمهاته كذلك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القربى </a:t>
            </a:r>
            <a:r>
              <a:rPr lang="ar-SA" sz="3200" b="1" dirty="0">
                <a:cs typeface="Traditional Arabic" panose="02020603050405020304" pitchFamily="18" charset="-78"/>
              </a:rPr>
              <a:t>فالقربى .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7. ثم أخت </a:t>
            </a:r>
            <a:r>
              <a:rPr lang="ar-SA" sz="3200" b="1" dirty="0" smtClean="0">
                <a:cs typeface="Traditional Arabic" panose="02020603050405020304" pitchFamily="18" charset="-78"/>
              </a:rPr>
              <a:t>لأبوين </a:t>
            </a:r>
            <a:r>
              <a:rPr lang="ar-SA" sz="3200" b="1" dirty="0">
                <a:cs typeface="Traditional Arabic" panose="02020603050405020304" pitchFamily="18" charset="-78"/>
              </a:rPr>
              <a:t>لتقدمها في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الميراث ثم أخت لأم كالجدات </a:t>
            </a:r>
            <a:r>
              <a:rPr lang="ar-SA" sz="3200" b="1" dirty="0">
                <a:cs typeface="Traditional Arabic" panose="02020603050405020304" pitchFamily="18" charset="-78"/>
              </a:rPr>
              <a:t>ثم </a:t>
            </a:r>
            <a:r>
              <a:rPr lang="ar-SA" sz="3200" b="1" dirty="0" smtClean="0">
                <a:cs typeface="Traditional Arabic" panose="02020603050405020304" pitchFamily="18" charset="-78"/>
              </a:rPr>
              <a:t>أخت لأب</a:t>
            </a:r>
            <a:r>
              <a:rPr lang="ar-SA" sz="3200" b="1" dirty="0">
                <a:cs typeface="Traditional Arabic" panose="02020603050405020304" pitchFamily="18" charset="-78"/>
              </a:rPr>
              <a:t>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8. ثم خالة لأبوين ثم </a:t>
            </a:r>
            <a:r>
              <a:rPr lang="ar-SA" sz="3200" b="1" dirty="0" smtClean="0">
                <a:cs typeface="Traditional Arabic" panose="02020603050405020304" pitchFamily="18" charset="-78"/>
              </a:rPr>
              <a:t>خالة لأم  ثم خالة لأب؛  </a:t>
            </a:r>
            <a:r>
              <a:rPr lang="ar-SA" sz="3200" b="1" dirty="0">
                <a:cs typeface="Traditional Arabic" panose="02020603050405020304" pitchFamily="18" charset="-78"/>
              </a:rPr>
              <a:t>لأن الخالات يدلين بالأم.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9. ثم عمات، تقدم العمة لأبوين ثم لأب ثم لأم لأنهن يدلين بالأب.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10. ثم خالات </a:t>
            </a:r>
            <a:r>
              <a:rPr lang="ar-SA" sz="3200" b="1" dirty="0" smtClean="0">
                <a:cs typeface="Traditional Arabic" panose="02020603050405020304" pitchFamily="18" charset="-78"/>
              </a:rPr>
              <a:t>أمه </a:t>
            </a:r>
            <a:r>
              <a:rPr lang="ar-SA" sz="3200" b="1" dirty="0">
                <a:cs typeface="Traditional Arabic" panose="02020603050405020304" pitchFamily="18" charset="-78"/>
              </a:rPr>
              <a:t>كذلك.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11. ثم خالات </a:t>
            </a:r>
            <a:r>
              <a:rPr lang="ar-SA" sz="3200" b="1" dirty="0" smtClean="0">
                <a:cs typeface="Traditional Arabic" panose="02020603050405020304" pitchFamily="18" charset="-78"/>
              </a:rPr>
              <a:t>أبيه </a:t>
            </a:r>
            <a:r>
              <a:rPr lang="ar-SA" sz="3200" b="1" dirty="0">
                <a:cs typeface="Traditional Arabic" panose="02020603050405020304" pitchFamily="18" charset="-78"/>
              </a:rPr>
              <a:t>كذلك. </a:t>
            </a: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12. ثم </a:t>
            </a:r>
            <a:r>
              <a:rPr lang="ar-SA" sz="3200" b="1" dirty="0">
                <a:cs typeface="Traditional Arabic" panose="02020603050405020304" pitchFamily="18" charset="-78"/>
              </a:rPr>
              <a:t>عمات أبيه كذلك.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13. ثم </a:t>
            </a:r>
            <a:r>
              <a:rPr lang="ar-SA" sz="3200" b="1" dirty="0">
                <a:cs typeface="Traditional Arabic" panose="02020603050405020304" pitchFamily="18" charset="-78"/>
              </a:rPr>
              <a:t>بنات إخوته </a:t>
            </a:r>
            <a:r>
              <a:rPr lang="ar-SA" sz="3200" b="1" dirty="0" smtClean="0">
                <a:cs typeface="Traditional Arabic" panose="02020603050405020304" pitchFamily="18" charset="-78"/>
              </a:rPr>
              <a:t>تقدم </a:t>
            </a:r>
            <a:r>
              <a:rPr lang="ar-SA" sz="3200" b="1" dirty="0">
                <a:cs typeface="Traditional Arabic" panose="02020603050405020304" pitchFamily="18" charset="-78"/>
              </a:rPr>
              <a:t>بنت أخ شقيق ثم بنت أخ لأم ثم بنت أخ </a:t>
            </a:r>
            <a:r>
              <a:rPr lang="ar-SA" sz="3200" b="1" dirty="0" smtClean="0">
                <a:cs typeface="Traditional Arabic" panose="02020603050405020304" pitchFamily="18" charset="-78"/>
              </a:rPr>
              <a:t>لأب.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14. ومثلهن </a:t>
            </a:r>
            <a:r>
              <a:rPr lang="ar-SA" sz="3200" b="1" dirty="0">
                <a:cs typeface="Traditional Arabic" panose="02020603050405020304" pitchFamily="18" charset="-78"/>
              </a:rPr>
              <a:t>بنات </a:t>
            </a:r>
            <a:r>
              <a:rPr lang="ar-SA" sz="3200" b="1" dirty="0" smtClean="0">
                <a:cs typeface="Traditional Arabic" panose="02020603050405020304" pitchFamily="18" charset="-78"/>
              </a:rPr>
              <a:t>أخواته</a:t>
            </a:r>
            <a:r>
              <a:rPr lang="ar-SA" sz="3200" b="1" dirty="0">
                <a:cs typeface="Traditional Arabic" panose="02020603050405020304" pitchFamily="18" charset="-78"/>
              </a:rPr>
              <a:t>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0086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88504" y="1412775"/>
            <a:ext cx="920432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15. ثم </a:t>
            </a:r>
            <a:r>
              <a:rPr lang="ar-SA" sz="3200" b="1" dirty="0">
                <a:cs typeface="Traditional Arabic" panose="02020603050405020304" pitchFamily="18" charset="-78"/>
              </a:rPr>
              <a:t>بنات </a:t>
            </a:r>
            <a:r>
              <a:rPr lang="ar-SA" sz="3200" b="1" dirty="0" smtClean="0">
                <a:cs typeface="Traditional Arabic" panose="02020603050405020304" pitchFamily="18" charset="-78"/>
              </a:rPr>
              <a:t>أعمامه </a:t>
            </a:r>
            <a:r>
              <a:rPr lang="ar-SA" sz="3200" b="1" dirty="0">
                <a:cs typeface="Traditional Arabic" panose="02020603050405020304" pitchFamily="18" charset="-78"/>
              </a:rPr>
              <a:t>لأبوين ثم لأم ثم </a:t>
            </a:r>
            <a:r>
              <a:rPr lang="ar-SA" sz="3200" b="1" dirty="0" smtClean="0">
                <a:cs typeface="Traditional Arabic" panose="02020603050405020304" pitchFamily="18" charset="-78"/>
              </a:rPr>
              <a:t>لأب.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16. وبنات عماته كذلك.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17. ثم </a:t>
            </a:r>
            <a:r>
              <a:rPr lang="ar-SA" sz="3200" b="1" dirty="0">
                <a:cs typeface="Traditional Arabic" panose="02020603050405020304" pitchFamily="18" charset="-78"/>
              </a:rPr>
              <a:t>بنات أعمام أبيه   كذلك على التفصيل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المتقدم.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18. ثم تنتقل </a:t>
            </a:r>
            <a:r>
              <a:rPr lang="ar-SA" sz="3200" b="1" dirty="0">
                <a:cs typeface="Traditional Arabic" panose="02020603050405020304" pitchFamily="18" charset="-78"/>
              </a:rPr>
              <a:t>لباقي العصبة الأقرب فالأقرب </a:t>
            </a:r>
            <a:r>
              <a:rPr lang="ar-SA" sz="3200" b="1" dirty="0" smtClean="0">
                <a:cs typeface="Traditional Arabic" panose="02020603050405020304" pitchFamily="18" charset="-78"/>
              </a:rPr>
              <a:t>فتقدم </a:t>
            </a:r>
            <a:r>
              <a:rPr lang="ar-SA" sz="3200" b="1" dirty="0">
                <a:cs typeface="Traditional Arabic" panose="02020603050405020304" pitchFamily="18" charset="-78"/>
              </a:rPr>
              <a:t>الإخوة ثم بنوهم ثم الأعمام </a:t>
            </a:r>
            <a:r>
              <a:rPr lang="ar-SA" sz="3200" b="1" dirty="0" smtClean="0">
                <a:cs typeface="Traditional Arabic" panose="02020603050405020304" pitchFamily="18" charset="-78"/>
              </a:rPr>
              <a:t>19. ثم </a:t>
            </a:r>
            <a:r>
              <a:rPr lang="ar-SA" sz="3200" b="1" dirty="0">
                <a:cs typeface="Traditional Arabic" panose="02020603050405020304" pitchFamily="18" charset="-78"/>
              </a:rPr>
              <a:t>بنوهم ثم أعمام أب ثم بنوهم </a:t>
            </a:r>
            <a:r>
              <a:rPr lang="ar-SA" sz="3200" b="1" dirty="0" smtClean="0">
                <a:cs typeface="Traditional Arabic" panose="02020603050405020304" pitchFamily="18" charset="-78"/>
              </a:rPr>
              <a:t>وهكذا.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20. ثم تنتقل </a:t>
            </a:r>
            <a:r>
              <a:rPr lang="ar-SA" sz="3200" b="1" dirty="0">
                <a:cs typeface="Traditional Arabic" panose="02020603050405020304" pitchFamily="18" charset="-78"/>
              </a:rPr>
              <a:t>الحضانة </a:t>
            </a:r>
            <a:r>
              <a:rPr lang="ar-SA" sz="3200" b="1" dirty="0" smtClean="0">
                <a:cs typeface="Traditional Arabic" panose="02020603050405020304" pitchFamily="18" charset="-78"/>
              </a:rPr>
              <a:t>لذوي </a:t>
            </a:r>
            <a:r>
              <a:rPr lang="ar-SA" sz="3200" b="1" dirty="0">
                <a:cs typeface="Traditional Arabic" panose="02020603050405020304" pitchFamily="18" charset="-78"/>
              </a:rPr>
              <a:t>أرحامه </a:t>
            </a:r>
            <a:r>
              <a:rPr lang="ar-SA" sz="3200" b="1" dirty="0" smtClean="0">
                <a:cs typeface="Traditional Arabic" panose="02020603050405020304" pitchFamily="18" charset="-78"/>
              </a:rPr>
              <a:t>من </a:t>
            </a:r>
            <a:r>
              <a:rPr lang="ar-SA" sz="3200" b="1" dirty="0">
                <a:cs typeface="Traditional Arabic" panose="02020603050405020304" pitchFamily="18" charset="-78"/>
              </a:rPr>
              <a:t>الذكور والإناث غير من تقدم وأولاهم أبو أم ثم أمهاته فأخ لأم </a:t>
            </a:r>
            <a:r>
              <a:rPr lang="ar-SA" sz="3200" b="1" dirty="0" smtClean="0">
                <a:cs typeface="Traditional Arabic" panose="02020603050405020304" pitchFamily="18" charset="-78"/>
              </a:rPr>
              <a:t>فخال.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21. ثم تنتقل للحاكم </a:t>
            </a:r>
            <a:r>
              <a:rPr lang="ar-SA" sz="3200" b="1" dirty="0">
                <a:cs typeface="Traditional Arabic" panose="02020603050405020304" pitchFamily="18" charset="-78"/>
              </a:rPr>
              <a:t>لعموم ولايته</a:t>
            </a:r>
            <a:r>
              <a:rPr lang="ar-SA" sz="3200" dirty="0"/>
              <a:t>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13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50650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يعتبر </a:t>
            </a:r>
            <a:r>
              <a:rPr lang="ar-SA" sz="3200" b="1" dirty="0">
                <a:cs typeface="Traditional Arabic" panose="02020603050405020304" pitchFamily="18" charset="-78"/>
              </a:rPr>
              <a:t>أن يكون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العصبة </a:t>
            </a:r>
            <a:r>
              <a:rPr lang="ar-SA" sz="3200" b="1" dirty="0">
                <a:cs typeface="Traditional Arabic" panose="02020603050405020304" pitchFamily="18" charset="-78"/>
              </a:rPr>
              <a:t>من </a:t>
            </a:r>
            <a:r>
              <a:rPr lang="ar-SA" sz="3200" b="1" dirty="0" smtClean="0">
                <a:cs typeface="Traditional Arabic" panose="02020603050405020304" pitchFamily="18" charset="-78"/>
              </a:rPr>
              <a:t>محارمها </a:t>
            </a:r>
            <a:r>
              <a:rPr lang="ar-SA" sz="3200" b="1" dirty="0">
                <a:cs typeface="Traditional Arabic" panose="02020603050405020304" pitchFamily="18" charset="-78"/>
              </a:rPr>
              <a:t>ولو برضاع أو مصاهرة 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إن </a:t>
            </a:r>
            <a:r>
              <a:rPr lang="ar-SA" sz="3200" b="1" dirty="0">
                <a:cs typeface="Traditional Arabic" panose="02020603050405020304" pitchFamily="18" charset="-78"/>
              </a:rPr>
              <a:t>تم لها سبع سنين.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 فإن لم يكن لها إلا عصبة غير محرم سلمها لثقة يختارها أو إلى محرمه.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67992" y="1506706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شروط الحاضن إذا كانت </a:t>
            </a:r>
            <a:r>
              <a:rPr lang="ar-SA" sz="3200" b="1" u="sng" dirty="0" err="1">
                <a:solidFill>
                  <a:srgbClr val="C00000"/>
                </a:solidFill>
                <a:cs typeface="Traditional Arabic" panose="02020603050405020304" pitchFamily="18" charset="-78"/>
              </a:rPr>
              <a:t>المحضونة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 أنثى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6229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50650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سلمته </a:t>
            </a:r>
            <a:r>
              <a:rPr lang="ar-SA" sz="3200" b="1" dirty="0">
                <a:cs typeface="Traditional Arabic" panose="02020603050405020304" pitchFamily="18" charset="-78"/>
              </a:rPr>
              <a:t>لثقة تختاره أو إلى محرمها.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67992" y="1506706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الحكم لو تزوجت أم وليس لولدها من يحضنه؟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3221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408983"/>
            <a:ext cx="9204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وإن </a:t>
            </a:r>
            <a:r>
              <a:rPr lang="ar-SA" sz="3200" b="1" dirty="0">
                <a:cs typeface="Traditional Arabic" panose="02020603050405020304" pitchFamily="18" charset="-78"/>
              </a:rPr>
              <a:t>امتنع من له الحضانة   منها.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أو </a:t>
            </a:r>
            <a:r>
              <a:rPr lang="ar-SA" sz="3200" b="1" dirty="0">
                <a:cs typeface="Traditional Arabic" panose="02020603050405020304" pitchFamily="18" charset="-78"/>
              </a:rPr>
              <a:t>كان </a:t>
            </a:r>
            <a:r>
              <a:rPr lang="ar-SA" sz="3200" b="1" dirty="0" smtClean="0">
                <a:cs typeface="Traditional Arabic" panose="02020603050405020304" pitchFamily="18" charset="-78"/>
              </a:rPr>
              <a:t>من </a:t>
            </a:r>
            <a:r>
              <a:rPr lang="ar-SA" sz="3200" b="1" dirty="0">
                <a:cs typeface="Traditional Arabic" panose="02020603050405020304" pitchFamily="18" charset="-78"/>
              </a:rPr>
              <a:t>له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الحضانة </a:t>
            </a:r>
            <a:r>
              <a:rPr lang="ar-SA" sz="3200" b="1" dirty="0">
                <a:cs typeface="Traditional Arabic" panose="02020603050405020304" pitchFamily="18" charset="-78"/>
              </a:rPr>
              <a:t>غير أهل   </a:t>
            </a:r>
            <a:r>
              <a:rPr lang="ar-SA" sz="3200" b="1" dirty="0" smtClean="0">
                <a:cs typeface="Traditional Arabic" panose="02020603050405020304" pitchFamily="18" charset="-78"/>
              </a:rPr>
              <a:t>للحضانة</a:t>
            </a:r>
            <a:r>
              <a:rPr lang="ar-SA" sz="3200" b="1" dirty="0">
                <a:cs typeface="Traditional Arabic" panose="02020603050405020304" pitchFamily="18" charset="-78"/>
              </a:rPr>
              <a:t>،</a:t>
            </a:r>
            <a:r>
              <a:rPr lang="ar-SA" sz="3200" b="1" dirty="0" smtClean="0">
                <a:cs typeface="Traditional Arabic" panose="02020603050405020304" pitchFamily="18" charset="-78"/>
              </a:rPr>
              <a:t> </a:t>
            </a:r>
            <a:r>
              <a:rPr lang="ar-SA" sz="3200" b="1" dirty="0">
                <a:cs typeface="Traditional Arabic" panose="02020603050405020304" pitchFamily="18" charset="-78"/>
              </a:rPr>
              <a:t>انتقلت إلى من </a:t>
            </a:r>
            <a:r>
              <a:rPr lang="ar-SA" sz="3200" b="1" dirty="0" smtClean="0">
                <a:cs typeface="Traditional Arabic" panose="02020603050405020304" pitchFamily="18" charset="-78"/>
              </a:rPr>
              <a:t>بعده </a:t>
            </a:r>
            <a:r>
              <a:rPr lang="ar-SA" sz="3200" b="1" dirty="0">
                <a:cs typeface="Traditional Arabic" panose="02020603050405020304" pitchFamily="18" charset="-78"/>
              </a:rPr>
              <a:t>يعني إلى من يليه كولاية النكاح.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 لأن وجود غير المستحق كعدمه</a:t>
            </a:r>
            <a:r>
              <a:rPr lang="ar-SA" sz="3200" dirty="0"/>
              <a:t>.   </a:t>
            </a:r>
            <a:endParaRPr lang="en-US" sz="3200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67992" y="1506706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متى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تنتقل الحضانة؟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2501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408983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ولا </a:t>
            </a:r>
            <a:r>
              <a:rPr lang="ar-SA" sz="3200" b="1" dirty="0">
                <a:cs typeface="Traditional Arabic" panose="02020603050405020304" pitchFamily="18" charset="-78"/>
              </a:rPr>
              <a:t>حضانة لمن فيه رق   ولو قل؛ لأنها ولاية وليس هو من أهلها.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ولا حضانة   </a:t>
            </a:r>
            <a:r>
              <a:rPr lang="ar-SA" sz="3200" b="1" dirty="0">
                <a:cs typeface="Traditional Arabic" panose="02020603050405020304" pitchFamily="18" charset="-78"/>
              </a:rPr>
              <a:t>لفاسق؛  </a:t>
            </a:r>
            <a:r>
              <a:rPr lang="ar-SA" sz="3200" b="1" dirty="0" smtClean="0">
                <a:cs typeface="Traditional Arabic" panose="02020603050405020304" pitchFamily="18" charset="-78"/>
              </a:rPr>
              <a:t>لأنه </a:t>
            </a:r>
            <a:r>
              <a:rPr lang="ar-SA" sz="3200" b="1" dirty="0" err="1">
                <a:cs typeface="Traditional Arabic" panose="02020603050405020304" pitchFamily="18" charset="-78"/>
              </a:rPr>
              <a:t>لايوثق</a:t>
            </a:r>
            <a:r>
              <a:rPr lang="ar-SA" sz="3200" b="1" dirty="0">
                <a:cs typeface="Traditional Arabic" panose="02020603050405020304" pitchFamily="18" charset="-78"/>
              </a:rPr>
              <a:t> به فيها ولا حظ </a:t>
            </a:r>
            <a:r>
              <a:rPr lang="ar-SA" sz="3200" b="1" dirty="0" err="1">
                <a:cs typeface="Traditional Arabic" panose="02020603050405020304" pitchFamily="18" charset="-78"/>
              </a:rPr>
              <a:t>للمحضون</a:t>
            </a:r>
            <a:r>
              <a:rPr lang="ar-SA" sz="3200" b="1" dirty="0">
                <a:cs typeface="Traditional Arabic" panose="02020603050405020304" pitchFamily="18" charset="-78"/>
              </a:rPr>
              <a:t> في حضانته.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ولا حضانة لكافر على </a:t>
            </a:r>
            <a:r>
              <a:rPr lang="ar-SA" sz="3200" b="1" dirty="0">
                <a:cs typeface="Traditional Arabic" panose="02020603050405020304" pitchFamily="18" charset="-78"/>
              </a:rPr>
              <a:t>مسلم لأنه أولى بعدم الاستحقاق من الفاسق.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 زواج الأم </a:t>
            </a:r>
            <a:r>
              <a:rPr lang="ar-SA" sz="3200" b="1" dirty="0">
                <a:cs typeface="Traditional Arabic" panose="02020603050405020304" pitchFamily="18" charset="-78"/>
              </a:rPr>
              <a:t>بأجنبي من المحضون من حين العقد، ولو رضي الزوج.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 (( أنت احق به مالم تنكحي)).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5. عدم </a:t>
            </a:r>
            <a:r>
              <a:rPr lang="ar-SA" sz="3200" b="1" dirty="0">
                <a:cs typeface="Traditional Arabic" panose="02020603050405020304" pitchFamily="18" charset="-78"/>
              </a:rPr>
              <a:t>رعاية المحضون.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67992" y="1506706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موانع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الحضانة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574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408983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فإن </a:t>
            </a:r>
            <a:r>
              <a:rPr lang="ar-SA" sz="3200" b="1" dirty="0">
                <a:cs typeface="Traditional Arabic" panose="02020603050405020304" pitchFamily="18" charset="-78"/>
              </a:rPr>
              <a:t>زال المانع </a:t>
            </a:r>
            <a:r>
              <a:rPr lang="ar-SA" sz="3200" b="1" dirty="0" smtClean="0">
                <a:cs typeface="Traditional Arabic" panose="02020603050405020304" pitchFamily="18" charset="-78"/>
              </a:rPr>
              <a:t>بأن </a:t>
            </a:r>
            <a:r>
              <a:rPr lang="ar-SA" sz="3200" b="1" dirty="0">
                <a:cs typeface="Traditional Arabic" panose="02020603050405020304" pitchFamily="18" charset="-78"/>
              </a:rPr>
              <a:t>عتق الرقيق وتاب الفاسق وأسلم الكافر وطلقت </a:t>
            </a:r>
            <a:r>
              <a:rPr lang="ar-SA" sz="3200" b="1" dirty="0" err="1">
                <a:cs typeface="Traditional Arabic" panose="02020603050405020304" pitchFamily="18" charset="-78"/>
              </a:rPr>
              <a:t>المزوجة</a:t>
            </a:r>
            <a:r>
              <a:rPr lang="ar-SA" sz="3200" b="1" dirty="0">
                <a:cs typeface="Traditional Arabic" panose="02020603050405020304" pitchFamily="18" charset="-78"/>
              </a:rPr>
              <a:t> ولو </a:t>
            </a:r>
            <a:r>
              <a:rPr lang="ar-SA" sz="3200" b="1" dirty="0" smtClean="0">
                <a:cs typeface="Traditional Arabic" panose="02020603050405020304" pitchFamily="18" charset="-78"/>
              </a:rPr>
              <a:t>رجعياً، </a:t>
            </a:r>
            <a:r>
              <a:rPr lang="ar-SA" sz="3200" b="1" dirty="0">
                <a:cs typeface="Traditional Arabic" panose="02020603050405020304" pitchFamily="18" charset="-78"/>
              </a:rPr>
              <a:t>رجع إلى </a:t>
            </a:r>
            <a:r>
              <a:rPr lang="ar-SA" sz="3200" b="1" dirty="0" smtClean="0">
                <a:cs typeface="Traditional Arabic" panose="02020603050405020304" pitchFamily="18" charset="-78"/>
              </a:rPr>
              <a:t>حقه؛ </a:t>
            </a:r>
            <a:r>
              <a:rPr lang="ar-SA" sz="3200" b="1" dirty="0">
                <a:cs typeface="Traditional Arabic" panose="02020603050405020304" pitchFamily="18" charset="-78"/>
              </a:rPr>
              <a:t>لوجود السبب وانتفاء المانع.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67992" y="1506706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الحكم لو زال مانع الحضانة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9419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408983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1- أولوية </a:t>
            </a:r>
            <a:r>
              <a:rPr lang="ar-SA" sz="3200" b="1" dirty="0">
                <a:cs typeface="Traditional Arabic" panose="02020603050405020304" pitchFamily="18" charset="-78"/>
              </a:rPr>
              <a:t>الاب في الحضانة: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إن أراد أحد </a:t>
            </a:r>
            <a:r>
              <a:rPr lang="ar-SA" sz="3200" b="1" dirty="0" smtClean="0">
                <a:cs typeface="Traditional Arabic" panose="02020603050405020304" pitchFamily="18" charset="-78"/>
              </a:rPr>
              <a:t>أبويه </a:t>
            </a:r>
            <a:r>
              <a:rPr lang="ar-SA" sz="3200" b="1" dirty="0">
                <a:cs typeface="Traditional Arabic" panose="02020603050405020304" pitchFamily="18" charset="-78"/>
              </a:rPr>
              <a:t>أي أبوي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المحضون: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 </a:t>
            </a:r>
            <a:r>
              <a:rPr lang="ar-SA" sz="3200" b="1" dirty="0">
                <a:cs typeface="Traditional Arabic" panose="02020603050405020304" pitchFamily="18" charset="-78"/>
              </a:rPr>
              <a:t>أ. سفرا </a:t>
            </a:r>
            <a:r>
              <a:rPr lang="ar-SA" sz="3200" b="1" dirty="0" smtClean="0">
                <a:cs typeface="Traditional Arabic" panose="02020603050405020304" pitchFamily="18" charset="-78"/>
              </a:rPr>
              <a:t>طويلاً   </a:t>
            </a:r>
            <a:r>
              <a:rPr lang="ar-SA" sz="3200" b="1" dirty="0">
                <a:cs typeface="Traditional Arabic" panose="02020603050405020304" pitchFamily="18" charset="-78"/>
              </a:rPr>
              <a:t>ب. لغير </a:t>
            </a:r>
            <a:r>
              <a:rPr lang="ar-SA" sz="3200" b="1" dirty="0" err="1">
                <a:cs typeface="Traditional Arabic" panose="02020603050405020304" pitchFamily="18" charset="-78"/>
              </a:rPr>
              <a:t>الضرار</a:t>
            </a:r>
            <a:r>
              <a:rPr lang="ar-SA" sz="3200" b="1" dirty="0">
                <a:cs typeface="Traditional Arabic" panose="02020603050405020304" pitchFamily="18" charset="-78"/>
              </a:rPr>
              <a:t> قاله الشيخ تقي الدين وابن القيم   ج. إلى بلد بعيد   مسافة قصر فأكثر.   د. </a:t>
            </a:r>
            <a:r>
              <a:rPr lang="ar-SA" sz="3200" b="1" dirty="0" smtClean="0">
                <a:cs typeface="Traditional Arabic" panose="02020603050405020304" pitchFamily="18" charset="-78"/>
              </a:rPr>
              <a:t>ليسكنه.        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 ه</a:t>
            </a:r>
            <a:r>
              <a:rPr lang="ar-SA" sz="3200" b="1" dirty="0">
                <a:cs typeface="Traditional Arabic" panose="02020603050405020304" pitchFamily="18" charset="-78"/>
              </a:rPr>
              <a:t>. وطريقه آمنان فحضانته </a:t>
            </a:r>
            <a:r>
              <a:rPr lang="ar-SA" sz="3200" b="1" dirty="0" smtClean="0">
                <a:cs typeface="Traditional Arabic" panose="02020603050405020304" pitchFamily="18" charset="-78"/>
              </a:rPr>
              <a:t>لأبيه</a:t>
            </a:r>
            <a:r>
              <a:rPr lang="ar-SA" sz="3200" b="1" dirty="0">
                <a:cs typeface="Traditional Arabic" panose="02020603050405020304" pitchFamily="18" charset="-78"/>
              </a:rPr>
              <a:t>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لأنه الذي يقوم بتأديبه وتخريجه وحفظ نسبه فإذا لم يكن الولد في بلد الأب ضاع. 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67992" y="1506706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أثر سفر أحد الأبوين على الحضانة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6274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75680" y="1268760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2- أولوية </a:t>
            </a:r>
            <a:r>
              <a:rPr lang="ar-SA" sz="3200" b="1" dirty="0">
                <a:cs typeface="Traditional Arabic" panose="02020603050405020304" pitchFamily="18" charset="-78"/>
              </a:rPr>
              <a:t>الحضانة للمقيم عند سفر أحدهما: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أ. وإن </a:t>
            </a:r>
            <a:r>
              <a:rPr lang="ar-SA" sz="3200" b="1" dirty="0">
                <a:cs typeface="Traditional Arabic" panose="02020603050405020304" pitchFamily="18" charset="-78"/>
              </a:rPr>
              <a:t>بعد السفر.  ب.  وكان   لحاجة   لا لسكنى.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فمقيم منهما أولى.   </a:t>
            </a:r>
            <a:endParaRPr lang="ar-SA" sz="3200" b="1" dirty="0" smtClean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3- أولوية </a:t>
            </a:r>
            <a:r>
              <a:rPr lang="ar-SA" sz="3200" b="1" dirty="0">
                <a:cs typeface="Traditional Arabic" panose="02020603050405020304" pitchFamily="18" charset="-78"/>
              </a:rPr>
              <a:t>الحضانة للأم عند سفر أحدهما: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أ. قرب   </a:t>
            </a:r>
            <a:r>
              <a:rPr lang="ar-SA" sz="3200" b="1" dirty="0">
                <a:cs typeface="Traditional Arabic" panose="02020603050405020304" pitchFamily="18" charset="-78"/>
              </a:rPr>
              <a:t>السفر.   ب.  وكان   للسكنى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   فالحضانة </a:t>
            </a:r>
            <a:r>
              <a:rPr lang="ar-SA" sz="3200" b="1" dirty="0" smtClean="0">
                <a:cs typeface="Traditional Arabic" panose="02020603050405020304" pitchFamily="18" charset="-78"/>
              </a:rPr>
              <a:t>لأمه، </a:t>
            </a:r>
            <a:r>
              <a:rPr lang="ar-SA" sz="3200" b="1" dirty="0">
                <a:cs typeface="Traditional Arabic" panose="02020603050405020304" pitchFamily="18" charset="-78"/>
              </a:rPr>
              <a:t>التعليل: لأنها أتم شفقة.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8131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408983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وإذا </a:t>
            </a:r>
            <a:r>
              <a:rPr lang="ar-SA" sz="3200" b="1" dirty="0">
                <a:cs typeface="Traditional Arabic" panose="02020603050405020304" pitchFamily="18" charset="-78"/>
              </a:rPr>
              <a:t>بلغ الغلام سبع سنين   كاملة.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2. وكان </a:t>
            </a:r>
            <a:r>
              <a:rPr lang="ar-SA" sz="3200" b="1" dirty="0">
                <a:cs typeface="Traditional Arabic" panose="02020603050405020304" pitchFamily="18" charset="-78"/>
              </a:rPr>
              <a:t>عاقلاً.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خير بين أبويه فكان مع من اختار منهما.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أ. قضى بذلك عمر وعلي رضي الله تعالى عنهما.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ب. وروى </a:t>
            </a:r>
            <a:r>
              <a:rPr lang="ar-SA" sz="3200" b="1" dirty="0">
                <a:cs typeface="Traditional Arabic" panose="02020603050405020304" pitchFamily="18" charset="-78"/>
              </a:rPr>
              <a:t>سعيد والشافعي أن رسول الله صلى الله عليه وسلم خير غلاما بين أبيه وأمه.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60512" y="1506706"/>
            <a:ext cx="84162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متى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يخير الغلام بين أبويه؟ وما صفة التخيير؟ وما الدليل؟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873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1772816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صفة </a:t>
            </a:r>
            <a:r>
              <a:rPr lang="ar-SA" sz="3200" b="1" dirty="0">
                <a:cs typeface="Traditional Arabic" panose="02020603050405020304" pitchFamily="18" charset="-78"/>
              </a:rPr>
              <a:t>التخيير: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فإن </a:t>
            </a:r>
            <a:r>
              <a:rPr lang="ar-SA" sz="3200" b="1" dirty="0">
                <a:cs typeface="Traditional Arabic" panose="02020603050405020304" pitchFamily="18" charset="-78"/>
              </a:rPr>
              <a:t>أختار أباه كان عنده ليلا ونهارا، ولا يمنع زيارة أمه.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وإن </a:t>
            </a:r>
            <a:r>
              <a:rPr lang="ar-SA" sz="3200" b="1" dirty="0">
                <a:cs typeface="Traditional Arabic" panose="02020603050405020304" pitchFamily="18" charset="-78"/>
              </a:rPr>
              <a:t>اختارها كان عندها ليلا وعند أبيه نهارا؛ ليعلمه ويؤدبه.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وإن </a:t>
            </a:r>
            <a:r>
              <a:rPr lang="ar-SA" sz="3200" b="1" dirty="0">
                <a:cs typeface="Traditional Arabic" panose="02020603050405020304" pitchFamily="18" charset="-78"/>
              </a:rPr>
              <a:t>عاد فاختار الآخر نقل إليه، ثم إن اختار الأول نقل إليه وهكذا.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4. فإن </a:t>
            </a:r>
            <a:r>
              <a:rPr lang="ar-SA" sz="3200" b="1" dirty="0">
                <a:cs typeface="Traditional Arabic" panose="02020603050405020304" pitchFamily="18" charset="-78"/>
              </a:rPr>
              <a:t>لم يختر أو اختارهما أقرع.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0461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408983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وأبو </a:t>
            </a:r>
            <a:r>
              <a:rPr lang="ar-SA" sz="3200" b="1" dirty="0">
                <a:cs typeface="Traditional Arabic" panose="02020603050405020304" pitchFamily="18" charset="-78"/>
              </a:rPr>
              <a:t>الأنثى أحق بها بعد   أن تستكمل السبع ؛ لأنه أحفظ لها وأحق بولايتها من غيره ولا تمنع الأم من زيارتها إن لم يخف منها.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2. ولو </a:t>
            </a:r>
            <a:r>
              <a:rPr lang="ar-SA" sz="3200" b="1" dirty="0">
                <a:cs typeface="Traditional Arabic" panose="02020603050405020304" pitchFamily="18" charset="-78"/>
              </a:rPr>
              <a:t>كان الأب </a:t>
            </a:r>
            <a:r>
              <a:rPr lang="ar-SA" sz="3200" b="1" dirty="0" smtClean="0">
                <a:cs typeface="Traditional Arabic" panose="02020603050405020304" pitchFamily="18" charset="-78"/>
              </a:rPr>
              <a:t>عاجزاً </a:t>
            </a:r>
            <a:r>
              <a:rPr lang="ar-SA" sz="3200" b="1" dirty="0">
                <a:cs typeface="Traditional Arabic" panose="02020603050405020304" pitchFamily="18" charset="-78"/>
              </a:rPr>
              <a:t>عن حفظها أو يهمله لاشتغاله عنه أو قلة دينه والأم قائمة بحفظها قدمت. </a:t>
            </a:r>
            <a:endParaRPr lang="ar-SA" sz="3200" b="1" dirty="0" smtClean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قاله </a:t>
            </a:r>
            <a:r>
              <a:rPr lang="ar-SA" sz="3200" b="1" dirty="0">
                <a:cs typeface="Traditional Arabic" panose="02020603050405020304" pitchFamily="18" charset="-78"/>
              </a:rPr>
              <a:t>الشيخ تقي الدين وقال: إذا قدر أن الأب تزوج بضرة وهو يتركها عند ضرة أمها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لا تعمل </a:t>
            </a:r>
            <a:r>
              <a:rPr lang="ar-SA" sz="3200" b="1" dirty="0">
                <a:cs typeface="Traditional Arabic" panose="02020603050405020304" pitchFamily="18" charset="-78"/>
              </a:rPr>
              <a:t>مصلحتها بل تؤذيها و تقصر في مصلحتها وأمها تعمل مصلحتها ولا تؤذيها فالحضانة هنا للأم </a:t>
            </a:r>
            <a:r>
              <a:rPr lang="ar-SA" sz="3200" b="1" dirty="0" smtClean="0">
                <a:cs typeface="Traditional Arabic" panose="02020603050405020304" pitchFamily="18" charset="-78"/>
              </a:rPr>
              <a:t>قطعاً.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60512" y="1506706"/>
            <a:ext cx="84162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لمن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تكون حضانة الأنثى بعد السبع؟ ولماذا؟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المحاضرة الرابعة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0906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33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361</TotalTime>
  <Words>1066</Words>
  <Application>Microsoft Office PowerPoint</Application>
  <PresentationFormat>A4 Paper (210x297 mm)</PresentationFormat>
  <Paragraphs>145</Paragraphs>
  <Slides>18</Slides>
  <Notes>16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عرض تقديمي في PowerPoint</vt:lpstr>
      <vt:lpstr>المحاضرة الرابعة عشر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فلان بن فلان الفلاني</cp:lastModifiedBy>
  <cp:revision>29</cp:revision>
  <dcterms:created xsi:type="dcterms:W3CDTF">2014-09-11T06:30:06Z</dcterms:created>
  <dcterms:modified xsi:type="dcterms:W3CDTF">2015-03-24T06:22:37Z</dcterms:modified>
</cp:coreProperties>
</file>