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0"/>
  </p:notesMasterIdLst>
  <p:sldIdLst>
    <p:sldId id="256" r:id="rId2"/>
    <p:sldId id="257" r:id="rId3"/>
    <p:sldId id="267" r:id="rId4"/>
    <p:sldId id="298" r:id="rId5"/>
    <p:sldId id="297" r:id="rId6"/>
    <p:sldId id="295" r:id="rId7"/>
    <p:sldId id="266"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351" r:id="rId61"/>
    <p:sldId id="352" r:id="rId62"/>
    <p:sldId id="353" r:id="rId63"/>
    <p:sldId id="354" r:id="rId64"/>
    <p:sldId id="355" r:id="rId65"/>
    <p:sldId id="356" r:id="rId66"/>
    <p:sldId id="357" r:id="rId67"/>
    <p:sldId id="358" r:id="rId68"/>
    <p:sldId id="359" r:id="rId69"/>
    <p:sldId id="360"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382" r:id="rId92"/>
    <p:sldId id="383" r:id="rId93"/>
    <p:sldId id="384" r:id="rId94"/>
    <p:sldId id="385" r:id="rId95"/>
    <p:sldId id="386" r:id="rId96"/>
    <p:sldId id="387" r:id="rId97"/>
    <p:sldId id="388" r:id="rId98"/>
    <p:sldId id="389" r:id="rId99"/>
    <p:sldId id="390" r:id="rId100"/>
    <p:sldId id="391" r:id="rId101"/>
    <p:sldId id="392" r:id="rId102"/>
    <p:sldId id="393" r:id="rId103"/>
    <p:sldId id="394" r:id="rId104"/>
    <p:sldId id="395" r:id="rId105"/>
    <p:sldId id="396" r:id="rId106"/>
    <p:sldId id="397" r:id="rId107"/>
    <p:sldId id="398" r:id="rId108"/>
    <p:sldId id="399" r:id="rId109"/>
    <p:sldId id="400" r:id="rId110"/>
    <p:sldId id="401" r:id="rId111"/>
    <p:sldId id="402" r:id="rId112"/>
    <p:sldId id="403" r:id="rId113"/>
    <p:sldId id="404" r:id="rId114"/>
    <p:sldId id="405" r:id="rId115"/>
    <p:sldId id="406" r:id="rId116"/>
    <p:sldId id="407" r:id="rId117"/>
    <p:sldId id="408" r:id="rId118"/>
    <p:sldId id="409" r:id="rId119"/>
    <p:sldId id="410" r:id="rId120"/>
    <p:sldId id="411" r:id="rId121"/>
    <p:sldId id="412" r:id="rId122"/>
    <p:sldId id="413" r:id="rId123"/>
    <p:sldId id="414" r:id="rId124"/>
    <p:sldId id="415" r:id="rId125"/>
    <p:sldId id="416" r:id="rId126"/>
    <p:sldId id="417" r:id="rId127"/>
    <p:sldId id="418" r:id="rId128"/>
    <p:sldId id="419" r:id="rId129"/>
    <p:sldId id="420" r:id="rId130"/>
    <p:sldId id="421" r:id="rId131"/>
    <p:sldId id="422" r:id="rId132"/>
    <p:sldId id="423" r:id="rId133"/>
    <p:sldId id="424" r:id="rId134"/>
    <p:sldId id="425" r:id="rId135"/>
    <p:sldId id="426" r:id="rId136"/>
    <p:sldId id="427" r:id="rId137"/>
    <p:sldId id="428" r:id="rId138"/>
    <p:sldId id="429" r:id="rId139"/>
    <p:sldId id="430" r:id="rId140"/>
    <p:sldId id="431" r:id="rId141"/>
    <p:sldId id="432" r:id="rId142"/>
    <p:sldId id="433" r:id="rId143"/>
    <p:sldId id="434" r:id="rId144"/>
    <p:sldId id="435" r:id="rId145"/>
    <p:sldId id="436" r:id="rId146"/>
    <p:sldId id="437" r:id="rId147"/>
    <p:sldId id="438" r:id="rId148"/>
    <p:sldId id="439" r:id="rId149"/>
    <p:sldId id="440" r:id="rId150"/>
    <p:sldId id="441" r:id="rId151"/>
    <p:sldId id="442" r:id="rId152"/>
    <p:sldId id="443" r:id="rId153"/>
    <p:sldId id="444" r:id="rId154"/>
    <p:sldId id="445" r:id="rId155"/>
    <p:sldId id="446" r:id="rId156"/>
    <p:sldId id="447" r:id="rId157"/>
    <p:sldId id="448" r:id="rId158"/>
    <p:sldId id="449" r:id="rId159"/>
    <p:sldId id="450" r:id="rId160"/>
    <p:sldId id="451" r:id="rId161"/>
    <p:sldId id="452" r:id="rId162"/>
    <p:sldId id="453" r:id="rId163"/>
    <p:sldId id="454" r:id="rId164"/>
    <p:sldId id="455" r:id="rId165"/>
    <p:sldId id="456" r:id="rId166"/>
    <p:sldId id="457" r:id="rId167"/>
    <p:sldId id="458" r:id="rId168"/>
    <p:sldId id="459" r:id="rId169"/>
    <p:sldId id="460" r:id="rId170"/>
    <p:sldId id="461" r:id="rId171"/>
    <p:sldId id="462" r:id="rId172"/>
    <p:sldId id="463" r:id="rId173"/>
    <p:sldId id="464" r:id="rId174"/>
    <p:sldId id="465" r:id="rId175"/>
    <p:sldId id="466" r:id="rId176"/>
    <p:sldId id="467" r:id="rId177"/>
    <p:sldId id="468" r:id="rId178"/>
    <p:sldId id="469" r:id="rId179"/>
    <p:sldId id="470" r:id="rId180"/>
    <p:sldId id="471" r:id="rId181"/>
    <p:sldId id="472" r:id="rId182"/>
    <p:sldId id="473" r:id="rId183"/>
    <p:sldId id="474" r:id="rId184"/>
    <p:sldId id="475" r:id="rId185"/>
    <p:sldId id="476" r:id="rId186"/>
    <p:sldId id="477" r:id="rId187"/>
    <p:sldId id="478" r:id="rId188"/>
    <p:sldId id="479" r:id="rId189"/>
    <p:sldId id="480" r:id="rId190"/>
    <p:sldId id="481" r:id="rId191"/>
    <p:sldId id="482" r:id="rId192"/>
    <p:sldId id="483" r:id="rId193"/>
    <p:sldId id="484" r:id="rId194"/>
    <p:sldId id="485" r:id="rId195"/>
    <p:sldId id="486" r:id="rId196"/>
    <p:sldId id="487" r:id="rId197"/>
    <p:sldId id="488" r:id="rId198"/>
    <p:sldId id="489" r:id="rId199"/>
    <p:sldId id="490" r:id="rId200"/>
    <p:sldId id="491" r:id="rId201"/>
    <p:sldId id="492" r:id="rId202"/>
    <p:sldId id="493" r:id="rId203"/>
    <p:sldId id="494" r:id="rId204"/>
    <p:sldId id="495" r:id="rId205"/>
    <p:sldId id="496" r:id="rId206"/>
    <p:sldId id="497" r:id="rId207"/>
    <p:sldId id="498" r:id="rId208"/>
    <p:sldId id="499" r:id="rId209"/>
    <p:sldId id="500" r:id="rId210"/>
    <p:sldId id="501" r:id="rId211"/>
    <p:sldId id="502" r:id="rId212"/>
    <p:sldId id="503" r:id="rId213"/>
    <p:sldId id="504" r:id="rId214"/>
    <p:sldId id="505" r:id="rId215"/>
    <p:sldId id="506" r:id="rId216"/>
    <p:sldId id="507" r:id="rId217"/>
    <p:sldId id="508" r:id="rId218"/>
    <p:sldId id="509" r:id="rId219"/>
    <p:sldId id="510" r:id="rId220"/>
    <p:sldId id="511" r:id="rId221"/>
    <p:sldId id="512" r:id="rId222"/>
    <p:sldId id="513" r:id="rId223"/>
    <p:sldId id="514" r:id="rId224"/>
    <p:sldId id="515" r:id="rId225"/>
    <p:sldId id="516" r:id="rId226"/>
    <p:sldId id="517" r:id="rId227"/>
    <p:sldId id="518" r:id="rId228"/>
    <p:sldId id="519" r:id="rId229"/>
    <p:sldId id="520" r:id="rId230"/>
    <p:sldId id="521" r:id="rId231"/>
    <p:sldId id="522" r:id="rId232"/>
    <p:sldId id="523" r:id="rId233"/>
    <p:sldId id="524" r:id="rId234"/>
    <p:sldId id="525" r:id="rId235"/>
    <p:sldId id="526" r:id="rId236"/>
    <p:sldId id="527" r:id="rId237"/>
    <p:sldId id="528" r:id="rId238"/>
    <p:sldId id="529" r:id="rId239"/>
    <p:sldId id="530" r:id="rId240"/>
    <p:sldId id="531" r:id="rId241"/>
    <p:sldId id="532" r:id="rId242"/>
    <p:sldId id="533" r:id="rId243"/>
    <p:sldId id="534" r:id="rId244"/>
    <p:sldId id="535" r:id="rId245"/>
    <p:sldId id="536" r:id="rId246"/>
    <p:sldId id="537" r:id="rId247"/>
    <p:sldId id="538" r:id="rId248"/>
    <p:sldId id="539" r:id="rId249"/>
    <p:sldId id="540" r:id="rId250"/>
    <p:sldId id="541" r:id="rId251"/>
    <p:sldId id="542" r:id="rId252"/>
    <p:sldId id="543" r:id="rId253"/>
    <p:sldId id="544" r:id="rId254"/>
    <p:sldId id="545" r:id="rId255"/>
    <p:sldId id="546" r:id="rId256"/>
    <p:sldId id="547" r:id="rId257"/>
    <p:sldId id="548" r:id="rId258"/>
    <p:sldId id="549" r:id="rId259"/>
    <p:sldId id="550" r:id="rId260"/>
    <p:sldId id="551" r:id="rId261"/>
    <p:sldId id="552" r:id="rId262"/>
    <p:sldId id="553" r:id="rId263"/>
    <p:sldId id="554" r:id="rId264"/>
    <p:sldId id="555" r:id="rId265"/>
    <p:sldId id="556" r:id="rId266"/>
    <p:sldId id="557" r:id="rId267"/>
    <p:sldId id="558" r:id="rId268"/>
    <p:sldId id="559" r:id="rId26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9" d="100"/>
          <a:sy n="59" d="100"/>
        </p:scale>
        <p:origin x="-1326" y="-19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presProps" Target="pres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12/14/2015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758839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43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63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81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pPr algn="r" rtl="1"/>
            <a:r>
              <a:rPr lang="ar-SA" dirty="0" smtClean="0"/>
              <a:t>اختلف الفقهاء إذا وهبت </a:t>
            </a:r>
            <a:endParaRPr lang="ar-SA" dirty="0"/>
          </a:p>
        </p:txBody>
      </p:sp>
      <p:sp>
        <p:nvSpPr>
          <p:cNvPr id="4" name="عنصر نائب لرقم الشريحة 3"/>
          <p:cNvSpPr>
            <a:spLocks noGrp="1"/>
          </p:cNvSpPr>
          <p:nvPr>
            <p:ph type="sldNum" sz="quarter" idx="10"/>
          </p:nvPr>
        </p:nvSpPr>
        <p:spPr/>
        <p:txBody>
          <a:bodyPr/>
          <a:lstStyle/>
          <a:p>
            <a:pPr>
              <a:defRPr/>
            </a:pPr>
            <a:fld id="{162B8BAD-30A2-4184-9AA2-111A23B8E5B8}" type="slidenum">
              <a:rPr lang="ar-SA" smtClean="0"/>
              <a:pPr>
                <a:defRPr/>
              </a:pPr>
              <a:t>94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100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pPr algn="r" rtl="1"/>
            <a:r>
              <a:rPr lang="ar-SA" dirty="0" smtClean="0"/>
              <a:t>اختلف الفقهاء إذا وهبت </a:t>
            </a:r>
            <a:endParaRPr lang="ar-SA" dirty="0"/>
          </a:p>
        </p:txBody>
      </p:sp>
      <p:sp>
        <p:nvSpPr>
          <p:cNvPr id="4" name="عنصر نائب لرقم الشريحة 3"/>
          <p:cNvSpPr>
            <a:spLocks noGrp="1"/>
          </p:cNvSpPr>
          <p:nvPr>
            <p:ph type="sldNum" sz="quarter" idx="10"/>
          </p:nvPr>
        </p:nvSpPr>
        <p:spPr/>
        <p:txBody>
          <a:bodyPr/>
          <a:lstStyle/>
          <a:p>
            <a:pPr>
              <a:defRPr/>
            </a:pPr>
            <a:fld id="{162B8BAD-30A2-4184-9AA2-111A23B8E5B8}" type="slidenum">
              <a:rPr lang="ar-SA" smtClean="0"/>
              <a:pPr>
                <a:defRPr/>
              </a:pPr>
              <a:t>113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141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158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182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194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213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230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247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أهداف المقرر ومحتواه</a:t>
            </a:r>
            <a:endParaRPr lang="en-US" dirty="0">
              <a:solidFill>
                <a:srgbClr val="C00000"/>
              </a:solidFill>
            </a:endParaRPr>
          </a:p>
        </p:txBody>
      </p:sp>
      <p:sp>
        <p:nvSpPr>
          <p:cNvPr id="4" name="Content Placeholder 3"/>
          <p:cNvSpPr>
            <a:spLocks noGrp="1"/>
          </p:cNvSpPr>
          <p:nvPr>
            <p:ph idx="1"/>
          </p:nvPr>
        </p:nvSpPr>
        <p:spPr>
          <a:xfrm>
            <a:off x="152400" y="1371600"/>
            <a:ext cx="9525000" cy="4800600"/>
          </a:xfrm>
        </p:spPr>
        <p:txBody>
          <a:bodyPr/>
          <a:lstStyle/>
          <a:p>
            <a:pPr rtl="1"/>
            <a:r>
              <a:rPr lang="ar-SA" sz="3100" dirty="0" smtClean="0"/>
              <a:t> </a:t>
            </a:r>
          </a:p>
          <a:p>
            <a:pPr rtl="1"/>
            <a:r>
              <a:rPr lang="ar-SA" sz="3100" b="1" u="sng" dirty="0" smtClean="0"/>
              <a:t>أولا : أهدافه .</a:t>
            </a:r>
          </a:p>
          <a:p>
            <a:pPr rtl="1"/>
            <a:endParaRPr lang="ar-SA" sz="3100" b="1" u="sng" dirty="0" smtClean="0"/>
          </a:p>
          <a:p>
            <a:pPr rtl="1"/>
            <a:r>
              <a:rPr lang="ar-SA" sz="3100" dirty="0" smtClean="0"/>
              <a:t>         يهدف هذا المقرَّر إلى تزويد كل من الطالب والطالبة القدرة على :-</a:t>
            </a:r>
          </a:p>
          <a:p>
            <a:pPr marL="514350" indent="-514350" rtl="1">
              <a:buFont typeface="+mj-lt"/>
              <a:buAutoNum type="arabicPeriod"/>
            </a:pPr>
            <a:r>
              <a:rPr lang="ar-SA" sz="3100" dirty="0" smtClean="0"/>
              <a:t>قراءَة الأحاديث النبوية الشريفة قراءَة سليمة ؛ خالية من اللحن .</a:t>
            </a:r>
          </a:p>
          <a:p>
            <a:pPr marL="514350" indent="-514350" rtl="1">
              <a:buFont typeface="+mj-lt"/>
              <a:buAutoNum type="arabicPeriod"/>
            </a:pPr>
            <a:r>
              <a:rPr lang="ar-SA" sz="3100" dirty="0" smtClean="0"/>
              <a:t>شرح غريب ألفاظ الأحاديث النبوية الشريفة .</a:t>
            </a:r>
          </a:p>
          <a:p>
            <a:pPr marL="514350" indent="-514350" rtl="1">
              <a:buFont typeface="+mj-lt"/>
              <a:buAutoNum type="arabicPeriod"/>
            </a:pPr>
            <a:r>
              <a:rPr lang="ar-SA" sz="3100" dirty="0" smtClean="0"/>
              <a:t>تحليل جملة مختارة من الأحاديث النبوية الشريفة المتعلقة بالأحكام الشرعية للنكاح ، والطلاق ، وأمور هامَّة أخرى .</a:t>
            </a:r>
          </a:p>
          <a:p>
            <a:pPr rtl="1"/>
            <a:endParaRPr lang="ar-SA" sz="3100" b="1" u="sng" dirty="0" smtClean="0"/>
          </a:p>
          <a:p>
            <a:pPr rtl="1">
              <a:buFont typeface="Arial" pitchFamily="34" charset="0"/>
              <a:buChar char="•"/>
            </a:pPr>
            <a:endParaRPr lang="ar-SA" dirty="0" smtClean="0"/>
          </a:p>
          <a:p>
            <a:pPr rtl="1">
              <a:buFont typeface="Arial" pitchFamily="34" charset="0"/>
              <a:buChar char="•"/>
            </a:pPr>
            <a:endParaRPr lang="ar-SA"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646237"/>
            <a:ext cx="8915400" cy="4525963"/>
          </a:xfrm>
        </p:spPr>
        <p:txBody>
          <a:bodyPr/>
          <a:lstStyle/>
          <a:p>
            <a:pPr rtl="1"/>
            <a:endParaRPr lang="ar-SA" sz="2800" b="1" u="sng" dirty="0" smtClean="0"/>
          </a:p>
          <a:p>
            <a:pPr rtl="1"/>
            <a:r>
              <a:rPr lang="ar-SA" sz="2800" b="1" u="sng" dirty="0" smtClean="0"/>
              <a:t>ثانيا : محتواه . </a:t>
            </a:r>
          </a:p>
          <a:p>
            <a:pPr algn="justLow" rtl="1"/>
            <a:r>
              <a:rPr lang="ar-SA" sz="2800" dirty="0" smtClean="0"/>
              <a:t>       يحتوي هذا المقرَّر على دراسات لجملة مختارة من الأحاديث النبوية الشريفة الواردة في كتب : النكاح ، والطلاق ، والجامع ؛ التي اشتمل </a:t>
            </a:r>
            <a:r>
              <a:rPr lang="ar-SA" sz="3000" dirty="0" smtClean="0"/>
              <a:t>عليها مؤلَّف : (بلوغ المرام ) لأبي الفضل ؛ شهاب الدين ؛ أحمد بن علي بن حجر العسقلاني ؛ المتوفى عام (852هـ).</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المراجع والمصادر التعليمية</a:t>
            </a:r>
          </a:p>
        </p:txBody>
      </p:sp>
      <p:sp>
        <p:nvSpPr>
          <p:cNvPr id="4" name="Content Placeholder 3"/>
          <p:cNvSpPr>
            <a:spLocks noGrp="1"/>
          </p:cNvSpPr>
          <p:nvPr>
            <p:ph idx="1"/>
          </p:nvPr>
        </p:nvSpPr>
        <p:spPr>
          <a:xfrm>
            <a:off x="495300" y="1371600"/>
            <a:ext cx="9182100" cy="4800600"/>
          </a:xfrm>
        </p:spPr>
        <p:txBody>
          <a:bodyPr/>
          <a:lstStyle/>
          <a:p>
            <a:pPr algn="justLow" rtl="1"/>
            <a:r>
              <a:rPr lang="ar-SA" sz="3000" b="1" u="sng" dirty="0" smtClean="0"/>
              <a:t>المرجع الرئيس </a:t>
            </a:r>
            <a:r>
              <a:rPr lang="ar-SA" sz="3000" b="1" dirty="0" smtClean="0"/>
              <a:t>:</a:t>
            </a:r>
          </a:p>
          <a:p>
            <a:pPr algn="justLow" rtl="1"/>
            <a:r>
              <a:rPr lang="ar-SA" sz="3000" b="1" dirty="0" smtClean="0"/>
              <a:t>   </a:t>
            </a:r>
            <a:r>
              <a:rPr lang="ar-SA" sz="3000" dirty="0" smtClean="0"/>
              <a:t>سبل </a:t>
            </a:r>
            <a:r>
              <a:rPr lang="ar-SA" sz="3000" smtClean="0"/>
              <a:t>السلام </a:t>
            </a:r>
            <a:r>
              <a:rPr lang="ar-SA" sz="3000" smtClean="0"/>
              <a:t>الموصلة الى بلوغ </a:t>
            </a:r>
            <a:r>
              <a:rPr lang="ar-SA" sz="3000" dirty="0" smtClean="0"/>
              <a:t>المرام ، تأليف : محمد بن إسماعيل الأمير     الصنعاني ؛ المتوفى عام ( 1182هـ ) . </a:t>
            </a:r>
          </a:p>
          <a:p>
            <a:pPr algn="justLow" rtl="1"/>
            <a:r>
              <a:rPr lang="ar-SA" sz="3000" b="1" u="sng" dirty="0" smtClean="0"/>
              <a:t>المراجع المساعدة :</a:t>
            </a:r>
          </a:p>
          <a:p>
            <a:pPr marL="514350" indent="-514350" algn="justLow" rtl="1"/>
            <a:r>
              <a:rPr lang="ar-SA" sz="3000" dirty="0" smtClean="0"/>
              <a:t> - فتح الباري شرح صحيح البخاري ؛ لابن حجر العسقلاني .</a:t>
            </a:r>
          </a:p>
          <a:p>
            <a:pPr marL="514350" indent="-514350" algn="justLow" rtl="1"/>
            <a:r>
              <a:rPr lang="ar-SA" sz="3000" dirty="0" smtClean="0"/>
              <a:t> - المنهاج شرح صحيح مسلم بن الحجاج ؛ للنووي .</a:t>
            </a:r>
          </a:p>
          <a:p>
            <a:pPr marL="514350" indent="-514350" algn="justLow" rtl="1"/>
            <a:r>
              <a:rPr lang="ar-SA" sz="3000" dirty="0" smtClean="0"/>
              <a:t> - نيل </a:t>
            </a:r>
            <a:r>
              <a:rPr lang="ar-SA" sz="3000" dirty="0" err="1" smtClean="0"/>
              <a:t>الأوطار</a:t>
            </a:r>
            <a:r>
              <a:rPr lang="ar-SA" sz="3000" dirty="0" smtClean="0"/>
              <a:t> شرح منتقى الأخبار ؛ </a:t>
            </a:r>
            <a:r>
              <a:rPr lang="ar-SA" sz="3000" dirty="0" err="1" smtClean="0"/>
              <a:t>للشوكاني</a:t>
            </a:r>
            <a:r>
              <a:rPr lang="ar-SA" sz="3000" dirty="0" smtClean="0"/>
              <a:t> .</a:t>
            </a:r>
          </a:p>
          <a:p>
            <a:pPr marL="514350" indent="-514350" algn="justLow" rtl="1"/>
            <a:r>
              <a:rPr lang="ar-SA" sz="3000" b="1" u="sng" dirty="0" smtClean="0"/>
              <a:t>المواقع الإلكترونية </a:t>
            </a:r>
            <a:r>
              <a:rPr lang="ar-SA" sz="3000" dirty="0" smtClean="0"/>
              <a:t>:</a:t>
            </a:r>
          </a:p>
          <a:p>
            <a:pPr marL="514350" indent="-514350" algn="justLow" rtl="1"/>
            <a:r>
              <a:rPr lang="ar-SA" sz="3000" dirty="0" smtClean="0"/>
              <a:t>موقع المكتبة الشاملة  ــ موقع شبكة السنة النبوية وعلومها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b="1" dirty="0" smtClean="0">
                <a:solidFill>
                  <a:srgbClr val="C00000"/>
                </a:solidFill>
              </a:rPr>
              <a:t>توزيع الدرجات</a:t>
            </a:r>
            <a:endParaRPr lang="ar-SA" sz="2800" dirty="0" smtClean="0">
              <a:solidFill>
                <a:schemeClr val="tx1"/>
              </a:solidFill>
              <a:cs typeface="Arial" pitchFamily="34" charset="0"/>
            </a:endParaRPr>
          </a:p>
        </p:txBody>
      </p:sp>
      <p:graphicFrame>
        <p:nvGraphicFramePr>
          <p:cNvPr id="6" name="Table 5"/>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8</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966407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1922767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1 - </a:t>
            </a:r>
            <a:r>
              <a:rPr lang="en-US" b="1" dirty="0" smtClean="0"/>
              <a:t> </a:t>
            </a:r>
            <a:r>
              <a:rPr lang="ar-SA" b="1" dirty="0" smtClean="0"/>
              <a:t>مدخل إلى باب أحكام النكاح ؛</a:t>
            </a:r>
          </a:p>
          <a:p>
            <a:pPr marL="514350" indent="-514350" rtl="1"/>
            <a:r>
              <a:rPr lang="ar-SA" dirty="0" smtClean="0"/>
              <a:t>1/1   تعريفُ النكاح .  </a:t>
            </a:r>
          </a:p>
          <a:p>
            <a:pPr marL="514350" indent="-514350" rtl="1"/>
            <a:r>
              <a:rPr lang="ar-SA" dirty="0" smtClean="0"/>
              <a:t>2/1  أصلُ مشروعيتِه .</a:t>
            </a:r>
          </a:p>
          <a:p>
            <a:pPr marL="514350" indent="-514350" rtl="1"/>
            <a:r>
              <a:rPr lang="ar-SA" dirty="0" smtClean="0"/>
              <a:t>3/1   فوائدُه .</a:t>
            </a:r>
            <a:endParaRPr lang="ar-SA" b="1" dirty="0" smtClean="0"/>
          </a:p>
          <a:p>
            <a:pPr marL="514350" indent="-514350" rtl="1"/>
            <a:r>
              <a:rPr lang="ar-SA" b="1" dirty="0" smtClean="0"/>
              <a:t>2 - دراسة لثلاثة أحاديث من باب أحكام النكاح ؛</a:t>
            </a:r>
          </a:p>
          <a:p>
            <a:pPr rtl="1"/>
            <a:r>
              <a:rPr lang="ar-SA" dirty="0" smtClean="0"/>
              <a:t>1/2 حديث { يا معشر الشباب  } .</a:t>
            </a:r>
          </a:p>
          <a:p>
            <a:r>
              <a:rPr lang="ar-SA" dirty="0" smtClean="0"/>
              <a:t>2/2حديث  { تنكح المرأة لأربع}</a:t>
            </a:r>
          </a:p>
          <a:p>
            <a:r>
              <a:rPr lang="ar-SA" dirty="0" smtClean="0"/>
              <a:t>3/2حديث  { بارك الله </a:t>
            </a:r>
            <a:r>
              <a:rPr lang="ar-SA" dirty="0" err="1" smtClean="0"/>
              <a:t>لك</a:t>
            </a:r>
            <a:r>
              <a:rPr lang="ar-SA" dirty="0" smtClean="0"/>
              <a:t> }. .</a:t>
            </a:r>
            <a:endParaRPr lang="ar-SA" dirty="0"/>
          </a:p>
        </p:txBody>
      </p:sp>
    </p:spTree>
    <p:extLst>
      <p:ext uri="{BB962C8B-B14F-4D97-AF65-F5344CB8AC3E}">
        <p14:creationId xmlns:p14="http://schemas.microsoft.com/office/powerpoint/2010/main" val="3253172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 - مدخل إلى باب أحكام النكاح</a:t>
            </a:r>
            <a:endParaRPr lang="en-US" dirty="0">
              <a:solidFill>
                <a:srgbClr val="C00000"/>
              </a:solidFill>
            </a:endParaRPr>
          </a:p>
        </p:txBody>
      </p:sp>
      <p:sp>
        <p:nvSpPr>
          <p:cNvPr id="5" name="عنصر نائب للمحتوى 4"/>
          <p:cNvSpPr>
            <a:spLocks noGrp="1"/>
          </p:cNvSpPr>
          <p:nvPr>
            <p:ph idx="1"/>
          </p:nvPr>
        </p:nvSpPr>
        <p:spPr/>
        <p:txBody>
          <a:bodyPr/>
          <a:lstStyle/>
          <a:p>
            <a:pPr algn="ctr" rtl="1"/>
            <a:r>
              <a:rPr lang="ar-SA" b="1" u="sng" dirty="0" smtClean="0"/>
              <a:t>[1/1]  : تعريف النكاح </a:t>
            </a:r>
          </a:p>
          <a:p>
            <a:pPr rtl="1"/>
            <a:r>
              <a:rPr lang="ar-SA" b="1" dirty="0" smtClean="0"/>
              <a:t>= النكاح لغة </a:t>
            </a:r>
            <a:r>
              <a:rPr lang="ar-SA" dirty="0" smtClean="0"/>
              <a:t>: الضم ؛ وقيل : الضم والتداخل.</a:t>
            </a:r>
          </a:p>
          <a:p>
            <a:pPr algn="justLow" rtl="1">
              <a:buFont typeface="Arial" pitchFamily="34" charset="0"/>
              <a:buChar char="•"/>
            </a:pPr>
            <a:r>
              <a:rPr lang="ar-SA" dirty="0" smtClean="0"/>
              <a:t> وهو يطلق على الوِطءِ من باب الحقيقة ، وعلى العقد من باب المجاز ؛ لكن لمَّا كثر استعماله في العقد قيل إنَّه فيه حقيقة !</a:t>
            </a:r>
          </a:p>
          <a:p>
            <a:pPr algn="justLow" rtl="1">
              <a:buFont typeface="Arial" pitchFamily="34" charset="0"/>
              <a:buChar char="•"/>
            </a:pPr>
            <a:r>
              <a:rPr lang="ar-SA" dirty="0" smtClean="0"/>
              <a:t> وكل ما ورد في القرآن الكريم من لفظ النكاح فالمراد </a:t>
            </a:r>
            <a:r>
              <a:rPr lang="ar-SA" dirty="0" err="1" smtClean="0"/>
              <a:t>به</a:t>
            </a:r>
            <a:r>
              <a:rPr lang="ar-SA" dirty="0" smtClean="0"/>
              <a:t> العقد إلا في قوله تعالى :{وابتلوا اليتامى حتى إذا بلغوا النكاح } ؛ فإنَّ المراد </a:t>
            </a:r>
            <a:r>
              <a:rPr lang="ar-SA" dirty="0" err="1" smtClean="0"/>
              <a:t>به</a:t>
            </a:r>
            <a:r>
              <a:rPr lang="ar-SA" dirty="0" smtClean="0"/>
              <a:t> الحُلُم ، وفي قوله تعالى :{فلا تحل له من بعد حتى تنكح زوجا غيره}؛ فإنَّ المراد </a:t>
            </a:r>
            <a:r>
              <a:rPr lang="ar-SA" dirty="0" err="1" smtClean="0"/>
              <a:t>به</a:t>
            </a:r>
            <a:r>
              <a:rPr lang="ar-SA" dirty="0" smtClean="0"/>
              <a:t> الوطء . </a:t>
            </a:r>
            <a:endParaRPr lang="ar-SA" dirty="0"/>
          </a:p>
        </p:txBody>
      </p:sp>
    </p:spTree>
    <p:extLst>
      <p:ext uri="{BB962C8B-B14F-4D97-AF65-F5344CB8AC3E}">
        <p14:creationId xmlns:p14="http://schemas.microsoft.com/office/powerpoint/2010/main" val="7291793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solidFill>
                  <a:srgbClr val="C00000"/>
                </a:solidFill>
              </a:rPr>
              <a:t>[1]</a:t>
            </a:r>
            <a:endParaRPr lang="ar-SA" dirty="0"/>
          </a:p>
        </p:txBody>
      </p:sp>
      <p:sp>
        <p:nvSpPr>
          <p:cNvPr id="3" name="عنصر نائب للمحتوى 2"/>
          <p:cNvSpPr>
            <a:spLocks noGrp="1"/>
          </p:cNvSpPr>
          <p:nvPr>
            <p:ph idx="1"/>
          </p:nvPr>
        </p:nvSpPr>
        <p:spPr/>
        <p:txBody>
          <a:bodyPr/>
          <a:lstStyle/>
          <a:p>
            <a:pPr algn="justLow" rtl="1"/>
            <a:r>
              <a:rPr lang="ar-SA" b="1" dirty="0" smtClean="0"/>
              <a:t>= النكاح شرعا </a:t>
            </a:r>
            <a:r>
              <a:rPr lang="ar-SA" dirty="0" smtClean="0"/>
              <a:t>: الزواج ؛ وهو عقد بين ذكر وأنثى على استمتاع كل منهما بالآخر وإنشاء أسرة صالحة في مجتمع مسلم . </a:t>
            </a:r>
          </a:p>
          <a:p>
            <a:pPr algn="ctr" rtl="1"/>
            <a:r>
              <a:rPr lang="ar-SA" b="1" u="sng" dirty="0" smtClean="0"/>
              <a:t>[2/1] : أصل مشروعية النكاح </a:t>
            </a:r>
          </a:p>
          <a:p>
            <a:pPr rtl="1"/>
            <a:r>
              <a:rPr lang="ar-SA" dirty="0" smtClean="0"/>
              <a:t> الأصل في مشروعيته : الكتاب والسنة والإجماع ؛</a:t>
            </a:r>
          </a:p>
          <a:p>
            <a:pPr rtl="1">
              <a:buFont typeface="Arial" pitchFamily="34" charset="0"/>
              <a:buChar char="•"/>
            </a:pPr>
            <a:r>
              <a:rPr lang="ar-SA" dirty="0" smtClean="0"/>
              <a:t> فمن الكتاب قوله تعالى :{ فانكحوا ما طاب لكم من النساء} .</a:t>
            </a:r>
          </a:p>
          <a:p>
            <a:pPr algn="justLow" rtl="1">
              <a:buFont typeface="Arial" pitchFamily="34" charset="0"/>
              <a:buChar char="•"/>
            </a:pPr>
            <a:r>
              <a:rPr lang="ar-SA" dirty="0" smtClean="0"/>
              <a:t> ومن السنة ؛ قوله صلى الله عليه وسلم :{ يا معشر الشباب من استطاع منكم الباءَة فليتزوج} .</a:t>
            </a:r>
          </a:p>
          <a:p>
            <a:pPr rtl="1">
              <a:buFont typeface="Arial" pitchFamily="34" charset="0"/>
              <a:buChar char="•"/>
            </a:pPr>
            <a:r>
              <a:rPr lang="ar-SA" dirty="0" smtClean="0"/>
              <a:t> ومن المعلوم أنَّ المسلمين مجمعون على مشروعيته .</a:t>
            </a:r>
          </a:p>
          <a:p>
            <a:pPr algn="justLow" rtl="1"/>
            <a:r>
              <a:rPr lang="ar-SA" dirty="0" smtClean="0"/>
              <a:t>.</a:t>
            </a:r>
          </a:p>
          <a:p>
            <a:pPr algn="justLow" rtl="1"/>
            <a:endParaRPr lang="ar-SA" dirty="0" smtClean="0"/>
          </a:p>
          <a:p>
            <a:pPr algn="justLow" rtl="1"/>
            <a:endParaRPr lang="ar-SA" dirty="0" smtClean="0"/>
          </a:p>
          <a:p>
            <a:pPr rtl="1"/>
            <a:r>
              <a:rPr lang="ar-SA" dirty="0" smtClean="0"/>
              <a:t/>
            </a:r>
            <a:br>
              <a:rPr lang="ar-SA" dirty="0" smtClean="0"/>
            </a:br>
            <a:endParaRPr lang="ar-SA" dirty="0"/>
          </a:p>
        </p:txBody>
      </p:sp>
    </p:spTree>
    <p:extLst>
      <p:ext uri="{BB962C8B-B14F-4D97-AF65-F5344CB8AC3E}">
        <p14:creationId xmlns:p14="http://schemas.microsoft.com/office/powerpoint/2010/main" val="868745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p:txBody>
          <a:bodyPr/>
          <a:lstStyle/>
          <a:p>
            <a:pPr algn="ctr" rtl="1"/>
            <a:r>
              <a:rPr lang="ar-SA" b="1" u="sng" dirty="0" smtClean="0"/>
              <a:t>[3/1] : فوائد النكاح ( الزواج) </a:t>
            </a:r>
          </a:p>
          <a:p>
            <a:pPr algn="justLow" rtl="1"/>
            <a:r>
              <a:rPr lang="ar-SA" dirty="0" smtClean="0"/>
              <a:t>       شرع الله تعالى لعباده النكاح ( أي الزواج) ليجلب لهم منافع عظيمة ويدفع عنهم مفاسد جسيمة ؛ وهي في الحالتين لا تُعَدُّ ولا تُحصى ؛ وسأذكر فيما يأتي بعضها :</a:t>
            </a:r>
          </a:p>
          <a:p>
            <a:pPr marL="514350" indent="-514350" rtl="1">
              <a:buFont typeface="+mj-lt"/>
              <a:buAutoNum type="arabicPeriod"/>
            </a:pPr>
            <a:r>
              <a:rPr lang="ar-SA" dirty="0" smtClean="0"/>
              <a:t>تحصين فرجي الزوجين عن ممارسة الحرام .</a:t>
            </a:r>
          </a:p>
          <a:p>
            <a:pPr marL="514350" indent="-514350" rtl="1">
              <a:buFont typeface="+mj-lt"/>
              <a:buAutoNum type="arabicPeriod"/>
            </a:pPr>
            <a:r>
              <a:rPr lang="ar-SA" dirty="0" smtClean="0"/>
              <a:t>سكن كل من الزوجين للآخر وتحصيلُه مودته ورحمته !</a:t>
            </a:r>
          </a:p>
          <a:p>
            <a:pPr marL="514350" indent="-514350" rtl="1">
              <a:buFont typeface="+mj-lt"/>
              <a:buAutoNum type="arabicPeriod"/>
            </a:pPr>
            <a:r>
              <a:rPr lang="ar-SA" dirty="0" smtClean="0"/>
              <a:t>إنشاء أُسرة صالحة ومجتمع نقي سليم .</a:t>
            </a:r>
          </a:p>
          <a:p>
            <a:pPr marL="514350" indent="-514350" rtl="1">
              <a:buFont typeface="+mj-lt"/>
              <a:buAutoNum type="arabicPeriod"/>
            </a:pPr>
            <a:r>
              <a:rPr lang="ar-SA" dirty="0" smtClean="0"/>
              <a:t>تحقيق التكامل بين دوري الزوجين ؛ كسبا وإنفاقا وتربية . </a:t>
            </a:r>
          </a:p>
          <a:p>
            <a:pPr rtl="1">
              <a:buFontTx/>
              <a:buChar char="-"/>
            </a:pPr>
            <a:endParaRPr lang="ar-SA" dirty="0" smtClean="0"/>
          </a:p>
          <a:p>
            <a:pPr rtl="1">
              <a:buFontTx/>
              <a:buChar char="-"/>
            </a:pPr>
            <a:endParaRPr lang="ar-SA" dirty="0" smtClean="0"/>
          </a:p>
        </p:txBody>
      </p:sp>
    </p:spTree>
    <p:extLst>
      <p:ext uri="{BB962C8B-B14F-4D97-AF65-F5344CB8AC3E}">
        <p14:creationId xmlns:p14="http://schemas.microsoft.com/office/powerpoint/2010/main" val="36021199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 دراسة لثلاثة أحاديث من باب أحكام النكاح</a:t>
            </a:r>
          </a:p>
        </p:txBody>
      </p:sp>
      <p:sp>
        <p:nvSpPr>
          <p:cNvPr id="5" name="عنصر نائب للمحتوى 4"/>
          <p:cNvSpPr>
            <a:spLocks noGrp="1"/>
          </p:cNvSpPr>
          <p:nvPr>
            <p:ph idx="1"/>
          </p:nvPr>
        </p:nvSpPr>
        <p:spPr/>
        <p:txBody>
          <a:bodyPr/>
          <a:lstStyle/>
          <a:p>
            <a:pPr algn="ctr"/>
            <a:r>
              <a:rPr lang="ar-SA" b="1" u="sng" dirty="0" smtClean="0"/>
              <a:t>ص : 5-7)</a:t>
            </a:r>
            <a:r>
              <a:rPr lang="en-US" b="1" u="sng" dirty="0" smtClean="0"/>
              <a:t> </a:t>
            </a:r>
            <a:r>
              <a:rPr lang="ar-SA" b="1" u="sng" dirty="0" smtClean="0"/>
              <a:t>[1/2] : الحديث الأول ( ح1/ 912</a:t>
            </a:r>
          </a:p>
          <a:p>
            <a:pPr marL="0" algn="justLow" rtl="1"/>
            <a:r>
              <a:rPr lang="ar-SA" dirty="0" smtClean="0"/>
              <a:t>عن عبد الله بنِ مسعود - رضي الله تعالى عنه - قال : قال لنا رسول الله  - صلى الله عليه وسلم - :</a:t>
            </a:r>
            <a:r>
              <a:rPr lang="ar-SA" b="1" dirty="0" smtClean="0"/>
              <a:t> { يا معشرَ الشبابِ ، من استطاع منكمُ الباءَةَ فليتزوَّجْ ؛ فإنَّه أَغضُّ للبصرِ وأَحصنُ للفرجِ ، ومن لم يستطعْ فعليهِ بالصومِ ؛ فإنَّه له وجاء } </a:t>
            </a:r>
            <a:r>
              <a:rPr lang="ar-SA" dirty="0" smtClean="0"/>
              <a:t>متفق عليه</a:t>
            </a:r>
            <a:r>
              <a:rPr lang="ar-SA" b="1" dirty="0" smtClean="0"/>
              <a:t>. </a:t>
            </a:r>
          </a:p>
          <a:p>
            <a:pPr marL="0" algn="justLow" rtl="1"/>
            <a:r>
              <a:rPr lang="ar-SA" b="1" dirty="0" smtClean="0"/>
              <a:t># اسم الصحابي الراوي للحديث : </a:t>
            </a:r>
            <a:r>
              <a:rPr lang="ar-SA" dirty="0" smtClean="0"/>
              <a:t>عبد الله بن مسعود </a:t>
            </a:r>
            <a:r>
              <a:rPr lang="ar-SA" sz="2000" dirty="0" smtClean="0"/>
              <a:t>رضي الله عنه </a:t>
            </a:r>
            <a:r>
              <a:rPr lang="ar-SA" b="1" dirty="0" smtClean="0"/>
              <a:t>.</a:t>
            </a:r>
          </a:p>
          <a:p>
            <a:pPr marL="0" algn="justLow" rtl="1"/>
            <a:r>
              <a:rPr lang="ar-SA" b="1" dirty="0" smtClean="0"/>
              <a:t># معاني أهم مفردات الحديث :</a:t>
            </a:r>
          </a:p>
          <a:p>
            <a:pPr marL="0" algn="justLow" rtl="1"/>
            <a:r>
              <a:rPr lang="ar-SA" dirty="0" smtClean="0"/>
              <a:t>= معشر : جماعة يجمعهم أمر واحد ؛ كالشباب أو الشيوخ . وهـــــو </a:t>
            </a:r>
          </a:p>
          <a:p>
            <a:pPr marL="0" algn="justLow" rtl="1"/>
            <a:endParaRPr lang="ar-SA" dirty="0" smtClean="0"/>
          </a:p>
          <a:p>
            <a:pPr marL="0" algn="justLow" rtl="1"/>
            <a:endParaRPr lang="ar-SA" b="1" dirty="0" smtClean="0"/>
          </a:p>
        </p:txBody>
      </p:sp>
    </p:spTree>
    <p:extLst>
      <p:ext uri="{BB962C8B-B14F-4D97-AF65-F5344CB8AC3E}">
        <p14:creationId xmlns:p14="http://schemas.microsoft.com/office/powerpoint/2010/main" val="2170390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81526"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2800" b="1" dirty="0" smtClean="0">
                <a:solidFill>
                  <a:srgbClr val="FF0000"/>
                </a:solidFill>
                <a:cs typeface="Arial" pitchFamily="34" charset="0"/>
              </a:rPr>
              <a:t>   تابع [2]</a:t>
            </a:r>
            <a:endParaRPr lang="ar-SA" sz="28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r>
              <a:rPr lang="ar-SA" dirty="0" smtClean="0"/>
              <a:t>جمع لا واحد له من لفظه ، ويجمع على معاشر .</a:t>
            </a:r>
            <a:r>
              <a:rPr lang="en-US" dirty="0" smtClean="0"/>
              <a:t> </a:t>
            </a:r>
          </a:p>
          <a:p>
            <a:pPr marL="0" algn="justLow" rtl="1"/>
            <a:r>
              <a:rPr lang="en-US" dirty="0" smtClean="0"/>
              <a:t>=</a:t>
            </a:r>
            <a:r>
              <a:rPr lang="ar-SA" dirty="0" smtClean="0"/>
              <a:t> الشباب (والشُبَّان) : جمع شاب ، ويمتد من سن البلوغ إلى سن الأربعين .</a:t>
            </a:r>
          </a:p>
          <a:p>
            <a:pPr marL="0" rtl="1"/>
            <a:r>
              <a:rPr lang="ar-SA" dirty="0" smtClean="0"/>
              <a:t>= الباءَة : لغة : الجماع ؛ واصطلاحا : </a:t>
            </a:r>
            <a:r>
              <a:rPr lang="ar-SA" dirty="0" err="1" smtClean="0"/>
              <a:t>مؤنةُ</a:t>
            </a:r>
            <a:r>
              <a:rPr lang="ar-SA" dirty="0" smtClean="0"/>
              <a:t> النكاح (من مهر ونفقة).</a:t>
            </a:r>
          </a:p>
          <a:p>
            <a:pPr marL="0" rtl="1"/>
            <a:r>
              <a:rPr lang="ar-SA" dirty="0" smtClean="0"/>
              <a:t>= أغَضُّ : أدعى إلى غض البصر؛ أي خفضِه عن النظر المحرَّم .</a:t>
            </a:r>
          </a:p>
          <a:p>
            <a:pPr marL="0" rtl="1"/>
            <a:r>
              <a:rPr lang="ar-SA" dirty="0" smtClean="0"/>
              <a:t>= أحصن : أدعى إلى إحصان الفرج؛ أي حفظِه وتحصيل عصمته. </a:t>
            </a:r>
          </a:p>
          <a:p>
            <a:pPr marL="0" rtl="1"/>
            <a:r>
              <a:rPr lang="ar-SA" dirty="0" smtClean="0"/>
              <a:t>= وِجاء : </a:t>
            </a:r>
            <a:r>
              <a:rPr lang="ar-SA" dirty="0" err="1" smtClean="0"/>
              <a:t>الوِجاءُ</a:t>
            </a:r>
            <a:r>
              <a:rPr lang="ar-SA" dirty="0" smtClean="0"/>
              <a:t> : هو رضُّ عروق الخصيتين حتى </a:t>
            </a:r>
            <a:r>
              <a:rPr lang="ar-SA" dirty="0" err="1" smtClean="0"/>
              <a:t>تنفضخ</a:t>
            </a:r>
            <a:r>
              <a:rPr lang="ar-SA" dirty="0" smtClean="0"/>
              <a:t> ؛ لتذهب بذلك شهوة الجماع ؛ فيكون شبيها </a:t>
            </a:r>
            <a:r>
              <a:rPr lang="ar-SA" dirty="0" err="1" smtClean="0"/>
              <a:t>بالخِصاء</a:t>
            </a:r>
            <a:r>
              <a:rPr lang="ar-SA" dirty="0" smtClean="0"/>
              <a:t> ( </a:t>
            </a:r>
            <a:r>
              <a:rPr lang="ar-SA" dirty="0" err="1" smtClean="0"/>
              <a:t>وهوسَلُّ</a:t>
            </a:r>
            <a:r>
              <a:rPr lang="ar-SA" dirty="0" smtClean="0"/>
              <a:t> الخصيتين).</a:t>
            </a:r>
          </a:p>
          <a:p>
            <a:pPr marL="0" rtl="1"/>
            <a:r>
              <a:rPr lang="ar-SA" dirty="0" smtClean="0"/>
              <a:t> .</a:t>
            </a:r>
            <a:endParaRPr lang="ar-SA" dirty="0"/>
          </a:p>
        </p:txBody>
      </p:sp>
    </p:spTree>
    <p:extLst>
      <p:ext uri="{BB962C8B-B14F-4D97-AF65-F5344CB8AC3E}">
        <p14:creationId xmlns:p14="http://schemas.microsoft.com/office/powerpoint/2010/main" val="38396442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r>
              <a:rPr lang="ar-SA" dirty="0" smtClean="0"/>
              <a:t># بعض </a:t>
            </a:r>
            <a:r>
              <a:rPr lang="ar-SA" b="1" dirty="0" smtClean="0"/>
              <a:t>ما يؤخذ من الحديث </a:t>
            </a:r>
            <a:r>
              <a:rPr lang="ar-SA" dirty="0" smtClean="0"/>
              <a:t>: </a:t>
            </a:r>
          </a:p>
          <a:p>
            <a:pPr marL="514350" indent="-514350" rtl="1">
              <a:buFont typeface="+mj-lt"/>
              <a:buAutoNum type="arabicPeriod"/>
            </a:pPr>
            <a:r>
              <a:rPr lang="ar-SA" dirty="0" smtClean="0"/>
              <a:t>يمكن تحقيق العفة بالزواج ، ويمكن تحقيقها – أيضا – بالصوم .</a:t>
            </a:r>
          </a:p>
          <a:p>
            <a:pPr marL="171450" indent="-514350" algn="justLow" rtl="1">
              <a:buFont typeface="+mj-lt"/>
              <a:buAutoNum type="arabicPeriod"/>
            </a:pPr>
            <a:r>
              <a:rPr lang="ar-SA" dirty="0" smtClean="0"/>
              <a:t>الحث على تحقيق العفة بالزواج ؛ وذلك لمن امتلك </a:t>
            </a:r>
            <a:r>
              <a:rPr lang="ar-SA" dirty="0" err="1" smtClean="0"/>
              <a:t>مؤنته</a:t>
            </a:r>
            <a:r>
              <a:rPr lang="ar-SA" dirty="0" smtClean="0"/>
              <a:t> وقدر على الجماع واشتهاه .</a:t>
            </a:r>
          </a:p>
          <a:p>
            <a:pPr marL="171450" indent="-514350" algn="justLow" rtl="1">
              <a:buFont typeface="+mj-lt"/>
              <a:buAutoNum type="arabicPeriod"/>
            </a:pPr>
            <a:r>
              <a:rPr lang="ar-SA" dirty="0" smtClean="0"/>
              <a:t>من طرق تحقيق العفة : الصوم ؛ وذلك لأنَّه يضعف شهوة الجماع مثلما يضعفها </a:t>
            </a:r>
            <a:r>
              <a:rPr lang="ar-SA" dirty="0" err="1" smtClean="0"/>
              <a:t>الوجاء</a:t>
            </a:r>
            <a:r>
              <a:rPr lang="ar-SA" dirty="0" smtClean="0"/>
              <a:t> !</a:t>
            </a:r>
          </a:p>
          <a:p>
            <a:pPr marL="171450" lvl="0" indent="-514350" algn="justLow" rtl="1">
              <a:buFont typeface="+mj-lt"/>
              <a:buAutoNum type="arabicPeriod"/>
            </a:pPr>
            <a:r>
              <a:rPr lang="ar-SA" dirty="0" smtClean="0"/>
              <a:t>من لم </a:t>
            </a:r>
            <a:r>
              <a:rPr lang="ar-SA" smtClean="0"/>
              <a:t>يستطع الزواج : يُستحبُّ </a:t>
            </a:r>
            <a:r>
              <a:rPr lang="ar-SA" dirty="0" smtClean="0"/>
              <a:t>له  الصوم ولا يستحب له الزواج بالاستدانة وبتكليف نفسه ما لا يطيق .</a:t>
            </a:r>
            <a:endParaRPr lang="en-US"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rtl="1"/>
            <a:endParaRPr lang="ar-SA" dirty="0" smtClean="0"/>
          </a:p>
          <a:p>
            <a:endParaRPr lang="ar-SA" dirty="0"/>
          </a:p>
        </p:txBody>
      </p:sp>
    </p:spTree>
    <p:extLst>
      <p:ext uri="{BB962C8B-B14F-4D97-AF65-F5344CB8AC3E}">
        <p14:creationId xmlns:p14="http://schemas.microsoft.com/office/powerpoint/2010/main" val="1093798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algn="ctr" rtl="1"/>
            <a:r>
              <a:rPr lang="ar-SA" b="1" u="sng" dirty="0" smtClean="0"/>
              <a:t>[2/2] : الحديث الثاني ( ح4 / 915 ، </a:t>
            </a:r>
            <a:r>
              <a:rPr lang="ar-SA" b="1" u="sng" dirty="0" err="1" smtClean="0"/>
              <a:t>ص</a:t>
            </a:r>
            <a:r>
              <a:rPr lang="ar-SA" b="1" u="sng" dirty="0" smtClean="0"/>
              <a:t> 10 – 11 )</a:t>
            </a:r>
            <a:endParaRPr lang="ar-SA" u="sng" dirty="0" smtClean="0"/>
          </a:p>
          <a:p>
            <a:pPr marL="0" algn="justLow" rtl="1"/>
            <a:r>
              <a:rPr lang="ar-SA" dirty="0" smtClean="0"/>
              <a:t>عن أبي هريرة - رضي الله تعالى عنه - عن النبي - صلى الله عليه وسلم - قال : </a:t>
            </a:r>
            <a:r>
              <a:rPr lang="ar-SA" b="1" dirty="0" smtClean="0"/>
              <a:t>{ تُنكحُ المرأة لأربع : لمالِها ، ولحسبِها ، ولجمالِها ، ولدينِها ؛ فاظفر بذاتِ الدينِ تَرِبَتْ يداكَ } </a:t>
            </a:r>
            <a:r>
              <a:rPr lang="ar-SA" dirty="0" smtClean="0"/>
              <a:t>متفق عليه </a:t>
            </a:r>
            <a:r>
              <a:rPr lang="ar-SA" b="1" dirty="0" smtClean="0"/>
              <a:t>.</a:t>
            </a:r>
            <a:endParaRPr lang="en-US" dirty="0" smtClean="0"/>
          </a:p>
          <a:p>
            <a:pPr marL="0" algn="justLow" rtl="1"/>
            <a:r>
              <a:rPr lang="ar-SA" b="1" dirty="0" smtClean="0"/>
              <a:t># اسم الصحابي الراوي للحديث : </a:t>
            </a:r>
            <a:r>
              <a:rPr lang="ar-SA" dirty="0" smtClean="0"/>
              <a:t>هو أبو هريرة ؛ عبد الرحمن بن صخر </a:t>
            </a:r>
            <a:r>
              <a:rPr lang="ar-SA" dirty="0" err="1" smtClean="0"/>
              <a:t>الدوسي</a:t>
            </a:r>
            <a:r>
              <a:rPr lang="ar-SA" b="1" dirty="0" smtClean="0"/>
              <a:t> </a:t>
            </a:r>
            <a:r>
              <a:rPr lang="ar-SA" sz="1600" b="1" dirty="0" smtClean="0"/>
              <a:t>رضي الله عنه </a:t>
            </a:r>
            <a:r>
              <a:rPr lang="ar-SA" b="1" dirty="0" smtClean="0"/>
              <a:t>.</a:t>
            </a:r>
          </a:p>
          <a:p>
            <a:pPr rtl="1"/>
            <a:r>
              <a:rPr lang="ar-SA" b="1" dirty="0" smtClean="0"/>
              <a:t># معاني أهم مفردات الحديث : </a:t>
            </a:r>
          </a:p>
          <a:p>
            <a:pPr rtl="1"/>
            <a:r>
              <a:rPr lang="ar-SA" b="1" dirty="0" smtClean="0"/>
              <a:t>= تنكح المرأة لأربع: أي : </a:t>
            </a:r>
            <a:r>
              <a:rPr lang="ar-SA" dirty="0" smtClean="0"/>
              <a:t>يُرغَب في نكاحها ؛ لأربع خصال </a:t>
            </a:r>
            <a:r>
              <a:rPr lang="ar-SA" b="1" dirty="0" smtClean="0"/>
              <a:t>.</a:t>
            </a:r>
            <a:endParaRPr lang="en-US" dirty="0" smtClean="0"/>
          </a:p>
          <a:p>
            <a:pPr marL="0" algn="justLow" rtl="1"/>
            <a:endParaRPr lang="en-US" dirty="0" smtClean="0"/>
          </a:p>
          <a:p>
            <a:pPr rtl="1"/>
            <a:endParaRPr lang="ar-SA" dirty="0"/>
          </a:p>
        </p:txBody>
      </p:sp>
    </p:spTree>
    <p:extLst>
      <p:ext uri="{BB962C8B-B14F-4D97-AF65-F5344CB8AC3E}">
        <p14:creationId xmlns:p14="http://schemas.microsoft.com/office/powerpoint/2010/main" val="305272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r>
              <a:rPr lang="ar-SA" b="1" dirty="0" smtClean="0"/>
              <a:t>= لحسبها : أي : </a:t>
            </a:r>
            <a:r>
              <a:rPr lang="ar-SA" dirty="0" smtClean="0"/>
              <a:t>للعز والشرف لها ؛ أو لأهلها </a:t>
            </a:r>
            <a:r>
              <a:rPr lang="ar-SA" b="1" dirty="0" smtClean="0"/>
              <a:t>.</a:t>
            </a:r>
            <a:endParaRPr lang="en-US" dirty="0" smtClean="0"/>
          </a:p>
          <a:p>
            <a:pPr algn="justLow" rtl="1"/>
            <a:r>
              <a:rPr lang="ar-SA" b="1" dirty="0" smtClean="0"/>
              <a:t>= فاظفر بذات الدين : أي : </a:t>
            </a:r>
            <a:r>
              <a:rPr lang="ar-SA" dirty="0" smtClean="0"/>
              <a:t>فز </a:t>
            </a:r>
            <a:r>
              <a:rPr lang="ar-SA" dirty="0" err="1" smtClean="0"/>
              <a:t>بها</a:t>
            </a:r>
            <a:r>
              <a:rPr lang="ar-SA" dirty="0" smtClean="0"/>
              <a:t> واسبق غيرك إلى الحصول عليها </a:t>
            </a:r>
            <a:endParaRPr lang="en-US" dirty="0" smtClean="0"/>
          </a:p>
          <a:p>
            <a:pPr marL="0" algn="justLow" rtl="1"/>
            <a:r>
              <a:rPr lang="ar-SA" b="1" dirty="0" smtClean="0"/>
              <a:t>= تَرِبَتْ يداك : أي : </a:t>
            </a:r>
            <a:r>
              <a:rPr lang="ar-SA" dirty="0" smtClean="0"/>
              <a:t>التصقت يداك بالتراب من شدة الفقر ؛ وهذه العبارة جاءَت في كلام العرب على صورة الدعاء لكنهم يريدون </a:t>
            </a:r>
            <a:r>
              <a:rPr lang="ar-SA" dirty="0" err="1" smtClean="0"/>
              <a:t>بها</a:t>
            </a:r>
            <a:r>
              <a:rPr lang="ar-SA" dirty="0" smtClean="0"/>
              <a:t> الحث على فعل الشيء وعدم التفريط فيه ولا يريدون </a:t>
            </a:r>
            <a:r>
              <a:rPr lang="ar-SA" dirty="0" err="1" smtClean="0"/>
              <a:t>بها</a:t>
            </a:r>
            <a:r>
              <a:rPr lang="ar-SA" dirty="0" smtClean="0"/>
              <a:t> الدعاء</a:t>
            </a:r>
            <a:r>
              <a:rPr lang="ar-SA" b="1" dirty="0" smtClean="0"/>
              <a:t> !</a:t>
            </a:r>
          </a:p>
          <a:p>
            <a:pPr marL="0" algn="justLow" rtl="1"/>
            <a:r>
              <a:rPr lang="ar-SA" b="1" dirty="0" smtClean="0"/>
              <a:t># بعض ما يؤخذ من الحديث :</a:t>
            </a:r>
          </a:p>
          <a:p>
            <a:pPr marL="504000" indent="-514350" algn="justLow" rtl="1">
              <a:buFont typeface="Arial" pitchFamily="34" charset="0"/>
              <a:buChar char="•"/>
            </a:pPr>
            <a:r>
              <a:rPr lang="ar-SA" dirty="0" smtClean="0"/>
              <a:t>أنَّ الرجل في العادة يختار لنفسه الزواج من المرأة المتصفة       بواحدة من هذه الصفات الأربع المذكورة في الحديث !</a:t>
            </a:r>
            <a:endParaRPr lang="en-US" dirty="0" smtClean="0"/>
          </a:p>
          <a:p>
            <a:pPr marL="0" algn="justLow" rtl="1"/>
            <a:endParaRPr lang="en-US" dirty="0" smtClean="0"/>
          </a:p>
          <a:p>
            <a:endParaRPr lang="ar-SA" dirty="0"/>
          </a:p>
        </p:txBody>
      </p:sp>
    </p:spTree>
    <p:extLst>
      <p:ext uri="{BB962C8B-B14F-4D97-AF65-F5344CB8AC3E}">
        <p14:creationId xmlns:p14="http://schemas.microsoft.com/office/powerpoint/2010/main" val="2840317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marL="514350" lvl="0" indent="-514350" algn="justLow" rtl="1">
              <a:buFont typeface="Arial" pitchFamily="34" charset="0"/>
              <a:buChar char="•"/>
            </a:pPr>
            <a:r>
              <a:rPr lang="ar-SA" dirty="0" smtClean="0"/>
              <a:t>أنَّ ثلاثة أصناف من الراغبين بالزواج مخطئون في اختيارهم لصفات الزوجة وصنفا واحدا رابعا هو المصيب في اختياره .</a:t>
            </a:r>
            <a:endParaRPr lang="en-US" dirty="0" smtClean="0"/>
          </a:p>
          <a:p>
            <a:pPr marL="514350" lvl="0" indent="-514350" algn="justLow" rtl="1">
              <a:buFont typeface="Arial" pitchFamily="34" charset="0"/>
              <a:buChar char="•"/>
            </a:pPr>
            <a:r>
              <a:rPr lang="en-US" dirty="0" smtClean="0"/>
              <a:t> </a:t>
            </a:r>
            <a:r>
              <a:rPr lang="ar-SA" dirty="0" smtClean="0"/>
              <a:t>الحث على الزواج من ذات الدين والفوز </a:t>
            </a:r>
            <a:r>
              <a:rPr lang="ar-SA" dirty="0" err="1" smtClean="0"/>
              <a:t>بها</a:t>
            </a:r>
            <a:r>
              <a:rPr lang="ar-SA" dirty="0" smtClean="0"/>
              <a:t> ؛ لما لذلك من عواقب حميدة على الزوجين والأسرة والمجتمع .</a:t>
            </a:r>
          </a:p>
          <a:p>
            <a:pPr marL="514350" indent="-514350" algn="justLow" rtl="1">
              <a:buFont typeface="Arial" pitchFamily="34" charset="0"/>
              <a:buChar char="•"/>
            </a:pPr>
            <a:r>
              <a:rPr lang="ar-SA" dirty="0" smtClean="0"/>
              <a:t>أنَّ التلفظ بالعبارات التي جرت على ألسنة العرب مما ظاهره الدعاء ومدلوله الذم ( مثل : تربت يداك ، وثكلتك أُمُّك ) لا بأس </a:t>
            </a:r>
            <a:r>
              <a:rPr lang="ar-SA" dirty="0" err="1" smtClean="0"/>
              <a:t>به</a:t>
            </a:r>
            <a:r>
              <a:rPr lang="ar-SA" dirty="0" smtClean="0"/>
              <a:t> ؛  شرط أن لا يقصد قائلها حقيقتها ومدلولها من الذم والتقبيح !</a:t>
            </a:r>
            <a:endParaRPr lang="en-US" dirty="0" smtClean="0"/>
          </a:p>
          <a:p>
            <a:pPr marL="514350" lvl="0" indent="-514350" algn="justLow" rtl="1">
              <a:buFont typeface="Arial" pitchFamily="34" charset="0"/>
              <a:buChar char="•"/>
            </a:pPr>
            <a:endParaRPr lang="ar-SA" dirty="0" smtClean="0"/>
          </a:p>
          <a:p>
            <a:pPr marL="514350" lvl="0" indent="-514350" algn="justLow" rtl="1">
              <a:buFont typeface="Arial" pitchFamily="34" charset="0"/>
              <a:buChar char="•"/>
            </a:pPr>
            <a:endParaRPr lang="ar-SA" b="1" dirty="0" smtClean="0"/>
          </a:p>
          <a:p>
            <a:pPr marL="514350" lvl="0" indent="-514350" algn="justLow" rtl="1"/>
            <a:endParaRPr lang="en-US" dirty="0" smtClean="0"/>
          </a:p>
          <a:p>
            <a:endParaRPr lang="ar-SA" dirty="0"/>
          </a:p>
        </p:txBody>
      </p:sp>
    </p:spTree>
    <p:extLst>
      <p:ext uri="{BB962C8B-B14F-4D97-AF65-F5344CB8AC3E}">
        <p14:creationId xmlns:p14="http://schemas.microsoft.com/office/powerpoint/2010/main" val="3693724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algn="ctr" rtl="1"/>
            <a:r>
              <a:rPr lang="ar-SA" b="1" u="sng" dirty="0" smtClean="0"/>
              <a:t>الحديث الثالث (ح 5 /916 ، </a:t>
            </a:r>
            <a:r>
              <a:rPr lang="ar-SA" b="1" u="sng" dirty="0" err="1" smtClean="0"/>
              <a:t>ص</a:t>
            </a:r>
            <a:r>
              <a:rPr lang="ar-SA" b="1" u="sng" dirty="0" smtClean="0"/>
              <a:t> 11 – 12 ) </a:t>
            </a:r>
            <a:endParaRPr lang="en-US" u="sng" dirty="0" smtClean="0"/>
          </a:p>
          <a:p>
            <a:pPr marL="0" algn="justLow" rtl="1"/>
            <a:r>
              <a:rPr lang="ar-SA" dirty="0" smtClean="0"/>
              <a:t>عن أبي هريرة - رضي الله عنه - أنَّ النبي - صلى الله عليه وسلم - كان إذا </a:t>
            </a:r>
            <a:r>
              <a:rPr lang="ar-SA" dirty="0" err="1" smtClean="0"/>
              <a:t>رفَّأ</a:t>
            </a:r>
            <a:r>
              <a:rPr lang="ar-SA" dirty="0" smtClean="0"/>
              <a:t> إنسانا إذا تزوج قال :</a:t>
            </a:r>
            <a:r>
              <a:rPr lang="ar-SA" b="1" dirty="0" smtClean="0"/>
              <a:t> { بارك الله </a:t>
            </a:r>
            <a:r>
              <a:rPr lang="ar-SA" b="1" dirty="0" err="1" smtClean="0"/>
              <a:t>لك</a:t>
            </a:r>
            <a:r>
              <a:rPr lang="ar-SA" b="1" dirty="0" smtClean="0"/>
              <a:t> ، وبارك عليك ، وجمع بينكما في خير } </a:t>
            </a:r>
            <a:r>
              <a:rPr lang="ar-SA" dirty="0" smtClean="0"/>
              <a:t>حديث صحيح ؛ رواه أحمد في مسنده ، وصححه الترمذي وابن </a:t>
            </a:r>
            <a:r>
              <a:rPr lang="ar-SA" dirty="0" err="1" smtClean="0"/>
              <a:t>خزيمة</a:t>
            </a:r>
            <a:r>
              <a:rPr lang="ar-SA" dirty="0" smtClean="0"/>
              <a:t> وابن حبان </a:t>
            </a:r>
            <a:r>
              <a:rPr lang="ar-SA" b="1" dirty="0" smtClean="0"/>
              <a:t>.</a:t>
            </a:r>
            <a:endParaRPr lang="en-US" dirty="0" smtClean="0"/>
          </a:p>
          <a:p>
            <a:pPr rtl="1"/>
            <a:r>
              <a:rPr lang="ar-SA" b="1" dirty="0" smtClean="0"/>
              <a:t># معاني أهم مفردات الحديث : </a:t>
            </a:r>
            <a:endParaRPr lang="en-US" dirty="0" smtClean="0"/>
          </a:p>
          <a:p>
            <a:pPr rtl="1"/>
            <a:r>
              <a:rPr lang="ar-SA" b="1" dirty="0" err="1" smtClean="0"/>
              <a:t>رَفَّـأ</a:t>
            </a:r>
            <a:r>
              <a:rPr lang="ar-SA" b="1" dirty="0" smtClean="0"/>
              <a:t> إنسانا إذا تزوَّج : </a:t>
            </a:r>
            <a:r>
              <a:rPr lang="ar-SA" dirty="0" smtClean="0"/>
              <a:t>أي : هنَّأه بزواجه</a:t>
            </a:r>
            <a:r>
              <a:rPr lang="ar-SA" b="1" dirty="0" smtClean="0"/>
              <a:t> .</a:t>
            </a:r>
          </a:p>
          <a:p>
            <a:pPr rtl="1"/>
            <a:r>
              <a:rPr lang="ar-SA" b="1" dirty="0" smtClean="0"/>
              <a:t>الرِّفاء : </a:t>
            </a:r>
            <a:r>
              <a:rPr lang="ar-SA" dirty="0" smtClean="0"/>
              <a:t>الموافقة والسكون والطمأنينة ؛ من </a:t>
            </a:r>
            <a:r>
              <a:rPr lang="ar-SA" dirty="0" err="1" smtClean="0"/>
              <a:t>رَفَأ</a:t>
            </a:r>
            <a:r>
              <a:rPr lang="ar-SA" dirty="0" smtClean="0"/>
              <a:t> الثوب أي : أصلحه</a:t>
            </a:r>
            <a:r>
              <a:rPr lang="ar-SA" b="1" dirty="0" smtClean="0"/>
              <a:t> .</a:t>
            </a:r>
            <a:endParaRPr lang="en-US" dirty="0" smtClean="0"/>
          </a:p>
          <a:p>
            <a:endParaRPr lang="ar-SA" dirty="0"/>
          </a:p>
        </p:txBody>
      </p:sp>
    </p:spTree>
    <p:extLst>
      <p:ext uri="{BB962C8B-B14F-4D97-AF65-F5344CB8AC3E}">
        <p14:creationId xmlns:p14="http://schemas.microsoft.com/office/powerpoint/2010/main" val="445135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marL="0" algn="justLow" rtl="1"/>
            <a:r>
              <a:rPr lang="ar-SA" b="1" dirty="0" smtClean="0"/>
              <a:t>بارك الله </a:t>
            </a:r>
            <a:r>
              <a:rPr lang="ar-SA" b="1" smtClean="0"/>
              <a:t>لك: </a:t>
            </a:r>
            <a:r>
              <a:rPr lang="ar-SA" dirty="0" smtClean="0"/>
              <a:t>أي : وضع البركة فيك ؛ والبركة هي دوام الخير      الإلهي في الشيء وزيادته فيه (حسيا ومعنويا) .</a:t>
            </a:r>
            <a:endParaRPr lang="en-US" dirty="0" smtClean="0"/>
          </a:p>
          <a:p>
            <a:pPr marL="0" algn="justLow" rtl="1"/>
            <a:r>
              <a:rPr lang="ar-SA" b="1" dirty="0" smtClean="0"/>
              <a:t>خير : </a:t>
            </a:r>
            <a:r>
              <a:rPr lang="ar-SA" dirty="0" smtClean="0"/>
              <a:t>كلمة جامعة لأسباب السعادة كلها ؛ من حسن عشرة ، ورغد عيش ،وحصول إنجاب ، وصلاح </a:t>
            </a:r>
            <a:r>
              <a:rPr lang="ar-SA" dirty="0" err="1" smtClean="0"/>
              <a:t>خلفة</a:t>
            </a:r>
            <a:r>
              <a:rPr lang="ar-SA" dirty="0" smtClean="0"/>
              <a:t> .</a:t>
            </a:r>
            <a:endParaRPr lang="en-US" dirty="0" smtClean="0"/>
          </a:p>
          <a:p>
            <a:pPr rtl="1"/>
            <a:r>
              <a:rPr lang="ar-SA" b="1" dirty="0" smtClean="0"/>
              <a:t># بعض ما يؤخذ من الحديث :</a:t>
            </a:r>
            <a:endParaRPr lang="en-US" dirty="0" smtClean="0"/>
          </a:p>
          <a:p>
            <a:pPr rtl="1">
              <a:buFont typeface="Arial" pitchFamily="34" charset="0"/>
              <a:buChar char="•"/>
            </a:pPr>
            <a:r>
              <a:rPr lang="ar-SA" dirty="0" smtClean="0"/>
              <a:t>استحباب دعاء المسلم لأخيه المسلم ؛ لاسيما في المناسبات السارة. </a:t>
            </a:r>
            <a:endParaRPr lang="en-US" dirty="0" smtClean="0"/>
          </a:p>
          <a:p>
            <a:pPr algn="justLow" rtl="1">
              <a:buFont typeface="Arial" pitchFamily="34" charset="0"/>
              <a:buChar char="•"/>
            </a:pPr>
            <a:r>
              <a:rPr lang="ar-SA" dirty="0" smtClean="0"/>
              <a:t>عقد الزواج صفقة هامة في حياة المتزوج ! لذا علينا الدعاء له بالبركة .</a:t>
            </a:r>
            <a:endParaRPr lang="en-US" dirty="0" smtClean="0"/>
          </a:p>
          <a:p>
            <a:endParaRPr lang="ar-SA" dirty="0"/>
          </a:p>
        </p:txBody>
      </p:sp>
    </p:spTree>
    <p:extLst>
      <p:ext uri="{BB962C8B-B14F-4D97-AF65-F5344CB8AC3E}">
        <p14:creationId xmlns:p14="http://schemas.microsoft.com/office/powerpoint/2010/main" val="22809321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استبدال دعاء أهل الجاهلية للمتزوج (وهو قولهم له : بالرِّفاءِ والبنين ) بدعاء أفضل منه ؛ وهو الدعاء النبوي ( المذكور في الحديث) .</a:t>
            </a:r>
          </a:p>
          <a:p>
            <a:pPr rtl="1"/>
            <a:endParaRPr lang="ar-SA" b="1" dirty="0" smtClean="0"/>
          </a:p>
          <a:p>
            <a:pPr rtl="1"/>
            <a:r>
              <a:rPr lang="ar-SA" b="1" dirty="0" smtClean="0"/>
              <a:t># نصيحة :</a:t>
            </a:r>
          </a:p>
          <a:p>
            <a:pPr algn="justLow" rtl="1">
              <a:buFont typeface="Arial" pitchFamily="34" charset="0"/>
              <a:buChar char="•"/>
            </a:pPr>
            <a:r>
              <a:rPr lang="ar-SA" dirty="0" smtClean="0"/>
              <a:t> يُسَنُّ للرجل إذا دخل على عروسه الأخذ برأسها ، ثمَّ الدعاء بهذه الكلمات : { اللهم بارك لي في أهلي ، وبارك لأهلي فيَّ ، وارزقني منهم }.</a:t>
            </a:r>
            <a:endParaRPr lang="en-US" dirty="0" smtClean="0"/>
          </a:p>
          <a:p>
            <a:pPr algn="justLow" rtl="1">
              <a:buFont typeface="Arial" pitchFamily="34" charset="0"/>
              <a:buChar char="•"/>
            </a:pPr>
            <a:endParaRPr lang="en-US" dirty="0" smtClean="0"/>
          </a:p>
          <a:p>
            <a:endParaRPr lang="ar-SA" dirty="0"/>
          </a:p>
        </p:txBody>
      </p:sp>
    </p:spTree>
    <p:extLst>
      <p:ext uri="{BB962C8B-B14F-4D97-AF65-F5344CB8AC3E}">
        <p14:creationId xmlns:p14="http://schemas.microsoft.com/office/powerpoint/2010/main" val="39060499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16784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smtClean="0">
                <a:solidFill>
                  <a:srgbClr val="43A79C"/>
                </a:solidFill>
                <a:latin typeface="AYM Wadiy S_U normal."/>
                <a:cs typeface="Times New Roman" pitchFamily="18" charset="0"/>
              </a:rPr>
              <a:t>اسم المقرر</a:t>
            </a:r>
            <a:endParaRPr lang="ar-SA" sz="3700" b="1" dirty="0" smtClean="0">
              <a:solidFill>
                <a:srgbClr val="43A79C"/>
              </a:solidFill>
              <a:latin typeface="AYM Wadiy S_U normal."/>
              <a:cs typeface="Times New Roman" pitchFamily="18" charset="0"/>
            </a:endParaRPr>
          </a:p>
          <a:p>
            <a:pPr algn="ctr" rtl="0"/>
            <a:r>
              <a:rPr lang="ar-SA" sz="2800" b="1" dirty="0">
                <a:solidFill>
                  <a:srgbClr val="313B4A"/>
                </a:solidFill>
                <a:latin typeface="Calibri" pitchFamily="34" charset="0"/>
                <a:cs typeface="Times New Roman" pitchFamily="18" charset="0"/>
              </a:rPr>
              <a:t>الحديث (2</a:t>
            </a:r>
            <a:r>
              <a:rPr lang="ar-SA" sz="2800" b="1" dirty="0" smtClean="0">
                <a:solidFill>
                  <a:srgbClr val="313B4A"/>
                </a:solidFill>
                <a:latin typeface="Calibri" pitchFamily="34" charset="0"/>
                <a:cs typeface="Times New Roman" pitchFamily="18" charset="0"/>
              </a:rPr>
              <a:t>)</a:t>
            </a:r>
            <a:r>
              <a:rPr lang="en-US" sz="2800" b="1" dirty="0" smtClean="0">
                <a:solidFill>
                  <a:srgbClr val="313B4A"/>
                </a:solidFill>
                <a:latin typeface="Calibri" pitchFamily="34" charset="0"/>
                <a:cs typeface="Times New Roman" pitchFamily="18" charset="0"/>
              </a:rPr>
              <a:t> </a:t>
            </a:r>
            <a:endParaRPr lang="ar-SA" sz="2800" b="1" dirty="0" smtClean="0">
              <a:solidFill>
                <a:srgbClr val="313B4A"/>
              </a:solidFill>
              <a:latin typeface="Calibri" pitchFamily="34" charset="0"/>
              <a:cs typeface="Times New Roman" pitchFamily="18" charset="0"/>
            </a:endParaRPr>
          </a:p>
          <a:p>
            <a:pPr algn="ctr" rtl="0"/>
            <a:r>
              <a:rPr lang="ar-SA" sz="3700" b="1" dirty="0" smtClean="0">
                <a:solidFill>
                  <a:srgbClr val="43A79C"/>
                </a:solidFill>
                <a:latin typeface="AYM Wadiy S_U normal."/>
                <a:cs typeface="Times New Roman" pitchFamily="18" charset="0"/>
              </a:rPr>
              <a:t>استاذ المقرر</a:t>
            </a:r>
          </a:p>
          <a:p>
            <a:pPr algn="ctr"/>
            <a:r>
              <a:rPr lang="en-US" sz="2800" b="1" dirty="0" smtClean="0">
                <a:solidFill>
                  <a:srgbClr val="313B4A"/>
                </a:solidFill>
                <a:latin typeface="Calibri" pitchFamily="34" charset="0"/>
                <a:cs typeface="Times New Roman" pitchFamily="18" charset="0"/>
              </a:rPr>
              <a:t> </a:t>
            </a:r>
            <a:r>
              <a:rPr lang="ar-SA" sz="2800" b="1" dirty="0">
                <a:solidFill>
                  <a:srgbClr val="313B4A"/>
                </a:solidFill>
                <a:latin typeface="Calibri" pitchFamily="34" charset="0"/>
                <a:cs typeface="Times New Roman" pitchFamily="18" charset="0"/>
              </a:rPr>
              <a:t>د/ محمد سعيد صبري </a:t>
            </a:r>
            <a:r>
              <a:rPr lang="ar-SA" sz="2800" b="1" dirty="0" smtClean="0">
                <a:solidFill>
                  <a:srgbClr val="313B4A"/>
                </a:solidFill>
                <a:latin typeface="Calibri" pitchFamily="34" charset="0"/>
                <a:cs typeface="Times New Roman" pitchFamily="18" charset="0"/>
              </a:rPr>
              <a:t>صباح</a:t>
            </a:r>
            <a:endParaRPr lang="ar-SA" sz="2800" b="1" dirty="0">
              <a:solidFill>
                <a:srgbClr val="313B4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24</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10944170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b="1" dirty="0">
                <a:effectLst>
                  <a:outerShdw blurRad="38100" dist="38100" dir="2700000" algn="tl">
                    <a:srgbClr val="000000">
                      <a:alpha val="43137"/>
                    </a:srgbClr>
                  </a:outerShdw>
                </a:effectLst>
                <a:cs typeface="Arial" pitchFamily="34" charset="0"/>
              </a:rPr>
              <a:t>المحاضرة الثانية</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ar-SA" sz="36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5410483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latin typeface="+mj-lt"/>
                <a:ea typeface="+mj-ea"/>
                <a:cs typeface="Arial" charset="0"/>
              </a:rPr>
              <a:t>عناصر المحاضرة</a:t>
            </a:r>
          </a:p>
        </p:txBody>
      </p:sp>
      <p:sp>
        <p:nvSpPr>
          <p:cNvPr id="3" name="عنصر نائب للمحتوى 2"/>
          <p:cNvSpPr>
            <a:spLocks noGrp="1"/>
          </p:cNvSpPr>
          <p:nvPr>
            <p:ph idx="1"/>
          </p:nvPr>
        </p:nvSpPr>
        <p:spPr/>
        <p:txBody>
          <a:bodyPr/>
          <a:lstStyle/>
          <a:p>
            <a:pPr algn="ctr" rtl="1"/>
            <a:r>
              <a:rPr lang="en-US" b="1" dirty="0" smtClean="0"/>
              <a:t> </a:t>
            </a:r>
            <a:r>
              <a:rPr lang="ar-SA" b="1" dirty="0" smtClean="0"/>
              <a:t>ا – مدخل إلى باب عِشرةِ النساء .</a:t>
            </a:r>
          </a:p>
          <a:p>
            <a:pPr algn="ctr" rtl="1"/>
            <a:endParaRPr lang="en-US" b="1" dirty="0" smtClean="0"/>
          </a:p>
          <a:p>
            <a:pPr algn="ctr" rtl="1"/>
            <a:r>
              <a:rPr lang="ar-SA" b="1" dirty="0" smtClean="0"/>
              <a:t>2 – دراسة لأربعة أحاديث من باب عشرة النساء .</a:t>
            </a: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33249841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[1] مدخل إلى باب عِشْرةِ النساء</a:t>
            </a:r>
          </a:p>
        </p:txBody>
      </p:sp>
      <p:sp>
        <p:nvSpPr>
          <p:cNvPr id="3" name="عنصر نائب للمحتوى 2"/>
          <p:cNvSpPr>
            <a:spLocks noGrp="1"/>
          </p:cNvSpPr>
          <p:nvPr>
            <p:ph idx="1"/>
          </p:nvPr>
        </p:nvSpPr>
        <p:spPr/>
        <p:txBody>
          <a:bodyPr/>
          <a:lstStyle/>
          <a:p>
            <a:pPr rtl="1"/>
            <a:r>
              <a:rPr lang="en-US" b="1" dirty="0" smtClean="0"/>
              <a:t>  </a:t>
            </a:r>
            <a:r>
              <a:rPr lang="ar-SA" b="1" dirty="0" smtClean="0"/>
              <a:t>[1/1] : المراد بحسن العِشْرة .</a:t>
            </a:r>
          </a:p>
          <a:p>
            <a:pPr rtl="1"/>
            <a:endParaRPr lang="ar-SA" b="1" dirty="0" smtClean="0"/>
          </a:p>
          <a:p>
            <a:pPr rtl="1"/>
            <a:r>
              <a:rPr lang="ar-SA" b="1" dirty="0" smtClean="0"/>
              <a:t>[2/1] : حثُّ الإسلام على حسن عشرة النساء .</a:t>
            </a:r>
          </a:p>
          <a:p>
            <a:pPr rtl="1"/>
            <a:endParaRPr lang="ar-SA" b="1" dirty="0" smtClean="0"/>
          </a:p>
          <a:p>
            <a:pPr rtl="1"/>
            <a:r>
              <a:rPr lang="ar-SA" b="1" dirty="0" smtClean="0"/>
              <a:t>[3/1] : بعض حقوق كل من الزوجين على الآخر .</a:t>
            </a:r>
          </a:p>
          <a:p>
            <a:pPr rtl="1"/>
            <a:endParaRPr lang="ar-SA" b="1" u="sng" dirty="0" smtClean="0"/>
          </a:p>
          <a:p>
            <a:pPr rtl="1"/>
            <a:endParaRPr lang="ar-SA" b="1" dirty="0" smtClean="0"/>
          </a:p>
          <a:p>
            <a:endParaRPr lang="ar-SA" dirty="0"/>
          </a:p>
        </p:txBody>
      </p:sp>
    </p:spTree>
    <p:extLst>
      <p:ext uri="{BB962C8B-B14F-4D97-AF65-F5344CB8AC3E}">
        <p14:creationId xmlns:p14="http://schemas.microsoft.com/office/powerpoint/2010/main" val="12377431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p:spPr>
        <p:txBody>
          <a:bodyPr/>
          <a:lstStyle/>
          <a:p>
            <a:r>
              <a:rPr lang="ar-SA" b="1" dirty="0">
                <a:solidFill>
                  <a:srgbClr val="D98061"/>
                </a:solidFill>
                <a:latin typeface="+mj-lt"/>
                <a:ea typeface="+mj-ea"/>
                <a:cs typeface="Arial" charset="0"/>
              </a:rPr>
              <a:t>[1] مدخل إلى باب عِشْرةِ النساء</a:t>
            </a:r>
            <a:endParaRPr lang="en-US" b="1" dirty="0">
              <a:solidFill>
                <a:srgbClr val="D98061"/>
              </a:solidFill>
              <a:latin typeface="+mj-lt"/>
              <a:ea typeface="+mj-ea"/>
              <a:cs typeface="Arial" charset="0"/>
            </a:endParaRPr>
          </a:p>
        </p:txBody>
      </p:sp>
      <p:sp>
        <p:nvSpPr>
          <p:cNvPr id="5" name="عنصر نائب للمحتوى 4"/>
          <p:cNvSpPr>
            <a:spLocks noGrp="1"/>
          </p:cNvSpPr>
          <p:nvPr>
            <p:ph idx="1"/>
          </p:nvPr>
        </p:nvSpPr>
        <p:spPr/>
        <p:txBody>
          <a:bodyPr/>
          <a:lstStyle/>
          <a:p>
            <a:pPr algn="ctr" rtl="1"/>
            <a:r>
              <a:rPr lang="en-US" b="1" u="sng" dirty="0" smtClean="0"/>
              <a:t> </a:t>
            </a:r>
            <a:r>
              <a:rPr lang="ar-SA" b="1" u="sng" dirty="0" smtClean="0"/>
              <a:t>[1/1] : المراد بحسن العِشْرة</a:t>
            </a:r>
          </a:p>
          <a:p>
            <a:pPr rtl="1"/>
            <a:r>
              <a:rPr lang="ar-SA" dirty="0" smtClean="0"/>
              <a:t>= العشرة لغة :هي المخالطة ؛ مأخوذة من العشيرة .</a:t>
            </a:r>
          </a:p>
          <a:p>
            <a:pPr rtl="1"/>
            <a:r>
              <a:rPr lang="ar-SA" dirty="0" smtClean="0"/>
              <a:t>= حسن العشرة شرعا :وجود الألفة والمودة والتراحم بين الزوجين !</a:t>
            </a:r>
          </a:p>
          <a:p>
            <a:pPr algn="ctr" rtl="1"/>
            <a:r>
              <a:rPr lang="ar-SA" b="1" u="sng" dirty="0" smtClean="0"/>
              <a:t>[2/1] : حثُّ الإسلام على حسن عشرة النساء .</a:t>
            </a:r>
          </a:p>
          <a:p>
            <a:pPr marL="0" algn="justLow" rtl="1"/>
            <a:r>
              <a:rPr lang="ar-SA" dirty="0" smtClean="0"/>
              <a:t>قال تعالى :{ وعاشروهنَّ بالمعروف } ، وقال سبحانه :{ ولهنَّ مثل  الذي عليهنَّ بالمعروف}.</a:t>
            </a:r>
          </a:p>
          <a:p>
            <a:pPr rtl="1"/>
            <a:r>
              <a:rPr lang="ar-SA" dirty="0" smtClean="0"/>
              <a:t>وقال رسول الله </a:t>
            </a:r>
            <a:r>
              <a:rPr lang="ar-SA" sz="1400" dirty="0" smtClean="0"/>
              <a:t>صلى الله عليه وسلم</a:t>
            </a:r>
            <a:r>
              <a:rPr lang="ar-SA" dirty="0" smtClean="0"/>
              <a:t>:{ خيركم خيركم لأهله ، وأنا خيركم لأهلي}</a:t>
            </a:r>
            <a:endParaRPr lang="ar-SA" dirty="0"/>
          </a:p>
        </p:txBody>
      </p:sp>
    </p:spTree>
    <p:extLst>
      <p:ext uri="{BB962C8B-B14F-4D97-AF65-F5344CB8AC3E}">
        <p14:creationId xmlns:p14="http://schemas.microsoft.com/office/powerpoint/2010/main" val="38807565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[1]</a:t>
            </a:r>
          </a:p>
        </p:txBody>
      </p:sp>
      <p:sp>
        <p:nvSpPr>
          <p:cNvPr id="3" name="عنصر نائب للمحتوى 2"/>
          <p:cNvSpPr>
            <a:spLocks noGrp="1"/>
          </p:cNvSpPr>
          <p:nvPr>
            <p:ph idx="1"/>
          </p:nvPr>
        </p:nvSpPr>
        <p:spPr/>
        <p:txBody>
          <a:bodyPr/>
          <a:lstStyle/>
          <a:p>
            <a:pPr algn="ctr" rtl="1"/>
            <a:r>
              <a:rPr lang="ar-SA" b="1" u="sng" dirty="0" smtClean="0"/>
              <a:t>[3/1] : بعض حقوق كل من الزوجين على الآخر .</a:t>
            </a:r>
          </a:p>
          <a:p>
            <a:pPr marL="514350" indent="-514350" rtl="1">
              <a:buFont typeface="+mj-lt"/>
              <a:buAutoNum type="arabicPeriod"/>
            </a:pPr>
            <a:r>
              <a:rPr lang="ar-SA" dirty="0" smtClean="0"/>
              <a:t>معاشرة كلِّ واحد منهما للآخر بالمعروف .</a:t>
            </a:r>
          </a:p>
          <a:p>
            <a:pPr marL="514350" indent="-514350" rtl="1">
              <a:buFont typeface="+mj-lt"/>
              <a:buAutoNum type="arabicPeriod"/>
            </a:pPr>
            <a:r>
              <a:rPr lang="ar-SA" dirty="0" smtClean="0"/>
              <a:t>حرص كل واحد منهما على سلامة الآخر وصحته الجسمية والنفسية ، ومراعاته لمشاعره وأحاسيسه.</a:t>
            </a:r>
          </a:p>
          <a:p>
            <a:pPr marL="514350" indent="-514350" rtl="1">
              <a:buFont typeface="+mj-lt"/>
              <a:buAutoNum type="arabicPeriod"/>
            </a:pPr>
            <a:r>
              <a:rPr lang="ar-SA" dirty="0" smtClean="0"/>
              <a:t>توقير كل واحد منهما للآخر ، واحترامه له ، وتعاونه معه .</a:t>
            </a:r>
          </a:p>
          <a:p>
            <a:pPr marL="514350" indent="-514350" rtl="1">
              <a:buFont typeface="+mj-lt"/>
              <a:buAutoNum type="arabicPeriod"/>
            </a:pPr>
            <a:r>
              <a:rPr lang="ar-SA" dirty="0" smtClean="0"/>
              <a:t>حفظ كل واحد منهما لكرامة الآخر وكرامة وأهله .</a:t>
            </a:r>
          </a:p>
          <a:p>
            <a:pPr marL="514350" indent="-514350" rtl="1">
              <a:buFont typeface="+mj-lt"/>
              <a:buAutoNum type="arabicPeriod"/>
            </a:pPr>
            <a:r>
              <a:rPr lang="ar-SA" dirty="0" smtClean="0"/>
              <a:t>مشاركة كل واحد منهما للآخر في أفراحه وأتراحه ، وآماله وآلامه .</a:t>
            </a:r>
          </a:p>
          <a:p>
            <a:pPr marL="514350" indent="-514350" rtl="1">
              <a:buFont typeface="+mj-lt"/>
              <a:buAutoNum type="arabicPeriod"/>
            </a:pPr>
            <a:endParaRPr lang="ar-SA" dirty="0" smtClean="0"/>
          </a:p>
          <a:p>
            <a:pPr marL="514350" indent="-514350" rtl="1">
              <a:buFont typeface="+mj-lt"/>
              <a:buAutoNum type="arabicPeriod"/>
            </a:pPr>
            <a:endParaRPr lang="ar-SA" dirty="0" smtClean="0"/>
          </a:p>
          <a:p>
            <a:endParaRPr lang="ar-SA" dirty="0"/>
          </a:p>
        </p:txBody>
      </p:sp>
    </p:spTree>
    <p:extLst>
      <p:ext uri="{BB962C8B-B14F-4D97-AF65-F5344CB8AC3E}">
        <p14:creationId xmlns:p14="http://schemas.microsoft.com/office/powerpoint/2010/main" val="16427213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[2] دراسة لأربعة أحاديث من باب عشرة النساء</a:t>
            </a:r>
          </a:p>
        </p:txBody>
      </p:sp>
      <p:sp>
        <p:nvSpPr>
          <p:cNvPr id="3" name="عنصر نائب للمحتوى 2"/>
          <p:cNvSpPr>
            <a:spLocks noGrp="1"/>
          </p:cNvSpPr>
          <p:nvPr>
            <p:ph idx="1"/>
          </p:nvPr>
        </p:nvSpPr>
        <p:spPr/>
        <p:txBody>
          <a:bodyPr/>
          <a:lstStyle/>
          <a:p>
            <a:pPr rtl="1"/>
            <a:r>
              <a:rPr lang="ar-SA" b="1" dirty="0" smtClean="0"/>
              <a:t>[1/2] : الحديث الأول  ( ح3 / 956 ، </a:t>
            </a:r>
            <a:r>
              <a:rPr lang="ar-SA" b="1" dirty="0" err="1" smtClean="0"/>
              <a:t>ص</a:t>
            </a:r>
            <a:r>
              <a:rPr lang="ar-SA" b="1" dirty="0" smtClean="0"/>
              <a:t> : 82 – 84 )</a:t>
            </a:r>
          </a:p>
          <a:p>
            <a:pPr rtl="1"/>
            <a:endParaRPr lang="ar-SA" b="1" u="sng" dirty="0" smtClean="0"/>
          </a:p>
          <a:p>
            <a:pPr rtl="1"/>
            <a:r>
              <a:rPr lang="ar-SA" b="1" dirty="0" smtClean="0"/>
              <a:t>[2/2] : الحديث الثاني ( </a:t>
            </a:r>
            <a:r>
              <a:rPr lang="ar-SA" b="1" dirty="0" err="1" smtClean="0"/>
              <a:t>ح</a:t>
            </a:r>
            <a:r>
              <a:rPr lang="ar-SA" b="1" dirty="0" smtClean="0"/>
              <a:t> 5 / 958 ، </a:t>
            </a:r>
            <a:r>
              <a:rPr lang="ar-SA" b="1" dirty="0" err="1" smtClean="0"/>
              <a:t>ص</a:t>
            </a:r>
            <a:r>
              <a:rPr lang="ar-SA" b="1" dirty="0" smtClean="0"/>
              <a:t> : 86 – 87 )</a:t>
            </a:r>
          </a:p>
          <a:p>
            <a:pPr rtl="1"/>
            <a:endParaRPr lang="ar-SA" b="1" u="sng" dirty="0" smtClean="0"/>
          </a:p>
          <a:p>
            <a:pPr rtl="1"/>
            <a:r>
              <a:rPr lang="ar-SA" b="1" dirty="0" smtClean="0"/>
              <a:t>[3/2] : الحديث الثالث ( </a:t>
            </a:r>
            <a:r>
              <a:rPr lang="ar-SA" b="1" dirty="0" err="1" smtClean="0"/>
              <a:t>ح</a:t>
            </a:r>
            <a:r>
              <a:rPr lang="ar-SA" b="1" dirty="0" smtClean="0"/>
              <a:t> 6 / 959 ، </a:t>
            </a:r>
            <a:r>
              <a:rPr lang="ar-SA" b="1" dirty="0" err="1" smtClean="0"/>
              <a:t>ص</a:t>
            </a:r>
            <a:r>
              <a:rPr lang="ar-SA" b="1" dirty="0" smtClean="0"/>
              <a:t> : 87 – 89 )</a:t>
            </a:r>
          </a:p>
          <a:p>
            <a:pPr rtl="1"/>
            <a:endParaRPr lang="ar-SA" b="1" u="sng" dirty="0" smtClean="0"/>
          </a:p>
          <a:p>
            <a:pPr rtl="1"/>
            <a:r>
              <a:rPr lang="ar-SA" b="1" dirty="0" smtClean="0"/>
              <a:t>[4/2] : الحديث الرابع ( </a:t>
            </a:r>
            <a:r>
              <a:rPr lang="ar-SA" b="1" dirty="0" err="1" smtClean="0"/>
              <a:t>ح</a:t>
            </a:r>
            <a:r>
              <a:rPr lang="ar-SA" b="1" dirty="0" smtClean="0"/>
              <a:t> 8 / 961 ، </a:t>
            </a:r>
            <a:r>
              <a:rPr lang="ar-SA" b="1" dirty="0" err="1" smtClean="0"/>
              <a:t>ص</a:t>
            </a:r>
            <a:r>
              <a:rPr lang="ar-SA" b="1" dirty="0" smtClean="0"/>
              <a:t> : 90 – 92 )</a:t>
            </a:r>
          </a:p>
          <a:p>
            <a:pPr rtl="1"/>
            <a:endParaRPr lang="ar-SA" b="1" u="sng" dirty="0" smtClean="0"/>
          </a:p>
          <a:p>
            <a:pPr rtl="1"/>
            <a:endParaRPr lang="ar-SA" b="1" u="sng" dirty="0" smtClean="0"/>
          </a:p>
          <a:p>
            <a:pPr rtl="1"/>
            <a:endParaRPr lang="ar-SA" b="1" u="sng" dirty="0" smtClean="0"/>
          </a:p>
          <a:p>
            <a:endParaRPr lang="ar-SA" dirty="0"/>
          </a:p>
        </p:txBody>
      </p:sp>
    </p:spTree>
    <p:extLst>
      <p:ext uri="{BB962C8B-B14F-4D97-AF65-F5344CB8AC3E}">
        <p14:creationId xmlns:p14="http://schemas.microsoft.com/office/powerpoint/2010/main" val="126499027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latin typeface="+mj-lt"/>
                <a:ea typeface="+mj-ea"/>
                <a:cs typeface="Arial" charset="0"/>
              </a:rPr>
              <a:t>[2] دراسة لأربعة أحاديث من باب عشرة النساء</a:t>
            </a:r>
          </a:p>
        </p:txBody>
      </p:sp>
      <p:sp>
        <p:nvSpPr>
          <p:cNvPr id="4" name="عنصر نائب للمحتوى 3"/>
          <p:cNvSpPr>
            <a:spLocks noGrp="1"/>
          </p:cNvSpPr>
          <p:nvPr>
            <p:ph idx="1"/>
          </p:nvPr>
        </p:nvSpPr>
        <p:spPr/>
        <p:txBody>
          <a:bodyPr/>
          <a:lstStyle/>
          <a:p>
            <a:pPr algn="ctr" rtl="1"/>
            <a:r>
              <a:rPr lang="ar-SA" b="1" u="sng" dirty="0" smtClean="0"/>
              <a:t>[1/2] : الحديث الأول  ( ح3 / 956 ، </a:t>
            </a:r>
            <a:r>
              <a:rPr lang="ar-SA" b="1" u="sng" dirty="0" err="1" smtClean="0"/>
              <a:t>ص</a:t>
            </a:r>
            <a:r>
              <a:rPr lang="ar-SA" b="1" u="sng" dirty="0" smtClean="0"/>
              <a:t> : 82 – 84 )</a:t>
            </a:r>
          </a:p>
          <a:p>
            <a:pPr marL="0" algn="justLow" rtl="1"/>
            <a:r>
              <a:rPr lang="ar-SA" dirty="0" smtClean="0"/>
              <a:t>عن أبي هريرة  - </a:t>
            </a:r>
            <a:r>
              <a:rPr lang="ar-SA" sz="2400" dirty="0" smtClean="0"/>
              <a:t>رضي الله تعالى عنه </a:t>
            </a:r>
            <a:r>
              <a:rPr lang="ar-SA" dirty="0" smtClean="0"/>
              <a:t>– عن النبي – صلى الله عليه وسلم – قال : </a:t>
            </a:r>
            <a:r>
              <a:rPr lang="ar-SA" b="1" dirty="0" smtClean="0"/>
              <a:t>{من كان يؤمنُ بالله واليوم الآخر فلا يؤذي جارَهُ ، واستوصوا بالنساءِ خيرا ؛ فإنَّهُنَّ خُلِقْنَ من ضِلْع ، وإنَّ أعوج شيء في الضلع أعلاهُ ؛ فإن ذَهَبْتَ تُقيمُهُ كسرْتَهُ ، وإنْ تركتَهُ لم يَزَلْ أعوجَ ؛ فاستوصوا بالنساءِ خيرا }</a:t>
            </a:r>
            <a:r>
              <a:rPr lang="ar-SA" dirty="0" smtClean="0"/>
              <a:t> متفق عليه ، واللفظ للبخاري .</a:t>
            </a:r>
          </a:p>
          <a:p>
            <a:pPr marL="0" algn="justLow" rtl="1"/>
            <a:r>
              <a:rPr lang="ar-SA" dirty="0" smtClean="0"/>
              <a:t>ولِمسلم : </a:t>
            </a:r>
            <a:r>
              <a:rPr lang="ar-SA" b="1" dirty="0" smtClean="0"/>
              <a:t>{ فإِنِ استمتعت </a:t>
            </a:r>
            <a:r>
              <a:rPr lang="ar-SA" b="1" dirty="0" err="1" smtClean="0"/>
              <a:t>بها</a:t>
            </a:r>
            <a:r>
              <a:rPr lang="ar-SA" b="1" dirty="0" smtClean="0"/>
              <a:t> ، استمتعت </a:t>
            </a:r>
            <a:r>
              <a:rPr lang="ar-SA" b="1" dirty="0" err="1" smtClean="0"/>
              <a:t>وبها</a:t>
            </a:r>
            <a:r>
              <a:rPr lang="ar-SA" b="1" dirty="0" smtClean="0"/>
              <a:t> عِوَج ؛ وإِنْ ذهبتَ تُقيمُها كسَرْتَها، وكَسْرُها طَلاقُها } .</a:t>
            </a:r>
            <a:r>
              <a:rPr lang="ar-SA" dirty="0" smtClean="0"/>
              <a:t>    </a:t>
            </a:r>
            <a:endParaRPr lang="ar-SA" dirty="0"/>
          </a:p>
        </p:txBody>
      </p:sp>
    </p:spTree>
    <p:extLst>
      <p:ext uri="{BB962C8B-B14F-4D97-AF65-F5344CB8AC3E}">
        <p14:creationId xmlns:p14="http://schemas.microsoft.com/office/powerpoint/2010/main" val="18969752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ar-SA" b="1" dirty="0">
                <a:solidFill>
                  <a:srgbClr val="D98061"/>
                </a:solidFill>
              </a:rPr>
              <a:t>تابع [2]</a:t>
            </a:r>
          </a:p>
        </p:txBody>
      </p:sp>
      <p:sp>
        <p:nvSpPr>
          <p:cNvPr id="5" name="عنصر نائب للمحتوى 4"/>
          <p:cNvSpPr>
            <a:spLocks noGrp="1"/>
          </p:cNvSpPr>
          <p:nvPr>
            <p:ph idx="1"/>
          </p:nvPr>
        </p:nvSpPr>
        <p:spPr/>
        <p:txBody>
          <a:bodyPr/>
          <a:lstStyle/>
          <a:p>
            <a:r>
              <a:rPr lang="ar-SA" b="1" dirty="0" smtClean="0"/>
              <a:t># معاني أهم مفردات الحديث :</a:t>
            </a:r>
          </a:p>
          <a:p>
            <a:pPr rtl="1"/>
            <a:r>
              <a:rPr lang="ar-SA" dirty="0" smtClean="0"/>
              <a:t>= استوصوا : لِيوصِ بعضكم بعضا خيرا في نسائكم .</a:t>
            </a:r>
          </a:p>
          <a:p>
            <a:pPr rtl="1"/>
            <a:r>
              <a:rPr lang="ar-SA" dirty="0" smtClean="0"/>
              <a:t>= ضلع : مفرد أضلاع ؛ وهي العظام المنحنية المُكوِّنة للقفص الصدري في جسم الإنسان .</a:t>
            </a:r>
          </a:p>
          <a:p>
            <a:pPr rtl="1"/>
            <a:r>
              <a:rPr lang="ar-SA" dirty="0" smtClean="0"/>
              <a:t>= تُقيمُه : تجعلُه مستقيما .</a:t>
            </a:r>
          </a:p>
          <a:p>
            <a:pPr rtl="1"/>
            <a:r>
              <a:rPr lang="ar-SA" b="1" dirty="0" smtClean="0"/>
              <a:t># بعضُ ما يؤخذُ من الحديث :</a:t>
            </a:r>
          </a:p>
          <a:p>
            <a:pPr rtl="1">
              <a:buFont typeface="Arial" pitchFamily="34" charset="0"/>
              <a:buChar char="•"/>
            </a:pPr>
            <a:r>
              <a:rPr lang="ar-SA" dirty="0" smtClean="0"/>
              <a:t>حثُّ المؤمن على الإحسان إلى جاره وعدم أذِيَّتِه بأيِّ نوع من أنواع الأذى ( الحسية ، والمعنوية ) .</a:t>
            </a:r>
          </a:p>
          <a:p>
            <a:pPr rtl="1"/>
            <a:endParaRPr lang="ar-SA" b="1" dirty="0"/>
          </a:p>
        </p:txBody>
      </p:sp>
    </p:spTree>
    <p:extLst>
      <p:ext uri="{BB962C8B-B14F-4D97-AF65-F5344CB8AC3E}">
        <p14:creationId xmlns:p14="http://schemas.microsoft.com/office/powerpoint/2010/main" val="11628139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prstGeom prst="rect">
            <a:avLst/>
          </a:prstGeom>
        </p:spPr>
        <p:txBody>
          <a:bodyPr/>
          <a:lstStyle/>
          <a:p>
            <a:r>
              <a:rPr lang="ar-SA" b="1" dirty="0">
                <a:solidFill>
                  <a:srgbClr val="D98061"/>
                </a:solidFill>
              </a:rPr>
              <a:t>تابع [2]</a:t>
            </a:r>
          </a:p>
        </p:txBody>
      </p:sp>
      <p:sp>
        <p:nvSpPr>
          <p:cNvPr id="8" name="عنصر نائب للمحتوى 4"/>
          <p:cNvSpPr>
            <a:spLocks noGrp="1"/>
          </p:cNvSpPr>
          <p:nvPr>
            <p:ph idx="1"/>
          </p:nvPr>
        </p:nvSpPr>
        <p:spPr>
          <a:xfrm>
            <a:off x="495300" y="1600200"/>
            <a:ext cx="8915400" cy="4525963"/>
          </a:xfrm>
        </p:spPr>
        <p:txBody>
          <a:bodyPr/>
          <a:lstStyle/>
          <a:p>
            <a:pPr rtl="1">
              <a:buFont typeface="Arial" pitchFamily="34" charset="0"/>
              <a:buChar char="•"/>
            </a:pPr>
            <a:r>
              <a:rPr lang="ar-SA" dirty="0" smtClean="0"/>
              <a:t>الحثُّ على الإحسان إلى النساء ، والبُعدِ عن الإساءِة إليهِن .</a:t>
            </a:r>
          </a:p>
          <a:p>
            <a:pPr algn="justLow" rtl="1">
              <a:buFont typeface="Arial" pitchFamily="34" charset="0"/>
              <a:buChar char="•"/>
            </a:pPr>
            <a:r>
              <a:rPr lang="ar-SA" dirty="0" smtClean="0"/>
              <a:t>الإشارةُ إلى عدم جدوى استخدامِ العنف مع المرأة (ابتداء) ، وأنَّ الحكمةَ تقتضي مداراتِها والرِّفقِ </a:t>
            </a:r>
            <a:r>
              <a:rPr lang="ar-SA" dirty="0" err="1" smtClean="0"/>
              <a:t>بها</a:t>
            </a:r>
            <a:r>
              <a:rPr lang="ar-SA" dirty="0" smtClean="0"/>
              <a:t> ، والتلطفِ معها ، وتقبُّلِ ما جُبِلت عليه .</a:t>
            </a:r>
          </a:p>
          <a:p>
            <a:pPr algn="justLow" rtl="1">
              <a:buFont typeface="Arial" pitchFamily="34" charset="0"/>
              <a:buChar char="•"/>
            </a:pPr>
            <a:r>
              <a:rPr lang="ar-SA" dirty="0" smtClean="0"/>
              <a:t>محاولة جعل المرأة صالحة بطلاقها هي كمحاولة جعل الضلع الأعوج مستقيما بالضغط عليه ؛ فالألم في الحالتين حاصل ! وتحقيق الإصلاح فيهما غير مضمون .  </a:t>
            </a:r>
            <a:endParaRPr lang="ar-SA" dirty="0"/>
          </a:p>
        </p:txBody>
      </p:sp>
    </p:spTree>
    <p:extLst>
      <p:ext uri="{BB962C8B-B14F-4D97-AF65-F5344CB8AC3E}">
        <p14:creationId xmlns:p14="http://schemas.microsoft.com/office/powerpoint/2010/main" val="309837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13" name="عنصر نائب للمحتوى 12"/>
          <p:cNvSpPr>
            <a:spLocks noGrp="1"/>
          </p:cNvSpPr>
          <p:nvPr>
            <p:ph idx="1"/>
          </p:nvPr>
        </p:nvSpPr>
        <p:spPr/>
        <p:txBody>
          <a:bodyPr/>
          <a:lstStyle/>
          <a:p>
            <a:pPr algn="ctr" rtl="1"/>
            <a:r>
              <a:rPr lang="ar-SA" b="1" u="sng" dirty="0" smtClean="0"/>
              <a:t>[2/2] : الحديث الثاني ( </a:t>
            </a:r>
            <a:r>
              <a:rPr lang="ar-SA" b="1" u="sng" dirty="0" err="1" smtClean="0"/>
              <a:t>ح</a:t>
            </a:r>
            <a:r>
              <a:rPr lang="ar-SA" b="1" u="sng" dirty="0" smtClean="0"/>
              <a:t> 5 / 958 ، </a:t>
            </a:r>
            <a:r>
              <a:rPr lang="ar-SA" b="1" u="sng" dirty="0" err="1" smtClean="0"/>
              <a:t>ص</a:t>
            </a:r>
            <a:r>
              <a:rPr lang="ar-SA" b="1" u="sng" dirty="0" smtClean="0"/>
              <a:t> : 86 – 87 )</a:t>
            </a:r>
          </a:p>
          <a:p>
            <a:pPr marL="0" algn="justLow" rtl="1"/>
            <a:r>
              <a:rPr lang="ar-SA" dirty="0" smtClean="0"/>
              <a:t>عن أبي سعيد </a:t>
            </a:r>
            <a:r>
              <a:rPr lang="ar-SA" dirty="0" err="1" smtClean="0"/>
              <a:t>الخُدْرِيِّ</a:t>
            </a:r>
            <a:r>
              <a:rPr lang="ar-SA" dirty="0" smtClean="0"/>
              <a:t> – رضي الله عنه – قال : قال رسول الله – صلى الله عليه وسلم - : </a:t>
            </a:r>
            <a:r>
              <a:rPr lang="ar-SA" b="1" dirty="0" smtClean="0"/>
              <a:t>{ إنَّ شرَّ الناس عند الله منزلة يوم القيامة : الرجلُ يُفْضي إلى امرأته وتُفْضي إليهِ ، ثُمَّ يَنْشُرُ سِرَّها }</a:t>
            </a:r>
            <a:r>
              <a:rPr lang="ar-SA" dirty="0" smtClean="0"/>
              <a:t> أخرجه مُسلمٌ .</a:t>
            </a:r>
          </a:p>
          <a:p>
            <a:pPr marL="0" algn="justLow" rtl="1"/>
            <a:r>
              <a:rPr lang="ar-SA" b="1" dirty="0" smtClean="0"/>
              <a:t># الصحابي الراوي للحديث : </a:t>
            </a:r>
            <a:r>
              <a:rPr lang="ar-SA" dirty="0" smtClean="0"/>
              <a:t>هو أبو سعيد </a:t>
            </a:r>
            <a:r>
              <a:rPr lang="ar-SA" dirty="0" err="1" smtClean="0"/>
              <a:t>الخدري</a:t>
            </a:r>
            <a:r>
              <a:rPr lang="ar-SA" dirty="0" smtClean="0"/>
              <a:t> </a:t>
            </a:r>
            <a:r>
              <a:rPr lang="ar-SA" sz="2000" dirty="0" smtClean="0"/>
              <a:t>رضي الله عنه .</a:t>
            </a:r>
          </a:p>
          <a:p>
            <a:pPr marL="0" algn="justLow" rtl="1"/>
            <a:r>
              <a:rPr lang="ar-SA" b="1" dirty="0" smtClean="0"/>
              <a:t># معاني أهمِ مفردات الحديث :</a:t>
            </a:r>
          </a:p>
          <a:p>
            <a:pPr marL="0" algn="justLow" rtl="1"/>
            <a:r>
              <a:rPr lang="ar-SA" b="1" dirty="0" smtClean="0"/>
              <a:t>= يُفضي إلى امرأته : </a:t>
            </a:r>
            <a:r>
              <a:rPr lang="ar-SA" dirty="0" smtClean="0"/>
              <a:t>أي يجامعها ؛ فالإفضاء يُراد </a:t>
            </a:r>
            <a:r>
              <a:rPr lang="ar-SA" dirty="0" err="1" smtClean="0"/>
              <a:t>به</a:t>
            </a:r>
            <a:r>
              <a:rPr lang="ar-SA" dirty="0" smtClean="0"/>
              <a:t> الجماع</a:t>
            </a:r>
            <a:r>
              <a:rPr lang="ar-SA" b="1" dirty="0" smtClean="0"/>
              <a:t> .</a:t>
            </a:r>
          </a:p>
          <a:p>
            <a:pPr marL="0" algn="justLow" rtl="1"/>
            <a:endParaRPr lang="ar-SA" b="1"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38113953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rtl="1"/>
            <a:r>
              <a:rPr lang="ar-SA" dirty="0" smtClean="0"/>
              <a:t>= </a:t>
            </a:r>
            <a:r>
              <a:rPr lang="ar-SA" b="1" dirty="0" smtClean="0"/>
              <a:t>ينشر سرها </a:t>
            </a:r>
            <a:r>
              <a:rPr lang="ar-SA" dirty="0" smtClean="0"/>
              <a:t>: أي ينشر ما يجري بينهما عند فعل الجماع .</a:t>
            </a:r>
          </a:p>
          <a:p>
            <a:pPr rtl="1"/>
            <a:r>
              <a:rPr lang="ar-SA" b="1" dirty="0" smtClean="0"/>
              <a:t># بعض ما يؤخذ من الحديث :</a:t>
            </a:r>
          </a:p>
          <a:p>
            <a:pPr algn="justLow" rtl="1">
              <a:buFont typeface="Arial" pitchFamily="34" charset="0"/>
              <a:buChar char="•"/>
            </a:pPr>
            <a:r>
              <a:rPr lang="ar-SA" dirty="0" smtClean="0"/>
              <a:t>لكلا الزوجين أسرار متعلقة بعيوب جسمه ، أو بسلوكه الجنسي أثناء الجماع ؛ والواجب عليهما سترها عن الناس .</a:t>
            </a:r>
          </a:p>
          <a:p>
            <a:pPr algn="justLow" rtl="1">
              <a:buFont typeface="Arial" pitchFamily="34" charset="0"/>
              <a:buChar char="•"/>
            </a:pPr>
            <a:r>
              <a:rPr lang="ar-SA" dirty="0" smtClean="0"/>
              <a:t>أسرار الجماع أمانة يجب على كلا الزوجين حفظها؛ ويحرم عليهما إفشاؤها .</a:t>
            </a:r>
          </a:p>
          <a:p>
            <a:pPr algn="justLow" rtl="1">
              <a:buFont typeface="Arial" pitchFamily="34" charset="0"/>
              <a:buChar char="•"/>
            </a:pPr>
            <a:r>
              <a:rPr lang="ar-SA" dirty="0" smtClean="0"/>
              <a:t>من أفشى (من الزوجين ) شيئا من أسرار الجماع ؛ انحطت منزلته عند الله تعالى يوم القيامة.</a:t>
            </a:r>
          </a:p>
          <a:p>
            <a:pPr rtl="1"/>
            <a:endParaRPr lang="ar-SA" dirty="0" smtClean="0"/>
          </a:p>
          <a:p>
            <a:pPr rtl="1"/>
            <a:endParaRPr lang="ar-SA" dirty="0"/>
          </a:p>
        </p:txBody>
      </p:sp>
    </p:spTree>
    <p:extLst>
      <p:ext uri="{BB962C8B-B14F-4D97-AF65-F5344CB8AC3E}">
        <p14:creationId xmlns:p14="http://schemas.microsoft.com/office/powerpoint/2010/main" val="30851479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algn="ctr" rtl="1"/>
            <a:r>
              <a:rPr lang="ar-SA" b="1" u="sng" dirty="0" smtClean="0"/>
              <a:t>[3/2] : الحديث الثالث ( </a:t>
            </a:r>
            <a:r>
              <a:rPr lang="ar-SA" b="1" u="sng" dirty="0" err="1" smtClean="0"/>
              <a:t>ح</a:t>
            </a:r>
            <a:r>
              <a:rPr lang="ar-SA" b="1" u="sng" dirty="0" smtClean="0"/>
              <a:t> 6 / 959 ، </a:t>
            </a:r>
            <a:r>
              <a:rPr lang="ar-SA" b="1" u="sng" dirty="0" err="1" smtClean="0"/>
              <a:t>ص</a:t>
            </a:r>
            <a:r>
              <a:rPr lang="ar-SA" b="1" u="sng" dirty="0" smtClean="0"/>
              <a:t> : 87 – 89 )</a:t>
            </a:r>
          </a:p>
          <a:p>
            <a:pPr marL="0" algn="justLow" rtl="1"/>
            <a:r>
              <a:rPr lang="ar-SA" dirty="0" smtClean="0"/>
              <a:t>عن حكيمِ بنِ معاويةَ عن أبيه – رضي الله عنه – قال : ” قلت : يا رسول الله ، ما حقُّ زوجِ أحدنا عليه ؟ ” قال : </a:t>
            </a:r>
            <a:r>
              <a:rPr lang="ar-SA" b="1" dirty="0" smtClean="0"/>
              <a:t>{ تُطعمُها إذا أكلتَ ، وتَكسوها إذا اكتسيتَ ، ولا تَضرِبِ الوجهَ ، ولا تُقَبِّح ، ولا تَهجُرْ إلا في البيتِ }</a:t>
            </a:r>
            <a:r>
              <a:rPr lang="ar-SA" dirty="0" smtClean="0"/>
              <a:t> حديث صحيح ؛ رواه أحمد وأبو داود  وغيرُهما . </a:t>
            </a:r>
          </a:p>
          <a:p>
            <a:pPr marL="0" algn="justLow" rtl="1"/>
            <a:r>
              <a:rPr lang="ar-SA" b="1" dirty="0" smtClean="0"/>
              <a:t># ترجمة حكيم بن معاوية :</a:t>
            </a:r>
          </a:p>
          <a:p>
            <a:pPr marL="0" algn="justLow" rtl="1"/>
            <a:r>
              <a:rPr lang="ar-SA" dirty="0" smtClean="0"/>
              <a:t>  هو حكيمُ بنُ الصحابي الجليل معاويةَ بنِ حَيْدَةَ ؛ روى عن أبيه وروى عنه ولدُهُ بَهْز .</a:t>
            </a:r>
          </a:p>
          <a:p>
            <a:endParaRPr lang="ar-SA" dirty="0" smtClean="0"/>
          </a:p>
          <a:p>
            <a:endParaRPr lang="ar-SA" dirty="0"/>
          </a:p>
        </p:txBody>
      </p:sp>
    </p:spTree>
    <p:extLst>
      <p:ext uri="{BB962C8B-B14F-4D97-AF65-F5344CB8AC3E}">
        <p14:creationId xmlns:p14="http://schemas.microsoft.com/office/powerpoint/2010/main" val="4999850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rtl="1"/>
            <a:r>
              <a:rPr lang="ar-SA" b="1" dirty="0" smtClean="0"/>
              <a:t># معاني أهم مفردات الحديث :</a:t>
            </a:r>
          </a:p>
          <a:p>
            <a:pPr rtl="1"/>
            <a:r>
              <a:rPr lang="ar-SA" b="1" dirty="0" smtClean="0"/>
              <a:t>= لا تقبح : </a:t>
            </a:r>
            <a:r>
              <a:rPr lang="ar-SA" dirty="0" smtClean="0"/>
              <a:t>لا تقل لها قبَّحك الله ، ونحو ذلك من كلام السب والشتم .</a:t>
            </a:r>
          </a:p>
          <a:p>
            <a:pPr algn="justLow" rtl="1"/>
            <a:r>
              <a:rPr lang="ar-SA" b="1" dirty="0" smtClean="0"/>
              <a:t>= لا تهجر : </a:t>
            </a:r>
            <a:r>
              <a:rPr lang="ar-SA" dirty="0" smtClean="0"/>
              <a:t>لا تترك الدخول عليها والإقامة عندها ؛ فالهجر هنا : من الهجران بمعنى البعد ؛ وهذا هو تفسير (الهجر) عند الجمهور. أما غيرهم فقد فسر هجره لها بتفاسير أخرى :  </a:t>
            </a:r>
          </a:p>
          <a:p>
            <a:pPr rtl="1"/>
            <a:r>
              <a:rPr lang="ar-SA" dirty="0" smtClean="0"/>
              <a:t>   منهـا : أن يترك جماعها .</a:t>
            </a:r>
          </a:p>
          <a:p>
            <a:pPr rtl="1"/>
            <a:r>
              <a:rPr lang="ar-SA" dirty="0" smtClean="0"/>
              <a:t>   ومنها: أن يجامعها ويترك كلامها.</a:t>
            </a:r>
          </a:p>
          <a:p>
            <a:pPr rtl="1"/>
            <a:r>
              <a:rPr lang="ar-SA" dirty="0" smtClean="0"/>
              <a:t>   ومنها: أن يجامعها ويولِيها ظهره . </a:t>
            </a:r>
          </a:p>
          <a:p>
            <a:pPr rtl="1"/>
            <a:endParaRPr lang="ar-SA" dirty="0" smtClean="0"/>
          </a:p>
          <a:p>
            <a:endParaRPr lang="ar-SA" dirty="0"/>
          </a:p>
        </p:txBody>
      </p:sp>
    </p:spTree>
    <p:extLst>
      <p:ext uri="{BB962C8B-B14F-4D97-AF65-F5344CB8AC3E}">
        <p14:creationId xmlns:p14="http://schemas.microsoft.com/office/powerpoint/2010/main" val="9965748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rtl="1"/>
            <a:r>
              <a:rPr lang="ar-SA" b="1" dirty="0" smtClean="0"/>
              <a:t># بعض ما يؤخذ من الحديث :</a:t>
            </a:r>
          </a:p>
          <a:p>
            <a:pPr rtl="1">
              <a:buFont typeface="Arial" pitchFamily="34" charset="0"/>
              <a:buChar char="•"/>
            </a:pPr>
            <a:r>
              <a:rPr lang="ar-SA" dirty="0" smtClean="0"/>
              <a:t>نفقة الزوجة وكسوتها واجبتان على الزوج ؛ وذلك وفق استطاعته.</a:t>
            </a:r>
          </a:p>
          <a:p>
            <a:pPr rtl="1">
              <a:buFont typeface="Arial" pitchFamily="34" charset="0"/>
              <a:buChar char="•"/>
            </a:pPr>
            <a:r>
              <a:rPr lang="ar-SA" dirty="0" smtClean="0"/>
              <a:t>النهي عن ضرب وجه الزوجة ؛ حرصا على كرامته وسلامته من التشوهات المنفرة . </a:t>
            </a:r>
          </a:p>
          <a:p>
            <a:pPr rtl="1">
              <a:buFont typeface="Arial" pitchFamily="34" charset="0"/>
              <a:buChar char="•"/>
            </a:pPr>
            <a:r>
              <a:rPr lang="ar-SA" dirty="0" smtClean="0"/>
              <a:t>النهي عن سب الزوجة وإسماعها ما تكره من كلام وتقبيح.</a:t>
            </a:r>
          </a:p>
          <a:p>
            <a:pPr algn="justLow" rtl="1">
              <a:buFont typeface="Arial" pitchFamily="34" charset="0"/>
              <a:buChar char="•"/>
            </a:pPr>
            <a:r>
              <a:rPr lang="ar-SA" dirty="0" smtClean="0"/>
              <a:t>إذا أراد الرجل هجر زوجته في المضجع تأديبا لها ؛ فليفعل ذلك في البيت حيث يعيشان ، وليس بالتحول إلى بيت آخر ، ولا بتحويلها هي إليه . </a:t>
            </a:r>
          </a:p>
          <a:p>
            <a:pPr algn="justLow" rtl="1"/>
            <a:endParaRPr lang="ar-SA" dirty="0" smtClean="0"/>
          </a:p>
          <a:p>
            <a:pPr algn="justLow" rtl="1"/>
            <a:endParaRPr lang="ar-SA" dirty="0"/>
          </a:p>
        </p:txBody>
      </p:sp>
    </p:spTree>
    <p:extLst>
      <p:ext uri="{BB962C8B-B14F-4D97-AF65-F5344CB8AC3E}">
        <p14:creationId xmlns:p14="http://schemas.microsoft.com/office/powerpoint/2010/main" val="8683827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rtl="1"/>
            <a:r>
              <a:rPr lang="ar-SA" b="1" u="sng" dirty="0" smtClean="0"/>
              <a:t>[4/2] : الحديث الرابع( </a:t>
            </a:r>
            <a:r>
              <a:rPr lang="ar-SA" b="1" u="sng" dirty="0" err="1" smtClean="0"/>
              <a:t>ح</a:t>
            </a:r>
            <a:r>
              <a:rPr lang="ar-SA" b="1" u="sng" dirty="0" smtClean="0"/>
              <a:t> 8 / 961 ، </a:t>
            </a:r>
            <a:r>
              <a:rPr lang="ar-SA" b="1" u="sng" dirty="0" err="1" smtClean="0"/>
              <a:t>ص</a:t>
            </a:r>
            <a:r>
              <a:rPr lang="ar-SA" b="1" u="sng" dirty="0" smtClean="0"/>
              <a:t> : 90 – 92 )</a:t>
            </a:r>
          </a:p>
          <a:p>
            <a:pPr marL="0" algn="justLow" rtl="1"/>
            <a:r>
              <a:rPr lang="ar-SA" dirty="0" smtClean="0"/>
              <a:t>عن ابن عباس – رضي الله عنهما – قال : قال رسول الله – صلى الله عليه وسلم - : </a:t>
            </a:r>
            <a:r>
              <a:rPr lang="ar-SA" b="1" dirty="0" smtClean="0"/>
              <a:t>{ لو أنَّ أحدَكم إذا أراد أنْ يأتِيَ أهله ؛ قال : بسم الله ، اللهمَّ جَنِّبنا الشيطان ، وجَنِّب الشيطان ما رزقتنا ؛ فإنَّه إنْ يُقَدَّرْ بينهما ولد في ذلك ، لم يَضُرَّهُ الشيطانُ أبَدا } </a:t>
            </a:r>
            <a:r>
              <a:rPr lang="ar-SA" dirty="0" smtClean="0"/>
              <a:t>متفق عليه .</a:t>
            </a:r>
          </a:p>
          <a:p>
            <a:r>
              <a:rPr lang="ar-SA" b="1" dirty="0" smtClean="0"/>
              <a:t># اسم الصحابي الراوي للحديث : </a:t>
            </a:r>
            <a:r>
              <a:rPr lang="ar-SA" dirty="0" smtClean="0"/>
              <a:t>هو عبد الله بن عباس </a:t>
            </a:r>
            <a:r>
              <a:rPr lang="ar-SA" sz="2000" dirty="0" smtClean="0"/>
              <a:t>رضي الله عنهما .</a:t>
            </a:r>
          </a:p>
          <a:p>
            <a:pPr rtl="1"/>
            <a:r>
              <a:rPr lang="ar-SA" b="1" dirty="0" smtClean="0"/>
              <a:t># معاني أهم مفردات الحديث :</a:t>
            </a:r>
          </a:p>
          <a:p>
            <a:pPr rtl="1"/>
            <a:r>
              <a:rPr lang="ar-SA" b="1" dirty="0" smtClean="0"/>
              <a:t>= لو :</a:t>
            </a:r>
            <a:r>
              <a:rPr lang="ar-SA" dirty="0" smtClean="0"/>
              <a:t> للتمني </a:t>
            </a:r>
            <a:r>
              <a:rPr lang="ar-SA" b="1" dirty="0" smtClean="0"/>
              <a:t>.</a:t>
            </a:r>
          </a:p>
          <a:p>
            <a:pPr rtl="1"/>
            <a:endParaRPr lang="ar-SA" b="1" dirty="0" smtClean="0"/>
          </a:p>
          <a:p>
            <a:r>
              <a:rPr lang="ar-SA" sz="2000" dirty="0" smtClean="0"/>
              <a:t> </a:t>
            </a:r>
            <a:endParaRPr lang="ar-SA" dirty="0" smtClean="0"/>
          </a:p>
          <a:p>
            <a:endParaRPr lang="ar-SA" dirty="0"/>
          </a:p>
        </p:txBody>
      </p:sp>
    </p:spTree>
    <p:extLst>
      <p:ext uri="{BB962C8B-B14F-4D97-AF65-F5344CB8AC3E}">
        <p14:creationId xmlns:p14="http://schemas.microsoft.com/office/powerpoint/2010/main" val="21856211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D98061"/>
                </a:solidFill>
              </a:rPr>
              <a:t>تابع [2]</a:t>
            </a:r>
          </a:p>
        </p:txBody>
      </p:sp>
      <p:sp>
        <p:nvSpPr>
          <p:cNvPr id="3" name="عنصر نائب للمحتوى 2"/>
          <p:cNvSpPr>
            <a:spLocks noGrp="1"/>
          </p:cNvSpPr>
          <p:nvPr>
            <p:ph idx="1"/>
          </p:nvPr>
        </p:nvSpPr>
        <p:spPr/>
        <p:txBody>
          <a:bodyPr/>
          <a:lstStyle/>
          <a:p>
            <a:pPr rtl="1"/>
            <a:r>
              <a:rPr lang="ar-SA" b="1" dirty="0" smtClean="0"/>
              <a:t>= يأتي أهله </a:t>
            </a:r>
            <a:r>
              <a:rPr lang="ar-SA" dirty="0" smtClean="0"/>
              <a:t>: أي : يجامع زوجته ؛ والأصل في الأهل أنهم القرابة .</a:t>
            </a:r>
          </a:p>
          <a:p>
            <a:pPr rtl="1"/>
            <a:r>
              <a:rPr lang="ar-SA" b="1" dirty="0" smtClean="0"/>
              <a:t>= جنِّبنا الشيطان </a:t>
            </a:r>
            <a:r>
              <a:rPr lang="ar-SA" dirty="0" smtClean="0"/>
              <a:t>: أي أبعده منا .</a:t>
            </a:r>
          </a:p>
          <a:p>
            <a:pPr marL="0" algn="justLow" rtl="1"/>
            <a:r>
              <a:rPr lang="ar-SA" b="1" dirty="0" smtClean="0"/>
              <a:t>= الشيطان </a:t>
            </a:r>
            <a:r>
              <a:rPr lang="ar-SA" dirty="0" smtClean="0"/>
              <a:t>: هو في اللغة : مأخوذ من (شطن) بمعنى بعُدَ ؛ والعرب يطلقونه على كل عات متمرد من الجن والإنس والدواب ؛ والمقصود </a:t>
            </a:r>
            <a:r>
              <a:rPr lang="ar-SA" dirty="0" err="1" smtClean="0"/>
              <a:t>به</a:t>
            </a:r>
            <a:r>
              <a:rPr lang="ar-SA" dirty="0" smtClean="0"/>
              <a:t> هنا : إبليس اللعين ؛ الذي تمرد على الله عز وجل؛ فطرده سبحانه من رحمته ؛ وقصته مشهورة .</a:t>
            </a:r>
          </a:p>
          <a:p>
            <a:pPr marL="0" algn="justLow" rtl="1"/>
            <a:r>
              <a:rPr lang="ar-SA" b="1" dirty="0" smtClean="0"/>
              <a:t>= ما رزقتنا </a:t>
            </a:r>
            <a:r>
              <a:rPr lang="ar-SA" dirty="0" smtClean="0"/>
              <a:t>: الرزق لغة : الحظ ؛ وهو عام لكل ما يُنْتَفَع </a:t>
            </a:r>
            <a:r>
              <a:rPr lang="ar-SA" dirty="0" err="1" smtClean="0"/>
              <a:t>به</a:t>
            </a:r>
            <a:r>
              <a:rPr lang="ar-SA" dirty="0" smtClean="0"/>
              <a:t> ؛ والمقصود </a:t>
            </a:r>
            <a:r>
              <a:rPr lang="ar-SA" dirty="0" err="1" smtClean="0"/>
              <a:t>به</a:t>
            </a:r>
            <a:r>
              <a:rPr lang="ar-SA" dirty="0" smtClean="0"/>
              <a:t> هنا : الولد المتحصِّل من هذا الجماع .</a:t>
            </a:r>
            <a:endParaRPr lang="ar-SA" dirty="0"/>
          </a:p>
        </p:txBody>
      </p:sp>
    </p:spTree>
    <p:extLst>
      <p:ext uri="{BB962C8B-B14F-4D97-AF65-F5344CB8AC3E}">
        <p14:creationId xmlns:p14="http://schemas.microsoft.com/office/powerpoint/2010/main" val="1748962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D98061"/>
                </a:solidFill>
              </a:rPr>
              <a:t> </a:t>
            </a:r>
            <a:endParaRPr lang="ar-SA" b="1" dirty="0">
              <a:solidFill>
                <a:srgbClr val="D98061"/>
              </a:solidFill>
            </a:endParaRPr>
          </a:p>
        </p:txBody>
      </p:sp>
      <p:sp>
        <p:nvSpPr>
          <p:cNvPr id="3" name="عنصر نائب للمحتوى 2"/>
          <p:cNvSpPr>
            <a:spLocks noGrp="1"/>
          </p:cNvSpPr>
          <p:nvPr>
            <p:ph idx="1"/>
          </p:nvPr>
        </p:nvSpPr>
        <p:spPr/>
        <p:txBody>
          <a:bodyPr/>
          <a:lstStyle/>
          <a:p>
            <a:pPr algn="justLow" rtl="1"/>
            <a:r>
              <a:rPr lang="ar-SA" b="1" dirty="0" smtClean="0"/>
              <a:t>= لم يضُرَّه الشيطان : </a:t>
            </a:r>
            <a:r>
              <a:rPr lang="ar-SA" dirty="0" smtClean="0"/>
              <a:t>أي : لم يصبه ضرر الشيطان ؛ لا في بدنه ولا في دينه .</a:t>
            </a:r>
          </a:p>
          <a:p>
            <a:pPr rtl="1"/>
            <a:r>
              <a:rPr lang="ar-SA" b="1" dirty="0" smtClean="0"/>
              <a:t># بعض ما يؤخذ من الحديث :</a:t>
            </a:r>
          </a:p>
          <a:p>
            <a:pPr algn="justLow" rtl="1">
              <a:buFont typeface="Arial" pitchFamily="34" charset="0"/>
              <a:buChar char="•"/>
            </a:pPr>
            <a:r>
              <a:rPr lang="ar-SA" dirty="0" smtClean="0"/>
              <a:t>يسنُّ للمسلم قول ( بسم الله *) عند كلِّ أمر ذي قيمة ، ومنها : عند الجماع ؛ ليحصل على ثواب الذِّكْرِ ويجلب لنفسه وولده البركة.</a:t>
            </a:r>
          </a:p>
          <a:p>
            <a:pPr algn="justLow" rtl="1">
              <a:buFont typeface="Arial" pitchFamily="34" charset="0"/>
              <a:buChar char="•"/>
            </a:pPr>
            <a:r>
              <a:rPr lang="ar-SA" dirty="0" smtClean="0"/>
              <a:t>من الأذكار** والأدعية المستحبَّة ؛ القول عند الجماع : ” اللهم جنبنا الشيطان ، وجنب الشيطان ما رزقتنا ” ؛ فهو دعاء مأثور، جالب للوقاية والحفظ من الشيطان وشروره .  </a:t>
            </a:r>
            <a:endParaRPr lang="ar-SA" dirty="0"/>
          </a:p>
        </p:txBody>
      </p:sp>
    </p:spTree>
    <p:extLst>
      <p:ext uri="{BB962C8B-B14F-4D97-AF65-F5344CB8AC3E}">
        <p14:creationId xmlns:p14="http://schemas.microsoft.com/office/powerpoint/2010/main" val="5178102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8617586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43</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43</a:t>
            </a:fld>
            <a:endParaRPr lang="en-US" sz="1200">
              <a:solidFill>
                <a:schemeClr val="bg1"/>
              </a:solidFill>
              <a:latin typeface="Calibri" pitchFamily="34" charset="0"/>
            </a:endParaRPr>
          </a:p>
        </p:txBody>
      </p:sp>
    </p:spTree>
    <p:extLst>
      <p:ext uri="{BB962C8B-B14F-4D97-AF65-F5344CB8AC3E}">
        <p14:creationId xmlns:p14="http://schemas.microsoft.com/office/powerpoint/2010/main" val="1008417401"/>
      </p:ext>
    </p:extLst>
  </p:cSld>
  <p:clrMapOvr>
    <a:masterClrMapping/>
  </p:clrMapOvr>
  <p:transition>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44</a:t>
            </a:fld>
            <a:endParaRPr lang="en-US" dirty="0" smtClean="0">
              <a:cs typeface="Arial" pitchFamily="34" charset="0"/>
            </a:endParaRPr>
          </a:p>
        </p:txBody>
      </p:sp>
      <p:sp>
        <p:nvSpPr>
          <p:cNvPr id="6146" name="Title 4"/>
          <p:cNvSpPr>
            <a:spLocks noGrp="1"/>
          </p:cNvSpPr>
          <p:nvPr>
            <p:ph type="ctrTitle"/>
          </p:nvPr>
        </p:nvSpPr>
        <p:spPr>
          <a:xfrm>
            <a:off x="762000" y="2286000"/>
            <a:ext cx="8420100" cy="1470025"/>
          </a:xfrm>
        </p:spPr>
        <p:txBody>
          <a:bodyPr/>
          <a:lstStyle/>
          <a:p>
            <a:pPr rtl="1" eaLnBrk="1" hangingPunct="1">
              <a:defRPr/>
            </a:pPr>
            <a:r>
              <a:rPr lang="ar-SA"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rPr>
              <a:t>المحاضرة الثالثة</a:t>
            </a:r>
            <a:endParaRPr lang="en-US"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3980751427"/>
      </p:ext>
    </p:extLst>
  </p:cSld>
  <p:clrMapOvr>
    <a:masterClrMapping/>
  </p:clrMapOvr>
  <p:transition>
    <p:wedg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p>
          <a:p>
            <a:pPr algn="ctr" rtl="1"/>
            <a:endParaRPr lang="ar-SA" b="1" dirty="0" smtClean="0"/>
          </a:p>
          <a:p>
            <a:pPr algn="ctr" rtl="1"/>
            <a:r>
              <a:rPr lang="ar-SA" b="1" dirty="0" smtClean="0"/>
              <a:t>ا – مدخل إلى باب الصَّداق .</a:t>
            </a:r>
          </a:p>
          <a:p>
            <a:pPr algn="ctr" rtl="1"/>
            <a:endParaRPr lang="ar-SA" dirty="0" smtClean="0"/>
          </a:p>
          <a:p>
            <a:pPr algn="ctr" rtl="1"/>
            <a:r>
              <a:rPr lang="ar-SA" b="1" dirty="0" smtClean="0"/>
              <a:t>2 – دراسة لأربعة أحاديث من باب الصَّداق .</a:t>
            </a: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2964371620"/>
      </p:ext>
    </p:extLst>
  </p:cSld>
  <p:clrMapOvr>
    <a:masterClrMapping/>
  </p:clrMapOvr>
  <p:transition spd="slow">
    <p:wedg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rtl="1"/>
            <a:r>
              <a:rPr lang="ar-SA" dirty="0" smtClean="0">
                <a:solidFill>
                  <a:srgbClr val="C00000"/>
                </a:solidFill>
                <a:effectLst>
                  <a:outerShdw blurRad="38100" dist="38100" dir="2700000" algn="tl">
                    <a:srgbClr val="000000">
                      <a:alpha val="43137"/>
                    </a:srgbClr>
                  </a:outerShdw>
                </a:effectLst>
              </a:rPr>
              <a:t>[1] مدخل إلى باب </a:t>
            </a:r>
            <a:r>
              <a:rPr lang="ar-SA" b="1" dirty="0" smtClean="0">
                <a:effectLst>
                  <a:outerShdw blurRad="38100" dist="38100" dir="2700000" algn="tl">
                    <a:srgbClr val="000000">
                      <a:alpha val="43137"/>
                    </a:srgbClr>
                  </a:outerShdw>
                </a:effectLst>
              </a:rPr>
              <a:t>الصَّداق</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t>[1/1] : المرادُ بالصَّداق.</a:t>
            </a:r>
          </a:p>
          <a:p>
            <a:pPr rtl="1"/>
            <a:endParaRPr lang="ar-SA" b="1" dirty="0" smtClean="0"/>
          </a:p>
          <a:p>
            <a:pPr rtl="1"/>
            <a:r>
              <a:rPr lang="ar-SA" b="1" dirty="0" smtClean="0"/>
              <a:t>[2/1] : أَشهرُ أسمائِه .</a:t>
            </a:r>
          </a:p>
          <a:p>
            <a:pPr rtl="1"/>
            <a:endParaRPr lang="ar-SA" b="1" dirty="0" smtClean="0"/>
          </a:p>
          <a:p>
            <a:pPr rtl="1"/>
            <a:r>
              <a:rPr lang="ar-SA" b="1" dirty="0" smtClean="0"/>
              <a:t>[3/1] : أَصلُ مشروعيتِه </a:t>
            </a:r>
            <a:r>
              <a:rPr lang="ar-SA" sz="3600" b="1" dirty="0" smtClean="0"/>
              <a:t>.</a:t>
            </a:r>
            <a:endParaRPr lang="ar-SA" b="1" dirty="0" smtClean="0"/>
          </a:p>
          <a:p>
            <a:pPr rtl="1"/>
            <a:endParaRPr lang="ar-SA" b="1" dirty="0" smtClean="0"/>
          </a:p>
          <a:p>
            <a:pPr rtl="1"/>
            <a:r>
              <a:rPr lang="ar-SA" b="1" dirty="0" smtClean="0"/>
              <a:t>[4/1] : مِقدارُه .</a:t>
            </a:r>
          </a:p>
          <a:p>
            <a:pPr rtl="1"/>
            <a:endParaRPr lang="ar-SA" b="1" u="sng" dirty="0" smtClean="0"/>
          </a:p>
          <a:p>
            <a:pPr rtl="1"/>
            <a:endParaRPr lang="ar-SA" b="1" dirty="0" smtClean="0"/>
          </a:p>
          <a:p>
            <a:endParaRPr lang="ar-SA" dirty="0"/>
          </a:p>
        </p:txBody>
      </p:sp>
    </p:spTree>
    <p:extLst>
      <p:ext uri="{BB962C8B-B14F-4D97-AF65-F5344CB8AC3E}">
        <p14:creationId xmlns:p14="http://schemas.microsoft.com/office/powerpoint/2010/main" val="2702619316"/>
      </p:ext>
    </p:extLst>
  </p:cSld>
  <p:clrMapOvr>
    <a:masterClrMapping/>
  </p:clrMapOvr>
  <p:transition>
    <p:wedg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41158" y="381000"/>
            <a:ext cx="8915400" cy="1143000"/>
          </a:xfrm>
        </p:spPr>
        <p:style>
          <a:lnRef idx="3">
            <a:schemeClr val="lt1"/>
          </a:lnRef>
          <a:fillRef idx="1">
            <a:schemeClr val="accent6"/>
          </a:fillRef>
          <a:effectRef idx="1">
            <a:schemeClr val="accent6"/>
          </a:effectRef>
          <a:fontRef idx="minor">
            <a:schemeClr val="lt1"/>
          </a:fontRef>
        </p:style>
        <p:txBody>
          <a:bodyPr/>
          <a:lstStyle/>
          <a:p>
            <a:pPr rtl="1" eaLnBrk="1" hangingPunct="1">
              <a:defRPr/>
            </a:pPr>
            <a:r>
              <a:rPr lang="ar-SA" dirty="0" smtClean="0">
                <a:solidFill>
                  <a:srgbClr val="C00000"/>
                </a:solidFill>
                <a:effectLst>
                  <a:outerShdw blurRad="38100" dist="38100" dir="2700000" algn="tl">
                    <a:srgbClr val="000000">
                      <a:alpha val="43137"/>
                    </a:srgbClr>
                  </a:outerShdw>
                </a:effectLst>
              </a:rPr>
              <a:t>[1] مدخل إلى باب </a:t>
            </a:r>
            <a:r>
              <a:rPr lang="ar-SA" b="1" dirty="0" smtClean="0">
                <a:effectLst>
                  <a:outerShdw blurRad="38100" dist="38100" dir="2700000" algn="tl">
                    <a:srgbClr val="000000">
                      <a:alpha val="43137"/>
                    </a:srgbClr>
                  </a:outerShdw>
                </a:effectLst>
              </a:rPr>
              <a:t>الصَّداق</a:t>
            </a:r>
            <a:endParaRPr lang="en-US" dirty="0">
              <a:solidFill>
                <a:srgbClr val="C000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rtl="1"/>
            <a:r>
              <a:rPr lang="en-US" b="1" u="sng" dirty="0" smtClean="0">
                <a:solidFill>
                  <a:srgbClr val="FF0000"/>
                </a:solidFill>
              </a:rPr>
              <a:t> </a:t>
            </a:r>
            <a:r>
              <a:rPr lang="ar-SA" b="1" u="sng" dirty="0" smtClean="0"/>
              <a:t>[1/1] :  المراد بالصَّداق</a:t>
            </a:r>
          </a:p>
          <a:p>
            <a:pPr algn="justLow" rtl="1"/>
            <a:r>
              <a:rPr lang="ar-SA" dirty="0" smtClean="0"/>
              <a:t>= الصَّداق لغة :(بفتح الصاد وكسرها) مأخوذ من الصِّدق ؛ لإشعارِه بصدق رغبة الزوج في الزوجة ! والصِّدق : مطابقة الأمر للواقع .</a:t>
            </a:r>
          </a:p>
          <a:p>
            <a:pPr algn="justLow" rtl="1"/>
            <a:r>
              <a:rPr lang="ar-SA" dirty="0" smtClean="0"/>
              <a:t>= الصّداقُ شرعا : هو العِوَضُ الذي يَقَدَّمُ للمرأة قبل عقد النكاح أو بعده مقابل استباحة الزوج بِضعها بالحلال . </a:t>
            </a:r>
          </a:p>
          <a:p>
            <a:pPr algn="justLow" rtl="1"/>
            <a:r>
              <a:rPr lang="ar-SA" b="1" u="sng" dirty="0" smtClean="0"/>
              <a:t>[2/1] : أشهرُ أسمائِه .</a:t>
            </a:r>
          </a:p>
          <a:p>
            <a:pPr algn="justLow" rtl="1"/>
            <a:r>
              <a:rPr lang="ar-SA" dirty="0" smtClean="0"/>
              <a:t>لهذا العوض ثمانيةُ أسماء ؛ ولعلَّ أشهرَها أربعة ؛ هي : صداق ، ومهر ، ونحلة ، وفريضة .</a:t>
            </a:r>
          </a:p>
        </p:txBody>
      </p:sp>
    </p:spTree>
    <p:extLst>
      <p:ext uri="{BB962C8B-B14F-4D97-AF65-F5344CB8AC3E}">
        <p14:creationId xmlns:p14="http://schemas.microsoft.com/office/powerpoint/2010/main" val="2414964383"/>
      </p:ext>
    </p:extLst>
  </p:cSld>
  <p:clrMapOvr>
    <a:masterClrMapping/>
  </p:clrMapOvr>
  <p:transition>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u="sng" dirty="0" smtClean="0"/>
              <a:t>[3/1] : أصل مشروعيتِه </a:t>
            </a:r>
            <a:r>
              <a:rPr lang="ar-SA" sz="3600" b="1" u="sng" dirty="0" smtClean="0"/>
              <a:t>.</a:t>
            </a:r>
          </a:p>
          <a:p>
            <a:pPr marL="0" algn="justLow" rtl="1"/>
            <a:r>
              <a:rPr lang="ar-SA" sz="3600" dirty="0" smtClean="0"/>
              <a:t>كان الصداق في الشرائع السابقة على الإسلام يقدم للأولياء ! فشرع الإسلام تقديمه للزوجات ؛ وهو مشروع بالكتاب والسنة والإجماع والقياس .</a:t>
            </a:r>
          </a:p>
          <a:p>
            <a:pPr rtl="1"/>
            <a:r>
              <a:rPr lang="ar-SA" sz="3600" b="1" dirty="0" smtClean="0"/>
              <a:t>=</a:t>
            </a:r>
            <a:r>
              <a:rPr lang="ar-SA" sz="3600" dirty="0" smtClean="0"/>
              <a:t> فهو </a:t>
            </a:r>
            <a:r>
              <a:rPr lang="ar-SA" sz="3600" b="1" dirty="0" smtClean="0"/>
              <a:t>ثابت بالكتاب </a:t>
            </a:r>
            <a:r>
              <a:rPr lang="ar-SA" sz="3600" dirty="0" smtClean="0"/>
              <a:t>في عدة مواضع ، منها قوله تعالى </a:t>
            </a:r>
            <a:r>
              <a:rPr lang="ar-SA" sz="3600" dirty="0" smtClean="0">
                <a:cs typeface="+mn-cs"/>
              </a:rPr>
              <a:t>:      { </a:t>
            </a:r>
            <a:r>
              <a:rPr lang="ar-SA" sz="3600" dirty="0" err="1" smtClean="0">
                <a:cs typeface="+mn-cs"/>
              </a:rPr>
              <a:t>وءاتوا</a:t>
            </a:r>
            <a:r>
              <a:rPr lang="ar-SA" sz="3600" dirty="0" smtClean="0">
                <a:cs typeface="+mn-cs"/>
              </a:rPr>
              <a:t> النساء صدقاتهن نحلة}.</a:t>
            </a:r>
            <a:r>
              <a:rPr lang="ar-SA" sz="3600" dirty="0" smtClean="0"/>
              <a:t> </a:t>
            </a:r>
          </a:p>
          <a:p>
            <a:pPr rtl="1"/>
            <a:r>
              <a:rPr lang="ar-SA" sz="3600" b="1" dirty="0" smtClean="0"/>
              <a:t>=</a:t>
            </a:r>
            <a:r>
              <a:rPr lang="ar-SA" sz="3600" dirty="0" smtClean="0"/>
              <a:t> وهو </a:t>
            </a:r>
            <a:r>
              <a:rPr lang="ar-SA" sz="3600" b="1" dirty="0" smtClean="0"/>
              <a:t>ثابت بالسنة </a:t>
            </a:r>
            <a:r>
              <a:rPr lang="ar-SA" sz="3600" dirty="0" smtClean="0"/>
              <a:t>المطهرة : بقوله – </a:t>
            </a:r>
            <a:r>
              <a:rPr lang="ar-SA" dirty="0" smtClean="0"/>
              <a:t>صلى الله عليه وسلم </a:t>
            </a:r>
            <a:r>
              <a:rPr lang="ar-SA" sz="3600" dirty="0" smtClean="0"/>
              <a:t>-</a:t>
            </a:r>
            <a:endParaRPr lang="ar-SA" dirty="0" smtClean="0"/>
          </a:p>
          <a:p>
            <a:endParaRPr lang="ar-SA" dirty="0"/>
          </a:p>
        </p:txBody>
      </p:sp>
    </p:spTree>
    <p:extLst>
      <p:ext uri="{BB962C8B-B14F-4D97-AF65-F5344CB8AC3E}">
        <p14:creationId xmlns:p14="http://schemas.microsoft.com/office/powerpoint/2010/main" val="1946238559"/>
      </p:ext>
    </p:extLst>
  </p:cSld>
  <p:clrMapOvr>
    <a:masterClrMapping/>
  </p:clrMapOvr>
  <p:transition>
    <p:wedg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p>
        </p:txBody>
      </p:sp>
      <p:sp>
        <p:nvSpPr>
          <p:cNvPr id="3" name="عنصر نائب للمحتوى 2"/>
          <p:cNvSpPr>
            <a:spLocks noGrp="1"/>
          </p:cNvSpPr>
          <p:nvPr>
            <p:ph idx="1"/>
          </p:nvPr>
        </p:nvSpPr>
        <p:spPr/>
        <p:txBody>
          <a:bodyPr/>
          <a:lstStyle/>
          <a:p>
            <a:pPr rtl="1"/>
            <a:r>
              <a:rPr lang="ar-SA" dirty="0" smtClean="0"/>
              <a:t>   وفعله وتقريره ؛ وسيأتي بعد قليل ذكر بعض الأحاديث بهذا الشأن. </a:t>
            </a:r>
          </a:p>
          <a:p>
            <a:pPr rtl="1"/>
            <a:r>
              <a:rPr lang="ar-SA" b="1" dirty="0" smtClean="0"/>
              <a:t>= </a:t>
            </a:r>
            <a:r>
              <a:rPr lang="ar-SA" dirty="0" smtClean="0"/>
              <a:t>وهو </a:t>
            </a:r>
            <a:r>
              <a:rPr lang="ar-SA" b="1" dirty="0" smtClean="0"/>
              <a:t>ثابت بإجماع </a:t>
            </a:r>
            <a:r>
              <a:rPr lang="ar-SA" dirty="0" smtClean="0"/>
              <a:t>أهل العلم على مشروعيته .</a:t>
            </a:r>
          </a:p>
          <a:p>
            <a:pPr algn="justLow" rtl="1"/>
            <a:r>
              <a:rPr lang="ar-SA" b="1" dirty="0" smtClean="0"/>
              <a:t>=</a:t>
            </a:r>
            <a:r>
              <a:rPr lang="ar-SA" dirty="0" smtClean="0"/>
              <a:t> وهو </a:t>
            </a:r>
            <a:r>
              <a:rPr lang="ar-SA" b="1" dirty="0" smtClean="0"/>
              <a:t>ثابت بالقياس </a:t>
            </a:r>
            <a:r>
              <a:rPr lang="ar-SA" dirty="0" smtClean="0"/>
              <a:t>؛ باعتبار أنَّ النكاح لا بد له من الاستباحة ، والاستباحة لا بد لها من عوض .</a:t>
            </a:r>
          </a:p>
          <a:p>
            <a:pPr rtl="1"/>
            <a:r>
              <a:rPr lang="ar-SA" b="1" u="sng" dirty="0" smtClean="0"/>
              <a:t>[4/1] : مقدارُه .</a:t>
            </a:r>
          </a:p>
          <a:p>
            <a:pPr marL="0" algn="justLow" rtl="1"/>
            <a:r>
              <a:rPr lang="ar-SA" dirty="0" smtClean="0"/>
              <a:t>لم يرد في النصوص الشرعية تحديد لمقدار الصداق ؛ غير أنَّ الشريعة السمحة التي أتت بالتيسير على الناس في كل أمورهم ،أتت باستحباب التخفيف في المهر؛ دون تحديد لأكثره أو أقلِّه .</a:t>
            </a:r>
          </a:p>
          <a:p>
            <a:pPr rtl="1"/>
            <a:endParaRPr lang="ar-SA" dirty="0"/>
          </a:p>
        </p:txBody>
      </p:sp>
    </p:spTree>
    <p:extLst>
      <p:ext uri="{BB962C8B-B14F-4D97-AF65-F5344CB8AC3E}">
        <p14:creationId xmlns:p14="http://schemas.microsoft.com/office/powerpoint/2010/main" val="1331173546"/>
      </p:ext>
    </p:extLst>
  </p:cSld>
  <p:clrMapOvr>
    <a:masterClrMapping/>
  </p:clrMapOvr>
  <p:transition>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dirty="0" smtClean="0">
                <a:effectLst>
                  <a:outerShdw blurRad="38100" dist="38100" dir="2700000" algn="tl">
                    <a:srgbClr val="000000">
                      <a:alpha val="43137"/>
                    </a:srgbClr>
                  </a:outerShdw>
                </a:effectLst>
              </a:rPr>
              <a:t>[2] دراسة لأربعة أحاديث من باب الصَّداق</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t>[1/2] : الحديث الأول  ( ح1 / 968 ، </a:t>
            </a:r>
            <a:r>
              <a:rPr lang="ar-SA" b="1" dirty="0" err="1" smtClean="0"/>
              <a:t>ص</a:t>
            </a:r>
            <a:r>
              <a:rPr lang="ar-SA" b="1" dirty="0" smtClean="0"/>
              <a:t> : 103 - 105 )</a:t>
            </a:r>
          </a:p>
          <a:p>
            <a:pPr rtl="1"/>
            <a:endParaRPr lang="ar-SA" b="1" u="sng" dirty="0" smtClean="0"/>
          </a:p>
          <a:p>
            <a:pPr rtl="1"/>
            <a:r>
              <a:rPr lang="ar-SA" b="1" dirty="0" smtClean="0"/>
              <a:t>[2/2] : الحديث الثاني ( </a:t>
            </a:r>
            <a:r>
              <a:rPr lang="ar-SA" b="1" dirty="0" err="1" smtClean="0"/>
              <a:t>ح</a:t>
            </a:r>
            <a:r>
              <a:rPr lang="ar-SA" b="1" dirty="0" smtClean="0"/>
              <a:t> 2/ 969 ، </a:t>
            </a:r>
            <a:r>
              <a:rPr lang="ar-SA" b="1" dirty="0" err="1" smtClean="0"/>
              <a:t>ص</a:t>
            </a:r>
            <a:r>
              <a:rPr lang="ar-SA" b="1" dirty="0" smtClean="0"/>
              <a:t> : 105– 107)</a:t>
            </a:r>
          </a:p>
          <a:p>
            <a:pPr rtl="1"/>
            <a:endParaRPr lang="ar-SA" b="1" u="sng" dirty="0" smtClean="0"/>
          </a:p>
          <a:p>
            <a:pPr rtl="1"/>
            <a:r>
              <a:rPr lang="ar-SA" b="1" dirty="0" smtClean="0"/>
              <a:t>[3/2] : الحديث الثالث ( </a:t>
            </a:r>
            <a:r>
              <a:rPr lang="ar-SA" b="1" dirty="0" err="1" smtClean="0"/>
              <a:t>ح</a:t>
            </a:r>
            <a:r>
              <a:rPr lang="ar-SA" b="1" dirty="0" smtClean="0"/>
              <a:t> 3 / 970 ، </a:t>
            </a:r>
            <a:r>
              <a:rPr lang="ar-SA" b="1" dirty="0" err="1" smtClean="0"/>
              <a:t>ص</a:t>
            </a:r>
            <a:r>
              <a:rPr lang="ar-SA" b="1" dirty="0" smtClean="0"/>
              <a:t> : 107– 108 )</a:t>
            </a:r>
          </a:p>
          <a:p>
            <a:pPr rtl="1"/>
            <a:endParaRPr lang="ar-SA" b="1" u="sng" dirty="0" smtClean="0"/>
          </a:p>
          <a:p>
            <a:pPr rtl="1"/>
            <a:r>
              <a:rPr lang="ar-SA" b="1" dirty="0" smtClean="0"/>
              <a:t>[4/2] : الحديث الرابع ( </a:t>
            </a:r>
            <a:r>
              <a:rPr lang="ar-SA" b="1" dirty="0" err="1" smtClean="0"/>
              <a:t>ح</a:t>
            </a:r>
            <a:r>
              <a:rPr lang="ar-SA" b="1" dirty="0" smtClean="0"/>
              <a:t> 5 / 972 ، </a:t>
            </a:r>
            <a:r>
              <a:rPr lang="ar-SA" b="1" dirty="0" err="1" smtClean="0"/>
              <a:t>ص</a:t>
            </a:r>
            <a:r>
              <a:rPr lang="ar-SA" b="1" dirty="0" smtClean="0"/>
              <a:t> : 110 – 112)</a:t>
            </a:r>
          </a:p>
          <a:p>
            <a:pPr rtl="1"/>
            <a:endParaRPr lang="ar-SA" b="1" u="sng" dirty="0" smtClean="0"/>
          </a:p>
          <a:p>
            <a:pPr rtl="1"/>
            <a:endParaRPr lang="ar-SA" b="1" u="sng" dirty="0" smtClean="0"/>
          </a:p>
          <a:p>
            <a:pPr rtl="1"/>
            <a:endParaRPr lang="ar-SA" b="1" u="sng" dirty="0" smtClean="0"/>
          </a:p>
          <a:p>
            <a:endParaRPr lang="ar-SA" dirty="0"/>
          </a:p>
        </p:txBody>
      </p:sp>
    </p:spTree>
    <p:extLst>
      <p:ext uri="{BB962C8B-B14F-4D97-AF65-F5344CB8AC3E}">
        <p14:creationId xmlns:p14="http://schemas.microsoft.com/office/powerpoint/2010/main" val="1467398961"/>
      </p:ext>
    </p:extLst>
  </p:cSld>
  <p:clrMapOvr>
    <a:masterClrMapping/>
  </p:clrMapOvr>
  <p:transition>
    <p:wedg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dirty="0" smtClean="0">
                <a:effectLst>
                  <a:outerShdw blurRad="38100" dist="38100" dir="2700000" algn="tl">
                    <a:srgbClr val="000000">
                      <a:alpha val="43137"/>
                    </a:srgbClr>
                  </a:outerShdw>
                </a:effectLst>
              </a:rPr>
              <a:t>[2] دراسة لأربعة أحاديث من باب الصَّداق</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rtl="1"/>
            <a:r>
              <a:rPr lang="ar-SA" b="1" u="sng" dirty="0" smtClean="0"/>
              <a:t>[1/2] : الحديث الأول  ( ح1 / 968 ، </a:t>
            </a:r>
            <a:r>
              <a:rPr lang="ar-SA" b="1" u="sng" dirty="0" err="1" smtClean="0"/>
              <a:t>ص</a:t>
            </a:r>
            <a:r>
              <a:rPr lang="ar-SA" b="1" u="sng" dirty="0" smtClean="0"/>
              <a:t> : 103 - 105 )</a:t>
            </a:r>
          </a:p>
          <a:p>
            <a:pPr marL="0" algn="justLow" rtl="1"/>
            <a:r>
              <a:rPr lang="ar-SA" dirty="0" smtClean="0"/>
              <a:t>عن أنس – رضي الله عنه – عن النبي – صلى الله عليه وسلم – {</a:t>
            </a:r>
            <a:r>
              <a:rPr lang="ar-SA" b="1" dirty="0" smtClean="0"/>
              <a:t>أنَّه أعتق صَفِيَّةَ وجعل عِتْقَها صَداقَها }</a:t>
            </a:r>
            <a:r>
              <a:rPr lang="ar-SA" dirty="0" smtClean="0"/>
              <a:t> . متفق عليه .</a:t>
            </a:r>
          </a:p>
          <a:p>
            <a:pPr marL="0" algn="justLow" rtl="1"/>
            <a:r>
              <a:rPr lang="ar-SA" b="1" dirty="0" smtClean="0"/>
              <a:t># ترجمة صفية :</a:t>
            </a:r>
          </a:p>
          <a:p>
            <a:pPr marL="0" algn="justLow" rtl="1"/>
            <a:r>
              <a:rPr lang="ar-SA" dirty="0" smtClean="0"/>
              <a:t>هي أُمُّ المؤمنين ، صفيةُ بنتُ حُيَيّ َبنِ أخطب – أحد زعماء يهود بني النضير – كانت زوجة لكنانة بن أبي الحقيق قبل مقتله في خيبر سنة ست للهجرة ووقوعها هي في الأسر ؛ وقد حرَّرها رسول الله  - </a:t>
            </a:r>
            <a:r>
              <a:rPr lang="ar-SA" sz="2800" dirty="0" smtClean="0"/>
              <a:t>صلى الله عليه وسلم </a:t>
            </a:r>
            <a:r>
              <a:rPr lang="ar-SA" dirty="0" smtClean="0"/>
              <a:t>– ثمَّ تزوجها جبرا لخاطرها ؛وقد توفيت سنة (50هـ) .   </a:t>
            </a:r>
            <a:endParaRPr lang="ar-SA" dirty="0"/>
          </a:p>
        </p:txBody>
      </p:sp>
    </p:spTree>
    <p:extLst>
      <p:ext uri="{BB962C8B-B14F-4D97-AF65-F5344CB8AC3E}">
        <p14:creationId xmlns:p14="http://schemas.microsoft.com/office/powerpoint/2010/main" val="3361313304"/>
      </p:ext>
    </p:extLst>
  </p:cSld>
  <p:clrMapOvr>
    <a:masterClrMapping/>
  </p:clrMapOvr>
  <p:transition>
    <p:wedg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eaLnBrk="1" hangingPunct="1">
              <a:defRPr/>
            </a:pPr>
            <a:r>
              <a:rPr lang="ar-SA" b="1" dirty="0" smtClean="0">
                <a:solidFill>
                  <a:srgbClr val="FF0000"/>
                </a:solidFill>
                <a:cs typeface="Arial" pitchFamily="34" charset="0"/>
              </a:rPr>
              <a:t>تابع [2]</a:t>
            </a:r>
          </a:p>
        </p:txBody>
      </p:sp>
      <p:sp>
        <p:nvSpPr>
          <p:cNvPr id="5" name="عنصر نائب للمحتوى 4"/>
          <p:cNvSpPr>
            <a:spLocks noGrp="1"/>
          </p:cNvSpPr>
          <p:nvPr>
            <p:ph idx="1"/>
          </p:nvPr>
        </p:nvSpPr>
        <p:spPr/>
        <p:txBody>
          <a:bodyPr/>
          <a:lstStyle/>
          <a:p>
            <a:pPr rtl="1"/>
            <a:r>
              <a:rPr lang="ar-SA" b="1" dirty="0" smtClean="0"/>
              <a:t># معاني أهم مفردات الحديث :</a:t>
            </a:r>
          </a:p>
          <a:p>
            <a:pPr rtl="1"/>
            <a:r>
              <a:rPr lang="ar-SA" b="1" dirty="0" smtClean="0"/>
              <a:t>أعتق : </a:t>
            </a:r>
            <a:r>
              <a:rPr lang="ar-SA" dirty="0" smtClean="0"/>
              <a:t>أي حرَّر وخلَّص من الرَّق .</a:t>
            </a:r>
          </a:p>
          <a:p>
            <a:pPr rtl="1"/>
            <a:r>
              <a:rPr lang="ar-SA" b="1" dirty="0" smtClean="0"/>
              <a:t># بعضُ ما يؤخذُ من الحديث :</a:t>
            </a:r>
          </a:p>
          <a:p>
            <a:pPr algn="justLow" rtl="1">
              <a:buFont typeface="Arial" pitchFamily="34" charset="0"/>
              <a:buChar char="•"/>
            </a:pPr>
            <a:r>
              <a:rPr lang="ar-SA" dirty="0" smtClean="0"/>
              <a:t>الحديث دليل على رأفت النبي – </a:t>
            </a:r>
            <a:r>
              <a:rPr lang="ar-SA" sz="2000" dirty="0" smtClean="0"/>
              <a:t>صلى الله عليه وسلم </a:t>
            </a:r>
            <a:r>
              <a:rPr lang="ar-SA" dirty="0" smtClean="0"/>
              <a:t>– ورحمته ؛ فزواجه من صفية فيه جبر لخاطرها المكسور بفقدها لأبيها وزوجها وحريتها؛ وهي النسيبة التي ينتهي نسبها إلى هارون بن عمران .</a:t>
            </a:r>
          </a:p>
          <a:p>
            <a:pPr rtl="1">
              <a:buFont typeface="Arial" pitchFamily="34" charset="0"/>
              <a:buChar char="•"/>
            </a:pPr>
            <a:r>
              <a:rPr lang="ar-SA" dirty="0" smtClean="0"/>
              <a:t>الحديث دليل على صحة جعل العتق صداقا ؛ لمن قال بجواز ذلك. .-   وفي هذه المسألة خلاف بين أهل العلم  - .</a:t>
            </a:r>
          </a:p>
          <a:p>
            <a:pPr rtl="1"/>
            <a:endParaRPr lang="ar-SA" b="1" dirty="0" smtClean="0"/>
          </a:p>
          <a:p>
            <a:pPr rtl="1"/>
            <a:endParaRPr lang="ar-SA" b="1" dirty="0"/>
          </a:p>
        </p:txBody>
      </p:sp>
    </p:spTree>
    <p:extLst>
      <p:ext uri="{BB962C8B-B14F-4D97-AF65-F5344CB8AC3E}">
        <p14:creationId xmlns:p14="http://schemas.microsoft.com/office/powerpoint/2010/main" val="638135396"/>
      </p:ext>
    </p:extLst>
  </p:cSld>
  <p:clrMapOvr>
    <a:masterClrMapping/>
  </p:clrMapOvr>
  <p:transition>
    <p:wedg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13" name="عنصر نائب للمحتوى 12"/>
          <p:cNvSpPr>
            <a:spLocks noGrp="1"/>
          </p:cNvSpPr>
          <p:nvPr>
            <p:ph idx="1"/>
          </p:nvPr>
        </p:nvSpPr>
        <p:spPr>
          <a:xfrm>
            <a:off x="533400" y="1524000"/>
            <a:ext cx="8915400" cy="4754563"/>
          </a:xfrm>
        </p:spPr>
        <p:txBody>
          <a:bodyPr/>
          <a:lstStyle/>
          <a:p>
            <a:pPr marL="0" algn="ctr" rtl="1"/>
            <a:r>
              <a:rPr lang="ar-SA" b="1" u="sng" dirty="0" smtClean="0"/>
              <a:t>[2/2] : الحديث الثاني ( </a:t>
            </a:r>
            <a:r>
              <a:rPr lang="ar-SA" b="1" u="sng" dirty="0" err="1" smtClean="0"/>
              <a:t>ح</a:t>
            </a:r>
            <a:r>
              <a:rPr lang="ar-SA" b="1" u="sng" dirty="0" smtClean="0"/>
              <a:t> 2/ 969 ، </a:t>
            </a:r>
            <a:r>
              <a:rPr lang="ar-SA" b="1" u="sng" dirty="0" err="1" smtClean="0"/>
              <a:t>ص</a:t>
            </a:r>
            <a:r>
              <a:rPr lang="ar-SA" b="1" u="sng" dirty="0" smtClean="0"/>
              <a:t> : 105– 107)</a:t>
            </a:r>
          </a:p>
          <a:p>
            <a:pPr marL="0" algn="justLow" rtl="1"/>
            <a:endParaRPr lang="ar-SA" b="1" u="sng" dirty="0" smtClean="0"/>
          </a:p>
          <a:p>
            <a:pPr marL="0" algn="justLow" rtl="1"/>
            <a:r>
              <a:rPr lang="ar-SA" dirty="0" smtClean="0"/>
              <a:t>عن أبي </a:t>
            </a:r>
            <a:r>
              <a:rPr lang="ar-SA" dirty="0" err="1" smtClean="0"/>
              <a:t>سَلَمَةَ</a:t>
            </a:r>
            <a:r>
              <a:rPr lang="ar-SA" dirty="0" smtClean="0"/>
              <a:t> بْنِ عبدِ الرحمن – رضي الله عنه – أنَّه قال : سَأَلتُ عائشةَ – رضي الله عنها – </a:t>
            </a:r>
            <a:r>
              <a:rPr lang="ar-SA" b="1" dirty="0" smtClean="0"/>
              <a:t>كم كان صّداقُ رسول الله </a:t>
            </a:r>
            <a:r>
              <a:rPr lang="ar-SA" dirty="0" smtClean="0"/>
              <a:t>– صلى الله عليه وسلَّم ؟</a:t>
            </a:r>
            <a:r>
              <a:rPr lang="ar-SA" b="1" dirty="0" smtClean="0"/>
              <a:t> قالت : كان صداُقُهُ لأزواجهِ اثْنَتَيْ عَشْرَةَ أُوْقِيَّة وَنَشّا ، </a:t>
            </a:r>
            <a:r>
              <a:rPr lang="ar-SA" dirty="0" smtClean="0"/>
              <a:t>قالت : أَتدري ما النَّشُّ ؟ قال : قُلتُ : لا ! قالت : نِصْفُ أُوقِيَّة </a:t>
            </a:r>
            <a:r>
              <a:rPr lang="ar-SA" b="1" dirty="0" smtClean="0"/>
              <a:t>؛ فتلكَ  خَمْسُمائِةِ دِرْهَم ؛ فهذا صَداقُ رسول الله – </a:t>
            </a:r>
            <a:r>
              <a:rPr lang="ar-SA" dirty="0" smtClean="0"/>
              <a:t>صلى الله عليه وسلم </a:t>
            </a:r>
            <a:r>
              <a:rPr lang="ar-SA" b="1" dirty="0" smtClean="0"/>
              <a:t>– لأزواجه . </a:t>
            </a:r>
            <a:r>
              <a:rPr lang="ar-SA" dirty="0" smtClean="0"/>
              <a:t>رواه مسلم </a:t>
            </a:r>
            <a:r>
              <a:rPr lang="ar-SA" b="1" dirty="0" smtClean="0"/>
              <a:t>. </a:t>
            </a:r>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b="1"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2643115993"/>
      </p:ext>
    </p:extLst>
  </p:cSld>
  <p:clrMapOvr>
    <a:masterClrMapping/>
  </p:clrMapOvr>
  <p:transition>
    <p:wedg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algn="justLow" rtl="1"/>
            <a:r>
              <a:rPr lang="ar-SA" b="1" dirty="0" smtClean="0"/>
              <a:t># ترجمة أبي </a:t>
            </a:r>
            <a:r>
              <a:rPr lang="ar-SA" b="1" dirty="0" err="1" smtClean="0"/>
              <a:t>سلمة</a:t>
            </a:r>
            <a:r>
              <a:rPr lang="ar-SA" b="1" dirty="0" smtClean="0"/>
              <a:t> :</a:t>
            </a:r>
            <a:r>
              <a:rPr lang="ar-SA" dirty="0" smtClean="0"/>
              <a:t>هو أبو </a:t>
            </a:r>
            <a:r>
              <a:rPr lang="ar-SA" dirty="0" err="1" smtClean="0"/>
              <a:t>سلَمةَ</a:t>
            </a:r>
            <a:r>
              <a:rPr lang="ar-SA" dirty="0" smtClean="0"/>
              <a:t> بنُ عبدِ الرحمنِ بن ِعوف الزهري القرشي ، يُقالُ : إنَّ اسمَهُ كنيتُه . أحدُ فقهاءِ المدينة المشهوريـن بالفقه ؛ كان كثير الحديث واسع الرواية ، سمع عن جماعة من الصحابة وأخذ عنه جماعة . توفي سنة (104هـ) وهو في سبعينَ سنة .</a:t>
            </a:r>
            <a:endParaRPr lang="ar-SA" b="1" dirty="0" smtClean="0"/>
          </a:p>
          <a:p>
            <a:pPr rtl="1"/>
            <a:r>
              <a:rPr lang="ar-SA" b="1" dirty="0" smtClean="0"/>
              <a:t># معاني أهمِ مفردات الحديث :</a:t>
            </a:r>
          </a:p>
          <a:p>
            <a:pPr rtl="1"/>
            <a:r>
              <a:rPr lang="ar-SA" b="1" dirty="0" smtClean="0"/>
              <a:t>= أوقية : </a:t>
            </a:r>
            <a:r>
              <a:rPr lang="ar-SA" dirty="0" smtClean="0"/>
              <a:t>أي أوقية الحجاز ؛ وهي أربعون درهما .</a:t>
            </a:r>
          </a:p>
          <a:p>
            <a:pPr rtl="1"/>
            <a:r>
              <a:rPr lang="ar-SA" b="1" dirty="0" smtClean="0"/>
              <a:t>= نَشَّا   : </a:t>
            </a:r>
            <a:r>
              <a:rPr lang="ar-SA" dirty="0" smtClean="0"/>
              <a:t>أي : عشرون درهما ؛ لأن النش نصفُ أوقية .</a:t>
            </a:r>
          </a:p>
          <a:p>
            <a:pPr rtl="1"/>
            <a:endParaRPr lang="ar-SA" b="1" dirty="0" smtClean="0"/>
          </a:p>
          <a:p>
            <a:pPr algn="justLow" rtl="1"/>
            <a:endParaRPr lang="ar-SA" dirty="0" smtClean="0"/>
          </a:p>
          <a:p>
            <a:pPr rtl="1"/>
            <a:endParaRPr lang="ar-SA" dirty="0"/>
          </a:p>
        </p:txBody>
      </p:sp>
    </p:spTree>
    <p:extLst>
      <p:ext uri="{BB962C8B-B14F-4D97-AF65-F5344CB8AC3E}">
        <p14:creationId xmlns:p14="http://schemas.microsoft.com/office/powerpoint/2010/main" val="739131842"/>
      </p:ext>
    </p:extLst>
  </p:cSld>
  <p:clrMapOvr>
    <a:masterClrMapping/>
  </p:clrMapOvr>
  <p:transition>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justLow" rtl="1"/>
            <a:r>
              <a:rPr lang="ar-SA" b="1" dirty="0" smtClean="0"/>
              <a:t>= خمسُمِائَة درهم :</a:t>
            </a:r>
            <a:r>
              <a:rPr lang="ar-SA" dirty="0" smtClean="0"/>
              <a:t>قيَّمها المتخصصون فوجدوها تعادل (140) ريالا عربيا سعوديا .</a:t>
            </a:r>
          </a:p>
          <a:p>
            <a:pPr rtl="1"/>
            <a:r>
              <a:rPr lang="ar-SA" b="1" dirty="0" smtClean="0"/>
              <a:t># بعض ما يؤخذ من الحديث :</a:t>
            </a:r>
          </a:p>
          <a:p>
            <a:pPr algn="justLow" rtl="1">
              <a:buFont typeface="Arial" pitchFamily="34" charset="0"/>
              <a:buChar char="•"/>
            </a:pPr>
            <a:r>
              <a:rPr lang="ar-SA" dirty="0" smtClean="0"/>
              <a:t>بيان مقدار صداق الرسول </a:t>
            </a:r>
            <a:r>
              <a:rPr lang="ar-SA" sz="2000" dirty="0" smtClean="0"/>
              <a:t>– </a:t>
            </a:r>
            <a:r>
              <a:rPr lang="ar-SA" sz="1600" dirty="0" smtClean="0"/>
              <a:t>صلى الله عليه وسلم </a:t>
            </a:r>
            <a:r>
              <a:rPr lang="ar-SA" sz="2000" dirty="0" smtClean="0"/>
              <a:t>– </a:t>
            </a:r>
            <a:r>
              <a:rPr lang="ar-SA" dirty="0" smtClean="0"/>
              <a:t>لزوجاته ؛ وأنه (500) درهم – وهذا باعتبار الأعم الأغلب* - .</a:t>
            </a:r>
          </a:p>
          <a:p>
            <a:pPr algn="justLow" rtl="1">
              <a:buFont typeface="Arial" pitchFamily="34" charset="0"/>
              <a:buChar char="•"/>
            </a:pPr>
            <a:r>
              <a:rPr lang="ar-SA" dirty="0" smtClean="0"/>
              <a:t>استحباب تخفيفِ الصداق وتيسيره ؛ اقتداء بالرسول </a:t>
            </a:r>
            <a:r>
              <a:rPr lang="ar-SA" sz="1600" dirty="0" smtClean="0"/>
              <a:t>- صلى الله عليه وسلم - .</a:t>
            </a:r>
            <a:endParaRPr lang="ar-SA" dirty="0" smtClean="0"/>
          </a:p>
          <a:p>
            <a:pPr rtl="1">
              <a:buFont typeface="Arial" pitchFamily="34" charset="0"/>
              <a:buChar char="•"/>
            </a:pPr>
            <a:r>
              <a:rPr lang="ar-SA" dirty="0" smtClean="0"/>
              <a:t>كراهية المغالاة في الصداق تفاخرا أو بطرا أو تشبُّها بالآخرين .</a:t>
            </a:r>
          </a:p>
          <a:p>
            <a:pPr rtl="1">
              <a:buFont typeface="Arial" pitchFamily="34" charset="0"/>
              <a:buChar char="•"/>
            </a:pPr>
            <a:r>
              <a:rPr lang="ar-SA" dirty="0" smtClean="0"/>
              <a:t>الصداق حق للزوجة** ؛ ثابت في السنة النبوية المطهرة .</a:t>
            </a:r>
          </a:p>
          <a:p>
            <a:pPr rtl="1">
              <a:buFont typeface="Arial" pitchFamily="34" charset="0"/>
              <a:buChar char="•"/>
            </a:pPr>
            <a:endParaRPr lang="ar-SA" dirty="0" smtClean="0"/>
          </a:p>
          <a:p>
            <a:pPr rtl="1">
              <a:buFont typeface="Arial" pitchFamily="34" charset="0"/>
              <a:buChar char="•"/>
            </a:pPr>
            <a:endParaRPr lang="ar-SA" b="1" dirty="0" smtClean="0"/>
          </a:p>
          <a:p>
            <a:pPr rtl="1"/>
            <a:endParaRPr lang="ar-SA" b="1" dirty="0" smtClean="0"/>
          </a:p>
        </p:txBody>
      </p:sp>
    </p:spTree>
    <p:extLst>
      <p:ext uri="{BB962C8B-B14F-4D97-AF65-F5344CB8AC3E}">
        <p14:creationId xmlns:p14="http://schemas.microsoft.com/office/powerpoint/2010/main" val="262807207"/>
      </p:ext>
    </p:extLst>
  </p:cSld>
  <p:clrMapOvr>
    <a:masterClrMapping/>
  </p:clrMapOvr>
  <p:transition>
    <p:wedg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rtl="1"/>
            <a:r>
              <a:rPr lang="ar-SA" b="1" u="sng" dirty="0" smtClean="0"/>
              <a:t>[3/2] : الحديث الثالث ( </a:t>
            </a:r>
            <a:r>
              <a:rPr lang="ar-SA" b="1" u="sng" dirty="0" err="1" smtClean="0"/>
              <a:t>ح</a:t>
            </a:r>
            <a:r>
              <a:rPr lang="ar-SA" b="1" u="sng" dirty="0" smtClean="0"/>
              <a:t> 3 / 970 ، </a:t>
            </a:r>
            <a:r>
              <a:rPr lang="ar-SA" b="1" u="sng" dirty="0" err="1" smtClean="0"/>
              <a:t>ص</a:t>
            </a:r>
            <a:r>
              <a:rPr lang="ar-SA" b="1" u="sng" dirty="0" smtClean="0"/>
              <a:t> : 107– 108 )</a:t>
            </a:r>
          </a:p>
          <a:p>
            <a:pPr marL="0" algn="justLow" rtl="1"/>
            <a:r>
              <a:rPr lang="ar-SA" dirty="0" smtClean="0"/>
              <a:t>عن ابن عباس – رضي الله عنهما – قال : لما تزوج علي فاطمة – رضي الله عنها – قال له رسول الله – صلى الله عليه وسلم - :         </a:t>
            </a:r>
            <a:r>
              <a:rPr lang="ar-SA" b="1" dirty="0" smtClean="0"/>
              <a:t>{ أَعطها شيئا } </a:t>
            </a:r>
            <a:r>
              <a:rPr lang="ar-SA" dirty="0" smtClean="0"/>
              <a:t>قال : ما عندي شيء ، قال : </a:t>
            </a:r>
            <a:r>
              <a:rPr lang="ar-SA" b="1" dirty="0" smtClean="0"/>
              <a:t>{ فأينَ دِرْعُكَ </a:t>
            </a:r>
            <a:r>
              <a:rPr lang="ar-SA" b="1" dirty="0" err="1" smtClean="0"/>
              <a:t>الحُطَمِيَّةُ</a:t>
            </a:r>
            <a:r>
              <a:rPr lang="ar-SA" b="1" dirty="0" smtClean="0"/>
              <a:t> ؟ } </a:t>
            </a:r>
            <a:r>
              <a:rPr lang="ar-SA" dirty="0" smtClean="0"/>
              <a:t>. حديث صحيح رواه :أبو داود والنسائي وصححه الحاكم .</a:t>
            </a:r>
          </a:p>
          <a:p>
            <a:pPr algn="justLow" rtl="1"/>
            <a:r>
              <a:rPr lang="ar-SA" b="1" dirty="0" smtClean="0"/>
              <a:t> التعريف بفاطمة – رضي الله عنها - : </a:t>
            </a:r>
          </a:p>
          <a:p>
            <a:pPr marL="0" algn="justLow" rtl="1"/>
            <a:r>
              <a:rPr lang="ar-SA" dirty="0" smtClean="0"/>
              <a:t>هي أصغر بنات الرسول – صلى الله عليه وسلم – تزوجها علي في رمضان من السنة الثانية الهجرية ، </a:t>
            </a:r>
            <a:r>
              <a:rPr lang="ar-SA" dirty="0" err="1" smtClean="0"/>
              <a:t>وبنى</a:t>
            </a:r>
            <a:r>
              <a:rPr lang="ar-SA" dirty="0" smtClean="0"/>
              <a:t> عليها في شهر ذي الحجة .</a:t>
            </a:r>
            <a:endParaRPr lang="ar-SA" b="1" dirty="0" smtClean="0"/>
          </a:p>
          <a:p>
            <a:pPr marL="0" algn="justLow" rtl="1"/>
            <a:endParaRPr lang="ar-SA" dirty="0" smtClean="0"/>
          </a:p>
          <a:p>
            <a:pPr marL="0" algn="justLow" rtl="1"/>
            <a:endParaRPr lang="ar-SA" b="1" dirty="0" smtClean="0"/>
          </a:p>
          <a:p>
            <a:endParaRPr lang="ar-SA" dirty="0"/>
          </a:p>
        </p:txBody>
      </p:sp>
    </p:spTree>
    <p:extLst>
      <p:ext uri="{BB962C8B-B14F-4D97-AF65-F5344CB8AC3E}">
        <p14:creationId xmlns:p14="http://schemas.microsoft.com/office/powerpoint/2010/main" val="1549473539"/>
      </p:ext>
    </p:extLst>
  </p:cSld>
  <p:clrMapOvr>
    <a:masterClrMapping/>
  </p:clrMapOvr>
  <p:transition>
    <p:wedg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marL="0" algn="justLow" rtl="1"/>
            <a:r>
              <a:rPr lang="ar-SA" dirty="0" smtClean="0"/>
              <a:t> ولدت لعلي : الحسن والحسين والمحسن وزينب ورقية وأم كلثوم . توفيت بالمدينة المنورة بعد وفاة أبيها  - صلى الله عليه وسلم – بثلاثة أشهر .</a:t>
            </a:r>
            <a:endParaRPr lang="ar-SA" b="1" dirty="0" smtClean="0"/>
          </a:p>
          <a:p>
            <a:pPr marL="0" algn="justLow" rtl="1"/>
            <a:r>
              <a:rPr lang="ar-SA" b="1" dirty="0" smtClean="0"/>
              <a:t># معاني أهمِ مفردات الحديث :</a:t>
            </a:r>
          </a:p>
          <a:p>
            <a:pPr marL="360000" algn="justLow" rtl="1"/>
            <a:r>
              <a:rPr lang="ar-SA" b="1" dirty="0" smtClean="0"/>
              <a:t>= درعك : </a:t>
            </a:r>
            <a:r>
              <a:rPr lang="ar-SA" dirty="0" smtClean="0"/>
              <a:t>أي درع علي بن أبي طالب - رضي الله عنه -  ؛   والدرع : لباس من حديد يقي المحارب أذى السلاح .</a:t>
            </a:r>
            <a:endParaRPr lang="ar-SA" b="1" dirty="0" smtClean="0"/>
          </a:p>
          <a:p>
            <a:pPr algn="justLow" rtl="1"/>
            <a:r>
              <a:rPr lang="ar-SA" b="1" dirty="0" smtClean="0"/>
              <a:t>= </a:t>
            </a:r>
            <a:r>
              <a:rPr lang="ar-SA" b="1" dirty="0" err="1" smtClean="0"/>
              <a:t>الحطمية</a:t>
            </a:r>
            <a:r>
              <a:rPr lang="ar-SA" b="1" dirty="0" smtClean="0"/>
              <a:t> : </a:t>
            </a:r>
            <a:r>
              <a:rPr lang="ar-SA" dirty="0" smtClean="0"/>
              <a:t>نسبة إلى قبيلة (حُطَمةَ ) التي كانت مشهورة بصناعة الدروع .</a:t>
            </a:r>
          </a:p>
          <a:p>
            <a:endParaRPr lang="ar-SA" dirty="0"/>
          </a:p>
        </p:txBody>
      </p:sp>
    </p:spTree>
    <p:extLst>
      <p:ext uri="{BB962C8B-B14F-4D97-AF65-F5344CB8AC3E}">
        <p14:creationId xmlns:p14="http://schemas.microsoft.com/office/powerpoint/2010/main" val="566296683"/>
      </p:ext>
    </p:extLst>
  </p:cSld>
  <p:clrMapOvr>
    <a:masterClrMapping/>
  </p:clrMapOvr>
  <p:transition>
    <p:wedg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صر نائب للمحتوى 3"/>
          <p:cNvSpPr>
            <a:spLocks noGrp="1"/>
          </p:cNvSpPr>
          <p:nvPr>
            <p:ph idx="1"/>
          </p:nvPr>
        </p:nvSpPr>
        <p:spPr/>
        <p:txBody>
          <a:bodyPr/>
          <a:lstStyle/>
          <a:p>
            <a:pPr rtl="1"/>
            <a:r>
              <a:rPr lang="ar-SA" b="1" dirty="0" smtClean="0"/>
              <a:t># بعض ما يؤخذ من الحديث :</a:t>
            </a:r>
          </a:p>
          <a:p>
            <a:pPr algn="justLow" rtl="1">
              <a:buFont typeface="Arial" pitchFamily="34" charset="0"/>
              <a:buChar char="•"/>
            </a:pPr>
            <a:r>
              <a:rPr lang="ar-SA" dirty="0" smtClean="0"/>
              <a:t>ينبغي تقديم شيء للزوجة قبل الدخول </a:t>
            </a:r>
            <a:r>
              <a:rPr lang="ar-SA" dirty="0" err="1" smtClean="0"/>
              <a:t>بها</a:t>
            </a:r>
            <a:r>
              <a:rPr lang="ar-SA" dirty="0" smtClean="0"/>
              <a:t> ؛ تقديرا لها ، وجبرا لخاطرها ؛ وتعبيرا لها عن الرغبة فيها .</a:t>
            </a:r>
          </a:p>
          <a:p>
            <a:pPr algn="justLow" rtl="1">
              <a:buFont typeface="Arial" pitchFamily="34" charset="0"/>
              <a:buChar char="•"/>
            </a:pPr>
            <a:r>
              <a:rPr lang="ar-SA" dirty="0" smtClean="0"/>
              <a:t>استحباب تخفيف الأب مهر ابنته عند تزويجها؛ اقتداء بفعل الرسول – صلى الله عليه وسلم – عندما زوَّج ابنته .</a:t>
            </a:r>
          </a:p>
          <a:p>
            <a:pPr algn="justLow" rtl="1">
              <a:buFont typeface="Arial" pitchFamily="34" charset="0"/>
              <a:buChar char="•"/>
            </a:pPr>
            <a:r>
              <a:rPr lang="ar-SA" dirty="0" smtClean="0"/>
              <a:t>لا يُشترط في الصداق أن يكون من النقود بل يمكن أن يكون من المتاع (كالدرع) ونحوه .</a:t>
            </a:r>
            <a:endParaRPr lang="ar-SA" dirty="0"/>
          </a:p>
        </p:txBody>
      </p:sp>
    </p:spTree>
    <p:extLst>
      <p:ext uri="{BB962C8B-B14F-4D97-AF65-F5344CB8AC3E}">
        <p14:creationId xmlns:p14="http://schemas.microsoft.com/office/powerpoint/2010/main" val="210018312"/>
      </p:ext>
    </p:extLst>
  </p:cSld>
  <p:clrMapOvr>
    <a:masterClrMapping/>
  </p:clrMapOvr>
  <p:transition>
    <p:wedg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a:r>
              <a:rPr lang="ar-SA" b="1" u="sng" dirty="0" smtClean="0"/>
              <a:t>[4/2] : الحديث الرابع ( </a:t>
            </a:r>
            <a:r>
              <a:rPr lang="ar-SA" b="1" u="sng" dirty="0" err="1" smtClean="0"/>
              <a:t>ح</a:t>
            </a:r>
            <a:r>
              <a:rPr lang="ar-SA" b="1" u="sng" dirty="0" smtClean="0"/>
              <a:t> 5 / 972 ، </a:t>
            </a:r>
            <a:r>
              <a:rPr lang="ar-SA" b="1" u="sng" dirty="0" err="1" smtClean="0"/>
              <a:t>ص</a:t>
            </a:r>
            <a:r>
              <a:rPr lang="ar-SA" b="1" u="sng" dirty="0" smtClean="0"/>
              <a:t> : 110 – 112)</a:t>
            </a:r>
          </a:p>
          <a:p>
            <a:pPr marL="0" algn="justLow" rtl="1"/>
            <a:r>
              <a:rPr lang="ar-SA" dirty="0" smtClean="0"/>
              <a:t>عن </a:t>
            </a:r>
            <a:r>
              <a:rPr lang="ar-SA" dirty="0" err="1" smtClean="0"/>
              <a:t>عَلْقَمَةَ</a:t>
            </a:r>
            <a:r>
              <a:rPr lang="ar-SA" dirty="0" smtClean="0"/>
              <a:t> عن ابنِ مسعودٍ : أَنَّه سُئِلَ عنْ رجلٍ تزوَّجَ امرأة ؛ ولم يَفْرضْ لها صَداقا ، ولم يدخُلْ </a:t>
            </a:r>
            <a:r>
              <a:rPr lang="ar-SA" dirty="0" err="1" smtClean="0"/>
              <a:t>بها</a:t>
            </a:r>
            <a:r>
              <a:rPr lang="ar-SA" dirty="0" smtClean="0"/>
              <a:t> حتى مات ؛ فقال ابنُ مسعودٍ : لها مثلُ صَداقِ نسائِها ، لا وَكْسَ ولا شَطَطَ ، وعليها العِدَّةُ ، ولها الميراث ؛ فقام مَعْقِلُ بْنُ سِنانٍ </a:t>
            </a:r>
            <a:r>
              <a:rPr lang="ar-SA" dirty="0" err="1" smtClean="0"/>
              <a:t>الأشْجَعِيُّ</a:t>
            </a:r>
            <a:r>
              <a:rPr lang="ar-SA" dirty="0" smtClean="0"/>
              <a:t> ، فقال : </a:t>
            </a:r>
            <a:r>
              <a:rPr lang="ar-SA" b="1" dirty="0" smtClean="0"/>
              <a:t>قضى رسول الله – صلى الله عليه وسلم – في بَرْوَعَ بِنْتِ واشِقٍ – امرأة منا – مِثْلَ ما قَضَيْتَ </a:t>
            </a:r>
            <a:r>
              <a:rPr lang="ar-SA" dirty="0" smtClean="0"/>
              <a:t>، ففرح </a:t>
            </a:r>
            <a:r>
              <a:rPr lang="ar-SA" dirty="0" err="1" smtClean="0"/>
              <a:t>بها</a:t>
            </a:r>
            <a:r>
              <a:rPr lang="ar-SA" dirty="0" smtClean="0"/>
              <a:t> ابنُ مسعودٍ . حديث صحيح ؛ رواه أحمدُ والأربعةُ ، وصححه الترمذيُّ وجماعة . </a:t>
            </a:r>
            <a:endParaRPr lang="ar-SA" dirty="0"/>
          </a:p>
        </p:txBody>
      </p:sp>
    </p:spTree>
    <p:extLst>
      <p:ext uri="{BB962C8B-B14F-4D97-AF65-F5344CB8AC3E}">
        <p14:creationId xmlns:p14="http://schemas.microsoft.com/office/powerpoint/2010/main" val="2446193656"/>
      </p:ext>
    </p:extLst>
  </p:cSld>
  <p:clrMapOvr>
    <a:masterClrMapping/>
  </p:clrMapOvr>
  <p:transition>
    <p:wedg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dirty="0" smtClean="0"/>
              <a:t># ترجمة </a:t>
            </a:r>
            <a:r>
              <a:rPr lang="ar-SA" b="1" dirty="0" err="1" smtClean="0"/>
              <a:t>علقمة</a:t>
            </a:r>
            <a:r>
              <a:rPr lang="ar-SA" b="1" dirty="0" smtClean="0"/>
              <a:t> :</a:t>
            </a:r>
          </a:p>
          <a:p>
            <a:pPr marL="0" algn="justLow" rtl="1"/>
            <a:r>
              <a:rPr lang="ar-SA" dirty="0" smtClean="0"/>
              <a:t>هو </a:t>
            </a:r>
            <a:r>
              <a:rPr lang="ar-SA" dirty="0" err="1" smtClean="0"/>
              <a:t>علقمة</a:t>
            </a:r>
            <a:r>
              <a:rPr lang="ar-SA" dirty="0" smtClean="0"/>
              <a:t> بنُ قيسٍ </a:t>
            </a:r>
            <a:r>
              <a:rPr lang="ar-SA" dirty="0" err="1" smtClean="0"/>
              <a:t>النخعي</a:t>
            </a:r>
            <a:r>
              <a:rPr lang="ar-SA" dirty="0" smtClean="0"/>
              <a:t> ؛ عمُّ الأسود </a:t>
            </a:r>
            <a:r>
              <a:rPr lang="ar-SA" dirty="0" err="1" smtClean="0"/>
              <a:t>النخعي</a:t>
            </a:r>
            <a:r>
              <a:rPr lang="ar-SA" dirty="0" smtClean="0"/>
              <a:t> ؛ تابعي جليل ؛ روى عن عمر بن الخطاب وابن مسعود ، واشتهر بحديث ابن مسعود وصحبته . توفي سنة إحدى وستين هجرية .</a:t>
            </a:r>
          </a:p>
          <a:p>
            <a:pPr rtl="1"/>
            <a:r>
              <a:rPr lang="ar-SA" b="1" dirty="0" smtClean="0"/>
              <a:t># معاني أهمِ مفردات الحديث :</a:t>
            </a:r>
          </a:p>
          <a:p>
            <a:pPr rtl="1"/>
            <a:r>
              <a:rPr lang="ar-SA" b="1" dirty="0" smtClean="0"/>
              <a:t>= لم يفرض : </a:t>
            </a:r>
            <a:r>
              <a:rPr lang="ar-SA" dirty="0" smtClean="0"/>
              <a:t>أي: لم يقدِّر </a:t>
            </a:r>
            <a:r>
              <a:rPr lang="ar-SA" b="1" dirty="0" smtClean="0"/>
              <a:t>.</a:t>
            </a:r>
          </a:p>
          <a:p>
            <a:pPr rtl="1"/>
            <a:r>
              <a:rPr lang="ar-SA" b="1" dirty="0" smtClean="0"/>
              <a:t>= وكس :</a:t>
            </a:r>
            <a:r>
              <a:rPr lang="ar-SA" dirty="0" err="1" smtClean="0"/>
              <a:t>الوكس</a:t>
            </a:r>
            <a:r>
              <a:rPr lang="ar-SA" dirty="0" smtClean="0"/>
              <a:t> هو النقص </a:t>
            </a:r>
            <a:r>
              <a:rPr lang="ar-SA" b="1" dirty="0" smtClean="0"/>
              <a:t>. </a:t>
            </a:r>
          </a:p>
          <a:p>
            <a:pPr rtl="1"/>
            <a:r>
              <a:rPr lang="ar-SA" b="1" dirty="0" smtClean="0"/>
              <a:t>=  شطَطَ : </a:t>
            </a:r>
            <a:r>
              <a:rPr lang="ar-SA" dirty="0" smtClean="0"/>
              <a:t>الشطط هو الجوْرُ ، أو مجاوزة القدر في كل شيء </a:t>
            </a:r>
            <a:r>
              <a:rPr lang="ar-SA" b="1" dirty="0" smtClean="0"/>
              <a:t>.  </a:t>
            </a:r>
          </a:p>
          <a:p>
            <a:pPr rtl="1"/>
            <a:endParaRPr lang="ar-SA" b="1" dirty="0"/>
          </a:p>
        </p:txBody>
      </p:sp>
    </p:spTree>
    <p:extLst>
      <p:ext uri="{BB962C8B-B14F-4D97-AF65-F5344CB8AC3E}">
        <p14:creationId xmlns:p14="http://schemas.microsoft.com/office/powerpoint/2010/main" val="1673851353"/>
      </p:ext>
    </p:extLst>
  </p:cSld>
  <p:clrMapOvr>
    <a:masterClrMapping/>
  </p:clrMapOvr>
  <p:transition>
    <p:wedg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3" name="عنصر نائب للمحتوى 2"/>
          <p:cNvSpPr>
            <a:spLocks noGrp="1"/>
          </p:cNvSpPr>
          <p:nvPr>
            <p:ph idx="1"/>
          </p:nvPr>
        </p:nvSpPr>
        <p:spPr>
          <a:xfrm>
            <a:off x="304800" y="1600200"/>
            <a:ext cx="8953500" cy="4525963"/>
          </a:xfrm>
        </p:spPr>
        <p:txBody>
          <a:bodyPr/>
          <a:lstStyle/>
          <a:p>
            <a:pPr rtl="1"/>
            <a:r>
              <a:rPr lang="ar-SA" b="1" dirty="0" smtClean="0"/>
              <a:t>= لا وكسَ ولا شَطَطَ : </a:t>
            </a:r>
            <a:r>
              <a:rPr lang="ar-SA" dirty="0" smtClean="0"/>
              <a:t>أي : لا نقصان ولا زيادة . </a:t>
            </a:r>
          </a:p>
          <a:p>
            <a:pPr rtl="1"/>
            <a:r>
              <a:rPr lang="ar-SA" b="1" dirty="0" smtClean="0"/>
              <a:t>= بَروع بنت واشق :</a:t>
            </a:r>
            <a:r>
              <a:rPr lang="ar-SA" dirty="0" smtClean="0"/>
              <a:t> امرأة من قبيلة أشجع ؛ تزوجها هلال بن أمية. </a:t>
            </a:r>
          </a:p>
          <a:p>
            <a:pPr rtl="1"/>
            <a:r>
              <a:rPr lang="ar-SA" b="1" dirty="0" smtClean="0"/>
              <a:t># بعض ما يؤخذ من الحديث :</a:t>
            </a:r>
          </a:p>
          <a:p>
            <a:pPr rtl="1">
              <a:buFont typeface="Arial" pitchFamily="34" charset="0"/>
              <a:buChar char="•"/>
            </a:pPr>
            <a:r>
              <a:rPr lang="ar-SA" dirty="0" smtClean="0"/>
              <a:t>المرأة تستحق المهر كاملا *حتى ولو مات زوجها قبل دخوله </a:t>
            </a:r>
            <a:r>
              <a:rPr lang="ar-SA" dirty="0" err="1" smtClean="0"/>
              <a:t>بها</a:t>
            </a:r>
            <a:r>
              <a:rPr lang="ar-SA" dirty="0" smtClean="0"/>
              <a:t>.</a:t>
            </a:r>
          </a:p>
          <a:p>
            <a:pPr rtl="1">
              <a:buFont typeface="Arial" pitchFamily="34" charset="0"/>
              <a:buChar char="•"/>
            </a:pPr>
            <a:r>
              <a:rPr lang="ar-SA" dirty="0" smtClean="0"/>
              <a:t>المرأة ترث زوجها  ؛ حتى ولو مات قبل دخوله </a:t>
            </a:r>
            <a:r>
              <a:rPr lang="ar-SA" dirty="0" err="1" smtClean="0"/>
              <a:t>بها</a:t>
            </a:r>
            <a:r>
              <a:rPr lang="ar-SA" dirty="0" smtClean="0"/>
              <a:t>.</a:t>
            </a:r>
          </a:p>
          <a:p>
            <a:pPr rtl="1">
              <a:buFont typeface="Arial" pitchFamily="34" charset="0"/>
              <a:buChar char="•"/>
            </a:pPr>
            <a:r>
              <a:rPr lang="ar-SA" dirty="0" smtClean="0"/>
              <a:t>تجب </a:t>
            </a:r>
            <a:r>
              <a:rPr lang="ar-SA" dirty="0" err="1" smtClean="0"/>
              <a:t>العِدَّةعلى</a:t>
            </a:r>
            <a:r>
              <a:rPr lang="ar-SA" dirty="0" smtClean="0"/>
              <a:t> المرأة إذا مات زوجها ؛ حتى ولو لم يكن دخل </a:t>
            </a:r>
            <a:r>
              <a:rPr lang="ar-SA" dirty="0" err="1" smtClean="0"/>
              <a:t>بها</a:t>
            </a:r>
            <a:r>
              <a:rPr lang="ar-SA" dirty="0" smtClean="0"/>
              <a:t>.</a:t>
            </a:r>
          </a:p>
          <a:p>
            <a:pPr rtl="1">
              <a:buFont typeface="Arial" pitchFamily="34" charset="0"/>
              <a:buChar char="•"/>
            </a:pPr>
            <a:r>
              <a:rPr lang="ar-SA" dirty="0" smtClean="0"/>
              <a:t>إذا لم يُسَمِّ الزوج لزوجته مهرا معينا ؛ فإنها تستحق مهر مثلها من </a:t>
            </a:r>
            <a:r>
              <a:rPr lang="ar-SA" dirty="0" err="1" smtClean="0"/>
              <a:t>قراباتها</a:t>
            </a:r>
            <a:r>
              <a:rPr lang="ar-SA" dirty="0" smtClean="0"/>
              <a:t> من غير نقص ولا زيادة .</a:t>
            </a:r>
          </a:p>
          <a:p>
            <a:pPr rtl="1">
              <a:buFont typeface="Arial" pitchFamily="34" charset="0"/>
              <a:buChar char="•"/>
            </a:pPr>
            <a:endParaRPr lang="ar-SA" dirty="0" smtClean="0"/>
          </a:p>
          <a:p>
            <a:pPr rtl="1"/>
            <a:endParaRPr lang="ar-SA" b="1" dirty="0" smtClean="0"/>
          </a:p>
          <a:p>
            <a:pPr rtl="1"/>
            <a:endParaRPr lang="ar-SA" b="1" dirty="0" smtClean="0"/>
          </a:p>
        </p:txBody>
      </p:sp>
    </p:spTree>
    <p:extLst>
      <p:ext uri="{BB962C8B-B14F-4D97-AF65-F5344CB8AC3E}">
        <p14:creationId xmlns:p14="http://schemas.microsoft.com/office/powerpoint/2010/main" val="1044532485"/>
      </p:ext>
    </p:extLst>
  </p:cSld>
  <p:clrMapOvr>
    <a:masterClrMapping/>
  </p:clrMapOvr>
  <p:transition>
    <p:wedg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25753345"/>
      </p:ext>
    </p:extLst>
  </p:cSld>
  <p:clrMapOvr>
    <a:masterClrMapping/>
  </p:clrMapOvr>
  <p:transition>
    <p:wedg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63</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63</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207024943"/>
      </p:ext>
    </p:extLst>
  </p:cSld>
  <p:clrMapOvr>
    <a:masterClrMapping/>
  </p:clrMapOvr>
  <p:transition>
    <p:wedg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64</a:t>
            </a:fld>
            <a:endParaRPr lang="en-US" dirty="0" smtClean="0">
              <a:cs typeface="Arial" pitchFamily="34" charset="0"/>
            </a:endParaRPr>
          </a:p>
        </p:txBody>
      </p:sp>
      <p:sp>
        <p:nvSpPr>
          <p:cNvPr id="6146" name="Title 4"/>
          <p:cNvSpPr>
            <a:spLocks noGrp="1"/>
          </p:cNvSpPr>
          <p:nvPr>
            <p:ph type="ctrTitle"/>
          </p:nvPr>
        </p:nvSpPr>
        <p:spPr>
          <a:xfrm>
            <a:off x="762000" y="2286000"/>
            <a:ext cx="8420100" cy="1470025"/>
          </a:xfrm>
        </p:spPr>
        <p:txBody>
          <a:bodyPr/>
          <a:lstStyle/>
          <a:p>
            <a:pPr rtl="1" eaLnBrk="1" hangingPunct="1">
              <a:defRPr/>
            </a:pPr>
            <a:r>
              <a:rPr lang="ar-SA"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rPr>
              <a:t>المحاضرة الرابعة</a:t>
            </a:r>
            <a:endParaRPr lang="en-US"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3201955254"/>
      </p:ext>
    </p:extLst>
  </p:cSld>
  <p:clrMapOvr>
    <a:masterClrMapping/>
  </p:clrMapOvr>
  <p:transition>
    <p:wedg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p>
          <a:p>
            <a:pPr algn="ctr" rtl="1"/>
            <a:endParaRPr lang="ar-SA" b="1" dirty="0" smtClean="0"/>
          </a:p>
          <a:p>
            <a:pPr algn="ctr" rtl="1"/>
            <a:r>
              <a:rPr lang="ar-SA" b="1" dirty="0" smtClean="0"/>
              <a:t>ا – مدخل إلى باب الوليمة .</a:t>
            </a:r>
          </a:p>
          <a:p>
            <a:pPr algn="ctr" rtl="1"/>
            <a:endParaRPr lang="ar-SA" dirty="0" smtClean="0"/>
          </a:p>
          <a:p>
            <a:pPr algn="ctr" rtl="1"/>
            <a:r>
              <a:rPr lang="ar-SA" b="1" dirty="0" smtClean="0"/>
              <a:t>2 – دراسة لأربعة أحاديث من باب الوليمة .</a:t>
            </a: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2693773094"/>
      </p:ext>
    </p:extLst>
  </p:cSld>
  <p:clrMapOvr>
    <a:masterClrMapping/>
  </p:clrMapOvr>
  <p:transition spd="slow">
    <p:wedg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28600"/>
            <a:ext cx="8915400" cy="1143000"/>
          </a:xfrm>
        </p:spPr>
        <p:style>
          <a:lnRef idx="2">
            <a:schemeClr val="accent6">
              <a:shade val="50000"/>
            </a:schemeClr>
          </a:lnRef>
          <a:fillRef idx="1">
            <a:schemeClr val="accent6"/>
          </a:fillRef>
          <a:effectRef idx="0">
            <a:schemeClr val="accent6"/>
          </a:effectRef>
          <a:fontRef idx="minor">
            <a:schemeClr val="lt1"/>
          </a:fontRef>
        </p:style>
        <p:txBody>
          <a:bodyPr/>
          <a:lstStyle/>
          <a:p>
            <a:pPr rtl="1"/>
            <a:r>
              <a:rPr lang="ar-SA" dirty="0" smtClean="0">
                <a:solidFill>
                  <a:srgbClr val="C00000"/>
                </a:solidFill>
                <a:effectLst>
                  <a:outerShdw blurRad="38100" dist="38100" dir="2700000" algn="tl">
                    <a:srgbClr val="000000">
                      <a:alpha val="43137"/>
                    </a:srgbClr>
                  </a:outerShdw>
                </a:effectLst>
              </a:rPr>
              <a:t>[1] مدخل إلى باب </a:t>
            </a:r>
            <a:r>
              <a:rPr lang="ar-SA" b="1" dirty="0" smtClean="0">
                <a:effectLst>
                  <a:outerShdw blurRad="38100" dist="38100" dir="2700000" algn="tl">
                    <a:srgbClr val="000000">
                      <a:alpha val="43137"/>
                    </a:srgbClr>
                  </a:outerShdw>
                </a:effectLst>
              </a:rPr>
              <a:t>الوليمة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t>[1/1] : المرادُ بالوليمة .</a:t>
            </a:r>
          </a:p>
          <a:p>
            <a:pPr rtl="1"/>
            <a:endParaRPr lang="ar-SA" b="1" dirty="0" smtClean="0"/>
          </a:p>
          <a:p>
            <a:pPr rtl="1"/>
            <a:r>
              <a:rPr lang="ar-SA" b="1" dirty="0" smtClean="0"/>
              <a:t>[2/1] : المرادُ بوليمة العرس .</a:t>
            </a:r>
          </a:p>
          <a:p>
            <a:pPr rtl="1"/>
            <a:endParaRPr lang="ar-SA" b="1" dirty="0" smtClean="0"/>
          </a:p>
          <a:p>
            <a:pPr rtl="1"/>
            <a:r>
              <a:rPr lang="ar-SA" b="1" dirty="0" smtClean="0"/>
              <a:t>[3/1] : مقدار الوليمة </a:t>
            </a:r>
            <a:r>
              <a:rPr lang="ar-SA" sz="3600" b="1" dirty="0" smtClean="0"/>
              <a:t>.</a:t>
            </a:r>
            <a:endParaRPr lang="ar-SA" b="1" dirty="0" smtClean="0"/>
          </a:p>
          <a:p>
            <a:pPr rtl="1"/>
            <a:endParaRPr lang="ar-SA" b="1" dirty="0" smtClean="0"/>
          </a:p>
          <a:p>
            <a:pPr rtl="1"/>
            <a:r>
              <a:rPr lang="ar-SA" b="1" dirty="0" smtClean="0"/>
              <a:t>[4/1] : آداب تناول الطعام .</a:t>
            </a:r>
          </a:p>
          <a:p>
            <a:pPr rtl="1"/>
            <a:endParaRPr lang="ar-SA" b="1" u="sng" dirty="0" smtClean="0"/>
          </a:p>
          <a:p>
            <a:pPr rtl="1"/>
            <a:endParaRPr lang="ar-SA" b="1" dirty="0" smtClean="0"/>
          </a:p>
          <a:p>
            <a:endParaRPr lang="ar-SA" dirty="0"/>
          </a:p>
        </p:txBody>
      </p:sp>
    </p:spTree>
    <p:extLst>
      <p:ext uri="{BB962C8B-B14F-4D97-AF65-F5344CB8AC3E}">
        <p14:creationId xmlns:p14="http://schemas.microsoft.com/office/powerpoint/2010/main" val="2127116213"/>
      </p:ext>
    </p:extLst>
  </p:cSld>
  <p:clrMapOvr>
    <a:masterClrMapping/>
  </p:clrMapOvr>
  <p:transition>
    <p:wedg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41158" y="381000"/>
            <a:ext cx="8915400" cy="1143000"/>
          </a:xfrm>
        </p:spPr>
        <p:style>
          <a:lnRef idx="3">
            <a:schemeClr val="lt1"/>
          </a:lnRef>
          <a:fillRef idx="1">
            <a:schemeClr val="accent6"/>
          </a:fillRef>
          <a:effectRef idx="1">
            <a:schemeClr val="accent6"/>
          </a:effectRef>
          <a:fontRef idx="minor">
            <a:schemeClr val="lt1"/>
          </a:fontRef>
        </p:style>
        <p:txBody>
          <a:bodyPr/>
          <a:lstStyle/>
          <a:p>
            <a:pPr rtl="1" eaLnBrk="1" hangingPunct="1">
              <a:defRPr/>
            </a:pPr>
            <a:r>
              <a:rPr lang="ar-SA" dirty="0" smtClean="0">
                <a:solidFill>
                  <a:srgbClr val="C00000"/>
                </a:solidFill>
                <a:effectLst>
                  <a:outerShdw blurRad="38100" dist="38100" dir="2700000" algn="tl">
                    <a:srgbClr val="000000">
                      <a:alpha val="43137"/>
                    </a:srgbClr>
                  </a:outerShdw>
                </a:effectLst>
              </a:rPr>
              <a:t>[1] مدخل إلى باب </a:t>
            </a:r>
            <a:r>
              <a:rPr lang="ar-SA" b="1" dirty="0" smtClean="0">
                <a:effectLst>
                  <a:outerShdw blurRad="38100" dist="38100" dir="2700000" algn="tl">
                    <a:srgbClr val="000000">
                      <a:alpha val="43137"/>
                    </a:srgbClr>
                  </a:outerShdw>
                </a:effectLst>
              </a:rPr>
              <a:t>الوليمة</a:t>
            </a:r>
            <a:endParaRPr lang="en-US" dirty="0">
              <a:solidFill>
                <a:srgbClr val="C000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rtl="1"/>
            <a:r>
              <a:rPr lang="en-US" b="1" u="sng" dirty="0" smtClean="0">
                <a:solidFill>
                  <a:srgbClr val="FF0000"/>
                </a:solidFill>
              </a:rPr>
              <a:t> </a:t>
            </a:r>
            <a:r>
              <a:rPr lang="ar-SA" b="1" u="sng" dirty="0" smtClean="0"/>
              <a:t>[1/1] :  المراد بالوليمة .</a:t>
            </a:r>
          </a:p>
          <a:p>
            <a:pPr algn="justLow" rtl="1"/>
            <a:r>
              <a:rPr lang="ar-SA" dirty="0" smtClean="0"/>
              <a:t>= الوليمة لغة : مشتقة من </a:t>
            </a:r>
            <a:r>
              <a:rPr lang="ar-SA" dirty="0" err="1" smtClean="0"/>
              <a:t>الوَلْمِ</a:t>
            </a:r>
            <a:r>
              <a:rPr lang="ar-SA" dirty="0" smtClean="0"/>
              <a:t> وهو الجمع ؛ لأنَّ الزوجين يجتمعان، والفعل منها ( أَوْلَمَ) . </a:t>
            </a:r>
          </a:p>
          <a:p>
            <a:pPr algn="justLow" rtl="1"/>
            <a:r>
              <a:rPr lang="ar-SA" dirty="0" smtClean="0"/>
              <a:t>= الوليمة اصطلاحا: كلُّ طعام يَتَّخَذُ لسرور حادث. </a:t>
            </a:r>
          </a:p>
          <a:p>
            <a:pPr algn="justLow" rtl="1"/>
            <a:r>
              <a:rPr lang="ar-SA" b="1" u="sng" dirty="0" smtClean="0"/>
              <a:t>[2/1] : المرادُ بوليمة العرس .</a:t>
            </a:r>
          </a:p>
          <a:p>
            <a:pPr marL="0" algn="justLow" rtl="1"/>
            <a:r>
              <a:rPr lang="ar-SA" dirty="0" smtClean="0"/>
              <a:t>هي الطعام الذي يتخذ عند </a:t>
            </a:r>
            <a:r>
              <a:rPr lang="ar-SA" dirty="0" err="1" smtClean="0"/>
              <a:t>الإملاك</a:t>
            </a:r>
            <a:r>
              <a:rPr lang="ar-SA" dirty="0" smtClean="0"/>
              <a:t> وكذلك الطعام الذي يتخذ عند الدخول.</a:t>
            </a:r>
          </a:p>
        </p:txBody>
      </p:sp>
    </p:spTree>
    <p:extLst>
      <p:ext uri="{BB962C8B-B14F-4D97-AF65-F5344CB8AC3E}">
        <p14:creationId xmlns:p14="http://schemas.microsoft.com/office/powerpoint/2010/main" val="768964833"/>
      </p:ext>
    </p:extLst>
  </p:cSld>
  <p:clrMapOvr>
    <a:masterClrMapping/>
  </p:clrMapOvr>
  <p:transition>
    <p:wedg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u="sng" dirty="0" smtClean="0"/>
              <a:t>[3/1] :</a:t>
            </a:r>
            <a:r>
              <a:rPr lang="ar-SA" sz="3600" b="1" u="sng" dirty="0" smtClean="0"/>
              <a:t> مقدار الوليمة.</a:t>
            </a:r>
          </a:p>
          <a:p>
            <a:pPr rtl="1"/>
            <a:r>
              <a:rPr lang="ar-SA" sz="3600" b="1" dirty="0" smtClean="0"/>
              <a:t>= أقلُّ الوليمة </a:t>
            </a:r>
            <a:r>
              <a:rPr lang="ar-SA" sz="3600" dirty="0" smtClean="0"/>
              <a:t>للموسر شاة ؛ لقوله  - صلى الله عليه وسلم - : { </a:t>
            </a:r>
            <a:r>
              <a:rPr lang="ar-SA" sz="3600" b="1" dirty="0" smtClean="0"/>
              <a:t>أولم ولو بشاة</a:t>
            </a:r>
            <a:r>
              <a:rPr lang="ar-SA" sz="3600" dirty="0" smtClean="0"/>
              <a:t> } .</a:t>
            </a:r>
          </a:p>
          <a:p>
            <a:pPr algn="justLow" rtl="1"/>
            <a:r>
              <a:rPr lang="ar-SA" b="1" dirty="0" smtClean="0"/>
              <a:t>=</a:t>
            </a:r>
            <a:r>
              <a:rPr lang="ar-SA" dirty="0" smtClean="0"/>
              <a:t> ولا حدَّ لأكثر الوليمة ؛ لكن </a:t>
            </a:r>
            <a:r>
              <a:rPr lang="ar-SA" b="1" dirty="0" smtClean="0"/>
              <a:t>الاعتدال فيها مطلوب </a:t>
            </a:r>
            <a:r>
              <a:rPr lang="ar-SA" dirty="0" smtClean="0"/>
              <a:t>؛ والتوسع فيها ينبغي أن لا يتجاوز الحد المعقول ؛ وإلا عُدَّ تبذيرا . ومعلوم أنّ الله تعالى نهى عن التبذير وذمَّ المبذرين ؛ فقال سبحانه : </a:t>
            </a:r>
            <a:r>
              <a:rPr lang="ar-SA" b="1" dirty="0" smtClean="0"/>
              <a:t>{ ولا تبذر تبذيرا ، إنَّ المبذرين كانوا إخوان الشياطين وكان الشيطان لربه كفورا}</a:t>
            </a:r>
            <a:r>
              <a:rPr lang="ar-SA" dirty="0" smtClean="0"/>
              <a:t> .</a:t>
            </a:r>
            <a:endParaRPr lang="ar-SA" dirty="0"/>
          </a:p>
        </p:txBody>
      </p:sp>
    </p:spTree>
    <p:extLst>
      <p:ext uri="{BB962C8B-B14F-4D97-AF65-F5344CB8AC3E}">
        <p14:creationId xmlns:p14="http://schemas.microsoft.com/office/powerpoint/2010/main" val="142505885"/>
      </p:ext>
    </p:extLst>
  </p:cSld>
  <p:clrMapOvr>
    <a:masterClrMapping/>
  </p:clrMapOvr>
  <p:transition>
    <p:wedg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p>
        </p:txBody>
      </p:sp>
      <p:sp>
        <p:nvSpPr>
          <p:cNvPr id="3" name="عنصر نائب للمحتوى 2"/>
          <p:cNvSpPr>
            <a:spLocks noGrp="1"/>
          </p:cNvSpPr>
          <p:nvPr>
            <p:ph idx="1"/>
          </p:nvPr>
        </p:nvSpPr>
        <p:spPr/>
        <p:txBody>
          <a:bodyPr/>
          <a:lstStyle/>
          <a:p>
            <a:pPr algn="justLow" rtl="1"/>
            <a:r>
              <a:rPr lang="ar-SA" dirty="0" smtClean="0"/>
              <a:t>= وأمَّا المعسر ؛ فيكفيه ما يتيسَّرُ له من طعام يقدمه للناس إشهارا للنكاح ؛ فقد ثبت في الصحيح أنَّ النبي – صلى الله عليه وسلم – أولم على بعض نسائه بمدين من شعير ، وأولم على أخرى بتمر </a:t>
            </a:r>
            <a:r>
              <a:rPr lang="ar-SA" dirty="0" err="1" smtClean="0"/>
              <a:t>وإقط</a:t>
            </a:r>
            <a:r>
              <a:rPr lang="ar-SA" dirty="0" smtClean="0"/>
              <a:t>  وسمن  .</a:t>
            </a:r>
            <a:endParaRPr lang="ar-SA" b="1" u="sng" dirty="0" smtClean="0"/>
          </a:p>
          <a:p>
            <a:pPr rtl="1"/>
            <a:r>
              <a:rPr lang="ar-SA" b="1" u="sng" dirty="0" smtClean="0"/>
              <a:t>[4/1] : آداب تناول الطعام .</a:t>
            </a:r>
          </a:p>
          <a:p>
            <a:pPr marL="0" algn="justLow" rtl="1"/>
            <a:r>
              <a:rPr lang="ar-SA" dirty="0" smtClean="0"/>
              <a:t>يمكن لمن يتتبع هذه الآداب في الأحاديث الواردة بهذا الباب  استخلاص أهم ِّ هذه الآداب ؛ وهي :  </a:t>
            </a:r>
          </a:p>
          <a:p>
            <a:pPr marL="0" algn="justLow" rtl="1">
              <a:buFont typeface="Arial" pitchFamily="34" charset="0"/>
              <a:buChar char="•"/>
            </a:pPr>
            <a:r>
              <a:rPr lang="ar-SA" dirty="0" smtClean="0"/>
              <a:t>النهي عن الجلوس للأكل متكئا .</a:t>
            </a:r>
          </a:p>
          <a:p>
            <a:pPr rtl="1"/>
            <a:endParaRPr lang="ar-SA" b="1" u="sng" dirty="0" smtClean="0"/>
          </a:p>
          <a:p>
            <a:pPr rtl="1"/>
            <a:endParaRPr lang="ar-SA" dirty="0"/>
          </a:p>
        </p:txBody>
      </p:sp>
    </p:spTree>
    <p:extLst>
      <p:ext uri="{BB962C8B-B14F-4D97-AF65-F5344CB8AC3E}">
        <p14:creationId xmlns:p14="http://schemas.microsoft.com/office/powerpoint/2010/main" val="3054792759"/>
      </p:ext>
    </p:extLst>
  </p:cSld>
  <p:clrMapOvr>
    <a:masterClrMapping/>
  </p:clrMapOvr>
  <p:transition>
    <p:wedg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وجوب (وقيل استحباب) التسمية عند الأكل؛ بقول (بسم الله) أو     ( بسم الله الرحمن الرحيم) ؛ ومن نسي فليقل:(بسم الله أوَّلَهُ وآخِرَه) </a:t>
            </a:r>
          </a:p>
          <a:p>
            <a:pPr rtl="1">
              <a:buFont typeface="Arial" pitchFamily="34" charset="0"/>
              <a:buChar char="•"/>
            </a:pPr>
            <a:r>
              <a:rPr lang="ar-SA" dirty="0" smtClean="0"/>
              <a:t>وجوب الأكل باليمين ؛ وحرمة الأكل بالشمال إلا لعذر .</a:t>
            </a:r>
          </a:p>
          <a:p>
            <a:pPr rtl="1">
              <a:buFont typeface="Arial" pitchFamily="34" charset="0"/>
              <a:buChar char="•"/>
            </a:pPr>
            <a:r>
              <a:rPr lang="ar-SA" dirty="0" smtClean="0"/>
              <a:t>استحباب الأكل مما يلي الآكِل .</a:t>
            </a:r>
          </a:p>
          <a:p>
            <a:pPr rtl="1">
              <a:buFont typeface="Arial" pitchFamily="34" charset="0"/>
              <a:buChar char="•"/>
            </a:pPr>
            <a:r>
              <a:rPr lang="ar-SA" dirty="0" smtClean="0"/>
              <a:t>استحباب الأكلِ من جوانب الإناء ( الصحن) لا من وسطه .</a:t>
            </a:r>
          </a:p>
          <a:p>
            <a:pPr rtl="1">
              <a:buFont typeface="Arial" pitchFamily="34" charset="0"/>
              <a:buChar char="•"/>
            </a:pPr>
            <a:r>
              <a:rPr lang="ar-SA" dirty="0" smtClean="0"/>
              <a:t>كراهية ذم الطعام ، أو وصفه بعيب معيَّن .</a:t>
            </a:r>
          </a:p>
          <a:p>
            <a:pPr rtl="1">
              <a:buFont typeface="Arial" pitchFamily="34" charset="0"/>
              <a:buChar char="•"/>
            </a:pPr>
            <a:r>
              <a:rPr lang="ar-SA" dirty="0" smtClean="0"/>
              <a:t>يستحب لمن اشتهى الطعام المقدَّم إليه الأكل منه؛ ولمن عافه تركه.</a:t>
            </a:r>
          </a:p>
        </p:txBody>
      </p:sp>
    </p:spTree>
    <p:extLst>
      <p:ext uri="{BB962C8B-B14F-4D97-AF65-F5344CB8AC3E}">
        <p14:creationId xmlns:p14="http://schemas.microsoft.com/office/powerpoint/2010/main" val="4235107060"/>
      </p:ext>
    </p:extLst>
  </p:cSld>
  <p:clrMapOvr>
    <a:masterClrMapping/>
  </p:clrMapOvr>
  <p:transition>
    <p:wedg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dirty="0" smtClean="0">
                <a:effectLst>
                  <a:outerShdw blurRad="38100" dist="38100" dir="2700000" algn="tl">
                    <a:srgbClr val="000000">
                      <a:alpha val="43137"/>
                    </a:srgbClr>
                  </a:outerShdw>
                </a:effectLst>
              </a:rPr>
              <a:t>[2] دراسة لأربعة أحاديث من باب الوليمة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t>[1/2] : الحديث الأول  ( ح1 / 979 ، </a:t>
            </a:r>
            <a:r>
              <a:rPr lang="ar-SA" b="1" dirty="0" err="1" smtClean="0"/>
              <a:t>ص</a:t>
            </a:r>
            <a:r>
              <a:rPr lang="ar-SA" b="1" dirty="0" smtClean="0"/>
              <a:t> : 119 - 122) .</a:t>
            </a:r>
          </a:p>
          <a:p>
            <a:pPr rtl="1"/>
            <a:endParaRPr lang="ar-SA" b="1" dirty="0" smtClean="0"/>
          </a:p>
          <a:p>
            <a:pPr rtl="1"/>
            <a:r>
              <a:rPr lang="ar-SA" b="1" dirty="0" smtClean="0"/>
              <a:t>[2/2] : الحديث الثاني ( </a:t>
            </a:r>
            <a:r>
              <a:rPr lang="ar-SA" b="1" dirty="0" err="1" smtClean="0"/>
              <a:t>ح</a:t>
            </a:r>
            <a:r>
              <a:rPr lang="ar-SA" b="1" dirty="0" smtClean="0"/>
              <a:t> 2/ 980 ، </a:t>
            </a:r>
            <a:r>
              <a:rPr lang="ar-SA" b="1" dirty="0" err="1" smtClean="0"/>
              <a:t>ص</a:t>
            </a:r>
            <a:r>
              <a:rPr lang="ar-SA" b="1" dirty="0" smtClean="0"/>
              <a:t> : 122 – 125) .</a:t>
            </a:r>
          </a:p>
          <a:p>
            <a:pPr rtl="1"/>
            <a:endParaRPr lang="ar-SA" b="1" u="sng" dirty="0" smtClean="0"/>
          </a:p>
          <a:p>
            <a:pPr rtl="1"/>
            <a:r>
              <a:rPr lang="ar-SA" b="1" dirty="0" smtClean="0"/>
              <a:t>[3/2] : الحديث الثالث ( </a:t>
            </a:r>
            <a:r>
              <a:rPr lang="ar-SA" b="1" dirty="0" err="1" smtClean="0"/>
              <a:t>ح</a:t>
            </a:r>
            <a:r>
              <a:rPr lang="ar-SA" b="1" dirty="0" smtClean="0"/>
              <a:t> 7 / 985 ، </a:t>
            </a:r>
            <a:r>
              <a:rPr lang="ar-SA" b="1" dirty="0" err="1" smtClean="0"/>
              <a:t>ص</a:t>
            </a:r>
            <a:r>
              <a:rPr lang="ar-SA" b="1" dirty="0" smtClean="0"/>
              <a:t> : 130) .</a:t>
            </a:r>
          </a:p>
          <a:p>
            <a:pPr rtl="1"/>
            <a:endParaRPr lang="ar-SA" b="1" u="sng" dirty="0" smtClean="0"/>
          </a:p>
          <a:p>
            <a:pPr rtl="1"/>
            <a:r>
              <a:rPr lang="ar-SA" b="1" dirty="0" smtClean="0"/>
              <a:t>[4/2] : الحديث الرابع ( </a:t>
            </a:r>
            <a:r>
              <a:rPr lang="ar-SA" b="1" dirty="0" err="1" smtClean="0"/>
              <a:t>ح</a:t>
            </a:r>
            <a:r>
              <a:rPr lang="ar-SA" b="1" dirty="0" smtClean="0"/>
              <a:t> 10 / 988 ، </a:t>
            </a:r>
            <a:r>
              <a:rPr lang="ar-SA" b="1" dirty="0" err="1" smtClean="0"/>
              <a:t>ص</a:t>
            </a:r>
            <a:r>
              <a:rPr lang="ar-SA" b="1" dirty="0" smtClean="0"/>
              <a:t> : 132 – 133) .</a:t>
            </a:r>
          </a:p>
          <a:p>
            <a:pPr rtl="1"/>
            <a:endParaRPr lang="ar-SA" b="1" u="sng" dirty="0" smtClean="0"/>
          </a:p>
          <a:p>
            <a:pPr rtl="1"/>
            <a:endParaRPr lang="ar-SA" b="1" u="sng" dirty="0" smtClean="0"/>
          </a:p>
          <a:p>
            <a:pPr rtl="1"/>
            <a:endParaRPr lang="ar-SA" b="1" u="sng" dirty="0" smtClean="0"/>
          </a:p>
          <a:p>
            <a:endParaRPr lang="ar-SA" dirty="0"/>
          </a:p>
        </p:txBody>
      </p:sp>
    </p:spTree>
    <p:extLst>
      <p:ext uri="{BB962C8B-B14F-4D97-AF65-F5344CB8AC3E}">
        <p14:creationId xmlns:p14="http://schemas.microsoft.com/office/powerpoint/2010/main" val="3434656721"/>
      </p:ext>
    </p:extLst>
  </p:cSld>
  <p:clrMapOvr>
    <a:masterClrMapping/>
  </p:clrMapOvr>
  <p:transition>
    <p:wedg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dirty="0" smtClean="0">
                <a:effectLst>
                  <a:outerShdw blurRad="38100" dist="38100" dir="2700000" algn="tl">
                    <a:srgbClr val="000000">
                      <a:alpha val="43137"/>
                    </a:srgbClr>
                  </a:outerShdw>
                </a:effectLst>
              </a:rPr>
              <a:t>[2] دراسة لأربعة أحاديث من باب الوليمة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u="sng" dirty="0" smtClean="0"/>
              <a:t>[1/2] : الحديث الأول  ( ح1 / 979 ، </a:t>
            </a:r>
            <a:r>
              <a:rPr lang="ar-SA" b="1" u="sng" dirty="0" err="1" smtClean="0"/>
              <a:t>ص</a:t>
            </a:r>
            <a:r>
              <a:rPr lang="ar-SA" b="1" u="sng" dirty="0" smtClean="0"/>
              <a:t> : 119 - 122 )</a:t>
            </a:r>
          </a:p>
          <a:p>
            <a:pPr marL="0" algn="justLow" rtl="1"/>
            <a:r>
              <a:rPr lang="ar-SA" dirty="0" smtClean="0"/>
              <a:t>عن أنس بن مالكٍ – رضي الله عنه – أنَّ النبي – صلى الله عليه وسلم – رأى على عبدِ الرحمن </a:t>
            </a:r>
            <a:r>
              <a:rPr lang="ar-SA" dirty="0" err="1" smtClean="0"/>
              <a:t>ِ</a:t>
            </a:r>
            <a:r>
              <a:rPr lang="ar-SA" dirty="0" smtClean="0"/>
              <a:t> بن عوفٍ أثَرَ صُفْرَةٍ فقال : </a:t>
            </a:r>
            <a:r>
              <a:rPr lang="ar-SA" b="1" dirty="0" smtClean="0"/>
              <a:t>{ ما هذا ؟ } </a:t>
            </a:r>
            <a:r>
              <a:rPr lang="ar-SA" dirty="0" smtClean="0"/>
              <a:t>؛ قال : يا رسول الله ، إني تزوجت امرأة على وَزْنِ نَواةٍ من ذهبٍ ، قال : </a:t>
            </a:r>
            <a:r>
              <a:rPr lang="ar-SA" b="1" dirty="0" smtClean="0"/>
              <a:t>{ فبارك الله </a:t>
            </a:r>
            <a:r>
              <a:rPr lang="ar-SA" b="1" dirty="0" err="1" smtClean="0"/>
              <a:t>لك</a:t>
            </a:r>
            <a:r>
              <a:rPr lang="ar-SA" b="1" dirty="0" smtClean="0"/>
              <a:t> ؛ أولم ولو بشاةٍ }</a:t>
            </a:r>
            <a:r>
              <a:rPr lang="ar-SA" dirty="0" smtClean="0"/>
              <a:t> متفق عليه ، واللفظ لمسلم .</a:t>
            </a:r>
          </a:p>
          <a:p>
            <a:pPr marL="0" algn="justLow" rtl="1"/>
            <a:endParaRPr lang="ar-SA" dirty="0" smtClean="0"/>
          </a:p>
          <a:p>
            <a:pPr marL="0" algn="justLow" rtl="1"/>
            <a:r>
              <a:rPr lang="ar-SA" b="1" dirty="0" smtClean="0"/>
              <a:t># الصحابي الراوي للحديث </a:t>
            </a:r>
            <a:r>
              <a:rPr lang="ar-SA" dirty="0" smtClean="0"/>
              <a:t>:</a:t>
            </a:r>
          </a:p>
          <a:p>
            <a:pPr marL="0" algn="justLow" rtl="1"/>
            <a:r>
              <a:rPr lang="ar-SA" dirty="0" smtClean="0"/>
              <a:t>   هو أنس بنُ مالك – رضي الله عنه -. </a:t>
            </a:r>
          </a:p>
          <a:p>
            <a:pPr marL="0" algn="justLow" rtl="1"/>
            <a:r>
              <a:rPr lang="ar-SA" dirty="0" smtClean="0"/>
              <a:t> </a:t>
            </a:r>
          </a:p>
          <a:p>
            <a:pPr marL="0" algn="justLow" rtl="1"/>
            <a:endParaRPr lang="ar-SA" dirty="0" smtClean="0"/>
          </a:p>
          <a:p>
            <a:pPr algn="ctr" rtl="1"/>
            <a:endParaRPr lang="ar-SA" b="1" u="sng" dirty="0" smtClean="0"/>
          </a:p>
          <a:p>
            <a:endParaRPr lang="ar-SA" dirty="0"/>
          </a:p>
        </p:txBody>
      </p:sp>
    </p:spTree>
    <p:extLst>
      <p:ext uri="{BB962C8B-B14F-4D97-AF65-F5344CB8AC3E}">
        <p14:creationId xmlns:p14="http://schemas.microsoft.com/office/powerpoint/2010/main" val="77578914"/>
      </p:ext>
    </p:extLst>
  </p:cSld>
  <p:clrMapOvr>
    <a:masterClrMapping/>
  </p:clrMapOvr>
  <p:transition>
    <p:wedg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eaLnBrk="1" hangingPunct="1">
              <a:defRPr/>
            </a:pPr>
            <a:r>
              <a:rPr lang="ar-SA" b="1" dirty="0" smtClean="0">
                <a:solidFill>
                  <a:srgbClr val="FF0000"/>
                </a:solidFill>
                <a:cs typeface="Arial" pitchFamily="34" charset="0"/>
              </a:rPr>
              <a:t>تابع [2]</a:t>
            </a:r>
          </a:p>
        </p:txBody>
      </p:sp>
      <p:sp>
        <p:nvSpPr>
          <p:cNvPr id="5" name="عنصر نائب للمحتوى 4"/>
          <p:cNvSpPr>
            <a:spLocks noGrp="1"/>
          </p:cNvSpPr>
          <p:nvPr>
            <p:ph idx="1"/>
          </p:nvPr>
        </p:nvSpPr>
        <p:spPr/>
        <p:txBody>
          <a:bodyPr/>
          <a:lstStyle/>
          <a:p>
            <a:pPr marL="0" algn="justLow" rtl="1"/>
            <a:r>
              <a:rPr lang="ar-SA" b="1" dirty="0" smtClean="0"/>
              <a:t>#  معاني أهم مفردات الحديث :</a:t>
            </a:r>
          </a:p>
          <a:p>
            <a:pPr marL="0" algn="justLow" rtl="1"/>
            <a:r>
              <a:rPr lang="ar-SA" b="1" dirty="0" smtClean="0"/>
              <a:t>= صفرة : </a:t>
            </a:r>
            <a:r>
              <a:rPr lang="ar-SA" dirty="0" smtClean="0"/>
              <a:t>أي أثر زعفران . </a:t>
            </a:r>
            <a:endParaRPr lang="ar-SA" b="1" dirty="0" smtClean="0"/>
          </a:p>
          <a:p>
            <a:pPr rtl="1"/>
            <a:r>
              <a:rPr lang="ar-SA" b="1" dirty="0" smtClean="0"/>
              <a:t>=على وزن : </a:t>
            </a:r>
            <a:r>
              <a:rPr lang="ar-SA" dirty="0" smtClean="0"/>
              <a:t>أي : على مقدار</a:t>
            </a:r>
            <a:r>
              <a:rPr lang="ar-SA" b="1" dirty="0" smtClean="0"/>
              <a:t> .</a:t>
            </a:r>
          </a:p>
          <a:p>
            <a:pPr rtl="1"/>
            <a:r>
              <a:rPr lang="ar-SA" b="1" dirty="0" smtClean="0"/>
              <a:t>= نواة من ذهب :</a:t>
            </a:r>
            <a:r>
              <a:rPr lang="ar-SA" dirty="0" smtClean="0"/>
              <a:t> هي وحدة وزن كانت معروفة لدى العرب وقتها </a:t>
            </a:r>
            <a:r>
              <a:rPr lang="ar-SA" b="1" dirty="0" smtClean="0"/>
              <a:t>.</a:t>
            </a:r>
          </a:p>
          <a:p>
            <a:pPr rtl="1"/>
            <a:r>
              <a:rPr lang="ar-SA" b="1" dirty="0" smtClean="0"/>
              <a:t>= أولِم : </a:t>
            </a:r>
            <a:r>
              <a:rPr lang="ar-SA" dirty="0" smtClean="0"/>
              <a:t>اتَّخِذْ وليمة ؛ أي اصنع طعاما بمناسبة زواجك </a:t>
            </a:r>
            <a:r>
              <a:rPr lang="ar-SA" b="1" dirty="0" smtClean="0"/>
              <a:t>.</a:t>
            </a:r>
          </a:p>
          <a:p>
            <a:pPr algn="justLow" rtl="1"/>
            <a:r>
              <a:rPr lang="ar-SA" b="1" dirty="0" smtClean="0"/>
              <a:t>= ولو بشاة : </a:t>
            </a:r>
            <a:r>
              <a:rPr lang="ar-SA" dirty="0" smtClean="0"/>
              <a:t>أي : وعلى الأقل أن تكون وليمتك بواحدة من الغنم ؛ </a:t>
            </a:r>
          </a:p>
          <a:p>
            <a:pPr algn="justLow" rtl="1"/>
            <a:r>
              <a:rPr lang="ar-SA" dirty="0" smtClean="0"/>
              <a:t>   فإن لو هنا : للتقليل ؛ والشاة : هي مفرد شاء أو </a:t>
            </a:r>
            <a:r>
              <a:rPr lang="ar-SA" dirty="0" err="1" smtClean="0"/>
              <a:t>شياه</a:t>
            </a:r>
            <a:r>
              <a:rPr lang="ar-SA" dirty="0" smtClean="0"/>
              <a:t> ؛ أي غنم .</a:t>
            </a:r>
          </a:p>
          <a:p>
            <a:pPr rtl="1"/>
            <a:endParaRPr lang="ar-SA" b="1" dirty="0" smtClean="0"/>
          </a:p>
          <a:p>
            <a:pPr rtl="1"/>
            <a:endParaRPr lang="ar-SA" b="1" dirty="0"/>
          </a:p>
        </p:txBody>
      </p:sp>
    </p:spTree>
    <p:extLst>
      <p:ext uri="{BB962C8B-B14F-4D97-AF65-F5344CB8AC3E}">
        <p14:creationId xmlns:p14="http://schemas.microsoft.com/office/powerpoint/2010/main" val="1575110185"/>
      </p:ext>
    </p:extLst>
  </p:cSld>
  <p:clrMapOvr>
    <a:masterClrMapping/>
  </p:clrMapOvr>
  <p:transition>
    <p:wedg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cs typeface="Arial" pitchFamily="34" charset="0"/>
              </a:rPr>
              <a:t>تابع [2]</a:t>
            </a:r>
            <a:endParaRPr lang="ar-SA" dirty="0"/>
          </a:p>
        </p:txBody>
      </p:sp>
      <p:sp>
        <p:nvSpPr>
          <p:cNvPr id="3" name="عنصر نائب للمحتوى 2"/>
          <p:cNvSpPr>
            <a:spLocks noGrp="1"/>
          </p:cNvSpPr>
          <p:nvPr>
            <p:ph idx="1"/>
          </p:nvPr>
        </p:nvSpPr>
        <p:spPr/>
        <p:txBody>
          <a:bodyPr/>
          <a:lstStyle/>
          <a:p>
            <a:pPr rtl="1"/>
            <a:r>
              <a:rPr lang="ar-SA" b="1" dirty="0" smtClean="0"/>
              <a:t># بعضُ ما يؤخذُ من الحديث :</a:t>
            </a:r>
          </a:p>
          <a:p>
            <a:pPr rtl="1">
              <a:buFont typeface="Arial" pitchFamily="34" charset="0"/>
              <a:buChar char="•"/>
            </a:pPr>
            <a:r>
              <a:rPr lang="ar-SA" dirty="0" smtClean="0"/>
              <a:t>كراهية تطيب الرجل بالزعفران </a:t>
            </a:r>
            <a:r>
              <a:rPr lang="ar-SA" dirty="0" err="1" smtClean="0"/>
              <a:t>أوبما</a:t>
            </a:r>
            <a:r>
              <a:rPr lang="ar-SA" dirty="0" smtClean="0"/>
              <a:t> يترك أثرا على الوجه .</a:t>
            </a:r>
          </a:p>
          <a:p>
            <a:pPr rtl="1">
              <a:buFont typeface="Arial" pitchFamily="34" charset="0"/>
              <a:buChar char="•"/>
            </a:pPr>
            <a:r>
              <a:rPr lang="ar-SA" dirty="0" smtClean="0"/>
              <a:t>استحباب تخفيف المهر حتى ولو كان المتزوج غنيا .</a:t>
            </a:r>
          </a:p>
          <a:p>
            <a:pPr rtl="1">
              <a:buFont typeface="Arial" pitchFamily="34" charset="0"/>
              <a:buChar char="•"/>
            </a:pPr>
            <a:r>
              <a:rPr lang="ar-SA" dirty="0" smtClean="0"/>
              <a:t>استحباب الدعاء للمتزوج .</a:t>
            </a:r>
          </a:p>
          <a:p>
            <a:pPr rtl="1">
              <a:buFont typeface="Arial" pitchFamily="34" charset="0"/>
              <a:buChar char="•"/>
            </a:pPr>
            <a:r>
              <a:rPr lang="ar-SA" dirty="0" smtClean="0"/>
              <a:t>مشروعية وليمة العرس ؛ ففيها إعلان للنكاح وابتهاج بحصوله .</a:t>
            </a:r>
          </a:p>
          <a:p>
            <a:pPr rtl="1">
              <a:buFont typeface="Arial" pitchFamily="34" charset="0"/>
              <a:buChar char="•"/>
            </a:pPr>
            <a:r>
              <a:rPr lang="ar-SA" dirty="0" smtClean="0"/>
              <a:t>أقلُّ الوليمة للموسر شاة .</a:t>
            </a:r>
            <a:endParaRPr lang="ar-SA" dirty="0"/>
          </a:p>
        </p:txBody>
      </p:sp>
    </p:spTree>
    <p:extLst>
      <p:ext uri="{BB962C8B-B14F-4D97-AF65-F5344CB8AC3E}">
        <p14:creationId xmlns:p14="http://schemas.microsoft.com/office/powerpoint/2010/main" val="1459846968"/>
      </p:ext>
    </p:extLst>
  </p:cSld>
  <p:clrMapOvr>
    <a:masterClrMapping/>
  </p:clrMapOvr>
  <p:transition>
    <p:wedg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13" name="عنصر نائب للمحتوى 12"/>
          <p:cNvSpPr>
            <a:spLocks noGrp="1"/>
          </p:cNvSpPr>
          <p:nvPr>
            <p:ph idx="1"/>
          </p:nvPr>
        </p:nvSpPr>
        <p:spPr>
          <a:xfrm>
            <a:off x="533400" y="1524000"/>
            <a:ext cx="8915400" cy="4754563"/>
          </a:xfrm>
        </p:spPr>
        <p:txBody>
          <a:bodyPr/>
          <a:lstStyle/>
          <a:p>
            <a:pPr marL="0" algn="ctr" rtl="1"/>
            <a:r>
              <a:rPr lang="ar-SA" b="1" u="sng" dirty="0" smtClean="0"/>
              <a:t>[2/2] : الحديث الثاني ( </a:t>
            </a:r>
            <a:r>
              <a:rPr lang="ar-SA" b="1" u="sng" dirty="0" err="1" smtClean="0"/>
              <a:t>ح</a:t>
            </a:r>
            <a:r>
              <a:rPr lang="ar-SA" b="1" u="sng" dirty="0" smtClean="0"/>
              <a:t> 2/ 980 ، </a:t>
            </a:r>
            <a:r>
              <a:rPr lang="ar-SA" b="1" u="sng" dirty="0" err="1" smtClean="0"/>
              <a:t>ص</a:t>
            </a:r>
            <a:r>
              <a:rPr lang="ar-SA" b="1" u="sng" dirty="0" smtClean="0"/>
              <a:t> : 122– 125)</a:t>
            </a:r>
          </a:p>
          <a:p>
            <a:pPr marL="0" rtl="1"/>
            <a:r>
              <a:rPr lang="ar-SA" dirty="0" smtClean="0"/>
              <a:t>عن ابن عمر – رضي الله عنه - قال : قال رسول الله – صلى الله عليه وسلم - : </a:t>
            </a:r>
            <a:r>
              <a:rPr lang="ar-SA" b="1" dirty="0" smtClean="0"/>
              <a:t>{ إذا دُعِيَ أحدُكم إلى الوليمة فليأتها } متفق عليه .</a:t>
            </a:r>
          </a:p>
          <a:p>
            <a:pPr marL="0" rtl="1"/>
            <a:r>
              <a:rPr lang="ar-SA" b="1" dirty="0" smtClean="0"/>
              <a:t># بعض ما يؤخذ من الحديث :</a:t>
            </a:r>
          </a:p>
          <a:p>
            <a:pPr marL="0" rtl="1">
              <a:buFont typeface="Arial" pitchFamily="34" charset="0"/>
              <a:buChar char="•"/>
            </a:pPr>
            <a:r>
              <a:rPr lang="ar-SA" dirty="0" smtClean="0"/>
              <a:t>مشروعية وليمة العرس .</a:t>
            </a:r>
          </a:p>
          <a:p>
            <a:pPr marL="0" rtl="1">
              <a:buFont typeface="Arial" pitchFamily="34" charset="0"/>
              <a:buChar char="•"/>
            </a:pPr>
            <a:r>
              <a:rPr lang="ar-SA" dirty="0" smtClean="0"/>
              <a:t>وجوب إجابة الدعوة إلى الوليمة .</a:t>
            </a:r>
          </a:p>
          <a:p>
            <a:pPr marL="0" rtl="1">
              <a:buFont typeface="Arial" pitchFamily="34" charset="0"/>
              <a:buChar char="•"/>
            </a:pPr>
            <a:r>
              <a:rPr lang="ar-SA" dirty="0" smtClean="0"/>
              <a:t>جواز ترك الإجابة إلى الوليمة لأعذار ذكرها الشارح نقلا عن ابن دقيق العيد ( انظر : مج3 ، ج6 ، </a:t>
            </a:r>
            <a:r>
              <a:rPr lang="ar-SA" dirty="0" err="1" smtClean="0"/>
              <a:t>ص</a:t>
            </a:r>
            <a:r>
              <a:rPr lang="ar-SA" dirty="0" smtClean="0"/>
              <a:t> 123 ، سطر 14 – 17).</a:t>
            </a:r>
          </a:p>
          <a:p>
            <a:pPr marL="0" rtl="1"/>
            <a:endParaRPr lang="ar-SA" b="1" dirty="0" smtClean="0"/>
          </a:p>
          <a:p>
            <a:pPr marL="0" rtl="1"/>
            <a:endParaRPr lang="ar-SA" b="1" dirty="0" smtClean="0"/>
          </a:p>
          <a:p>
            <a:pPr marL="0" algn="justLow" rtl="1"/>
            <a:endParaRPr lang="ar-SA" b="1" u="sng"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b="1"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2048149659"/>
      </p:ext>
    </p:extLst>
  </p:cSld>
  <p:clrMapOvr>
    <a:masterClrMapping/>
  </p:clrMapOvr>
  <p:transition>
    <p:wedg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a:xfrm>
            <a:off x="533400" y="1600200"/>
            <a:ext cx="8915400" cy="4525963"/>
          </a:xfrm>
        </p:spPr>
        <p:txBody>
          <a:bodyPr/>
          <a:lstStyle/>
          <a:p>
            <a:pPr algn="ctr" rtl="1"/>
            <a:r>
              <a:rPr lang="ar-SA" b="1" u="sng" dirty="0" smtClean="0"/>
              <a:t>[3/2] : الحديث الثالث ( </a:t>
            </a:r>
            <a:r>
              <a:rPr lang="ar-SA" b="1" u="sng" dirty="0" err="1" smtClean="0"/>
              <a:t>ح</a:t>
            </a:r>
            <a:r>
              <a:rPr lang="ar-SA" b="1" u="sng" dirty="0" smtClean="0"/>
              <a:t> 7 / 985 ، </a:t>
            </a:r>
            <a:r>
              <a:rPr lang="ar-SA" b="1" u="sng" dirty="0" err="1" smtClean="0"/>
              <a:t>ص</a:t>
            </a:r>
            <a:r>
              <a:rPr lang="ar-SA" b="1" u="sng" dirty="0" smtClean="0"/>
              <a:t> : 130)</a:t>
            </a:r>
          </a:p>
          <a:p>
            <a:pPr marL="0" algn="justLow" rtl="1"/>
            <a:r>
              <a:rPr lang="ar-SA" dirty="0" smtClean="0"/>
              <a:t>عن أنسٍ قال : </a:t>
            </a:r>
            <a:r>
              <a:rPr lang="ar-SA" b="1" dirty="0" smtClean="0"/>
              <a:t>أقام النبي </a:t>
            </a:r>
            <a:r>
              <a:rPr lang="ar-SA" dirty="0" smtClean="0"/>
              <a:t>– صلى الله عليه وسلم – </a:t>
            </a:r>
            <a:r>
              <a:rPr lang="ar-SA" b="1" dirty="0" smtClean="0"/>
              <a:t>بين خيبر والمدينة ثلاث ليالٍ يُبْنى عليه بِصَفِيَّةَ </a:t>
            </a:r>
            <a:r>
              <a:rPr lang="ar-SA" dirty="0" smtClean="0"/>
              <a:t>؛ فدعوت المسلمين إلى وليمته ، فما كان فيها من خُبزٍ ولا لحم ؛ وما كان فيها إلا أنْ أَمَر بالأَنْطاعِ فبُسِطت؛ فأُلْقِيَ عليها التمرُ ، </a:t>
            </a:r>
            <a:r>
              <a:rPr lang="ar-SA" dirty="0" err="1" smtClean="0"/>
              <a:t>والأَقِطُ</a:t>
            </a:r>
            <a:r>
              <a:rPr lang="ar-SA" dirty="0" smtClean="0"/>
              <a:t>  والسَّمنُ . متفق عليه ، واللفظ للبخاري . </a:t>
            </a:r>
          </a:p>
          <a:p>
            <a:pPr marL="0" algn="justLow" rtl="1"/>
            <a:r>
              <a:rPr lang="ar-SA" b="1" dirty="0" smtClean="0"/>
              <a:t># معاني أهمِ مفردات الحديث :</a:t>
            </a:r>
          </a:p>
          <a:p>
            <a:pPr marL="0" algn="justLow" rtl="1"/>
            <a:r>
              <a:rPr lang="ar-SA" b="1" dirty="0" smtClean="0"/>
              <a:t>= يُبْنى عليه بصفية : </a:t>
            </a:r>
            <a:r>
              <a:rPr lang="ar-SA" dirty="0" smtClean="0"/>
              <a:t>أي : يُبْنى عليه خباء جديد بسبب صفيـــــــــة؛ </a:t>
            </a:r>
            <a:r>
              <a:rPr lang="ar-SA" b="1" dirty="0" smtClean="0"/>
              <a:t> </a:t>
            </a:r>
          </a:p>
          <a:p>
            <a:pPr marL="0" algn="justLow" rtl="1"/>
            <a:endParaRPr lang="ar-SA" dirty="0" smtClean="0"/>
          </a:p>
          <a:p>
            <a:pPr marL="0" algn="justLow" rtl="1"/>
            <a:endParaRPr lang="ar-SA" dirty="0" smtClean="0"/>
          </a:p>
          <a:p>
            <a:pPr marL="0" algn="justLow" rtl="1"/>
            <a:endParaRPr lang="ar-SA" dirty="0" smtClean="0"/>
          </a:p>
          <a:p>
            <a:pPr marL="0" algn="justLow" rtl="1"/>
            <a:endParaRPr lang="ar-SA" b="1" dirty="0" smtClean="0"/>
          </a:p>
          <a:p>
            <a:endParaRPr lang="ar-SA" dirty="0"/>
          </a:p>
        </p:txBody>
      </p:sp>
    </p:spTree>
    <p:extLst>
      <p:ext uri="{BB962C8B-B14F-4D97-AF65-F5344CB8AC3E}">
        <p14:creationId xmlns:p14="http://schemas.microsoft.com/office/powerpoint/2010/main" val="1825381385"/>
      </p:ext>
    </p:extLst>
  </p:cSld>
  <p:clrMapOvr>
    <a:masterClrMapping/>
  </p:clrMapOvr>
  <p:transition>
    <p:wedg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justLow" rtl="1"/>
            <a:r>
              <a:rPr lang="ar-SA" dirty="0" smtClean="0"/>
              <a:t>   قال الرازي في مختار الصحاح : (</a:t>
            </a:r>
            <a:r>
              <a:rPr lang="ar-SA" dirty="0" err="1" smtClean="0"/>
              <a:t>بنى</a:t>
            </a:r>
            <a:r>
              <a:rPr lang="ar-SA" dirty="0" smtClean="0"/>
              <a:t>) على أهله يَبْني : زفَّها (بناء)؛ وكأنَّ الأصل فيه أنَّ الداخل بأهله كان يضربُ عليها قبَّة ليلة دخوله </a:t>
            </a:r>
            <a:r>
              <a:rPr lang="ar-SA" dirty="0" err="1" smtClean="0"/>
              <a:t>بها</a:t>
            </a:r>
            <a:r>
              <a:rPr lang="ar-SA" dirty="0" smtClean="0"/>
              <a:t> ؛ فقيل لكل داخل بأهله (بانٍ) .</a:t>
            </a:r>
          </a:p>
          <a:p>
            <a:pPr algn="justLow" rtl="1"/>
            <a:r>
              <a:rPr lang="ar-SA" b="1" dirty="0" smtClean="0"/>
              <a:t>= الأَنْطاعِ : </a:t>
            </a:r>
            <a:r>
              <a:rPr lang="ar-SA" dirty="0" smtClean="0"/>
              <a:t>جمع نِطْع ( بفتح النون وكسرها) ؛ وهو بساط من جلد .</a:t>
            </a:r>
          </a:p>
          <a:p>
            <a:pPr algn="justLow" rtl="1"/>
            <a:r>
              <a:rPr lang="ar-SA" b="1" dirty="0" smtClean="0"/>
              <a:t>= </a:t>
            </a:r>
            <a:r>
              <a:rPr lang="ar-SA" b="1" dirty="0" err="1" smtClean="0"/>
              <a:t>الأَقِـطُ</a:t>
            </a:r>
            <a:r>
              <a:rPr lang="ar-SA" b="1" dirty="0" smtClean="0"/>
              <a:t>   : </a:t>
            </a:r>
            <a:r>
              <a:rPr lang="ar-SA" dirty="0" smtClean="0"/>
              <a:t>شيء يُتَّخذُ من </a:t>
            </a:r>
            <a:r>
              <a:rPr lang="ar-SA" dirty="0" err="1" smtClean="0"/>
              <a:t>المخيض</a:t>
            </a:r>
            <a:r>
              <a:rPr lang="ar-SA" dirty="0" smtClean="0"/>
              <a:t> </a:t>
            </a:r>
            <a:r>
              <a:rPr lang="ar-SA" dirty="0" err="1" smtClean="0"/>
              <a:t>الغَنميِّ</a:t>
            </a:r>
            <a:r>
              <a:rPr lang="ar-SA" dirty="0" smtClean="0"/>
              <a:t> .</a:t>
            </a:r>
          </a:p>
          <a:p>
            <a:pPr algn="justLow" rtl="1"/>
            <a:r>
              <a:rPr lang="ar-SA" b="1" dirty="0" smtClean="0"/>
              <a:t># بعض ما يؤخذ من الحديث :</a:t>
            </a:r>
          </a:p>
          <a:p>
            <a:pPr marL="0" rtl="1">
              <a:buFont typeface="Arial" pitchFamily="34" charset="0"/>
              <a:buChar char="•"/>
            </a:pPr>
            <a:r>
              <a:rPr lang="ar-SA" dirty="0" smtClean="0"/>
              <a:t>مشروعية وليمة العرس  حتى للمسافر.</a:t>
            </a:r>
          </a:p>
          <a:p>
            <a:pPr algn="justLow" rtl="1">
              <a:buFont typeface="Arial" pitchFamily="34" charset="0"/>
              <a:buChar char="•"/>
            </a:pPr>
            <a:r>
              <a:rPr lang="ar-SA" dirty="0" err="1" smtClean="0"/>
              <a:t>إجزاءُ</a:t>
            </a:r>
            <a:r>
              <a:rPr lang="ar-SA" dirty="0" smtClean="0"/>
              <a:t> الوليمةِ بما تيسَّر من طعام ؛ نظرا للحاجة أو للسفر .</a:t>
            </a:r>
          </a:p>
          <a:p>
            <a:pPr algn="justLow" rtl="1">
              <a:buFont typeface="Arial" pitchFamily="34" charset="0"/>
              <a:buChar char="•"/>
            </a:pPr>
            <a:endParaRPr lang="ar-SA" dirty="0" smtClean="0"/>
          </a:p>
          <a:p>
            <a:pPr algn="justLow" rtl="1"/>
            <a:endParaRPr lang="ar-SA" dirty="0"/>
          </a:p>
        </p:txBody>
      </p:sp>
    </p:spTree>
    <p:extLst>
      <p:ext uri="{BB962C8B-B14F-4D97-AF65-F5344CB8AC3E}">
        <p14:creationId xmlns:p14="http://schemas.microsoft.com/office/powerpoint/2010/main" val="1682852187"/>
      </p:ext>
    </p:extLst>
  </p:cSld>
  <p:clrMapOvr>
    <a:masterClrMapping/>
  </p:clrMapOvr>
  <p:transition>
    <p:wedg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rtl="1"/>
            <a:r>
              <a:rPr lang="ar-SA" b="1" u="sng" dirty="0" smtClean="0"/>
              <a:t>[4/2] : الحديث الرابع ( </a:t>
            </a:r>
            <a:r>
              <a:rPr lang="ar-SA" b="1" u="sng" dirty="0" err="1" smtClean="0"/>
              <a:t>ح</a:t>
            </a:r>
            <a:r>
              <a:rPr lang="ar-SA" b="1" u="sng" dirty="0" smtClean="0"/>
              <a:t> 10 / 988 ، </a:t>
            </a:r>
            <a:r>
              <a:rPr lang="ar-SA" b="1" u="sng" dirty="0" err="1" smtClean="0"/>
              <a:t>ص</a:t>
            </a:r>
            <a:r>
              <a:rPr lang="ar-SA" b="1" u="sng" dirty="0" smtClean="0"/>
              <a:t> : 132 – 133)</a:t>
            </a:r>
          </a:p>
          <a:p>
            <a:pPr marL="0" algn="justLow" rtl="1"/>
            <a:r>
              <a:rPr lang="ar-SA" dirty="0" smtClean="0"/>
              <a:t> عن عُمَرَ بنِ أبي </a:t>
            </a:r>
            <a:r>
              <a:rPr lang="ar-SA" dirty="0" err="1" smtClean="0"/>
              <a:t>سَلَمَةَ</a:t>
            </a:r>
            <a:r>
              <a:rPr lang="ar-SA" dirty="0" smtClean="0"/>
              <a:t> قال : قال لي رسول الله – </a:t>
            </a:r>
            <a:r>
              <a:rPr lang="ar-SA" sz="2400" dirty="0" smtClean="0"/>
              <a:t>صلى الله عليه وسلم - </a:t>
            </a:r>
            <a:r>
              <a:rPr lang="ar-SA" dirty="0" smtClean="0"/>
              <a:t>: </a:t>
            </a:r>
            <a:r>
              <a:rPr lang="ar-SA" b="1" dirty="0" smtClean="0"/>
              <a:t>{ يا غلام ؛ سمِّ الله ، وكل بيمينك ، وكل مما يليك }</a:t>
            </a:r>
            <a:r>
              <a:rPr lang="ar-SA" dirty="0" smtClean="0"/>
              <a:t> متفق عليه .</a:t>
            </a:r>
          </a:p>
          <a:p>
            <a:pPr marL="0" algn="justLow" rtl="1"/>
            <a:r>
              <a:rPr lang="ar-SA" b="1" dirty="0" smtClean="0"/>
              <a:t># معاني أهمِ مفردات الحديث :</a:t>
            </a:r>
          </a:p>
          <a:p>
            <a:pPr marL="360000" algn="justLow" rtl="1"/>
            <a:r>
              <a:rPr lang="ar-SA" b="1" dirty="0" smtClean="0"/>
              <a:t>= غلام : الغلام :</a:t>
            </a:r>
            <a:r>
              <a:rPr lang="ar-SA" dirty="0" err="1" smtClean="0"/>
              <a:t>هوالطفل</a:t>
            </a:r>
            <a:r>
              <a:rPr lang="ar-SA" dirty="0" smtClean="0"/>
              <a:t> من سن الولادة وحتى سن البلوغ ؛ وقد          أطلق على الأجير والعبد من باب الاستعارة .</a:t>
            </a:r>
            <a:r>
              <a:rPr lang="ar-SA" b="1" dirty="0" smtClean="0"/>
              <a:t>  </a:t>
            </a:r>
          </a:p>
          <a:p>
            <a:pPr marL="0" algn="justLow" rtl="1"/>
            <a:r>
              <a:rPr lang="ar-SA" b="1" dirty="0" smtClean="0"/>
              <a:t>= سمِّ الله : </a:t>
            </a:r>
            <a:r>
              <a:rPr lang="ar-SA" dirty="0" smtClean="0"/>
              <a:t>أي : قل بسم الله .</a:t>
            </a:r>
            <a:r>
              <a:rPr lang="ar-SA" b="1" dirty="0" smtClean="0"/>
              <a:t> </a:t>
            </a:r>
          </a:p>
          <a:p>
            <a:pPr marL="0" algn="justLow" rtl="1"/>
            <a:r>
              <a:rPr lang="ar-SA" b="1" dirty="0" smtClean="0"/>
              <a:t>= كل مما يليك :</a:t>
            </a:r>
            <a:r>
              <a:rPr lang="ar-SA" dirty="0" smtClean="0"/>
              <a:t> أي : كل مما يُقارِبُكَ ؛ فالوَلْيُ هو القرب .</a:t>
            </a:r>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4177087511"/>
      </p:ext>
    </p:extLst>
  </p:cSld>
  <p:clrMapOvr>
    <a:masterClrMapping/>
  </p:clrMapOvr>
  <p:transition>
    <p:wedg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3" name="عنصر نائب للمحتوى 2"/>
          <p:cNvSpPr>
            <a:spLocks noGrp="1"/>
          </p:cNvSpPr>
          <p:nvPr>
            <p:ph idx="1"/>
          </p:nvPr>
        </p:nvSpPr>
        <p:spPr>
          <a:xfrm>
            <a:off x="352926" y="1600200"/>
            <a:ext cx="8953500" cy="4525963"/>
          </a:xfrm>
        </p:spPr>
        <p:txBody>
          <a:bodyPr/>
          <a:lstStyle/>
          <a:p>
            <a:pPr rtl="1"/>
            <a:endParaRPr lang="ar-SA" b="1" dirty="0" smtClean="0"/>
          </a:p>
          <a:p>
            <a:pPr rtl="1"/>
            <a:r>
              <a:rPr lang="ar-SA" b="1" dirty="0" smtClean="0"/>
              <a:t># بعض ما يؤخذ من الحديث :</a:t>
            </a:r>
          </a:p>
          <a:p>
            <a:pPr rtl="1">
              <a:buFont typeface="Arial" pitchFamily="34" charset="0"/>
              <a:buChar char="•"/>
            </a:pPr>
            <a:r>
              <a:rPr lang="ar-SA" dirty="0" smtClean="0"/>
              <a:t>وجوب التسمية عند الأكل ؛ للأمر </a:t>
            </a:r>
            <a:r>
              <a:rPr lang="ar-SA" dirty="0" err="1" smtClean="0"/>
              <a:t>بها</a:t>
            </a:r>
            <a:r>
              <a:rPr lang="ar-SA" dirty="0" smtClean="0"/>
              <a:t>.( وقيل إنها مستحبة) !</a:t>
            </a:r>
          </a:p>
          <a:p>
            <a:pPr rtl="1">
              <a:buFont typeface="Arial" pitchFamily="34" charset="0"/>
              <a:buChar char="•"/>
            </a:pPr>
            <a:r>
              <a:rPr lang="ar-SA" dirty="0" smtClean="0"/>
              <a:t>استحباب الجهر بالتسمية ؛ لإسماع الآخرين وتنبيهِهم عليها .</a:t>
            </a:r>
          </a:p>
          <a:p>
            <a:pPr rtl="1">
              <a:buFont typeface="Arial" pitchFamily="34" charset="0"/>
              <a:buChar char="•"/>
            </a:pPr>
            <a:r>
              <a:rPr lang="ar-SA" dirty="0" smtClean="0"/>
              <a:t>وجوب الأكل باليمين ؛ للأمر </a:t>
            </a:r>
            <a:r>
              <a:rPr lang="ar-SA" dirty="0" err="1" smtClean="0"/>
              <a:t>به</a:t>
            </a:r>
            <a:r>
              <a:rPr lang="ar-SA" dirty="0" smtClean="0"/>
              <a:t> . </a:t>
            </a:r>
          </a:p>
          <a:p>
            <a:pPr rtl="1">
              <a:buFont typeface="Arial" pitchFamily="34" charset="0"/>
              <a:buChar char="•"/>
            </a:pPr>
            <a:r>
              <a:rPr lang="ar-SA" dirty="0" smtClean="0"/>
              <a:t>وجوب الأكل مما يلي الآكل ؛ للأمر </a:t>
            </a:r>
            <a:r>
              <a:rPr lang="ar-SA" dirty="0" err="1" smtClean="0"/>
              <a:t>به</a:t>
            </a:r>
            <a:r>
              <a:rPr lang="ar-SA" dirty="0" smtClean="0"/>
              <a:t> . </a:t>
            </a:r>
          </a:p>
          <a:p>
            <a:pPr rtl="1"/>
            <a:endParaRPr lang="ar-SA" dirty="0" smtClean="0"/>
          </a:p>
          <a:p>
            <a:pPr rtl="1"/>
            <a:endParaRPr lang="ar-SA" b="1" dirty="0" smtClean="0"/>
          </a:p>
          <a:p>
            <a:pPr rtl="1"/>
            <a:endParaRPr lang="ar-SA" b="1" dirty="0" smtClean="0"/>
          </a:p>
        </p:txBody>
      </p:sp>
    </p:spTree>
    <p:extLst>
      <p:ext uri="{BB962C8B-B14F-4D97-AF65-F5344CB8AC3E}">
        <p14:creationId xmlns:p14="http://schemas.microsoft.com/office/powerpoint/2010/main" val="571445136"/>
      </p:ext>
    </p:extLst>
  </p:cSld>
  <p:clrMapOvr>
    <a:masterClrMapping/>
  </p:clrMapOvr>
  <p:transition>
    <p:wedg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1281829"/>
      </p:ext>
    </p:extLst>
  </p:cSld>
  <p:clrMapOvr>
    <a:masterClrMapping/>
  </p:clrMapOvr>
  <p:transition>
    <p:wedg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81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81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690304479"/>
      </p:ext>
    </p:extLst>
  </p:cSld>
  <p:clrMapOvr>
    <a:masterClrMapping/>
  </p:clrMapOvr>
  <p:transition>
    <p:wedg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82</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FF3300"/>
                </a:solidFill>
                <a:effectLst>
                  <a:outerShdw blurRad="38100" dist="38100" dir="2700000" algn="tl">
                    <a:srgbClr val="000000">
                      <a:alpha val="43137"/>
                    </a:srgbClr>
                  </a:outerShdw>
                </a:effectLst>
                <a:latin typeface="ae_AlMateen" pitchFamily="2" charset="-78"/>
                <a:cs typeface="ae_AlMateen" pitchFamily="2" charset="-78"/>
              </a:rPr>
              <a:t>المحاضرة الخامسة</a:t>
            </a:r>
            <a:endParaRPr lang="en-US" spc="-150" dirty="0" smtClean="0">
              <a:solidFill>
                <a:srgbClr val="FF3300"/>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1167231269"/>
      </p:ext>
    </p:extLst>
  </p:cSld>
  <p:clrMapOvr>
    <a:masterClrMapping/>
  </p:clrMapOvr>
  <p:transition>
    <p:wedg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FF0066"/>
                </a:solidFill>
                <a:effectLst>
                  <a:outerShdw blurRad="38100" dist="38100" dir="2700000" algn="tl">
                    <a:srgbClr val="000000">
                      <a:alpha val="43137"/>
                    </a:srgbClr>
                  </a:outerShdw>
                </a:effectLst>
              </a:rPr>
              <a:t>عناصر المحاضرة</a:t>
            </a:r>
            <a:endParaRPr lang="ar-SA" dirty="0">
              <a:solidFill>
                <a:srgbClr val="FF0066"/>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p>
          <a:p>
            <a:pPr algn="ctr" rtl="1"/>
            <a:endParaRPr lang="ar-SA" b="1" dirty="0" smtClean="0"/>
          </a:p>
          <a:p>
            <a:pPr algn="ctr" rtl="1"/>
            <a:r>
              <a:rPr lang="ar-SA" b="1" dirty="0" smtClean="0">
                <a:solidFill>
                  <a:srgbClr val="009900"/>
                </a:solidFill>
              </a:rPr>
              <a:t>ا – مدخل إلى باب القَسْمِ بين الزوجات .</a:t>
            </a:r>
          </a:p>
          <a:p>
            <a:pPr algn="ctr" rtl="1"/>
            <a:endParaRPr lang="ar-SA" dirty="0" smtClean="0"/>
          </a:p>
          <a:p>
            <a:pPr algn="ctr" rtl="1"/>
            <a:r>
              <a:rPr lang="ar-SA" b="1" dirty="0" smtClean="0">
                <a:solidFill>
                  <a:srgbClr val="FF3300"/>
                </a:solidFill>
              </a:rPr>
              <a:t>2 – دراسة لأربعة أحاديث من </a:t>
            </a:r>
            <a:r>
              <a:rPr lang="ar-SA" b="1" smtClean="0">
                <a:solidFill>
                  <a:srgbClr val="FF3300"/>
                </a:solidFill>
              </a:rPr>
              <a:t>باب القَسْمِ </a:t>
            </a:r>
            <a:r>
              <a:rPr lang="ar-SA" b="1" dirty="0" smtClean="0">
                <a:solidFill>
                  <a:srgbClr val="FF3300"/>
                </a:solidFill>
              </a:rPr>
              <a:t>بين الزوجات .</a:t>
            </a: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1341267170"/>
      </p:ext>
    </p:extLst>
  </p:cSld>
  <p:clrMapOvr>
    <a:masterClrMapping/>
  </p:clrMapOvr>
  <p:transition spd="slow">
    <p:wedg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799" y="228600"/>
            <a:ext cx="8915400" cy="1143000"/>
          </a:xfrm>
        </p:spPr>
        <p:style>
          <a:lnRef idx="3">
            <a:schemeClr val="lt1"/>
          </a:lnRef>
          <a:fillRef idx="1">
            <a:schemeClr val="accent6"/>
          </a:fillRef>
          <a:effectRef idx="1">
            <a:schemeClr val="accent6"/>
          </a:effectRef>
          <a:fontRef idx="minor">
            <a:schemeClr val="lt1"/>
          </a:fontRef>
        </p:style>
        <p:txBody>
          <a:bodyPr/>
          <a:lstStyle/>
          <a:p>
            <a:pPr rtl="1"/>
            <a:r>
              <a:rPr lang="ar-SA" b="1" dirty="0" smtClean="0">
                <a:solidFill>
                  <a:srgbClr val="009900"/>
                </a:solidFill>
              </a:rPr>
              <a:t>[1] مدخل إلى باب القسم بين الزوجات  </a:t>
            </a:r>
            <a:endParaRPr lang="ar-SA" dirty="0">
              <a:solidFill>
                <a:srgbClr val="0099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solidFill>
                  <a:srgbClr val="009900"/>
                </a:solidFill>
              </a:rPr>
              <a:t>[1/1] : المرادُ بالقسم بين الزوجات .</a:t>
            </a:r>
          </a:p>
          <a:p>
            <a:pPr rtl="1"/>
            <a:endParaRPr lang="ar-SA" b="1" dirty="0" smtClean="0"/>
          </a:p>
          <a:p>
            <a:pPr rtl="1"/>
            <a:r>
              <a:rPr lang="ar-SA" b="1" dirty="0" smtClean="0">
                <a:solidFill>
                  <a:srgbClr val="009900"/>
                </a:solidFill>
              </a:rPr>
              <a:t>[2/1] : مجالات القسم بين الزوجات .</a:t>
            </a:r>
          </a:p>
          <a:p>
            <a:pPr rtl="1"/>
            <a:endParaRPr lang="ar-SA" b="1" dirty="0" smtClean="0"/>
          </a:p>
          <a:p>
            <a:pPr rtl="1"/>
            <a:r>
              <a:rPr lang="ar-SA" b="1" dirty="0" smtClean="0">
                <a:solidFill>
                  <a:srgbClr val="009900"/>
                </a:solidFill>
              </a:rPr>
              <a:t>[3/1] : مقدار القسم بين الزوجات .</a:t>
            </a:r>
          </a:p>
          <a:p>
            <a:pPr rtl="1"/>
            <a:endParaRPr lang="ar-SA" b="1" dirty="0" smtClean="0"/>
          </a:p>
          <a:p>
            <a:pPr rtl="1"/>
            <a:r>
              <a:rPr lang="ar-SA" b="1" dirty="0" smtClean="0">
                <a:solidFill>
                  <a:srgbClr val="009900"/>
                </a:solidFill>
              </a:rPr>
              <a:t>[4/1] : حكم القسم بين الزوجات .</a:t>
            </a:r>
          </a:p>
          <a:p>
            <a:pPr rtl="1"/>
            <a:endParaRPr lang="ar-SA" b="1" u="sng" dirty="0" smtClean="0"/>
          </a:p>
          <a:p>
            <a:pPr rtl="1"/>
            <a:endParaRPr lang="ar-SA" b="1" dirty="0" smtClean="0"/>
          </a:p>
          <a:p>
            <a:endParaRPr lang="ar-SA" dirty="0"/>
          </a:p>
        </p:txBody>
      </p:sp>
    </p:spTree>
    <p:extLst>
      <p:ext uri="{BB962C8B-B14F-4D97-AF65-F5344CB8AC3E}">
        <p14:creationId xmlns:p14="http://schemas.microsoft.com/office/powerpoint/2010/main" val="3914212920"/>
      </p:ext>
    </p:extLst>
  </p:cSld>
  <p:clrMapOvr>
    <a:masterClrMapping/>
  </p:clrMapOvr>
  <p:transition>
    <p:wedg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41158" y="381000"/>
            <a:ext cx="8915400" cy="1143000"/>
          </a:xfrm>
        </p:spPr>
        <p:style>
          <a:lnRef idx="3">
            <a:schemeClr val="lt1"/>
          </a:lnRef>
          <a:fillRef idx="1">
            <a:schemeClr val="accent6"/>
          </a:fillRef>
          <a:effectRef idx="1">
            <a:schemeClr val="accent6"/>
          </a:effectRef>
          <a:fontRef idx="minor">
            <a:schemeClr val="lt1"/>
          </a:fontRef>
        </p:style>
        <p:txBody>
          <a:bodyPr/>
          <a:lstStyle/>
          <a:p>
            <a:pPr rtl="1" eaLnBrk="1" hangingPunct="1">
              <a:defRPr/>
            </a:pPr>
            <a:r>
              <a:rPr lang="ar-SA" b="1" dirty="0" smtClean="0">
                <a:solidFill>
                  <a:srgbClr val="009900"/>
                </a:solidFill>
              </a:rPr>
              <a:t>[1] مدخل إلى باب القسم بين الزوجات </a:t>
            </a:r>
            <a:endParaRPr lang="en-US" dirty="0">
              <a:solidFill>
                <a:srgbClr val="0099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justLow" rtl="1"/>
            <a:r>
              <a:rPr lang="ar-SA" b="1" dirty="0" smtClean="0">
                <a:solidFill>
                  <a:srgbClr val="009900"/>
                </a:solidFill>
              </a:rPr>
              <a:t>[1/1] : المرادُ بالقسم بين الزوجات.</a:t>
            </a:r>
          </a:p>
          <a:p>
            <a:pPr algn="justLow" rtl="1"/>
            <a:r>
              <a:rPr lang="ar-SA" b="1" dirty="0" smtClean="0">
                <a:solidFill>
                  <a:srgbClr val="3B84AF"/>
                </a:solidFill>
              </a:rPr>
              <a:t>=</a:t>
            </a:r>
            <a:r>
              <a:rPr lang="ar-SA" dirty="0" smtClean="0">
                <a:solidFill>
                  <a:srgbClr val="FF0000"/>
                </a:solidFill>
              </a:rPr>
              <a:t> </a:t>
            </a:r>
            <a:r>
              <a:rPr lang="ar-SA" dirty="0" smtClean="0">
                <a:solidFill>
                  <a:srgbClr val="3B84AF"/>
                </a:solidFill>
              </a:rPr>
              <a:t>القسم </a:t>
            </a:r>
            <a:r>
              <a:rPr lang="ar-SA" b="1" dirty="0" smtClean="0">
                <a:solidFill>
                  <a:srgbClr val="3B84AF"/>
                </a:solidFill>
              </a:rPr>
              <a:t>لغة</a:t>
            </a:r>
            <a:r>
              <a:rPr lang="ar-SA" dirty="0" smtClean="0">
                <a:solidFill>
                  <a:srgbClr val="3B84AF"/>
                </a:solidFill>
              </a:rPr>
              <a:t> </a:t>
            </a:r>
            <a:r>
              <a:rPr lang="ar-SA" dirty="0" smtClean="0"/>
              <a:t>: قال الرازي في مختار الصحاح :“ (القَسْم) بالفتح: مصدر قَسَمَ الشيء فانقسم ؛ وبابه ضربَ ، والموضع (مَقْسِم) مثل مجلِس ؛ </a:t>
            </a:r>
            <a:r>
              <a:rPr lang="ar-SA" dirty="0" err="1" smtClean="0"/>
              <a:t>و</a:t>
            </a:r>
            <a:r>
              <a:rPr lang="ar-SA" dirty="0" smtClean="0"/>
              <a:t>(القِسم) بالكسر : الحظ والنصيب من الخير ”.</a:t>
            </a:r>
          </a:p>
          <a:p>
            <a:pPr algn="justLow" rtl="1"/>
            <a:r>
              <a:rPr lang="ar-SA" b="1" dirty="0" smtClean="0">
                <a:solidFill>
                  <a:srgbClr val="3B84AF"/>
                </a:solidFill>
              </a:rPr>
              <a:t>=</a:t>
            </a:r>
            <a:r>
              <a:rPr lang="ar-SA" dirty="0" smtClean="0">
                <a:solidFill>
                  <a:srgbClr val="FF0000"/>
                </a:solidFill>
              </a:rPr>
              <a:t> </a:t>
            </a:r>
            <a:r>
              <a:rPr lang="ar-SA" dirty="0" smtClean="0">
                <a:solidFill>
                  <a:srgbClr val="3B84AF"/>
                </a:solidFill>
              </a:rPr>
              <a:t>القسم بين الزوجات </a:t>
            </a:r>
            <a:r>
              <a:rPr lang="ar-SA" b="1" dirty="0" smtClean="0">
                <a:solidFill>
                  <a:srgbClr val="3B84AF"/>
                </a:solidFill>
              </a:rPr>
              <a:t>شرعا </a:t>
            </a:r>
            <a:r>
              <a:rPr lang="ar-SA" dirty="0" smtClean="0"/>
              <a:t>: هو إعطاءُ الزوجِ كلّ واحدة من زوجاته نصيبها وأداؤه حقها عليه . </a:t>
            </a:r>
          </a:p>
          <a:p>
            <a:pPr algn="justLow" rtl="1"/>
            <a:r>
              <a:rPr lang="ar-SA" b="1" dirty="0" smtClean="0">
                <a:solidFill>
                  <a:srgbClr val="009900"/>
                </a:solidFill>
              </a:rPr>
              <a:t>[2/1] : مجالات القسم بين الزوجات .</a:t>
            </a:r>
          </a:p>
          <a:p>
            <a:pPr algn="justLow" rtl="1">
              <a:buFont typeface="Arial" pitchFamily="34" charset="0"/>
              <a:buChar char="•"/>
            </a:pPr>
            <a:r>
              <a:rPr lang="ar-SA" dirty="0" smtClean="0">
                <a:solidFill>
                  <a:srgbClr val="3B84AF"/>
                </a:solidFill>
              </a:rPr>
              <a:t>الإنفاق عليهن  </a:t>
            </a:r>
            <a:r>
              <a:rPr lang="ar-SA" dirty="0" smtClean="0"/>
              <a:t>؛ ويتضمن الطعام والشراب والكسوة ونحوها . </a:t>
            </a:r>
          </a:p>
        </p:txBody>
      </p:sp>
    </p:spTree>
    <p:extLst>
      <p:ext uri="{BB962C8B-B14F-4D97-AF65-F5344CB8AC3E}">
        <p14:creationId xmlns:p14="http://schemas.microsoft.com/office/powerpoint/2010/main" val="1725511827"/>
      </p:ext>
    </p:extLst>
  </p:cSld>
  <p:clrMapOvr>
    <a:masterClrMapping/>
  </p:clrMapOvr>
  <p:transition>
    <p:wedg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justLow" rtl="1">
              <a:buFont typeface="Arial" pitchFamily="34" charset="0"/>
              <a:buChar char="•"/>
            </a:pPr>
            <a:r>
              <a:rPr lang="ar-SA" dirty="0" smtClean="0">
                <a:solidFill>
                  <a:srgbClr val="3B84AF"/>
                </a:solidFill>
              </a:rPr>
              <a:t>حسن عشرتهن </a:t>
            </a:r>
            <a:r>
              <a:rPr lang="ar-SA" dirty="0" smtClean="0"/>
              <a:t>؛ وتتضمن الملاطفة والمباسطة في الكلام – ويجوز له مودة إحداهن أكثر من غيرها ! إذا كانت أكثرهن طاعة له ، وتعاونا معه ،وحفظا له في غيبته وماله - .</a:t>
            </a:r>
          </a:p>
          <a:p>
            <a:pPr algn="justLow" rtl="1">
              <a:buFont typeface="Arial" pitchFamily="34" charset="0"/>
              <a:buChar char="•"/>
            </a:pPr>
            <a:r>
              <a:rPr lang="ar-SA" dirty="0" smtClean="0">
                <a:solidFill>
                  <a:srgbClr val="3B84AF"/>
                </a:solidFill>
              </a:rPr>
              <a:t>الطواف عليهن </a:t>
            </a:r>
            <a:r>
              <a:rPr lang="ar-SA" dirty="0" smtClean="0"/>
              <a:t>َّ؛ أي بزيارة كل واحدة منهن وإن كان ذلك من غير جماع .</a:t>
            </a:r>
          </a:p>
          <a:p>
            <a:pPr rtl="1">
              <a:buFont typeface="Arial" pitchFamily="34" charset="0"/>
              <a:buChar char="•"/>
            </a:pPr>
            <a:r>
              <a:rPr lang="ar-SA" dirty="0" smtClean="0">
                <a:solidFill>
                  <a:srgbClr val="3B84AF"/>
                </a:solidFill>
              </a:rPr>
              <a:t>المبيت عندهنَّ</a:t>
            </a:r>
            <a:r>
              <a:rPr lang="ar-SA" dirty="0" smtClean="0"/>
              <a:t> ؛ وهو عماد القسم ؛ حيث يأوي الرجل إلى منزله ؛ فيسكن إلى زوجته – كما قال تعالى :{ ومن آياته أن خلق لكم من أنفسكم أزواجا لتسكنوا إليها} ، وينام بجوارها على فراشه  . </a:t>
            </a:r>
            <a:endParaRPr lang="ar-SA" dirty="0"/>
          </a:p>
        </p:txBody>
      </p:sp>
    </p:spTree>
    <p:extLst>
      <p:ext uri="{BB962C8B-B14F-4D97-AF65-F5344CB8AC3E}">
        <p14:creationId xmlns:p14="http://schemas.microsoft.com/office/powerpoint/2010/main" val="2151954621"/>
      </p:ext>
    </p:extLst>
  </p:cSld>
  <p:clrMapOvr>
    <a:masterClrMapping/>
  </p:clrMapOvr>
  <p:transition>
    <p:wedg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009900"/>
                </a:solidFill>
                <a:effectLst>
                  <a:outerShdw blurRad="38100" dist="38100" dir="2700000" algn="tl">
                    <a:srgbClr val="000000">
                      <a:alpha val="43137"/>
                    </a:srgbClr>
                  </a:outerShdw>
                </a:effectLst>
              </a:rPr>
              <a:t>تابع [1]</a:t>
            </a:r>
            <a:endParaRPr lang="ar-SA" dirty="0">
              <a:solidFill>
                <a:srgbClr val="009900"/>
              </a:solidFill>
            </a:endParaRPr>
          </a:p>
        </p:txBody>
      </p:sp>
      <p:sp>
        <p:nvSpPr>
          <p:cNvPr id="4" name="عنصر نائب للمحتوى 3"/>
          <p:cNvSpPr>
            <a:spLocks noGrp="1"/>
          </p:cNvSpPr>
          <p:nvPr>
            <p:ph idx="1"/>
          </p:nvPr>
        </p:nvSpPr>
        <p:spPr/>
        <p:txBody>
          <a:bodyPr/>
          <a:lstStyle/>
          <a:p>
            <a:r>
              <a:rPr lang="ar-SA" b="1" dirty="0" smtClean="0">
                <a:solidFill>
                  <a:srgbClr val="009900"/>
                </a:solidFill>
              </a:rPr>
              <a:t>[3/1] : مقدار القسم بين الزوجات .</a:t>
            </a:r>
          </a:p>
          <a:p>
            <a:pPr marL="0" algn="justLow" rtl="1"/>
            <a:r>
              <a:rPr lang="ar-SA" dirty="0" smtClean="0"/>
              <a:t>قسم الرجل بين زوجاته مرتبط ارتباطا تاما ومباشرا بقدرته واستطاعته ( ماديا ومعنويا ) ؛ فلا يجب عليه ما لا يطيقه ؛ والنصوص الشرعية في هذا المجال كثيرة ؛ منها :</a:t>
            </a:r>
          </a:p>
          <a:p>
            <a:pPr rtl="1">
              <a:buFont typeface="Arial" pitchFamily="34" charset="0"/>
              <a:buChar char="•"/>
            </a:pPr>
            <a:r>
              <a:rPr lang="ar-SA" dirty="0" smtClean="0">
                <a:solidFill>
                  <a:srgbClr val="3B84AF"/>
                </a:solidFill>
              </a:rPr>
              <a:t>قول الله  </a:t>
            </a:r>
            <a:r>
              <a:rPr lang="ar-SA" dirty="0" smtClean="0"/>
              <a:t>تعالى : { لا يكلف الله نفسا إلا وسعها } . </a:t>
            </a:r>
          </a:p>
          <a:p>
            <a:pPr marL="0" algn="justLow" rtl="1">
              <a:buFont typeface="Arial" pitchFamily="34" charset="0"/>
              <a:buChar char="•"/>
            </a:pPr>
            <a:r>
              <a:rPr lang="ar-SA" dirty="0" smtClean="0">
                <a:solidFill>
                  <a:srgbClr val="3B84AF"/>
                </a:solidFill>
              </a:rPr>
              <a:t>وقول الرسول  </a:t>
            </a:r>
            <a:r>
              <a:rPr lang="ar-SA" dirty="0" smtClean="0"/>
              <a:t>– صلى الله عليه وسلم – { تطعمها إذا طعمت وتكسوها إذا اكتسيت} .</a:t>
            </a:r>
            <a:endParaRPr lang="ar-SA" dirty="0"/>
          </a:p>
        </p:txBody>
      </p:sp>
    </p:spTree>
    <p:extLst>
      <p:ext uri="{BB962C8B-B14F-4D97-AF65-F5344CB8AC3E}">
        <p14:creationId xmlns:p14="http://schemas.microsoft.com/office/powerpoint/2010/main" val="1245154980"/>
      </p:ext>
    </p:extLst>
  </p:cSld>
  <p:clrMapOvr>
    <a:masterClrMapping/>
  </p:clrMapOvr>
  <p:transition>
    <p:wedg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p>
        </p:txBody>
      </p:sp>
      <p:sp>
        <p:nvSpPr>
          <p:cNvPr id="4" name="عنصر نائب للمحتوى 3"/>
          <p:cNvSpPr>
            <a:spLocks noGrp="1"/>
          </p:cNvSpPr>
          <p:nvPr>
            <p:ph idx="1"/>
          </p:nvPr>
        </p:nvSpPr>
        <p:spPr/>
        <p:txBody>
          <a:bodyPr/>
          <a:lstStyle/>
          <a:p>
            <a:pPr rtl="1"/>
            <a:r>
              <a:rPr lang="ar-SA" b="1" dirty="0" smtClean="0">
                <a:solidFill>
                  <a:srgbClr val="009900"/>
                </a:solidFill>
              </a:rPr>
              <a:t>[4/1] : حكم القسم بين الزوجات .</a:t>
            </a:r>
          </a:p>
          <a:p>
            <a:pPr marL="0" rtl="1"/>
            <a:r>
              <a:rPr lang="ar-SA" dirty="0" smtClean="0">
                <a:solidFill>
                  <a:srgbClr val="000000"/>
                </a:solidFill>
              </a:rPr>
              <a:t>يرى كثيرون من أهل العلم أن قسم الرجل بين زوجاته واجب عليه في أمور ، وغير واجب عليه في أمور أخرى !</a:t>
            </a:r>
          </a:p>
          <a:p>
            <a:pPr algn="justLow" rtl="1"/>
            <a:r>
              <a:rPr lang="ar-SA" dirty="0" smtClean="0"/>
              <a:t>= </a:t>
            </a:r>
            <a:r>
              <a:rPr lang="ar-SA" dirty="0" smtClean="0">
                <a:solidFill>
                  <a:srgbClr val="3B84AF"/>
                </a:solidFill>
              </a:rPr>
              <a:t>فهو واجب عليه </a:t>
            </a:r>
            <a:r>
              <a:rPr lang="ar-SA" dirty="0" smtClean="0"/>
              <a:t>فيما يتعلق بالأمور المادية ؛ كالنفقة وحسن العشرة والطواف والمبيت ونحو ذلك . </a:t>
            </a:r>
          </a:p>
          <a:p>
            <a:pPr marL="324000" algn="justLow" rtl="1"/>
            <a:r>
              <a:rPr lang="ar-SA" dirty="0" smtClean="0"/>
              <a:t>= </a:t>
            </a:r>
            <a:r>
              <a:rPr lang="ar-SA" dirty="0" smtClean="0">
                <a:solidFill>
                  <a:srgbClr val="3B84AF"/>
                </a:solidFill>
              </a:rPr>
              <a:t>وهو غير واجب عليه </a:t>
            </a:r>
            <a:r>
              <a:rPr lang="ar-SA" dirty="0" smtClean="0"/>
              <a:t>( وإنما مستحب له) فيما يتعلق بالميل القلبي ؛ وما يرتبط </a:t>
            </a:r>
            <a:r>
              <a:rPr lang="ar-SA" dirty="0" err="1" smtClean="0"/>
              <a:t>به</a:t>
            </a:r>
            <a:r>
              <a:rPr lang="ar-SA" dirty="0" smtClean="0"/>
              <a:t> من المحبة، وما ينشأ عنه من ميل إلى الجماع ورغبة فيه ؛ لأنها أمور خارجة عن إرادة المخلوق وسيطرته ؛ ....</a:t>
            </a:r>
          </a:p>
          <a:p>
            <a:endParaRPr lang="ar-SA" dirty="0"/>
          </a:p>
        </p:txBody>
      </p:sp>
    </p:spTree>
    <p:extLst>
      <p:ext uri="{BB962C8B-B14F-4D97-AF65-F5344CB8AC3E}">
        <p14:creationId xmlns:p14="http://schemas.microsoft.com/office/powerpoint/2010/main" val="1131097356"/>
      </p:ext>
    </p:extLst>
  </p:cSld>
  <p:clrMapOvr>
    <a:masterClrMapping/>
  </p:clrMapOvr>
  <p:transition>
    <p:wedg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effectLst>
                  <a:outerShdw blurRad="38100" dist="38100" dir="2700000" algn="tl">
                    <a:srgbClr val="000000">
                      <a:alpha val="43137"/>
                    </a:srgbClr>
                  </a:outerShdw>
                </a:effectLst>
              </a:rPr>
              <a:t>تابع [1]</a:t>
            </a:r>
            <a:endParaRPr lang="ar-SA" dirty="0"/>
          </a:p>
        </p:txBody>
      </p:sp>
      <p:sp>
        <p:nvSpPr>
          <p:cNvPr id="3" name="عنصر نائب للمحتوى 2"/>
          <p:cNvSpPr>
            <a:spLocks noGrp="1"/>
          </p:cNvSpPr>
          <p:nvPr>
            <p:ph idx="1"/>
          </p:nvPr>
        </p:nvSpPr>
        <p:spPr/>
        <p:txBody>
          <a:bodyPr/>
          <a:lstStyle/>
          <a:p>
            <a:pPr rtl="1"/>
            <a:r>
              <a:rPr lang="ar-SA" dirty="0" smtClean="0">
                <a:solidFill>
                  <a:srgbClr val="3B84AF"/>
                </a:solidFill>
              </a:rPr>
              <a:t> فالقلوب خاضعة لله تعالى وحده يقلبها كيف يشاء :</a:t>
            </a:r>
          </a:p>
          <a:p>
            <a:pPr rtl="1"/>
            <a:r>
              <a:rPr lang="ar-SA" dirty="0" smtClean="0"/>
              <a:t>قال تعالى : { واعلموا أنَّ الله يحول بين المرء وقلبه } .</a:t>
            </a:r>
          </a:p>
          <a:p>
            <a:pPr marL="0" algn="justLow" rtl="1"/>
            <a:r>
              <a:rPr lang="ar-SA" dirty="0" smtClean="0"/>
              <a:t>وقال عز وجل :{ لو أنفقت ما في الأرض جميعا ما الفت بين قلوبهم ولكن الله ألف بينهم } .</a:t>
            </a:r>
          </a:p>
          <a:p>
            <a:pPr marL="0" algn="justLow" rtl="1"/>
            <a:r>
              <a:rPr lang="ar-SA" dirty="0" smtClean="0"/>
              <a:t> وفي قوله سبحانه { ولن تستطيعوا أن تعدلوا بين النساء ولو حرصتم فلا تميلوا كل الميل } نهي عن كامل الميل ! مما يدل على جواز بعضه ! والله تعالى أعلم . </a:t>
            </a:r>
          </a:p>
          <a:p>
            <a:pPr rtl="1"/>
            <a:r>
              <a:rPr lang="ar-SA" dirty="0" smtClean="0"/>
              <a:t>- اللهم يا مقلب القلوب ثبت قلوبنا على طاعتك –</a:t>
            </a:r>
            <a:endParaRPr lang="ar-SA" dirty="0"/>
          </a:p>
        </p:txBody>
      </p:sp>
    </p:spTree>
    <p:extLst>
      <p:ext uri="{BB962C8B-B14F-4D97-AF65-F5344CB8AC3E}">
        <p14:creationId xmlns:p14="http://schemas.microsoft.com/office/powerpoint/2010/main" val="3009315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3300"/>
                </a:solidFill>
              </a:rPr>
              <a:t>[2] دراسة لأربعة أحاديث من </a:t>
            </a:r>
            <a:r>
              <a:rPr lang="ar-SA" sz="3200" b="1" dirty="0" smtClean="0">
                <a:solidFill>
                  <a:srgbClr val="FF3300"/>
                </a:solidFill>
              </a:rPr>
              <a:t>باب القسم بين الزوجات</a:t>
            </a:r>
            <a:r>
              <a:rPr lang="ar-SA" sz="2800" b="1" dirty="0" smtClean="0">
                <a:solidFill>
                  <a:srgbClr val="FF3300"/>
                </a:solidFill>
              </a:rPr>
              <a:t>.</a:t>
            </a:r>
            <a:endParaRPr lang="ar-SA" dirty="0">
              <a:solidFill>
                <a:srgbClr val="FF33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solidFill>
                  <a:srgbClr val="FF3300"/>
                </a:solidFill>
              </a:rPr>
              <a:t>[1/2] : الحديث الأول  ( ح2 / 995 ، </a:t>
            </a:r>
            <a:r>
              <a:rPr lang="ar-SA" b="1" dirty="0" err="1" smtClean="0">
                <a:solidFill>
                  <a:srgbClr val="FF3300"/>
                </a:solidFill>
              </a:rPr>
              <a:t>ص</a:t>
            </a:r>
            <a:r>
              <a:rPr lang="ar-SA" b="1" dirty="0" smtClean="0">
                <a:solidFill>
                  <a:srgbClr val="FF3300"/>
                </a:solidFill>
              </a:rPr>
              <a:t> : 141) .</a:t>
            </a:r>
          </a:p>
          <a:p>
            <a:pPr rtl="1"/>
            <a:endParaRPr lang="ar-SA" b="1" dirty="0" smtClean="0"/>
          </a:p>
          <a:p>
            <a:pPr rtl="1"/>
            <a:r>
              <a:rPr lang="ar-SA" b="1" dirty="0" smtClean="0">
                <a:solidFill>
                  <a:srgbClr val="FF3300"/>
                </a:solidFill>
              </a:rPr>
              <a:t>[2/2] : الحديث الثاني ( </a:t>
            </a:r>
            <a:r>
              <a:rPr lang="ar-SA" b="1" dirty="0" err="1" smtClean="0">
                <a:solidFill>
                  <a:srgbClr val="FF3300"/>
                </a:solidFill>
              </a:rPr>
              <a:t>ح</a:t>
            </a:r>
            <a:r>
              <a:rPr lang="ar-SA" b="1" dirty="0" smtClean="0">
                <a:solidFill>
                  <a:srgbClr val="FF3300"/>
                </a:solidFill>
              </a:rPr>
              <a:t> 5/ 998 ، </a:t>
            </a:r>
            <a:r>
              <a:rPr lang="ar-SA" b="1" dirty="0" err="1" smtClean="0">
                <a:solidFill>
                  <a:srgbClr val="FF3300"/>
                </a:solidFill>
              </a:rPr>
              <a:t>ص</a:t>
            </a:r>
            <a:r>
              <a:rPr lang="ar-SA" b="1" dirty="0" smtClean="0">
                <a:solidFill>
                  <a:srgbClr val="FF3300"/>
                </a:solidFill>
              </a:rPr>
              <a:t> : 143 – 144) .</a:t>
            </a:r>
          </a:p>
          <a:p>
            <a:pPr rtl="1"/>
            <a:endParaRPr lang="ar-SA" b="1" u="sng" dirty="0" smtClean="0"/>
          </a:p>
          <a:p>
            <a:pPr rtl="1"/>
            <a:r>
              <a:rPr lang="ar-SA" b="1" dirty="0" smtClean="0">
                <a:solidFill>
                  <a:srgbClr val="FF3300"/>
                </a:solidFill>
              </a:rPr>
              <a:t>[3/2] : الحديث الثالث ( </a:t>
            </a:r>
            <a:r>
              <a:rPr lang="ar-SA" b="1" dirty="0" err="1" smtClean="0">
                <a:solidFill>
                  <a:srgbClr val="FF3300"/>
                </a:solidFill>
              </a:rPr>
              <a:t>ح</a:t>
            </a:r>
            <a:r>
              <a:rPr lang="ar-SA" b="1" dirty="0" smtClean="0">
                <a:solidFill>
                  <a:srgbClr val="FF3300"/>
                </a:solidFill>
              </a:rPr>
              <a:t> 7 / 1000، </a:t>
            </a:r>
            <a:r>
              <a:rPr lang="ar-SA" b="1" dirty="0" err="1" smtClean="0">
                <a:solidFill>
                  <a:srgbClr val="FF3300"/>
                </a:solidFill>
              </a:rPr>
              <a:t>ص</a:t>
            </a:r>
            <a:r>
              <a:rPr lang="ar-SA" b="1" dirty="0" smtClean="0">
                <a:solidFill>
                  <a:srgbClr val="FF3300"/>
                </a:solidFill>
              </a:rPr>
              <a:t> : 145) .</a:t>
            </a:r>
          </a:p>
          <a:p>
            <a:pPr rtl="1"/>
            <a:endParaRPr lang="ar-SA" b="1" u="sng" dirty="0" smtClean="0"/>
          </a:p>
          <a:p>
            <a:pPr rtl="1"/>
            <a:r>
              <a:rPr lang="ar-SA" b="1" dirty="0" smtClean="0">
                <a:solidFill>
                  <a:srgbClr val="FF3300"/>
                </a:solidFill>
              </a:rPr>
              <a:t>[4/2] : الحديث الرابع ( </a:t>
            </a:r>
            <a:r>
              <a:rPr lang="ar-SA" b="1" dirty="0" err="1" smtClean="0">
                <a:solidFill>
                  <a:srgbClr val="FF3300"/>
                </a:solidFill>
              </a:rPr>
              <a:t>ح</a:t>
            </a:r>
            <a:r>
              <a:rPr lang="ar-SA" b="1" dirty="0" smtClean="0">
                <a:solidFill>
                  <a:srgbClr val="FF3300"/>
                </a:solidFill>
              </a:rPr>
              <a:t> 9 / 1002 ، </a:t>
            </a:r>
            <a:r>
              <a:rPr lang="ar-SA" b="1" dirty="0" err="1" smtClean="0">
                <a:solidFill>
                  <a:srgbClr val="FF3300"/>
                </a:solidFill>
              </a:rPr>
              <a:t>ص</a:t>
            </a:r>
            <a:r>
              <a:rPr lang="ar-SA" b="1" dirty="0" smtClean="0">
                <a:solidFill>
                  <a:srgbClr val="FF3300"/>
                </a:solidFill>
              </a:rPr>
              <a:t> : 146 – 147) .</a:t>
            </a:r>
          </a:p>
          <a:p>
            <a:pPr rtl="1"/>
            <a:endParaRPr lang="ar-SA" b="1" u="sng" dirty="0" smtClean="0"/>
          </a:p>
          <a:p>
            <a:pPr rtl="1"/>
            <a:endParaRPr lang="ar-SA" b="1" u="sng" dirty="0" smtClean="0"/>
          </a:p>
          <a:p>
            <a:pPr rtl="1"/>
            <a:endParaRPr lang="ar-SA" b="1" u="sng" dirty="0" smtClean="0"/>
          </a:p>
          <a:p>
            <a:endParaRPr lang="ar-SA" dirty="0"/>
          </a:p>
        </p:txBody>
      </p:sp>
    </p:spTree>
    <p:extLst>
      <p:ext uri="{BB962C8B-B14F-4D97-AF65-F5344CB8AC3E}">
        <p14:creationId xmlns:p14="http://schemas.microsoft.com/office/powerpoint/2010/main" val="3581977974"/>
      </p:ext>
    </p:extLst>
  </p:cSld>
  <p:clrMapOvr>
    <a:masterClrMapping/>
  </p:clrMapOvr>
  <p:transition>
    <p:wedg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3300"/>
                </a:solidFill>
              </a:rPr>
              <a:t>[2] دراسة لأربعة أحاديث من </a:t>
            </a:r>
            <a:r>
              <a:rPr lang="ar-SA" sz="3200" b="1" dirty="0" smtClean="0">
                <a:solidFill>
                  <a:srgbClr val="FF3300"/>
                </a:solidFill>
              </a:rPr>
              <a:t>باب القسم بين الزوجات</a:t>
            </a:r>
            <a:r>
              <a:rPr lang="ar-SA" sz="2800" b="1" dirty="0" smtClean="0">
                <a:solidFill>
                  <a:srgbClr val="FF3300"/>
                </a:solidFill>
              </a:rPr>
              <a:t>.</a:t>
            </a:r>
            <a:endParaRPr lang="ar-SA" dirty="0">
              <a:solidFill>
                <a:srgbClr val="FF33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marL="0" algn="ctr" rtl="1"/>
            <a:r>
              <a:rPr lang="ar-SA" b="1" dirty="0" smtClean="0">
                <a:solidFill>
                  <a:srgbClr val="FF3300"/>
                </a:solidFill>
              </a:rPr>
              <a:t>[1/2] : الحديث الأول  ( ح2 / 995 ، </a:t>
            </a:r>
            <a:r>
              <a:rPr lang="ar-SA" b="1" dirty="0" err="1" smtClean="0">
                <a:solidFill>
                  <a:srgbClr val="FF3300"/>
                </a:solidFill>
              </a:rPr>
              <a:t>ص</a:t>
            </a:r>
            <a:r>
              <a:rPr lang="ar-SA" b="1" dirty="0" smtClean="0">
                <a:solidFill>
                  <a:srgbClr val="FF3300"/>
                </a:solidFill>
              </a:rPr>
              <a:t> : 141) .</a:t>
            </a:r>
          </a:p>
          <a:p>
            <a:pPr marL="0" algn="justLow" rtl="1"/>
            <a:r>
              <a:rPr lang="ar-SA" dirty="0" smtClean="0"/>
              <a:t>عن أبي هريرة – رضي الله عنه – أنَّ النبي – صلى الله عليه وسلم –قال : </a:t>
            </a:r>
            <a:r>
              <a:rPr lang="ar-SA" dirty="0" smtClean="0">
                <a:solidFill>
                  <a:srgbClr val="FF3300"/>
                </a:solidFill>
              </a:rPr>
              <a:t>{ </a:t>
            </a:r>
            <a:r>
              <a:rPr lang="ar-SA" b="1" dirty="0" smtClean="0">
                <a:solidFill>
                  <a:srgbClr val="FF3300"/>
                </a:solidFill>
              </a:rPr>
              <a:t>من كانت له امرأتان فمال إلى إحداهما جاءَ يومَ القيامة وشِقُّه مائل }</a:t>
            </a:r>
            <a:r>
              <a:rPr lang="ar-SA" b="1" dirty="0" smtClean="0"/>
              <a:t> ، </a:t>
            </a:r>
            <a:r>
              <a:rPr lang="ar-SA" dirty="0" smtClean="0"/>
              <a:t>رواه أحمد والأربعة ، وسنده صحيح </a:t>
            </a:r>
            <a:r>
              <a:rPr lang="ar-SA" b="1" dirty="0" smtClean="0"/>
              <a:t>. </a:t>
            </a:r>
            <a:endParaRPr lang="ar-SA" dirty="0" smtClean="0"/>
          </a:p>
          <a:p>
            <a:pPr marL="0" algn="justLow" rtl="1"/>
            <a:r>
              <a:rPr lang="ar-SA" b="1" dirty="0" smtClean="0">
                <a:solidFill>
                  <a:srgbClr val="FF3300"/>
                </a:solidFill>
              </a:rPr>
              <a:t># الصحابي الراوي للحديث </a:t>
            </a:r>
            <a:r>
              <a:rPr lang="ar-SA" dirty="0" smtClean="0">
                <a:solidFill>
                  <a:srgbClr val="FF3300"/>
                </a:solidFill>
              </a:rPr>
              <a:t>:</a:t>
            </a:r>
          </a:p>
          <a:p>
            <a:pPr marL="0" algn="justLow" rtl="1"/>
            <a:r>
              <a:rPr lang="ar-SA" dirty="0" smtClean="0"/>
              <a:t>   هو أبو هريرة – رضي الله عنه -. </a:t>
            </a:r>
          </a:p>
          <a:p>
            <a:pPr marL="0" algn="justLow" rtl="1"/>
            <a:r>
              <a:rPr lang="ar-SA" dirty="0" smtClean="0">
                <a:solidFill>
                  <a:srgbClr val="FF3300"/>
                </a:solidFill>
              </a:rPr>
              <a:t> </a:t>
            </a:r>
            <a:r>
              <a:rPr lang="ar-SA" b="1" dirty="0" smtClean="0">
                <a:solidFill>
                  <a:srgbClr val="FF3300"/>
                </a:solidFill>
              </a:rPr>
              <a:t>#  معاني أهم مفردات الحديث :</a:t>
            </a:r>
          </a:p>
          <a:p>
            <a:pPr marL="0" algn="justLow" rtl="1"/>
            <a:r>
              <a:rPr lang="ar-SA" dirty="0" smtClean="0">
                <a:solidFill>
                  <a:srgbClr val="FF3300"/>
                </a:solidFill>
              </a:rPr>
              <a:t>= شِقُّه </a:t>
            </a:r>
            <a:r>
              <a:rPr lang="ar-SA" dirty="0" smtClean="0"/>
              <a:t>: قال الرازي في مختار الصحاح :“ (الشِقُّ)  نصف الشيء“ .</a:t>
            </a:r>
          </a:p>
          <a:p>
            <a:pPr marL="0" algn="justLow" rtl="1"/>
            <a:endParaRPr lang="ar-SA" dirty="0" smtClean="0"/>
          </a:p>
          <a:p>
            <a:pPr algn="ctr" rtl="1"/>
            <a:endParaRPr lang="ar-SA" b="1" u="sng" dirty="0" smtClean="0"/>
          </a:p>
          <a:p>
            <a:endParaRPr lang="ar-SA" dirty="0"/>
          </a:p>
        </p:txBody>
      </p:sp>
    </p:spTree>
    <p:extLst>
      <p:ext uri="{BB962C8B-B14F-4D97-AF65-F5344CB8AC3E}">
        <p14:creationId xmlns:p14="http://schemas.microsoft.com/office/powerpoint/2010/main" val="2443118580"/>
      </p:ext>
    </p:extLst>
  </p:cSld>
  <p:clrMapOvr>
    <a:masterClrMapping/>
  </p:clrMapOvr>
  <p:transition>
    <p:wedg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eaLnBrk="1" hangingPunct="1">
              <a:defRPr/>
            </a:pPr>
            <a:r>
              <a:rPr lang="ar-SA" b="1" dirty="0" smtClean="0">
                <a:solidFill>
                  <a:srgbClr val="FF0000"/>
                </a:solidFill>
                <a:cs typeface="Arial" pitchFamily="34" charset="0"/>
              </a:rPr>
              <a:t>تابع [2]</a:t>
            </a:r>
          </a:p>
        </p:txBody>
      </p:sp>
      <p:sp>
        <p:nvSpPr>
          <p:cNvPr id="4" name="عنصر نائب للمحتوى 3"/>
          <p:cNvSpPr>
            <a:spLocks noGrp="1"/>
          </p:cNvSpPr>
          <p:nvPr>
            <p:ph idx="1"/>
          </p:nvPr>
        </p:nvSpPr>
        <p:spPr/>
        <p:txBody>
          <a:bodyPr/>
          <a:lstStyle/>
          <a:p>
            <a:pPr rtl="1"/>
            <a:r>
              <a:rPr lang="ar-SA" dirty="0" smtClean="0">
                <a:solidFill>
                  <a:srgbClr val="FF3300"/>
                </a:solidFill>
              </a:rPr>
              <a:t>= مائل </a:t>
            </a:r>
            <a:r>
              <a:rPr lang="ar-SA" dirty="0" smtClean="0"/>
              <a:t>: أي غير مستقيم .</a:t>
            </a:r>
          </a:p>
          <a:p>
            <a:pPr rtl="1"/>
            <a:r>
              <a:rPr lang="ar-SA" b="1" dirty="0" smtClean="0">
                <a:solidFill>
                  <a:srgbClr val="FF3300"/>
                </a:solidFill>
              </a:rPr>
              <a:t># بعضُ ما يؤخذُ من الحديث :</a:t>
            </a:r>
          </a:p>
          <a:p>
            <a:pPr rtl="1">
              <a:buFont typeface="Arial" pitchFamily="34" charset="0"/>
              <a:buChar char="•"/>
            </a:pPr>
            <a:r>
              <a:rPr lang="ar-SA" dirty="0" smtClean="0">
                <a:solidFill>
                  <a:srgbClr val="000000"/>
                </a:solidFill>
              </a:rPr>
              <a:t>التحذير من الظلم في القسمة بين الزوجات.</a:t>
            </a:r>
          </a:p>
          <a:p>
            <a:pPr rtl="1">
              <a:buFont typeface="Arial" pitchFamily="34" charset="0"/>
              <a:buChar char="•"/>
            </a:pPr>
            <a:r>
              <a:rPr lang="ar-SA" dirty="0" smtClean="0">
                <a:solidFill>
                  <a:srgbClr val="000000"/>
                </a:solidFill>
              </a:rPr>
              <a:t>التنبيه على أهمية العدل في القسمة بين الزوجات .</a:t>
            </a:r>
          </a:p>
          <a:p>
            <a:pPr algn="justLow" rtl="1">
              <a:buFont typeface="Arial" pitchFamily="34" charset="0"/>
              <a:buChar char="•"/>
            </a:pPr>
            <a:r>
              <a:rPr lang="ar-SA" dirty="0" smtClean="0">
                <a:solidFill>
                  <a:srgbClr val="000000"/>
                </a:solidFill>
              </a:rPr>
              <a:t>استحباب عدم تعديد الزوجات لمن لا يتوقع من نفسه القدرة على العدل بينهنَّ ؛ فالله تعالى يقول: { فإن خفتم ألا تعدلوا فواحدة}. </a:t>
            </a:r>
          </a:p>
          <a:p>
            <a:pPr algn="justLow" rtl="1">
              <a:buFont typeface="Arial" pitchFamily="34" charset="0"/>
              <a:buChar char="•"/>
            </a:pPr>
            <a:r>
              <a:rPr lang="ar-SA" dirty="0" smtClean="0">
                <a:solidFill>
                  <a:srgbClr val="000000"/>
                </a:solidFill>
              </a:rPr>
              <a:t>من لم يعدل بين نسائه ناله بعض العذاب يوم القيامة .</a:t>
            </a:r>
          </a:p>
          <a:p>
            <a:pPr rtl="1"/>
            <a:endParaRPr lang="ar-SA" b="1" dirty="0" smtClean="0"/>
          </a:p>
          <a:p>
            <a:pPr rtl="1"/>
            <a:endParaRPr lang="ar-SA" dirty="0"/>
          </a:p>
        </p:txBody>
      </p:sp>
    </p:spTree>
    <p:extLst>
      <p:ext uri="{BB962C8B-B14F-4D97-AF65-F5344CB8AC3E}">
        <p14:creationId xmlns:p14="http://schemas.microsoft.com/office/powerpoint/2010/main" val="3925529904"/>
      </p:ext>
    </p:extLst>
  </p:cSld>
  <p:clrMapOvr>
    <a:masterClrMapping/>
  </p:clrMapOvr>
  <p:transition>
    <p:wedg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cs typeface="Arial" pitchFamily="34" charset="0"/>
              </a:rPr>
              <a:t>تابع [2]</a:t>
            </a:r>
            <a:endParaRPr lang="ar-SA" dirty="0"/>
          </a:p>
        </p:txBody>
      </p:sp>
      <p:sp>
        <p:nvSpPr>
          <p:cNvPr id="4" name="عنصر نائب للمحتوى 3"/>
          <p:cNvSpPr>
            <a:spLocks noGrp="1"/>
          </p:cNvSpPr>
          <p:nvPr>
            <p:ph idx="1"/>
          </p:nvPr>
        </p:nvSpPr>
        <p:spPr/>
        <p:txBody>
          <a:bodyPr/>
          <a:lstStyle/>
          <a:p>
            <a:pPr algn="ctr" rtl="1"/>
            <a:r>
              <a:rPr lang="ar-SA" b="1" dirty="0" smtClean="0">
                <a:solidFill>
                  <a:srgbClr val="FF3300"/>
                </a:solidFill>
              </a:rPr>
              <a:t>[2/2] : الحديث الثاني ( </a:t>
            </a:r>
            <a:r>
              <a:rPr lang="ar-SA" b="1" dirty="0" err="1" smtClean="0">
                <a:solidFill>
                  <a:srgbClr val="FF3300"/>
                </a:solidFill>
              </a:rPr>
              <a:t>ح</a:t>
            </a:r>
            <a:r>
              <a:rPr lang="ar-SA" b="1" dirty="0" smtClean="0">
                <a:solidFill>
                  <a:srgbClr val="FF3300"/>
                </a:solidFill>
              </a:rPr>
              <a:t> 5/ 998 ، </a:t>
            </a:r>
            <a:r>
              <a:rPr lang="ar-SA" b="1" dirty="0" err="1" smtClean="0">
                <a:solidFill>
                  <a:srgbClr val="FF3300"/>
                </a:solidFill>
              </a:rPr>
              <a:t>ص</a:t>
            </a:r>
            <a:r>
              <a:rPr lang="ar-SA" b="1" dirty="0" smtClean="0">
                <a:solidFill>
                  <a:srgbClr val="FF3300"/>
                </a:solidFill>
              </a:rPr>
              <a:t> : 143 – 144) .</a:t>
            </a:r>
          </a:p>
          <a:p>
            <a:pPr marL="0" algn="justLow" rtl="1"/>
            <a:r>
              <a:rPr lang="ar-SA" dirty="0" smtClean="0">
                <a:solidFill>
                  <a:srgbClr val="000000"/>
                </a:solidFill>
              </a:rPr>
              <a:t>عن عائشة أنَّ </a:t>
            </a:r>
            <a:r>
              <a:rPr lang="ar-SA" dirty="0" err="1" smtClean="0">
                <a:solidFill>
                  <a:srgbClr val="000000"/>
                </a:solidFill>
              </a:rPr>
              <a:t>سَودَةَ</a:t>
            </a:r>
            <a:r>
              <a:rPr lang="ar-SA" dirty="0" smtClean="0">
                <a:solidFill>
                  <a:srgbClr val="000000"/>
                </a:solidFill>
              </a:rPr>
              <a:t> بنتَ </a:t>
            </a:r>
            <a:r>
              <a:rPr lang="ar-SA" dirty="0" err="1" smtClean="0">
                <a:solidFill>
                  <a:srgbClr val="000000"/>
                </a:solidFill>
              </a:rPr>
              <a:t>زَمْعَة</a:t>
            </a:r>
            <a:r>
              <a:rPr lang="ar-SA" smtClean="0">
                <a:solidFill>
                  <a:srgbClr val="000000"/>
                </a:solidFill>
              </a:rPr>
              <a:t> وهبت </a:t>
            </a:r>
            <a:r>
              <a:rPr lang="ar-SA" dirty="0" smtClean="0">
                <a:solidFill>
                  <a:srgbClr val="000000"/>
                </a:solidFill>
              </a:rPr>
              <a:t>يومها لعائشة ، </a:t>
            </a:r>
            <a:r>
              <a:rPr lang="ar-SA" b="1" dirty="0" smtClean="0">
                <a:solidFill>
                  <a:srgbClr val="FF3300"/>
                </a:solidFill>
              </a:rPr>
              <a:t>وكان النبي  </a:t>
            </a:r>
            <a:r>
              <a:rPr lang="ar-SA" dirty="0" smtClean="0">
                <a:solidFill>
                  <a:srgbClr val="000000"/>
                </a:solidFill>
              </a:rPr>
              <a:t>– صلى الله عليه وسلم – </a:t>
            </a:r>
            <a:r>
              <a:rPr lang="ar-SA" b="1" dirty="0" smtClean="0">
                <a:solidFill>
                  <a:srgbClr val="FF3300"/>
                </a:solidFill>
              </a:rPr>
              <a:t>يقسم لعائشة يومَها ويوم </a:t>
            </a:r>
            <a:r>
              <a:rPr lang="ar-SA" b="1" dirty="0" err="1" smtClean="0">
                <a:solidFill>
                  <a:srgbClr val="FF3300"/>
                </a:solidFill>
              </a:rPr>
              <a:t>َسودة</a:t>
            </a:r>
            <a:r>
              <a:rPr lang="ar-SA" b="1" dirty="0" smtClean="0">
                <a:solidFill>
                  <a:srgbClr val="FF3300"/>
                </a:solidFill>
              </a:rPr>
              <a:t> </a:t>
            </a:r>
            <a:r>
              <a:rPr lang="ar-SA" dirty="0" smtClean="0">
                <a:solidFill>
                  <a:srgbClr val="000000"/>
                </a:solidFill>
              </a:rPr>
              <a:t>. متفق عليه.</a:t>
            </a:r>
          </a:p>
          <a:p>
            <a:pPr marL="0" algn="justLow" rtl="1"/>
            <a:r>
              <a:rPr lang="ar-SA" dirty="0" smtClean="0">
                <a:solidFill>
                  <a:srgbClr val="FF3300"/>
                </a:solidFill>
              </a:rPr>
              <a:t># ترجمة </a:t>
            </a:r>
            <a:r>
              <a:rPr lang="ar-SA" dirty="0" err="1" smtClean="0">
                <a:solidFill>
                  <a:srgbClr val="FF3300"/>
                </a:solidFill>
              </a:rPr>
              <a:t>سَودَةَ</a:t>
            </a:r>
            <a:r>
              <a:rPr lang="ar-SA" dirty="0" smtClean="0">
                <a:solidFill>
                  <a:srgbClr val="FF3300"/>
                </a:solidFill>
              </a:rPr>
              <a:t> :</a:t>
            </a:r>
          </a:p>
          <a:p>
            <a:pPr marL="0" algn="justLow" rtl="1"/>
            <a:r>
              <a:rPr lang="ar-SA" dirty="0" smtClean="0">
                <a:solidFill>
                  <a:srgbClr val="000000"/>
                </a:solidFill>
              </a:rPr>
              <a:t>هي أم المؤمنين ؛ </a:t>
            </a:r>
            <a:r>
              <a:rPr lang="ar-SA" dirty="0" err="1" smtClean="0">
                <a:solidFill>
                  <a:srgbClr val="000000"/>
                </a:solidFill>
              </a:rPr>
              <a:t>سَودَةُ</a:t>
            </a:r>
            <a:r>
              <a:rPr lang="ar-SA" dirty="0" smtClean="0">
                <a:solidFill>
                  <a:srgbClr val="000000"/>
                </a:solidFill>
              </a:rPr>
              <a:t> بنتُ </a:t>
            </a:r>
            <a:r>
              <a:rPr lang="ar-SA" dirty="0" err="1" smtClean="0">
                <a:solidFill>
                  <a:srgbClr val="000000"/>
                </a:solidFill>
              </a:rPr>
              <a:t>زَمْعَة</a:t>
            </a:r>
            <a:r>
              <a:rPr lang="ar-SA" dirty="0" smtClean="0">
                <a:solidFill>
                  <a:srgbClr val="000000"/>
                </a:solidFill>
              </a:rPr>
              <a:t> – رضي الله عنها -؛ ثاني زوجات النبي – صلى الله عليه وسلم – تزوجها بمكة  بعد وفاة خديجة – رضي الله عنها -. يقال أنها لمَّا أسنَّت خشيت أنْ تُطلق ؛ فقالت يا رسول الله : لا تطلقني ، واجعل يومي لعائشة فقبل ؛ فنزل ...  </a:t>
            </a:r>
          </a:p>
          <a:p>
            <a:pPr marL="0" algn="justLow" rtl="1"/>
            <a:r>
              <a:rPr lang="ar-SA" dirty="0" smtClean="0">
                <a:solidFill>
                  <a:srgbClr val="000000"/>
                </a:solidFill>
              </a:rPr>
              <a:t> </a:t>
            </a:r>
          </a:p>
          <a:p>
            <a:pPr rtl="1"/>
            <a:endParaRPr lang="ar-SA" b="1" dirty="0" smtClean="0">
              <a:solidFill>
                <a:srgbClr val="FF3300"/>
              </a:solidFill>
            </a:endParaRPr>
          </a:p>
          <a:p>
            <a:pPr rtl="1"/>
            <a:endParaRPr lang="ar-SA" dirty="0"/>
          </a:p>
        </p:txBody>
      </p:sp>
    </p:spTree>
    <p:extLst>
      <p:ext uri="{BB962C8B-B14F-4D97-AF65-F5344CB8AC3E}">
        <p14:creationId xmlns:p14="http://schemas.microsoft.com/office/powerpoint/2010/main" val="1453992148"/>
      </p:ext>
    </p:extLst>
  </p:cSld>
  <p:clrMapOvr>
    <a:masterClrMapping/>
  </p:clrMapOvr>
  <p:transition>
    <p:wedg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13" name="عنصر نائب للمحتوى 12"/>
          <p:cNvSpPr>
            <a:spLocks noGrp="1"/>
          </p:cNvSpPr>
          <p:nvPr>
            <p:ph idx="1"/>
          </p:nvPr>
        </p:nvSpPr>
        <p:spPr>
          <a:xfrm>
            <a:off x="533400" y="1524000"/>
            <a:ext cx="8915400" cy="4754563"/>
          </a:xfrm>
        </p:spPr>
        <p:txBody>
          <a:bodyPr/>
          <a:lstStyle/>
          <a:p>
            <a:pPr marL="0" algn="justLow" rtl="1"/>
            <a:r>
              <a:rPr lang="ar-SA" dirty="0" smtClean="0"/>
              <a:t>قوله تعالى </a:t>
            </a:r>
            <a:r>
              <a:rPr lang="ar-SA" b="1" dirty="0" smtClean="0"/>
              <a:t>: </a:t>
            </a:r>
            <a:r>
              <a:rPr lang="ar-SA" dirty="0" smtClean="0"/>
              <a:t>{ وإن امرأة خافت من بعلها نشوزا أو إعراضا فلا جُناح عليهما أن يصلحا صلحا والصلح خير } . توفيت بالمدينة سنة (54هـ) .</a:t>
            </a:r>
            <a:endParaRPr lang="ar-SA" b="1" dirty="0" smtClean="0"/>
          </a:p>
          <a:p>
            <a:pPr marL="0" rtl="1"/>
            <a:r>
              <a:rPr lang="ar-SA" b="1" dirty="0" smtClean="0">
                <a:solidFill>
                  <a:srgbClr val="FF3300"/>
                </a:solidFill>
              </a:rPr>
              <a:t># بعض ما يؤخذ من الحديث :</a:t>
            </a:r>
          </a:p>
          <a:p>
            <a:pPr marL="324000" algn="justLow" rtl="1">
              <a:buFont typeface="Arial" pitchFamily="34" charset="0"/>
              <a:buChar char="•"/>
            </a:pPr>
            <a:r>
              <a:rPr lang="ar-SA" dirty="0" smtClean="0">
                <a:solidFill>
                  <a:srgbClr val="000000"/>
                </a:solidFill>
              </a:rPr>
              <a:t>جواز هبةِ المرأةِ نوبَتَها لِضُرَّتِها ؛ مع أخذ رضا الزوج بعين الاعتبار ؛ لأنَّ حقه فيها لا يسقط إلا برضاه .</a:t>
            </a:r>
          </a:p>
          <a:p>
            <a:pPr marL="324000" algn="justLow" rtl="1">
              <a:buFont typeface="Arial" pitchFamily="34" charset="0"/>
              <a:buChar char="•"/>
            </a:pPr>
            <a:r>
              <a:rPr lang="ar-SA" dirty="0" smtClean="0">
                <a:solidFill>
                  <a:srgbClr val="000000"/>
                </a:solidFill>
              </a:rPr>
              <a:t>حكمة أمِّ المؤمنين </a:t>
            </a:r>
            <a:r>
              <a:rPr lang="ar-SA" dirty="0" err="1" smtClean="0">
                <a:solidFill>
                  <a:srgbClr val="000000"/>
                </a:solidFill>
              </a:rPr>
              <a:t>سودة</a:t>
            </a:r>
            <a:r>
              <a:rPr lang="ar-SA" dirty="0" smtClean="0">
                <a:solidFill>
                  <a:srgbClr val="000000"/>
                </a:solidFill>
              </a:rPr>
              <a:t> – رضي الله عنها - ؛ وحفاظها على شرف كونها إحدى زوجات النبي – صلى الله عليه وسلم – .</a:t>
            </a:r>
          </a:p>
          <a:p>
            <a:pPr marL="0" rtl="1"/>
            <a:endParaRPr lang="ar-SA" b="1" dirty="0" smtClean="0"/>
          </a:p>
          <a:p>
            <a:pPr marL="0" rtl="1"/>
            <a:endParaRPr lang="ar-SA" b="1" dirty="0" smtClean="0"/>
          </a:p>
          <a:p>
            <a:pPr marL="0" algn="justLow" rtl="1"/>
            <a:endParaRPr lang="ar-SA" b="1" u="sng"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b="1"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315068370"/>
      </p:ext>
    </p:extLst>
  </p:cSld>
  <p:clrMapOvr>
    <a:masterClrMapping/>
  </p:clrMapOvr>
  <p:transition>
    <p:wedg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a:xfrm>
            <a:off x="533400" y="1600201"/>
            <a:ext cx="8915400" cy="4525963"/>
          </a:xfrm>
        </p:spPr>
        <p:txBody>
          <a:bodyPr/>
          <a:lstStyle/>
          <a:p>
            <a:pPr marL="0" algn="ctr" rtl="1"/>
            <a:r>
              <a:rPr lang="ar-SA" b="1" dirty="0" smtClean="0">
                <a:solidFill>
                  <a:srgbClr val="FF3300"/>
                </a:solidFill>
              </a:rPr>
              <a:t>[3/2] : الحديث الثالث ( </a:t>
            </a:r>
            <a:r>
              <a:rPr lang="ar-SA" b="1" dirty="0" err="1" smtClean="0">
                <a:solidFill>
                  <a:srgbClr val="FF3300"/>
                </a:solidFill>
              </a:rPr>
              <a:t>ح</a:t>
            </a:r>
            <a:r>
              <a:rPr lang="ar-SA" b="1" dirty="0" smtClean="0">
                <a:solidFill>
                  <a:srgbClr val="FF3300"/>
                </a:solidFill>
              </a:rPr>
              <a:t> 7 / 1000، </a:t>
            </a:r>
            <a:r>
              <a:rPr lang="ar-SA" b="1" dirty="0" err="1" smtClean="0">
                <a:solidFill>
                  <a:srgbClr val="FF3300"/>
                </a:solidFill>
              </a:rPr>
              <a:t>ص</a:t>
            </a:r>
            <a:r>
              <a:rPr lang="ar-SA" b="1" dirty="0" smtClean="0">
                <a:solidFill>
                  <a:srgbClr val="FF3300"/>
                </a:solidFill>
              </a:rPr>
              <a:t> : 145) .</a:t>
            </a:r>
            <a:endParaRPr lang="ar-SA" dirty="0" smtClean="0"/>
          </a:p>
          <a:p>
            <a:pPr marL="0" algn="justLow" rtl="1"/>
            <a:r>
              <a:rPr lang="ar-SA" dirty="0" smtClean="0"/>
              <a:t>عن عائشة </a:t>
            </a:r>
            <a:r>
              <a:rPr lang="ar-SA" dirty="0" smtClean="0">
                <a:solidFill>
                  <a:srgbClr val="000000"/>
                </a:solidFill>
              </a:rPr>
              <a:t>– رضي الله عنها – قالت : </a:t>
            </a:r>
            <a:r>
              <a:rPr lang="ar-SA" b="1" dirty="0" smtClean="0">
                <a:solidFill>
                  <a:srgbClr val="FF3300"/>
                </a:solidFill>
              </a:rPr>
              <a:t>كان رسول الله</a:t>
            </a:r>
            <a:r>
              <a:rPr lang="ar-SA" dirty="0" smtClean="0">
                <a:solidFill>
                  <a:srgbClr val="FF3300"/>
                </a:solidFill>
              </a:rPr>
              <a:t> </a:t>
            </a:r>
            <a:r>
              <a:rPr lang="ar-SA" dirty="0" smtClean="0"/>
              <a:t>- صلى الله عليه وسلم – </a:t>
            </a:r>
            <a:r>
              <a:rPr lang="ar-SA" b="1" dirty="0" smtClean="0">
                <a:solidFill>
                  <a:srgbClr val="FF3300"/>
                </a:solidFill>
              </a:rPr>
              <a:t>إذا صلى العصرَ دارَ على نسائه ، ثم يَدْنوا مِنهُنَّ </a:t>
            </a:r>
            <a:r>
              <a:rPr lang="ar-SA" b="1" dirty="0" smtClean="0"/>
              <a:t>. </a:t>
            </a:r>
            <a:r>
              <a:rPr lang="ar-SA" dirty="0" smtClean="0"/>
              <a:t>أخرجه مسلم . </a:t>
            </a:r>
          </a:p>
          <a:p>
            <a:pPr marL="0" algn="justLow" rtl="1"/>
            <a:r>
              <a:rPr lang="ar-SA" b="1" dirty="0" smtClean="0">
                <a:solidFill>
                  <a:srgbClr val="FF3300"/>
                </a:solidFill>
              </a:rPr>
              <a:t># معاني أهمِ مفردات الحديث :</a:t>
            </a:r>
          </a:p>
          <a:p>
            <a:pPr marL="0" algn="justLow" rtl="1"/>
            <a:r>
              <a:rPr lang="ar-SA" dirty="0" smtClean="0">
                <a:solidFill>
                  <a:srgbClr val="FF3300"/>
                </a:solidFill>
              </a:rPr>
              <a:t>= دارَ على </a:t>
            </a:r>
            <a:r>
              <a:rPr lang="ar-SA" b="1" dirty="0" smtClean="0">
                <a:solidFill>
                  <a:srgbClr val="FF3300"/>
                </a:solidFill>
              </a:rPr>
              <a:t>نسائه</a:t>
            </a:r>
            <a:r>
              <a:rPr lang="ar-SA" dirty="0" smtClean="0"/>
              <a:t> : أي : طاف عليهن وزارهن في بيوتهن .</a:t>
            </a:r>
          </a:p>
          <a:p>
            <a:pPr marL="0" algn="justLow" rtl="1"/>
            <a:r>
              <a:rPr lang="ar-SA" dirty="0" smtClean="0">
                <a:solidFill>
                  <a:srgbClr val="FF3300"/>
                </a:solidFill>
              </a:rPr>
              <a:t>= يدنو منهنَّ</a:t>
            </a:r>
            <a:r>
              <a:rPr lang="ar-SA" dirty="0" smtClean="0"/>
              <a:t> : أي يقترب منهن ويداعبهنَّ بلمس وتقبيل من دون جماع .</a:t>
            </a:r>
          </a:p>
          <a:p>
            <a:pPr marL="0" algn="justLow" rtl="1"/>
            <a:endParaRPr lang="ar-SA" dirty="0" smtClean="0"/>
          </a:p>
          <a:p>
            <a:pPr marL="0" algn="justLow" rtl="1"/>
            <a:endParaRPr lang="ar-SA" dirty="0" smtClean="0"/>
          </a:p>
          <a:p>
            <a:pPr marL="0" algn="justLow" rtl="1"/>
            <a:endParaRPr lang="ar-SA" b="1" dirty="0" smtClean="0"/>
          </a:p>
          <a:p>
            <a:endParaRPr lang="ar-SA" dirty="0"/>
          </a:p>
        </p:txBody>
      </p:sp>
    </p:spTree>
    <p:extLst>
      <p:ext uri="{BB962C8B-B14F-4D97-AF65-F5344CB8AC3E}">
        <p14:creationId xmlns:p14="http://schemas.microsoft.com/office/powerpoint/2010/main" val="2066120354"/>
      </p:ext>
    </p:extLst>
  </p:cSld>
  <p:clrMapOvr>
    <a:masterClrMapping/>
  </p:clrMapOvr>
  <p:transition>
    <p:wedg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justLow" rtl="1"/>
            <a:endParaRPr lang="ar-SA" b="1" dirty="0" smtClean="0">
              <a:solidFill>
                <a:srgbClr val="FF3300"/>
              </a:solidFill>
            </a:endParaRPr>
          </a:p>
          <a:p>
            <a:pPr algn="justLow" rtl="1"/>
            <a:r>
              <a:rPr lang="ar-SA" b="1" dirty="0" smtClean="0">
                <a:solidFill>
                  <a:srgbClr val="FF3300"/>
                </a:solidFill>
              </a:rPr>
              <a:t># بعض ما يؤخذ من الحديث :</a:t>
            </a:r>
          </a:p>
          <a:p>
            <a:pPr algn="justLow" rtl="1">
              <a:buFont typeface="Arial" pitchFamily="34" charset="0"/>
              <a:buChar char="•"/>
            </a:pPr>
            <a:r>
              <a:rPr lang="ar-SA" dirty="0" smtClean="0">
                <a:solidFill>
                  <a:srgbClr val="000000"/>
                </a:solidFill>
              </a:rPr>
              <a:t>إثبات حسن عشرة النبي - صلى الله عليه وسلم – لنسائه ؛ حيث كان يطوف عليهِنَّ يوميا ! مجاملة لهنَّ وملاطفة .</a:t>
            </a:r>
          </a:p>
          <a:p>
            <a:pPr algn="justLow" rtl="1">
              <a:buFont typeface="Arial" pitchFamily="34" charset="0"/>
              <a:buChar char="•"/>
            </a:pPr>
            <a:r>
              <a:rPr lang="ar-SA" dirty="0" smtClean="0">
                <a:solidFill>
                  <a:srgbClr val="000000"/>
                </a:solidFill>
              </a:rPr>
              <a:t>يحسن بمن تعدَّدت زوجاته الطواف عليهن يوميا ،  بعد صلاة العصر ؛ اقتداء بالنبي - صلى الله عليه وسلم – .</a:t>
            </a:r>
          </a:p>
          <a:p>
            <a:pPr algn="justLow" rtl="1">
              <a:buFont typeface="Arial" pitchFamily="34" charset="0"/>
              <a:buChar char="•"/>
            </a:pPr>
            <a:r>
              <a:rPr lang="ar-SA" dirty="0" smtClean="0">
                <a:solidFill>
                  <a:srgbClr val="000000"/>
                </a:solidFill>
              </a:rPr>
              <a:t>جواز دخول الرجل على من لم يكن يومَها من نسائه . </a:t>
            </a:r>
          </a:p>
          <a:p>
            <a:pPr algn="justLow" rtl="1"/>
            <a:endParaRPr lang="ar-SA" dirty="0" smtClean="0">
              <a:solidFill>
                <a:srgbClr val="000000"/>
              </a:solidFill>
            </a:endParaRPr>
          </a:p>
          <a:p>
            <a:pPr algn="justLow" rtl="1">
              <a:buFont typeface="Arial" pitchFamily="34" charset="0"/>
              <a:buChar char="•"/>
            </a:pPr>
            <a:endParaRPr lang="ar-SA" b="1" dirty="0" smtClean="0">
              <a:solidFill>
                <a:srgbClr val="FF3300"/>
              </a:solidFill>
            </a:endParaRPr>
          </a:p>
          <a:p>
            <a:pPr algn="justLow" rtl="1">
              <a:buFont typeface="Arial" pitchFamily="34" charset="0"/>
              <a:buChar char="•"/>
            </a:pPr>
            <a:endParaRPr lang="ar-SA" dirty="0" smtClean="0"/>
          </a:p>
          <a:p>
            <a:pPr algn="justLow" rtl="1"/>
            <a:endParaRPr lang="ar-SA" dirty="0"/>
          </a:p>
        </p:txBody>
      </p:sp>
    </p:spTree>
    <p:extLst>
      <p:ext uri="{BB962C8B-B14F-4D97-AF65-F5344CB8AC3E}">
        <p14:creationId xmlns:p14="http://schemas.microsoft.com/office/powerpoint/2010/main" val="1523943052"/>
      </p:ext>
    </p:extLst>
  </p:cSld>
  <p:clrMapOvr>
    <a:masterClrMapping/>
  </p:clrMapOvr>
  <p:transition>
    <p:wedg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rtl="1"/>
            <a:r>
              <a:rPr lang="ar-SA" b="1" dirty="0" smtClean="0">
                <a:solidFill>
                  <a:srgbClr val="FF3300"/>
                </a:solidFill>
              </a:rPr>
              <a:t>[4/2] : الحديث الرابع ( </a:t>
            </a:r>
            <a:r>
              <a:rPr lang="ar-SA" b="1" dirty="0" err="1" smtClean="0">
                <a:solidFill>
                  <a:srgbClr val="FF3300"/>
                </a:solidFill>
              </a:rPr>
              <a:t>ح</a:t>
            </a:r>
            <a:r>
              <a:rPr lang="ar-SA" b="1" dirty="0" smtClean="0">
                <a:solidFill>
                  <a:srgbClr val="FF3300"/>
                </a:solidFill>
              </a:rPr>
              <a:t> 9 / 1002 ، </a:t>
            </a:r>
            <a:r>
              <a:rPr lang="ar-SA" b="1" dirty="0" err="1" smtClean="0">
                <a:solidFill>
                  <a:srgbClr val="FF3300"/>
                </a:solidFill>
              </a:rPr>
              <a:t>ص</a:t>
            </a:r>
            <a:r>
              <a:rPr lang="ar-SA" b="1" dirty="0" smtClean="0">
                <a:solidFill>
                  <a:srgbClr val="FF3300"/>
                </a:solidFill>
              </a:rPr>
              <a:t> : 146 – 147) .</a:t>
            </a:r>
          </a:p>
          <a:p>
            <a:pPr marL="0" algn="justLow" rtl="1"/>
            <a:r>
              <a:rPr lang="ar-SA" dirty="0" smtClean="0"/>
              <a:t>عن عائشة </a:t>
            </a:r>
            <a:r>
              <a:rPr lang="ar-SA" dirty="0" smtClean="0">
                <a:solidFill>
                  <a:srgbClr val="000000"/>
                </a:solidFill>
              </a:rPr>
              <a:t>– رضي الله عنها – قالت : </a:t>
            </a:r>
            <a:r>
              <a:rPr lang="ar-SA" b="1" dirty="0" smtClean="0">
                <a:solidFill>
                  <a:srgbClr val="FF3300"/>
                </a:solidFill>
              </a:rPr>
              <a:t>كان رسول الله</a:t>
            </a:r>
            <a:r>
              <a:rPr lang="ar-SA" dirty="0" smtClean="0">
                <a:solidFill>
                  <a:srgbClr val="FF3300"/>
                </a:solidFill>
              </a:rPr>
              <a:t> </a:t>
            </a:r>
            <a:r>
              <a:rPr lang="ar-SA" dirty="0" smtClean="0"/>
              <a:t>- صلى الله عليه وسلم – </a:t>
            </a:r>
            <a:r>
              <a:rPr lang="ar-SA" b="1" dirty="0" smtClean="0">
                <a:solidFill>
                  <a:srgbClr val="FF3300"/>
                </a:solidFill>
              </a:rPr>
              <a:t>إذا أراد سفرا أَقْرَعَ بينَ نِسائه ؛ </a:t>
            </a:r>
            <a:r>
              <a:rPr lang="ar-SA" b="1" dirty="0" err="1" smtClean="0">
                <a:solidFill>
                  <a:srgbClr val="FF3300"/>
                </a:solidFill>
              </a:rPr>
              <a:t>فأيُّتُهُنَّ</a:t>
            </a:r>
            <a:r>
              <a:rPr lang="ar-SA" b="1" dirty="0" smtClean="0">
                <a:solidFill>
                  <a:srgbClr val="FF3300"/>
                </a:solidFill>
              </a:rPr>
              <a:t> خرج سهمُها خرَجَ </a:t>
            </a:r>
            <a:r>
              <a:rPr lang="ar-SA" b="1" dirty="0" err="1" smtClean="0">
                <a:solidFill>
                  <a:srgbClr val="FF3300"/>
                </a:solidFill>
              </a:rPr>
              <a:t>بها</a:t>
            </a:r>
            <a:r>
              <a:rPr lang="ar-SA" b="1" dirty="0" smtClean="0">
                <a:solidFill>
                  <a:srgbClr val="FF3300"/>
                </a:solidFill>
              </a:rPr>
              <a:t> معه . </a:t>
            </a:r>
            <a:r>
              <a:rPr lang="ar-SA" dirty="0" smtClean="0">
                <a:solidFill>
                  <a:srgbClr val="000000"/>
                </a:solidFill>
              </a:rPr>
              <a:t>متفق عليه </a:t>
            </a:r>
            <a:r>
              <a:rPr lang="ar-SA" b="1" dirty="0" smtClean="0">
                <a:solidFill>
                  <a:srgbClr val="FF3300"/>
                </a:solidFill>
              </a:rPr>
              <a:t>.</a:t>
            </a:r>
            <a:endParaRPr lang="ar-SA" dirty="0" smtClean="0"/>
          </a:p>
          <a:p>
            <a:pPr marL="0" algn="justLow" rtl="1"/>
            <a:r>
              <a:rPr lang="ar-SA" b="1" dirty="0" smtClean="0">
                <a:solidFill>
                  <a:srgbClr val="FF3300"/>
                </a:solidFill>
              </a:rPr>
              <a:t># معاني أهمِ مفردات الحديث :</a:t>
            </a:r>
          </a:p>
          <a:p>
            <a:pPr marL="0" algn="justLow" rtl="1"/>
            <a:r>
              <a:rPr lang="ar-SA" b="1" dirty="0" smtClean="0">
                <a:solidFill>
                  <a:srgbClr val="FF3300"/>
                </a:solidFill>
              </a:rPr>
              <a:t>أقرَعَ </a:t>
            </a:r>
            <a:r>
              <a:rPr lang="ar-SA" b="1" dirty="0" smtClean="0"/>
              <a:t>: </a:t>
            </a:r>
            <a:r>
              <a:rPr lang="ar-SA" dirty="0" smtClean="0"/>
              <a:t>أي :استعمل القُرْعَةَ ؛ وهي معروفة ولها </a:t>
            </a:r>
            <a:r>
              <a:rPr lang="ar-SA" dirty="0" err="1" smtClean="0"/>
              <a:t>كيفيات</a:t>
            </a:r>
            <a:r>
              <a:rPr lang="ar-SA" dirty="0" smtClean="0"/>
              <a:t> متعددة بحسب أعراف الناس وعاداتهم ، وغالبا ما تستعمل لفض النزاع وليس في حال التراضي والاتفاق .</a:t>
            </a:r>
          </a:p>
          <a:p>
            <a:pPr marL="0" algn="justLow" rtl="1"/>
            <a:endParaRPr lang="ar-SA"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1246733124"/>
      </p:ext>
    </p:extLst>
  </p:cSld>
  <p:clrMapOvr>
    <a:masterClrMapping/>
  </p:clrMapOvr>
  <p:transition>
    <p:wedg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3" name="عنصر نائب للمحتوى 2"/>
          <p:cNvSpPr>
            <a:spLocks noGrp="1"/>
          </p:cNvSpPr>
          <p:nvPr>
            <p:ph idx="1"/>
          </p:nvPr>
        </p:nvSpPr>
        <p:spPr/>
        <p:txBody>
          <a:bodyPr/>
          <a:lstStyle/>
          <a:p>
            <a:pPr rtl="1"/>
            <a:r>
              <a:rPr lang="ar-SA" dirty="0" smtClean="0">
                <a:solidFill>
                  <a:srgbClr val="FF3300"/>
                </a:solidFill>
              </a:rPr>
              <a:t>سهمُها </a:t>
            </a:r>
            <a:r>
              <a:rPr lang="ar-SA" dirty="0" smtClean="0"/>
              <a:t>: أي : نصيبُها ؛ قال الرازي في مختار الصحاح :“....والسَّهم </a:t>
            </a:r>
          </a:p>
          <a:p>
            <a:pPr rtl="1"/>
            <a:r>
              <a:rPr lang="ar-SA" dirty="0" smtClean="0"/>
              <a:t>أيضا : النصيب ” .</a:t>
            </a:r>
          </a:p>
          <a:p>
            <a:pPr rtl="1"/>
            <a:r>
              <a:rPr lang="ar-SA" b="1" dirty="0" smtClean="0">
                <a:solidFill>
                  <a:srgbClr val="FF3300"/>
                </a:solidFill>
              </a:rPr>
              <a:t># بعض ما يؤخذ من الحديث :</a:t>
            </a:r>
          </a:p>
          <a:p>
            <a:pPr algn="justLow" rtl="1">
              <a:buFont typeface="Arial" pitchFamily="34" charset="0"/>
              <a:buChar char="•"/>
            </a:pPr>
            <a:r>
              <a:rPr lang="ar-SA" dirty="0" smtClean="0">
                <a:solidFill>
                  <a:srgbClr val="000000"/>
                </a:solidFill>
              </a:rPr>
              <a:t>يُعَدُّ </a:t>
            </a:r>
            <a:r>
              <a:rPr lang="ar-SA" dirty="0" err="1" smtClean="0">
                <a:solidFill>
                  <a:srgbClr val="000000"/>
                </a:solidFill>
              </a:rPr>
              <a:t>إقراع</a:t>
            </a:r>
            <a:r>
              <a:rPr lang="ar-SA" dirty="0" smtClean="0">
                <a:solidFill>
                  <a:srgbClr val="000000"/>
                </a:solidFill>
              </a:rPr>
              <a:t> الرسول </a:t>
            </a:r>
            <a:r>
              <a:rPr lang="ar-SA" dirty="0" smtClean="0"/>
              <a:t>- صلى الله عليه وسلم – بين زوجاته عند السفر من مكارم أخلاقه ؛ وإلا فإنَّ القَسْم </a:t>
            </a:r>
            <a:r>
              <a:rPr lang="ar-SA" dirty="0" err="1" smtClean="0"/>
              <a:t>َ</a:t>
            </a:r>
            <a:r>
              <a:rPr lang="ar-SA" dirty="0" smtClean="0"/>
              <a:t> في السفر غيرُ واجب .</a:t>
            </a:r>
            <a:endParaRPr lang="ar-SA" dirty="0" smtClean="0">
              <a:solidFill>
                <a:srgbClr val="FF3300"/>
              </a:solidFill>
            </a:endParaRPr>
          </a:p>
          <a:p>
            <a:pPr algn="justLow" rtl="1">
              <a:buFont typeface="Arial" pitchFamily="34" charset="0"/>
              <a:buChar char="•"/>
            </a:pPr>
            <a:r>
              <a:rPr lang="ar-SA" dirty="0" smtClean="0">
                <a:solidFill>
                  <a:srgbClr val="000000"/>
                </a:solidFill>
              </a:rPr>
              <a:t>استحباب استعمال الزوج القرعة بين زوجاته إذا أراد سفرا وأراد إخراجَ إحداهن معه .</a:t>
            </a:r>
          </a:p>
          <a:p>
            <a:pPr algn="justLow" rtl="1">
              <a:buFont typeface="Arial" pitchFamily="34" charset="0"/>
              <a:buChar char="•"/>
            </a:pPr>
            <a:r>
              <a:rPr lang="ar-SA" dirty="0" smtClean="0">
                <a:solidFill>
                  <a:srgbClr val="000000"/>
                </a:solidFill>
              </a:rPr>
              <a:t>التدليل على اعتبار القرعة بين الشركاء ونحوهم .</a:t>
            </a:r>
          </a:p>
          <a:p>
            <a:pPr algn="justLow" rtl="1">
              <a:buFont typeface="Arial" pitchFamily="34" charset="0"/>
              <a:buChar char="•"/>
            </a:pPr>
            <a:endParaRPr lang="ar-SA" b="1" dirty="0" smtClean="0">
              <a:solidFill>
                <a:srgbClr val="FF3300"/>
              </a:solidFill>
            </a:endParaRPr>
          </a:p>
          <a:p>
            <a:pPr rtl="1"/>
            <a:endParaRPr lang="ar-SA" dirty="0" smtClean="0"/>
          </a:p>
          <a:p>
            <a:pPr rtl="1"/>
            <a:endParaRPr lang="ar-SA" dirty="0"/>
          </a:p>
        </p:txBody>
      </p:sp>
      <p:sp>
        <p:nvSpPr>
          <p:cNvPr id="4" name="عنوان 1"/>
          <p:cNvSpPr txBox="1">
            <a:spLocks/>
          </p:cNvSpPr>
          <p:nvPr/>
        </p:nvSpPr>
        <p:spPr bwMode="auto">
          <a:xfrm>
            <a:off x="647700" y="304800"/>
            <a:ext cx="8801100" cy="1265238"/>
          </a:xfrm>
          <a:prstGeom prst="rect">
            <a:avLst/>
          </a:prstGeom>
          <a:ln w="9525" cap="flat" cmpd="sng" algn="ctr">
            <a:solidFill>
              <a:schemeClr val="accent3">
                <a:shade val="95000"/>
                <a:satMod val="105000"/>
              </a:schemeClr>
            </a:solidFill>
            <a:prstDash val="solid"/>
            <a:miter lim="800000"/>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[2]</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Tree>
    <p:extLst>
      <p:ext uri="{BB962C8B-B14F-4D97-AF65-F5344CB8AC3E}">
        <p14:creationId xmlns:p14="http://schemas.microsoft.com/office/powerpoint/2010/main" val="3642466807"/>
      </p:ext>
    </p:extLst>
  </p:cSld>
  <p:clrMapOvr>
    <a:masterClrMapping/>
  </p:clrMapOvr>
  <p:transition>
    <p:wedg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27646745"/>
      </p:ext>
    </p:extLst>
  </p:cSld>
  <p:clrMapOvr>
    <a:masterClrMapping/>
  </p:clrMapOvr>
  <p:transition>
    <p:wedg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100</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100</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537170863"/>
      </p:ext>
    </p:extLst>
  </p:cSld>
  <p:clrMapOvr>
    <a:masterClrMapping/>
  </p:clrMapOvr>
  <p:transition>
    <p:wedg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101</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السادسة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1536017198"/>
      </p:ext>
    </p:extLst>
  </p:cSld>
  <p:clrMapOvr>
    <a:masterClrMapping/>
  </p:clrMapOvr>
  <p:transition>
    <p:wedg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3B84AF"/>
                </a:solidFill>
                <a:effectLst>
                  <a:outerShdw blurRad="38100" dist="38100" dir="2700000" algn="tl">
                    <a:srgbClr val="000000">
                      <a:alpha val="43137"/>
                    </a:srgbClr>
                  </a:outerShdw>
                </a:effectLst>
              </a:rPr>
              <a:t>عناصر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r>
              <a:rPr lang="ar-SA" b="1" dirty="0" smtClean="0">
                <a:solidFill>
                  <a:srgbClr val="009900"/>
                </a:solidFill>
              </a:rPr>
              <a:t>ا – مدخل إلى باب الكفاءَة والخيار ودراسة لحديثين منه .</a:t>
            </a:r>
          </a:p>
          <a:p>
            <a:pPr rtl="1"/>
            <a:r>
              <a:rPr lang="ar-SA" b="1" dirty="0" smtClean="0">
                <a:solidFill>
                  <a:srgbClr val="009900"/>
                </a:solidFill>
              </a:rPr>
              <a:t>    [1/1] مدخل إلى باب الكفاءَة والخيار .</a:t>
            </a:r>
          </a:p>
          <a:p>
            <a:pPr rtl="1"/>
            <a:r>
              <a:rPr lang="ar-SA" b="1" dirty="0" smtClean="0">
                <a:solidFill>
                  <a:srgbClr val="009900"/>
                </a:solidFill>
              </a:rPr>
              <a:t>    [2/1] دراسة لحديثين من باب الكفاءَة والخيار .</a:t>
            </a:r>
            <a:endParaRPr lang="ar-SA" dirty="0" smtClean="0"/>
          </a:p>
          <a:p>
            <a:pPr rtl="1"/>
            <a:r>
              <a:rPr lang="ar-SA" b="1" dirty="0" smtClean="0">
                <a:solidFill>
                  <a:srgbClr val="FF0000"/>
                </a:solidFill>
              </a:rPr>
              <a:t>2– مدخل إلى باب الخلع ودراسة لحديث منه .</a:t>
            </a:r>
          </a:p>
          <a:p>
            <a:pPr rtl="1"/>
            <a:r>
              <a:rPr lang="ar-SA" b="1" dirty="0" smtClean="0">
                <a:solidFill>
                  <a:srgbClr val="FF0000"/>
                </a:solidFill>
              </a:rPr>
              <a:t>    [1/1] مدخل إلى باب الخلع .</a:t>
            </a:r>
          </a:p>
          <a:p>
            <a:pPr rtl="1"/>
            <a:r>
              <a:rPr lang="ar-SA" b="1" dirty="0" smtClean="0">
                <a:solidFill>
                  <a:srgbClr val="FF0000"/>
                </a:solidFill>
              </a:rPr>
              <a:t>    [2/1] دراسة لحديث من باب الخلع .</a:t>
            </a:r>
            <a:endParaRPr lang="ar-SA" dirty="0" smtClean="0">
              <a:solidFill>
                <a:srgbClr val="FF0000"/>
              </a:solidFill>
            </a:endParaRPr>
          </a:p>
          <a:p>
            <a:pPr rtl="1"/>
            <a:endParaRPr lang="ar-SA" b="1" dirty="0" smtClean="0">
              <a:solidFill>
                <a:srgbClr val="FF0000"/>
              </a:solidFill>
            </a:endParaRP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1806484907"/>
      </p:ext>
    </p:extLst>
  </p:cSld>
  <p:clrMapOvr>
    <a:masterClrMapping/>
  </p:clrMapOvr>
  <p:transition spd="slow">
    <p:wedg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36883" y="228600"/>
            <a:ext cx="8915400" cy="1143000"/>
          </a:xfrm>
        </p:spPr>
        <p:style>
          <a:lnRef idx="3">
            <a:schemeClr val="lt1"/>
          </a:lnRef>
          <a:fillRef idx="1">
            <a:schemeClr val="accent6"/>
          </a:fillRef>
          <a:effectRef idx="1">
            <a:schemeClr val="accent6"/>
          </a:effectRef>
          <a:fontRef idx="minor">
            <a:schemeClr val="lt1"/>
          </a:fontRef>
        </p:style>
        <p:txBody>
          <a:bodyPr/>
          <a:lstStyle/>
          <a:p>
            <a:pPr rtl="1"/>
            <a:r>
              <a:rPr lang="ar-SA" sz="3600" b="1" dirty="0" smtClean="0">
                <a:solidFill>
                  <a:srgbClr val="009900"/>
                </a:solidFill>
              </a:rPr>
              <a:t>[1] مدخل إلى باب الكفاءَة والخيار ودراسة لحديثين منه  </a:t>
            </a:r>
            <a:endParaRPr lang="ar-SA" sz="3600" dirty="0">
              <a:solidFill>
                <a:srgbClr val="0099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dirty="0" smtClean="0">
                <a:solidFill>
                  <a:srgbClr val="009900"/>
                </a:solidFill>
              </a:rPr>
              <a:t> </a:t>
            </a:r>
          </a:p>
          <a:p>
            <a:pPr algn="ctr" rtl="1"/>
            <a:r>
              <a:rPr lang="ar-SA" b="1" dirty="0" smtClean="0">
                <a:solidFill>
                  <a:srgbClr val="009900"/>
                </a:solidFill>
              </a:rPr>
              <a:t>[1/1] </a:t>
            </a:r>
          </a:p>
          <a:p>
            <a:pPr algn="ctr" rtl="1"/>
            <a:r>
              <a:rPr lang="ar-SA" b="1" dirty="0" smtClean="0">
                <a:solidFill>
                  <a:srgbClr val="009900"/>
                </a:solidFill>
              </a:rPr>
              <a:t>مدخل إلى باب الكفاءَة والخيار</a:t>
            </a:r>
          </a:p>
          <a:p>
            <a:pPr algn="ctr" rtl="1"/>
            <a:endParaRPr lang="ar-SA" b="1" dirty="0" smtClean="0">
              <a:solidFill>
                <a:srgbClr val="009900"/>
              </a:solidFill>
            </a:endParaRPr>
          </a:p>
          <a:p>
            <a:pPr algn="ctr" rtl="1"/>
            <a:r>
              <a:rPr lang="ar-SA" b="1" dirty="0" smtClean="0">
                <a:solidFill>
                  <a:srgbClr val="009900"/>
                </a:solidFill>
              </a:rPr>
              <a:t>[2/1]</a:t>
            </a:r>
          </a:p>
          <a:p>
            <a:pPr algn="ctr" rtl="1"/>
            <a:r>
              <a:rPr lang="ar-SA" b="1" dirty="0" smtClean="0">
                <a:solidFill>
                  <a:srgbClr val="009900"/>
                </a:solidFill>
              </a:rPr>
              <a:t> دراسة لحديثين من باب الكفاءَة والخيار</a:t>
            </a:r>
            <a:endParaRPr lang="ar-SA" dirty="0"/>
          </a:p>
        </p:txBody>
      </p:sp>
    </p:spTree>
    <p:extLst>
      <p:ext uri="{BB962C8B-B14F-4D97-AF65-F5344CB8AC3E}">
        <p14:creationId xmlns:p14="http://schemas.microsoft.com/office/powerpoint/2010/main" val="4095027345"/>
      </p:ext>
    </p:extLst>
  </p:cSld>
  <p:clrMapOvr>
    <a:masterClrMapping/>
  </p:clrMapOvr>
  <p:transition>
    <p:wedg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304800"/>
            <a:ext cx="8991600" cy="1219200"/>
          </a:xfrm>
        </p:spPr>
        <p:style>
          <a:lnRef idx="3">
            <a:schemeClr val="lt1"/>
          </a:lnRef>
          <a:fillRef idx="1">
            <a:schemeClr val="accent6"/>
          </a:fillRef>
          <a:effectRef idx="1">
            <a:schemeClr val="accent6"/>
          </a:effectRef>
          <a:fontRef idx="minor">
            <a:schemeClr val="lt1"/>
          </a:fontRef>
        </p:style>
        <p:txBody>
          <a:bodyPr/>
          <a:lstStyle/>
          <a:p>
            <a:pPr rtl="1" eaLnBrk="1" hangingPunct="1">
              <a:defRPr/>
            </a:pPr>
            <a:r>
              <a:rPr lang="ar-SA" b="1" dirty="0" smtClean="0">
                <a:solidFill>
                  <a:srgbClr val="009900"/>
                </a:solidFill>
              </a:rPr>
              <a:t/>
            </a:r>
            <a:br>
              <a:rPr lang="ar-SA" b="1" dirty="0" smtClean="0">
                <a:solidFill>
                  <a:srgbClr val="009900"/>
                </a:solidFill>
              </a:rPr>
            </a:br>
            <a:r>
              <a:rPr lang="ar-SA" b="1" dirty="0" smtClean="0">
                <a:solidFill>
                  <a:srgbClr val="009900"/>
                </a:solidFill>
              </a:rPr>
              <a:t>[1/1] مدخل إلى باب الكفاءَة والخيار </a:t>
            </a:r>
            <a:br>
              <a:rPr lang="ar-SA" b="1" dirty="0" smtClean="0">
                <a:solidFill>
                  <a:srgbClr val="009900"/>
                </a:solidFill>
              </a:rPr>
            </a:br>
            <a:endParaRPr lang="en-US" dirty="0">
              <a:solidFill>
                <a:srgbClr val="0099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endParaRPr lang="ar-SA" b="1" smtClean="0">
              <a:solidFill>
                <a:srgbClr val="009900"/>
              </a:solidFill>
            </a:endParaRPr>
          </a:p>
          <a:p>
            <a:pPr algn="ctr" rtl="1"/>
            <a:r>
              <a:rPr lang="ar-SA" b="1" smtClean="0">
                <a:solidFill>
                  <a:srgbClr val="009900"/>
                </a:solidFill>
              </a:rPr>
              <a:t>[</a:t>
            </a:r>
            <a:r>
              <a:rPr lang="ar-SA" b="1" dirty="0" smtClean="0">
                <a:solidFill>
                  <a:srgbClr val="009900"/>
                </a:solidFill>
              </a:rPr>
              <a:t>1/1/1] </a:t>
            </a:r>
          </a:p>
          <a:p>
            <a:pPr algn="ctr" rtl="1"/>
            <a:r>
              <a:rPr lang="ar-SA" b="1" dirty="0" smtClean="0">
                <a:solidFill>
                  <a:srgbClr val="009900"/>
                </a:solidFill>
              </a:rPr>
              <a:t>المرادُ بالكفاءَة في النكاح</a:t>
            </a:r>
          </a:p>
          <a:p>
            <a:pPr algn="ctr" rtl="1"/>
            <a:r>
              <a:rPr lang="ar-SA" b="1" dirty="0" smtClean="0">
                <a:solidFill>
                  <a:srgbClr val="009900"/>
                </a:solidFill>
              </a:rPr>
              <a:t>[2/1/1] </a:t>
            </a:r>
          </a:p>
          <a:p>
            <a:pPr algn="ctr" rtl="1"/>
            <a:r>
              <a:rPr lang="ar-SA" b="1" dirty="0" smtClean="0">
                <a:solidFill>
                  <a:srgbClr val="009900"/>
                </a:solidFill>
              </a:rPr>
              <a:t> الشيء المعتبر في (الكفاءَة في النكاح)</a:t>
            </a:r>
          </a:p>
          <a:p>
            <a:pPr algn="ctr" rtl="1"/>
            <a:r>
              <a:rPr lang="ar-SA" b="1" dirty="0" smtClean="0">
                <a:solidFill>
                  <a:srgbClr val="009900"/>
                </a:solidFill>
              </a:rPr>
              <a:t>[3/1/1] </a:t>
            </a:r>
          </a:p>
          <a:p>
            <a:pPr algn="ctr" rtl="1"/>
            <a:r>
              <a:rPr lang="ar-SA" b="1" dirty="0" smtClean="0">
                <a:solidFill>
                  <a:srgbClr val="009900"/>
                </a:solidFill>
              </a:rPr>
              <a:t> المراد بالخيار في النكاح</a:t>
            </a:r>
          </a:p>
        </p:txBody>
      </p:sp>
    </p:spTree>
    <p:extLst>
      <p:ext uri="{BB962C8B-B14F-4D97-AF65-F5344CB8AC3E}">
        <p14:creationId xmlns:p14="http://schemas.microsoft.com/office/powerpoint/2010/main" val="2946025937"/>
      </p:ext>
    </p:extLst>
  </p:cSld>
  <p:clrMapOvr>
    <a:masterClrMapping/>
  </p:clrMapOvr>
  <p:transition>
    <p:wedg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sz="4000" dirty="0" smtClean="0">
                <a:solidFill>
                  <a:srgbClr val="009900"/>
                </a:solidFill>
                <a:effectLst>
                  <a:outerShdw blurRad="38100" dist="38100" dir="2700000" algn="tl">
                    <a:srgbClr val="000000">
                      <a:alpha val="43137"/>
                    </a:srgbClr>
                  </a:outerShdw>
                </a:effectLst>
              </a:rPr>
              <a:t>تابع [1/1]</a:t>
            </a:r>
            <a:endParaRPr lang="ar-SA" sz="4000" dirty="0">
              <a:solidFill>
                <a:srgbClr val="0099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r>
              <a:rPr lang="ar-SA" b="1" dirty="0" smtClean="0">
                <a:solidFill>
                  <a:srgbClr val="009900"/>
                </a:solidFill>
              </a:rPr>
              <a:t>[1/1/1] : المرادُ بالكفاءَة في النكاح.</a:t>
            </a:r>
          </a:p>
          <a:p>
            <a:pPr marL="0" algn="justLow" rtl="1"/>
            <a:r>
              <a:rPr lang="ar-SA" b="1" dirty="0" smtClean="0">
                <a:solidFill>
                  <a:srgbClr val="009900"/>
                </a:solidFill>
              </a:rPr>
              <a:t>الكَفاءَة لغة </a:t>
            </a:r>
            <a:r>
              <a:rPr lang="ar-SA" dirty="0" smtClean="0">
                <a:solidFill>
                  <a:srgbClr val="009900"/>
                </a:solidFill>
              </a:rPr>
              <a:t>: </a:t>
            </a:r>
            <a:r>
              <a:rPr lang="ar-SA" dirty="0" smtClean="0"/>
              <a:t>هي المساواة والمماثلة ؛فالكُفءُ هو المساوي والمثل؛  ومنها قوله </a:t>
            </a:r>
            <a:r>
              <a:rPr lang="ar-SA" dirty="0" err="1" smtClean="0"/>
              <a:t>ـ</a:t>
            </a:r>
            <a:r>
              <a:rPr lang="ar-SA" dirty="0" smtClean="0"/>
              <a:t> </a:t>
            </a:r>
            <a:r>
              <a:rPr lang="ar-SA" sz="1200" b="1" dirty="0" smtClean="0"/>
              <a:t>صلى الله عليه وسلم </a:t>
            </a:r>
            <a:r>
              <a:rPr lang="ar-SA" sz="1600" dirty="0" smtClean="0"/>
              <a:t>– </a:t>
            </a:r>
            <a:r>
              <a:rPr lang="ar-SA" dirty="0" smtClean="0"/>
              <a:t>{ المسلمون تتكافأ دماؤهم } أي : تتساوى . </a:t>
            </a:r>
            <a:r>
              <a:rPr lang="ar-SA" dirty="0" smtClean="0">
                <a:solidFill>
                  <a:srgbClr val="009900"/>
                </a:solidFill>
              </a:rPr>
              <a:t>و</a:t>
            </a:r>
            <a:r>
              <a:rPr lang="ar-SA" b="1" dirty="0" smtClean="0">
                <a:solidFill>
                  <a:srgbClr val="009900"/>
                </a:solidFill>
              </a:rPr>
              <a:t>الكفاءَة في النكاح </a:t>
            </a:r>
            <a:r>
              <a:rPr lang="ar-SA" dirty="0" smtClean="0">
                <a:solidFill>
                  <a:srgbClr val="009900"/>
                </a:solidFill>
              </a:rPr>
              <a:t>: </a:t>
            </a:r>
            <a:r>
              <a:rPr lang="ar-SA" dirty="0" smtClean="0"/>
              <a:t>هي المساواة بين الزوج والزوجة في أهلية كل واحد منهما للارتباط بالآخر ارتباط زواج ونكاح .</a:t>
            </a:r>
          </a:p>
          <a:p>
            <a:pPr rtl="1"/>
            <a:r>
              <a:rPr lang="ar-SA" b="1" dirty="0" smtClean="0">
                <a:solidFill>
                  <a:srgbClr val="009900"/>
                </a:solidFill>
              </a:rPr>
              <a:t>[2/1/1] : الشيء المعتبر في (الكفاءَة في النكاح).</a:t>
            </a:r>
          </a:p>
          <a:p>
            <a:pPr marL="0" algn="justLow" rtl="1"/>
            <a:r>
              <a:rPr lang="ar-SA" dirty="0" smtClean="0"/>
              <a:t>الشيءُ المعتبر ُفي (الكفاءَة في النكاح)هو الدين ؛ فلا يحل تزوُّجُ مسلمة بكافر ؛ إجماعا . </a:t>
            </a:r>
            <a:endParaRPr lang="ar-SA" dirty="0"/>
          </a:p>
        </p:txBody>
      </p:sp>
    </p:spTree>
    <p:extLst>
      <p:ext uri="{BB962C8B-B14F-4D97-AF65-F5344CB8AC3E}">
        <p14:creationId xmlns:p14="http://schemas.microsoft.com/office/powerpoint/2010/main" val="2710889809"/>
      </p:ext>
    </p:extLst>
  </p:cSld>
  <p:clrMapOvr>
    <a:masterClrMapping/>
  </p:clrMapOvr>
  <p:transition>
    <p:wedg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009900"/>
                </a:solidFill>
                <a:effectLst>
                  <a:outerShdw blurRad="38100" dist="38100" dir="2700000" algn="tl">
                    <a:srgbClr val="000000">
                      <a:alpha val="43137"/>
                    </a:srgbClr>
                  </a:outerShdw>
                </a:effectLst>
              </a:rPr>
              <a:t>تابع [1/1]</a:t>
            </a:r>
            <a:endParaRPr lang="ar-SA" dirty="0">
              <a:solidFill>
                <a:srgbClr val="009900"/>
              </a:solidFill>
            </a:endParaRPr>
          </a:p>
        </p:txBody>
      </p:sp>
      <p:sp>
        <p:nvSpPr>
          <p:cNvPr id="5" name="عنصر نائب للمحتوى 4"/>
          <p:cNvSpPr>
            <a:spLocks noGrp="1"/>
          </p:cNvSpPr>
          <p:nvPr>
            <p:ph idx="1"/>
          </p:nvPr>
        </p:nvSpPr>
        <p:spPr>
          <a:xfrm>
            <a:off x="533400" y="1600201"/>
            <a:ext cx="8915400" cy="4525963"/>
          </a:xfrm>
        </p:spPr>
        <p:txBody>
          <a:bodyPr/>
          <a:lstStyle/>
          <a:p>
            <a:pPr marL="0" algn="justLow" rtl="1"/>
            <a:r>
              <a:rPr lang="ar-SA" dirty="0" smtClean="0"/>
              <a:t>فالكفاءَة في الدين عند النكاح معتبرة؛ ولا عبرة بالكفاءَة في غيره مهما كان! فلا عبرة مثلا بكفاءَة الأنساب* :</a:t>
            </a:r>
          </a:p>
          <a:p>
            <a:pPr marL="0" algn="justLow" rtl="1"/>
            <a:r>
              <a:rPr lang="ar-SA" dirty="0" smtClean="0"/>
              <a:t>حيث صح أنَّ رسول الله – صلى الله عليه وسلم – أمر فاطمة بنتَ قيس بنكاح أسامة مولاهُ بنِ مولاه ؛ وهي قرشية .</a:t>
            </a:r>
          </a:p>
          <a:p>
            <a:pPr marL="0" algn="justLow" rtl="1"/>
            <a:r>
              <a:rPr lang="ar-SA" dirty="0" smtClean="0"/>
              <a:t>كما صح أنَّ بلالا الحبشي – رضي الله عنه – نكح هالةَ بنتَ عوف أُختَ عبدِ الرحمن بنِ عوف . </a:t>
            </a:r>
          </a:p>
          <a:p>
            <a:pPr marL="0" algn="justLow" rtl="1"/>
            <a:r>
              <a:rPr lang="ar-SA" dirty="0" smtClean="0"/>
              <a:t>كما صح – أيضا – أنَّ عمرَ بنَ الخطاب – رضي الله عنه – عرض ابنته حفصة على سلمان الفارسي .</a:t>
            </a:r>
          </a:p>
        </p:txBody>
      </p:sp>
    </p:spTree>
    <p:extLst>
      <p:ext uri="{BB962C8B-B14F-4D97-AF65-F5344CB8AC3E}">
        <p14:creationId xmlns:p14="http://schemas.microsoft.com/office/powerpoint/2010/main" val="853290694"/>
      </p:ext>
    </p:extLst>
  </p:cSld>
  <p:clrMapOvr>
    <a:masterClrMapping/>
  </p:clrMapOvr>
  <p:transition>
    <p:wedg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sz="4000" dirty="0" smtClean="0">
                <a:solidFill>
                  <a:srgbClr val="009900"/>
                </a:solidFill>
                <a:effectLst>
                  <a:outerShdw blurRad="38100" dist="38100" dir="2700000" algn="tl">
                    <a:srgbClr val="000000">
                      <a:alpha val="43137"/>
                    </a:srgbClr>
                  </a:outerShdw>
                </a:effectLst>
              </a:rPr>
              <a:t>تابع [1/1]</a:t>
            </a:r>
            <a:endParaRPr lang="ar-SA" sz="4000" dirty="0"/>
          </a:p>
        </p:txBody>
      </p:sp>
      <p:sp>
        <p:nvSpPr>
          <p:cNvPr id="5" name="عنصر نائب للمحتوى 4"/>
          <p:cNvSpPr>
            <a:spLocks noGrp="1"/>
          </p:cNvSpPr>
          <p:nvPr>
            <p:ph idx="1"/>
          </p:nvPr>
        </p:nvSpPr>
        <p:spPr/>
        <p:txBody>
          <a:bodyPr/>
          <a:lstStyle/>
          <a:p>
            <a:pPr algn="justLow" rtl="1"/>
            <a:r>
              <a:rPr lang="ar-SA" b="1" dirty="0" smtClean="0">
                <a:solidFill>
                  <a:srgbClr val="009900"/>
                </a:solidFill>
              </a:rPr>
              <a:t>[3/1/1] : المراد بالخيار في النكاح .</a:t>
            </a:r>
          </a:p>
          <a:p>
            <a:pPr algn="justLow" rtl="1"/>
            <a:r>
              <a:rPr lang="ar-SA" b="1" dirty="0" smtClean="0">
                <a:solidFill>
                  <a:srgbClr val="009900"/>
                </a:solidFill>
              </a:rPr>
              <a:t>الخيار لغة </a:t>
            </a:r>
            <a:r>
              <a:rPr lang="ar-SA" dirty="0" smtClean="0">
                <a:solidFill>
                  <a:srgbClr val="009900"/>
                </a:solidFill>
              </a:rPr>
              <a:t>: </a:t>
            </a:r>
            <a:r>
              <a:rPr lang="ar-SA" dirty="0" smtClean="0"/>
              <a:t>هو طلب خير الأمرين .</a:t>
            </a:r>
          </a:p>
          <a:p>
            <a:pPr marL="0" algn="justLow" rtl="1"/>
            <a:r>
              <a:rPr lang="ar-SA" b="1" dirty="0" smtClean="0">
                <a:solidFill>
                  <a:srgbClr val="009900"/>
                </a:solidFill>
              </a:rPr>
              <a:t>والخيار في النكاح </a:t>
            </a:r>
            <a:r>
              <a:rPr lang="ar-SA" dirty="0" smtClean="0">
                <a:solidFill>
                  <a:srgbClr val="009900"/>
                </a:solidFill>
              </a:rPr>
              <a:t>: </a:t>
            </a:r>
            <a:r>
              <a:rPr lang="ar-SA" dirty="0" smtClean="0"/>
              <a:t>هو اختيار أحد الأمرين المتعلقين بالنكاح ؛ إما الإبقاء عليه أو فسخه ( لعيب ما في أحد الزوجين ) .</a:t>
            </a:r>
          </a:p>
          <a:p>
            <a:pPr marL="0" algn="justLow" rtl="1"/>
            <a:r>
              <a:rPr lang="ar-SA" dirty="0" smtClean="0"/>
              <a:t>ولعلَّ مما </a:t>
            </a:r>
            <a:r>
              <a:rPr lang="ar-SA" dirty="0" err="1" smtClean="0"/>
              <a:t>يجدر</a:t>
            </a:r>
            <a:r>
              <a:rPr lang="ar-SA" dirty="0" smtClean="0"/>
              <a:t> ذكره أن عقد الزواج إذا توفرت أركانه واستوفيت شروطه أصبح ملزما لطرفي العقد ؛ ولم يبق لأي منهما سوى خيار العيب . قال رسول الله – </a:t>
            </a:r>
            <a:r>
              <a:rPr lang="ar-SA" sz="1200" b="1" dirty="0" smtClean="0"/>
              <a:t>صلى الله عليه وسلم </a:t>
            </a:r>
            <a:r>
              <a:rPr lang="ar-SA" dirty="0" smtClean="0"/>
              <a:t>- : { ثلاث جدهن جد ، وهزلهن جد : النكاح والطلاق والرجعة } .</a:t>
            </a:r>
          </a:p>
          <a:p>
            <a:pPr algn="justLow" rtl="1"/>
            <a:endParaRPr lang="ar-SA" b="1" dirty="0" smtClean="0">
              <a:solidFill>
                <a:srgbClr val="009900"/>
              </a:solidFill>
            </a:endParaRPr>
          </a:p>
        </p:txBody>
      </p:sp>
    </p:spTree>
    <p:extLst>
      <p:ext uri="{BB962C8B-B14F-4D97-AF65-F5344CB8AC3E}">
        <p14:creationId xmlns:p14="http://schemas.microsoft.com/office/powerpoint/2010/main" val="2637958295"/>
      </p:ext>
    </p:extLst>
  </p:cSld>
  <p:clrMapOvr>
    <a:masterClrMapping/>
  </p:clrMapOvr>
  <p:transition>
    <p:wedg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009900"/>
                </a:solidFill>
                <a:effectLst>
                  <a:outerShdw blurRad="38100" dist="38100" dir="2700000" algn="tl">
                    <a:srgbClr val="000000">
                      <a:alpha val="43137"/>
                    </a:srgbClr>
                  </a:outerShdw>
                </a:effectLst>
              </a:rPr>
              <a:t>[2/1] دراسة لحديثين من باب الكفاءَة والخيار  </a:t>
            </a:r>
            <a:endParaRPr lang="ar-SA" dirty="0"/>
          </a:p>
        </p:txBody>
      </p:sp>
      <p:sp>
        <p:nvSpPr>
          <p:cNvPr id="4" name="عنصر نائب للمحتوى 3"/>
          <p:cNvSpPr>
            <a:spLocks noGrp="1"/>
          </p:cNvSpPr>
          <p:nvPr>
            <p:ph idx="1"/>
          </p:nvPr>
        </p:nvSpPr>
        <p:spPr/>
        <p:txBody>
          <a:bodyPr/>
          <a:lstStyle/>
          <a:p>
            <a:pPr algn="ctr" rtl="1"/>
            <a:endParaRPr lang="ar-SA" b="1" dirty="0" smtClean="0">
              <a:solidFill>
                <a:srgbClr val="FF3300"/>
              </a:solidFill>
            </a:endParaRPr>
          </a:p>
          <a:p>
            <a:pPr algn="ctr" rtl="1"/>
            <a:r>
              <a:rPr lang="ar-SA" b="1" dirty="0" smtClean="0">
                <a:solidFill>
                  <a:srgbClr val="009900"/>
                </a:solidFill>
              </a:rPr>
              <a:t>[1/2/1]</a:t>
            </a:r>
          </a:p>
          <a:p>
            <a:pPr algn="ctr" rtl="1"/>
            <a:r>
              <a:rPr lang="ar-SA" b="1" dirty="0" smtClean="0">
                <a:solidFill>
                  <a:srgbClr val="009900"/>
                </a:solidFill>
              </a:rPr>
              <a:t> الحديث الأول  ( ح2 / 942 ، </a:t>
            </a:r>
            <a:r>
              <a:rPr lang="ar-SA" b="1" dirty="0" err="1" smtClean="0">
                <a:solidFill>
                  <a:srgbClr val="009900"/>
                </a:solidFill>
              </a:rPr>
              <a:t>ص</a:t>
            </a:r>
            <a:r>
              <a:rPr lang="ar-SA" b="1" dirty="0" smtClean="0">
                <a:solidFill>
                  <a:srgbClr val="009900"/>
                </a:solidFill>
              </a:rPr>
              <a:t> : 60)</a:t>
            </a:r>
          </a:p>
          <a:p>
            <a:pPr algn="ctr" rtl="1"/>
            <a:endParaRPr lang="ar-SA" b="1" dirty="0" smtClean="0">
              <a:solidFill>
                <a:srgbClr val="009900"/>
              </a:solidFill>
            </a:endParaRPr>
          </a:p>
          <a:p>
            <a:pPr algn="ctr" rtl="1"/>
            <a:r>
              <a:rPr lang="ar-SA" b="1" dirty="0" smtClean="0">
                <a:solidFill>
                  <a:srgbClr val="009900"/>
                </a:solidFill>
              </a:rPr>
              <a:t>[2/2/1] </a:t>
            </a:r>
          </a:p>
          <a:p>
            <a:pPr algn="ctr" rtl="1"/>
            <a:r>
              <a:rPr lang="ar-SA" b="1" dirty="0" smtClean="0">
                <a:solidFill>
                  <a:srgbClr val="009900"/>
                </a:solidFill>
              </a:rPr>
              <a:t>الحديث الثاني ( ح4/ 944 ، </a:t>
            </a:r>
            <a:r>
              <a:rPr lang="ar-SA" b="1" dirty="0" err="1" smtClean="0">
                <a:solidFill>
                  <a:srgbClr val="009900"/>
                </a:solidFill>
              </a:rPr>
              <a:t>ص</a:t>
            </a:r>
            <a:r>
              <a:rPr lang="ar-SA" b="1" dirty="0" smtClean="0">
                <a:solidFill>
                  <a:srgbClr val="009900"/>
                </a:solidFill>
              </a:rPr>
              <a:t> : 61 – 64)</a:t>
            </a:r>
          </a:p>
          <a:p>
            <a:pPr rtl="1"/>
            <a:endParaRPr lang="ar-SA" b="1" dirty="0" smtClean="0">
              <a:solidFill>
                <a:srgbClr val="FF3300"/>
              </a:solidFill>
            </a:endParaRPr>
          </a:p>
          <a:p>
            <a:pPr rtl="1"/>
            <a:endParaRPr lang="ar-SA" b="1" dirty="0" smtClean="0">
              <a:solidFill>
                <a:srgbClr val="FF3300"/>
              </a:solidFill>
            </a:endParaRPr>
          </a:p>
          <a:p>
            <a:pPr rtl="1"/>
            <a:endParaRPr lang="ar-SA" b="1" dirty="0" smtClean="0">
              <a:solidFill>
                <a:srgbClr val="FF3300"/>
              </a:solidFill>
            </a:endParaRPr>
          </a:p>
          <a:p>
            <a:pPr rtl="1"/>
            <a:endParaRPr lang="ar-SA" b="1" dirty="0" smtClean="0">
              <a:solidFill>
                <a:srgbClr val="FF3300"/>
              </a:solidFill>
            </a:endParaRPr>
          </a:p>
          <a:p>
            <a:pPr rtl="1"/>
            <a:endParaRPr lang="ar-SA" b="1" dirty="0" smtClean="0">
              <a:solidFill>
                <a:srgbClr val="FF3300"/>
              </a:solidFill>
            </a:endParaRPr>
          </a:p>
          <a:p>
            <a:pPr rtl="1"/>
            <a:endParaRPr lang="ar-SA" dirty="0"/>
          </a:p>
        </p:txBody>
      </p:sp>
    </p:spTree>
    <p:extLst>
      <p:ext uri="{BB962C8B-B14F-4D97-AF65-F5344CB8AC3E}">
        <p14:creationId xmlns:p14="http://schemas.microsoft.com/office/powerpoint/2010/main" val="2550957449"/>
      </p:ext>
    </p:extLst>
  </p:cSld>
  <p:clrMapOvr>
    <a:masterClrMapping/>
  </p:clrMapOvr>
  <p:transition>
    <p:wedg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rtl="1"/>
            <a:r>
              <a:rPr lang="ar-SA" dirty="0" smtClean="0">
                <a:solidFill>
                  <a:srgbClr val="009900"/>
                </a:solidFill>
                <a:effectLst>
                  <a:outerShdw blurRad="38100" dist="38100" dir="2700000" algn="tl">
                    <a:srgbClr val="000000">
                      <a:alpha val="43137"/>
                    </a:srgbClr>
                  </a:outerShdw>
                </a:effectLst>
              </a:rPr>
              <a:t>تابع [2/1]</a:t>
            </a:r>
            <a:endParaRPr lang="ar-SA" dirty="0">
              <a:solidFill>
                <a:srgbClr val="0099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ar-SA" b="1" dirty="0" smtClean="0">
                <a:solidFill>
                  <a:srgbClr val="009900"/>
                </a:solidFill>
              </a:rPr>
              <a:t>[1/2/1] : الحديث الأول  ( ح2 / 942 ، </a:t>
            </a:r>
            <a:r>
              <a:rPr lang="ar-SA" b="1" dirty="0" err="1" smtClean="0">
                <a:solidFill>
                  <a:srgbClr val="009900"/>
                </a:solidFill>
              </a:rPr>
              <a:t>ص</a:t>
            </a:r>
            <a:r>
              <a:rPr lang="ar-SA" b="1" dirty="0" smtClean="0">
                <a:solidFill>
                  <a:srgbClr val="009900"/>
                </a:solidFill>
              </a:rPr>
              <a:t> : 60) .</a:t>
            </a:r>
          </a:p>
          <a:p>
            <a:pPr marL="0" algn="justLow" rtl="1"/>
            <a:r>
              <a:rPr lang="ar-SA" dirty="0" smtClean="0"/>
              <a:t>عن فاطمةَ بنتِ قَيسٍ – رضي الله عنها – </a:t>
            </a:r>
            <a:r>
              <a:rPr lang="ar-SA" b="1" dirty="0" smtClean="0">
                <a:solidFill>
                  <a:srgbClr val="009900"/>
                </a:solidFill>
              </a:rPr>
              <a:t>أنَّ النبي </a:t>
            </a:r>
            <a:r>
              <a:rPr lang="ar-SA" dirty="0" smtClean="0"/>
              <a:t>– صلى الله عليه وسلم - </a:t>
            </a:r>
            <a:r>
              <a:rPr lang="ar-SA" b="1" dirty="0" smtClean="0">
                <a:solidFill>
                  <a:srgbClr val="009900"/>
                </a:solidFill>
              </a:rPr>
              <a:t>قال لها </a:t>
            </a:r>
            <a:r>
              <a:rPr lang="ar-SA" dirty="0" smtClean="0">
                <a:solidFill>
                  <a:srgbClr val="009900"/>
                </a:solidFill>
              </a:rPr>
              <a:t>:</a:t>
            </a:r>
            <a:r>
              <a:rPr lang="ar-SA" b="1" dirty="0" smtClean="0">
                <a:solidFill>
                  <a:srgbClr val="009900"/>
                </a:solidFill>
              </a:rPr>
              <a:t> { انْكِحي أُسامةَ } </a:t>
            </a:r>
            <a:r>
              <a:rPr lang="ar-SA" dirty="0" smtClean="0"/>
              <a:t>رواه مسلم .</a:t>
            </a:r>
          </a:p>
          <a:p>
            <a:pPr marL="0" algn="justLow" rtl="1"/>
            <a:r>
              <a:rPr lang="ar-SA" b="1" dirty="0" smtClean="0">
                <a:solidFill>
                  <a:srgbClr val="009900"/>
                </a:solidFill>
              </a:rPr>
              <a:t># ترجمة فاطمة :</a:t>
            </a:r>
          </a:p>
          <a:p>
            <a:pPr marL="0" algn="justLow" rtl="1"/>
            <a:r>
              <a:rPr lang="ar-SA" dirty="0" smtClean="0"/>
              <a:t>هي قرشية </a:t>
            </a:r>
            <a:r>
              <a:rPr lang="ar-SA" dirty="0" err="1" smtClean="0"/>
              <a:t>فِهْرِيَّة</a:t>
            </a:r>
            <a:r>
              <a:rPr lang="ar-SA" dirty="0" smtClean="0"/>
              <a:t> ؛ من المهاجرات الأول ؛ كانت ذات جمال وفضل وكمال . طلقها أبو عمرو بن حفص بن المغيرة ؛ فتقدم لخطبتها – بعد انقضاء عدتها - معاويةُ وأبو جهم ؛ فأخبرت الرسول – </a:t>
            </a:r>
            <a:r>
              <a:rPr lang="ar-SA" sz="1400" b="1" dirty="0" smtClean="0"/>
              <a:t>صلى الله عليه وسلم </a:t>
            </a:r>
            <a:r>
              <a:rPr lang="ar-SA" dirty="0" smtClean="0"/>
              <a:t>– بذلك ؛ فأمرها بنكاح أسامةَ مولاه ابنِ مولاه وقدمه عليهما .</a:t>
            </a:r>
          </a:p>
          <a:p>
            <a:pPr marL="0" algn="justLow" rtl="1"/>
            <a:endParaRPr lang="ar-SA" dirty="0" smtClean="0"/>
          </a:p>
        </p:txBody>
      </p:sp>
    </p:spTree>
    <p:extLst>
      <p:ext uri="{BB962C8B-B14F-4D97-AF65-F5344CB8AC3E}">
        <p14:creationId xmlns:p14="http://schemas.microsoft.com/office/powerpoint/2010/main" val="1991231521"/>
      </p:ext>
    </p:extLst>
  </p:cSld>
  <p:clrMapOvr>
    <a:masterClrMapping/>
  </p:clrMapOvr>
  <p:transition>
    <p:wedg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rtl="1"/>
            <a:r>
              <a:rPr lang="ar-SA" dirty="0" smtClean="0">
                <a:solidFill>
                  <a:srgbClr val="009900"/>
                </a:solidFill>
                <a:effectLst>
                  <a:outerShdw blurRad="38100" dist="38100" dir="2700000" algn="tl">
                    <a:srgbClr val="000000">
                      <a:alpha val="43137"/>
                    </a:srgbClr>
                  </a:outerShdw>
                </a:effectLst>
              </a:rPr>
              <a:t>تابع [2/1]</a:t>
            </a:r>
            <a:endParaRPr lang="ar-SA" dirty="0">
              <a:solidFill>
                <a:srgbClr val="0099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endParaRPr lang="ar-SA" b="1" dirty="0" smtClean="0">
              <a:solidFill>
                <a:srgbClr val="FF3300"/>
              </a:solidFill>
            </a:endParaRPr>
          </a:p>
          <a:p>
            <a:r>
              <a:rPr lang="ar-SA" b="1" dirty="0" smtClean="0">
                <a:solidFill>
                  <a:srgbClr val="009900"/>
                </a:solidFill>
              </a:rPr>
              <a:t># بعضُ ما يؤخذُ من الحديث :</a:t>
            </a:r>
          </a:p>
          <a:p>
            <a:pPr rtl="1">
              <a:buFont typeface="Arial" pitchFamily="34" charset="0"/>
              <a:buChar char="•"/>
            </a:pPr>
            <a:r>
              <a:rPr lang="ar-SA" dirty="0" smtClean="0"/>
              <a:t> عدم اعتبار الكفاءَة في النسب.</a:t>
            </a:r>
          </a:p>
          <a:p>
            <a:pPr rtl="1">
              <a:buFont typeface="Arial" pitchFamily="34" charset="0"/>
              <a:buChar char="•"/>
            </a:pPr>
            <a:r>
              <a:rPr lang="ar-SA" dirty="0" smtClean="0"/>
              <a:t>التأكيد على أن لا عبرة في الكفاءَة بغير الدين.</a:t>
            </a:r>
          </a:p>
          <a:p>
            <a:pPr algn="justLow" rtl="1">
              <a:buFont typeface="Arial" pitchFamily="34" charset="0"/>
              <a:buChar char="•"/>
            </a:pPr>
            <a:r>
              <a:rPr lang="ar-SA" dirty="0" smtClean="0"/>
              <a:t>التأكيد على اعتبار الكفاءَة في الدين والتقوى ؛ قال تعالى : { إن أكرمكم عند الله أتقاكم } . </a:t>
            </a:r>
            <a:endParaRPr lang="ar-SA" dirty="0"/>
          </a:p>
        </p:txBody>
      </p:sp>
    </p:spTree>
    <p:extLst>
      <p:ext uri="{BB962C8B-B14F-4D97-AF65-F5344CB8AC3E}">
        <p14:creationId xmlns:p14="http://schemas.microsoft.com/office/powerpoint/2010/main" val="1963277185"/>
      </p:ext>
    </p:extLst>
  </p:cSld>
  <p:clrMapOvr>
    <a:masterClrMapping/>
  </p:clrMapOvr>
  <p:transition>
    <p:wedg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eaLnBrk="1" hangingPunct="1">
              <a:defRPr/>
            </a:pPr>
            <a:r>
              <a:rPr lang="ar-SA" dirty="0" smtClean="0">
                <a:solidFill>
                  <a:srgbClr val="009900"/>
                </a:solidFill>
                <a:effectLst>
                  <a:outerShdw blurRad="38100" dist="38100" dir="2700000" algn="tl">
                    <a:srgbClr val="000000">
                      <a:alpha val="43137"/>
                    </a:srgbClr>
                  </a:outerShdw>
                </a:effectLst>
              </a:rPr>
              <a:t>تابع [2/1]</a:t>
            </a:r>
            <a:endParaRPr lang="ar-SA" b="1" dirty="0" smtClean="0">
              <a:solidFill>
                <a:srgbClr val="009900"/>
              </a:solidFill>
              <a:cs typeface="Arial" pitchFamily="34" charset="0"/>
            </a:endParaRPr>
          </a:p>
        </p:txBody>
      </p:sp>
      <p:sp>
        <p:nvSpPr>
          <p:cNvPr id="5" name="عنصر نائب للمحتوى 4"/>
          <p:cNvSpPr>
            <a:spLocks noGrp="1"/>
          </p:cNvSpPr>
          <p:nvPr>
            <p:ph idx="1"/>
          </p:nvPr>
        </p:nvSpPr>
        <p:spPr/>
        <p:txBody>
          <a:bodyPr/>
          <a:lstStyle/>
          <a:p>
            <a:pPr rtl="1"/>
            <a:r>
              <a:rPr lang="ar-SA" b="1" dirty="0" smtClean="0">
                <a:solidFill>
                  <a:srgbClr val="009900"/>
                </a:solidFill>
              </a:rPr>
              <a:t>[2/2/1] : الحديث الثاني ( </a:t>
            </a:r>
            <a:r>
              <a:rPr lang="ar-SA" b="1" dirty="0" err="1" smtClean="0">
                <a:solidFill>
                  <a:srgbClr val="009900"/>
                </a:solidFill>
              </a:rPr>
              <a:t>ح</a:t>
            </a:r>
            <a:r>
              <a:rPr lang="ar-SA" b="1" dirty="0" smtClean="0">
                <a:solidFill>
                  <a:srgbClr val="009900"/>
                </a:solidFill>
              </a:rPr>
              <a:t> 4/ 944 ، </a:t>
            </a:r>
            <a:r>
              <a:rPr lang="ar-SA" b="1" dirty="0" err="1" smtClean="0">
                <a:solidFill>
                  <a:srgbClr val="009900"/>
                </a:solidFill>
              </a:rPr>
              <a:t>ص</a:t>
            </a:r>
            <a:r>
              <a:rPr lang="ar-SA" b="1" dirty="0" smtClean="0">
                <a:solidFill>
                  <a:srgbClr val="009900"/>
                </a:solidFill>
              </a:rPr>
              <a:t> : 61 – 64) .</a:t>
            </a:r>
          </a:p>
          <a:p>
            <a:pPr marL="0" algn="justLow" rtl="1"/>
            <a:r>
              <a:rPr lang="ar-SA" dirty="0" smtClean="0">
                <a:solidFill>
                  <a:srgbClr val="000000"/>
                </a:solidFill>
              </a:rPr>
              <a:t>عن عائشة – رضي الله عنها – قالت </a:t>
            </a:r>
            <a:r>
              <a:rPr lang="ar-SA" dirty="0" smtClean="0">
                <a:solidFill>
                  <a:srgbClr val="009900"/>
                </a:solidFill>
              </a:rPr>
              <a:t>:” خُيِّرت </a:t>
            </a:r>
            <a:r>
              <a:rPr lang="ar-SA" dirty="0" err="1" smtClean="0">
                <a:solidFill>
                  <a:srgbClr val="009900"/>
                </a:solidFill>
              </a:rPr>
              <a:t>بَريرَةُ</a:t>
            </a:r>
            <a:r>
              <a:rPr lang="ar-SA" dirty="0" smtClean="0">
                <a:solidFill>
                  <a:srgbClr val="009900"/>
                </a:solidFill>
              </a:rPr>
              <a:t> على زوجها حِينَ عَتَقَتْ ”</a:t>
            </a:r>
            <a:r>
              <a:rPr lang="ar-SA" dirty="0" smtClean="0">
                <a:solidFill>
                  <a:srgbClr val="FF0000"/>
                </a:solidFill>
              </a:rPr>
              <a:t> </a:t>
            </a:r>
            <a:r>
              <a:rPr lang="ar-SA" dirty="0" smtClean="0">
                <a:solidFill>
                  <a:srgbClr val="000000"/>
                </a:solidFill>
              </a:rPr>
              <a:t>. متفق عليه – في حديث طويل - .</a:t>
            </a:r>
          </a:p>
          <a:p>
            <a:pPr marL="0" algn="justLow" rtl="1"/>
            <a:r>
              <a:rPr lang="ar-SA" dirty="0" smtClean="0">
                <a:solidFill>
                  <a:srgbClr val="000000"/>
                </a:solidFill>
              </a:rPr>
              <a:t>ولمسلم عنها - رضي الله عنها –</a:t>
            </a:r>
            <a:r>
              <a:rPr lang="ar-SA" dirty="0" smtClean="0">
                <a:solidFill>
                  <a:srgbClr val="FF0000"/>
                </a:solidFill>
              </a:rPr>
              <a:t> </a:t>
            </a:r>
            <a:r>
              <a:rPr lang="ar-SA" dirty="0" smtClean="0">
                <a:solidFill>
                  <a:srgbClr val="009900"/>
                </a:solidFill>
              </a:rPr>
              <a:t>”أنَّ زوجها كان عبدا ”،</a:t>
            </a:r>
            <a:r>
              <a:rPr lang="ar-SA" dirty="0" smtClean="0">
                <a:solidFill>
                  <a:srgbClr val="FF0000"/>
                </a:solidFill>
              </a:rPr>
              <a:t> </a:t>
            </a:r>
            <a:r>
              <a:rPr lang="ar-SA" dirty="0" smtClean="0">
                <a:solidFill>
                  <a:srgbClr val="000000"/>
                </a:solidFill>
              </a:rPr>
              <a:t>وفي رواية عنها </a:t>
            </a:r>
            <a:r>
              <a:rPr lang="ar-SA" dirty="0" smtClean="0">
                <a:solidFill>
                  <a:srgbClr val="009900"/>
                </a:solidFill>
              </a:rPr>
              <a:t>:“ كان حرا ”</a:t>
            </a:r>
            <a:r>
              <a:rPr lang="ar-SA" dirty="0" smtClean="0">
                <a:solidFill>
                  <a:srgbClr val="FF0000"/>
                </a:solidFill>
              </a:rPr>
              <a:t> </a:t>
            </a:r>
            <a:r>
              <a:rPr lang="ar-SA" dirty="0" smtClean="0">
                <a:solidFill>
                  <a:srgbClr val="000000"/>
                </a:solidFill>
              </a:rPr>
              <a:t>؛ والأول أثبت . </a:t>
            </a:r>
          </a:p>
          <a:p>
            <a:pPr marL="0" algn="justLow" rtl="1"/>
            <a:r>
              <a:rPr lang="ar-SA" dirty="0" smtClean="0">
                <a:solidFill>
                  <a:srgbClr val="000000"/>
                </a:solidFill>
              </a:rPr>
              <a:t>وصح عن ابن عباس - رضي الله عنه – عند البخاري </a:t>
            </a:r>
            <a:r>
              <a:rPr lang="ar-SA" dirty="0" smtClean="0">
                <a:solidFill>
                  <a:srgbClr val="009900"/>
                </a:solidFill>
              </a:rPr>
              <a:t>” أنَّه كان عبدا“ </a:t>
            </a:r>
            <a:r>
              <a:rPr lang="ar-SA" dirty="0" smtClean="0">
                <a:solidFill>
                  <a:srgbClr val="000000"/>
                </a:solidFill>
              </a:rPr>
              <a:t>.</a:t>
            </a:r>
          </a:p>
        </p:txBody>
      </p:sp>
    </p:spTree>
    <p:extLst>
      <p:ext uri="{BB962C8B-B14F-4D97-AF65-F5344CB8AC3E}">
        <p14:creationId xmlns:p14="http://schemas.microsoft.com/office/powerpoint/2010/main" val="2726147429"/>
      </p:ext>
    </p:extLst>
  </p:cSld>
  <p:clrMapOvr>
    <a:masterClrMapping/>
  </p:clrMapOvr>
  <p:transition>
    <p:wedg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009900"/>
                </a:solidFill>
                <a:effectLst>
                  <a:outerShdw blurRad="38100" dist="38100" dir="2700000" algn="tl">
                    <a:srgbClr val="000000">
                      <a:alpha val="43137"/>
                    </a:srgbClr>
                  </a:outerShdw>
                </a:effectLst>
              </a:rPr>
              <a:t>تابع [2/1]</a:t>
            </a:r>
            <a:endParaRPr lang="ar-SA" dirty="0">
              <a:solidFill>
                <a:srgbClr val="009900"/>
              </a:solidFill>
            </a:endParaRPr>
          </a:p>
        </p:txBody>
      </p:sp>
      <p:sp>
        <p:nvSpPr>
          <p:cNvPr id="5" name="عنصر نائب للمحتوى 4"/>
          <p:cNvSpPr>
            <a:spLocks noGrp="1"/>
          </p:cNvSpPr>
          <p:nvPr>
            <p:ph idx="1"/>
          </p:nvPr>
        </p:nvSpPr>
        <p:spPr/>
        <p:txBody>
          <a:bodyPr/>
          <a:lstStyle/>
          <a:p>
            <a:r>
              <a:rPr lang="ar-SA" b="1" dirty="0" smtClean="0">
                <a:solidFill>
                  <a:srgbClr val="009900"/>
                </a:solidFill>
              </a:rPr>
              <a:t># معاني أهمِ مفردات  الحديث :</a:t>
            </a:r>
          </a:p>
          <a:p>
            <a:pPr marL="0" algn="justLow" rtl="1"/>
            <a:r>
              <a:rPr lang="ar-SA" dirty="0" smtClean="0">
                <a:solidFill>
                  <a:srgbClr val="009900"/>
                </a:solidFill>
              </a:rPr>
              <a:t>خُيِّرَت </a:t>
            </a:r>
            <a:r>
              <a:rPr lang="ar-SA" dirty="0" smtClean="0">
                <a:solidFill>
                  <a:srgbClr val="000000"/>
                </a:solidFill>
              </a:rPr>
              <a:t>: قال الرازي في مختار الصحاح :“ خيَّره بين الشيئين : أي فوض إليه الخيار ” – بفتح الخاء وكسرها .</a:t>
            </a:r>
          </a:p>
          <a:p>
            <a:pPr marL="0" algn="justLow" rtl="1"/>
            <a:r>
              <a:rPr lang="ar-SA" b="1" dirty="0" smtClean="0">
                <a:solidFill>
                  <a:srgbClr val="009900"/>
                </a:solidFill>
              </a:rPr>
              <a:t># ترجمة </a:t>
            </a:r>
            <a:r>
              <a:rPr lang="ar-SA" b="1" dirty="0" err="1" smtClean="0">
                <a:solidFill>
                  <a:srgbClr val="009900"/>
                </a:solidFill>
              </a:rPr>
              <a:t>بريرة</a:t>
            </a:r>
            <a:r>
              <a:rPr lang="ar-SA" b="1" dirty="0" smtClean="0">
                <a:solidFill>
                  <a:srgbClr val="009900"/>
                </a:solidFill>
              </a:rPr>
              <a:t> :</a:t>
            </a:r>
          </a:p>
          <a:p>
            <a:pPr marL="0" algn="justLow" rtl="1"/>
            <a:r>
              <a:rPr lang="ar-SA" dirty="0" smtClean="0">
                <a:solidFill>
                  <a:srgbClr val="000000"/>
                </a:solidFill>
              </a:rPr>
              <a:t>هي أمة اشترتها عائشة – رضي الله عنها – ثم أعتقتها ؛ فصارت مولاة لها ؛ وكانت زوجة لعبد أسود أسمه مغيث ؛ يقال أنـــه كان يتبعها في سكك المدينة باكيا ؛ لفرط محبته لها . وقد خيرها الرسول – صلى الله عليه وسلم – أي : أعطاها حق البقاء مع زوجها أو فـسـخ</a:t>
            </a:r>
          </a:p>
          <a:p>
            <a:endParaRPr lang="ar-SA" dirty="0"/>
          </a:p>
        </p:txBody>
      </p:sp>
    </p:spTree>
    <p:extLst>
      <p:ext uri="{BB962C8B-B14F-4D97-AF65-F5344CB8AC3E}">
        <p14:creationId xmlns:p14="http://schemas.microsoft.com/office/powerpoint/2010/main" val="785272850"/>
      </p:ext>
    </p:extLst>
  </p:cSld>
  <p:clrMapOvr>
    <a:masterClrMapping/>
  </p:clrMapOvr>
  <p:transition>
    <p:wedg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009900"/>
                </a:solidFill>
                <a:effectLst>
                  <a:outerShdw blurRad="38100" dist="38100" dir="2700000" algn="tl">
                    <a:srgbClr val="000000">
                      <a:alpha val="43137"/>
                    </a:srgbClr>
                  </a:outerShdw>
                </a:effectLst>
              </a:rPr>
              <a:t>تابع [2/1]</a:t>
            </a:r>
            <a:endParaRPr lang="ar-SA" dirty="0">
              <a:solidFill>
                <a:srgbClr val="009900"/>
              </a:solidFill>
              <a:effectLst>
                <a:outerShdw blurRad="38100" dist="38100" dir="2700000" algn="tl">
                  <a:srgbClr val="000000">
                    <a:alpha val="43137"/>
                  </a:srgbClr>
                </a:outerShdw>
              </a:effectLst>
            </a:endParaRPr>
          </a:p>
        </p:txBody>
      </p:sp>
      <p:sp>
        <p:nvSpPr>
          <p:cNvPr id="13" name="عنصر نائب للمحتوى 12"/>
          <p:cNvSpPr>
            <a:spLocks noGrp="1"/>
          </p:cNvSpPr>
          <p:nvPr>
            <p:ph idx="1"/>
          </p:nvPr>
        </p:nvSpPr>
        <p:spPr>
          <a:xfrm>
            <a:off x="533400" y="1524000"/>
            <a:ext cx="8915400" cy="4754563"/>
          </a:xfrm>
        </p:spPr>
        <p:txBody>
          <a:bodyPr/>
          <a:lstStyle/>
          <a:p>
            <a:pPr marL="0" rtl="1"/>
            <a:r>
              <a:rPr lang="ar-SA" dirty="0" smtClean="0">
                <a:solidFill>
                  <a:srgbClr val="000000"/>
                </a:solidFill>
              </a:rPr>
              <a:t>العقد والانفصال عنه لأنه لم يزل عبدا فيما هي أصبحت بالعتق حرة. </a:t>
            </a:r>
            <a:endParaRPr lang="ar-SA" b="1" dirty="0" smtClean="0">
              <a:solidFill>
                <a:srgbClr val="FF3300"/>
              </a:solidFill>
            </a:endParaRPr>
          </a:p>
          <a:p>
            <a:pPr marL="0" rtl="1"/>
            <a:r>
              <a:rPr lang="ar-SA" b="1" dirty="0" smtClean="0">
                <a:solidFill>
                  <a:srgbClr val="009900"/>
                </a:solidFill>
              </a:rPr>
              <a:t># بعض ما يؤخذ من الحديث :</a:t>
            </a:r>
          </a:p>
          <a:p>
            <a:pPr marL="360000" algn="justLow" rtl="1">
              <a:buFont typeface="Arial" pitchFamily="34" charset="0"/>
              <a:buChar char="•"/>
            </a:pPr>
            <a:r>
              <a:rPr lang="ar-SA" dirty="0" smtClean="0">
                <a:solidFill>
                  <a:srgbClr val="000000"/>
                </a:solidFill>
              </a:rPr>
              <a:t>أنَّ الكفاءَة في الحرَّية معتبرة للزوم النكاح لا لصحته ؛ إذ لو كان النكاح لا يصح بفقد الحرية لتم فسخه بمجرد عتق </a:t>
            </a:r>
            <a:r>
              <a:rPr lang="ar-SA" dirty="0" err="1" smtClean="0">
                <a:solidFill>
                  <a:srgbClr val="000000"/>
                </a:solidFill>
              </a:rPr>
              <a:t>بريرة</a:t>
            </a:r>
            <a:r>
              <a:rPr lang="ar-SA" dirty="0" smtClean="0">
                <a:solidFill>
                  <a:srgbClr val="000000"/>
                </a:solidFill>
              </a:rPr>
              <a:t> ولما أعطيت حق الخيار بالبقاء في عصمة مغيث  أو مفارقته .*</a:t>
            </a:r>
            <a:endParaRPr lang="ar-SA" b="1" dirty="0" smtClean="0">
              <a:solidFill>
                <a:srgbClr val="FF3300"/>
              </a:solidFill>
            </a:endParaRPr>
          </a:p>
          <a:p>
            <a:pPr marL="324000" algn="justLow" rtl="1">
              <a:buFont typeface="Arial" pitchFamily="34" charset="0"/>
              <a:buChar char="•"/>
            </a:pPr>
            <a:r>
              <a:rPr lang="ar-SA" dirty="0" smtClean="0">
                <a:solidFill>
                  <a:srgbClr val="000000"/>
                </a:solidFill>
              </a:rPr>
              <a:t>جواز بيع أحد الزوجين الرقيقين دون الآخر .</a:t>
            </a:r>
          </a:p>
          <a:p>
            <a:pPr marL="324000" algn="justLow" rtl="1">
              <a:buFont typeface="Arial" pitchFamily="34" charset="0"/>
              <a:buChar char="•"/>
            </a:pPr>
            <a:r>
              <a:rPr lang="ar-SA" dirty="0" smtClean="0">
                <a:solidFill>
                  <a:srgbClr val="000000"/>
                </a:solidFill>
              </a:rPr>
              <a:t>أنَّ بيع الأمة المُزوّجة لا يكون طلاقا .</a:t>
            </a:r>
          </a:p>
          <a:p>
            <a:pPr marL="324000" algn="justLow" rtl="1">
              <a:buFont typeface="Arial" pitchFamily="34" charset="0"/>
              <a:buChar char="•"/>
            </a:pPr>
            <a:r>
              <a:rPr lang="ar-SA" dirty="0" smtClean="0">
                <a:solidFill>
                  <a:srgbClr val="000000"/>
                </a:solidFill>
              </a:rPr>
              <a:t>أنَّ عتق الأمة المُزوّجة لا يكون طلاقا ولا فسخا . </a:t>
            </a:r>
          </a:p>
          <a:p>
            <a:pPr marL="0" rtl="1"/>
            <a:endParaRPr lang="ar-SA" b="1" dirty="0" smtClean="0"/>
          </a:p>
          <a:p>
            <a:pPr marL="0" rtl="1"/>
            <a:endParaRPr lang="ar-SA" b="1" dirty="0" smtClean="0"/>
          </a:p>
          <a:p>
            <a:pPr marL="0" algn="justLow" rtl="1"/>
            <a:endParaRPr lang="ar-SA" b="1" u="sng"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sz="2000" i="1" dirty="0" smtClean="0"/>
          </a:p>
          <a:p>
            <a:pPr marL="0" algn="justLow" rtl="1"/>
            <a:endParaRPr lang="ar-SA" b="1" dirty="0" smtClean="0"/>
          </a:p>
          <a:p>
            <a:pPr marL="0" algn="justLow" rtl="1"/>
            <a:endParaRPr lang="ar-SA" b="1" dirty="0" smtClean="0"/>
          </a:p>
          <a:p>
            <a:pPr marL="0" algn="justLow" rtl="1"/>
            <a:endParaRPr lang="ar-SA" dirty="0"/>
          </a:p>
        </p:txBody>
      </p:sp>
    </p:spTree>
    <p:extLst>
      <p:ext uri="{BB962C8B-B14F-4D97-AF65-F5344CB8AC3E}">
        <p14:creationId xmlns:p14="http://schemas.microsoft.com/office/powerpoint/2010/main" val="3564792950"/>
      </p:ext>
    </p:extLst>
  </p:cSld>
  <p:clrMapOvr>
    <a:masterClrMapping/>
  </p:clrMapOvr>
  <p:transition>
    <p:wedg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rPr>
              <a:t/>
            </a:r>
            <a:br>
              <a:rPr lang="ar-SA" b="1" dirty="0" smtClean="0">
                <a:solidFill>
                  <a:srgbClr val="FF0000"/>
                </a:solidFill>
              </a:rPr>
            </a:br>
            <a:r>
              <a:rPr lang="ar-SA" b="1" dirty="0" smtClean="0">
                <a:solidFill>
                  <a:srgbClr val="FF0000"/>
                </a:solidFill>
              </a:rPr>
              <a:t>[2] مدخل إلى باب الخلع ودراسة لحديث منه </a:t>
            </a:r>
            <a:br>
              <a:rPr lang="ar-SA" b="1" dirty="0" smtClean="0">
                <a:solidFill>
                  <a:srgbClr val="FF0000"/>
                </a:solidFill>
              </a:rPr>
            </a:b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endParaRPr lang="ar-SA" b="1" dirty="0" smtClean="0">
              <a:solidFill>
                <a:srgbClr val="FF0000"/>
              </a:solidFill>
            </a:endParaRPr>
          </a:p>
          <a:p>
            <a:pPr algn="ctr" rtl="1"/>
            <a:r>
              <a:rPr lang="ar-SA" b="1" dirty="0" smtClean="0">
                <a:solidFill>
                  <a:srgbClr val="FF0000"/>
                </a:solidFill>
              </a:rPr>
              <a:t>[1/2] </a:t>
            </a:r>
          </a:p>
          <a:p>
            <a:pPr algn="ctr" rtl="1"/>
            <a:r>
              <a:rPr lang="ar-SA" b="1" dirty="0" smtClean="0">
                <a:solidFill>
                  <a:srgbClr val="FF0000"/>
                </a:solidFill>
              </a:rPr>
              <a:t>مدخل إلى باب الخلع </a:t>
            </a:r>
          </a:p>
          <a:p>
            <a:pPr algn="ctr" rtl="1"/>
            <a:endParaRPr lang="ar-SA" b="1" dirty="0" smtClean="0">
              <a:solidFill>
                <a:srgbClr val="FF0000"/>
              </a:solidFill>
            </a:endParaRPr>
          </a:p>
          <a:p>
            <a:pPr algn="ctr" rtl="1"/>
            <a:r>
              <a:rPr lang="ar-SA" b="1" dirty="0" smtClean="0">
                <a:solidFill>
                  <a:srgbClr val="FF0000"/>
                </a:solidFill>
              </a:rPr>
              <a:t>[2/2]</a:t>
            </a:r>
          </a:p>
          <a:p>
            <a:pPr marL="0" algn="ctr" rtl="1"/>
            <a:r>
              <a:rPr lang="ar-SA" b="1" dirty="0" smtClean="0">
                <a:solidFill>
                  <a:srgbClr val="FF0000"/>
                </a:solidFill>
              </a:rPr>
              <a:t>دراسة لحديث من باب الخلع </a:t>
            </a:r>
            <a:endParaRPr lang="ar-SA" dirty="0" smtClean="0">
              <a:solidFill>
                <a:srgbClr val="FF0000"/>
              </a:solidFill>
            </a:endParaRPr>
          </a:p>
          <a:p>
            <a:endParaRPr lang="ar-SA" dirty="0"/>
          </a:p>
        </p:txBody>
      </p:sp>
    </p:spTree>
    <p:extLst>
      <p:ext uri="{BB962C8B-B14F-4D97-AF65-F5344CB8AC3E}">
        <p14:creationId xmlns:p14="http://schemas.microsoft.com/office/powerpoint/2010/main" val="2676008687"/>
      </p:ext>
    </p:extLst>
  </p:cSld>
  <p:clrMapOvr>
    <a:masterClrMapping/>
  </p:clrMapOvr>
  <p:transition>
    <p:wedg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rPr>
              <a:t>[1/2] مدخل إلى باب الخُلْع </a:t>
            </a:r>
          </a:p>
        </p:txBody>
      </p:sp>
      <p:sp>
        <p:nvSpPr>
          <p:cNvPr id="4" name="عنصر نائب للمحتوى 3"/>
          <p:cNvSpPr>
            <a:spLocks noGrp="1"/>
          </p:cNvSpPr>
          <p:nvPr>
            <p:ph idx="1"/>
          </p:nvPr>
        </p:nvSpPr>
        <p:spPr/>
        <p:txBody>
          <a:bodyPr/>
          <a:lstStyle/>
          <a:p>
            <a:pPr algn="ctr" rtl="1"/>
            <a:r>
              <a:rPr lang="ar-SA" dirty="0" smtClean="0">
                <a:solidFill>
                  <a:srgbClr val="FF0000"/>
                </a:solidFill>
              </a:rPr>
              <a:t>[1/1/2] </a:t>
            </a:r>
          </a:p>
          <a:p>
            <a:pPr algn="ctr" rtl="1"/>
            <a:r>
              <a:rPr lang="ar-SA" dirty="0" smtClean="0">
                <a:solidFill>
                  <a:srgbClr val="FF0000"/>
                </a:solidFill>
              </a:rPr>
              <a:t>تعريف الخلع </a:t>
            </a:r>
          </a:p>
          <a:p>
            <a:pPr algn="ctr" rtl="1"/>
            <a:r>
              <a:rPr lang="ar-SA" dirty="0" smtClean="0">
                <a:solidFill>
                  <a:srgbClr val="FF0000"/>
                </a:solidFill>
              </a:rPr>
              <a:t>[2/1/2] </a:t>
            </a:r>
          </a:p>
          <a:p>
            <a:pPr algn="ctr" rtl="1"/>
            <a:r>
              <a:rPr lang="ar-SA" dirty="0" smtClean="0">
                <a:solidFill>
                  <a:srgbClr val="FF0000"/>
                </a:solidFill>
              </a:rPr>
              <a:t>حكم الخلع </a:t>
            </a:r>
          </a:p>
          <a:p>
            <a:pPr algn="ctr" rtl="1"/>
            <a:r>
              <a:rPr lang="ar-SA" dirty="0" smtClean="0">
                <a:solidFill>
                  <a:srgbClr val="FF0000"/>
                </a:solidFill>
              </a:rPr>
              <a:t>[3/1/2] </a:t>
            </a:r>
          </a:p>
          <a:p>
            <a:pPr algn="ctr" rtl="1"/>
            <a:r>
              <a:rPr lang="ar-SA" dirty="0" smtClean="0">
                <a:solidFill>
                  <a:srgbClr val="FF0000"/>
                </a:solidFill>
              </a:rPr>
              <a:t>اشتراط النشوز لصحة الخلع </a:t>
            </a:r>
          </a:p>
          <a:p>
            <a:pPr algn="ctr" rtl="1"/>
            <a:r>
              <a:rPr lang="ar-SA" dirty="0" smtClean="0">
                <a:solidFill>
                  <a:srgbClr val="FF0000"/>
                </a:solidFill>
              </a:rPr>
              <a:t>[4/1/2]</a:t>
            </a:r>
          </a:p>
          <a:p>
            <a:pPr algn="ctr" rtl="1"/>
            <a:r>
              <a:rPr lang="ar-SA" dirty="0" smtClean="0">
                <a:solidFill>
                  <a:srgbClr val="FF0000"/>
                </a:solidFill>
              </a:rPr>
              <a:t> اعتبار الخلع طلاقا واعتباره فسخا .</a:t>
            </a:r>
            <a:endParaRPr lang="ar-SA" dirty="0">
              <a:solidFill>
                <a:srgbClr val="FF0000"/>
              </a:solidFill>
            </a:endParaRPr>
          </a:p>
        </p:txBody>
      </p:sp>
    </p:spTree>
    <p:extLst>
      <p:ext uri="{BB962C8B-B14F-4D97-AF65-F5344CB8AC3E}">
        <p14:creationId xmlns:p14="http://schemas.microsoft.com/office/powerpoint/2010/main" val="3810865248"/>
      </p:ext>
    </p:extLst>
  </p:cSld>
  <p:clrMapOvr>
    <a:masterClrMapping/>
  </p:clrMapOvr>
  <p:transition>
    <p:wedg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dirty="0" smtClean="0">
                <a:solidFill>
                  <a:srgbClr val="FF0000"/>
                </a:solidFill>
                <a:effectLst>
                  <a:outerShdw blurRad="38100" dist="38100" dir="2700000" algn="tl">
                    <a:srgbClr val="000000">
                      <a:alpha val="43137"/>
                    </a:srgbClr>
                  </a:outerShdw>
                </a:effectLst>
              </a:rPr>
              <a:t>تابع [1/2]</a:t>
            </a:r>
            <a:endParaRPr lang="ar-SA" dirty="0">
              <a:solidFill>
                <a:srgbClr val="FF0000"/>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rtl="1"/>
            <a:r>
              <a:rPr lang="ar-SA" dirty="0" smtClean="0">
                <a:solidFill>
                  <a:srgbClr val="FF0000"/>
                </a:solidFill>
              </a:rPr>
              <a:t>[1/1/2] تعريف الخُلْع :</a:t>
            </a:r>
          </a:p>
          <a:p>
            <a:pPr marL="0" algn="justLow" rtl="1"/>
            <a:r>
              <a:rPr lang="ar-SA" dirty="0" smtClean="0">
                <a:solidFill>
                  <a:srgbClr val="FF0000"/>
                </a:solidFill>
              </a:rPr>
              <a:t>= الخلع في اللغة : </a:t>
            </a:r>
            <a:r>
              <a:rPr lang="ar-SA" dirty="0" smtClean="0">
                <a:solidFill>
                  <a:srgbClr val="000000"/>
                </a:solidFill>
              </a:rPr>
              <a:t>مأخوذ من خَلَعَ الثوبَ ؛ لأن المرأة لباسُ الرجل مجازا . قال الرازي في مختار الصحاح : ” .. خلع امرأته خُلْعا , </a:t>
            </a:r>
            <a:r>
              <a:rPr lang="ar-SA" dirty="0" err="1" smtClean="0">
                <a:solidFill>
                  <a:srgbClr val="000000"/>
                </a:solidFill>
              </a:rPr>
              <a:t>وخالعت</a:t>
            </a:r>
            <a:r>
              <a:rPr lang="ar-SA" dirty="0" smtClean="0">
                <a:solidFill>
                  <a:srgbClr val="000000"/>
                </a:solidFill>
              </a:rPr>
              <a:t> المرأة بعلها : أرادته على طلاقها ببدل منها له فهي (خالِع ) والاسم  ( الخُلْعَة ) وقد (</a:t>
            </a:r>
            <a:r>
              <a:rPr lang="ar-SA" dirty="0" err="1" smtClean="0">
                <a:solidFill>
                  <a:srgbClr val="000000"/>
                </a:solidFill>
              </a:rPr>
              <a:t>تخالعا</a:t>
            </a:r>
            <a:r>
              <a:rPr lang="ar-SA" dirty="0" smtClean="0">
                <a:solidFill>
                  <a:srgbClr val="000000"/>
                </a:solidFill>
              </a:rPr>
              <a:t>) </a:t>
            </a:r>
            <a:r>
              <a:rPr lang="ar-SA" dirty="0" err="1" smtClean="0">
                <a:solidFill>
                  <a:srgbClr val="000000"/>
                </a:solidFill>
              </a:rPr>
              <a:t>و</a:t>
            </a:r>
            <a:r>
              <a:rPr lang="ar-SA" dirty="0" smtClean="0">
                <a:solidFill>
                  <a:srgbClr val="000000"/>
                </a:solidFill>
              </a:rPr>
              <a:t>(</a:t>
            </a:r>
            <a:r>
              <a:rPr lang="ar-SA" dirty="0" err="1" smtClean="0">
                <a:solidFill>
                  <a:srgbClr val="000000"/>
                </a:solidFill>
              </a:rPr>
              <a:t>اختَلعَت</a:t>
            </a:r>
            <a:r>
              <a:rPr lang="ar-SA" dirty="0" smtClean="0">
                <a:solidFill>
                  <a:srgbClr val="000000"/>
                </a:solidFill>
              </a:rPr>
              <a:t>) فهي ( </a:t>
            </a:r>
            <a:r>
              <a:rPr lang="ar-SA" dirty="0" err="1" smtClean="0">
                <a:solidFill>
                  <a:srgbClr val="000000"/>
                </a:solidFill>
              </a:rPr>
              <a:t>مختَلِعة</a:t>
            </a:r>
            <a:r>
              <a:rPr lang="ar-SA" dirty="0" smtClean="0">
                <a:solidFill>
                  <a:srgbClr val="000000"/>
                </a:solidFill>
              </a:rPr>
              <a:t>)  ” .</a:t>
            </a:r>
          </a:p>
          <a:p>
            <a:pPr marL="0" algn="justLow" rtl="1"/>
            <a:r>
              <a:rPr lang="ar-SA" dirty="0" smtClean="0">
                <a:solidFill>
                  <a:srgbClr val="FF0000"/>
                </a:solidFill>
              </a:rPr>
              <a:t>= والخلع شرعا : </a:t>
            </a:r>
            <a:r>
              <a:rPr lang="ar-SA" dirty="0" smtClean="0">
                <a:solidFill>
                  <a:srgbClr val="000000"/>
                </a:solidFill>
              </a:rPr>
              <a:t>هو فراق الزوجة على مال ؛ أي : فراق الزوج زوجته مقابل مال أو نحوه يأخذه منها أو من غيرها ؛ فراقا لا رجعة فيه إليها إلا برضاها وبعقد جديد .</a:t>
            </a:r>
          </a:p>
          <a:p>
            <a:pPr marL="0" algn="justLow" rtl="1"/>
            <a:endParaRPr lang="ar-SA" dirty="0" smtClean="0">
              <a:solidFill>
                <a:srgbClr val="000000"/>
              </a:solidFill>
            </a:endParaRPr>
          </a:p>
          <a:p>
            <a:pPr rtl="1"/>
            <a:endParaRPr lang="ar-SA" dirty="0" smtClean="0">
              <a:solidFill>
                <a:srgbClr val="FF0000"/>
              </a:solidFill>
            </a:endParaRPr>
          </a:p>
          <a:p>
            <a:endParaRPr lang="ar-SA" dirty="0"/>
          </a:p>
        </p:txBody>
      </p:sp>
    </p:spTree>
    <p:extLst>
      <p:ext uri="{BB962C8B-B14F-4D97-AF65-F5344CB8AC3E}">
        <p14:creationId xmlns:p14="http://schemas.microsoft.com/office/powerpoint/2010/main" val="4029133741"/>
      </p:ext>
    </p:extLst>
  </p:cSld>
  <p:clrMapOvr>
    <a:masterClrMapping/>
  </p:clrMapOvr>
  <p:transition>
    <p:wedg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47700" y="304800"/>
            <a:ext cx="8801100" cy="1265238"/>
          </a:xfrm>
          <a:prstGeom prst="rect">
            <a:avLst/>
          </a:prstGeom>
          <a:ln w="9525" cap="flat" cmpd="sng" algn="ctr">
            <a:solidFill>
              <a:schemeClr val="accent3">
                <a:shade val="95000"/>
                <a:satMod val="105000"/>
              </a:schemeClr>
            </a:solidFill>
            <a:prstDash val="solid"/>
            <a:miter lim="800000"/>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[1/2]</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rtl="1"/>
            <a:r>
              <a:rPr lang="ar-SA" dirty="0" smtClean="0">
                <a:solidFill>
                  <a:srgbClr val="FF0000"/>
                </a:solidFill>
              </a:rPr>
              <a:t>[2/1/2] حكم الخُلع :</a:t>
            </a:r>
          </a:p>
          <a:p>
            <a:pPr algn="justLow" rtl="1"/>
            <a:r>
              <a:rPr lang="ar-SA" dirty="0" smtClean="0">
                <a:solidFill>
                  <a:srgbClr val="000000"/>
                </a:solidFill>
              </a:rPr>
              <a:t>الخلع جائز ، والأصل في جوازه الكتاب والسنة وإجماع الأمة :</a:t>
            </a:r>
          </a:p>
          <a:p>
            <a:pPr marL="0" algn="justLow" rtl="1"/>
            <a:r>
              <a:rPr lang="ar-SA" dirty="0" smtClean="0"/>
              <a:t>أما الكتاب ؛ فقوله تعالى : { فإن خفتم ألا يقيما حدود الله فلا جناح عليهما فيما افتدت </a:t>
            </a:r>
            <a:r>
              <a:rPr lang="ar-SA" dirty="0" err="1" smtClean="0"/>
              <a:t>به</a:t>
            </a:r>
            <a:r>
              <a:rPr lang="ar-SA" dirty="0" smtClean="0"/>
              <a:t> } .</a:t>
            </a:r>
          </a:p>
          <a:p>
            <a:pPr marL="0" algn="justLow" rtl="1"/>
            <a:r>
              <a:rPr lang="ar-SA" dirty="0" smtClean="0"/>
              <a:t>وأما السنة ؛ فقوله </a:t>
            </a:r>
            <a:r>
              <a:rPr lang="ar-SA" sz="1400" b="1" dirty="0" smtClean="0"/>
              <a:t>– صلى الله عليه وسلم – </a:t>
            </a:r>
            <a:r>
              <a:rPr lang="ar-SA" dirty="0" smtClean="0"/>
              <a:t>لثابت بن قيس :{ اقبل الحديقة وطلقها </a:t>
            </a:r>
            <a:r>
              <a:rPr lang="ar-SA" dirty="0" err="1" smtClean="0"/>
              <a:t>تطليقة</a:t>
            </a:r>
            <a:r>
              <a:rPr lang="ar-SA" dirty="0" smtClean="0"/>
              <a:t> } – وسيأتي بيان القصة بتمامها – .</a:t>
            </a:r>
            <a:endParaRPr lang="ar-SA" dirty="0" smtClean="0">
              <a:solidFill>
                <a:srgbClr val="FF0000"/>
              </a:solidFill>
            </a:endParaRPr>
          </a:p>
          <a:p>
            <a:pPr rtl="1"/>
            <a:r>
              <a:rPr lang="ar-SA" dirty="0" smtClean="0">
                <a:solidFill>
                  <a:srgbClr val="FF0000"/>
                </a:solidFill>
              </a:rPr>
              <a:t>[3/1/2] اشتراط النشوز لصحة الخلع :</a:t>
            </a:r>
          </a:p>
          <a:p>
            <a:pPr rtl="1"/>
            <a:r>
              <a:rPr lang="ar-SA" dirty="0" smtClean="0">
                <a:solidFill>
                  <a:srgbClr val="000000"/>
                </a:solidFill>
              </a:rPr>
              <a:t>اختلف فيه أهل العلم ؛ فقال أبو حنيفة والشافعي وأكثر أهل العلم : لا</a:t>
            </a:r>
          </a:p>
          <a:p>
            <a:endParaRPr lang="ar-SA" dirty="0"/>
          </a:p>
        </p:txBody>
      </p:sp>
    </p:spTree>
    <p:extLst>
      <p:ext uri="{BB962C8B-B14F-4D97-AF65-F5344CB8AC3E}">
        <p14:creationId xmlns:p14="http://schemas.microsoft.com/office/powerpoint/2010/main" val="2350862990"/>
      </p:ext>
    </p:extLst>
  </p:cSld>
  <p:clrMapOvr>
    <a:masterClrMapping/>
  </p:clrMapOvr>
  <p:transition>
    <p:wedg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[1/2]</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0" algn="justLow" rtl="1"/>
            <a:r>
              <a:rPr lang="ar-SA" dirty="0" smtClean="0"/>
              <a:t> يشترط ؛ بل يصح الخلع مع التراضي بين الزوجين , وقال آخرون بل يشترط لصحته أن تكون المرأة ناشزا، واستدلوا بقصة ثابت هذه ؛ فإن طلب الطلاق نشوز. </a:t>
            </a:r>
          </a:p>
          <a:p>
            <a:pPr marL="0" algn="justLow" rtl="1"/>
            <a:r>
              <a:rPr lang="ar-SA" dirty="0" smtClean="0">
                <a:solidFill>
                  <a:srgbClr val="FF0000"/>
                </a:solidFill>
              </a:rPr>
              <a:t>[4/1/2] اعتبار الخلع طلاقا واعتباره فسخا :</a:t>
            </a:r>
          </a:p>
          <a:p>
            <a:pPr marL="0" algn="justLow" rtl="1"/>
            <a:r>
              <a:rPr lang="ar-SA" dirty="0" smtClean="0">
                <a:solidFill>
                  <a:srgbClr val="000000"/>
                </a:solidFill>
              </a:rPr>
              <a:t>ذهب أبو حنيفة والشافعي وأحمد وكثيرون من أهل العلم ؛ إلى أن الخلع طلاق ؛ لأنه لفظ لا يملكه إلا الزوج ؛ فكان طلاقا !</a:t>
            </a:r>
          </a:p>
          <a:p>
            <a:pPr marL="0" algn="justLow" rtl="1"/>
            <a:r>
              <a:rPr lang="ar-SA" dirty="0" smtClean="0">
                <a:solidFill>
                  <a:srgbClr val="000000"/>
                </a:solidFill>
              </a:rPr>
              <a:t>وذهب ابن عباس وكذلك الشافعي إلى أنه فسخ وليس طلاقا ؛ لأنها أُمِرت أن تعتد </a:t>
            </a:r>
            <a:r>
              <a:rPr lang="ar-SA" dirty="0" err="1" smtClean="0">
                <a:solidFill>
                  <a:srgbClr val="000000"/>
                </a:solidFill>
              </a:rPr>
              <a:t>بحيضة</a:t>
            </a:r>
            <a:r>
              <a:rPr lang="ar-SA" dirty="0" smtClean="0">
                <a:solidFill>
                  <a:srgbClr val="000000"/>
                </a:solidFill>
              </a:rPr>
              <a:t> واحدة .</a:t>
            </a:r>
          </a:p>
          <a:p>
            <a:pPr marL="0" algn="justLow" rtl="1"/>
            <a:endParaRPr lang="ar-SA" dirty="0"/>
          </a:p>
        </p:txBody>
      </p:sp>
    </p:spTree>
    <p:extLst>
      <p:ext uri="{BB962C8B-B14F-4D97-AF65-F5344CB8AC3E}">
        <p14:creationId xmlns:p14="http://schemas.microsoft.com/office/powerpoint/2010/main" val="3668101000"/>
      </p:ext>
    </p:extLst>
  </p:cSld>
  <p:clrMapOvr>
    <a:masterClrMapping/>
  </p:clrMapOvr>
  <p:transition>
    <p:wedg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cs typeface="Arial" pitchFamily="34" charset="0"/>
              </a:rPr>
              <a:t/>
            </a:r>
            <a:br>
              <a:rPr lang="ar-SA" b="1" dirty="0" smtClean="0">
                <a:solidFill>
                  <a:srgbClr val="FF0000"/>
                </a:solidFill>
                <a:cs typeface="Arial" pitchFamily="34" charset="0"/>
              </a:rPr>
            </a:br>
            <a:r>
              <a:rPr lang="ar-SA" b="1" dirty="0" smtClean="0">
                <a:solidFill>
                  <a:srgbClr val="FF0000"/>
                </a:solidFill>
              </a:rPr>
              <a:t>[2/2] دراسة لحديث من باب الخلع</a:t>
            </a:r>
            <a:r>
              <a:rPr lang="ar-SA" dirty="0" smtClean="0"/>
              <a:t/>
            </a:r>
            <a:br>
              <a:rPr lang="ar-SA" dirty="0" smtClean="0"/>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0" algn="justLow" rtl="1"/>
            <a:r>
              <a:rPr lang="ar-SA" dirty="0" smtClean="0"/>
              <a:t>عن ابن عباس – رضي الله عنه – أن امرأة ثابت بنِ قيس أتت النبي – صلى الله عليه وسلم – فقالت : يا رسول الله ؛ ثابتُ بنُ قيْسٍ ما أعيبُ عليه في خُلق ولا دين ، ولكنِّي أكره الكفر في الإسلام ؛ </a:t>
            </a:r>
            <a:r>
              <a:rPr lang="ar-SA" dirty="0" smtClean="0">
                <a:solidFill>
                  <a:srgbClr val="FF0000"/>
                </a:solidFill>
              </a:rPr>
              <a:t>فقال رسول الله - صلى الله عليه وسلم – : { أتردين عليه حديقته } ؟ </a:t>
            </a:r>
            <a:r>
              <a:rPr lang="ar-SA" dirty="0" smtClean="0"/>
              <a:t>فقالت : نعم ، </a:t>
            </a:r>
            <a:r>
              <a:rPr lang="ar-SA" dirty="0" smtClean="0">
                <a:solidFill>
                  <a:srgbClr val="FF0000"/>
                </a:solidFill>
              </a:rPr>
              <a:t>فقال رسول الله - صلى الله عليه وسلم – : { اقبل الحديقة وطلقها </a:t>
            </a:r>
            <a:r>
              <a:rPr lang="ar-SA" dirty="0" err="1" smtClean="0">
                <a:solidFill>
                  <a:srgbClr val="FF0000"/>
                </a:solidFill>
              </a:rPr>
              <a:t>تطليقة</a:t>
            </a:r>
            <a:r>
              <a:rPr lang="ar-SA" dirty="0" smtClean="0">
                <a:solidFill>
                  <a:srgbClr val="FF0000"/>
                </a:solidFill>
              </a:rPr>
              <a:t>} </a:t>
            </a:r>
            <a:r>
              <a:rPr lang="ar-SA" dirty="0" smtClean="0"/>
              <a:t>, رواه البخاري .وفي رواية له </a:t>
            </a:r>
            <a:r>
              <a:rPr lang="ar-SA" dirty="0" smtClean="0">
                <a:solidFill>
                  <a:srgbClr val="FF0000"/>
                </a:solidFill>
              </a:rPr>
              <a:t>:“ وأمره بطلاقها ” </a:t>
            </a:r>
            <a:r>
              <a:rPr lang="ar-SA" dirty="0" smtClean="0"/>
              <a:t>.</a:t>
            </a:r>
          </a:p>
          <a:p>
            <a:pPr marL="0" algn="justLow" rtl="1"/>
            <a:r>
              <a:rPr lang="ar-SA" dirty="0" smtClean="0"/>
              <a:t>ولأبي داود والترمذي ، وحسَّنه : أن امرأة ثابتِ بنِ قيس </a:t>
            </a:r>
            <a:r>
              <a:rPr lang="ar-SA" dirty="0" err="1" smtClean="0"/>
              <a:t>اختَلَعَت</a:t>
            </a:r>
            <a:r>
              <a:rPr lang="ar-SA" dirty="0" smtClean="0"/>
              <a:t> منه ، فجعل النبي – صلى الله عليه وسلم – عدتها </a:t>
            </a:r>
            <a:r>
              <a:rPr lang="ar-SA" dirty="0" err="1" smtClean="0"/>
              <a:t>حيضة</a:t>
            </a:r>
            <a:r>
              <a:rPr lang="ar-SA" dirty="0" smtClean="0"/>
              <a:t> . </a:t>
            </a:r>
            <a:endParaRPr lang="ar-SA" dirty="0"/>
          </a:p>
        </p:txBody>
      </p:sp>
    </p:spTree>
    <p:extLst>
      <p:ext uri="{BB962C8B-B14F-4D97-AF65-F5344CB8AC3E}">
        <p14:creationId xmlns:p14="http://schemas.microsoft.com/office/powerpoint/2010/main" val="770818069"/>
      </p:ext>
    </p:extLst>
  </p:cSld>
  <p:clrMapOvr>
    <a:masterClrMapping/>
  </p:clrMapOvr>
  <p:transition>
    <p:wedg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تابع [2/2]</a:t>
            </a:r>
            <a:endParaRPr lang="ar-SA" dirty="0">
              <a:solidFill>
                <a:srgbClr val="FF0000"/>
              </a:solidFill>
            </a:endParaRPr>
          </a:p>
        </p:txBody>
      </p:sp>
      <p:sp>
        <p:nvSpPr>
          <p:cNvPr id="3" name="عنصر نائب للمحتوى 2"/>
          <p:cNvSpPr>
            <a:spLocks noGrp="1"/>
          </p:cNvSpPr>
          <p:nvPr>
            <p:ph idx="1"/>
          </p:nvPr>
        </p:nvSpPr>
        <p:spPr/>
        <p:txBody>
          <a:bodyPr/>
          <a:lstStyle/>
          <a:p>
            <a:r>
              <a:rPr lang="ar-SA" b="1" dirty="0" smtClean="0">
                <a:solidFill>
                  <a:srgbClr val="FF0000"/>
                </a:solidFill>
              </a:rPr>
              <a:t># ترجمة ثابت بن قيس : </a:t>
            </a:r>
          </a:p>
          <a:p>
            <a:pPr marL="0" algn="justLow" rtl="1"/>
            <a:r>
              <a:rPr lang="ar-SA" dirty="0" smtClean="0">
                <a:solidFill>
                  <a:srgbClr val="000000"/>
                </a:solidFill>
              </a:rPr>
              <a:t>هو </a:t>
            </a:r>
            <a:r>
              <a:rPr lang="ar-SA" dirty="0" err="1" smtClean="0">
                <a:solidFill>
                  <a:srgbClr val="000000"/>
                </a:solidFill>
              </a:rPr>
              <a:t>خزرجي</a:t>
            </a:r>
            <a:r>
              <a:rPr lang="ar-SA" dirty="0" smtClean="0">
                <a:solidFill>
                  <a:srgbClr val="000000"/>
                </a:solidFill>
              </a:rPr>
              <a:t> أنصاري من أعيان الصحابة ، كان خطيبا للأنصار وللرسول - صلى الله عليه وسلم – ، شهد أُحدا وما بعدها ، وشهد له النبي - صلى الله عليه وسلم – بالجنة . أما امرأته ؛ فقيل هي  زينب بنتُ عبد الله بنِ أبي بنِ </a:t>
            </a:r>
            <a:r>
              <a:rPr lang="ar-SA" dirty="0" err="1" smtClean="0">
                <a:solidFill>
                  <a:srgbClr val="000000"/>
                </a:solidFill>
              </a:rPr>
              <a:t>سلول</a:t>
            </a:r>
            <a:r>
              <a:rPr lang="ar-SA" dirty="0" smtClean="0">
                <a:solidFill>
                  <a:srgbClr val="000000"/>
                </a:solidFill>
              </a:rPr>
              <a:t> ، وقيل هي جميلة , وقيل غير ذلك .</a:t>
            </a:r>
          </a:p>
          <a:p>
            <a:pPr rtl="1"/>
            <a:r>
              <a:rPr lang="ar-SA" b="1" dirty="0" smtClean="0">
                <a:solidFill>
                  <a:srgbClr val="FF0000"/>
                </a:solidFill>
              </a:rPr>
              <a:t># معاني أهمِ مفردات  الحديث :</a:t>
            </a:r>
          </a:p>
          <a:p>
            <a:pPr algn="justLow" rtl="1"/>
            <a:r>
              <a:rPr lang="ar-SA" dirty="0" smtClean="0">
                <a:solidFill>
                  <a:srgbClr val="FF0000"/>
                </a:solidFill>
              </a:rPr>
              <a:t>= أكره الكفر في الإسلام </a:t>
            </a:r>
            <a:r>
              <a:rPr lang="ar-SA" dirty="0" smtClean="0"/>
              <a:t>: أي أكره من الاستمرار في العيش معه زوجة له الوقوع فيما يقتضي الكفر من النشوز وبغض الزوج ونحوهما .</a:t>
            </a:r>
            <a:endParaRPr lang="ar-SA" dirty="0"/>
          </a:p>
        </p:txBody>
      </p:sp>
    </p:spTree>
    <p:extLst>
      <p:ext uri="{BB962C8B-B14F-4D97-AF65-F5344CB8AC3E}">
        <p14:creationId xmlns:p14="http://schemas.microsoft.com/office/powerpoint/2010/main" val="1624126529"/>
      </p:ext>
    </p:extLst>
  </p:cSld>
  <p:clrMapOvr>
    <a:masterClrMapping/>
  </p:clrMapOvr>
  <p:transition>
    <p:wedg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تابع [2/2]</a:t>
            </a:r>
            <a:endParaRPr lang="ar-SA" dirty="0"/>
          </a:p>
        </p:txBody>
      </p:sp>
      <p:sp>
        <p:nvSpPr>
          <p:cNvPr id="3" name="عنصر نائب للمحتوى 2"/>
          <p:cNvSpPr>
            <a:spLocks noGrp="1"/>
          </p:cNvSpPr>
          <p:nvPr>
            <p:ph idx="1"/>
          </p:nvPr>
        </p:nvSpPr>
        <p:spPr/>
        <p:txBody>
          <a:bodyPr/>
          <a:lstStyle/>
          <a:p>
            <a:pPr rtl="1"/>
            <a:r>
              <a:rPr lang="ar-SA" dirty="0" smtClean="0">
                <a:solidFill>
                  <a:srgbClr val="FF0000"/>
                </a:solidFill>
              </a:rPr>
              <a:t>= حديقته</a:t>
            </a:r>
            <a:r>
              <a:rPr lang="ar-SA" dirty="0" smtClean="0"/>
              <a:t>:أي بستانه ؛ ففي الرواية أنه كان تزوجها على حديقة نخل .</a:t>
            </a:r>
          </a:p>
          <a:p>
            <a:pPr rtl="1"/>
            <a:r>
              <a:rPr lang="ar-SA" b="1" dirty="0" smtClean="0">
                <a:solidFill>
                  <a:srgbClr val="FF0000"/>
                </a:solidFill>
              </a:rPr>
              <a:t># بعض ما يؤخذ من الحديث :</a:t>
            </a:r>
          </a:p>
          <a:p>
            <a:pPr rtl="1">
              <a:buFont typeface="Arial" pitchFamily="34" charset="0"/>
              <a:buChar char="•"/>
            </a:pPr>
            <a:r>
              <a:rPr lang="ar-SA" dirty="0" smtClean="0">
                <a:solidFill>
                  <a:srgbClr val="000000"/>
                </a:solidFill>
              </a:rPr>
              <a:t>شرعية الخلع وصحته .</a:t>
            </a:r>
          </a:p>
          <a:p>
            <a:pPr rtl="1">
              <a:buFont typeface="Arial" pitchFamily="34" charset="0"/>
              <a:buChar char="•"/>
            </a:pPr>
            <a:r>
              <a:rPr lang="ar-SA" dirty="0" smtClean="0">
                <a:solidFill>
                  <a:srgbClr val="000000"/>
                </a:solidFill>
              </a:rPr>
              <a:t>جواز أخذ العِوَضِ من المرأة , وأوجبه بعضهم ؛ ليتوافق مع قوله تعالى:{ فلا جناح عليهما فيما افتدت </a:t>
            </a:r>
            <a:r>
              <a:rPr lang="ar-SA" dirty="0" err="1" smtClean="0">
                <a:solidFill>
                  <a:srgbClr val="000000"/>
                </a:solidFill>
              </a:rPr>
              <a:t>به</a:t>
            </a:r>
            <a:r>
              <a:rPr lang="ar-SA" dirty="0" smtClean="0">
                <a:solidFill>
                  <a:srgbClr val="000000"/>
                </a:solidFill>
              </a:rPr>
              <a:t> } .</a:t>
            </a:r>
          </a:p>
          <a:p>
            <a:pPr rtl="1">
              <a:buFont typeface="Arial" pitchFamily="34" charset="0"/>
              <a:buChar char="•"/>
            </a:pPr>
            <a:r>
              <a:rPr lang="ar-SA" dirty="0" smtClean="0">
                <a:solidFill>
                  <a:srgbClr val="000000"/>
                </a:solidFill>
              </a:rPr>
              <a:t>يأخذ الزوج من زوجته </a:t>
            </a:r>
            <a:r>
              <a:rPr lang="ar-SA" dirty="0" err="1" smtClean="0">
                <a:solidFill>
                  <a:srgbClr val="000000"/>
                </a:solidFill>
              </a:rPr>
              <a:t>المُخْتَلِعَة</a:t>
            </a:r>
            <a:r>
              <a:rPr lang="ar-SA" dirty="0" smtClean="0">
                <a:solidFill>
                  <a:srgbClr val="000000"/>
                </a:solidFill>
              </a:rPr>
              <a:t> ما كان أعطاها ؛ بلا زيادة عليه .</a:t>
            </a:r>
          </a:p>
          <a:p>
            <a:pPr rtl="1">
              <a:buFont typeface="Arial" pitchFamily="34" charset="0"/>
              <a:buChar char="•"/>
            </a:pPr>
            <a:r>
              <a:rPr lang="ar-SA" dirty="0" smtClean="0">
                <a:solidFill>
                  <a:srgbClr val="000000"/>
                </a:solidFill>
              </a:rPr>
              <a:t>استحباب خلع المرأة إذا ما طلبت هي ذلك .</a:t>
            </a:r>
          </a:p>
          <a:p>
            <a:pPr rtl="1">
              <a:buFont typeface="Arial" pitchFamily="34" charset="0"/>
              <a:buChar char="•"/>
            </a:pPr>
            <a:endParaRPr lang="ar-SA" dirty="0" smtClean="0">
              <a:solidFill>
                <a:srgbClr val="000000"/>
              </a:solidFill>
            </a:endParaRPr>
          </a:p>
          <a:p>
            <a:pPr rtl="1"/>
            <a:endParaRPr lang="ar-SA" dirty="0" smtClean="0"/>
          </a:p>
          <a:p>
            <a:pPr rtl="1"/>
            <a:endParaRPr lang="ar-SA" dirty="0"/>
          </a:p>
        </p:txBody>
      </p:sp>
    </p:spTree>
    <p:extLst>
      <p:ext uri="{BB962C8B-B14F-4D97-AF65-F5344CB8AC3E}">
        <p14:creationId xmlns:p14="http://schemas.microsoft.com/office/powerpoint/2010/main" val="736467273"/>
      </p:ext>
    </p:extLst>
  </p:cSld>
  <p:clrMapOvr>
    <a:masterClrMapping/>
  </p:clrMapOvr>
  <p:transition>
    <p:wedg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85732097"/>
      </p:ext>
    </p:extLst>
  </p:cSld>
  <p:clrMapOvr>
    <a:masterClrMapping/>
  </p:clrMapOvr>
  <p:transition>
    <p:wedg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123</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123</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469203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124</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a:t>
            </a:r>
            <a:r>
              <a:rPr lang="ar-SA" spc="-150" dirty="0" err="1"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a:t>
            </a: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 لسابعة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3737576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dirty="0" smtClean="0">
                <a:solidFill>
                  <a:srgbClr val="3B84AF"/>
                </a:solidFill>
                <a:effectLst>
                  <a:outerShdw blurRad="38100" dist="38100" dir="2700000" algn="tl">
                    <a:srgbClr val="000000">
                      <a:alpha val="43137"/>
                    </a:srgbClr>
                  </a:outerShdw>
                </a:effectLst>
              </a:rPr>
              <a:t>عناصر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algn="ctr" rtl="1"/>
            <a:r>
              <a:rPr lang="ar-SA" b="1" dirty="0" smtClean="0">
                <a:solidFill>
                  <a:srgbClr val="009900"/>
                </a:solidFill>
              </a:rPr>
              <a:t>[1]</a:t>
            </a:r>
          </a:p>
          <a:p>
            <a:pPr algn="ctr" rtl="1"/>
            <a:r>
              <a:rPr lang="ar-SA" b="1" dirty="0" smtClean="0">
                <a:solidFill>
                  <a:srgbClr val="009900"/>
                </a:solidFill>
              </a:rPr>
              <a:t> مدخل إلى كتاب الطلاق</a:t>
            </a:r>
          </a:p>
          <a:p>
            <a:pPr algn="ctr" rtl="1"/>
            <a:r>
              <a:rPr lang="ar-SA" b="1" dirty="0" smtClean="0">
                <a:solidFill>
                  <a:srgbClr val="FF0000"/>
                </a:solidFill>
              </a:rPr>
              <a:t>[2]</a:t>
            </a:r>
          </a:p>
          <a:p>
            <a:pPr algn="ctr" rtl="1"/>
            <a:r>
              <a:rPr lang="ar-SA" b="1" dirty="0" smtClean="0">
                <a:solidFill>
                  <a:srgbClr val="FF0000"/>
                </a:solidFill>
              </a:rPr>
              <a:t> دراسة لثلاثة أحاديث من كتاب الطلاق </a:t>
            </a:r>
            <a:endParaRPr lang="ar-SA" dirty="0" smtClean="0">
              <a:solidFill>
                <a:srgbClr val="FF0000"/>
              </a:solidFill>
            </a:endParaRPr>
          </a:p>
          <a:p>
            <a:pPr rtl="1"/>
            <a:endParaRPr lang="ar-SA" b="1" dirty="0" smtClean="0">
              <a:solidFill>
                <a:srgbClr val="FF0000"/>
              </a:solidFill>
            </a:endParaRPr>
          </a:p>
          <a:p>
            <a:pPr rtl="1"/>
            <a:endParaRPr lang="ar-SA" b="1" dirty="0" smtClean="0"/>
          </a:p>
          <a:p>
            <a:pPr rtl="1"/>
            <a:endParaRPr lang="ar-SA" b="1" dirty="0" smtClean="0"/>
          </a:p>
          <a:p>
            <a:endParaRPr lang="ar-SA" dirty="0"/>
          </a:p>
        </p:txBody>
      </p:sp>
    </p:spTree>
    <p:extLst>
      <p:ext uri="{BB962C8B-B14F-4D97-AF65-F5344CB8AC3E}">
        <p14:creationId xmlns:p14="http://schemas.microsoft.com/office/powerpoint/2010/main" val="3346036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8967" y="228600"/>
            <a:ext cx="8915400" cy="1143000"/>
          </a:xfrm>
        </p:spPr>
        <p:style>
          <a:lnRef idx="3">
            <a:schemeClr val="lt1"/>
          </a:lnRef>
          <a:fillRef idx="1">
            <a:schemeClr val="accent6"/>
          </a:fillRef>
          <a:effectRef idx="1">
            <a:schemeClr val="accent6"/>
          </a:effectRef>
          <a:fontRef idx="minor">
            <a:schemeClr val="lt1"/>
          </a:fontRef>
        </p:style>
        <p:txBody>
          <a:bodyPr/>
          <a:lstStyle/>
          <a:p>
            <a:pPr rtl="1"/>
            <a:r>
              <a:rPr lang="ar-SA" sz="3600" b="1" dirty="0" smtClean="0">
                <a:solidFill>
                  <a:srgbClr val="009900"/>
                </a:solidFill>
              </a:rPr>
              <a:t>[1] مدخل إلى كتاب الطلاق  </a:t>
            </a:r>
            <a:endParaRPr lang="ar-SA" sz="3600" dirty="0">
              <a:solidFill>
                <a:srgbClr val="0099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algn="ctr" rtl="1"/>
            <a:r>
              <a:rPr lang="ar-SA" b="1" dirty="0" smtClean="0">
                <a:solidFill>
                  <a:srgbClr val="009900"/>
                </a:solidFill>
              </a:rPr>
              <a:t> </a:t>
            </a:r>
          </a:p>
          <a:p>
            <a:pPr algn="ctr" rtl="1"/>
            <a:r>
              <a:rPr lang="ar-SA" b="1" dirty="0" smtClean="0">
                <a:solidFill>
                  <a:srgbClr val="009900"/>
                </a:solidFill>
              </a:rPr>
              <a:t>[1/1] </a:t>
            </a:r>
          </a:p>
          <a:p>
            <a:pPr algn="ctr" rtl="1"/>
            <a:r>
              <a:rPr lang="ar-SA" b="1" dirty="0" smtClean="0">
                <a:solidFill>
                  <a:srgbClr val="009900"/>
                </a:solidFill>
              </a:rPr>
              <a:t>تعريف الطلاق لغة وشرعا</a:t>
            </a:r>
          </a:p>
          <a:p>
            <a:pPr algn="ctr" rtl="1"/>
            <a:r>
              <a:rPr lang="ar-SA" b="1" dirty="0" smtClean="0">
                <a:solidFill>
                  <a:srgbClr val="009900"/>
                </a:solidFill>
              </a:rPr>
              <a:t>[2/1]</a:t>
            </a:r>
          </a:p>
          <a:p>
            <a:pPr algn="ctr" rtl="1"/>
            <a:r>
              <a:rPr lang="ar-SA" b="1" dirty="0" smtClean="0">
                <a:solidFill>
                  <a:srgbClr val="009900"/>
                </a:solidFill>
              </a:rPr>
              <a:t>أصل مشروعية الطلاق</a:t>
            </a:r>
          </a:p>
          <a:p>
            <a:pPr algn="ctr" rtl="1"/>
            <a:r>
              <a:rPr lang="ar-SA" b="1" dirty="0" smtClean="0">
                <a:solidFill>
                  <a:srgbClr val="009900"/>
                </a:solidFill>
              </a:rPr>
              <a:t>[3/1]</a:t>
            </a:r>
          </a:p>
          <a:p>
            <a:pPr algn="ctr" rtl="1"/>
            <a:r>
              <a:rPr lang="ar-SA" b="1" dirty="0" smtClean="0">
                <a:solidFill>
                  <a:srgbClr val="009900"/>
                </a:solidFill>
              </a:rPr>
              <a:t>حكمة مشروعية الطلاق</a:t>
            </a:r>
          </a:p>
        </p:txBody>
      </p:sp>
    </p:spTree>
    <p:extLst>
      <p:ext uri="{BB962C8B-B14F-4D97-AF65-F5344CB8AC3E}">
        <p14:creationId xmlns:p14="http://schemas.microsoft.com/office/powerpoint/2010/main" val="149594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ar-SA" sz="4000" dirty="0" smtClean="0">
                <a:solidFill>
                  <a:srgbClr val="009900"/>
                </a:solidFill>
                <a:effectLst>
                  <a:outerShdw blurRad="38100" dist="38100" dir="2700000" algn="tl">
                    <a:srgbClr val="000000">
                      <a:alpha val="43137"/>
                    </a:srgbClr>
                  </a:outerShdw>
                </a:effectLst>
              </a:rPr>
              <a:t>تابع [1]</a:t>
            </a:r>
            <a:endParaRPr lang="ar-SA" sz="4000" dirty="0">
              <a:solidFill>
                <a:srgbClr val="0099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dirty="0" smtClean="0">
                <a:solidFill>
                  <a:srgbClr val="009900"/>
                </a:solidFill>
              </a:rPr>
              <a:t>[1/1] تعريف الطلاق لغة وشرعا</a:t>
            </a:r>
          </a:p>
          <a:p>
            <a:pPr marL="0" algn="justLow" rtl="1"/>
            <a:r>
              <a:rPr lang="ar-SA" b="1" dirty="0" smtClean="0">
                <a:solidFill>
                  <a:srgbClr val="009900"/>
                </a:solidFill>
              </a:rPr>
              <a:t>الطلاق لغة : </a:t>
            </a:r>
            <a:r>
              <a:rPr lang="ar-SA" dirty="0" smtClean="0">
                <a:solidFill>
                  <a:srgbClr val="000000"/>
                </a:solidFill>
              </a:rPr>
              <a:t>هو حَلُّ الوثاقِ ؛ مشتق من الإطلاق وهو الإرسالُ والتركُ ؛ وفلان طلق اليدين بالخير : أي كثيرُ البذلِ والإرسال لهما بذلكَ .</a:t>
            </a:r>
            <a:r>
              <a:rPr lang="ar-SA" b="1" dirty="0" smtClean="0">
                <a:solidFill>
                  <a:srgbClr val="000000"/>
                </a:solidFill>
              </a:rPr>
              <a:t> </a:t>
            </a:r>
            <a:r>
              <a:rPr lang="ar-SA" b="1" dirty="0" smtClean="0">
                <a:solidFill>
                  <a:srgbClr val="009900"/>
                </a:solidFill>
              </a:rPr>
              <a:t>  </a:t>
            </a:r>
          </a:p>
          <a:p>
            <a:pPr marL="0" algn="justLow" rtl="1"/>
            <a:r>
              <a:rPr lang="ar-SA" b="1" dirty="0" smtClean="0">
                <a:solidFill>
                  <a:srgbClr val="009900"/>
                </a:solidFill>
              </a:rPr>
              <a:t>الطلاق شرعا : </a:t>
            </a:r>
            <a:r>
              <a:rPr lang="ar-SA" dirty="0" smtClean="0">
                <a:solidFill>
                  <a:srgbClr val="000000"/>
                </a:solidFill>
              </a:rPr>
              <a:t>هو حلُّ عقدةِ التزويجِ ؛ قيل إنه لفظ جاهلي ورد الإسلام بتقريره .</a:t>
            </a:r>
          </a:p>
          <a:p>
            <a:pPr marL="0" rtl="1"/>
            <a:r>
              <a:rPr lang="ar-SA" b="1" dirty="0" smtClean="0">
                <a:solidFill>
                  <a:srgbClr val="009900"/>
                </a:solidFill>
              </a:rPr>
              <a:t>[2/1] أصل مشروعية الطلاق</a:t>
            </a:r>
          </a:p>
          <a:p>
            <a:pPr marL="0" rtl="1"/>
            <a:r>
              <a:rPr lang="ar-SA" dirty="0" smtClean="0">
                <a:solidFill>
                  <a:srgbClr val="009900"/>
                </a:solidFill>
              </a:rPr>
              <a:t>الطلاق مشروع </a:t>
            </a:r>
            <a:r>
              <a:rPr lang="ar-SA" dirty="0" smtClean="0">
                <a:solidFill>
                  <a:srgbClr val="000000"/>
                </a:solidFill>
              </a:rPr>
              <a:t>بالكتاب والسنة والإجماع والقياس .</a:t>
            </a:r>
          </a:p>
          <a:p>
            <a:pPr marL="0" rtl="1"/>
            <a:endParaRPr lang="ar-SA" dirty="0" smtClean="0">
              <a:solidFill>
                <a:srgbClr val="000000"/>
              </a:solidFill>
            </a:endParaRPr>
          </a:p>
        </p:txBody>
      </p:sp>
    </p:spTree>
    <p:extLst>
      <p:ext uri="{BB962C8B-B14F-4D97-AF65-F5344CB8AC3E}">
        <p14:creationId xmlns:p14="http://schemas.microsoft.com/office/powerpoint/2010/main" val="2292348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rtl="1"/>
            <a:r>
              <a:rPr lang="ar-SA" dirty="0" smtClean="0">
                <a:solidFill>
                  <a:srgbClr val="009900"/>
                </a:solidFill>
                <a:effectLst>
                  <a:outerShdw blurRad="38100" dist="38100" dir="2700000" algn="tl">
                    <a:srgbClr val="000000">
                      <a:alpha val="43137"/>
                    </a:srgbClr>
                  </a:outerShdw>
                </a:effectLst>
              </a:rPr>
              <a:t>تابع [1]</a:t>
            </a:r>
            <a:endParaRPr lang="ar-SA" dirty="0">
              <a:solidFill>
                <a:srgbClr val="009900"/>
              </a:solidFill>
            </a:endParaRPr>
          </a:p>
        </p:txBody>
      </p:sp>
      <p:sp>
        <p:nvSpPr>
          <p:cNvPr id="5" name="عنصر نائب للمحتوى 4"/>
          <p:cNvSpPr>
            <a:spLocks noGrp="1"/>
          </p:cNvSpPr>
          <p:nvPr>
            <p:ph idx="1"/>
          </p:nvPr>
        </p:nvSpPr>
        <p:spPr>
          <a:xfrm>
            <a:off x="533400" y="1600201"/>
            <a:ext cx="8915400" cy="4525963"/>
          </a:xfrm>
        </p:spPr>
        <p:txBody>
          <a:bodyPr/>
          <a:lstStyle/>
          <a:p>
            <a:pPr marL="0" algn="justLow" rtl="1"/>
            <a:r>
              <a:rPr lang="ar-SA" dirty="0" smtClean="0">
                <a:solidFill>
                  <a:srgbClr val="009900"/>
                </a:solidFill>
              </a:rPr>
              <a:t>= </a:t>
            </a:r>
            <a:r>
              <a:rPr lang="ar-SA" dirty="0" smtClean="0"/>
              <a:t>فقد دلت نصوص القرآن وهي كثيرة على مشروعيته ؛ منها قوله تعالى : { الطلاق مرتان فإمساك بمعروف أو تسريح بإحسان } .</a:t>
            </a:r>
          </a:p>
          <a:p>
            <a:pPr marL="0" algn="justLow" rtl="1"/>
            <a:r>
              <a:rPr lang="ar-SA" dirty="0" smtClean="0">
                <a:solidFill>
                  <a:srgbClr val="009900"/>
                </a:solidFill>
              </a:rPr>
              <a:t>=</a:t>
            </a:r>
            <a:r>
              <a:rPr lang="ar-SA" dirty="0" smtClean="0"/>
              <a:t> كما دلت نصوص السنة وهي كثيرة على مشروعيته ؛ منها قوله – صلى الله عليه وسلم – : { إذا طَهُرَتْ فَلْيُطَلِّقْ أو لِيُمْسِكْ } . </a:t>
            </a:r>
          </a:p>
          <a:p>
            <a:pPr marL="0" algn="justLow" rtl="1"/>
            <a:r>
              <a:rPr lang="ar-SA" dirty="0" smtClean="0">
                <a:solidFill>
                  <a:srgbClr val="009900"/>
                </a:solidFill>
              </a:rPr>
              <a:t>=</a:t>
            </a:r>
            <a:r>
              <a:rPr lang="ar-SA" dirty="0" smtClean="0"/>
              <a:t> وقد أجمع علماء الأمة على مشروعيته .</a:t>
            </a:r>
          </a:p>
          <a:p>
            <a:pPr marL="0" algn="justLow" rtl="1"/>
            <a:r>
              <a:rPr lang="ar-SA" dirty="0" smtClean="0">
                <a:solidFill>
                  <a:srgbClr val="009900"/>
                </a:solidFill>
              </a:rPr>
              <a:t>=</a:t>
            </a:r>
            <a:r>
              <a:rPr lang="ar-SA" dirty="0" smtClean="0"/>
              <a:t> وهو مشروع بالقياس أيضا ؛ فالزواج الذي يتم بالعقد لتحقيق مصالح مشروعة ؛ ينفسخ بالطلاق للغرض نفسه .</a:t>
            </a:r>
          </a:p>
          <a:p>
            <a:pPr marL="0" algn="justLow" rtl="1"/>
            <a:endParaRPr lang="ar-SA" dirty="0" smtClean="0"/>
          </a:p>
          <a:p>
            <a:pPr marL="0" algn="justLow" rtl="1"/>
            <a:endParaRPr lang="ar-SA" dirty="0" smtClean="0"/>
          </a:p>
        </p:txBody>
      </p:sp>
    </p:spTree>
    <p:extLst>
      <p:ext uri="{BB962C8B-B14F-4D97-AF65-F5344CB8AC3E}">
        <p14:creationId xmlns:p14="http://schemas.microsoft.com/office/powerpoint/2010/main" val="808382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rtl="1"/>
            <a:r>
              <a:rPr lang="ar-SA" sz="4000" dirty="0" smtClean="0">
                <a:solidFill>
                  <a:srgbClr val="009900"/>
                </a:solidFill>
                <a:effectLst>
                  <a:outerShdw blurRad="38100" dist="38100" dir="2700000" algn="tl">
                    <a:srgbClr val="000000">
                      <a:alpha val="43137"/>
                    </a:srgbClr>
                  </a:outerShdw>
                </a:effectLst>
              </a:rPr>
              <a:t>تابع [1]</a:t>
            </a:r>
            <a:endParaRPr lang="ar-SA" sz="4000" dirty="0"/>
          </a:p>
        </p:txBody>
      </p:sp>
      <p:sp>
        <p:nvSpPr>
          <p:cNvPr id="5" name="عنصر نائب للمحتوى 4"/>
          <p:cNvSpPr>
            <a:spLocks noGrp="1"/>
          </p:cNvSpPr>
          <p:nvPr>
            <p:ph idx="1"/>
          </p:nvPr>
        </p:nvSpPr>
        <p:spPr/>
        <p:txBody>
          <a:bodyPr/>
          <a:lstStyle/>
          <a:p>
            <a:pPr rtl="1"/>
            <a:r>
              <a:rPr lang="ar-SA" b="1" dirty="0" smtClean="0">
                <a:solidFill>
                  <a:srgbClr val="009900"/>
                </a:solidFill>
              </a:rPr>
              <a:t>[3/1]حكمة مشروعية الطلاق</a:t>
            </a:r>
          </a:p>
          <a:p>
            <a:pPr marL="0" algn="justLow" rtl="1"/>
            <a:r>
              <a:rPr lang="ar-SA" dirty="0" smtClean="0">
                <a:solidFill>
                  <a:srgbClr val="000000"/>
                </a:solidFill>
              </a:rPr>
              <a:t>يحرص الإسلام على استمرار الحياة الزوجية واستقرار الأسرة ؛ لأن في ذلك استقرارا للمجتمع , كما يحرص – أيضا – على وضع علاج لأية خلافات قد تنشب بين الزوجين ؛ لذلك شرع الإصلاح بالوعظ وإلا فبالهجر , وإلا فبالضرب التأديبي ؛ وإلا فبالتحكيم . </a:t>
            </a:r>
          </a:p>
          <a:p>
            <a:pPr marL="0" algn="justLow" rtl="1"/>
            <a:r>
              <a:rPr lang="ar-SA" dirty="0" smtClean="0">
                <a:solidFill>
                  <a:srgbClr val="000000"/>
                </a:solidFill>
              </a:rPr>
              <a:t>قال تعالى :{ واللاتي تخافون نشوزهن فعظوهن واهجروهن في المضاجع واضربوهن فإن أطعنكم فلا تبغوا عليهن سبيلا}. </a:t>
            </a:r>
          </a:p>
          <a:p>
            <a:pPr marL="0" algn="justLow" rtl="1"/>
            <a:r>
              <a:rPr lang="ar-SA" dirty="0" smtClean="0">
                <a:solidFill>
                  <a:srgbClr val="000000"/>
                </a:solidFill>
              </a:rPr>
              <a:t>وقال تعالى:{فابعثوا حكما من أهله وحكما من أهلها إن يريدا إصلاحا</a:t>
            </a:r>
          </a:p>
          <a:p>
            <a:pPr algn="justLow" rtl="1"/>
            <a:endParaRPr lang="ar-SA" b="1" dirty="0" smtClean="0">
              <a:solidFill>
                <a:srgbClr val="009900"/>
              </a:solidFill>
            </a:endParaRPr>
          </a:p>
        </p:txBody>
      </p:sp>
    </p:spTree>
    <p:extLst>
      <p:ext uri="{BB962C8B-B14F-4D97-AF65-F5344CB8AC3E}">
        <p14:creationId xmlns:p14="http://schemas.microsoft.com/office/powerpoint/2010/main" val="1410160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rtl="1" eaLnBrk="1" hangingPunct="1">
              <a:defRPr/>
            </a:pPr>
            <a:r>
              <a:rPr lang="ar-SA" dirty="0" smtClean="0">
                <a:solidFill>
                  <a:srgbClr val="009900"/>
                </a:solidFill>
                <a:effectLst>
                  <a:outerShdw blurRad="38100" dist="38100" dir="2700000" algn="tl">
                    <a:srgbClr val="000000">
                      <a:alpha val="43137"/>
                    </a:srgbClr>
                  </a:outerShdw>
                </a:effectLst>
              </a:rPr>
              <a:t>تابع [1]</a:t>
            </a:r>
            <a:endParaRPr lang="ar-SA" b="1" dirty="0" smtClean="0">
              <a:solidFill>
                <a:srgbClr val="009900"/>
              </a:solidFill>
              <a:cs typeface="Arial" pitchFamily="34" charset="0"/>
            </a:endParaRPr>
          </a:p>
        </p:txBody>
      </p:sp>
      <p:sp>
        <p:nvSpPr>
          <p:cNvPr id="5" name="عنصر نائب للمحتوى 4"/>
          <p:cNvSpPr>
            <a:spLocks noGrp="1"/>
          </p:cNvSpPr>
          <p:nvPr>
            <p:ph idx="1"/>
          </p:nvPr>
        </p:nvSpPr>
        <p:spPr/>
        <p:txBody>
          <a:bodyPr/>
          <a:lstStyle/>
          <a:p>
            <a:pPr rtl="1"/>
            <a:r>
              <a:rPr lang="ar-SA" dirty="0" smtClean="0">
                <a:solidFill>
                  <a:srgbClr val="000000"/>
                </a:solidFill>
              </a:rPr>
              <a:t>يوفق الله بينهما } . .</a:t>
            </a:r>
          </a:p>
          <a:p>
            <a:pPr marL="0" algn="justLow" rtl="1"/>
            <a:r>
              <a:rPr lang="ar-SA" dirty="0" smtClean="0">
                <a:solidFill>
                  <a:srgbClr val="000000"/>
                </a:solidFill>
              </a:rPr>
              <a:t> ولم يعالج الإسلام المشاكل الزوجية بالطلاق إلا في حـال استدامتها واستحالة استمرار العشرة الزوجية في ظلها ؛ فجاء علاجه للمشاكل الزوجية بالطلاق من باب ( آخر العلاج الكيّ ) ، وعلى قاعدة العمل بقوله تعالى : { وإن يتفرقا </a:t>
            </a:r>
            <a:r>
              <a:rPr lang="ar-SA" dirty="0" err="1" smtClean="0">
                <a:solidFill>
                  <a:srgbClr val="000000"/>
                </a:solidFill>
              </a:rPr>
              <a:t>يُغْنِ</a:t>
            </a:r>
            <a:r>
              <a:rPr lang="ar-SA" dirty="0" smtClean="0">
                <a:solidFill>
                  <a:srgbClr val="000000"/>
                </a:solidFill>
              </a:rPr>
              <a:t> الله كلاّ من سَعَتِهِ } .</a:t>
            </a:r>
          </a:p>
          <a:p>
            <a:pPr marL="0" algn="justLow" rtl="1"/>
            <a:r>
              <a:rPr lang="ar-SA" dirty="0" smtClean="0">
                <a:solidFill>
                  <a:srgbClr val="000000"/>
                </a:solidFill>
              </a:rPr>
              <a:t>وحتى بعد وقوع الطلاق ؛ فإن الإسلام  يجعله رجعيا لمرتين ؛ ليتيح الفرصة لكلا الزوجين لمراجعة النفس والعودة للاجتماع ، ولا يجعله طلاقا غير رجعي إلا في حال اتساع دائرة المشاكل اتساعا خطيرا !!  </a:t>
            </a:r>
            <a:endParaRPr lang="ar-SA" dirty="0" smtClean="0">
              <a:solidFill>
                <a:srgbClr val="009900"/>
              </a:solidFill>
            </a:endParaRPr>
          </a:p>
        </p:txBody>
      </p:sp>
    </p:spTree>
    <p:extLst>
      <p:ext uri="{BB962C8B-B14F-4D97-AF65-F5344CB8AC3E}">
        <p14:creationId xmlns:p14="http://schemas.microsoft.com/office/powerpoint/2010/main" val="1843495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rPr>
              <a:t/>
            </a:r>
            <a:br>
              <a:rPr lang="ar-SA" b="1" dirty="0" smtClean="0">
                <a:solidFill>
                  <a:srgbClr val="FF0000"/>
                </a:solidFill>
              </a:rPr>
            </a:br>
            <a:r>
              <a:rPr lang="ar-SA" b="1" dirty="0" smtClean="0">
                <a:solidFill>
                  <a:srgbClr val="FF0000"/>
                </a:solidFill>
              </a:rPr>
              <a:t>[2] دراسة لثلاثة أحاديث من كتاب الطلاق</a:t>
            </a:r>
            <a:br>
              <a:rPr lang="ar-SA" b="1" dirty="0" smtClean="0">
                <a:solidFill>
                  <a:srgbClr val="FF0000"/>
                </a:solidFill>
              </a:rPr>
            </a:b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endParaRPr lang="ar-SA" b="1" dirty="0" smtClean="0">
              <a:solidFill>
                <a:srgbClr val="FF0000"/>
              </a:solidFill>
            </a:endParaRPr>
          </a:p>
          <a:p>
            <a:pPr algn="ctr" rtl="1"/>
            <a:r>
              <a:rPr lang="ar-SA" b="1" dirty="0" smtClean="0">
                <a:solidFill>
                  <a:srgbClr val="FF0000"/>
                </a:solidFill>
              </a:rPr>
              <a:t>[1/2] </a:t>
            </a:r>
          </a:p>
          <a:p>
            <a:pPr algn="ctr" rtl="1"/>
            <a:r>
              <a:rPr lang="ar-SA" b="1" dirty="0" smtClean="0">
                <a:solidFill>
                  <a:srgbClr val="FF0000"/>
                </a:solidFill>
              </a:rPr>
              <a:t>الحديث الأول (ح3/ 1009 ، </a:t>
            </a:r>
            <a:r>
              <a:rPr lang="ar-SA" b="1" dirty="0" err="1" smtClean="0">
                <a:solidFill>
                  <a:srgbClr val="FF0000"/>
                </a:solidFill>
              </a:rPr>
              <a:t>ص</a:t>
            </a:r>
            <a:r>
              <a:rPr lang="ar-SA" b="1" dirty="0" smtClean="0">
                <a:solidFill>
                  <a:srgbClr val="FF0000"/>
                </a:solidFill>
              </a:rPr>
              <a:t> 161 – 164 )</a:t>
            </a:r>
          </a:p>
          <a:p>
            <a:pPr algn="ctr" rtl="1"/>
            <a:r>
              <a:rPr lang="ar-SA" b="1" dirty="0" smtClean="0">
                <a:solidFill>
                  <a:srgbClr val="FF0000"/>
                </a:solidFill>
              </a:rPr>
              <a:t>[2/2]</a:t>
            </a:r>
          </a:p>
          <a:p>
            <a:pPr marL="0" algn="ctr" rtl="1"/>
            <a:r>
              <a:rPr lang="ar-SA" b="1" dirty="0" smtClean="0">
                <a:solidFill>
                  <a:srgbClr val="FF0000"/>
                </a:solidFill>
              </a:rPr>
              <a:t>الحديث الثاني (ح8/ 1014 ، </a:t>
            </a:r>
            <a:r>
              <a:rPr lang="ar-SA" b="1" dirty="0" err="1" smtClean="0">
                <a:solidFill>
                  <a:srgbClr val="FF0000"/>
                </a:solidFill>
              </a:rPr>
              <a:t>ص</a:t>
            </a:r>
            <a:r>
              <a:rPr lang="ar-SA" b="1" dirty="0" smtClean="0">
                <a:solidFill>
                  <a:srgbClr val="FF0000"/>
                </a:solidFill>
              </a:rPr>
              <a:t> 170 – 171 )</a:t>
            </a:r>
          </a:p>
          <a:p>
            <a:pPr algn="ctr" rtl="1"/>
            <a:r>
              <a:rPr lang="ar-SA" b="1" dirty="0" smtClean="0">
                <a:solidFill>
                  <a:srgbClr val="FF0000"/>
                </a:solidFill>
              </a:rPr>
              <a:t> [3/2]</a:t>
            </a:r>
          </a:p>
          <a:p>
            <a:pPr marL="0" algn="ctr" rtl="1"/>
            <a:r>
              <a:rPr lang="ar-SA" b="1" dirty="0" smtClean="0">
                <a:solidFill>
                  <a:srgbClr val="FF0000"/>
                </a:solidFill>
              </a:rPr>
              <a:t>الحديث الثالث (ح9/ 1015 ، </a:t>
            </a:r>
            <a:r>
              <a:rPr lang="ar-SA" b="1" dirty="0" err="1" smtClean="0">
                <a:solidFill>
                  <a:srgbClr val="FF0000"/>
                </a:solidFill>
              </a:rPr>
              <a:t>ص</a:t>
            </a:r>
            <a:r>
              <a:rPr lang="ar-SA" b="1" dirty="0" smtClean="0">
                <a:solidFill>
                  <a:srgbClr val="FF0000"/>
                </a:solidFill>
              </a:rPr>
              <a:t> 171 – 173 )</a:t>
            </a:r>
          </a:p>
          <a:p>
            <a:pPr marL="0" algn="ctr" rtl="1"/>
            <a:endParaRPr lang="ar-SA" dirty="0" smtClean="0">
              <a:solidFill>
                <a:srgbClr val="FF0000"/>
              </a:solidFill>
            </a:endParaRPr>
          </a:p>
        </p:txBody>
      </p:sp>
    </p:spTree>
    <p:extLst>
      <p:ext uri="{BB962C8B-B14F-4D97-AF65-F5344CB8AC3E}">
        <p14:creationId xmlns:p14="http://schemas.microsoft.com/office/powerpoint/2010/main" val="3636945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[1/2] الحديث الأول</a:t>
            </a:r>
          </a:p>
        </p:txBody>
      </p:sp>
      <p:sp>
        <p:nvSpPr>
          <p:cNvPr id="5" name="عنصر نائب للمحتوى 4"/>
          <p:cNvSpPr>
            <a:spLocks noGrp="1"/>
          </p:cNvSpPr>
          <p:nvPr>
            <p:ph idx="1"/>
          </p:nvPr>
        </p:nvSpPr>
        <p:spPr/>
        <p:txBody>
          <a:bodyPr/>
          <a:lstStyle/>
          <a:p>
            <a:pPr marL="0" algn="justLow" rtl="1"/>
            <a:r>
              <a:rPr lang="ar-SA" dirty="0" smtClean="0"/>
              <a:t>عن ابن </a:t>
            </a:r>
            <a:r>
              <a:rPr lang="ar-SA" sz="2800" dirty="0" smtClean="0"/>
              <a:t>عباس – رضي الله عنهما – </a:t>
            </a:r>
            <a:r>
              <a:rPr lang="ar-SA" dirty="0" smtClean="0"/>
              <a:t>قال : </a:t>
            </a:r>
            <a:r>
              <a:rPr lang="ar-SA" dirty="0" smtClean="0">
                <a:solidFill>
                  <a:srgbClr val="FF0000"/>
                </a:solidFill>
              </a:rPr>
              <a:t>كان الطلاق على عهد رسول الله – صلى الله عليه وسلم – وأبي بكر وسنتين من خلافة عمرَ طلاقَ الثلاثِ واحدة ؛ فقال عمر : إن الناس قد استعجلوا في أمر كانت لهم فيه أناة ، فلو أمضيناه عليهم ؟ فأمضاه عليهم .</a:t>
            </a:r>
            <a:r>
              <a:rPr lang="ar-SA" dirty="0" smtClean="0"/>
              <a:t> رواه مسلم.</a:t>
            </a:r>
          </a:p>
          <a:p>
            <a:pPr marL="0" algn="justLow" rtl="1"/>
            <a:r>
              <a:rPr lang="ar-SA" b="1" dirty="0" smtClean="0">
                <a:solidFill>
                  <a:srgbClr val="FF0000"/>
                </a:solidFill>
              </a:rPr>
              <a:t># معاني أهمِ مفردات  الحديث :</a:t>
            </a:r>
          </a:p>
          <a:p>
            <a:pPr marL="0" algn="justLow" rtl="1"/>
            <a:r>
              <a:rPr lang="ar-SA" b="1" dirty="0" smtClean="0">
                <a:solidFill>
                  <a:srgbClr val="FF0000"/>
                </a:solidFill>
              </a:rPr>
              <a:t>أناة : </a:t>
            </a:r>
            <a:r>
              <a:rPr lang="ar-SA" dirty="0" smtClean="0"/>
              <a:t>أي : مهلة .</a:t>
            </a:r>
          </a:p>
          <a:p>
            <a:pPr marL="0" algn="justLow" rtl="1"/>
            <a:r>
              <a:rPr lang="ar-SA" b="1" dirty="0" smtClean="0">
                <a:solidFill>
                  <a:srgbClr val="FF0000"/>
                </a:solidFill>
              </a:rPr>
              <a:t>أمضيناه عليهم : </a:t>
            </a:r>
            <a:r>
              <a:rPr lang="ar-SA" dirty="0" smtClean="0"/>
              <a:t>أي : لو أنفذنا عليهم طلاق الثلاث فألزمناهم بأنها ثلاث طلقات لا واحدة لمنعهم ذلك عن تتابع الطلقات . </a:t>
            </a:r>
          </a:p>
          <a:p>
            <a:pPr marL="0" algn="justLow" rtl="1"/>
            <a:endParaRPr lang="ar-SA" dirty="0"/>
          </a:p>
        </p:txBody>
      </p:sp>
    </p:spTree>
    <p:extLst>
      <p:ext uri="{BB962C8B-B14F-4D97-AF65-F5344CB8AC3E}">
        <p14:creationId xmlns:p14="http://schemas.microsoft.com/office/powerpoint/2010/main" val="1180367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[1/2]</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solidFill>
                <a:srgbClr val="FF00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dirty="0" smtClean="0">
                <a:solidFill>
                  <a:srgbClr val="FF0000"/>
                </a:solidFill>
              </a:rPr>
              <a:t># بعض ما يؤخذ من الحديث :</a:t>
            </a:r>
          </a:p>
          <a:p>
            <a:pPr algn="justLow" rtl="1">
              <a:buFont typeface="Arial" pitchFamily="34" charset="0"/>
              <a:buChar char="•"/>
            </a:pPr>
            <a:r>
              <a:rPr lang="ar-SA" dirty="0" smtClean="0"/>
              <a:t>التشريع الأصلي : أنَّ إيقاع الطلقات الثلاث دفعة واحدة (بكلمة واحدة أو بكلمات ثلاث) يحسب طلقة واحدة فقط .</a:t>
            </a:r>
          </a:p>
          <a:p>
            <a:pPr algn="justLow" rtl="1">
              <a:buFont typeface="Arial" pitchFamily="34" charset="0"/>
              <a:buChar char="•"/>
            </a:pPr>
            <a:r>
              <a:rPr lang="ar-SA" dirty="0" smtClean="0"/>
              <a:t>اجتهاد عمر – رضي الله عنه – في اعتبار إيقاع الطلقات الثلاث دفعة واحدة على أنه ثلاث طلقات ؛ ردعا للناس عندما كثر منهم   فعل ذلك .</a:t>
            </a:r>
          </a:p>
          <a:p>
            <a:pPr algn="justLow" rtl="1"/>
            <a:r>
              <a:rPr lang="ar-SA" dirty="0" smtClean="0"/>
              <a:t>قال الشارح - رحمه الله – ( مج3/ج6/ </a:t>
            </a:r>
            <a:r>
              <a:rPr lang="ar-SA" dirty="0" err="1" smtClean="0"/>
              <a:t>ص</a:t>
            </a:r>
            <a:r>
              <a:rPr lang="ar-SA" dirty="0" smtClean="0"/>
              <a:t> 161-163) :</a:t>
            </a:r>
          </a:p>
          <a:p>
            <a:pPr algn="justLow" rtl="1"/>
            <a:r>
              <a:rPr lang="ar-SA" dirty="0" smtClean="0"/>
              <a:t>” .. وقد استُشكِلَ أنه كيف يصح من عمر مخالفة ما كان في عصر </a:t>
            </a:r>
            <a:r>
              <a:rPr lang="ar-SA" dirty="0" err="1" smtClean="0"/>
              <a:t>ه</a:t>
            </a:r>
            <a:endParaRPr lang="ar-SA" dirty="0" smtClean="0"/>
          </a:p>
          <a:p>
            <a:pPr algn="justLow" rtl="1">
              <a:buFont typeface="Arial" pitchFamily="34" charset="0"/>
              <a:buChar char="•"/>
            </a:pPr>
            <a:endParaRPr lang="ar-SA" dirty="0" smtClean="0"/>
          </a:p>
          <a:p>
            <a:pPr algn="justLow" rtl="1">
              <a:buFont typeface="Arial" pitchFamily="34" charset="0"/>
              <a:buChar char="•"/>
            </a:pPr>
            <a:endParaRPr lang="ar-SA" dirty="0" smtClean="0"/>
          </a:p>
          <a:p>
            <a:pPr algn="justLow" rtl="1">
              <a:buFont typeface="Arial" pitchFamily="34" charset="0"/>
              <a:buChar char="•"/>
            </a:pPr>
            <a:endParaRPr lang="ar-SA" dirty="0" smtClean="0">
              <a:solidFill>
                <a:srgbClr val="000000"/>
              </a:solidFill>
            </a:endParaRPr>
          </a:p>
          <a:p>
            <a:endParaRPr lang="ar-SA" dirty="0"/>
          </a:p>
        </p:txBody>
      </p:sp>
    </p:spTree>
    <p:extLst>
      <p:ext uri="{BB962C8B-B14F-4D97-AF65-F5344CB8AC3E}">
        <p14:creationId xmlns:p14="http://schemas.microsoft.com/office/powerpoint/2010/main" val="1413768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[1/2]</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6" name="عنصر نائب للمحتوى 5"/>
          <p:cNvSpPr>
            <a:spLocks noGrp="1"/>
          </p:cNvSpPr>
          <p:nvPr>
            <p:ph idx="1"/>
          </p:nvPr>
        </p:nvSpPr>
        <p:spPr>
          <a:xfrm>
            <a:off x="527384" y="1600201"/>
            <a:ext cx="8915400" cy="4525963"/>
          </a:xfrm>
        </p:spPr>
        <p:txBody>
          <a:bodyPr/>
          <a:lstStyle/>
          <a:p>
            <a:pPr marL="0" algn="justLow" rtl="1"/>
            <a:r>
              <a:rPr lang="ar-SA" dirty="0" smtClean="0"/>
              <a:t>– صلى الله عليه وسلم – ثم في عصر أبي بكر ثم في أول أيامه ؟ .. وأجيب عنه بستة أجوبة : .. الثالث : أن هذا الحديث ورد في صورة خاصة ؛هي قول المطلق : أنتِ طالق أنتِ طالق أنتِ طالق ، وذلك أنه كان في عصر النبوة وما بعده ، وكان حال الناس محمولا على السلامة والصدق ؛ فيُقبَلُ قولُ من ادعى أن اللفظ الثاني تأكيد للأول لا تأسيسُ طلاق آخر ، ويُصَدَّقُ في دعواه . فلما رأى عمرُ تغير أحوال الناس وغلبة الدعاوى الباطلة ؛ رأى من المصلحة أن يُجرى المتكلم على ظاهر كلامه ، ولا يُصَدَّق في دعوى ضميره . وهذا الجواب ارتضاه القرطبي , وقال النووي : هو أصح الأجوبة ” .</a:t>
            </a:r>
          </a:p>
          <a:p>
            <a:pPr rtl="1"/>
            <a:endParaRPr lang="ar-SA" dirty="0"/>
          </a:p>
        </p:txBody>
      </p:sp>
    </p:spTree>
    <p:extLst>
      <p:ext uri="{BB962C8B-B14F-4D97-AF65-F5344CB8AC3E}">
        <p14:creationId xmlns:p14="http://schemas.microsoft.com/office/powerpoint/2010/main" val="3891831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[1/2]</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0" algn="justLow" rtl="1"/>
            <a:r>
              <a:rPr lang="ar-SA" b="1" u="sng" dirty="0" smtClean="0">
                <a:solidFill>
                  <a:srgbClr val="FF0000"/>
                </a:solidFill>
              </a:rPr>
              <a:t>فائدة : </a:t>
            </a:r>
            <a:r>
              <a:rPr lang="ar-SA" dirty="0" smtClean="0"/>
              <a:t>اختلفت آراء أهل العلم في : من أوقع الطلقات الثلاث بكلمة واحدة (بقوله : ”أنت طالق ثلاثا ” ، ونحوها) أو بكلمات لم يتخللها رجعة ولا نكاح ( بقوله ” أنت طالق ثم طالق ثم طالق ” أو بأن يقول : ” أنت طالق ” ثم يقول : ” أنت طالق ” ثم يقول : ” أنت طالق“ ) ؛ هل تلزمه الثلاث أم واحدة فقط ؟ على أقوال أشهرها  :</a:t>
            </a:r>
          </a:p>
          <a:p>
            <a:pPr marL="0" indent="-514350" algn="justLow" rtl="1"/>
            <a:r>
              <a:rPr lang="ar-SA" dirty="0" smtClean="0"/>
              <a:t>قول جمهور أهل العلم ومنهم الأئمة الأربعة : تلزمه الطلقات الثلاث ؛ فلا تحل له مطلقته إلا بعد أن تنكح زوجا غيره وتعتد منه .</a:t>
            </a:r>
          </a:p>
          <a:p>
            <a:pPr marL="0" algn="justLow" rtl="1"/>
            <a:r>
              <a:rPr lang="ar-SA" dirty="0" smtClean="0"/>
              <a:t>قول ابن عباس وابن مسعود وعطاء وابن تيمية وابن القيم وآخرين: لا يلزمه إلا طلقة واحدة فقط .    </a:t>
            </a:r>
          </a:p>
          <a:p>
            <a:pPr algn="justLow" rtl="1"/>
            <a:endParaRPr lang="ar-SA" dirty="0" smtClean="0"/>
          </a:p>
          <a:p>
            <a:pPr algn="justLow" rtl="1"/>
            <a:endParaRPr lang="ar-SA" dirty="0" smtClean="0"/>
          </a:p>
          <a:p>
            <a:pPr rtl="1"/>
            <a:endParaRPr lang="ar-SA" dirty="0"/>
          </a:p>
        </p:txBody>
      </p:sp>
    </p:spTree>
    <p:extLst>
      <p:ext uri="{BB962C8B-B14F-4D97-AF65-F5344CB8AC3E}">
        <p14:creationId xmlns:p14="http://schemas.microsoft.com/office/powerpoint/2010/main" val="2401352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rtl="1"/>
            <a:r>
              <a:rPr lang="ar-SA" b="1" dirty="0" smtClean="0">
                <a:solidFill>
                  <a:srgbClr val="FF0000"/>
                </a:solidFill>
              </a:rPr>
              <a:t>[2/2] الحديث الثاني</a:t>
            </a:r>
            <a:endParaRPr lang="ar-SA" dirty="0"/>
          </a:p>
        </p:txBody>
      </p:sp>
      <p:sp>
        <p:nvSpPr>
          <p:cNvPr id="4" name="عنصر نائب للمحتوى 3"/>
          <p:cNvSpPr>
            <a:spLocks noGrp="1"/>
          </p:cNvSpPr>
          <p:nvPr>
            <p:ph idx="1"/>
          </p:nvPr>
        </p:nvSpPr>
        <p:spPr/>
        <p:txBody>
          <a:bodyPr/>
          <a:lstStyle/>
          <a:p>
            <a:pPr marL="0" algn="justLow" rtl="1"/>
            <a:r>
              <a:rPr lang="ar-SA" dirty="0" smtClean="0"/>
              <a:t>عن أبي هريرة – رضي الله عنه – </a:t>
            </a:r>
            <a:r>
              <a:rPr lang="ar-SA" dirty="0" smtClean="0">
                <a:solidFill>
                  <a:srgbClr val="FF0000"/>
                </a:solidFill>
              </a:rPr>
              <a:t>عن النبي – صلى الله عليه وسلم – قال </a:t>
            </a:r>
            <a:r>
              <a:rPr lang="ar-SA" b="1" dirty="0" smtClean="0">
                <a:solidFill>
                  <a:srgbClr val="FF0000"/>
                </a:solidFill>
              </a:rPr>
              <a:t>:{ إنَّ الله تجاوز عن أُمتي ما حدَّثت </a:t>
            </a:r>
            <a:r>
              <a:rPr lang="ar-SA" b="1" dirty="0" err="1" smtClean="0">
                <a:solidFill>
                  <a:srgbClr val="FF0000"/>
                </a:solidFill>
              </a:rPr>
              <a:t>به</a:t>
            </a:r>
            <a:r>
              <a:rPr lang="ar-SA" b="1" dirty="0" smtClean="0">
                <a:solidFill>
                  <a:srgbClr val="FF0000"/>
                </a:solidFill>
              </a:rPr>
              <a:t> أنفُسَها ما لم تعمل أو تكلَّم }</a:t>
            </a:r>
            <a:r>
              <a:rPr lang="ar-SA" dirty="0" smtClean="0"/>
              <a:t> متفق عليه .</a:t>
            </a:r>
          </a:p>
          <a:p>
            <a:pPr marL="0" algn="justLow" rtl="1"/>
            <a:r>
              <a:rPr lang="ar-SA" b="1" dirty="0" smtClean="0">
                <a:solidFill>
                  <a:srgbClr val="FF0000"/>
                </a:solidFill>
              </a:rPr>
              <a:t># معاني أهمِ مفردات  الحديث :</a:t>
            </a:r>
          </a:p>
          <a:p>
            <a:pPr marL="0" algn="justLow" rtl="1"/>
            <a:r>
              <a:rPr lang="ar-SA" b="1" dirty="0" smtClean="0">
                <a:solidFill>
                  <a:srgbClr val="FF0000"/>
                </a:solidFill>
              </a:rPr>
              <a:t>= تجاوز : </a:t>
            </a:r>
            <a:r>
              <a:rPr lang="ar-SA" dirty="0" smtClean="0"/>
              <a:t>أي : صفح </a:t>
            </a:r>
            <a:r>
              <a:rPr lang="ar-SA" b="1" dirty="0" smtClean="0">
                <a:solidFill>
                  <a:srgbClr val="FF0000"/>
                </a:solidFill>
              </a:rPr>
              <a:t>.</a:t>
            </a:r>
          </a:p>
          <a:p>
            <a:pPr marL="0" algn="justLow" rtl="1"/>
            <a:r>
              <a:rPr lang="ar-SA" b="1" dirty="0" smtClean="0">
                <a:solidFill>
                  <a:srgbClr val="FF0000"/>
                </a:solidFill>
              </a:rPr>
              <a:t>= ما حدثت </a:t>
            </a:r>
            <a:r>
              <a:rPr lang="ar-SA" b="1" dirty="0" err="1" smtClean="0">
                <a:solidFill>
                  <a:srgbClr val="FF0000"/>
                </a:solidFill>
              </a:rPr>
              <a:t>به</a:t>
            </a:r>
            <a:r>
              <a:rPr lang="ar-SA" b="1" dirty="0" smtClean="0">
                <a:solidFill>
                  <a:srgbClr val="FF0000"/>
                </a:solidFill>
              </a:rPr>
              <a:t> أنفسها : </a:t>
            </a:r>
            <a:r>
              <a:rPr lang="ar-SA" b="1" dirty="0" smtClean="0"/>
              <a:t>أي : </a:t>
            </a:r>
            <a:r>
              <a:rPr lang="ar-SA" dirty="0" smtClean="0"/>
              <a:t>ما أخبرت </a:t>
            </a:r>
            <a:r>
              <a:rPr lang="ar-SA" dirty="0" err="1" smtClean="0"/>
              <a:t>به</a:t>
            </a:r>
            <a:r>
              <a:rPr lang="ar-SA" dirty="0" smtClean="0"/>
              <a:t> أنفسها ؛ والمقصود :ما يخطر بقلب الإنسان من وساوس .</a:t>
            </a:r>
            <a:endParaRPr lang="ar-SA" b="1" dirty="0" smtClean="0">
              <a:solidFill>
                <a:srgbClr val="FF0000"/>
              </a:solidFill>
            </a:endParaRPr>
          </a:p>
          <a:p>
            <a:pPr marL="0" algn="justLow" rtl="1"/>
            <a:endParaRPr lang="ar-SA" dirty="0"/>
          </a:p>
        </p:txBody>
      </p:sp>
    </p:spTree>
    <p:extLst>
      <p:ext uri="{BB962C8B-B14F-4D97-AF65-F5344CB8AC3E}">
        <p14:creationId xmlns:p14="http://schemas.microsoft.com/office/powerpoint/2010/main" val="1778231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cs typeface="Arial" pitchFamily="34" charset="0"/>
              </a:rPr>
              <a:t/>
            </a:r>
            <a:br>
              <a:rPr lang="ar-SA" b="1" dirty="0" smtClean="0">
                <a:solidFill>
                  <a:srgbClr val="FF0000"/>
                </a:solidFill>
                <a:cs typeface="Arial" pitchFamily="34" charset="0"/>
              </a:rPr>
            </a:br>
            <a:r>
              <a:rPr lang="ar-SA" b="1" dirty="0" smtClean="0">
                <a:solidFill>
                  <a:srgbClr val="FF0000"/>
                </a:solidFill>
                <a:cs typeface="Arial" pitchFamily="34" charset="0"/>
              </a:rPr>
              <a:t>تابع</a:t>
            </a:r>
            <a:r>
              <a:rPr lang="ar-SA" b="1" dirty="0" smtClean="0">
                <a:solidFill>
                  <a:srgbClr val="FF0000"/>
                </a:solidFill>
              </a:rPr>
              <a:t>[2/2] </a:t>
            </a:r>
            <a:r>
              <a:rPr lang="ar-SA" dirty="0" smtClean="0"/>
              <a:t/>
            </a:r>
            <a:br>
              <a:rPr lang="ar-SA" dirty="0" smtClean="0"/>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rtl="1"/>
            <a:r>
              <a:rPr lang="ar-SA" b="1" dirty="0" smtClean="0">
                <a:solidFill>
                  <a:srgbClr val="FF0000"/>
                </a:solidFill>
              </a:rPr>
              <a:t># بعض ما يؤخذ من الحديث :</a:t>
            </a:r>
          </a:p>
          <a:p>
            <a:pPr algn="justLow" rtl="1">
              <a:buFont typeface="Arial" pitchFamily="34" charset="0"/>
              <a:buChar char="•"/>
            </a:pPr>
            <a:r>
              <a:rPr lang="ar-SA" dirty="0" smtClean="0"/>
              <a:t>صفح الله تعالى عن العبد فيما يتعلق بالهواجس والوساوس وخطرات النفس ؛ لأنها أمور لا إرادية ! </a:t>
            </a:r>
          </a:p>
          <a:p>
            <a:pPr algn="justLow" rtl="1">
              <a:buFont typeface="Arial" pitchFamily="34" charset="0"/>
              <a:buChar char="•"/>
            </a:pPr>
            <a:r>
              <a:rPr lang="ar-SA" dirty="0" smtClean="0"/>
              <a:t>أنَّ الإنسان مؤاخذ بما يتكلم </a:t>
            </a:r>
            <a:r>
              <a:rPr lang="ar-SA" dirty="0" err="1" smtClean="0"/>
              <a:t>به</a:t>
            </a:r>
            <a:r>
              <a:rPr lang="ar-SA" dirty="0" smtClean="0"/>
              <a:t> وبما يفعله .</a:t>
            </a:r>
          </a:p>
          <a:p>
            <a:pPr algn="justLow" rtl="1">
              <a:buFont typeface="Arial" pitchFamily="34" charset="0"/>
              <a:buChar char="•"/>
            </a:pPr>
            <a:r>
              <a:rPr lang="ar-SA" dirty="0" smtClean="0"/>
              <a:t>عدم وقوع الطلاق بمجرد حديث النفس ( وهو قول الجمهور) .</a:t>
            </a:r>
          </a:p>
          <a:p>
            <a:pPr algn="justLow" rtl="1">
              <a:buFont typeface="Arial" pitchFamily="34" charset="0"/>
              <a:buChar char="•"/>
            </a:pPr>
            <a:r>
              <a:rPr lang="ar-SA" dirty="0" smtClean="0"/>
              <a:t>من كتب الطلاق وقع طلاقه ؛ لأنه عزم بقلبه وعمل بكتابه ( وهو قول الجمهور وشَرَطَ مالك الإشهاد على ذلك ) .</a:t>
            </a:r>
          </a:p>
        </p:txBody>
      </p:sp>
    </p:spTree>
    <p:extLst>
      <p:ext uri="{BB962C8B-B14F-4D97-AF65-F5344CB8AC3E}">
        <p14:creationId xmlns:p14="http://schemas.microsoft.com/office/powerpoint/2010/main" val="1509671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[3/2] الحديث الثالث</a:t>
            </a:r>
            <a:endParaRPr lang="ar-SA" dirty="0"/>
          </a:p>
        </p:txBody>
      </p:sp>
      <p:sp>
        <p:nvSpPr>
          <p:cNvPr id="3" name="عنصر نائب للمحتوى 2"/>
          <p:cNvSpPr>
            <a:spLocks noGrp="1"/>
          </p:cNvSpPr>
          <p:nvPr>
            <p:ph idx="1"/>
          </p:nvPr>
        </p:nvSpPr>
        <p:spPr/>
        <p:txBody>
          <a:bodyPr/>
          <a:lstStyle/>
          <a:p>
            <a:pPr marL="0" algn="justLow" rtl="1"/>
            <a:r>
              <a:rPr lang="ar-SA" dirty="0" smtClean="0"/>
              <a:t>عن ابن عباس – رضي الله عنهما – </a:t>
            </a:r>
            <a:r>
              <a:rPr lang="ar-SA" dirty="0" smtClean="0">
                <a:solidFill>
                  <a:srgbClr val="FF0000"/>
                </a:solidFill>
              </a:rPr>
              <a:t>عن النبي – صلى الله عليه وسلم – قال </a:t>
            </a:r>
            <a:r>
              <a:rPr lang="ar-SA" b="1" dirty="0" smtClean="0">
                <a:solidFill>
                  <a:srgbClr val="FF0000"/>
                </a:solidFill>
              </a:rPr>
              <a:t>:{ إنَّ الله تعالى وَضَعَ عن أُمَّتي الخطأَ والنسيان </a:t>
            </a:r>
            <a:r>
              <a:rPr lang="ar-SA" b="1" dirty="0" err="1" smtClean="0">
                <a:solidFill>
                  <a:srgbClr val="FF0000"/>
                </a:solidFill>
              </a:rPr>
              <a:t>َ</a:t>
            </a:r>
            <a:r>
              <a:rPr lang="ar-SA" b="1" dirty="0" smtClean="0">
                <a:solidFill>
                  <a:srgbClr val="FF0000"/>
                </a:solidFill>
              </a:rPr>
              <a:t> وما استُكْرِهوا عليه } </a:t>
            </a:r>
            <a:r>
              <a:rPr lang="ar-SA" dirty="0" smtClean="0"/>
              <a:t> حديث صحيح ؛ رواه ابن ماجة والحاكم ، وصححه ابن حبّان والألباني وأحمد شاكر وغيرهم .</a:t>
            </a:r>
          </a:p>
          <a:p>
            <a:pPr marL="0" algn="justLow" rtl="1"/>
            <a:r>
              <a:rPr lang="ar-SA" b="1" dirty="0" smtClean="0">
                <a:solidFill>
                  <a:srgbClr val="FF0000"/>
                </a:solidFill>
              </a:rPr>
              <a:t># معاني أهمِ مفردات  الحديث :</a:t>
            </a:r>
          </a:p>
          <a:p>
            <a:pPr marL="0" algn="justLow" rtl="1"/>
            <a:r>
              <a:rPr lang="ar-SA" b="1" dirty="0" smtClean="0">
                <a:solidFill>
                  <a:srgbClr val="FF0000"/>
                </a:solidFill>
              </a:rPr>
              <a:t>= وضع عن أمتي : </a:t>
            </a:r>
            <a:r>
              <a:rPr lang="ar-SA" dirty="0" smtClean="0"/>
              <a:t>أي : أسقط عنها .</a:t>
            </a:r>
          </a:p>
          <a:p>
            <a:pPr marL="0" algn="justLow" rtl="1"/>
            <a:r>
              <a:rPr lang="ar-SA" b="1" dirty="0" smtClean="0">
                <a:solidFill>
                  <a:srgbClr val="FF0000"/>
                </a:solidFill>
              </a:rPr>
              <a:t>= الخطأ : </a:t>
            </a:r>
            <a:r>
              <a:rPr lang="ar-SA" dirty="0" smtClean="0"/>
              <a:t>أي : الفعل غير المُتعمَّد .</a:t>
            </a:r>
          </a:p>
          <a:p>
            <a:pPr marL="0" algn="justLow" rtl="1"/>
            <a:r>
              <a:rPr lang="ar-SA" b="1" dirty="0" smtClean="0">
                <a:solidFill>
                  <a:srgbClr val="FF0000"/>
                </a:solidFill>
              </a:rPr>
              <a:t>= النسيان : </a:t>
            </a:r>
            <a:r>
              <a:rPr lang="ar-SA" dirty="0" smtClean="0"/>
              <a:t>أي : ما </a:t>
            </a:r>
            <a:r>
              <a:rPr lang="ar-SA" dirty="0" err="1" smtClean="0"/>
              <a:t>يضاد</a:t>
            </a:r>
            <a:r>
              <a:rPr lang="ar-SA" dirty="0" smtClean="0"/>
              <a:t> الذكر والحفظ . </a:t>
            </a:r>
            <a:endParaRPr lang="ar-SA" dirty="0"/>
          </a:p>
        </p:txBody>
      </p:sp>
    </p:spTree>
    <p:extLst>
      <p:ext uri="{BB962C8B-B14F-4D97-AF65-F5344CB8AC3E}">
        <p14:creationId xmlns:p14="http://schemas.microsoft.com/office/powerpoint/2010/main" val="2827093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rPr>
              <a:t>تابع [3/2]</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 بعض ما يؤخذ من الحديث :</a:t>
            </a:r>
          </a:p>
          <a:p>
            <a:pPr algn="justLow" rtl="1">
              <a:buFont typeface="Arial" pitchFamily="34" charset="0"/>
              <a:buChar char="•"/>
            </a:pPr>
            <a:r>
              <a:rPr lang="ar-SA" dirty="0" smtClean="0"/>
              <a:t>صفح الله تعالى عن العبد وتجاوزه عنه  فيما يتعلق بالأفعال غير المتعمدة ، وكذلك الصادرة عن غفلة منه وعدم تذكر ، والصادرة تحت وطأة الإكراه .</a:t>
            </a:r>
          </a:p>
          <a:p>
            <a:pPr algn="justLow" rtl="1">
              <a:buFont typeface="Arial" pitchFamily="34" charset="0"/>
              <a:buChar char="•"/>
            </a:pPr>
            <a:r>
              <a:rPr lang="ar-SA" dirty="0" smtClean="0"/>
              <a:t>عدم وقوع طلاق </a:t>
            </a:r>
            <a:r>
              <a:rPr lang="ar-SA" dirty="0" err="1" smtClean="0"/>
              <a:t>الخاطىء</a:t>
            </a:r>
            <a:r>
              <a:rPr lang="ar-SA" dirty="0" smtClean="0"/>
              <a:t> - وهو من صدر منه لفظ الطلاق عن غير قصد - ( وهو قول الجمهور وخالفهم  الحنفية) .</a:t>
            </a:r>
          </a:p>
          <a:p>
            <a:pPr algn="justLow" rtl="1">
              <a:buFont typeface="Arial" pitchFamily="34" charset="0"/>
              <a:buChar char="•"/>
            </a:pPr>
            <a:r>
              <a:rPr lang="ar-SA" dirty="0" smtClean="0"/>
              <a:t>عدم وقوع طلاق المكره ( وهو قول الجمهور وخالفهم الحنفية) .</a:t>
            </a:r>
          </a:p>
          <a:p>
            <a:pPr algn="justLow" rtl="1">
              <a:buFont typeface="Arial" pitchFamily="34" charset="0"/>
              <a:buChar char="•"/>
            </a:pPr>
            <a:endParaRPr lang="ar-SA" dirty="0" smtClean="0"/>
          </a:p>
          <a:p>
            <a:pPr rtl="1"/>
            <a:endParaRPr lang="ar-SA" dirty="0" smtClean="0">
              <a:solidFill>
                <a:srgbClr val="000000"/>
              </a:solidFill>
            </a:endParaRPr>
          </a:p>
          <a:p>
            <a:endParaRPr lang="ar-SA" dirty="0"/>
          </a:p>
        </p:txBody>
      </p:sp>
    </p:spTree>
    <p:extLst>
      <p:ext uri="{BB962C8B-B14F-4D97-AF65-F5344CB8AC3E}">
        <p14:creationId xmlns:p14="http://schemas.microsoft.com/office/powerpoint/2010/main" val="2997178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07383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141</a:t>
            </a:fld>
            <a:endParaRPr lang="en-US" smtClean="0"/>
          </a:p>
        </p:txBody>
      </p:sp>
      <p:sp>
        <p:nvSpPr>
          <p:cNvPr id="5" name="Rectangle 4"/>
          <p:cNvSpPr/>
          <p:nvPr/>
        </p:nvSpPr>
        <p:spPr>
          <a:xfrm>
            <a:off x="0" y="1524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141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749674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142</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a:t>
            </a:r>
            <a:r>
              <a:rPr lang="ar-SA" spc="-150" dirty="0" err="1"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a:t>
            </a: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 لثامنة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1051260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3B84AF"/>
                </a:solidFill>
                <a:effectLst>
                  <a:outerShdw blurRad="38100" dist="38100" dir="2700000" algn="tl">
                    <a:srgbClr val="000000">
                      <a:alpha val="43137"/>
                    </a:srgbClr>
                  </a:outerShdw>
                </a:effectLst>
              </a:rPr>
              <a:t>عنوان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FF0000"/>
                </a:solidFill>
              </a:rPr>
              <a:t>دراسة لأربعة أحاديث من كتاب الطلاق</a:t>
            </a:r>
            <a:br>
              <a:rPr lang="ar-SA" sz="4800" b="1" dirty="0" smtClean="0">
                <a:solidFill>
                  <a:srgbClr val="FF0000"/>
                </a:solidFill>
              </a:rPr>
            </a:br>
            <a:endParaRPr lang="ar-SA" sz="4800" b="1" dirty="0" smtClean="0"/>
          </a:p>
        </p:txBody>
      </p:sp>
    </p:spTree>
    <p:extLst>
      <p:ext uri="{BB962C8B-B14F-4D97-AF65-F5344CB8AC3E}">
        <p14:creationId xmlns:p14="http://schemas.microsoft.com/office/powerpoint/2010/main" val="3878839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3B84AF"/>
                </a:solidFill>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rtl="1"/>
            <a:r>
              <a:rPr lang="ar-SA" b="1" dirty="0" smtClean="0">
                <a:solidFill>
                  <a:srgbClr val="FF0000"/>
                </a:solidFill>
              </a:rPr>
              <a:t>[1] الحديث الأول (ح10/ 1016 ، </a:t>
            </a:r>
            <a:r>
              <a:rPr lang="ar-SA" b="1" dirty="0" err="1" smtClean="0">
                <a:solidFill>
                  <a:srgbClr val="FF0000"/>
                </a:solidFill>
              </a:rPr>
              <a:t>ص</a:t>
            </a:r>
            <a:r>
              <a:rPr lang="ar-SA" b="1" dirty="0" smtClean="0">
                <a:solidFill>
                  <a:srgbClr val="FF0000"/>
                </a:solidFill>
              </a:rPr>
              <a:t> 173 – 175 )</a:t>
            </a:r>
          </a:p>
          <a:p>
            <a:pPr rtl="1"/>
            <a:endParaRPr lang="ar-SA" b="1" dirty="0" smtClean="0">
              <a:solidFill>
                <a:srgbClr val="FF0000"/>
              </a:solidFill>
            </a:endParaRPr>
          </a:p>
          <a:p>
            <a:pPr marL="0" rtl="1"/>
            <a:r>
              <a:rPr lang="ar-SA" b="1" dirty="0" smtClean="0">
                <a:solidFill>
                  <a:srgbClr val="FF0000"/>
                </a:solidFill>
              </a:rPr>
              <a:t>[2] الحديث الثاني (ح11/ 1017 ، </a:t>
            </a:r>
            <a:r>
              <a:rPr lang="ar-SA" b="1" dirty="0" err="1" smtClean="0">
                <a:solidFill>
                  <a:srgbClr val="FF0000"/>
                </a:solidFill>
              </a:rPr>
              <a:t>ص</a:t>
            </a:r>
            <a:r>
              <a:rPr lang="ar-SA" b="1" dirty="0" smtClean="0">
                <a:solidFill>
                  <a:srgbClr val="FF0000"/>
                </a:solidFill>
              </a:rPr>
              <a:t> 175 – 176 )</a:t>
            </a:r>
          </a:p>
          <a:p>
            <a:pPr marL="0" rtl="1"/>
            <a:endParaRPr lang="ar-SA" b="1" dirty="0" smtClean="0">
              <a:solidFill>
                <a:srgbClr val="FF0000"/>
              </a:solidFill>
            </a:endParaRPr>
          </a:p>
          <a:p>
            <a:pPr marL="0" rtl="1"/>
            <a:r>
              <a:rPr lang="ar-SA" b="1" dirty="0" smtClean="0">
                <a:solidFill>
                  <a:srgbClr val="FF0000"/>
                </a:solidFill>
              </a:rPr>
              <a:t>[3] الحديث الثالث (ح14/ 1020 ، </a:t>
            </a:r>
            <a:r>
              <a:rPr lang="ar-SA" b="1" dirty="0" err="1" smtClean="0">
                <a:solidFill>
                  <a:srgbClr val="FF0000"/>
                </a:solidFill>
              </a:rPr>
              <a:t>ص</a:t>
            </a:r>
            <a:r>
              <a:rPr lang="ar-SA" b="1" dirty="0" smtClean="0">
                <a:solidFill>
                  <a:srgbClr val="FF0000"/>
                </a:solidFill>
              </a:rPr>
              <a:t> 180)</a:t>
            </a:r>
          </a:p>
          <a:p>
            <a:pPr marL="0" rtl="1"/>
            <a:endParaRPr lang="ar-SA" b="1" dirty="0" smtClean="0">
              <a:solidFill>
                <a:srgbClr val="FF0000"/>
              </a:solidFill>
            </a:endParaRPr>
          </a:p>
          <a:p>
            <a:pPr marL="0" rtl="1"/>
            <a:r>
              <a:rPr lang="ar-SA" b="1" dirty="0" smtClean="0">
                <a:solidFill>
                  <a:srgbClr val="FF0000"/>
                </a:solidFill>
              </a:rPr>
              <a:t>[4] الحديث الرابع (ح15/ 1021 ، </a:t>
            </a:r>
            <a:r>
              <a:rPr lang="ar-SA" b="1" dirty="0" err="1" smtClean="0">
                <a:solidFill>
                  <a:srgbClr val="FF0000"/>
                </a:solidFill>
              </a:rPr>
              <a:t>ص</a:t>
            </a:r>
            <a:r>
              <a:rPr lang="ar-SA" b="1" dirty="0" smtClean="0">
                <a:solidFill>
                  <a:srgbClr val="FF0000"/>
                </a:solidFill>
              </a:rPr>
              <a:t> 180 - 183)</a:t>
            </a: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3554164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ابن </a:t>
            </a:r>
            <a:r>
              <a:rPr lang="ar-SA" sz="2800" dirty="0" smtClean="0"/>
              <a:t>عباس – رضي الله عنهما – </a:t>
            </a:r>
            <a:r>
              <a:rPr lang="ar-SA" dirty="0" smtClean="0"/>
              <a:t>قال : </a:t>
            </a:r>
            <a:r>
              <a:rPr lang="ar-SA" dirty="0" smtClean="0">
                <a:solidFill>
                  <a:srgbClr val="FF0000"/>
                </a:solidFill>
              </a:rPr>
              <a:t>إذا حرَّم امرأتَه ليس بشيء . وقال لقد كان لكم في رسول الله – صلى الله عليه وسلم – أُسوة حسنة.</a:t>
            </a:r>
            <a:r>
              <a:rPr lang="ar-SA" dirty="0" smtClean="0"/>
              <a:t> رواه البخاري .</a:t>
            </a:r>
          </a:p>
          <a:p>
            <a:pPr marL="0" algn="justLow" rtl="1"/>
            <a:r>
              <a:rPr lang="ar-SA" dirty="0" smtClean="0"/>
              <a:t>ولمسلمٍ عن ابن عباس : </a:t>
            </a:r>
            <a:r>
              <a:rPr lang="ar-SA" dirty="0" smtClean="0">
                <a:solidFill>
                  <a:srgbClr val="FF0000"/>
                </a:solidFill>
              </a:rPr>
              <a:t>إذا حرَّم الرجلُ امرأته فهو يَمين يُكَفِّرُها </a:t>
            </a:r>
            <a:r>
              <a:rPr lang="ar-SA" dirty="0" smtClean="0"/>
              <a:t>. </a:t>
            </a:r>
          </a:p>
          <a:p>
            <a:pPr marL="0" algn="justLow" rtl="1"/>
            <a:r>
              <a:rPr lang="ar-SA" b="1" dirty="0" smtClean="0">
                <a:solidFill>
                  <a:srgbClr val="FF0000"/>
                </a:solidFill>
              </a:rPr>
              <a:t># معاني أهمِ مفردات  الحديث :</a:t>
            </a:r>
          </a:p>
          <a:p>
            <a:pPr marL="0" algn="justLow" rtl="1"/>
            <a:r>
              <a:rPr lang="ar-SA" dirty="0" smtClean="0">
                <a:solidFill>
                  <a:srgbClr val="FF0000"/>
                </a:solidFill>
              </a:rPr>
              <a:t>= ليس بشيء : </a:t>
            </a:r>
            <a:r>
              <a:rPr lang="ar-SA" dirty="0" smtClean="0"/>
              <a:t>أي : ليس بطلاق ؛ لا أنه لا حكم له أصلا  .</a:t>
            </a:r>
          </a:p>
          <a:p>
            <a:pPr marL="0" algn="justLow" rtl="1"/>
            <a:r>
              <a:rPr lang="ar-SA" dirty="0" smtClean="0">
                <a:solidFill>
                  <a:srgbClr val="FF0000"/>
                </a:solidFill>
              </a:rPr>
              <a:t>= إذا حرَّم الرجلُ امرأته : </a:t>
            </a:r>
            <a:r>
              <a:rPr lang="ar-SA" dirty="0" smtClean="0">
                <a:solidFill>
                  <a:srgbClr val="000000"/>
                </a:solidFill>
              </a:rPr>
              <a:t>أي : إذا قال لها ” أنت عليَّ حرام ” .</a:t>
            </a:r>
            <a:endParaRPr lang="ar-SA" dirty="0">
              <a:solidFill>
                <a:srgbClr val="000000"/>
              </a:solidFill>
            </a:endParaRPr>
          </a:p>
        </p:txBody>
      </p:sp>
    </p:spTree>
    <p:extLst>
      <p:ext uri="{BB962C8B-B14F-4D97-AF65-F5344CB8AC3E}">
        <p14:creationId xmlns:p14="http://schemas.microsoft.com/office/powerpoint/2010/main" val="3372946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solidFill>
                <a:srgbClr val="FF0000"/>
              </a:solidFill>
              <a:effectLst>
                <a:outerShdw blurRad="38100" dist="38100" dir="2700000" algn="tl">
                  <a:srgbClr val="000000">
                    <a:alpha val="43137"/>
                  </a:srgbClr>
                </a:outerShdw>
              </a:effectLst>
            </a:endParaRPr>
          </a:p>
        </p:txBody>
      </p:sp>
      <p:sp>
        <p:nvSpPr>
          <p:cNvPr id="4" name="عنصر نائب للمحتوى 3"/>
          <p:cNvSpPr>
            <a:spLocks noGrp="1"/>
          </p:cNvSpPr>
          <p:nvPr>
            <p:ph idx="1"/>
          </p:nvPr>
        </p:nvSpPr>
        <p:spPr/>
        <p:txBody>
          <a:bodyPr/>
          <a:lstStyle/>
          <a:p>
            <a:pPr rtl="1"/>
            <a:r>
              <a:rPr lang="ar-SA" b="1" dirty="0" smtClean="0">
                <a:solidFill>
                  <a:srgbClr val="FF0000"/>
                </a:solidFill>
              </a:rPr>
              <a:t># بعض ما يؤخذ من الحديث :</a:t>
            </a:r>
          </a:p>
          <a:p>
            <a:pPr algn="justLow" rtl="1">
              <a:buFont typeface="Arial" pitchFamily="34" charset="0"/>
              <a:buChar char="•"/>
            </a:pPr>
            <a:r>
              <a:rPr lang="ar-SA" dirty="0" smtClean="0"/>
              <a:t>أنَّ تحريم الزوجة بالقول </a:t>
            </a:r>
            <a:r>
              <a:rPr lang="ar-SA" dirty="0" smtClean="0">
                <a:solidFill>
                  <a:srgbClr val="000000"/>
                </a:solidFill>
              </a:rPr>
              <a:t>” أنت عليَّ حرام ”</a:t>
            </a:r>
            <a:r>
              <a:rPr lang="ar-SA" dirty="0" smtClean="0"/>
              <a:t> لا يكون طلاقا ؛ كما دلت له رواية البخاري  .</a:t>
            </a:r>
          </a:p>
          <a:p>
            <a:pPr algn="justLow" rtl="1">
              <a:buFont typeface="Arial" pitchFamily="34" charset="0"/>
              <a:buChar char="•"/>
            </a:pPr>
            <a:r>
              <a:rPr lang="ar-SA" dirty="0" smtClean="0"/>
              <a:t>أنَّ تحريم الزوجة بالقول</a:t>
            </a:r>
            <a:r>
              <a:rPr lang="ar-SA" dirty="0" smtClean="0">
                <a:solidFill>
                  <a:srgbClr val="000000"/>
                </a:solidFill>
              </a:rPr>
              <a:t>” أنت عليَّ حرام ” هو يمين </a:t>
            </a:r>
            <a:r>
              <a:rPr lang="ar-SA" dirty="0" smtClean="0"/>
              <a:t>يلزم فيه كفارة يمين ؛ كما دلت له رواية مسلم .</a:t>
            </a:r>
          </a:p>
          <a:p>
            <a:pPr algn="justLow" rtl="1">
              <a:buFont typeface="Arial" pitchFamily="34" charset="0"/>
              <a:buChar char="•"/>
            </a:pPr>
            <a:r>
              <a:rPr lang="ar-SA" dirty="0" smtClean="0"/>
              <a:t>تلاوة ابن عباس لقوله تعالى : {</a:t>
            </a:r>
            <a:r>
              <a:rPr lang="ar-SA" dirty="0" smtClean="0">
                <a:solidFill>
                  <a:srgbClr val="FF0000"/>
                </a:solidFill>
              </a:rPr>
              <a:t>لقد كان لكم في رسول الله أُسوة حسنة } </a:t>
            </a:r>
            <a:r>
              <a:rPr lang="ar-SA" dirty="0" smtClean="0">
                <a:solidFill>
                  <a:srgbClr val="000000"/>
                </a:solidFill>
              </a:rPr>
              <a:t>فيه إشارة إلى إلغاء التحريم ؛أي :أن تحريم الإنسان على نفسه شيئا مباحا لا يجعل ذلك الشيء حراما ؛ فإن الله تعالى أنكــر</a:t>
            </a:r>
          </a:p>
          <a:p>
            <a:pPr algn="justLow" rtl="1">
              <a:buFont typeface="Arial" pitchFamily="34" charset="0"/>
              <a:buChar char="•"/>
            </a:pPr>
            <a:endParaRPr lang="ar-SA" dirty="0" smtClean="0"/>
          </a:p>
          <a:p>
            <a:pPr algn="justLow" rtl="1">
              <a:buFont typeface="Arial" pitchFamily="34" charset="0"/>
              <a:buChar char="•"/>
            </a:pPr>
            <a:endParaRPr lang="ar-SA" dirty="0" smtClean="0"/>
          </a:p>
          <a:p>
            <a:pPr algn="justLow" rtl="1">
              <a:buFont typeface="Arial" pitchFamily="34" charset="0"/>
              <a:buChar char="•"/>
            </a:pPr>
            <a:endParaRPr lang="ar-SA" dirty="0" smtClean="0">
              <a:solidFill>
                <a:srgbClr val="000000"/>
              </a:solidFill>
            </a:endParaRPr>
          </a:p>
          <a:p>
            <a:endParaRPr lang="ar-SA" dirty="0"/>
          </a:p>
        </p:txBody>
      </p:sp>
    </p:spTree>
    <p:extLst>
      <p:ext uri="{BB962C8B-B14F-4D97-AF65-F5344CB8AC3E}">
        <p14:creationId xmlns:p14="http://schemas.microsoft.com/office/powerpoint/2010/main" val="4011825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6" name="عنصر نائب للمحتوى 5"/>
          <p:cNvSpPr>
            <a:spLocks noGrp="1"/>
          </p:cNvSpPr>
          <p:nvPr>
            <p:ph idx="1"/>
          </p:nvPr>
        </p:nvSpPr>
        <p:spPr>
          <a:xfrm>
            <a:off x="527384" y="1600201"/>
            <a:ext cx="8915400" cy="4525963"/>
          </a:xfrm>
        </p:spPr>
        <p:txBody>
          <a:bodyPr/>
          <a:lstStyle/>
          <a:p>
            <a:pPr marL="0" algn="justLow" rtl="1"/>
            <a:r>
              <a:rPr lang="ar-SA" dirty="0" smtClean="0"/>
              <a:t>على رسوله تحريم ما أحل الله له .. فقد أخرج النسائي بسند صحيح عن أنس – رضي الله عنه – أن النبي </a:t>
            </a:r>
            <a:r>
              <a:rPr lang="ar-SA" dirty="0" smtClean="0">
                <a:solidFill>
                  <a:srgbClr val="FF0000"/>
                </a:solidFill>
              </a:rPr>
              <a:t>– صلى الله عليه وسلم – كانت له أمة يطَؤُها فلم تزل </a:t>
            </a:r>
            <a:r>
              <a:rPr lang="ar-SA" dirty="0" err="1" smtClean="0">
                <a:solidFill>
                  <a:srgbClr val="FF0000"/>
                </a:solidFill>
              </a:rPr>
              <a:t>به</a:t>
            </a:r>
            <a:r>
              <a:rPr lang="ar-SA" dirty="0" smtClean="0">
                <a:solidFill>
                  <a:srgbClr val="FF0000"/>
                </a:solidFill>
              </a:rPr>
              <a:t> حفصة وعائشة حتى حرَّمها ؛ فأنزل الله تعالى : { يا أيها النبي لم تحرم ما أحل الله </a:t>
            </a:r>
            <a:r>
              <a:rPr lang="ar-SA" dirty="0" err="1" smtClean="0">
                <a:solidFill>
                  <a:srgbClr val="FF0000"/>
                </a:solidFill>
              </a:rPr>
              <a:t>لك</a:t>
            </a:r>
            <a:r>
              <a:rPr lang="ar-SA" dirty="0" smtClean="0">
                <a:solidFill>
                  <a:srgbClr val="FF0000"/>
                </a:solidFill>
              </a:rPr>
              <a:t> تبتغي مرضات أزواجك والله غفور رحيم ، قد فرض الله لكم </a:t>
            </a:r>
            <a:r>
              <a:rPr lang="ar-SA" dirty="0" err="1" smtClean="0">
                <a:solidFill>
                  <a:srgbClr val="FF0000"/>
                </a:solidFill>
              </a:rPr>
              <a:t>تَحِلَّةَ</a:t>
            </a:r>
            <a:r>
              <a:rPr lang="ar-SA" dirty="0" smtClean="0">
                <a:solidFill>
                  <a:srgbClr val="FF0000"/>
                </a:solidFill>
              </a:rPr>
              <a:t> أيمانِكم والله مولاكم وهو العليم الحكيم } ؛ التحريم : 1 – 2 . </a:t>
            </a:r>
            <a:endParaRPr lang="ar-SA" dirty="0" smtClean="0"/>
          </a:p>
          <a:p>
            <a:pPr marL="0" algn="justLow" rtl="1"/>
            <a:r>
              <a:rPr lang="ar-SA" b="1" u="sng" dirty="0" smtClean="0">
                <a:solidFill>
                  <a:srgbClr val="FF0000"/>
                </a:solidFill>
              </a:rPr>
              <a:t>فائدة </a:t>
            </a:r>
            <a:r>
              <a:rPr lang="ar-SA" b="1" dirty="0" smtClean="0">
                <a:solidFill>
                  <a:srgbClr val="FF0000"/>
                </a:solidFill>
              </a:rPr>
              <a:t>: </a:t>
            </a:r>
            <a:r>
              <a:rPr lang="ar-SA" dirty="0" smtClean="0"/>
              <a:t>اختلف أهل العلم في مسألة قول الرجل لزوجته :</a:t>
            </a:r>
            <a:r>
              <a:rPr lang="ar-SA" dirty="0" smtClean="0">
                <a:solidFill>
                  <a:srgbClr val="000000"/>
                </a:solidFill>
              </a:rPr>
              <a:t> ” أنت عليَّ حرام ”</a:t>
            </a:r>
            <a:r>
              <a:rPr lang="ar-SA" dirty="0" smtClean="0"/>
              <a:t> هل قوله هذا لغو أم طلاق أم يمين أم ظهار أم غيرها ؟ على أقوال كثيرة !</a:t>
            </a:r>
          </a:p>
          <a:p>
            <a:pPr rtl="1"/>
            <a:endParaRPr lang="ar-SA" dirty="0"/>
          </a:p>
        </p:txBody>
      </p:sp>
    </p:spTree>
    <p:extLst>
      <p:ext uri="{BB962C8B-B14F-4D97-AF65-F5344CB8AC3E}">
        <p14:creationId xmlns:p14="http://schemas.microsoft.com/office/powerpoint/2010/main" val="2533819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0" indent="-514350" algn="justLow" rtl="1"/>
            <a:r>
              <a:rPr lang="ar-SA" dirty="0" smtClean="0">
                <a:solidFill>
                  <a:srgbClr val="FF0000"/>
                </a:solidFill>
              </a:rPr>
              <a:t>قال الشارح - رحمه الله – ( مج3/ج6/ </a:t>
            </a:r>
            <a:r>
              <a:rPr lang="ar-SA" dirty="0" err="1" smtClean="0">
                <a:solidFill>
                  <a:srgbClr val="FF0000"/>
                </a:solidFill>
              </a:rPr>
              <a:t>ص</a:t>
            </a:r>
            <a:r>
              <a:rPr lang="ar-SA" dirty="0" smtClean="0">
                <a:solidFill>
                  <a:srgbClr val="FF0000"/>
                </a:solidFill>
              </a:rPr>
              <a:t> 174- 175 ) :</a:t>
            </a:r>
          </a:p>
          <a:p>
            <a:pPr marL="0" indent="-514350" algn="justLow" rtl="1"/>
            <a:r>
              <a:rPr lang="ar-SA" dirty="0" smtClean="0"/>
              <a:t>” والمسألة اختلف فيها السلف من الصحابة والتابعين والخلف من الأئمة المجتهدين ، حتى بلغت الأقوال إلى ثلاثة عشر قولا أصولا وتفرعت إلى عشرين مذهبا ؛ ا</a:t>
            </a:r>
            <a:r>
              <a:rPr lang="ar-SA" u="sng" dirty="0" smtClean="0">
                <a:solidFill>
                  <a:srgbClr val="FF0000"/>
                </a:solidFill>
              </a:rPr>
              <a:t>لأول</a:t>
            </a:r>
            <a:r>
              <a:rPr lang="ar-SA" dirty="0" smtClean="0"/>
              <a:t> : </a:t>
            </a:r>
            <a:r>
              <a:rPr lang="ar-SA" dirty="0" smtClean="0">
                <a:solidFill>
                  <a:srgbClr val="FF0000"/>
                </a:solidFill>
              </a:rPr>
              <a:t>أنه لغو لا حكم له في شيء من الأشياء </a:t>
            </a:r>
            <a:r>
              <a:rPr lang="ar-SA" dirty="0" smtClean="0"/>
              <a:t>؛ وهو قول جماعة من السلف ، وهو قول الظاهرية ... وهذا القول أقرب الأقوال المذكورة وأرجحها عندي ؛ فلم أسرد  منها شيئا سواه ” . </a:t>
            </a:r>
          </a:p>
          <a:p>
            <a:pPr marL="0" indent="-514350" algn="justLow" rtl="1"/>
            <a:r>
              <a:rPr lang="ar-SA" dirty="0" smtClean="0">
                <a:solidFill>
                  <a:srgbClr val="FF0000"/>
                </a:solidFill>
              </a:rPr>
              <a:t>ومن الأقوال المشهورة التي لم يذكرها الشارح :</a:t>
            </a:r>
          </a:p>
          <a:p>
            <a:pPr algn="justLow" rtl="1"/>
            <a:endParaRPr lang="ar-SA" dirty="0" smtClean="0"/>
          </a:p>
          <a:p>
            <a:pPr algn="justLow" rtl="1"/>
            <a:endParaRPr lang="ar-SA" dirty="0" smtClean="0"/>
          </a:p>
          <a:p>
            <a:pPr rtl="1"/>
            <a:endParaRPr lang="ar-SA" dirty="0"/>
          </a:p>
        </p:txBody>
      </p:sp>
    </p:spTree>
    <p:extLst>
      <p:ext uri="{BB962C8B-B14F-4D97-AF65-F5344CB8AC3E}">
        <p14:creationId xmlns:p14="http://schemas.microsoft.com/office/powerpoint/2010/main" val="4014570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dirty="0" smtClean="0">
                <a:solidFill>
                  <a:srgbClr val="FF0000"/>
                </a:solidFill>
              </a:rPr>
              <a:t>= أنه يمين يلزم فيها كفارة اليمين </a:t>
            </a:r>
            <a:r>
              <a:rPr lang="ar-SA" dirty="0" smtClean="0"/>
              <a:t>(المذكورة في سورة المائدة:89 ): وهذا هو قول أبي بكر , وعمر, وابن مِسعود , وابنِ عباس وهو مذهب الأئمة الثلاثة ؛ أبي حنيفة ومالك والشافعي .</a:t>
            </a:r>
          </a:p>
          <a:p>
            <a:pPr rtl="1"/>
            <a:r>
              <a:rPr lang="ar-SA" dirty="0" smtClean="0">
                <a:solidFill>
                  <a:srgbClr val="FF0000"/>
                </a:solidFill>
              </a:rPr>
              <a:t>= أنه ظهار </a:t>
            </a:r>
            <a:r>
              <a:rPr lang="ar-SA" dirty="0" smtClean="0"/>
              <a:t>- أي كقوله لزوجته ” أنت علي كظهر أمي ” – </a:t>
            </a:r>
            <a:r>
              <a:rPr lang="ar-SA" dirty="0" smtClean="0">
                <a:solidFill>
                  <a:srgbClr val="FF0000"/>
                </a:solidFill>
              </a:rPr>
              <a:t>يلزم فيه كفارة الظهار ؛ </a:t>
            </a:r>
            <a:r>
              <a:rPr lang="ar-SA" dirty="0" smtClean="0">
                <a:solidFill>
                  <a:srgbClr val="000000"/>
                </a:solidFill>
              </a:rPr>
              <a:t>وهذا هو المشهور من مذهب الإمام أحمد . </a:t>
            </a:r>
            <a:r>
              <a:rPr lang="ar-SA" dirty="0" smtClean="0"/>
              <a:t> </a:t>
            </a:r>
            <a:endParaRPr lang="ar-SA" dirty="0"/>
          </a:p>
        </p:txBody>
      </p:sp>
    </p:spTree>
    <p:extLst>
      <p:ext uri="{BB962C8B-B14F-4D97-AF65-F5344CB8AC3E}">
        <p14:creationId xmlns:p14="http://schemas.microsoft.com/office/powerpoint/2010/main" val="2442047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rtl="1"/>
            <a:r>
              <a:rPr lang="ar-SA" b="1" dirty="0" smtClean="0">
                <a:solidFill>
                  <a:srgbClr val="FF0000"/>
                </a:solidFill>
              </a:rPr>
              <a:t>[2] الحديث الثاني</a:t>
            </a:r>
            <a:endParaRPr lang="ar-SA" dirty="0"/>
          </a:p>
        </p:txBody>
      </p:sp>
      <p:sp>
        <p:nvSpPr>
          <p:cNvPr id="4" name="عنصر نائب للمحتوى 3"/>
          <p:cNvSpPr>
            <a:spLocks noGrp="1"/>
          </p:cNvSpPr>
          <p:nvPr>
            <p:ph idx="1"/>
          </p:nvPr>
        </p:nvSpPr>
        <p:spPr>
          <a:xfrm>
            <a:off x="511342" y="1600201"/>
            <a:ext cx="8915400" cy="4525963"/>
          </a:xfrm>
        </p:spPr>
        <p:txBody>
          <a:bodyPr/>
          <a:lstStyle/>
          <a:p>
            <a:pPr marL="0" algn="justLow" rtl="1"/>
            <a:r>
              <a:rPr lang="ar-SA" dirty="0" smtClean="0"/>
              <a:t>عن عائشة – رضي الله عنها – أن ابنة </a:t>
            </a:r>
            <a:r>
              <a:rPr lang="ar-SA" dirty="0" err="1" smtClean="0"/>
              <a:t>الجَوْنِ</a:t>
            </a:r>
            <a:r>
              <a:rPr lang="ar-SA" dirty="0" smtClean="0"/>
              <a:t> لما أُدخِلَت على رسول الله </a:t>
            </a:r>
            <a:r>
              <a:rPr lang="ar-SA" dirty="0" smtClean="0">
                <a:solidFill>
                  <a:srgbClr val="FF0000"/>
                </a:solidFill>
              </a:rPr>
              <a:t>– صلى الله عليه وسلم – ودنا منها قالت </a:t>
            </a:r>
            <a:r>
              <a:rPr lang="ar-SA" b="1" dirty="0" smtClean="0">
                <a:solidFill>
                  <a:srgbClr val="FF0000"/>
                </a:solidFill>
              </a:rPr>
              <a:t>:أعوذ بالله منك ؛ فقال  { لقد </a:t>
            </a:r>
            <a:r>
              <a:rPr lang="ar-SA" b="1" dirty="0" err="1" smtClean="0">
                <a:solidFill>
                  <a:srgbClr val="FF0000"/>
                </a:solidFill>
              </a:rPr>
              <a:t>عُذت</a:t>
            </a:r>
            <a:r>
              <a:rPr lang="ar-SA" b="1" dirty="0" smtClean="0">
                <a:solidFill>
                  <a:srgbClr val="FF0000"/>
                </a:solidFill>
              </a:rPr>
              <a:t> بعظيم ، الحقي بأهلك }</a:t>
            </a:r>
            <a:r>
              <a:rPr lang="ar-SA" dirty="0" smtClean="0"/>
              <a:t> رواه البخاري.</a:t>
            </a:r>
          </a:p>
          <a:p>
            <a:pPr marL="0" algn="justLow" rtl="1"/>
            <a:r>
              <a:rPr lang="ar-SA" b="1" dirty="0" smtClean="0">
                <a:solidFill>
                  <a:srgbClr val="000000"/>
                </a:solidFill>
              </a:rPr>
              <a:t># قصة ابنة </a:t>
            </a:r>
            <a:r>
              <a:rPr lang="ar-SA" b="1" dirty="0" err="1" smtClean="0">
                <a:solidFill>
                  <a:srgbClr val="000000"/>
                </a:solidFill>
              </a:rPr>
              <a:t>الجوْن</a:t>
            </a:r>
            <a:r>
              <a:rPr lang="ar-SA" b="1" dirty="0" smtClean="0">
                <a:solidFill>
                  <a:srgbClr val="000000"/>
                </a:solidFill>
              </a:rPr>
              <a:t> :</a:t>
            </a:r>
          </a:p>
          <a:p>
            <a:pPr marL="0" algn="justLow" rtl="1"/>
            <a:r>
              <a:rPr lang="ar-SA" dirty="0" smtClean="0">
                <a:solidFill>
                  <a:srgbClr val="000000"/>
                </a:solidFill>
              </a:rPr>
              <a:t>ذكرها الشارح : مج3 ج6 </a:t>
            </a:r>
            <a:r>
              <a:rPr lang="ar-SA" dirty="0" err="1" smtClean="0">
                <a:solidFill>
                  <a:srgbClr val="000000"/>
                </a:solidFill>
              </a:rPr>
              <a:t>ص</a:t>
            </a:r>
            <a:r>
              <a:rPr lang="ar-SA" dirty="0" smtClean="0">
                <a:solidFill>
                  <a:srgbClr val="000000"/>
                </a:solidFill>
              </a:rPr>
              <a:t> 175 – 176 .</a:t>
            </a:r>
          </a:p>
          <a:p>
            <a:pPr marL="0" algn="justLow" rtl="1"/>
            <a:r>
              <a:rPr lang="ar-SA" b="1" dirty="0" smtClean="0">
                <a:solidFill>
                  <a:srgbClr val="FF0000"/>
                </a:solidFill>
              </a:rPr>
              <a:t># بعض ما يؤخذ من الحديث :</a:t>
            </a:r>
          </a:p>
          <a:p>
            <a:pPr marL="0" algn="justLow" rtl="1">
              <a:buFont typeface="Arial" pitchFamily="34" charset="0"/>
              <a:buChar char="•"/>
            </a:pPr>
            <a:r>
              <a:rPr lang="ar-SA" dirty="0" smtClean="0">
                <a:solidFill>
                  <a:srgbClr val="000000"/>
                </a:solidFill>
              </a:rPr>
              <a:t>أنَّ قول الرجل لامرأته ” الحقي بأهلك ” طلاق .</a:t>
            </a:r>
          </a:p>
          <a:p>
            <a:pPr marL="0" algn="justLow" rtl="1">
              <a:buFont typeface="Arial" pitchFamily="34" charset="0"/>
              <a:buChar char="•"/>
            </a:pPr>
            <a:endParaRPr lang="ar-SA" dirty="0" smtClean="0">
              <a:solidFill>
                <a:srgbClr val="000000"/>
              </a:solidFill>
            </a:endParaRPr>
          </a:p>
          <a:p>
            <a:pPr marL="0" algn="justLow" rtl="1">
              <a:buFont typeface="Arial" pitchFamily="34" charset="0"/>
              <a:buChar char="•"/>
            </a:pPr>
            <a:endParaRPr lang="ar-SA" dirty="0" smtClean="0">
              <a:solidFill>
                <a:srgbClr val="000000"/>
              </a:solidFill>
            </a:endParaRPr>
          </a:p>
          <a:p>
            <a:pPr marL="0" algn="justLow" rtl="1"/>
            <a:endParaRPr lang="ar-SA" b="1" dirty="0" smtClean="0">
              <a:solidFill>
                <a:srgbClr val="FF0000"/>
              </a:solidFill>
            </a:endParaRPr>
          </a:p>
          <a:p>
            <a:pPr marL="0" algn="justLow" rtl="1"/>
            <a:endParaRPr lang="ar-SA" dirty="0" smtClean="0">
              <a:solidFill>
                <a:srgbClr val="000000"/>
              </a:solidFill>
            </a:endParaRPr>
          </a:p>
        </p:txBody>
      </p:sp>
    </p:spTree>
    <p:extLst>
      <p:ext uri="{BB962C8B-B14F-4D97-AF65-F5344CB8AC3E}">
        <p14:creationId xmlns:p14="http://schemas.microsoft.com/office/powerpoint/2010/main" val="1026627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cs typeface="Arial" pitchFamily="34" charset="0"/>
              </a:rPr>
              <a:t/>
            </a:r>
            <a:br>
              <a:rPr lang="ar-SA" b="1" dirty="0" smtClean="0">
                <a:solidFill>
                  <a:srgbClr val="FF0000"/>
                </a:solidFill>
                <a:cs typeface="Arial" pitchFamily="34" charset="0"/>
              </a:rPr>
            </a:br>
            <a:r>
              <a:rPr lang="ar-SA" b="1" dirty="0" smtClean="0">
                <a:solidFill>
                  <a:srgbClr val="FF0000"/>
                </a:solidFill>
                <a:cs typeface="Arial" pitchFamily="34" charset="0"/>
              </a:rPr>
              <a:t>تابع</a:t>
            </a:r>
            <a:r>
              <a:rPr lang="ar-SA" b="1" dirty="0" smtClean="0">
                <a:solidFill>
                  <a:srgbClr val="FF0000"/>
                </a:solidFill>
              </a:rPr>
              <a:t>[2] </a:t>
            </a:r>
            <a:r>
              <a:rPr lang="ar-SA" dirty="0" smtClean="0"/>
              <a:t/>
            </a:r>
            <a:br>
              <a:rPr lang="ar-SA" dirty="0" smtClean="0"/>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5" name="عنصر نائب للمحتوى 4"/>
          <p:cNvSpPr>
            <a:spLocks noGrp="1"/>
          </p:cNvSpPr>
          <p:nvPr>
            <p:ph idx="1"/>
          </p:nvPr>
        </p:nvSpPr>
        <p:spPr/>
        <p:txBody>
          <a:bodyPr/>
          <a:lstStyle/>
          <a:p>
            <a:pPr algn="justLow" rtl="1">
              <a:buFont typeface="Arial" pitchFamily="34" charset="0"/>
              <a:buChar char="•"/>
            </a:pPr>
            <a:r>
              <a:rPr lang="ar-SA" dirty="0" smtClean="0">
                <a:solidFill>
                  <a:srgbClr val="000000"/>
                </a:solidFill>
              </a:rPr>
              <a:t>أنَّ قول الرجل لامرأته ” الحقي بأهلك ” كناية طلاق خفية فإذا قالها بنية الطلاق كان قوله طلاقا .</a:t>
            </a:r>
          </a:p>
          <a:p>
            <a:pPr marL="0" algn="justLow" rtl="1"/>
            <a:r>
              <a:rPr lang="ar-SA" b="1" u="sng" dirty="0" smtClean="0">
                <a:solidFill>
                  <a:srgbClr val="FF0000"/>
                </a:solidFill>
              </a:rPr>
              <a:t>فائدة </a:t>
            </a:r>
            <a:r>
              <a:rPr lang="ar-SA" dirty="0" smtClean="0">
                <a:solidFill>
                  <a:srgbClr val="000000"/>
                </a:solidFill>
              </a:rPr>
              <a:t>: قسم بعض أهل العلم الألفاظ التي يقع </a:t>
            </a:r>
            <a:r>
              <a:rPr lang="ar-SA" dirty="0" err="1" smtClean="0">
                <a:solidFill>
                  <a:srgbClr val="000000"/>
                </a:solidFill>
              </a:rPr>
              <a:t>بها</a:t>
            </a:r>
            <a:r>
              <a:rPr lang="ar-SA" dirty="0" smtClean="0">
                <a:solidFill>
                  <a:srgbClr val="000000"/>
                </a:solidFill>
              </a:rPr>
              <a:t> الطلاق إلى ألفاظ صريحة وألفاظ كنايات ( خفية وظاهرة ) :</a:t>
            </a:r>
          </a:p>
          <a:p>
            <a:pPr algn="justLow" rtl="1"/>
            <a:r>
              <a:rPr lang="ar-SA" dirty="0" smtClean="0">
                <a:solidFill>
                  <a:srgbClr val="000000"/>
                </a:solidFill>
              </a:rPr>
              <a:t>أما الصريحة : فهي لفظ الطلاق ، وما اشتق منه .</a:t>
            </a:r>
          </a:p>
          <a:p>
            <a:pPr marL="0" algn="justLow" rtl="1"/>
            <a:r>
              <a:rPr lang="ar-SA" dirty="0" smtClean="0">
                <a:solidFill>
                  <a:srgbClr val="000000"/>
                </a:solidFill>
              </a:rPr>
              <a:t>وأما الكناية الخفية : فكقول الرجل لزوجته : ” الحقي بأهلك ” </a:t>
            </a:r>
            <a:r>
              <a:rPr lang="ar-SA" dirty="0" err="1" smtClean="0">
                <a:solidFill>
                  <a:srgbClr val="000000"/>
                </a:solidFill>
              </a:rPr>
              <a:t>و</a:t>
            </a:r>
            <a:r>
              <a:rPr lang="ar-SA" dirty="0" smtClean="0">
                <a:solidFill>
                  <a:srgbClr val="000000"/>
                </a:solidFill>
              </a:rPr>
              <a:t> “ لست لي بزوجة ” .. </a:t>
            </a:r>
            <a:r>
              <a:rPr lang="ar-SA" dirty="0" err="1" smtClean="0">
                <a:solidFill>
                  <a:srgbClr val="000000"/>
                </a:solidFill>
              </a:rPr>
              <a:t>إلخ</a:t>
            </a:r>
            <a:r>
              <a:rPr lang="ar-SA" dirty="0" smtClean="0">
                <a:solidFill>
                  <a:srgbClr val="000000"/>
                </a:solidFill>
              </a:rPr>
              <a:t> </a:t>
            </a:r>
          </a:p>
          <a:p>
            <a:pPr algn="justLow" rtl="1"/>
            <a:r>
              <a:rPr lang="ar-SA" dirty="0" smtClean="0">
                <a:solidFill>
                  <a:srgbClr val="000000"/>
                </a:solidFill>
              </a:rPr>
              <a:t>وأما الكناية الظاهرة : فكقوله : ”تزوجي من شئت“و“ أنت </a:t>
            </a:r>
            <a:r>
              <a:rPr lang="ar-SA" dirty="0" err="1" smtClean="0">
                <a:solidFill>
                  <a:srgbClr val="000000"/>
                </a:solidFill>
              </a:rPr>
              <a:t>بائن</a:t>
            </a:r>
            <a:r>
              <a:rPr lang="ar-SA" dirty="0" smtClean="0">
                <a:solidFill>
                  <a:srgbClr val="000000"/>
                </a:solidFill>
              </a:rPr>
              <a:t>“  </a:t>
            </a:r>
            <a:r>
              <a:rPr lang="ar-SA" dirty="0" err="1" smtClean="0">
                <a:solidFill>
                  <a:srgbClr val="000000"/>
                </a:solidFill>
              </a:rPr>
              <a:t>إلخ</a:t>
            </a:r>
            <a:r>
              <a:rPr lang="ar-SA" dirty="0" smtClean="0">
                <a:solidFill>
                  <a:srgbClr val="000000"/>
                </a:solidFill>
              </a:rPr>
              <a:t> </a:t>
            </a:r>
          </a:p>
          <a:p>
            <a:pPr algn="justLow" rtl="1"/>
            <a:endParaRPr lang="ar-SA" dirty="0"/>
          </a:p>
        </p:txBody>
      </p:sp>
    </p:spTree>
    <p:extLst>
      <p:ext uri="{BB962C8B-B14F-4D97-AF65-F5344CB8AC3E}">
        <p14:creationId xmlns:p14="http://schemas.microsoft.com/office/powerpoint/2010/main" val="3273315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[3] الحديث الثالث</a:t>
            </a:r>
            <a:endParaRPr lang="ar-SA" dirty="0"/>
          </a:p>
        </p:txBody>
      </p:sp>
      <p:sp>
        <p:nvSpPr>
          <p:cNvPr id="3" name="عنصر نائب للمحتوى 2"/>
          <p:cNvSpPr>
            <a:spLocks noGrp="1"/>
          </p:cNvSpPr>
          <p:nvPr>
            <p:ph idx="1"/>
          </p:nvPr>
        </p:nvSpPr>
        <p:spPr/>
        <p:txBody>
          <a:bodyPr/>
          <a:lstStyle/>
          <a:p>
            <a:pPr marL="0" algn="justLow" rtl="1"/>
            <a:r>
              <a:rPr lang="ar-SA" dirty="0" smtClean="0"/>
              <a:t>عن عمرو بنِ شعيب عن أبيه عن جده – رضي الله عنهما – قال  </a:t>
            </a:r>
            <a:r>
              <a:rPr lang="ar-SA" dirty="0" smtClean="0">
                <a:solidFill>
                  <a:srgbClr val="FF0000"/>
                </a:solidFill>
              </a:rPr>
              <a:t>قال رسول الله – صلى الله عليه وسلم –</a:t>
            </a:r>
            <a:r>
              <a:rPr lang="ar-SA" b="1" dirty="0" smtClean="0">
                <a:solidFill>
                  <a:srgbClr val="FF0000"/>
                </a:solidFill>
              </a:rPr>
              <a:t>:{ لا نذر لابنِ آدم فيما لا يملكُ ، ولا عِتقَ له فيما لا يملكُ ، ولا طلاق له فيما لا يملكُ } ،</a:t>
            </a:r>
            <a:r>
              <a:rPr lang="ar-SA" dirty="0" smtClean="0"/>
              <a:t> أخرجه أبو داود والترمذي وصححه ، ونُقِلَ عن البخاري أنه أصحُّ ما ورد فيه - أي في الباب - .</a:t>
            </a:r>
          </a:p>
          <a:p>
            <a:pPr marL="0" algn="justLow" rtl="1"/>
            <a:r>
              <a:rPr lang="ar-SA" b="1" dirty="0" smtClean="0">
                <a:solidFill>
                  <a:srgbClr val="FF0000"/>
                </a:solidFill>
              </a:rPr>
              <a:t># بعض ما يؤخذ من الحديث :</a:t>
            </a:r>
          </a:p>
          <a:p>
            <a:pPr marL="0" algn="justLow" rtl="1">
              <a:buFont typeface="Arial" pitchFamily="34" charset="0"/>
              <a:buChar char="•"/>
            </a:pPr>
            <a:r>
              <a:rPr lang="ar-SA" dirty="0" smtClean="0"/>
              <a:t>عدم جواز تصرف الإنسان فيما لا يملك .</a:t>
            </a:r>
          </a:p>
          <a:p>
            <a:pPr marL="0" algn="justLow" rtl="1">
              <a:buFont typeface="Arial" pitchFamily="34" charset="0"/>
              <a:buChar char="•"/>
            </a:pPr>
            <a:r>
              <a:rPr lang="ar-SA" dirty="0" smtClean="0"/>
              <a:t>لا ينعقد النذر إلا في شيء يملكه الناذر وقت نذره . </a:t>
            </a:r>
          </a:p>
          <a:p>
            <a:pPr marL="0" algn="justLow" rtl="1"/>
            <a:endParaRPr lang="ar-SA" dirty="0" smtClean="0"/>
          </a:p>
        </p:txBody>
      </p:sp>
    </p:spTree>
    <p:extLst>
      <p:ext uri="{BB962C8B-B14F-4D97-AF65-F5344CB8AC3E}">
        <p14:creationId xmlns:p14="http://schemas.microsoft.com/office/powerpoint/2010/main" val="3150023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rPr>
              <a:t>تابع [3]</a:t>
            </a:r>
            <a:endParaRPr lang="ar-SA" dirty="0"/>
          </a:p>
        </p:txBody>
      </p:sp>
      <p:sp>
        <p:nvSpPr>
          <p:cNvPr id="4" name="عنصر نائب للمحتوى 3"/>
          <p:cNvSpPr>
            <a:spLocks noGrp="1"/>
          </p:cNvSpPr>
          <p:nvPr>
            <p:ph idx="1"/>
          </p:nvPr>
        </p:nvSpPr>
        <p:spPr/>
        <p:txBody>
          <a:bodyPr/>
          <a:lstStyle/>
          <a:p>
            <a:pPr rtl="1">
              <a:buFont typeface="Arial" pitchFamily="34" charset="0"/>
              <a:buChar char="•"/>
            </a:pPr>
            <a:r>
              <a:rPr lang="ar-SA" dirty="0" smtClean="0"/>
              <a:t>عدم تحقق العتق إذا كان المعتق غير مالك للرقيق المُعْتَق .</a:t>
            </a:r>
          </a:p>
          <a:p>
            <a:pPr rtl="1">
              <a:buFont typeface="Arial" pitchFamily="34" charset="0"/>
              <a:buChar char="•"/>
            </a:pPr>
            <a:r>
              <a:rPr lang="ar-SA" dirty="0" smtClean="0"/>
              <a:t>عدم وقوع طلاق من طلق امرأة ليست زوجة له . </a:t>
            </a:r>
          </a:p>
          <a:p>
            <a:pPr rtl="1"/>
            <a:r>
              <a:rPr lang="ar-SA" b="1" u="sng" dirty="0" smtClean="0">
                <a:solidFill>
                  <a:srgbClr val="FF0000"/>
                </a:solidFill>
              </a:rPr>
              <a:t>فائدة </a:t>
            </a:r>
            <a:r>
              <a:rPr lang="ar-SA" dirty="0" smtClean="0"/>
              <a:t>: اختلف الأئمة الأربعة في مسألة : من قال ” إن تزوجت فلانة فهي طالق ” هل يقع طلاقه ( المعلق ) أم لا ؟ على ثلاثة أقوال :</a:t>
            </a:r>
          </a:p>
          <a:p>
            <a:pPr marL="514350" indent="-514350" rtl="1">
              <a:buFont typeface="+mj-lt"/>
              <a:buAutoNum type="arabicPeriod"/>
            </a:pPr>
            <a:r>
              <a:rPr lang="ar-SA" dirty="0" smtClean="0"/>
              <a:t>قال الشافعي وأحمد : لا يقع طلاقه .</a:t>
            </a:r>
          </a:p>
          <a:p>
            <a:pPr marL="514350" indent="-514350" rtl="1">
              <a:buFont typeface="+mj-lt"/>
              <a:buAutoNum type="arabicPeriod"/>
            </a:pPr>
            <a:r>
              <a:rPr lang="ar-SA" dirty="0" smtClean="0"/>
              <a:t>قال أبو حنيفة : يقع طلاقه . </a:t>
            </a:r>
          </a:p>
          <a:p>
            <a:pPr marL="514350" indent="-514350" rtl="1">
              <a:buFont typeface="+mj-lt"/>
              <a:buAutoNum type="arabicPeriod"/>
            </a:pPr>
            <a:r>
              <a:rPr lang="ar-SA" dirty="0" smtClean="0"/>
              <a:t>قال مالك : يقع طلاقه إن خص امرأة بعينها ، ولا يقع إن عمم (أي قال : كل امرأة أتزوجها فهي طالق ) . </a:t>
            </a:r>
          </a:p>
          <a:p>
            <a:endParaRPr lang="ar-SA" dirty="0"/>
          </a:p>
        </p:txBody>
      </p:sp>
    </p:spTree>
    <p:extLst>
      <p:ext uri="{BB962C8B-B14F-4D97-AF65-F5344CB8AC3E}">
        <p14:creationId xmlns:p14="http://schemas.microsoft.com/office/powerpoint/2010/main" val="3909803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[4] الحديث الرابع</a:t>
            </a:r>
            <a:endParaRPr lang="ar-SA" b="1" dirty="0">
              <a:solidFill>
                <a:srgbClr val="FF0000"/>
              </a:solidFill>
            </a:endParaRPr>
          </a:p>
        </p:txBody>
      </p:sp>
      <p:sp>
        <p:nvSpPr>
          <p:cNvPr id="3" name="عنصر نائب للمحتوى 2"/>
          <p:cNvSpPr>
            <a:spLocks noGrp="1"/>
          </p:cNvSpPr>
          <p:nvPr>
            <p:ph idx="1"/>
          </p:nvPr>
        </p:nvSpPr>
        <p:spPr/>
        <p:txBody>
          <a:bodyPr/>
          <a:lstStyle/>
          <a:p>
            <a:pPr marL="0" algn="justLow" rtl="1"/>
            <a:r>
              <a:rPr lang="ar-SA" dirty="0" smtClean="0"/>
              <a:t>عن عائشة – رضي الله عنها – </a:t>
            </a:r>
            <a:r>
              <a:rPr lang="ar-SA" dirty="0" smtClean="0">
                <a:solidFill>
                  <a:srgbClr val="FF0000"/>
                </a:solidFill>
              </a:rPr>
              <a:t>عن النبي – صلى الله عليه وسلم – قال : { رُفع القلم عن ثلاثة : عن النائم حتى يستيقظ ، وعن الصغير حتى يَكْبَرَ ، وعن المجنون حتى يَعقِل أو يفيق } </a:t>
            </a:r>
            <a:r>
              <a:rPr lang="ar-SA" dirty="0" smtClean="0"/>
              <a:t>؛ رواه أحمد والأربعة إلا الترمذي ، وصححه الحاكم ، وأخرجه ابن حِبان .</a:t>
            </a:r>
          </a:p>
          <a:p>
            <a:pPr marL="0" algn="justLow" rtl="1"/>
            <a:r>
              <a:rPr lang="ar-SA" b="1" dirty="0" smtClean="0">
                <a:solidFill>
                  <a:srgbClr val="FF0000"/>
                </a:solidFill>
              </a:rPr>
              <a:t># معاني أهمِ مفردات  الحديث :</a:t>
            </a:r>
            <a:endParaRPr lang="ar-SA" dirty="0" smtClean="0"/>
          </a:p>
          <a:p>
            <a:pPr marL="0" algn="justLow" rtl="1"/>
            <a:r>
              <a:rPr lang="ar-SA" dirty="0" smtClean="0">
                <a:solidFill>
                  <a:srgbClr val="FF0000"/>
                </a:solidFill>
              </a:rPr>
              <a:t>=</a:t>
            </a:r>
            <a:r>
              <a:rPr lang="ar-SA" dirty="0" smtClean="0"/>
              <a:t> </a:t>
            </a:r>
            <a:r>
              <a:rPr lang="ar-SA" dirty="0" smtClean="0">
                <a:solidFill>
                  <a:srgbClr val="FF0000"/>
                </a:solidFill>
              </a:rPr>
              <a:t>رُفع القلم عن ثلاثة : </a:t>
            </a:r>
            <a:r>
              <a:rPr lang="ar-SA" dirty="0" smtClean="0">
                <a:solidFill>
                  <a:srgbClr val="000000"/>
                </a:solidFill>
              </a:rPr>
              <a:t>أي : رفع قلم الملائكة الكتبة ؛ بمعنى : أُزيل التكليف والمؤاخذة على التقصير عن ثلاثة أنواع من الناس .</a:t>
            </a:r>
          </a:p>
          <a:p>
            <a:pPr marL="0" algn="justLow" rtl="1"/>
            <a:r>
              <a:rPr lang="ar-SA" dirty="0" smtClean="0">
                <a:solidFill>
                  <a:srgbClr val="FF0000"/>
                </a:solidFill>
              </a:rPr>
              <a:t>=</a:t>
            </a:r>
            <a:r>
              <a:rPr lang="ar-SA" dirty="0" smtClean="0"/>
              <a:t> </a:t>
            </a:r>
            <a:r>
              <a:rPr lang="ar-SA" dirty="0" smtClean="0">
                <a:solidFill>
                  <a:srgbClr val="FF0000"/>
                </a:solidFill>
              </a:rPr>
              <a:t>يكبر :</a:t>
            </a:r>
            <a:r>
              <a:rPr lang="ar-SA" dirty="0" smtClean="0">
                <a:solidFill>
                  <a:srgbClr val="000000"/>
                </a:solidFill>
              </a:rPr>
              <a:t> أي : يبلغَ ؛ وقيل : يطيقَ الصيام ويحصي الصلاة . </a:t>
            </a:r>
          </a:p>
        </p:txBody>
      </p:sp>
    </p:spTree>
    <p:extLst>
      <p:ext uri="{BB962C8B-B14F-4D97-AF65-F5344CB8AC3E}">
        <p14:creationId xmlns:p14="http://schemas.microsoft.com/office/powerpoint/2010/main" val="2878579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rtl="1"/>
            <a:r>
              <a:rPr lang="ar-SA" b="1" dirty="0" smtClean="0">
                <a:solidFill>
                  <a:srgbClr val="FF0000"/>
                </a:solidFill>
              </a:rPr>
              <a:t>تابع [4]</a:t>
            </a:r>
            <a:endParaRPr lang="ar-SA" b="1" dirty="0">
              <a:solidFill>
                <a:srgbClr val="FF0000"/>
              </a:solidFill>
            </a:endParaRPr>
          </a:p>
        </p:txBody>
      </p:sp>
      <p:sp>
        <p:nvSpPr>
          <p:cNvPr id="3" name="عنصر نائب للمحتوى 2"/>
          <p:cNvSpPr>
            <a:spLocks noGrp="1"/>
          </p:cNvSpPr>
          <p:nvPr>
            <p:ph idx="1"/>
          </p:nvPr>
        </p:nvSpPr>
        <p:spPr/>
        <p:txBody>
          <a:bodyPr/>
          <a:lstStyle/>
          <a:p>
            <a:pPr rtl="1"/>
            <a:r>
              <a:rPr lang="ar-SA" dirty="0" smtClean="0">
                <a:solidFill>
                  <a:srgbClr val="FF0000"/>
                </a:solidFill>
              </a:rPr>
              <a:t>= المجنون : </a:t>
            </a:r>
            <a:r>
              <a:rPr lang="ar-SA" dirty="0" smtClean="0"/>
              <a:t>أي  : زائل العقل ؛ فيدخل فيه السكران </a:t>
            </a:r>
            <a:r>
              <a:rPr lang="ar-SA" dirty="0" smtClean="0">
                <a:solidFill>
                  <a:srgbClr val="FF0000"/>
                </a:solidFill>
              </a:rPr>
              <a:t>.</a:t>
            </a:r>
          </a:p>
          <a:p>
            <a:pPr rtl="1"/>
            <a:r>
              <a:rPr lang="ar-SA" dirty="0" smtClean="0">
                <a:solidFill>
                  <a:srgbClr val="FF0000"/>
                </a:solidFill>
              </a:rPr>
              <a:t>= يفيق : </a:t>
            </a:r>
            <a:r>
              <a:rPr lang="ar-SA" dirty="0" smtClean="0">
                <a:solidFill>
                  <a:srgbClr val="000000"/>
                </a:solidFill>
              </a:rPr>
              <a:t>أي : يعود إليه عقله .</a:t>
            </a:r>
            <a:endParaRPr lang="ar-SA" b="1" dirty="0" smtClean="0">
              <a:solidFill>
                <a:srgbClr val="FF0000"/>
              </a:solidFill>
            </a:endParaRPr>
          </a:p>
          <a:p>
            <a:pPr rtl="1"/>
            <a:r>
              <a:rPr lang="ar-SA" b="1" dirty="0" smtClean="0">
                <a:solidFill>
                  <a:srgbClr val="FF0000"/>
                </a:solidFill>
              </a:rPr>
              <a:t># بعض ما يؤخذ من الحديث :</a:t>
            </a:r>
          </a:p>
          <a:p>
            <a:pPr algn="justLow" rtl="1">
              <a:buFont typeface="Arial" pitchFamily="34" charset="0"/>
              <a:buChar char="•"/>
            </a:pPr>
            <a:r>
              <a:rPr lang="ar-SA" dirty="0" smtClean="0"/>
              <a:t>أن هؤلاء الثلاثة المذكورين في الحديث لا يتعلق بهم تكليف ؛ فلا يؤاخذون على ما قد يبدر منهم من تقصير .</a:t>
            </a:r>
          </a:p>
          <a:p>
            <a:pPr algn="justLow" rtl="1">
              <a:buFont typeface="Arial" pitchFamily="34" charset="0"/>
              <a:buChar char="•"/>
            </a:pPr>
            <a:r>
              <a:rPr lang="ar-SA" dirty="0" smtClean="0"/>
              <a:t>عدم وقوع طلاق النائم ( الذي يهذي في نومه ).</a:t>
            </a:r>
          </a:p>
          <a:p>
            <a:pPr algn="justLow" rtl="1">
              <a:buFont typeface="Arial" pitchFamily="34" charset="0"/>
              <a:buChar char="•"/>
            </a:pPr>
            <a:r>
              <a:rPr lang="ar-SA" dirty="0" smtClean="0"/>
              <a:t>عدم وقوع طلاق المجنون .</a:t>
            </a:r>
          </a:p>
          <a:p>
            <a:pPr algn="justLow" rtl="1">
              <a:buFont typeface="Arial" pitchFamily="34" charset="0"/>
              <a:buChar char="•"/>
            </a:pPr>
            <a:endParaRPr lang="ar-SA" dirty="0" smtClean="0"/>
          </a:p>
          <a:p>
            <a:pPr algn="justLow" rtl="1">
              <a:buFont typeface="Arial" pitchFamily="34" charset="0"/>
              <a:buChar char="•"/>
            </a:pPr>
            <a:endParaRPr lang="ar-SA" dirty="0" smtClean="0"/>
          </a:p>
          <a:p>
            <a:pPr algn="justLow" rtl="1">
              <a:buFont typeface="Arial" pitchFamily="34" charset="0"/>
              <a:buChar char="•"/>
            </a:pPr>
            <a:endParaRPr lang="ar-SA" dirty="0" smtClean="0"/>
          </a:p>
          <a:p>
            <a:pPr rtl="1"/>
            <a:r>
              <a:rPr lang="ar-SA" dirty="0" smtClean="0"/>
              <a:t>=</a:t>
            </a:r>
            <a:endParaRPr lang="ar-SA" dirty="0"/>
          </a:p>
        </p:txBody>
      </p:sp>
    </p:spTree>
    <p:extLst>
      <p:ext uri="{BB962C8B-B14F-4D97-AF65-F5344CB8AC3E}">
        <p14:creationId xmlns:p14="http://schemas.microsoft.com/office/powerpoint/2010/main" val="1970573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28600"/>
            <a:ext cx="8915400" cy="1189038"/>
          </a:xfrm>
        </p:spPr>
        <p:style>
          <a:lnRef idx="1">
            <a:schemeClr val="accent3"/>
          </a:lnRef>
          <a:fillRef idx="2">
            <a:schemeClr val="accent3"/>
          </a:fillRef>
          <a:effectRef idx="1">
            <a:schemeClr val="accent3"/>
          </a:effectRef>
          <a:fontRef idx="minor">
            <a:schemeClr val="dk1"/>
          </a:fontRef>
        </p:style>
        <p:txBody>
          <a:bodyPr/>
          <a:lstStyle/>
          <a:p>
            <a:r>
              <a:rPr lang="ar-SA" b="1" dirty="0" smtClean="0">
                <a:solidFill>
                  <a:srgbClr val="FF0000"/>
                </a:solidFill>
              </a:rPr>
              <a:t>تابع [4]</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عدم وقوع طلاق الصبي الصغير ؛ الذي لا تمييز له . – أما الصبي العاقل المميز ففي وقوع الطلاق منه خلاف بين العلماء - .</a:t>
            </a:r>
          </a:p>
          <a:p>
            <a:pPr algn="justLow" rtl="1"/>
            <a:r>
              <a:rPr lang="ar-SA" dirty="0" smtClean="0"/>
              <a:t>فائدة : اختلف أهل العلم في طلاق السكران على قولين :</a:t>
            </a:r>
          </a:p>
          <a:p>
            <a:pPr marL="514350" indent="-514350" algn="justLow" rtl="1">
              <a:buFont typeface="+mj-lt"/>
              <a:buAutoNum type="arabicPeriod"/>
            </a:pPr>
            <a:r>
              <a:rPr lang="ar-SA" dirty="0" smtClean="0"/>
              <a:t>أنه يقع ؛ وهذا قول علي وابن عباس وجماعة من الصحابة ، وهو مذهب أبي حنيفة ومالك والشافعي .</a:t>
            </a:r>
          </a:p>
          <a:p>
            <a:pPr marL="514350" indent="-514350" algn="justLow" rtl="1">
              <a:buFont typeface="+mj-lt"/>
              <a:buAutoNum type="arabicPeriod"/>
            </a:pPr>
            <a:r>
              <a:rPr lang="ar-SA" dirty="0" smtClean="0"/>
              <a:t>أنه لا يقع ؛ وهذا قول عثمان وزيد وجابر وعمر بن عبد العزيز وجماعة من السلف ، وهو مذهب أحمد وأهل الظاهر </a:t>
            </a:r>
            <a:r>
              <a:rPr lang="ar-SA" dirty="0" smtClean="0"/>
              <a:t>.</a:t>
            </a:r>
          </a:p>
          <a:p>
            <a:pPr marL="0" indent="0" algn="justLow" rtl="1"/>
            <a:r>
              <a:rPr lang="ar-SA" dirty="0" err="1" smtClean="0"/>
              <a:t>واستدلو</a:t>
            </a:r>
            <a:endParaRPr lang="ar-SA" dirty="0" smtClean="0"/>
          </a:p>
          <a:p>
            <a:pPr rtl="1">
              <a:buFont typeface="Arial" pitchFamily="34" charset="0"/>
              <a:buChar char="•"/>
            </a:pPr>
            <a:endParaRPr lang="ar-SA" dirty="0" smtClean="0"/>
          </a:p>
          <a:p>
            <a:pPr rtl="1">
              <a:buFont typeface="Arial" pitchFamily="34" charset="0"/>
              <a:buChar char="•"/>
            </a:pPr>
            <a:endParaRPr lang="ar-SA" dirty="0"/>
          </a:p>
        </p:txBody>
      </p:sp>
    </p:spTree>
    <p:extLst>
      <p:ext uri="{BB962C8B-B14F-4D97-AF65-F5344CB8AC3E}">
        <p14:creationId xmlns:p14="http://schemas.microsoft.com/office/powerpoint/2010/main" val="2798737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21598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158</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158</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354038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159</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التاسعة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2874147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3B84AF"/>
                </a:solidFill>
                <a:effectLst>
                  <a:outerShdw blurRad="38100" dist="38100" dir="2700000" algn="tl">
                    <a:srgbClr val="000000">
                      <a:alpha val="43137"/>
                    </a:srgbClr>
                  </a:outerShdw>
                </a:effectLst>
              </a:rPr>
              <a:t>عنوان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FF0000"/>
                </a:solidFill>
              </a:rPr>
              <a:t>دراسة لحديثين من باب الأدب</a:t>
            </a:r>
            <a:br>
              <a:rPr lang="ar-SA" sz="4800" b="1" dirty="0" smtClean="0">
                <a:solidFill>
                  <a:srgbClr val="FF0000"/>
                </a:solidFill>
              </a:rPr>
            </a:br>
            <a:endParaRPr lang="ar-SA" sz="4800" b="1" dirty="0" smtClean="0"/>
          </a:p>
        </p:txBody>
      </p:sp>
    </p:spTree>
    <p:extLst>
      <p:ext uri="{BB962C8B-B14F-4D97-AF65-F5344CB8AC3E}">
        <p14:creationId xmlns:p14="http://schemas.microsoft.com/office/powerpoint/2010/main" val="3480718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3B84AF"/>
                </a:solidFill>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dirty="0" smtClean="0">
                <a:solidFill>
                  <a:srgbClr val="FF0000"/>
                </a:solidFill>
              </a:rPr>
              <a:t>[1] الحديث الأول </a:t>
            </a:r>
          </a:p>
          <a:p>
            <a:pPr algn="ctr" rtl="1"/>
            <a:endParaRPr lang="ar-SA" b="1" dirty="0" smtClean="0">
              <a:solidFill>
                <a:srgbClr val="FF0000"/>
              </a:solidFill>
            </a:endParaRPr>
          </a:p>
          <a:p>
            <a:pPr algn="ctr" rtl="1"/>
            <a:r>
              <a:rPr lang="ar-SA" b="1" dirty="0" smtClean="0">
                <a:solidFill>
                  <a:srgbClr val="FF0000"/>
                </a:solidFill>
              </a:rPr>
              <a:t>(ح1/ 1356 ، </a:t>
            </a:r>
            <a:r>
              <a:rPr lang="ar-SA" b="1" dirty="0" err="1" smtClean="0">
                <a:solidFill>
                  <a:srgbClr val="FF0000"/>
                </a:solidFill>
              </a:rPr>
              <a:t>ص</a:t>
            </a:r>
            <a:r>
              <a:rPr lang="ar-SA" b="1" dirty="0" smtClean="0">
                <a:solidFill>
                  <a:srgbClr val="FF0000"/>
                </a:solidFill>
              </a:rPr>
              <a:t> 131 – 137 )</a:t>
            </a:r>
          </a:p>
          <a:p>
            <a:pPr marL="0" rtl="1"/>
            <a:endParaRPr lang="ar-SA" b="1" dirty="0" smtClean="0">
              <a:solidFill>
                <a:srgbClr val="FF0000"/>
              </a:solidFill>
            </a:endParaRPr>
          </a:p>
          <a:p>
            <a:pPr marL="0" algn="ctr" rtl="1"/>
            <a:r>
              <a:rPr lang="ar-SA" b="1" dirty="0" smtClean="0">
                <a:solidFill>
                  <a:srgbClr val="FF0000"/>
                </a:solidFill>
              </a:rPr>
              <a:t>[2] الحديث الثاني</a:t>
            </a:r>
          </a:p>
          <a:p>
            <a:pPr marL="0" algn="ctr" rtl="1"/>
            <a:r>
              <a:rPr lang="ar-SA" b="1" dirty="0" smtClean="0">
                <a:solidFill>
                  <a:srgbClr val="FF0000"/>
                </a:solidFill>
              </a:rPr>
              <a:t> </a:t>
            </a:r>
          </a:p>
          <a:p>
            <a:pPr marL="0" algn="ctr" rtl="1"/>
            <a:r>
              <a:rPr lang="ar-SA" b="1" dirty="0" smtClean="0">
                <a:solidFill>
                  <a:srgbClr val="FF0000"/>
                </a:solidFill>
              </a:rPr>
              <a:t>(ح16/ 1371 ، </a:t>
            </a:r>
            <a:r>
              <a:rPr lang="ar-SA" b="1" dirty="0" err="1" smtClean="0">
                <a:solidFill>
                  <a:srgbClr val="FF0000"/>
                </a:solidFill>
              </a:rPr>
              <a:t>ص</a:t>
            </a:r>
            <a:r>
              <a:rPr lang="ar-SA" b="1" dirty="0" smtClean="0">
                <a:solidFill>
                  <a:srgbClr val="FF0000"/>
                </a:solidFill>
              </a:rPr>
              <a:t> 157- 158)</a:t>
            </a: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3207289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 { حَقُّ المُسلِمِ على المسلِمِ سِتٍّ :إذا لقيتَهُ فسلِّمْ عليه ، وإذا دعاك فأَجِبْهُ , وإذا استنصحكَ فانصَحْهُ , وإذا عطس فَحَمِدَ الله </a:t>
            </a:r>
            <a:r>
              <a:rPr lang="ar-SA" dirty="0" err="1" smtClean="0">
                <a:solidFill>
                  <a:srgbClr val="FF0000"/>
                </a:solidFill>
              </a:rPr>
              <a:t>فَشَمِّتـْهُ </a:t>
            </a:r>
            <a:r>
              <a:rPr lang="ar-SA" dirty="0" smtClean="0">
                <a:solidFill>
                  <a:srgbClr val="FF0000"/>
                </a:solidFill>
              </a:rPr>
              <a:t>, وإذا مَرِضَ فَعُدْهُ , وإذا ماتَ </a:t>
            </a:r>
            <a:r>
              <a:rPr lang="ar-SA" dirty="0" err="1" smtClean="0">
                <a:solidFill>
                  <a:srgbClr val="FF0000"/>
                </a:solidFill>
              </a:rPr>
              <a:t>فاتـْبَعْهُ </a:t>
            </a:r>
            <a:r>
              <a:rPr lang="ar-SA" dirty="0" smtClean="0">
                <a:solidFill>
                  <a:srgbClr val="FF0000"/>
                </a:solidFill>
              </a:rPr>
              <a:t>.</a:t>
            </a:r>
            <a:r>
              <a:rPr lang="ar-SA" dirty="0" smtClean="0"/>
              <a:t> رواه مسلم .</a:t>
            </a:r>
          </a:p>
          <a:p>
            <a:pPr marL="0" algn="justLow" rtl="1"/>
            <a:endParaRPr lang="ar-SA" dirty="0" smtClean="0"/>
          </a:p>
          <a:p>
            <a:pPr marL="0" algn="justLow" rtl="1"/>
            <a:r>
              <a:rPr lang="ar-SA" b="1" dirty="0" smtClean="0">
                <a:solidFill>
                  <a:srgbClr val="FF0000"/>
                </a:solidFill>
              </a:rPr>
              <a:t># معاني أهمِ مفردات  الحديث :</a:t>
            </a:r>
          </a:p>
          <a:p>
            <a:pPr marL="324000" algn="justLow" rtl="1"/>
            <a:r>
              <a:rPr lang="ar-SA" dirty="0" smtClean="0">
                <a:solidFill>
                  <a:srgbClr val="FF0000"/>
                </a:solidFill>
              </a:rPr>
              <a:t>= حق : المراد </a:t>
            </a:r>
            <a:r>
              <a:rPr lang="ar-SA" dirty="0" err="1" smtClean="0">
                <a:solidFill>
                  <a:srgbClr val="FF0000"/>
                </a:solidFill>
              </a:rPr>
              <a:t>به</a:t>
            </a:r>
            <a:r>
              <a:rPr lang="ar-SA" dirty="0" smtClean="0">
                <a:solidFill>
                  <a:srgbClr val="FF0000"/>
                </a:solidFill>
              </a:rPr>
              <a:t> : </a:t>
            </a:r>
            <a:r>
              <a:rPr lang="ar-SA" dirty="0" smtClean="0"/>
              <a:t>أي : ما لا ينبغي </a:t>
            </a:r>
            <a:r>
              <a:rPr lang="ar-SA" dirty="0" err="1" smtClean="0"/>
              <a:t>تركـُه </a:t>
            </a:r>
            <a:r>
              <a:rPr lang="ar-SA" dirty="0" smtClean="0"/>
              <a:t>, ويكون فعله إما واجباً أو مندوباً ندباً مؤكداً شبيها بالواجب الذي لا ينبغي تركه .</a:t>
            </a:r>
          </a:p>
        </p:txBody>
      </p:sp>
    </p:spTree>
    <p:extLst>
      <p:ext uri="{BB962C8B-B14F-4D97-AF65-F5344CB8AC3E}">
        <p14:creationId xmlns:p14="http://schemas.microsoft.com/office/powerpoint/2010/main" val="2643374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3" name="عنصر نائب للمحتوى 2"/>
          <p:cNvSpPr>
            <a:spLocks noGrp="1"/>
          </p:cNvSpPr>
          <p:nvPr>
            <p:ph idx="1"/>
          </p:nvPr>
        </p:nvSpPr>
        <p:spPr/>
        <p:txBody>
          <a:bodyPr/>
          <a:lstStyle/>
          <a:p>
            <a:pPr algn="justLow" rtl="1"/>
            <a:r>
              <a:rPr lang="ar-SA" dirty="0" smtClean="0">
                <a:solidFill>
                  <a:srgbClr val="FF0000"/>
                </a:solidFill>
              </a:rPr>
              <a:t>= فسلِّمْ عليه : </a:t>
            </a:r>
            <a:r>
              <a:rPr lang="ar-SA" dirty="0" smtClean="0"/>
              <a:t>أي : قل له السلام عليك , أي : اسم الله ( السلام ) عليك ؛ والمعنى : أي أنت في حفظ الله ؛ كما يُقال : الله معك ، والله </a:t>
            </a:r>
            <a:r>
              <a:rPr lang="ar-SA" dirty="0" err="1" smtClean="0"/>
              <a:t>يَصْحَبُك</a:t>
            </a:r>
            <a:r>
              <a:rPr lang="ar-SA" dirty="0" smtClean="0"/>
              <a:t> . وقيل : ليس المقصود بالسلام هنا اسم الله(السلام)  بل المقصود </a:t>
            </a:r>
            <a:r>
              <a:rPr lang="ar-SA" dirty="0" err="1" smtClean="0"/>
              <a:t>به</a:t>
            </a:r>
            <a:r>
              <a:rPr lang="ar-SA" dirty="0" smtClean="0"/>
              <a:t> السلامة ؛ والمعنى : أي : سلامة الله ملازمة </a:t>
            </a:r>
            <a:r>
              <a:rPr lang="ar-SA" dirty="0" err="1" smtClean="0"/>
              <a:t>لك </a:t>
            </a:r>
            <a:r>
              <a:rPr lang="ar-SA" dirty="0" smtClean="0"/>
              <a:t>. </a:t>
            </a:r>
          </a:p>
          <a:p>
            <a:pPr algn="justLow" rtl="1"/>
            <a:r>
              <a:rPr lang="ar-SA" dirty="0" smtClean="0">
                <a:solidFill>
                  <a:srgbClr val="FF0000"/>
                </a:solidFill>
              </a:rPr>
              <a:t>= استنصحك : </a:t>
            </a:r>
            <a:r>
              <a:rPr lang="ar-SA" dirty="0" smtClean="0"/>
              <a:t>أي : طلب منك النصيحة .</a:t>
            </a:r>
          </a:p>
          <a:p>
            <a:pPr algn="justLow" rtl="1"/>
            <a:r>
              <a:rPr lang="ar-SA" dirty="0" smtClean="0">
                <a:solidFill>
                  <a:srgbClr val="FF0000"/>
                </a:solidFill>
              </a:rPr>
              <a:t>= </a:t>
            </a:r>
            <a:r>
              <a:rPr lang="ar-SA" dirty="0" err="1" smtClean="0">
                <a:solidFill>
                  <a:srgbClr val="FF0000"/>
                </a:solidFill>
              </a:rPr>
              <a:t>فشمِّتـْه </a:t>
            </a:r>
            <a:r>
              <a:rPr lang="ar-SA" dirty="0" smtClean="0">
                <a:solidFill>
                  <a:srgbClr val="FF0000"/>
                </a:solidFill>
              </a:rPr>
              <a:t>: </a:t>
            </a:r>
            <a:r>
              <a:rPr lang="ar-SA" dirty="0" smtClean="0"/>
              <a:t>أي : أزل عنه شماتة الأعداء بالدعاء له .</a:t>
            </a:r>
          </a:p>
          <a:p>
            <a:pPr algn="justLow" rtl="1"/>
            <a:r>
              <a:rPr lang="ar-SA" dirty="0" smtClean="0">
                <a:solidFill>
                  <a:srgbClr val="FF0000"/>
                </a:solidFill>
              </a:rPr>
              <a:t>= فعدهُ : </a:t>
            </a:r>
            <a:r>
              <a:rPr lang="ar-SA" dirty="0" smtClean="0"/>
              <a:t>أي : زُرْهُ في مرضه .</a:t>
            </a:r>
          </a:p>
          <a:p>
            <a:pPr algn="justLow" rtl="1"/>
            <a:endParaRPr lang="ar-SA" dirty="0"/>
          </a:p>
        </p:txBody>
      </p:sp>
    </p:spTree>
    <p:extLst>
      <p:ext uri="{BB962C8B-B14F-4D97-AF65-F5344CB8AC3E}">
        <p14:creationId xmlns:p14="http://schemas.microsoft.com/office/powerpoint/2010/main" val="1802676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rtl="1"/>
            <a:r>
              <a:rPr lang="ar-SA" b="1" dirty="0" smtClean="0">
                <a:solidFill>
                  <a:srgbClr val="FF0000"/>
                </a:solidFill>
              </a:rPr>
              <a:t># بعض ما يؤخذ من الحديث :</a:t>
            </a:r>
          </a:p>
          <a:p>
            <a:pPr rtl="1">
              <a:buFont typeface="Arial" pitchFamily="34" charset="0"/>
              <a:buChar char="•"/>
            </a:pPr>
            <a:r>
              <a:rPr lang="ar-SA" dirty="0" smtClean="0"/>
              <a:t>أنَّ هذه الأمور المذكورة هي حقوق المسلم على المسلم .</a:t>
            </a:r>
          </a:p>
          <a:p>
            <a:pPr algn="justLow" rtl="1">
              <a:buFont typeface="Arial" pitchFamily="34" charset="0"/>
              <a:buChar char="•"/>
            </a:pPr>
            <a:r>
              <a:rPr lang="ar-SA" dirty="0" smtClean="0"/>
              <a:t>أنَّ الأمر بالسلام ( فسلم ) دليل على وجوب الابتداء </a:t>
            </a:r>
            <a:r>
              <a:rPr lang="ar-SA" dirty="0" err="1" smtClean="0"/>
              <a:t>به</a:t>
            </a:r>
            <a:r>
              <a:rPr lang="ar-SA" dirty="0" smtClean="0"/>
              <a:t> ؛ خلافا لمن قال بأن ردَّ السلام هو الواجب وأما الابتداء </a:t>
            </a:r>
            <a:r>
              <a:rPr lang="ar-SA" dirty="0" err="1" smtClean="0"/>
              <a:t>به</a:t>
            </a:r>
            <a:r>
              <a:rPr lang="ar-SA" dirty="0" smtClean="0"/>
              <a:t> فهو سنة .</a:t>
            </a:r>
          </a:p>
          <a:p>
            <a:pPr rtl="1">
              <a:buFont typeface="Arial" pitchFamily="34" charset="0"/>
              <a:buChar char="•"/>
            </a:pPr>
            <a:r>
              <a:rPr lang="ar-SA" dirty="0" smtClean="0"/>
              <a:t>يؤخذ من مفهوم (حق المسلم على المسلم ) : أن الذميَّ ليس له حق في إلقاء السلام عليه .</a:t>
            </a:r>
          </a:p>
          <a:p>
            <a:pPr rtl="1">
              <a:buFont typeface="Arial" pitchFamily="34" charset="0"/>
              <a:buChar char="•"/>
            </a:pPr>
            <a:r>
              <a:rPr lang="ar-SA" dirty="0" smtClean="0"/>
              <a:t>أنَّ إجابة الدعوة إلى وليمة العرس واجبة ، وإلى غيرها من الولائم المباحة مندوبة . </a:t>
            </a:r>
          </a:p>
          <a:p>
            <a:pPr rtl="1">
              <a:buFont typeface="Arial" pitchFamily="34" charset="0"/>
              <a:buChar char="•"/>
            </a:pPr>
            <a:endParaRPr lang="ar-SA" b="1" dirty="0" smtClean="0">
              <a:solidFill>
                <a:srgbClr val="FF0000"/>
              </a:solidFill>
            </a:endParaRPr>
          </a:p>
          <a:p>
            <a:pPr rtl="1"/>
            <a:endParaRPr lang="ar-SA" dirty="0"/>
          </a:p>
        </p:txBody>
      </p:sp>
    </p:spTree>
    <p:extLst>
      <p:ext uri="{BB962C8B-B14F-4D97-AF65-F5344CB8AC3E}">
        <p14:creationId xmlns:p14="http://schemas.microsoft.com/office/powerpoint/2010/main" val="2528694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t>أنَّ بذل النصيحة لمن يطلبها </a:t>
            </a:r>
            <a:r>
              <a:rPr lang="ar-SA" dirty="0" err="1" smtClean="0"/>
              <a:t>واجب </a:t>
            </a:r>
            <a:r>
              <a:rPr lang="ar-SA" dirty="0" smtClean="0"/>
              <a:t>، وأما بذلها لمن لم يطلبْها فغير واجب ؛ لكنه مندوب لكونه من الدلالة على الخير والمعروف</a:t>
            </a:r>
          </a:p>
          <a:p>
            <a:pPr algn="justLow" rtl="1">
              <a:buFont typeface="Arial" pitchFamily="34" charset="0"/>
              <a:buChar char="•"/>
            </a:pPr>
            <a:r>
              <a:rPr lang="ar-SA" dirty="0" smtClean="0"/>
              <a:t>وجوب تشميت العاطس الحامد .</a:t>
            </a:r>
          </a:p>
          <a:p>
            <a:pPr algn="justLow" rtl="1">
              <a:buFont typeface="Arial" pitchFamily="34" charset="0"/>
              <a:buChar char="•"/>
            </a:pPr>
            <a:r>
              <a:rPr lang="ar-SA" dirty="0" smtClean="0"/>
              <a:t>يؤخذُ من مفهوم الحديث : أنه لا يُشَمَّتُ غيرُ المسلم .</a:t>
            </a:r>
          </a:p>
          <a:p>
            <a:pPr algn="justLow" rtl="1">
              <a:buFont typeface="Arial" pitchFamily="34" charset="0"/>
              <a:buChar char="•"/>
            </a:pPr>
            <a:r>
              <a:rPr lang="ar-SA" dirty="0" smtClean="0"/>
              <a:t>عِظَمُ نعمةِ الله سبحانه على العاطس ؛ فإنه سبحانه أذهب عن العاطس الضرر بنعمة </a:t>
            </a:r>
            <a:r>
              <a:rPr lang="ar-SA" dirty="0" err="1" smtClean="0"/>
              <a:t>العطاس</a:t>
            </a:r>
            <a:r>
              <a:rPr lang="ar-SA" dirty="0" smtClean="0"/>
              <a:t> ، ثم شرع له الحمد الذي يثاب عليه .</a:t>
            </a:r>
          </a:p>
          <a:p>
            <a:pPr algn="justLow" rtl="1"/>
            <a:r>
              <a:rPr lang="ar-SA" dirty="0" smtClean="0">
                <a:solidFill>
                  <a:srgbClr val="FF0000"/>
                </a:solidFill>
              </a:rPr>
              <a:t>   قال الشارح رحمه الله  ( سبل السلام : مج4 ج8 </a:t>
            </a:r>
            <a:r>
              <a:rPr lang="ar-SA" dirty="0" err="1" smtClean="0">
                <a:solidFill>
                  <a:srgbClr val="FF0000"/>
                </a:solidFill>
              </a:rPr>
              <a:t>ص</a:t>
            </a:r>
            <a:r>
              <a:rPr lang="ar-SA" dirty="0" smtClean="0">
                <a:solidFill>
                  <a:srgbClr val="FF0000"/>
                </a:solidFill>
              </a:rPr>
              <a:t> 136) : </a:t>
            </a:r>
          </a:p>
          <a:p>
            <a:pPr algn="justLow" rtl="1">
              <a:buFont typeface="Arial" pitchFamily="34" charset="0"/>
              <a:buChar char="•"/>
            </a:pPr>
            <a:endParaRPr lang="ar-SA" dirty="0"/>
          </a:p>
        </p:txBody>
      </p:sp>
    </p:spTree>
    <p:extLst>
      <p:ext uri="{BB962C8B-B14F-4D97-AF65-F5344CB8AC3E}">
        <p14:creationId xmlns:p14="http://schemas.microsoft.com/office/powerpoint/2010/main" val="804537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algn="justLow" rtl="1"/>
            <a:r>
              <a:rPr lang="ar-SA" dirty="0" smtClean="0"/>
              <a:t>” ولما كان العاطس قد حصل له </a:t>
            </a:r>
            <a:r>
              <a:rPr lang="ar-SA" dirty="0" err="1" smtClean="0"/>
              <a:t>بالعطاس</a:t>
            </a:r>
            <a:r>
              <a:rPr lang="ar-SA" dirty="0" smtClean="0"/>
              <a:t> نعمة ومنفعة بخروج الأبخرةِ المحتقنةِ في دماغه التي لو بقيت فيه أحدثت أدواء عَسِرَة ؛ شُرِعَ له حمدُ الله على هذه النعمة مع بقاء أعضائه على هيئتها والتئامها بعد هذه الزلزلة التي هي للبدن كزلزلة الأرض ” .</a:t>
            </a:r>
          </a:p>
          <a:p>
            <a:pPr algn="justLow" rtl="1">
              <a:buFont typeface="Arial" pitchFamily="34" charset="0"/>
              <a:buChar char="•"/>
            </a:pPr>
            <a:r>
              <a:rPr lang="ar-SA" dirty="0" smtClean="0"/>
              <a:t>وجوب عيادة المسلم للمسلم ( معروفا كان أو غيرَ معروف ، قريبا كان أو غيرَ قريب) – وذهب الجمهور إلى أنها مندوبة –</a:t>
            </a:r>
          </a:p>
          <a:p>
            <a:pPr algn="justLow" rtl="1">
              <a:buFont typeface="Arial" pitchFamily="34" charset="0"/>
              <a:buChar char="•"/>
            </a:pPr>
            <a:r>
              <a:rPr lang="ar-SA" dirty="0" smtClean="0"/>
              <a:t>يؤخذُ من مفهوم الحديث : أنه لا يُعاد الذمي ؛ إلا أنه قد ثبت أنه – صلى الله عليه وسلم – عاد خادمـه الذمي فأسلم ببركـة عيادتـه لـــه  </a:t>
            </a:r>
            <a:endParaRPr lang="ar-SA" dirty="0"/>
          </a:p>
        </p:txBody>
      </p:sp>
    </p:spTree>
    <p:extLst>
      <p:ext uri="{BB962C8B-B14F-4D97-AF65-F5344CB8AC3E}">
        <p14:creationId xmlns:p14="http://schemas.microsoft.com/office/powerpoint/2010/main" val="1445175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t>وكذلك زار عمَّه أبا طالب في مرض موته وعرض عليه كلمة </a:t>
            </a:r>
            <a:r>
              <a:rPr lang="en-US" dirty="0" smtClean="0"/>
              <a:t> </a:t>
            </a:r>
            <a:r>
              <a:rPr lang="ar-SA" dirty="0" smtClean="0"/>
              <a:t>الإسلام .</a:t>
            </a:r>
          </a:p>
          <a:p>
            <a:pPr algn="justLow" rtl="1">
              <a:buFont typeface="Arial" pitchFamily="34" charset="0"/>
              <a:buChar char="•"/>
            </a:pPr>
            <a:r>
              <a:rPr lang="ar-SA" dirty="0" smtClean="0"/>
              <a:t>وجوب تشييع جنازة المسلم (معروفا كان أو غيرَ معروف) . </a:t>
            </a:r>
          </a:p>
          <a:p>
            <a:pPr algn="justLow" rtl="1"/>
            <a:r>
              <a:rPr lang="ar-SA" b="1" u="sng" dirty="0" smtClean="0">
                <a:solidFill>
                  <a:srgbClr val="009900"/>
                </a:solidFill>
              </a:rPr>
              <a:t>فوائد متعلقة بالسلام :</a:t>
            </a:r>
          </a:p>
          <a:p>
            <a:pPr marL="514350" indent="-514350" algn="justLow" rtl="1"/>
            <a:r>
              <a:rPr lang="ar-SA" dirty="0" smtClean="0">
                <a:solidFill>
                  <a:srgbClr val="009900"/>
                </a:solidFill>
              </a:rPr>
              <a:t>= السلام مشروع بالكتاب والسنة :</a:t>
            </a:r>
          </a:p>
          <a:p>
            <a:pPr marL="0" indent="-514350" algn="justLow" rtl="1"/>
            <a:r>
              <a:rPr lang="ar-SA" dirty="0" smtClean="0"/>
              <a:t> قال تعالى : { يا أيها الذين آمنوا لا تدخلوا بيوتا غير بيوتكم حتى تستأنسوا وتسلموا على أهلها } , وقال سبحانه :{ وإذا حُييتُم بتحية فحيوا بأحسَنَ منها أو ردوها } . وقال - صلى الله عليه وسلم – : { لا</a:t>
            </a:r>
            <a:endParaRPr lang="ar-SA" dirty="0"/>
          </a:p>
        </p:txBody>
      </p:sp>
    </p:spTree>
    <p:extLst>
      <p:ext uri="{BB962C8B-B14F-4D97-AF65-F5344CB8AC3E}">
        <p14:creationId xmlns:p14="http://schemas.microsoft.com/office/powerpoint/2010/main" val="2864495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r>
              <a:rPr lang="ar-SA" dirty="0" smtClean="0"/>
              <a:t>تدخلوا الجنة حتى تؤمنوا ، ولا تؤمنوا حتى تحابوا ، أولا أدلكم على </a:t>
            </a:r>
            <a:endParaRPr lang="en-US" dirty="0" smtClean="0"/>
          </a:p>
          <a:p>
            <a:pPr rtl="1"/>
            <a:r>
              <a:rPr lang="ar-SA" dirty="0" smtClean="0"/>
              <a:t>شيء إذا فعلتموه تحاببتم : أفشوا السلام بينكم } .</a:t>
            </a:r>
          </a:p>
          <a:p>
            <a:pPr marL="514350" indent="-514350" algn="justLow" rtl="1"/>
            <a:r>
              <a:rPr lang="ar-SA" dirty="0" smtClean="0">
                <a:solidFill>
                  <a:srgbClr val="009900"/>
                </a:solidFill>
              </a:rPr>
              <a:t>= أقل السلام : </a:t>
            </a:r>
            <a:r>
              <a:rPr lang="ar-SA" dirty="0" smtClean="0"/>
              <a:t>السلام عليكم ؛ فإن كان المسلـَّمُ عليه واحدا تناوله (السلام ) وملائكته .</a:t>
            </a:r>
          </a:p>
          <a:p>
            <a:pPr marL="514350" indent="-514350" rtl="1"/>
            <a:r>
              <a:rPr lang="ar-SA" dirty="0" smtClean="0">
                <a:solidFill>
                  <a:srgbClr val="009900"/>
                </a:solidFill>
              </a:rPr>
              <a:t>= أكمل السلام : </a:t>
            </a:r>
            <a:r>
              <a:rPr lang="ar-SA" dirty="0" smtClean="0"/>
              <a:t>السلام عليكم ورحمة الله وبركاته .</a:t>
            </a:r>
          </a:p>
          <a:p>
            <a:pPr marL="514350" indent="-514350" rtl="1"/>
            <a:r>
              <a:rPr lang="ar-SA" dirty="0" smtClean="0">
                <a:solidFill>
                  <a:srgbClr val="009900"/>
                </a:solidFill>
              </a:rPr>
              <a:t>= السلام </a:t>
            </a:r>
            <a:r>
              <a:rPr lang="ar-SA" dirty="0" err="1" smtClean="0">
                <a:solidFill>
                  <a:srgbClr val="009900"/>
                </a:solidFill>
              </a:rPr>
              <a:t>المُجزىء</a:t>
            </a:r>
            <a:r>
              <a:rPr lang="ar-SA" dirty="0" smtClean="0">
                <a:solidFill>
                  <a:srgbClr val="009900"/>
                </a:solidFill>
              </a:rPr>
              <a:t> : </a:t>
            </a:r>
            <a:r>
              <a:rPr lang="ar-SA" dirty="0" smtClean="0"/>
              <a:t>السلام عليك , سلام عليك , السلام عليكم .</a:t>
            </a:r>
          </a:p>
          <a:p>
            <a:pPr marL="324000" indent="-514350" rtl="1"/>
            <a:r>
              <a:rPr lang="ar-SA" dirty="0" smtClean="0">
                <a:solidFill>
                  <a:srgbClr val="009900"/>
                </a:solidFill>
              </a:rPr>
              <a:t>= إذا كان المسلـَّمُ عليه واحدا : </a:t>
            </a:r>
            <a:r>
              <a:rPr lang="ar-SA" dirty="0" smtClean="0"/>
              <a:t>كان رد السلام واجبا وجوبا عينيا في حقه .</a:t>
            </a:r>
          </a:p>
          <a:p>
            <a:pPr marL="514350" indent="-514350" rtl="1"/>
            <a:endParaRPr lang="ar-SA" dirty="0"/>
          </a:p>
        </p:txBody>
      </p:sp>
    </p:spTree>
    <p:extLst>
      <p:ext uri="{BB962C8B-B14F-4D97-AF65-F5344CB8AC3E}">
        <p14:creationId xmlns:p14="http://schemas.microsoft.com/office/powerpoint/2010/main" val="4287279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solidFill>
                  <a:srgbClr val="009900"/>
                </a:solidFill>
              </a:rPr>
              <a:t>= إذا كان المسلـَّمُ عليهم جماعة : </a:t>
            </a:r>
            <a:r>
              <a:rPr lang="ar-SA" dirty="0" smtClean="0"/>
              <a:t>كان رد السلام فرض كفاية في حقهم.</a:t>
            </a:r>
          </a:p>
          <a:p>
            <a:pPr rtl="1"/>
            <a:r>
              <a:rPr lang="ar-SA" dirty="0" smtClean="0">
                <a:solidFill>
                  <a:srgbClr val="009900"/>
                </a:solidFill>
              </a:rPr>
              <a:t>= يسن إلقاء السلام </a:t>
            </a:r>
            <a:r>
              <a:rPr lang="ar-SA" dirty="0" smtClean="0"/>
              <a:t>عند الانصراف .</a:t>
            </a:r>
          </a:p>
          <a:p>
            <a:pPr rtl="1"/>
            <a:r>
              <a:rPr lang="ar-SA" dirty="0" smtClean="0">
                <a:solidFill>
                  <a:srgbClr val="009900"/>
                </a:solidFill>
              </a:rPr>
              <a:t>= يسن إلقاء السلام </a:t>
            </a:r>
            <a:r>
              <a:rPr lang="ar-SA" dirty="0" smtClean="0"/>
              <a:t>عند دخول البيت .</a:t>
            </a:r>
          </a:p>
          <a:p>
            <a:pPr rtl="1"/>
            <a:r>
              <a:rPr lang="ar-SA" dirty="0" smtClean="0">
                <a:solidFill>
                  <a:srgbClr val="009900"/>
                </a:solidFill>
              </a:rPr>
              <a:t>= يسن إلقاء السلام </a:t>
            </a:r>
            <a:r>
              <a:rPr lang="ar-SA" dirty="0" smtClean="0"/>
              <a:t>عند دخول بيت خالٍ .</a:t>
            </a:r>
          </a:p>
          <a:p>
            <a:pPr rtl="1"/>
            <a:r>
              <a:rPr lang="ar-SA" dirty="0" smtClean="0">
                <a:solidFill>
                  <a:srgbClr val="009900"/>
                </a:solidFill>
              </a:rPr>
              <a:t>= يسن إلقاء السلام </a:t>
            </a:r>
            <a:r>
              <a:rPr lang="ar-SA" dirty="0" smtClean="0"/>
              <a:t>عند دخول مسجد خالٍ ؛ بأن يقول : السلام علينا وعلى عباد الله الصالحين .</a:t>
            </a:r>
          </a:p>
          <a:p>
            <a:pPr rtl="1"/>
            <a:r>
              <a:rPr lang="ar-SA" dirty="0" smtClean="0">
                <a:solidFill>
                  <a:srgbClr val="009900"/>
                </a:solidFill>
              </a:rPr>
              <a:t>= يكره إلقاء السلام </a:t>
            </a:r>
            <a:r>
              <a:rPr lang="ar-SA" dirty="0" smtClean="0"/>
              <a:t>على امرأة أجنبية إلا أن تكون عجوزا .</a:t>
            </a:r>
          </a:p>
          <a:p>
            <a:pPr marL="514350" indent="-514350" rtl="1">
              <a:buFont typeface="+mj-lt"/>
              <a:buAutoNum type="arabicPeriod"/>
            </a:pPr>
            <a:endParaRPr lang="ar-SA" dirty="0" smtClean="0">
              <a:solidFill>
                <a:srgbClr val="009900"/>
              </a:solidFill>
            </a:endParaRPr>
          </a:p>
          <a:p>
            <a:pPr marL="514350" indent="-514350" rtl="1">
              <a:buFont typeface="+mj-lt"/>
              <a:buAutoNum type="arabicPeriod"/>
            </a:pPr>
            <a:endParaRPr lang="ar-SA" dirty="0" smtClean="0">
              <a:solidFill>
                <a:srgbClr val="009900"/>
              </a:solidFill>
            </a:endParaRPr>
          </a:p>
          <a:p>
            <a:pPr rtl="1"/>
            <a:endParaRPr lang="ar-SA" dirty="0"/>
          </a:p>
        </p:txBody>
      </p:sp>
    </p:spTree>
    <p:extLst>
      <p:ext uri="{BB962C8B-B14F-4D97-AF65-F5344CB8AC3E}">
        <p14:creationId xmlns:p14="http://schemas.microsoft.com/office/powerpoint/2010/main" val="3679097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dirty="0" smtClean="0">
                <a:solidFill>
                  <a:srgbClr val="009900"/>
                </a:solidFill>
              </a:rPr>
              <a:t>= يكره إلقاء السلام </a:t>
            </a:r>
            <a:r>
              <a:rPr lang="ar-SA" dirty="0" smtClean="0"/>
              <a:t>على  من هو منشغل بتلاوة القرآن الكريم .</a:t>
            </a:r>
          </a:p>
          <a:p>
            <a:pPr rtl="1"/>
            <a:r>
              <a:rPr lang="ar-SA" dirty="0" smtClean="0">
                <a:solidFill>
                  <a:srgbClr val="009900"/>
                </a:solidFill>
              </a:rPr>
              <a:t>= يكره إلقاء السلام </a:t>
            </a:r>
            <a:r>
              <a:rPr lang="ar-SA" dirty="0" smtClean="0"/>
              <a:t>على  من هو منشغل بذكر الله سبحانه.</a:t>
            </a:r>
          </a:p>
          <a:p>
            <a:pPr rtl="1"/>
            <a:r>
              <a:rPr lang="ar-SA" dirty="0" smtClean="0">
                <a:solidFill>
                  <a:srgbClr val="009900"/>
                </a:solidFill>
              </a:rPr>
              <a:t>= يكره إلقاء السلام </a:t>
            </a:r>
            <a:r>
              <a:rPr lang="ar-SA" dirty="0" smtClean="0"/>
              <a:t>على  من هو منشغل بالتلبية .</a:t>
            </a:r>
          </a:p>
          <a:p>
            <a:pPr rtl="1"/>
            <a:r>
              <a:rPr lang="ar-SA" dirty="0" smtClean="0">
                <a:solidFill>
                  <a:srgbClr val="009900"/>
                </a:solidFill>
              </a:rPr>
              <a:t>= يكره إلقاء السلام </a:t>
            </a:r>
            <a:r>
              <a:rPr lang="ar-SA" dirty="0" smtClean="0"/>
              <a:t>على  من هو منشغل بوعظ الناس .</a:t>
            </a:r>
          </a:p>
          <a:p>
            <a:pPr rtl="1"/>
            <a:r>
              <a:rPr lang="ar-SA" dirty="0" smtClean="0">
                <a:solidFill>
                  <a:srgbClr val="009900"/>
                </a:solidFill>
              </a:rPr>
              <a:t>= يكره إلقاء السلام </a:t>
            </a:r>
            <a:r>
              <a:rPr lang="ar-SA" dirty="0" smtClean="0"/>
              <a:t>على  من هو منشغل بإلقاء خطبة على الناس .</a:t>
            </a:r>
          </a:p>
          <a:p>
            <a:pPr rtl="1"/>
            <a:r>
              <a:rPr lang="ar-SA" dirty="0" smtClean="0"/>
              <a:t>= يكره إلقاء السلام على  من هو منشغل بتعليم الناس الحديث .</a:t>
            </a:r>
          </a:p>
          <a:p>
            <a:pPr algn="justLow" rtl="1"/>
            <a:r>
              <a:rPr lang="ar-SA" dirty="0" smtClean="0">
                <a:solidFill>
                  <a:srgbClr val="009900"/>
                </a:solidFill>
              </a:rPr>
              <a:t>= يكره إلقاء السلام </a:t>
            </a:r>
            <a:r>
              <a:rPr lang="ar-SA" dirty="0" smtClean="0"/>
              <a:t>على  من هو منشغل بالاستماع لخطبة أو موعظة أو نحوهما .</a:t>
            </a:r>
          </a:p>
          <a:p>
            <a:pPr rtl="1"/>
            <a:endParaRPr lang="ar-SA" dirty="0"/>
          </a:p>
        </p:txBody>
      </p:sp>
    </p:spTree>
    <p:extLst>
      <p:ext uri="{BB962C8B-B14F-4D97-AF65-F5344CB8AC3E}">
        <p14:creationId xmlns:p14="http://schemas.microsoft.com/office/powerpoint/2010/main" val="3742912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dirty="0" smtClean="0">
                <a:solidFill>
                  <a:srgbClr val="009900"/>
                </a:solidFill>
              </a:rPr>
              <a:t>= من آداب السلام :</a:t>
            </a:r>
          </a:p>
          <a:p>
            <a:pPr marL="514350" indent="-514350" rtl="1">
              <a:buFont typeface="+mj-lt"/>
              <a:buAutoNum type="arabicPeriod"/>
            </a:pPr>
            <a:r>
              <a:rPr lang="ar-SA" dirty="0" smtClean="0"/>
              <a:t>أن يسلم الراكب على الماشي .</a:t>
            </a:r>
          </a:p>
          <a:p>
            <a:pPr marL="514350" indent="-514350" rtl="1">
              <a:buFont typeface="+mj-lt"/>
              <a:buAutoNum type="arabicPeriod"/>
            </a:pPr>
            <a:r>
              <a:rPr lang="ar-SA" dirty="0" smtClean="0"/>
              <a:t>أن يسلم الماشي على القاعد .</a:t>
            </a:r>
          </a:p>
          <a:p>
            <a:pPr marL="514350" indent="-514350" rtl="1">
              <a:buFont typeface="+mj-lt"/>
              <a:buAutoNum type="arabicPeriod"/>
            </a:pPr>
            <a:r>
              <a:rPr lang="ar-SA" dirty="0" smtClean="0"/>
              <a:t>أن يسلم الصغير على الكبير .</a:t>
            </a:r>
          </a:p>
          <a:p>
            <a:pPr marL="514350" indent="-514350" rtl="1">
              <a:buFont typeface="+mj-lt"/>
              <a:buAutoNum type="arabicPeriod"/>
            </a:pPr>
            <a:r>
              <a:rPr lang="ar-SA" dirty="0" smtClean="0"/>
              <a:t>أن يسلم القليل على الكثير.</a:t>
            </a:r>
          </a:p>
          <a:p>
            <a:pPr marL="514350" indent="-514350" algn="justLow" rtl="1">
              <a:buFont typeface="+mj-lt"/>
              <a:buAutoNum type="arabicPeriod"/>
            </a:pPr>
            <a:r>
              <a:rPr lang="ar-SA" dirty="0" smtClean="0"/>
              <a:t>ما ورد في الحديث الصحيح ( سنن أبي داود) : { إذا لقي أحدكم صاحبه فليسلم عليه ، فإن حال بينهما شجرة أو جدار ثم </a:t>
            </a:r>
            <a:r>
              <a:rPr lang="ar-SA" dirty="0" err="1" smtClean="0"/>
              <a:t>لقيه</a:t>
            </a:r>
            <a:r>
              <a:rPr lang="ar-SA" dirty="0" smtClean="0"/>
              <a:t> فليسلم عليه } .</a:t>
            </a:r>
          </a:p>
          <a:p>
            <a:pPr marL="514350" indent="-514350" rtl="1">
              <a:buFont typeface="+mj-lt"/>
              <a:buAutoNum type="arabicPeriod"/>
            </a:pPr>
            <a:endParaRPr lang="ar-SA" dirty="0" smtClean="0"/>
          </a:p>
          <a:p>
            <a:pPr rtl="1"/>
            <a:endParaRPr lang="ar-SA" dirty="0" smtClean="0">
              <a:solidFill>
                <a:srgbClr val="009900"/>
              </a:solidFill>
            </a:endParaRPr>
          </a:p>
          <a:p>
            <a:endParaRPr lang="ar-SA" dirty="0"/>
          </a:p>
        </p:txBody>
      </p:sp>
    </p:spTree>
    <p:extLst>
      <p:ext uri="{BB962C8B-B14F-4D97-AF65-F5344CB8AC3E}">
        <p14:creationId xmlns:p14="http://schemas.microsoft.com/office/powerpoint/2010/main" val="3546440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228600"/>
            <a:ext cx="8915400" cy="1143000"/>
          </a:xfrm>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b="1" u="sng" dirty="0" smtClean="0">
                <a:solidFill>
                  <a:srgbClr val="009900"/>
                </a:solidFill>
              </a:rPr>
              <a:t>فوائد متعلقة بالنصيحة :</a:t>
            </a:r>
          </a:p>
          <a:p>
            <a:pPr algn="justLow" rtl="1"/>
            <a:r>
              <a:rPr lang="ar-SA" dirty="0" smtClean="0">
                <a:solidFill>
                  <a:srgbClr val="009900"/>
                </a:solidFill>
              </a:rPr>
              <a:t>= النصيحة عماد الدين :</a:t>
            </a:r>
          </a:p>
          <a:p>
            <a:pPr algn="justLow" rtl="1"/>
            <a:r>
              <a:rPr lang="ar-SA" dirty="0" smtClean="0"/>
              <a:t>   فقد قال رسول الله – صلى الله عليه وسلم – {الدين النصيحة ، قلنا لمن يا رسول الله ، قال : لله ولكتابه ولرسوله ولأئمة المسلمين وعامتهم } رواه مسلم .</a:t>
            </a:r>
          </a:p>
          <a:p>
            <a:pPr rtl="1"/>
            <a:r>
              <a:rPr lang="ar-SA" dirty="0" smtClean="0">
                <a:solidFill>
                  <a:srgbClr val="009900"/>
                </a:solidFill>
              </a:rPr>
              <a:t>= النصيحة فرض كفاية . </a:t>
            </a:r>
          </a:p>
          <a:p>
            <a:pPr rtl="1"/>
            <a:r>
              <a:rPr lang="ar-SA" b="1" u="sng" dirty="0" smtClean="0">
                <a:solidFill>
                  <a:srgbClr val="009900"/>
                </a:solidFill>
              </a:rPr>
              <a:t>فوائد متعلقة بتشميت العاطس:</a:t>
            </a:r>
          </a:p>
          <a:p>
            <a:pPr rtl="1"/>
            <a:r>
              <a:rPr lang="ar-SA" dirty="0" smtClean="0">
                <a:solidFill>
                  <a:srgbClr val="009900"/>
                </a:solidFill>
              </a:rPr>
              <a:t>= التشميت فرض كفاية .</a:t>
            </a:r>
          </a:p>
          <a:p>
            <a:pPr rtl="1"/>
            <a:endParaRPr lang="ar-SA" dirty="0" smtClean="0">
              <a:solidFill>
                <a:srgbClr val="009900"/>
              </a:solidFill>
            </a:endParaRPr>
          </a:p>
          <a:p>
            <a:pPr rtl="1"/>
            <a:endParaRPr lang="ar-SA" dirty="0" smtClean="0">
              <a:solidFill>
                <a:srgbClr val="009900"/>
              </a:solidFill>
            </a:endParaRPr>
          </a:p>
          <a:p>
            <a:pPr rtl="1"/>
            <a:endParaRPr lang="ar-SA" dirty="0">
              <a:solidFill>
                <a:srgbClr val="009900"/>
              </a:solidFill>
            </a:endParaRPr>
          </a:p>
        </p:txBody>
      </p:sp>
    </p:spTree>
    <p:extLst>
      <p:ext uri="{BB962C8B-B14F-4D97-AF65-F5344CB8AC3E}">
        <p14:creationId xmlns:p14="http://schemas.microsoft.com/office/powerpoint/2010/main" val="3799145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solidFill>
                  <a:srgbClr val="009900"/>
                </a:solidFill>
              </a:rPr>
              <a:t>= كيفية الحمد , وكيفية تشميت العاطس ، وكيفية جواب العاطس : </a:t>
            </a:r>
            <a:r>
              <a:rPr lang="ar-SA" dirty="0" smtClean="0"/>
              <a:t>جاءَت فيما أخرجه البخاري من حديث أبي هريرة – رضي الله عنه – عنه – صلى الله عليه وسلم – { إذا عطس أحدكم فليقل الحمد لله ، وليقل له أخوه أو صاحبه : يرحمُكَ الله ، ولْيقل هو : يهديكم الله ويصلح ُ بالكم } – بالكم : أي : شأنكم - .</a:t>
            </a:r>
          </a:p>
          <a:p>
            <a:pPr algn="justLow" rtl="1"/>
            <a:r>
              <a:rPr lang="ar-SA" dirty="0" smtClean="0">
                <a:solidFill>
                  <a:srgbClr val="009900"/>
                </a:solidFill>
              </a:rPr>
              <a:t>=</a:t>
            </a:r>
            <a:r>
              <a:rPr lang="en-US" dirty="0" smtClean="0">
                <a:solidFill>
                  <a:srgbClr val="009900"/>
                </a:solidFill>
              </a:rPr>
              <a:t> </a:t>
            </a:r>
            <a:r>
              <a:rPr lang="ar-SA" dirty="0" smtClean="0">
                <a:solidFill>
                  <a:srgbClr val="009900"/>
                </a:solidFill>
              </a:rPr>
              <a:t>يكره تشميت من لم يحمد الله تعالى ؛</a:t>
            </a:r>
            <a:r>
              <a:rPr lang="ar-SA" dirty="0" smtClean="0"/>
              <a:t> لكن يستحب لمن حضر مـن عطس فلم يحمد أن يذكره الحمد لِيَحمَدَ فيشمتَه ، وهو من باب النصح والأمر بالمعروف .</a:t>
            </a:r>
          </a:p>
          <a:p>
            <a:pPr rtl="1"/>
            <a:endParaRPr lang="ar-SA" dirty="0"/>
          </a:p>
        </p:txBody>
      </p:sp>
    </p:spTree>
    <p:extLst>
      <p:ext uri="{BB962C8B-B14F-4D97-AF65-F5344CB8AC3E}">
        <p14:creationId xmlns:p14="http://schemas.microsoft.com/office/powerpoint/2010/main" val="699843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a:xfrm>
            <a:off x="543426" y="1600201"/>
            <a:ext cx="8915400" cy="4525963"/>
          </a:xfrm>
        </p:spPr>
        <p:txBody>
          <a:bodyPr/>
          <a:lstStyle/>
          <a:p>
            <a:pPr algn="justLow" rtl="1"/>
            <a:r>
              <a:rPr lang="ar-SA" dirty="0" smtClean="0">
                <a:solidFill>
                  <a:srgbClr val="009900"/>
                </a:solidFill>
              </a:rPr>
              <a:t>= من آداب العاطس </a:t>
            </a:r>
            <a:r>
              <a:rPr lang="ar-SA" dirty="0" smtClean="0"/>
              <a:t>: ما أخرجه الحاكم </a:t>
            </a:r>
            <a:r>
              <a:rPr lang="ar-SA" dirty="0" err="1" smtClean="0"/>
              <a:t>والبيهقي</a:t>
            </a:r>
            <a:r>
              <a:rPr lang="ar-SA" dirty="0" smtClean="0"/>
              <a:t> من حديث أبي هريرة مرفوعا { إذا عطس أحدكم فليضع كفيه على وجهه ، وليخفض </a:t>
            </a:r>
            <a:r>
              <a:rPr lang="ar-SA" dirty="0" err="1" smtClean="0"/>
              <a:t>بها</a:t>
            </a:r>
            <a:r>
              <a:rPr lang="ar-SA" dirty="0" smtClean="0"/>
              <a:t> صوته } .</a:t>
            </a:r>
          </a:p>
          <a:p>
            <a:pPr rtl="1"/>
            <a:r>
              <a:rPr lang="ar-SA" dirty="0" smtClean="0">
                <a:solidFill>
                  <a:srgbClr val="009900"/>
                </a:solidFill>
              </a:rPr>
              <a:t>= يشمت الرجل الرجل والمرأة العجوز.</a:t>
            </a:r>
          </a:p>
          <a:p>
            <a:pPr rtl="1"/>
            <a:r>
              <a:rPr lang="ar-SA" dirty="0" smtClean="0">
                <a:solidFill>
                  <a:srgbClr val="009900"/>
                </a:solidFill>
              </a:rPr>
              <a:t>= لا يشمت الرجل المرأة الشابة ولا تشمته  . </a:t>
            </a:r>
          </a:p>
          <a:p>
            <a:pPr algn="justLow" rtl="1"/>
            <a:r>
              <a:rPr lang="ar-SA" dirty="0" smtClean="0">
                <a:solidFill>
                  <a:srgbClr val="009900"/>
                </a:solidFill>
              </a:rPr>
              <a:t>= ويشرع التشميتَ ثلاثا إذا كرّر </a:t>
            </a:r>
            <a:r>
              <a:rPr lang="ar-SA" dirty="0" err="1" smtClean="0">
                <a:solidFill>
                  <a:srgbClr val="009900"/>
                </a:solidFill>
              </a:rPr>
              <a:t>العُطاسَ</a:t>
            </a:r>
            <a:r>
              <a:rPr lang="ar-SA" dirty="0" smtClean="0">
                <a:solidFill>
                  <a:srgbClr val="009900"/>
                </a:solidFill>
              </a:rPr>
              <a:t> ولا يزاد عليها : </a:t>
            </a:r>
            <a:r>
              <a:rPr lang="ar-SA" dirty="0" smtClean="0"/>
              <a:t>لما أخرجه أبو داود من حديث أبي هريرة مرفوعا :{ إذا عطس أحدكم فليشمتْهُ جليسه ، فإن زاد على ثلاث فهو مزكوم ، ولا يُشَمَّتُ بعد ثلاث } </a:t>
            </a:r>
            <a:r>
              <a:rPr lang="ar-SA" dirty="0" smtClean="0">
                <a:solidFill>
                  <a:srgbClr val="009900"/>
                </a:solidFill>
              </a:rPr>
              <a:t>.  </a:t>
            </a:r>
          </a:p>
          <a:p>
            <a:pPr rtl="1"/>
            <a:endParaRPr lang="ar-SA" dirty="0" smtClean="0">
              <a:solidFill>
                <a:srgbClr val="009900"/>
              </a:solidFill>
            </a:endParaRPr>
          </a:p>
          <a:p>
            <a:pPr rtl="1"/>
            <a:endParaRPr lang="ar-SA" dirty="0"/>
          </a:p>
        </p:txBody>
      </p:sp>
    </p:spTree>
    <p:extLst>
      <p:ext uri="{BB962C8B-B14F-4D97-AF65-F5344CB8AC3E}">
        <p14:creationId xmlns:p14="http://schemas.microsoft.com/office/powerpoint/2010/main" val="294050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b="1" u="sng" dirty="0" smtClean="0">
                <a:solidFill>
                  <a:srgbClr val="009900"/>
                </a:solidFill>
              </a:rPr>
              <a:t>فوائد متعلقة بعيادة المريض : </a:t>
            </a:r>
          </a:p>
          <a:p>
            <a:pPr algn="justLow" rtl="1"/>
            <a:r>
              <a:rPr lang="ar-SA" dirty="0" smtClean="0">
                <a:solidFill>
                  <a:srgbClr val="009900"/>
                </a:solidFill>
              </a:rPr>
              <a:t>= يسن عند عيادة المريض الدعاء له :</a:t>
            </a:r>
            <a:r>
              <a:rPr lang="ar-SA" dirty="0" smtClean="0"/>
              <a:t> </a:t>
            </a:r>
          </a:p>
          <a:p>
            <a:pPr algn="justLow" rtl="1"/>
            <a:r>
              <a:rPr lang="ar-SA" dirty="0" smtClean="0"/>
              <a:t>   ومن الدعاء المأثور بهذا الخصوص ؛ ما جاء في صحيحي البخاري ومسلم عن عائشة ؛ أن النبي - صلى الله عليه وسلم – كان يعود بعض أهله ، يمسح بيده اليمنى ، ويقول : { اللهم ربَّ الناس ، أذهب </a:t>
            </a:r>
            <a:r>
              <a:rPr lang="ar-SA" dirty="0" err="1" smtClean="0"/>
              <a:t>الباس </a:t>
            </a:r>
            <a:r>
              <a:rPr lang="ar-SA" dirty="0" smtClean="0"/>
              <a:t>، اشْف أنت الشافي ، لا شافي إلا أنت ، شفاء لا يغادر </a:t>
            </a:r>
            <a:r>
              <a:rPr lang="ar-SA" dirty="0" err="1" smtClean="0"/>
              <a:t>سَقـَما </a:t>
            </a:r>
            <a:r>
              <a:rPr lang="ar-SA" dirty="0" smtClean="0"/>
              <a:t>} .</a:t>
            </a:r>
          </a:p>
          <a:p>
            <a:pPr algn="justLow" rtl="1"/>
            <a:r>
              <a:rPr lang="ar-SA" dirty="0" smtClean="0">
                <a:solidFill>
                  <a:srgbClr val="009900"/>
                </a:solidFill>
              </a:rPr>
              <a:t>= من آداب زيارة المريض :</a:t>
            </a:r>
          </a:p>
        </p:txBody>
      </p:sp>
    </p:spTree>
    <p:extLst>
      <p:ext uri="{BB962C8B-B14F-4D97-AF65-F5344CB8AC3E}">
        <p14:creationId xmlns:p14="http://schemas.microsoft.com/office/powerpoint/2010/main" val="2824121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r>
              <a:rPr lang="ar-SA" dirty="0" smtClean="0">
                <a:solidFill>
                  <a:srgbClr val="009900"/>
                </a:solidFill>
              </a:rPr>
              <a:t>-  سؤاله عن حاله ، وتطييب نفسه بالتنفيس في أجله . </a:t>
            </a:r>
          </a:p>
          <a:p>
            <a:pPr rtl="1">
              <a:buFontTx/>
              <a:buChar char="-"/>
            </a:pPr>
            <a:r>
              <a:rPr lang="ar-SA" dirty="0" smtClean="0">
                <a:solidFill>
                  <a:srgbClr val="009900"/>
                </a:solidFill>
              </a:rPr>
              <a:t>عدم إطالة الجلوس عنده .</a:t>
            </a:r>
          </a:p>
          <a:p>
            <a:pPr rtl="1"/>
            <a:r>
              <a:rPr lang="ar-SA" b="1" u="sng" dirty="0" smtClean="0">
                <a:solidFill>
                  <a:srgbClr val="009900"/>
                </a:solidFill>
              </a:rPr>
              <a:t> فوائد متعلقة </a:t>
            </a:r>
            <a:r>
              <a:rPr lang="ar-SA" b="1" u="sng" dirty="0" err="1" smtClean="0">
                <a:solidFill>
                  <a:srgbClr val="009900"/>
                </a:solidFill>
              </a:rPr>
              <a:t>باتباع</a:t>
            </a:r>
            <a:r>
              <a:rPr lang="ar-SA" b="1" u="sng" dirty="0" smtClean="0">
                <a:solidFill>
                  <a:srgbClr val="009900"/>
                </a:solidFill>
              </a:rPr>
              <a:t> الجنازة  : </a:t>
            </a:r>
          </a:p>
          <a:p>
            <a:pPr algn="justLow" rtl="1"/>
            <a:r>
              <a:rPr lang="ar-SA" dirty="0" smtClean="0">
                <a:solidFill>
                  <a:srgbClr val="009900"/>
                </a:solidFill>
              </a:rPr>
              <a:t>= </a:t>
            </a:r>
            <a:r>
              <a:rPr lang="ar-SA" dirty="0" err="1" smtClean="0">
                <a:solidFill>
                  <a:srgbClr val="009900"/>
                </a:solidFill>
              </a:rPr>
              <a:t>اتباع</a:t>
            </a:r>
            <a:r>
              <a:rPr lang="ar-SA" dirty="0" smtClean="0">
                <a:solidFill>
                  <a:srgbClr val="009900"/>
                </a:solidFill>
              </a:rPr>
              <a:t> الجنازة حق للميت :</a:t>
            </a:r>
          </a:p>
          <a:p>
            <a:pPr algn="justLow" rtl="1"/>
            <a:r>
              <a:rPr lang="ar-SA" dirty="0" smtClean="0"/>
              <a:t>    فمن الخير للمسلم أن يتبعها قضاء لحق أخيه المسلم ، وقال بعض الفقهاء بأن </a:t>
            </a:r>
            <a:r>
              <a:rPr lang="ar-SA" dirty="0" err="1" smtClean="0"/>
              <a:t>اتباعها</a:t>
            </a:r>
            <a:r>
              <a:rPr lang="ar-SA" dirty="0" smtClean="0"/>
              <a:t> حق لأهل الميت أيضا .</a:t>
            </a:r>
          </a:p>
          <a:p>
            <a:pPr algn="justLow" rtl="1"/>
            <a:r>
              <a:rPr lang="ar-SA" dirty="0" smtClean="0">
                <a:solidFill>
                  <a:srgbClr val="009900"/>
                </a:solidFill>
              </a:rPr>
              <a:t>= اتباع الجنازة عمل نبيل يؤجر المسلم عليه أجراً كبيرا :</a:t>
            </a:r>
          </a:p>
          <a:p>
            <a:pPr algn="justLow" rtl="1"/>
            <a:r>
              <a:rPr lang="ar-SA" dirty="0" smtClean="0"/>
              <a:t> ففي الصحيحين ؛ عن أبي هريرة  - رضي الله </a:t>
            </a:r>
            <a:r>
              <a:rPr lang="ar-SA" dirty="0" err="1" smtClean="0"/>
              <a:t>عنه </a:t>
            </a:r>
            <a:r>
              <a:rPr lang="ar-SA" dirty="0" smtClean="0"/>
              <a:t>- قال :</a:t>
            </a:r>
          </a:p>
          <a:p>
            <a:pPr rtl="1"/>
            <a:endParaRPr lang="ar-SA" dirty="0" smtClean="0">
              <a:solidFill>
                <a:srgbClr val="009900"/>
              </a:solidFill>
            </a:endParaRPr>
          </a:p>
          <a:p>
            <a:pPr rtl="1">
              <a:buFontTx/>
              <a:buChar char="-"/>
            </a:pPr>
            <a:endParaRPr lang="ar-SA" dirty="0" smtClean="0">
              <a:solidFill>
                <a:srgbClr val="009900"/>
              </a:solidFill>
            </a:endParaRPr>
          </a:p>
          <a:p>
            <a:pPr rtl="1">
              <a:buFontTx/>
              <a:buChar char="-"/>
            </a:pPr>
            <a:endParaRPr lang="ar-SA" dirty="0" smtClean="0">
              <a:solidFill>
                <a:srgbClr val="009900"/>
              </a:solidFill>
            </a:endParaRPr>
          </a:p>
          <a:p>
            <a:pPr rtl="1">
              <a:buFontTx/>
              <a:buChar char="-"/>
            </a:pPr>
            <a:endParaRPr lang="ar-SA" dirty="0" smtClean="0">
              <a:solidFill>
                <a:srgbClr val="009900"/>
              </a:solidFill>
            </a:endParaRPr>
          </a:p>
          <a:p>
            <a:endParaRPr lang="ar-SA" dirty="0"/>
          </a:p>
        </p:txBody>
      </p:sp>
    </p:spTree>
    <p:extLst>
      <p:ext uri="{BB962C8B-B14F-4D97-AF65-F5344CB8AC3E}">
        <p14:creationId xmlns:p14="http://schemas.microsoft.com/office/powerpoint/2010/main" val="3429366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t>   قال رسول الله – صلى الله عليه وسلم - : { من شهد الجنازة حتى يصلى عليها فله قيراط ، ومن شهدها حتى تدفن فله قيراطان ؛ قيل وما القيراطان ؟ قال : مثل الجبلين العظيمين } . </a:t>
            </a:r>
          </a:p>
          <a:p>
            <a:pPr algn="justLow" rtl="1"/>
            <a:r>
              <a:rPr lang="ar-SA" dirty="0" smtClean="0">
                <a:solidFill>
                  <a:srgbClr val="009900"/>
                </a:solidFill>
              </a:rPr>
              <a:t>= من آداب </a:t>
            </a:r>
            <a:r>
              <a:rPr lang="ar-SA" dirty="0" err="1" smtClean="0">
                <a:solidFill>
                  <a:srgbClr val="009900"/>
                </a:solidFill>
              </a:rPr>
              <a:t>اتباع</a:t>
            </a:r>
            <a:r>
              <a:rPr lang="ar-SA" dirty="0" smtClean="0">
                <a:solidFill>
                  <a:srgbClr val="009900"/>
                </a:solidFill>
              </a:rPr>
              <a:t> الجنازة : </a:t>
            </a:r>
          </a:p>
          <a:p>
            <a:pPr marL="514350" indent="-514350" algn="justLow" rtl="1">
              <a:buFont typeface="+mj-lt"/>
              <a:buAutoNum type="arabicPeriod"/>
            </a:pPr>
            <a:r>
              <a:rPr lang="ar-SA" dirty="0" smtClean="0"/>
              <a:t>الإقلاع عن الحديث في أمور الدنيا .</a:t>
            </a:r>
          </a:p>
          <a:p>
            <a:pPr marL="514350" indent="-514350" algn="justLow" rtl="1">
              <a:buFont typeface="+mj-lt"/>
              <a:buAutoNum type="arabicPeriod"/>
            </a:pPr>
            <a:r>
              <a:rPr lang="ar-SA" dirty="0" smtClean="0"/>
              <a:t>ترك التبسم والضحك .</a:t>
            </a:r>
          </a:p>
          <a:p>
            <a:pPr marL="514350" indent="-514350" algn="justLow" rtl="1">
              <a:buFont typeface="+mj-lt"/>
              <a:buAutoNum type="arabicPeriod"/>
            </a:pPr>
            <a:r>
              <a:rPr lang="ar-SA" dirty="0" smtClean="0"/>
              <a:t>خفض الصوت .</a:t>
            </a:r>
          </a:p>
          <a:p>
            <a:pPr marL="514350" indent="-514350" algn="justLow" rtl="1">
              <a:buFont typeface="+mj-lt"/>
              <a:buAutoNum type="arabicPeriod"/>
            </a:pPr>
            <a:r>
              <a:rPr lang="ar-SA" dirty="0" smtClean="0"/>
              <a:t>الخشوع وتذكر الموت .</a:t>
            </a:r>
            <a:endParaRPr lang="ar-SA" dirty="0"/>
          </a:p>
        </p:txBody>
      </p:sp>
    </p:spTree>
    <p:extLst>
      <p:ext uri="{BB962C8B-B14F-4D97-AF65-F5344CB8AC3E}">
        <p14:creationId xmlns:p14="http://schemas.microsoft.com/office/powerpoint/2010/main" val="2198868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[2] الحديث الثاني</a:t>
            </a:r>
            <a:endParaRPr lang="ar-SA" dirty="0"/>
          </a:p>
        </p:txBody>
      </p:sp>
      <p:sp>
        <p:nvSpPr>
          <p:cNvPr id="3" name="عنصر نائب للمحتوى 2"/>
          <p:cNvSpPr>
            <a:spLocks noGrp="1"/>
          </p:cNvSpPr>
          <p:nvPr>
            <p:ph idx="1"/>
          </p:nvPr>
        </p:nvSpPr>
        <p:spPr/>
        <p:txBody>
          <a:bodyPr/>
          <a:lstStyle/>
          <a:p>
            <a:pPr marL="0" algn="justLow" rtl="1"/>
            <a:r>
              <a:rPr lang="ar-SA" dirty="0" smtClean="0"/>
              <a:t>عن عمرو بنِ شعيب عن أبيه عن جده – رضي الله عنهم – </a:t>
            </a:r>
            <a:r>
              <a:rPr lang="ar-SA" dirty="0" err="1" smtClean="0"/>
              <a:t>قال </a:t>
            </a:r>
            <a:r>
              <a:rPr lang="ar-SA" dirty="0" smtClean="0"/>
              <a:t>: </a:t>
            </a:r>
            <a:r>
              <a:rPr lang="ar-SA" dirty="0" smtClean="0">
                <a:solidFill>
                  <a:srgbClr val="FF0000"/>
                </a:solidFill>
              </a:rPr>
              <a:t>قال رسول الله – صلى الله عليه وسلم –</a:t>
            </a:r>
            <a:r>
              <a:rPr lang="ar-SA" b="1" dirty="0" smtClean="0">
                <a:solidFill>
                  <a:srgbClr val="FF0000"/>
                </a:solidFill>
              </a:rPr>
              <a:t>:{ كل واشرب والبس وتصدق ؛ في غير </a:t>
            </a:r>
            <a:r>
              <a:rPr lang="ar-SA" b="1" dirty="0" err="1" smtClean="0">
                <a:solidFill>
                  <a:srgbClr val="FF0000"/>
                </a:solidFill>
              </a:rPr>
              <a:t>سَرَفٍ</a:t>
            </a:r>
            <a:r>
              <a:rPr lang="ar-SA" b="1" dirty="0" smtClean="0">
                <a:solidFill>
                  <a:srgbClr val="FF0000"/>
                </a:solidFill>
              </a:rPr>
              <a:t> ولا مَخِيلَة } ،</a:t>
            </a:r>
            <a:r>
              <a:rPr lang="ar-SA" dirty="0" smtClean="0"/>
              <a:t> أخرجه أبو داود ،  وأحمد ، وصححه الحاكم ، وقال المنذري رواته ثقات محتج بهم في الصحيح . </a:t>
            </a:r>
          </a:p>
          <a:p>
            <a:pPr marL="0" algn="justLow" rtl="1"/>
            <a:r>
              <a:rPr lang="ar-SA" b="1" dirty="0" smtClean="0">
                <a:solidFill>
                  <a:srgbClr val="FF0000"/>
                </a:solidFill>
              </a:rPr>
              <a:t># معاني أهمِ مفردات الحديث :</a:t>
            </a:r>
          </a:p>
          <a:p>
            <a:pPr marL="0" algn="justLow" rtl="1"/>
            <a:r>
              <a:rPr lang="ar-SA" b="1" dirty="0" smtClean="0">
                <a:solidFill>
                  <a:srgbClr val="FF0000"/>
                </a:solidFill>
              </a:rPr>
              <a:t>= </a:t>
            </a:r>
            <a:r>
              <a:rPr lang="ar-SA" b="1" dirty="0" err="1" smtClean="0">
                <a:solidFill>
                  <a:srgbClr val="FF0000"/>
                </a:solidFill>
              </a:rPr>
              <a:t>سرف</a:t>
            </a:r>
            <a:r>
              <a:rPr lang="ar-SA" b="1" dirty="0" smtClean="0">
                <a:solidFill>
                  <a:srgbClr val="FF0000"/>
                </a:solidFill>
              </a:rPr>
              <a:t> : </a:t>
            </a:r>
            <a:r>
              <a:rPr lang="ar-SA" dirty="0" smtClean="0"/>
              <a:t>حقيقة الإسراف : مجاوزة الحد في كل فعل أو قول ، وهو    في الإنفاق أشهر .</a:t>
            </a:r>
          </a:p>
          <a:p>
            <a:pPr marL="0" algn="justLow" rtl="1"/>
            <a:r>
              <a:rPr lang="ar-SA" dirty="0" smtClean="0">
                <a:solidFill>
                  <a:srgbClr val="FF0000"/>
                </a:solidFill>
              </a:rPr>
              <a:t>= مخيلة :</a:t>
            </a:r>
            <a:r>
              <a:rPr lang="ar-SA" dirty="0" smtClean="0"/>
              <a:t> أي : التكبر . </a:t>
            </a:r>
          </a:p>
          <a:p>
            <a:pPr marL="0" algn="justLow" rtl="1"/>
            <a:endParaRPr lang="ar-SA" dirty="0" smtClean="0"/>
          </a:p>
          <a:p>
            <a:pPr marL="0" algn="justLow" rtl="1"/>
            <a:endParaRPr lang="ar-SA" dirty="0" smtClean="0"/>
          </a:p>
        </p:txBody>
      </p:sp>
    </p:spTree>
    <p:extLst>
      <p:ext uri="{BB962C8B-B14F-4D97-AF65-F5344CB8AC3E}">
        <p14:creationId xmlns:p14="http://schemas.microsoft.com/office/powerpoint/2010/main" val="3419228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تابع [2]</a:t>
            </a:r>
            <a:endParaRPr lang="ar-SA" dirty="0"/>
          </a:p>
        </p:txBody>
      </p:sp>
      <p:sp>
        <p:nvSpPr>
          <p:cNvPr id="5" name="عنصر نائب للمحتوى 4"/>
          <p:cNvSpPr>
            <a:spLocks noGrp="1"/>
          </p:cNvSpPr>
          <p:nvPr>
            <p:ph idx="1"/>
          </p:nvPr>
        </p:nvSpPr>
        <p:spPr/>
        <p:txBody>
          <a:bodyPr/>
          <a:lstStyle/>
          <a:p>
            <a:pPr rtl="1"/>
            <a:r>
              <a:rPr lang="ar-SA" b="1" dirty="0" smtClean="0">
                <a:solidFill>
                  <a:srgbClr val="FF0000"/>
                </a:solidFill>
              </a:rPr>
              <a:t># بعض ما يؤخذ من الحديث :</a:t>
            </a:r>
          </a:p>
          <a:p>
            <a:pPr rtl="1">
              <a:buFont typeface="Arial" pitchFamily="34" charset="0"/>
              <a:buChar char="•"/>
            </a:pPr>
            <a:r>
              <a:rPr lang="ar-SA" dirty="0" smtClean="0"/>
              <a:t>تحريم الإسراف في المأكل .</a:t>
            </a:r>
          </a:p>
          <a:p>
            <a:pPr rtl="1">
              <a:buFont typeface="Arial" pitchFamily="34" charset="0"/>
              <a:buChar char="•"/>
            </a:pPr>
            <a:r>
              <a:rPr lang="ar-SA" dirty="0" smtClean="0"/>
              <a:t>تحريم الإسراف في المشرب  .</a:t>
            </a:r>
          </a:p>
          <a:p>
            <a:pPr rtl="1">
              <a:buFont typeface="Arial" pitchFamily="34" charset="0"/>
              <a:buChar char="•"/>
            </a:pPr>
            <a:r>
              <a:rPr lang="ar-SA" dirty="0" smtClean="0"/>
              <a:t>تحريم الإسراف في الملبس .</a:t>
            </a:r>
          </a:p>
          <a:p>
            <a:pPr rtl="1">
              <a:buFont typeface="Arial" pitchFamily="34" charset="0"/>
              <a:buChar char="•"/>
            </a:pPr>
            <a:r>
              <a:rPr lang="ar-SA" dirty="0" smtClean="0"/>
              <a:t>تحريم الإسراف في التصدق .</a:t>
            </a:r>
          </a:p>
          <a:p>
            <a:pPr rtl="1">
              <a:buFont typeface="Arial" pitchFamily="34" charset="0"/>
              <a:buChar char="•"/>
            </a:pPr>
            <a:r>
              <a:rPr lang="ar-SA" dirty="0" smtClean="0"/>
              <a:t>تحريم الخيلاء والكبر. </a:t>
            </a:r>
          </a:p>
          <a:p>
            <a:pPr rtl="1"/>
            <a:r>
              <a:rPr lang="ar-SA" b="1" u="sng" dirty="0" smtClean="0">
                <a:solidFill>
                  <a:srgbClr val="009900"/>
                </a:solidFill>
              </a:rPr>
              <a:t>فائدة : </a:t>
            </a:r>
          </a:p>
          <a:p>
            <a:pPr rtl="1"/>
            <a:endParaRPr lang="ar-SA" b="1" dirty="0" smtClean="0">
              <a:solidFill>
                <a:srgbClr val="FF0000"/>
              </a:solidFill>
            </a:endParaRPr>
          </a:p>
          <a:p>
            <a:pPr rtl="1">
              <a:buFont typeface="Arial" pitchFamily="34" charset="0"/>
              <a:buChar char="•"/>
            </a:pPr>
            <a:endParaRPr lang="ar-SA" b="1" dirty="0" smtClean="0">
              <a:solidFill>
                <a:srgbClr val="FF0000"/>
              </a:solidFill>
            </a:endParaRPr>
          </a:p>
        </p:txBody>
      </p:sp>
    </p:spTree>
    <p:extLst>
      <p:ext uri="{BB962C8B-B14F-4D97-AF65-F5344CB8AC3E}">
        <p14:creationId xmlns:p14="http://schemas.microsoft.com/office/powerpoint/2010/main" val="336846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تابع [2]</a:t>
            </a:r>
            <a:endParaRPr lang="ar-SA" b="1" dirty="0">
              <a:solidFill>
                <a:srgbClr val="FF0000"/>
              </a:solidFill>
            </a:endParaRPr>
          </a:p>
        </p:txBody>
      </p:sp>
      <p:sp>
        <p:nvSpPr>
          <p:cNvPr id="5" name="عنصر نائب للمحتوى 4"/>
          <p:cNvSpPr>
            <a:spLocks noGrp="1"/>
          </p:cNvSpPr>
          <p:nvPr>
            <p:ph idx="1"/>
          </p:nvPr>
        </p:nvSpPr>
        <p:spPr/>
        <p:txBody>
          <a:bodyPr/>
          <a:lstStyle/>
          <a:p>
            <a:pPr algn="justLow" rtl="1"/>
            <a:r>
              <a:rPr lang="ar-SA" dirty="0" smtClean="0"/>
              <a:t> </a:t>
            </a:r>
            <a:r>
              <a:rPr lang="ar-SA" dirty="0" smtClean="0">
                <a:solidFill>
                  <a:srgbClr val="009900"/>
                </a:solidFill>
              </a:rPr>
              <a:t>قال الشارح رحمه الله  ( سبل السلام : مج4 ج8 </a:t>
            </a:r>
            <a:r>
              <a:rPr lang="ar-SA" dirty="0" err="1" smtClean="0">
                <a:solidFill>
                  <a:srgbClr val="009900"/>
                </a:solidFill>
              </a:rPr>
              <a:t>ص</a:t>
            </a:r>
            <a:r>
              <a:rPr lang="ar-SA" dirty="0" smtClean="0">
                <a:solidFill>
                  <a:srgbClr val="009900"/>
                </a:solidFill>
              </a:rPr>
              <a:t> 136) :</a:t>
            </a:r>
            <a:r>
              <a:rPr lang="ar-SA" dirty="0" smtClean="0"/>
              <a:t>       ” والحديث مأخوذ من قول الله تبارك وتعالى : { وكلوا واشربوا ولا تسرفوا } .. قال عبد اللطيف البغدادي : هذا الحديث جامع لفضائل تدبير الإنسان نفسه ، وتدبير مصالح النفس والجسد في الدنيا والآخرة ؛ فإن </a:t>
            </a:r>
            <a:r>
              <a:rPr lang="ar-SA" dirty="0" err="1" smtClean="0"/>
              <a:t>السرف</a:t>
            </a:r>
            <a:r>
              <a:rPr lang="ar-SA" dirty="0" smtClean="0"/>
              <a:t> في كل شيء مضر بالجسد ، ومضر بالمعيشة ، ويؤدي إلى الإتلاف ، فيضر بالنفس إذا كانت تابعة للجسد في أكثر الأحوال ، والمخيلة تضر بالنفس حيث تكسبُها العُجب ، وتضر بالآخرة حيث تُكسب ُ الإثم ، وبالدنيا حيث يكسبها المقت من الناس ” . </a:t>
            </a:r>
          </a:p>
          <a:p>
            <a:pPr rtl="1"/>
            <a:endParaRPr lang="ar-SA" dirty="0"/>
          </a:p>
        </p:txBody>
      </p:sp>
    </p:spTree>
    <p:extLst>
      <p:ext uri="{BB962C8B-B14F-4D97-AF65-F5344CB8AC3E}">
        <p14:creationId xmlns:p14="http://schemas.microsoft.com/office/powerpoint/2010/main" val="1415606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61013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182</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182</a:t>
            </a:fld>
            <a:endParaRPr lang="en-US" sz="1200">
              <a:solidFill>
                <a:schemeClr val="bg1"/>
              </a:solidFill>
              <a:latin typeface="Calibri" pitchFamily="34" charset="0"/>
            </a:endParaRPr>
          </a:p>
        </p:txBody>
      </p:sp>
    </p:spTree>
    <p:extLst>
      <p:ext uri="{BB962C8B-B14F-4D97-AF65-F5344CB8AC3E}">
        <p14:creationId xmlns:p14="http://schemas.microsoft.com/office/powerpoint/2010/main" val="678919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183</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العاشرة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2775473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3B84AF"/>
                </a:solidFill>
                <a:effectLst>
                  <a:outerShdw blurRad="38100" dist="38100" dir="2700000" algn="tl">
                    <a:srgbClr val="000000">
                      <a:alpha val="43137"/>
                    </a:srgbClr>
                  </a:outerShdw>
                </a:effectLst>
              </a:rPr>
              <a:t>عنوان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FF0000"/>
                </a:solidFill>
              </a:rPr>
              <a:t>دراسة لحديثين من باب (البر والصلة)</a:t>
            </a:r>
            <a:br>
              <a:rPr lang="ar-SA" sz="4800" b="1" dirty="0" smtClean="0">
                <a:solidFill>
                  <a:srgbClr val="FF0000"/>
                </a:solidFill>
              </a:rPr>
            </a:br>
            <a:endParaRPr lang="ar-SA" sz="4800" b="1" dirty="0" smtClean="0"/>
          </a:p>
        </p:txBody>
      </p:sp>
    </p:spTree>
    <p:extLst>
      <p:ext uri="{BB962C8B-B14F-4D97-AF65-F5344CB8AC3E}">
        <p14:creationId xmlns:p14="http://schemas.microsoft.com/office/powerpoint/2010/main" val="922412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3B84AF"/>
                </a:solidFill>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dirty="0" smtClean="0">
                <a:solidFill>
                  <a:srgbClr val="FF0000"/>
                </a:solidFill>
              </a:rPr>
              <a:t>[1] الحديث الأول </a:t>
            </a:r>
          </a:p>
          <a:p>
            <a:pPr algn="ctr" rtl="1"/>
            <a:endParaRPr lang="ar-SA" b="1" dirty="0" smtClean="0">
              <a:solidFill>
                <a:srgbClr val="FF0000"/>
              </a:solidFill>
            </a:endParaRPr>
          </a:p>
          <a:p>
            <a:pPr algn="ctr" rtl="1"/>
            <a:r>
              <a:rPr lang="ar-SA" b="1" dirty="0" smtClean="0">
                <a:solidFill>
                  <a:srgbClr val="FF0000"/>
                </a:solidFill>
              </a:rPr>
              <a:t>(ح1/ 1372 ، </a:t>
            </a:r>
            <a:r>
              <a:rPr lang="ar-SA" b="1" dirty="0" err="1" smtClean="0">
                <a:solidFill>
                  <a:srgbClr val="FF0000"/>
                </a:solidFill>
              </a:rPr>
              <a:t>ص</a:t>
            </a:r>
            <a:r>
              <a:rPr lang="ar-SA" b="1" dirty="0" smtClean="0">
                <a:solidFill>
                  <a:srgbClr val="FF0000"/>
                </a:solidFill>
              </a:rPr>
              <a:t> 159 – 161 )</a:t>
            </a:r>
          </a:p>
          <a:p>
            <a:pPr marL="0" rtl="1"/>
            <a:endParaRPr lang="ar-SA" b="1" dirty="0" smtClean="0">
              <a:solidFill>
                <a:srgbClr val="FF0000"/>
              </a:solidFill>
            </a:endParaRPr>
          </a:p>
          <a:p>
            <a:pPr marL="0" algn="ctr" rtl="1"/>
            <a:r>
              <a:rPr lang="ar-SA" b="1" dirty="0" smtClean="0">
                <a:solidFill>
                  <a:srgbClr val="FF0000"/>
                </a:solidFill>
              </a:rPr>
              <a:t>[2] الحديث الثاني</a:t>
            </a:r>
          </a:p>
          <a:p>
            <a:pPr marL="0" algn="ctr" rtl="1"/>
            <a:r>
              <a:rPr lang="ar-SA" b="1" dirty="0" smtClean="0">
                <a:solidFill>
                  <a:srgbClr val="FF0000"/>
                </a:solidFill>
              </a:rPr>
              <a:t> </a:t>
            </a:r>
          </a:p>
          <a:p>
            <a:pPr marL="0" algn="ctr" rtl="1"/>
            <a:r>
              <a:rPr lang="ar-SA" b="1" dirty="0" smtClean="0">
                <a:solidFill>
                  <a:srgbClr val="FF0000"/>
                </a:solidFill>
              </a:rPr>
              <a:t>(ح12/ 1383 ، </a:t>
            </a:r>
            <a:r>
              <a:rPr lang="ar-SA" b="1" dirty="0" err="1" smtClean="0">
                <a:solidFill>
                  <a:srgbClr val="FF0000"/>
                </a:solidFill>
              </a:rPr>
              <a:t>ص</a:t>
            </a:r>
            <a:r>
              <a:rPr lang="ar-SA" b="1" dirty="0" smtClean="0">
                <a:solidFill>
                  <a:srgbClr val="FF0000"/>
                </a:solidFill>
              </a:rPr>
              <a:t> 178- 180)</a:t>
            </a: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3501658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 : { من أحبَّ أن يُبسَطَ له في رزقه , وأن يُنْسَأَ له في أثَرِهِ؛ فَلْيَصِلْ رَحِمَهُ} .</a:t>
            </a:r>
            <a:r>
              <a:rPr lang="ar-SA" dirty="0" smtClean="0"/>
              <a:t> </a:t>
            </a:r>
            <a:r>
              <a:rPr lang="ar-SA" u="sng" dirty="0" smtClean="0"/>
              <a:t>أخرجه البخاري </a:t>
            </a:r>
            <a:r>
              <a:rPr lang="ar-SA" dirty="0" smtClean="0"/>
              <a:t>.</a:t>
            </a:r>
          </a:p>
          <a:p>
            <a:pPr marL="0" algn="justLow" rtl="1"/>
            <a:r>
              <a:rPr lang="ar-SA" dirty="0" smtClean="0">
                <a:solidFill>
                  <a:srgbClr val="FF0000"/>
                </a:solidFill>
              </a:rPr>
              <a:t># المحدث الذي أخرج هذا الحديث : </a:t>
            </a:r>
            <a:r>
              <a:rPr lang="ar-SA" dirty="0" err="1" smtClean="0"/>
              <a:t>هوالإمام</a:t>
            </a:r>
            <a:r>
              <a:rPr lang="ar-SA" dirty="0" smtClean="0"/>
              <a:t> البخاري – رحمه الله - </a:t>
            </a:r>
          </a:p>
          <a:p>
            <a:pPr marL="0" algn="justLow" rtl="1"/>
            <a:r>
              <a:rPr lang="ar-SA" b="1" dirty="0" smtClean="0">
                <a:solidFill>
                  <a:srgbClr val="FF0000"/>
                </a:solidFill>
              </a:rPr>
              <a:t># معاني أهمِ مفردات  الحديث :</a:t>
            </a:r>
          </a:p>
          <a:p>
            <a:pPr marL="324000" algn="justLow" rtl="1"/>
            <a:r>
              <a:rPr lang="ar-SA" dirty="0" smtClean="0">
                <a:solidFill>
                  <a:srgbClr val="FF0000"/>
                </a:solidFill>
              </a:rPr>
              <a:t>= يُبْسطَ له في رزقه : </a:t>
            </a:r>
            <a:r>
              <a:rPr lang="ar-SA" dirty="0" smtClean="0"/>
              <a:t>أي : يُوَسع له في رزقه.</a:t>
            </a:r>
          </a:p>
          <a:p>
            <a:pPr marL="324000" algn="justLow" rtl="1"/>
            <a:r>
              <a:rPr lang="ar-SA" dirty="0" smtClean="0">
                <a:solidFill>
                  <a:srgbClr val="FF0000"/>
                </a:solidFill>
              </a:rPr>
              <a:t>= ينسأ له : </a:t>
            </a:r>
            <a:r>
              <a:rPr lang="ar-SA" dirty="0" smtClean="0"/>
              <a:t>أي : يُؤَخَّر له ؛ من </a:t>
            </a:r>
            <a:r>
              <a:rPr lang="ar-SA" dirty="0" err="1" smtClean="0"/>
              <a:t>الإنساء</a:t>
            </a:r>
            <a:r>
              <a:rPr lang="ar-SA" dirty="0" smtClean="0"/>
              <a:t> وهو التأخير.</a:t>
            </a:r>
          </a:p>
          <a:p>
            <a:pPr marL="324000" algn="justLow" rtl="1"/>
            <a:r>
              <a:rPr lang="ar-SA" dirty="0" smtClean="0">
                <a:solidFill>
                  <a:srgbClr val="FF0000"/>
                </a:solidFill>
              </a:rPr>
              <a:t>= في أثره : </a:t>
            </a:r>
            <a:r>
              <a:rPr lang="ar-SA" dirty="0" smtClean="0"/>
              <a:t>أي : في أجله ؛ وقد سُميَ الأجُلُ أثراً لأنه يتبع العمر .</a:t>
            </a:r>
          </a:p>
        </p:txBody>
      </p:sp>
    </p:spTree>
    <p:extLst>
      <p:ext uri="{BB962C8B-B14F-4D97-AF65-F5344CB8AC3E}">
        <p14:creationId xmlns:p14="http://schemas.microsoft.com/office/powerpoint/2010/main" val="2106330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3" name="عنصر نائب للمحتوى 2"/>
          <p:cNvSpPr>
            <a:spLocks noGrp="1"/>
          </p:cNvSpPr>
          <p:nvPr>
            <p:ph idx="1"/>
          </p:nvPr>
        </p:nvSpPr>
        <p:spPr/>
        <p:txBody>
          <a:bodyPr/>
          <a:lstStyle/>
          <a:p>
            <a:pPr lvl="0" algn="justLow" rtl="1"/>
            <a:r>
              <a:rPr lang="ar-SA" dirty="0" smtClean="0">
                <a:solidFill>
                  <a:srgbClr val="FF0000"/>
                </a:solidFill>
              </a:rPr>
              <a:t>= فليصل رحمه : المقصود بصِلَةُ الرَّحِم </a:t>
            </a:r>
            <a:r>
              <a:rPr lang="ar-SA" dirty="0" smtClean="0"/>
              <a:t>: هي كناية عن الإحسان إلى الأقربين من ذوي النسبِ والأصهارِ ، والتعطفِ عليهم ، والرفقِ بهم ، والرعاية لأحوالهم ، وكذلك إن بعدوا  وأساءُوا </a:t>
            </a:r>
            <a:r>
              <a:rPr lang="ar-SA" dirty="0" err="1" smtClean="0"/>
              <a:t>ـ</a:t>
            </a:r>
            <a:r>
              <a:rPr lang="ar-SA" dirty="0" smtClean="0"/>
              <a:t> وبالطبع ؛ فإن ضِدَّ ذلك قطيعةُ الرحم  </a:t>
            </a:r>
            <a:r>
              <a:rPr lang="ar-SA" dirty="0" err="1" smtClean="0"/>
              <a:t>ـ</a:t>
            </a:r>
            <a:r>
              <a:rPr lang="ar-SA" dirty="0" smtClean="0"/>
              <a:t> .</a:t>
            </a:r>
          </a:p>
          <a:p>
            <a:pPr lvl="0" algn="justLow" rtl="1"/>
            <a:r>
              <a:rPr lang="ar-SA" b="1" dirty="0" smtClean="0">
                <a:solidFill>
                  <a:srgbClr val="FF0000"/>
                </a:solidFill>
              </a:rPr>
              <a:t>= تنبيه : </a:t>
            </a:r>
          </a:p>
          <a:p>
            <a:pPr lvl="0" algn="justLow" rtl="1">
              <a:buFontTx/>
              <a:buChar char="-"/>
            </a:pPr>
            <a:r>
              <a:rPr lang="ar-SA" dirty="0" smtClean="0">
                <a:solidFill>
                  <a:srgbClr val="FF0000"/>
                </a:solidFill>
              </a:rPr>
              <a:t>من</a:t>
            </a:r>
            <a:r>
              <a:rPr lang="ar-SA" dirty="0" smtClean="0"/>
              <a:t> : اسم شرط جازم .</a:t>
            </a:r>
          </a:p>
          <a:p>
            <a:pPr lvl="0" algn="justLow" rtl="1">
              <a:buFontTx/>
              <a:buChar char="-"/>
            </a:pPr>
            <a:r>
              <a:rPr lang="ar-SA" dirty="0" smtClean="0">
                <a:solidFill>
                  <a:srgbClr val="FF0000"/>
                </a:solidFill>
              </a:rPr>
              <a:t>أحب </a:t>
            </a:r>
            <a:r>
              <a:rPr lang="ar-SA" dirty="0" smtClean="0"/>
              <a:t>: اسم الشرط .</a:t>
            </a:r>
          </a:p>
          <a:p>
            <a:pPr lvl="0" algn="justLow" rtl="1"/>
            <a:r>
              <a:rPr lang="ar-SA" dirty="0" smtClean="0"/>
              <a:t>-  </a:t>
            </a:r>
            <a:r>
              <a:rPr lang="ar-SA" dirty="0" smtClean="0">
                <a:solidFill>
                  <a:srgbClr val="FF0000"/>
                </a:solidFill>
              </a:rPr>
              <a:t>فليصل رحمه </a:t>
            </a:r>
            <a:r>
              <a:rPr lang="ar-SA" dirty="0" smtClean="0"/>
              <a:t>: جواب الشرط .</a:t>
            </a:r>
            <a:endParaRPr lang="en-US" dirty="0" smtClean="0"/>
          </a:p>
          <a:p>
            <a:pPr algn="justLow" rtl="1"/>
            <a:endParaRPr lang="ar-SA" dirty="0"/>
          </a:p>
        </p:txBody>
      </p:sp>
    </p:spTree>
    <p:extLst>
      <p:ext uri="{BB962C8B-B14F-4D97-AF65-F5344CB8AC3E}">
        <p14:creationId xmlns:p14="http://schemas.microsoft.com/office/powerpoint/2010/main" val="3896762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rtl="1"/>
            <a:r>
              <a:rPr lang="ar-SA" b="1" dirty="0" smtClean="0">
                <a:solidFill>
                  <a:srgbClr val="FF0000"/>
                </a:solidFill>
              </a:rPr>
              <a:t># بعض ما يؤخذ من الحديث :</a:t>
            </a:r>
          </a:p>
          <a:p>
            <a:pPr rtl="1">
              <a:buFont typeface="Arial" pitchFamily="34" charset="0"/>
              <a:buChar char="•"/>
            </a:pPr>
            <a:r>
              <a:rPr lang="ar-SA" dirty="0" smtClean="0">
                <a:solidFill>
                  <a:srgbClr val="000000"/>
                </a:solidFill>
              </a:rPr>
              <a:t>أنَّ صلة الرحم سبب في زيادة الرزق .</a:t>
            </a:r>
          </a:p>
          <a:p>
            <a:pPr rtl="1">
              <a:buFont typeface="Arial" pitchFamily="34" charset="0"/>
              <a:buChar char="•"/>
            </a:pPr>
            <a:r>
              <a:rPr lang="ar-SA" dirty="0" smtClean="0">
                <a:solidFill>
                  <a:srgbClr val="000000"/>
                </a:solidFill>
              </a:rPr>
              <a:t>أنَّ صلة الرحم سبب في البركة في العمر .</a:t>
            </a:r>
          </a:p>
          <a:p>
            <a:pPr algn="justLow" rtl="1">
              <a:buFont typeface="Arial" pitchFamily="34" charset="0"/>
              <a:buChar char="•"/>
            </a:pPr>
            <a:r>
              <a:rPr lang="ar-SA" dirty="0" smtClean="0">
                <a:solidFill>
                  <a:srgbClr val="000000"/>
                </a:solidFill>
              </a:rPr>
              <a:t>أنَّ ظاهر الحديث يتعارض مع قوله تعالى : { فإذا جاء أجلُهم لا يستأخرون ساعة ولا يستقدمون } ؛ وقد جمع العلماء بينهما من وجهين لعل أرجحهما أن الزيادة في العمر ليست على حقيقتها وإنما هي كناية عن البركة في العمر بسبب التوفيق للطاعة وعمارة الوقت بالعمل الصالح النافع في الآخرة. وقد أورد الشارح</a:t>
            </a:r>
          </a:p>
          <a:p>
            <a:pPr rtl="1"/>
            <a:endParaRPr lang="ar-SA" b="1" dirty="0" smtClean="0">
              <a:solidFill>
                <a:srgbClr val="FF0000"/>
              </a:solidFill>
            </a:endParaRPr>
          </a:p>
          <a:p>
            <a:pPr rtl="1"/>
            <a:endParaRPr lang="ar-SA" dirty="0"/>
          </a:p>
        </p:txBody>
      </p:sp>
    </p:spTree>
    <p:extLst>
      <p:ext uri="{BB962C8B-B14F-4D97-AF65-F5344CB8AC3E}">
        <p14:creationId xmlns:p14="http://schemas.microsoft.com/office/powerpoint/2010/main" val="1408958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algn="justLow" rtl="1">
              <a:buFontTx/>
              <a:buChar char="-"/>
            </a:pPr>
            <a:r>
              <a:rPr lang="ar-SA" dirty="0" smtClean="0">
                <a:solidFill>
                  <a:srgbClr val="000000"/>
                </a:solidFill>
              </a:rPr>
              <a:t>رحمه الله -  في هذا كلاما جميلا ؛ </a:t>
            </a:r>
            <a:r>
              <a:rPr lang="ar-SA" dirty="0" err="1" smtClean="0">
                <a:solidFill>
                  <a:srgbClr val="000000"/>
                </a:solidFill>
              </a:rPr>
              <a:t>فلبُراجَع</a:t>
            </a:r>
            <a:r>
              <a:rPr lang="ar-SA" dirty="0" smtClean="0">
                <a:solidFill>
                  <a:srgbClr val="000000"/>
                </a:solidFill>
              </a:rPr>
              <a:t> في </a:t>
            </a:r>
            <a:r>
              <a:rPr lang="ar-SA" dirty="0" smtClean="0">
                <a:solidFill>
                  <a:srgbClr val="FF0000"/>
                </a:solidFill>
              </a:rPr>
              <a:t> ( سبل السلام : مج4 ج8 </a:t>
            </a:r>
            <a:r>
              <a:rPr lang="ar-SA" dirty="0" err="1" smtClean="0">
                <a:solidFill>
                  <a:srgbClr val="FF0000"/>
                </a:solidFill>
              </a:rPr>
              <a:t>ص</a:t>
            </a:r>
            <a:r>
              <a:rPr lang="ar-SA" dirty="0" smtClean="0">
                <a:solidFill>
                  <a:srgbClr val="FF0000"/>
                </a:solidFill>
              </a:rPr>
              <a:t> 160 – 161 ) .</a:t>
            </a:r>
          </a:p>
          <a:p>
            <a:pPr algn="justLow" rtl="1"/>
            <a:r>
              <a:rPr lang="ar-SA" b="1" dirty="0" smtClean="0">
                <a:solidFill>
                  <a:srgbClr val="FF0000"/>
                </a:solidFill>
              </a:rPr>
              <a:t># فائدة :</a:t>
            </a:r>
          </a:p>
          <a:p>
            <a:pPr algn="justLow" rtl="1"/>
            <a:r>
              <a:rPr lang="ar-SA" dirty="0" smtClean="0">
                <a:solidFill>
                  <a:srgbClr val="000000"/>
                </a:solidFill>
              </a:rPr>
              <a:t>= الرحم في الأصل هو وعاء في بطن المرأة ينبت فيه الجنين ؛ ولذلك سميت القرابة من جهة الولادة رحماً .</a:t>
            </a:r>
          </a:p>
          <a:p>
            <a:pPr algn="justLow" rtl="1"/>
            <a:r>
              <a:rPr lang="ar-SA" dirty="0" smtClean="0">
                <a:solidFill>
                  <a:srgbClr val="000000"/>
                </a:solidFill>
              </a:rPr>
              <a:t>= وقد تعددت أقوال العلماء في الرحم الواجب صلتها ؛ ما هي ؟ فقيل هو القريب المَحْرَم ، وقيل هو : كل قريب ( محرما كان أو غيره) ، وقيل : هو كل وارث .</a:t>
            </a:r>
          </a:p>
          <a:p>
            <a:pPr algn="justLow" rtl="1">
              <a:buFont typeface="Arial" pitchFamily="34" charset="0"/>
              <a:buChar char="•"/>
            </a:pPr>
            <a:endParaRPr lang="ar-SA" dirty="0"/>
          </a:p>
        </p:txBody>
      </p:sp>
    </p:spTree>
    <p:extLst>
      <p:ext uri="{BB962C8B-B14F-4D97-AF65-F5344CB8AC3E}">
        <p14:creationId xmlns:p14="http://schemas.microsoft.com/office/powerpoint/2010/main" val="3003321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[2] الحديث الثاني</a:t>
            </a:r>
            <a:endParaRPr lang="ar-SA" dirty="0"/>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 : { من نفَّس عن مسلم كُرْبَة من كرب الدنيا نفس الله عنه كربة من كرب يوم القيامة ، ومن يسَّر على مُعسر يسر الله عليه في الدنيا والآخرة  ، ومن ستر مسلما ستره الله في الدنيا والآخرة  ، والله في عون العَبدِ ما كان العبدُ في عون أخيهِ } .</a:t>
            </a:r>
            <a:r>
              <a:rPr lang="ar-SA" dirty="0" smtClean="0"/>
              <a:t> </a:t>
            </a:r>
            <a:r>
              <a:rPr lang="ar-SA" u="sng" dirty="0" smtClean="0"/>
              <a:t>أخرجه مسلم</a:t>
            </a:r>
            <a:r>
              <a:rPr lang="ar-SA" dirty="0" smtClean="0"/>
              <a:t>.</a:t>
            </a:r>
          </a:p>
          <a:p>
            <a:pPr marL="0" algn="justLow" rtl="1"/>
            <a:r>
              <a:rPr lang="ar-SA" dirty="0" smtClean="0">
                <a:solidFill>
                  <a:srgbClr val="FF0000"/>
                </a:solidFill>
              </a:rPr>
              <a:t># المحدث الذي أخرج هذا الحديث : </a:t>
            </a:r>
            <a:r>
              <a:rPr lang="ar-SA" dirty="0" smtClean="0"/>
              <a:t>هو الإمام  مسلم – رحمه الله - </a:t>
            </a:r>
          </a:p>
          <a:p>
            <a:pPr marL="0" algn="justLow" rtl="1"/>
            <a:r>
              <a:rPr lang="ar-SA" b="1" dirty="0" smtClean="0">
                <a:solidFill>
                  <a:srgbClr val="FF0000"/>
                </a:solidFill>
              </a:rPr>
              <a:t># معاني أهمِ مفردات الحديث :</a:t>
            </a:r>
          </a:p>
          <a:p>
            <a:pPr marL="0" algn="justLow" rtl="1"/>
            <a:r>
              <a:rPr lang="ar-SA" b="1" dirty="0" smtClean="0">
                <a:solidFill>
                  <a:srgbClr val="FF0000"/>
                </a:solidFill>
              </a:rPr>
              <a:t>= نفس : </a:t>
            </a:r>
            <a:r>
              <a:rPr lang="ar-SA" b="1" dirty="0" smtClean="0">
                <a:solidFill>
                  <a:srgbClr val="000000"/>
                </a:solidFill>
              </a:rPr>
              <a:t>أي : أزال .</a:t>
            </a:r>
          </a:p>
          <a:p>
            <a:pPr marL="0" algn="justLow" rtl="1"/>
            <a:endParaRPr lang="ar-SA" dirty="0" smtClean="0"/>
          </a:p>
          <a:p>
            <a:endParaRPr lang="ar-SA" dirty="0"/>
          </a:p>
        </p:txBody>
      </p:sp>
    </p:spTree>
    <p:extLst>
      <p:ext uri="{BB962C8B-B14F-4D97-AF65-F5344CB8AC3E}">
        <p14:creationId xmlns:p14="http://schemas.microsoft.com/office/powerpoint/2010/main" val="588787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تابع [2]</a:t>
            </a:r>
            <a:endParaRPr lang="ar-SA" dirty="0"/>
          </a:p>
        </p:txBody>
      </p:sp>
      <p:sp>
        <p:nvSpPr>
          <p:cNvPr id="4" name="عنصر نائب للمحتوى 3"/>
          <p:cNvSpPr>
            <a:spLocks noGrp="1"/>
          </p:cNvSpPr>
          <p:nvPr>
            <p:ph idx="1"/>
          </p:nvPr>
        </p:nvSpPr>
        <p:spPr/>
        <p:txBody>
          <a:bodyPr/>
          <a:lstStyle/>
          <a:p>
            <a:r>
              <a:rPr lang="ar-SA" dirty="0" smtClean="0">
                <a:solidFill>
                  <a:srgbClr val="FF0000"/>
                </a:solidFill>
              </a:rPr>
              <a:t>= كربة : </a:t>
            </a:r>
            <a:r>
              <a:rPr lang="ar-SA" dirty="0" smtClean="0"/>
              <a:t>أي : شدة عظيمة أوقعت صاحبها في الهم والغم .</a:t>
            </a:r>
          </a:p>
          <a:p>
            <a:pPr rtl="1"/>
            <a:r>
              <a:rPr lang="ar-SA" dirty="0" smtClean="0">
                <a:solidFill>
                  <a:srgbClr val="FF0000"/>
                </a:solidFill>
              </a:rPr>
              <a:t>= ستر مسلما : </a:t>
            </a:r>
            <a:r>
              <a:rPr lang="ar-SA" dirty="0" smtClean="0"/>
              <a:t>أي : أخفى ذنبه ولم يكشفه للآخرين ؛ لكونه ممن لم يعرفوا بالشر والفسق .</a:t>
            </a:r>
          </a:p>
          <a:p>
            <a:pPr rtl="1"/>
            <a:r>
              <a:rPr lang="ar-SA" b="1" dirty="0" smtClean="0">
                <a:solidFill>
                  <a:srgbClr val="FF0000"/>
                </a:solidFill>
              </a:rPr>
              <a:t># بعض ما يؤخذ من الحديث :</a:t>
            </a:r>
          </a:p>
          <a:p>
            <a:pPr rtl="1">
              <a:buFont typeface="Arial" pitchFamily="34" charset="0"/>
              <a:buChar char="•"/>
            </a:pPr>
            <a:r>
              <a:rPr lang="ar-SA" dirty="0" smtClean="0">
                <a:solidFill>
                  <a:srgbClr val="000000"/>
                </a:solidFill>
              </a:rPr>
              <a:t>بيان فضيلة تفريج الكرب عن المسلم .</a:t>
            </a:r>
          </a:p>
          <a:p>
            <a:pPr rtl="1">
              <a:buFont typeface="Arial" pitchFamily="34" charset="0"/>
              <a:buChar char="•"/>
            </a:pPr>
            <a:r>
              <a:rPr lang="ar-SA" dirty="0" smtClean="0">
                <a:solidFill>
                  <a:srgbClr val="000000"/>
                </a:solidFill>
              </a:rPr>
              <a:t>بيان فضيلة التيسير على المسلم المعسر .</a:t>
            </a:r>
          </a:p>
          <a:p>
            <a:pPr rtl="1">
              <a:buFont typeface="Arial" pitchFamily="34" charset="0"/>
              <a:buChar char="•"/>
            </a:pPr>
            <a:r>
              <a:rPr lang="ar-SA" dirty="0" smtClean="0">
                <a:solidFill>
                  <a:srgbClr val="000000"/>
                </a:solidFill>
              </a:rPr>
              <a:t>بيان فضيلة الستر على المسلم .</a:t>
            </a:r>
          </a:p>
          <a:p>
            <a:pPr rtl="1">
              <a:buFont typeface="Arial" pitchFamily="34" charset="0"/>
              <a:buChar char="•"/>
            </a:pPr>
            <a:r>
              <a:rPr lang="ar-SA" dirty="0" smtClean="0">
                <a:solidFill>
                  <a:srgbClr val="000000"/>
                </a:solidFill>
              </a:rPr>
              <a:t>بيان فضيلة إعانة المسلم لأخيه المسلم .</a:t>
            </a:r>
          </a:p>
          <a:p>
            <a:pPr rtl="1">
              <a:buFont typeface="Arial" pitchFamily="34" charset="0"/>
              <a:buChar char="•"/>
            </a:pPr>
            <a:endParaRPr lang="ar-SA" dirty="0" smtClean="0">
              <a:solidFill>
                <a:srgbClr val="000000"/>
              </a:solidFill>
            </a:endParaRPr>
          </a:p>
          <a:p>
            <a:pPr rtl="1">
              <a:buFont typeface="Arial" pitchFamily="34" charset="0"/>
              <a:buChar char="•"/>
            </a:pPr>
            <a:endParaRPr lang="ar-SA" b="1" dirty="0" smtClean="0">
              <a:solidFill>
                <a:srgbClr val="FF0000"/>
              </a:solidFill>
            </a:endParaRPr>
          </a:p>
          <a:p>
            <a:pPr rtl="1">
              <a:buFont typeface="Arial" pitchFamily="34" charset="0"/>
              <a:buChar char="•"/>
            </a:pPr>
            <a:endParaRPr lang="ar-SA" b="1" dirty="0" smtClean="0">
              <a:solidFill>
                <a:srgbClr val="FF0000"/>
              </a:solidFill>
            </a:endParaRPr>
          </a:p>
          <a:p>
            <a:pPr rtl="1"/>
            <a:endParaRPr lang="ar-SA" dirty="0"/>
          </a:p>
        </p:txBody>
      </p:sp>
    </p:spTree>
    <p:extLst>
      <p:ext uri="{BB962C8B-B14F-4D97-AF65-F5344CB8AC3E}">
        <p14:creationId xmlns:p14="http://schemas.microsoft.com/office/powerpoint/2010/main" val="251978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rPr>
              <a:t>تابع [2]</a:t>
            </a:r>
            <a:endParaRPr lang="ar-SA" dirty="0"/>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t>أن الله تعالى يجازي العبد من جنس فعله ؛ فمن ستر سُتِر عليه ومن يسرَ يسِّر عليه ومن أعان أُعين .</a:t>
            </a:r>
          </a:p>
          <a:p>
            <a:pPr rtl="1">
              <a:buFont typeface="Arial" pitchFamily="34" charset="0"/>
              <a:buChar char="•"/>
            </a:pPr>
            <a:r>
              <a:rPr lang="ar-SA" dirty="0" smtClean="0"/>
              <a:t>أن الله تعالى بفضله وكرمه جعل الجزاء في الدنيا والآخرة في حق الميسر على المعسر , وفي حق الساتر للمسلم .</a:t>
            </a:r>
          </a:p>
          <a:p>
            <a:pPr algn="justLow" rtl="1">
              <a:buFont typeface="Arial" pitchFamily="34" charset="0"/>
              <a:buChar char="•"/>
            </a:pPr>
            <a:r>
              <a:rPr lang="ar-SA" dirty="0" smtClean="0"/>
              <a:t>أن الله تعالى بفضله وكرمه أخَّر جزاء تفريج الكربة ليكون في الآخرة وذلك لعظم أهوال يوم القيامة.</a:t>
            </a:r>
          </a:p>
          <a:p>
            <a:pPr algn="justLow" rtl="1">
              <a:buFont typeface="Arial" pitchFamily="34" charset="0"/>
              <a:buChar char="•"/>
            </a:pPr>
            <a:r>
              <a:rPr lang="ar-SA" dirty="0" smtClean="0"/>
              <a:t>هذا حديث جليل عظيم القدر ؛ اشتمل على أربعة مسائل هامة ؛ أوردها الشارح - </a:t>
            </a:r>
            <a:r>
              <a:rPr lang="ar-SA" dirty="0" smtClean="0">
                <a:solidFill>
                  <a:srgbClr val="000000"/>
                </a:solidFill>
              </a:rPr>
              <a:t>رحمه الله - في </a:t>
            </a:r>
            <a:r>
              <a:rPr lang="ar-SA" dirty="0" smtClean="0">
                <a:solidFill>
                  <a:srgbClr val="FF0000"/>
                </a:solidFill>
              </a:rPr>
              <a:t> ( سبل السلام : مج4 ج8 </a:t>
            </a:r>
            <a:r>
              <a:rPr lang="ar-SA" dirty="0" err="1" smtClean="0">
                <a:solidFill>
                  <a:srgbClr val="FF0000"/>
                </a:solidFill>
              </a:rPr>
              <a:t>ص</a:t>
            </a:r>
            <a:r>
              <a:rPr lang="ar-SA" dirty="0" smtClean="0">
                <a:solidFill>
                  <a:srgbClr val="FF0000"/>
                </a:solidFill>
              </a:rPr>
              <a:t> 178 – 180 )؛ فلتُراجَع هناك .</a:t>
            </a:r>
          </a:p>
          <a:p>
            <a:pPr algn="justLow" rtl="1">
              <a:buFont typeface="Arial" pitchFamily="34" charset="0"/>
              <a:buChar char="•"/>
            </a:pPr>
            <a:endParaRPr lang="ar-SA" dirty="0" smtClean="0"/>
          </a:p>
          <a:p>
            <a:pPr rtl="1">
              <a:buFont typeface="Arial" pitchFamily="34" charset="0"/>
              <a:buChar char="•"/>
            </a:pPr>
            <a:endParaRPr lang="ar-SA" dirty="0" smtClean="0"/>
          </a:p>
          <a:p>
            <a:pPr rtl="1">
              <a:buFont typeface="Arial" pitchFamily="34" charset="0"/>
              <a:buChar char="•"/>
            </a:pPr>
            <a:endParaRPr lang="ar-SA" dirty="0" smtClean="0"/>
          </a:p>
          <a:p>
            <a:endParaRPr lang="ar-SA" dirty="0"/>
          </a:p>
        </p:txBody>
      </p:sp>
    </p:spTree>
    <p:extLst>
      <p:ext uri="{BB962C8B-B14F-4D97-AF65-F5344CB8AC3E}">
        <p14:creationId xmlns:p14="http://schemas.microsoft.com/office/powerpoint/2010/main" val="2033970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21204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194</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سعيد صبري صباح</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194</a:t>
            </a:fld>
            <a:endParaRPr lang="en-US" sz="1200">
              <a:solidFill>
                <a:schemeClr val="bg1"/>
              </a:solidFill>
              <a:latin typeface="Calibri" pitchFamily="34" charset="0"/>
            </a:endParaRPr>
          </a:p>
        </p:txBody>
      </p:sp>
    </p:spTree>
    <p:extLst>
      <p:ext uri="{BB962C8B-B14F-4D97-AF65-F5344CB8AC3E}">
        <p14:creationId xmlns:p14="http://schemas.microsoft.com/office/powerpoint/2010/main" val="947883009"/>
      </p:ext>
    </p:extLst>
  </p:cSld>
  <p:clrMapOvr>
    <a:masterClrMapping/>
  </p:clrMapOvr>
  <p:transition>
    <p:random/>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195</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rPr>
              <a:t>المحاضرة الحادية عشرة</a:t>
            </a:r>
            <a:endParaRPr lang="en-US" spc="-150" dirty="0" smtClean="0">
              <a:solidFill>
                <a:srgbClr val="3B84AF"/>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4092559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3B84AF"/>
                </a:solidFill>
                <a:effectLst>
                  <a:outerShdw blurRad="38100" dist="38100" dir="2700000" algn="tl">
                    <a:srgbClr val="000000">
                      <a:alpha val="43137"/>
                    </a:srgbClr>
                  </a:outerShdw>
                </a:effectLst>
              </a:rPr>
              <a:t>عنوان المحاضرة</a:t>
            </a:r>
            <a:endParaRPr lang="ar-SA" dirty="0">
              <a:solidFill>
                <a:srgbClr val="3B84AF"/>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FF0000"/>
                </a:solidFill>
              </a:rPr>
              <a:t>دراسة لحديثين من الباب الثالث</a:t>
            </a:r>
          </a:p>
          <a:p>
            <a:pPr algn="ctr" rtl="1"/>
            <a:r>
              <a:rPr lang="ar-SA" sz="4800" b="1" dirty="0" smtClean="0">
                <a:solidFill>
                  <a:srgbClr val="FF0000"/>
                </a:solidFill>
              </a:rPr>
              <a:t>باب (الزهد والورع)</a:t>
            </a:r>
            <a:br>
              <a:rPr lang="ar-SA" sz="4800" b="1" dirty="0" smtClean="0">
                <a:solidFill>
                  <a:srgbClr val="FF0000"/>
                </a:solidFill>
              </a:rPr>
            </a:br>
            <a:endParaRPr lang="ar-SA" sz="4800" b="1" dirty="0" smtClean="0"/>
          </a:p>
        </p:txBody>
      </p:sp>
    </p:spTree>
    <p:extLst>
      <p:ext uri="{BB962C8B-B14F-4D97-AF65-F5344CB8AC3E}">
        <p14:creationId xmlns:p14="http://schemas.microsoft.com/office/powerpoint/2010/main" val="2369795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3B84AF"/>
                </a:solidFill>
                <a:effectLst>
                  <a:outerShdw blurRad="38100" dist="38100" dir="2700000" algn="tl">
                    <a:srgbClr val="000000">
                      <a:alpha val="43137"/>
                    </a:srgbClr>
                  </a:outerShdw>
                </a:effectLst>
              </a:rPr>
              <a:t>عناصر المحاضرة</a:t>
            </a:r>
            <a:endParaRPr lang="ar-SA" dirty="0">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dirty="0" smtClean="0">
                <a:solidFill>
                  <a:srgbClr val="FF0000"/>
                </a:solidFill>
              </a:rPr>
              <a:t>[1] الحديث الأول </a:t>
            </a:r>
          </a:p>
          <a:p>
            <a:pPr algn="ctr" rtl="1"/>
            <a:endParaRPr lang="ar-SA" b="1" dirty="0" smtClean="0">
              <a:solidFill>
                <a:srgbClr val="FF0000"/>
              </a:solidFill>
            </a:endParaRPr>
          </a:p>
          <a:p>
            <a:pPr algn="ctr" rtl="1"/>
            <a:r>
              <a:rPr lang="ar-SA" b="1" dirty="0" smtClean="0">
                <a:solidFill>
                  <a:srgbClr val="FF0000"/>
                </a:solidFill>
              </a:rPr>
              <a:t>(ح1/ 1386 ، </a:t>
            </a:r>
            <a:r>
              <a:rPr lang="ar-SA" b="1" dirty="0" err="1" smtClean="0">
                <a:solidFill>
                  <a:srgbClr val="FF0000"/>
                </a:solidFill>
              </a:rPr>
              <a:t>ص</a:t>
            </a:r>
            <a:r>
              <a:rPr lang="ar-SA" b="1" dirty="0" smtClean="0">
                <a:solidFill>
                  <a:srgbClr val="FF0000"/>
                </a:solidFill>
              </a:rPr>
              <a:t> 184 – 189 )</a:t>
            </a:r>
          </a:p>
          <a:p>
            <a:pPr marL="0" rtl="1"/>
            <a:endParaRPr lang="ar-SA" b="1" dirty="0" smtClean="0">
              <a:solidFill>
                <a:srgbClr val="FF0000"/>
              </a:solidFill>
            </a:endParaRPr>
          </a:p>
          <a:p>
            <a:pPr marL="0" algn="ctr" rtl="1"/>
            <a:r>
              <a:rPr lang="ar-SA" b="1" dirty="0" smtClean="0">
                <a:solidFill>
                  <a:srgbClr val="00B0F0"/>
                </a:solidFill>
              </a:rPr>
              <a:t>[2] الحديث الثاني</a:t>
            </a:r>
          </a:p>
          <a:p>
            <a:pPr marL="0" algn="ctr" rtl="1"/>
            <a:r>
              <a:rPr lang="ar-SA" b="1" dirty="0" smtClean="0">
                <a:solidFill>
                  <a:srgbClr val="FF0000"/>
                </a:solidFill>
              </a:rPr>
              <a:t> </a:t>
            </a:r>
          </a:p>
          <a:p>
            <a:pPr marL="0" algn="ctr" rtl="1"/>
            <a:r>
              <a:rPr lang="ar-SA" b="1" dirty="0" smtClean="0">
                <a:solidFill>
                  <a:srgbClr val="00B0F0"/>
                </a:solidFill>
              </a:rPr>
              <a:t>(ح3/ 1388 ، </a:t>
            </a:r>
            <a:r>
              <a:rPr lang="ar-SA" b="1" dirty="0" err="1" smtClean="0">
                <a:solidFill>
                  <a:srgbClr val="00B0F0"/>
                </a:solidFill>
              </a:rPr>
              <a:t>ص</a:t>
            </a:r>
            <a:r>
              <a:rPr lang="ar-SA" b="1" dirty="0" smtClean="0">
                <a:solidFill>
                  <a:srgbClr val="00B0F0"/>
                </a:solidFill>
              </a:rPr>
              <a:t> 190- 192)</a:t>
            </a: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2656966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a:t>
            </a:r>
            <a:r>
              <a:rPr lang="ar-SA" dirty="0" err="1" smtClean="0"/>
              <a:t>النُّعمانِ</a:t>
            </a:r>
            <a:r>
              <a:rPr lang="ar-SA" dirty="0" smtClean="0"/>
              <a:t> بنِ بشيرٍ </a:t>
            </a:r>
            <a:r>
              <a:rPr lang="ar-SA" sz="2800" dirty="0" smtClean="0"/>
              <a:t>– رضي الله عنه – </a:t>
            </a:r>
            <a:r>
              <a:rPr lang="ar-SA" dirty="0" smtClean="0"/>
              <a:t>قال : </a:t>
            </a:r>
            <a:r>
              <a:rPr lang="ar-SA" dirty="0" smtClean="0">
                <a:solidFill>
                  <a:srgbClr val="FF0000"/>
                </a:solidFill>
              </a:rPr>
              <a:t>سمعت رسول الله – صلى الله عليه وسلم – يقول </a:t>
            </a:r>
            <a:r>
              <a:rPr lang="ar-SA" dirty="0" smtClean="0"/>
              <a:t>– وأهوى </a:t>
            </a:r>
            <a:r>
              <a:rPr lang="ar-SA" dirty="0" err="1" smtClean="0"/>
              <a:t>النعمان</a:t>
            </a:r>
            <a:r>
              <a:rPr lang="ar-SA" dirty="0" smtClean="0"/>
              <a:t> بإصْبَعَيْهِ إلى أُذُنيه  -</a:t>
            </a:r>
            <a:r>
              <a:rPr lang="ar-SA" dirty="0" smtClean="0">
                <a:solidFill>
                  <a:srgbClr val="FF0000"/>
                </a:solidFill>
              </a:rPr>
              <a:t> : { إنَّ الحلال بَيِّنٌ , والحرام بين , وبينَهما مُشْتَـبِهاتٌ ، لا يَعْلمُهُن كثير من الناس ، فمن اتقى الشبهات </a:t>
            </a:r>
            <a:r>
              <a:rPr lang="ar-SA" dirty="0" err="1" smtClean="0">
                <a:solidFill>
                  <a:srgbClr val="FF0000"/>
                </a:solidFill>
              </a:rPr>
              <a:t>اسْتَبْرَأَ</a:t>
            </a:r>
            <a:r>
              <a:rPr lang="ar-SA" dirty="0" smtClean="0">
                <a:solidFill>
                  <a:srgbClr val="FF0000"/>
                </a:solidFill>
              </a:rPr>
              <a:t> لدينه وعِرضِه ، ومن وقع في الشبهات وقع في الحرام : كالراعي يرعى حول الحمى يُوشِك أنْ يقع فيه ، ألا وإنَّ لكلِّ مَلِكٍ حِمىً ، ألا وإنَّ حِمى الله مَحارمُهُ ، ألا وإنَّ في الجسد مُضْغَةً إذا صَلَحَتْ صَلَحَ الجسدُ </a:t>
            </a:r>
            <a:r>
              <a:rPr lang="ar-SA" dirty="0" err="1" smtClean="0">
                <a:solidFill>
                  <a:srgbClr val="FF0000"/>
                </a:solidFill>
              </a:rPr>
              <a:t>كُلـُّه </a:t>
            </a:r>
            <a:r>
              <a:rPr lang="ar-SA" dirty="0" smtClean="0">
                <a:solidFill>
                  <a:srgbClr val="FF0000"/>
                </a:solidFill>
              </a:rPr>
              <a:t>، وإذا فَسَدَتْ فسَد الجسدُ كُلـُّه، ألا وَهِيَ القلبُ } </a:t>
            </a:r>
            <a:r>
              <a:rPr lang="ar-SA" dirty="0" smtClean="0"/>
              <a:t>متفق عليه .</a:t>
            </a:r>
          </a:p>
          <a:p>
            <a:pPr marL="0" algn="justLow" rtl="1"/>
            <a:r>
              <a:rPr lang="ar-SA" dirty="0" smtClean="0">
                <a:solidFill>
                  <a:srgbClr val="FF0000"/>
                </a:solidFill>
              </a:rPr>
              <a:t># اسم الصحابي الراوي للحديث </a:t>
            </a:r>
            <a:r>
              <a:rPr lang="ar-SA" dirty="0" smtClean="0"/>
              <a:t>: </a:t>
            </a:r>
            <a:r>
              <a:rPr lang="ar-SA" dirty="0" err="1" smtClean="0"/>
              <a:t>النُعمانُ</a:t>
            </a:r>
            <a:r>
              <a:rPr lang="ar-SA" dirty="0" smtClean="0"/>
              <a:t> بنُ بشيرٍ </a:t>
            </a:r>
            <a:r>
              <a:rPr lang="ar-SA" sz="2000" dirty="0" smtClean="0"/>
              <a:t>– رضي الله عنه – .</a:t>
            </a:r>
            <a:endParaRPr lang="ar-SA" dirty="0" smtClean="0"/>
          </a:p>
        </p:txBody>
      </p:sp>
    </p:spTree>
    <p:extLst>
      <p:ext uri="{BB962C8B-B14F-4D97-AF65-F5344CB8AC3E}">
        <p14:creationId xmlns:p14="http://schemas.microsoft.com/office/powerpoint/2010/main" val="1588962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4" name="عنصر نائب للمحتوى 3"/>
          <p:cNvSpPr>
            <a:spLocks noGrp="1"/>
          </p:cNvSpPr>
          <p:nvPr>
            <p:ph idx="1"/>
          </p:nvPr>
        </p:nvSpPr>
        <p:spPr/>
        <p:txBody>
          <a:bodyPr/>
          <a:lstStyle/>
          <a:p>
            <a:pPr rtl="1"/>
            <a:r>
              <a:rPr lang="ar-SA" b="1" dirty="0" smtClean="0">
                <a:solidFill>
                  <a:srgbClr val="FF0000"/>
                </a:solidFill>
              </a:rPr>
              <a:t># معاني أهمِ مفردات الحديث :</a:t>
            </a:r>
          </a:p>
          <a:p>
            <a:pPr rtl="1"/>
            <a:r>
              <a:rPr lang="ar-SA" dirty="0" smtClean="0">
                <a:solidFill>
                  <a:srgbClr val="FF0000"/>
                </a:solidFill>
              </a:rPr>
              <a:t>= الحلال بين :</a:t>
            </a:r>
            <a:r>
              <a:rPr lang="ar-SA" dirty="0" smtClean="0"/>
              <a:t>أي : قد بينه الله تعالى ورسوله ؛ فلا يخفى حِلُّه .</a:t>
            </a:r>
          </a:p>
          <a:p>
            <a:pPr rtl="1"/>
            <a:r>
              <a:rPr lang="ar-SA" dirty="0" smtClean="0">
                <a:solidFill>
                  <a:srgbClr val="FF0000"/>
                </a:solidFill>
              </a:rPr>
              <a:t>= الحرام بين :</a:t>
            </a:r>
            <a:r>
              <a:rPr lang="ar-SA" dirty="0" smtClean="0"/>
              <a:t>أي : قد بينه الله تعالى ورسوله ؛ فلا تخفى حُرمتُه .</a:t>
            </a:r>
            <a:endParaRPr lang="ar-SA" sz="2800" dirty="0" smtClean="0"/>
          </a:p>
          <a:p>
            <a:pPr rtl="1"/>
            <a:r>
              <a:rPr lang="ar-SA" sz="2800" dirty="0" smtClean="0">
                <a:solidFill>
                  <a:srgbClr val="FF0000"/>
                </a:solidFill>
              </a:rPr>
              <a:t>= مُشْتَـبِهاتٌ ، ويروى (مُشَبَّهات ) </a:t>
            </a:r>
            <a:r>
              <a:rPr lang="ar-SA" sz="2800" dirty="0" err="1" smtClean="0">
                <a:solidFill>
                  <a:srgbClr val="FF0000"/>
                </a:solidFill>
              </a:rPr>
              <a:t>و</a:t>
            </a:r>
            <a:r>
              <a:rPr lang="ar-SA" sz="2800" dirty="0" smtClean="0">
                <a:solidFill>
                  <a:srgbClr val="FF0000"/>
                </a:solidFill>
              </a:rPr>
              <a:t>( مُشْبَهات) : </a:t>
            </a:r>
            <a:r>
              <a:rPr lang="ar-SA" sz="2800" dirty="0" smtClean="0"/>
              <a:t>أي : غير واضحات ؛بمعنى أنه خفي دليل حِلها ودليل حرمتها ؛ فصارت مترددة بين الحِلِّ والحُرمة .</a:t>
            </a:r>
          </a:p>
          <a:p>
            <a:pPr rtl="1"/>
            <a:r>
              <a:rPr lang="ar-SA" sz="2800" dirty="0" smtClean="0">
                <a:solidFill>
                  <a:srgbClr val="FF0000"/>
                </a:solidFill>
              </a:rPr>
              <a:t>= </a:t>
            </a:r>
            <a:r>
              <a:rPr lang="ar-SA" sz="2800" dirty="0" err="1" smtClean="0">
                <a:solidFill>
                  <a:srgbClr val="FF0000"/>
                </a:solidFill>
              </a:rPr>
              <a:t>اسْتَبْرَأَ</a:t>
            </a:r>
            <a:r>
              <a:rPr lang="ar-SA" sz="2800" dirty="0" smtClean="0">
                <a:solidFill>
                  <a:srgbClr val="FF0000"/>
                </a:solidFill>
              </a:rPr>
              <a:t> : </a:t>
            </a:r>
            <a:r>
              <a:rPr lang="ar-SA" sz="2800" dirty="0" smtClean="0"/>
              <a:t>حصل له البراءَة .</a:t>
            </a:r>
          </a:p>
          <a:p>
            <a:pPr algn="justLow" rtl="1"/>
            <a:r>
              <a:rPr lang="ar-SA" sz="2800" dirty="0" smtClean="0">
                <a:solidFill>
                  <a:srgbClr val="FF0000"/>
                </a:solidFill>
              </a:rPr>
              <a:t>= .. وعِرضِه : </a:t>
            </a:r>
            <a:r>
              <a:rPr lang="ar-SA" sz="2800" dirty="0" smtClean="0"/>
              <a:t>عرض الإنسان هو موضع المدح والذم منه ؛ أي الأمور التي بذكرها يرتفع أو يسقط ، ومن جهتها يُحْمَدُ أو يُذم . </a:t>
            </a:r>
          </a:p>
          <a:p>
            <a:pPr rtl="1"/>
            <a:endParaRPr lang="ar-SA" b="1" dirty="0" smtClean="0">
              <a:solidFill>
                <a:srgbClr val="FF0000"/>
              </a:solidFill>
            </a:endParaRPr>
          </a:p>
          <a:p>
            <a:pPr rtl="1"/>
            <a:endParaRPr lang="ar-SA" b="1" dirty="0" smtClean="0">
              <a:solidFill>
                <a:srgbClr val="FF0000"/>
              </a:solidFill>
            </a:endParaRPr>
          </a:p>
          <a:p>
            <a:pPr rtl="1"/>
            <a:endParaRPr lang="ar-SA" b="1" dirty="0" smtClean="0">
              <a:solidFill>
                <a:srgbClr val="FF0000"/>
              </a:solidFill>
            </a:endParaRPr>
          </a:p>
          <a:p>
            <a:endParaRPr lang="ar-SA" dirty="0"/>
          </a:p>
        </p:txBody>
      </p:sp>
    </p:spTree>
    <p:extLst>
      <p:ext uri="{BB962C8B-B14F-4D97-AF65-F5344CB8AC3E}">
        <p14:creationId xmlns:p14="http://schemas.microsoft.com/office/powerpoint/2010/main" val="3054393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6" name="عنصر نائب للمحتوى 5"/>
          <p:cNvSpPr>
            <a:spLocks noGrp="1"/>
          </p:cNvSpPr>
          <p:nvPr>
            <p:ph idx="1"/>
          </p:nvPr>
        </p:nvSpPr>
        <p:spPr/>
        <p:txBody>
          <a:bodyPr/>
          <a:lstStyle/>
          <a:p>
            <a:pPr rtl="1"/>
            <a:r>
              <a:rPr lang="ar-SA" dirty="0" smtClean="0">
                <a:solidFill>
                  <a:srgbClr val="FF0000"/>
                </a:solidFill>
              </a:rPr>
              <a:t>= </a:t>
            </a:r>
            <a:r>
              <a:rPr lang="ar-SA" dirty="0" err="1" smtClean="0">
                <a:solidFill>
                  <a:srgbClr val="FF0000"/>
                </a:solidFill>
              </a:rPr>
              <a:t>اسْتَبْرَأَ</a:t>
            </a:r>
            <a:r>
              <a:rPr lang="ar-SA" dirty="0" smtClean="0">
                <a:solidFill>
                  <a:srgbClr val="FF0000"/>
                </a:solidFill>
              </a:rPr>
              <a:t> لدينه وعِرضِه : </a:t>
            </a:r>
            <a:r>
              <a:rPr lang="ar-SA" dirty="0" smtClean="0"/>
              <a:t>أي : حصل له البراءَةُ من الذم الشرعي ، وصان عرضَه من ذم الناس .</a:t>
            </a:r>
          </a:p>
          <a:p>
            <a:pPr algn="justLow" rtl="1"/>
            <a:r>
              <a:rPr lang="ar-SA" dirty="0" smtClean="0">
                <a:solidFill>
                  <a:srgbClr val="FF0000"/>
                </a:solidFill>
              </a:rPr>
              <a:t>=</a:t>
            </a:r>
            <a:r>
              <a:rPr lang="ar-SA" dirty="0" smtClean="0"/>
              <a:t> </a:t>
            </a:r>
            <a:r>
              <a:rPr lang="ar-SA" dirty="0" smtClean="0">
                <a:solidFill>
                  <a:srgbClr val="FF0000"/>
                </a:solidFill>
              </a:rPr>
              <a:t>.. وقع في الحرام : </a:t>
            </a:r>
            <a:r>
              <a:rPr lang="ar-SA" dirty="0" smtClean="0"/>
              <a:t>أي : يوشك أن يقع في الحرام ؛ إذ لو كان الوقوع في الشبهات وقوعا في الحرام لكانت الشبهات من قسم الحرام البين .</a:t>
            </a:r>
          </a:p>
          <a:p>
            <a:pPr algn="justLow" rtl="1"/>
            <a:r>
              <a:rPr lang="ar-SA" dirty="0" smtClean="0">
                <a:solidFill>
                  <a:srgbClr val="FF0000"/>
                </a:solidFill>
              </a:rPr>
              <a:t>=</a:t>
            </a:r>
            <a:r>
              <a:rPr lang="ar-SA" dirty="0" smtClean="0"/>
              <a:t> </a:t>
            </a:r>
            <a:r>
              <a:rPr lang="ar-SA" dirty="0" smtClean="0">
                <a:solidFill>
                  <a:srgbClr val="FF0000"/>
                </a:solidFill>
              </a:rPr>
              <a:t>يُوشِك : </a:t>
            </a:r>
            <a:r>
              <a:rPr lang="ar-SA" dirty="0" smtClean="0"/>
              <a:t>أي : يَقْرُبُ . </a:t>
            </a:r>
          </a:p>
          <a:p>
            <a:pPr algn="justLow" rtl="1"/>
            <a:r>
              <a:rPr lang="ar-SA" dirty="0" smtClean="0">
                <a:solidFill>
                  <a:srgbClr val="FF0000"/>
                </a:solidFill>
              </a:rPr>
              <a:t>= لكل ملك حمى : </a:t>
            </a:r>
            <a:r>
              <a:rPr lang="ar-SA" dirty="0" smtClean="0"/>
              <a:t>أي : مكان اختص </a:t>
            </a:r>
            <a:r>
              <a:rPr lang="ar-SA" dirty="0" err="1" smtClean="0"/>
              <a:t>به</a:t>
            </a:r>
            <a:r>
              <a:rPr lang="ar-SA" dirty="0" smtClean="0"/>
              <a:t> نفسه ، وحظر على الآخرين دخوله وحماه منهم ؛ فمن دخله عوقب ، ومن أراد النجاة</a:t>
            </a:r>
          </a:p>
          <a:p>
            <a:pPr algn="justLow" rtl="1"/>
            <a:endParaRPr lang="ar-SA" b="1" dirty="0" smtClean="0"/>
          </a:p>
          <a:p>
            <a:pPr marL="514350" indent="-514350" rtl="1">
              <a:buFont typeface="Arial" pitchFamily="34" charset="0"/>
              <a:buChar char="•"/>
            </a:pPr>
            <a:endParaRPr lang="ar-SA" dirty="0" smtClean="0"/>
          </a:p>
          <a:p>
            <a:endParaRPr lang="ar-SA" dirty="0"/>
          </a:p>
        </p:txBody>
      </p:sp>
    </p:spTree>
    <p:extLst>
      <p:ext uri="{BB962C8B-B14F-4D97-AF65-F5344CB8AC3E}">
        <p14:creationId xmlns:p14="http://schemas.microsoft.com/office/powerpoint/2010/main" val="1221505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t>   لم يقترب منه خشية الوقوع فيه والتعرض للعقوبة .</a:t>
            </a:r>
            <a:endParaRPr lang="ar-SA" dirty="0" smtClean="0">
              <a:solidFill>
                <a:srgbClr val="FF0000"/>
              </a:solidFill>
            </a:endParaRPr>
          </a:p>
          <a:p>
            <a:pPr algn="justLow" rtl="1"/>
            <a:r>
              <a:rPr lang="ar-SA" dirty="0" smtClean="0">
                <a:solidFill>
                  <a:srgbClr val="FF0000"/>
                </a:solidFill>
              </a:rPr>
              <a:t>= وإنَّ حِمى الله </a:t>
            </a:r>
            <a:r>
              <a:rPr lang="ar-SA" u="sng" dirty="0" smtClean="0">
                <a:solidFill>
                  <a:srgbClr val="FF0000"/>
                </a:solidFill>
              </a:rPr>
              <a:t>مَحارمُهُ </a:t>
            </a:r>
            <a:r>
              <a:rPr lang="ar-SA" dirty="0" smtClean="0"/>
              <a:t>: أي : ما حرَّمه الله تعالى من المعاصي </a:t>
            </a:r>
            <a:r>
              <a:rPr lang="ar-SA" dirty="0" err="1" smtClean="0"/>
              <a:t>كالزنى</a:t>
            </a:r>
            <a:r>
              <a:rPr lang="ar-SA" dirty="0" smtClean="0"/>
              <a:t> ،  والقتل ، ونحوهما .</a:t>
            </a:r>
          </a:p>
          <a:p>
            <a:pPr algn="justLow" rtl="1"/>
            <a:r>
              <a:rPr lang="ar-SA" dirty="0" smtClean="0">
                <a:solidFill>
                  <a:srgbClr val="FF0000"/>
                </a:solidFill>
              </a:rPr>
              <a:t>= أَلا </a:t>
            </a:r>
            <a:r>
              <a:rPr lang="ar-SA" dirty="0" smtClean="0"/>
              <a:t>: (همزة استفهام مع لا النافية ) تستعمل للتنبيه مع التأكيد على تحقق ما بعدها . </a:t>
            </a:r>
          </a:p>
          <a:p>
            <a:pPr algn="justLow" rtl="1"/>
            <a:r>
              <a:rPr lang="ar-SA" dirty="0" smtClean="0">
                <a:solidFill>
                  <a:srgbClr val="FF0000"/>
                </a:solidFill>
              </a:rPr>
              <a:t>= مضغة </a:t>
            </a:r>
            <a:r>
              <a:rPr lang="ar-SA" dirty="0" smtClean="0"/>
              <a:t>: هي القطعة من اللحم ؛ سُمِّيت بذلك لأنها تمضغ في الفم لصغرها .</a:t>
            </a:r>
          </a:p>
          <a:p>
            <a:pPr algn="justLow" rtl="1"/>
            <a:r>
              <a:rPr lang="ar-SA" dirty="0" smtClean="0"/>
              <a:t> </a:t>
            </a:r>
          </a:p>
          <a:p>
            <a:pPr algn="justLow" rtl="1"/>
            <a:endParaRPr lang="ar-SA" dirty="0"/>
          </a:p>
        </p:txBody>
      </p:sp>
    </p:spTree>
    <p:extLst>
      <p:ext uri="{BB962C8B-B14F-4D97-AF65-F5344CB8AC3E}">
        <p14:creationId xmlns:p14="http://schemas.microsoft.com/office/powerpoint/2010/main" val="1964825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 بعض ما يؤخذ من الحديث :</a:t>
            </a:r>
          </a:p>
          <a:p>
            <a:pPr algn="justLow" rtl="1">
              <a:buFont typeface="Arial" pitchFamily="34" charset="0"/>
              <a:buChar char="•"/>
            </a:pPr>
            <a:r>
              <a:rPr lang="ar-SA" dirty="0" smtClean="0"/>
              <a:t>الإخبار عن الحلال بأنه بيِّن ؛ إعلام بحل الانتفاع </a:t>
            </a:r>
            <a:r>
              <a:rPr lang="ar-SA" dirty="0" err="1" smtClean="0"/>
              <a:t>به</a:t>
            </a:r>
            <a:r>
              <a:rPr lang="ar-SA" dirty="0" smtClean="0"/>
              <a:t> في وجوه النفع .</a:t>
            </a:r>
          </a:p>
          <a:p>
            <a:pPr algn="justLow" rtl="1">
              <a:buFont typeface="Arial" pitchFamily="34" charset="0"/>
              <a:buChar char="•"/>
            </a:pPr>
            <a:r>
              <a:rPr lang="ar-SA" dirty="0" smtClean="0"/>
              <a:t>الإخبار عن الحرام بأنه بيِّن ؛ إعلام بوجوب اجتنابه.</a:t>
            </a:r>
          </a:p>
          <a:p>
            <a:pPr algn="justLow" rtl="1">
              <a:buFont typeface="Arial" pitchFamily="34" charset="0"/>
              <a:buChar char="•"/>
            </a:pPr>
            <a:r>
              <a:rPr lang="ar-SA" dirty="0" smtClean="0"/>
              <a:t>يؤخذ من عبارة </a:t>
            </a:r>
            <a:r>
              <a:rPr lang="ar-SA" dirty="0" smtClean="0">
                <a:solidFill>
                  <a:srgbClr val="FF0000"/>
                </a:solidFill>
              </a:rPr>
              <a:t>” فمن اتقى الشبهات فقد </a:t>
            </a:r>
            <a:r>
              <a:rPr lang="ar-SA" dirty="0" err="1" smtClean="0">
                <a:solidFill>
                  <a:srgbClr val="FF0000"/>
                </a:solidFill>
              </a:rPr>
              <a:t>استبرأ</a:t>
            </a:r>
            <a:r>
              <a:rPr lang="ar-SA" dirty="0" smtClean="0">
                <a:solidFill>
                  <a:srgbClr val="FF0000"/>
                </a:solidFill>
              </a:rPr>
              <a:t> ” </a:t>
            </a:r>
            <a:r>
              <a:rPr lang="ar-SA" dirty="0" smtClean="0"/>
              <a:t>أنَّ ما خفي دليله واشتبه أمره في الحل أو الحرمة ؛ فالورع تَرْكُه .</a:t>
            </a:r>
          </a:p>
          <a:p>
            <a:pPr algn="justLow" rtl="1">
              <a:buFont typeface="Arial" pitchFamily="34" charset="0"/>
              <a:buChar char="•"/>
            </a:pPr>
            <a:r>
              <a:rPr lang="ar-SA" dirty="0" smtClean="0"/>
              <a:t>يؤخذ من عبارة </a:t>
            </a:r>
            <a:r>
              <a:rPr lang="ar-SA" dirty="0" smtClean="0">
                <a:solidFill>
                  <a:srgbClr val="FF0000"/>
                </a:solidFill>
              </a:rPr>
              <a:t>” ومن وقع في الشبهات وقع في الحرام ” </a:t>
            </a:r>
            <a:r>
              <a:rPr lang="ar-SA" dirty="0" smtClean="0"/>
              <a:t>الإرشادُ إلى البعد عن ذرائع الحرام وإن كانت غيرَ محرمة ؛ لأن الوقـــوع</a:t>
            </a:r>
          </a:p>
        </p:txBody>
      </p:sp>
    </p:spTree>
    <p:extLst>
      <p:ext uri="{BB962C8B-B14F-4D97-AF65-F5344CB8AC3E}">
        <p14:creationId xmlns:p14="http://schemas.microsoft.com/office/powerpoint/2010/main" val="3672034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324000" algn="justLow" rtl="1"/>
            <a:r>
              <a:rPr lang="ar-SA" dirty="0" smtClean="0"/>
              <a:t>   فيهــا يُقَرِّبُ من الوقوع في الحرام ؛ فمن احتاط لنفسه لا يقرب الشبهات لئلا يدخل في المعاصي .</a:t>
            </a:r>
          </a:p>
          <a:p>
            <a:pPr marL="324000" algn="justLow" rtl="1">
              <a:buFont typeface="Arial" pitchFamily="34" charset="0"/>
              <a:buChar char="•"/>
            </a:pPr>
            <a:r>
              <a:rPr lang="ar-SA" dirty="0" smtClean="0"/>
              <a:t>مدار صلاح الجسد وفساده على</a:t>
            </a:r>
            <a:r>
              <a:rPr lang="ar-SA" dirty="0" smtClean="0">
                <a:solidFill>
                  <a:srgbClr val="FF0000"/>
                </a:solidFill>
              </a:rPr>
              <a:t> القلب </a:t>
            </a:r>
            <a:r>
              <a:rPr lang="ar-SA" dirty="0" smtClean="0"/>
              <a:t>؛ فإنْ صلح القلبُ صلح الجسد وإن فسد فسد . </a:t>
            </a:r>
          </a:p>
          <a:p>
            <a:pPr marL="324000" algn="justLow" rtl="1"/>
            <a:r>
              <a:rPr lang="ar-SA" b="1" dirty="0" smtClean="0">
                <a:solidFill>
                  <a:srgbClr val="FF0000"/>
                </a:solidFill>
              </a:rPr>
              <a:t># فوائد :</a:t>
            </a:r>
            <a:endParaRPr lang="ar-SA" dirty="0" smtClean="0"/>
          </a:p>
          <a:p>
            <a:pPr marL="0" algn="justLow" rtl="1"/>
            <a:r>
              <a:rPr lang="ar-SA" dirty="0" smtClean="0">
                <a:solidFill>
                  <a:srgbClr val="FF0000"/>
                </a:solidFill>
              </a:rPr>
              <a:t>= قال الشارح </a:t>
            </a:r>
            <a:r>
              <a:rPr lang="ar-SA" sz="2800" dirty="0" smtClean="0">
                <a:solidFill>
                  <a:srgbClr val="FF0000"/>
                </a:solidFill>
              </a:rPr>
              <a:t>- رحمه الله - </a:t>
            </a:r>
            <a:r>
              <a:rPr lang="ar-SA" dirty="0" smtClean="0">
                <a:solidFill>
                  <a:srgbClr val="FF0000"/>
                </a:solidFill>
              </a:rPr>
              <a:t>( سبل السلام : مج4 ج8 </a:t>
            </a:r>
            <a:r>
              <a:rPr lang="ar-SA" dirty="0" err="1" smtClean="0">
                <a:solidFill>
                  <a:srgbClr val="FF0000"/>
                </a:solidFill>
              </a:rPr>
              <a:t>ص</a:t>
            </a:r>
            <a:r>
              <a:rPr lang="ar-SA" dirty="0" smtClean="0">
                <a:solidFill>
                  <a:srgbClr val="FF0000"/>
                </a:solidFill>
              </a:rPr>
              <a:t> 184 –185) : </a:t>
            </a:r>
            <a:r>
              <a:rPr lang="ar-SA" dirty="0" smtClean="0">
                <a:solidFill>
                  <a:srgbClr val="000000"/>
                </a:solidFill>
              </a:rPr>
              <a:t>” أجمع الأئمة على عظم شأن هذا الحديث ، وأنه من الأحاديث التي تدور عليها قواعد الإسلام .</a:t>
            </a:r>
          </a:p>
          <a:p>
            <a:pPr marL="324000" algn="justLow" rtl="1">
              <a:buFont typeface="Arial" pitchFamily="34" charset="0"/>
              <a:buChar char="•"/>
            </a:pPr>
            <a:endParaRPr lang="ar-SA" dirty="0" smtClean="0"/>
          </a:p>
          <a:p>
            <a:pPr marL="324000" algn="justLow" rtl="1"/>
            <a:endParaRPr lang="ar-SA" b="1" dirty="0" smtClean="0">
              <a:solidFill>
                <a:srgbClr val="FF0000"/>
              </a:solidFill>
            </a:endParaRPr>
          </a:p>
          <a:p>
            <a:pPr marL="324000" algn="justLow" rtl="1">
              <a:buFont typeface="Arial" pitchFamily="34" charset="0"/>
              <a:buChar char="•"/>
            </a:pPr>
            <a:endParaRPr lang="ar-SA" dirty="0" smtClean="0"/>
          </a:p>
          <a:p>
            <a:pPr marL="324000" algn="justLow" rtl="1"/>
            <a:endParaRPr lang="ar-SA" dirty="0" smtClean="0"/>
          </a:p>
          <a:p>
            <a:pPr rtl="1"/>
            <a:endParaRPr lang="ar-SA" dirty="0"/>
          </a:p>
        </p:txBody>
      </p:sp>
    </p:spTree>
    <p:extLst>
      <p:ext uri="{BB962C8B-B14F-4D97-AF65-F5344CB8AC3E}">
        <p14:creationId xmlns:p14="http://schemas.microsoft.com/office/powerpoint/2010/main" val="2454462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marL="0" algn="justLow" rtl="1"/>
            <a:r>
              <a:rPr lang="ar-SA" dirty="0" smtClean="0">
                <a:solidFill>
                  <a:srgbClr val="000000"/>
                </a:solidFill>
              </a:rPr>
              <a:t> قال جماعة : هو ثلث الإسلام ؛ فإن دَوَرانَه عليه وعلى حديــــث :  </a:t>
            </a:r>
            <a:r>
              <a:rPr lang="ar-SA" dirty="0" smtClean="0"/>
              <a:t>{ إنما الأعمال بالنيات } ، وعلى حديث : { من حسن إسلام المرء تركُه ما لا يعنيه } .</a:t>
            </a:r>
          </a:p>
          <a:p>
            <a:pPr marL="0" algn="justLow" rtl="1"/>
            <a:r>
              <a:rPr lang="ar-SA" dirty="0" smtClean="0"/>
              <a:t>قال أبو داود : إنه يدور على أربعة ؛ هذه ثلاثة ، والرابع حديث :    { لا يؤمنُ أحدُكم حتى يحبَّ لأخيه ما يحبُّ لنفسه } ، وقيل الرابع حديث { ازهد في الدنيا يحبُّك الله ، وازهد فيما في أيدي الناسِ يُحبُّكَ الناس } .. ”</a:t>
            </a:r>
          </a:p>
          <a:p>
            <a:pPr marL="0" algn="justLow" rtl="1"/>
            <a:r>
              <a:rPr lang="ar-SA" dirty="0" smtClean="0">
                <a:solidFill>
                  <a:srgbClr val="FF0000"/>
                </a:solidFill>
              </a:rPr>
              <a:t>= الأشياء من حيث الحلُّ والحرمةُ ثلاثة أقسام : </a:t>
            </a:r>
            <a:endParaRPr lang="ar-SA" dirty="0">
              <a:solidFill>
                <a:srgbClr val="FF0000"/>
              </a:solidFill>
            </a:endParaRPr>
          </a:p>
        </p:txBody>
      </p:sp>
    </p:spTree>
    <p:extLst>
      <p:ext uri="{BB962C8B-B14F-4D97-AF65-F5344CB8AC3E}">
        <p14:creationId xmlns:p14="http://schemas.microsoft.com/office/powerpoint/2010/main" val="2446413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5" name="عنصر نائب للمحتوى 4"/>
          <p:cNvSpPr>
            <a:spLocks noGrp="1"/>
          </p:cNvSpPr>
          <p:nvPr>
            <p:ph idx="1"/>
          </p:nvPr>
        </p:nvSpPr>
        <p:spPr/>
        <p:txBody>
          <a:bodyPr/>
          <a:lstStyle/>
          <a:p>
            <a:pPr algn="justLow" rtl="1"/>
            <a:r>
              <a:rPr lang="ar-SA" dirty="0" smtClean="0"/>
              <a:t>أ - حلال واضح حِلُّه : بينه الله تعالى ورسوله ؛ نحو قوله تعالى :     { أُحِل لكم صيد البحر } وقوله تعالى : { فكلوا مما غنمتم حلالا طيبا} وقوله  - صلى الله عليه وسلم - : { هو الطهور ماؤه ، الحل ميتته } ..</a:t>
            </a:r>
          </a:p>
          <a:p>
            <a:pPr algn="justLow" rtl="1"/>
            <a:r>
              <a:rPr lang="ar-SA" dirty="0" smtClean="0"/>
              <a:t>ب- حرام واضحة حرمته : بينه الله تعالى ورسوله ؛ نحو قوله تعالى : { حُرِّمت عليكم الميتة } وقوله تعالى : { ولا تأكلوا أموالكم بينكم </a:t>
            </a:r>
            <a:r>
              <a:rPr lang="ar-SA" dirty="0" err="1" smtClean="0"/>
              <a:t>بالباطل  </a:t>
            </a:r>
            <a:r>
              <a:rPr lang="ar-SA" dirty="0" smtClean="0"/>
              <a:t>} </a:t>
            </a:r>
            <a:r>
              <a:rPr lang="ar-SA" dirty="0" err="1" smtClean="0"/>
              <a:t>وقوله  </a:t>
            </a:r>
            <a:r>
              <a:rPr lang="ar-SA" dirty="0" smtClean="0"/>
              <a:t>- صلى الله عليه </a:t>
            </a:r>
            <a:r>
              <a:rPr lang="ar-SA" dirty="0" err="1" smtClean="0"/>
              <a:t>وسلم - : </a:t>
            </a:r>
            <a:r>
              <a:rPr lang="ar-SA" dirty="0" smtClean="0"/>
              <a:t>{ كل المسلم على المسلم </a:t>
            </a:r>
            <a:r>
              <a:rPr lang="ar-SA" dirty="0" err="1" smtClean="0"/>
              <a:t>حرام </a:t>
            </a:r>
            <a:r>
              <a:rPr lang="ar-SA" dirty="0" smtClean="0"/>
              <a:t>؛ دمه وماله </a:t>
            </a:r>
            <a:r>
              <a:rPr lang="ar-SA" dirty="0" err="1" smtClean="0"/>
              <a:t>وعرضه } </a:t>
            </a:r>
            <a:r>
              <a:rPr lang="ar-SA" dirty="0" smtClean="0"/>
              <a:t>..</a:t>
            </a:r>
          </a:p>
          <a:p>
            <a:pPr rtl="1"/>
            <a:r>
              <a:rPr lang="ar-SA" dirty="0" smtClean="0"/>
              <a:t> </a:t>
            </a:r>
            <a:endParaRPr lang="ar-SA" dirty="0"/>
          </a:p>
        </p:txBody>
      </p:sp>
    </p:spTree>
    <p:extLst>
      <p:ext uri="{BB962C8B-B14F-4D97-AF65-F5344CB8AC3E}">
        <p14:creationId xmlns:p14="http://schemas.microsoft.com/office/powerpoint/2010/main" val="1615591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3" name="عنصر نائب للمحتوى 2"/>
          <p:cNvSpPr>
            <a:spLocks noGrp="1"/>
          </p:cNvSpPr>
          <p:nvPr>
            <p:ph idx="1"/>
          </p:nvPr>
        </p:nvSpPr>
        <p:spPr/>
        <p:txBody>
          <a:bodyPr/>
          <a:lstStyle/>
          <a:p>
            <a:pPr algn="justLow" rtl="1"/>
            <a:r>
              <a:rPr lang="ar-SA" dirty="0" smtClean="0"/>
              <a:t>ج- متشابه يحتمل </a:t>
            </a:r>
            <a:r>
              <a:rPr lang="ar-SA" dirty="0" err="1" smtClean="0"/>
              <a:t>الأمرين </a:t>
            </a:r>
            <a:r>
              <a:rPr lang="ar-SA" dirty="0" smtClean="0"/>
              <a:t>( الحل </a:t>
            </a:r>
            <a:r>
              <a:rPr lang="ar-SA" dirty="0" err="1" smtClean="0"/>
              <a:t>والحرمة ) </a:t>
            </a:r>
            <a:r>
              <a:rPr lang="ar-SA" dirty="0" smtClean="0"/>
              <a:t>؛ قد اشتبه على المسـلم</a:t>
            </a:r>
          </a:p>
          <a:p>
            <a:pPr algn="justLow" rtl="1"/>
            <a:r>
              <a:rPr lang="ar-SA" dirty="0" smtClean="0"/>
              <a:t>    بأي القسمين السابقين يلحق . وهو المشار إليه بعبارة { لا يعلمهن كثير من الناس } الدالة على أنه يعلمهن بعض الناس ؛ وهم بالطبع الراسخون في العلم ؛ فهؤلاء إذا اجتهدوا فألحقوا بعض المشتبهات بالحلال صار حلالا أو بالحرام صار حراما ؛ فإذا لم تتبين لهم الأدلة فإن الورع يقتضي الترك  ؛ عملا بقوله صلى الله عليه وسلم { فمن اتقى الشبهات </a:t>
            </a:r>
            <a:r>
              <a:rPr lang="ar-SA" dirty="0" err="1" smtClean="0"/>
              <a:t>استبرأ</a:t>
            </a:r>
            <a:r>
              <a:rPr lang="ar-SA" dirty="0" smtClean="0"/>
              <a:t> لدينه وعرضه } .</a:t>
            </a:r>
          </a:p>
          <a:p>
            <a:pPr algn="justLow" rtl="1"/>
            <a:endParaRPr lang="ar-SA" dirty="0"/>
          </a:p>
        </p:txBody>
      </p:sp>
    </p:spTree>
    <p:extLst>
      <p:ext uri="{BB962C8B-B14F-4D97-AF65-F5344CB8AC3E}">
        <p14:creationId xmlns:p14="http://schemas.microsoft.com/office/powerpoint/2010/main" val="3493130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00B0F0"/>
                </a:solidFill>
              </a:rPr>
              <a:t>[2] الحديث الثاني</a:t>
            </a:r>
            <a:endParaRPr lang="ar-SA" dirty="0">
              <a:solidFill>
                <a:srgbClr val="00B0F0"/>
              </a:solidFill>
            </a:endParaRPr>
          </a:p>
        </p:txBody>
      </p:sp>
      <p:sp>
        <p:nvSpPr>
          <p:cNvPr id="5" name="عنصر نائب للمحتوى 4"/>
          <p:cNvSpPr>
            <a:spLocks noGrp="1"/>
          </p:cNvSpPr>
          <p:nvPr>
            <p:ph idx="1"/>
          </p:nvPr>
        </p:nvSpPr>
        <p:spPr/>
        <p:txBody>
          <a:bodyPr/>
          <a:lstStyle/>
          <a:p>
            <a:pPr marL="0" algn="justLow" rtl="1"/>
            <a:r>
              <a:rPr lang="ar-SA" dirty="0" smtClean="0"/>
              <a:t>عن ابن عمر </a:t>
            </a:r>
            <a:r>
              <a:rPr lang="ar-SA" sz="2800" dirty="0" smtClean="0"/>
              <a:t>– رضي الله عنهما – </a:t>
            </a:r>
            <a:r>
              <a:rPr lang="ar-SA" dirty="0" smtClean="0"/>
              <a:t>قال : </a:t>
            </a:r>
            <a:r>
              <a:rPr lang="ar-SA" b="1" dirty="0" smtClean="0">
                <a:solidFill>
                  <a:srgbClr val="00B0F0"/>
                </a:solidFill>
              </a:rPr>
              <a:t>أخذ رسول الله – صلى الله عليه وسلم – بِمَنْكِبَيَّ فقال : { كُنْ في الدنيا كأنك غريبٌ أو عابرُ سبيل </a:t>
            </a:r>
            <a:r>
              <a:rPr lang="ar-SA" b="1" dirty="0" err="1" smtClean="0">
                <a:solidFill>
                  <a:srgbClr val="00B0F0"/>
                </a:solidFill>
              </a:rPr>
              <a:t>ٍ</a:t>
            </a:r>
            <a:r>
              <a:rPr lang="ar-SA" b="1" dirty="0" smtClean="0">
                <a:solidFill>
                  <a:srgbClr val="00B0F0"/>
                </a:solidFill>
              </a:rPr>
              <a:t>}</a:t>
            </a:r>
            <a:r>
              <a:rPr lang="ar-SA" dirty="0" smtClean="0">
                <a:solidFill>
                  <a:srgbClr val="FF0000"/>
                </a:solidFill>
              </a:rPr>
              <a:t> </a:t>
            </a:r>
            <a:r>
              <a:rPr lang="ar-SA" dirty="0" smtClean="0"/>
              <a:t>وكان ابن عمر – رضي الله عنهما –  يقول :” إذا أمسيتَ فلا تنتظرِ الصباحَ وإذا أصبحت فلا تنتظرِ المساءَ ، وخذ من صحتك لسَقَمِكَ , ومن حياتك لموتِكَ ” </a:t>
            </a:r>
            <a:r>
              <a:rPr lang="ar-SA" dirty="0" smtClean="0">
                <a:solidFill>
                  <a:srgbClr val="FF0000"/>
                </a:solidFill>
              </a:rPr>
              <a:t>.</a:t>
            </a:r>
            <a:r>
              <a:rPr lang="ar-SA" dirty="0" smtClean="0"/>
              <a:t> أخرجه البخاري .</a:t>
            </a:r>
          </a:p>
          <a:p>
            <a:pPr marL="0" algn="justLow" rtl="1"/>
            <a:r>
              <a:rPr lang="ar-SA" b="1" dirty="0" smtClean="0">
                <a:solidFill>
                  <a:srgbClr val="00B0F0"/>
                </a:solidFill>
              </a:rPr>
              <a:t># المحدث الذي أخرج هذا الحديث : </a:t>
            </a:r>
            <a:r>
              <a:rPr lang="ar-SA" dirty="0" err="1" smtClean="0"/>
              <a:t>هوالإمام</a:t>
            </a:r>
            <a:r>
              <a:rPr lang="ar-SA" dirty="0" smtClean="0"/>
              <a:t> البخاري– رحمه الله - </a:t>
            </a:r>
          </a:p>
          <a:p>
            <a:pPr marL="0" algn="justLow" rtl="1"/>
            <a:r>
              <a:rPr lang="ar-SA" b="1" dirty="0" smtClean="0">
                <a:solidFill>
                  <a:srgbClr val="00B0F0"/>
                </a:solidFill>
              </a:rPr>
              <a:t># معاني أهمِ مفردات الحديث :</a:t>
            </a:r>
          </a:p>
          <a:p>
            <a:pPr marL="0" algn="justLow" rtl="1"/>
            <a:r>
              <a:rPr lang="ar-SA" b="1" dirty="0" smtClean="0">
                <a:solidFill>
                  <a:srgbClr val="00B0F0"/>
                </a:solidFill>
              </a:rPr>
              <a:t>= بِمَنْكِبَيَّ : </a:t>
            </a:r>
            <a:r>
              <a:rPr lang="ar-SA" dirty="0" smtClean="0"/>
              <a:t>يروى بالإفراد والتثنية ؛ وهو مَجْمَعُ العضُدِ والكتف </a:t>
            </a:r>
            <a:r>
              <a:rPr lang="ar-SA" b="1" dirty="0" smtClean="0">
                <a:solidFill>
                  <a:srgbClr val="000000"/>
                </a:solidFill>
              </a:rPr>
              <a:t> .</a:t>
            </a:r>
          </a:p>
          <a:p>
            <a:pPr marL="0" algn="justLow" rtl="1"/>
            <a:endParaRPr lang="ar-SA" dirty="0" smtClean="0">
              <a:solidFill>
                <a:srgbClr val="00B0F0"/>
              </a:solidFill>
            </a:endParaRPr>
          </a:p>
          <a:p>
            <a:endParaRPr lang="ar-SA" dirty="0"/>
          </a:p>
        </p:txBody>
      </p:sp>
    </p:spTree>
    <p:extLst>
      <p:ext uri="{BB962C8B-B14F-4D97-AF65-F5344CB8AC3E}">
        <p14:creationId xmlns:p14="http://schemas.microsoft.com/office/powerpoint/2010/main" val="3266809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00B0F0"/>
                </a:solidFill>
              </a:rPr>
              <a:t>تابع [2]</a:t>
            </a:r>
            <a:endParaRPr lang="ar-SA" dirty="0">
              <a:solidFill>
                <a:srgbClr val="00B0F0"/>
              </a:solidFill>
            </a:endParaRPr>
          </a:p>
        </p:txBody>
      </p:sp>
      <p:sp>
        <p:nvSpPr>
          <p:cNvPr id="4" name="عنصر نائب للمحتوى 3"/>
          <p:cNvSpPr>
            <a:spLocks noGrp="1"/>
          </p:cNvSpPr>
          <p:nvPr>
            <p:ph idx="1"/>
          </p:nvPr>
        </p:nvSpPr>
        <p:spPr/>
        <p:txBody>
          <a:bodyPr/>
          <a:lstStyle/>
          <a:p>
            <a:pPr rtl="1"/>
            <a:r>
              <a:rPr lang="ar-SA" b="1" dirty="0" smtClean="0">
                <a:solidFill>
                  <a:srgbClr val="00B0F0"/>
                </a:solidFill>
              </a:rPr>
              <a:t>= غريب : </a:t>
            </a:r>
            <a:r>
              <a:rPr lang="ar-SA" dirty="0" smtClean="0"/>
              <a:t>الغريب هو من لا مسكنَ له </a:t>
            </a:r>
            <a:r>
              <a:rPr lang="ar-SA" dirty="0" err="1" smtClean="0"/>
              <a:t>يأويه</a:t>
            </a:r>
            <a:r>
              <a:rPr lang="ar-SA" dirty="0" smtClean="0"/>
              <a:t> , ولا سكنَ يأنسُ </a:t>
            </a:r>
            <a:r>
              <a:rPr lang="ar-SA" dirty="0" err="1" smtClean="0"/>
              <a:t>به</a:t>
            </a:r>
            <a:r>
              <a:rPr lang="ar-SA" dirty="0" smtClean="0"/>
              <a:t> , ولا بلدَ يستوطنُ فيه .</a:t>
            </a:r>
            <a:r>
              <a:rPr lang="ar-SA" b="1" dirty="0" smtClean="0"/>
              <a:t> </a:t>
            </a:r>
          </a:p>
          <a:p>
            <a:pPr rtl="1"/>
            <a:r>
              <a:rPr lang="ar-SA" b="1" dirty="0" smtClean="0">
                <a:solidFill>
                  <a:srgbClr val="00B0F0"/>
                </a:solidFill>
              </a:rPr>
              <a:t>= عابر سبيل : </a:t>
            </a:r>
            <a:r>
              <a:rPr lang="ar-SA" dirty="0" smtClean="0"/>
              <a:t>هو المسافر الذي لا يستقرّ حتى يصل إلى وطنه .  والمقصود بالسبيل : هو الطريق .</a:t>
            </a:r>
          </a:p>
          <a:p>
            <a:pPr rtl="1"/>
            <a:r>
              <a:rPr lang="ar-SA" b="1" dirty="0" smtClean="0">
                <a:solidFill>
                  <a:srgbClr val="00B0F0"/>
                </a:solidFill>
              </a:rPr>
              <a:t>= لسَقَمِكَ : </a:t>
            </a:r>
            <a:r>
              <a:rPr lang="ar-SA" dirty="0" smtClean="0"/>
              <a:t>أي : لمرضك .  </a:t>
            </a:r>
          </a:p>
          <a:p>
            <a:pPr rtl="1"/>
            <a:r>
              <a:rPr lang="ar-SA" b="1" dirty="0" smtClean="0">
                <a:solidFill>
                  <a:srgbClr val="00B0F0"/>
                </a:solidFill>
              </a:rPr>
              <a:t># بعض ما يؤخذ من الحديث :</a:t>
            </a:r>
          </a:p>
          <a:p>
            <a:pPr rtl="1">
              <a:buFont typeface="Arial" pitchFamily="34" charset="0"/>
              <a:buChar char="•"/>
            </a:pPr>
            <a:r>
              <a:rPr lang="ar-SA" dirty="0" smtClean="0"/>
              <a:t>الأمر (كن) للإرشاد , </a:t>
            </a:r>
            <a:r>
              <a:rPr lang="ar-SA" dirty="0" err="1" smtClean="0"/>
              <a:t>و</a:t>
            </a:r>
            <a:r>
              <a:rPr lang="ar-SA" dirty="0" smtClean="0"/>
              <a:t> (أو) ليست للشك بل للتخيير أو الإباحة ؛ والمعنى : قدِّر نفسك ونزِّلها منزلة من هو غريب أو عابر سبيل .</a:t>
            </a:r>
            <a:endParaRPr lang="ar-SA" dirty="0" smtClean="0">
              <a:solidFill>
                <a:srgbClr val="00B0F0"/>
              </a:solidFill>
            </a:endParaRPr>
          </a:p>
          <a:p>
            <a:pPr rtl="1">
              <a:buFont typeface="Arial" pitchFamily="34" charset="0"/>
              <a:buChar char="•"/>
            </a:pPr>
            <a:endParaRPr lang="ar-SA" dirty="0" smtClean="0">
              <a:solidFill>
                <a:srgbClr val="000000"/>
              </a:solidFill>
            </a:endParaRPr>
          </a:p>
          <a:p>
            <a:pPr rtl="1">
              <a:buFont typeface="Arial" pitchFamily="34" charset="0"/>
              <a:buChar char="•"/>
            </a:pPr>
            <a:endParaRPr lang="ar-SA" b="1" dirty="0" smtClean="0">
              <a:solidFill>
                <a:srgbClr val="FF0000"/>
              </a:solidFill>
            </a:endParaRPr>
          </a:p>
          <a:p>
            <a:pPr rtl="1">
              <a:buFont typeface="Arial" pitchFamily="34" charset="0"/>
              <a:buChar char="•"/>
            </a:pPr>
            <a:endParaRPr lang="ar-SA" b="1" dirty="0" smtClean="0">
              <a:solidFill>
                <a:srgbClr val="FF0000"/>
              </a:solidFill>
            </a:endParaRPr>
          </a:p>
          <a:p>
            <a:pPr rtl="1"/>
            <a:endParaRPr lang="ar-SA" dirty="0"/>
          </a:p>
        </p:txBody>
      </p:sp>
    </p:spTree>
    <p:extLst>
      <p:ext uri="{BB962C8B-B14F-4D97-AF65-F5344CB8AC3E}">
        <p14:creationId xmlns:p14="http://schemas.microsoft.com/office/powerpoint/2010/main" val="3611101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00B0F0"/>
                </a:solidFill>
              </a:rPr>
              <a:t>تابع [2]</a:t>
            </a:r>
            <a:endParaRPr lang="ar-SA" dirty="0">
              <a:solidFill>
                <a:srgbClr val="00B0F0"/>
              </a:solidFill>
            </a:endParaRPr>
          </a:p>
        </p:txBody>
      </p:sp>
      <p:sp>
        <p:nvSpPr>
          <p:cNvPr id="4" name="عنصر نائب للمحتوى 3"/>
          <p:cNvSpPr>
            <a:spLocks noGrp="1"/>
          </p:cNvSpPr>
          <p:nvPr>
            <p:ph idx="1"/>
          </p:nvPr>
        </p:nvSpPr>
        <p:spPr/>
        <p:txBody>
          <a:bodyPr/>
          <a:lstStyle/>
          <a:p>
            <a:pPr algn="justLow" rtl="1"/>
            <a:r>
              <a:rPr lang="ar-SA" dirty="0" smtClean="0"/>
              <a:t>   ويحتمل أن تكون (أو) للإضراب ؛ والمعنى : بل كن في الدنيا كأنك عابرُ سبيل ؛ لأن الغريب قد يستوطن بلدا بخلاف عابرِ السبيل ، فهمه قطع المسافة إلى مقصده ؛ والمقصدُ هنا إلى الله تعالى : { وأنَّ إلى ربِّك المنتهى } .</a:t>
            </a:r>
          </a:p>
          <a:p>
            <a:pPr algn="justLow" rtl="1">
              <a:buFont typeface="Arial" pitchFamily="34" charset="0"/>
              <a:buChar char="•"/>
            </a:pPr>
            <a:r>
              <a:rPr lang="ar-SA" dirty="0" smtClean="0"/>
              <a:t>الحض على الزهد في الدنيا والرغبة عنها . </a:t>
            </a:r>
          </a:p>
          <a:p>
            <a:pPr algn="justLow" rtl="1"/>
            <a:r>
              <a:rPr lang="ar-SA" dirty="0" smtClean="0">
                <a:solidFill>
                  <a:srgbClr val="00B0F0"/>
                </a:solidFill>
              </a:rPr>
              <a:t>    قال الشارح - رحمه الله - ( سبل السلام : مج4 ج8 </a:t>
            </a:r>
            <a:r>
              <a:rPr lang="ar-SA" dirty="0" err="1" smtClean="0">
                <a:solidFill>
                  <a:srgbClr val="00B0F0"/>
                </a:solidFill>
              </a:rPr>
              <a:t>ص</a:t>
            </a:r>
            <a:r>
              <a:rPr lang="ar-SA" dirty="0" smtClean="0">
                <a:solidFill>
                  <a:srgbClr val="00B0F0"/>
                </a:solidFill>
              </a:rPr>
              <a:t> 191) : ” </a:t>
            </a:r>
            <a:r>
              <a:rPr lang="ar-SA" dirty="0" smtClean="0"/>
              <a:t>وفي هذا الحديث إشارة إلى الزهد في الدنيا ، وأخذ </a:t>
            </a:r>
            <a:r>
              <a:rPr lang="ar-SA" dirty="0" err="1" smtClean="0"/>
              <a:t>البُلغةِ</a:t>
            </a:r>
            <a:r>
              <a:rPr lang="ar-SA" dirty="0" smtClean="0"/>
              <a:t> منها والكفاف ؛ فكما لا يحتاج المسافرُ إلى أكثرَ مما يبلِّغُه إلى غايـــــــة</a:t>
            </a:r>
          </a:p>
        </p:txBody>
      </p:sp>
    </p:spTree>
    <p:extLst>
      <p:ext uri="{BB962C8B-B14F-4D97-AF65-F5344CB8AC3E}">
        <p14:creationId xmlns:p14="http://schemas.microsoft.com/office/powerpoint/2010/main" val="1290421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algn="justLow" rtl="1"/>
            <a:r>
              <a:rPr lang="ar-SA" dirty="0" smtClean="0"/>
              <a:t>   سفره ، فكذلك المؤمنُ لا يحتاج في الدنيا إلى أكثرِ مما يبلغُه ُ المحلَّ ”</a:t>
            </a:r>
          </a:p>
          <a:p>
            <a:pPr algn="justLow" rtl="1">
              <a:buFont typeface="Arial" pitchFamily="34" charset="0"/>
              <a:buChar char="•"/>
            </a:pPr>
            <a:r>
              <a:rPr lang="ar-SA" dirty="0" smtClean="0"/>
              <a:t>كلام ابن عمر – رضي الله عنهما – </a:t>
            </a:r>
            <a:r>
              <a:rPr lang="ar-SA" b="1" dirty="0" smtClean="0"/>
              <a:t>” إذا أمسيتَ فلا تنتظرِ الصباحَ وإذا أصبحت فلا تنتظرِ المساءَ ”</a:t>
            </a:r>
            <a:r>
              <a:rPr lang="ar-SA" dirty="0" smtClean="0"/>
              <a:t> المدرج في الحديث ؛ فيه حض للمؤمن على الاستعداد أبداً للموت ؛ وذلك يكون بالعمل الصالح .وفيه حض له – أيضا - على تقصير الأمل ؛ فإذا أصبح فليبادر بالعمل الصالح دون تأخير إلى المساء وإذا أمسى فليبادر </a:t>
            </a:r>
            <a:r>
              <a:rPr lang="ar-SA" dirty="0" err="1" smtClean="0"/>
              <a:t>به</a:t>
            </a:r>
            <a:r>
              <a:rPr lang="ar-SA" dirty="0" smtClean="0"/>
              <a:t> دون تأخير إلى الصباح وليوطن نفسه على أن الأجل قد يدركه في أية لحظة .   </a:t>
            </a:r>
          </a:p>
          <a:p>
            <a:pPr rtl="1"/>
            <a:endParaRPr lang="ar-SA" dirty="0"/>
          </a:p>
        </p:txBody>
      </p:sp>
    </p:spTree>
    <p:extLst>
      <p:ext uri="{BB962C8B-B14F-4D97-AF65-F5344CB8AC3E}">
        <p14:creationId xmlns:p14="http://schemas.microsoft.com/office/powerpoint/2010/main" val="1280719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كلام ابن عمر – رضي الله عنهما – </a:t>
            </a:r>
            <a:r>
              <a:rPr lang="ar-SA" b="1" dirty="0" smtClean="0"/>
              <a:t>” وخذ من صحتك لسَقَمِكَ , ومن حياتك لموتِكَ ” </a:t>
            </a:r>
            <a:r>
              <a:rPr lang="ar-SA" dirty="0" smtClean="0"/>
              <a:t>المدرج في الحديث ؛ فيه حض للمؤمن على اغتنام أيام صحته بالمبادرة إلى الأعمال الصالحة ؛ فإنه لا يدري متى ينزل </a:t>
            </a:r>
            <a:r>
              <a:rPr lang="ar-SA" dirty="0" err="1" smtClean="0"/>
              <a:t>به</a:t>
            </a:r>
            <a:r>
              <a:rPr lang="ar-SA" dirty="0" smtClean="0"/>
              <a:t> مرض يحول بينه وبين فعل الطاعات ، وكذلك لا يدري متى تنزل بساحته المنية فيحول الموت بينه وبين العمل .</a:t>
            </a:r>
          </a:p>
          <a:p>
            <a:pPr algn="justLow" rtl="1">
              <a:buFont typeface="Arial" pitchFamily="34" charset="0"/>
              <a:buChar char="•"/>
            </a:pPr>
            <a:r>
              <a:rPr lang="ar-SA" dirty="0" smtClean="0"/>
              <a:t>وما أجمل أن نتذكر في هذا المقام قولَه – صلى الله عليه وسلم -:  { بادروا بالأعمال سبعاً ؛ ما تنتظرون إلا فقرا مُنْسِياً ، أو غنى </a:t>
            </a:r>
            <a:r>
              <a:rPr lang="ar-SA" dirty="0" err="1" smtClean="0"/>
              <a:t>مُطغياً</a:t>
            </a:r>
            <a:r>
              <a:rPr lang="ar-SA" dirty="0" smtClean="0"/>
              <a:t> ، أو مرضا مُفسِداً ، أو هرما </a:t>
            </a:r>
            <a:r>
              <a:rPr lang="ar-SA" dirty="0" err="1" smtClean="0"/>
              <a:t>مُفنداً </a:t>
            </a:r>
            <a:r>
              <a:rPr lang="ar-SA" dirty="0" smtClean="0"/>
              <a:t>، أو موتا </a:t>
            </a:r>
            <a:r>
              <a:rPr lang="ar-SA" dirty="0" err="1" smtClean="0"/>
              <a:t>مُجهِزاً </a:t>
            </a:r>
            <a:r>
              <a:rPr lang="ar-SA" dirty="0" smtClean="0"/>
              <a:t>، أو الدجال فإنه شرُّ مُنْتَظَر </a:t>
            </a:r>
            <a:r>
              <a:rPr lang="ar-SA" dirty="0" err="1" smtClean="0"/>
              <a:t>ٍ </a:t>
            </a:r>
            <a:r>
              <a:rPr lang="ar-SA" dirty="0" smtClean="0"/>
              <a:t>، أو الساعة والساعةُ أدهى وأمرُّ ! } .     </a:t>
            </a:r>
          </a:p>
        </p:txBody>
      </p:sp>
    </p:spTree>
    <p:extLst>
      <p:ext uri="{BB962C8B-B14F-4D97-AF65-F5344CB8AC3E}">
        <p14:creationId xmlns:p14="http://schemas.microsoft.com/office/powerpoint/2010/main" val="132161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0277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213</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AD9968"/>
                </a:solidFill>
                <a:latin typeface="Calibri" pitchFamily="34" charset="0"/>
                <a:cs typeface="Times New Roman" pitchFamily="18" charset="0"/>
              </a:rPr>
              <a:t>د/ محمد سعيد صبري صباح</a:t>
            </a:r>
            <a:endParaRPr lang="en-US" sz="3600" b="1" dirty="0">
              <a:solidFill>
                <a:srgbClr val="AD9968"/>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213</a:t>
            </a:fld>
            <a:endParaRPr lang="en-US" sz="1200">
              <a:solidFill>
                <a:schemeClr val="bg1"/>
              </a:solidFill>
              <a:latin typeface="Calibri" pitchFamily="34" charset="0"/>
            </a:endParaRPr>
          </a:p>
        </p:txBody>
      </p:sp>
    </p:spTree>
    <p:extLst>
      <p:ext uri="{BB962C8B-B14F-4D97-AF65-F5344CB8AC3E}">
        <p14:creationId xmlns:p14="http://schemas.microsoft.com/office/powerpoint/2010/main" val="1377037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214</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rPr>
              <a:t>المحاضرة الثانية عشرة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2268683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AD9968"/>
                </a:solidFill>
                <a:effectLst>
                  <a:outerShdw blurRad="38100" dist="38100" dir="2700000" algn="tl">
                    <a:srgbClr val="000000">
                      <a:alpha val="43137"/>
                    </a:srgbClr>
                  </a:outerShdw>
                </a:effectLst>
              </a:rPr>
              <a:t>عنوان المحاضرة</a:t>
            </a:r>
            <a:endParaRPr lang="ar-SA" dirty="0">
              <a:solidFill>
                <a:srgbClr val="AD9968"/>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AD9968"/>
                </a:solidFill>
              </a:rPr>
              <a:t>دراسة لثلاثة أحاديث من الباب الرابع</a:t>
            </a:r>
          </a:p>
          <a:p>
            <a:pPr algn="ctr" rtl="1"/>
            <a:r>
              <a:rPr lang="ar-SA" sz="4800" b="1" dirty="0" smtClean="0">
                <a:solidFill>
                  <a:srgbClr val="AD9968"/>
                </a:solidFill>
              </a:rPr>
              <a:t>باب (الترهيب من </a:t>
            </a:r>
            <a:r>
              <a:rPr lang="ar-SA" sz="4800" b="1" dirty="0" err="1" smtClean="0">
                <a:solidFill>
                  <a:srgbClr val="AD9968"/>
                </a:solidFill>
              </a:rPr>
              <a:t>مساوىء</a:t>
            </a:r>
            <a:r>
              <a:rPr lang="ar-SA" sz="4800" b="1" dirty="0" smtClean="0">
                <a:solidFill>
                  <a:srgbClr val="AD9968"/>
                </a:solidFill>
              </a:rPr>
              <a:t> الأخلاق)</a:t>
            </a:r>
            <a:br>
              <a:rPr lang="ar-SA" sz="4800" b="1" dirty="0" smtClean="0">
                <a:solidFill>
                  <a:srgbClr val="AD9968"/>
                </a:solidFill>
              </a:rPr>
            </a:br>
            <a:endParaRPr lang="ar-SA" sz="4800" b="1" dirty="0" smtClean="0">
              <a:solidFill>
                <a:srgbClr val="AD9968"/>
              </a:solidFill>
            </a:endParaRPr>
          </a:p>
        </p:txBody>
      </p:sp>
    </p:spTree>
    <p:extLst>
      <p:ext uri="{BB962C8B-B14F-4D97-AF65-F5344CB8AC3E}">
        <p14:creationId xmlns:p14="http://schemas.microsoft.com/office/powerpoint/2010/main" val="236067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dirty="0" smtClean="0">
                <a:solidFill>
                  <a:srgbClr val="AD9968"/>
                </a:solidFill>
                <a:effectLst>
                  <a:outerShdw blurRad="38100" dist="38100" dir="2700000" algn="tl">
                    <a:srgbClr val="000000">
                      <a:alpha val="43137"/>
                    </a:srgbClr>
                  </a:outerShdw>
                </a:effectLst>
              </a:rPr>
              <a:t>عناصر المحاضرة</a:t>
            </a:r>
            <a:endParaRPr lang="ar-SA" dirty="0">
              <a:solidFill>
                <a:srgbClr val="AD9968"/>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r>
              <a:rPr lang="ar-SA" b="1" dirty="0" smtClean="0">
                <a:solidFill>
                  <a:srgbClr val="FF0000"/>
                </a:solidFill>
              </a:rPr>
              <a:t>[1] الحديث الأول </a:t>
            </a:r>
          </a:p>
          <a:p>
            <a:pPr algn="ctr" rtl="1"/>
            <a:r>
              <a:rPr lang="ar-SA" b="1" dirty="0" smtClean="0">
                <a:solidFill>
                  <a:srgbClr val="FF0000"/>
                </a:solidFill>
              </a:rPr>
              <a:t>(ح2/ 1398 ، </a:t>
            </a:r>
            <a:r>
              <a:rPr lang="ar-SA" b="1" dirty="0" err="1" smtClean="0">
                <a:solidFill>
                  <a:srgbClr val="FF0000"/>
                </a:solidFill>
              </a:rPr>
              <a:t>ص</a:t>
            </a:r>
            <a:r>
              <a:rPr lang="ar-SA" b="1" dirty="0" smtClean="0">
                <a:solidFill>
                  <a:srgbClr val="FF0000"/>
                </a:solidFill>
              </a:rPr>
              <a:t> 211 – 214 )</a:t>
            </a:r>
          </a:p>
          <a:p>
            <a:pPr algn="ctr" rtl="1"/>
            <a:endParaRPr lang="ar-SA" b="1" dirty="0" smtClean="0">
              <a:solidFill>
                <a:srgbClr val="FF0000"/>
              </a:solidFill>
            </a:endParaRPr>
          </a:p>
          <a:p>
            <a:pPr marL="0" algn="ctr" rtl="1"/>
            <a:r>
              <a:rPr lang="ar-SA" b="1" dirty="0" smtClean="0">
                <a:solidFill>
                  <a:srgbClr val="00B0F0"/>
                </a:solidFill>
              </a:rPr>
              <a:t>[2] الحديث الثاني</a:t>
            </a:r>
            <a:r>
              <a:rPr lang="ar-SA" b="1" dirty="0" smtClean="0">
                <a:solidFill>
                  <a:srgbClr val="FF0000"/>
                </a:solidFill>
              </a:rPr>
              <a:t> </a:t>
            </a:r>
          </a:p>
          <a:p>
            <a:pPr marL="0" algn="ctr" rtl="1"/>
            <a:r>
              <a:rPr lang="ar-SA" b="1" dirty="0" smtClean="0">
                <a:solidFill>
                  <a:srgbClr val="00B0F0"/>
                </a:solidFill>
              </a:rPr>
              <a:t>(ح7/ 1403 ، </a:t>
            </a:r>
            <a:r>
              <a:rPr lang="ar-SA" b="1" dirty="0" err="1" smtClean="0">
                <a:solidFill>
                  <a:srgbClr val="00B0F0"/>
                </a:solidFill>
              </a:rPr>
              <a:t>ص</a:t>
            </a:r>
            <a:r>
              <a:rPr lang="ar-SA" b="1" dirty="0" smtClean="0">
                <a:solidFill>
                  <a:srgbClr val="00B0F0"/>
                </a:solidFill>
              </a:rPr>
              <a:t> 225- 227)</a:t>
            </a:r>
          </a:p>
          <a:p>
            <a:pPr marL="0" algn="ctr" rtl="1"/>
            <a:endParaRPr lang="ar-SA" b="1" dirty="0" smtClean="0">
              <a:solidFill>
                <a:srgbClr val="00B0F0"/>
              </a:solidFill>
            </a:endParaRPr>
          </a:p>
          <a:p>
            <a:pPr marL="0" algn="ctr" rtl="1"/>
            <a:r>
              <a:rPr lang="ar-SA" b="1" dirty="0" smtClean="0">
                <a:solidFill>
                  <a:srgbClr val="009900"/>
                </a:solidFill>
              </a:rPr>
              <a:t>[3] الحديث الثالث</a:t>
            </a:r>
          </a:p>
          <a:p>
            <a:pPr marL="0" algn="ctr" rtl="1"/>
            <a:r>
              <a:rPr lang="ar-SA" b="1" dirty="0" smtClean="0">
                <a:solidFill>
                  <a:srgbClr val="009900"/>
                </a:solidFill>
              </a:rPr>
              <a:t>(ح15/ 1411 ، </a:t>
            </a:r>
            <a:r>
              <a:rPr lang="ar-SA" b="1" dirty="0" err="1" smtClean="0">
                <a:solidFill>
                  <a:srgbClr val="009900"/>
                </a:solidFill>
              </a:rPr>
              <a:t>ص</a:t>
            </a:r>
            <a:r>
              <a:rPr lang="ar-SA" b="1" dirty="0" smtClean="0">
                <a:solidFill>
                  <a:srgbClr val="009900"/>
                </a:solidFill>
              </a:rPr>
              <a:t> 235 – 239)</a:t>
            </a: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1074035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 </a:t>
            </a:r>
            <a:r>
              <a:rPr lang="ar-SA" dirty="0" smtClean="0"/>
              <a:t>قال : </a:t>
            </a:r>
            <a:r>
              <a:rPr lang="ar-SA" dirty="0" smtClean="0">
                <a:solidFill>
                  <a:srgbClr val="FF0000"/>
                </a:solidFill>
              </a:rPr>
              <a:t>قال رسول الله – صلى الله عليه وسلم – : { ليس الشديدُ بالصـُّرَعـَةِ ؛ إنَّما الشديدُ الذي يَمْلِكُ نَفْسَهُ عند الغَضَبِ } </a:t>
            </a:r>
            <a:r>
              <a:rPr lang="ar-SA" dirty="0" smtClean="0"/>
              <a:t>متفق عليه .</a:t>
            </a:r>
          </a:p>
          <a:p>
            <a:pPr marL="0" algn="justLow" rtl="1"/>
            <a:r>
              <a:rPr lang="ar-SA" b="1" dirty="0" smtClean="0">
                <a:solidFill>
                  <a:srgbClr val="FF0000"/>
                </a:solidFill>
              </a:rPr>
              <a:t># الصحابي الراوي للحديث : </a:t>
            </a:r>
            <a:r>
              <a:rPr lang="ar-SA" dirty="0" smtClean="0"/>
              <a:t>هو أبو هريرة </a:t>
            </a:r>
            <a:r>
              <a:rPr lang="ar-SA" sz="2000" dirty="0" smtClean="0"/>
              <a:t>– رضي الله عنه –</a:t>
            </a:r>
          </a:p>
          <a:p>
            <a:pPr marL="0" algn="justLow" rtl="1"/>
            <a:r>
              <a:rPr lang="ar-SA" b="1" dirty="0" smtClean="0">
                <a:solidFill>
                  <a:srgbClr val="FF0000"/>
                </a:solidFill>
              </a:rPr>
              <a:t># معاني أهمِ مفردات الحديث :</a:t>
            </a:r>
          </a:p>
          <a:p>
            <a:pPr marL="324000" algn="justLow" rtl="1"/>
            <a:r>
              <a:rPr lang="ar-SA" dirty="0" smtClean="0">
                <a:solidFill>
                  <a:srgbClr val="FF0000"/>
                </a:solidFill>
              </a:rPr>
              <a:t>= الصـُّرَعـَة :</a:t>
            </a:r>
            <a:r>
              <a:rPr lang="ar-SA" b="1" dirty="0" smtClean="0">
                <a:solidFill>
                  <a:srgbClr val="FF0000"/>
                </a:solidFill>
              </a:rPr>
              <a:t> </a:t>
            </a:r>
            <a:r>
              <a:rPr lang="ar-SA" dirty="0" smtClean="0"/>
              <a:t>على زنة هُمَزَةٍ ؛ أي : كثير الصرع </a:t>
            </a:r>
            <a:r>
              <a:rPr lang="ar-SA" dirty="0" err="1" smtClean="0"/>
              <a:t>ِ</a:t>
            </a:r>
            <a:r>
              <a:rPr lang="ar-SA" dirty="0" smtClean="0"/>
              <a:t> لغيره - ( فهو   قوي بدنيا ، ولقوته يصرع الناس كثيرا ) - .</a:t>
            </a:r>
            <a:endParaRPr lang="ar-SA" b="1" dirty="0" smtClean="0"/>
          </a:p>
          <a:p>
            <a:pPr marL="0" algn="justLow" rtl="1"/>
            <a:r>
              <a:rPr lang="ar-SA" dirty="0" smtClean="0">
                <a:solidFill>
                  <a:srgbClr val="FF0000"/>
                </a:solidFill>
              </a:rPr>
              <a:t>= الشديد :</a:t>
            </a:r>
            <a:r>
              <a:rPr lang="ar-SA" b="1" dirty="0" smtClean="0">
                <a:solidFill>
                  <a:srgbClr val="FF0000"/>
                </a:solidFill>
              </a:rPr>
              <a:t> </a:t>
            </a:r>
            <a:r>
              <a:rPr lang="ar-SA" dirty="0" smtClean="0"/>
              <a:t>هو من عنده شدة ؛ أي : قوة معنوية ؛ تمكنه من إمســـاك</a:t>
            </a:r>
          </a:p>
          <a:p>
            <a:pPr marL="0" algn="justLow" rtl="1"/>
            <a:endParaRPr lang="ar-SA" dirty="0" smtClean="0"/>
          </a:p>
        </p:txBody>
      </p:sp>
    </p:spTree>
    <p:extLst>
      <p:ext uri="{BB962C8B-B14F-4D97-AF65-F5344CB8AC3E}">
        <p14:creationId xmlns:p14="http://schemas.microsoft.com/office/powerpoint/2010/main" val="4179426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5" name="عنصر نائب للمحتوى 4"/>
          <p:cNvSpPr>
            <a:spLocks noGrp="1"/>
          </p:cNvSpPr>
          <p:nvPr>
            <p:ph idx="1"/>
          </p:nvPr>
        </p:nvSpPr>
        <p:spPr/>
        <p:txBody>
          <a:bodyPr/>
          <a:lstStyle/>
          <a:p>
            <a:pPr rtl="1"/>
            <a:r>
              <a:rPr lang="ar-SA" dirty="0" smtClean="0"/>
              <a:t>نفسه (عند الغضب) عن الشر وكفها عن الانتقام ممن أغضبها .</a:t>
            </a:r>
          </a:p>
          <a:p>
            <a:pPr algn="justLow" rtl="1"/>
            <a:r>
              <a:rPr lang="ar-SA" dirty="0" smtClean="0">
                <a:solidFill>
                  <a:srgbClr val="FF0000"/>
                </a:solidFill>
              </a:rPr>
              <a:t>= الغضب :</a:t>
            </a:r>
            <a:r>
              <a:rPr lang="ar-SA" b="1" dirty="0" smtClean="0">
                <a:solidFill>
                  <a:srgbClr val="FF0000"/>
                </a:solidFill>
              </a:rPr>
              <a:t> </a:t>
            </a:r>
            <a:r>
              <a:rPr lang="ar-SA" dirty="0" smtClean="0"/>
              <a:t>حقيقة الغضب حركة النفس إلى خارج الجسد لإرادة الانتقام ؛ فهو استجابة لانفعال يتميز بالميل إلى الاعتداء .</a:t>
            </a:r>
            <a:endParaRPr lang="ar-SA" b="1" dirty="0" smtClean="0">
              <a:solidFill>
                <a:srgbClr val="FF0000"/>
              </a:solidFill>
            </a:endParaRPr>
          </a:p>
          <a:p>
            <a:pPr rtl="1"/>
            <a:r>
              <a:rPr lang="ar-SA" b="1" dirty="0" smtClean="0">
                <a:solidFill>
                  <a:srgbClr val="FF0000"/>
                </a:solidFill>
              </a:rPr>
              <a:t># بعض ما يؤخذ من الحديث :</a:t>
            </a:r>
          </a:p>
          <a:p>
            <a:pPr algn="justLow" rtl="1">
              <a:buFont typeface="Arial" pitchFamily="34" charset="0"/>
              <a:buChar char="•"/>
            </a:pPr>
            <a:r>
              <a:rPr lang="ar-SA" dirty="0" smtClean="0"/>
              <a:t>قوة الإنسان الحقيقية لا تكمن في قوته البدنية وإنما تكمن في قوته المعنوية ؛ فليس القوي من يصرع الأقوياء وإنما القوي من يملك زمام نفسه عند الغضب فيمنعها عن قول الحرام أو فعله ويمنعها عن الظلم والاعتداء . </a:t>
            </a:r>
          </a:p>
          <a:p>
            <a:pPr rtl="1">
              <a:buFont typeface="Arial" pitchFamily="34" charset="0"/>
              <a:buChar char="•"/>
            </a:pPr>
            <a:endParaRPr lang="ar-SA" dirty="0" smtClean="0"/>
          </a:p>
          <a:p>
            <a:endParaRPr lang="ar-SA" dirty="0"/>
          </a:p>
        </p:txBody>
      </p:sp>
    </p:spTree>
    <p:extLst>
      <p:ext uri="{BB962C8B-B14F-4D97-AF65-F5344CB8AC3E}">
        <p14:creationId xmlns:p14="http://schemas.microsoft.com/office/powerpoint/2010/main" val="1251838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algn="justLow" rtl="1">
              <a:buFont typeface="Arial" pitchFamily="34" charset="0"/>
              <a:buChar char="•"/>
            </a:pPr>
            <a:r>
              <a:rPr lang="ar-SA" dirty="0" smtClean="0"/>
              <a:t>الإرشاد إلى أنَّ من أغضبه أمر فأرادت نفسه المبادرة إلى الانتقام ممن أغضبه ؛ أن يجاهدها ويمنعها عما أرادت .</a:t>
            </a:r>
          </a:p>
          <a:p>
            <a:pPr algn="justLow" rtl="1"/>
            <a:r>
              <a:rPr lang="ar-SA" b="1" dirty="0" smtClean="0">
                <a:solidFill>
                  <a:srgbClr val="FF0000"/>
                </a:solidFill>
              </a:rPr>
              <a:t># فوائد :</a:t>
            </a:r>
            <a:endParaRPr lang="ar-SA" dirty="0" smtClean="0"/>
          </a:p>
          <a:p>
            <a:pPr algn="justLow" rtl="1">
              <a:buFont typeface="Arial" pitchFamily="34" charset="0"/>
              <a:buChar char="•"/>
            </a:pPr>
            <a:r>
              <a:rPr lang="ar-SA" dirty="0" smtClean="0"/>
              <a:t>للشارح – رحمه الله – كلام جميل بهذا الشأن ؛ تحدث فيه عن داء الغضب وصور فيه حال الإنسان إذا غضب على من هو دونه وحاله إذا غضب على من هو فوقه , وحاله إذا غضب على من هو نظيره . ثم ذكر دواءَ هذا الداء في الأحاديث النبوية .</a:t>
            </a:r>
          </a:p>
          <a:p>
            <a:pPr rtl="1"/>
            <a:r>
              <a:rPr lang="ar-SA" dirty="0" smtClean="0"/>
              <a:t>   </a:t>
            </a:r>
            <a:r>
              <a:rPr lang="ar-SA" dirty="0" smtClean="0">
                <a:solidFill>
                  <a:srgbClr val="FF0000"/>
                </a:solidFill>
              </a:rPr>
              <a:t>فَلْيُراجَع كلامه في : ( سبل السلام : مج4 ج8 </a:t>
            </a:r>
            <a:r>
              <a:rPr lang="ar-SA" dirty="0" err="1" smtClean="0">
                <a:solidFill>
                  <a:srgbClr val="FF0000"/>
                </a:solidFill>
              </a:rPr>
              <a:t>ص</a:t>
            </a:r>
            <a:r>
              <a:rPr lang="ar-SA" dirty="0" smtClean="0">
                <a:solidFill>
                  <a:srgbClr val="FF0000"/>
                </a:solidFill>
              </a:rPr>
              <a:t> 212 –213).</a:t>
            </a:r>
            <a:r>
              <a:rPr lang="ar-SA" dirty="0" smtClean="0"/>
              <a:t> </a:t>
            </a:r>
          </a:p>
          <a:p>
            <a:endParaRPr lang="ar-SA" dirty="0"/>
          </a:p>
        </p:txBody>
      </p:sp>
    </p:spTree>
    <p:extLst>
      <p:ext uri="{BB962C8B-B14F-4D97-AF65-F5344CB8AC3E}">
        <p14:creationId xmlns:p14="http://schemas.microsoft.com/office/powerpoint/2010/main" val="1772457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dirty="0"/>
          </a:p>
        </p:txBody>
      </p:sp>
      <p:sp>
        <p:nvSpPr>
          <p:cNvPr id="4" name="عنصر نائب للمحتوى 3"/>
          <p:cNvSpPr>
            <a:spLocks noGrp="1"/>
          </p:cNvSpPr>
          <p:nvPr>
            <p:ph idx="1"/>
          </p:nvPr>
        </p:nvSpPr>
        <p:spPr/>
        <p:txBody>
          <a:bodyPr/>
          <a:lstStyle/>
          <a:p>
            <a:pPr rtl="1">
              <a:buFont typeface="Arial" pitchFamily="34" charset="0"/>
              <a:buChar char="•"/>
            </a:pPr>
            <a:r>
              <a:rPr lang="ar-SA" dirty="0" smtClean="0"/>
              <a:t>الغضب المنهي عنه هو الغضب في غير الحق .</a:t>
            </a:r>
          </a:p>
          <a:p>
            <a:pPr algn="justLow" rtl="1"/>
            <a:r>
              <a:rPr lang="ar-SA" dirty="0" smtClean="0"/>
              <a:t>   </a:t>
            </a:r>
            <a:r>
              <a:rPr lang="ar-SA" dirty="0" smtClean="0">
                <a:solidFill>
                  <a:srgbClr val="FF0000"/>
                </a:solidFill>
              </a:rPr>
              <a:t>قال الشارح </a:t>
            </a:r>
            <a:r>
              <a:rPr lang="ar-SA" sz="2800" dirty="0" smtClean="0">
                <a:solidFill>
                  <a:srgbClr val="FF0000"/>
                </a:solidFill>
              </a:rPr>
              <a:t>- رحمه الله - </a:t>
            </a:r>
            <a:r>
              <a:rPr lang="ar-SA" dirty="0" smtClean="0">
                <a:solidFill>
                  <a:srgbClr val="FF0000"/>
                </a:solidFill>
              </a:rPr>
              <a:t>: </a:t>
            </a:r>
            <a:r>
              <a:rPr lang="ar-SA" dirty="0" smtClean="0">
                <a:solidFill>
                  <a:srgbClr val="000000"/>
                </a:solidFill>
              </a:rPr>
              <a:t>” والنهي في الغضب متوجه إلى الغضب في غير الحق . وقد بوب البخاري ( باب ما يجوز من الغضب والشدة لأمر الله)، وقد قال تعالى : { يا أيها النبي جاهد الكفار والمنافقين </a:t>
            </a:r>
            <a:r>
              <a:rPr lang="ar-SA" dirty="0" err="1" smtClean="0">
                <a:solidFill>
                  <a:srgbClr val="000000"/>
                </a:solidFill>
              </a:rPr>
              <a:t>واغلظ</a:t>
            </a:r>
            <a:r>
              <a:rPr lang="ar-SA" dirty="0" smtClean="0">
                <a:solidFill>
                  <a:srgbClr val="000000"/>
                </a:solidFill>
              </a:rPr>
              <a:t> عليهم } ، وذكر خمسة أحاديث في كل منها غضبه صلى الله عليه وسلم في أسباب مختلفة مرجعه إلى أن كل ذلك كان لأمر الله تعالى ، وإظهار الغضب فيه منه صلى الله عليه وسلم ليكون </a:t>
            </a:r>
            <a:r>
              <a:rPr lang="ar-SA" dirty="0" err="1" smtClean="0">
                <a:solidFill>
                  <a:srgbClr val="000000"/>
                </a:solidFill>
              </a:rPr>
              <a:t>أَوْكَدَ</a:t>
            </a:r>
            <a:r>
              <a:rPr lang="ar-SA" dirty="0" smtClean="0">
                <a:solidFill>
                  <a:srgbClr val="000000"/>
                </a:solidFill>
              </a:rPr>
              <a:t> . وقد ذكر تعالى في قصة موسى وغضبه  ( لمَّا عُبِدَ العجلُ ) وقال:{ ولما سكت عن موسى الغضبُ } .“  </a:t>
            </a:r>
            <a:endParaRPr lang="ar-SA" dirty="0"/>
          </a:p>
        </p:txBody>
      </p:sp>
    </p:spTree>
    <p:extLst>
      <p:ext uri="{BB962C8B-B14F-4D97-AF65-F5344CB8AC3E}">
        <p14:creationId xmlns:p14="http://schemas.microsoft.com/office/powerpoint/2010/main" val="1191909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marL="0" algn="ctr" rtl="1"/>
            <a:r>
              <a:rPr lang="ar-SA" b="1" dirty="0" smtClean="0">
                <a:solidFill>
                  <a:srgbClr val="00B0F0"/>
                </a:solidFill>
              </a:rPr>
              <a:t>[2] الحديث الثاني</a:t>
            </a:r>
            <a:r>
              <a:rPr lang="ar-SA" b="1" dirty="0" smtClean="0">
                <a:solidFill>
                  <a:srgbClr val="FF0000"/>
                </a:solidFill>
              </a:rPr>
              <a:t> </a:t>
            </a:r>
          </a:p>
        </p:txBody>
      </p:sp>
      <p:sp>
        <p:nvSpPr>
          <p:cNvPr id="4" name="عنصر نائب للمحتوى 3"/>
          <p:cNvSpPr>
            <a:spLocks noGrp="1"/>
          </p:cNvSpPr>
          <p:nvPr>
            <p:ph idx="1"/>
          </p:nvPr>
        </p:nvSpPr>
        <p:spPr/>
        <p:txBody>
          <a:bodyPr/>
          <a:lstStyle/>
          <a:p>
            <a:pPr marL="0" algn="justLow" rtl="1"/>
            <a:r>
              <a:rPr lang="ar-SA" dirty="0" smtClean="0"/>
              <a:t>عن ابن مسعود </a:t>
            </a:r>
            <a:r>
              <a:rPr lang="ar-SA" sz="2800" dirty="0" smtClean="0"/>
              <a:t>– رضي الله عنه – </a:t>
            </a:r>
            <a:r>
              <a:rPr lang="ar-SA" dirty="0" smtClean="0"/>
              <a:t>قال : </a:t>
            </a:r>
            <a:r>
              <a:rPr lang="ar-SA" dirty="0" smtClean="0">
                <a:solidFill>
                  <a:srgbClr val="00B0F0"/>
                </a:solidFill>
              </a:rPr>
              <a:t>قال رسول الله – صلى الله عليه وسلم – : { سباب المسلم فسوق ، وقتاله كفر }</a:t>
            </a:r>
            <a:r>
              <a:rPr lang="ar-SA" dirty="0" smtClean="0">
                <a:solidFill>
                  <a:srgbClr val="FF0000"/>
                </a:solidFill>
              </a:rPr>
              <a:t> </a:t>
            </a:r>
            <a:r>
              <a:rPr lang="ar-SA" dirty="0" smtClean="0"/>
              <a:t>متفق عليه .</a:t>
            </a:r>
            <a:endParaRPr lang="ar-SA" dirty="0" smtClean="0">
              <a:solidFill>
                <a:srgbClr val="00B0F0"/>
              </a:solidFill>
            </a:endParaRPr>
          </a:p>
          <a:p>
            <a:pPr marL="0" algn="justLow" rtl="1"/>
            <a:r>
              <a:rPr lang="ar-SA" b="1" dirty="0" smtClean="0">
                <a:solidFill>
                  <a:srgbClr val="00B0F0"/>
                </a:solidFill>
              </a:rPr>
              <a:t># الصحابي الراوي للحديث :</a:t>
            </a:r>
            <a:r>
              <a:rPr lang="ar-SA" b="1" dirty="0" smtClean="0">
                <a:solidFill>
                  <a:srgbClr val="FF0000"/>
                </a:solidFill>
              </a:rPr>
              <a:t> </a:t>
            </a:r>
            <a:r>
              <a:rPr lang="ar-SA" dirty="0" smtClean="0"/>
              <a:t>هو عبد الله بن مسعود </a:t>
            </a:r>
            <a:r>
              <a:rPr lang="ar-SA" sz="2000" dirty="0" smtClean="0"/>
              <a:t>– رضي الله عنه – .</a:t>
            </a:r>
          </a:p>
          <a:p>
            <a:pPr marL="0" algn="justLow" rtl="1"/>
            <a:r>
              <a:rPr lang="ar-SA" b="1" dirty="0" smtClean="0">
                <a:solidFill>
                  <a:srgbClr val="00B0F0"/>
                </a:solidFill>
              </a:rPr>
              <a:t># معاني أهمِ مفردات الحديث :</a:t>
            </a:r>
          </a:p>
          <a:p>
            <a:pPr marL="324000" algn="justLow" rtl="1"/>
            <a:r>
              <a:rPr lang="ar-SA" dirty="0" smtClean="0">
                <a:solidFill>
                  <a:srgbClr val="00B0F0"/>
                </a:solidFill>
              </a:rPr>
              <a:t>= سباب : </a:t>
            </a:r>
            <a:r>
              <a:rPr lang="ar-SA" dirty="0" smtClean="0"/>
              <a:t>مصدر سَبَّ ؛ والسبُّ لغة : الشتم والتكلم في عرض الإنسان .</a:t>
            </a:r>
          </a:p>
          <a:p>
            <a:pPr marL="324000" algn="justLow" rtl="1"/>
            <a:r>
              <a:rPr lang="ar-SA" dirty="0" smtClean="0">
                <a:solidFill>
                  <a:srgbClr val="00B0F0"/>
                </a:solidFill>
              </a:rPr>
              <a:t>= المسلم :</a:t>
            </a:r>
            <a:r>
              <a:rPr lang="ar-SA" b="1" dirty="0" smtClean="0">
                <a:solidFill>
                  <a:srgbClr val="00B0F0"/>
                </a:solidFill>
              </a:rPr>
              <a:t> </a:t>
            </a:r>
            <a:r>
              <a:rPr lang="ar-SA" dirty="0" smtClean="0"/>
              <a:t>المراد </a:t>
            </a:r>
            <a:r>
              <a:rPr lang="ar-SA" dirty="0" err="1" smtClean="0"/>
              <a:t>به</a:t>
            </a:r>
            <a:r>
              <a:rPr lang="ar-SA" dirty="0" smtClean="0"/>
              <a:t> : المسلم الكامل الإسلام ؛ الذي ظاهره الاستقامة واجتناب المعاصي .</a:t>
            </a:r>
            <a:r>
              <a:rPr lang="ar-SA" b="1" dirty="0" smtClean="0">
                <a:solidFill>
                  <a:srgbClr val="00B0F0"/>
                </a:solidFill>
              </a:rPr>
              <a:t>  </a:t>
            </a:r>
          </a:p>
          <a:p>
            <a:endParaRPr lang="ar-SA" dirty="0"/>
          </a:p>
        </p:txBody>
      </p:sp>
    </p:spTree>
    <p:extLst>
      <p:ext uri="{BB962C8B-B14F-4D97-AF65-F5344CB8AC3E}">
        <p14:creationId xmlns:p14="http://schemas.microsoft.com/office/powerpoint/2010/main" val="1416338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marL="324000" algn="justLow" rtl="1"/>
            <a:r>
              <a:rPr lang="ar-SA" dirty="0" smtClean="0">
                <a:solidFill>
                  <a:srgbClr val="00B0F0"/>
                </a:solidFill>
              </a:rPr>
              <a:t>= فسوق : </a:t>
            </a:r>
            <a:r>
              <a:rPr lang="ar-SA" dirty="0" smtClean="0"/>
              <a:t>مصدر فَسَقَ ؛ وهو لغة : الخروج , وشرعا : الخروج من طاعة الله .</a:t>
            </a:r>
          </a:p>
          <a:p>
            <a:pPr marL="324000" algn="justLow" rtl="1"/>
            <a:r>
              <a:rPr lang="ar-SA" dirty="0" smtClean="0">
                <a:solidFill>
                  <a:srgbClr val="00B0F0"/>
                </a:solidFill>
              </a:rPr>
              <a:t>= قتاله :</a:t>
            </a:r>
            <a:r>
              <a:rPr lang="ar-SA" b="1" dirty="0" smtClean="0">
                <a:solidFill>
                  <a:srgbClr val="00B0F0"/>
                </a:solidFill>
              </a:rPr>
              <a:t> </a:t>
            </a:r>
            <a:r>
              <a:rPr lang="ar-SA" dirty="0" smtClean="0"/>
              <a:t>أي : مقاتلته .</a:t>
            </a:r>
          </a:p>
          <a:p>
            <a:pPr marL="324000" algn="justLow" rtl="1"/>
            <a:r>
              <a:rPr lang="ar-SA" dirty="0" smtClean="0">
                <a:solidFill>
                  <a:srgbClr val="00B0F0"/>
                </a:solidFill>
              </a:rPr>
              <a:t>= كفر : </a:t>
            </a:r>
            <a:r>
              <a:rPr lang="ar-SA" dirty="0" smtClean="0"/>
              <a:t>المراد </a:t>
            </a:r>
            <a:r>
              <a:rPr lang="ar-SA" dirty="0" err="1" smtClean="0"/>
              <a:t>به</a:t>
            </a:r>
            <a:r>
              <a:rPr lang="ar-SA" dirty="0" smtClean="0"/>
              <a:t> : كفر النعمة والإحسان وأُخُوة الإسلام ؛ وليس المراد </a:t>
            </a:r>
            <a:r>
              <a:rPr lang="ar-SA" dirty="0" err="1" smtClean="0"/>
              <a:t>به</a:t>
            </a:r>
            <a:r>
              <a:rPr lang="ar-SA" dirty="0" smtClean="0"/>
              <a:t> حقيقة الكفر الذي هو خروج عن ملة الإسلام .</a:t>
            </a:r>
            <a:r>
              <a:rPr lang="ar-SA" b="1" dirty="0" smtClean="0"/>
              <a:t> </a:t>
            </a:r>
            <a:r>
              <a:rPr lang="ar-SA" dirty="0" smtClean="0"/>
              <a:t>وسماه كفرا للتحذير والزجر , ولأنه فعل كفعل الكافر الذي يقاتلُ المسلمَ .</a:t>
            </a:r>
          </a:p>
          <a:p>
            <a:pPr marL="324000" algn="justLow" rtl="1"/>
            <a:r>
              <a:rPr lang="ar-SA" b="1" dirty="0" smtClean="0">
                <a:solidFill>
                  <a:srgbClr val="00B0F0"/>
                </a:solidFill>
              </a:rPr>
              <a:t># بعض ما يؤخذ من الحديث :</a:t>
            </a:r>
          </a:p>
          <a:p>
            <a:pPr marL="324000" algn="justLow" rtl="1">
              <a:buFont typeface="Arial" pitchFamily="34" charset="0"/>
              <a:buChar char="•"/>
            </a:pPr>
            <a:r>
              <a:rPr lang="ar-SA" dirty="0" smtClean="0"/>
              <a:t>شتم المسلم المستقيم والتكلم في عرضه بما يعيبه فعل محرَّم شرعاً .</a:t>
            </a:r>
          </a:p>
          <a:p>
            <a:pPr marL="324000" algn="justLow" rtl="1"/>
            <a:endParaRPr lang="ar-SA" b="1" dirty="0" smtClean="0">
              <a:solidFill>
                <a:srgbClr val="00B0F0"/>
              </a:solidFill>
            </a:endParaRPr>
          </a:p>
          <a:p>
            <a:pPr marL="324000" algn="justLow" rtl="1"/>
            <a:endParaRPr lang="ar-SA" b="1" dirty="0" smtClean="0">
              <a:solidFill>
                <a:srgbClr val="00B0F0"/>
              </a:solidFill>
            </a:endParaRPr>
          </a:p>
          <a:p>
            <a:pPr marL="324000" algn="justLow" rtl="1"/>
            <a:endParaRPr lang="ar-SA" dirty="0" smtClean="0"/>
          </a:p>
          <a:p>
            <a:pPr marL="324000" algn="justLow" rtl="1"/>
            <a:endParaRPr lang="ar-SA" b="1" dirty="0" smtClean="0">
              <a:solidFill>
                <a:srgbClr val="FF0000"/>
              </a:solidFill>
            </a:endParaRPr>
          </a:p>
          <a:p>
            <a:pPr marL="324000" algn="justLow" rtl="1"/>
            <a:endParaRPr lang="ar-SA" dirty="0" smtClean="0">
              <a:solidFill>
                <a:srgbClr val="000000"/>
              </a:solidFill>
            </a:endParaRPr>
          </a:p>
          <a:p>
            <a:pPr marL="324000" algn="justLow" rtl="1">
              <a:buFont typeface="Arial" pitchFamily="34" charset="0"/>
              <a:buChar char="•"/>
            </a:pPr>
            <a:endParaRPr lang="ar-SA" dirty="0" smtClean="0"/>
          </a:p>
          <a:p>
            <a:pPr marL="324000" algn="justLow" rtl="1"/>
            <a:endParaRPr lang="ar-SA" b="1" dirty="0" smtClean="0">
              <a:solidFill>
                <a:srgbClr val="FF0000"/>
              </a:solidFill>
            </a:endParaRPr>
          </a:p>
          <a:p>
            <a:pPr marL="324000" algn="justLow" rtl="1">
              <a:buFont typeface="Arial" pitchFamily="34" charset="0"/>
              <a:buChar char="•"/>
            </a:pPr>
            <a:endParaRPr lang="ar-SA" dirty="0" smtClean="0"/>
          </a:p>
          <a:p>
            <a:pPr marL="324000" algn="justLow" rtl="1"/>
            <a:endParaRPr lang="ar-SA" dirty="0" smtClean="0"/>
          </a:p>
          <a:p>
            <a:pPr rtl="1"/>
            <a:endParaRPr lang="ar-SA" dirty="0"/>
          </a:p>
        </p:txBody>
      </p:sp>
    </p:spTree>
    <p:extLst>
      <p:ext uri="{BB962C8B-B14F-4D97-AF65-F5344CB8AC3E}">
        <p14:creationId xmlns:p14="http://schemas.microsoft.com/office/powerpoint/2010/main" val="907757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rtl="1"/>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marL="324000" algn="justLow" rtl="1"/>
            <a:r>
              <a:rPr lang="ar-SA" dirty="0" smtClean="0"/>
              <a:t>   أما الفاسق المجاهر بالمعاصي فذهب أكثر أهل العلم على جواز سبه ؛ إذ لا حرمة له بدليل الحديث الذي أخرجه مسلم : { كلُّ أمتي معافى إلا المجاهرون } ؛ وهم الذين جاهروا بمعاصيهم .</a:t>
            </a:r>
          </a:p>
          <a:p>
            <a:pPr algn="justLow" rtl="1"/>
            <a:r>
              <a:rPr lang="ar-SA" dirty="0" smtClean="0"/>
              <a:t>   وللشارح – رحمه الله – في هذا المقام كلام جميل </a:t>
            </a:r>
            <a:r>
              <a:rPr lang="ar-SA" dirty="0" smtClean="0">
                <a:solidFill>
                  <a:srgbClr val="00B0F0"/>
                </a:solidFill>
              </a:rPr>
              <a:t>فَلْيُراجَع كلامه في:( سبل السلام : مج4 ج8 </a:t>
            </a:r>
            <a:r>
              <a:rPr lang="ar-SA" dirty="0" err="1" smtClean="0">
                <a:solidFill>
                  <a:srgbClr val="00B0F0"/>
                </a:solidFill>
              </a:rPr>
              <a:t>ص</a:t>
            </a:r>
            <a:r>
              <a:rPr lang="ar-SA" dirty="0" smtClean="0">
                <a:solidFill>
                  <a:srgbClr val="00B0F0"/>
                </a:solidFill>
              </a:rPr>
              <a:t> 226 ) . </a:t>
            </a:r>
            <a:r>
              <a:rPr lang="ar-SA" dirty="0" smtClean="0"/>
              <a:t> </a:t>
            </a:r>
          </a:p>
          <a:p>
            <a:pPr marL="324000" algn="justLow" rtl="1">
              <a:buFont typeface="Arial" pitchFamily="34" charset="0"/>
              <a:buChar char="•"/>
            </a:pPr>
            <a:r>
              <a:rPr lang="ar-SA" dirty="0" smtClean="0"/>
              <a:t>يؤخذ من مفهوم الحديث جواز سب الكافر (وهذا إذا كان حربيا ، أما إذا كان معاهدا فلا يجوز سبه لأن في سبه أذية له  </a:t>
            </a:r>
            <a:r>
              <a:rPr lang="ar-SA" dirty="0" err="1" smtClean="0"/>
              <a:t>والشرع</a:t>
            </a:r>
            <a:r>
              <a:rPr lang="ar-SA" dirty="0" smtClean="0"/>
              <a:t> ينهى عن أذية المعاهد) .</a:t>
            </a:r>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endParaRPr lang="ar-SA" dirty="0" smtClean="0">
              <a:solidFill>
                <a:srgbClr val="FF0000"/>
              </a:solidFill>
            </a:endParaRPr>
          </a:p>
        </p:txBody>
      </p:sp>
    </p:spTree>
    <p:extLst>
      <p:ext uri="{BB962C8B-B14F-4D97-AF65-F5344CB8AC3E}">
        <p14:creationId xmlns:p14="http://schemas.microsoft.com/office/powerpoint/2010/main" val="924440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lvl="0" algn="ctr"/>
            <a:r>
              <a:rPr lang="ar-SA" b="1" dirty="0" smtClean="0">
                <a:solidFill>
                  <a:srgbClr val="00B0F0"/>
                </a:solidFill>
              </a:rPr>
              <a:t>تابع [2]</a:t>
            </a:r>
            <a:endParaRPr lang="ar-SA" dirty="0"/>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t>من قاتل أخاه المسلم مستحلا قتله فقد كفرٌ بذلك كفرا مخرجا من الملة ؛ أما من قاتله دون استحلال لقتله فقد كَفَرَ كُفْرَ نعمة وإنكار لأخوة الإسلام ؛ ولم يخرج بذلك من الملة ، وقد أطلق عليه الكفر مجازا .    </a:t>
            </a:r>
          </a:p>
          <a:p>
            <a:pPr rtl="1"/>
            <a:endParaRPr lang="ar-SA" dirty="0" smtClean="0">
              <a:solidFill>
                <a:srgbClr val="FF0000"/>
              </a:solidFill>
            </a:endParaRPr>
          </a:p>
          <a:p>
            <a:endParaRPr lang="ar-SA" dirty="0"/>
          </a:p>
        </p:txBody>
      </p:sp>
    </p:spTree>
    <p:extLst>
      <p:ext uri="{BB962C8B-B14F-4D97-AF65-F5344CB8AC3E}">
        <p14:creationId xmlns:p14="http://schemas.microsoft.com/office/powerpoint/2010/main" val="1936398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[3] الحديث الثالث</a:t>
            </a:r>
            <a:endParaRPr lang="ar-SA" dirty="0">
              <a:solidFill>
                <a:srgbClr val="009900"/>
              </a:solidFill>
            </a:endParaRP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عنه –</a:t>
            </a:r>
            <a:r>
              <a:rPr lang="ar-SA" sz="2800" dirty="0" smtClean="0">
                <a:solidFill>
                  <a:srgbClr val="009900"/>
                </a:solidFill>
              </a:rPr>
              <a:t> </a:t>
            </a:r>
            <a:r>
              <a:rPr lang="ar-SA" dirty="0" smtClean="0">
                <a:solidFill>
                  <a:srgbClr val="009900"/>
                </a:solidFill>
              </a:rPr>
              <a:t>أنَّ رسول الله – صلى الله عليه وسلم – قال:{ أتدرون ما الغيبة ؟} ، قالوا : الله ورسوله أعلمُ ، قال :       { ذِكْرُكَ أخاكَ بما يَكْرَهُ} ، قيل : أفرأيتَ إن كان في أخي ما أقول </a:t>
            </a:r>
            <a:r>
              <a:rPr lang="ar-SA" dirty="0" err="1" smtClean="0">
                <a:solidFill>
                  <a:srgbClr val="009900"/>
                </a:solidFill>
              </a:rPr>
              <a:t>ُ</a:t>
            </a:r>
            <a:r>
              <a:rPr lang="ar-SA" dirty="0" smtClean="0">
                <a:solidFill>
                  <a:srgbClr val="009900"/>
                </a:solidFill>
              </a:rPr>
              <a:t> ؟ قال : { إن كان فيه ما تقول فقد اغتَبْتَهُ ، وإن لم يَكُنْ فيه فقد بهتَّهُ }  </a:t>
            </a:r>
            <a:r>
              <a:rPr lang="ar-SA" dirty="0" smtClean="0"/>
              <a:t>أخرجه مسلم .</a:t>
            </a:r>
          </a:p>
          <a:p>
            <a:pPr marL="0" algn="justLow" rtl="1"/>
            <a:r>
              <a:rPr lang="ar-SA" b="1" dirty="0" smtClean="0">
                <a:solidFill>
                  <a:srgbClr val="009900"/>
                </a:solidFill>
              </a:rPr>
              <a:t># الصحابي الراوي للحديث :</a:t>
            </a:r>
            <a:r>
              <a:rPr lang="ar-SA" b="1" dirty="0" smtClean="0">
                <a:solidFill>
                  <a:srgbClr val="FF0000"/>
                </a:solidFill>
              </a:rPr>
              <a:t> </a:t>
            </a:r>
            <a:r>
              <a:rPr lang="ar-SA" dirty="0" smtClean="0"/>
              <a:t>هو أبو هريرة </a:t>
            </a:r>
            <a:r>
              <a:rPr lang="ar-SA" sz="2000" dirty="0" smtClean="0"/>
              <a:t>– رضي الله عنه –</a:t>
            </a:r>
          </a:p>
          <a:p>
            <a:pPr marL="0" algn="justLow" rtl="1"/>
            <a:r>
              <a:rPr lang="ar-SA" b="1" dirty="0" smtClean="0">
                <a:solidFill>
                  <a:srgbClr val="009900"/>
                </a:solidFill>
              </a:rPr>
              <a:t># معاني أهمِ مفردات الحديث :</a:t>
            </a:r>
          </a:p>
          <a:p>
            <a:pPr marL="0" algn="justLow" rtl="1"/>
            <a:r>
              <a:rPr lang="ar-SA" dirty="0" smtClean="0">
                <a:solidFill>
                  <a:srgbClr val="009900"/>
                </a:solidFill>
              </a:rPr>
              <a:t>= الغيبة : </a:t>
            </a:r>
            <a:r>
              <a:rPr lang="ar-SA" dirty="0" smtClean="0"/>
              <a:t>مشتقة من الغيب بمعنى :</a:t>
            </a:r>
            <a:r>
              <a:rPr lang="ar-SA" b="1" dirty="0" smtClean="0">
                <a:solidFill>
                  <a:srgbClr val="009900"/>
                </a:solidFill>
              </a:rPr>
              <a:t> </a:t>
            </a:r>
            <a:r>
              <a:rPr lang="ar-SA" dirty="0" smtClean="0"/>
              <a:t>ذِكْرُ الغائب بما يكرهه .</a:t>
            </a:r>
          </a:p>
          <a:p>
            <a:pPr marL="0" algn="justLow" rtl="1"/>
            <a:endParaRPr lang="ar-SA" dirty="0" smtClean="0"/>
          </a:p>
          <a:p>
            <a:pPr marL="0" algn="justLow" rtl="1"/>
            <a:endParaRPr lang="ar-SA" dirty="0" smtClean="0">
              <a:solidFill>
                <a:srgbClr val="00B0F0"/>
              </a:solidFill>
            </a:endParaRPr>
          </a:p>
          <a:p>
            <a:endParaRPr lang="ar-SA" dirty="0"/>
          </a:p>
        </p:txBody>
      </p:sp>
    </p:spTree>
    <p:extLst>
      <p:ext uri="{BB962C8B-B14F-4D97-AF65-F5344CB8AC3E}">
        <p14:creationId xmlns:p14="http://schemas.microsoft.com/office/powerpoint/2010/main" val="1634820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[3]</a:t>
            </a:r>
            <a:endParaRPr lang="ar-SA" dirty="0">
              <a:solidFill>
                <a:srgbClr val="009900"/>
              </a:solidFill>
            </a:endParaRPr>
          </a:p>
        </p:txBody>
      </p:sp>
      <p:sp>
        <p:nvSpPr>
          <p:cNvPr id="5" name="عنصر نائب للمحتوى 4"/>
          <p:cNvSpPr>
            <a:spLocks noGrp="1"/>
          </p:cNvSpPr>
          <p:nvPr>
            <p:ph idx="1"/>
          </p:nvPr>
        </p:nvSpPr>
        <p:spPr/>
        <p:txBody>
          <a:bodyPr/>
          <a:lstStyle/>
          <a:p>
            <a:pPr rtl="1"/>
            <a:r>
              <a:rPr lang="ar-SA" dirty="0" smtClean="0">
                <a:solidFill>
                  <a:srgbClr val="00B050"/>
                </a:solidFill>
              </a:rPr>
              <a:t>=أخاك : </a:t>
            </a:r>
            <a:r>
              <a:rPr lang="ar-SA" dirty="0" smtClean="0"/>
              <a:t>أي: أخُ الدين ؛ قال تعالى : { إنما المؤمنون إخوة } . </a:t>
            </a:r>
          </a:p>
          <a:p>
            <a:pPr rtl="1"/>
            <a:r>
              <a:rPr lang="ar-SA" dirty="0" smtClean="0">
                <a:solidFill>
                  <a:srgbClr val="00B050"/>
                </a:solidFill>
              </a:rPr>
              <a:t>= أفرأيتّ :</a:t>
            </a:r>
            <a:r>
              <a:rPr lang="ar-SA" dirty="0" smtClean="0"/>
              <a:t> أي : أخبرني .</a:t>
            </a:r>
          </a:p>
          <a:p>
            <a:pPr rtl="1"/>
            <a:r>
              <a:rPr lang="ar-SA" dirty="0" smtClean="0">
                <a:solidFill>
                  <a:srgbClr val="00B050"/>
                </a:solidFill>
              </a:rPr>
              <a:t>= بهتَّهُ :</a:t>
            </a:r>
            <a:r>
              <a:rPr lang="ar-SA" dirty="0" smtClean="0"/>
              <a:t> بهته </a:t>
            </a:r>
            <a:r>
              <a:rPr lang="ar-SA" dirty="0" err="1" smtClean="0"/>
              <a:t>بهتا</a:t>
            </a:r>
            <a:r>
              <a:rPr lang="ar-SA" dirty="0" smtClean="0"/>
              <a:t> وبُهتانا ؛ أي : قال عنه ما لم يفعل .</a:t>
            </a:r>
          </a:p>
          <a:p>
            <a:pPr rtl="1"/>
            <a:r>
              <a:rPr lang="ar-SA" b="1" dirty="0" smtClean="0">
                <a:solidFill>
                  <a:srgbClr val="00B050"/>
                </a:solidFill>
              </a:rPr>
              <a:t># بعض ما يؤخذ من الحديث :</a:t>
            </a:r>
          </a:p>
          <a:p>
            <a:pPr algn="justLow" rtl="1">
              <a:buFont typeface="Arial" pitchFamily="34" charset="0"/>
              <a:buChar char="•"/>
            </a:pPr>
            <a:r>
              <a:rPr lang="ar-SA" dirty="0" smtClean="0"/>
              <a:t>كأن هذا الحديث سيق لتفسير الغيبة المذكورة في قوله تعالى :     { ولا يغتب بعضُكَم بعضا } .</a:t>
            </a:r>
          </a:p>
          <a:p>
            <a:pPr algn="justLow" rtl="1">
              <a:buFont typeface="Arial" pitchFamily="34" charset="0"/>
              <a:buChar char="•"/>
            </a:pPr>
            <a:r>
              <a:rPr lang="ar-SA" dirty="0" smtClean="0"/>
              <a:t>دل الحديث على حقيقة الغيبة وبيَّنَ معناها الشرعي ؛ وهو أنها    { ذِكْرُكَ أخاكَ بما يَكْرَهُ} .</a:t>
            </a:r>
          </a:p>
          <a:p>
            <a:pPr rtl="1"/>
            <a:endParaRPr lang="ar-SA" dirty="0"/>
          </a:p>
        </p:txBody>
      </p:sp>
    </p:spTree>
    <p:extLst>
      <p:ext uri="{BB962C8B-B14F-4D97-AF65-F5344CB8AC3E}">
        <p14:creationId xmlns:p14="http://schemas.microsoft.com/office/powerpoint/2010/main" val="532679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[3]</a:t>
            </a:r>
            <a:endParaRPr lang="ar-SA" dirty="0">
              <a:solidFill>
                <a:srgbClr val="009900"/>
              </a:solidFill>
            </a:endParaRPr>
          </a:p>
        </p:txBody>
      </p:sp>
      <p:sp>
        <p:nvSpPr>
          <p:cNvPr id="5" name="عنصر نائب للمحتوى 4"/>
          <p:cNvSpPr>
            <a:spLocks noGrp="1"/>
          </p:cNvSpPr>
          <p:nvPr>
            <p:ph idx="1"/>
          </p:nvPr>
        </p:nvSpPr>
        <p:spPr/>
        <p:txBody>
          <a:bodyPr/>
          <a:lstStyle/>
          <a:p>
            <a:pPr algn="justLow" rtl="1">
              <a:buFont typeface="Arial" pitchFamily="34" charset="0"/>
              <a:buChar char="•"/>
            </a:pPr>
            <a:r>
              <a:rPr lang="ar-SA" dirty="0" smtClean="0"/>
              <a:t>في قوله { أخاك} دليل على أن غير المؤمن تجوز غيبتُه ؛ فمن ليس بأخ </a:t>
            </a:r>
            <a:r>
              <a:rPr lang="ar-SA" dirty="0" err="1" smtClean="0"/>
              <a:t>ٍ</a:t>
            </a:r>
            <a:r>
              <a:rPr lang="ar-SA" dirty="0" smtClean="0"/>
              <a:t> كاليهودي والنصراني وسائر أهل الملل , ومن قد أخرجته بدعته عن الإسلام لا غيبة له .</a:t>
            </a:r>
          </a:p>
          <a:p>
            <a:pPr algn="justLow" rtl="1">
              <a:buFont typeface="Arial" pitchFamily="34" charset="0"/>
              <a:buChar char="•"/>
            </a:pPr>
            <a:r>
              <a:rPr lang="ar-SA" dirty="0" smtClean="0"/>
              <a:t>في التعبير بالأخ جذب للمغتاب عن غيبته لمن يَغْتابُ؛ لأنه إذا كان أخاه فالأولى الحُنُوُّ عليه ، وطيُّ </a:t>
            </a:r>
            <a:r>
              <a:rPr lang="ar-SA" dirty="0" err="1" smtClean="0"/>
              <a:t>مساويهِ</a:t>
            </a:r>
            <a:r>
              <a:rPr lang="ar-SA" dirty="0" smtClean="0"/>
              <a:t> ، والتأول </a:t>
            </a:r>
            <a:r>
              <a:rPr lang="ar-SA" dirty="0" err="1" smtClean="0"/>
              <a:t>لمعايبِه</a:t>
            </a:r>
            <a:r>
              <a:rPr lang="ar-SA" dirty="0" smtClean="0"/>
              <a:t> ؛ لا نشْرُها بذِكرِها .  </a:t>
            </a:r>
          </a:p>
          <a:p>
            <a:pPr algn="justLow" rtl="1">
              <a:buFont typeface="Arial" pitchFamily="34" charset="0"/>
              <a:buChar char="•"/>
            </a:pPr>
            <a:r>
              <a:rPr lang="ar-SA" dirty="0" smtClean="0"/>
              <a:t>في قوله { بما يكره}ما يُشعر بأنه إذا كان لا يكرهُ ما يُعاب </a:t>
            </a:r>
            <a:r>
              <a:rPr lang="ar-SA" dirty="0" err="1" smtClean="0"/>
              <a:t>ُبه</a:t>
            </a:r>
            <a:r>
              <a:rPr lang="ar-SA" dirty="0" smtClean="0"/>
              <a:t> ( كأهل الخلاعة والمجون ) فإنه لا يكون غيبة </a:t>
            </a:r>
            <a:r>
              <a:rPr lang="ar-SA" dirty="0" err="1" smtClean="0"/>
              <a:t>ً</a:t>
            </a:r>
            <a:r>
              <a:rPr lang="ar-SA" dirty="0" smtClean="0"/>
              <a:t>. </a:t>
            </a:r>
            <a:endParaRPr lang="ar-SA" dirty="0"/>
          </a:p>
        </p:txBody>
      </p:sp>
    </p:spTree>
    <p:extLst>
      <p:ext uri="{BB962C8B-B14F-4D97-AF65-F5344CB8AC3E}">
        <p14:creationId xmlns:p14="http://schemas.microsoft.com/office/powerpoint/2010/main" val="2293898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[3]</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r>
              <a:rPr lang="ar-SA" b="1" dirty="0" smtClean="0">
                <a:solidFill>
                  <a:srgbClr val="00B050"/>
                </a:solidFill>
              </a:rPr>
              <a:t># فوائد :</a:t>
            </a:r>
          </a:p>
          <a:p>
            <a:pPr algn="justLow" rtl="1">
              <a:buFont typeface="Arial" pitchFamily="34" charset="0"/>
              <a:buChar char="•"/>
            </a:pPr>
            <a:r>
              <a:rPr lang="ar-SA" dirty="0" smtClean="0">
                <a:solidFill>
                  <a:srgbClr val="00B050"/>
                </a:solidFill>
              </a:rPr>
              <a:t>تحريم الغيبة </a:t>
            </a:r>
            <a:r>
              <a:rPr lang="ar-SA" dirty="0" smtClean="0"/>
              <a:t>معلوم من </a:t>
            </a:r>
            <a:r>
              <a:rPr lang="ar-SA" dirty="0" err="1" smtClean="0"/>
              <a:t>الشرع</a:t>
            </a:r>
            <a:r>
              <a:rPr lang="ar-SA" dirty="0" smtClean="0"/>
              <a:t> ومتفق عليه ؛ وإنما اختلف العلماءُ </a:t>
            </a:r>
            <a:r>
              <a:rPr lang="ar-SA" dirty="0" smtClean="0">
                <a:solidFill>
                  <a:srgbClr val="00B050"/>
                </a:solidFill>
              </a:rPr>
              <a:t>هل هو من الصغائر أو من الكبائر ؟</a:t>
            </a:r>
            <a:r>
              <a:rPr lang="ar-SA" dirty="0" smtClean="0"/>
              <a:t> </a:t>
            </a:r>
          </a:p>
          <a:p>
            <a:pPr algn="justLow" rtl="1"/>
            <a:r>
              <a:rPr lang="ar-SA" dirty="0" smtClean="0"/>
              <a:t>   وقد نقل الإمام القرطبي – رحمه الله – الإجماع على أنها من الكبائر ؛ مستدلا بقوله صلى الله عليه وسلم { إن دماءَكم , وأعراضَكم , وأموالَكم ,  عليكم حرام }.</a:t>
            </a:r>
          </a:p>
          <a:p>
            <a:pPr algn="justLow" rtl="1">
              <a:buFont typeface="Arial" pitchFamily="34" charset="0"/>
              <a:buChar char="•"/>
            </a:pPr>
            <a:r>
              <a:rPr lang="ar-SA" dirty="0" smtClean="0"/>
              <a:t>استثنى العلماء من الغيبة المحرمة أمورا ستة ؛</a:t>
            </a:r>
            <a:r>
              <a:rPr lang="ar-SA" dirty="0" smtClean="0">
                <a:solidFill>
                  <a:srgbClr val="00B050"/>
                </a:solidFill>
              </a:rPr>
              <a:t>وقد ذكرها الشارح؛ فلْيُراجَع كلامه في : ( سبل السلام : مج4 ج8 ص238–239).</a:t>
            </a:r>
            <a:r>
              <a:rPr lang="ar-SA" dirty="0" smtClean="0">
                <a:solidFill>
                  <a:srgbClr val="00B0F0"/>
                </a:solidFill>
              </a:rPr>
              <a:t> </a:t>
            </a:r>
          </a:p>
          <a:p>
            <a:endParaRPr lang="ar-SA" dirty="0"/>
          </a:p>
        </p:txBody>
      </p:sp>
    </p:spTree>
    <p:extLst>
      <p:ext uri="{BB962C8B-B14F-4D97-AF65-F5344CB8AC3E}">
        <p14:creationId xmlns:p14="http://schemas.microsoft.com/office/powerpoint/2010/main" val="3919312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61359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230</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AD9968"/>
                </a:solidFill>
                <a:latin typeface="Calibri" pitchFamily="34" charset="0"/>
                <a:cs typeface="Times New Roman" pitchFamily="18" charset="0"/>
              </a:rPr>
              <a:t>د/ محمد سعيد صبري صباح</a:t>
            </a:r>
            <a:endParaRPr lang="en-US" sz="3600" b="1" dirty="0">
              <a:solidFill>
                <a:srgbClr val="AD9968"/>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230</a:t>
            </a:fld>
            <a:endParaRPr lang="en-US" sz="1200">
              <a:solidFill>
                <a:schemeClr val="bg1"/>
              </a:solidFill>
              <a:latin typeface="Calibri" pitchFamily="34" charset="0"/>
            </a:endParaRPr>
          </a:p>
        </p:txBody>
      </p:sp>
    </p:spTree>
    <p:extLst>
      <p:ext uri="{BB962C8B-B14F-4D97-AF65-F5344CB8AC3E}">
        <p14:creationId xmlns:p14="http://schemas.microsoft.com/office/powerpoint/2010/main" val="822493154"/>
      </p:ext>
    </p:extLst>
  </p:cSld>
  <p:clrMapOvr>
    <a:masterClrMapping/>
  </p:clrMapOvr>
  <p:transition>
    <p:random/>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231</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rPr>
              <a:t>المحاضرة الثالثة عشرة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1158806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AD9968"/>
                </a:solidFill>
                <a:effectLst>
                  <a:outerShdw blurRad="38100" dist="38100" dir="2700000" algn="tl">
                    <a:srgbClr val="000000">
                      <a:alpha val="43137"/>
                    </a:srgbClr>
                  </a:outerShdw>
                </a:effectLst>
              </a:rPr>
              <a:t>عنوان المحاضرة</a:t>
            </a:r>
            <a:endParaRPr lang="ar-SA" dirty="0">
              <a:solidFill>
                <a:srgbClr val="AD9968"/>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AD9968"/>
                </a:solidFill>
              </a:rPr>
              <a:t>دراسة لحديثين من الباب الخامس</a:t>
            </a:r>
          </a:p>
          <a:p>
            <a:pPr algn="ctr" rtl="1"/>
            <a:r>
              <a:rPr lang="ar-SA" sz="4800" b="1" dirty="0" smtClean="0">
                <a:solidFill>
                  <a:srgbClr val="AD9968"/>
                </a:solidFill>
              </a:rPr>
              <a:t>باب (الترغيب في مكارم الأخلاق)</a:t>
            </a:r>
            <a:br>
              <a:rPr lang="ar-SA" sz="4800" b="1" dirty="0" smtClean="0">
                <a:solidFill>
                  <a:srgbClr val="AD9968"/>
                </a:solidFill>
              </a:rPr>
            </a:br>
            <a:endParaRPr lang="ar-SA" sz="4800" b="1" dirty="0" smtClean="0">
              <a:solidFill>
                <a:srgbClr val="AD9968"/>
              </a:solidFill>
            </a:endParaRPr>
          </a:p>
        </p:txBody>
      </p:sp>
    </p:spTree>
    <p:extLst>
      <p:ext uri="{BB962C8B-B14F-4D97-AF65-F5344CB8AC3E}">
        <p14:creationId xmlns:p14="http://schemas.microsoft.com/office/powerpoint/2010/main" val="2318292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rtl="1"/>
            <a:r>
              <a:rPr lang="ar-SA" dirty="0" smtClean="0">
                <a:solidFill>
                  <a:srgbClr val="AD9968"/>
                </a:solidFill>
                <a:effectLst>
                  <a:outerShdw blurRad="38100" dist="38100" dir="2700000" algn="tl">
                    <a:srgbClr val="000000">
                      <a:alpha val="43137"/>
                    </a:srgbClr>
                  </a:outerShdw>
                </a:effectLst>
              </a:rPr>
              <a:t>عناصر المحاضرة</a:t>
            </a:r>
            <a:endParaRPr lang="ar-SA" dirty="0">
              <a:solidFill>
                <a:srgbClr val="AD9968"/>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endParaRPr lang="ar-SA" b="1" dirty="0" smtClean="0">
              <a:solidFill>
                <a:srgbClr val="FF0000"/>
              </a:solidFill>
            </a:endParaRPr>
          </a:p>
          <a:p>
            <a:pPr algn="ctr" rtl="1"/>
            <a:r>
              <a:rPr lang="ar-SA" b="1" dirty="0" smtClean="0">
                <a:solidFill>
                  <a:srgbClr val="FF0000"/>
                </a:solidFill>
              </a:rPr>
              <a:t>[1] الحديث الأول </a:t>
            </a:r>
          </a:p>
          <a:p>
            <a:pPr algn="ctr" rtl="1"/>
            <a:r>
              <a:rPr lang="ar-SA" b="1" dirty="0" smtClean="0">
                <a:solidFill>
                  <a:srgbClr val="FF0000"/>
                </a:solidFill>
              </a:rPr>
              <a:t>(ح6/ 1439 ، </a:t>
            </a:r>
            <a:r>
              <a:rPr lang="ar-SA" b="1" dirty="0" err="1" smtClean="0">
                <a:solidFill>
                  <a:srgbClr val="FF0000"/>
                </a:solidFill>
              </a:rPr>
              <a:t>ص</a:t>
            </a:r>
            <a:r>
              <a:rPr lang="ar-SA" b="1" dirty="0" smtClean="0">
                <a:solidFill>
                  <a:srgbClr val="FF0000"/>
                </a:solidFill>
              </a:rPr>
              <a:t> 273 – 274 )</a:t>
            </a:r>
          </a:p>
          <a:p>
            <a:pPr algn="ctr" rtl="1"/>
            <a:endParaRPr lang="ar-SA" b="1" dirty="0" smtClean="0">
              <a:solidFill>
                <a:srgbClr val="FF0000"/>
              </a:solidFill>
            </a:endParaRPr>
          </a:p>
          <a:p>
            <a:pPr marL="0" algn="ctr" rtl="1"/>
            <a:r>
              <a:rPr lang="ar-SA" b="1" dirty="0" smtClean="0">
                <a:solidFill>
                  <a:srgbClr val="00B0F0"/>
                </a:solidFill>
              </a:rPr>
              <a:t>[2] الحديث الثاني</a:t>
            </a:r>
            <a:r>
              <a:rPr lang="ar-SA" b="1" dirty="0" smtClean="0">
                <a:solidFill>
                  <a:srgbClr val="FF0000"/>
                </a:solidFill>
              </a:rPr>
              <a:t> </a:t>
            </a:r>
          </a:p>
          <a:p>
            <a:pPr marL="0" algn="ctr" rtl="1"/>
            <a:r>
              <a:rPr lang="ar-SA" b="1" dirty="0" smtClean="0">
                <a:solidFill>
                  <a:srgbClr val="00B0F0"/>
                </a:solidFill>
              </a:rPr>
              <a:t>(ح14/ 1447 ، </a:t>
            </a:r>
            <a:r>
              <a:rPr lang="ar-SA" b="1" dirty="0" err="1" smtClean="0">
                <a:solidFill>
                  <a:srgbClr val="00B0F0"/>
                </a:solidFill>
              </a:rPr>
              <a:t>ص</a:t>
            </a:r>
            <a:r>
              <a:rPr lang="ar-SA" b="1" dirty="0" smtClean="0">
                <a:solidFill>
                  <a:srgbClr val="00B0F0"/>
                </a:solidFill>
              </a:rPr>
              <a:t> 283- 286)</a:t>
            </a:r>
          </a:p>
          <a:p>
            <a:pPr marL="0" algn="ctr" rtl="1"/>
            <a:endParaRPr lang="ar-SA" b="1" dirty="0" smtClean="0">
              <a:solidFill>
                <a:srgbClr val="00B0F0"/>
              </a:solidFill>
            </a:endParaRP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4083959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ابن عمر </a:t>
            </a:r>
            <a:r>
              <a:rPr lang="ar-SA" sz="2800" dirty="0" smtClean="0"/>
              <a:t>– رضي الله عنهما – </a:t>
            </a:r>
            <a:r>
              <a:rPr lang="ar-SA" dirty="0" smtClean="0"/>
              <a:t>قال : </a:t>
            </a:r>
            <a:r>
              <a:rPr lang="ar-SA" dirty="0" smtClean="0">
                <a:solidFill>
                  <a:srgbClr val="FF0000"/>
                </a:solidFill>
              </a:rPr>
              <a:t>قال رسول الله – صلى الله عليه وسلم – : { الحَياءُ مِنَ الإيمَانِ} </a:t>
            </a:r>
            <a:r>
              <a:rPr lang="ar-SA" dirty="0" smtClean="0"/>
              <a:t>متفق عليه .</a:t>
            </a:r>
          </a:p>
          <a:p>
            <a:pPr marL="0" algn="justLow" rtl="1"/>
            <a:r>
              <a:rPr lang="ar-SA" b="1" dirty="0" smtClean="0">
                <a:solidFill>
                  <a:srgbClr val="FF0000"/>
                </a:solidFill>
              </a:rPr>
              <a:t># معاني أهمِ مفردات الحديث :</a:t>
            </a:r>
          </a:p>
          <a:p>
            <a:pPr marL="324000" algn="justLow" rtl="1"/>
            <a:r>
              <a:rPr lang="ar-SA" dirty="0" smtClean="0">
                <a:solidFill>
                  <a:srgbClr val="FF0000"/>
                </a:solidFill>
              </a:rPr>
              <a:t>= الحياءُ :</a:t>
            </a:r>
          </a:p>
          <a:p>
            <a:pPr marL="495450" indent="-514350" algn="justLow" rtl="1">
              <a:buFont typeface="Arial" pitchFamily="34" charset="0"/>
              <a:buChar char="•"/>
            </a:pPr>
            <a:r>
              <a:rPr lang="ar-SA" dirty="0" smtClean="0">
                <a:solidFill>
                  <a:srgbClr val="FF0000"/>
                </a:solidFill>
              </a:rPr>
              <a:t>تعريفه لغة :</a:t>
            </a:r>
            <a:r>
              <a:rPr lang="ar-SA" b="1" dirty="0" smtClean="0">
                <a:solidFill>
                  <a:srgbClr val="FF0000"/>
                </a:solidFill>
              </a:rPr>
              <a:t> </a:t>
            </a:r>
            <a:r>
              <a:rPr lang="ar-SA" dirty="0" smtClean="0"/>
              <a:t>تغيرٌ وانكسار يلحقُ الإنسان منْ خوف ما يُعابُ </a:t>
            </a:r>
            <a:r>
              <a:rPr lang="ar-SA" dirty="0" err="1" smtClean="0"/>
              <a:t>بهِ</a:t>
            </a:r>
            <a:r>
              <a:rPr lang="ar-SA" dirty="0" smtClean="0"/>
              <a:t> .</a:t>
            </a:r>
          </a:p>
          <a:p>
            <a:pPr marL="495450" indent="-514350" algn="justLow" rtl="1">
              <a:buFont typeface="Arial" pitchFamily="34" charset="0"/>
              <a:buChar char="•"/>
            </a:pPr>
            <a:r>
              <a:rPr lang="ar-SA" dirty="0" smtClean="0"/>
              <a:t> </a:t>
            </a:r>
            <a:r>
              <a:rPr lang="ar-SA" dirty="0" smtClean="0">
                <a:solidFill>
                  <a:srgbClr val="FF0000"/>
                </a:solidFill>
              </a:rPr>
              <a:t>تعريفه شرعا : </a:t>
            </a:r>
            <a:r>
              <a:rPr lang="ar-SA" dirty="0" smtClean="0"/>
              <a:t>خُلُقٌ يبعثُ على اجتناب القبيح، ويمنعُ من التقصير في حقِّ ذي الحقِّ .</a:t>
            </a:r>
          </a:p>
          <a:p>
            <a:pPr marL="0" algn="justLow" rtl="1"/>
            <a:endParaRPr lang="ar-SA" dirty="0" smtClean="0"/>
          </a:p>
        </p:txBody>
      </p:sp>
    </p:spTree>
    <p:extLst>
      <p:ext uri="{BB962C8B-B14F-4D97-AF65-F5344CB8AC3E}">
        <p14:creationId xmlns:p14="http://schemas.microsoft.com/office/powerpoint/2010/main" val="1140833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5" name="عنصر نائب للمحتوى 4"/>
          <p:cNvSpPr>
            <a:spLocks noGrp="1"/>
          </p:cNvSpPr>
          <p:nvPr>
            <p:ph idx="1"/>
          </p:nvPr>
        </p:nvSpPr>
        <p:spPr/>
        <p:txBody>
          <a:bodyPr/>
          <a:lstStyle/>
          <a:p>
            <a:pPr rtl="1">
              <a:buFont typeface="Arial" pitchFamily="34" charset="0"/>
              <a:buChar char="•"/>
            </a:pPr>
            <a:r>
              <a:rPr lang="ar-SA" dirty="0" smtClean="0"/>
              <a:t> </a:t>
            </a:r>
            <a:r>
              <a:rPr lang="ar-SA" dirty="0" smtClean="0">
                <a:solidFill>
                  <a:srgbClr val="FF0000"/>
                </a:solidFill>
              </a:rPr>
              <a:t>أقسامه :</a:t>
            </a:r>
          </a:p>
          <a:p>
            <a:pPr marL="514350" indent="-514350" rtl="1">
              <a:buFont typeface="+mj-lt"/>
              <a:buAutoNum type="arabicPeriod"/>
            </a:pPr>
            <a:r>
              <a:rPr lang="ar-SA" dirty="0" smtClean="0"/>
              <a:t>حياءٌ غريزي ؛ موجود لدى الإنسان بالفطرة . </a:t>
            </a:r>
          </a:p>
          <a:p>
            <a:pPr marL="514350" indent="-514350" rtl="1">
              <a:buFont typeface="+mj-lt"/>
              <a:buAutoNum type="arabicPeriod"/>
            </a:pPr>
            <a:r>
              <a:rPr lang="ar-SA" dirty="0" smtClean="0"/>
              <a:t>حياءٌ كسبي ؛ يكتسبه الإنسان بالتعلم .</a:t>
            </a:r>
          </a:p>
          <a:p>
            <a:pPr marL="0" indent="-514350" algn="justLow" rtl="1"/>
            <a:r>
              <a:rPr lang="ar-SA" dirty="0" smtClean="0"/>
              <a:t> قال القرطبي في (المفهم شرح مسلم ) : ” وكان النبي – صلى الله عليه وسلم – قد جُمِعَ له النوعان من الحياء : الغريزيِّ والمكتسبِ , وكان في الغريزي أشدَّ حياءً من العذراءِ في خدرها ، وكان في المكتسب في الذُّرْوَةِ العليا .    </a:t>
            </a:r>
          </a:p>
          <a:p>
            <a:pPr marL="514350" indent="-514350" rtl="1"/>
            <a:endParaRPr lang="ar-SA" dirty="0" smtClean="0"/>
          </a:p>
          <a:p>
            <a:pPr rtl="1"/>
            <a:endParaRPr lang="ar-SA" dirty="0" smtClean="0"/>
          </a:p>
          <a:p>
            <a:pPr rtl="1"/>
            <a:endParaRPr lang="ar-SA" b="1" dirty="0" smtClean="0">
              <a:solidFill>
                <a:srgbClr val="FF0000"/>
              </a:solidFill>
            </a:endParaRPr>
          </a:p>
          <a:p>
            <a:pPr rtl="1"/>
            <a:endParaRPr lang="ar-SA" b="1" dirty="0" smtClean="0">
              <a:solidFill>
                <a:srgbClr val="FF0000"/>
              </a:solidFill>
            </a:endParaRPr>
          </a:p>
          <a:p>
            <a:pPr rtl="1">
              <a:buFont typeface="Arial" pitchFamily="34" charset="0"/>
              <a:buChar char="•"/>
            </a:pPr>
            <a:endParaRPr lang="ar-SA" dirty="0" smtClean="0"/>
          </a:p>
        </p:txBody>
      </p:sp>
    </p:spTree>
    <p:extLst>
      <p:ext uri="{BB962C8B-B14F-4D97-AF65-F5344CB8AC3E}">
        <p14:creationId xmlns:p14="http://schemas.microsoft.com/office/powerpoint/2010/main" val="521470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algn="justLow" rtl="1"/>
            <a:r>
              <a:rPr lang="ar-SA" b="1" dirty="0" smtClean="0">
                <a:solidFill>
                  <a:srgbClr val="FF0000"/>
                </a:solidFill>
              </a:rPr>
              <a:t># بعض ما يؤخذ من الحديث :</a:t>
            </a:r>
          </a:p>
          <a:p>
            <a:pPr algn="justLow" rtl="1">
              <a:buFont typeface="Arial" pitchFamily="34" charset="0"/>
              <a:buChar char="•"/>
            </a:pPr>
            <a:r>
              <a:rPr lang="ar-SA" dirty="0" smtClean="0"/>
              <a:t>الحياء في الأصل فطري في المسلم لكنه يحتاج إلى التعلم والنية الخالصة ليكون على وِفْقِ </a:t>
            </a:r>
            <a:r>
              <a:rPr lang="ar-SA" dirty="0" err="1" smtClean="0"/>
              <a:t>الشرع</a:t>
            </a:r>
            <a:r>
              <a:rPr lang="ar-SA" dirty="0" smtClean="0"/>
              <a:t> .</a:t>
            </a:r>
          </a:p>
          <a:p>
            <a:pPr algn="justLow" rtl="1">
              <a:buFont typeface="Arial" pitchFamily="34" charset="0"/>
              <a:buChar char="•"/>
            </a:pPr>
            <a:r>
              <a:rPr lang="ar-SA" dirty="0" smtClean="0"/>
              <a:t>الحياء من الإيمان ؛ لأنه يمنع صاحبَه من ارتكاب المعاصي كما يمنعُه الإيمان ؛ فالمستحيي يقلع عن المعاصي بتأثير الحياء ؛ والمؤمن يقلع عن المعاصي بتأثير الإيمان .</a:t>
            </a:r>
          </a:p>
          <a:p>
            <a:pPr algn="justLow" rtl="1">
              <a:buFont typeface="Arial" pitchFamily="34" charset="0"/>
              <a:buChar char="•"/>
            </a:pPr>
            <a:r>
              <a:rPr lang="ar-SA" dirty="0" smtClean="0"/>
              <a:t>حياء المسلم منقبة ، ويجلب له الخير ؛ فقد أخرج البخاري من حديث عمران بن حصين :{الحياءُ خيرٌ كلُّه ولا يأتي إلا بخير </a:t>
            </a:r>
            <a:r>
              <a:rPr lang="ar-SA" dirty="0" err="1" smtClean="0"/>
              <a:t>ٍ</a:t>
            </a:r>
            <a:r>
              <a:rPr lang="ar-SA" dirty="0" smtClean="0"/>
              <a:t> } .</a:t>
            </a:r>
            <a:endParaRPr lang="ar-SA" b="1" dirty="0" smtClean="0">
              <a:solidFill>
                <a:srgbClr val="FF0000"/>
              </a:solidFill>
            </a:endParaRPr>
          </a:p>
          <a:p>
            <a:pPr algn="justLow" rtl="1">
              <a:buFont typeface="Arial" pitchFamily="34" charset="0"/>
              <a:buChar char="•"/>
            </a:pPr>
            <a:endParaRPr lang="ar-SA" dirty="0"/>
          </a:p>
        </p:txBody>
      </p:sp>
    </p:spTree>
    <p:extLst>
      <p:ext uri="{BB962C8B-B14F-4D97-AF65-F5344CB8AC3E}">
        <p14:creationId xmlns:p14="http://schemas.microsoft.com/office/powerpoint/2010/main" val="2787870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marL="0" algn="ctr" rtl="1"/>
            <a:r>
              <a:rPr lang="ar-SA" b="1" dirty="0" smtClean="0">
                <a:solidFill>
                  <a:srgbClr val="00B0F0"/>
                </a:solidFill>
              </a:rPr>
              <a:t>[2] الحديث الثاني</a:t>
            </a:r>
            <a:r>
              <a:rPr lang="ar-SA" b="1" dirty="0" smtClean="0">
                <a:solidFill>
                  <a:srgbClr val="FF0000"/>
                </a:solidFill>
              </a:rPr>
              <a:t> </a:t>
            </a:r>
          </a:p>
        </p:txBody>
      </p:sp>
      <p:sp>
        <p:nvSpPr>
          <p:cNvPr id="4" name="عنصر نائب للمحتوى 3"/>
          <p:cNvSpPr>
            <a:spLocks noGrp="1"/>
          </p:cNvSpPr>
          <p:nvPr>
            <p:ph idx="1"/>
          </p:nvPr>
        </p:nvSpPr>
        <p:spPr/>
        <p:txBody>
          <a:bodyPr/>
          <a:lstStyle/>
          <a:p>
            <a:pPr marL="0" algn="justLow" rtl="1"/>
            <a:r>
              <a:rPr lang="ar-SA" dirty="0" smtClean="0"/>
              <a:t>عن تَميمٍ الدَّارِيِّ </a:t>
            </a:r>
            <a:r>
              <a:rPr lang="ar-SA" sz="2800" dirty="0" smtClean="0"/>
              <a:t>– رضي الله عنه – </a:t>
            </a:r>
            <a:r>
              <a:rPr lang="ar-SA" dirty="0" smtClean="0"/>
              <a:t>قال : </a:t>
            </a:r>
            <a:r>
              <a:rPr lang="ar-SA" dirty="0" smtClean="0">
                <a:solidFill>
                  <a:srgbClr val="00B0F0"/>
                </a:solidFill>
              </a:rPr>
              <a:t>قال رسول الله – صلى الله عليه وسلم – : { الدِّينُ النصيحةُ – ثلاثاً -} </a:t>
            </a:r>
            <a:r>
              <a:rPr lang="ar-SA" dirty="0" smtClean="0"/>
              <a:t>قلنا : لمن هي يا رسولَ الله ؟ </a:t>
            </a:r>
            <a:r>
              <a:rPr lang="ar-SA" dirty="0" smtClean="0">
                <a:solidFill>
                  <a:srgbClr val="00B0F0"/>
                </a:solidFill>
              </a:rPr>
              <a:t>قال :{ للهِ , ولكِتابِهِ ، ولِرسولِهِ , ولأَئِمةِ المسلمين </a:t>
            </a:r>
            <a:r>
              <a:rPr lang="ar-SA" dirty="0" err="1" smtClean="0">
                <a:solidFill>
                  <a:srgbClr val="00B0F0"/>
                </a:solidFill>
              </a:rPr>
              <a:t>َ</a:t>
            </a:r>
            <a:r>
              <a:rPr lang="ar-SA" dirty="0" smtClean="0">
                <a:solidFill>
                  <a:srgbClr val="00B0F0"/>
                </a:solidFill>
              </a:rPr>
              <a:t> وعامَّتهمْ }</a:t>
            </a:r>
            <a:r>
              <a:rPr lang="ar-SA" dirty="0" smtClean="0"/>
              <a:t> أخرجه مسلم .</a:t>
            </a:r>
            <a:endParaRPr lang="ar-SA" dirty="0" smtClean="0">
              <a:solidFill>
                <a:srgbClr val="00B0F0"/>
              </a:solidFill>
            </a:endParaRPr>
          </a:p>
          <a:p>
            <a:pPr marL="0" algn="justLow" rtl="1"/>
            <a:r>
              <a:rPr lang="ar-SA" b="1" dirty="0" smtClean="0">
                <a:solidFill>
                  <a:srgbClr val="00B0F0"/>
                </a:solidFill>
              </a:rPr>
              <a:t># ترجمة الصحابي الراوي للحديث :</a:t>
            </a:r>
            <a:r>
              <a:rPr lang="ar-SA" b="1" dirty="0" smtClean="0">
                <a:solidFill>
                  <a:srgbClr val="FF0000"/>
                </a:solidFill>
              </a:rPr>
              <a:t> </a:t>
            </a:r>
            <a:r>
              <a:rPr lang="ar-SA" dirty="0" smtClean="0"/>
              <a:t>هو أبو رُقَيَّةَ ، تميمُ بنُ </a:t>
            </a:r>
            <a:r>
              <a:rPr lang="ar-SA" dirty="0" err="1" smtClean="0"/>
              <a:t>أوسِ</a:t>
            </a:r>
            <a:r>
              <a:rPr lang="ar-SA" dirty="0" smtClean="0"/>
              <a:t> بنِ خارجةَ . نُسِبَ إلى جده (دارٍ ) ، وقيل (</a:t>
            </a:r>
            <a:r>
              <a:rPr lang="ar-SA" dirty="0" err="1" smtClean="0"/>
              <a:t>الديريُّ</a:t>
            </a:r>
            <a:r>
              <a:rPr lang="ar-SA" dirty="0" smtClean="0"/>
              <a:t>) نسبة إلى دير كان فيه قبل الإسلام ، وكان نصرانيا فأسلم سنة تسع </a:t>
            </a:r>
            <a:r>
              <a:rPr lang="ar-SA" dirty="0" err="1" smtClean="0"/>
              <a:t>ٍ</a:t>
            </a:r>
            <a:r>
              <a:rPr lang="ar-SA" dirty="0" smtClean="0"/>
              <a:t> (9هـ) ، كان عابدا كثير التهجد ؛ قام ليلة بآية حتى أصبح – وهي قوله تعالى :{ أم</a:t>
            </a:r>
            <a:endParaRPr lang="ar-SA" sz="2000" dirty="0" smtClean="0"/>
          </a:p>
          <a:p>
            <a:endParaRPr lang="ar-SA" dirty="0"/>
          </a:p>
        </p:txBody>
      </p:sp>
    </p:spTree>
    <p:extLst>
      <p:ext uri="{BB962C8B-B14F-4D97-AF65-F5344CB8AC3E}">
        <p14:creationId xmlns:p14="http://schemas.microsoft.com/office/powerpoint/2010/main" val="753025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marL="0" algn="justLow" rtl="1"/>
            <a:r>
              <a:rPr lang="ar-SA" dirty="0" smtClean="0"/>
              <a:t>حَسِبَ الذين </a:t>
            </a:r>
            <a:r>
              <a:rPr lang="ar-SA" dirty="0" err="1" smtClean="0"/>
              <a:t>اجترحوا</a:t>
            </a:r>
            <a:r>
              <a:rPr lang="ar-SA" dirty="0" smtClean="0"/>
              <a:t> السيئاتِ أنْ نجعلـَهُم كالذين آمنوا وعملوا الصالحات سواءً مَحياهُم ومَماتُهُم ساءَ ما يحكمون} الجاثية : 21 –، سكن المدينة ثم انتقل منها إلى الشام ، ليس له في صحيح مسلم إلا هذا الحديث ، وليس له في صحيح البخاري شيء ، وليس في الصحيحين والموطأ داريٌّ ولا ديرِيٌّ إلا هو ( أي : تميم – رضي الله عنه - ) .</a:t>
            </a:r>
            <a:endParaRPr lang="ar-SA" b="1" dirty="0" smtClean="0">
              <a:solidFill>
                <a:srgbClr val="00B0F0"/>
              </a:solidFill>
            </a:endParaRPr>
          </a:p>
          <a:p>
            <a:pPr marL="324000" algn="justLow" rtl="1"/>
            <a:r>
              <a:rPr lang="ar-SA" b="1" dirty="0" smtClean="0">
                <a:solidFill>
                  <a:srgbClr val="00B0F0"/>
                </a:solidFill>
              </a:rPr>
              <a:t># معاني أهمِ مفردات الحديث :</a:t>
            </a:r>
          </a:p>
          <a:p>
            <a:pPr marL="324000" algn="justLow" rtl="1"/>
            <a:r>
              <a:rPr lang="ar-SA" dirty="0" smtClean="0">
                <a:solidFill>
                  <a:srgbClr val="00B0F0"/>
                </a:solidFill>
              </a:rPr>
              <a:t>= الدين : </a:t>
            </a:r>
            <a:r>
              <a:rPr lang="ar-SA" dirty="0" smtClean="0"/>
              <a:t>معناه لغة الطاعة ؛ والمقصود </a:t>
            </a:r>
            <a:r>
              <a:rPr lang="ar-SA" dirty="0" err="1" smtClean="0"/>
              <a:t>به</a:t>
            </a:r>
            <a:r>
              <a:rPr lang="ar-SA" dirty="0" smtClean="0"/>
              <a:t> هنا دين الإسلام .</a:t>
            </a:r>
            <a:r>
              <a:rPr lang="ar-SA" b="1" dirty="0" smtClean="0">
                <a:solidFill>
                  <a:srgbClr val="00B0F0"/>
                </a:solidFill>
              </a:rPr>
              <a:t> </a:t>
            </a:r>
          </a:p>
          <a:p>
            <a:pPr marL="324000" algn="justLow" rtl="1"/>
            <a:endParaRPr lang="ar-SA" b="1" dirty="0" smtClean="0">
              <a:solidFill>
                <a:srgbClr val="00B0F0"/>
              </a:solidFill>
            </a:endParaRPr>
          </a:p>
          <a:p>
            <a:pPr marL="324000" algn="justLow" rtl="1"/>
            <a:endParaRPr lang="ar-SA" b="1" dirty="0" smtClean="0">
              <a:solidFill>
                <a:srgbClr val="00B0F0"/>
              </a:solidFill>
            </a:endParaRPr>
          </a:p>
          <a:p>
            <a:pPr marL="324000" algn="justLow" rtl="1"/>
            <a:endParaRPr lang="ar-SA" dirty="0" smtClean="0"/>
          </a:p>
          <a:p>
            <a:pPr marL="324000" algn="justLow" rtl="1"/>
            <a:endParaRPr lang="ar-SA" b="1" dirty="0" smtClean="0">
              <a:solidFill>
                <a:srgbClr val="FF0000"/>
              </a:solidFill>
            </a:endParaRPr>
          </a:p>
          <a:p>
            <a:pPr marL="324000" algn="justLow" rtl="1"/>
            <a:endParaRPr lang="ar-SA" dirty="0" smtClean="0">
              <a:solidFill>
                <a:srgbClr val="000000"/>
              </a:solidFill>
            </a:endParaRPr>
          </a:p>
          <a:p>
            <a:pPr marL="324000" algn="justLow" rtl="1">
              <a:buFont typeface="Arial" pitchFamily="34" charset="0"/>
              <a:buChar char="•"/>
            </a:pPr>
            <a:endParaRPr lang="ar-SA" dirty="0" smtClean="0"/>
          </a:p>
          <a:p>
            <a:pPr marL="324000" algn="justLow" rtl="1"/>
            <a:endParaRPr lang="ar-SA" b="1" dirty="0" smtClean="0">
              <a:solidFill>
                <a:srgbClr val="FF0000"/>
              </a:solidFill>
            </a:endParaRPr>
          </a:p>
          <a:p>
            <a:pPr marL="324000" algn="justLow" rtl="1">
              <a:buFont typeface="Arial" pitchFamily="34" charset="0"/>
              <a:buChar char="•"/>
            </a:pPr>
            <a:endParaRPr lang="ar-SA" dirty="0" smtClean="0"/>
          </a:p>
          <a:p>
            <a:pPr marL="324000" algn="justLow" rtl="1"/>
            <a:endParaRPr lang="ar-SA" dirty="0" smtClean="0"/>
          </a:p>
          <a:p>
            <a:pPr rtl="1"/>
            <a:endParaRPr lang="ar-SA" dirty="0"/>
          </a:p>
        </p:txBody>
      </p:sp>
    </p:spTree>
    <p:extLst>
      <p:ext uri="{BB962C8B-B14F-4D97-AF65-F5344CB8AC3E}">
        <p14:creationId xmlns:p14="http://schemas.microsoft.com/office/powerpoint/2010/main" val="3602451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marL="324000" algn="justLow" rtl="1"/>
            <a:r>
              <a:rPr lang="ar-SA" dirty="0" smtClean="0">
                <a:solidFill>
                  <a:srgbClr val="00B0F0"/>
                </a:solidFill>
              </a:rPr>
              <a:t>= النصيحة : </a:t>
            </a:r>
            <a:r>
              <a:rPr lang="ar-SA" dirty="0" smtClean="0"/>
              <a:t>اسم مأخوذ من الفعل (نَصَحَ) بمعنى أخْلَصَ ؛ فهي كلمة جامعة معناها إرادة الخير للمنصوحِ له، وهي خلاف الغش .</a:t>
            </a:r>
            <a:r>
              <a:rPr lang="ar-SA" dirty="0" smtClean="0">
                <a:solidFill>
                  <a:srgbClr val="00B0F0"/>
                </a:solidFill>
              </a:rPr>
              <a:t> </a:t>
            </a:r>
          </a:p>
          <a:p>
            <a:pPr marL="324000" algn="justLow" rtl="1"/>
            <a:r>
              <a:rPr lang="ar-SA" dirty="0" smtClean="0">
                <a:solidFill>
                  <a:srgbClr val="00B0F0"/>
                </a:solidFill>
              </a:rPr>
              <a:t>= الدين النصيحة : </a:t>
            </a:r>
            <a:r>
              <a:rPr lang="ar-SA" dirty="0" smtClean="0"/>
              <a:t>أي : عِماد الدين وقوامُه النصيحة !</a:t>
            </a:r>
          </a:p>
          <a:p>
            <a:pPr marL="324000" algn="justLow" rtl="1"/>
            <a:r>
              <a:rPr lang="ar-SA" dirty="0" smtClean="0">
                <a:solidFill>
                  <a:srgbClr val="00B0F0"/>
                </a:solidFill>
              </a:rPr>
              <a:t>= ثلاثا : أي : </a:t>
            </a:r>
            <a:r>
              <a:rPr lang="ar-SA" dirty="0" smtClean="0"/>
              <a:t>قالها ثلاث مرات . </a:t>
            </a:r>
          </a:p>
          <a:p>
            <a:pPr marL="324000" algn="justLow" rtl="1"/>
            <a:r>
              <a:rPr lang="ar-SA" dirty="0" smtClean="0">
                <a:solidFill>
                  <a:srgbClr val="00B0F0"/>
                </a:solidFill>
              </a:rPr>
              <a:t>= لمن هي : </a:t>
            </a:r>
            <a:r>
              <a:rPr lang="ar-SA" dirty="0" smtClean="0"/>
              <a:t>أي : من يّسْتَحِقُّها .</a:t>
            </a:r>
          </a:p>
          <a:p>
            <a:pPr marL="324000" algn="justLow" rtl="1"/>
            <a:r>
              <a:rPr lang="ar-SA" b="1" dirty="0" smtClean="0">
                <a:solidFill>
                  <a:srgbClr val="00B0F0"/>
                </a:solidFill>
              </a:rPr>
              <a:t># بعض ما يؤخذ من الحديث :</a:t>
            </a:r>
          </a:p>
          <a:p>
            <a:pPr marL="324000" algn="justLow" rtl="1">
              <a:buFont typeface="Arial" pitchFamily="34" charset="0"/>
              <a:buChar char="•"/>
            </a:pPr>
            <a:r>
              <a:rPr lang="ar-SA" dirty="0" smtClean="0"/>
              <a:t>عماد دين الإسلام وقوامه النصيحة ؛وما تكرار جملة {الدين النصيحة} ثلاث مرات إلا للتدليل على أهمية النصيحة .</a:t>
            </a:r>
          </a:p>
          <a:p>
            <a:pPr marL="324000" algn="justLow" rtl="1">
              <a:buFont typeface="Arial" pitchFamily="34" charset="0"/>
              <a:buChar char="•"/>
            </a:pPr>
            <a:r>
              <a:rPr lang="ar-SA" dirty="0" smtClean="0"/>
              <a:t> . </a:t>
            </a:r>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endParaRPr lang="ar-SA" dirty="0" smtClean="0">
              <a:solidFill>
                <a:srgbClr val="FF0000"/>
              </a:solidFill>
            </a:endParaRPr>
          </a:p>
        </p:txBody>
      </p:sp>
    </p:spTree>
    <p:extLst>
      <p:ext uri="{BB962C8B-B14F-4D97-AF65-F5344CB8AC3E}">
        <p14:creationId xmlns:p14="http://schemas.microsoft.com/office/powerpoint/2010/main" val="3819404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lvl="0" algn="ctr"/>
            <a:r>
              <a:rPr lang="ar-SA" b="1" dirty="0" smtClean="0">
                <a:solidFill>
                  <a:srgbClr val="00B0F0"/>
                </a:solidFill>
              </a:rPr>
              <a:t>تابع [2]</a:t>
            </a:r>
            <a:endParaRPr lang="ar-SA" dirty="0"/>
          </a:p>
        </p:txBody>
      </p:sp>
      <p:sp>
        <p:nvSpPr>
          <p:cNvPr id="4" name="عنصر نائب للمحتوى 3"/>
          <p:cNvSpPr>
            <a:spLocks noGrp="1"/>
          </p:cNvSpPr>
          <p:nvPr>
            <p:ph idx="1"/>
          </p:nvPr>
        </p:nvSpPr>
        <p:spPr>
          <a:xfrm>
            <a:off x="533400" y="1600200"/>
            <a:ext cx="8915400" cy="4525963"/>
          </a:xfrm>
        </p:spPr>
        <p:txBody>
          <a:bodyPr/>
          <a:lstStyle/>
          <a:p>
            <a:pPr marL="514350" indent="-514350" algn="justLow" rtl="1">
              <a:buFont typeface="Arial" pitchFamily="34" charset="0"/>
              <a:buChar char="•"/>
            </a:pPr>
            <a:r>
              <a:rPr lang="ar-SA" dirty="0" smtClean="0"/>
              <a:t>في الحديث دليل على أن النصيحة تُسمّى دينا وإسلاما ، وأن الدين يقع على العمل كما يقع على القول .</a:t>
            </a:r>
          </a:p>
          <a:p>
            <a:pPr marL="514350" indent="-514350" algn="justLow" rtl="1">
              <a:buFont typeface="Arial" pitchFamily="34" charset="0"/>
              <a:buChar char="•"/>
            </a:pPr>
            <a:r>
              <a:rPr lang="ar-SA" dirty="0" smtClean="0">
                <a:solidFill>
                  <a:srgbClr val="00B0F0"/>
                </a:solidFill>
              </a:rPr>
              <a:t>النصيحة لله : </a:t>
            </a:r>
            <a:r>
              <a:rPr lang="ar-SA" dirty="0" smtClean="0"/>
              <a:t>تكون بالإيمان بوحدانية الله تعالى وتفرده في ربوبيته </a:t>
            </a:r>
            <a:r>
              <a:rPr lang="ar-SA" dirty="0" err="1" smtClean="0"/>
              <a:t>وألوهيته</a:t>
            </a:r>
            <a:r>
              <a:rPr lang="ar-SA" dirty="0" smtClean="0"/>
              <a:t> وأسمائه وصفاته ( وذلك بإقرار أنواع التوحيد الثلاثة واعتقادها والعمل </a:t>
            </a:r>
            <a:r>
              <a:rPr lang="ar-SA" dirty="0" err="1" smtClean="0"/>
              <a:t>بها</a:t>
            </a:r>
            <a:r>
              <a:rPr lang="ar-SA" dirty="0" smtClean="0"/>
              <a:t> ) وبطاعته سبحانه واجتناب معاصيه ، وبالحب فيه تعالى والبغض فيه ، وبموالاة من أطاعه سبحانه ومعاداة من عصاه ، وبغير ذلك مما يجبُ له سبحانه . وجميع هذه الأشياء راجعة إلى العبد في نصيحة نفسه ، والله تعالى غني عن نُصح الناصحين .</a:t>
            </a:r>
          </a:p>
          <a:p>
            <a:endParaRPr lang="ar-SA" dirty="0"/>
          </a:p>
        </p:txBody>
      </p:sp>
    </p:spTree>
    <p:extLst>
      <p:ext uri="{BB962C8B-B14F-4D97-AF65-F5344CB8AC3E}">
        <p14:creationId xmlns:p14="http://schemas.microsoft.com/office/powerpoint/2010/main" val="2678876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solidFill>
                  <a:srgbClr val="00B0F0"/>
                </a:solidFill>
              </a:rPr>
              <a:t>النصيحة لكتاب الله </a:t>
            </a:r>
            <a:r>
              <a:rPr lang="ar-SA" dirty="0" smtClean="0"/>
              <a:t>: تكون بالإيمان بأنه كلام الله تعالى المنزل على رسوله محمد – صلى الله عليه وسلم – بواسطة جبريل عليه السلام ، وبتعظيمه والاعتقاد التام بأنه الكتابُ العزيز الذي لا يأتيه الباطل من بين يديه ولا من خلفه , وبتحليل ما أحلَّه وتحريم ما حرَّمه , وبالتدبر لمعانيه والقيام بحقوق تلاوته , وبالاتعاظ بمواعظه والاعتبار </a:t>
            </a:r>
            <a:r>
              <a:rPr lang="ar-SA" dirty="0" err="1" smtClean="0"/>
              <a:t>بزواجره</a:t>
            </a:r>
            <a:r>
              <a:rPr lang="ar-SA" dirty="0" smtClean="0"/>
              <a:t> والاهتداء بما فيه , وبتنزيهه عن التحريف لأنه محفوظ بحفظ الله تعالى له { إنا نحن نزلنا الذكر وإنا له لحافظون } مع دفع الشُبَهِ عنه – لمن قدر على ذلك - .</a:t>
            </a:r>
            <a:endParaRPr lang="ar-SA" dirty="0"/>
          </a:p>
        </p:txBody>
      </p:sp>
    </p:spTree>
    <p:extLst>
      <p:ext uri="{BB962C8B-B14F-4D97-AF65-F5344CB8AC3E}">
        <p14:creationId xmlns:p14="http://schemas.microsoft.com/office/powerpoint/2010/main" val="198303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buFont typeface="Arial" pitchFamily="34" charset="0"/>
              <a:buChar char="•"/>
            </a:pPr>
            <a:r>
              <a:rPr lang="ar-SA" dirty="0" smtClean="0">
                <a:solidFill>
                  <a:srgbClr val="00B0F0"/>
                </a:solidFill>
              </a:rPr>
              <a:t>النصيحة لرسول الله </a:t>
            </a:r>
            <a:r>
              <a:rPr lang="ar-SA" sz="1400" dirty="0" smtClean="0"/>
              <a:t>– صلى الله عليه وسلم - </a:t>
            </a:r>
            <a:r>
              <a:rPr lang="ar-SA" dirty="0" smtClean="0"/>
              <a:t>: تكون بتصديقه بما جاء </a:t>
            </a:r>
            <a:r>
              <a:rPr lang="ar-SA" dirty="0" err="1" smtClean="0"/>
              <a:t>به</a:t>
            </a:r>
            <a:r>
              <a:rPr lang="ar-SA" dirty="0" smtClean="0"/>
              <a:t> وأنه رسول الله تعالى إلى الثقلين عامة ( الجن والإنس) وأنه خاتم الأنبياء فلا نبي بعده ، </a:t>
            </a:r>
            <a:r>
              <a:rPr lang="ar-SA" dirty="0" err="1" smtClean="0"/>
              <a:t>وباتـِّباعه</a:t>
            </a:r>
            <a:r>
              <a:rPr lang="ar-SA" dirty="0" smtClean="0"/>
              <a:t> فيما أَمَرَ </a:t>
            </a:r>
            <a:r>
              <a:rPr lang="ar-SA" dirty="0" err="1" smtClean="0"/>
              <a:t>بِهِ</a:t>
            </a:r>
            <a:r>
              <a:rPr lang="ar-SA" dirty="0" smtClean="0"/>
              <a:t> ونَهى عنهُ , وبمحبته وتعظيمِ حقـِّه وتوقيرِه واحترامِه حيَّا وميِّتا ، وبمعرفة سنته النبوية والعمل </a:t>
            </a:r>
            <a:r>
              <a:rPr lang="ar-SA" dirty="0" err="1" smtClean="0"/>
              <a:t>بها</a:t>
            </a:r>
            <a:r>
              <a:rPr lang="ar-SA" dirty="0" smtClean="0"/>
              <a:t> ونشرها والدُّعاءِ إليها والذبِّ عنها . </a:t>
            </a:r>
          </a:p>
          <a:p>
            <a:pPr algn="justLow" rtl="1">
              <a:buFont typeface="Arial" pitchFamily="34" charset="0"/>
              <a:buChar char="•"/>
            </a:pPr>
            <a:r>
              <a:rPr lang="ar-SA" dirty="0" smtClean="0">
                <a:solidFill>
                  <a:srgbClr val="00B0F0"/>
                </a:solidFill>
              </a:rPr>
              <a:t>النصيحة لأئمة المسلمين </a:t>
            </a:r>
            <a:r>
              <a:rPr lang="ar-SA" dirty="0" smtClean="0"/>
              <a:t>: تكون بإعانتهم على الحق , وطاعتِهم فيه , وبالصلاة خلفهم , وبامتثال أمرهم (ما لم يأمروا بمعصية) , وباجتناب نهيهم (ما لم ينهوا عن طاعة) , وبالوفاء بعهدهم وعـــدم</a:t>
            </a:r>
          </a:p>
          <a:p>
            <a:pPr algn="justLow" rtl="1">
              <a:buFont typeface="Arial" pitchFamily="34" charset="0"/>
              <a:buChar char="•"/>
            </a:pPr>
            <a:endParaRPr lang="ar-SA" dirty="0"/>
          </a:p>
        </p:txBody>
      </p:sp>
    </p:spTree>
    <p:extLst>
      <p:ext uri="{BB962C8B-B14F-4D97-AF65-F5344CB8AC3E}">
        <p14:creationId xmlns:p14="http://schemas.microsoft.com/office/powerpoint/2010/main" val="2886820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r>
              <a:rPr lang="ar-SA" dirty="0" smtClean="0"/>
              <a:t>   الخروج عليهــــم حتى وإن ظهر منهم بعض تقصير (ما لم يصل الأمر إلى كفر </a:t>
            </a:r>
            <a:r>
              <a:rPr lang="ar-SA" dirty="0" err="1" smtClean="0"/>
              <a:t>بواح</a:t>
            </a:r>
            <a:r>
              <a:rPr lang="ar-SA" dirty="0" smtClean="0"/>
              <a:t>), وبالجهاد معهم والقيام في وجه من نقض عهدهم وخرج عليهم .</a:t>
            </a:r>
          </a:p>
          <a:p>
            <a:pPr algn="justLow" rtl="1">
              <a:buFont typeface="Arial" pitchFamily="34" charset="0"/>
              <a:buChar char="•"/>
            </a:pPr>
            <a:r>
              <a:rPr lang="ar-SA" dirty="0" smtClean="0"/>
              <a:t>وإذا أريد بأئمة المسلمين العلماء : فتكون نصيحتهم بقبول أقوالِهم , وبالاقتداء بهم , وبتعظيم حقهم وحفظ فضلهم . </a:t>
            </a:r>
          </a:p>
          <a:p>
            <a:pPr algn="justLow" rtl="1">
              <a:buFont typeface="Arial" pitchFamily="34" charset="0"/>
              <a:buChar char="•"/>
            </a:pPr>
            <a:r>
              <a:rPr lang="ar-SA" dirty="0" smtClean="0">
                <a:solidFill>
                  <a:srgbClr val="00B0F0"/>
                </a:solidFill>
              </a:rPr>
              <a:t>النصيحة لعامة المسلمين </a:t>
            </a:r>
            <a:r>
              <a:rPr lang="ar-SA" dirty="0" smtClean="0"/>
              <a:t>: تكون بتعليمهم ما جهلوه ، وبإرشادهم إلى مصالحهم في دنياهم وأخراهم ، وبأمرهم بالمعروف ونهيهم عن المنكر ، وبرحمة صغيرهم وتوقير كبيرهم وكف الأذى عنهم , ونحو ذلك . </a:t>
            </a:r>
          </a:p>
          <a:p>
            <a:pPr algn="justLow" rtl="1">
              <a:buFont typeface="Arial" pitchFamily="34" charset="0"/>
              <a:buChar char="•"/>
            </a:pPr>
            <a:endParaRPr lang="ar-SA" dirty="0"/>
          </a:p>
        </p:txBody>
      </p:sp>
    </p:spTree>
    <p:extLst>
      <p:ext uri="{BB962C8B-B14F-4D97-AF65-F5344CB8AC3E}">
        <p14:creationId xmlns:p14="http://schemas.microsoft.com/office/powerpoint/2010/main" val="904057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r>
              <a:rPr lang="ar-SA" b="1" dirty="0" smtClean="0">
                <a:solidFill>
                  <a:srgbClr val="00B0F0"/>
                </a:solidFill>
              </a:rPr>
              <a:t># فوائد :</a:t>
            </a:r>
          </a:p>
          <a:p>
            <a:pPr algn="justLow" rtl="1">
              <a:buFont typeface="Arial" pitchFamily="34" charset="0"/>
              <a:buChar char="•"/>
            </a:pPr>
            <a:r>
              <a:rPr lang="ar-SA" dirty="0" smtClean="0"/>
              <a:t>هذا الحديث حديث جليل ؛ ولمَّا عدَّه بعض العلماء في الأحاديث الأربعة التي تدور عليها قواعد الإسلام ؛ قال الإمام النوويُ – رحمه الله – (في شرحه لصحيح مسلم ) : ليس الأمر كما قالوه ؛ بل عليه مدار الإسلام .[ والأحاديث الأربعة تقدم ذكرها في المحاضرة الحادية عشرة – في الشريحتين :10 – 11] . </a:t>
            </a:r>
          </a:p>
          <a:p>
            <a:pPr algn="justLow" rtl="1">
              <a:buFont typeface="Arial" pitchFamily="34" charset="0"/>
              <a:buChar char="•"/>
            </a:pPr>
            <a:r>
              <a:rPr lang="ar-SA" dirty="0" smtClean="0"/>
              <a:t>النصيحة مفيدة للمنصوح ؛ </a:t>
            </a:r>
            <a:r>
              <a:rPr lang="ar-SA" smtClean="0"/>
              <a:t>بجلبها الخير </a:t>
            </a:r>
            <a:r>
              <a:rPr lang="ar-SA" dirty="0" smtClean="0"/>
              <a:t>له بتوجيه الناصحين , وهي مفيدة للناصح ؛ بجلبها الأجر والثواب له ؛ فالدال على الخيــــر كفاعله .   </a:t>
            </a:r>
          </a:p>
          <a:p>
            <a:endParaRPr lang="ar-SA" dirty="0"/>
          </a:p>
        </p:txBody>
      </p:sp>
    </p:spTree>
    <p:extLst>
      <p:ext uri="{BB962C8B-B14F-4D97-AF65-F5344CB8AC3E}">
        <p14:creationId xmlns:p14="http://schemas.microsoft.com/office/powerpoint/2010/main" val="2468450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B0F0"/>
                </a:solidFill>
              </a:rPr>
              <a:t>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dirty="0" smtClean="0"/>
              <a:t>النصيحة فرض كفاية ؛ </a:t>
            </a:r>
            <a:r>
              <a:rPr lang="ar-SA" dirty="0" err="1" smtClean="0"/>
              <a:t>يُجْزىءُ</a:t>
            </a:r>
            <a:r>
              <a:rPr lang="ar-SA" dirty="0" smtClean="0"/>
              <a:t> فيها من قام </a:t>
            </a:r>
            <a:r>
              <a:rPr lang="ar-SA" dirty="0" err="1" smtClean="0"/>
              <a:t>بها</a:t>
            </a:r>
            <a:r>
              <a:rPr lang="ar-SA" dirty="0" smtClean="0"/>
              <a:t> وتسقط عن الباقين</a:t>
            </a:r>
          </a:p>
          <a:p>
            <a:pPr algn="justLow" rtl="1">
              <a:buFont typeface="Arial" pitchFamily="34" charset="0"/>
              <a:buChar char="•"/>
            </a:pPr>
            <a:r>
              <a:rPr lang="ar-SA" dirty="0" smtClean="0"/>
              <a:t>النصيحة لازمة على قدر الطاقة البشرية ؛ إذا علم الناصح أنه يُقْبلُ نُصحُهُ ويطاعُ أمرُهُ ، وأمِنَ على نفسه المكروه ؛ فإن خشيَ أذىً فهو في حِلٍّ وسَعَةٍ , والله تعالى أعلم . </a:t>
            </a:r>
          </a:p>
          <a:p>
            <a:pPr rtl="1">
              <a:buFont typeface="Arial" pitchFamily="34" charset="0"/>
              <a:buChar char="•"/>
            </a:pPr>
            <a:r>
              <a:rPr lang="ar-SA" dirty="0" smtClean="0"/>
              <a:t>قال </a:t>
            </a:r>
            <a:r>
              <a:rPr lang="ar-SA" dirty="0" err="1" smtClean="0"/>
              <a:t>الفُضَيلُ</a:t>
            </a:r>
            <a:r>
              <a:rPr lang="ar-SA" dirty="0" smtClean="0"/>
              <a:t> بنُ </a:t>
            </a:r>
            <a:r>
              <a:rPr lang="ar-SA" dirty="0" err="1" smtClean="0"/>
              <a:t>عياض</a:t>
            </a:r>
            <a:r>
              <a:rPr lang="ar-SA" dirty="0" smtClean="0"/>
              <a:t> – رحمه الله تعالى – مبينا فضل النصيحة :   ” ما أدرك عندنا من أدرك بكثرة الصلاة والصيام ، وإنما أدركوا عندنا بسخاء النفس , وسلامة الصدر ، والنصحِ للأُمَّة ” .</a:t>
            </a:r>
            <a:endParaRPr lang="ar-SA" dirty="0"/>
          </a:p>
        </p:txBody>
      </p:sp>
    </p:spTree>
    <p:extLst>
      <p:ext uri="{BB962C8B-B14F-4D97-AF65-F5344CB8AC3E}">
        <p14:creationId xmlns:p14="http://schemas.microsoft.com/office/powerpoint/2010/main" val="2665230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29103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247</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1"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799" y="2895601"/>
            <a:ext cx="5099051"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الحديث (2)</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AD9968"/>
                </a:solidFill>
                <a:latin typeface="Calibri" pitchFamily="34" charset="0"/>
                <a:cs typeface="Times New Roman" pitchFamily="18" charset="0"/>
              </a:rPr>
              <a:t>د/ محمد سعيد صبري صباح</a:t>
            </a:r>
            <a:endParaRPr lang="en-US" sz="3600" b="1" dirty="0">
              <a:solidFill>
                <a:srgbClr val="AD9968"/>
              </a:solidFill>
              <a:latin typeface="Calibri" pitchFamily="34" charset="0"/>
            </a:endParaRPr>
          </a:p>
        </p:txBody>
      </p:sp>
      <p:sp>
        <p:nvSpPr>
          <p:cNvPr id="13323"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247</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152973045"/>
      </p:ext>
    </p:extLst>
  </p:cSld>
  <p:clrMapOvr>
    <a:masterClrMapping/>
  </p:clrMapOvr>
  <p:transition>
    <p:random/>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1"/>
            <a:ext cx="482600" cy="365125"/>
          </a:xfrm>
          <a:noFill/>
          <a:ln>
            <a:miter lim="800000"/>
            <a:headEnd/>
            <a:tailEnd/>
          </a:ln>
        </p:spPr>
        <p:txBody>
          <a:bodyPr/>
          <a:lstStyle/>
          <a:p>
            <a:fld id="{9B498F4A-58E1-402E-9A26-F99314DCE6EC}" type="slidenum">
              <a:rPr lang="en-US" smtClean="0">
                <a:cs typeface="Arial" pitchFamily="34" charset="0"/>
              </a:rPr>
              <a:pPr/>
              <a:t>248</a:t>
            </a:fld>
            <a:endParaRPr lang="en-US" dirty="0" smtClean="0">
              <a:cs typeface="Arial" pitchFamily="34" charset="0"/>
            </a:endParaRPr>
          </a:p>
        </p:txBody>
      </p:sp>
      <p:sp>
        <p:nvSpPr>
          <p:cNvPr id="6146" name="Title 4"/>
          <p:cNvSpPr>
            <a:spLocks noGrp="1"/>
          </p:cNvSpPr>
          <p:nvPr>
            <p:ph type="ctrTitle"/>
          </p:nvPr>
        </p:nvSpPr>
        <p:spPr>
          <a:xfrm>
            <a:off x="761999" y="2286001"/>
            <a:ext cx="8420100" cy="1470025"/>
          </a:xfrm>
        </p:spPr>
        <p:txBody>
          <a:bodyPr/>
          <a:lstStyle/>
          <a:p>
            <a:pPr rtl="1" eaLnBrk="1" hangingPunct="1">
              <a:defRPr/>
            </a:pPr>
            <a:r>
              <a:rPr lang="ar-SA"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rPr>
              <a:t>المحاضرة الرابعة عشرة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Tree>
    <p:extLst>
      <p:ext uri="{BB962C8B-B14F-4D97-AF65-F5344CB8AC3E}">
        <p14:creationId xmlns:p14="http://schemas.microsoft.com/office/powerpoint/2010/main" val="1750630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ar-SA" dirty="0" smtClean="0">
                <a:solidFill>
                  <a:srgbClr val="AD9968"/>
                </a:solidFill>
                <a:effectLst>
                  <a:outerShdw blurRad="38100" dist="38100" dir="2700000" algn="tl">
                    <a:srgbClr val="000000">
                      <a:alpha val="43137"/>
                    </a:srgbClr>
                  </a:outerShdw>
                </a:effectLst>
              </a:rPr>
              <a:t>عنوان المحاضرة</a:t>
            </a:r>
            <a:endParaRPr lang="ar-SA" dirty="0">
              <a:solidFill>
                <a:srgbClr val="AD9968"/>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rtl="1"/>
            <a:r>
              <a:rPr lang="en-US" b="1" dirty="0" smtClean="0"/>
              <a:t> </a:t>
            </a:r>
            <a:endParaRPr lang="ar-SA" b="1" dirty="0" smtClean="0"/>
          </a:p>
          <a:p>
            <a:pPr rtl="1"/>
            <a:endParaRPr lang="ar-SA" b="1" dirty="0" smtClean="0"/>
          </a:p>
          <a:p>
            <a:pPr algn="ctr" rtl="1"/>
            <a:r>
              <a:rPr lang="ar-SA" sz="4800" b="1" dirty="0" smtClean="0">
                <a:solidFill>
                  <a:srgbClr val="AD9968"/>
                </a:solidFill>
              </a:rPr>
              <a:t>دراسة لحديثين من الباب السادس</a:t>
            </a:r>
          </a:p>
          <a:p>
            <a:pPr algn="ctr" rtl="1"/>
            <a:r>
              <a:rPr lang="ar-SA" sz="4800" b="1" dirty="0" smtClean="0">
                <a:solidFill>
                  <a:srgbClr val="AD9968"/>
                </a:solidFill>
              </a:rPr>
              <a:t>باب (الذكر والدعاء)</a:t>
            </a:r>
            <a:br>
              <a:rPr lang="ar-SA" sz="4800" b="1" dirty="0" smtClean="0">
                <a:solidFill>
                  <a:srgbClr val="AD9968"/>
                </a:solidFill>
              </a:rPr>
            </a:br>
            <a:endParaRPr lang="ar-SA" sz="4800" b="1" dirty="0" smtClean="0">
              <a:solidFill>
                <a:srgbClr val="AD9968"/>
              </a:solidFill>
            </a:endParaRPr>
          </a:p>
        </p:txBody>
      </p:sp>
    </p:spTree>
    <p:extLst>
      <p:ext uri="{BB962C8B-B14F-4D97-AF65-F5344CB8AC3E}">
        <p14:creationId xmlns:p14="http://schemas.microsoft.com/office/powerpoint/2010/main" val="1748093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rtl="1"/>
            <a:r>
              <a:rPr lang="ar-SA" dirty="0" smtClean="0">
                <a:solidFill>
                  <a:srgbClr val="AD9968"/>
                </a:solidFill>
                <a:effectLst>
                  <a:outerShdw blurRad="38100" dist="38100" dir="2700000" algn="tl">
                    <a:srgbClr val="000000">
                      <a:alpha val="43137"/>
                    </a:srgbClr>
                  </a:outerShdw>
                </a:effectLst>
              </a:rPr>
              <a:t>عناصر المحاضرة</a:t>
            </a:r>
            <a:endParaRPr lang="ar-SA" dirty="0">
              <a:solidFill>
                <a:srgbClr val="AD9968"/>
              </a:solidFill>
              <a:effectLst>
                <a:outerShdw blurRad="38100" dist="38100" dir="2700000" algn="tl">
                  <a:srgbClr val="000000">
                    <a:alpha val="43137"/>
                  </a:srgbClr>
                </a:outerShdw>
              </a:effectLst>
            </a:endParaRPr>
          </a:p>
        </p:txBody>
      </p:sp>
      <p:sp>
        <p:nvSpPr>
          <p:cNvPr id="5" name="عنصر نائب للمحتوى 4"/>
          <p:cNvSpPr>
            <a:spLocks noGrp="1"/>
          </p:cNvSpPr>
          <p:nvPr>
            <p:ph idx="1"/>
          </p:nvPr>
        </p:nvSpPr>
        <p:spPr/>
        <p:txBody>
          <a:bodyPr/>
          <a:lstStyle/>
          <a:p>
            <a:pPr algn="ctr" rtl="1"/>
            <a:endParaRPr lang="ar-SA" b="1" dirty="0" smtClean="0">
              <a:solidFill>
                <a:srgbClr val="FF0000"/>
              </a:solidFill>
            </a:endParaRPr>
          </a:p>
          <a:p>
            <a:pPr algn="ctr" rtl="1"/>
            <a:r>
              <a:rPr lang="ar-SA" b="1" dirty="0" smtClean="0">
                <a:solidFill>
                  <a:srgbClr val="FF0000"/>
                </a:solidFill>
              </a:rPr>
              <a:t>[1] الحديث الأول </a:t>
            </a:r>
          </a:p>
          <a:p>
            <a:pPr algn="ctr" rtl="1"/>
            <a:r>
              <a:rPr lang="ar-SA" b="1" dirty="0" smtClean="0">
                <a:solidFill>
                  <a:srgbClr val="FF0000"/>
                </a:solidFill>
              </a:rPr>
              <a:t>(ح3/ 1455 ، </a:t>
            </a:r>
            <a:r>
              <a:rPr lang="ar-SA" b="1" dirty="0" err="1" smtClean="0">
                <a:solidFill>
                  <a:srgbClr val="FF0000"/>
                </a:solidFill>
              </a:rPr>
              <a:t>ص</a:t>
            </a:r>
            <a:r>
              <a:rPr lang="ar-SA" b="1" dirty="0" smtClean="0">
                <a:solidFill>
                  <a:srgbClr val="FF0000"/>
                </a:solidFill>
              </a:rPr>
              <a:t> 294 – 296 )</a:t>
            </a:r>
          </a:p>
          <a:p>
            <a:pPr algn="ctr" rtl="1"/>
            <a:endParaRPr lang="ar-SA" b="1" dirty="0" smtClean="0">
              <a:solidFill>
                <a:srgbClr val="FF0000"/>
              </a:solidFill>
            </a:endParaRPr>
          </a:p>
          <a:p>
            <a:pPr marL="0" algn="ctr" rtl="1"/>
            <a:r>
              <a:rPr lang="ar-SA" b="1" dirty="0" smtClean="0">
                <a:solidFill>
                  <a:srgbClr val="009900"/>
                </a:solidFill>
              </a:rPr>
              <a:t>[2] الحديث الثاني </a:t>
            </a:r>
          </a:p>
          <a:p>
            <a:pPr marL="0" algn="ctr" rtl="1"/>
            <a:r>
              <a:rPr lang="ar-SA" b="1" dirty="0" smtClean="0">
                <a:solidFill>
                  <a:srgbClr val="009900"/>
                </a:solidFill>
              </a:rPr>
              <a:t>(ح18/ 1470 ، </a:t>
            </a:r>
            <a:r>
              <a:rPr lang="ar-SA" b="1" dirty="0" err="1" smtClean="0">
                <a:solidFill>
                  <a:srgbClr val="009900"/>
                </a:solidFill>
              </a:rPr>
              <a:t>ص</a:t>
            </a:r>
            <a:r>
              <a:rPr lang="ar-SA" b="1" dirty="0" smtClean="0">
                <a:solidFill>
                  <a:srgbClr val="009900"/>
                </a:solidFill>
              </a:rPr>
              <a:t> 311- 314)</a:t>
            </a:r>
          </a:p>
          <a:p>
            <a:pPr marL="0" algn="ctr" rtl="1"/>
            <a:endParaRPr lang="ar-SA" b="1" dirty="0" smtClean="0">
              <a:solidFill>
                <a:srgbClr val="00B0F0"/>
              </a:solidFill>
            </a:endParaRPr>
          </a:p>
          <a:p>
            <a:pPr marL="0" rtl="1"/>
            <a:endParaRPr lang="ar-SA" b="1" dirty="0" smtClean="0">
              <a:solidFill>
                <a:srgbClr val="FF0000"/>
              </a:solidFill>
            </a:endParaRPr>
          </a:p>
          <a:p>
            <a:pPr marL="0" rtl="1"/>
            <a:endParaRPr lang="ar-SA" b="1" dirty="0" smtClean="0">
              <a:solidFill>
                <a:srgbClr val="FF0000"/>
              </a:solidFill>
            </a:endParaRPr>
          </a:p>
          <a:p>
            <a:pPr marL="0" algn="ctr" rtl="1"/>
            <a:endParaRPr lang="ar-SA" dirty="0" smtClean="0">
              <a:solidFill>
                <a:srgbClr val="FF0000"/>
              </a:solidFill>
            </a:endParaRPr>
          </a:p>
        </p:txBody>
      </p:sp>
    </p:spTree>
    <p:extLst>
      <p:ext uri="{BB962C8B-B14F-4D97-AF65-F5344CB8AC3E}">
        <p14:creationId xmlns:p14="http://schemas.microsoft.com/office/powerpoint/2010/main" val="3416083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rPr>
              <a:t>[1] الحديث الأول</a:t>
            </a:r>
          </a:p>
        </p:txBody>
      </p:sp>
      <p:sp>
        <p:nvSpPr>
          <p:cNvPr id="5" name="عنصر نائب للمحتوى 4"/>
          <p:cNvSpPr>
            <a:spLocks noGrp="1"/>
          </p:cNvSpPr>
          <p:nvPr>
            <p:ph idx="1"/>
          </p:nvPr>
        </p:nvSpPr>
        <p:spPr/>
        <p:txBody>
          <a:bodyPr/>
          <a:lstStyle/>
          <a:p>
            <a:pPr marL="0" algn="justLow" rtl="1"/>
            <a:r>
              <a:rPr lang="ar-SA" dirty="0" smtClean="0"/>
              <a:t>عن أبي هريرة </a:t>
            </a:r>
            <a:r>
              <a:rPr lang="ar-SA" sz="2800" dirty="0" smtClean="0"/>
              <a:t>– رضي الله تعالى عنه – </a:t>
            </a:r>
            <a:r>
              <a:rPr lang="ar-SA" dirty="0" smtClean="0"/>
              <a:t>قال : </a:t>
            </a:r>
            <a:r>
              <a:rPr lang="ar-SA" dirty="0" smtClean="0">
                <a:solidFill>
                  <a:srgbClr val="FF0000"/>
                </a:solidFill>
              </a:rPr>
              <a:t>قال رسول الله – صلى الله عليه وسلم –: { ما جلس قومٌ مجلساً يذكُرونَ اللهَ إلا حفَّتهُم الملائكةُ ، وغشيتهمُ الرحمةُ ، وذكرهمُ الله فيمن عِندَهُ } </a:t>
            </a:r>
            <a:r>
              <a:rPr lang="ar-SA" dirty="0" smtClean="0"/>
              <a:t>أخرجه مسلم. </a:t>
            </a:r>
          </a:p>
          <a:p>
            <a:pPr marL="0" algn="justLow" rtl="1"/>
            <a:r>
              <a:rPr lang="ar-SA" b="1" dirty="0" smtClean="0">
                <a:solidFill>
                  <a:srgbClr val="FF0000"/>
                </a:solidFill>
              </a:rPr>
              <a:t># الصحابي الراوي للحديث : </a:t>
            </a:r>
            <a:r>
              <a:rPr lang="ar-SA" dirty="0" smtClean="0"/>
              <a:t>هو أبو هريرة – رضي الله عنه – .</a:t>
            </a:r>
          </a:p>
          <a:p>
            <a:pPr marL="0" algn="justLow" rtl="1"/>
            <a:r>
              <a:rPr lang="ar-SA" b="1" dirty="0" smtClean="0">
                <a:solidFill>
                  <a:srgbClr val="FF0000"/>
                </a:solidFill>
              </a:rPr>
              <a:t># المحدث الذي أخرج الحديث : </a:t>
            </a:r>
            <a:r>
              <a:rPr lang="ar-SA" dirty="0" smtClean="0"/>
              <a:t>هو الإمام مسلم – رحمه الله تعالى-.</a:t>
            </a:r>
          </a:p>
          <a:p>
            <a:pPr marL="0" algn="justLow" rtl="1"/>
            <a:r>
              <a:rPr lang="ar-SA" b="1" dirty="0" smtClean="0">
                <a:solidFill>
                  <a:srgbClr val="FF0000"/>
                </a:solidFill>
              </a:rPr>
              <a:t># معاني أهمِ مفردات الحديث :</a:t>
            </a:r>
          </a:p>
          <a:p>
            <a:pPr marL="0" algn="justLow" rtl="1"/>
            <a:r>
              <a:rPr lang="ar-SA" dirty="0" smtClean="0">
                <a:solidFill>
                  <a:srgbClr val="FF0000"/>
                </a:solidFill>
              </a:rPr>
              <a:t>= يذكرون الله : الذكرُ: </a:t>
            </a:r>
            <a:r>
              <a:rPr lang="ar-SA" dirty="0" smtClean="0"/>
              <a:t>مصدرُ ذَكَرَ ؛ وهو ما يجري على اللسان والقلـب ؛ والمراد </a:t>
            </a:r>
            <a:r>
              <a:rPr lang="ar-SA" dirty="0" err="1" smtClean="0"/>
              <a:t>بـه</a:t>
            </a:r>
            <a:r>
              <a:rPr lang="ar-SA" dirty="0" smtClean="0"/>
              <a:t> ذكـرُ اللـه سبحانـه بالتسبيـحِ والتحميـدِ والتهليـلِ </a:t>
            </a:r>
          </a:p>
          <a:p>
            <a:pPr marL="0" algn="justLow" rtl="1"/>
            <a:endParaRPr lang="ar-SA" b="1" dirty="0" smtClean="0">
              <a:solidFill>
                <a:srgbClr val="FF0000"/>
              </a:solidFill>
            </a:endParaRPr>
          </a:p>
          <a:p>
            <a:pPr marL="0" algn="justLow" rtl="1"/>
            <a:endParaRPr lang="ar-SA" b="1" dirty="0" smtClean="0">
              <a:solidFill>
                <a:srgbClr val="FF0000"/>
              </a:solidFill>
            </a:endParaRPr>
          </a:p>
          <a:p>
            <a:pPr marL="0" algn="justLow" rtl="1"/>
            <a:endParaRPr lang="ar-SA" dirty="0" smtClean="0"/>
          </a:p>
        </p:txBody>
      </p:sp>
    </p:spTree>
    <p:extLst>
      <p:ext uri="{BB962C8B-B14F-4D97-AF65-F5344CB8AC3E}">
        <p14:creationId xmlns:p14="http://schemas.microsoft.com/office/powerpoint/2010/main" val="2722560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a:r>
              <a:rPr lang="ar-SA" b="1" dirty="0" smtClean="0">
                <a:solidFill>
                  <a:srgbClr val="FF0000"/>
                </a:solidFill>
                <a:effectLst>
                  <a:outerShdw blurRad="38100" dist="38100" dir="2700000" algn="tl">
                    <a:srgbClr val="000000">
                      <a:alpha val="43137"/>
                    </a:srgbClr>
                  </a:outerShdw>
                </a:effectLst>
                <a:cs typeface="Arial" pitchFamily="34" charset="0"/>
              </a:rPr>
              <a:t/>
            </a:r>
            <a:br>
              <a:rPr lang="ar-SA" b="1" dirty="0" smtClean="0">
                <a:solidFill>
                  <a:srgbClr val="FF0000"/>
                </a:solidFill>
                <a:effectLst>
                  <a:outerShdw blurRad="38100" dist="38100" dir="2700000" algn="tl">
                    <a:srgbClr val="000000">
                      <a:alpha val="43137"/>
                    </a:srgbClr>
                  </a:outerShdw>
                </a:effectLst>
                <a:cs typeface="Arial" pitchFamily="34" charset="0"/>
              </a:rPr>
            </a:br>
            <a:r>
              <a:rPr lang="ar-SA" b="1" dirty="0" smtClean="0">
                <a:solidFill>
                  <a:srgbClr val="FF0000"/>
                </a:solidFill>
                <a:effectLst>
                  <a:outerShdw blurRad="38100" dist="38100" dir="2700000" algn="tl">
                    <a:srgbClr val="000000">
                      <a:alpha val="43137"/>
                    </a:srgbClr>
                  </a:outerShdw>
                </a:effectLst>
                <a:cs typeface="Arial" pitchFamily="34" charset="0"/>
              </a:rPr>
              <a:t>تابع [1]</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endParaRPr lang="ar-SA" b="1" dirty="0"/>
          </a:p>
        </p:txBody>
      </p:sp>
      <p:sp>
        <p:nvSpPr>
          <p:cNvPr id="4" name="عنصر نائب للمحتوى 3"/>
          <p:cNvSpPr>
            <a:spLocks noGrp="1"/>
          </p:cNvSpPr>
          <p:nvPr>
            <p:ph idx="1"/>
          </p:nvPr>
        </p:nvSpPr>
        <p:spPr/>
        <p:txBody>
          <a:bodyPr/>
          <a:lstStyle/>
          <a:p>
            <a:pPr algn="justLow" rtl="1"/>
            <a:r>
              <a:rPr lang="ar-SA" dirty="0" smtClean="0"/>
              <a:t>   والتكبيرِ , وتلاوةِ القرآن الكريم , ونحوِ ذلك . والذكرُ حقيقة في ذكرِ اللسان , ويُؤجَرُ عليه الذاكر ؛ فإن </a:t>
            </a:r>
            <a:r>
              <a:rPr lang="ar-SA" dirty="0" err="1" smtClean="0"/>
              <a:t>انضافَ</a:t>
            </a:r>
            <a:r>
              <a:rPr lang="ar-SA" dirty="0" smtClean="0"/>
              <a:t> إلى الذكرِ باللسانِ الذكرُ بالقلبِ فهو أكمَلُ ؛ ولذلك فإنّ الذكرَ على ثلاثِ درجات : </a:t>
            </a:r>
          </a:p>
          <a:p>
            <a:pPr algn="justLow" rtl="1"/>
            <a:r>
              <a:rPr lang="ar-SA" dirty="0" smtClean="0"/>
              <a:t>   الأولى : ذكرٌ يتواطأُ عليه القلب واللسان ؛ وهو أعلاها وأفضلها  .</a:t>
            </a:r>
          </a:p>
          <a:p>
            <a:pPr algn="justLow" rtl="1"/>
            <a:r>
              <a:rPr lang="ar-SA" dirty="0" smtClean="0"/>
              <a:t>   الثانيـة : ذكر بالقلب وحده .</a:t>
            </a:r>
          </a:p>
          <a:p>
            <a:pPr algn="justLow" rtl="1"/>
            <a:r>
              <a:rPr lang="ar-SA" dirty="0" smtClean="0"/>
              <a:t>   الثالثة  : ذكرٌ باللسان وحده . </a:t>
            </a:r>
            <a:endParaRPr lang="ar-SA" dirty="0" smtClean="0">
              <a:solidFill>
                <a:srgbClr val="FF0000"/>
              </a:solidFill>
            </a:endParaRPr>
          </a:p>
          <a:p>
            <a:pPr rtl="1"/>
            <a:r>
              <a:rPr lang="ar-SA" dirty="0" smtClean="0">
                <a:solidFill>
                  <a:srgbClr val="FF0000"/>
                </a:solidFill>
              </a:rPr>
              <a:t>= حفتهم الملائكة :</a:t>
            </a:r>
            <a:r>
              <a:rPr lang="ar-SA" b="1" dirty="0" smtClean="0">
                <a:solidFill>
                  <a:srgbClr val="FF0000"/>
                </a:solidFill>
              </a:rPr>
              <a:t> </a:t>
            </a:r>
            <a:r>
              <a:rPr lang="ar-SA" dirty="0" smtClean="0"/>
              <a:t>أي : أحاطت بهم واستدارت عليهم .</a:t>
            </a:r>
          </a:p>
          <a:p>
            <a:pPr rtl="1"/>
            <a:r>
              <a:rPr lang="ar-SA" dirty="0" smtClean="0">
                <a:solidFill>
                  <a:srgbClr val="FF0000"/>
                </a:solidFill>
              </a:rPr>
              <a:t>= غشيتهم الرحمة : </a:t>
            </a:r>
            <a:r>
              <a:rPr lang="ar-SA" dirty="0" smtClean="0"/>
              <a:t>أي : غطتهم الرحمة .</a:t>
            </a:r>
          </a:p>
          <a:p>
            <a:pPr rtl="1"/>
            <a:endParaRPr lang="ar-SA" dirty="0" smtClean="0"/>
          </a:p>
          <a:p>
            <a:endParaRPr lang="ar-SA" dirty="0"/>
          </a:p>
        </p:txBody>
      </p:sp>
    </p:spTree>
    <p:extLst>
      <p:ext uri="{BB962C8B-B14F-4D97-AF65-F5344CB8AC3E}">
        <p14:creationId xmlns:p14="http://schemas.microsoft.com/office/powerpoint/2010/main" val="3489073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effectLst>
                  <a:outerShdw blurRad="38100" dist="38100" dir="2700000" algn="tl">
                    <a:srgbClr val="000000">
                      <a:alpha val="43137"/>
                    </a:srgbClr>
                  </a:outerShdw>
                </a:effectLst>
                <a:cs typeface="Arial" pitchFamily="34" charset="0"/>
              </a:rPr>
              <a:t>تابع [2]</a:t>
            </a:r>
            <a:endParaRPr lang="ar-SA" dirty="0"/>
          </a:p>
        </p:txBody>
      </p:sp>
      <p:sp>
        <p:nvSpPr>
          <p:cNvPr id="4" name="عنوان 1"/>
          <p:cNvSpPr txBox="1">
            <a:spLocks/>
          </p:cNvSpPr>
          <p:nvPr/>
        </p:nvSpPr>
        <p:spPr bwMode="auto">
          <a:xfrm>
            <a:off x="679784" y="304800"/>
            <a:ext cx="8801100" cy="12652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ar-SA"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Arial" pitchFamily="34" charset="0"/>
              </a:rPr>
              <a:t>تابع [1]</a:t>
            </a:r>
            <a:endParaRPr kumimoji="0" lang="ar-SA" sz="44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n-lt"/>
              <a:ea typeface="+mn-ea"/>
              <a:cs typeface="+mn-cs"/>
            </a:endParaRPr>
          </a:p>
        </p:txBody>
      </p:sp>
      <p:sp>
        <p:nvSpPr>
          <p:cNvPr id="5" name="عنصر نائب للمحتوى 4"/>
          <p:cNvSpPr>
            <a:spLocks noGrp="1"/>
          </p:cNvSpPr>
          <p:nvPr>
            <p:ph idx="1"/>
          </p:nvPr>
        </p:nvSpPr>
        <p:spPr/>
        <p:txBody>
          <a:bodyPr/>
          <a:lstStyle/>
          <a:p>
            <a:pPr algn="justLow" rtl="1"/>
            <a:r>
              <a:rPr lang="ar-SA" b="1" dirty="0" smtClean="0">
                <a:solidFill>
                  <a:srgbClr val="FF0000"/>
                </a:solidFill>
              </a:rPr>
              <a:t># بعض ما يؤخذ من الحديث :</a:t>
            </a:r>
          </a:p>
          <a:p>
            <a:pPr algn="justLow" rtl="1">
              <a:buFont typeface="Arial" pitchFamily="34" charset="0"/>
              <a:buChar char="•"/>
            </a:pPr>
            <a:r>
              <a:rPr lang="ar-SA" dirty="0" smtClean="0"/>
              <a:t>فضيلة الاجتماع على الذكر .</a:t>
            </a:r>
            <a:endParaRPr lang="ar-SA" b="1" dirty="0" smtClean="0">
              <a:solidFill>
                <a:srgbClr val="FF0000"/>
              </a:solidFill>
            </a:endParaRPr>
          </a:p>
          <a:p>
            <a:pPr algn="justLow" rtl="1">
              <a:buFont typeface="Arial" pitchFamily="34" charset="0"/>
              <a:buChar char="•"/>
            </a:pPr>
            <a:r>
              <a:rPr lang="ar-SA" dirty="0" smtClean="0"/>
              <a:t>فضيلة مجالس الذكر والذاكرين ؛ ومن هذه الفضائل :</a:t>
            </a:r>
          </a:p>
          <a:p>
            <a:pPr marL="514350" indent="-514350" algn="justLow" rtl="1">
              <a:buFont typeface="+mj-lt"/>
              <a:buAutoNum type="arabicPeriod"/>
            </a:pPr>
            <a:r>
              <a:rPr lang="ar-SA" dirty="0" smtClean="0"/>
              <a:t>أن الملائكة تحضرها بعد التماسِهم لها ؛ ويؤيد هذا ما أخرجه البخاري </a:t>
            </a:r>
            <a:r>
              <a:rPr lang="ar-SA" sz="2800" dirty="0" smtClean="0"/>
              <a:t>في </a:t>
            </a:r>
            <a:r>
              <a:rPr lang="ar-SA" sz="2800" dirty="0" err="1" smtClean="0"/>
              <a:t>صحيحه</a:t>
            </a:r>
            <a:r>
              <a:rPr lang="ar-SA" sz="2800" dirty="0" smtClean="0"/>
              <a:t> </a:t>
            </a:r>
            <a:r>
              <a:rPr lang="ar-SA" dirty="0" smtClean="0"/>
              <a:t>:{ إن لله ملائكةً يطوفون في الطرقِ يلتمسون أهل الذكرِ؛ فإذا وجدوا قوما يذكرون الله تعالى تنادَوْا </a:t>
            </a:r>
            <a:r>
              <a:rPr lang="ar-SA" dirty="0" err="1" smtClean="0"/>
              <a:t>هَلمّوا</a:t>
            </a:r>
            <a:r>
              <a:rPr lang="ar-SA" dirty="0" smtClean="0"/>
              <a:t> إلى حاجتِكُم , قال : فيحفُّونهم بأجنحتهم إلى السماءِ الدُّنْيا } الحديث  .</a:t>
            </a:r>
          </a:p>
          <a:p>
            <a:pPr marL="514350" indent="-514350" algn="justLow" rtl="1">
              <a:buFont typeface="+mj-lt"/>
              <a:buAutoNum type="arabicPeriod"/>
            </a:pPr>
            <a:r>
              <a:rPr lang="ar-SA" dirty="0" smtClean="0"/>
              <a:t> أنها سببٌ في نزول رحمة الله تعالى على الذاكرين .   </a:t>
            </a:r>
          </a:p>
          <a:p>
            <a:pPr algn="justLow" rtl="1"/>
            <a:endParaRPr lang="ar-SA" dirty="0"/>
          </a:p>
        </p:txBody>
      </p:sp>
    </p:spTree>
    <p:extLst>
      <p:ext uri="{BB962C8B-B14F-4D97-AF65-F5344CB8AC3E}">
        <p14:creationId xmlns:p14="http://schemas.microsoft.com/office/powerpoint/2010/main" val="964490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lvl="0" algn="ctr" rtl="1"/>
            <a:r>
              <a:rPr lang="ar-SA" b="1" dirty="0" smtClean="0">
                <a:solidFill>
                  <a:srgbClr val="FF0000"/>
                </a:solidFill>
                <a:effectLst>
                  <a:outerShdw blurRad="38100" dist="38100" dir="2700000" algn="tl">
                    <a:srgbClr val="000000">
                      <a:alpha val="43137"/>
                    </a:srgbClr>
                  </a:outerShdw>
                </a:effectLst>
                <a:cs typeface="Arial" pitchFamily="34" charset="0"/>
              </a:rPr>
              <a:t>تابع [1]</a:t>
            </a:r>
            <a:endParaRPr lang="ar-SA" dirty="0"/>
          </a:p>
        </p:txBody>
      </p:sp>
      <p:sp>
        <p:nvSpPr>
          <p:cNvPr id="3" name="عنصر نائب للمحتوى 2"/>
          <p:cNvSpPr>
            <a:spLocks noGrp="1"/>
          </p:cNvSpPr>
          <p:nvPr>
            <p:ph idx="1"/>
          </p:nvPr>
        </p:nvSpPr>
        <p:spPr/>
        <p:txBody>
          <a:bodyPr/>
          <a:lstStyle/>
          <a:p>
            <a:pPr marL="514350" indent="-514350" algn="justLow" rtl="1">
              <a:buFont typeface="+mj-lt"/>
              <a:buAutoNum type="arabicPeriod" startAt="3"/>
            </a:pPr>
            <a:r>
              <a:rPr lang="ar-SA" dirty="0" smtClean="0"/>
              <a:t>أنها سببٌ في ذكر الله تعالى لعباده الذاكرين ؛ كما قال تعالى :    { فاذكُروني أذكُرْكُمْ } - البقرة:152 - .</a:t>
            </a:r>
          </a:p>
          <a:p>
            <a:pPr marL="514350" indent="-514350" rtl="1"/>
            <a:r>
              <a:rPr lang="ar-SA" b="1" dirty="0" smtClean="0">
                <a:solidFill>
                  <a:srgbClr val="FF0000"/>
                </a:solidFill>
              </a:rPr>
              <a:t># فوائد :</a:t>
            </a:r>
          </a:p>
          <a:p>
            <a:pPr algn="justLow" rtl="1">
              <a:buFont typeface="Arial" pitchFamily="34" charset="0"/>
              <a:buChar char="•"/>
            </a:pPr>
            <a:r>
              <a:rPr lang="ar-SA" dirty="0" smtClean="0"/>
              <a:t>دلَّ القرآن الكريم على فضل الذكر ؛ فمن ذلك : الآية السابقة , وقوله تعالى : { وَلَذِكْرُ الله </a:t>
            </a:r>
            <a:r>
              <a:rPr lang="ar-SA" dirty="0" err="1" smtClean="0"/>
              <a:t>ِ</a:t>
            </a:r>
            <a:r>
              <a:rPr lang="ar-SA" dirty="0" smtClean="0"/>
              <a:t> أكْبَرُ } - العنكبوت : 45 - .</a:t>
            </a:r>
          </a:p>
          <a:p>
            <a:pPr algn="justLow" rtl="1">
              <a:buFont typeface="Arial" pitchFamily="34" charset="0"/>
              <a:buChar char="•"/>
            </a:pPr>
            <a:r>
              <a:rPr lang="ar-SA" dirty="0" smtClean="0"/>
              <a:t>للشارح رحمه الله تعالى كلام جميل في بيان فضـــل الذكر ؛ أورده في ( سبل السلام : مج4 ج8 </a:t>
            </a:r>
            <a:r>
              <a:rPr lang="ar-SA" dirty="0" err="1" smtClean="0"/>
              <a:t>ص</a:t>
            </a:r>
            <a:r>
              <a:rPr lang="ar-SA" dirty="0" smtClean="0"/>
              <a:t> 296 ) فَليُراجَع هناك .</a:t>
            </a:r>
          </a:p>
          <a:p>
            <a:pPr rtl="1">
              <a:buFont typeface="Arial" pitchFamily="34" charset="0"/>
              <a:buChar char="•"/>
            </a:pPr>
            <a:r>
              <a:rPr lang="ar-SA" dirty="0" smtClean="0"/>
              <a:t>للذكرِ فوائد جليلة ! وهي كثيرة جدا ؛ منها :</a:t>
            </a:r>
          </a:p>
          <a:p>
            <a:pPr rtl="1">
              <a:buFont typeface="Arial" pitchFamily="34" charset="0"/>
              <a:buChar char="•"/>
            </a:pPr>
            <a:endParaRPr lang="ar-SA" dirty="0" smtClean="0"/>
          </a:p>
          <a:p>
            <a:pPr rtl="1">
              <a:buFont typeface="Arial" pitchFamily="34" charset="0"/>
              <a:buChar char="•"/>
            </a:pPr>
            <a:endParaRPr lang="ar-SA" dirty="0"/>
          </a:p>
        </p:txBody>
      </p:sp>
    </p:spTree>
    <p:extLst>
      <p:ext uri="{BB962C8B-B14F-4D97-AF65-F5344CB8AC3E}">
        <p14:creationId xmlns:p14="http://schemas.microsoft.com/office/powerpoint/2010/main" val="2631728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rtl="1"/>
            <a:r>
              <a:rPr lang="ar-SA" b="1" dirty="0" smtClean="0">
                <a:solidFill>
                  <a:srgbClr val="FF0000"/>
                </a:solidFill>
                <a:effectLst>
                  <a:outerShdw blurRad="38100" dist="38100" dir="2700000" algn="tl">
                    <a:srgbClr val="000000">
                      <a:alpha val="43137"/>
                    </a:srgbClr>
                  </a:outerShdw>
                </a:effectLst>
                <a:cs typeface="Arial" pitchFamily="34" charset="0"/>
              </a:rPr>
              <a:t>تابع [1]</a:t>
            </a:r>
            <a:endParaRPr lang="ar-SA" dirty="0"/>
          </a:p>
        </p:txBody>
      </p:sp>
      <p:sp>
        <p:nvSpPr>
          <p:cNvPr id="3" name="عنصر نائب للمحتوى 2"/>
          <p:cNvSpPr>
            <a:spLocks noGrp="1"/>
          </p:cNvSpPr>
          <p:nvPr>
            <p:ph idx="1"/>
          </p:nvPr>
        </p:nvSpPr>
        <p:spPr/>
        <p:txBody>
          <a:bodyPr/>
          <a:lstStyle/>
          <a:p>
            <a:pPr marL="514350" indent="-514350" rtl="1">
              <a:buFont typeface="+mj-lt"/>
              <a:buAutoNum type="arabicPeriod"/>
            </a:pPr>
            <a:r>
              <a:rPr lang="ar-SA" dirty="0" smtClean="0"/>
              <a:t>أنه يرضي الرحمن ويطرد الشيطان ! </a:t>
            </a:r>
          </a:p>
          <a:p>
            <a:pPr marL="514350" indent="-514350" rtl="1">
              <a:buFont typeface="+mj-lt"/>
              <a:buAutoNum type="arabicPeriod"/>
            </a:pPr>
            <a:r>
              <a:rPr lang="ar-SA" dirty="0" smtClean="0"/>
              <a:t>أنه يُزيل عن القلب الهم والغم ويَجلب له الفرح والسرور !</a:t>
            </a:r>
          </a:p>
          <a:p>
            <a:pPr marL="514350" indent="-514350" rtl="1">
              <a:buFont typeface="+mj-lt"/>
              <a:buAutoNum type="arabicPeriod"/>
            </a:pPr>
            <a:r>
              <a:rPr lang="ar-SA" dirty="0" smtClean="0"/>
              <a:t>أنه أيسر العبادات من حيث الجهد ومن أفضلها من حيث الأجر !</a:t>
            </a:r>
          </a:p>
          <a:p>
            <a:pPr marL="514350" indent="-514350" algn="justLow" rtl="1">
              <a:buFont typeface="+mj-lt"/>
              <a:buAutoNum type="arabicPeriod"/>
            </a:pPr>
            <a:r>
              <a:rPr lang="ar-SA" dirty="0" smtClean="0"/>
              <a:t>أنه يُقَوي بدن الذاكر ؛ فينجز معه ما لا ينجزه بدونه !وقد علم الرسول – صلى الله عليه وسلم – ابنته فاطمة وزوجها علياً التسبيح والتحميد والتكبير ( كلَّ واحد منها ثلاثا وثلاثين مرة) لمَّا  شكت إليه ما تلقى من مشقة الطحن , والسقي , والخدمة المنزلية ، وقال : { إنه خيرٌ لكما من خادم } .   </a:t>
            </a:r>
          </a:p>
          <a:p>
            <a:pPr marL="514350" indent="-514350" rtl="1">
              <a:buFont typeface="+mj-lt"/>
              <a:buAutoNum type="arabicPeriod"/>
            </a:pPr>
            <a:endParaRPr lang="ar-SA" dirty="0"/>
          </a:p>
        </p:txBody>
      </p:sp>
    </p:spTree>
    <p:extLst>
      <p:ext uri="{BB962C8B-B14F-4D97-AF65-F5344CB8AC3E}">
        <p14:creationId xmlns:p14="http://schemas.microsoft.com/office/powerpoint/2010/main" val="418172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marL="0" algn="ctr" rtl="1"/>
            <a:r>
              <a:rPr lang="ar-SA" b="1" dirty="0" smtClean="0">
                <a:solidFill>
                  <a:srgbClr val="009900"/>
                </a:solidFill>
              </a:rPr>
              <a:t>[2] الحديث الثاني </a:t>
            </a:r>
          </a:p>
        </p:txBody>
      </p:sp>
      <p:sp>
        <p:nvSpPr>
          <p:cNvPr id="4" name="عنصر نائب للمحتوى 3"/>
          <p:cNvSpPr>
            <a:spLocks noGrp="1"/>
          </p:cNvSpPr>
          <p:nvPr>
            <p:ph idx="1"/>
          </p:nvPr>
        </p:nvSpPr>
        <p:spPr/>
        <p:txBody>
          <a:bodyPr/>
          <a:lstStyle/>
          <a:p>
            <a:pPr marL="0" algn="justLow" rtl="1"/>
            <a:r>
              <a:rPr lang="ar-SA" dirty="0" smtClean="0"/>
              <a:t>عن شدّاد بنِ </a:t>
            </a:r>
            <a:r>
              <a:rPr lang="ar-SA" dirty="0" err="1" smtClean="0"/>
              <a:t>أوْسٍ</a:t>
            </a:r>
            <a:r>
              <a:rPr lang="ar-SA" dirty="0" smtClean="0"/>
              <a:t> </a:t>
            </a:r>
            <a:r>
              <a:rPr lang="ar-SA" sz="2800" dirty="0" smtClean="0"/>
              <a:t>– رضي الله عنه – </a:t>
            </a:r>
            <a:r>
              <a:rPr lang="ar-SA" dirty="0" smtClean="0"/>
              <a:t>قال : </a:t>
            </a:r>
            <a:r>
              <a:rPr lang="ar-SA" dirty="0" smtClean="0">
                <a:solidFill>
                  <a:srgbClr val="009900"/>
                </a:solidFill>
              </a:rPr>
              <a:t>قال رسول الله – صلى الله عليه وسلم – : { سيدُ الاستغفارِ أن يقولَ العبدُ : اللهم أنت ربي لا إله إلا أنت ، خلقتني وأنا عبدُكَ ، وأنا على عهدِكَ ووعدكَ ما استطعت </a:t>
            </a:r>
            <a:r>
              <a:rPr lang="ar-SA" dirty="0" err="1" smtClean="0">
                <a:solidFill>
                  <a:srgbClr val="009900"/>
                </a:solidFill>
              </a:rPr>
              <a:t>ُ</a:t>
            </a:r>
            <a:r>
              <a:rPr lang="ar-SA" dirty="0" smtClean="0">
                <a:solidFill>
                  <a:srgbClr val="009900"/>
                </a:solidFill>
              </a:rPr>
              <a:t> ، أعوذُ بكَ من شرِّ ما صنعتُ </a:t>
            </a:r>
            <a:r>
              <a:rPr lang="ar-SA" dirty="0" err="1" smtClean="0">
                <a:solidFill>
                  <a:srgbClr val="009900"/>
                </a:solidFill>
              </a:rPr>
              <a:t>أبوءُ</a:t>
            </a:r>
            <a:r>
              <a:rPr lang="ar-SA" dirty="0" smtClean="0">
                <a:solidFill>
                  <a:srgbClr val="009900"/>
                </a:solidFill>
              </a:rPr>
              <a:t>  </a:t>
            </a:r>
            <a:r>
              <a:rPr lang="ar-SA" dirty="0" err="1" smtClean="0">
                <a:solidFill>
                  <a:srgbClr val="009900"/>
                </a:solidFill>
              </a:rPr>
              <a:t>لك</a:t>
            </a:r>
            <a:r>
              <a:rPr lang="ar-SA" dirty="0" smtClean="0">
                <a:solidFill>
                  <a:srgbClr val="009900"/>
                </a:solidFill>
              </a:rPr>
              <a:t> بنعمتك علي ، </a:t>
            </a:r>
            <a:r>
              <a:rPr lang="ar-SA" dirty="0" err="1" smtClean="0">
                <a:solidFill>
                  <a:srgbClr val="009900"/>
                </a:solidFill>
              </a:rPr>
              <a:t>وأبوءُ</a:t>
            </a:r>
            <a:r>
              <a:rPr lang="ar-SA" dirty="0" smtClean="0">
                <a:solidFill>
                  <a:srgbClr val="009900"/>
                </a:solidFill>
              </a:rPr>
              <a:t>  بذنبي فاغفر لي , فإنَّه لا يغفر الذنوب إلا أنتَ }</a:t>
            </a:r>
            <a:r>
              <a:rPr lang="ar-SA" dirty="0" smtClean="0"/>
              <a:t> أخرجه البخاري .</a:t>
            </a:r>
          </a:p>
          <a:p>
            <a:pPr marL="0" algn="justLow" rtl="1"/>
            <a:r>
              <a:rPr lang="ar-SA" dirty="0" smtClean="0"/>
              <a:t>وتمام الحديث : </a:t>
            </a:r>
            <a:r>
              <a:rPr lang="ar-SA" dirty="0" smtClean="0">
                <a:solidFill>
                  <a:srgbClr val="009900"/>
                </a:solidFill>
              </a:rPr>
              <a:t>{ من قالها من النهار موقنا </a:t>
            </a:r>
            <a:r>
              <a:rPr lang="ar-SA" dirty="0" err="1" smtClean="0">
                <a:solidFill>
                  <a:srgbClr val="009900"/>
                </a:solidFill>
              </a:rPr>
              <a:t>بها</a:t>
            </a:r>
            <a:r>
              <a:rPr lang="ar-SA" dirty="0" smtClean="0">
                <a:solidFill>
                  <a:srgbClr val="009900"/>
                </a:solidFill>
              </a:rPr>
              <a:t> فمات من يومه قبل أن يُمسيَ فهو من أهل الجنة ، ومن قالها من الليل وهو موقن </a:t>
            </a:r>
            <a:r>
              <a:rPr lang="ar-SA" dirty="0" err="1" smtClean="0">
                <a:solidFill>
                  <a:srgbClr val="009900"/>
                </a:solidFill>
              </a:rPr>
              <a:t>بها</a:t>
            </a:r>
            <a:r>
              <a:rPr lang="ar-SA" dirty="0" smtClean="0">
                <a:solidFill>
                  <a:srgbClr val="009900"/>
                </a:solidFill>
              </a:rPr>
              <a:t> فمات قبل أن يُصبحَ فهو من أهل الجنة } .</a:t>
            </a:r>
          </a:p>
          <a:p>
            <a:pPr rtl="1"/>
            <a:r>
              <a:rPr lang="ar-SA" b="1" dirty="0" smtClean="0">
                <a:solidFill>
                  <a:srgbClr val="009900"/>
                </a:solidFill>
              </a:rPr>
              <a:t># الصحابي الراوي للحديث : </a:t>
            </a:r>
            <a:r>
              <a:rPr lang="ar-SA" dirty="0" smtClean="0"/>
              <a:t>هو شدّاد بنُ </a:t>
            </a:r>
            <a:r>
              <a:rPr lang="ar-SA" dirty="0" err="1" smtClean="0"/>
              <a:t>أوْسٍ</a:t>
            </a:r>
            <a:r>
              <a:rPr lang="ar-SA" dirty="0" smtClean="0"/>
              <a:t> – رضي الله عنه – </a:t>
            </a:r>
            <a:endParaRPr lang="ar-SA" dirty="0">
              <a:solidFill>
                <a:srgbClr val="009900"/>
              </a:solidFill>
            </a:endParaRPr>
          </a:p>
        </p:txBody>
      </p:sp>
    </p:spTree>
    <p:extLst>
      <p:ext uri="{BB962C8B-B14F-4D97-AF65-F5344CB8AC3E}">
        <p14:creationId xmlns:p14="http://schemas.microsoft.com/office/powerpoint/2010/main" val="1623889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ar-SA" b="1" dirty="0" smtClean="0">
                <a:solidFill>
                  <a:srgbClr val="009900"/>
                </a:solidFill>
              </a:rPr>
              <a:t>تابع [2]</a:t>
            </a:r>
            <a:endParaRPr lang="ar-SA" dirty="0">
              <a:solidFill>
                <a:srgbClr val="009900"/>
              </a:solidFill>
            </a:endParaRPr>
          </a:p>
        </p:txBody>
      </p:sp>
      <p:sp>
        <p:nvSpPr>
          <p:cNvPr id="3" name="عنصر نائب للمحتوى 2"/>
          <p:cNvSpPr>
            <a:spLocks noGrp="1"/>
          </p:cNvSpPr>
          <p:nvPr>
            <p:ph idx="1"/>
          </p:nvPr>
        </p:nvSpPr>
        <p:spPr/>
        <p:txBody>
          <a:bodyPr/>
          <a:lstStyle/>
          <a:p>
            <a:pPr marL="324000" algn="justLow" rtl="1"/>
            <a:r>
              <a:rPr lang="ar-SA" b="1" dirty="0" smtClean="0">
                <a:solidFill>
                  <a:srgbClr val="009900"/>
                </a:solidFill>
              </a:rPr>
              <a:t># معاني أهمِ مفردات الحديث :</a:t>
            </a:r>
          </a:p>
          <a:p>
            <a:pPr marL="324000" algn="justLow" rtl="1"/>
            <a:r>
              <a:rPr lang="ar-SA" dirty="0" smtClean="0">
                <a:solidFill>
                  <a:srgbClr val="009900"/>
                </a:solidFill>
              </a:rPr>
              <a:t>= سيِّدُ الاستغفار : </a:t>
            </a:r>
            <a:r>
              <a:rPr lang="ar-SA" dirty="0" smtClean="0"/>
              <a:t>السيد هو في الأصل الرئيس الذي يُقْصَدُ إليه في الحوائج ، ويُرْجَعُ إليه في الأمور ؛ ولمَّا كان هذا الدعاء جامعا لمعاني التوبة استُعيرَ له اسم السيد ؛ ففيه الإقرار لله تعالى بالربوبية </a:t>
            </a:r>
            <a:r>
              <a:rPr lang="ar-SA" dirty="0" err="1" smtClean="0"/>
              <a:t>والألوهية</a:t>
            </a:r>
            <a:r>
              <a:rPr lang="ar-SA" dirty="0" smtClean="0"/>
              <a:t> .. .</a:t>
            </a:r>
            <a:r>
              <a:rPr lang="ar-SA" dirty="0" smtClean="0">
                <a:solidFill>
                  <a:srgbClr val="009900"/>
                </a:solidFill>
              </a:rPr>
              <a:t> </a:t>
            </a:r>
          </a:p>
          <a:p>
            <a:pPr marL="324000" algn="justLow" rtl="1"/>
            <a:r>
              <a:rPr lang="ar-SA" dirty="0" smtClean="0">
                <a:solidFill>
                  <a:srgbClr val="009900"/>
                </a:solidFill>
              </a:rPr>
              <a:t>= وأنا عبدك : </a:t>
            </a:r>
            <a:r>
              <a:rPr lang="ar-SA" dirty="0" smtClean="0"/>
              <a:t>جملةٌ مؤكدةٌ لقوله { أنت ربي } , ويحتملُ أنها بمعنى : وأنا عابدك .</a:t>
            </a:r>
            <a:r>
              <a:rPr lang="ar-SA" dirty="0" smtClean="0">
                <a:solidFill>
                  <a:srgbClr val="009900"/>
                </a:solidFill>
              </a:rPr>
              <a:t> </a:t>
            </a:r>
          </a:p>
          <a:p>
            <a:pPr marL="324000" algn="justLow" rtl="1"/>
            <a:r>
              <a:rPr lang="ar-SA" dirty="0" smtClean="0">
                <a:solidFill>
                  <a:srgbClr val="009900"/>
                </a:solidFill>
              </a:rPr>
              <a:t>= وأنا على عهدك ووعدك ما استطعت : </a:t>
            </a:r>
            <a:r>
              <a:rPr lang="ar-SA" dirty="0" smtClean="0"/>
              <a:t>أي : وأنا على ما عاهدتــُك</a:t>
            </a:r>
            <a:r>
              <a:rPr lang="ar-SA" dirty="0" smtClean="0">
                <a:solidFill>
                  <a:srgbClr val="009900"/>
                </a:solidFill>
              </a:rPr>
              <a:t>  </a:t>
            </a:r>
          </a:p>
          <a:p>
            <a:pPr marL="324000" algn="justLow" rtl="1"/>
            <a:endParaRPr lang="ar-SA" b="1" dirty="0" smtClean="0">
              <a:solidFill>
                <a:srgbClr val="00B0F0"/>
              </a:solidFill>
            </a:endParaRPr>
          </a:p>
          <a:p>
            <a:pPr marL="324000" algn="justLow" rtl="1"/>
            <a:endParaRPr lang="ar-SA" b="1" dirty="0" smtClean="0">
              <a:solidFill>
                <a:srgbClr val="00B0F0"/>
              </a:solidFill>
            </a:endParaRPr>
          </a:p>
          <a:p>
            <a:pPr marL="324000" algn="justLow" rtl="1"/>
            <a:endParaRPr lang="ar-SA" dirty="0" smtClean="0"/>
          </a:p>
          <a:p>
            <a:pPr marL="324000" algn="justLow" rtl="1"/>
            <a:endParaRPr lang="ar-SA" b="1" dirty="0" smtClean="0">
              <a:solidFill>
                <a:srgbClr val="FF0000"/>
              </a:solidFill>
            </a:endParaRPr>
          </a:p>
          <a:p>
            <a:pPr marL="324000" algn="justLow" rtl="1"/>
            <a:endParaRPr lang="ar-SA" dirty="0" smtClean="0">
              <a:solidFill>
                <a:srgbClr val="000000"/>
              </a:solidFill>
            </a:endParaRPr>
          </a:p>
          <a:p>
            <a:pPr marL="324000" algn="justLow" rtl="1">
              <a:buFont typeface="Arial" pitchFamily="34" charset="0"/>
              <a:buChar char="•"/>
            </a:pPr>
            <a:endParaRPr lang="ar-SA" dirty="0" smtClean="0"/>
          </a:p>
          <a:p>
            <a:pPr marL="324000" algn="justLow" rtl="1"/>
            <a:endParaRPr lang="ar-SA" b="1" dirty="0" smtClean="0">
              <a:solidFill>
                <a:srgbClr val="FF0000"/>
              </a:solidFill>
            </a:endParaRPr>
          </a:p>
          <a:p>
            <a:pPr marL="324000" algn="justLow" rtl="1">
              <a:buFont typeface="Arial" pitchFamily="34" charset="0"/>
              <a:buChar char="•"/>
            </a:pPr>
            <a:endParaRPr lang="ar-SA" dirty="0" smtClean="0"/>
          </a:p>
          <a:p>
            <a:pPr marL="324000" algn="justLow" rtl="1"/>
            <a:endParaRPr lang="ar-SA" dirty="0" smtClean="0"/>
          </a:p>
          <a:p>
            <a:pPr rtl="1"/>
            <a:endParaRPr lang="ar-SA" dirty="0"/>
          </a:p>
        </p:txBody>
      </p:sp>
    </p:spTree>
    <p:extLst>
      <p:ext uri="{BB962C8B-B14F-4D97-AF65-F5344CB8AC3E}">
        <p14:creationId xmlns:p14="http://schemas.microsoft.com/office/powerpoint/2010/main" val="451881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3" name="عنصر نائب للمحتوى 2"/>
          <p:cNvSpPr>
            <a:spLocks noGrp="1"/>
          </p:cNvSpPr>
          <p:nvPr>
            <p:ph idx="1"/>
          </p:nvPr>
        </p:nvSpPr>
        <p:spPr/>
        <p:txBody>
          <a:bodyPr/>
          <a:lstStyle/>
          <a:p>
            <a:pPr marL="324000" algn="justLow" rtl="1"/>
            <a:r>
              <a:rPr lang="ar-SA" dirty="0" smtClean="0"/>
              <a:t>   عليه وواعدتُكَ من الإيمان بك , وإخلاص الطاعة </a:t>
            </a:r>
            <a:r>
              <a:rPr lang="ar-SA" dirty="0" err="1" smtClean="0"/>
              <a:t>لك</a:t>
            </a:r>
            <a:r>
              <a:rPr lang="ar-SA" dirty="0" smtClean="0"/>
              <a:t> بقدر استطاعتي ، ومتمسكٌ </a:t>
            </a:r>
            <a:r>
              <a:rPr lang="ar-SA" dirty="0" err="1" smtClean="0"/>
              <a:t>به</a:t>
            </a:r>
            <a:r>
              <a:rPr lang="ar-SA" dirty="0" smtClean="0"/>
              <a:t>.</a:t>
            </a:r>
          </a:p>
          <a:p>
            <a:pPr marL="324000" algn="justLow" rtl="1"/>
            <a:r>
              <a:rPr lang="ar-SA" dirty="0" smtClean="0"/>
              <a:t>   وقيل إن المراد بالعهد : العهد الذي أخذه الله على عباده حيث أخرجهم أمثال الذَرِّ , وأشهدهم على أنفسهم : { ألست بربِّكم } ؛ فأقرّوا له بالربوبية , وأذعنوا له بالوحدانية . </a:t>
            </a:r>
          </a:p>
          <a:p>
            <a:pPr marL="324000" algn="justLow" rtl="1"/>
            <a:r>
              <a:rPr lang="ar-SA" dirty="0" smtClean="0">
                <a:solidFill>
                  <a:srgbClr val="009900"/>
                </a:solidFill>
              </a:rPr>
              <a:t>= أعوذ بك : </a:t>
            </a:r>
            <a:r>
              <a:rPr lang="ar-SA" dirty="0" smtClean="0"/>
              <a:t>أي : أعتصم بك </a:t>
            </a:r>
            <a:r>
              <a:rPr lang="ar-SA" dirty="0" err="1" smtClean="0"/>
              <a:t>وألتجىءُ</a:t>
            </a:r>
            <a:r>
              <a:rPr lang="ar-SA" dirty="0" smtClean="0"/>
              <a:t> إليك .</a:t>
            </a:r>
          </a:p>
          <a:p>
            <a:pPr marL="324000" algn="justLow" rtl="1"/>
            <a:r>
              <a:rPr lang="ar-SA" dirty="0" smtClean="0">
                <a:solidFill>
                  <a:srgbClr val="009900"/>
                </a:solidFill>
              </a:rPr>
              <a:t>= </a:t>
            </a:r>
            <a:r>
              <a:rPr lang="ar-SA" dirty="0" err="1" smtClean="0">
                <a:solidFill>
                  <a:srgbClr val="009900"/>
                </a:solidFill>
              </a:rPr>
              <a:t>أبوءُ</a:t>
            </a:r>
            <a:r>
              <a:rPr lang="ar-SA" dirty="0" smtClean="0">
                <a:solidFill>
                  <a:srgbClr val="009900"/>
                </a:solidFill>
              </a:rPr>
              <a:t> </a:t>
            </a:r>
            <a:r>
              <a:rPr lang="ar-SA" dirty="0" err="1" smtClean="0">
                <a:solidFill>
                  <a:srgbClr val="009900"/>
                </a:solidFill>
              </a:rPr>
              <a:t>لك</a:t>
            </a:r>
            <a:r>
              <a:rPr lang="ar-SA" dirty="0" smtClean="0">
                <a:solidFill>
                  <a:srgbClr val="009900"/>
                </a:solidFill>
              </a:rPr>
              <a:t> بنعمتك علي : </a:t>
            </a:r>
            <a:r>
              <a:rPr lang="ar-SA" dirty="0" smtClean="0"/>
              <a:t>أي: أعترف </a:t>
            </a:r>
            <a:r>
              <a:rPr lang="ar-SA" dirty="0" err="1" smtClean="0"/>
              <a:t>بها</a:t>
            </a:r>
            <a:r>
              <a:rPr lang="ar-SA" dirty="0" smtClean="0"/>
              <a:t> وأُقِرُّ .</a:t>
            </a:r>
          </a:p>
          <a:p>
            <a:pPr marL="324000" algn="justLow" rtl="1"/>
            <a:r>
              <a:rPr lang="ar-SA" dirty="0" smtClean="0">
                <a:solidFill>
                  <a:srgbClr val="009900"/>
                </a:solidFill>
              </a:rPr>
              <a:t>= </a:t>
            </a:r>
            <a:r>
              <a:rPr lang="ar-SA" dirty="0" err="1" smtClean="0">
                <a:solidFill>
                  <a:srgbClr val="009900"/>
                </a:solidFill>
              </a:rPr>
              <a:t>وأبوءُ</a:t>
            </a:r>
            <a:r>
              <a:rPr lang="ar-SA" dirty="0" smtClean="0">
                <a:solidFill>
                  <a:srgbClr val="009900"/>
                </a:solidFill>
              </a:rPr>
              <a:t> بذنبي : </a:t>
            </a:r>
            <a:r>
              <a:rPr lang="ar-SA" dirty="0" smtClean="0"/>
              <a:t>أي أعترف </a:t>
            </a:r>
            <a:r>
              <a:rPr lang="ar-SA" dirty="0" err="1" smtClean="0"/>
              <a:t>به</a:t>
            </a:r>
            <a:r>
              <a:rPr lang="ar-SA" dirty="0" smtClean="0"/>
              <a:t> وأقر .</a:t>
            </a:r>
          </a:p>
          <a:p>
            <a:pPr marL="324000" algn="justLow" rtl="1"/>
            <a:endParaRPr lang="ar-SA" dirty="0" smtClean="0"/>
          </a:p>
          <a:p>
            <a:pPr marL="324000" algn="justLow" rtl="1"/>
            <a:endParaRPr lang="ar-SA" b="1" dirty="0" smtClean="0">
              <a:solidFill>
                <a:srgbClr val="009900"/>
              </a:solidFill>
            </a:endParaRPr>
          </a:p>
          <a:p>
            <a:pPr marL="324000" algn="justLow" rtl="1"/>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buFont typeface="Arial" pitchFamily="34" charset="0"/>
              <a:buChar char="•"/>
            </a:pPr>
            <a:endParaRPr lang="ar-SA" dirty="0" smtClean="0"/>
          </a:p>
          <a:p>
            <a:pPr marL="0" algn="justLow" rtl="1"/>
            <a:endParaRPr lang="ar-SA" dirty="0" smtClean="0">
              <a:solidFill>
                <a:srgbClr val="FF0000"/>
              </a:solidFill>
            </a:endParaRPr>
          </a:p>
        </p:txBody>
      </p:sp>
    </p:spTree>
    <p:extLst>
      <p:ext uri="{BB962C8B-B14F-4D97-AF65-F5344CB8AC3E}">
        <p14:creationId xmlns:p14="http://schemas.microsoft.com/office/powerpoint/2010/main" val="1987351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lvl="0" algn="ctr"/>
            <a:r>
              <a:rPr lang="ar-SA" b="1" dirty="0" smtClean="0">
                <a:solidFill>
                  <a:srgbClr val="009900"/>
                </a:solidFill>
              </a:rPr>
              <a:t>تابع [2]</a:t>
            </a:r>
            <a:endParaRPr lang="ar-SA" dirty="0">
              <a:solidFill>
                <a:srgbClr val="009900"/>
              </a:solidFill>
            </a:endParaRPr>
          </a:p>
        </p:txBody>
      </p:sp>
      <p:sp>
        <p:nvSpPr>
          <p:cNvPr id="4" name="عنصر نائب للمحتوى 3"/>
          <p:cNvSpPr>
            <a:spLocks noGrp="1"/>
          </p:cNvSpPr>
          <p:nvPr>
            <p:ph idx="1"/>
          </p:nvPr>
        </p:nvSpPr>
        <p:spPr>
          <a:xfrm>
            <a:off x="533400" y="1600200"/>
            <a:ext cx="8915400" cy="4525963"/>
          </a:xfrm>
        </p:spPr>
        <p:txBody>
          <a:bodyPr/>
          <a:lstStyle/>
          <a:p>
            <a:pPr marL="324000" algn="justLow" rtl="1"/>
            <a:r>
              <a:rPr lang="ar-SA" b="1" dirty="0" smtClean="0">
                <a:solidFill>
                  <a:srgbClr val="009900"/>
                </a:solidFill>
              </a:rPr>
              <a:t># بعض ما يؤخذ من الحديث :</a:t>
            </a:r>
          </a:p>
          <a:p>
            <a:pPr marL="324000" algn="justLow" rtl="1">
              <a:buFont typeface="Arial" pitchFamily="34" charset="0"/>
              <a:buChar char="•"/>
            </a:pPr>
            <a:r>
              <a:rPr lang="ar-SA" dirty="0" smtClean="0"/>
              <a:t>جمع هذا الدعاء العظيم من معاني التوبة والتذلل لله سبحانه ما ليس في غيره من أحاديث التوبة والاستغفار ؛ ولذلك سماه النبي – صلى الله عليه وسلم – سيد الاستغفار .</a:t>
            </a:r>
          </a:p>
          <a:p>
            <a:pPr marL="324000" algn="justLow" rtl="1">
              <a:buFont typeface="Arial" pitchFamily="34" charset="0"/>
              <a:buChar char="•"/>
            </a:pPr>
            <a:r>
              <a:rPr lang="ar-SA" dirty="0" smtClean="0"/>
              <a:t>اشتمل هذا الحديث على إقرار العبد المؤمن بعدة أمور ؛ منها :</a:t>
            </a:r>
          </a:p>
          <a:p>
            <a:pPr marL="495450" indent="-514350" algn="justLow" rtl="1">
              <a:buFont typeface="+mj-lt"/>
              <a:buAutoNum type="arabicPeriod"/>
            </a:pPr>
            <a:r>
              <a:rPr lang="ar-SA" dirty="0" smtClean="0"/>
              <a:t>الإقرار بالربوبية لله تعالى ؛ </a:t>
            </a:r>
            <a:r>
              <a:rPr lang="ar-SA" dirty="0" smtClean="0">
                <a:solidFill>
                  <a:srgbClr val="009900"/>
                </a:solidFill>
              </a:rPr>
              <a:t>{ اللهم أنت ربي } </a:t>
            </a:r>
            <a:r>
              <a:rPr lang="ar-SA" dirty="0" smtClean="0"/>
              <a:t>.</a:t>
            </a:r>
          </a:p>
          <a:p>
            <a:pPr marL="495450" indent="-514350" algn="justLow" rtl="1">
              <a:buFont typeface="+mj-lt"/>
              <a:buAutoNum type="arabicPeriod"/>
            </a:pPr>
            <a:r>
              <a:rPr lang="ar-SA" dirty="0" smtClean="0"/>
              <a:t>الإقرار بالتوحيد لله تعالى ؛ </a:t>
            </a:r>
            <a:r>
              <a:rPr lang="ar-SA" dirty="0" smtClean="0">
                <a:solidFill>
                  <a:srgbClr val="009900"/>
                </a:solidFill>
              </a:rPr>
              <a:t>{ لا إله إلا أنت  } </a:t>
            </a:r>
            <a:r>
              <a:rPr lang="ar-SA" dirty="0" smtClean="0"/>
              <a:t>.</a:t>
            </a:r>
          </a:p>
          <a:p>
            <a:pPr marL="495450" indent="-514350" algn="justLow" rtl="1">
              <a:buFont typeface="+mj-lt"/>
              <a:buAutoNum type="arabicPeriod"/>
            </a:pPr>
            <a:r>
              <a:rPr lang="ar-SA" dirty="0" smtClean="0"/>
              <a:t>الإقرار بان الله تعالى هو الخالق ؛ </a:t>
            </a:r>
            <a:r>
              <a:rPr lang="ar-SA" dirty="0" smtClean="0">
                <a:solidFill>
                  <a:srgbClr val="009900"/>
                </a:solidFill>
              </a:rPr>
              <a:t>{ خلقتني } </a:t>
            </a:r>
            <a:r>
              <a:rPr lang="ar-SA" dirty="0" smtClean="0"/>
              <a:t>.</a:t>
            </a:r>
          </a:p>
          <a:p>
            <a:pPr marL="495450" indent="-514350" algn="justLow" rtl="1">
              <a:buFont typeface="+mj-lt"/>
              <a:buAutoNum type="arabicPeriod"/>
            </a:pPr>
            <a:endParaRPr lang="ar-SA" dirty="0" smtClean="0"/>
          </a:p>
          <a:p>
            <a:pPr marL="495450" indent="-514350" algn="justLow" rtl="1">
              <a:buFont typeface="+mj-lt"/>
              <a:buAutoNum type="arabicPeriod"/>
            </a:pPr>
            <a:endParaRPr lang="ar-SA" dirty="0" smtClean="0"/>
          </a:p>
          <a:p>
            <a:pPr marL="495450" indent="-514350" algn="justLow" rtl="1">
              <a:buFont typeface="+mj-lt"/>
              <a:buAutoNum type="arabicPeriod"/>
            </a:pPr>
            <a:endParaRPr lang="ar-SA" dirty="0" smtClean="0"/>
          </a:p>
          <a:p>
            <a:pPr marL="495450" indent="-514350" algn="justLow" rtl="1">
              <a:buFont typeface="+mj-lt"/>
              <a:buAutoNum type="arabicPeriod"/>
            </a:pPr>
            <a:endParaRPr lang="ar-SA" dirty="0" smtClean="0"/>
          </a:p>
          <a:p>
            <a:endParaRPr lang="ar-SA" dirty="0"/>
          </a:p>
        </p:txBody>
      </p:sp>
    </p:spTree>
    <p:extLst>
      <p:ext uri="{BB962C8B-B14F-4D97-AF65-F5344CB8AC3E}">
        <p14:creationId xmlns:p14="http://schemas.microsoft.com/office/powerpoint/2010/main" val="3008849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5" name="عنصر نائب للمحتوى 4"/>
          <p:cNvSpPr>
            <a:spLocks noGrp="1"/>
          </p:cNvSpPr>
          <p:nvPr>
            <p:ph idx="1"/>
          </p:nvPr>
        </p:nvSpPr>
        <p:spPr/>
        <p:txBody>
          <a:bodyPr/>
          <a:lstStyle/>
          <a:p>
            <a:pPr marL="514350" indent="-514350" rtl="1">
              <a:buFont typeface="+mj-lt"/>
              <a:buAutoNum type="arabicPeriod" startAt="4"/>
            </a:pPr>
            <a:r>
              <a:rPr lang="ar-SA" dirty="0" smtClean="0"/>
              <a:t>الإقرار بالعبودية لله تعالى ؛ </a:t>
            </a:r>
            <a:r>
              <a:rPr lang="ar-SA" dirty="0" smtClean="0">
                <a:solidFill>
                  <a:srgbClr val="009900"/>
                </a:solidFill>
              </a:rPr>
              <a:t>{ وأنا عبدك } </a:t>
            </a:r>
            <a:r>
              <a:rPr lang="ar-SA" dirty="0" smtClean="0"/>
              <a:t>.</a:t>
            </a:r>
          </a:p>
          <a:p>
            <a:pPr marL="514350" indent="-514350" algn="justLow" rtl="1">
              <a:buFont typeface="+mj-lt"/>
              <a:buAutoNum type="arabicPeriod" startAt="4"/>
            </a:pPr>
            <a:r>
              <a:rPr lang="ar-SA" dirty="0" smtClean="0"/>
              <a:t>الإقرار بالالتزام بالوفاء بالعهد الذي أخذه الله تعالى على عباده بقوله تعالى : { وإذ أخذ ربُّك من بني آدم من ظهورهم ذريَتَهم وأشهدهم على أنفسهم ألست بربكم قالوا بلى شهدنا أن تقولوا يوم القيامة إنا كنا عن هذا غافلين }  - الأعراف : 172– ؛ </a:t>
            </a:r>
            <a:r>
              <a:rPr lang="ar-SA" dirty="0" smtClean="0">
                <a:solidFill>
                  <a:srgbClr val="009900"/>
                </a:solidFill>
              </a:rPr>
              <a:t>{ وأنا على عهدك ووعدك } </a:t>
            </a:r>
            <a:r>
              <a:rPr lang="ar-SA" dirty="0" smtClean="0"/>
              <a:t>.</a:t>
            </a:r>
          </a:p>
          <a:p>
            <a:pPr marL="514350" indent="-514350" algn="justLow" rtl="1">
              <a:buFont typeface="+mj-lt"/>
              <a:buAutoNum type="arabicPeriod" startAt="4"/>
            </a:pPr>
            <a:r>
              <a:rPr lang="ar-SA" dirty="0" smtClean="0"/>
              <a:t> الإقرار بالعجز والقصور عن الوفاء بالعهد , وعن القيام بالواجب من حقِّه تعالى ؛ </a:t>
            </a:r>
            <a:r>
              <a:rPr lang="ar-SA" dirty="0" smtClean="0">
                <a:solidFill>
                  <a:srgbClr val="009900"/>
                </a:solidFill>
              </a:rPr>
              <a:t>{ ما استطعت } </a:t>
            </a:r>
            <a:r>
              <a:rPr lang="ar-SA" dirty="0" smtClean="0"/>
              <a:t>. </a:t>
            </a:r>
          </a:p>
          <a:p>
            <a:endParaRPr lang="ar-SA" dirty="0"/>
          </a:p>
        </p:txBody>
      </p:sp>
    </p:spTree>
    <p:extLst>
      <p:ext uri="{BB962C8B-B14F-4D97-AF65-F5344CB8AC3E}">
        <p14:creationId xmlns:p14="http://schemas.microsoft.com/office/powerpoint/2010/main" val="2464584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marL="324000" algn="justLow" rtl="1">
              <a:buFont typeface="Arial" pitchFamily="34" charset="0"/>
              <a:buChar char="•"/>
            </a:pPr>
            <a:r>
              <a:rPr lang="ar-SA" dirty="0" smtClean="0"/>
              <a:t>يؤخذ من قوله : </a:t>
            </a:r>
            <a:r>
              <a:rPr lang="ar-SA" dirty="0" smtClean="0">
                <a:solidFill>
                  <a:srgbClr val="009900"/>
                </a:solidFill>
              </a:rPr>
              <a:t>{ أعوذ بك من شر ما صنعتُ } </a:t>
            </a:r>
            <a:r>
              <a:rPr lang="ar-SA" dirty="0" smtClean="0"/>
              <a:t>: الاستعاذة بالله تعالى من شر السيئات ؛ نحو: ما ورد في حديث خطبة الحاجة :   { نعوذ بالله من شرور أنفسنا ومن سيئات أعمالنا } .</a:t>
            </a:r>
          </a:p>
          <a:p>
            <a:pPr marL="324000" algn="justLow" rtl="1">
              <a:buFont typeface="Arial" pitchFamily="34" charset="0"/>
              <a:buChar char="•"/>
            </a:pPr>
            <a:r>
              <a:rPr lang="ar-SA" dirty="0" smtClean="0"/>
              <a:t>يؤخذ من قوله : { </a:t>
            </a:r>
            <a:r>
              <a:rPr lang="ar-SA" dirty="0" err="1" smtClean="0">
                <a:solidFill>
                  <a:srgbClr val="009900"/>
                </a:solidFill>
              </a:rPr>
              <a:t>أبوءُ</a:t>
            </a:r>
            <a:r>
              <a:rPr lang="ar-SA" dirty="0" smtClean="0">
                <a:solidFill>
                  <a:srgbClr val="009900"/>
                </a:solidFill>
              </a:rPr>
              <a:t> </a:t>
            </a:r>
            <a:r>
              <a:rPr lang="ar-SA" dirty="0" err="1" smtClean="0">
                <a:solidFill>
                  <a:srgbClr val="009900"/>
                </a:solidFill>
              </a:rPr>
              <a:t>لك</a:t>
            </a:r>
            <a:r>
              <a:rPr lang="ar-SA" dirty="0" smtClean="0">
                <a:solidFill>
                  <a:srgbClr val="009900"/>
                </a:solidFill>
              </a:rPr>
              <a:t> بنعمتك علي } : </a:t>
            </a:r>
            <a:r>
              <a:rPr lang="ar-SA" dirty="0" smtClean="0"/>
              <a:t>الاعتراف بنعمته تعالى على عباده والإقرار </a:t>
            </a:r>
            <a:r>
              <a:rPr lang="ar-SA" dirty="0" err="1" smtClean="0"/>
              <a:t>بها</a:t>
            </a:r>
            <a:r>
              <a:rPr lang="ar-SA" dirty="0" smtClean="0"/>
              <a:t> مع عدم تقيـيدها ؛ لتشمل كلَّ النعم .</a:t>
            </a:r>
          </a:p>
          <a:p>
            <a:pPr marL="324000" algn="justLow" rtl="1">
              <a:buFont typeface="Arial" pitchFamily="34" charset="0"/>
              <a:buChar char="•"/>
            </a:pPr>
            <a:r>
              <a:rPr lang="ar-SA" dirty="0" smtClean="0"/>
              <a:t>يُؤْخذ من قوله </a:t>
            </a:r>
            <a:r>
              <a:rPr lang="ar-SA" dirty="0" smtClean="0">
                <a:solidFill>
                  <a:srgbClr val="009900"/>
                </a:solidFill>
              </a:rPr>
              <a:t>{ </a:t>
            </a:r>
            <a:r>
              <a:rPr lang="ar-SA" dirty="0" err="1" smtClean="0">
                <a:solidFill>
                  <a:srgbClr val="009900"/>
                </a:solidFill>
              </a:rPr>
              <a:t>وأبوء</a:t>
            </a:r>
            <a:r>
              <a:rPr lang="ar-SA" dirty="0" smtClean="0">
                <a:solidFill>
                  <a:srgbClr val="009900"/>
                </a:solidFill>
              </a:rPr>
              <a:t> بذنبي فاغفر لي } </a:t>
            </a:r>
            <a:r>
              <a:rPr lang="ar-SA" dirty="0" smtClean="0"/>
              <a:t>: الاعتراف بالذنب أولا ثم طلب الغفران ثانيا هو من أحسنِ الخطاب وألطفِ الاستعطاف ؛ وهو منهج أبي البشر آدم - عليه السلام - ؛ قال تعالى :{ربنا ظلمنـا</a:t>
            </a:r>
          </a:p>
          <a:p>
            <a:pPr algn="justLow" rtl="1">
              <a:buFont typeface="Arial" pitchFamily="34" charset="0"/>
              <a:buChar char="•"/>
            </a:pPr>
            <a:endParaRPr lang="ar-SA" dirty="0"/>
          </a:p>
        </p:txBody>
      </p:sp>
    </p:spTree>
    <p:extLst>
      <p:ext uri="{BB962C8B-B14F-4D97-AF65-F5344CB8AC3E}">
        <p14:creationId xmlns:p14="http://schemas.microsoft.com/office/powerpoint/2010/main" val="878610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algn="justLow" rtl="1"/>
            <a:r>
              <a:rPr lang="ar-SA" dirty="0" smtClean="0"/>
              <a:t> أنفسنا وإن لم تغفر لنا وترحمنا لنكونَنَّ من الخاسرين } – الأعراف : 23 - .</a:t>
            </a:r>
          </a:p>
          <a:p>
            <a:pPr algn="justLow" rtl="1">
              <a:buFont typeface="Arial" pitchFamily="34" charset="0"/>
              <a:buChar char="•"/>
            </a:pPr>
            <a:r>
              <a:rPr lang="ar-SA" dirty="0" smtClean="0"/>
              <a:t>يؤخذ من قوله : </a:t>
            </a:r>
            <a:r>
              <a:rPr lang="ar-SA" dirty="0" smtClean="0">
                <a:solidFill>
                  <a:srgbClr val="009900"/>
                </a:solidFill>
              </a:rPr>
              <a:t>{ فإنه لا يغفر الذنوب إلا أنت } </a:t>
            </a:r>
            <a:r>
              <a:rPr lang="ar-SA" dirty="0" smtClean="0"/>
              <a:t>: حصر الغفران في الله تعالى وحده .</a:t>
            </a:r>
          </a:p>
          <a:p>
            <a:pPr algn="justLow" rtl="1"/>
            <a:r>
              <a:rPr lang="ar-SA" b="1" dirty="0" smtClean="0">
                <a:solidFill>
                  <a:srgbClr val="009900"/>
                </a:solidFill>
              </a:rPr>
              <a:t># فوائد :</a:t>
            </a:r>
          </a:p>
          <a:p>
            <a:pPr algn="justLow" rtl="1">
              <a:buFont typeface="Arial" pitchFamily="34" charset="0"/>
              <a:buChar char="•"/>
            </a:pPr>
            <a:r>
              <a:rPr lang="ar-SA" dirty="0" smtClean="0"/>
              <a:t>الدعاء : مصدر دعا ؛ وهو الطلب . ودعوت الله دعاءً : أي: ابتهلت إليه بالسؤال , ورغبت فيما عنده من الخير .</a:t>
            </a:r>
          </a:p>
          <a:p>
            <a:pPr algn="justLow" rtl="1">
              <a:buFont typeface="Arial" pitchFamily="34" charset="0"/>
              <a:buChar char="•"/>
            </a:pPr>
            <a:r>
              <a:rPr lang="ar-SA" dirty="0" smtClean="0"/>
              <a:t>الدعاء نوعان : دعاء عبادة (أو ثناء) , ودعاء مسألة (أو طلب) . </a:t>
            </a:r>
          </a:p>
          <a:p>
            <a:pPr algn="justLow" rtl="1">
              <a:buFont typeface="Arial" pitchFamily="34" charset="0"/>
              <a:buChar char="•"/>
            </a:pPr>
            <a:endParaRPr lang="ar-SA" dirty="0" smtClean="0"/>
          </a:p>
          <a:p>
            <a:pPr algn="justLow" rtl="1"/>
            <a:endParaRPr lang="ar-SA" dirty="0" smtClean="0"/>
          </a:p>
          <a:p>
            <a:pPr algn="justLow" rtl="1">
              <a:buFont typeface="Arial" pitchFamily="34" charset="0"/>
              <a:buChar char="•"/>
            </a:pPr>
            <a:endParaRPr lang="ar-SA" dirty="0" smtClean="0"/>
          </a:p>
          <a:p>
            <a:pPr algn="justLow" rtl="1">
              <a:buFont typeface="Arial" pitchFamily="34" charset="0"/>
              <a:buChar char="•"/>
            </a:pPr>
            <a:endParaRPr lang="ar-SA" dirty="0"/>
          </a:p>
        </p:txBody>
      </p:sp>
    </p:spTree>
    <p:extLst>
      <p:ext uri="{BB962C8B-B14F-4D97-AF65-F5344CB8AC3E}">
        <p14:creationId xmlns:p14="http://schemas.microsoft.com/office/powerpoint/2010/main" val="1826850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5" name="عنصر نائب للمحتوى 4"/>
          <p:cNvSpPr>
            <a:spLocks noGrp="1"/>
          </p:cNvSpPr>
          <p:nvPr>
            <p:ph idx="1"/>
          </p:nvPr>
        </p:nvSpPr>
        <p:spPr/>
        <p:txBody>
          <a:bodyPr/>
          <a:lstStyle/>
          <a:p>
            <a:pPr rtl="1">
              <a:buFont typeface="Arial" pitchFamily="34" charset="0"/>
              <a:buChar char="•"/>
            </a:pPr>
            <a:r>
              <a:rPr lang="ar-SA" dirty="0" smtClean="0"/>
              <a:t>للدعاءِ آداب ؛ وهي كثيرة ؛ منها :</a:t>
            </a:r>
          </a:p>
          <a:p>
            <a:pPr marL="514350" indent="-514350" rtl="1">
              <a:buFont typeface="+mj-lt"/>
              <a:buAutoNum type="arabicPeriod"/>
            </a:pPr>
            <a:r>
              <a:rPr lang="ar-SA" dirty="0" smtClean="0"/>
              <a:t>الإخلاص لله تعالى ؛ عملا بقوله تعالى: { وادعوه مخلصين له الدين } – الأعراف : 29 - .</a:t>
            </a:r>
          </a:p>
          <a:p>
            <a:pPr marL="514350" indent="-514350" rtl="1">
              <a:buFont typeface="+mj-lt"/>
              <a:buAutoNum type="arabicPeriod"/>
            </a:pPr>
            <a:r>
              <a:rPr lang="ar-SA" dirty="0" smtClean="0"/>
              <a:t>تجنب الحرام ؛ في المأكل والمشرب والملبس وغيرها.</a:t>
            </a:r>
          </a:p>
          <a:p>
            <a:pPr marL="514350" indent="-514350" rtl="1">
              <a:buFont typeface="+mj-lt"/>
              <a:buAutoNum type="arabicPeriod"/>
            </a:pPr>
            <a:r>
              <a:rPr lang="ar-SA" dirty="0" smtClean="0"/>
              <a:t>الوضوء واستقبال القبلة .</a:t>
            </a:r>
          </a:p>
          <a:p>
            <a:pPr marL="514350" indent="-514350" rtl="1">
              <a:buFont typeface="+mj-lt"/>
              <a:buAutoNum type="arabicPeriod"/>
            </a:pPr>
            <a:r>
              <a:rPr lang="ar-SA" dirty="0" smtClean="0"/>
              <a:t>الثناء على الله جل جلاله والصلاة على رسوله الأمين – صلى الله عليه وسلم - .</a:t>
            </a:r>
          </a:p>
          <a:p>
            <a:pPr marL="514350" indent="-514350" rtl="1">
              <a:buFont typeface="+mj-lt"/>
              <a:buAutoNum type="arabicPeriod"/>
            </a:pPr>
            <a:r>
              <a:rPr lang="ar-SA" dirty="0" smtClean="0"/>
              <a:t>التأدب والخشوع وإظهار المسكنة والخضوع ؛عملا بقوله تعالى: : </a:t>
            </a:r>
            <a:endParaRPr lang="ar-SA" dirty="0"/>
          </a:p>
        </p:txBody>
      </p:sp>
    </p:spTree>
    <p:extLst>
      <p:ext uri="{BB962C8B-B14F-4D97-AF65-F5344CB8AC3E}">
        <p14:creationId xmlns:p14="http://schemas.microsoft.com/office/powerpoint/2010/main" val="1306107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solidFill>
                <a:srgbClr val="009900"/>
              </a:solidFill>
            </a:endParaRPr>
          </a:p>
        </p:txBody>
      </p:sp>
      <p:sp>
        <p:nvSpPr>
          <p:cNvPr id="4" name="عنصر نائب للمحتوى 3"/>
          <p:cNvSpPr>
            <a:spLocks noGrp="1"/>
          </p:cNvSpPr>
          <p:nvPr>
            <p:ph idx="1"/>
          </p:nvPr>
        </p:nvSpPr>
        <p:spPr/>
        <p:txBody>
          <a:bodyPr/>
          <a:lstStyle/>
          <a:p>
            <a:pPr marL="514350" indent="-514350" rtl="1"/>
            <a:r>
              <a:rPr lang="ar-SA" dirty="0" smtClean="0"/>
              <a:t>    { ادْعُوا ربَّكُم تَضَرُّعاً وخُفْيَةً } – الأعراف : 55 - .</a:t>
            </a:r>
          </a:p>
          <a:p>
            <a:pPr marL="514350" indent="-514350" rtl="1">
              <a:buFont typeface="+mj-lt"/>
              <a:buAutoNum type="arabicPeriod" startAt="6"/>
            </a:pPr>
            <a:r>
              <a:rPr lang="ar-SA" dirty="0" smtClean="0"/>
              <a:t>السؤال بعزم ورغبة مع حضور القلب وحُسْن الرجاءِ .</a:t>
            </a:r>
          </a:p>
          <a:p>
            <a:pPr marL="514350" indent="-514350" algn="justLow" rtl="1">
              <a:buFont typeface="+mj-lt"/>
              <a:buAutoNum type="arabicPeriod" startAt="6"/>
            </a:pPr>
            <a:r>
              <a:rPr lang="ar-SA" dirty="0" smtClean="0"/>
              <a:t>اختيار أوقات الإجابة ، واغتنام الأحوال الشريفة كحالة السجود , ونزول الغيث  .</a:t>
            </a:r>
          </a:p>
          <a:p>
            <a:pPr marL="514350" indent="-514350" rtl="1">
              <a:buFont typeface="+mj-lt"/>
              <a:buAutoNum type="arabicPeriod" startAt="6"/>
            </a:pPr>
            <a:r>
              <a:rPr lang="ar-SA" dirty="0" smtClean="0"/>
              <a:t>الدعاء بلسان الذِّلة والافتقار لا بلسان الفصاحة والطلاقة .</a:t>
            </a:r>
          </a:p>
          <a:p>
            <a:pPr marL="514350" indent="-514350" algn="justLow" rtl="1"/>
            <a:r>
              <a:rPr lang="ar-SA" dirty="0" smtClean="0"/>
              <a:t>     وأخيرا : عدم استعجال الإجابة ؛ ففي الصحيحين من حديث أبي هريرة ؛أن رسول الله – صلى الله عليه وسلم – قال : { يُسْتَجابُ لأحدكم ما لم يَعْجَل ؛ يقول : دعَوْتُ فلم </a:t>
            </a:r>
            <a:r>
              <a:rPr lang="ar-SA" dirty="0" err="1" smtClean="0"/>
              <a:t>يُسْتَجَبْ</a:t>
            </a:r>
            <a:r>
              <a:rPr lang="ar-SA" dirty="0" smtClean="0"/>
              <a:t> لي } . </a:t>
            </a:r>
          </a:p>
          <a:p>
            <a:pPr marL="514350" indent="-514350" rtl="1">
              <a:buFont typeface="+mj-lt"/>
              <a:buAutoNum type="arabicPeriod" startAt="6"/>
            </a:pPr>
            <a:endParaRPr lang="ar-SA" dirty="0" smtClean="0"/>
          </a:p>
          <a:p>
            <a:pPr marL="514350" indent="-514350" rtl="1">
              <a:buFont typeface="+mj-lt"/>
              <a:buAutoNum type="arabicPeriod" startAt="6"/>
            </a:pPr>
            <a:endParaRPr lang="ar-SA" dirty="0" smtClean="0"/>
          </a:p>
          <a:p>
            <a:pPr marL="514350" indent="-514350" rtl="1"/>
            <a:endParaRPr lang="ar-SA" dirty="0" smtClean="0"/>
          </a:p>
          <a:p>
            <a:pPr rtl="1"/>
            <a:endParaRPr lang="ar-SA" dirty="0"/>
          </a:p>
        </p:txBody>
      </p:sp>
    </p:spTree>
    <p:extLst>
      <p:ext uri="{BB962C8B-B14F-4D97-AF65-F5344CB8AC3E}">
        <p14:creationId xmlns:p14="http://schemas.microsoft.com/office/powerpoint/2010/main" val="1294090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إذا كان من المستحب للمؤمن الدعاء ؛ عملا بقوله تعالى : { وقال ربكم ادعوني أستجب لكم } – غافر : 60 – فإنَّ من المستحب له أيضا اختيار أوقات إجابة الدعاء ؛ والتي منها :  </a:t>
            </a:r>
          </a:p>
          <a:p>
            <a:pPr marL="514350" indent="-514350" algn="justLow" rtl="1">
              <a:buFont typeface="+mj-lt"/>
              <a:buAutoNum type="arabicPeriod"/>
            </a:pPr>
            <a:r>
              <a:rPr lang="ar-SA" dirty="0" smtClean="0"/>
              <a:t>ليلة الجمعة , ويومها , وساعتها .</a:t>
            </a:r>
          </a:p>
          <a:p>
            <a:pPr marL="514350" indent="-514350" algn="justLow" rtl="1">
              <a:buFont typeface="+mj-lt"/>
              <a:buAutoNum type="arabicPeriod"/>
            </a:pPr>
            <a:r>
              <a:rPr lang="ar-SA" dirty="0" smtClean="0"/>
              <a:t>شهر رمضان ، وليلة القدر  .</a:t>
            </a:r>
          </a:p>
          <a:p>
            <a:pPr marL="514350" indent="-514350" algn="justLow" rtl="1">
              <a:buFont typeface="+mj-lt"/>
              <a:buAutoNum type="arabicPeriod"/>
            </a:pPr>
            <a:r>
              <a:rPr lang="ar-SA" dirty="0" smtClean="0"/>
              <a:t> يوم عرفة .</a:t>
            </a:r>
          </a:p>
          <a:p>
            <a:pPr marL="514350" indent="-514350" algn="justLow" rtl="1">
              <a:buFont typeface="+mj-lt"/>
              <a:buAutoNum type="arabicPeriod"/>
            </a:pPr>
            <a:r>
              <a:rPr lang="ar-SA" dirty="0" smtClean="0"/>
              <a:t>عند النداء بالصلاة , وبين الأذان والإقامة .</a:t>
            </a:r>
          </a:p>
          <a:p>
            <a:pPr marL="514350" indent="-514350" algn="justLow" rtl="1">
              <a:buFont typeface="+mj-lt"/>
              <a:buAutoNum type="arabicPeriod"/>
            </a:pPr>
            <a:r>
              <a:rPr lang="ar-SA" dirty="0" smtClean="0"/>
              <a:t>جوف الليل , ودُبُرَ الصلوات المكتوبات .</a:t>
            </a:r>
          </a:p>
          <a:p>
            <a:pPr marL="514350" indent="-514350" algn="justLow" rtl="1">
              <a:buFont typeface="+mj-lt"/>
              <a:buAutoNum type="arabicPeriod"/>
            </a:pPr>
            <a:endParaRPr lang="ar-SA" dirty="0"/>
          </a:p>
        </p:txBody>
      </p:sp>
    </p:spTree>
    <p:extLst>
      <p:ext uri="{BB962C8B-B14F-4D97-AF65-F5344CB8AC3E}">
        <p14:creationId xmlns:p14="http://schemas.microsoft.com/office/powerpoint/2010/main" val="992646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rtl="1"/>
            <a:r>
              <a:rPr lang="ar-SA" b="1" dirty="0" smtClean="0">
                <a:solidFill>
                  <a:srgbClr val="009900"/>
                </a:solidFill>
              </a:rPr>
              <a:t>تابع [2]</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قال الإمام ابن القيم – رحمه الله - :“ الدعاءُ من أقوى الأسباب في دفع المكروه , وحصول المطلوب ، وهو عدو البلاء ؛ </a:t>
            </a:r>
            <a:r>
              <a:rPr lang="ar-SA" dirty="0" err="1" smtClean="0"/>
              <a:t>يُدافعه</a:t>
            </a:r>
            <a:r>
              <a:rPr lang="ar-SA" dirty="0" smtClean="0"/>
              <a:t> ويعالجه ، ويمنع نزوله ، ويرفعه إذا نزل ، أو يخففه إذا نزل ؛ </a:t>
            </a:r>
            <a:r>
              <a:rPr lang="ar-SA" dirty="0" smtClean="0">
                <a:solidFill>
                  <a:srgbClr val="009900"/>
                </a:solidFill>
              </a:rPr>
              <a:t>وهو سلاح المؤمن </a:t>
            </a:r>
            <a:r>
              <a:rPr lang="ar-SA" dirty="0" smtClean="0"/>
              <a:t>.. ولكن .. الدعاء قد يتخلف أثره عن الداعي : إما لضعفه في نفسه ، بأن يكون الدعاء لا يحبه الله ؛ لما فيه من العدوان ، وإما لضعف القلب وعدم إقباله على الله وقت الدعاء , وإما لحصول مانع من الإجابة ؛ من أكل الحرام ، ورين الذنوب على القلوب , واستيلاء الغفلة والشَّهوة ” .</a:t>
            </a:r>
          </a:p>
          <a:p>
            <a:endParaRPr lang="ar-SA" dirty="0"/>
          </a:p>
        </p:txBody>
      </p:sp>
    </p:spTree>
    <p:extLst>
      <p:ext uri="{BB962C8B-B14F-4D97-AF65-F5344CB8AC3E}">
        <p14:creationId xmlns:p14="http://schemas.microsoft.com/office/powerpoint/2010/main" val="2840971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ar-SA" b="1" dirty="0" smtClean="0">
                <a:solidFill>
                  <a:srgbClr val="009900"/>
                </a:solidFill>
              </a:rPr>
              <a:t>تابع [2]</a:t>
            </a:r>
            <a:endParaRPr lang="ar-SA" dirty="0"/>
          </a:p>
        </p:txBody>
      </p:sp>
      <p:sp>
        <p:nvSpPr>
          <p:cNvPr id="3" name="عنصر نائب للمحتوى 2"/>
          <p:cNvSpPr>
            <a:spLocks noGrp="1"/>
          </p:cNvSpPr>
          <p:nvPr>
            <p:ph idx="1"/>
          </p:nvPr>
        </p:nvSpPr>
        <p:spPr/>
        <p:txBody>
          <a:bodyPr/>
          <a:lstStyle/>
          <a:p>
            <a:pPr algn="justLow" rtl="1">
              <a:buFont typeface="Arial" pitchFamily="34" charset="0"/>
              <a:buChar char="•"/>
            </a:pPr>
            <a:r>
              <a:rPr lang="ar-SA" dirty="0" smtClean="0"/>
              <a:t>قال الشارح  - رحمه الله تعالى – ” واعلم أنه قد ورد من حديث أبي سعيد عند أحمد مرفوعا : إنه لا يضيع الدعاء بل لابد من إحدى خلال ثلاث :</a:t>
            </a:r>
          </a:p>
          <a:p>
            <a:pPr marL="514350" indent="-514350" rtl="1">
              <a:buFont typeface="+mj-lt"/>
              <a:buAutoNum type="arabicPeriod"/>
            </a:pPr>
            <a:r>
              <a:rPr lang="ar-SA" dirty="0" smtClean="0"/>
              <a:t>إما أن يعجل الله له دعوته .</a:t>
            </a:r>
          </a:p>
          <a:p>
            <a:pPr marL="514350" indent="-514350" rtl="1">
              <a:buFont typeface="+mj-lt"/>
              <a:buAutoNum type="arabicPeriod"/>
            </a:pPr>
            <a:r>
              <a:rPr lang="ar-SA" dirty="0" smtClean="0"/>
              <a:t>وإما أن يدَّخِرها  له في الآخرة .</a:t>
            </a:r>
          </a:p>
          <a:p>
            <a:pPr marL="514350" indent="-514350" rtl="1">
              <a:buFont typeface="+mj-lt"/>
              <a:buAutoNum type="arabicPeriod"/>
            </a:pPr>
            <a:r>
              <a:rPr lang="ar-SA" dirty="0" smtClean="0"/>
              <a:t>وإما أن يصرف عنه من السوء مثلـَها . ”</a:t>
            </a:r>
          </a:p>
          <a:p>
            <a:pPr marL="514350" indent="-514350" rtl="1"/>
            <a:r>
              <a:rPr lang="ar-SA" dirty="0" smtClean="0"/>
              <a:t>    أسأل الله تعالى لنا جميعا قبول الدعاء وإصلاح الأعمال . </a:t>
            </a:r>
          </a:p>
          <a:p>
            <a:pPr rtl="1"/>
            <a:endParaRPr lang="ar-SA" dirty="0"/>
          </a:p>
        </p:txBody>
      </p:sp>
    </p:spTree>
    <p:extLst>
      <p:ext uri="{BB962C8B-B14F-4D97-AF65-F5344CB8AC3E}">
        <p14:creationId xmlns:p14="http://schemas.microsoft.com/office/powerpoint/2010/main" val="2485919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6"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1"/>
            <a:ext cx="210978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70059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2354</TotalTime>
  <Words>18038</Words>
  <Application>Microsoft Office PowerPoint</Application>
  <PresentationFormat>A4 Paper (210x297 mm)</PresentationFormat>
  <Paragraphs>1646</Paragraphs>
  <Slides>268</Slides>
  <Notes>17</Notes>
  <HiddenSlides>0</HiddenSlides>
  <MMClips>0</MMClips>
  <ScaleCrop>false</ScaleCrop>
  <HeadingPairs>
    <vt:vector size="4" baseType="variant">
      <vt:variant>
        <vt:lpstr>نسق</vt:lpstr>
      </vt:variant>
      <vt:variant>
        <vt:i4>1</vt:i4>
      </vt:variant>
      <vt:variant>
        <vt:lpstr>عناوين الشرائح</vt:lpstr>
      </vt:variant>
      <vt:variant>
        <vt:i4>268</vt:i4>
      </vt:variant>
    </vt:vector>
  </HeadingPairs>
  <TitlesOfParts>
    <vt:vector size="269" baseType="lpstr">
      <vt:lpstr>Office Theme</vt:lpstr>
      <vt:lpstr>عرض تقديمي في PowerPoint</vt:lpstr>
      <vt:lpstr>المحاضرة التمهيدية</vt:lpstr>
      <vt:lpstr>أهداف المقرر ومحتواه</vt:lpstr>
      <vt:lpstr>عرض تقديمي في PowerPoint</vt:lpstr>
      <vt:lpstr>المراجع والمصادر التعليمية</vt:lpstr>
      <vt:lpstr>توزيع الدرجات</vt:lpstr>
      <vt:lpstr>عرض تقديمي في PowerPoint</vt:lpstr>
      <vt:lpstr>عرض تقديمي في PowerPoint</vt:lpstr>
      <vt:lpstr>المحاضرة الأولى</vt:lpstr>
      <vt:lpstr>عناصر المحاضرة</vt:lpstr>
      <vt:lpstr>[1] - مدخل إلى باب أحكام النكاح</vt:lpstr>
      <vt:lpstr>تابع [1]</vt:lpstr>
      <vt:lpstr>تابع [1]</vt:lpstr>
      <vt:lpstr>[2] دراسة لثلاثة أحاديث من باب أحكام النكاح</vt:lpstr>
      <vt:lpstr>   تابع [2]</vt:lpstr>
      <vt:lpstr> تابع [2]</vt:lpstr>
      <vt:lpstr> تابع [2]</vt:lpstr>
      <vt:lpstr> تابع [2]</vt:lpstr>
      <vt:lpstr> تابع [2]</vt:lpstr>
      <vt:lpstr> تابع[2]</vt:lpstr>
      <vt:lpstr> تابع[2]</vt:lpstr>
      <vt:lpstr> تابع[2]</vt:lpstr>
      <vt:lpstr>عرض تقديمي في PowerPoint</vt:lpstr>
      <vt:lpstr>عرض تقديمي في PowerPoint</vt:lpstr>
      <vt:lpstr>المحاضرة الثانية</vt:lpstr>
      <vt:lpstr>عناصر المحاضرة</vt:lpstr>
      <vt:lpstr>[1] مدخل إلى باب عِشْرةِ النساء</vt:lpstr>
      <vt:lpstr>[1] مدخل إلى باب عِشْرةِ النساء</vt:lpstr>
      <vt:lpstr>تابع [1]</vt:lpstr>
      <vt:lpstr>[2] دراسة لأربعة أحاديث من باب عشرة النساء</vt:lpstr>
      <vt:lpstr>[2] دراسة لأربعة أحاديث من باب عشرة النساء</vt:lpstr>
      <vt:lpstr>تابع [2]</vt:lpstr>
      <vt:lpstr>تابع [2]</vt:lpstr>
      <vt:lpstr>تابع [2]</vt:lpstr>
      <vt:lpstr>تابع [2]</vt:lpstr>
      <vt:lpstr>تابع [2]</vt:lpstr>
      <vt:lpstr>تابع [2]</vt:lpstr>
      <vt:lpstr>تابع [2]</vt:lpstr>
      <vt:lpstr>تابع [2]</vt:lpstr>
      <vt:lpstr>تابع [2]</vt:lpstr>
      <vt:lpstr> </vt:lpstr>
      <vt:lpstr>عرض تقديمي في PowerPoint</vt:lpstr>
      <vt:lpstr>عرض تقديمي في PowerPoint</vt:lpstr>
      <vt:lpstr>المحاضرة الثالثة</vt:lpstr>
      <vt:lpstr>عناصر المحاضرة</vt:lpstr>
      <vt:lpstr>[1] مدخل إلى باب الصَّداق</vt:lpstr>
      <vt:lpstr>[1] مدخل إلى باب الصَّداق</vt:lpstr>
      <vt:lpstr>تابع [1]</vt:lpstr>
      <vt:lpstr>تابع [1]</vt:lpstr>
      <vt:lpstr>[2] دراسة لأربعة أحاديث من باب الصَّداق</vt:lpstr>
      <vt:lpstr>[2] دراسة لأربعة أحاديث من باب الصَّداق</vt:lpstr>
      <vt:lpstr>تابع [2]</vt:lpstr>
      <vt:lpstr>تابع [2]</vt:lpstr>
      <vt:lpstr>تابع [2]</vt:lpstr>
      <vt:lpstr>تابع [2]</vt:lpstr>
      <vt:lpstr>تابع [2]</vt:lpstr>
      <vt:lpstr>تابع [2]</vt:lpstr>
      <vt:lpstr>تابع [2]</vt:lpstr>
      <vt:lpstr>تابع [2]</vt:lpstr>
      <vt:lpstr>تابع [2]</vt:lpstr>
      <vt:lpstr>تابع [2]</vt:lpstr>
      <vt:lpstr>عرض تقديمي في PowerPoint</vt:lpstr>
      <vt:lpstr>عرض تقديمي في PowerPoint</vt:lpstr>
      <vt:lpstr>المحاضرة الرابعة</vt:lpstr>
      <vt:lpstr>عناصر المحاضرة</vt:lpstr>
      <vt:lpstr>[1] مدخل إلى باب الوليمة</vt:lpstr>
      <vt:lpstr>[1] مدخل إلى باب الوليمة</vt:lpstr>
      <vt:lpstr>تابع [1]</vt:lpstr>
      <vt:lpstr>تابع [1]</vt:lpstr>
      <vt:lpstr>تابع [1]</vt:lpstr>
      <vt:lpstr>[2] دراسة لأربعة أحاديث من باب الوليمة</vt:lpstr>
      <vt:lpstr>[2] دراسة لأربعة أحاديث من باب الوليمة</vt:lpstr>
      <vt:lpstr>تابع [2]</vt:lpstr>
      <vt:lpstr>تابع [2]</vt:lpstr>
      <vt:lpstr>تابع [2]</vt:lpstr>
      <vt:lpstr>تابع [2]</vt:lpstr>
      <vt:lpstr>تابع [2]</vt:lpstr>
      <vt:lpstr>تابع [2]</vt:lpstr>
      <vt:lpstr>تابع [2]</vt:lpstr>
      <vt:lpstr>عرض تقديمي في PowerPoint</vt:lpstr>
      <vt:lpstr>عرض تقديمي في PowerPoint</vt:lpstr>
      <vt:lpstr>المحاضرة الخامسة</vt:lpstr>
      <vt:lpstr>عناصر المحاضرة</vt:lpstr>
      <vt:lpstr>[1] مدخل إلى باب القسم بين الزوجات  </vt:lpstr>
      <vt:lpstr>[1] مدخل إلى باب القسم بين الزوجات </vt:lpstr>
      <vt:lpstr>تابع [1]</vt:lpstr>
      <vt:lpstr>تابع [1]</vt:lpstr>
      <vt:lpstr>تابع [1]</vt:lpstr>
      <vt:lpstr>تابع [1]</vt:lpstr>
      <vt:lpstr>[2] دراسة لأربعة أحاديث من باب القسم بين الزوجات.</vt:lpstr>
      <vt:lpstr>[2] دراسة لأربعة أحاديث من باب القسم بين الزوجات.</vt:lpstr>
      <vt:lpstr>تابع [2]</vt:lpstr>
      <vt:lpstr>تابع [2]</vt:lpstr>
      <vt:lpstr>تابع [2]</vt:lpstr>
      <vt:lpstr>تابع [2]</vt:lpstr>
      <vt:lpstr>تابع [2]</vt:lpstr>
      <vt:lpstr>تابع [2]</vt:lpstr>
      <vt:lpstr>تابع [2]</vt:lpstr>
      <vt:lpstr>عرض تقديمي في PowerPoint</vt:lpstr>
      <vt:lpstr>عرض تقديمي في PowerPoint</vt:lpstr>
      <vt:lpstr>المحاضرة السادسة</vt:lpstr>
      <vt:lpstr>عناصر المحاضرة</vt:lpstr>
      <vt:lpstr>[1] مدخل إلى باب الكفاءَة والخيار ودراسة لحديثين منه  </vt:lpstr>
      <vt:lpstr> [1/1] مدخل إلى باب الكفاءَة والخيار  </vt:lpstr>
      <vt:lpstr>تابع [1/1]</vt:lpstr>
      <vt:lpstr>تابع [1/1]</vt:lpstr>
      <vt:lpstr>تابع [1/1]</vt:lpstr>
      <vt:lpstr>[2/1] دراسة لحديثين من باب الكفاءَة والخيار  </vt:lpstr>
      <vt:lpstr>تابع [2/1]</vt:lpstr>
      <vt:lpstr>تابع [2/1]</vt:lpstr>
      <vt:lpstr>تابع [2/1]</vt:lpstr>
      <vt:lpstr>تابع [2/1]</vt:lpstr>
      <vt:lpstr>تابع [2/1]</vt:lpstr>
      <vt:lpstr> [2] مدخل إلى باب الخلع ودراسة لحديث منه  </vt:lpstr>
      <vt:lpstr>[1/2] مدخل إلى باب الخُلْع </vt:lpstr>
      <vt:lpstr>تابع [1/2]</vt:lpstr>
      <vt:lpstr>تابع [2]</vt:lpstr>
      <vt:lpstr> تابع [1/2] </vt:lpstr>
      <vt:lpstr>   [2/2] دراسة لحديث من باب الخلع   </vt:lpstr>
      <vt:lpstr>تابع [2/2]</vt:lpstr>
      <vt:lpstr>تابع [2/2]</vt:lpstr>
      <vt:lpstr>عرض تقديمي في PowerPoint</vt:lpstr>
      <vt:lpstr>عرض تقديمي في PowerPoint</vt:lpstr>
      <vt:lpstr>المحاضرة ا لسابعة</vt:lpstr>
      <vt:lpstr>عناصر المحاضرة</vt:lpstr>
      <vt:lpstr>[1] مدخل إلى كتاب الطلاق  </vt:lpstr>
      <vt:lpstr>تابع [1]</vt:lpstr>
      <vt:lpstr>تابع [1]</vt:lpstr>
      <vt:lpstr>تابع [1]</vt:lpstr>
      <vt:lpstr>تابع [1]</vt:lpstr>
      <vt:lpstr> [2] دراسة لثلاثة أحاديث من كتاب الطلاق </vt:lpstr>
      <vt:lpstr>[1/2] الحديث الأول</vt:lpstr>
      <vt:lpstr> تابع [1/2] </vt:lpstr>
      <vt:lpstr>تابع [2]</vt:lpstr>
      <vt:lpstr> تابع [1/2] </vt:lpstr>
      <vt:lpstr>[2/2] الحديث الثاني</vt:lpstr>
      <vt:lpstr>   تابع[2/2]    </vt:lpstr>
      <vt:lpstr>[3/2] الحديث الثالث</vt:lpstr>
      <vt:lpstr>تابع [3/2]</vt:lpstr>
      <vt:lpstr>عرض تقديمي في PowerPoint</vt:lpstr>
      <vt:lpstr>عرض تقديمي في PowerPoint</vt:lpstr>
      <vt:lpstr>المحاضرة ا لثامنة</vt:lpstr>
      <vt:lpstr>عنوان المحاضرة</vt:lpstr>
      <vt:lpstr>عناصر المحاضرة</vt:lpstr>
      <vt:lpstr>[1] الحديث الأول</vt:lpstr>
      <vt:lpstr> تابع [1] </vt:lpstr>
      <vt:lpstr>تابع [2]</vt:lpstr>
      <vt:lpstr> تابع [1] </vt:lpstr>
      <vt:lpstr> تابع [1] </vt:lpstr>
      <vt:lpstr>[2] الحديث الثاني</vt:lpstr>
      <vt:lpstr>   تابع[2]    </vt:lpstr>
      <vt:lpstr>[3] الحديث الثالث</vt:lpstr>
      <vt:lpstr>تابع [3]</vt:lpstr>
      <vt:lpstr>[4] الحديث الرابع</vt:lpstr>
      <vt:lpstr>تابع [4]</vt:lpstr>
      <vt:lpstr>تابع [4]</vt:lpstr>
      <vt:lpstr>عرض تقديمي في PowerPoint</vt:lpstr>
      <vt:lpstr>عرض تقديمي في PowerPoint</vt:lpstr>
      <vt:lpstr>المحاضرة التاسعة</vt:lpstr>
      <vt:lpstr>عنوان المحاضرة</vt:lpstr>
      <vt:lpstr>عناصر المحاضرة</vt:lpstr>
      <vt:lpstr>[1] الحديث الأول</vt:lpstr>
      <vt:lpstr> تابع [1] </vt:lpstr>
      <vt:lpstr>تابع [2]</vt:lpstr>
      <vt:lpstr> تابع [1] </vt:lpstr>
      <vt:lpstr> تابع [1] </vt:lpstr>
      <vt:lpstr> تابع [1] </vt:lpstr>
      <vt:lpstr> تابع [1] </vt:lpstr>
      <vt:lpstr> تابع [1] </vt:lpstr>
      <vt:lpstr> تابع [1] </vt:lpstr>
      <vt:lpstr> تابع [1] </vt:lpstr>
      <vt:lpstr> تابع [1] </vt:lpstr>
      <vt:lpstr> تابع [1] </vt:lpstr>
      <vt:lpstr> تابع [1] </vt:lpstr>
      <vt:lpstr> تابع [1] </vt:lpstr>
      <vt:lpstr> تابع [1] </vt:lpstr>
      <vt:lpstr> تابع [1] </vt:lpstr>
      <vt:lpstr>[2] الحديث الثاني</vt:lpstr>
      <vt:lpstr>تابع [2]</vt:lpstr>
      <vt:lpstr>تابع [2]</vt:lpstr>
      <vt:lpstr>عرض تقديمي في PowerPoint</vt:lpstr>
      <vt:lpstr>عرض تقديمي في PowerPoint</vt:lpstr>
      <vt:lpstr>المحاضرة العاشرة</vt:lpstr>
      <vt:lpstr>عنوان المحاضرة</vt:lpstr>
      <vt:lpstr>عناصر المحاضرة</vt:lpstr>
      <vt:lpstr>[1] الحديث الأول</vt:lpstr>
      <vt:lpstr> تابع [1] </vt:lpstr>
      <vt:lpstr>تابع [2]</vt:lpstr>
      <vt:lpstr> تابع [1] </vt:lpstr>
      <vt:lpstr>[2] الحديث الثاني</vt:lpstr>
      <vt:lpstr>تابع [2]</vt:lpstr>
      <vt:lpstr>تابع [2]</vt:lpstr>
      <vt:lpstr>عرض تقديمي في PowerPoint</vt:lpstr>
      <vt:lpstr>عرض تقديمي في PowerPoint</vt:lpstr>
      <vt:lpstr>المحاضرة الحادية عشرة</vt:lpstr>
      <vt:lpstr>عنوان المحاضرة</vt:lpstr>
      <vt:lpstr>عناصر المحاضرة</vt:lpstr>
      <vt:lpstr>[1] الحديث الأول</vt:lpstr>
      <vt:lpstr> تابع [1] </vt:lpstr>
      <vt:lpstr>تابع [2]</vt:lpstr>
      <vt:lpstr>  تابع [1]  </vt:lpstr>
      <vt:lpstr>  تابع [1]  </vt:lpstr>
      <vt:lpstr>  تابع [1]  </vt:lpstr>
      <vt:lpstr>  تابع [1]  </vt:lpstr>
      <vt:lpstr> تابع [1] </vt:lpstr>
      <vt:lpstr> تابع [1] </vt:lpstr>
      <vt:lpstr>[2] الحديث الثاني</vt:lpstr>
      <vt:lpstr>تابع [2]</vt:lpstr>
      <vt:lpstr>تابع [2]</vt:lpstr>
      <vt:lpstr>تابع [2]</vt:lpstr>
      <vt:lpstr>تابع [2]</vt:lpstr>
      <vt:lpstr>عرض تقديمي في PowerPoint</vt:lpstr>
      <vt:lpstr>عرض تقديمي في PowerPoint</vt:lpstr>
      <vt:lpstr>المحاضرة الثانية عشرة</vt:lpstr>
      <vt:lpstr>عنوان المحاضرة</vt:lpstr>
      <vt:lpstr>عناصر المحاضرة</vt:lpstr>
      <vt:lpstr>[1] الحديث الأول</vt:lpstr>
      <vt:lpstr> تابع [1] </vt:lpstr>
      <vt:lpstr>تابع [2]</vt:lpstr>
      <vt:lpstr>  تابع [1]  </vt:lpstr>
      <vt:lpstr>[2] الحديث الثاني </vt:lpstr>
      <vt:lpstr>تابع [2]</vt:lpstr>
      <vt:lpstr>تابع [2]</vt:lpstr>
      <vt:lpstr>تابع [2]</vt:lpstr>
      <vt:lpstr>[3] الحديث الثالث</vt:lpstr>
      <vt:lpstr>تابع [3]</vt:lpstr>
      <vt:lpstr>تابع [3]</vt:lpstr>
      <vt:lpstr>تابع [3]</vt:lpstr>
      <vt:lpstr>عرض تقديمي في PowerPoint</vt:lpstr>
      <vt:lpstr>عرض تقديمي في PowerPoint</vt:lpstr>
      <vt:lpstr>المحاضرة الثالثة عشرة</vt:lpstr>
      <vt:lpstr>عنوان المحاضرة</vt:lpstr>
      <vt:lpstr>عناصر المحاضرة</vt:lpstr>
      <vt:lpstr>[1] الحديث الأول</vt:lpstr>
      <vt:lpstr> تابع [1] </vt:lpstr>
      <vt:lpstr>تابع [2]</vt:lpstr>
      <vt:lpstr>[2] الحديث الثاني </vt:lpstr>
      <vt:lpstr>تابع [2]</vt:lpstr>
      <vt:lpstr>تابع [2]</vt:lpstr>
      <vt:lpstr>تابع [2]</vt:lpstr>
      <vt:lpstr>تابع [2]</vt:lpstr>
      <vt:lpstr>تابع [2]</vt:lpstr>
      <vt:lpstr>تابع [2]</vt:lpstr>
      <vt:lpstr>تابع [2]</vt:lpstr>
      <vt:lpstr>تابع [2]</vt:lpstr>
      <vt:lpstr>عرض تقديمي في PowerPoint</vt:lpstr>
      <vt:lpstr>عرض تقديمي في PowerPoint</vt:lpstr>
      <vt:lpstr>المحاضرة الرابعة عشرة</vt:lpstr>
      <vt:lpstr>عنوان المحاضرة</vt:lpstr>
      <vt:lpstr>عناصر المحاضرة</vt:lpstr>
      <vt:lpstr>[1] الحديث الأول</vt:lpstr>
      <vt:lpstr> تابع [1] </vt:lpstr>
      <vt:lpstr>تابع [2]</vt:lpstr>
      <vt:lpstr>تابع [1]</vt:lpstr>
      <vt:lpstr>تابع [1]</vt:lpstr>
      <vt:lpstr>[2] الحديث الثاني </vt:lpstr>
      <vt:lpstr>تابع [2]</vt:lpstr>
      <vt:lpstr>تابع [2]</vt:lpstr>
      <vt:lpstr>تابع [2]</vt:lpstr>
      <vt:lpstr>تابع [2]</vt:lpstr>
      <vt:lpstr>تابع [2]</vt:lpstr>
      <vt:lpstr>تابع [2]</vt:lpstr>
      <vt:lpstr>تابع [2]</vt:lpstr>
      <vt:lpstr>تابع [2]</vt:lpstr>
      <vt:lpstr>تابع [2]</vt:lpstr>
      <vt:lpstr>تابع [2]</vt:lpstr>
      <vt:lpstr>تابع [2]</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cp:lastModifiedBy>
  <cp:revision>177</cp:revision>
  <dcterms:created xsi:type="dcterms:W3CDTF">2009-10-14T19:14:34Z</dcterms:created>
  <dcterms:modified xsi:type="dcterms:W3CDTF">2015-12-14T16:38:19Z</dcterms:modified>
</cp:coreProperties>
</file>