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7" r:id="rId3"/>
    <p:sldId id="276" r:id="rId4"/>
    <p:sldId id="275" r:id="rId5"/>
    <p:sldId id="274" r:id="rId6"/>
    <p:sldId id="269" r:id="rId7"/>
    <p:sldId id="273" r:id="rId8"/>
    <p:sldId id="272" r:id="rId9"/>
    <p:sldId id="271" r:id="rId10"/>
    <p:sldId id="277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36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5508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تفسير 3 </a:t>
            </a: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أ.د سليمان بن صالح القرعاوي </a:t>
            </a:r>
            <a:endParaRPr lang="ar-SA" sz="3700" b="1" dirty="0"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u="sng" dirty="0" smtClean="0"/>
              <a:t> تمهيد</a:t>
            </a:r>
            <a:endParaRPr lang="ar-SA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9258300" cy="4525963"/>
          </a:xfrm>
        </p:spPr>
        <p:txBody>
          <a:bodyPr/>
          <a:lstStyle/>
          <a:p>
            <a:pPr rtl="1"/>
            <a:r>
              <a:rPr lang="ar-SA" sz="2400" dirty="0" smtClean="0"/>
              <a:t>    الحمد لله رب العالمين , والصلاة والسلام على الرسول </a:t>
            </a:r>
            <a:r>
              <a:rPr lang="ar-SA" sz="2400" dirty="0" err="1" smtClean="0"/>
              <a:t>الأمين </a:t>
            </a:r>
            <a:r>
              <a:rPr lang="ar-SA" sz="2400" dirty="0" smtClean="0"/>
              <a:t>, محمد بن عبد الله معلم </a:t>
            </a:r>
            <a:r>
              <a:rPr lang="ar-SA" sz="2400" dirty="0" err="1" smtClean="0"/>
              <a:t>البشرية </a:t>
            </a:r>
            <a:r>
              <a:rPr lang="ar-SA" sz="2400" dirty="0" smtClean="0"/>
              <a:t>, صلى الله عليه وعلى آله وأصحابه وسلم تسليما كثيراً, وبعد/</a:t>
            </a:r>
            <a:endParaRPr lang="en-US" sz="2400" dirty="0" smtClean="0"/>
          </a:p>
          <a:p>
            <a:pPr rtl="1"/>
            <a:r>
              <a:rPr lang="ar-SA" sz="2400" dirty="0" smtClean="0"/>
              <a:t>    فإن علم التفسير من أشرف العلوم وأعظمها , فهو يتعلق بشرح كلام الله المنزل على خير البرية , قال </a:t>
            </a:r>
            <a:r>
              <a:rPr lang="ar-SA" sz="2400" dirty="0" err="1" smtClean="0"/>
              <a:t>سبحانه :</a:t>
            </a:r>
            <a:r>
              <a:rPr lang="ar-SA" sz="2400" dirty="0" smtClean="0"/>
              <a:t>(وقال الذين كفروا لولا نزّل عليه القرآن جملة واحدة كذلك لنثّبت </a:t>
            </a:r>
            <a:r>
              <a:rPr lang="ar-SA" sz="2400" dirty="0" err="1" smtClean="0"/>
              <a:t>به</a:t>
            </a:r>
            <a:r>
              <a:rPr lang="ar-SA" sz="2400" dirty="0" smtClean="0"/>
              <a:t> فؤادك ورتلناه </a:t>
            </a:r>
            <a:r>
              <a:rPr lang="ar-SA" sz="2400" dirty="0" err="1" smtClean="0"/>
              <a:t>ترتيلا </a:t>
            </a:r>
            <a:r>
              <a:rPr lang="ar-SA" sz="2400" dirty="0" smtClean="0"/>
              <a:t>, </a:t>
            </a:r>
            <a:r>
              <a:rPr lang="ar-SA" sz="2400" dirty="0" err="1" smtClean="0"/>
              <a:t>ولايأتونك</a:t>
            </a:r>
            <a:r>
              <a:rPr lang="ar-SA" sz="2400" dirty="0" smtClean="0"/>
              <a:t> بمثل إلا جئناك بالحق وأحسن تفسيرا</a:t>
            </a:r>
            <a:r>
              <a:rPr lang="ar-SA" sz="2400" dirty="0" err="1" smtClean="0"/>
              <a:t>) ,</a:t>
            </a:r>
            <a:endParaRPr lang="en-US" sz="2400" dirty="0" smtClean="0"/>
          </a:p>
          <a:p>
            <a:pPr rtl="1"/>
            <a:r>
              <a:rPr lang="ar-SA" sz="2400" dirty="0" smtClean="0"/>
              <a:t>    ومقرر التفسير (3) هو احدى مقررات طلاب وطالبات تخصص الدراسات الاسلامية فى التعليم المطور , وفى هذا المقرر نتناول الموضوعات التالية:-</a:t>
            </a:r>
            <a:endParaRPr lang="en-US" sz="2400" dirty="0" smtClean="0"/>
          </a:p>
          <a:p>
            <a:pPr rtl="1"/>
            <a:r>
              <a:rPr lang="ar-SA" sz="2400" dirty="0" smtClean="0"/>
              <a:t>     </a:t>
            </a:r>
            <a:r>
              <a:rPr lang="ar-SA" sz="2400" dirty="0" err="1" smtClean="0"/>
              <a:t>تمهيد </a:t>
            </a:r>
            <a:r>
              <a:rPr lang="ar-SA" sz="2400" dirty="0" smtClean="0"/>
              <a:t>, ويتضمن تعريف التفسير كفَنْ </a:t>
            </a:r>
            <a:r>
              <a:rPr lang="ar-SA" sz="2400" dirty="0" err="1" smtClean="0"/>
              <a:t>مُدّون </a:t>
            </a:r>
            <a:r>
              <a:rPr lang="ar-SA" sz="2400" dirty="0" smtClean="0"/>
              <a:t>, وهو علم يبحث فيه عن القرآن الكريم من حيث دلالته على مراد الله تعالى حسب الظاهر بقدر الطاقة البشرية .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تابع: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1"/>
            <a:ext cx="8915400" cy="3886199"/>
          </a:xfrm>
        </p:spPr>
        <p:txBody>
          <a:bodyPr/>
          <a:lstStyle/>
          <a:p>
            <a:pPr rtl="1"/>
            <a:r>
              <a:rPr lang="ar-SA" sz="2400" dirty="0" smtClean="0"/>
              <a:t>(2) </a:t>
            </a:r>
            <a:r>
              <a:rPr lang="ar-SA" sz="2400" dirty="0" err="1" smtClean="0"/>
              <a:t>انواع</a:t>
            </a:r>
            <a:r>
              <a:rPr lang="ar-SA" sz="2400" dirty="0" smtClean="0"/>
              <a:t> التفسير :</a:t>
            </a:r>
            <a:endParaRPr lang="en-US" sz="2400" dirty="0" smtClean="0"/>
          </a:p>
          <a:p>
            <a:pPr marL="457200" indent="-457200" rtl="1"/>
            <a:r>
              <a:rPr lang="ar-SA" sz="2400" b="1" dirty="0" smtClean="0"/>
              <a:t>أ-التفسير التحليلى</a:t>
            </a:r>
            <a:r>
              <a:rPr lang="ar-SA" sz="2400" dirty="0" smtClean="0"/>
              <a:t> وفيه يقف المفسر أمام كل </a:t>
            </a:r>
            <a:r>
              <a:rPr lang="ar-SA" sz="2400" dirty="0" err="1" smtClean="0"/>
              <a:t>آيه</a:t>
            </a:r>
            <a:r>
              <a:rPr lang="ar-SA" sz="2400" dirty="0" smtClean="0"/>
              <a:t> , ويقوم بتحليلها تحليلاً موسعاً, ويتحدث</a:t>
            </a:r>
          </a:p>
          <a:p>
            <a:pPr marL="457200" indent="-457200" rtl="1"/>
            <a:r>
              <a:rPr lang="ar-SA" sz="2400" dirty="0" smtClean="0"/>
              <a:t>أثناء التحليل عن مختلف الموضوعات والمباحث والمسائل , فى اللغة والنحو والبلاغة</a:t>
            </a:r>
          </a:p>
          <a:p>
            <a:pPr marL="457200" indent="-457200" rtl="1"/>
            <a:r>
              <a:rPr lang="ar-SA" sz="2400" dirty="0" err="1" smtClean="0"/>
              <a:t>والقراءات </a:t>
            </a:r>
            <a:r>
              <a:rPr lang="ar-SA" sz="2400" dirty="0" smtClean="0"/>
              <a:t>, وأوجه المناسبات وأسباب النزول والعقيدة والروايات والأخبار وفى الأحكام</a:t>
            </a:r>
          </a:p>
          <a:p>
            <a:pPr marL="457200" indent="-457200" rtl="1"/>
            <a:r>
              <a:rPr lang="ar-SA" sz="2400" dirty="0" smtClean="0"/>
              <a:t>والتشريعات وفي المناقشات والأدلة والبراهين , ويقدم المفسر فى ذلك ثقافة موسوعية</a:t>
            </a:r>
          </a:p>
          <a:p>
            <a:pPr marL="457200" indent="-457200" rtl="1"/>
            <a:r>
              <a:rPr lang="ar-SA" sz="2400" dirty="0" smtClean="0"/>
              <a:t>منوعة شاملة.</a:t>
            </a:r>
            <a:endParaRPr lang="en-US" sz="2400" dirty="0" smtClean="0"/>
          </a:p>
          <a:p>
            <a:pPr rtl="1"/>
            <a:r>
              <a:rPr lang="ar-SA" sz="2400" b="1" dirty="0" smtClean="0"/>
              <a:t>ومن أشهر كتب التفسير </a:t>
            </a:r>
            <a:r>
              <a:rPr lang="ar-SA" sz="2400" b="1" dirty="0" err="1" smtClean="0"/>
              <a:t>التحليلى </a:t>
            </a:r>
            <a:r>
              <a:rPr lang="ar-SA" sz="2400" b="1" dirty="0" smtClean="0"/>
              <a:t>:</a:t>
            </a:r>
            <a:endParaRPr lang="en-US" sz="2400" b="1" dirty="0" smtClean="0"/>
          </a:p>
          <a:p>
            <a:pPr lvl="0" rtl="1"/>
            <a:r>
              <a:rPr lang="ar-SA" sz="2400" dirty="0" smtClean="0"/>
              <a:t>جامع البيان عن تأويل آي القرآن </a:t>
            </a:r>
            <a:r>
              <a:rPr lang="ar-SA" sz="2400" dirty="0" err="1" smtClean="0"/>
              <a:t>لإبن</a:t>
            </a:r>
            <a:r>
              <a:rPr lang="ar-SA" sz="2400" dirty="0" smtClean="0"/>
              <a:t> جرير الطبري</a:t>
            </a:r>
            <a:endParaRPr lang="en-US" sz="2400" dirty="0" smtClean="0"/>
          </a:p>
          <a:p>
            <a:pPr lvl="0" rtl="1"/>
            <a:r>
              <a:rPr lang="ar-SA" sz="2400" dirty="0" smtClean="0"/>
              <a:t>تفسير القران العظيم </a:t>
            </a:r>
            <a:r>
              <a:rPr lang="ar-SA" sz="2400" dirty="0" err="1" smtClean="0"/>
              <a:t>لإبن</a:t>
            </a:r>
            <a:r>
              <a:rPr lang="ar-SA" sz="2400" dirty="0" smtClean="0"/>
              <a:t> كثير</a:t>
            </a:r>
            <a:endParaRPr lang="en-US" sz="2400" dirty="0" smtClean="0"/>
          </a:p>
          <a:p>
            <a:pPr lvl="0" rtl="1"/>
            <a:r>
              <a:rPr lang="ar-SA" sz="2400" dirty="0" smtClean="0"/>
              <a:t>تفسير المحرر الوجيز </a:t>
            </a:r>
            <a:r>
              <a:rPr lang="ar-SA" sz="2400" dirty="0" err="1" smtClean="0"/>
              <a:t>لإبن</a:t>
            </a:r>
            <a:r>
              <a:rPr lang="ar-SA" sz="2400" dirty="0" smtClean="0"/>
              <a:t> </a:t>
            </a:r>
            <a:r>
              <a:rPr lang="ar-SA" sz="2400" dirty="0" err="1" smtClean="0"/>
              <a:t>عطيه</a:t>
            </a:r>
            <a:endParaRPr lang="en-US" sz="2400" dirty="0" smtClean="0"/>
          </a:p>
          <a:p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sz="2400" dirty="0" smtClean="0"/>
              <a:t>البحر المحيط لأبى حيان</a:t>
            </a:r>
            <a:endParaRPr lang="en-US" sz="2400" dirty="0" smtClean="0"/>
          </a:p>
          <a:p>
            <a:pPr lvl="0" rtl="1"/>
            <a:r>
              <a:rPr lang="ar-SA" sz="2400" dirty="0" smtClean="0"/>
              <a:t>التحرير والتنوير للطاهر بن عاشور وهو الكتاب المرجعى لهذا المقرر.</a:t>
            </a:r>
            <a:endParaRPr lang="ar-SA" sz="2400" b="1" dirty="0" smtClean="0"/>
          </a:p>
          <a:p>
            <a:pPr rtl="1"/>
            <a:r>
              <a:rPr lang="ar-SA" sz="2400" b="1" dirty="0" smtClean="0"/>
              <a:t>ب- التفسير </a:t>
            </a:r>
            <a:r>
              <a:rPr lang="ar-SA" sz="2400" b="1" dirty="0" err="1" smtClean="0"/>
              <a:t>الاجمالى</a:t>
            </a:r>
            <a:r>
              <a:rPr lang="ar-SA" sz="2400" dirty="0" err="1" smtClean="0"/>
              <a:t> </a:t>
            </a:r>
            <a:r>
              <a:rPr lang="ar-SA" sz="2400" dirty="0" smtClean="0"/>
              <a:t>, وهو تفسير يقوم على الاجمال والإيجاز والاختصار , فيقوم المفسر</a:t>
            </a:r>
          </a:p>
          <a:p>
            <a:pPr rtl="1"/>
            <a:r>
              <a:rPr lang="ar-SA" sz="2400" dirty="0" smtClean="0"/>
              <a:t>بعرض الايات </a:t>
            </a:r>
            <a:r>
              <a:rPr lang="ar-SA" sz="2400" dirty="0" err="1" smtClean="0"/>
              <a:t>اجمالا </a:t>
            </a:r>
            <a:r>
              <a:rPr lang="ar-SA" sz="2400" dirty="0" smtClean="0"/>
              <a:t>, بهدف ايصال المعنى للقارئ بصورة اجمالية عامة.</a:t>
            </a:r>
            <a:endParaRPr lang="en-US" sz="2400" dirty="0" smtClean="0"/>
          </a:p>
          <a:p>
            <a:pPr rtl="1"/>
            <a:r>
              <a:rPr lang="ar-SA" sz="2400" dirty="0" smtClean="0"/>
              <a:t>ومن </a:t>
            </a:r>
            <a:r>
              <a:rPr lang="ar-SA" sz="2400" dirty="0" err="1" smtClean="0"/>
              <a:t>اشهر</a:t>
            </a:r>
            <a:r>
              <a:rPr lang="ar-SA" sz="2400" dirty="0" smtClean="0"/>
              <a:t> كتب التفسير </a:t>
            </a:r>
            <a:r>
              <a:rPr lang="ar-SA" sz="2400" dirty="0" err="1" smtClean="0"/>
              <a:t>الاجمالى</a:t>
            </a:r>
            <a:r>
              <a:rPr lang="ar-SA" sz="2400" dirty="0" smtClean="0"/>
              <a:t> :</a:t>
            </a:r>
            <a:endParaRPr lang="en-US" sz="2400" dirty="0" smtClean="0"/>
          </a:p>
          <a:p>
            <a:pPr lvl="0" rtl="1"/>
            <a:r>
              <a:rPr lang="ar-SA" sz="2400" dirty="0" smtClean="0"/>
              <a:t>تفسير </a:t>
            </a:r>
            <a:r>
              <a:rPr lang="ar-SA" sz="2400" dirty="0" err="1" smtClean="0"/>
              <a:t>الجلالين</a:t>
            </a:r>
            <a:r>
              <a:rPr lang="ar-SA" sz="2400" dirty="0" smtClean="0"/>
              <a:t> </a:t>
            </a:r>
            <a:r>
              <a:rPr lang="ar-SA" sz="2400" dirty="0" err="1" smtClean="0"/>
              <a:t>للسيوطى</a:t>
            </a:r>
            <a:r>
              <a:rPr lang="ar-SA" sz="2400" dirty="0" smtClean="0"/>
              <a:t> والمحلى </a:t>
            </a:r>
            <a:endParaRPr lang="en-US" sz="2400" dirty="0" smtClean="0"/>
          </a:p>
          <a:p>
            <a:pPr lvl="0" rtl="1"/>
            <a:r>
              <a:rPr lang="ar-SA" sz="2400" dirty="0" smtClean="0"/>
              <a:t>صفوة التفاسير </a:t>
            </a:r>
            <a:endParaRPr lang="en-US" sz="2400" dirty="0" smtClean="0"/>
          </a:p>
          <a:p>
            <a:pPr lvl="0" rtl="1"/>
            <a:r>
              <a:rPr lang="ar-SA" sz="2400" dirty="0" err="1" smtClean="0"/>
              <a:t>ايسر</a:t>
            </a:r>
            <a:r>
              <a:rPr lang="ar-SA" sz="2400" dirty="0" smtClean="0"/>
              <a:t> التفاسير</a:t>
            </a:r>
            <a:endParaRPr lang="en-US" sz="2400" dirty="0" smtClean="0"/>
          </a:p>
          <a:p>
            <a:pPr lvl="0" rtl="1"/>
            <a:r>
              <a:rPr lang="ar-SA" sz="2400" dirty="0" smtClean="0"/>
              <a:t>مختصر تفسير ابن كثير</a:t>
            </a:r>
            <a:endParaRPr lang="en-US" sz="2400" dirty="0" smtClean="0"/>
          </a:p>
          <a:p>
            <a:pPr lvl="0" rtl="1"/>
            <a:r>
              <a:rPr lang="ar-SA" sz="2400" dirty="0" smtClean="0"/>
              <a:t>الوجيز </a:t>
            </a:r>
            <a:r>
              <a:rPr lang="ar-SA" sz="2400" dirty="0" err="1" smtClean="0"/>
              <a:t>فى</a:t>
            </a:r>
            <a:r>
              <a:rPr lang="ar-SA" sz="2400" dirty="0" smtClean="0"/>
              <a:t> تفسير الكتاب العزيز </a:t>
            </a:r>
            <a:r>
              <a:rPr lang="ar-SA" sz="2400" dirty="0" err="1" smtClean="0"/>
              <a:t>للواحدى</a:t>
            </a:r>
            <a:r>
              <a:rPr lang="ar-SA" sz="2400" dirty="0" smtClean="0"/>
              <a:t> </a:t>
            </a:r>
            <a:r>
              <a:rPr lang="ar-SA" sz="2400" dirty="0" err="1" smtClean="0"/>
              <a:t>النيسابورى</a:t>
            </a:r>
            <a:r>
              <a:rPr lang="ar-SA" sz="2400" dirty="0" smtClean="0"/>
              <a:t> .</a:t>
            </a:r>
            <a:endParaRPr lang="en-US" sz="2400" dirty="0" smtClean="0"/>
          </a:p>
          <a:p>
            <a:endParaRPr lang="ar-SA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447800"/>
            <a:ext cx="9448800" cy="4678363"/>
          </a:xfrm>
        </p:spPr>
        <p:txBody>
          <a:bodyPr/>
          <a:lstStyle/>
          <a:p>
            <a:pPr rtl="1"/>
            <a:r>
              <a:rPr lang="ar-SA" sz="2400" b="1" dirty="0" smtClean="0"/>
              <a:t>ج- التفسير </a:t>
            </a:r>
            <a:r>
              <a:rPr lang="ar-SA" sz="2400" b="1" dirty="0" err="1" smtClean="0"/>
              <a:t>الموضوعى</a:t>
            </a:r>
            <a:r>
              <a:rPr lang="ar-SA" sz="2400" b="1" dirty="0" smtClean="0"/>
              <a:t> : </a:t>
            </a:r>
            <a:r>
              <a:rPr lang="ar-SA" sz="2400" dirty="0" smtClean="0"/>
              <a:t>يتناول القضايا حسب المقاصد القرآنية من خلال سورة </a:t>
            </a:r>
            <a:r>
              <a:rPr lang="ar-SA" sz="2400" dirty="0" err="1" smtClean="0"/>
              <a:t>او</a:t>
            </a:r>
            <a:r>
              <a:rPr lang="ar-SA" sz="2400" dirty="0" smtClean="0"/>
              <a:t> </a:t>
            </a:r>
            <a:r>
              <a:rPr lang="ar-SA" sz="2400" dirty="0" err="1" smtClean="0"/>
              <a:t>اكثر</a:t>
            </a:r>
            <a:r>
              <a:rPr lang="ar-SA" sz="2400" dirty="0" smtClean="0"/>
              <a:t> .</a:t>
            </a:r>
            <a:endParaRPr lang="en-US" sz="2400" dirty="0" smtClean="0"/>
          </a:p>
          <a:p>
            <a:pPr rtl="1"/>
            <a:r>
              <a:rPr lang="ar-SA" sz="2400" dirty="0" smtClean="0"/>
              <a:t>ومن مصنفات التفسير </a:t>
            </a:r>
            <a:r>
              <a:rPr lang="ar-SA" sz="2400" dirty="0" err="1" smtClean="0"/>
              <a:t>الموضوعى</a:t>
            </a:r>
            <a:r>
              <a:rPr lang="ar-SA" sz="2400" dirty="0" smtClean="0"/>
              <a:t> :</a:t>
            </a:r>
            <a:endParaRPr lang="en-US" sz="2400" dirty="0" smtClean="0"/>
          </a:p>
          <a:p>
            <a:pPr lvl="0" rtl="1"/>
            <a:r>
              <a:rPr lang="ar-SA" sz="2400" dirty="0" smtClean="0"/>
              <a:t>اليهود فى الكتاب والسنة لمحمد بن سيد </a:t>
            </a:r>
            <a:r>
              <a:rPr lang="ar-SA" sz="2400" dirty="0" err="1" smtClean="0"/>
              <a:t>طنطاوى </a:t>
            </a:r>
            <a:r>
              <a:rPr lang="ar-SA" sz="2400" dirty="0" smtClean="0"/>
              <a:t>, الجدل فى القرآن للدكتور زاهر </a:t>
            </a:r>
            <a:r>
              <a:rPr lang="ar-SA" sz="2400" dirty="0" err="1" smtClean="0"/>
              <a:t>الألمعي.</a:t>
            </a:r>
            <a:r>
              <a:rPr lang="ar-SA" sz="2400" dirty="0" smtClean="0"/>
              <a:t> </a:t>
            </a:r>
            <a:endParaRPr lang="en-US" sz="2400" dirty="0" smtClean="0"/>
          </a:p>
          <a:p>
            <a:pPr lvl="0" rtl="1"/>
            <a:r>
              <a:rPr lang="ar-SA" sz="2400" dirty="0" smtClean="0"/>
              <a:t>التفسير </a:t>
            </a:r>
            <a:r>
              <a:rPr lang="ar-SA" sz="2400" dirty="0" err="1" smtClean="0"/>
              <a:t>الموضوعى</a:t>
            </a:r>
            <a:r>
              <a:rPr lang="ar-SA" sz="2400" dirty="0" smtClean="0"/>
              <a:t> لسور القران نخبة من العلماء</a:t>
            </a:r>
            <a:endParaRPr lang="en-US" sz="2400" dirty="0" smtClean="0"/>
          </a:p>
          <a:p>
            <a:pPr lvl="0" rtl="1"/>
            <a:r>
              <a:rPr lang="ar-SA" sz="2400" dirty="0" smtClean="0"/>
              <a:t>دراسات من التفسير </a:t>
            </a:r>
            <a:r>
              <a:rPr lang="ar-SA" sz="2400" dirty="0" err="1" smtClean="0"/>
              <a:t>الموضوعى</a:t>
            </a:r>
            <a:r>
              <a:rPr lang="ar-SA" sz="2400" dirty="0" smtClean="0"/>
              <a:t> د. سليمان القرعاوي</a:t>
            </a:r>
            <a:endParaRPr lang="en-US" sz="2400" dirty="0" smtClean="0"/>
          </a:p>
          <a:p>
            <a:pPr lvl="0" rtl="1"/>
            <a:r>
              <a:rPr lang="ar-SA" sz="2400" dirty="0" smtClean="0"/>
              <a:t>ظاهرة النفاق </a:t>
            </a:r>
            <a:r>
              <a:rPr lang="ar-SA" sz="2400" dirty="0" err="1" smtClean="0"/>
              <a:t>فى</a:t>
            </a:r>
            <a:r>
              <a:rPr lang="ar-SA" sz="2400" dirty="0" smtClean="0"/>
              <a:t> القران عبد الرحمن </a:t>
            </a:r>
            <a:r>
              <a:rPr lang="ar-SA" sz="2400" dirty="0" err="1" smtClean="0"/>
              <a:t>حنبكة</a:t>
            </a:r>
            <a:r>
              <a:rPr lang="ar-SA" sz="2400" dirty="0" smtClean="0"/>
              <a:t> </a:t>
            </a:r>
            <a:r>
              <a:rPr lang="ar-SA" sz="2400" dirty="0" err="1" smtClean="0"/>
              <a:t>الميدانى</a:t>
            </a:r>
            <a:r>
              <a:rPr lang="ar-SA" sz="2400" dirty="0" smtClean="0"/>
              <a:t> </a:t>
            </a:r>
            <a:endParaRPr lang="en-US" sz="2400" dirty="0" smtClean="0"/>
          </a:p>
          <a:p>
            <a:pPr rtl="1"/>
            <a:r>
              <a:rPr lang="ar-SA" sz="2400" b="1" dirty="0" smtClean="0"/>
              <a:t>د- التفسير المقارن: </a:t>
            </a:r>
            <a:r>
              <a:rPr lang="ar-SA" sz="2400" dirty="0" smtClean="0"/>
              <a:t>وفيه يقوم الباحث بالمقارنة بين نصوص عدة مفسرين فى تفاسيرهم مع</a:t>
            </a:r>
          </a:p>
          <a:p>
            <a:pPr rtl="1"/>
            <a:r>
              <a:rPr lang="ar-SA" sz="2400" dirty="0" smtClean="0"/>
              <a:t>اختلاف مناهجهم ومشاربهم , فيجمع نصوصهم فى تفسير سورة قصيرة او مجموعة من الآيات</a:t>
            </a:r>
          </a:p>
          <a:p>
            <a:pPr rtl="1"/>
            <a:r>
              <a:rPr lang="ar-SA" sz="2400" dirty="0" smtClean="0"/>
              <a:t>ذات الموضوع الواحد أو موضوع من موضوعات الايمان او الفقه او اللغة , فيقوم بالمقارنة</a:t>
            </a:r>
          </a:p>
          <a:p>
            <a:pPr algn="ctr" rtl="1"/>
            <a:r>
              <a:rPr lang="ar-SA" sz="2400" dirty="0" smtClean="0"/>
              <a:t>والموازنة بين نصوصهم , ليتعرف على منهج كل مفسر وطريقته فى موضوعه فيقارن بينه وبين       المفسرين الاخرين فى ذلك.</a:t>
            </a:r>
            <a:endParaRPr lang="en-US" sz="2400" dirty="0" smtClean="0"/>
          </a:p>
          <a:p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2800" b="1" dirty="0" smtClean="0"/>
              <a:t> القسم الأول: سورة الاحزاب</a:t>
            </a:r>
            <a:r>
              <a:rPr lang="en-US" sz="2800" b="1" dirty="0" smtClean="0"/>
              <a:t> </a:t>
            </a:r>
            <a:r>
              <a:rPr lang="ar-SA" sz="2800" b="1" dirty="0" smtClean="0"/>
              <a:t>- الآيات 40 – 59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ar-SA" sz="2800" b="1" dirty="0" smtClean="0"/>
              <a:t>بين </a:t>
            </a:r>
            <a:r>
              <a:rPr lang="ar-SA" sz="2800" b="1" dirty="0" err="1" smtClean="0"/>
              <a:t>يدى</a:t>
            </a:r>
            <a:r>
              <a:rPr lang="ar-SA" sz="2800" b="1" dirty="0" smtClean="0"/>
              <a:t> السورة </a:t>
            </a:r>
            <a:endParaRPr lang="ar-SA" sz="2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9182100" cy="4525963"/>
          </a:xfrm>
        </p:spPr>
        <p:txBody>
          <a:bodyPr/>
          <a:lstStyle/>
          <a:p>
            <a:pPr lvl="0" rtl="1"/>
            <a:r>
              <a:rPr lang="ar-SA" sz="2400" b="1" dirty="0" smtClean="0"/>
              <a:t>     اسم </a:t>
            </a:r>
            <a:r>
              <a:rPr lang="ar-SA" sz="2400" b="1" dirty="0" err="1" smtClean="0"/>
              <a:t>السورة :</a:t>
            </a:r>
            <a:endParaRPr lang="en-US" sz="2400" b="1" dirty="0" smtClean="0"/>
          </a:p>
          <a:p>
            <a:pPr rtl="1"/>
            <a:r>
              <a:rPr lang="ar-SA" sz="2400" dirty="0" smtClean="0"/>
              <a:t>     سورة </a:t>
            </a:r>
            <a:r>
              <a:rPr lang="ar-SA" sz="2400" dirty="0" err="1" smtClean="0"/>
              <a:t>الاحزاب </a:t>
            </a:r>
            <a:r>
              <a:rPr lang="ar-SA" sz="2400" dirty="0" smtClean="0"/>
              <a:t>, هكذا سميت فى المصاحف وكتب التفسير </a:t>
            </a:r>
            <a:r>
              <a:rPr lang="ar-SA" sz="2400" dirty="0" err="1" smtClean="0"/>
              <a:t>والسنة </a:t>
            </a:r>
            <a:r>
              <a:rPr lang="ar-SA" sz="2400" dirty="0" smtClean="0"/>
              <a:t>, ووجه التسمية أن فيها ذكر احزاب المشركين من قريش ومن معه أرادوا غزو المسلمين فى المدينة فرد الله كيدهم , وكفى الله المؤمنين القتال, وهى مدنية بالاتفاق , وهى التسعون فى عداد السور النازلة من القران , نزلت بعد سورة الانفال وقبل سورة المائدة, وعدد اياتها ثلاث وسبعون باتفاق أصحاب العدد.</a:t>
            </a:r>
            <a:endParaRPr lang="en-US" sz="2400" dirty="0" smtClean="0"/>
          </a:p>
          <a:p>
            <a:pPr lvl="0" rtl="1"/>
            <a:r>
              <a:rPr lang="ar-SA" sz="2400" b="1" dirty="0" smtClean="0"/>
              <a:t>    أغراض السورة :</a:t>
            </a:r>
            <a:endParaRPr lang="en-US" sz="2400" b="1" dirty="0" smtClean="0"/>
          </a:p>
          <a:p>
            <a:pPr rtl="1"/>
            <a:r>
              <a:rPr lang="ar-SA" sz="2400" dirty="0" smtClean="0"/>
              <a:t>    لكثير من آيات هذه السورة أسباب لنزولها وأكثرها نزل للرد على المنافقين اقوالاً قصدوا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أذى النبى صلى الله عليه وسلم .</a:t>
            </a:r>
            <a:endParaRPr lang="en-US" sz="2400" dirty="0" smtClean="0"/>
          </a:p>
          <a:p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اهم أغراضها 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>
              <a:buFont typeface="Arial" pitchFamily="34" charset="0"/>
              <a:buChar char="•"/>
            </a:pPr>
            <a:r>
              <a:rPr lang="ar-SA" sz="2400" dirty="0" smtClean="0"/>
              <a:t>الرد عليهم قولهم لما تزوج النبى صلى الله عليه وسلم زينب بنت جحش رضى الله عنها بعد أن طلقها زيد بن حارثة رضى الله عنه فقالوا :تزوج محمد امرأة ابنه وهو ينهى الناس عن ذلك , فأنزل الله تعالى ابطال </a:t>
            </a:r>
            <a:r>
              <a:rPr lang="ar-SA" sz="2400" dirty="0" err="1" smtClean="0"/>
              <a:t>التبنى </a:t>
            </a:r>
            <a:r>
              <a:rPr lang="ar-SA" sz="2400" dirty="0" smtClean="0"/>
              <a:t>, وأن الحق فى أحكام الله , لأنه الخبير بالأعمال وهو الذى يقول الحق .</a:t>
            </a:r>
            <a:endParaRPr lang="en-US" sz="24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400" dirty="0" smtClean="0"/>
              <a:t>أن ولاية النبى صلى الله عليه وسلم للمؤمنين أقوى </a:t>
            </a:r>
            <a:r>
              <a:rPr lang="ar-SA" sz="2400" dirty="0" err="1" smtClean="0"/>
              <a:t>ولاية </a:t>
            </a:r>
            <a:r>
              <a:rPr lang="ar-SA" sz="2400" dirty="0" smtClean="0"/>
              <a:t>, ولأزواجه حرمة الامهات لهم , وتلك ولاية من جعْل الله , فهي أقوى وأشد من ولاية الأرحام.</a:t>
            </a:r>
            <a:endParaRPr lang="en-US" sz="24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400" dirty="0" smtClean="0"/>
              <a:t>تحريض المؤمنين على التمسك بما شرع الله لهم؛ لأن أخذ العهد بذلك على جميع </a:t>
            </a:r>
            <a:r>
              <a:rPr lang="ar-SA" sz="2400" dirty="0" err="1" smtClean="0"/>
              <a:t>النبيين.</a:t>
            </a:r>
            <a:r>
              <a:rPr lang="ar-SA" sz="2400" dirty="0" smtClean="0"/>
              <a:t> </a:t>
            </a:r>
            <a:endParaRPr lang="en-US" sz="24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400" dirty="0" smtClean="0"/>
              <a:t>الاعتبار بما أظهره الله من عنايته بنصر المؤمنين على أحزاب أعدائهم من الكفرة والمنافقين فى وقفة الأحزاب ودفع كيد </a:t>
            </a:r>
            <a:r>
              <a:rPr lang="ar-SA" sz="2400" dirty="0" err="1" smtClean="0"/>
              <a:t>المنافقين .</a:t>
            </a:r>
            <a:endParaRPr lang="ar-SA" sz="24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>
              <a:buFont typeface="Arial" pitchFamily="34" charset="0"/>
              <a:buChar char="•"/>
            </a:pPr>
            <a:r>
              <a:rPr lang="ar-SA" sz="2400" dirty="0" smtClean="0"/>
              <a:t>نعمة الله عليهم بأن أعطاهم بلاد أهل الكتاب الذين ظاهروا الأحزاب.</a:t>
            </a:r>
            <a:endParaRPr lang="en-US" sz="24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400" dirty="0" smtClean="0"/>
              <a:t>أحكام فى معاشرة أزواج النبى صلى الله عليه وسلم وذكر فضلهن وفضل آل النبي  وفضائل أهل الخير من المسلمين </a:t>
            </a:r>
            <a:r>
              <a:rPr lang="ar-SA" sz="2400" dirty="0" err="1" smtClean="0"/>
              <a:t>والمسلمات .</a:t>
            </a:r>
            <a:endParaRPr lang="en-US" sz="24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400" dirty="0" smtClean="0"/>
              <a:t>تشريع فى عدة المطلقة قبل البناء.</a:t>
            </a:r>
            <a:endParaRPr lang="en-US" sz="24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400" dirty="0" smtClean="0"/>
              <a:t>ما يسوغ لرسول الله صلى الله عليه وسلم من </a:t>
            </a:r>
            <a:r>
              <a:rPr lang="ar-SA" sz="2400" dirty="0" err="1" smtClean="0"/>
              <a:t>الأزواج </a:t>
            </a:r>
            <a:r>
              <a:rPr lang="ar-SA" sz="2400" dirty="0" smtClean="0"/>
              <a:t>, وحكم حجاب أمهات المؤمنين , </a:t>
            </a:r>
            <a:r>
              <a:rPr lang="ar-SA" sz="2400" dirty="0" err="1" smtClean="0"/>
              <a:t>ولبسة</a:t>
            </a:r>
            <a:r>
              <a:rPr lang="ar-SA" sz="2400" dirty="0" smtClean="0"/>
              <a:t> المؤمنات اذا خرجن.</a:t>
            </a:r>
            <a:endParaRPr lang="en-US" sz="24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400" dirty="0" smtClean="0"/>
              <a:t>تهديد المنافقين على الإرجاف بالأخبار الكاذبة.</a:t>
            </a:r>
            <a:endParaRPr lang="en-US" sz="24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400" dirty="0" smtClean="0"/>
              <a:t>التنويه بالشرائع الإلهية.</a:t>
            </a:r>
            <a:endParaRPr lang="en-US" sz="2400" dirty="0" smtClean="0"/>
          </a:p>
          <a:p>
            <a:endParaRPr lang="ar-SA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ar-SA" sz="2400" dirty="0" smtClean="0"/>
              <a:t>الثناء على صدق المؤمنين وثباتهم فى الدفاع عن الدين.</a:t>
            </a:r>
          </a:p>
          <a:p>
            <a:pPr rtl="1"/>
            <a:endParaRPr lang="ar-SA" sz="2400" dirty="0" smtClean="0"/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تحريض المؤمنين على ذكر الله وتنزيهه شكراً له على هديه وتعظيم قدر النبي صلى الله عليه وآله وسلم عند   الله وفي الملأ </a:t>
            </a:r>
            <a:r>
              <a:rPr lang="ar-SA" sz="2400" dirty="0" err="1" smtClean="0"/>
              <a:t>الأعلى </a:t>
            </a:r>
            <a:r>
              <a:rPr lang="ar-SA" sz="2400" dirty="0" smtClean="0"/>
              <a:t>, والأمر بالصلاة والسلام عليه.</a:t>
            </a:r>
          </a:p>
          <a:p>
            <a:pPr rtl="1"/>
            <a:endParaRPr lang="ar-SA" sz="24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400" dirty="0" smtClean="0"/>
              <a:t>وعيد المنافقين الذين يأتون بما يؤذي الله ورسوله والمؤمنين والتحذير من التورط في ذلك كيلا يقعوا فيما وقعوا فيه الذين آذوا موسى عليه </a:t>
            </a:r>
            <a:r>
              <a:rPr lang="ar-SA" sz="2400" dirty="0" err="1" smtClean="0"/>
              <a:t>السلام .</a:t>
            </a:r>
            <a:endParaRPr lang="en-US" sz="2400" dirty="0" smtClean="0"/>
          </a:p>
          <a:p>
            <a:endParaRPr lang="ar-SA" sz="2400" dirty="0" smtClean="0"/>
          </a:p>
          <a:p>
            <a:endParaRPr lang="ar-SA" sz="2400" dirty="0" smtClean="0"/>
          </a:p>
          <a:p>
            <a:endParaRPr lang="ar-SA" sz="2400" dirty="0" smtClean="0"/>
          </a:p>
          <a:p>
            <a:endParaRPr lang="ar-SA" sz="2400" dirty="0" smtClean="0"/>
          </a:p>
          <a:p>
            <a:endParaRPr lang="ar-SA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ج- الآيات المطلوب تفسيرها من هذه </a:t>
            </a:r>
            <a:r>
              <a:rPr lang="ar-SA" sz="2400" dirty="0" err="1" smtClean="0"/>
              <a:t>السورة :</a:t>
            </a:r>
            <a:endParaRPr lang="en-US" sz="2400" dirty="0" smtClean="0"/>
          </a:p>
          <a:p>
            <a:pPr rtl="1"/>
            <a:r>
              <a:rPr lang="ar-SA" sz="2400" dirty="0" smtClean="0"/>
              <a:t>من </a:t>
            </a:r>
            <a:r>
              <a:rPr lang="ar-SA" sz="2400" dirty="0" err="1" smtClean="0"/>
              <a:t>اية </a:t>
            </a:r>
            <a:r>
              <a:rPr lang="ar-SA" sz="2400" dirty="0" smtClean="0"/>
              <a:t>(40)قوله </a:t>
            </a:r>
            <a:r>
              <a:rPr lang="ar-SA" sz="2400" dirty="0" err="1" smtClean="0"/>
              <a:t>تعالى </a:t>
            </a:r>
            <a:r>
              <a:rPr lang="ar-SA" sz="2400" dirty="0" smtClean="0"/>
              <a:t>" ما كان محمد ابا احد من رجالكم ولكن رسول الله وخاتم </a:t>
            </a:r>
            <a:r>
              <a:rPr lang="ar-SA" sz="2400" dirty="0" err="1" smtClean="0"/>
              <a:t>النيين </a:t>
            </a:r>
            <a:r>
              <a:rPr lang="ar-SA" sz="2400" dirty="0" smtClean="0"/>
              <a:t>" الى قوله تعالى الاية </a:t>
            </a:r>
            <a:r>
              <a:rPr lang="ar-SA" sz="2400" dirty="0" err="1" smtClean="0"/>
              <a:t>59 </a:t>
            </a:r>
            <a:r>
              <a:rPr lang="ar-SA" sz="2400" dirty="0" smtClean="0"/>
              <a:t>" يأيها النبى قل </a:t>
            </a:r>
            <a:r>
              <a:rPr lang="ar-SA" sz="2400" dirty="0" err="1" smtClean="0"/>
              <a:t>لازواجك</a:t>
            </a:r>
            <a:r>
              <a:rPr lang="ar-SA" sz="2400" dirty="0" smtClean="0"/>
              <a:t> وبناتك ونساء المؤمنين يدنين عليهن من جلابيبهن ذلك ادنى أن يعرفن فلا يؤذين وكان الله غفورا </a:t>
            </a:r>
            <a:r>
              <a:rPr lang="ar-SA" sz="2400" dirty="0" err="1" smtClean="0"/>
              <a:t>رحيما "</a:t>
            </a:r>
            <a:endParaRPr lang="en-US" sz="2400" dirty="0" smtClean="0"/>
          </a:p>
          <a:p>
            <a:pPr rtl="1"/>
            <a:r>
              <a:rPr lang="ar-SA" sz="2400" dirty="0" smtClean="0"/>
              <a:t>د- الكتاب </a:t>
            </a:r>
            <a:r>
              <a:rPr lang="ar-SA" sz="2400" dirty="0" err="1" smtClean="0"/>
              <a:t>المرجعى </a:t>
            </a:r>
            <a:r>
              <a:rPr lang="ar-SA" sz="2400" dirty="0" smtClean="0"/>
              <a:t>: تفسير التحرير والتنوير لمحمد الطاهر بن </a:t>
            </a:r>
            <a:r>
              <a:rPr lang="ar-SA" sz="2400" dirty="0" err="1" smtClean="0"/>
              <a:t>عاشور .</a:t>
            </a:r>
            <a:endParaRPr lang="en-US" sz="2400" dirty="0" smtClean="0"/>
          </a:p>
          <a:p>
            <a:pPr rtl="1"/>
            <a:r>
              <a:rPr lang="en-US" dirty="0" smtClean="0"/>
              <a:t> 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1476</TotalTime>
  <Words>872</Words>
  <Application>Microsoft Office PowerPoint</Application>
  <PresentationFormat>A4 Paper (210x297 mm)</PresentationFormat>
  <Paragraphs>75</Paragraphs>
  <Slides>11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عرض تقديمي في PowerPoint</vt:lpstr>
      <vt:lpstr> تمهيد</vt:lpstr>
      <vt:lpstr>تابع:</vt:lpstr>
      <vt:lpstr>عرض تقديمي في PowerPoint</vt:lpstr>
      <vt:lpstr>عرض تقديمي في PowerPoint</vt:lpstr>
      <vt:lpstr> القسم الأول: سورة الاحزاب - الآيات 40 – 59  بين يدى السورة </vt:lpstr>
      <vt:lpstr>اهم أغراضها  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TOSHIBA</cp:lastModifiedBy>
  <cp:revision>113</cp:revision>
  <dcterms:created xsi:type="dcterms:W3CDTF">2009-10-14T19:14:34Z</dcterms:created>
  <dcterms:modified xsi:type="dcterms:W3CDTF">2013-10-15T22:09:28Z</dcterms:modified>
  <cp:contentStatus/>
</cp:coreProperties>
</file>