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7" r:id="rId3"/>
    <p:sldId id="277" r:id="rId4"/>
    <p:sldId id="276" r:id="rId5"/>
    <p:sldId id="275" r:id="rId6"/>
    <p:sldId id="274" r:id="rId7"/>
    <p:sldId id="273" r:id="rId8"/>
    <p:sldId id="272" r:id="rId9"/>
    <p:sldId id="271" r:id="rId10"/>
    <p:sldId id="270" r:id="rId11"/>
    <p:sldId id="269"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402"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1491105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4910" y="245903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err="1" smtClean="0"/>
              <a:t>َا</a:t>
            </a:r>
            <a:r>
              <a:rPr lang="ar-SA" sz="3600" dirty="0" smtClean="0"/>
              <a:t> أَيُّهَا النَّبِيُّ إِنَّا أَرْسَلْناكَ شاهِداً وَمُبَشِّراً </a:t>
            </a:r>
            <a:r>
              <a:rPr lang="ar-SA" sz="3600" dirty="0" err="1" smtClean="0"/>
              <a:t>وَنَذِيراً </a:t>
            </a:r>
            <a:r>
              <a:rPr lang="ar-SA" sz="3600" dirty="0" smtClean="0"/>
              <a:t>(45) وَداعِياً إِلَى اللَّهِ بِإِذْنِهِ وَسِراجاً </a:t>
            </a:r>
            <a:r>
              <a:rPr lang="ar-SA" sz="3600" dirty="0" err="1" smtClean="0"/>
              <a:t>مُنِيراً </a:t>
            </a:r>
            <a:r>
              <a:rPr lang="ar-SA" sz="3600" dirty="0" smtClean="0"/>
              <a:t>(46</a:t>
            </a:r>
            <a:r>
              <a:rPr lang="ar-SA" sz="3600" dirty="0" err="1" smtClean="0"/>
              <a:t>)</a:t>
            </a:r>
            <a:endParaRPr lang="ar-SA" sz="3600" dirty="0"/>
          </a:p>
        </p:txBody>
      </p:sp>
      <p:sp>
        <p:nvSpPr>
          <p:cNvPr id="3" name="عنصر نائب للمحتوى 2"/>
          <p:cNvSpPr>
            <a:spLocks noGrp="1"/>
          </p:cNvSpPr>
          <p:nvPr>
            <p:ph idx="1"/>
          </p:nvPr>
        </p:nvSpPr>
        <p:spPr/>
        <p:txBody>
          <a:bodyPr/>
          <a:lstStyle/>
          <a:p>
            <a:r>
              <a:rPr lang="ar-SA" dirty="0" smtClean="0"/>
              <a:t>هَذَا النداء الثَّالِث </a:t>
            </a:r>
            <a:r>
              <a:rPr lang="ar-SA" dirty="0" err="1" smtClean="0"/>
              <a:t>للنبيء</a:t>
            </a:r>
            <a:r>
              <a:rPr lang="ar-SA" dirty="0" smtClean="0"/>
              <a:t> صَلَّى اللهُ عَلَيْهِ وَسَلَّمَ فَإِنَّ اللَّهَ لَمَّا أَبْلَغَهُ بِالنِّدَاءِ الْأَوَّلِ مَا هُوَ مُتَعَلِّقٌ بِذَاتِهِ، وَبِالْنِدَاءِ الثَّانِي مَا هُوَ مُتَعَلِّقٌ بِأَزْوَاجِهِ وَمَا تَخَلَّلَ ذَلِكَ مِنَ التَّكْلِيفِ وَالتَّذْكِيرِ، نَادَاهُ بِأَوْصَافٍ أَوْدَعَهَا سُبْحَانَهُ فِيهِ لِلتَّنْوِيهِ بِشَأْنِهِ، وَزِيَادَةِ رِفْعَةِ مِقْدَارِهِ وَبَيَّنَ لَهُ أَرْكَانَ رِسَالَتِهِ، فَهَذَا الْغَرَضُ هُوَ وَصْفُ </a:t>
            </a:r>
            <a:r>
              <a:rPr lang="ar-SA" dirty="0" err="1" smtClean="0"/>
              <a:t>تَعَلُّقَاتِ</a:t>
            </a:r>
            <a:r>
              <a:rPr lang="ar-SA" dirty="0" smtClean="0"/>
              <a:t> رِسَالَتِهِ بِأَحْوَالِ أُمَّتِهِ وَأَحْوَالِ الْأُمَمِ السَّالِفَةِ.</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وَذُكِرَ لَهُ هُنَا خَمْسَةُ أَوْصَافٍ هِيَ: </a:t>
            </a:r>
            <a:r>
              <a:rPr lang="ar-SA" sz="2800" dirty="0" err="1" smtClean="0"/>
              <a:t>شَاهَدٌ.</a:t>
            </a:r>
            <a:r>
              <a:rPr lang="ar-SA" sz="2800" dirty="0" smtClean="0"/>
              <a:t> </a:t>
            </a:r>
            <a:r>
              <a:rPr lang="ar-SA" sz="2800" dirty="0" err="1" smtClean="0"/>
              <a:t>وَمُبَشِّرٌ.</a:t>
            </a:r>
            <a:r>
              <a:rPr lang="ar-SA" sz="2800" dirty="0" smtClean="0"/>
              <a:t> </a:t>
            </a:r>
            <a:r>
              <a:rPr lang="ar-SA" sz="2800" dirty="0" err="1" smtClean="0"/>
              <a:t>وَنَذِيرٌ.</a:t>
            </a:r>
            <a:r>
              <a:rPr lang="ar-SA" sz="2800" dirty="0" smtClean="0"/>
              <a:t> وَدَاعٍ إِلَى </a:t>
            </a:r>
            <a:r>
              <a:rPr lang="ar-SA" sz="2800" dirty="0" err="1" smtClean="0"/>
              <a:t>اللَّهِ.</a:t>
            </a:r>
            <a:r>
              <a:rPr lang="ar-SA" sz="2800" dirty="0" smtClean="0"/>
              <a:t> وَسِرَاجٌ </a:t>
            </a:r>
            <a:r>
              <a:rPr lang="ar-SA" sz="2800" dirty="0" err="1" smtClean="0"/>
              <a:t>مُنِيرٌ.</a:t>
            </a:r>
            <a:r>
              <a:rPr lang="ar-SA" sz="2800" dirty="0" smtClean="0"/>
              <a:t> فَهَذِهِ الْأَوْصَافُ يَنْطَوِي إِلَيْهَا وَتَنْطَوِي عَلَى مَجَامِعِ الرِّسَالَةِ الْمُحَمَّدِيَّةِ فَلِذَلِكَ اقْتَصَرَ عَلَيْهَا مِنْ بَيْنِ أَوْصَافِهِ </a:t>
            </a:r>
            <a:r>
              <a:rPr lang="ar-SA" sz="2800" dirty="0" err="1" smtClean="0"/>
              <a:t>الْكَثِيرَةِ.</a:t>
            </a:r>
            <a:r>
              <a:rPr lang="ar-SA" sz="2800" dirty="0" smtClean="0"/>
              <a:t/>
            </a:r>
            <a:br>
              <a:rPr lang="ar-SA" sz="2800" dirty="0" smtClean="0"/>
            </a:br>
            <a:r>
              <a:rPr lang="ar-SA" sz="2800" dirty="0" smtClean="0"/>
              <a:t>وَالشَّاهِدُ: الْمُخْبِرُ عَنْ حُجَّةِ الْمُدَّعِي الْمُحِقِّ وَدَفْعِ دَعْوَى الْمُبْطِلِ، فَالرَّسُولُ صَلَّى اللهُ عَلَيْهِ وَسَلَّمَ شَاهِدٌ بِصِحَّةِ مَا هُوَ صَحِيحٌ مِنَ الشَّرَائِعِ وَبَقَاءِ مَا هُوَ صَالِحٌ لِلْبَقَاءِ مِنْهَا وَيَشْهَدُ بِبُطْلَانِ مَا أُلْصِقَ </a:t>
            </a:r>
            <a:r>
              <a:rPr lang="ar-SA" sz="2800" dirty="0" err="1" smtClean="0"/>
              <a:t>بِهَا</a:t>
            </a:r>
            <a:r>
              <a:rPr lang="ar-SA" sz="2800" dirty="0" smtClean="0"/>
              <a:t> وَبِنَسْخِ مَا لَا يَنْبَغِي بَقَاؤُهُ مِنْ أَحْكَامِهَا بِمَا أَخْبَرَ عَنْهُمْ فِي الْقُرْآنِ وَالسُّنَّةِ، قَالَ </a:t>
            </a:r>
            <a:r>
              <a:rPr lang="ar-SA" sz="2800" dirty="0" err="1" smtClean="0"/>
              <a:t>تَعَالَى:</a:t>
            </a:r>
            <a:r>
              <a:rPr lang="ar-SA" sz="2800" dirty="0" smtClean="0"/>
              <a:t/>
            </a:r>
            <a:br>
              <a:rPr lang="ar-SA" sz="2800" dirty="0" smtClean="0"/>
            </a:br>
            <a:r>
              <a:rPr lang="ar-SA" sz="2800" dirty="0" smtClean="0"/>
              <a:t>مُصَدِّقاً لِما بَيْنَ يَدَيْهِ مِنَ الْكِتابِ وَمُهَيْمِناً </a:t>
            </a:r>
            <a:r>
              <a:rPr lang="ar-SA" sz="2800" dirty="0" err="1" smtClean="0"/>
              <a:t>عَلَيْهِ </a:t>
            </a:r>
            <a:r>
              <a:rPr lang="ar-SA" sz="2800" dirty="0" smtClean="0"/>
              <a:t>[الْمَائِدَة: 48</a:t>
            </a:r>
            <a:r>
              <a:rPr lang="ar-SA" sz="2800" dirty="0" err="1" smtClean="0"/>
              <a:t>] .</a:t>
            </a:r>
            <a:r>
              <a:rPr lang="ar-SA" sz="2800" dirty="0" smtClean="0"/>
              <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وَمُحَمَّدٌ صَلَّى اللهُ عَلَيْهِ وَسَلَّمَ شَاهِدٌ أَيْضًا عَلَى أُمَّتِهِ بِمُرَاقَبَةِ جَرْيِهِمْ عَلَى الشَّرِيعَةِ فِي حَيَاتِهِ وَشَاهِدٌ عَلَيْهِمْ فِي </a:t>
            </a:r>
            <a:r>
              <a:rPr lang="ar-SA" sz="2800" dirty="0" err="1" smtClean="0"/>
              <a:t>عَرَصَاتِ</a:t>
            </a:r>
            <a:r>
              <a:rPr lang="ar-SA" sz="2800" dirty="0" smtClean="0"/>
              <a:t> الْقِيَامَةِ، قَالَ تَعَالَى: وَجِئْنا بِكَ عَلى هؤُلاءِ </a:t>
            </a:r>
            <a:r>
              <a:rPr lang="ar-SA" sz="2800" dirty="0" err="1" smtClean="0"/>
              <a:t>شَهِيداً </a:t>
            </a:r>
            <a:r>
              <a:rPr lang="ar-SA" sz="2800" dirty="0" smtClean="0"/>
              <a:t>[النِّسَاء: 41] فَهُوَ شَاهِدٌ عَلَى الْمُسْتَجِيبِينَ لِدَعْوَتِهِ وَعَلَى الْمَعْرِضِينَ عَنْهَا، وَعَلَى مَنِ اسْتَجَابَ لِلدَّعْوَةِ ثُمَّ </a:t>
            </a:r>
            <a:r>
              <a:rPr lang="ar-SA" sz="2800" dirty="0" err="1" smtClean="0"/>
              <a:t>بَدَّلَ.</a:t>
            </a:r>
            <a:r>
              <a:rPr lang="ar-SA" sz="2800" dirty="0" smtClean="0"/>
              <a:t/>
            </a:r>
            <a:br>
              <a:rPr lang="ar-SA" sz="2800" dirty="0" smtClean="0"/>
            </a:br>
            <a:r>
              <a:rPr lang="ar-SA" sz="2800" dirty="0" smtClean="0"/>
              <a:t>وَفِي حَدِيثِ </a:t>
            </a:r>
            <a:r>
              <a:rPr lang="ar-SA" sz="2800" dirty="0" err="1" smtClean="0"/>
              <a:t>الْحَوْضِ: </a:t>
            </a:r>
            <a:r>
              <a:rPr lang="ar-SA" sz="2800" dirty="0" smtClean="0"/>
              <a:t>«لِيَرِدَنَّ عَلَيَّ نَاسٌ مِنْ أَصْحَابِي الْحَوْضَ حَتَّى إِذَا رَأَيْتُهُمْ وَعَرَفْتُهُمُ</a:t>
            </a:r>
            <a:br>
              <a:rPr lang="ar-SA" sz="2800" dirty="0" smtClean="0"/>
            </a:br>
            <a:r>
              <a:rPr lang="ar-SA" sz="2800" dirty="0" err="1" smtClean="0"/>
              <a:t>اخْتُلِجُوا</a:t>
            </a:r>
            <a:r>
              <a:rPr lang="ar-SA" sz="2800" dirty="0" smtClean="0"/>
              <a:t> دُونِي فَأَقُولُ: يَا رَبِّ </a:t>
            </a:r>
            <a:r>
              <a:rPr lang="ar-SA" sz="2800" dirty="0" err="1" smtClean="0"/>
              <a:t>أُصَيْحَابِي</a:t>
            </a:r>
            <a:r>
              <a:rPr lang="ar-SA" sz="2800" dirty="0" smtClean="0"/>
              <a:t> </a:t>
            </a:r>
            <a:r>
              <a:rPr lang="ar-SA" sz="2800" dirty="0" err="1" smtClean="0"/>
              <a:t>أُصَيْحَابِي.</a:t>
            </a:r>
            <a:r>
              <a:rPr lang="ar-SA" sz="2800" dirty="0" smtClean="0"/>
              <a:t> فَيُقَالُ لِي: إِنَّكَ لَا تَدْرِي مَا أَحْدَثُوا بَعْدَكَ فَأَقُولُ تَبًّا وَسُحْقًا لِمَنْ أَحْدَثَ بَعْدِي» َعْنِي: أَحْدَثُوا الْكُفْرَ وَهُمْ أَهْلُ الرِّدَّةِ </a:t>
            </a:r>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وَالْمُبَشِّرُ: الْمُخْبِرُ بِالْبُشْرَى </a:t>
            </a:r>
            <a:r>
              <a:rPr lang="ar-SA" dirty="0" err="1" smtClean="0"/>
              <a:t>وَالْبِشَارَةِ.</a:t>
            </a:r>
            <a:r>
              <a:rPr lang="ar-SA" dirty="0" smtClean="0"/>
              <a:t> وَهِيَ الْحَادِثُ الْمُسِرُّ لِمَنْ يُخْبَرُ </a:t>
            </a:r>
            <a:r>
              <a:rPr lang="ar-SA" dirty="0" err="1" smtClean="0"/>
              <a:t>بِهِ</a:t>
            </a:r>
            <a:r>
              <a:rPr lang="ar-SA" dirty="0" smtClean="0"/>
              <a:t> والوعد بِالْعَطِيَّةِ، </a:t>
            </a:r>
            <a:r>
              <a:rPr lang="ar-SA" dirty="0" err="1" smtClean="0"/>
              <a:t>والنبيء</a:t>
            </a:r>
            <a:r>
              <a:rPr lang="ar-SA" dirty="0" smtClean="0"/>
              <a:t> صَلَّى اللهُ عَلَيْهِ وَسَلَّمَ مُبَشِّرٌ لِأَهْلِ الْإِيمَانِ وَالْمُطِيعِينَ بِمَرَاتِبِ </a:t>
            </a:r>
            <a:r>
              <a:rPr lang="ar-SA" dirty="0" err="1" smtClean="0"/>
              <a:t>فَوْزِهِمْ.</a:t>
            </a:r>
            <a:r>
              <a:rPr lang="ar-SA" dirty="0" smtClean="0"/>
              <a:t> </a:t>
            </a:r>
            <a:br>
              <a:rPr lang="ar-SA" dirty="0" smtClean="0"/>
            </a:br>
            <a:r>
              <a:rPr lang="ar-SA" dirty="0" smtClean="0"/>
              <a:t>وَقُدِّمَتِ الْبِشَارَةُ عَلَى </a:t>
            </a:r>
            <a:r>
              <a:rPr lang="ar-SA" dirty="0" err="1" smtClean="0"/>
              <a:t>النذارة</a:t>
            </a:r>
            <a:r>
              <a:rPr lang="ar-SA" dirty="0" smtClean="0"/>
              <a:t> لِأَن </a:t>
            </a:r>
            <a:r>
              <a:rPr lang="ar-SA" dirty="0" err="1" smtClean="0"/>
              <a:t>النبيء</a:t>
            </a:r>
            <a:r>
              <a:rPr lang="ar-SA" dirty="0" smtClean="0"/>
              <a:t> صَلَّى اللهُ عَلَيْهِ وَسَلَّمَ غَلَبَ عَلَيْهِ التَّبْشِيرُ لِأَنَّهُ رَحْمَةٌ لِلْعَالَمِينَ، وَلِكَثْرَةِ عَدَدِ الْمُؤْمِنِينَ فِي </a:t>
            </a:r>
            <a:r>
              <a:rPr lang="ar-SA" dirty="0" err="1" smtClean="0"/>
              <a:t>أُمَّتِهِ.</a:t>
            </a:r>
            <a:r>
              <a:rPr lang="ar-SA" dirty="0" smtClean="0"/>
              <a:t/>
            </a:r>
            <a:br>
              <a:rPr lang="ar-SA" dirty="0" smtClean="0"/>
            </a:br>
            <a:r>
              <a:rPr lang="ar-SA" dirty="0" smtClean="0"/>
              <a:t>وَالنَّذِيرُ: مُشْتَقٌّ مِنَ الْإِنْذَارِ وَهُوَ الْإِخْبَارُ بِحُلُولِ حَادِثٍ مُسِيءٍ أَوْ قرب حُلُوله، </a:t>
            </a:r>
            <a:r>
              <a:rPr lang="ar-SA" dirty="0" err="1" smtClean="0"/>
              <a:t>والنبيء</a:t>
            </a:r>
            <a:r>
              <a:rPr lang="ar-SA" dirty="0" smtClean="0"/>
              <a:t> عَلَيْهِ الصَّلَاةُ وَالسَّلَامُ مُنْذِرٌ لِلَّذِينَ يُخَالِفُونَ عَنْ دِينِهِ مِنْ كَافِرِينَ </a:t>
            </a:r>
            <a:r>
              <a:rPr lang="ar-SA" dirty="0" err="1" smtClean="0"/>
              <a:t>بِهِ</a:t>
            </a:r>
            <a:r>
              <a:rPr lang="ar-SA" dirty="0" smtClean="0"/>
              <a:t> وَمِنْ أَهْلِ الْعِصْيَانِ بِمُتَفَاوِتِ مُؤَاخَذَتِهِمْ عَلَى عَمَلِهِمْ.</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وَجِيءَ فِي جَانِبِ </a:t>
            </a:r>
            <a:r>
              <a:rPr lang="ar-SA" dirty="0" err="1" smtClean="0"/>
              <a:t>النِّذَارَةِ</a:t>
            </a:r>
            <a:r>
              <a:rPr lang="ar-SA" dirty="0" smtClean="0"/>
              <a:t> بِصِيغَةِ فَعِيلٍ دُونَ اسْم الْفَاعِل لإِرَادَة الِاسْمِ فَإِنَّ النَّذِيرَ فِي كَلَامِهِمُ اسْمٌ لِلْمُخْبِرِ بِحُلُولِ الْعَدُوِّ بِدِيَارِ </a:t>
            </a:r>
            <a:r>
              <a:rPr lang="ar-SA" dirty="0" err="1" smtClean="0"/>
              <a:t>الْقَوْمِ.</a:t>
            </a:r>
            <a:r>
              <a:rPr lang="ar-SA" dirty="0" smtClean="0"/>
              <a:t> </a:t>
            </a:r>
            <a:br>
              <a:rPr lang="ar-SA" dirty="0" smtClean="0"/>
            </a:br>
            <a:r>
              <a:rPr lang="ar-SA" dirty="0" smtClean="0"/>
              <a:t>وَفِي الصَّحِيحِ: أَنَّ رَسُولَ اللَّهِ صَلَّى اللهُ عَلَيْهِ وَسَلَّمَ لَمَّا أُنْزِلَ عَلَيْهِ: وَأَنْذِرْ عَشِيرَتَكَ </a:t>
            </a:r>
            <a:r>
              <a:rPr lang="ar-SA" dirty="0" err="1" smtClean="0"/>
              <a:t>الْأَقْرَبِينَ </a:t>
            </a:r>
            <a:r>
              <a:rPr lang="ar-SA" dirty="0" smtClean="0"/>
              <a:t>[الشُّعَرَاء: 214] خَرَجَ حَتَّى صَعَدَ الصَّفَا، فَنَادَى: </a:t>
            </a:r>
            <a:r>
              <a:rPr lang="ar-SA" dirty="0" err="1" smtClean="0"/>
              <a:t>يَاصَبَاحَاهْ</a:t>
            </a:r>
            <a:r>
              <a:rPr lang="ar-SA" dirty="0" smtClean="0"/>
              <a:t> (كَلِمَةٌ يُنَادِي </a:t>
            </a:r>
            <a:r>
              <a:rPr lang="ar-SA" dirty="0" err="1" smtClean="0"/>
              <a:t>بِهَا</a:t>
            </a:r>
            <a:r>
              <a:rPr lang="ar-SA" dirty="0" smtClean="0"/>
              <a:t> مَنْ يَطْلُبُ النَّجْدَةَ) فَاجْتَمَعُوا إِلَيْهِ فَقَالَ: أَرَأَيْتُمْ إِنَّ أَخْبَرَتْكُمْ أَنَّ خَيْلًا تَخْرُجُ مِنْ سَفْحِ هَذَا الْجَبَلِ أَكُنْتُمْ </a:t>
            </a:r>
            <a:r>
              <a:rPr lang="ar-SA" dirty="0" err="1" smtClean="0"/>
              <a:t>مُصَدِّقِيَّ؟</a:t>
            </a:r>
            <a:r>
              <a:rPr lang="ar-SA" dirty="0" smtClean="0"/>
              <a:t> قَالُوا: </a:t>
            </a:r>
            <a:r>
              <a:rPr lang="ar-SA" dirty="0" err="1" smtClean="0"/>
              <a:t>نَعَمْ.</a:t>
            </a:r>
            <a:r>
              <a:rPr lang="ar-SA" dirty="0" smtClean="0"/>
              <a:t> قَالَ: فَإِنِّي نَذِيرٌ لَكُمْ بَيْنَ يَدَيْ عَذَابٍ شَدِيدٍ»  فَهَذَا يُشِيرُ إِلَى تَمْثِيلِ الْحَالَةِ الَّتِي اسْتَخْلَصَهَا </a:t>
            </a:r>
            <a:r>
              <a:rPr lang="ar-SA" dirty="0" err="1" smtClean="0"/>
              <a:t>بِقَوْلِهِ: </a:t>
            </a:r>
            <a:r>
              <a:rPr lang="ar-SA" dirty="0" smtClean="0"/>
              <a:t>(فَإِنِّي نَذِير لَكُمْ بَيْنَ يَدَيْ عَذَابٍ شَدِيدٍ</a:t>
            </a:r>
            <a:r>
              <a:rPr lang="ar-SA" dirty="0" err="1" smtClean="0"/>
              <a:t>)</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وَقَوْلُهُ وَسِراجاً مُنِيراً تَشْبِيه بليغ بطرِيق الْحَالِيَّةِ وَهُوَ طَرِيقٌ جَمِيلٌ، أَيْ أَرْسَلْنَاكَ كَالسِّرَاجِ الْمُنِيرِ فِي الْهِدَايَةِ الْوَاضِحَةِ الَّتِي لَا لَبْسَ فِيهَا وَالَّتِي لَا تَتْرُكُ لِلْبَاطِلِ شُبْهَةً إِلَّا فَضَحَتْهَا وَأَوْقَفَتِ النَّاسَ عَلَى دَخَائِلِهَا، كَمَا يُضِيءُ السِّرَاجُ الْوَقَّادُ ظُلْمَةَ </a:t>
            </a:r>
            <a:r>
              <a:rPr lang="ar-SA" sz="2800" dirty="0" err="1" smtClean="0"/>
              <a:t>الْمَكَانِ.</a:t>
            </a:r>
            <a:r>
              <a:rPr lang="ar-SA" sz="2800" dirty="0" smtClean="0"/>
              <a:t> وَهَذَا الْوَصْفُ يَشْمَلُ مَا جَاءَ </a:t>
            </a:r>
            <a:r>
              <a:rPr lang="ar-SA" sz="2800" dirty="0" err="1" smtClean="0"/>
              <a:t>بِهِ</a:t>
            </a:r>
            <a:r>
              <a:rPr lang="ar-SA" sz="2800" dirty="0" smtClean="0"/>
              <a:t> </a:t>
            </a:r>
            <a:r>
              <a:rPr lang="ar-SA" sz="2800" dirty="0" err="1" smtClean="0"/>
              <a:t>النبيء</a:t>
            </a:r>
            <a:r>
              <a:rPr lang="ar-SA" sz="2800" dirty="0" smtClean="0"/>
              <a:t> صَلَّى اللهُ عَلَيْهِ وَسَلَّمَ مِنَ الْبَيَانِ وَإِيضَاحِ الِاسْتِدْلَالِ وَانْقِشَاعِ مَا كَانَ قبله فِي الْأَدْيَانِ مِنْ مَسَالِكٍ لِلتَّبْدِيلِ وَالتَّحْرِيفِ فَشَمَلَ مَا فِي الشَّرِيعَةِ مِنْ أُصُولِ الِاسْتِنْبَاطِ وَالتَّفَقُّهِ فِي الدِّينِ وَالْعِلْمِ، فَإِنَّ الْعِلْمَ يُشَبَّهُ بِالنُّورِ فَنَاسَبَهُ السِّرَاجُ </a:t>
            </a:r>
            <a:r>
              <a:rPr lang="ar-SA" sz="2800" dirty="0" err="1" smtClean="0"/>
              <a:t>الْمُنِيرُ.</a:t>
            </a:r>
            <a:r>
              <a:rPr lang="ar-SA" sz="2800" dirty="0" smtClean="0"/>
              <a:t> وَهَذَا وَصْفٌ شَامِلٌ لِجَمِيعِ الْأَوْصَافِ الَّتِي وُصِفَ </a:t>
            </a:r>
            <a:r>
              <a:rPr lang="ar-SA" sz="2800" dirty="0" err="1" smtClean="0"/>
              <a:t>بِهَا</a:t>
            </a:r>
            <a:r>
              <a:rPr lang="ar-SA" sz="2800" dirty="0" smtClean="0"/>
              <a:t> آنِفًا فَهُوَ كَالْفَذْلَكَةِ وَكَالتَّذْيِيلِ.</a:t>
            </a: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وَوُصِفَ السِّرَاجُ </a:t>
            </a:r>
            <a:r>
              <a:rPr lang="ar-SA" dirty="0" err="1" smtClean="0"/>
              <a:t>بِ</a:t>
            </a:r>
            <a:r>
              <a:rPr lang="ar-SA" dirty="0" smtClean="0"/>
              <a:t> مُنِيراً مَعَ أَنَّ الْإِنَارَةَ مِنْ لَوَازِمِ السِّرَاجِ هُوَ كَوَصْفِ الشَّيْءِ بِالْوَصْفِ الْمُشْتَقِّ مِنْ لَفْظِهِ فِي قَوْلِهِ: شِعْرُ شَاعِرٍ، وَلَيْلٌ أَلْيَلُ لِإِفَادَةِ قُوَّةِ مَعْنَى الِاسْمِ فِي الْمَوْصُوفِ </a:t>
            </a:r>
            <a:r>
              <a:rPr lang="ar-SA" dirty="0" err="1" smtClean="0"/>
              <a:t>بِهِ</a:t>
            </a:r>
            <a:r>
              <a:rPr lang="ar-SA" dirty="0" smtClean="0"/>
              <a:t> الْخَاصِّ فَإِن هدى </a:t>
            </a:r>
            <a:r>
              <a:rPr lang="ar-SA" dirty="0" err="1" smtClean="0"/>
              <a:t>النبيء</a:t>
            </a:r>
            <a:r>
              <a:rPr lang="ar-SA" dirty="0" smtClean="0"/>
              <a:t> صَلَّى اللهُ عَلَيْهِ وَسَلَّمَ هُوَ أَوْضَحُ </a:t>
            </a:r>
            <a:r>
              <a:rPr lang="ar-SA" dirty="0" err="1" smtClean="0"/>
              <a:t>الْهُدَى.</a:t>
            </a:r>
            <a:r>
              <a:rPr lang="ar-SA" dirty="0" smtClean="0"/>
              <a:t> وَإِرْشَادُهُ أَبْلَغُ إِرْشَادٍ.</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وَبَشِّرِ الْمُؤْمِنِينَ بِأَنَّ لَهُمْ مِنَ اللَّهِ فَضْلاً </a:t>
            </a:r>
            <a:r>
              <a:rPr lang="ar-SA" dirty="0" err="1" smtClean="0"/>
              <a:t>كَبِيراً </a:t>
            </a:r>
            <a:r>
              <a:rPr lang="ar-SA" dirty="0" smtClean="0"/>
              <a:t>(47</a:t>
            </a:r>
            <a:r>
              <a:rPr lang="ar-SA" dirty="0" err="1" smtClean="0"/>
              <a:t>)</a:t>
            </a:r>
            <a:r>
              <a:rPr lang="ar-SA" dirty="0" smtClean="0"/>
              <a:t/>
            </a:r>
            <a:br>
              <a:rPr lang="ar-SA" dirty="0" smtClean="0"/>
            </a:br>
            <a:r>
              <a:rPr lang="ar-SA" dirty="0" smtClean="0"/>
              <a:t>الْفَضْلُ: الْعَطَاءُ الَّذِي يَزِيدُهُ الْمُعْطِي زِيَادَةً عَلَى </a:t>
            </a:r>
            <a:r>
              <a:rPr lang="ar-SA" dirty="0" err="1" smtClean="0"/>
              <a:t>الْعَطِيَّةِ.</a:t>
            </a:r>
            <a:r>
              <a:rPr lang="ar-SA" dirty="0" smtClean="0"/>
              <a:t> فَالْفَضْلُ كِنَايَةٌ عَنِ الْعَطِيَّةِ أَيْضًا لِأَنَّهُ لَا يَكُونُ فَضْلًا إِلَّا إِذَا كَانَ زَائِدًا عَلَى </a:t>
            </a:r>
            <a:r>
              <a:rPr lang="ar-SA" dirty="0" err="1" smtClean="0"/>
              <a:t>الْعَطِيَّةِ.</a:t>
            </a:r>
            <a:r>
              <a:rPr lang="ar-SA" dirty="0" smtClean="0"/>
              <a:t> وَالْمُرَادُ أَنَّ لَهُمْ ثَوَابَ أَعْمَالِهِمُ الْمَوْعُودَ </a:t>
            </a:r>
            <a:r>
              <a:rPr lang="ar-SA" dirty="0" err="1" smtClean="0"/>
              <a:t>بِهَا</a:t>
            </a:r>
            <a:r>
              <a:rPr lang="ar-SA" dirty="0" smtClean="0"/>
              <a:t> وَزِيَادَةً مِنْ عِنْدَ رَبِّهِمْ، قَالَ تَعَالَى: لِلَّذِينَ أَحْسَنُوا الْحُسْنى وَزِيادَةٌ </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َلَا تُطِعِ الْكَافِرِينَ وَالْمُنَافِقِينَ وَدَعْ أَذَاهُمْ وَتَوَكَّلْ عَلَى اللَّهِ وَكَفَى بِاللَّهِ </a:t>
            </a:r>
            <a:r>
              <a:rPr lang="ar-SA" dirty="0" err="1" smtClean="0"/>
              <a:t>وَكِيلًا </a:t>
            </a:r>
            <a:r>
              <a:rPr lang="ar-SA" dirty="0" smtClean="0"/>
              <a:t>(48) </a:t>
            </a:r>
            <a:br>
              <a:rPr lang="ar-SA" dirty="0" smtClean="0"/>
            </a:br>
            <a:r>
              <a:rPr lang="ar-SA" dirty="0" smtClean="0"/>
              <a:t>جَاءَ فِي مُقَابَلَةِ قَوْلِهِ: وَبَشِّرِ الْمُؤْمِنِينَ بِقَوْلِهِ: وَلا تُطِعِ الْكافِرِينَ وَالْمُنافِقِينَ تَحْذِيرًا لَهُ مِنْ مُوَافَقَتِهِمْ فِيمَا يَسْأَلُونَ مِنْهُ وَتَأْيِيدًا لِفِعْلِهِ مَعَهُمْ حِينَ اسْتَأْذَنَهُ الْمُنَافِقُونَ فِي الرُّجُوعِ عَنِ الْأَحْزَابِ فَلَمْ يَأْذَنْ لَهُمْ، فَنُهِيَ عَنِ الْإِصْغَاءِ إِلَى مَا يَرْغَبُونَهُ فَيَتْرُكَ مَا أُحِلَّ لَهُ مِنَ التَّزَوُّجِ، أَوْ فَيُعْطِي الْكَافِرِينَ مِنَ الْأَحْزَابِ ثَمَرَ النَّخْلِ صُلْحًا أَوْ نَحْوَ ذَلِكَ، وَالنَّهْيُ مُسْتَعْمَلٌ فِي مَعْنَى الدَّوَامِ عَلَى الِانْتِهَاءِ.</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وَقَوله: وَدَعْ أَذاهُمْ أَيْ لَا تَكْتَرِثْ بِمَا يَصْدُرُ مِنْهُمْ مِنْ أَذًى إِلَيْكَ</a:t>
            </a:r>
          </a:p>
          <a:p>
            <a:pPr rtl="1"/>
            <a:r>
              <a:rPr lang="ar-SA" dirty="0" smtClean="0"/>
              <a:t>فَإِنَّكَ َجَلُّ مِنَ الِاهْتِمَامِ بِذَلِكَ، وَهَذَا مِنَ اسْتِعْمَالِ اللَّفْظِ </a:t>
            </a:r>
            <a:r>
              <a:rPr lang="ar-SA" smtClean="0"/>
              <a:t>فِي حَقِيقَتِهِ</a:t>
            </a:r>
          </a:p>
          <a:p>
            <a:pPr rtl="1"/>
            <a:r>
              <a:rPr lang="ar-SA" smtClean="0"/>
              <a:t>وَمَجَازِهِ</a:t>
            </a:r>
            <a:r>
              <a:rPr lang="ar-SA" dirty="0" err="1" smtClean="0"/>
              <a:t>.</a:t>
            </a:r>
            <a:r>
              <a:rPr lang="ar-SA" dirty="0" smtClean="0"/>
              <a:t> </a:t>
            </a:r>
            <a:endParaRPr lang="en-US" dirty="0" smtClean="0"/>
          </a:p>
          <a:p>
            <a:r>
              <a:rPr lang="ar-SA" dirty="0" smtClean="0"/>
              <a:t>وَالتَّوَكُّلُ: الِاعْتِمَادُ وَتَفْوِيضُ التَّدْبِيرِ إِلَى </a:t>
            </a:r>
            <a:r>
              <a:rPr lang="ar-SA" dirty="0" err="1" smtClean="0"/>
              <a:t>اللَّهِ.</a:t>
            </a:r>
            <a:r>
              <a:rPr lang="ar-SA" dirty="0" smtClean="0"/>
              <a:t> </a:t>
            </a:r>
            <a:br>
              <a:rPr lang="ar-SA" dirty="0" smtClean="0"/>
            </a:br>
            <a:r>
              <a:rPr lang="ar-SA" dirty="0" smtClean="0"/>
              <a:t>وَقَوْلُهُ: وَكَفى بِاللَّهِ وَكِيلًا تَذْيِيلٌ لِجُمْلَةِ وَتَوَكَّلْ عَلَى </a:t>
            </a:r>
            <a:r>
              <a:rPr lang="ar-SA" dirty="0" err="1" smtClean="0"/>
              <a:t>اللَّهِ.</a:t>
            </a:r>
            <a:r>
              <a:rPr lang="ar-SA" dirty="0" smtClean="0"/>
              <a:t/>
            </a:r>
            <a:br>
              <a:rPr lang="ar-SA" dirty="0" smtClean="0"/>
            </a:br>
            <a:r>
              <a:rPr lang="ar-SA" dirty="0" smtClean="0"/>
              <a:t>وَالْمَعْنَى: فَإِنَّ اللَّهَ هُوَ الْوَكِيلُ الْكَافِي فِي الْوِكَالَةِ</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1427</TotalTime>
  <Words>449</Words>
  <Application>Microsoft Office PowerPoint</Application>
  <PresentationFormat>A4 Paper (210x297 mm)</PresentationFormat>
  <Paragraphs>24</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Office Theme</vt:lpstr>
      <vt:lpstr>عرض تقديمي في PowerPoint</vt:lpstr>
      <vt:lpstr>َا أَيُّهَا النَّبِيُّ إِنَّا أَرْسَلْناكَ شاهِداً وَمُبَشِّراً وَنَذِيراً (45) وَداعِياً إِلَى اللَّهِ بِإِذْنِهِ وَسِراجاً مُنِيراً (46)</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102</cp:revision>
  <dcterms:created xsi:type="dcterms:W3CDTF">2009-10-14T19:14:34Z</dcterms:created>
  <dcterms:modified xsi:type="dcterms:W3CDTF">2012-09-15T05:25:32Z</dcterms:modified>
</cp:coreProperties>
</file>