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8" r:id="rId3"/>
    <p:sldId id="277" r:id="rId4"/>
    <p:sldId id="276" r:id="rId5"/>
    <p:sldId id="275" r:id="rId6"/>
    <p:sldId id="274" r:id="rId7"/>
    <p:sldId id="273" r:id="rId8"/>
    <p:sldId id="272" r:id="rId9"/>
    <p:sldId id="271"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378" y="59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8/24/2012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667000" y="2286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2800" b="1" dirty="0" smtClean="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تفسير 3 </a:t>
            </a:r>
          </a:p>
          <a:p>
            <a:pPr algn="ctr"/>
            <a:r>
              <a:rPr lang="ar-SA" sz="2800" b="1" dirty="0" smtClean="0">
                <a:solidFill>
                  <a:srgbClr val="7F7F7F"/>
                </a:solidFill>
                <a:latin typeface="Calibri" pitchFamily="34" charset="0"/>
                <a:cs typeface="Times New Roman" pitchFamily="18" charset="0"/>
              </a:rPr>
              <a:t>أ د سليمان بن صالح </a:t>
            </a:r>
            <a:r>
              <a:rPr lang="ar-SA" sz="2800" b="1" dirty="0" err="1" smtClean="0">
                <a:solidFill>
                  <a:srgbClr val="7F7F7F"/>
                </a:solidFill>
                <a:latin typeface="Calibri" pitchFamily="34" charset="0"/>
                <a:cs typeface="Times New Roman" pitchFamily="18" charset="0"/>
              </a:rPr>
              <a:t>القرعاوي</a:t>
            </a:r>
            <a:r>
              <a:rPr lang="ar-SA" sz="2800" b="1" dirty="0" smtClean="0">
                <a:solidFill>
                  <a:srgbClr val="7F7F7F"/>
                </a:solidFill>
                <a:latin typeface="Calibri" pitchFamily="34" charset="0"/>
                <a:cs typeface="Times New Roman" pitchFamily="18" charset="0"/>
              </a:rPr>
              <a:t>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000" dirty="0" smtClean="0"/>
              <a:t>تُرْجِي مَنْ تَشاءُ مِنْهُنَّ وَتُؤْوِي إِلَيْكَ مَنْ تَشاءُ وَمَنِ ابْتَغَيْتَ مِمَّنْ عَزَلْتَ فَلا جُناحَ عَلَيْكَ ذلِكَ أَدْنى أَنْ تَقَرَّ أَعْيُنُهُنَّ وَلا يَحْزَنَّ وَيَرْضَيْنَ بِما آتَيْتَهُنَّ كُلُّهُنَّ وَاللَّهُ يَعْلَمُ مَا فِي قُلُوبِكُمْ وَكانَ اللَّهُ عَلِيماً حَلِيماً (51)</a:t>
            </a:r>
            <a:br>
              <a:rPr lang="ar-SA" sz="2000" dirty="0" smtClean="0"/>
            </a:br>
            <a:endParaRPr lang="ar-SA" sz="2000" dirty="0"/>
          </a:p>
        </p:txBody>
      </p:sp>
      <p:sp>
        <p:nvSpPr>
          <p:cNvPr id="3" name="عنصر نائب للمحتوى 2"/>
          <p:cNvSpPr>
            <a:spLocks noGrp="1"/>
          </p:cNvSpPr>
          <p:nvPr>
            <p:ph idx="1"/>
          </p:nvPr>
        </p:nvSpPr>
        <p:spPr/>
        <p:txBody>
          <a:bodyPr/>
          <a:lstStyle/>
          <a:p>
            <a:pPr rtl="1"/>
            <a:r>
              <a:rPr lang="ar-SA" sz="2400" dirty="0" smtClean="0"/>
              <a:t>تُرْجِي مَنْ تَشاءُ مِنْهُنَّ وَتُؤْوِي إِلَيْكَ مَنْ تَشاءُ وَمَنِ ابْتَغَيْتَ مِمَّنْ عَزَلْتَ فَلا جُناحَ عَلَيْكَ.</a:t>
            </a:r>
            <a:br>
              <a:rPr lang="ar-SA" sz="2400" dirty="0" smtClean="0"/>
            </a:br>
            <a:r>
              <a:rPr lang="ar-SA" sz="2400" dirty="0" smtClean="0"/>
              <a:t>اسْتِئْنَاف بياني </a:t>
            </a:r>
            <a:r>
              <a:rPr lang="ar-SA" sz="2400" dirty="0" err="1" smtClean="0"/>
              <a:t>ناشىء</a:t>
            </a:r>
            <a:r>
              <a:rPr lang="ar-SA" sz="2400" dirty="0" smtClean="0"/>
              <a:t> عَنْ قَوْلِهِ: إِنَّا أَحْلَلْنا لَكَ أَزْواجَكَ إِلَى قَوْلِهِ: لِكَيْلا يَكُونَ عَلَيْكَ حَرَجٌ فَإِنَّهُ يُثِيرُ فِي النَّفْسِ تَطَلُّبًا لِبَيَانِ مَدَى هَذَا التَّحْلِيلِ. وَالْجُمْلَةُ خَبَرٌ مُسْتَعْمَلٌ فِي إِنْشَاءِ تَحْلِيلِ الْإِرْجَاءِ وَالْإِيوَاءِ لمن يَشَاء </a:t>
            </a:r>
            <a:r>
              <a:rPr lang="ar-SA" sz="2400" dirty="0" err="1" smtClean="0"/>
              <a:t>النبيء</a:t>
            </a:r>
            <a:r>
              <a:rPr lang="ar-SA" sz="2400" dirty="0" smtClean="0"/>
              <a:t> صَلَّى اللهُ عَلَيْهِ وَسَلَّمَ.</a:t>
            </a:r>
            <a:br>
              <a:rPr lang="ar-SA" sz="2400" dirty="0" smtClean="0"/>
            </a:br>
            <a:r>
              <a:rPr lang="ar-SA" sz="2400" dirty="0" smtClean="0"/>
              <a:t>وَالْإِرْجَاءُ حَقِيقَتُهُ: التَّأْخِيرُ إِلَى وَقْتٍ مُسْتَقْبَلٍ. يُقَالُ: أَرْجَأَتُ الْأَمْرَ </a:t>
            </a:r>
            <a:r>
              <a:rPr lang="ar-SA" sz="2400" dirty="0" err="1" smtClean="0"/>
              <a:t>وَأَرْجَيْتُهُ</a:t>
            </a:r>
            <a:r>
              <a:rPr lang="ar-SA" sz="2400" dirty="0" smtClean="0"/>
              <a:t> مَهْمُوزًا وَمُخَفَّفًا، إِذَا أَخَّرْتُهُ.</a:t>
            </a:r>
            <a:br>
              <a:rPr lang="ar-SA" sz="2400" dirty="0" smtClean="0"/>
            </a:br>
            <a:r>
              <a:rPr lang="ar-SA" sz="2400" dirty="0" smtClean="0"/>
              <a:t>وَالْإِيوَاءُ: حَقِيقَتُهُ جَعْلُ الشَّيْءِ آوِيًا، أَيْ رَاجِعًا إِلَى مَكَانِهِ</a:t>
            </a:r>
            <a:endParaRPr lang="en-US" sz="2400" dirty="0" smtClean="0"/>
          </a:p>
          <a:p>
            <a:pPr rtl="1"/>
            <a:r>
              <a:rPr lang="ar-SA" sz="2400" dirty="0" smtClean="0"/>
              <a:t>وَالْمَعْنَى: فَإِنْ عَزَلْتَ بِالْإِرْجَاءِ إِحْدَاهُنَّ فَلَيْسَ الْعَزْلُ بِوَاجِبٍ اسْتِمْرَارُهُ بَلْ لَكَ أَنْ تُعِيدَهَا إِنِ ابْتَغَيْتَ الْعُودَ إِلَيْهَا، أَيْ فَلَيْسَ هَذَا كَتَخْيِيرِ الرَّجُلِ زَوْجَهُ فَتَخْتَارُ نَفْسَهَا الْمُقْتَضِي أَنَّهَا تَبِينُ مِنْهُ. وَمُتَعَلِّقُ الْجُنَاحِ مَحْذُوفٌ دَلَّ عَلَيْهِ قَوْلُهُ: ابْتَغَيْتَ أَي ابْتَغَيْت إيواءها فَلَا جُنَاحَ عَلَيْكَ مِنْ إِيوَائِهَا.</a:t>
            </a:r>
            <a:br>
              <a:rPr lang="ar-SA" sz="2400" dirty="0" smtClean="0"/>
            </a:br>
            <a:endParaRPr lang="en-US" sz="2400" dirty="0" smtClean="0"/>
          </a:p>
          <a:p>
            <a:endParaRPr lang="ar-SA"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dirty="0" smtClean="0"/>
              <a:t>ذلِكَ أَدْنى أَنْ تَقَرَّ أَعْيُنُهُنَّ وَلا يَحْزَنَّ وَيَرْضَيْنَ بِما آتَيْتَهُنَّ كُلُّهُنَّ وَاللَّهُ يَعْلَمُ مَا فِي قُلُوبِكُمْ وَكانَ اللَّهُ عَلِيماً حَلِيماً.</a:t>
            </a:r>
            <a:br>
              <a:rPr lang="ar-SA" sz="2800" dirty="0" smtClean="0"/>
            </a:br>
            <a:endParaRPr lang="ar-SA" sz="2800" dirty="0"/>
          </a:p>
        </p:txBody>
      </p:sp>
      <p:sp>
        <p:nvSpPr>
          <p:cNvPr id="3" name="عنصر نائب للمحتوى 2"/>
          <p:cNvSpPr>
            <a:spLocks noGrp="1"/>
          </p:cNvSpPr>
          <p:nvPr>
            <p:ph idx="1"/>
          </p:nvPr>
        </p:nvSpPr>
        <p:spPr/>
        <p:txBody>
          <a:bodyPr/>
          <a:lstStyle/>
          <a:p>
            <a:r>
              <a:rPr lang="ar-SA" sz="2800" dirty="0" smtClean="0"/>
              <a:t>الْإِشَارَةُ إِلَى شَيْءٍ مِمَّا تَقَدَّمَ وَهُوَ أَقْرَبُهُ، فَيَجُوزُ أَنْ تَكُونَ الْإِشَارَةُ إِلَى مَعْنَى التَّفْوِيضِ الْمُسْتَفَادِ مِنْ قَوْلِهِ: تُرْجِي مَنْ تَشاءُ مِنْهُنَّ وَتُؤْوِي إِلَيْكَ مَنْ تَشاءُ، وَيَجُوزُ أَنْ تَكُونَ الْإِشَارَةُ إِلَى الِابْتِغَاءِ الْمُتَضَمِّنِ لَهُ فِعْلُ ابْتَغَيْتَ أَيْ فَلَا جُنَاحَ عَلَيْكَ فِي ابْتِغَائِهِنَّ بَعْدَ عَزْلِهِنَّ ذَلِكَ أَدْنَى لِأَنْ تَقَرَّ أَعْيُنُهُنَّ. وَالِابْتِغَاءُ: الرَّغْبَةُ وَالطَّلَبُ، وَالْمُرَادُ هُنَا ابْتِغَاءُ مُعَاشَرَةِ مَنْ عَزَلَهُنَّ.</a:t>
            </a:r>
            <a:br>
              <a:rPr lang="ar-SA" sz="2800" dirty="0" smtClean="0"/>
            </a:br>
            <a:r>
              <a:rPr lang="ar-SA" sz="2800" dirty="0" smtClean="0"/>
              <a:t>وَالْإِيتَاءُ: الْإِعْطَاءُ وَغَلَبَ عَلَى إِعْطَاءِ الْخَيْرِ إِذَا لَمْ يُذْكَرْ مَفْعُولُهُ الثَّانِي، أَوْ ذُكِرَ غَيْرُ مُعَيَّنٍ كَقَوْلِهِ: فَخُذْ مَا آتَيْتُكَ وَكُنْ مِنَ الشَّاكِرِينَ [الْأَعْرَاف: 144] ، </a:t>
            </a:r>
            <a:br>
              <a:rPr lang="ar-SA" sz="2800" dirty="0" smtClean="0"/>
            </a:br>
            <a:r>
              <a:rPr lang="ar-SA" sz="2800" dirty="0" smtClean="0"/>
              <a:t>وَالتَّذْيِيلُ بِقَوْلِهِ: وَاللَّهُ يَعْلَمُ مَا فِي قُلُوبِكُمْ وَكانَ اللَّهُ عَلِيماً حَلِيماً كَلَامٌ جَامِعٌ لِمَعْنَى التَّرْغِيبِ وَالتَّحْذِيرِ فَفِيهِ ترغيب النبيء صَلَّى اللهُ عَلَيْهِ وَسَلَّمَ فِي الْإِحْسَانِ بِأَزْوَاجِهِ وَإِمَائِهِ</a:t>
            </a:r>
            <a:br>
              <a:rPr lang="ar-SA" sz="2800" dirty="0" smtClean="0"/>
            </a:br>
            <a:endParaRPr lang="ar-SA"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وَفِي إِجْرَاءِ صِفَتي عَلِيماً حَلِيماً عَلَى اسْمِ الْجَلَالَةِ إِيمَاءٌ إِلَى ذَلِكَ، فَمُنَاسَبَةُ صِفَةِ الْعِلْمِ لِقَوْلِهِ: وَاللَّهُ يَعْلَمُ مَا فِي قُلُوبِكُمْ ظَاهِرَةٌ، وَمُنَاسَبَةُ صِفَةُ الْحَلِيمِ بِاعْتِبَارِ أَنَّ الْمَقْصُودَ تَرْغِيبُ الرَّسُولِ صَلَّى اللهُ عَلَيْهِ وَسَلَّمَ فِي أَلْيَقِ الْأَحْوَالِ بِصِفَةِ الْحَلِيمِ لِأَنَّ هَمَّهُ صَلَّى اللهُ عَلَيْهِ وَسَلَّمَ التَّخَلُّقُ بِخُلُقِ اللَّهِ</a:t>
            </a:r>
            <a:br>
              <a:rPr lang="ar-SA" sz="2400" dirty="0" smtClean="0"/>
            </a:br>
            <a:r>
              <a:rPr lang="ar-SA" sz="2400" dirty="0" smtClean="0"/>
              <a:t>تَعَالَى وَقَدْ أَجْرَى اللَّهُ عَلَيْهِ صِفَاتٍ مِنْ صِفَاته مثل </a:t>
            </a:r>
            <a:r>
              <a:rPr lang="ar-SA" sz="2400" dirty="0" err="1" smtClean="0"/>
              <a:t>رؤوف</a:t>
            </a:r>
            <a:r>
              <a:rPr lang="ar-SA" sz="2400" dirty="0" smtClean="0"/>
              <a:t> رَحِيم وَمثل شَاهد. وَقَالَتْ عَائِشَةُ رَضِيَ اللَّهُ عَنْهَا: مَا خُيِّرَ رَسُولُ اللَّهِ صَلَّى اللهُ عَلَيْهِ وَسَلَّمَ بَيْنَ شَيْئَيْنِ إِلَّا اخْتَارَ أَيْسَرَهُمَا مَا لَمْ يَكُنْ إِثْمًا.</a:t>
            </a:r>
            <a:br>
              <a:rPr lang="ar-SA" sz="2400" dirty="0" smtClean="0"/>
            </a:br>
            <a:r>
              <a:rPr lang="ar-SA" sz="2400" dirty="0" smtClean="0"/>
              <a:t>وَلِهَذَا لَمْ يَأْخُذْ رَسُولُ الله بِهَذَا التَّخْيِير فِي النِّسَاءِ اللَّاتِي كُنَّ فِي مُعَاشَرَتِهِ، وَأَخَذَ </a:t>
            </a:r>
            <a:r>
              <a:rPr lang="ar-SA" sz="2400" dirty="0" err="1" smtClean="0"/>
              <a:t>بِهِ</a:t>
            </a:r>
            <a:r>
              <a:rPr lang="ar-SA" sz="2400" dirty="0" smtClean="0"/>
              <a:t> فِي الْوَاهِبَاتِ أَنْفُسِهِنَّ مَعَ الْإِحْسَانِ إِلَيْهِنَّ بِالْقَوْلِ وَالْبَذْلِ فَإِنَّ اللَّهَ كَتَبَ الْإِحْسَانَ عَلَى كُلِّ شَيْءٍ.</a:t>
            </a:r>
            <a:br>
              <a:rPr lang="ar-SA" sz="2400" dirty="0" smtClean="0"/>
            </a:br>
            <a:r>
              <a:rPr lang="ar-SA" sz="2400" dirty="0" smtClean="0"/>
              <a:t>وَأَخَذَ </a:t>
            </a:r>
            <a:r>
              <a:rPr lang="ar-SA" sz="2400" dirty="0" err="1" smtClean="0"/>
              <a:t>بِهِ</a:t>
            </a:r>
            <a:r>
              <a:rPr lang="ar-SA" sz="2400" dirty="0" smtClean="0"/>
              <a:t> فِي تَرْكِ التَّزَوُّجِ مِنْ بَنَاتِ عَمِّهِ وَعَمَّاتِهِ وَخَالِهِ وَخَالَاتِهِ لِأَنَّ ذَلِكَ لَا حَرَجَ فِيهِ عَلَيْهِنَّ.</a:t>
            </a:r>
            <a:br>
              <a:rPr lang="ar-SA" sz="2400" dirty="0" smtClean="0"/>
            </a:br>
            <a:r>
              <a:rPr lang="ar-SA" sz="2400" dirty="0" smtClean="0"/>
              <a:t/>
            </a:r>
            <a:br>
              <a:rPr lang="ar-SA" sz="2400" dirty="0" smtClean="0"/>
            </a:br>
            <a:endParaRPr lang="ar-SA"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dirty="0" smtClean="0"/>
              <a:t>لَا يَحِلُّ لَكَ النِّساءُ مِنْ بَعْدُ وَلا أَنْ تَبَدَّلَ </a:t>
            </a:r>
            <a:r>
              <a:rPr lang="ar-SA" sz="2800" dirty="0" err="1" smtClean="0"/>
              <a:t>بِهِنَّ</a:t>
            </a:r>
            <a:r>
              <a:rPr lang="ar-SA" sz="2800" dirty="0" smtClean="0"/>
              <a:t> مِنْ أَزْواجٍ وَلَوْ أَعْجَبَكَ حُسْنُهُنَّ إِلاَّ مَا مَلَكَتْ يَمِينُكَ وَكانَ اللَّهُ عَلى كُلِّ شَيْءٍ رَقِيباً (52)</a:t>
            </a:r>
            <a:br>
              <a:rPr lang="ar-SA" sz="2800" dirty="0" smtClean="0"/>
            </a:br>
            <a:endParaRPr lang="ar-SA" sz="2800" dirty="0"/>
          </a:p>
        </p:txBody>
      </p:sp>
      <p:sp>
        <p:nvSpPr>
          <p:cNvPr id="3" name="عنصر نائب للمحتوى 2"/>
          <p:cNvSpPr>
            <a:spLocks noGrp="1"/>
          </p:cNvSpPr>
          <p:nvPr>
            <p:ph idx="1"/>
          </p:nvPr>
        </p:nvSpPr>
        <p:spPr/>
        <p:txBody>
          <a:bodyPr/>
          <a:lstStyle/>
          <a:p>
            <a:pPr rtl="1"/>
            <a:r>
              <a:rPr lang="ar-SA" sz="2800" dirty="0" smtClean="0"/>
              <a:t>النِّساءُ إِذْا أُطْلِقَ فِي مِثْلِ هَذَا الْمَقَامِ غَلَبَ فِي مَعْنَى الْأَزْوَاجِ، أَيِ الْحَرَائِرِ دُونَ الْإِمَاءِ كَمَا قَالَ النَّابِغَةُ:</a:t>
            </a:r>
            <a:br>
              <a:rPr lang="ar-SA" sz="2800" dirty="0" smtClean="0"/>
            </a:br>
            <a:r>
              <a:rPr lang="ar-SA" sz="2800" dirty="0" err="1" smtClean="0"/>
              <a:t>حِذَارًا</a:t>
            </a:r>
            <a:r>
              <a:rPr lang="ar-SA" sz="2800" dirty="0" smtClean="0"/>
              <a:t> عَلَى أَنْ لَا تُنَالُ </a:t>
            </a:r>
            <a:r>
              <a:rPr lang="ar-SA" sz="2800" dirty="0" err="1" smtClean="0"/>
              <a:t>مَقَادَتَيْ</a:t>
            </a:r>
            <a:r>
              <a:rPr lang="ar-SA" sz="2800" dirty="0" smtClean="0"/>
              <a:t> ... وَلَا نِسْوَتِي حَتَّى يَمُتْنَ </a:t>
            </a:r>
            <a:r>
              <a:rPr lang="ar-SA" sz="2800" dirty="0" err="1" smtClean="0"/>
              <a:t>حَرَائِرًا</a:t>
            </a:r>
            <a:r>
              <a:rPr lang="ar-SA" sz="2800" dirty="0" smtClean="0"/>
              <a:t/>
            </a:r>
            <a:br>
              <a:rPr lang="ar-SA" sz="2800" dirty="0" smtClean="0"/>
            </a:br>
            <a:r>
              <a:rPr lang="ar-SA" sz="2800" dirty="0" smtClean="0"/>
              <a:t>أَيْ لَا تَحِلُّ لَكَ الْأَزْوَاجُ مِنْ بَعْدِ مَنْ ذُكِرْنَ.</a:t>
            </a:r>
            <a:endParaRPr lang="en-US" sz="2800" dirty="0" smtClean="0"/>
          </a:p>
          <a:p>
            <a:r>
              <a:rPr lang="ar-SA" sz="2800" dirty="0" smtClean="0"/>
              <a:t>وَقَوْلُهُ: وَلا أَنْ تَبَدَّلَ </a:t>
            </a:r>
            <a:r>
              <a:rPr lang="ar-SA" sz="2800" dirty="0" err="1" smtClean="0"/>
              <a:t>بِهِنَّ</a:t>
            </a:r>
            <a:r>
              <a:rPr lang="ar-SA" sz="2800" dirty="0" smtClean="0"/>
              <a:t> أَصْلُهُ: تَتَبَدَّلُ بِتَاءَيْنِ حُذِفَتْ إِحْدَاهُمَا تَخْفِيفًا، يُقَالُ:</a:t>
            </a:r>
            <a:br>
              <a:rPr lang="ar-SA" sz="2800" dirty="0" smtClean="0"/>
            </a:br>
            <a:r>
              <a:rPr lang="ar-SA" sz="2800" dirty="0" smtClean="0"/>
              <a:t>بدّل وتبدّل بِمَعْنى وَاحِد، وَمَادَّةُ الْبَدَلِ تَقْتَضِي شَيْئَيْنِ: يُعْطَى أَحَدُهُمَا عِوَضًا عَنْ أَخْذِ الْآخَرِ، فَالتَّبْدِيلُ يَتَعَدَّى إِلَى الشَّيْءِ الْمَأْخُوذِ بِنَفْسِهِ وَإِلَى الشَّيْءِ الْمُعْطَى بِالْبَاءِ أَوْ بِحَرْفِ مِنْ .</a:t>
            </a:r>
            <a:endParaRPr lang="ar-SA"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smtClean="0"/>
              <a:t>وَالْمَعْنَى: أَنَّ مَنْ حَصَلَتْ فِي عِصْمَتِكَ مِنَ الْأَصْنَافِ الْمَذْكُورَةِ لَا يَحِلُّ لَكَ أَنْ تُطَلِّقَهَا، فَكُنِّيَ بِالتَّبَدُّلِ عَنِ الطَّلَاقِ لِأَنَّهُ لَازِمُهُ فِي الْعُرْفِ الْغَالِبِ لِأَنَّ الْمَرْءَ لَا يُطَلِّقُ إِلَّا وَهُوَ </a:t>
            </a:r>
            <a:r>
              <a:rPr lang="ar-SA" sz="2800" dirty="0" err="1" smtClean="0"/>
              <a:t>يَعْتَاضُ</a:t>
            </a:r>
            <a:r>
              <a:rPr lang="ar-SA" sz="2800" dirty="0" smtClean="0"/>
              <a:t> عَنِ الْمُطَلَّقَةِ امْرَأَةً أُخْرَى، وَهَذِهِ الْكِنَايَةُ </a:t>
            </a:r>
            <a:r>
              <a:rPr lang="ar-SA" sz="2800" dirty="0" err="1" smtClean="0"/>
              <a:t>مُتَعَيِّنَةٌ</a:t>
            </a:r>
            <a:r>
              <a:rPr lang="ar-SA" sz="2800" dirty="0" smtClean="0"/>
              <a:t> هُنَا لِأَنَّهُ لَوْ أُرِيدَ صَرِيحُ التَّبَدُّلِ لَخَالَفَ آخِرُ الْآيَةِ أَوَّلَهَا وَسَابِقَتَهَا، فَإِنَّ الرَّسُولَ صَلَّى اللهُ عَلَيْهِ وَسَلَّمَ أُحِلَّتْ لَهُ الزِّيَادَةُ عَلَى النِّسَاءِ اللَّاتِي</a:t>
            </a:r>
            <a:br>
              <a:rPr lang="ar-SA" sz="2800" dirty="0" smtClean="0"/>
            </a:br>
            <a:r>
              <a:rPr lang="ar-SA" sz="2800" dirty="0" smtClean="0"/>
              <a:t>عِنْدَهُ إِذَا كَانَتِ </a:t>
            </a:r>
            <a:r>
              <a:rPr lang="ar-SA" sz="2800" dirty="0" err="1" smtClean="0"/>
              <a:t>الْمَزِيدَةُ</a:t>
            </a:r>
            <a:r>
              <a:rPr lang="ar-SA" sz="2800" dirty="0" smtClean="0"/>
              <a:t> مِنَ الْأَصْنَافِ الثَّلَاثَةِ السَّابِقَةِ وَحَرُمَ عَلَيْهِ مَا عَدَاهُنَّ،</a:t>
            </a:r>
            <a:endParaRPr lang="en-US" sz="2800" dirty="0" smtClean="0"/>
          </a:p>
          <a:p>
            <a:r>
              <a:rPr lang="ar-SA" sz="2800" dirty="0" smtClean="0"/>
              <a:t/>
            </a:r>
            <a:br>
              <a:rPr lang="ar-SA" sz="2800" dirty="0" smtClean="0"/>
            </a:br>
            <a:r>
              <a:rPr lang="ar-SA" sz="2800" dirty="0" smtClean="0"/>
              <a:t>وَالْمعْنَى: وَلَا أَن تطلق امْرَأَة مِنْهُنَّ تُرِيدُ بِطَلَاقِهَا أَن تتبدل </a:t>
            </a:r>
            <a:r>
              <a:rPr lang="ar-SA" sz="2800" dirty="0" err="1" smtClean="0"/>
              <a:t>بهَا</a:t>
            </a:r>
            <a:r>
              <a:rPr lang="ar-SA" sz="2800" dirty="0" smtClean="0"/>
              <a:t> زوجا أُخْرَى.</a:t>
            </a:r>
            <a:br>
              <a:rPr lang="ar-SA" sz="2800" dirty="0" smtClean="0"/>
            </a:br>
            <a:endParaRPr lang="ar-SA"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smtClean="0"/>
              <a:t>وَضمير </a:t>
            </a:r>
            <a:r>
              <a:rPr lang="ar-SA" sz="2800" dirty="0" err="1" smtClean="0"/>
              <a:t>بِهِنَّ</a:t>
            </a:r>
            <a:r>
              <a:rPr lang="ar-SA" sz="2800" dirty="0" smtClean="0"/>
              <a:t> عَائِد إِلَى مَا أضيف إِلَيْهِ بَعْدُ المقدّر وَهن الْأَصْنَاف الثَّلَاثَة.</a:t>
            </a:r>
            <a:br>
              <a:rPr lang="ar-SA" sz="2800" dirty="0" smtClean="0"/>
            </a:br>
            <a:r>
              <a:rPr lang="ar-SA" sz="2800" dirty="0" smtClean="0"/>
              <a:t>وَالْمَعْنَى: وَلَا أَنْ تُبَدِّلَ بِامْرَأَةٍ حَصَلَتْ فِي عِصْمَتِكَ أَوْ سَتَحْصُلُ امْرَأَةً غَيْرَهَا.</a:t>
            </a:r>
            <a:br>
              <a:rPr lang="ar-SA" sz="2800" dirty="0" smtClean="0"/>
            </a:br>
            <a:r>
              <a:rPr lang="ar-SA" sz="2800" dirty="0" smtClean="0"/>
              <a:t>فَالْبَاءُ دَاخِلَةٌ عَلَى الْمُفَارَقَةِ.</a:t>
            </a:r>
            <a:br>
              <a:rPr lang="ar-SA" sz="2800" dirty="0" smtClean="0"/>
            </a:br>
            <a:r>
              <a:rPr lang="ar-SA" sz="2800" dirty="0" smtClean="0"/>
              <a:t>ومِنْ </a:t>
            </a:r>
            <a:r>
              <a:rPr lang="ar-SA" sz="2800" dirty="0" err="1" smtClean="0"/>
              <a:t>مَزِيدَةٌ</a:t>
            </a:r>
            <a:r>
              <a:rPr lang="ar-SA" sz="2800" dirty="0" smtClean="0"/>
              <a:t> عَلَى الْمَفْعُولِ الثَّانِي لِ تَبَدَّلَ لِقَصْدِ إِفَادَةِ الْعُمُومِ. وَالتَّقْدِيرُ: وَلَا أَنْ تَبَدَّلَ </a:t>
            </a:r>
            <a:r>
              <a:rPr lang="ar-SA" sz="2800" dirty="0" err="1" smtClean="0"/>
              <a:t>بِهِنَّ</a:t>
            </a:r>
            <a:r>
              <a:rPr lang="ar-SA" sz="2800" dirty="0" smtClean="0"/>
              <a:t> أَزْوَاجًا أُخَرَ، فَاخْتَصَّ هَذَا الْحُكْمُ بِالْأَزْوَاجِ مِنَ الْأَصْنَافِ الثَّلَاثَةِ وَبَقِيَتِ </a:t>
            </a:r>
            <a:r>
              <a:rPr lang="ar-SA" sz="2800" dirty="0" err="1" smtClean="0"/>
              <a:t>السَّرَارِي</a:t>
            </a:r>
            <a:r>
              <a:rPr lang="ar-SA" sz="2800" dirty="0" smtClean="0"/>
              <a:t> خَارِجَةً بِقَوْلِهِ: إِلَّا مَا مَلَكَتْ يَمِينُكَ. </a:t>
            </a:r>
            <a:endParaRPr lang="en-US" sz="2800" dirty="0" smtClean="0"/>
          </a:p>
          <a:p>
            <a:r>
              <a:rPr lang="ar-SA" sz="2800" dirty="0" smtClean="0"/>
              <a:t>وَقَرَأَ الْجُمْهُورُ لَا يَحِلُّ بِيَاءٍ تَحْتِيَّةٍ عَلَى اعْتِبَارِ التَّذْكِيرِ لِأَنَّ فَاعِلَهُ جَمْعٌ غَيْرُ صَحِيحٍ فَيَجُوزُ فِيهِ اعْتِبَارُ الْأَصْلِ. وَقَرَأَهُ أَبُو عَمْرٍو وَيَعْقُوبُ بِفَوْقِيَّةٍ عَلَى اعْتِبَارِ التَّأْنِيثِ بِتَأْوِيلِ الْجَمَاعَةِ وَهُمَا وَجْهَانِ فِي الْجَمْعِ غَيْرِ السَّالِمِ.</a:t>
            </a:r>
            <a:br>
              <a:rPr lang="ar-SA" sz="2800" dirty="0" smtClean="0"/>
            </a:br>
            <a:endParaRPr lang="ar-SA"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وَجُمْلَةُ وَلَوْ أَعْجَبَكَ حُسْنُهُنَّ فِي مَوْضِعِ الْحَالِ وَالْوَاوُ وَاوُهُ، وَهِيَ حَالٌ مِنْ ضَمِيرِ تَبَدَّلَ. ولَوْ لِلشَّرْطِ الْمَقْطُوعِ بِانْتِفَائِهِ وَهِيَ لِلْفَرْضِ وَالتَّقْدِير وَتسَمى </a:t>
            </a:r>
            <a:r>
              <a:rPr lang="ar-SA" sz="2800" dirty="0" err="1" smtClean="0"/>
              <a:t>وصيلة</a:t>
            </a:r>
            <a:r>
              <a:rPr lang="ar-SA" sz="2800" dirty="0" smtClean="0"/>
              <a:t>، فَتَدُلُّ عَلَى انْتِفَاءِ مَا هُوَ دُونَ الْمَشْرُوطِ بِالْأَوْلَى، </a:t>
            </a:r>
            <a:br>
              <a:rPr lang="ar-SA" sz="2800" dirty="0" smtClean="0"/>
            </a:br>
            <a:r>
              <a:rPr lang="ar-SA" sz="2800" dirty="0" smtClean="0"/>
              <a:t>وَالْمَعْنَى: لَا يَحِلُّ لَكَ النِّسَاءُ مِنْ بَعْدُ بِزِيَادَةٍ عَلَى نِسَائِكَ وَبِتَعْوِيضِ إِحْدَاهِنَّ بِجَدِيدَةٍ فِي كُلِّ حَالَةٍ حَتَّى فِي حَالَةِ إِعْجَابِ حُسْنِهِنَّ إِيَّاكَ.</a:t>
            </a:r>
            <a:br>
              <a:rPr lang="ar-SA" sz="2800" dirty="0" smtClean="0"/>
            </a:br>
            <a:r>
              <a:rPr lang="ar-SA" sz="2800" dirty="0" smtClean="0"/>
              <a:t>وَفِي هَذَا إِيذَانٌ بِأَنَّ اللَّهَ لَمَّا أَبَاحَ لِرَسُولِهِ الْأَصْنَافَ الثَّلَاثَةِ أَرَادَ اللُّطْفَ لَهُ وَأَنْ لَا </a:t>
            </a:r>
            <a:r>
              <a:rPr lang="ar-SA" sz="2800" dirty="0" err="1" smtClean="0"/>
              <a:t>يُنَاكِدَ</a:t>
            </a:r>
            <a:r>
              <a:rPr lang="ar-SA" sz="2800" dirty="0" smtClean="0"/>
              <a:t> رَغْبَتَهُ إِذَا أَعْجَبَتْهُ امْرَأَةً لَكِنَّهُ حَدَّدَ لَهُ أَصْنَافًا مُعَيَّنَةً وَفِيهِنَّ غِنَاءٌ.</a:t>
            </a:r>
            <a:br>
              <a:rPr lang="ar-SA" sz="2800" dirty="0" smtClean="0"/>
            </a:br>
            <a:endParaRPr lang="ar-S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وَقَدْ عَبَّرَتْ عَنْ هَذَا الْمَعْنَى عَائِشَةُ رَضِيَ اللَّهُ عَنْهَا بِعِبَارَةٍ شَيِّقَةٍ، إِذْ قَالَت </a:t>
            </a:r>
            <a:r>
              <a:rPr lang="ar-SA" sz="2800" dirty="0" err="1" smtClean="0"/>
              <a:t>للنبيء</a:t>
            </a:r>
            <a:r>
              <a:rPr lang="ar-SA" sz="2800" dirty="0" smtClean="0"/>
              <a:t> صَلَّى اللهُ عَلَيْهِ وَسَلَّمَ:</a:t>
            </a:r>
            <a:br>
              <a:rPr lang="ar-SA" sz="2800" dirty="0" smtClean="0"/>
            </a:br>
            <a:r>
              <a:rPr lang="ar-SA" sz="2800" dirty="0" smtClean="0"/>
              <a:t>مَا أَرَى رَبَّكَ إِلَّا يُسَارِعُ فِي هَوَاكَ. وَأُكِّدَتْ هَذِهِ الْمُبَالَغَةُ بِالتَّذْيِيلِ مِنْ قَوْلِهِ: وَكانَ اللَّهُ عَلى كُلِّ شَيْءٍ رَقِيباً أَيْ عَالِمًا بِجَرْيِ كُلِّ شَيْءٍ عَلَى نَحْوِ مَا حَدَّدَهُ أَوْ عَلَى خِلَافِهِ، فَهُوَ يُجَازِي عَلَى حَسَبِ ذَلِكَ. وَهَذَا وعد </a:t>
            </a:r>
            <a:r>
              <a:rPr lang="ar-SA" sz="2800" dirty="0" err="1" smtClean="0"/>
              <a:t>للنبيء</a:t>
            </a:r>
            <a:r>
              <a:rPr lang="ar-SA" sz="2800" dirty="0" smtClean="0"/>
              <a:t> صَلَّى اللهُ عَلَيْهِ وَسَلَّمَ بِثَوَابٍ عَظِيمٍ عَلَى مَا حَدَّدَ لَهُ مِنْ هَذَا الْحُكْمِ.</a:t>
            </a:r>
            <a:br>
              <a:rPr lang="ar-SA" sz="2800" dirty="0" smtClean="0"/>
            </a:br>
            <a:r>
              <a:rPr lang="ar-SA" sz="2800" dirty="0" smtClean="0"/>
              <a:t>وَالِاسْتِثْنَاءُ فِي قَوْلِهِ: إِلَّا مَا مَلَكَتْ يَمِينُكَ مُنْقَطِعٌ. وَالْمَعْنَى: لَكِنْ مَا مَلَكَتْ يَمِينُكَ حَلَالٌ فِي كُلِّ حَالٍ. وَالْمَقْصُودُ مِنْ هَذَا الِاسْتِدْرَاكِ دَفْعُ تَوَهُّمِ أَنْ يَكُونَ الْمُرَادُ مِنْ لَفْظِ النِّساءُ فِي قَوْلِهِ: لَا يَحِلُّ لَكَ النِّساءُ مَا </a:t>
            </a:r>
            <a:r>
              <a:rPr lang="ar-SA" sz="2800" dirty="0" err="1" smtClean="0"/>
              <a:t>يُرَادِفُ</a:t>
            </a:r>
            <a:r>
              <a:rPr lang="ar-SA" sz="2800" dirty="0" smtClean="0"/>
              <a:t> لَفْظَ الْإِنَاثِ دُونَ اسْتِعْمَالِهِ الْعُرْفِيِّ بِمَعْنَى الْأَزْوَاجِ </a:t>
            </a:r>
            <a:endParaRPr lang="en-US" sz="2800" dirty="0" smtClean="0"/>
          </a:p>
          <a:p>
            <a:endParaRPr lang="ar-SA"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1434</TotalTime>
  <Words>394</Words>
  <Application>Microsoft Office PowerPoint</Application>
  <PresentationFormat>A4 Paper (210x297 mm)‎</PresentationFormat>
  <Paragraphs>25</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تُرْجِي مَنْ تَشاءُ مِنْهُنَّ وَتُؤْوِي إِلَيْكَ مَنْ تَشاءُ وَمَنِ ابْتَغَيْتَ مِمَّنْ عَزَلْتَ فَلا جُناحَ عَلَيْكَ ذلِكَ أَدْنى أَنْ تَقَرَّ أَعْيُنُهُنَّ وَلا يَحْزَنَّ وَيَرْضَيْنَ بِما آتَيْتَهُنَّ كُلُّهُنَّ وَاللَّهُ يَعْلَمُ مَا فِي قُلُوبِكُمْ وَكانَ اللَّهُ عَلِيماً حَلِيماً (51) </vt:lpstr>
      <vt:lpstr>ذلِكَ أَدْنى أَنْ تَقَرَّ أَعْيُنُهُنَّ وَلا يَحْزَنَّ وَيَرْضَيْنَ بِما آتَيْتَهُنَّ كُلُّهُنَّ وَاللَّهُ يَعْلَمُ مَا فِي قُلُوبِكُمْ وَكانَ اللَّهُ عَلِيماً حَلِيماً. </vt:lpstr>
      <vt:lpstr>الشريحة 4</vt:lpstr>
      <vt:lpstr>لَا يَحِلُّ لَكَ النِّساءُ مِنْ بَعْدُ وَلا أَنْ تَبَدَّلَ بِهِنَّ مِنْ أَزْواجٍ وَلَوْ أَعْجَبَكَ حُسْنُهُنَّ إِلاَّ مَا مَلَكَتْ يَمِينُكَ وَكانَ اللَّهُ عَلى كُلِّ شَيْءٍ رَقِيباً (52) </vt:lpstr>
      <vt:lpstr>الشريحة 6</vt:lpstr>
      <vt:lpstr>الشريحة 7</vt:lpstr>
      <vt:lpstr>الشريحة 8</vt:lpstr>
      <vt:lpstr>الشريحة 9</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101</cp:revision>
  <dcterms:created xsi:type="dcterms:W3CDTF">2009-10-14T19:14:34Z</dcterms:created>
  <dcterms:modified xsi:type="dcterms:W3CDTF">2012-08-24T14:41:20Z</dcterms:modified>
</cp:coreProperties>
</file>