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68" r:id="rId3"/>
    <p:sldId id="277" r:id="rId4"/>
    <p:sldId id="276" r:id="rId5"/>
    <p:sldId id="275" r:id="rId6"/>
    <p:sldId id="274" r:id="rId7"/>
    <p:sldId id="273" r:id="rId8"/>
    <p:sldId id="272" r:id="rId9"/>
    <p:sldId id="271" r:id="rId10"/>
    <p:sldId id="270" r:id="rId11"/>
    <p:sldId id="269" r:id="rId12"/>
    <p:sldId id="279"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90" d="100"/>
          <a:sy n="90" d="100"/>
        </p:scale>
        <p:origin x="336" y="594"/>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9/27/2012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36974709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2667000" y="2286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2800" b="1" dirty="0" smtClean="0">
              <a:solidFill>
                <a:srgbClr val="7F7F7F"/>
              </a:solidFill>
              <a:latin typeface="Calibri" pitchFamily="34" charset="0"/>
            </a:endParaRPr>
          </a:p>
          <a:p>
            <a:pPr algn="ctr"/>
            <a:r>
              <a:rPr lang="ar-SA" sz="2800" b="1" dirty="0" smtClean="0">
                <a:solidFill>
                  <a:srgbClr val="7F7F7F"/>
                </a:solidFill>
                <a:latin typeface="Calibri" pitchFamily="34" charset="0"/>
                <a:cs typeface="Times New Roman" pitchFamily="18" charset="0"/>
              </a:rPr>
              <a:t>تفسير 3 </a:t>
            </a:r>
          </a:p>
          <a:p>
            <a:pPr algn="ctr"/>
            <a:r>
              <a:rPr lang="ar-SA" sz="2800" b="1" dirty="0" smtClean="0">
                <a:solidFill>
                  <a:srgbClr val="7F7F7F"/>
                </a:solidFill>
                <a:latin typeface="Calibri" pitchFamily="34" charset="0"/>
                <a:cs typeface="Times New Roman" pitchFamily="18" charset="0"/>
              </a:rPr>
              <a:t>أ د سليمان بن صالح </a:t>
            </a:r>
            <a:r>
              <a:rPr lang="ar-SA" sz="2800" b="1" dirty="0" err="1" smtClean="0">
                <a:solidFill>
                  <a:srgbClr val="7F7F7F"/>
                </a:solidFill>
                <a:latin typeface="Calibri" pitchFamily="34" charset="0"/>
                <a:cs typeface="Times New Roman" pitchFamily="18" charset="0"/>
              </a:rPr>
              <a:t>القرعاوي</a:t>
            </a:r>
            <a:r>
              <a:rPr lang="ar-SA" sz="2800" b="1" dirty="0" smtClean="0">
                <a:solidFill>
                  <a:srgbClr val="7F7F7F"/>
                </a:solidFill>
                <a:latin typeface="Calibri" pitchFamily="34" charset="0"/>
                <a:cs typeface="Times New Roman" pitchFamily="18" charset="0"/>
              </a:rPr>
              <a:t>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يَا أَيُّهَا الَّذِينَ آمَنُوا لَا تَدْخُلُوا بُيُوتَ النَّبِيِّ إِلاَّ أَنْ يُؤْذَنَ لَكُمْ إِلى طَعامٍ غَيْرَ ناظِرِينَ إِناهُ وَلكِنْ إِذا دُعِيتُمْ فَادْخُلُوا فَإِذا طَعِمْتُمْ فَانْتَشِرُوا وَلا مُسْتَأْنِسِينَ لِحَدِيثٍ إِنَّ ذلِكُمْ كانَ يُؤْذِي النَّبِيَّ فَيَسْتَحْيِي مِنْكُمْ وَاللَّهُ لَا يَسْتَحْيِي مِنَ الْحَقِّ وَإِذا سَأَلْتُمُوهُنَّ مَتاعاً </a:t>
            </a:r>
            <a:r>
              <a:rPr lang="ar-SA" dirty="0" err="1" smtClean="0"/>
              <a:t>فَسْئَلُوهُنَّ</a:t>
            </a:r>
            <a:r>
              <a:rPr lang="ar-SA" dirty="0" smtClean="0"/>
              <a:t> مِنْ وَراءِ حِجابٍ ذلِكُمْ أَطْهَرُ لِقُلُوبِكُمْ وَقُلُوبِهِنَّ وَما كانَ لَكُمْ أَنْ تُؤْذُوا رَسُولَ اللَّهِ وَلا أَنْ تَنْكِحُوا أَزْواجَهُ مِنْ بَعْدِهِ أَبَداً إِنَّ ذلِكُمْ كانَ عِنْدَ اللَّهِ </a:t>
            </a:r>
            <a:r>
              <a:rPr lang="ar-SA" dirty="0" err="1" smtClean="0"/>
              <a:t>عَظِيماً </a:t>
            </a:r>
            <a:r>
              <a:rPr lang="ar-SA" dirty="0" smtClean="0"/>
              <a:t>(53</a:t>
            </a:r>
            <a:r>
              <a:rPr lang="ar-SA" dirty="0" err="1" smtClean="0"/>
              <a:t>)</a:t>
            </a:r>
            <a:endParaRPr lang="ar-SA" dirty="0" smtClean="0"/>
          </a:p>
          <a:p>
            <a:endParaRPr lang="ar-S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000" dirty="0" smtClean="0"/>
              <a:t>لَمَّا بَيَّنَ اللَّهُ فِي الْآيَاتِ السَّابِقَةِ آدَابَ </a:t>
            </a:r>
            <a:r>
              <a:rPr lang="ar-SA" sz="2000" dirty="0" err="1" smtClean="0"/>
              <a:t>النَّبِيءِ</a:t>
            </a:r>
            <a:r>
              <a:rPr lang="ar-SA" sz="2000" dirty="0" smtClean="0"/>
              <a:t> صَلَّى اللهُ عَلَيْهِ وَسَلَّمَ مَعَ أَزوَاجه قفّاه فِي هَذِهِ الْآيَةِ بِآدَابِ الْأمة مَعَهُنَّ، وصدره بِالْإِشَارَةِ إِلَى قِصَّةٍ هِيَ سَبَبُ نُزُولِ هَذِهِ الْآيَةِ. وَهِيَ مَا فِي «صَحِيحِ الْبُخَارِيِّ» وَغَيْرِهِ عَنْ أَنَسِ بْنِ مَالِكٍ قَالَ: لَمَّا تَزَوَّجَ رَسُولُ اللَّهِ صَلَّى اللهُ عَلَيْهِ وَسَلَّمَ زَيْنَبَ ابْنَةَ جَحْشٍ صَنَعَ طَعَامًا بِخُبْزٍ وَلَحْمٍ وَدَعَا الْقَوْمَ فَطَعِمُوا ثُمَّ جَلَسُوا يَتَحَدَّثُونَ وَإِذَا هُوَ كَأَنَّهُ يَتَهَيَّأُ لِلْقِيَامِ فَلَمْ يَقُومُوا، فَلَمَّا رَأَى ذَلِكَ قَامَ فَلَمَّا قَامَ قَامَ مَنْ قَامَ وَقَعَدَ ثَلَاثَةُ نَفَرٍ، فَجَاءَ النَّبِيءُ لِيَدْخُلَ فَإِذَا الْقَوْمُ جُلُوسٌ، فَجَعَلَ النَّبِيءُ صَلَّى اللهُ عَلَيْهِ وَسَلَّمَ يَخْرُجُ ثُمَّ يَرْجِعُ فَانْطَلَقَ إِلَى حُجْرَةِ عَائِشَةَ ... فَتَقَرَّى حُجَرَ نِسَائِهِ كُلِّهِنَّ يُسَلِّمُ عَلَيْهِنَّ وَيُسَلِّمْنَ عَلَيْهِ وَيَدْعُونَ لَهُ، ثُمَّ إِنَّهُمْ قَامُوا فَانْطَلَقَتُ فَجِئْتُ فَأَخْبَرَتُ </a:t>
            </a:r>
            <a:r>
              <a:rPr lang="ar-SA" sz="2000" dirty="0" err="1" smtClean="0"/>
              <a:t>النَّبِيءَ</a:t>
            </a:r>
            <a:r>
              <a:rPr lang="ar-SA" sz="2000" dirty="0" smtClean="0"/>
              <a:t> صَلَّى اللهُ عَلَيْهِ وَسَلَّمَ أَنَّهُمْ قَدِ انْطَلَقُوا فَجَاءَ حَتَّى دَخَلَ فَذَهَبْتُ أَدْخُلُ فَأَلْقَى الْحِجَابَ بَيْنِي وَبَيْنَهُ فَأَنْزَلَ اللَّهُ: يَا أَيُّهَا الَّذِينَ آمَنُوا لَا تَدْخُلُوا بُيُوتَ النَّبِيِّ إِلَى قَوْلِهِ: مِنْ وَراءِ حِجابٍ.</a:t>
            </a:r>
            <a:br>
              <a:rPr lang="ar-SA" sz="2000" dirty="0" smtClean="0"/>
            </a:br>
            <a:r>
              <a:rPr lang="ar-SA" sz="2000" dirty="0" smtClean="0"/>
              <a:t>وَفِي حَدِيثٍ آخَرَ فِي الصَّحِيحِ عَنْ أَنَسٍ أَيْضًا أَنَّ عُمَرَ بْنَ الْخَطَّابِ رَضِيَ اللَّهُ عَنْهُ قَالَ لَهُ: «يَا رَسُولَ اللَّهِ يَدْخُلُ عَلَيْكَ الْبَرُّ وَالْفَاجِرُ فَلَوْ أَمَرَتَ أُمَّهَاتِ الْمُؤْمِنِينَ بِالْحِجَابِ» فَأَنْزَلَ اللَّهُ آيَةَ الْحِجَابِ. وَلَيْسَ بَيْنَ الْخَبَرَيْنِ تَعَارُضٌ لِجَوَازِ أَنْ يَكُونَ قَوْلُ عُمَرَ كَانَ قَبْلَ الْبِنَاءِ بِزَيْنَبَ بِقَلِيلٍ ثُمَّ عَقِبَتْهُ قِصَّةُ وَلِيمَةِ زَيْنَبَ فَنَزَلَتِ الْآيَةُ </a:t>
            </a:r>
            <a:r>
              <a:rPr lang="ar-SA" sz="2000" dirty="0" err="1" smtClean="0"/>
              <a:t>بِإِثْرِهَا</a:t>
            </a:r>
            <a:r>
              <a:rPr lang="ar-SA" sz="2000" dirty="0" smtClean="0"/>
              <a:t>.</a:t>
            </a:r>
            <a:br>
              <a:rPr lang="ar-SA" sz="2000" dirty="0" smtClean="0"/>
            </a:br>
            <a:endParaRPr lang="ar-SA" sz="2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400" dirty="0" smtClean="0"/>
              <a:t>وَابْتُدِئَ شَرْعُ الْحِجَابِ بِالنَّهْيِ عَنْ دُخُول بيُوت </a:t>
            </a:r>
            <a:r>
              <a:rPr lang="ar-SA" sz="2400" dirty="0" err="1" smtClean="0"/>
              <a:t>النبيء</a:t>
            </a:r>
            <a:r>
              <a:rPr lang="ar-SA" sz="2400" dirty="0" smtClean="0"/>
              <a:t> صَلَّى اللهُ عَلَيْهِ وَسَلَّمَ إِلَّا لِطَعَامٍ دَعَاهُمْ إِلَيْهِ، لِأَن </a:t>
            </a:r>
            <a:r>
              <a:rPr lang="ar-SA" sz="2400" dirty="0" err="1" smtClean="0"/>
              <a:t>النبيء</a:t>
            </a:r>
            <a:r>
              <a:rPr lang="ar-SA" sz="2400" dirty="0" smtClean="0"/>
              <a:t> عَلَيْهِ الصَّلَاةُ وَالسَّلَامُ لَهُ مَجْلِسٌ يَجْلِسُ فِي الْمَسْجِدِ فَمَنْ كَانَ لَهُ مُهِمٌّ عِنْدَهُ يَأْتِيهِ هُنَالِكَ.</a:t>
            </a:r>
            <a:br>
              <a:rPr lang="ar-SA" sz="2400" dirty="0" smtClean="0"/>
            </a:br>
            <a:r>
              <a:rPr lang="ar-SA" sz="2400" dirty="0" smtClean="0"/>
              <a:t>وَقَرَأَ الْجُمْهُورُ بِيُوتَ بِكَسْرِ الْبَاءِ. وَقَرَأَهُ أَبُو عَمْرٍو وَوَرْشٌ عَنْ نَافِعٍ وَحَفْصٌ عَنْ عَاصِمٍ وَأَبُو جَعْفَرٍ بِضَمِّ الْبَاءِ، وَقَدْ تَقَدَّمَ فِي سُورَةِ النِّسَاءِ وَغَيْرِهَا.</a:t>
            </a:r>
            <a:br>
              <a:rPr lang="ar-SA" sz="2400" dirty="0" smtClean="0"/>
            </a:br>
            <a:r>
              <a:rPr lang="ar-SA" sz="2400" dirty="0" err="1" smtClean="0"/>
              <a:t>وإِناهُ</a:t>
            </a:r>
            <a:r>
              <a:rPr lang="ar-SA" sz="2400" dirty="0" smtClean="0"/>
              <a:t> بِكَسْرِ الْهَمْزَةِ وَبِالْقَصْرِ: إِمَّا مَصْدَرُ أَنَى الشَّيْءُ إِذَا حَانَ، يُقَالُ: أَنَى </a:t>
            </a:r>
            <a:r>
              <a:rPr lang="ar-SA" sz="2400" dirty="0" err="1" smtClean="0"/>
              <a:t>يَأْنِي</a:t>
            </a:r>
            <a:r>
              <a:rPr lang="ar-SA" sz="2400" dirty="0" smtClean="0"/>
              <a:t>، قَالَ تَعَالَى: أَلَمْ </a:t>
            </a:r>
            <a:r>
              <a:rPr lang="ar-SA" sz="2400" dirty="0" err="1" smtClean="0"/>
              <a:t>يَأْنِ</a:t>
            </a:r>
            <a:r>
              <a:rPr lang="ar-SA" sz="2400" dirty="0" smtClean="0"/>
              <a:t> لِلَّذِينَ آمَنُوا أَنْ تَخْشَعَ قُلُوبُهُمْ لِذِكْرِ اللَّهِ [الْحَدِيد: 16] . </a:t>
            </a:r>
            <a:r>
              <a:rPr lang="ar-SA" sz="2400" dirty="0" err="1" smtClean="0"/>
              <a:t>وَمَقْلُوبُهُ</a:t>
            </a:r>
            <a:r>
              <a:rPr lang="ar-SA" sz="2400" dirty="0" smtClean="0"/>
              <a:t>: آنْ.</a:t>
            </a:r>
            <a:br>
              <a:rPr lang="ar-SA" sz="2400" dirty="0" smtClean="0"/>
            </a:br>
            <a:r>
              <a:rPr lang="ar-SA" sz="2400" dirty="0" smtClean="0"/>
              <a:t>وَهُوَ بِمَعْنَاهُ. وَالْمَعْنَى: غَيْرُ مُنْتَظِرِينَ حُضُورَ الطَّعَامِ، أَيْ غَيْرُ سَابِقِينَ إِلَى الْبُيُوتِ وَقَبْلَ تَهْيِئَتِهِ.وَالِاسْتِثْنَاءُ فِي إِلَّا أَنْ يُؤْذَنَ لَكُمْ اسْتِثْنَاءٌ مِنْ عُمُومِ الْأَحْوَالِ الَّتِي يَقْتَضِيهَا الدُّخُولُ الْمَنْهِيُّ عَنْهُ، أَيْ إِلَّا حَالَ أَنْ يُؤْذَنَ لَكُمْ.</a:t>
            </a:r>
            <a:br>
              <a:rPr lang="ar-SA" sz="2400" dirty="0" smtClean="0"/>
            </a:br>
            <a:r>
              <a:rPr lang="ar-SA" sz="2400" dirty="0" smtClean="0"/>
              <a:t>فَالْكَلَامُ مُتَضَمِّنُ شَرْطَيْنِ هُمَا: الدَّعْوَةُ، وَالْإِذْنُ، فَإِنَّ الدَّعْوَةَ قَدْ تَتَقَدَّمُ عَلَى الْإِذْنِ وَقَدْ يَقْتَرِنَانِ كَمَا فِي حَدِيثِ أَنَسِ بْنِ مَالِكٍ.</a:t>
            </a:r>
            <a:br>
              <a:rPr lang="ar-SA" sz="2400" dirty="0" smtClean="0"/>
            </a:br>
            <a:endParaRPr lang="ar-SA"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400" dirty="0" smtClean="0"/>
              <a:t>وغَيْرَ ناظِرِينَ حَالٌ مِنْ ضَمِيرِ لَكُمْ فَهُوَ قَيْدٌ فِي مُتَعَلِّقِ الْمُسْتَثْنَى فَيَكُونُ قَيْدًا فِي قَيْدٍ فَصَارَتِ الْقُيُودُ الْمَشْرُوطَةُ ثَلَاثَةٌ.</a:t>
            </a:r>
            <a:br>
              <a:rPr lang="ar-SA" sz="2400" dirty="0" smtClean="0"/>
            </a:br>
            <a:r>
              <a:rPr lang="ar-SA" sz="2400" dirty="0" smtClean="0"/>
              <a:t>وناظِرِينَ اسْمُ فَاعِلٍ مِنْ نَظَرَ بِمَعْنَى انْتَظَرَ،</a:t>
            </a:r>
            <a:br>
              <a:rPr lang="ar-SA" sz="2400" dirty="0" smtClean="0"/>
            </a:br>
            <a:r>
              <a:rPr lang="ar-SA" sz="2400" dirty="0" smtClean="0"/>
              <a:t>وَمَعْنَى ذَلِكَ: لَا تَحْضُرُوا الْبُيُوتَ لِلطَّعَامِ قَبْلَ تَهْيِئَةِ الطَّعَامِ لِلتَّنَاوُلِ فَتَقْعُدُوا تَنْتَظِرُونَ نُضْجَهُ. وَعَنِ ابْنِ عَبَّاسٍ نَزَلَتْ فِي نَاسٍ مِنَ الْمُؤْمِنِينَ كَانُوا يَتَحَيَّنُونَ طَعَامَ</a:t>
            </a:r>
            <a:endParaRPr lang="en-US" sz="2400" dirty="0" smtClean="0"/>
          </a:p>
          <a:p>
            <a:r>
              <a:rPr lang="ar-SA" sz="2400" dirty="0" err="1" smtClean="0"/>
              <a:t>النبيء</a:t>
            </a:r>
            <a:r>
              <a:rPr lang="ar-SA" sz="2400" dirty="0" smtClean="0"/>
              <a:t> فَيَدْخُلُونَ قَبْلَ أَنْ يُدْرَكَ الطَّعَامُ فَيَقْعُدُونَ إِلَى أَنْ يُدْرَكَ ثُمَّ يَأْكُلُونَ وَلَا يَخْرُجُونَ </a:t>
            </a:r>
            <a:r>
              <a:rPr lang="ar-SA" sz="2400" dirty="0" err="1" smtClean="0"/>
              <a:t>اهـ</a:t>
            </a:r>
            <a:r>
              <a:rPr lang="ar-SA" sz="2400" dirty="0" smtClean="0"/>
              <a:t>. وَقَدْ يَقْتَضِي أَنَّ ذَلِكَ تَكَرَّرَ قَبْلَ قَضِيَّةِ النَّفَرِ الَّذِينَ حَضَرُوا وَلِيمَةَ الْبِنَاءِ بِزَيْنَبَ فَتَكُونُ تِلْكَ الْقَضِيَّةُ خَاتِمَةَ الْقَضَايَا، فَكُنِّيَ بِالِانْتِظَارِ عَنْ مُبَادَرَةِ الْحُضُورِ قَبْلَ إِبَانِ الْأَكْلِ. وَنُكْتَةُ هَذِهِ الْكِنَايَةِ تَشْوِيهُ السَّبْقِ بِالْحُضُورِ بِجَعْلِهِ نَهَمًا وَجَشَعًا وَإِنْ كَانُوا قَدْ يَحْضُرُونَ لِغَيْرِ ذَلِكَ، وَبِهَذَا تَعْلَمُ أَنْ لَيْسَ النَّهْيُ مُتَوَجِّهًا إِلَى صَرِيحِ الِانْتِظَارِ.</a:t>
            </a:r>
            <a:br>
              <a:rPr lang="ar-SA" sz="2400" dirty="0" smtClean="0"/>
            </a:br>
            <a:r>
              <a:rPr lang="ar-SA" sz="2400" dirty="0" smtClean="0"/>
              <a:t>وطَعِمْتُمْ مَعْنَاهُ أَكَلْتُمْ، يُقَالُ: طَعِمَ فُلَانٌ فَهُوَ </a:t>
            </a:r>
            <a:r>
              <a:rPr lang="ar-SA" sz="2400" dirty="0" err="1" smtClean="0"/>
              <a:t>طَاعِمٌ</a:t>
            </a:r>
            <a:r>
              <a:rPr lang="ar-SA" sz="2400" dirty="0" smtClean="0"/>
              <a:t>، إِذَا أَكَلَ.</a:t>
            </a:r>
            <a:br>
              <a:rPr lang="ar-SA" sz="2400" dirty="0" smtClean="0"/>
            </a:br>
            <a:r>
              <a:rPr lang="ar-SA" sz="2400" dirty="0" smtClean="0"/>
              <a:t>وَالِانْتِشَارُ: افْتِعَالٌ مِنَ النَّشْرِ، وَهُوَ إِبْدَاءُ مَا كَانَ مَطْوِيًّا، أُطْلِقَ عَلَى الْخُرُوجِ مَجَازًا</a:t>
            </a:r>
            <a:endParaRPr lang="ar-SA"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000" dirty="0" smtClean="0"/>
              <a:t>وَالْوَاوُ فِي وَلا مُسْتَأْنِسِينَ عَطَفٌ عَلَى ناظِرِينَ وَمَا بَيْنَهُمَا مِنَ الِاسْتِدْرَاكِ وَمَا تَفَرَّعَ عَلَيْهِ اعْتِرَاضٌ بَيْنَ الْمُتَعَاطِفَيْنِ. وَزِيَادَةُ حَرْفِ النَّفْيِ قَبْلَ مُسْتَأْنِسِينَ لِتَأْكِيدِ النَّفْيِ كَمَا هُوَ الْغَالِبُ فِي الْعَطْفِ عَلَى الْمَنْفِيِّ </a:t>
            </a:r>
            <a:br>
              <a:rPr lang="ar-SA" sz="2000" dirty="0" smtClean="0"/>
            </a:br>
            <a:r>
              <a:rPr lang="ar-SA" sz="2000" dirty="0" smtClean="0"/>
              <a:t>وَالِاسْتِئْنَاسُ: طَلَبُ الْأُنْسِ مَعَ الْغَيْرِ. وَاللَّامُ فِي لِحَدِيثٍ لِلْعِلَّةِ، أَيْ وَلَا مُسْتَأْنِسِينَ لِأَجْلِ حَدِيثٍ يَجْرِي بَيْنَكُمْ.</a:t>
            </a:r>
            <a:br>
              <a:rPr lang="ar-SA" sz="2000" dirty="0" smtClean="0"/>
            </a:br>
            <a:r>
              <a:rPr lang="ar-SA" sz="2000" dirty="0" smtClean="0"/>
              <a:t>وَالْحَدِيثُ: الْخَبَرُ عَنْ أَمْرٍ حَدَثَ، فَهُوَ فِي الْأَصْلِ صِفَةٌ حُذِفَ </a:t>
            </a:r>
            <a:r>
              <a:rPr lang="ar-SA" sz="2000" dirty="0" err="1" smtClean="0"/>
              <a:t>مَوْصُوفُهُا</a:t>
            </a:r>
            <a:r>
              <a:rPr lang="ar-SA" sz="2000" dirty="0" smtClean="0"/>
              <a:t> ثُمَّ</a:t>
            </a:r>
            <a:endParaRPr lang="en-US" sz="2000" dirty="0" smtClean="0"/>
          </a:p>
          <a:p>
            <a:r>
              <a:rPr lang="ar-SA" sz="2000" dirty="0" smtClean="0"/>
              <a:t>غَلَبَتْ عَلَى مَعْنَى الْمَوْصُوفِ فَصَارَ بِمَعْنَى الْإِخْبَارِ عَنْ أَمْرٍ حَدَثَ، وَتُوسِّعَ فِيهِ فَصَارَ الْإِخْبَارُ عَنْ شَيْءٍ وَلَوْ كَانَ أَمْرًا قَدْ مَضَى. وَمِنْهُ سُمِّي مَا يرْوى عَن </a:t>
            </a:r>
            <a:r>
              <a:rPr lang="ar-SA" sz="2000" dirty="0" err="1" smtClean="0"/>
              <a:t>النبيء</a:t>
            </a:r>
            <a:r>
              <a:rPr lang="ar-SA" sz="2000" dirty="0" smtClean="0"/>
              <a:t> صَلَّى اللهُ عَلَيْهِ وَسَلَّمَ حَدِيثًا كَمَا يُسَمَّى خَبَرًا، ثُمَّ تُوسِّعَ فِيهِ فَصَارَ يُطلق على كل كَلَامٍ يَجْرِي بَيْنَ الْجُلَسَاءِ فِي جِدٍّ أَوْ فُكَاهَةٍ، وَمِنْهُ قَوْلُهُمْ: حَدِيثُ خُرَافَةٍ، وَقَوْلُ </a:t>
            </a:r>
            <a:r>
              <a:rPr lang="ar-SA" sz="2000" smtClean="0"/>
              <a:t>كَثِيرٍ: </a:t>
            </a:r>
            <a:r>
              <a:rPr lang="ar-SA" sz="2000" dirty="0" smtClean="0"/>
              <a:t>أَخَذَنَا بِاكْتِرَاثِ الْأَحَادِيثِ تَبْيِينًا ... ... الْبَيْتَ</a:t>
            </a:r>
            <a:br>
              <a:rPr lang="ar-SA" sz="2000" dirty="0" smtClean="0"/>
            </a:br>
            <a:r>
              <a:rPr lang="ar-SA" sz="2000" dirty="0" smtClean="0"/>
              <a:t>وَاسْتِئْنَاسُ الْحَدِيثِ: تَسَمُّعُهُ وَالْعِنَايَةُ بِالْإِصْغَاءِ إِلَيْهِ </a:t>
            </a:r>
            <a:br>
              <a:rPr lang="ar-SA" sz="2000" dirty="0" smtClean="0"/>
            </a:br>
            <a:r>
              <a:rPr lang="ar-SA" sz="2000" dirty="0" smtClean="0"/>
              <a:t>أَيْ كَأَنِّي رَاكِبٌ ثَوْرًا وَحْشِيًّا مُنْفَرِدًا تَسَمَّعَ صَوْتَ الصَّائِدِ فَأَسْرَعَ الْهُرُوبَ.</a:t>
            </a:r>
            <a:br>
              <a:rPr lang="ar-SA" sz="2000" dirty="0" smtClean="0"/>
            </a:br>
            <a:r>
              <a:rPr lang="ar-SA" sz="2000" dirty="0" smtClean="0"/>
              <a:t>ومعاملة النَّاس </a:t>
            </a:r>
            <a:r>
              <a:rPr lang="ar-SA" sz="2000" dirty="0" err="1" smtClean="0"/>
              <a:t>النبيء</a:t>
            </a:r>
            <a:r>
              <a:rPr lang="ar-SA" sz="2000" dirty="0" smtClean="0"/>
              <a:t> صَلَّى اللهُ عَلَيْهِ وَسَلَّمَ بِهَذَا الْخُلُقِ أَشَدُّ بُعْدًا عَنِ الْأَدَبِ لِأَنَّ </a:t>
            </a:r>
            <a:r>
              <a:rPr lang="ar-SA" sz="2000" dirty="0" err="1" smtClean="0"/>
              <a:t>لِلنَّبِيءِ</a:t>
            </a:r>
            <a:r>
              <a:rPr lang="ar-SA" sz="2000" dirty="0" smtClean="0"/>
              <a:t> صَلَّى اللهُ عَلَيْهِ وَسَلَّمَ </a:t>
            </a:r>
            <a:r>
              <a:rPr lang="ar-SA" sz="2000" dirty="0" err="1" smtClean="0"/>
              <a:t>أَوْقَاتًا</a:t>
            </a:r>
            <a:r>
              <a:rPr lang="ar-SA" sz="2000" dirty="0" smtClean="0"/>
              <a:t> لَا تَخْلُو سَاعَةٌ مِنْهَا عَنِ الِاشْتِغَالِ بِصَلَاحِ الْأُمَّةِ وَيَجِبُ أَنْ لَا يَشْغِلَ أَحَدٌ أَوْقَاتَهُ إِلَّا بِإِذْنِهِ، وَلِذَلِكَ قَالَ تَعَالَى: إِلَّا أَنْ يُؤْذَنَ لَكُمْ.</a:t>
            </a:r>
            <a:br>
              <a:rPr lang="ar-SA" sz="2000" dirty="0" smtClean="0"/>
            </a:br>
            <a:endParaRPr lang="ar-SA"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400" dirty="0" smtClean="0"/>
              <a:t>وَالْأَمْرُ فِي قَوْلِهِ: فَادْخُلُوا لِلنَّدْبِ لِأَنَّ إِجَابَةَ الدَّعْوَةِ إِلَى الْوَلِيمَةِ سُنَّةٌ، وَتَقْيِيدُ النَّهْيِ بِقَوْلِهِ: غَيْرَ ناظِرِينَ إِناهُ لِلتَّنْزِيهِ لِأَنَّ الْحُضُورَ قَبْلَ تَهَيُّؤِ الطَّعَامِ غَيْرُ مُقْتَضِي لِلدَّعْوَةِ وَلَا يَتَضَمَّنُهُ الْإِذْنُ فَهُوَ تَطَفُّلٌ.</a:t>
            </a:r>
            <a:br>
              <a:rPr lang="ar-SA" sz="2400" dirty="0" smtClean="0"/>
            </a:br>
            <a:r>
              <a:rPr lang="ar-SA" sz="2400" dirty="0" smtClean="0"/>
              <a:t>وَالْأَمْرُ فِي قَوْلِهِ: فَانْتَشِرُوا لِلْوُجُوبِ لِأَنَّ دُخُولَ الْمَنْزِلِ بِغَيْرِ إِذَنٍ حَرَامٌ، وَإِنَّمَا جَازَ بِمُقْتَضَى الدَّعْوَةِ لِلْأَكْلِ فَهُوَ إِذَنٌ مُقَيِّدُ الْمَعْنَى بِالْغَرَضِ الْمَأْذُونِ لِأَجْلِهِ فَإِذَا انْقَضَى السَّبَبُ الْمُبِيحُ لِلدُّخُولِ عَادَ تَحْرِيمُ الدُّخُولِ إِلَى أَصْلِهِ إِلَّا أَنَّهُ نَظَرِيٌّ قَدْ يُغْفَلُ عَنْهُ لِأَنَّ أَصْلَهُ مَأْذُونٌ فِيهِ وَالْمَأْذُونُ فِيهِ شَرْعًا لَا يَتَقَيَّدُ بِالسَّلَامَةِ إِلَّا إِذَا تَجَاوَزَ الْحَدَّ الْمَعْرُوفَ تَجَاوُزًا بَيِّنًا.</a:t>
            </a:r>
            <a:br>
              <a:rPr lang="ar-SA" sz="2400" dirty="0" smtClean="0"/>
            </a:br>
            <a:r>
              <a:rPr lang="ar-SA" sz="2400" dirty="0" smtClean="0"/>
              <a:t>وَعَطْفُ وَلا مُسْتَأْنِسِينَ لِحَدِيثٍ رَاجِعٌ إِلَى هَذَا الْأَمْرِ بِقَوْلِهِ: فَانْتَشِرُوا فَلِذَلِكَ ذُكِرَ عَقِبَهُ فَإِنَّ اسْتِدَامَةَ الْمُكْثِ فِي مَعْنَى الدُّخُولِ، فَذُكِرَ </a:t>
            </a:r>
            <a:r>
              <a:rPr lang="ar-SA" sz="2400" dirty="0" err="1" smtClean="0"/>
              <a:t>بِإِثْرِهِ</a:t>
            </a:r>
            <a:r>
              <a:rPr lang="ar-SA" sz="2400" dirty="0" smtClean="0"/>
              <a:t> وَحَصَلَ تَفَنُّنٌ فِي الْكَلَامِ.</a:t>
            </a:r>
            <a:br>
              <a:rPr lang="ar-SA" sz="2400" dirty="0" smtClean="0"/>
            </a:br>
            <a:r>
              <a:rPr lang="ar-SA" sz="2400" dirty="0" smtClean="0"/>
              <a:t>وَفِي هَذِهِ الْآيَةِ دَلِيلٌ عَلَى أَنَّ طَعَامَ الْوَلِيمَةِ وَطَعَامَ الضِّيَافَةِ مِلْكٌ </a:t>
            </a:r>
            <a:r>
              <a:rPr lang="ar-SA" sz="2400" dirty="0" err="1" smtClean="0"/>
              <a:t>لِلْمُتَضَيِّفِ</a:t>
            </a:r>
            <a:r>
              <a:rPr lang="ar-SA" sz="2400" dirty="0" smtClean="0"/>
              <a:t> وَلَيْسَ مِلْكًا لِلْمَدْعُوِّينَ وَلَا </a:t>
            </a:r>
            <a:r>
              <a:rPr lang="ar-SA" sz="2400" dirty="0" err="1" smtClean="0"/>
              <a:t>لِلْأَضْيَافِ</a:t>
            </a:r>
            <a:r>
              <a:rPr lang="ar-SA" sz="2400" dirty="0" smtClean="0"/>
              <a:t> لِأَنَّهُمْ إِنَّمَا أُذِنَ لَهُمْ فِي الْأَكْلِ مِنْهُ خَاصَّةً وَلَمْ يَمْلِكُوهُ فَلِذَلِكَ لَا</a:t>
            </a:r>
            <a:br>
              <a:rPr lang="ar-SA" sz="2400" dirty="0" smtClean="0"/>
            </a:br>
            <a:r>
              <a:rPr lang="ar-SA" sz="2400" dirty="0" smtClean="0"/>
              <a:t>يَجُوزُ لِأَحَدٍ رَفْعُ شَيْءٍ مِنْ ذَلِكَ الطَّعَامِ مَعَهُ.</a:t>
            </a:r>
            <a:endParaRPr lang="ar-SA"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000" dirty="0" smtClean="0"/>
              <a:t>وَإِنَّمَا كَانَ ذَلِك مُؤْذِيًا </a:t>
            </a:r>
            <a:r>
              <a:rPr lang="ar-SA" sz="2000" dirty="0" err="1" smtClean="0"/>
              <a:t>النبيء</a:t>
            </a:r>
            <a:r>
              <a:rPr lang="ar-SA" sz="2000" dirty="0" smtClean="0"/>
              <a:t> صَلَّى اللهُ عَلَيْهِ وَسَلَّمَ لِأَنَّ فِيهِ مَا يَحُولُ بَيْنَهُ وَبَين التفرغ لشؤون النُّبُوءَةِ مِنْ تَلَقِّي الْوَحْيِ أَوِ الْعِبَادَةِ أَوْ تَدْبِيرِ أَمْرِ الْأُمَّةِ أَوِ التَّأَخُّرِ عَنِ الْجُلُوسِ فِي مَجْلِسِهِ لنفع الْمُسلمين ولشؤون ذَاتِهِ وَبَيْتِهِ وَأَهْلِهِ. وَاقْتِرَانُ الْخَبَرِ بِحَرْفِ أَنْ لِلِاهْتِمَامِ </a:t>
            </a:r>
            <a:r>
              <a:rPr lang="ar-SA" sz="2000" dirty="0" err="1" smtClean="0"/>
              <a:t>بِهِ</a:t>
            </a:r>
            <a:r>
              <a:rPr lang="ar-SA" sz="2000" dirty="0" smtClean="0"/>
              <a:t>. </a:t>
            </a:r>
            <a:br>
              <a:rPr lang="ar-SA" sz="2000" dirty="0" smtClean="0"/>
            </a:br>
            <a:r>
              <a:rPr lang="ar-SA" sz="2000" dirty="0" smtClean="0"/>
              <a:t>وَصِيغَ يُؤْذِي بِصِيغَةِ الْمُضَارِعِ دُونَ اسْمِ الْفَاعِلِ لِقَصْدِ إِفَادَةِ أَذًى مُتَكَرِّرٍ، وَالتَّكْرِيرُ كِنَايَةٌ عَنِ الشِّدَّةِ.</a:t>
            </a:r>
            <a:br>
              <a:rPr lang="ar-SA" sz="2000" dirty="0" smtClean="0"/>
            </a:br>
            <a:r>
              <a:rPr lang="ar-SA" sz="2000" dirty="0" smtClean="0"/>
              <a:t>وَالْأَذَى: مَا يُكَدِّرُ مَفْعُولُهُ وَيُسِيءُ مِنْ قَوْلٍ أَوْ فِعْلٍ.، وَهُوَ مَرَاتِبُ مُتَفَاوِتَةٌ فِي أَنْوَاعِهِ.</a:t>
            </a:r>
            <a:endParaRPr lang="en-US" sz="2000" dirty="0" smtClean="0"/>
          </a:p>
          <a:p>
            <a:r>
              <a:rPr lang="ar-SA" sz="2000" dirty="0" smtClean="0"/>
              <a:t>وَفِي هَذِهِ الْآيَةِ دَلِيلٌ عَلَى أَن سكُوت </a:t>
            </a:r>
            <a:r>
              <a:rPr lang="ar-SA" sz="2000" dirty="0" err="1" smtClean="0"/>
              <a:t>النبيء</a:t>
            </a:r>
            <a:r>
              <a:rPr lang="ar-SA" sz="2000" dirty="0" smtClean="0"/>
              <a:t> صَلَّى اللهُ عَلَيْهِ وَسَلَّمَ عَلَى الْفِعْلِ الْوَاقِعِ بِحَضْرَتِهِ إِذَا كَانَ تَعَدِّيًا عَلَى حَقٍّ لِذَاتِهِ لَا يَدُلُّ سُكُوتُهُ فِيهِ عَلَى جَوَازِ الْفِعْلِ لِأَنَّ لَهُ أَنْ يُسَامِحَ فِي حَقِّهِ، وَلَكِنْ يُؤْخَذُ الْحَظْرُ أَوِ الْإِبَاحَةُ فِي مَثَلِهِ مِنْ أَدِلَّةٍ أُخْرَى مِثْلَ قَوْلِهِ تَعَالَى هُنَا: إِنَّ ذلِكُمْ كانَ يُؤْذِي </a:t>
            </a:r>
            <a:r>
              <a:rPr lang="ar-SA" sz="2000" dirty="0" err="1" smtClean="0"/>
              <a:t>النَّبِيءَ</a:t>
            </a:r>
            <a:r>
              <a:rPr lang="ar-SA" sz="2000" dirty="0" smtClean="0"/>
              <a:t> وَلِذَلِكَ جَزَمَ عُلَمَاؤُنَا بِأَنَّ من آذَى </a:t>
            </a:r>
            <a:r>
              <a:rPr lang="ar-SA" sz="2000" dirty="0" err="1" smtClean="0"/>
              <a:t>النبيء</a:t>
            </a:r>
            <a:r>
              <a:rPr lang="ar-SA" sz="2000" dirty="0" smtClean="0"/>
              <a:t> صَلَّى اللهُ عَلَيْهِ وَسَلَّمَ بِالصَّرَاحَةِ أَوِ الِالْتِزَامِ يُعَزَّرُ عَلَى ذَلِكَ بِحَسَبِ مَرْتَبَةِ الْأَذَى وَالْقَصْدِ إِلَيْهِ بَعْدَ تَوْقِيفِهِ عَلَى الْخَفِيِّ مِنْهُ وَعَدَمِ التَّوْبَةِ مِمَّا تُقْبَلُ فِي مِثْلِهِ التَّوْبَةُ مِنْهُ. وَلَمْ يَجْعَلُوا فِي إِعْرَاض </a:t>
            </a:r>
            <a:r>
              <a:rPr lang="ar-SA" sz="2000" dirty="0" err="1" smtClean="0"/>
              <a:t>النبيء</a:t>
            </a:r>
            <a:r>
              <a:rPr lang="ar-SA" sz="2000" dirty="0" smtClean="0"/>
              <a:t> عَلَيْهِ الصَّلَاةُ وَالسَّلَامُ عَنْ مُؤَاخَذَةِ مَنْ آذَاهُ فِي حَيَاتِهِ دَلِيلًا عَلَى مَشْرُوعِيَّةِ تَسَامُحِ الْأُمَّةِ فِي ذَلِكَ لِأَنَّهُ كَانَ لَهُ أَنْ يَعْفُوَ عَنْ حَقِّهِ لِقَوْلِهِ تَعَالَى:فَاعْفُ عَنْهُمْ وَقَوْلِهِ: وَلَوْ كُنْتَ فَظًّا غَلِيظَ الْقَلْبِ لَانْفَضُّوا مِنْ حَوْلِكَ [آل عمرَان: 159] . فَهَذَا مِلَاكُ الْجَمْعِ بَيْنَ الْإِيذَاءِ وَالِاسْتِحْيَاءِ وَالْحَقِّ فِي هَذِهِ الْآيَةِ، فَقَدَ تَوَلَّى اللَّهُ تَعَالَى الذَّبَّ عَنْ حَقِّ رَسُوله وَكَفاهُ </a:t>
            </a:r>
            <a:r>
              <a:rPr lang="ar-SA" sz="2000" dirty="0" err="1" smtClean="0"/>
              <a:t>مؤونة</a:t>
            </a:r>
            <a:r>
              <a:rPr lang="ar-SA" sz="2000" dirty="0" smtClean="0"/>
              <a:t> الْمَضَضِ الدَّاعِي إِلَيْهِ حَيَاؤُهُ. </a:t>
            </a:r>
            <a:endParaRPr lang="ar-SA"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400" dirty="0" smtClean="0"/>
              <a:t>وَالْمَعْنَى: أَنَّ ذَلِكَ سُوءُ أَدَبٍ مَعَ </a:t>
            </a:r>
            <a:r>
              <a:rPr lang="ar-SA" sz="2400" dirty="0" err="1" smtClean="0"/>
              <a:t>النَّبِيءِ</a:t>
            </a:r>
            <a:r>
              <a:rPr lang="ar-SA" sz="2400" dirty="0" smtClean="0"/>
              <a:t> صَلَّى اللهُ عَلَيْهِ وَسَلَّمَ فَإِذَا كَانَ يَسْتَحْيِي مِنْكُمْ فَلَا </a:t>
            </a:r>
            <a:r>
              <a:rPr lang="ar-SA" sz="2400" dirty="0" err="1" smtClean="0"/>
              <a:t>يُبَاشِرُكُمْ</a:t>
            </a:r>
            <a:r>
              <a:rPr lang="ar-SA" sz="2400" dirty="0" smtClean="0"/>
              <a:t> بِالْإِنْكَارِ تَرْجِيحًا مِنْهُ لِلْعَفْوِ عَنْ حَقِّهِ عَلَى الْمُؤَاخَذَةِ </a:t>
            </a:r>
            <a:r>
              <a:rPr lang="ar-SA" sz="2400" dirty="0" err="1" smtClean="0"/>
              <a:t>بِهِ</a:t>
            </a:r>
            <a:r>
              <a:rPr lang="ar-SA" sz="2400" dirty="0" smtClean="0"/>
              <a:t> فَإِنَّ اللَّهَ لَا يَسْتَحْيِي مِنَ الْحَقِّ لِأَنَّ أَسْبَابَ الْحَيَاءِ بَيْنَ الْخَلْقِ مُنْتَفِيَةٌ عَنِ الْخَالِقِ سُبْحَانَهُ: وَاللَّهُ يَقُولُ الْحَقَّ وَهُوَ يَهْدِي السَّبِيلَ [الْأَحْزَاب: 4] .</a:t>
            </a:r>
            <a:br>
              <a:rPr lang="ar-SA" sz="2400" dirty="0" smtClean="0"/>
            </a:br>
            <a:r>
              <a:rPr lang="ar-SA" sz="2400" dirty="0" smtClean="0"/>
              <a:t>وَقَدْ أَفَادَ قَوْلُهُ: وَاللَّهُ لَا يَسْتَحْيِي مِنَ الْحَقِّ أَنَّ مِنْ وَاجِبَاتِ دِينِ اللَّهِ عَلَى الْأُمَّةِ أَنْ لَا يَسْتَحْيِي أَحَدٌ مِنَ الْحَقِّ الْإِسْلَامِيِّ فِي إِقَامَتِهِ، وَفِي مَعْرِفَتِهِ إِذَا حَلَّ </a:t>
            </a:r>
            <a:r>
              <a:rPr lang="ar-SA" sz="2400" dirty="0" err="1" smtClean="0"/>
              <a:t>بِهِ</a:t>
            </a:r>
            <a:r>
              <a:rPr lang="ar-SA" sz="2400" dirty="0" smtClean="0"/>
              <a:t> مَا يَقْتَضِي مَعْرِفَتَهُ، وَفِي إِبْلَاغِهِ وَهُوَ تَعْلِيمُهُ، </a:t>
            </a:r>
            <a:br>
              <a:rPr lang="ar-SA" sz="2400" dirty="0" smtClean="0"/>
            </a:br>
            <a:r>
              <a:rPr lang="ar-SA" sz="2400" dirty="0" smtClean="0"/>
              <a:t>وَهَذَا الْمَعْنَى فَهِمَتْهُ أُمُّ سليم وأقرها </a:t>
            </a:r>
            <a:r>
              <a:rPr lang="ar-SA" sz="2400" dirty="0" err="1" smtClean="0"/>
              <a:t>النبيء</a:t>
            </a:r>
            <a:r>
              <a:rPr lang="ar-SA" sz="2400" dirty="0" smtClean="0"/>
              <a:t> صَلَّى اللهُ عَلَيْهِ وَسَلَّمَ عَلَى فَهْمِهَا، فَقَدْ جَاءَ</a:t>
            </a:r>
            <a:br>
              <a:rPr lang="ar-SA" sz="2400" dirty="0" smtClean="0"/>
            </a:br>
            <a:r>
              <a:rPr lang="ar-SA" sz="2400" dirty="0" smtClean="0"/>
              <a:t>فِي الْحَدِيثِ الصَّحِيحِ: «عَنْ أُمِّ سَلَمَةَ قَالَتْ: جَاءَتْ أُمُّ سليم إِلَى النبيء فَقَالَتْ: يَا رَسُولَ اللَّهِ إِنَّ اللَّهَ لَا يَسْتَحْيِي مِنَ الْحَقِّ فَهَلْ عَلَى الْمَرْأَةِ مِنْ غُسْلٍ إِذَا احْتَلَمَتْ؟ فَقَالَ رَسُولُ اللَّهِ: نَعَمْ إِذَا رَأَتِ الْمَاءَ» فَهِيَ لَمْ تَسْتَحِ فِي السُّؤَالِ عَنِ الْحَقِّ الْمُتَعَلّق </a:t>
            </a:r>
            <a:r>
              <a:rPr lang="ar-SA" sz="2400" dirty="0" err="1" smtClean="0"/>
              <a:t>بهَا</a:t>
            </a:r>
            <a:r>
              <a:rPr lang="ar-SA" sz="2400" dirty="0" smtClean="0"/>
              <a:t>، </a:t>
            </a:r>
            <a:r>
              <a:rPr lang="ar-SA" sz="2400" dirty="0" err="1" smtClean="0"/>
              <a:t>والنبيء</a:t>
            </a:r>
            <a:r>
              <a:rPr lang="ar-SA" sz="2400" dirty="0" smtClean="0"/>
              <a:t> صَلَّى اللهُ عَلَيْهِ وَسَلَّمَ لَمْ يَسْتَحِ فِي إِخْبَارِهَا بِذَلِكَ. </a:t>
            </a:r>
            <a:endParaRPr lang="en-US" sz="2400" dirty="0" smtClean="0"/>
          </a:p>
          <a:p>
            <a:endParaRPr lang="ar-SA"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400" dirty="0" smtClean="0"/>
              <a:t>وَالْمَتَاعُ: مَا يُحْتَاجُ إِلَى الِانْتِفَاعِ </a:t>
            </a:r>
            <a:r>
              <a:rPr lang="ar-SA" sz="2400" dirty="0" err="1" smtClean="0"/>
              <a:t>بِهِ</a:t>
            </a:r>
            <a:r>
              <a:rPr lang="ar-SA" sz="2400" dirty="0" smtClean="0"/>
              <a:t> مِثْلَ عَارِيَةِ الْأَوَانِي وَنَحْوِهَا، وَيَلْحَقُ بِذَلِكَ مَا هُوَ أَوْلَى بِالْحُكْمِ مِنْ سُؤَالٍ عَنِ الدِّينِ أَوْ عَنِ الْقُرْآنِ، وَقَدْ كَانُوا يَسْأَلُونَ عَائِشَةَ عَنْ مَسَائِلِ الدِّين  ، والْحِجَابُ: السِّتْرُ الْمُرَخَى عَلَى بَابِ الْبَيْتِ</a:t>
            </a:r>
            <a:br>
              <a:rPr lang="ar-SA" sz="2400" dirty="0" smtClean="0"/>
            </a:br>
            <a:r>
              <a:rPr lang="ar-SA" sz="2400" dirty="0" smtClean="0"/>
              <a:t>وَالْمَعْنَى: ذَلِكَ أَقْوَى طَهَارَةً لِقُلُوبِكُمْ وَقُلُوبِهِنَّ فَإِنَّ قُلُوبَ الْفَرِيقَيْنِ طَاهِرَةٌ بِالتَّقْوَى وَتَعْظِيمِ حُرُمَاتِ الله وَحُرْمَة </a:t>
            </a:r>
            <a:r>
              <a:rPr lang="ar-SA" sz="2400" dirty="0" err="1" smtClean="0"/>
              <a:t>النبيء</a:t>
            </a:r>
            <a:r>
              <a:rPr lang="ar-SA" sz="2400" dirty="0" smtClean="0"/>
              <a:t> صَلَّى اللهُ عَلَيْهِ وَسَلَّمَ،</a:t>
            </a:r>
            <a:br>
              <a:rPr lang="ar-SA" sz="2400" dirty="0" smtClean="0"/>
            </a:br>
            <a:r>
              <a:rPr lang="ar-SA" sz="2400" dirty="0" smtClean="0"/>
              <a:t>وَبِهَذِهِ الْآيَةِ مَعَ الْآيَة الَّتِي </a:t>
            </a:r>
            <a:r>
              <a:rPr lang="ar-SA" sz="2400" dirty="0" err="1" smtClean="0"/>
              <a:t>تقدمتها</a:t>
            </a:r>
            <a:r>
              <a:rPr lang="ar-SA" sz="2400" dirty="0" smtClean="0"/>
              <a:t> مِنْ قَوْلِهِ: يَا نسَاء </a:t>
            </a:r>
            <a:r>
              <a:rPr lang="ar-SA" sz="2400" dirty="0" err="1" smtClean="0"/>
              <a:t>النبيء</a:t>
            </a:r>
            <a:r>
              <a:rPr lang="ar-SA" sz="2400" dirty="0" smtClean="0"/>
              <a:t> لَسْتُنَّ كَأَحَدٍ مِنَ النِّساءِ، تَحَقَّقَ مَعْنَى الْحِجَابِ لِأُمَّهَاتِ الْمُؤْمِنِينَ الْمُرَكَّبِ مِنْ مُلَازَمَتِهِنَّ بُيُوتَهُنَّ وَعَدَمِ ظُهُورِ شَيْءٍ مِنْ ذَوَاتِهِنَّ حَتَّى الْوَجْهِ وَالْكَفَّيْنِ، وَهُوَ حِجَابٌ خَاصٌّ </a:t>
            </a:r>
            <a:r>
              <a:rPr lang="ar-SA" sz="2400" dirty="0" err="1" smtClean="0"/>
              <a:t>بِهِنَّ</a:t>
            </a:r>
            <a:r>
              <a:rPr lang="ar-SA" sz="2400" dirty="0" smtClean="0"/>
              <a:t> لَا يَجِبُ عَلَى غَيْرِهِنَّ، وَكَانَ الْمُسْلِمُونَ يَقْتَدُونَ بِأُمَّهَاتِ الْمُؤْمِنِينَ وَرَعًا وَهُمْ مُتَفَاوِتُونَ فِي ذَلِكَ عَلَى حَسَبِ الْعَادَات</a:t>
            </a:r>
            <a:br>
              <a:rPr lang="ar-SA" sz="2400" dirty="0" smtClean="0"/>
            </a:br>
            <a:endParaRPr lang="ar-SA"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800" dirty="0" smtClean="0"/>
              <a:t>وَما كانَ لَكُمْ أَنْ تُؤْذُوا رَسُولَ اللَّهِ وَلا أَنْ تَنْكِحُوا أَزْواجَهُ مِنْ بَعْدِهِ أَبَداً إِنَّ ذلِكُمْ كانَ عِنْدَ اللَّهِ عَظِيماً.</a:t>
            </a:r>
            <a:endParaRPr lang="en-US" sz="2800" dirty="0" smtClean="0"/>
          </a:p>
          <a:p>
            <a:r>
              <a:rPr lang="ar-SA" sz="2800" dirty="0" smtClean="0"/>
              <a:t>تَضَمَّنَتْ هَذِهِ الْآيَةُ حُكْمَيْنِ:</a:t>
            </a:r>
            <a:br>
              <a:rPr lang="ar-SA" sz="2800" dirty="0" smtClean="0"/>
            </a:br>
            <a:r>
              <a:rPr lang="ar-SA" sz="2800" dirty="0" smtClean="0"/>
              <a:t>أَحَدُهُمَا: تَحْرِيمُ أَنْ يُؤْذُوا رَسُولَ اللَّهِ صَلَّى اللهُ عَلَيْهِ وَسَلَّمَ، وَالْأَذَى: قَوْلٌ يُقَالُ لَهُ، أَوْ فِعْلٌ يُعَامَلُ </a:t>
            </a:r>
            <a:r>
              <a:rPr lang="ar-SA" sz="2800" dirty="0" err="1" smtClean="0"/>
              <a:t>بِهِ</a:t>
            </a:r>
            <a:r>
              <a:rPr lang="ar-SA" sz="2800" dirty="0" smtClean="0"/>
              <a:t>، مِنْ شَأْنِهِ أَنْ يُغْضِبَهُ أَوْ يَسُوءُهُ لِذَاتِهِ.</a:t>
            </a:r>
            <a:br>
              <a:rPr lang="ar-SA" sz="2800" dirty="0" smtClean="0"/>
            </a:br>
            <a:r>
              <a:rPr lang="ar-SA" sz="2800" dirty="0" smtClean="0"/>
              <a:t>وَالْمَعْنَى: أَن أَذَى </a:t>
            </a:r>
            <a:r>
              <a:rPr lang="ar-SA" sz="2800" dirty="0" err="1" smtClean="0"/>
              <a:t>النبيء</a:t>
            </a:r>
            <a:r>
              <a:rPr lang="ar-SA" sz="2800" dirty="0" smtClean="0"/>
              <a:t> عَلَيْهِ الصَّلَاة وَالسَّلَام مَحْظُورٌ عَلَى الْمُؤْمِنِينَ.</a:t>
            </a:r>
            <a:br>
              <a:rPr lang="ar-SA" sz="2800" dirty="0" smtClean="0"/>
            </a:br>
            <a:r>
              <a:rPr lang="ar-SA" sz="2800" dirty="0" smtClean="0"/>
              <a:t>وَالْحُكْمُ الثَّانِي: تَحْرِيمُ أَزْوَاجِ رَسُولِ اللَّهِ صَلَّى اللهُ عَلَيْهِ وَسَلَّمَ عَلَى النَّاس بقوله تَعَالَى: وَلا أَنْ تَنْكِحُوا أَزْواجَهُ مِنْ بَعْدِهِ أَبَداً وَهُوَ تَقْرِيرٌ لِحُكْمِ أُمُومَةِ أَزْوَاجِهِ لِلْمُؤْمِنِينَ السَّالِفِ فِي قَوْلِهِ:</a:t>
            </a:r>
            <a:br>
              <a:rPr lang="ar-SA" sz="2800" dirty="0" smtClean="0"/>
            </a:br>
            <a:r>
              <a:rPr lang="ar-SA" sz="2800" dirty="0" smtClean="0"/>
              <a:t>وَأَزْواجُهُ أُمَّهاتُهُمْ </a:t>
            </a:r>
            <a:endParaRPr lang="ar-SA"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dirty="0" smtClean="0"/>
              <a:t>إِنْ تُبْدُوا شَيْئاً أَوْ تُخْفُوهُ فَإِنَّ اللَّهَ كانَ بِكُلِّ شَيْءٍ عَلِيماً (54)</a:t>
            </a:r>
            <a:endParaRPr lang="ar-SA" sz="3600" dirty="0"/>
          </a:p>
        </p:txBody>
      </p:sp>
      <p:sp>
        <p:nvSpPr>
          <p:cNvPr id="3" name="عنصر نائب للمحتوى 2"/>
          <p:cNvSpPr>
            <a:spLocks noGrp="1"/>
          </p:cNvSpPr>
          <p:nvPr>
            <p:ph idx="1"/>
          </p:nvPr>
        </p:nvSpPr>
        <p:spPr/>
        <p:txBody>
          <a:bodyPr/>
          <a:lstStyle/>
          <a:p>
            <a:r>
              <a:rPr lang="ar-SA" dirty="0" smtClean="0"/>
              <a:t>كَلَامٌ جَامِعٌ تحريضا وتحذيرا </a:t>
            </a:r>
            <a:r>
              <a:rPr lang="ar-SA" dirty="0" err="1" smtClean="0"/>
              <a:t>ومنبىء</a:t>
            </a:r>
            <a:r>
              <a:rPr lang="ar-SA" dirty="0" smtClean="0"/>
              <a:t> عَن وعد ووعيد، فَإِنَّ مَا قَبْلَهُ قَدْ حَوَى أمرا ونهيا، وَإِذ كَانَ الِامْتِثَالُ مُتَفَاوِتًا فِي الظَّاهِرِ وَالْبَاطِنِ وَبِخَاصَّةٍ فِي النَّوَايَا وَالْمُضْمَرَاتِ كَانَ الْمَقَامُ مناسبا لتنبيههم وتذكيرهم بِأَنَّ اللَّهَ مَطَّلِعٌ عَلَى كُلِّ حَالٍ مِنْ أَحْوَالِهِمْ فِي ذَلِكَ وَعَلَى كُلِّ شَيْءٍ، فَالْمُرَادُ مِنْ شَيْئاً الْأَوَّلِ شَيْءٌ مِمَّا يُبْدُونَهُ أَوْ يُخْفُونَهُ وَهُوَ يَعُمُّ كُلَّ مَا يَبْدُو وَمَا يَخْفَى لِأَنَّ النَّكِرَةَ فِي سِيَاقِ الشَّرْطِ تَعُمُّ .</a:t>
            </a:r>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1479</TotalTime>
  <Words>634</Words>
  <Application>Microsoft Office PowerPoint</Application>
  <PresentationFormat>A4 Paper (210x297 mm)</PresentationFormat>
  <Paragraphs>26</Paragraphs>
  <Slides>13</Slides>
  <Notes>0</Notes>
  <HiddenSlides>0</HiddenSlides>
  <MMClips>0</MMClips>
  <ScaleCrop>false</ScaleCrop>
  <HeadingPairs>
    <vt:vector size="4" baseType="variant">
      <vt:variant>
        <vt:lpstr>نسق</vt:lpstr>
      </vt:variant>
      <vt:variant>
        <vt:i4>1</vt:i4>
      </vt:variant>
      <vt:variant>
        <vt:lpstr>عناوين الشرائح</vt:lpstr>
      </vt:variant>
      <vt:variant>
        <vt:i4>13</vt:i4>
      </vt:variant>
    </vt:vector>
  </HeadingPairs>
  <TitlesOfParts>
    <vt:vector size="14" baseType="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إِنْ تُبْدُوا شَيْئاً أَوْ تُخْفُوهُ فَإِنَّ اللَّهَ كانَ بِكُلِّ شَيْءٍ عَلِيماً (54)</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Fadel Ali Alsabagh</cp:lastModifiedBy>
  <cp:revision>105</cp:revision>
  <dcterms:created xsi:type="dcterms:W3CDTF">2009-10-14T19:14:34Z</dcterms:created>
  <dcterms:modified xsi:type="dcterms:W3CDTF">2012-09-27T08:37:01Z</dcterms:modified>
</cp:coreProperties>
</file>