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78" r:id="rId3"/>
    <p:sldId id="268" r:id="rId4"/>
    <p:sldId id="277" r:id="rId5"/>
    <p:sldId id="276" r:id="rId6"/>
    <p:sldId id="275" r:id="rId7"/>
    <p:sldId id="274" r:id="rId8"/>
    <p:sldId id="273" r:id="rId9"/>
    <p:sldId id="272"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72" y="-6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5658375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لَا جُناحَ عَلَيْهِنَّ فِي آبائِهِنَّ وَلا أَبْنائِهِنَّ وَلا إِخْوانِهِنَّ وَلا أَبْناءِ إِخْوانِهِنَّ وَلا أَبْناءِ أَخَواتِهِنَّ وَلا نِسائِهِنَّ وَلا مَا مَلَكَتْ أَيْمانُهُنَّ وَاتَّقِينَ اللَّهَ إِنَّ اللَّهَ كانَ عَلى كُلِّ شَيْءٍ شَهِيداً (55)</a:t>
            </a:r>
            <a:endParaRPr lang="ar-SA" sz="2800" dirty="0"/>
          </a:p>
        </p:txBody>
      </p:sp>
      <p:sp>
        <p:nvSpPr>
          <p:cNvPr id="3" name="عنصر نائب للمحتوى 2"/>
          <p:cNvSpPr>
            <a:spLocks noGrp="1"/>
          </p:cNvSpPr>
          <p:nvPr>
            <p:ph idx="1"/>
          </p:nvPr>
        </p:nvSpPr>
        <p:spPr/>
        <p:txBody>
          <a:bodyPr/>
          <a:lstStyle/>
          <a:p>
            <a:pPr rtl="1"/>
            <a:r>
              <a:rPr lang="ar-SA" sz="2000" dirty="0" smtClean="0"/>
              <a:t>تَخْصِيصٌ مِنْ عُمُومِ الْأَمْرِ بِالْحِجَابِ الَّذِي اقْتَضَاهُ قَوْله: </a:t>
            </a:r>
            <a:r>
              <a:rPr lang="ar-SA" sz="2000" dirty="0" err="1" smtClean="0"/>
              <a:t>فَسْئَلُوهُنَّ</a:t>
            </a:r>
            <a:r>
              <a:rPr lang="ar-SA" sz="2000" dirty="0" smtClean="0"/>
              <a:t> مِنْ وَراءِ حِجابٍ</a:t>
            </a:r>
            <a:endParaRPr lang="en-US" sz="2000" dirty="0" smtClean="0"/>
          </a:p>
          <a:p>
            <a:r>
              <a:rPr lang="ar-SA" sz="2000" dirty="0" smtClean="0"/>
              <a:t>وَإِنَّمَا رَفَعَ الْجُنَاحَ عَن نسَاء </a:t>
            </a:r>
            <a:r>
              <a:rPr lang="ar-SA" sz="2000" dirty="0" err="1" smtClean="0"/>
              <a:t>النبيء</a:t>
            </a:r>
            <a:r>
              <a:rPr lang="ar-SA" sz="2000" dirty="0" smtClean="0"/>
              <a:t> صَلَّى اللهُ عَلَيْهِ وَسَلَّمَ تَنْبِيهًا عَلَى أَنَّهُنَّ مَأْمُورَاتٌ بِالْحِجَابِ كَمَا أُمِرَ رِجَالُ الْمُسْلِمِينَ بِذَلِكَ مَعَهُنَّ فَكَانَ الْمَعْنَى: لَا جُنَاحَ عَلَيْهِنَّ وَلَا عَلَيْكُمْ، كَمَا أَن معنى </a:t>
            </a:r>
            <a:r>
              <a:rPr lang="ar-SA" sz="2000" dirty="0" err="1" smtClean="0"/>
              <a:t>فَسْئَلُوهُنَّ</a:t>
            </a:r>
            <a:r>
              <a:rPr lang="ar-SA" sz="2000" dirty="0" smtClean="0"/>
              <a:t> مِنْ وَراءِ حِجابٍ أَنَّهُنَّ أَيْضًا يُجِبْنَ مِنْ وَرَاءِ حِجَابٍ </a:t>
            </a:r>
            <a:br>
              <a:rPr lang="ar-SA" sz="2000" dirty="0" smtClean="0"/>
            </a:br>
            <a:r>
              <a:rPr lang="ar-SA" sz="2000" dirty="0" smtClean="0"/>
              <a:t>وَالنِّسَاءُ: اسْمُ جَمْعِ امْرَأَةٍ لَا مُفْرِدَ لَهُ مِنْ لَفْظِهِ فِي كَلَامِهِمْ، وَهُنَّ الْإِنَاثُ الْبَالِغَاتُ أَوِ الْمُرَاهِقَاتُ.</a:t>
            </a:r>
            <a:br>
              <a:rPr lang="ar-SA" sz="2000" dirty="0" smtClean="0"/>
            </a:br>
            <a:r>
              <a:rPr lang="ar-SA" sz="2000" dirty="0" smtClean="0"/>
              <a:t>وَالْمُرَادُ </a:t>
            </a:r>
            <a:r>
              <a:rPr lang="ar-SA" sz="2000" dirty="0" err="1" smtClean="0"/>
              <a:t>بِ</a:t>
            </a:r>
            <a:r>
              <a:rPr lang="ar-SA" sz="2000" dirty="0" smtClean="0"/>
              <a:t> نِسائِهِنَّ جَمِيعُ النِّسَاءِ، فَإِضَافَتُهُ إِلَى ضَمِيرِ الْأَزْوَاجِ اعْتِبَارٌ بِالْغَالِبِ لِأَنَّ الْغَالِبَ أَنْ تَكُونَ النِّسَاءُ اللَّاتِي يدخلن على أُمَّهَاتِ الْمُؤْمِنِينَ نِسَاءٌ اعْتَدْنَ أَنْ يَدْخُلْنَ عَلَيْهِنَّ، وَالْمُرَادُ جَمِيعُ النِّسَاءِ.</a:t>
            </a:r>
            <a:br>
              <a:rPr lang="ar-SA" sz="2000" dirty="0" smtClean="0"/>
            </a:br>
            <a:r>
              <a:rPr lang="ar-SA" sz="2000" dirty="0" smtClean="0"/>
              <a:t>وَلَمْ يَذْكُرْ مِنْ أَصْنَافِ الْأَقْرِبَاءِ الْأَعْمَام وَلَا الْأَخْوَالِ لِأَنَّ ذِكْرَ أَبْنَاءِ الْإِخْوَانِ وَأَبْنَاءِ الْأَخَوَاتِ يَقْتَضِي اتِّحَادَ الْحُكْمِ، مِنْ أَنَّهُ لَمَّا رَفَعَ الْحَرج عَنْهُن فِيمَن هن عمات لَهُنَّ أَو خالات كَانَ رفع الْحَرَجَ عَنْهُنَّ فِي الْأَعْمَامِ وَالْأَخْوَالِ كَذَلِكَ، وَأَمَّا قَرَابَةُ الرَّضَاعَةِ فَمَعْلُومَةٌ مِنَ السُّنَّةِ، فَأُرِيدَ الِاخْتِصَارُ هُنَا إِذِ الْمَقْصُودُ التَّنْبِيهُ عَلَى تَحْقِيقِ الْحِجَابِ لِيُفْضِيَ إِلَى قَوْلِهِ: وَاتَّقِينَ اللَّهَ.</a:t>
            </a:r>
            <a:br>
              <a:rPr lang="ar-SA" sz="2000" dirty="0" smtClean="0"/>
            </a:br>
            <a:r>
              <a:rPr lang="ar-SA" sz="2000" dirty="0" smtClean="0"/>
              <a:t>وَالْتَفَتَ مِنَ الْغَيْبَةِ إِلَى خطابهن فِي قَوْله: وَاتَّقِينَ اللَّهَ لتشريف نسَاء </a:t>
            </a:r>
            <a:r>
              <a:rPr lang="ar-SA" sz="2000" dirty="0" err="1" smtClean="0"/>
              <a:t>النبيء</a:t>
            </a:r>
            <a:r>
              <a:rPr lang="ar-SA" sz="2000" dirty="0" smtClean="0"/>
              <a:t> صَلَّى اللهُ عَلَيْهِ وَسَلَّمَ بِتَوْجِيهِ الْخِطَابِ الْإِلَهِيِّ إِلَيْهِنَّ. وَالشَّهِيدُ: الشَّاهِدُ مُبَالَغَةً فِي الْفِعْل</a:t>
            </a:r>
            <a:endParaRPr lang="ar-SA" sz="2000" dirty="0"/>
          </a:p>
        </p:txBody>
      </p:sp>
    </p:spTree>
    <p:extLst>
      <p:ext uri="{BB962C8B-B14F-4D97-AF65-F5344CB8AC3E}">
        <p14:creationId xmlns:p14="http://schemas.microsoft.com/office/powerpoint/2010/main" val="1275623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t>إِنَّ اللَّهَ وَمَلائِكَتَهُ يُصَلُّونَ عَلَى النَّبِيِّ يَا أَيُّهَا الَّذِينَ آمَنُوا صَلُّوا عَلَيْهِ وَسَلِّمُوا تَسْلِيماً (56)</a:t>
            </a:r>
            <a:endParaRPr lang="ar-SA" sz="3600" dirty="0"/>
          </a:p>
        </p:txBody>
      </p:sp>
      <p:sp>
        <p:nvSpPr>
          <p:cNvPr id="3" name="عنصر نائب للمحتوى 2"/>
          <p:cNvSpPr>
            <a:spLocks noGrp="1"/>
          </p:cNvSpPr>
          <p:nvPr>
            <p:ph idx="1"/>
          </p:nvPr>
        </p:nvSpPr>
        <p:spPr/>
        <p:txBody>
          <a:bodyPr/>
          <a:lstStyle/>
          <a:p>
            <a:r>
              <a:rPr lang="ar-SA" sz="2000" dirty="0" smtClean="0"/>
              <a:t>أُعْقِبَتْ أَحْكَامُ مُعَاملَة أَزوَاج </a:t>
            </a:r>
            <a:r>
              <a:rPr lang="ar-SA" sz="2000" dirty="0" err="1" smtClean="0"/>
              <a:t>النبيء</a:t>
            </a:r>
            <a:r>
              <a:rPr lang="ar-SA" sz="2000" dirty="0" smtClean="0"/>
              <a:t> عَلَيْهِ الصَّلَاةُ وَالسَّلَامُ بِالثَّنَاءِ عَلَيْهِ وَتَشْرِيفِ مَقَامِهِ إِيمَاءً إِلَى أَنَّ تِلْكَ الْأَحْكَامَ جَارِيَةٌ عَلَى مُنَاسَبَةِ عَظمَة مقَام </a:t>
            </a:r>
            <a:r>
              <a:rPr lang="ar-SA" sz="2000" dirty="0" err="1" smtClean="0"/>
              <a:t>النبيء</a:t>
            </a:r>
            <a:r>
              <a:rPr lang="ar-SA" sz="2000" dirty="0" smtClean="0"/>
              <a:t> عَلَيْهِ الصَّلَاةُ وَالسَّلَامُ عِنْدَ اللَّهِ تَعَالَى، وَإِلَى أَنَّ لِأَزْوَاجِهِ مِنْ ذَلِكَ التَّشْرِيفِ حَظًّا عَظِيمًا. وَلِذَلِكَ كَانَتْ صِيغَةُ الصَّلَاةِ عَلَيْهِ الَّتِي عَلَّمَهَا لِلْمُسْلِمِينَ مُشْتَمِلَةً عَلَى ذِكْرِ أَزْوَاجِهِ كَمَا سَيَأْتِي قَرِيبًا، وَلِيُجْعَلَ ذَلِكَ تَمْهِيدًا لِأَمْرِ الْمُؤْمِنِينَ بتكرير ذكر </a:t>
            </a:r>
            <a:r>
              <a:rPr lang="ar-SA" sz="2000" dirty="0" err="1" smtClean="0"/>
              <a:t>النبيء</a:t>
            </a:r>
            <a:r>
              <a:rPr lang="ar-SA" sz="2000" dirty="0" smtClean="0"/>
              <a:t> صَلَّى اللهُ عَلَيْهِ وَسَلَّمَ بِالثَّنَاءِ وَالدُّعَاءِ وَالتَّعْظِيمِ، وَذُكِرَ صَلَاةُ الْمَلَائِكَةِ مَعَ صَلَاةِ اللَّهِ ليَكُون مِثَالا من صَلَاة أَشْرَفِ الْمَخْلُوقَاتِ عَلَى الرَّسُولِ لِتَقْرِيبِ دَرَجَةِ صَلَاةِ الْمُؤْمِنِينَ الَّتِي يُؤْمَرُونَ </a:t>
            </a:r>
            <a:r>
              <a:rPr lang="ar-SA" sz="2000" dirty="0" err="1" smtClean="0"/>
              <a:t>بِهَا</a:t>
            </a:r>
            <a:r>
              <a:rPr lang="ar-SA" sz="2000" dirty="0" smtClean="0"/>
              <a:t> عَقِبَ ذَلِكَ، وَالتَّأْكِيدُ لِلِاهْتِمَامِ. وَالصَّلَاةُ مِنَ اللَّهِ وَالْمَلَائِكَةِ صَلَاة خَاصَّة هِيَ أرفع صَلَاة مِمَّا شَمله قَوْله هُوَ الَّذِي يُصَلِّي عَلَيْكُمْ وَمَلائِكَتُهُ لِأَنَّ عَظمَة مقَام </a:t>
            </a:r>
            <a:r>
              <a:rPr lang="ar-SA" sz="2000" dirty="0" err="1" smtClean="0"/>
              <a:t>النبيء</a:t>
            </a:r>
            <a:r>
              <a:rPr lang="ar-SA" sz="2000" dirty="0" smtClean="0"/>
              <a:t> يَقْتَضِي عَظَمَةَ الصَّلَاةِ عَلَيْهِ.</a:t>
            </a:r>
            <a:br>
              <a:rPr lang="ar-SA" sz="2000" dirty="0" smtClean="0"/>
            </a:br>
            <a:r>
              <a:rPr lang="ar-SA" sz="2000" dirty="0" smtClean="0"/>
              <a:t>وَجِيء فِي صَلَاةِ اللَّهِ وَمَلَائِكَتِهِ بِالْمُضَارِعِ الدَّالِّ عَلَى التَّجْدِيدِ وَالتَّكْرِيرِ لِيَكُونَ أَمْرُ الْمُؤْمِنِينَ بِالصَّلَاةِ عَلَيْهِ وَالتَّسْلِيمِ عَقِبَ ذَلِكَ مُشِيرًا إِلَى تَكْرِيرِ ذَلِكَ مِنْهُمْ أُسْوَةً بِصَلَاةِ اللَّهِ وَمَلَائِكَتِهِ.</a:t>
            </a:r>
            <a:br>
              <a:rPr lang="ar-SA" sz="2000" dirty="0" smtClean="0"/>
            </a:br>
            <a:r>
              <a:rPr lang="ar-SA" sz="2000" dirty="0" smtClean="0"/>
              <a:t>وَالْأَمْرُ بِالصَّلَاةِ عَلَيْهِ مَعْنَاهُ: إِيجَادُ الصَّلَاةِ، وَهِيَ الدُّعَاء، فَالْأَمْر يؤول إِلَى إِيجَادِ أَقْوَالٍ فِيهَا دُعَاءٌ وَهُوَ مُجْمَلٌ فِي الْكَيْفِيَّةِ.</a:t>
            </a:r>
            <a:br>
              <a:rPr lang="ar-SA" sz="2000" dirty="0" smtClean="0"/>
            </a:br>
            <a:endParaRPr lang="ar-SA"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000" dirty="0" smtClean="0"/>
              <a:t>وَالصَّلَاةُ: ذِكْرٌ بِخَيْرٍ، وَأَقْوَالٌ تَجْلِبُ الْخَيْرَ، فَلَا جَرَمَ كَانَ الدُّعَاءُ هُوَ أَشْهَرَ ، مُسَمَّيَاتِ الصَّلَاةِ، فَصَلَاةُ اللَّهِ: كَلَامُهُ الَّذِي يُقَدِّرُ بِهِ خَيْرًا لِرَسُولِهِ صَلَّى اللهُ عَلَيْهِ وَسَلَّمَ لِأَنَّ حَقِيقَةَ الدُّعَاءِ فِي جَانِبِ اللَّهِ مُعَطَّلٌ، لِأَنَّ اللَّهَ هُوَ الَّذِي يَدْعُوهُ النَّاسُ، وَصَلَاةُ الْمَلَائِكَةِ وَالنَّاسِ: اسْتِغْفَارٌ وَدُعَاءٌ بِالرَّحَمَاتِ.</a:t>
            </a:r>
            <a:br>
              <a:rPr lang="ar-SA" sz="2000" dirty="0" smtClean="0"/>
            </a:br>
            <a:r>
              <a:rPr lang="ar-SA" sz="2000" dirty="0" smtClean="0"/>
              <a:t>وَظَاهِرُ الْأَمْرِ أَنَّ الْوَاجِبَ كُلُّ كَلَامٍ فِيهِ دُعَاء </a:t>
            </a:r>
            <a:r>
              <a:rPr lang="ar-SA" sz="2000" dirty="0" err="1" smtClean="0"/>
              <a:t>للنبيء</a:t>
            </a:r>
            <a:r>
              <a:rPr lang="ar-SA" sz="2000" dirty="0" smtClean="0"/>
              <a:t> صَلَّى اللهُ عَلَيْهِ وَسَلَّمَ، وَلَكِنَّ الصَّحَابَةَ</a:t>
            </a:r>
            <a:br>
              <a:rPr lang="ar-SA" sz="2000" dirty="0" smtClean="0"/>
            </a:br>
            <a:r>
              <a:rPr lang="ar-SA" sz="2000" dirty="0" smtClean="0"/>
              <a:t>لَمَّا نَزَلَتْ هَذِهِ الْآيَة سَأَلُوا </a:t>
            </a:r>
            <a:r>
              <a:rPr lang="ar-SA" sz="2000" dirty="0" err="1" smtClean="0"/>
              <a:t>النبيء</a:t>
            </a:r>
            <a:r>
              <a:rPr lang="ar-SA" sz="2000" dirty="0" smtClean="0"/>
              <a:t> صَلَّى اللهُ عَلَيْهِ وَسَلَّمَ عَنْ كَيْفِيَّةِ هَذِهِ الصَّلَاةِ قَالُوا: «يَا رَسُولَ اللَّهِ هَذَا السَّلَامُ عَلَيْكَ</a:t>
            </a:r>
            <a:br>
              <a:rPr lang="ar-SA" sz="2000" dirty="0" smtClean="0"/>
            </a:br>
            <a:r>
              <a:rPr lang="ar-SA" sz="2000" dirty="0" smtClean="0"/>
              <a:t>قَدْ عَلِمْنَاهُ فَكَيْفَ نُصَلِّي عَلَيْكَ؟» يَعْنُونَ أَنَّهُمْ عَلِمُوا السَّلَامَ عَلَيْهِ مِنْ صِيغَةِ بَثِّ السَّلَامِ بَيْنَ الْمُسْلِمِينَ وَفِي التَّشَهُّدِ فَالسَّلَامُ بَيْنَ الْمُسْلِمِينَ صِيغَتُهُ: السَّلَامُ عَلَيْكُمْ. وَالسَّلَامُ فِي التَّشَهُّد هُوَ «السَّلَام عيك أَيهَا النبيء وَرَحْمَةُ اللَّهِ وَبَرَكَاتُهُ» أَوِ «السَّلَام على النبيء وَرَحْمَةُ اللَّهِ وَبَرَكَاتُهُ» . فَقَالَ رَسُولُ اللَّهِ: قُولُوا: «اللَّهُمَّ صَلِّ عَلَى مُحَمَّدٍ وَعَلَى أَزْوَاجِهِ وَذُرِّيَّتِهِ كَمَا صَلَّيْتَ عَلَى إِبْرَاهِيمَ، وَبَارِكْ عَلَى مُحَمَّدٍ وَأَزْوَاجِهِ وَذُرِّيَّتِهِ كَمَا بَارَكَتَ عَلَى إِبْرَاهِيمَ إِنَّكَ حَمِيدٌ مَجِيدٌ» وَرُوِيَ أَيْضًا عَنْ أَبِي مَسْعُودٍ الْأَنْصَارِيِّ بِلَفْظِ «وَعَلَى آلِ مُحَمَّدٍ» (عَنْ أَزْوَاجِهِ وَذُرِّيَّتِهِ فِي الْمَوْضِعَيْنِ) وَبِزِيَادَةٍ «فِي الْعَالَمِينَ» ، قَبْلَ: «إِنَّكَ حَمِيدٌ مَجِيدٌ. وَالسَّلَامُ كَمَا قَدْ عَلِمْتُمْ» .</a:t>
            </a:r>
            <a:br>
              <a:rPr lang="ar-SA" sz="2000" dirty="0" smtClean="0"/>
            </a:br>
            <a:endParaRPr lang="ar-SA"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وَلَا خِلَافَ فِي اسْتِحْبَابِ الْإِكْثَارِ مِنَ الصَّلَاةِ عَلَيْهِ وَخَاصَّةً عِنْدَ وُجُودِ أَسْبَابِهَا. قَالَ الشَّافِعِيُّ وَإِسْحَاقُ وَمُحَمَّدُ بْنُ </a:t>
            </a:r>
            <a:r>
              <a:rPr lang="ar-SA" sz="2400" dirty="0" err="1" smtClean="0"/>
              <a:t>الْمَوَّازِ</a:t>
            </a:r>
            <a:r>
              <a:rPr lang="ar-SA" sz="2400" dirty="0" smtClean="0"/>
              <a:t> مِنَ الْمَالِكِيَّةِ وَاخْتَارَهُ أَبُو بَكْرِ بْنُ الْعَرَبِيِّ مِنَ الْمَالِكِيَّةِ: أَنّ الصَّلَاةَ عَلَيْهِ فَرْضٌ فِي الصَّلَاةِ فَمَنْ تَرَكَهَا بَطَلَتْ صَلَاتُهُ. قَالَ إِسْحَاقُ: وَلَوْ كَانَ نَاسِيا. </a:t>
            </a:r>
            <a:endParaRPr lang="en-US" sz="2400" dirty="0" smtClean="0"/>
          </a:p>
          <a:p>
            <a:pPr rtl="1"/>
            <a:r>
              <a:rPr lang="ar-SA" sz="2400" dirty="0" smtClean="0"/>
              <a:t>وَقَالَ جُمْهُورُ الْعُلَمَاءِ: هِيَ فِي الصَّلَاةِ مُسْتَحَبَّةٌ وَهِيَ فِي التَّشَهُّدِ الْأَخِيرِ وَهُوَ الَّذِي</a:t>
            </a:r>
            <a:br>
              <a:rPr lang="ar-SA" sz="2400" dirty="0" smtClean="0"/>
            </a:br>
            <a:r>
              <a:rPr lang="ar-SA" sz="2400" dirty="0" smtClean="0"/>
              <a:t>جَرَى عَلَيْهِ الشَّافِعِيَّةُ أَيْضًا. </a:t>
            </a:r>
            <a:br>
              <a:rPr lang="ar-SA" sz="2400" dirty="0" smtClean="0"/>
            </a:br>
            <a:r>
              <a:rPr lang="ar-SA" sz="2400" dirty="0" smtClean="0"/>
              <a:t>وَأَمَّا حَدِيثُ «لَا صَلَاةَ لِمَنْ لَمْ يُصَلِّ عَلَيَّ» فَقَدْ ضَعَّفَهُ أَهْلُ الْحَدِيثِ كُلُّهُمْ.</a:t>
            </a:r>
            <a:br>
              <a:rPr lang="ar-SA" sz="2400" dirty="0" smtClean="0"/>
            </a:br>
            <a:r>
              <a:rPr lang="ar-SA" sz="2400" dirty="0" smtClean="0"/>
              <a:t>وَمِنْ أَسْبَابِ الصَّلَاةِ عَلَيْهِ أَنْ يُصَلِّيَ عَلَيْهِ مَنْ جَرَى ذِكْرُهُ عِنْدَهُ، وَكَذَلِكَ فِي افْتِتَاحِ الْكُتُبِ وَالرَّسَائِلِ، وَعِنْدَ الدُّعَاءِ، وَعِنْدَ سَمَاعِ الْآذَانِ، وَعِنْدَ انْتِهَاءِ الْمُؤَذِّنِ، وَعِنْدَ دُخُولِ الْمَسْجِدِ، وَفِي التَّشَهُّدِ الْأَخِيرِ.</a:t>
            </a:r>
            <a:br>
              <a:rPr lang="ar-SA" sz="2400" dirty="0" smtClean="0"/>
            </a:br>
            <a:r>
              <a:rPr lang="ar-SA" sz="2400" dirty="0" smtClean="0"/>
              <a:t>وَفِي </a:t>
            </a:r>
            <a:r>
              <a:rPr lang="ar-SA" sz="2400" dirty="0" err="1" smtClean="0"/>
              <a:t>التَّوْطِئَةِ</a:t>
            </a:r>
            <a:r>
              <a:rPr lang="ar-SA" sz="2400" dirty="0" smtClean="0"/>
              <a:t> لِلْأَمْرِ بِالصَّلَاةِ عَلَى </a:t>
            </a:r>
            <a:r>
              <a:rPr lang="ar-SA" sz="2400" dirty="0" err="1" smtClean="0"/>
              <a:t>النَّبِيءِ</a:t>
            </a:r>
            <a:r>
              <a:rPr lang="ar-SA" sz="2400" dirty="0" smtClean="0"/>
              <a:t> بِذِكْرِ الْفِعْلِ الْمُضَارِعِ فِي يُصَلُّونَ إِشَارَةٌ إِلَى التَّرْغِيبِ فِي الْإِكْثَارِ مِنَ الصَّلَاةِ عَلَى </a:t>
            </a:r>
            <a:r>
              <a:rPr lang="ar-SA" sz="2400" dirty="0" err="1" smtClean="0"/>
              <a:t>النَّبِيءِ</a:t>
            </a:r>
            <a:r>
              <a:rPr lang="ar-SA" sz="2400" dirty="0" smtClean="0"/>
              <a:t> صَلَّى اللهُ عَلَيْهِ وَسَلَّمَ تَأَسِّيًا بِصَلَاةِ اللَّهِ وَمَلَائِكَتِهِ.</a:t>
            </a:r>
            <a:br>
              <a:rPr lang="ar-SA" sz="2400" dirty="0" smtClean="0"/>
            </a:br>
            <a:endParaRPr lang="en-US" sz="2400" dirty="0" smtClean="0"/>
          </a:p>
          <a:p>
            <a:endParaRPr lang="ar-SA"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وَالتَّسْلِيمُ مَشْهُورٌ فِي أَنَّهُ التَّحِيَّةُ بِالسَّلَامِ، وَالسَّلَامُ فِيهِ بِمَعْنَى الْأَمَانِ وَالسَّلَامَةِ، وَجُعِلَ تَحِيَّةً فِي الْأَوَّلِينَ عِنْدَ اللِّقَاءِ مُبَادَأَةً بِالتَّأْمِينِ مِنَ الِاعْتِدَاءِ وَالثَّأْرِ وَنَحْوِ ذَلِكَ </a:t>
            </a:r>
            <a:br>
              <a:rPr lang="ar-SA" sz="2400" dirty="0" smtClean="0"/>
            </a:br>
            <a:r>
              <a:rPr lang="ar-SA" sz="2400" dirty="0" smtClean="0"/>
              <a:t>وَالْآيَةُ تَضَمَّنَتِ الْأَمْرَ بِشَيْئَيْنِ: الصَّلَاةُ عَلَى </a:t>
            </a:r>
            <a:r>
              <a:rPr lang="ar-SA" sz="2400" dirty="0" err="1" smtClean="0"/>
              <a:t>النَّبِيءِ</a:t>
            </a:r>
            <a:r>
              <a:rPr lang="ar-SA" sz="2400" dirty="0" smtClean="0"/>
              <a:t> صَلَّى اللهُ عَلَيْهِ وَسَلَّمَ وَالتَّسْلِيمُ عَلَيْهِ، وَلَمْ تَقْتَضِ جَمْعَهُمَا فِي كَلَامٍ وَاحِدٍ وَهُمَا مُفَرَّقَانِ فِي كَلِمَاتِ التَّشَهُّدِ فَالْمُسْلِمُ مُخَيَّرٌ بَيْنَ أَنْ يَقْرِنَ بَيْنَ الصَّلَاةِ وَالتَّسْلِيمِ بِأَنْ يَقُولَ: صَلَّى اللَّهُ عَلَى مُحَمَّدٍ وَالسَّلَامُ عَلَيْهِ، أَوْ أَنْ يَقُولَ: اللَّهُمَّ صَلِّ عَلَى مُحَمَّدٍ وَالسَّلَامُ عَلَى مُحَمَّدٍ، </a:t>
            </a:r>
            <a:endParaRPr lang="en-US" sz="2400" dirty="0" smtClean="0"/>
          </a:p>
          <a:p>
            <a:r>
              <a:rPr lang="ar-SA" sz="2400" dirty="0" smtClean="0"/>
              <a:t>وَقَدِ اسْتَحْسَنَ </a:t>
            </a:r>
            <a:r>
              <a:rPr lang="ar-SA" sz="2400" dirty="0" err="1" smtClean="0"/>
              <a:t>أَيِمَّةُ</a:t>
            </a:r>
            <a:r>
              <a:rPr lang="ar-SA" sz="2400" dirty="0" smtClean="0"/>
              <a:t> السَّلَفِ أَنْ يُجْعَلَ الدُّعَاءُ بِالصَّلَاةِ مَخْصُوصًا </a:t>
            </a:r>
            <a:r>
              <a:rPr lang="ar-SA" sz="2400" dirty="0" err="1" smtClean="0"/>
              <a:t>بِالنَّبِيءِ</a:t>
            </a:r>
            <a:r>
              <a:rPr lang="ar-SA" sz="2400" dirty="0" smtClean="0"/>
              <a:t> صَلَّى اللهُ عَلَيْهِ وَسَلَّمَ. وَعَنْ مَالِكٍ: لَا يُصَلَّى عَلَى غَيْرِ </a:t>
            </a:r>
            <a:r>
              <a:rPr lang="ar-SA" sz="2400" dirty="0" err="1" smtClean="0"/>
              <a:t>نَبِيئِنَا</a:t>
            </a:r>
            <a:r>
              <a:rPr lang="ar-SA" sz="2400" dirty="0" smtClean="0"/>
              <a:t> مِنَ الْأَنْبِيَاءِ. يُرِيدُ أَنَّ تِلْكَ هِيَ السُّنَّةُ، وَرُوِيَ مِثْلُهُ عَنِ ابْنِ عَبَّاسٍ، وَرُوِيَ عَنْ عُمَرَ بْنِ عَبْدِ الْعَزِيزِ: أَنَّ الصَّلَاةَ خَاصَّةٌ </a:t>
            </a:r>
            <a:r>
              <a:rPr lang="ar-SA" sz="2400" dirty="0" err="1" smtClean="0"/>
              <a:t>بِالنَّبِيئِينَ</a:t>
            </a:r>
            <a:r>
              <a:rPr lang="ar-SA" sz="2400" dirty="0" smtClean="0"/>
              <a:t> كُلِّهِمْ.</a:t>
            </a:r>
            <a:br>
              <a:rPr lang="ar-SA" sz="2400" dirty="0" smtClean="0"/>
            </a:br>
            <a:r>
              <a:rPr lang="ar-SA" sz="2400" dirty="0" smtClean="0"/>
              <a:t>وَأَمَّا الشِّيعَةُ فَإِنَّهُمْ يَذْكُرُونَ التَّسْلِيمَ عَلَى عَلِيٍّ وَفَاطِمَةَ وَآلِهِمَا، وَهُوَ مُخَالِفٌ لِعَمَلِ السَّلَفِ فَلَا يَنْبَغِي </a:t>
            </a:r>
            <a:r>
              <a:rPr lang="ar-SA" sz="2400" dirty="0" err="1" smtClean="0"/>
              <a:t>اتِّبَاعُهُمْ</a:t>
            </a:r>
            <a:r>
              <a:rPr lang="ar-SA" sz="2400" dirty="0" smtClean="0"/>
              <a:t> فِيهِ لِأَنَّهُمْ قَصَدُوا </a:t>
            </a:r>
            <a:r>
              <a:rPr lang="ar-SA" sz="2400" dirty="0" err="1" smtClean="0"/>
              <a:t>بِهِ</a:t>
            </a:r>
            <a:r>
              <a:rPr lang="ar-SA" sz="2400" dirty="0" smtClean="0"/>
              <a:t> الْغَضَّ مِنَ الْخُلَفَاءِ وَالصَّحَابَةِ.</a:t>
            </a:r>
            <a:br>
              <a:rPr lang="ar-SA" sz="2400" dirty="0" smtClean="0"/>
            </a:br>
            <a:endParaRPr lang="ar-SA"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إِنَّ الَّذِينَ يُؤْذُونَ اللَّهَ وَرَسُولَهُ لَعَنَهُمُ اللَّهُ فِي الدُّنْيا وَالْآخِرَةِ وَأَعَدَّ لَهُمْ عَذاباً مُهِيناً (57)</a:t>
            </a:r>
            <a:br>
              <a:rPr lang="ar-SA" sz="3200" dirty="0" smtClean="0"/>
            </a:br>
            <a:endParaRPr lang="ar-SA" sz="3200" dirty="0"/>
          </a:p>
        </p:txBody>
      </p:sp>
      <p:sp>
        <p:nvSpPr>
          <p:cNvPr id="3" name="عنصر نائب للمحتوى 2"/>
          <p:cNvSpPr>
            <a:spLocks noGrp="1"/>
          </p:cNvSpPr>
          <p:nvPr>
            <p:ph idx="1"/>
          </p:nvPr>
        </p:nvSpPr>
        <p:spPr/>
        <p:txBody>
          <a:bodyPr/>
          <a:lstStyle/>
          <a:p>
            <a:pPr rtl="1"/>
            <a:r>
              <a:rPr lang="ar-SA" sz="2400" dirty="0" smtClean="0"/>
              <a:t>لَمَّا أَرْشَدَ اللَّهُ الْمُؤْمِنِينَ إِلَى تَنَاهِي مَرَاتِبِ حُرْمَةِ </a:t>
            </a:r>
            <a:r>
              <a:rPr lang="ar-SA" sz="2400" dirty="0" err="1" smtClean="0"/>
              <a:t>النَّبِيءِ</a:t>
            </a:r>
            <a:r>
              <a:rPr lang="ar-SA" sz="2400" dirty="0" smtClean="0"/>
              <a:t> صَلَّى اللهُ عَلَيْهِ وَسَلَّمَ وَتَكْرِيمِهِ وَحَذَّرَهُمْ</a:t>
            </a:r>
            <a:endParaRPr lang="en-US" sz="2400" dirty="0" smtClean="0"/>
          </a:p>
          <a:p>
            <a:pPr rtl="1"/>
            <a:r>
              <a:rPr lang="ar-SA" sz="2400" dirty="0" smtClean="0"/>
              <a:t>مِمَّا قَدْ يَخْفَى عَلَى بَعْضِهِمْ مِنْ خَفِيِّ الْأَذَى فِي جَانِبِهِ بِقَوْلِهِ: إِنَّ ذلِكُمْ كانَ يُؤْذِي </a:t>
            </a:r>
            <a:r>
              <a:rPr lang="ar-SA" sz="2400" dirty="0" err="1" smtClean="0"/>
              <a:t>النبيء</a:t>
            </a:r>
            <a:r>
              <a:rPr lang="ar-SA" sz="2400" dirty="0" smtClean="0"/>
              <a:t> </a:t>
            </a:r>
            <a:endParaRPr lang="en-US" sz="2400" dirty="0" smtClean="0"/>
          </a:p>
          <a:p>
            <a:pPr rtl="1"/>
            <a:r>
              <a:rPr lang="ar-SA" sz="2400" dirty="0" smtClean="0"/>
              <a:t>وَكَانَ مِنْ دَأْبِهِمُ السَّعْيُ فِيمَا يُؤْذِي الرَّسُولَ عَلَيْهِ الصَّلَاةُ وَالسَّلَامُ فَأَعْلَمَ اللَّهُ الْمُؤْمِنِينَ بِأَنَّ أُولَئِكَ مَلْعُونُونَ فِي الدُّنْيَا وَالْآخِرَة ليعلم الْمُؤْمِنُونَ أَنَّ أُولَئِكَ لَيْسُوا مِنَ الْإِيمَانِ فِي شَيْءٍ وَأَنَّهُمْ مُنَافِقُونَ لِأَنَّ مِثْلَ هَذَا الْوَعِيدِ لَا يُعْهَدُ إِلَّا لِلْكَافِرِينَ.</a:t>
            </a:r>
            <a:br>
              <a:rPr lang="ar-SA" sz="2400" dirty="0" smtClean="0"/>
            </a:br>
            <a:r>
              <a:rPr lang="ar-SA" sz="2400" dirty="0" smtClean="0"/>
              <a:t>وَاللَّعْنُ: الْإِبْعَادُ عَنِ الرَّحْمَةِ وَتَحْقِيرِ الْمَلْعُونِ. فَهُمْ فِي الدُّنْيَا مُحَقَّرُونَ عِنْدَ الْمُسْلِمِينَ وَمَحْرُومُونَ مِنْ لُطْفِ اللَّهِ وَعِنَايَتِهِ، وَهُمْ فِي الْآخِرَةِ مُحَقَّرُونَ بِالْإِهَانَةِ فِي الْحَشْرِ وَفِي الدُّخُولِ فِي النَّارِ.</a:t>
            </a:r>
            <a:br>
              <a:rPr lang="ar-SA" sz="2400" dirty="0" smtClean="0"/>
            </a:br>
            <a:r>
              <a:rPr lang="ar-SA" sz="2400" dirty="0" smtClean="0"/>
              <a:t>وَالْعَذَابُ الْمُهِينُ: هُوَ عَذَابُ جَهَنَّمَ فِي الْآخِرَةِ وَهُوَ مُهِينٌ لِأَنَّهُ عَذَابٌ مَشُوبٌ بِتَحْقِيرٍ وَخِزْيٍ.وَالْقَرْنُ بَيْنَ أَذَى اللَّهِ وَرَسُوِلِهِ لِلْإِشَارَةِ إِلَى أَنَّ أَذَى الرَّسُولِ صَلَّى اللهُ عَلَيْهِ وَسَلَّمَ يُغْضِبُ اللَّهَ تَعَالَى فَكَأَنَّهُ أَذًى لِلَّهِ.</a:t>
            </a:r>
            <a:endParaRPr lang="en-US" sz="2400" dirty="0" smtClean="0"/>
          </a:p>
          <a:p>
            <a:endParaRPr lang="ar-SA"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dirty="0" smtClean="0"/>
              <a:t>وَالَّذِينَ يُؤْذُونَ الْمُؤْمِنِينَ وَالْمُؤْمِناتِ بِغَيْرِ مَا اكْتَسَبُوا فَقَدِ احْتَمَلُوا بُهْتاناً وَإِثْماً مُبِيناً (58)</a:t>
            </a:r>
            <a:br>
              <a:rPr lang="ar-SA" sz="2400" dirty="0" smtClean="0"/>
            </a:br>
            <a:endParaRPr lang="ar-SA" sz="2400" dirty="0"/>
          </a:p>
        </p:txBody>
      </p:sp>
      <p:sp>
        <p:nvSpPr>
          <p:cNvPr id="3" name="عنصر نائب للمحتوى 2"/>
          <p:cNvSpPr>
            <a:spLocks noGrp="1"/>
          </p:cNvSpPr>
          <p:nvPr>
            <p:ph idx="1"/>
          </p:nvPr>
        </p:nvSpPr>
        <p:spPr/>
        <p:txBody>
          <a:bodyPr/>
          <a:lstStyle/>
          <a:p>
            <a:r>
              <a:rPr lang="ar-SA" sz="2800" dirty="0" smtClean="0"/>
              <a:t>أُلْحِقَتْ حُرْمَةُ الْمُؤْمِنِينَ بِحُرْمَةِ الرَّسُولِ صَلَّى اللهُ عَلَيْهِ وَسَلَّمَ تَنْوِيهًا بِشَأْنِهِمْ، وَذُكِرُوا عَلَى </a:t>
            </a:r>
            <a:r>
              <a:rPr lang="ar-SA" sz="2800" dirty="0" err="1" smtClean="0"/>
              <a:t>حِدَةٍ</a:t>
            </a:r>
            <a:r>
              <a:rPr lang="ar-SA" sz="2800" dirty="0" smtClean="0"/>
              <a:t> لِلْإِشَارَةِ إِلَى نُزُولِ رُتْبَتِهِمْ عَنْ رُتْبَةِ الرَّسُولِ عَلَيْهِ الصَّلَاةُ وَالسَّلَامُ. وَهَذَا مِنَ الِاسْتِطْرَادِ مُعْتَرَضٌ بَيْنَ أَحْكَامِ حُرْمَةِ </a:t>
            </a:r>
            <a:r>
              <a:rPr lang="ar-SA" sz="2800" dirty="0" err="1" smtClean="0"/>
              <a:t>النَّبِيءِ</a:t>
            </a:r>
            <a:r>
              <a:rPr lang="ar-SA" sz="2800" dirty="0" smtClean="0"/>
              <a:t> صَلَّى اللهُ عَلَيْهِ وَسَلَّمَ وَآدَابِ أَزْوَاجِهِ وَبَنَاتِهِ وَالْمُؤْمِنَات.</a:t>
            </a:r>
            <a:br>
              <a:rPr lang="ar-SA" sz="2800" dirty="0" smtClean="0"/>
            </a:br>
            <a:r>
              <a:rPr lang="ar-SA" sz="2800" dirty="0" smtClean="0"/>
              <a:t>وَعَطْفُ الْمُؤْمِناتِ عَلَى الْمُؤْمِنِينَ لِلتَّصْرِيحِ بِمُسَاوَاةِ الْحُكْمِ وَإِنْ كَانَ ذَلِكَ مَعْلُومًا مِنَ الشَّرِيعَةِ </a:t>
            </a:r>
            <a:br>
              <a:rPr lang="ar-SA" sz="2800" dirty="0" smtClean="0"/>
            </a:br>
            <a:r>
              <a:rPr lang="ar-SA" sz="2800" dirty="0" smtClean="0"/>
              <a:t>وَالْمُرَادُ بِالْأَذَى: أَذَى الْقَوْلِ بِقَرِينَةِ قَوْلِهِ: فَقَدِ احْتَمَلُوا بُهْتاناً لِأَنَّ الْبُهْتَانَ مِنْ أَنْوَاعِ الْأَقْوَالِ وَذَلِكَ تَحْقِيرٌ لِأَقْوَالِهِمْ، وَأَتْبَعَ ذَلِكَ التَّحْقِيرَ بِأَنَّهُ إِثْمٌ مُبِينٌ. وَالْمُرَادُ بِالْمُبِينِ الْعَظِيمُ الْقَوِيُّ، أَيْ جُرْمًا مِنْ أَشَدِّ الْجُرْمِ، وَهُوَ وَعِيدٌ بِالْعِقَابِ عَلَيْهِ.</a:t>
            </a: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800" dirty="0" smtClean="0"/>
              <a:t>يَا أَيُّهَا النَّبِيُّ قُلْ لِأَزْواجِكَ وَبَناتِكَ وَنِساءِ الْمُؤْمِنِينَ يُدْنِينَ عَلَيْهِنَّ مِنْ جَلابِيبِهِنَّ ذلِكَ أَدْنى أَنْ يُعْرَفْنَ فَلا يُؤْذَيْنَ وَكانَ اللَّهُ غَفُوراً رَحِيماً (59)</a:t>
            </a:r>
            <a:br>
              <a:rPr lang="ar-SA" sz="2800" dirty="0" smtClean="0"/>
            </a:br>
            <a:endParaRPr lang="ar-SA" sz="2800" dirty="0"/>
          </a:p>
        </p:txBody>
      </p:sp>
      <p:sp>
        <p:nvSpPr>
          <p:cNvPr id="3" name="عنصر نائب للمحتوى 2"/>
          <p:cNvSpPr>
            <a:spLocks noGrp="1"/>
          </p:cNvSpPr>
          <p:nvPr>
            <p:ph idx="1"/>
          </p:nvPr>
        </p:nvSpPr>
        <p:spPr/>
        <p:txBody>
          <a:bodyPr/>
          <a:lstStyle/>
          <a:p>
            <a:r>
              <a:rPr lang="ar-SA" sz="2800" dirty="0" smtClean="0"/>
              <a:t>أُتْبِعَ النَّهْيُ عَنْ أَذَى الْمُؤْمِنَاتِ بِأَنْ أُمِرْنَ بِاتِّقَاءِ أَسْبَابِ الْأَذَى لِأَنَّ مِنْ شَأْنِ الْمَطَالِبِ السَّعْيَ فِي تَذْلِيلِ وَسَائِلِهَا كَمَا قَالَ تَعَالَى: وَمَنْ أَرادَ الْآخِرَةَ وَسَعى لَها سَعْيَها.</a:t>
            </a:r>
            <a:br>
              <a:rPr lang="ar-SA" sz="2800" dirty="0" smtClean="0"/>
            </a:br>
            <a:r>
              <a:rPr lang="ar-SA" sz="2800" dirty="0" smtClean="0"/>
              <a:t>وَابْتُدِئَ بِأَزْوَاجِ </a:t>
            </a:r>
            <a:r>
              <a:rPr lang="ar-SA" sz="2800" dirty="0" err="1" smtClean="0"/>
              <a:t>النَّبِيءِ</a:t>
            </a:r>
            <a:r>
              <a:rPr lang="ar-SA" sz="2800" dirty="0" smtClean="0"/>
              <a:t> صَلَّى اللهُ عَلَيْهِ وَسَلَّمَ وَبَنَاتِهِ لِأَنَّهُنَّ أَكْمَلُ النِّسَاءِ، فَذِكْرُهُنَّ مِنْ ذِكْرِ بَعْضِ أَفْرَادِ الْعَامِّ لِلِاهْتِمَامِ </a:t>
            </a:r>
            <a:r>
              <a:rPr lang="ar-SA" sz="2800" dirty="0" err="1" smtClean="0"/>
              <a:t>بِهِ</a:t>
            </a:r>
            <a:r>
              <a:rPr lang="ar-SA" sz="2800" dirty="0" smtClean="0"/>
              <a:t>.</a:t>
            </a:r>
            <a:br>
              <a:rPr lang="ar-SA" sz="2800" dirty="0" smtClean="0"/>
            </a:br>
            <a:r>
              <a:rPr lang="ar-SA" sz="2800" dirty="0" smtClean="0"/>
              <a:t>فَلَيْسَ الْمُرَادُ بِالنِّسَاءِ هُنَا أَزْوَاجَ الْمُؤْمِنِينَ بَلِ الْمُرَادُ الْإِنَاثُ الْمُؤْمِنَاتُ، وَإِضَافَتُهُ إِلَى الْمُؤْمِنِينَ عَلَى مَعْنَى (مِنْ) أَيِ النِّسَاءِ مِنَ الْمُؤْمِنِينَ.</a:t>
            </a:r>
            <a:br>
              <a:rPr lang="ar-SA" sz="2800" dirty="0" smtClean="0"/>
            </a:br>
            <a:r>
              <a:rPr lang="ar-SA" sz="2800" dirty="0" smtClean="0"/>
              <a:t>وَالْجَلَابِيبُ: جَمْعُ جِلْبَابٍ وَهُوَ ثَوْبٌ أَصْغَرُ مِنَ الرِّدَاءِ وَأَكْبَرُ مِنَ الْخِمَارِ وَالْقِنَاعِ، تَضَعُهُ الْمَرْأَةُ عَلَى رَأْسِهَا فَيَتَدَلَّى جَانِبَاهُ عَلَى </a:t>
            </a:r>
            <a:r>
              <a:rPr lang="ar-SA" sz="2800" dirty="0" err="1" smtClean="0"/>
              <a:t>عِذَارَيْهَا</a:t>
            </a:r>
            <a:r>
              <a:rPr lang="ar-SA" sz="2800" dirty="0" smtClean="0"/>
              <a:t> </a:t>
            </a:r>
            <a:r>
              <a:rPr lang="ar-SA" sz="2800" dirty="0" err="1" smtClean="0"/>
              <a:t>وَيَنْسَدِلُ</a:t>
            </a:r>
            <a:r>
              <a:rPr lang="ar-SA" sz="2800" dirty="0" smtClean="0"/>
              <a:t> </a:t>
            </a:r>
            <a:r>
              <a:rPr lang="ar-SA" sz="2800" dirty="0" err="1" smtClean="0"/>
              <a:t>سائره</a:t>
            </a:r>
            <a:r>
              <a:rPr lang="ar-SA" sz="2800" dirty="0" smtClean="0"/>
              <a:t> على كتفها وَظَهْرِهَا، تَلْبَسُهُ عِنْدَ الْخُرُوجِ وَالسَّفَرِ.</a:t>
            </a:r>
            <a:endParaRPr lang="en-US" sz="2800" dirty="0" smtClean="0"/>
          </a:p>
          <a:p>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1435</TotalTime>
  <Words>597</Words>
  <Application>Microsoft Office PowerPoint</Application>
  <PresentationFormat>A4 Paper (210x297 mm)</PresentationFormat>
  <Paragraphs>28</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Office Theme</vt:lpstr>
      <vt:lpstr>عرض تقديمي في PowerPoint</vt:lpstr>
      <vt:lpstr>لَا جُناحَ عَلَيْهِنَّ فِي آبائِهِنَّ وَلا أَبْنائِهِنَّ وَلا إِخْوانِهِنَّ وَلا أَبْناءِ إِخْوانِهِنَّ وَلا أَبْناءِ أَخَواتِهِنَّ وَلا نِسائِهِنَّ وَلا مَا مَلَكَتْ أَيْمانُهُنَّ وَاتَّقِينَ اللَّهَ إِنَّ اللَّهَ كانَ عَلى كُلِّ شَيْءٍ شَهِيداً (55)</vt:lpstr>
      <vt:lpstr>إِنَّ اللَّهَ وَمَلائِكَتَهُ يُصَلُّونَ عَلَى النَّبِيِّ يَا أَيُّهَا الَّذِينَ آمَنُوا صَلُّوا عَلَيْهِ وَسَلِّمُوا تَسْلِيماً (56)</vt:lpstr>
      <vt:lpstr>عرض تقديمي في PowerPoint</vt:lpstr>
      <vt:lpstr>عرض تقديمي في PowerPoint</vt:lpstr>
      <vt:lpstr>عرض تقديمي في PowerPoint</vt:lpstr>
      <vt:lpstr>إِنَّ الَّذِينَ يُؤْذُونَ اللَّهَ وَرَسُولَهُ لَعَنَهُمُ اللَّهُ فِي الدُّنْيا وَالْآخِرَةِ وَأَعَدَّ لَهُمْ عَذاباً مُهِيناً (57) </vt:lpstr>
      <vt:lpstr>وَالَّذِينَ يُؤْذُونَ الْمُؤْمِنِينَ وَالْمُؤْمِناتِ بِغَيْرِ مَا اكْتَسَبُوا فَقَدِ احْتَمَلُوا بُهْتاناً وَإِثْماً مُبِيناً (58) </vt:lpstr>
      <vt:lpstr>يَا أَيُّهَا النَّبِيُّ قُلْ لِأَزْواجِكَ وَبَناتِكَ وَنِساءِ الْمُؤْمِنِينَ يُدْنِينَ عَلَيْهِنَّ مِنْ جَلابِيبِهِنَّ ذلِكَ أَدْنى أَنْ يُعْرَفْنَ فَلا يُؤْذَيْنَ وَكانَ اللَّهُ غَفُوراً رَحِيماً (59)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Fadel Ali Alsabagh</cp:lastModifiedBy>
  <cp:revision>103</cp:revision>
  <dcterms:created xsi:type="dcterms:W3CDTF">2009-10-14T19:14:34Z</dcterms:created>
  <dcterms:modified xsi:type="dcterms:W3CDTF">2012-09-27T08:36:58Z</dcterms:modified>
</cp:coreProperties>
</file>