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8" r:id="rId3"/>
    <p:sldId id="277" r:id="rId4"/>
    <p:sldId id="276" r:id="rId5"/>
    <p:sldId id="275" r:id="rId6"/>
    <p:sldId id="274" r:id="rId7"/>
    <p:sldId id="273" r:id="rId8"/>
    <p:sldId id="272" r:id="rId9"/>
    <p:sldId id="271" r:id="rId10"/>
    <p:sldId id="270"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378" y="5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إِنَّ الَّذِينَ </a:t>
            </a:r>
            <a:r>
              <a:rPr lang="ar-SA" sz="3200" dirty="0" err="1" smtClean="0"/>
              <a:t>يُنادُونَكَ</a:t>
            </a:r>
            <a:r>
              <a:rPr lang="ar-SA" sz="3200" dirty="0" smtClean="0"/>
              <a:t> مِنْ وَراءِ الْحُجُراتِ أَكْثَرُهُمْ لَا يَعْقِلُونَ (4) وَلَوْ أَنَّهُمْ صَبَرُوا حَتَّى تَخْرُجَ إِلَيْهِمْ لَكانَ خَيْراً لَهُمْ وَاللَّهُ غَفُورٌ رَحِيمٌ (5)</a:t>
            </a:r>
            <a:endParaRPr lang="ar-SA" sz="3200" dirty="0"/>
          </a:p>
        </p:txBody>
      </p:sp>
      <p:sp>
        <p:nvSpPr>
          <p:cNvPr id="3" name="عنصر نائب للمحتوى 2"/>
          <p:cNvSpPr>
            <a:spLocks noGrp="1"/>
          </p:cNvSpPr>
          <p:nvPr>
            <p:ph idx="1"/>
          </p:nvPr>
        </p:nvSpPr>
        <p:spPr/>
        <p:txBody>
          <a:bodyPr/>
          <a:lstStyle/>
          <a:p>
            <a:pPr rtl="1"/>
            <a:r>
              <a:rPr lang="ar-SA" sz="2400" dirty="0" smtClean="0"/>
              <a:t>هَذِهِ الْجُمْلَةُ بَيَانٌ لِجُمْلَةِ وَلا تَجْهَرُوا لَهُ بِالْقَوْلِ كَجَهْرِ بَعْضِكُمْ لِبَعْضٍ ، بَيَانًا بِالْمِثَالِ وَهُوَ سَبَبُ النُّزُولِ. </a:t>
            </a:r>
            <a:endParaRPr lang="en-US" sz="2400" dirty="0" smtClean="0"/>
          </a:p>
          <a:p>
            <a:pPr rtl="1"/>
            <a:r>
              <a:rPr lang="ar-SA" sz="2400" dirty="0" smtClean="0"/>
              <a:t>وَالْمُرَادُ بِالَّذِينَ ينادون </a:t>
            </a:r>
            <a:r>
              <a:rPr lang="ar-SA" sz="2400" dirty="0" err="1" smtClean="0"/>
              <a:t>النبيء</a:t>
            </a:r>
            <a:r>
              <a:rPr lang="ar-SA" sz="2400" dirty="0" smtClean="0"/>
              <a:t> صَلَّى اللهُ عَلَيْهِ وَسَلَّمَ مِنْ وَرَاءِ الْحُجُرَاتِ جَمَاعَةٌ مِنْ وَفْدِ بني تَمِيم جاؤوا الْمَدِينَةَ فِي سَنَةِ تِسْعٍ وَهِيَ سَنَةُ الْوُفُودِ وَكَانُوا سَبْعِينَ رَجُلًا أَوْ أَكْثَرَ. </a:t>
            </a:r>
            <a:endParaRPr lang="en-US" sz="2400" dirty="0" smtClean="0"/>
          </a:p>
          <a:p>
            <a:pPr rtl="1"/>
            <a:r>
              <a:rPr lang="ar-SA" sz="2400" dirty="0" smtClean="0"/>
              <a:t>وَنَفِيُ الْعَقْلِ عَنْهُمْ مُرَادٌ </a:t>
            </a:r>
            <a:r>
              <a:rPr lang="ar-SA" sz="2400" dirty="0" err="1" smtClean="0"/>
              <a:t>بِهِ</a:t>
            </a:r>
            <a:r>
              <a:rPr lang="ar-SA" sz="2400" dirty="0" smtClean="0"/>
              <a:t> عَقْلُ التَّأَدُّبِ الْوَاجِبِ فِي مُعَاملَة </a:t>
            </a:r>
            <a:r>
              <a:rPr lang="ar-SA" sz="2400" dirty="0" err="1" smtClean="0"/>
              <a:t>النبيء</a:t>
            </a:r>
            <a:r>
              <a:rPr lang="ar-SA" sz="2400" dirty="0" smtClean="0"/>
              <a:t> صَلَّى اللهُ عَلَيْهِ وَسَلَّمَ أَوْ عَقَلُ التَّأَدُّبِ الْمَفْعُولِ عَنْهُ فِي عَادَتِهِمُ الَّتِي اعْتَادُوهَا فِي الْجَاهِلِيَّةِ مِنَ الْجَفَاءِ وَالْغِلْظَةِ وَالْعُنْجُهِيَّةِ، وَلَيْسَ فِيهَا تَحْرِيمٌ وَلَا تَرَتُّبُ ذَنْبٍ. وَإِنَّمَا قَالَ اللَّهُ تَعَالَى: أَكْثَرُهُمْ لَا يَعْقِلُونَ لِأَنَّ مِنْهُمْ مَنْ لَمْ يناد </a:t>
            </a:r>
            <a:r>
              <a:rPr lang="ar-SA" sz="2400" dirty="0" err="1" smtClean="0"/>
              <a:t>النبيء</a:t>
            </a:r>
            <a:r>
              <a:rPr lang="ar-SA" sz="2400" dirty="0" smtClean="0"/>
              <a:t> صَلَّى اللهُ عَلَيْهِ وَسَلَّمَ مِثْلَ نِدَائِهِمْ، وَلَعَلَّ الْمَقْصُودَ اسْتِثْنَاءُ اللَّذَيْنِ كَانَا أَسْلَمَا مِنْ قَبْلُ. فَهَذِهِ الْآيَةُ تَأْدِيبٌ لَهُمْ وَإِخْرَاجٌ لَهُمْ مِنْ </a:t>
            </a:r>
            <a:r>
              <a:rPr lang="ar-SA" sz="2400" dirty="0" err="1" smtClean="0"/>
              <a:t>مَذَامِّ</a:t>
            </a:r>
            <a:r>
              <a:rPr lang="ar-SA" sz="2400" dirty="0" smtClean="0"/>
              <a:t> أَهْلِ الْجَاهِلِيَّةِ.</a:t>
            </a:r>
            <a:br>
              <a:rPr lang="ar-SA" sz="2400" dirty="0" smtClean="0"/>
            </a:br>
            <a:r>
              <a:rPr lang="ar-SA" sz="2400" dirty="0" err="1" smtClean="0"/>
              <a:t>وَالْوَرَاءُ</a:t>
            </a:r>
            <a:r>
              <a:rPr lang="ar-SA" sz="2400" dirty="0" smtClean="0"/>
              <a:t>: الْخَلْفُ، وَهُوَ جِهَةٌ اعْتِبَارِيَّةٌ بِحَسَبِ مَوْقِعِ مَا يُضَافُ إِلَيْهِ.</a:t>
            </a:r>
            <a:endParaRPr lang="en-US" sz="2400" dirty="0" smtClean="0"/>
          </a:p>
          <a:p>
            <a:endParaRPr lang="ar-SA"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dirty="0" smtClean="0"/>
              <a:t>وَالْمَعْنَى: أَنَّ الْحُجُرَاتِ حَاجِزَةٌ بَيْنَهُمْ وَبَين </a:t>
            </a:r>
            <a:r>
              <a:rPr lang="ar-SA" sz="2000" dirty="0" err="1" smtClean="0"/>
              <a:t>النبيء</a:t>
            </a:r>
            <a:r>
              <a:rPr lang="ar-SA" sz="2000" dirty="0" smtClean="0"/>
              <a:t> صَلَّى اللهُ عَلَيْهِ وَسَلَّمَ فَهُمْ لَا يَرَوْنَهُ فَعَبَّرَ عَنْ جِهَةِ مَنْ لَا يَرَى بِأَنَّهَا وَرَاءُ.ومِنْ لِلِابْتِدَاءِ، أَيْ </a:t>
            </a:r>
            <a:r>
              <a:rPr lang="ar-SA" sz="2000" dirty="0" err="1" smtClean="0"/>
              <a:t>يُنَادُونَكَ</a:t>
            </a:r>
            <a:r>
              <a:rPr lang="ar-SA" sz="2000" dirty="0" smtClean="0"/>
              <a:t> نِدَاءً صَادِرًا مِنْ وَرَاءِ الْحُجُرَاتِ فَالْمُنَادُونَ بِالنِّسْبَةِ إِلَى </a:t>
            </a:r>
            <a:r>
              <a:rPr lang="ar-SA" sz="2000" dirty="0" err="1" smtClean="0"/>
              <a:t>النبيء</a:t>
            </a:r>
            <a:r>
              <a:rPr lang="ar-SA" sz="2000" dirty="0" smtClean="0"/>
              <a:t> صَلَّى اللهُ عَلَيْهِ وَسَلَّمَ كَانُوا وَرَاءَ حُجُرَاتِهِ فَالَّذِي يَقُولُ: نَادَانِي فُلَانٌ وَرَاءَ الدَّارِ،</a:t>
            </a:r>
            <a:endParaRPr lang="en-US" sz="2000" dirty="0" smtClean="0"/>
          </a:p>
          <a:p>
            <a:pPr rtl="1"/>
            <a:r>
              <a:rPr lang="ar-SA" sz="2000" dirty="0" smtClean="0"/>
              <a:t> وَالْحُجُرَاتُ، </a:t>
            </a:r>
            <a:r>
              <a:rPr lang="ar-SA" sz="2000" dirty="0" err="1" smtClean="0"/>
              <a:t>بِضَمَّتَيْنِ</a:t>
            </a:r>
            <a:r>
              <a:rPr lang="ar-SA" sz="2000" dirty="0" smtClean="0"/>
              <a:t> وَيَجُوزُ فَتْحُ الْجِيمِ: جَمَعُ حُجْرَةٍ بِضَمِّ الْحَاءِ وَسُكُونِ الْجِيمِ وَهِيَ الْبُقْعَةُ </a:t>
            </a:r>
            <a:r>
              <a:rPr lang="ar-SA" sz="2000" dirty="0" err="1" smtClean="0"/>
              <a:t>الْمَحْجُورَةُ</a:t>
            </a:r>
            <a:r>
              <a:rPr lang="ar-SA" sz="2000" dirty="0" smtClean="0"/>
              <a:t>، أَيِ الَّتِي مُنِعَتْ مِنْ أَنْ يَسْتَعْمِلَهَا غَيْرُ </a:t>
            </a:r>
            <a:r>
              <a:rPr lang="ar-SA" sz="2000" dirty="0" err="1" smtClean="0"/>
              <a:t>حَاجِرِهَا</a:t>
            </a:r>
            <a:r>
              <a:rPr lang="ar-SA" sz="2000" dirty="0" smtClean="0"/>
              <a:t> فَهِيَ فُعْلَةٌ بِمَعْنَى مُفَعْوِلَةٍ كَغُرْفَةٍ، وَقُبْضَةٍ. وَفِي الْحَدِيثِ: أَيْقِظُوا صَوَاحِبَ الْحُجَرِ</a:t>
            </a:r>
            <a:br>
              <a:rPr lang="ar-SA" sz="2000" dirty="0" smtClean="0"/>
            </a:br>
            <a:r>
              <a:rPr lang="ar-SA" sz="2000" dirty="0" smtClean="0"/>
              <a:t>يَعْنِي أَزْوَاجَهُ، وَكَانَتِ الْحُجُرَاتُ تُفْتَحُ إِلَى الْمَسْجِدِ. وَقَرَأَ الْجُمْهُورُ الْحُجُراتِ </a:t>
            </a:r>
            <a:r>
              <a:rPr lang="ar-SA" sz="2000" dirty="0" err="1" smtClean="0"/>
              <a:t>بِضَمَّتَيْنِ</a:t>
            </a:r>
            <a:r>
              <a:rPr lang="ar-SA" sz="2000" dirty="0" smtClean="0"/>
              <a:t>. وَقَرَأَهُ أَبُو جَعْفَرٍ بِضَمِّ الْحَاءِ وَفَتْحِ الْجِيمِ.</a:t>
            </a:r>
            <a:br>
              <a:rPr lang="ar-SA" sz="2000" dirty="0" smtClean="0"/>
            </a:br>
            <a:r>
              <a:rPr lang="ar-SA" sz="2000" dirty="0" smtClean="0"/>
              <a:t>وَكَانَتِ الْحُجُرَاتُ تِسْعًا وَهِيَ مِنْ جَرِيدِ النَّخْلِ، أَيِ الْحَوَاجِزِ الَّتِي بَيْنَ كُلِّ وَاحِدَةٍ وَالْأُخْرَى، وَعَلَى أَبْوَابِهَا مُسُوحٌ مِنْ شَعْرٍ أَسْوَدَ وَعَرْضُ الْبَيْتِ مِنْ بَابِ الْحُجْرَةِ إِلَى بَابِ الْبَيْتِ نَحْوَ سَبْعَةِ أَذْرُعٍ، وَمِسَاحَةُ الْبَيْتِ الدَّاخِلِ، أَيِ الَّذِي فِي دَاخِلِ الْحُجْرَةِ عَشَرَةُ أَذْرُعٍ، أَيْ فَتَصِيرُ مِسَاحَةُ الْحُجْرَةِ مَعَ الْبَيْتِ سَبْعَةَ عَشَرَ ذِرَاعًا.</a:t>
            </a:r>
            <a:endParaRPr lang="ar-S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وَتَعْرِيفُ الْحُجُراتِ بِاللَّامِ تَعْرِيفُ الْعَهْدِ، لِأَنَّ قَوْلَهُ: </a:t>
            </a:r>
            <a:r>
              <a:rPr lang="ar-SA" sz="2800" dirty="0" err="1" smtClean="0"/>
              <a:t>يُنادُونَكَ</a:t>
            </a:r>
            <a:r>
              <a:rPr lang="ar-SA" sz="2800" dirty="0" smtClean="0"/>
              <a:t> مُؤَذِنٌ بِأَنَّ الْحُجُرَاتِ حُجُرَاتُهُ فَلِذَلِكَ لَمْ تُعَرَّفْ بِالْإِضَافَةِ. وَهَذَا النِّدَاءُ وَقَعَ قَبْلَ نُزُولِ الْآيَةِ فَالتَّعْبِيرُ بِصِيغَةِ الْمُضَارِعِ فِي </a:t>
            </a:r>
            <a:r>
              <a:rPr lang="ar-SA" sz="2800" dirty="0" err="1" smtClean="0"/>
              <a:t>يُنادُونَكَ</a:t>
            </a:r>
            <a:r>
              <a:rPr lang="ar-SA" sz="2800" dirty="0" smtClean="0"/>
              <a:t> لِاسْتِحْضَارِ حَالَةِ نِدَائِهِمْ.</a:t>
            </a:r>
            <a:br>
              <a:rPr lang="ar-SA" sz="2800" dirty="0" smtClean="0"/>
            </a:br>
            <a:r>
              <a:rPr lang="ar-SA" sz="2800" dirty="0" smtClean="0"/>
              <a:t>وَإِيثَارُ حَتَّى فِي قَوْلِهِ: حَتَّى تَخْرُجَ إِلَيْهِمْ دُونَ (إِلَى) لِأَجْلِ الْإِيجَازِ بِحَذْفِ حَرْفِ (أَنْ) فَإِنَّهُ مُلْتَزَمٌ حَذْفُهُ بَعْدَ حَتَّى بِخِلَافِهِ بَعْدَ (إِلَى) فَلَا يَجُوزُ حَذْفُهُ.</a:t>
            </a:r>
            <a:br>
              <a:rPr lang="ar-SA" sz="2800" dirty="0" smtClean="0"/>
            </a:br>
            <a:r>
              <a:rPr lang="ar-SA" sz="2800" dirty="0" smtClean="0"/>
              <a:t>وَفِي تَعْقِيبِ هَذَا اللَّوْمِ بِقَوْلِهِ: وَاللَّهُ غَفُورٌ رَحِيمٌ إِشَارَةٌ إِلَى أَنَّهُ تَعَالَى لَمْ يُحْصِ عَلَيْهِمْ ذَنْبًا فِيمَا فَعَلُوا وَلَا عَرَّضَ لَهُمْ بِتَوْبَةٍ. وَالْمَعْنَى: وَاللَّهُ شَأْنُهُ التَّجَاوُزُ عَنْ مِثْلِ ذَلِكَ رَحْمَةً بِالنَّاسِ لِأَنَّ الْقَوْمَ كَانُوا جاهلين.</a:t>
            </a:r>
            <a:endParaRPr lang="en-US" sz="2800" dirty="0" smtClean="0"/>
          </a:p>
          <a:p>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يَا أَيُّهَا الَّذِينَ آمَنُوا إِنْ </a:t>
            </a:r>
            <a:r>
              <a:rPr lang="ar-SA" sz="3200" dirty="0" err="1" smtClean="0"/>
              <a:t>جاءَكُمْ</a:t>
            </a:r>
            <a:r>
              <a:rPr lang="ar-SA" sz="3200" dirty="0" smtClean="0"/>
              <a:t> فاسِقٌ بِنَبَإٍ فَتَبَيَّنُوا أَنْ تُصِيبُوا قَوْماً بِجَهالَةٍ فَتُصْبِحُوا عَلى مَا فَعَلْتُمْ نادِمِينَ (6)</a:t>
            </a:r>
            <a:endParaRPr lang="ar-SA" sz="3200" dirty="0"/>
          </a:p>
        </p:txBody>
      </p:sp>
      <p:sp>
        <p:nvSpPr>
          <p:cNvPr id="3" name="عنصر نائب للمحتوى 2"/>
          <p:cNvSpPr>
            <a:spLocks noGrp="1"/>
          </p:cNvSpPr>
          <p:nvPr>
            <p:ph idx="1"/>
          </p:nvPr>
        </p:nvSpPr>
        <p:spPr/>
        <p:txBody>
          <a:bodyPr/>
          <a:lstStyle/>
          <a:p>
            <a:r>
              <a:rPr lang="ar-SA" sz="2400" dirty="0" smtClean="0"/>
              <a:t>هَذَا نِدَاءٌ ثَالِثٌ ابْتُدِئَ </a:t>
            </a:r>
            <a:r>
              <a:rPr lang="ar-SA" sz="2400" dirty="0" err="1" smtClean="0"/>
              <a:t>بِهِ</a:t>
            </a:r>
            <a:r>
              <a:rPr lang="ar-SA" sz="2400" dirty="0" smtClean="0"/>
              <a:t> غَرَضٌ آخَرُ وَهُوَ آدَابُ جَمَاعَاتِ الْمُؤْمِنِينَ بَعْضِهِمْ مَعَ بَعْضٍ وَقَدْ تَضَافَرَتِ الرِّوَايَاتُ عِنْدَ الْمُفَسِّرِينَ عَنْ أُمِّ </a:t>
            </a:r>
            <a:r>
              <a:rPr lang="ar-SA" sz="2400" dirty="0" err="1" smtClean="0"/>
              <a:t>سَلَمَةَ</a:t>
            </a:r>
            <a:r>
              <a:rPr lang="ar-SA" sz="2400" dirty="0" smtClean="0"/>
              <a:t> وَابْنِ عَبَّاسٍ وَالْحَارِثِ بْنِ </a:t>
            </a:r>
            <a:r>
              <a:rPr lang="ar-SA" sz="2400" dirty="0" err="1" smtClean="0"/>
              <a:t>ضِرَارَةَ</a:t>
            </a:r>
            <a:r>
              <a:rPr lang="ar-SA" sz="2400" dirty="0" smtClean="0"/>
              <a:t> الْخُزَاعِيِّ أَنَّ هَذِهِ الْآيَةَ نَزَلَتْ عَنْ سَبَبِ قَضِيَّةٍ حَدَثَتْ. ذَلِكَ أَن </a:t>
            </a:r>
            <a:r>
              <a:rPr lang="ar-SA" sz="2400" dirty="0" err="1" smtClean="0"/>
              <a:t>النبيء</a:t>
            </a:r>
            <a:r>
              <a:rPr lang="ar-SA" sz="2400" dirty="0" smtClean="0"/>
              <a:t> صَلَّى اللهُ عَلَيْهِ وَسَلَّمَ بعث </a:t>
            </a:r>
            <a:r>
              <a:rPr lang="ar-SA" sz="2400" dirty="0" err="1" smtClean="0"/>
              <a:t>الويد</a:t>
            </a:r>
            <a:r>
              <a:rPr lang="ar-SA" sz="2400" dirty="0" smtClean="0"/>
              <a:t> بْنَ عُقْبَةَ بْنِ أَبِي </a:t>
            </a:r>
            <a:r>
              <a:rPr lang="ar-SA" sz="2400" dirty="0" err="1" smtClean="0"/>
              <a:t>مُعَيْطٍ</a:t>
            </a:r>
            <a:r>
              <a:rPr lang="ar-SA" sz="2400" dirty="0" smtClean="0"/>
              <a:t> إِلَى بَنِي </a:t>
            </a:r>
            <a:r>
              <a:rPr lang="ar-SA" sz="2400" dirty="0" err="1" smtClean="0"/>
              <a:t>الْمُصْطَلِقِ</a:t>
            </a:r>
            <a:r>
              <a:rPr lang="ar-SA" sz="2400" dirty="0" smtClean="0"/>
              <a:t> مِنْ خُزَاعَةَ لِيَأْتِيَ بِصَدَقَاتِهِمْ فَلَمَّا بَلَغَهُمْ مَجِيئُهُ، أَو لمّا </a:t>
            </a:r>
            <a:r>
              <a:rPr lang="ar-SA" sz="2400" dirty="0" err="1" smtClean="0"/>
              <a:t>استبطأوا</a:t>
            </a:r>
            <a:r>
              <a:rPr lang="ar-SA" sz="2400" dirty="0" smtClean="0"/>
              <a:t> مَجِيئَهُ، فَإِنَّهُمْ خَرَجُوا لِتَلَقِّيهِ أَوْ خَرَجُوا لِيُبَلِّغُوا صَدَقَاتِهِمْ بِأَنْفُسِهِمْ وَعَلَيْهِمُ السِّلَاحُ، وَأَنَّ الْوَلِيدَ بَلَغَهُ أَنَّهُمْ خَرَجُوا إِلَيْهِ بِتِلْكَ الْحَالَةِ وَهِيَ حَالَةٌ غَيْرُ مَأْلُوفَةٍ فِي تَلَقِّي الْمُصَّدِّقِينَ وَحَدَّثَتْهُ نَفْسُهُ أَنَّهُمْ يُرِيدُونَ قَتْلَهُ، أَوْ لَمَّا رَآهُمْ مُقْبِلِينَ كَذَلِكَ عَلَى اخْتِلَافِ الرِّوَايَاتِ خَافَ أَنْ يَكُونُوا أَرَادُوا قَتْلَهُ إِذْ كَانَتْ بَيْنَهُ وَبَيْنَهُمْ شَحْنَاءُ مِنْ زَمَنِ الْجَاهِلِيَّةِ فَوَلَّى رَاجِعًا إِلَى الْمَدِينَةِ.</a:t>
            </a:r>
            <a:br>
              <a:rPr lang="ar-SA" sz="2400" dirty="0" smtClean="0"/>
            </a:br>
            <a:endParaRPr lang="ar-SA"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وَالْفَاسِقُ: الْمُتَّصِفُ بِالْفُسُوقِ، وَهُوَ فِعْلُ مَا يُحَرِّمُهُ </a:t>
            </a:r>
            <a:r>
              <a:rPr lang="ar-SA" sz="2400" dirty="0" err="1" smtClean="0"/>
              <a:t>الشَّرْعُ</a:t>
            </a:r>
            <a:r>
              <a:rPr lang="ar-SA" sz="2400" dirty="0" smtClean="0"/>
              <a:t> مِنَ الْكَبَائِرِ. وَفُسِّرَ هُنَا بِالْكَاذِبِ قَالَهُ ابْنُ زَيْدٍ وَمُقَاتِلٌ وَسَهْلُ بْنُ عَبْدِ اللَّهِ.</a:t>
            </a:r>
            <a:endParaRPr lang="en-US" sz="2400" dirty="0" smtClean="0"/>
          </a:p>
          <a:p>
            <a:pPr rtl="1"/>
            <a:r>
              <a:rPr lang="ar-SA" sz="2400" dirty="0" smtClean="0"/>
              <a:t>وَهَذِهِ الْآيَةُ أَصْلٌ فِي الشَّهَادَةِ وَالرِّوَايَةِ مِنْ وُجُوبِ الْبَحْثِ عَنْ دَخِيلَةِ مَنْ جُهِلَ حَالُ تَقْوَاهُ.</a:t>
            </a:r>
            <a:br>
              <a:rPr lang="ar-SA" sz="2400" dirty="0" smtClean="0"/>
            </a:br>
            <a:r>
              <a:rPr lang="ar-SA" sz="2400" dirty="0" smtClean="0"/>
              <a:t>وَقَدْ قَالَ عُمَرُ بْنُ الْخَطَّابِ لَا يُؤْسَرُ أَحَدُ فِي الْإِسْلَامِ بِغَيْرِ الْعُدُولِ، وَهِيَ أَيْضًا أَصْلٌ عَظِيمٌ فِي تَصَرُّفَاتِ وُلَاةِ الْأُمُورِ وَفِي تَعَامُلِ النَّاسِ بَعْضِهِمْ مَعَ بَعْضٍ مِنْ عَدَمِ الْإِصْغَاءِ إِلَى كُلِّ مَا يُرْوَى وَيُخْبَرُ </a:t>
            </a:r>
            <a:r>
              <a:rPr lang="ar-SA" sz="2400" dirty="0" err="1" smtClean="0"/>
              <a:t>بِهِ</a:t>
            </a:r>
            <a:r>
              <a:rPr lang="ar-SA" sz="2400" dirty="0" smtClean="0"/>
              <a:t>.</a:t>
            </a:r>
            <a:br>
              <a:rPr lang="ar-SA" sz="2400" dirty="0" smtClean="0"/>
            </a:br>
            <a:r>
              <a:rPr lang="ar-SA" sz="2400" dirty="0" smtClean="0"/>
              <a:t>وَالْخِطَابُ </a:t>
            </a:r>
            <a:r>
              <a:rPr lang="ar-SA" sz="2400" dirty="0" err="1" smtClean="0"/>
              <a:t>بِ</a:t>
            </a:r>
            <a:r>
              <a:rPr lang="ar-SA" sz="2400" dirty="0" smtClean="0"/>
              <a:t> يَا أَيُّهَا الَّذِينَ آمَنُوا مُرَادٌ </a:t>
            </a:r>
            <a:r>
              <a:rPr lang="ar-SA" sz="2400" dirty="0" err="1" smtClean="0"/>
              <a:t>بِهِ</a:t>
            </a:r>
            <a:r>
              <a:rPr lang="ar-SA" sz="2400" dirty="0" smtClean="0"/>
              <a:t> </a:t>
            </a:r>
            <a:r>
              <a:rPr lang="ar-SA" sz="2400" dirty="0" err="1" smtClean="0"/>
              <a:t>النبيء</a:t>
            </a:r>
            <a:r>
              <a:rPr lang="ar-SA" sz="2400" dirty="0" smtClean="0"/>
              <a:t> صَلَّى اللهُ عَلَيْهِ وَسَلَّمَ وَمَنْ مَعَهُ وَيَشْمَلُ الْوَلِيدَ بْنَ عُقْبَةَ إِذْ صَدَّقَ مَنْ أَخْبَرَهُ بِأَنَّ بَنِي </a:t>
            </a:r>
            <a:r>
              <a:rPr lang="ar-SA" sz="2400" dirty="0" err="1" smtClean="0"/>
              <a:t>الْمُصْطَلِقِ</a:t>
            </a:r>
            <a:r>
              <a:rPr lang="ar-SA" sz="2400" dirty="0" smtClean="0"/>
              <a:t> يُرِيدُ لَهُ سُوءًا وَمَنْ يَأْتِي مِنْ حُكَّامِ الْمُؤْمِنِينَ وَأُمَرَائِهِمْ لِأَنَّ الْمَقْصُودَ مِنْهُ تَشْرِيعُ تَعْدِيلِ مَنْ لَا يُعَرَفُ بِالصِّدْقِ وَالْعَدَالَةِ. وَمَجِيءُ حَرْفِ إِنْ فِي هَذَا الشَّرْط </a:t>
            </a:r>
            <a:r>
              <a:rPr lang="ar-SA" sz="2400" dirty="0" err="1" smtClean="0"/>
              <a:t>يومىء</a:t>
            </a:r>
            <a:r>
              <a:rPr lang="ar-SA" sz="2400" dirty="0" smtClean="0"/>
              <a:t> إِلَى أَنَّهُ مِمَّا يَنْبَغِي أَنْ لَا يَقَعَ إِلَّا نَادرا.</a:t>
            </a:r>
            <a:br>
              <a:rPr lang="ar-SA" sz="2400" dirty="0" smtClean="0"/>
            </a:br>
            <a:endParaRPr lang="ar-SA"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000" dirty="0" err="1" smtClean="0"/>
              <a:t>والتبين</a:t>
            </a:r>
            <a:r>
              <a:rPr lang="ar-SA" sz="2000" dirty="0" smtClean="0"/>
              <a:t>: قُوَّةُ الْإِبَانَةِ وَهُوَ مُتَعَدٍّ إِلَى مَفْعُولٍ بِمَعْنَى أَبَانَ، أَيْ تَأَمَّلُوا وَأَبِينُوا. وَالْمَفْعُولُ مَحْذُوفٌ دَلَّ عَلَيْهِ قَوْلُهُ بِنَبَأٍ أَيْ تَبَيَّنُوا مَا جَاءَ </a:t>
            </a:r>
            <a:r>
              <a:rPr lang="ar-SA" sz="2000" dirty="0" err="1" smtClean="0"/>
              <a:t>بِهِ</a:t>
            </a:r>
            <a:r>
              <a:rPr lang="ar-SA" sz="2000" dirty="0" smtClean="0"/>
              <a:t> وَإِبَانَةُ كُلِّ شَيْءٍ بحسبها. وَالْأَمر </a:t>
            </a:r>
            <a:r>
              <a:rPr lang="ar-SA" sz="2000" dirty="0" err="1" smtClean="0"/>
              <a:t>بالتبيّن</a:t>
            </a:r>
            <a:r>
              <a:rPr lang="ar-SA" sz="2000" dirty="0" smtClean="0"/>
              <a:t> أَصْلٌ عَظِيمٌ فِي وُجُوبِ التَّثَبُّتِ فِي الْقَضَاءِ وَأَنْ لَا يَتَتَبَّعَ الْحَاكِمُ الْقِيلَ وَالْقَالَ وَلَا يَنْصَاعَ إِلَى الْجَوَلَانِ فِي الْخَوَاطِرِ مِنَ الظُّنُونِ وَالْأَوْهَامِ.</a:t>
            </a:r>
            <a:br>
              <a:rPr lang="ar-SA" sz="2000" dirty="0" smtClean="0"/>
            </a:br>
            <a:r>
              <a:rPr lang="ar-SA" sz="2000" dirty="0" smtClean="0"/>
              <a:t>وَمَعْنَى فَتَبَيَّنُوا تَبَيِّنُوا الْحَقَّ، أَيْ مِنْ غَيْرِ جِهَةِ ذَلِكَ الْفَاسِقِ. فَخَبَرُ الْفَاسِقِ يَكُونُ دَاعِيًا إِلَى التَّتَبُّعِ وَالتَّثَبُّتِ يَصْلُحُ لِأَنْ يَكُونُ مُسْتَنَدًا لِلْحُكْمِ بِحَالٍ مِنَ الْأَحْوَالِ وَقَدْ قَالَ عُمَرُ بْنُ الْخَطَّابِ «لَا يُؤْسَرُ أَحَدٌ فِي الْإِسْلَامِ بِغَيْرِ الْعُدُولِ» .</a:t>
            </a:r>
            <a:br>
              <a:rPr lang="ar-SA" sz="2000" dirty="0" smtClean="0"/>
            </a:br>
            <a:r>
              <a:rPr lang="ar-SA" sz="2000" dirty="0" smtClean="0"/>
              <a:t>وَتَنْكِيرُ فاسِقٌ، </a:t>
            </a:r>
            <a:r>
              <a:rPr lang="ar-SA" sz="2000" dirty="0" err="1" smtClean="0"/>
              <a:t>ونبإ</a:t>
            </a:r>
            <a:r>
              <a:rPr lang="ar-SA" sz="2000" dirty="0" smtClean="0"/>
              <a:t>، فِي سِيَاقِ الشَّرْطِ يُفِيدُ الْعُمُومَ فِي </a:t>
            </a:r>
            <a:r>
              <a:rPr lang="ar-SA" sz="2000" dirty="0" err="1" smtClean="0"/>
              <a:t>الْفُسَّاقِ</a:t>
            </a:r>
            <a:r>
              <a:rPr lang="ar-SA" sz="2000" dirty="0" smtClean="0"/>
              <a:t> بِأَيِّ فِسْقٍ اتَّصَفُوا، وَفِي الْأَنْبَاءِ كَيْفَ كَانَتْ، كَأَنَّهُ قِيلَ: أَيُّ فَاسِقٍ </a:t>
            </a:r>
            <a:r>
              <a:rPr lang="ar-SA" sz="2000" dirty="0" err="1" smtClean="0"/>
              <a:t>جَاءَكُمْ</a:t>
            </a:r>
            <a:r>
              <a:rPr lang="ar-SA" sz="2000" dirty="0" smtClean="0"/>
              <a:t> بِأَيِّ نَبَأٍ فَتَوَقَّفُوا فِيهِ وَتَطَلَّبُوا بَيَانَ الْأَمْرِ وَانْكِشَافَهُ.</a:t>
            </a:r>
            <a:br>
              <a:rPr lang="ar-SA" sz="2000" dirty="0" smtClean="0"/>
            </a:br>
            <a:r>
              <a:rPr lang="ar-SA" sz="2000" dirty="0" smtClean="0"/>
              <a:t>وَقَرَأَ الْجُمْهُورُ فَتَبَيَّنُوا بِفَوْقِيَّةٍ فَمُوَحَّدَةٍ فَتَحْتِيَّةٍ فنون من </a:t>
            </a:r>
            <a:r>
              <a:rPr lang="ar-SA" sz="2000" dirty="0" err="1" smtClean="0"/>
              <a:t>التبيّن</a:t>
            </a:r>
            <a:r>
              <a:rPr lang="ar-SA" sz="2000" dirty="0" smtClean="0"/>
              <a:t>، وَقَرَأَ حَمْزَةُ </a:t>
            </a:r>
            <a:r>
              <a:rPr lang="ar-SA" sz="2000" dirty="0" err="1" smtClean="0"/>
              <a:t>وَالْكِسَائِيُّ</a:t>
            </a:r>
            <a:r>
              <a:rPr lang="ar-SA" sz="2000" dirty="0" smtClean="0"/>
              <a:t> وَخَلَفٌ فَتَثَبَّتُوا بِفَوْقِيَّةٍ فَمُثَلَّثَةٍ فَمُوَحَّدَةٍ فَفَوْقِيَّةٍ من التثبت. </a:t>
            </a:r>
            <a:r>
              <a:rPr lang="ar-SA" sz="2000" dirty="0" err="1" smtClean="0"/>
              <a:t>والتبيّن</a:t>
            </a:r>
            <a:r>
              <a:rPr lang="ar-SA" sz="2000" dirty="0" smtClean="0"/>
              <a:t>: تَطَلُّبُ الْبَيَانِ وَهُوَ ظُهُورُ الْأَمْرِ، وَالتَّثَبُّتُ التَّحَرِّي وَتَطَلُّبُ الثَّبَاتِ وَهُوَ الصِّدْقُ.َمَآلُ الْقِرَاءَتَيْنِ وَاحِدٌ وَإِنِ اخْتَلَفَ مَعْنَاهُمَا.</a:t>
            </a:r>
            <a:br>
              <a:rPr lang="ar-SA" sz="2000" dirty="0" smtClean="0"/>
            </a:b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وَعَن </a:t>
            </a:r>
            <a:r>
              <a:rPr lang="ar-SA" sz="2400" dirty="0" err="1" smtClean="0"/>
              <a:t>النبيء</a:t>
            </a:r>
            <a:r>
              <a:rPr lang="ar-SA" sz="2400" dirty="0" smtClean="0"/>
              <a:t> صَلَّى اللهُ عَلَيْهِ وَسَلَّمَ «التَّثَبُّتُ مِنَ اللَّهِ وَالْعَجَلَةُ مِنَ الشَّيْطَانِ»</a:t>
            </a:r>
            <a:br>
              <a:rPr lang="ar-SA" sz="2400" dirty="0" smtClean="0"/>
            </a:br>
            <a:r>
              <a:rPr lang="ar-SA" sz="2400" dirty="0" smtClean="0"/>
              <a:t>وَهَذَا التَّحْذِيرُ مِنْ جَرَّاءِ قَبُولِ خَبَرِ الْكَاذِبِ يَدُلُّ عَلَى تَحْذِيرِ مَنْ يَخْطُرُ لَهُ اخْتِلَاقُ خَبَرٍ مِمَّا يَتَرَتَّبُ عَلَى خَبَرِهِ الْكَاذِبِ مِنْ إِصَابَةِ النَّاسِ. وَهَذَا بِدَلَالَةِ فَحْوَى الْخِطَابِ.</a:t>
            </a:r>
            <a:br>
              <a:rPr lang="ar-SA" sz="2400" dirty="0" smtClean="0"/>
            </a:br>
            <a:r>
              <a:rPr lang="ar-SA" sz="2400" dirty="0" smtClean="0"/>
              <a:t>وَالْجَهَالَةُ: تُطْلَقُ بِمَعْنَى ضِدِّ الْعِلْمِ، وَتُطْلَقُ بِمَعْنَى ضِدِّ الْحِلْمِ مِثْلِ قَوْلِهِمْ: جَهِلَ كَجَهْلِ السَّيْفِ، فَإِنْ كَانَ الْأَوَّلَ، فَالْبَاءُ لِلْمُلَابَسَةِ وَهُوَ ظَرْفٌ مُسْتَقِرٌّ فِي مَوْضِعِ الْحَالِ، أَيْ</a:t>
            </a:r>
            <a:br>
              <a:rPr lang="ar-SA" sz="2400" dirty="0" smtClean="0"/>
            </a:br>
            <a:r>
              <a:rPr lang="ar-SA" sz="2400" dirty="0" smtClean="0"/>
              <a:t>مُتَلَبِّسِينَ أَنْتُمْ بِعَدَمِ الْعِلْمِ بِالْوَاقِعِ لِتَصْدِيقِكُمُ الْكَاذِبَ، وَمُتَعَلِّقُ تُصِيبُوا عَلَى هَذَا الْوَجْهِ مَحْذُوفٌ دَلَّ عَلَيْهِ السِّيَاق سَابِقًا وَلَا حَقًا، أَيْ أَنْ تُصِيبُوهُمْ بِضُرٍّ، وَأَكْثَرُ إِطْلَاقِ الْإِصَابَةِ عَلَى إِيصَالِ الضُّرِّ وَعَلَى الْإِطْلَاقِ الثَّانِي الْبَاءُ لِلتَّعْدِيَةِ، أَيْ أَنْ تُصِيبُوا قَوْمًا بِفِعْلٍ مِنْ أَثَرِ الْجَهَالَةِ، أَيْ بِفِعْلٍ مِنَ الشِّدَّةِ وَالْإِضْرَارِ.</a:t>
            </a:r>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وَمَعْنَى فَتُصْبِحُوا فَتَصِيرُوا لِأَنَّ بَعْضَ أَخَوَاتِ (كَانَ) تُسْتَعْمَلُ بِمَعْنَى الصَّيْرُورَةِ.</a:t>
            </a:r>
            <a:br>
              <a:rPr lang="ar-SA" sz="2400" dirty="0" smtClean="0"/>
            </a:br>
            <a:r>
              <a:rPr lang="ar-SA" sz="2400" dirty="0" smtClean="0"/>
              <a:t>وَالنَّدَمُ: الْأَسَفُ عَلَى فِعْلٍ صَدَرَ. وَالْمُرَادُ </a:t>
            </a:r>
            <a:r>
              <a:rPr lang="ar-SA" sz="2400" dirty="0" err="1" smtClean="0"/>
              <a:t>بِهِ</a:t>
            </a:r>
            <a:r>
              <a:rPr lang="ar-SA" sz="2400" dirty="0" smtClean="0"/>
              <a:t> هُنَا النَّدَمُ الدِّينِيُّ، أَيِ النَّدَمُ عَلَى التَّوَرُّطِ فِي الذَّنْبِ لِلتَّسَاهُلِ وَتَرَكِ تَطَلُّبِ وُجُوهِ الْحَقِّ.</a:t>
            </a:r>
            <a:br>
              <a:rPr lang="ar-SA" sz="2400" dirty="0" smtClean="0"/>
            </a:br>
            <a:r>
              <a:rPr lang="ar-SA" sz="2400" dirty="0" smtClean="0"/>
              <a:t>وَهَذَا الْخِطَابُ الَّذِي </a:t>
            </a:r>
            <a:r>
              <a:rPr lang="ar-SA" sz="2400" dirty="0" err="1" smtClean="0"/>
              <a:t>اشْتَمَلَ</a:t>
            </a:r>
            <a:r>
              <a:rPr lang="ar-SA" sz="2400" dirty="0" smtClean="0"/>
              <a:t> عَلَيْهِ قَوْلُهُ: يَا أَيُّهَا الَّذِينَ آمَنُوا إِنْ </a:t>
            </a:r>
            <a:r>
              <a:rPr lang="ar-SA" sz="2400" dirty="0" err="1" smtClean="0"/>
              <a:t>جاءَكُمْ</a:t>
            </a:r>
            <a:r>
              <a:rPr lang="ar-SA" sz="2400" dirty="0" smtClean="0"/>
              <a:t> فاسِقٌ بِنَبَإٍ فَتَبَيَّنُوا</a:t>
            </a:r>
            <a:endParaRPr lang="en-US" sz="2400" dirty="0" smtClean="0"/>
          </a:p>
          <a:p>
            <a:r>
              <a:rPr lang="ar-SA" sz="2400" dirty="0" smtClean="0"/>
              <a:t>مُوَجَّهٌ ابْتِدَاءً لِلْمُؤْمِنِينَ الْمُخْبَرِينَ- بِفَتْحِ الْبَاءِ- كُلٌّ بِحَسَبِ أَثَرِهِ بِمَا يَبْلُغُ إِلَيْهِ مِنَ الْأَخْبَارِ عَلَى اخْتِلَافِ أَغْرَاضِ الْمُخْبِرِينَ- بِكَسْرِ الْبَاءِ-. وَلَكِنَّ هَذَا الْخِطَابَ لَا يَتْرُكُ الْمُخْبِرِينَ- بِكَسْرِ الْبَاءِ- بِمَعْزِلٍ عَنِ الْمُطَالَبَةِ بِهَذَا </a:t>
            </a:r>
            <a:r>
              <a:rPr lang="ar-SA" sz="2400" dirty="0" err="1" smtClean="0"/>
              <a:t>التَّبَيُّنِ</a:t>
            </a:r>
            <a:r>
              <a:rPr lang="ar-SA" sz="2400" dirty="0" smtClean="0"/>
              <a:t> فِيمَا يَتَحَمَّلُونَهُ مِنَ الْأَخْبَارِ وَبِتَوَخِّي سُوءِ الْعَاقِبَةِ فِيمَا يَخْتَلِقُونَهُ مِنَ الْمُخْتَلَقَاتِ وَلَكِنَّ هَذَا تبيّن وَتثبت يُخَالِفُ تَبَيُّنَ الْآخَرِ وَتَثَبُّتَهُ، فَهَذَا تَثَبُّتٌ مِنَ الْمُتَلَقِّي بِالتَّمْحِيصِ لِمَا يَتَلَقَّاهُ مِنْ حِكَايَةٍ أَوْ يَطْرُقُ سَمعه من كَلَام وَالْآخَرُ تَمْحِيصٌ وَتَمْيِيزٌ لِحَالِ الْمُخْبِرِ. </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dirty="0" smtClean="0"/>
              <a:t> وَهَذِهِ الْآيَةَ تَتَخَرَّجُ مِنْهَا أَرْبَعُ مَسَائِلَ مِنَ الْفِقْهِ وَأُصُولِهِ:</a:t>
            </a:r>
            <a:br>
              <a:rPr lang="ar-SA" sz="2000" dirty="0" smtClean="0"/>
            </a:br>
            <a:r>
              <a:rPr lang="ar-SA" sz="2000" dirty="0" smtClean="0"/>
              <a:t>الْمَسْأَلَةُ الْأُولَى: وُجُوبُ الْبَحْثِ عَنْ عَدَالَةِ مَنْ كَانَ مَجْهُولَ الْحَالِ فِي قَبُولِ الشَّهَادَةِ أَوِ الرِّوَايَةِ عِنْدَ الْقَاضِي وَعِنْدَ الرُّوَاةِ. </a:t>
            </a:r>
            <a:br>
              <a:rPr lang="ar-SA" sz="2000" dirty="0" smtClean="0"/>
            </a:br>
            <a:r>
              <a:rPr lang="ar-SA" sz="2000" dirty="0" smtClean="0"/>
              <a:t>الْمَسْأَلَةُ الثَّانِيَةُ: أَنَّهَا دَالَّةٌ على قبُول خبر الْوَاحِدِ الَّذِي انْتَفَتْ عَنْهُ تُهْمَةُ الْكَذِبِ فِي شَهَادَتِهِ أَوْ رِوَايَتِهِ وَهُوَ الْمَوْسُومُ بِالْعَدَالَةِ، وَهَذَا مِنْ مَدْلُولِ مَفْهُومِ الشَّرْطِ فِي قَوْلِهِ: إِنْ </a:t>
            </a:r>
            <a:r>
              <a:rPr lang="ar-SA" sz="2000" dirty="0" err="1" smtClean="0"/>
              <a:t>جاءَكُمْ</a:t>
            </a:r>
            <a:r>
              <a:rPr lang="ar-SA" sz="2000" dirty="0" smtClean="0"/>
              <a:t> فاسِقٌ بِنَبَإٍ فَتَبَيَّنُوا </a:t>
            </a:r>
            <a:br>
              <a:rPr lang="ar-SA" sz="2000" dirty="0" smtClean="0"/>
            </a:br>
            <a:r>
              <a:rPr lang="ar-SA" sz="2000" dirty="0" smtClean="0"/>
              <a:t>الْمَسْأَلَةُ الثَّالِثَةُ: قِيلَ إِنَّ الْآيَةَ تَدُلُّ عَلَى أَنَّ الْأَصْلَ فِي الْمَجْهُولِ عَدَمُ الْعَدَالَةِ، أَيْ عَدَمُ ظَنِّ عَدَالَتِهِ فَيَجِبُ الْكَشْفُ عَنْ مَجْهُولِ الْحَالِ فَلَا يُعْمَلُ بِشَهَادَتِهِ وَلَا بِرِوَايَتِهِ حَتَّى يُبْحَثَ عَنْهُ وَتَثْبُتَ عَدَالَتُهُ.</a:t>
            </a:r>
            <a:br>
              <a:rPr lang="ar-SA" sz="2000" dirty="0" smtClean="0"/>
            </a:br>
            <a:r>
              <a:rPr lang="ar-SA" sz="2000" dirty="0" smtClean="0"/>
              <a:t>وَهَذَا قَوْلُ جُمْهُورِ الْفُقَهَاءِ وَالْمُحَدِّثِينَ وَهُوَ قَوْلُ مَالِكٍ. أَمَّا الْمَجْهُولُ بَاطِنُهُ وَظَاهِرُهُ مَعًا فَحُكِيَ الِاتِّفَاقُ عَلَى عَدَمِ قَبُولِ خَبَرِهِ، </a:t>
            </a:r>
            <a:endParaRPr lang="en-US" sz="2000" dirty="0" smtClean="0"/>
          </a:p>
          <a:p>
            <a:pPr rtl="1"/>
            <a:r>
              <a:rPr lang="ar-SA" sz="2000" dirty="0" smtClean="0"/>
              <a:t>الْمَسْأَلَةُ الرَّابِعَةُ: دَلَّ قَوْلُهُ: فَتُصْبِحُوا عَلى مَا فَعَلْتُمْ نادِمِينَ أَنَّهُ تَحْذِيرٌ مِنَ الْوُقُوعِ فِيمَا يُوجِبُ النَّدَمَ شَرْعًا، أَيْ مَا يُوجِبُ التَّوْبَةَ مِنْ تِلْكَ الْإِصَابَةِ، فَكَانَ هَذَا كِنَايَةً عَنِ الْإِثْمِ فِي تِلْكَ الْإِصَابَةِ فَحَذَّرَ وُلَاةَ الْأُمُورِ مِنْ أَنْ يُصِيبُوا أَحَدًا بِضُرٍّ أَوْ عِقَابٍ أَوْ حَدٍّ أَوْ غُرْمٍ دُونَ تَبَيُّنِ وَتَحَقُّقِ</a:t>
            </a:r>
            <a:endParaRPr lang="en-US" sz="2000" dirty="0" smtClean="0"/>
          </a:p>
          <a:p>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1437</TotalTime>
  <Words>585</Words>
  <Application>Microsoft Office PowerPoint</Application>
  <PresentationFormat>A4 Paper (210x297 mm)‎</PresentationFormat>
  <Paragraphs>27</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إِنَّ الَّذِينَ يُنادُونَكَ مِنْ وَراءِ الْحُجُراتِ أَكْثَرُهُمْ لَا يَعْقِلُونَ (4) وَلَوْ أَنَّهُمْ صَبَرُوا حَتَّى تَخْرُجَ إِلَيْهِمْ لَكانَ خَيْراً لَهُمْ وَاللَّهُ غَفُورٌ رَحِيمٌ (5)</vt:lpstr>
      <vt:lpstr>الشريحة 3</vt:lpstr>
      <vt:lpstr>الشريحة 4</vt:lpstr>
      <vt:lpstr>يَا أَيُّهَا الَّذِينَ آمَنُوا إِنْ جاءَكُمْ فاسِقٌ بِنَبَإٍ فَتَبَيَّنُوا أَنْ تُصِيبُوا قَوْماً بِجَهالَةٍ فَتُصْبِحُوا عَلى مَا فَعَلْتُمْ نادِمِينَ (6)</vt:lpstr>
      <vt:lpstr>الشريحة 6</vt:lpstr>
      <vt:lpstr>الشريحة 7</vt:lpstr>
      <vt:lpstr>الشريحة 8</vt:lpstr>
      <vt:lpstr>الشريحة 9</vt:lpstr>
      <vt:lpstr>الشريحة 10</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103</cp:revision>
  <dcterms:created xsi:type="dcterms:W3CDTF">2009-10-14T19:14:34Z</dcterms:created>
  <dcterms:modified xsi:type="dcterms:W3CDTF">2012-08-24T14:43:23Z</dcterms:modified>
</cp:coreProperties>
</file>