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8" r:id="rId3"/>
    <p:sldId id="277" r:id="rId4"/>
    <p:sldId id="276" r:id="rId5"/>
    <p:sldId id="275" r:id="rId6"/>
    <p:sldId id="274" r:id="rId7"/>
    <p:sldId id="273" r:id="rId8"/>
    <p:sldId id="272" r:id="rId9"/>
    <p:sldId id="271" r:id="rId10"/>
    <p:sldId id="270" r:id="rId11"/>
    <p:sldId id="269" r:id="rId12"/>
    <p:sldId id="279" r:id="rId13"/>
    <p:sldId id="278"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12" y="81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7/6/2012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667000" y="2286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2800" b="1" dirty="0" smtClean="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تفسير 3 </a:t>
            </a:r>
          </a:p>
          <a:p>
            <a:pPr algn="ctr"/>
            <a:r>
              <a:rPr lang="ar-SA" sz="2800" b="1" dirty="0" smtClean="0">
                <a:solidFill>
                  <a:srgbClr val="7F7F7F"/>
                </a:solidFill>
                <a:latin typeface="Calibri" pitchFamily="34" charset="0"/>
                <a:cs typeface="Times New Roman" pitchFamily="18" charset="0"/>
              </a:rPr>
              <a:t>أ د سليمان بن صالح </a:t>
            </a:r>
            <a:r>
              <a:rPr lang="ar-SA" sz="2800" b="1" dirty="0" err="1" smtClean="0">
                <a:solidFill>
                  <a:srgbClr val="7F7F7F"/>
                </a:solidFill>
                <a:latin typeface="Calibri" pitchFamily="34" charset="0"/>
                <a:cs typeface="Times New Roman" pitchFamily="18" charset="0"/>
              </a:rPr>
              <a:t>القرعاوي</a:t>
            </a:r>
            <a:r>
              <a:rPr lang="ar-SA" sz="2800" b="1" dirty="0" smtClean="0">
                <a:solidFill>
                  <a:srgbClr val="7F7F7F"/>
                </a:solidFill>
                <a:latin typeface="Calibri" pitchFamily="34" charset="0"/>
                <a:cs typeface="Times New Roman" pitchFamily="18" charset="0"/>
              </a:rPr>
              <a:t>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dirty="0" smtClean="0"/>
              <a:t>وَاعْلَمُوا أَنَّ فِيكُمْ رَسُولَ اللَّهِ لَوْ يُطِيعُكُمْ فِي كَثِيرٍ مِنَ الْأَمْرِ لَعَنِتُّمْ وَلكِنَّ اللَّهَ حَبَّبَ إِلَيْكُمُ الْإِيمانَ وَزَيَّنَهُ فِي قُلُوبِكُمْ وَكَرَّهَ إِلَيْكُمُ الْكُفْرَ وَالْفُسُوقَ وَالْعِصْيانَ أُولئِكَ هُمُ الرَّاشِدُونَ (7) فَضْلاً مِنَ اللَّهِ وَنِعْمَةً وَاللَّهُ عَلِيمٌ حَكِيمٌ (8)</a:t>
            </a:r>
            <a:endParaRPr lang="ar-SA" sz="2400" dirty="0"/>
          </a:p>
        </p:txBody>
      </p:sp>
      <p:sp>
        <p:nvSpPr>
          <p:cNvPr id="3" name="عنصر نائب للمحتوى 2"/>
          <p:cNvSpPr>
            <a:spLocks noGrp="1"/>
          </p:cNvSpPr>
          <p:nvPr>
            <p:ph idx="1"/>
          </p:nvPr>
        </p:nvSpPr>
        <p:spPr/>
        <p:txBody>
          <a:bodyPr/>
          <a:lstStyle/>
          <a:p>
            <a:pPr rtl="1"/>
            <a:r>
              <a:rPr lang="ar-SA" sz="2800" dirty="0" smtClean="0"/>
              <a:t>وَاعْلَمُوا أَنَّ فِيكُمْ رَسُولَ اللَّهِ لَوْ يُطِيعُكُمْ فِي كَثِيرٍ مِنَ الْأَمْرِ لَعَنِتُّمْ.</a:t>
            </a:r>
            <a:br>
              <a:rPr lang="ar-SA" sz="2800" dirty="0" smtClean="0"/>
            </a:br>
            <a:r>
              <a:rPr lang="ar-SA" sz="2800" dirty="0" smtClean="0"/>
              <a:t>عُطِفَ عَلَى جُمْلَةِ إِنْ </a:t>
            </a:r>
            <a:r>
              <a:rPr lang="ar-SA" sz="2800" dirty="0" err="1" smtClean="0"/>
              <a:t>جاءَكُمْ</a:t>
            </a:r>
            <a:r>
              <a:rPr lang="ar-SA" sz="2800" dirty="0" smtClean="0"/>
              <a:t> فاسِقٌ بِنَبَإٍ ، عَطْفُ تَشْرِيعٍ عَلَى تَشْرِيعٍ وَلَيْسَ مَضْمُونُهَا تَكْمِلَةً لِمَضْمُونِ جُمْلَةِ إِنْ جاءَكُمْ فاسِقٌ إِلَخْ بَلْ هِيَ جُمْلَةٌ مُسْتَقِلَّةٌ.وَابْتِدَاءُ الْجُمْلَةِ بِ اعْلَمُوا لِلِاهْتِمَامِ، </a:t>
            </a:r>
            <a:br>
              <a:rPr lang="ar-SA" sz="2800" dirty="0" smtClean="0"/>
            </a:br>
            <a:r>
              <a:rPr lang="ar-SA" sz="2800" dirty="0" smtClean="0"/>
              <a:t>وَجُمْلَةُ لَوْ يُطِيعُكُمْ فِي كَثِيرٍ مِنَ الْأَمْرِ إِلَخْ يَجُوزُ أَنْ تَكُونَ اسْتِئْنَافًا ابْتِدَائِيًّا.</a:t>
            </a:r>
            <a:br>
              <a:rPr lang="ar-SA" sz="2800" dirty="0" smtClean="0"/>
            </a:br>
            <a:r>
              <a:rPr lang="ar-SA" sz="2800" dirty="0" smtClean="0"/>
              <a:t>فَضَمِيرَا الْجَمْعِ فِي قَوْلِهِ: يُطِيعُكُمْ وَقَوْلِهِ: لَعَنِتُّمْ عَائِدَانِ إِلَى الَّذِينَ آمَنُوا عَلَى تَوْزِيعِ الْفِعْلِ عَلَى الْأَفْرَادِ فَالْمُطَاعُ بَعْضُ الَّذِينَ آمَنُوا وَهُمُ الَّذِينَ يَبْتَغُونَ أَنْ </a:t>
            </a:r>
            <a:r>
              <a:rPr lang="ar-SA" sz="2800" dirty="0" smtClean="0"/>
              <a:t>يعْمل الرَّسُول </a:t>
            </a:r>
            <a:r>
              <a:rPr lang="ar-SA" sz="2800" dirty="0" smtClean="0"/>
              <a:t>صَلَّى اللهُ عَلَيْهِ وَسَلَّمَ بِمَا يَطْلُبُونَ مِنْهُ، </a:t>
            </a:r>
            <a:r>
              <a:rPr lang="ar-SA" sz="2800" dirty="0" err="1" smtClean="0"/>
              <a:t>وَالْعَانِتُ</a:t>
            </a:r>
            <a:r>
              <a:rPr lang="ar-SA" sz="2800" dirty="0" smtClean="0"/>
              <a:t> بَعْضٌ آخَرُ وَهُمْ جُمْهُورُ الْمُؤْمِنِينَ الَّذِينَ يَجْرِي عَلَيْهِمْ قَضَاء </a:t>
            </a:r>
            <a:r>
              <a:rPr lang="ar-SA" sz="2800" dirty="0" err="1" smtClean="0"/>
              <a:t>النبيء</a:t>
            </a:r>
            <a:r>
              <a:rPr lang="ar-SA" sz="2800" dirty="0" smtClean="0"/>
              <a:t> صَلَّى اللهُ عَلَيْهِ وَسَلَّمَ بِحَسَبِ رَغْبَةِ غَيْرِهِمْ. </a:t>
            </a:r>
            <a:br>
              <a:rPr lang="ar-SA" sz="2800" dirty="0" smtClean="0"/>
            </a:br>
            <a:endParaRPr lang="ar-SA"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وَالطَّاعَةُ: عَمَلُ أَحَدٍ يُؤْمَرُ </a:t>
            </a:r>
            <a:r>
              <a:rPr lang="ar-SA" sz="2800" dirty="0" err="1" smtClean="0"/>
              <a:t>بِهِ</a:t>
            </a:r>
            <a:r>
              <a:rPr lang="ar-SA" sz="2800" dirty="0" smtClean="0"/>
              <a:t> وَمَا يُنْهَى عَنْهُ وَمَا يُشَارُ </a:t>
            </a:r>
            <a:r>
              <a:rPr lang="ar-SA" sz="2800" dirty="0" err="1" smtClean="0"/>
              <a:t>بِهِ</a:t>
            </a:r>
            <a:r>
              <a:rPr lang="ar-SA" sz="2800" dirty="0" smtClean="0"/>
              <a:t> عَلَيْهِ، أَيْ لَوْ </a:t>
            </a:r>
            <a:r>
              <a:rPr lang="ar-SA" sz="2800" dirty="0" err="1" smtClean="0"/>
              <a:t>أَطَاعَكُمْ</a:t>
            </a:r>
            <a:r>
              <a:rPr lang="ar-SA" sz="2800" dirty="0" smtClean="0"/>
              <a:t> فِيمَا تَرْغَبُونَ. والْأَمْرِ هُنَا بِمَعْنَى الْحَادِثِ وَالْقَضِيَّةِ النَّازِلَةِ.</a:t>
            </a:r>
            <a:br>
              <a:rPr lang="ar-SA" sz="2800" dirty="0" smtClean="0"/>
            </a:br>
            <a:r>
              <a:rPr lang="ar-SA" sz="2800" dirty="0" smtClean="0"/>
              <a:t>وَالتَّعْرِيفُ فِي الْأَمْرِ تَعْرِيفُ الْجِنْسِ شَامِلٌ لِجَمِيعِ الْأُمُورِ وَلِذَلِكَ جِيءَ مَعَهُ بِلَفْظِ كَثِيرٍ مِنَ أَيْ فِي أَحْدَاثٍ كَثِيرَةٍ مِمَّا لَكُمْ رَغْبَةٌ فِي تَحْصِيلِ شَيْءٍ مِنْهَا فِيهِ مُخَالَفَةٌ لِمَا شَرَعَهُ.</a:t>
            </a:r>
            <a:br>
              <a:rPr lang="ar-SA" sz="2800" dirty="0" smtClean="0"/>
            </a:br>
            <a:r>
              <a:rPr lang="ar-SA" sz="2800" dirty="0" smtClean="0"/>
              <a:t>وَهَذَا احْتِرَازٌ عَنْ طَاعَتِهِ إِيَّاهُمْ فِي بَعْضِ الْأَمْرِ مِمَّا هُوَ غير شؤون التَّشْرِيعِ كَمَا أَطَاعَهُمْ فِي نُزُولِ الْجَيْشِ يَوْمَ بَدْرٍ عَلَى جِهَةٍ يَسْتَأْثِرُونَ فِيهَا بِمَاءِ بَدْرٍ.</a:t>
            </a:r>
            <a:br>
              <a:rPr lang="ar-SA" sz="2800" dirty="0" smtClean="0"/>
            </a:br>
            <a:r>
              <a:rPr lang="ar-SA" sz="2800" dirty="0" smtClean="0"/>
              <a:t>وَالْعَنَتُ: اخْتِلَالُ الْأَمْرِ فِي الْحَاضِرِ أَوْ فِي الْعَاقِبَةِ.</a:t>
            </a:r>
            <a:br>
              <a:rPr lang="ar-SA" sz="2800" dirty="0" smtClean="0"/>
            </a:br>
            <a:r>
              <a:rPr lang="ar-SA" sz="2800" dirty="0" smtClean="0"/>
              <a:t/>
            </a:r>
            <a:br>
              <a:rPr lang="ar-SA" sz="2800" dirty="0" smtClean="0"/>
            </a:b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400" dirty="0" smtClean="0"/>
              <a:t>وَتَقْدِيمُ خَبَرِ (إِنَّ) عَلَى اسْمِهَا فِي قَوْلِهِ: أَنَّ فِيكُمْ رَسُولَ اللَّهِ لِلِاهْتِمَامِ بِهَذَا الْكَوْنِ فِيهِمْ وَتَنْبِيهًا عَلَى أَنَّ وَاجِبَهُمُ الِاغْتِبَاطُ بِهِ وَالْإِخْلَاصُ لَهُ لِأَنَّ كَوْنَهُ فِيهِمْ شَرَفٌ عَظِيمٌ لِجَمَاعَتِهِمْ وَصَلَاحٌ لَهُمْ.</a:t>
            </a:r>
            <a:endParaRPr lang="en-US" sz="2400" dirty="0" smtClean="0"/>
          </a:p>
          <a:p>
            <a:r>
              <a:rPr lang="ar-SA" sz="2400" dirty="0" smtClean="0"/>
              <a:t>وَالْعَنَتُ: الْمَشَقَّةُ، أَيْ لَأَصَابَ السَّاعِينَ فِي أَنْ يعْمل </a:t>
            </a:r>
            <a:r>
              <a:rPr lang="ar-SA" sz="2400" dirty="0" err="1" smtClean="0"/>
              <a:t>النبيء</a:t>
            </a:r>
            <a:r>
              <a:rPr lang="ar-SA" sz="2400" dirty="0" smtClean="0"/>
              <a:t> صَلَّى اللهُ عَلَيْهِ وَسَلَّمَ بِمَا يَرْغَبُونَ الْعَنَتَ</a:t>
            </a:r>
            <a:r>
              <a:rPr lang="ar-SA" sz="2400" dirty="0" smtClean="0"/>
              <a:t>.</a:t>
            </a:r>
            <a:r>
              <a:rPr lang="ar-SA" sz="2400" dirty="0" smtClean="0"/>
              <a:t/>
            </a:r>
            <a:br>
              <a:rPr lang="ar-SA" sz="2400" dirty="0" smtClean="0"/>
            </a:br>
            <a:r>
              <a:rPr lang="ar-SA" sz="2400" dirty="0" smtClean="0"/>
              <a:t>وَلكِنَّ اللَّهَ حَبَّبَ إِلَيْكُمُ الْإِيمانَ وَزَيَّنَهُ فِي قُلُوبِكُمْ وَكَرَّهَ إِلَيْكُمُ الْكُفْرَ وَالْفُسُوقَ وَالْعِصْيانَ أُولئِكَ هُمُ الرَّاشِدُونَ فَضْلًا مِنَ اللَّهِ وَنِعْمَةً وَاللَّهُ عَلِيمٌ حَكِيمٌ (8) .</a:t>
            </a:r>
            <a:br>
              <a:rPr lang="ar-SA" sz="2400" dirty="0" smtClean="0"/>
            </a:br>
            <a:r>
              <a:rPr lang="ar-SA" sz="2400" dirty="0" smtClean="0"/>
              <a:t>الِاسْتِدْرَاكُ الْمُسْتَفَادُ من لكِنَّ </a:t>
            </a:r>
            <a:r>
              <a:rPr lang="ar-SA" sz="2400" dirty="0" err="1" smtClean="0"/>
              <a:t>ناشىء</a:t>
            </a:r>
            <a:r>
              <a:rPr lang="ar-SA" sz="2400" dirty="0" smtClean="0"/>
              <a:t> عَنْ قَوْلِهِ: لَوْ يُطِيعُكُمْ فِي كَثِيرٍ مِنَ الْأَمْرِ لَعَنِتُّمْ لِأَنَّهُ اقْتضى أَن لبَعْضهِم رَغْبَةً فِي أَنْ يطيعهم الرَّسُول صَلَّى اللهُ عَلَيْهِ وَسَلَّمَ فِيمَا يَرْغَبُونَ أَنْ يَفْعَلَهُ مِمَّا يَبْتَغُونَ مِمَّا </a:t>
            </a:r>
            <a:r>
              <a:rPr lang="ar-SA" sz="2400" dirty="0" err="1" smtClean="0"/>
              <a:t>يَخَالُونَهُ</a:t>
            </a:r>
            <a:r>
              <a:rPr lang="ar-SA" sz="2400" dirty="0" smtClean="0"/>
              <a:t> صَالِحًا بِهِمْ فِي أَشْيَاءَ كَثِيرَةٍ تُعْرَضُ لَهُمْ. وَالْمَعْنَى: وَلَكِنَّ اللَّهَ لَا يَأْمُرُ رَسُولَهَ إِلَّا بِمَا فِيهِ صَلَاحُ الْعَاقِبَةِ وَإِنْ لَمْ يُصَادِفْ رَغَبَاتِكُمُ الْعَاجِلَةَ وَذَلِكَ فِيمَا شَرَعَهُ اللَّهُ مِنَ الْأَحْكَامِ</a:t>
            </a: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فَالْإِيمَانُ هَنَا مُرَادٌ مِنْهُ أَحْكَامُ الْإِسْلَامِ وَلَيْسَ مُرَادًا مِنْهُ الِاعْتِقَادُ، فَإِنَّ اسْمَ الْإِيمَانِ وَاسْمَ الْإِسْلَامِ يَتَوَارَدَانِ، أَيْ حُبِّبَ إِلَيْكُمُ الْإِيمَانُ الَّذِي هُوَ الدِّينُ الَّذِي جَاءَ </a:t>
            </a:r>
            <a:r>
              <a:rPr lang="ar-SA" sz="2800" dirty="0" err="1" smtClean="0"/>
              <a:t>بِهِ</a:t>
            </a:r>
            <a:r>
              <a:rPr lang="ar-SA" sz="2800" dirty="0" smtClean="0"/>
              <a:t> الرَّسُول صَلَّى اللهُ عَلَيْهِ وَسَلَّمَ، وَهَذَا تَحْرِيضٌ عَلَى التَّسْلِيمِ لِمَا يَأْمُرُ </a:t>
            </a:r>
            <a:r>
              <a:rPr lang="ar-SA" sz="2800" dirty="0" err="1" smtClean="0"/>
              <a:t>بِهِ</a:t>
            </a:r>
            <a:r>
              <a:rPr lang="ar-SA" sz="2800" dirty="0" smtClean="0"/>
              <a:t> الرَّسُول صَلَّى اللهُ عَلَيْهِ وَسَلَّمَ وَهُوَ فِي مَعْنَى قَوْلِهِ تَعَالَى: حَتَّى يُحَكِّمُوكَ فِيما شَجَرَ بَيْنَهُمْ ثُمَّ لَا يَجِدُوا فِي أَنْفُسِهِمْ حَرَجاً مِمَّا قَضَيْتَ وَيُسَلِّمُوا تَسْلِيماً وَلِذَا فَكَوْنُهُ حَبَّبَ إِلَيْهِمُ الْإِيمَانَ إِدْمَاجٌ وَإِيجَازٌ. وَالتَّقْدِيرُ: وَلَكِنَّ اللَّهَ شَرَعَ لَكُمُ الْإِسْلَامَ وَحَبَّبَهُ إِلَيْكُمْ أَيْ </a:t>
            </a:r>
            <a:r>
              <a:rPr lang="ar-SA" sz="2800" dirty="0" err="1" smtClean="0"/>
              <a:t>دَعَاكُمْ</a:t>
            </a:r>
            <a:r>
              <a:rPr lang="ar-SA" sz="2800" dirty="0" smtClean="0"/>
              <a:t> إِلَى حُبِّهِ </a:t>
            </a:r>
            <a:r>
              <a:rPr lang="ar-SA" sz="2800" dirty="0" err="1" smtClean="0"/>
              <a:t>وَالرِّضَى</a:t>
            </a:r>
            <a:r>
              <a:rPr lang="ar-SA" sz="2800" dirty="0" smtClean="0"/>
              <a:t> </a:t>
            </a:r>
            <a:r>
              <a:rPr lang="ar-SA" sz="2800" dirty="0" err="1" smtClean="0"/>
              <a:t>بِهِ</a:t>
            </a:r>
            <a:r>
              <a:rPr lang="ar-SA" sz="2800" dirty="0" smtClean="0"/>
              <a:t> فَامْتَثَلْتُمْ.</a:t>
            </a:r>
            <a:br>
              <a:rPr lang="ar-SA" sz="2800" dirty="0" smtClean="0"/>
            </a:br>
            <a:r>
              <a:rPr lang="ar-SA" sz="2800" dirty="0" smtClean="0"/>
              <a:t>وَفِي قَوْلِهِ: وَكَرَّهَ إِلَيْكُمُ الْكُفْرَ وَالْفُسُوقَ وَالْعِصْيانَ تَعْرِيضٌ بِأَنَّ الَّذِينَ لَا يطيعون الرَّسُول صَلَّى اللهُ عَلَيْهِ وَسَلَّمَ فِيهِمْ بَقِيَّةٌ مِنَ الْكُفْرِ وَالْفُسُوقِ، </a:t>
            </a:r>
            <a:endParaRPr lang="en-US" sz="2800" dirty="0" smtClean="0"/>
          </a:p>
          <a:p>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وَذَكَرَ اسْمَ اللَّهِ فِي صَدْرِ جُمْلَةِ الِاسْتِدْرَاكِ دُونَ ضَمِيرِ الْمُتَكَلِّمِ لِمَا يُشْعِرُ </a:t>
            </a:r>
            <a:r>
              <a:rPr lang="ar-SA" sz="2800" dirty="0" err="1" smtClean="0"/>
              <a:t>بِهِ</a:t>
            </a:r>
            <a:r>
              <a:rPr lang="ar-SA" sz="2800" dirty="0" smtClean="0"/>
              <a:t> اسْمُ الْجَلَالَةِ مِنَ الْمَهَابَةِ وَالرَّوْعَةِ. وَمَا يَقْتَضِيهِ مِنْ وَاجِبِ </a:t>
            </a:r>
            <a:r>
              <a:rPr lang="ar-SA" sz="2800" dirty="0" err="1" smtClean="0"/>
              <a:t>اقْتِبَالِ</a:t>
            </a:r>
            <a:r>
              <a:rPr lang="ar-SA" sz="2800" dirty="0" smtClean="0"/>
              <a:t> مَا حَبَّبَ إِلَيْهِ وَنَبْذِ مَا كَرَّهَ إِلَيْهِ</a:t>
            </a:r>
            <a:r>
              <a:rPr lang="ar-SA" sz="2800" dirty="0" smtClean="0"/>
              <a:t>.</a:t>
            </a:r>
            <a:r>
              <a:rPr lang="ar-SA" sz="2800" dirty="0" smtClean="0"/>
              <a:t/>
            </a:r>
            <a:br>
              <a:rPr lang="ar-SA" sz="2800" dirty="0" smtClean="0"/>
            </a:br>
            <a:r>
              <a:rPr lang="ar-SA" sz="2800" dirty="0" smtClean="0"/>
              <a:t>وَجُمْلَةُ أُولئِكَ هُمُ الرَّاشِدُونَ مُعْتَرِضَةٌ لِلْمَدْحِ. وَالْإِشَارَةُ </a:t>
            </a:r>
            <a:r>
              <a:rPr lang="ar-SA" sz="2800" dirty="0" err="1" smtClean="0"/>
              <a:t>بِ</a:t>
            </a:r>
            <a:r>
              <a:rPr lang="ar-SA" sz="2800" dirty="0" smtClean="0"/>
              <a:t> أُولئِكَ إِلَى ضَمِيرِ الْمُخَاطَبِينَ فِي قَوْلِهِ: إِلَيْكُمُ مَرَّتَيْنِ وَفِي قَوْلِهِ: قُلُوبِكُمْ أَيِ الَّذِينَ أَحَبُّوا الْإِيمَانَ وَتَزَيَّنَتْ </a:t>
            </a:r>
            <a:r>
              <a:rPr lang="ar-SA" sz="2800" dirty="0" err="1" smtClean="0"/>
              <a:t>بِهِ</a:t>
            </a:r>
            <a:r>
              <a:rPr lang="ar-SA" sz="2800" dirty="0" smtClean="0"/>
              <a:t> قُلُوبُهُمْ، وَكَرِهُوا الْكُفْرَ وَالْفُسُوقَ وَالْعِصْيَانَ هُمُ الرَّاشِدُونَ، أَيْ هُمُ الْمُسْتَقِيمُونَ عَلَى طَرِيقِ الْحَقِّ.</a:t>
            </a:r>
            <a:br>
              <a:rPr lang="ar-SA" sz="2800" dirty="0" smtClean="0"/>
            </a:br>
            <a:r>
              <a:rPr lang="ar-SA" sz="2800" dirty="0" smtClean="0"/>
              <a:t>وَأَفَادَ ضَمِيرُ الْفَصْلِ الْقَصْرَ وَهُوَ قَصْرُ إِفْرَادٍ إِشَارَةً إِلَى أَنَّ بَيْنَهُمْ فَرِيقًا لَيْسُوا بِرَاشِدِينَ وَهُمُ الَّذِينَ تَلَبَّسُوا بِالْفِسْقِ حِينَ تَلَبُّسِهِمْ </a:t>
            </a:r>
            <a:r>
              <a:rPr lang="ar-SA" sz="2800" dirty="0" err="1" smtClean="0"/>
              <a:t>بِهِ</a:t>
            </a:r>
            <a:r>
              <a:rPr lang="ar-SA" sz="2800" dirty="0" smtClean="0"/>
              <a:t> فَإِنْ أَقْلَعُوا عَنْهُ الْتَحَقُوا بِالرَّاشِدِينَ.</a:t>
            </a:r>
            <a:endParaRPr lang="en-US" sz="2800" dirty="0" smtClean="0"/>
          </a:p>
          <a:p>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وَانْتَصَبَ فَضْلًا مِنَ اللَّهِ وَنِعْمَةً عَلَى الْمَفْعُولِ الْمُطْلَقِ الْمُبَيِّنِ لِلنَّوْعِ مِنْ أَفْعَالِ حَبَّبَ وَزَيَّنَ وَكَرَّهَ لِأَنَّ ذَلِكَ </a:t>
            </a:r>
            <a:r>
              <a:rPr lang="ar-SA" dirty="0" err="1" smtClean="0"/>
              <a:t>التَّحْبِيبَ</a:t>
            </a:r>
            <a:r>
              <a:rPr lang="ar-SA" dirty="0" smtClean="0"/>
              <a:t> وَالتَّزْيِينَ </a:t>
            </a:r>
            <a:r>
              <a:rPr lang="ar-SA" dirty="0" err="1" smtClean="0"/>
              <a:t>وَالتَّكْرِيهَ</a:t>
            </a:r>
            <a:r>
              <a:rPr lang="ar-SA" dirty="0" smtClean="0"/>
              <a:t> مِنْ نَوْعِ الْفَضْلِ وَالنِّعْمَةِ.</a:t>
            </a:r>
            <a:br>
              <a:rPr lang="ar-SA" dirty="0" smtClean="0"/>
            </a:br>
            <a:r>
              <a:rPr lang="ar-SA" dirty="0" smtClean="0"/>
              <a:t>وَجُمْلَةُ وَاللَّهُ عَلِيمٌ حَكِيمٌ تَذْيِيلٌ لِجُمْلَةِ وَاعْلَمُوا أَنَّ فِيكُمْ رَسُولَ اللَّهِ إِلَى آخِرِهَا إِشَارَةٌ إِلَى أَنَّ مَا ذُكِرَ فِيهَا مِنْ آثَارِ عِلْمِ اللَّهِ وَحِكْمَتِهِ.. وَالْوَاو اعتراضية.</a:t>
            </a:r>
            <a:br>
              <a:rPr lang="ar-SA" dirty="0" smtClean="0"/>
            </a:br>
            <a:r>
              <a:rPr lang="ar-SA" dirty="0" smtClean="0"/>
              <a:t/>
            </a:r>
            <a:br>
              <a:rPr lang="ar-SA" dirty="0" smtClean="0"/>
            </a:b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000" dirty="0" smtClean="0"/>
              <a:t>وَإِنْ طائِفَتانِ مِنَ الْمُؤْمِنِينَ اقْتَتَلُوا فَأَصْلِحُوا بَيْنَهُما فَإِنْ بَغَتْ إِحْداهُما عَلَى الْأُخْرى فَقاتِلُوا الَّتِي تَبْغِي حَتَّى تَفِيءَ إِلى أَمْرِ اللَّهِ فَإِنْ فاءَتْ فَأَصْلِحُوا بَيْنَهُما بِالْعَدْلِ وَأَقْسِطُوا إِنَّ اللَّهَ يُحِبُّ الْمُقْسِطِينَ (9)</a:t>
            </a:r>
            <a:br>
              <a:rPr lang="ar-SA" sz="2000" dirty="0" smtClean="0"/>
            </a:br>
            <a:endParaRPr lang="ar-SA" sz="2000" dirty="0"/>
          </a:p>
        </p:txBody>
      </p:sp>
      <p:sp>
        <p:nvSpPr>
          <p:cNvPr id="3" name="عنصر نائب للمحتوى 2"/>
          <p:cNvSpPr>
            <a:spLocks noGrp="1"/>
          </p:cNvSpPr>
          <p:nvPr>
            <p:ph idx="1"/>
          </p:nvPr>
        </p:nvSpPr>
        <p:spPr/>
        <p:txBody>
          <a:bodyPr/>
          <a:lstStyle/>
          <a:p>
            <a:r>
              <a:rPr lang="ar-SA" sz="2400" dirty="0" smtClean="0"/>
              <a:t>لِمَا جَرَى قَوْلُهُ: أَنْ تُصِيبُوا قَوْماً بِجَهالَةٍ ، الْآيَةَ كَانَ مِمَّا يَصْدُقُ عَلَيْهِ إِصَابَةُ قَوْمٍ أَنْ تَقَعَ الْإِصَابَةُ بَيْنَ طَائِفَتَيْنِ مِنَ الْمُؤْمِنِينَ لِأَنَّ مِنَ الْأَخْبَارِ الْكَاذِبَةِ أَخْبَارَ النَّمِيمَةِ بَيْنَ الْقَبَائِلِ وَخَطَرُهَا أَكْبَرُ مِمَّا يَجْرِي بَين الْأَفْرَاد والتبين فِيهَا أَعْسَرُ، وَقَدْ لَا يحصل التبيّن إِلَّا بَعْدَ أَنْ تَسْتَعِرَ نَارُ الْفِتْنَةِ وَلَا تُجْدِيَ النَّدَامَةُ. وَفِي «الصَّحِيحَيْنِ» عَنْ أَنَسِ بْنِ مَالِكٍ: أَنَّ الْآيَةَ نَزَلَتْ فِي قِصَّةِ مُرُورِ رَسُول الله صَلَّى اللهُ عَلَيْهِ وَسَلَّمَ عَلَى مَجْلِسٍ فِيهِ عَبْدُ اللَّهِ بْنُ أُبَيٍّ بْنُ سَلُولَ وَرَسُول الله صَلَّى اللهُ عَلَيْهِ وَسَلَّمَ عَلَى حِمَارٍ فَوَقَفَ رَسُول الله صَلَّى اللهُ عَلَيْهِ وَسَلَّمَ وَبَالَ الْحِمَارُ، فَقَالَ عَبْدُ اللَّهِ بْنُ أُبَيٍّ: خَلِّ سَبِيلَ حِمَارِكَ فَقَدْ آذَانَا نَتَنُهُ. فَقَالَ لَهُ عَبْدُ اللَّهِ بْنُ </a:t>
            </a:r>
            <a:r>
              <a:rPr lang="ar-SA" sz="2400" dirty="0" err="1" smtClean="0"/>
              <a:t>رَوَاحَةَ</a:t>
            </a:r>
            <a:r>
              <a:rPr lang="ar-SA" sz="2400" dirty="0" smtClean="0"/>
              <a:t>: وَاللَّهِ إِنَّ بَوْلَ حِمَارِهِ لَأَطْيَبُ مِنْ مِسْكِكَ </a:t>
            </a:r>
            <a:r>
              <a:rPr lang="ar-SA" sz="2400" dirty="0" err="1" smtClean="0"/>
              <a:t>فَاسْتَبَّا</a:t>
            </a:r>
            <a:r>
              <a:rPr lang="ar-SA" sz="2400" dirty="0" smtClean="0"/>
              <a:t> </a:t>
            </a:r>
            <a:r>
              <a:rPr lang="ar-SA" sz="2400" dirty="0" err="1" smtClean="0"/>
              <a:t>وَتَجَالَدَا</a:t>
            </a:r>
            <a:r>
              <a:rPr lang="ar-SA" sz="2400" dirty="0" smtClean="0"/>
              <a:t> وَجَاءَ قَوْمَاهُمَا الْأَوْسُ وَالْخَزْرَجُ، </a:t>
            </a:r>
            <a:r>
              <a:rPr lang="ar-SA" sz="2400" dirty="0" err="1" smtClean="0"/>
              <a:t>فَتَجَالَدُوا</a:t>
            </a:r>
            <a:r>
              <a:rPr lang="ar-SA" sz="2400" dirty="0" smtClean="0"/>
              <a:t> بِالنِّعَالِ وَالسَّعَفِ فَرَجَعَ إِلَيْهِمْ</a:t>
            </a:r>
            <a:br>
              <a:rPr lang="ar-SA" sz="2400" dirty="0" smtClean="0"/>
            </a:br>
            <a:r>
              <a:rPr lang="ar-SA" sz="2400" dirty="0" smtClean="0"/>
              <a:t>رَسُولُ اللَّهِ فَأَصْلَحَ بَيْنَهُمْ ... فَنَزَلَتْ هَذِهِ الْآيَةُ. وَفِي «الصَّحِيحَيْنِ» عَنْ أُسَامَةَ بْنِ زَيْدٍ:</a:t>
            </a:r>
            <a:br>
              <a:rPr lang="ar-SA" sz="2400" dirty="0" smtClean="0"/>
            </a:br>
            <a:r>
              <a:rPr lang="ar-SA" sz="2400" dirty="0" smtClean="0"/>
              <a:t>وَلَيْسَ فِيهِ أَنَّ الْآيَةَ نَزَلَتْ فِي تِلْكَ الْحَادِثَةِ.</a:t>
            </a:r>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وَالْبَغْيُ: الظُّلْمُ وَالِاعْتِدَاءُ عَلَى حَقِّ الْغَيْرِ، وَهُوَ هُنَا مُسْتَعْمَلٌ فِي مَعْنَاهُ اللُّغَوِيِّ وَهُوَ غَيْرُ مَعْنَاهِ الْفِقْهِيِّ فَ الَّتِي تَبْغِي هِيَ الطَّائِفَةُ الظَّالِمَةُ الْخَارِجَةُ عَنِ الْحَقِّ وَإِنْ لَمْ تُقَاتِلْ لِأَنَّ بَغْيَهَا يَحْمِلُ الطَّائِفَةَ الْمَبْغِيَّ عَلَيْهَا أَنْ تُدَافِعَ عَنْ حَقِّهَا. وَإِنَّمَا جُعِلَ حُكْمُ قِتَالِ الْبَاغِيَةِ أَنْ تَكُونَ طَائِفَةً لِأَنَّ الْجَمَاعَةَ يَعْسُرُ الْأَخْذُ عَلَى أَيْدِي ظُلْمِهِمْ بِأَفْرَادٍ مِنَ النَّاسِ وَأَعْوَانِ الشُّرْطَةِ فَتَعَيَّنَ أَنْ يَكُونَ كَفُّهُمْ عَنِ الْبَغْيِ بِالْجَيْشِ وَالسِّلَاحِ.</a:t>
            </a:r>
            <a:br>
              <a:rPr lang="ar-SA" dirty="0" smtClean="0"/>
            </a:br>
            <a:r>
              <a:rPr lang="ar-SA" dirty="0" smtClean="0"/>
              <a:t>وَهَذَا فِي التَّقَاتُلِ بَيْنَ الْجَمَاعَاتِ وَالْقَبَائِلِ، فَأَمَّا خُرُوجُ فِئَةٍ عَنْ جَمَاعَةِ الْمُسْلِمِينَ فَهُوَ أَشَدُّ وَلَيْسَ هُوَ مَوْرِدَ هَذِهِ الْآيَةِ وَلَكِنَّهَا أَصْلٌ لَهُ فِي التَّشْرِيعِ.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وَقَدْ بَغَى أَهْلُ الرِّدَّةِ عَلَى جَمَاعَةِ الْمُسْلِمِينَ بَغْيًا بِغَيْرِ قِتَالٍ فَقَاتَلَهُمْ أَبُو بَكْرٍ رَضِيَ اللَّهُ عَنْهُ، وَبَغَى بُغَاةُ أَهْلِ مِصْرَ عَلَى عُثْمَانَ رَضِيَ اللَّهُ عَنْهُ فَكَانُوا بُغَاةً عَلَى جَمَاعَةِ الْمُؤْمِنِينَ، فَأَبَى عُثْمَانُ قِتَالَهُمْ وَكَرِهَ أَنْ يَكُونَ سَبَبًا فِي إِرَاقَةِ دِمَاءِ الْمُسْلِمِينَ اجْتِهَادًا مِنْهُ فَوَجَبَ عَلَى الْمُسلمين طَاعَته لِأَن وَلِيُّ الْأَمْرِ وَلَمْ يَنْفُوا عَنِ الثُّوَّارِ حُكْمَ الْبَغْيِ</a:t>
            </a:r>
            <a:r>
              <a:rPr lang="ar-SA" sz="2800" dirty="0" smtClean="0"/>
              <a:t>.</a:t>
            </a:r>
            <a:endParaRPr lang="en-US" sz="2800" dirty="0" smtClean="0"/>
          </a:p>
          <a:p>
            <a:r>
              <a:rPr lang="ar-SA" sz="2800" dirty="0" smtClean="0"/>
              <a:t>وَالْأَمْرُ فِي قَوْلِهِ: فَقاتِلُوا الَّتِي تَبْغِي لِلْوُجُوبِ، لِأَنَّ هَذَا حُكْمٌ بَيْنَ الْخَصْمَيْنِ وَالْقَضَاءُ بِالْحَقِّ وَاجِبٌ لِأَنَّهُ لِحِفْظِ حَقِّ الْمُحِقِّ، وَلِأَنَّ تَرْكَ قِتَالِ الْبَاغِيَةِ يَجُرُّ إِلَى اسْتِرْسَالِهَا فِي الْبَغْيِ وَإِضَاعَةِ حُقُوقِ الْمَبْغِيِّ عَلَيْهَا فِي الْأَنْفُسِ وَالْأَحْوَالِ وَالْأَغْرَاضِ وَاللَّهُ لَا يُحِبُّ الْفَسَادَ، </a:t>
            </a:r>
            <a:endParaRPr lang="ar-SA"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وَجَعَلَ الْفَيْءَ إِلَى أَمْرِ اللَّهِ غَايَةً لِلْمُقَاتِلَةِ، أَيْ يَسْتَمِرُّ قِتَالُ الطَّائِفَةِ الْبَاغِيَةِ إِلَى غَايَةِ رُجُوعِهَا إِلَى أَمْرِ اللَّهِ، وَأَمْرُ اللَّهِ هُوَ مَا فِي الشَّرِيعَةِ مِنَ الْعَدْلِ وَالْكَفِّ عَنِ الظُّلْمِ، أَيْ حَتَّى تُقْلِعَ عَنْ بَغْيِهَا، وَأُتْبِعَ مَفْهُومُ الْغَايَةِ بِبَيَانِ مَا تُعَامَلُ </a:t>
            </a:r>
            <a:r>
              <a:rPr lang="ar-SA" sz="2400" dirty="0" err="1" smtClean="0"/>
              <a:t>بِهِ</a:t>
            </a:r>
            <a:r>
              <a:rPr lang="ar-SA" sz="2400" dirty="0" smtClean="0"/>
              <a:t> الطَّائِفَتَانِ بعد أَن تفي الْبَاغِيَةُ بِقَوْلِهِ:</a:t>
            </a:r>
            <a:br>
              <a:rPr lang="ar-SA" sz="2400" dirty="0" smtClean="0"/>
            </a:br>
            <a:r>
              <a:rPr lang="ar-SA" sz="2400" dirty="0" smtClean="0"/>
              <a:t>فَإِنْ فاءَتْ فَأَصْلِحُوا بَيْنَهُما بِالْعَدْلِ، وَالْبَاءُ لِلْمُلَابَسَةِ وَالْمَجْرُورُ حَالٌ من ضمير فَأَصْلِحُوا.</a:t>
            </a:r>
            <a:br>
              <a:rPr lang="ar-SA" sz="2400" dirty="0" smtClean="0"/>
            </a:br>
            <a:r>
              <a:rPr lang="ar-SA" sz="2400" dirty="0" smtClean="0"/>
              <a:t>وَالْعَدْلُ: هُوَ مَا يَقَعُ التَّصَالُحُ عَلَيْهِ بِالتَّرَاضِي وَالْإِنْصَافِ وَأَنْ لَا يَضُرَّ بِإِحْدَى الطَّائِفَتَيْنِ فَإِنَّ </a:t>
            </a:r>
            <a:r>
              <a:rPr lang="ar-SA" sz="2400" dirty="0" err="1" smtClean="0"/>
              <a:t>الْمَتَالِفَ</a:t>
            </a:r>
            <a:r>
              <a:rPr lang="ar-SA" sz="2400" dirty="0" smtClean="0"/>
              <a:t> الَّتِي تَلْحَقُ كِلْتَا الطَّائِفَتَيْنِ قَدْ تَتَفَاوَتُ تَفَاوُتًا شَدِيدًا فَتَجِبُ مُرَاعَاةُ التَّعْدِيلِ.</a:t>
            </a:r>
            <a:br>
              <a:rPr lang="ar-SA" sz="2400" dirty="0" smtClean="0"/>
            </a:br>
            <a:r>
              <a:rPr lang="ar-SA" sz="2400" dirty="0" smtClean="0"/>
              <a:t>وَقَيَّدَ الْإِصْلَاحَ الْمَأْمُورَ </a:t>
            </a:r>
            <a:r>
              <a:rPr lang="ar-SA" sz="2400" dirty="0" err="1" smtClean="0"/>
              <a:t>بِهِ</a:t>
            </a:r>
            <a:r>
              <a:rPr lang="ar-SA" sz="2400" dirty="0" smtClean="0"/>
              <a:t> ثَانِيًا بِقَيْدِ أَنْ تَفِيءَ الْبَاغِيَةُ بِقَيْدِ بِالْعَدْلِ وَلَمْ يُقَيِّدِ الْإِصْلَاحَ الْمَأْمُورَ </a:t>
            </a:r>
            <a:r>
              <a:rPr lang="ar-SA" sz="2400" dirty="0" err="1" smtClean="0"/>
              <a:t>بِهِ</a:t>
            </a:r>
            <a:r>
              <a:rPr lang="ar-SA" sz="2400" dirty="0" smtClean="0"/>
              <a:t>، وَهَذَا الْقَيْدُ يُقَيَّدُ </a:t>
            </a:r>
            <a:r>
              <a:rPr lang="ar-SA" sz="2400" dirty="0" err="1" smtClean="0"/>
              <a:t>بِهِ</a:t>
            </a:r>
            <a:r>
              <a:rPr lang="ar-SA" sz="2400" dirty="0" smtClean="0"/>
              <a:t> أَيْضًا الْإِصْلَاحُ الْمَأْمُورُ </a:t>
            </a:r>
            <a:r>
              <a:rPr lang="ar-SA" sz="2400" dirty="0" err="1" smtClean="0"/>
              <a:t>بِهِ</a:t>
            </a:r>
            <a:r>
              <a:rPr lang="ar-SA" sz="2400" dirty="0" smtClean="0"/>
              <a:t> أَوَّلًا لِأَنَّ الْقَيْدَ مِنْ شَأْنِهِ أَنْ يَعُودَ إِلَيْهِ لِاتِّحَادِ سَبَبِ الْمُطْلَقِ وَالْمُقَيَّدِ، أَيْ يَجِبُ الْعَدْلُ فِي صُورَةِ الْإِصْلَاحِ فَلَا يُضَيِّعُوا بِصُورَةِ الصُّلْحِ مَنَافِعَ عَنْ كِلَا الْفَرِيقَيْنِ إِلَّا بِقَدْرِ مَا تَقْتَضِيهِ حَقِيقَةُ الصُّلْحِ مِنْ نُزُولٍ عَنْ بَعْضِ الْحَقِّ بِالْمَعْرُوفِ.</a:t>
            </a:r>
            <a:br>
              <a:rPr lang="ar-SA" sz="2400" dirty="0" smtClean="0"/>
            </a:b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ثُمَّ أَمَرَ الْمُسْلِمِينَ بِالْعَدْلِ بِقَوْلِهِ: وَأَقْسِطُوا أَمْرًا عَامًّا تَذْيِيلًا لِلْأَمْرِ بِالْعَدْلِ الْخَاصِّ فِي الصُّلْحِ بَيْنَ الْفَرِيقَيْنِ، فَشَمِلَ ذَلِكَ هَذَا الْأَمْرَ الْعَامَّ أَنْ يَعْدِلُوا فِي صُورَةِ مَا إِذَا قَاتَلُوا الَّتِي تَبْغِي، ثُمَّ قَالَ: فَإِنْ فاءَتْ فَأَصْلِحُوا بَيْنَهُما. وَهَذَا إِصْلَاحٌ ثَانٍ بَعْدِ الْإِصْلَاحِ الْمَأْمُورِ </a:t>
            </a:r>
            <a:r>
              <a:rPr lang="ar-SA" dirty="0" err="1" smtClean="0"/>
              <a:t>بِهِ</a:t>
            </a:r>
            <a:r>
              <a:rPr lang="ar-SA" dirty="0" smtClean="0"/>
              <a:t> ابْتِدَاءً. وَمَعْنَاهُ: أَنَّ الْفِئَةَ الَّتِي خَضَعَتْ لِلْقُوَّةِ وَأَلْقَتِ السِّلَاحَ تَكُونُ مَكْسُورَةَ الْخَاطِرِ شَاعِرَةً بِانْتِصَارِ الْفِئَةِ الْأُخْرَى عَلَيْهَا فَأَوْجَبَ عَلَى الْمُسْلِمِينَ أَنْ يُصْلِحُوا بَيْنَهُمَا بِتَرْغِيبِهِمَا فِي إِزَالَةِ الْإِحَنِ وَالرُّجُوعِ إِلَى أُخُوَّةِ الْإِسْلَامِ لِئَلَّا يَعُودَ التَّنَكُّرُ بَيْنَهُمَا.</a:t>
            </a:r>
            <a:br>
              <a:rPr lang="ar-SA" dirty="0" smtClean="0"/>
            </a:b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795</Words>
  <Application>Microsoft Office PowerPoint</Application>
  <PresentationFormat>A4 Paper (210x297 mm)‎</PresentationFormat>
  <Paragraphs>25</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وَاعْلَمُوا أَنَّ فِيكُمْ رَسُولَ اللَّهِ لَوْ يُطِيعُكُمْ فِي كَثِيرٍ مِنَ الْأَمْرِ لَعَنِتُّمْ وَلكِنَّ اللَّهَ حَبَّبَ إِلَيْكُمُ الْإِيمانَ وَزَيَّنَهُ فِي قُلُوبِكُمْ وَكَرَّهَ إِلَيْكُمُ الْكُفْرَ وَالْفُسُوقَ وَالْعِصْيانَ أُولئِكَ هُمُ الرَّاشِدُونَ (7) فَضْلاً مِنَ اللَّهِ وَنِعْمَةً وَاللَّهُ عَلِيمٌ حَكِيمٌ (8)</vt:lpstr>
      <vt:lpstr>الشريحة 3</vt:lpstr>
      <vt:lpstr>الشريحة 4</vt:lpstr>
      <vt:lpstr>الشريحة 5</vt:lpstr>
      <vt:lpstr>الشريحة 6</vt:lpstr>
      <vt:lpstr>الشريحة 7</vt:lpstr>
      <vt:lpstr>وَإِنْ طائِفَتانِ مِنَ الْمُؤْمِنِينَ اقْتَتَلُوا فَأَصْلِحُوا بَيْنَهُما فَإِنْ بَغَتْ إِحْداهُما عَلَى الْأُخْرى فَقاتِلُوا الَّتِي تَبْغِي حَتَّى تَفِيءَ إِلى أَمْرِ اللَّهِ فَإِنْ فاءَتْ فَأَصْلِحُوا بَيْنَهُما بِالْعَدْلِ وَأَقْسِطُوا إِنَّ اللَّهَ يُحِبُّ الْمُقْسِطِينَ (9) </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user1</cp:lastModifiedBy>
  <cp:revision>101</cp:revision>
  <dcterms:created xsi:type="dcterms:W3CDTF">2009-10-14T19:14:34Z</dcterms:created>
  <dcterms:modified xsi:type="dcterms:W3CDTF">2012-07-06T18:32:04Z</dcterms:modified>
</cp:coreProperties>
</file>