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67" r:id="rId3"/>
    <p:sldId id="268" r:id="rId4"/>
    <p:sldId id="269" r:id="rId5"/>
    <p:sldId id="270" r:id="rId6"/>
    <p:sldId id="272" r:id="rId7"/>
    <p:sldId id="271" r:id="rId8"/>
    <p:sldId id="273" r:id="rId9"/>
    <p:sldId id="277" r:id="rId10"/>
    <p:sldId id="275" r:id="rId11"/>
    <p:sldId id="276" r:id="rId12"/>
    <p:sldId id="266" r:id="rId13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521415D9-36F7-43E2-AB2F-B90AF26B5E84}">
      <p14:sectionLst xmlns:p14="http://schemas.microsoft.com/office/powerpoint/2010/main">
        <p14:section name="مقطع افتراضي" id="{B754E60E-21A6-4442-B511-07B768C6B490}">
          <p14:sldIdLst>
            <p14:sldId id="256"/>
            <p14:sldId id="267"/>
            <p14:sldId id="268"/>
            <p14:sldId id="269"/>
            <p14:sldId id="270"/>
            <p14:sldId id="272"/>
            <p14:sldId id="271"/>
            <p14:sldId id="273"/>
            <p14:sldId id="277"/>
            <p14:sldId id="275"/>
            <p14:sldId id="276"/>
          </p14:sldIdLst>
        </p14:section>
        <p14:section name="مقطع بدون عنوان" id="{95381BA0-8EB6-45E7-B2C7-0273E03481C7}">
          <p14:sldIdLst>
            <p14:sldId id="266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49" d="100"/>
          <a:sy n="49" d="100"/>
        </p:scale>
        <p:origin x="-1002" y="-7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93177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التعليم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مناهج الفكر الحديث</a:t>
            </a:r>
            <a:endParaRPr lang="en-US" sz="2800" b="1" dirty="0" smtClean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  <a:p>
            <a:pPr algn="ctr"/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r>
              <a:rPr lang="ar-SA" sz="26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أ.د</a:t>
            </a: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مختار محمود عطا الله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8" name="Subtitle 2"/>
          <p:cNvSpPr txBox="1">
            <a:spLocks/>
          </p:cNvSpPr>
          <p:nvPr/>
        </p:nvSpPr>
        <p:spPr bwMode="auto">
          <a:xfrm>
            <a:off x="3733800" y="304800"/>
            <a:ext cx="2260600" cy="533400"/>
          </a:xfrm>
          <a:prstGeom prst="rect">
            <a:avLst/>
          </a:prstGeom>
          <a:ln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600" dirty="0" smtClean="0">
                <a:solidFill>
                  <a:srgbClr val="FFFF00"/>
                </a:solidFill>
                <a:latin typeface="ae_AlMateen" pitchFamily="2" charset="-78"/>
                <a:cs typeface="ae_AlMateen" pitchFamily="2" charset="-78"/>
              </a:rPr>
              <a:t>كلية الأداب</a:t>
            </a:r>
            <a:endParaRPr lang="en-US" sz="2600" dirty="0">
              <a:solidFill>
                <a:srgbClr val="FFFF00"/>
              </a:solidFill>
              <a:latin typeface="ae_AlMateen" pitchFamily="2" charset="-78"/>
              <a:cs typeface="ae_AlMatee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ar-SA" sz="6600" b="1" dirty="0" smtClean="0"/>
              <a:t>المحاضرة </a:t>
            </a:r>
            <a:r>
              <a:rPr lang="ar-SA" sz="6600" b="1" dirty="0" smtClean="0"/>
              <a:t>الثامنة</a:t>
            </a:r>
            <a:endParaRPr lang="ar-SA" sz="6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عنوان المحاضرة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ar-SA" sz="4400" b="1" spc="3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تابع </a:t>
            </a:r>
          </a:p>
          <a:p>
            <a:pPr algn="ctr"/>
            <a:r>
              <a:rPr lang="ar-SA" sz="4400" b="1" spc="3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المنهج </a:t>
            </a:r>
            <a:r>
              <a:rPr lang="ar-SA" sz="4400" b="1" spc="3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التأويلي(</a:t>
            </a:r>
            <a:r>
              <a:rPr lang="ar-SA" sz="4400" b="1" spc="3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الهرمنيوطيقي</a:t>
            </a:r>
            <a:r>
              <a:rPr lang="ar-SA" sz="4400" b="1" spc="3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)</a:t>
            </a:r>
            <a:r>
              <a:rPr lang="ar-SA" sz="4400" spc="3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ar-SA" sz="44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u="sng" dirty="0"/>
              <a:t>مراحل عملية تأويل النص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u="sng" dirty="0"/>
              <a:t>1-  مرحلة التلقي </a:t>
            </a:r>
            <a:r>
              <a:rPr lang="ar-SA" b="1" u="sng" dirty="0" err="1"/>
              <a:t>الذوقي</a:t>
            </a:r>
            <a:r>
              <a:rPr lang="ar-SA" b="1" u="sng" dirty="0"/>
              <a:t> </a:t>
            </a:r>
            <a:r>
              <a:rPr lang="ar-SA" b="1" dirty="0"/>
              <a:t>: وفيها يستشعر القارئ جماليات النص , وهي محاولة لتذوق النص في كلّيته شكلاً ومعنى .</a:t>
            </a:r>
          </a:p>
          <a:p>
            <a:endParaRPr lang="ar-SA" b="1" dirty="0"/>
          </a:p>
          <a:p>
            <a:r>
              <a:rPr lang="ar-SA" b="1" u="sng" dirty="0"/>
              <a:t>2- مرحلة التأويل الاسترجاعي </a:t>
            </a:r>
            <a:r>
              <a:rPr lang="ar-SA" b="1" dirty="0"/>
              <a:t>: وفيها يتم استجلاء المعنى انطلاقاً من المبنى .</a:t>
            </a:r>
          </a:p>
          <a:p>
            <a:endParaRPr lang="ar-SA" b="1" dirty="0"/>
          </a:p>
          <a:p>
            <a:r>
              <a:rPr lang="ar-SA" b="1" u="sng" dirty="0"/>
              <a:t>3- مرحلة الفهم والقراءة التاريخية : </a:t>
            </a:r>
            <a:r>
              <a:rPr lang="ar-SA" b="1" dirty="0"/>
              <a:t>والتي تعيد بناء أفق استشراف المعنى البعيد لدى القارئ .</a:t>
            </a:r>
          </a:p>
          <a:p>
            <a:endParaRPr lang="ar-SA" b="1" dirty="0"/>
          </a:p>
        </p:txBody>
      </p:sp>
    </p:spTree>
    <p:extLst>
      <p:ext uri="{BB962C8B-B14F-4D97-AF65-F5344CB8AC3E}">
        <p14:creationId xmlns:p14="http://schemas.microsoft.com/office/powerpoint/2010/main" val="860326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u="sng" dirty="0"/>
              <a:t>عناصر القراءة التأويلية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u="sng" dirty="0"/>
              <a:t>1-  الفرضية </a:t>
            </a:r>
            <a:r>
              <a:rPr lang="ar-SA" b="1" dirty="0"/>
              <a:t>: هي المعرفة الأولية للنص , وهذه المعرفة تعد من أبجديات الإدراك الجمالي للنص , ومن دونها يستعصى النص على الفهم وهي تنطلق من معارفنـا السـابقة فتأويل نص أدبي يفترض معرفة أولية بخصائص وتقنيات الجنس الأدبي الذي ينتمي إليه النص , إذ إن التأويل ليس رجماً بالغيب أو تقويلاً اعتباطياً للنصوص على وفق هوى المؤوِّل ؛ بل هو نشاط ينطلق من ظاهر النص إلى الخفايا التي ينطوي عليها ؛ بسبب نظامه وتوتر لغته وإيجازها وتكثيفها.</a:t>
            </a:r>
          </a:p>
          <a:p>
            <a:endParaRPr lang="ar-SA" b="1" dirty="0"/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20651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u="sng" dirty="0"/>
              <a:t>2-  </a:t>
            </a:r>
            <a:r>
              <a:rPr lang="ar-SA" b="1" u="sng" dirty="0" err="1"/>
              <a:t>المقصدية</a:t>
            </a:r>
            <a:r>
              <a:rPr lang="ar-SA" b="1" u="sng" dirty="0"/>
              <a:t> </a:t>
            </a:r>
            <a:r>
              <a:rPr lang="ar-SA" b="1" dirty="0"/>
              <a:t>: وهي عنصر مهم , إذ لا يمكن أن نتحدث عن تأويـل مــا لم نفترض سلفاً قصد المؤلف إلى وجهة ذلك التأويل ، وهنا يجب رفض فكرة ( موت المؤلف ) التي تلغي </a:t>
            </a:r>
            <a:r>
              <a:rPr lang="ar-SA" b="1" dirty="0" err="1"/>
              <a:t>مقصدية</a:t>
            </a:r>
            <a:r>
              <a:rPr lang="ar-SA" b="1" dirty="0"/>
              <a:t> إنسانية وتضعنا وجهاً لوجه أمام تصور عدمي بامتياز, إذ من السخف أن نؤول النصوص وكأنها دون مؤلفين , فهل يمكن أن نقرأ معلقة امرئ القيس ـ مثلا ـ في إطار سياسي ؟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021661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295400"/>
            <a:ext cx="8915400" cy="4525963"/>
          </a:xfrm>
        </p:spPr>
        <p:txBody>
          <a:bodyPr/>
          <a:lstStyle/>
          <a:p>
            <a:r>
              <a:rPr lang="ar-SA" b="1" u="sng" dirty="0" smtClean="0"/>
              <a:t>3-  </a:t>
            </a:r>
            <a:r>
              <a:rPr lang="ar-SA" b="1" u="sng" dirty="0"/>
              <a:t>الدائرة التأويلية </a:t>
            </a:r>
            <a:r>
              <a:rPr lang="ar-SA" b="1" dirty="0"/>
              <a:t>: وهي أداة منهجـية تتنـاول الكـل فـي علاقتـه بأجزائـه والعكس , أي أن فهم المعنى الذي قصده المؤلف يقود إلى فهم النص المراد تأويله بوصفه كلاً , وهذا لا يمكن فهمه إلا من خلال فهم أجزائه المكوِّنة له .</a:t>
            </a:r>
          </a:p>
          <a:p>
            <a:endParaRPr lang="ar-SA" dirty="0"/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811815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609600" y="381000"/>
            <a:ext cx="8915400" cy="5668963"/>
          </a:xfrm>
        </p:spPr>
        <p:txBody>
          <a:bodyPr/>
          <a:lstStyle/>
          <a:p>
            <a:r>
              <a:rPr lang="ar-SA" b="1" u="sng" dirty="0"/>
              <a:t>4ـ السَّياق </a:t>
            </a:r>
            <a:r>
              <a:rPr lang="ar-SA" b="1" dirty="0"/>
              <a:t>: للسياق أهمية كبرى في العملية التأويلية , فأي نص يواجه المؤوِّل لا يمكن أن </a:t>
            </a:r>
            <a:r>
              <a:rPr lang="ar-SA" b="1" dirty="0" err="1"/>
              <a:t>يواجهه</a:t>
            </a:r>
            <a:r>
              <a:rPr lang="ar-SA" b="1" dirty="0"/>
              <a:t> بمعزلٍ عن سواهُ من </a:t>
            </a:r>
            <a:r>
              <a:rPr lang="ar-SA" b="1" dirty="0" smtClean="0"/>
              <a:t>النصوص , </a:t>
            </a:r>
            <a:r>
              <a:rPr lang="ar-SA" b="1" dirty="0"/>
              <a:t>وقد ميز الباحثون بين ثلاثةِ أنواعٍ من السياق </a:t>
            </a:r>
            <a:r>
              <a:rPr lang="ar-SA" b="1" dirty="0" smtClean="0"/>
              <a:t>: </a:t>
            </a:r>
          </a:p>
          <a:p>
            <a:r>
              <a:rPr lang="ar-SA" b="1" dirty="0" smtClean="0"/>
              <a:t>‌أ - </a:t>
            </a:r>
            <a:r>
              <a:rPr lang="ar-SA" b="1" dirty="0"/>
              <a:t>السَّياق المقامي : ومُثّل له بأسباب نزول الآيات القرآنية .</a:t>
            </a:r>
          </a:p>
          <a:p>
            <a:r>
              <a:rPr lang="ar-SA" b="1" dirty="0" smtClean="0"/>
              <a:t>‌ب - </a:t>
            </a:r>
            <a:r>
              <a:rPr lang="ar-SA" b="1" dirty="0"/>
              <a:t>السَّياق النصــي : إذ يـرى </a:t>
            </a:r>
            <a:r>
              <a:rPr lang="ar-SA" b="1" dirty="0" err="1"/>
              <a:t>اللسـانيون</a:t>
            </a:r>
            <a:r>
              <a:rPr lang="ar-SA" b="1" dirty="0"/>
              <a:t> أن المعنـى فـي النص خاضــع لعملية التركيب سواء على مستوى الجملة أو على مستـوى الخطاب , وبموجب ذلك يكـون فهم اللاحق مستنداً إلى فهم السابق .</a:t>
            </a:r>
          </a:p>
          <a:p>
            <a:r>
              <a:rPr lang="ar-SA" b="1" dirty="0" smtClean="0"/>
              <a:t>ج ـ السَّياق </a:t>
            </a:r>
            <a:r>
              <a:rPr lang="ar-SA" b="1" dirty="0"/>
              <a:t>التاريخي والثقافي .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117343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u="sng" dirty="0"/>
              <a:t>5- تأويل النص لا استعماله : </a:t>
            </a:r>
            <a:r>
              <a:rPr lang="ar-SA" b="1" dirty="0"/>
              <a:t>أي أننا ينبغي أن نفهم النصوص انطلاقاً من النصوص نفسها , وليس من المذهب الذي ننتمي إليه ، ويجب أن نميِّز بين استعمال النص وتأويل النص ، فاستعمال النص : أن يلوي المــؤول عنق النص لمفاهيم ينطلق منـها هو وتخدمه هو , وهذه ظاهرة قديمة شاعت في تراثـنا العربي الإسلامي خاصة عند الفرق الكلاميــة التي بدأت بتـأويل القرآن الكريــم انطلاقاً من وجهة نظرها .</a:t>
            </a:r>
          </a:p>
          <a:p>
            <a:endParaRPr lang="ar-SA" b="1" dirty="0"/>
          </a:p>
        </p:txBody>
      </p:sp>
    </p:spTree>
    <p:extLst>
      <p:ext uri="{BB962C8B-B14F-4D97-AF65-F5344CB8AC3E}">
        <p14:creationId xmlns:p14="http://schemas.microsoft.com/office/powerpoint/2010/main" val="3028031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915400" cy="1143000"/>
          </a:xfrm>
        </p:spPr>
        <p:txBody>
          <a:bodyPr/>
          <a:lstStyle/>
          <a:p>
            <a:r>
              <a:rPr lang="ar-SA" b="1" u="sng" dirty="0"/>
              <a:t>عيوب المنهج التأويلي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219200"/>
            <a:ext cx="8915400" cy="4906963"/>
          </a:xfrm>
        </p:spPr>
        <p:txBody>
          <a:bodyPr/>
          <a:lstStyle/>
          <a:p>
            <a:r>
              <a:rPr lang="ar-SA" b="1" u="sng" dirty="0"/>
              <a:t>1ـ غياب أي نقد أو تقويم للتفسيرات: </a:t>
            </a:r>
            <a:r>
              <a:rPr lang="ar-SA" b="1" dirty="0"/>
              <a:t>فإنه على هذه النظرية لا يبقى مبرّر ولا مجال للحوار، </a:t>
            </a:r>
            <a:r>
              <a:rPr lang="ar-SA" b="1" dirty="0" err="1"/>
              <a:t>ولاالنقد</a:t>
            </a:r>
            <a:r>
              <a:rPr lang="ar-SA" b="1" dirty="0"/>
              <a:t> </a:t>
            </a:r>
            <a:r>
              <a:rPr lang="ar-SA" b="1" dirty="0" err="1"/>
              <a:t>ولاالتقييم</a:t>
            </a:r>
            <a:r>
              <a:rPr lang="ar-SA" b="1" dirty="0"/>
              <a:t> للتفسيرات والآراء المختلفة بل المتناقضة ، حيث </a:t>
            </a:r>
            <a:r>
              <a:rPr lang="ar-SA" b="1" dirty="0" err="1"/>
              <a:t>تعتبرهذه</a:t>
            </a:r>
            <a:r>
              <a:rPr lang="ar-SA" b="1" dirty="0"/>
              <a:t> النظرية كل تفسير صحيحا.</a:t>
            </a:r>
          </a:p>
          <a:p>
            <a:r>
              <a:rPr lang="ar-SA" b="1" u="sng" dirty="0"/>
              <a:t>2- نسبية الفهم: </a:t>
            </a:r>
            <a:r>
              <a:rPr lang="ar-SA" b="1" dirty="0"/>
              <a:t>إن هذه النظرية من نظريات (النسبية أو الشك)، وقد شاعت مذاهب النسبية والشك في الغرب، سواء كانت النسبية في أصل الحقيقة أو في معرفتها، أو الشك فيها وعدم الجزم بالوصول إليها ، وقد تأثر بها الكثير من التيارات الغربية ، ومنها </a:t>
            </a:r>
            <a:r>
              <a:rPr lang="ar-SA" b="1" dirty="0" err="1"/>
              <a:t>الهرمينوطيقا</a:t>
            </a:r>
            <a:r>
              <a:rPr lang="ar-SA" b="1" dirty="0"/>
              <a:t> الفلسفية، والحقيقة أن مذهب الشك هو السائد اليوم في الفكر الغربي لتأثير هذه النظرية فيه.</a:t>
            </a:r>
          </a:p>
          <a:p>
            <a:endParaRPr lang="ar-SA" b="1" dirty="0"/>
          </a:p>
        </p:txBody>
      </p:sp>
    </p:spTree>
    <p:extLst>
      <p:ext uri="{BB962C8B-B14F-4D97-AF65-F5344CB8AC3E}">
        <p14:creationId xmlns:p14="http://schemas.microsoft.com/office/powerpoint/2010/main" val="1666086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457200"/>
            <a:ext cx="8915400" cy="5668963"/>
          </a:xfrm>
        </p:spPr>
        <p:txBody>
          <a:bodyPr/>
          <a:lstStyle/>
          <a:p>
            <a:r>
              <a:rPr lang="ar-SA" b="1" u="sng" dirty="0"/>
              <a:t>3ـ خلفيات المفسر ومدى تأثيرها</a:t>
            </a:r>
            <a:r>
              <a:rPr lang="ar-SA" b="1" dirty="0"/>
              <a:t> : حيث تقر هذه النظرية تأثير خلفيات المفسر في تفسير النص ، ومن هذه الخلفيات :الأحكام والمعلومات والأسئلة والتوقعات والمعتقدات المسبقة، حيث يتحدد التفسير والمعنى حسب هذه الخلفيات ، وهو ما يقلل من قيمتها الموضوعية.</a:t>
            </a:r>
          </a:p>
          <a:p>
            <a:r>
              <a:rPr lang="ar-SA" b="1" u="sng" dirty="0"/>
              <a:t>4ـ عدم ملاءمتها للروح والمبادئ الدينية</a:t>
            </a:r>
            <a:r>
              <a:rPr lang="ar-SA" b="1" dirty="0"/>
              <a:t>: إن هذه النظرية في تعميمها على لنص الديني ، وبمعناها المتطرف ، لا تتلاءم مع مبادئ وأهداف الشريعة الإسلامية التي تعتمد على مراد الله مما قال ، وليس على ذاتية فهم كل أحد للنص القرآني أو النبوي .</a:t>
            </a:r>
          </a:p>
          <a:p>
            <a:endParaRPr lang="ar-SA" b="1" dirty="0"/>
          </a:p>
        </p:txBody>
      </p:sp>
    </p:spTree>
    <p:extLst>
      <p:ext uri="{BB962C8B-B14F-4D97-AF65-F5344CB8AC3E}">
        <p14:creationId xmlns:p14="http://schemas.microsoft.com/office/powerpoint/2010/main" val="3850138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1543</TotalTime>
  <Words>625</Words>
  <Application>Microsoft Office PowerPoint</Application>
  <PresentationFormat>A4 Paper (210x297 mm)</PresentationFormat>
  <Paragraphs>35</Paragraphs>
  <Slides>12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3" baseType="lpstr">
      <vt:lpstr>Office Theme</vt:lpstr>
      <vt:lpstr>عرض تقديمي في PowerPoint</vt:lpstr>
      <vt:lpstr>عرض تقديمي في PowerPoint</vt:lpstr>
      <vt:lpstr>عنوان المحاضرة</vt:lpstr>
      <vt:lpstr>مراحل عملية تأويل النص</vt:lpstr>
      <vt:lpstr>عناصر القراءة التأويلية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عيوب المنهج التأويلي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AcerM</cp:lastModifiedBy>
  <cp:revision>119</cp:revision>
  <dcterms:created xsi:type="dcterms:W3CDTF">2009-10-14T19:14:34Z</dcterms:created>
  <dcterms:modified xsi:type="dcterms:W3CDTF">2013-03-07T21:34:52Z</dcterms:modified>
</cp:coreProperties>
</file>