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7" r:id="rId3"/>
    <p:sldId id="270" r:id="rId4"/>
    <p:sldId id="384" r:id="rId5"/>
    <p:sldId id="385" r:id="rId6"/>
    <p:sldId id="386" r:id="rId7"/>
    <p:sldId id="387" r:id="rId8"/>
    <p:sldId id="389" r:id="rId9"/>
    <p:sldId id="388" r:id="rId10"/>
    <p:sldId id="369" r:id="rId11"/>
    <p:sldId id="370" r:id="rId12"/>
    <p:sldId id="373" r:id="rId13"/>
    <p:sldId id="377" r:id="rId14"/>
    <p:sldId id="378" r:id="rId15"/>
    <p:sldId id="379" r:id="rId16"/>
    <p:sldId id="380" r:id="rId17"/>
    <p:sldId id="381" r:id="rId18"/>
    <p:sldId id="382" r:id="rId19"/>
    <p:sldId id="376" r:id="rId20"/>
    <p:sldId id="383" r:id="rId21"/>
    <p:sldId id="266" r:id="rId22"/>
  </p:sldIdLst>
  <p:sldSz cx="9906000" cy="6858000" type="A4"/>
  <p:notesSz cx="6877050" cy="100028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D98061"/>
    <a:srgbClr val="8E6334"/>
    <a:srgbClr val="ECA02F"/>
    <a:srgbClr val="313B4A"/>
    <a:srgbClr val="43A79C"/>
    <a:srgbClr val="EDBD1F"/>
    <a:srgbClr val="F04316"/>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5" d="100"/>
          <a:sy n="75" d="100"/>
        </p:scale>
        <p:origin x="996" y="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9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500142"/>
          </a:xfrm>
          <a:prstGeom prst="rect">
            <a:avLst/>
          </a:prstGeom>
        </p:spPr>
        <p:txBody>
          <a:bodyPr vert="horz" lIns="96451" tIns="48225" rIns="96451" bIns="48225" rtlCol="0"/>
          <a:lstStyle>
            <a:lvl1pPr algn="l" rtl="0"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idx="1"/>
          </p:nvPr>
        </p:nvSpPr>
        <p:spPr>
          <a:xfrm>
            <a:off x="3895404" y="0"/>
            <a:ext cx="2980055" cy="500142"/>
          </a:xfrm>
          <a:prstGeom prst="rect">
            <a:avLst/>
          </a:prstGeom>
        </p:spPr>
        <p:txBody>
          <a:bodyPr vert="horz" lIns="96451" tIns="48225" rIns="96451" bIns="48225" rtlCol="0"/>
          <a:lstStyle>
            <a:lvl1pPr algn="r" rtl="0" fontAlgn="auto">
              <a:spcBef>
                <a:spcPts val="0"/>
              </a:spcBef>
              <a:spcAft>
                <a:spcPts val="0"/>
              </a:spcAft>
              <a:defRPr sz="1300">
                <a:latin typeface="+mn-lt"/>
                <a:cs typeface="+mn-cs"/>
              </a:defRPr>
            </a:lvl1pPr>
          </a:lstStyle>
          <a:p>
            <a:pPr>
              <a:defRPr/>
            </a:pPr>
            <a:fld id="{4AB5CE1D-9A7D-4D00-832B-AB80E83F9F84}" type="datetimeFigureOut">
              <a:rPr lang="en-US"/>
              <a:pPr>
                <a:defRPr/>
              </a:pPr>
              <a:t>11/29/2016</a:t>
            </a:fld>
            <a:endParaRPr lang="en-US" dirty="0"/>
          </a:p>
        </p:txBody>
      </p:sp>
      <p:sp>
        <p:nvSpPr>
          <p:cNvPr id="4" name="Slide Image Placeholder 3"/>
          <p:cNvSpPr>
            <a:spLocks noGrp="1" noRot="1" noChangeAspect="1"/>
          </p:cNvSpPr>
          <p:nvPr>
            <p:ph type="sldImg" idx="2"/>
          </p:nvPr>
        </p:nvSpPr>
        <p:spPr>
          <a:xfrm>
            <a:off x="731838" y="750888"/>
            <a:ext cx="5413375" cy="3749675"/>
          </a:xfrm>
          <a:prstGeom prst="rect">
            <a:avLst/>
          </a:prstGeom>
          <a:noFill/>
          <a:ln w="12700">
            <a:solidFill>
              <a:prstClr val="black"/>
            </a:solidFill>
          </a:ln>
        </p:spPr>
        <p:txBody>
          <a:bodyPr vert="horz" lIns="96451" tIns="48225" rIns="96451" bIns="48225" rtlCol="0" anchor="ctr"/>
          <a:lstStyle/>
          <a:p>
            <a:pPr lvl="0"/>
            <a:endParaRPr lang="en-US" noProof="0" dirty="0" smtClean="0"/>
          </a:p>
        </p:txBody>
      </p:sp>
      <p:sp>
        <p:nvSpPr>
          <p:cNvPr id="5" name="Notes Placeholder 4"/>
          <p:cNvSpPr>
            <a:spLocks noGrp="1"/>
          </p:cNvSpPr>
          <p:nvPr>
            <p:ph type="body" sz="quarter" idx="3"/>
          </p:nvPr>
        </p:nvSpPr>
        <p:spPr>
          <a:xfrm>
            <a:off x="687705" y="4751348"/>
            <a:ext cx="5501640" cy="4501277"/>
          </a:xfrm>
          <a:prstGeom prst="rect">
            <a:avLst/>
          </a:prstGeom>
        </p:spPr>
        <p:txBody>
          <a:bodyPr vert="horz" lIns="96451" tIns="48225" rIns="96451" bIns="4822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500960"/>
            <a:ext cx="2980055" cy="500142"/>
          </a:xfrm>
          <a:prstGeom prst="rect">
            <a:avLst/>
          </a:prstGeom>
        </p:spPr>
        <p:txBody>
          <a:bodyPr vert="horz" lIns="96451" tIns="48225" rIns="96451" bIns="48225" rtlCol="0" anchor="b"/>
          <a:lstStyle>
            <a:lvl1pPr algn="l" rtl="0" fontAlgn="auto">
              <a:spcBef>
                <a:spcPts val="0"/>
              </a:spcBef>
              <a:spcAft>
                <a:spcPts val="0"/>
              </a:spcAft>
              <a:defRPr sz="13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95404" y="9500960"/>
            <a:ext cx="2980055" cy="500142"/>
          </a:xfrm>
          <a:prstGeom prst="rect">
            <a:avLst/>
          </a:prstGeom>
        </p:spPr>
        <p:txBody>
          <a:bodyPr vert="horz" wrap="square" lIns="96451" tIns="48225" rIns="96451" bIns="48225" numCol="1" anchor="b" anchorCtr="0" compatLnSpc="1">
            <a:prstTxWarp prst="textNoShape">
              <a:avLst/>
            </a:prstTxWarp>
          </a:bodyPr>
          <a:lstStyle>
            <a:lvl1pPr rtl="0">
              <a:defRPr sz="13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1600200"/>
            <a:ext cx="89154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2480159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992560" y="6324600"/>
            <a:ext cx="891344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9"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3" name="Rectangle 12"/>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14" name="Rectangle 13"/>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16" name="Rectangle 15"/>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7" name="Picture 16"/>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defRPr/>
            </a:pPr>
            <a:r>
              <a:rPr lang="ar-EG" sz="3600" b="1" dirty="0">
                <a:solidFill>
                  <a:schemeClr val="accent6">
                    <a:lumMod val="75000"/>
                  </a:schemeClr>
                </a:solidFill>
                <a:latin typeface="AYM Wadiy S_U normal."/>
              </a:rPr>
              <a:t>اسم المقر</a:t>
            </a:r>
            <a:r>
              <a:rPr lang="ar-SA" sz="3600" b="1" dirty="0">
                <a:solidFill>
                  <a:schemeClr val="accent6">
                    <a:lumMod val="75000"/>
                  </a:schemeClr>
                </a:solidFill>
                <a:latin typeface="AYM Wadiy S_U normal."/>
              </a:rPr>
              <a:t>َّ</a:t>
            </a:r>
            <a:r>
              <a:rPr lang="ar-EG" sz="3600" b="1" dirty="0">
                <a:solidFill>
                  <a:schemeClr val="accent6">
                    <a:lumMod val="75000"/>
                  </a:schemeClr>
                </a:solidFill>
                <a:latin typeface="AYM Wadiy S_U normal."/>
              </a:rPr>
              <a:t>ر</a:t>
            </a:r>
            <a:endParaRPr lang="ar-SA" sz="3600" b="1" dirty="0">
              <a:solidFill>
                <a:schemeClr val="accent6">
                  <a:lumMod val="75000"/>
                </a:schemeClr>
              </a:solidFill>
              <a:latin typeface="AYM Wadiy S_U normal."/>
            </a:endParaRPr>
          </a:p>
          <a:p>
            <a:pPr algn="ctr">
              <a:defRPr/>
            </a:pPr>
            <a:r>
              <a:rPr lang="ar-SA" sz="3200" b="1" dirty="0">
                <a:latin typeface="Tahoma" pitchFamily="34" charset="0"/>
                <a:ea typeface="Tahoma" pitchFamily="34" charset="0"/>
              </a:rPr>
              <a:t>الاسْـتِـشْـراقُ والدِّراساتُ الإسلامية </a:t>
            </a:r>
          </a:p>
          <a:p>
            <a:pPr algn="ctr">
              <a:defRPr/>
            </a:pPr>
            <a:r>
              <a:rPr lang="ar-SA" sz="3600" b="1" dirty="0">
                <a:solidFill>
                  <a:schemeClr val="accent6">
                    <a:lumMod val="75000"/>
                  </a:schemeClr>
                </a:solidFill>
                <a:latin typeface="AYM Wadiy S_U normal."/>
              </a:rPr>
              <a:t>اسم أستاذ المقرَّر</a:t>
            </a:r>
            <a:endParaRPr lang="ar-SA" sz="3600" b="1" dirty="0">
              <a:solidFill>
                <a:schemeClr val="accent6">
                  <a:lumMod val="75000"/>
                </a:schemeClr>
              </a:solidFill>
              <a:latin typeface="Calibri" pitchFamily="34" charset="0"/>
            </a:endParaRPr>
          </a:p>
          <a:p>
            <a:pPr algn="ctr">
              <a:defRPr/>
            </a:pPr>
            <a:r>
              <a:rPr lang="ar-SA" sz="2400" b="1" dirty="0">
                <a:latin typeface="Calibri" pitchFamily="34" charset="0"/>
                <a:cs typeface="Times New Roman" pitchFamily="18" charset="0"/>
              </a:rPr>
              <a:t>د/ محمد سعيد صبري صباح</a:t>
            </a:r>
            <a:endParaRPr lang="en-US" sz="24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z="8000" b="1" spc="-150" dirty="0" smtClean="0">
                <a:solidFill>
                  <a:schemeClr val="accent6">
                    <a:lumMod val="75000"/>
                  </a:schemeClr>
                </a:solidFill>
                <a:latin typeface="Arabic Typesetting" panose="03020402040406030203" pitchFamily="66" charset="-78"/>
                <a:cs typeface="Arabic Typesetting" panose="03020402040406030203" pitchFamily="66" charset="-78"/>
              </a:rPr>
              <a:t>المحاضرة الثالثة عشرة</a:t>
            </a:r>
            <a:endParaRPr lang="en-US" sz="8000" b="1" spc="-150" dirty="0" smtClean="0">
              <a:solidFill>
                <a:schemeClr val="accent6">
                  <a:lumMod val="7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513899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a:solidFill>
                  <a:schemeClr val="accent6">
                    <a:lumMod val="75000"/>
                  </a:schemeClr>
                </a:solidFill>
              </a:rPr>
              <a:t>عنوان المحاضرة </a:t>
            </a:r>
            <a:r>
              <a:rPr lang="ar-SA" b="1" dirty="0" smtClean="0">
                <a:solidFill>
                  <a:schemeClr val="accent6">
                    <a:lumMod val="75000"/>
                  </a:schemeClr>
                </a:solidFill>
              </a:rPr>
              <a:t>الثالثة عشرة وعناصرها</a:t>
            </a:r>
            <a:endParaRPr lang="ar-SA" b="1" dirty="0">
              <a:solidFill>
                <a:schemeClr val="accent6">
                  <a:lumMod val="75000"/>
                </a:schemeClr>
              </a:solidFill>
            </a:endParaRPr>
          </a:p>
        </p:txBody>
      </p:sp>
      <p:sp>
        <p:nvSpPr>
          <p:cNvPr id="3" name="عنصر نائب للمحتوى 2"/>
          <p:cNvSpPr>
            <a:spLocks noGrp="1"/>
          </p:cNvSpPr>
          <p:nvPr>
            <p:ph idx="1"/>
          </p:nvPr>
        </p:nvSpPr>
        <p:spPr>
          <a:xfrm>
            <a:off x="495300" y="1417638"/>
            <a:ext cx="8915400" cy="4602163"/>
          </a:xfrm>
        </p:spPr>
        <p:txBody>
          <a:bodyPr/>
          <a:lstStyle/>
          <a:p>
            <a:pPr marL="0" indent="0" algn="ctr" rtl="1"/>
            <a:r>
              <a:rPr lang="ar-SA" sz="5400" b="1" dirty="0" smtClean="0">
                <a:solidFill>
                  <a:srgbClr val="0070C0"/>
                </a:solidFill>
                <a:latin typeface="Arabic Typesetting" panose="03020402040406030203" pitchFamily="66" charset="-78"/>
                <a:ea typeface="Tahoma" panose="020B0604030504040204" pitchFamily="34" charset="0"/>
                <a:cs typeface="Arabic Typesetting" panose="03020402040406030203" pitchFamily="66" charset="-78"/>
              </a:rPr>
              <a:t>المستشرقون </a:t>
            </a:r>
            <a:r>
              <a:rPr lang="ar-SA" sz="5400" b="1" dirty="0">
                <a:solidFill>
                  <a:srgbClr val="0070C0"/>
                </a:solidFill>
                <a:latin typeface="Arabic Typesetting" panose="03020402040406030203" pitchFamily="66" charset="-78"/>
                <a:ea typeface="Tahoma" panose="020B0604030504040204" pitchFamily="34" charset="0"/>
                <a:cs typeface="Arabic Typesetting" panose="03020402040406030203" pitchFamily="66" charset="-78"/>
              </a:rPr>
              <a:t>والدراسات الفقهية؛ (شاخت) نموذجاً</a:t>
            </a:r>
            <a:endParaRPr lang="ar-SA" sz="5400" b="1" dirty="0">
              <a:solidFill>
                <a:srgbClr val="0070C0"/>
              </a:solidFill>
              <a:latin typeface="Arabic Typesetting" panose="03020402040406030203" pitchFamily="66" charset="-78"/>
              <a:cs typeface="Arabic Typesetting" panose="03020402040406030203" pitchFamily="66" charset="-78"/>
            </a:endParaRPr>
          </a:p>
          <a:p>
            <a:pPr marL="360000" indent="-720000" algn="ctr" rtl="1"/>
            <a:r>
              <a:rPr lang="ar-SA" b="1" dirty="0" smtClean="0">
                <a:solidFill>
                  <a:srgbClr val="0070C0"/>
                </a:solidFill>
              </a:rPr>
              <a:t>أولاً</a:t>
            </a:r>
            <a:endParaRPr lang="ar-SA" sz="2800" b="1" dirty="0" smtClean="0">
              <a:solidFill>
                <a:srgbClr val="0070C0"/>
              </a:solidFill>
            </a:endParaRPr>
          </a:p>
          <a:p>
            <a:pPr marL="360000" indent="-720000" algn="ctr" rtl="1"/>
            <a:r>
              <a:rPr lang="ar-SA" dirty="0" smtClean="0"/>
              <a:t>تعريف </a:t>
            </a:r>
            <a:r>
              <a:rPr lang="ar-SA" dirty="0"/>
              <a:t>الفقه، وذِكْرُ أحكامه ونشأتِه وتَطَوُّرِه</a:t>
            </a:r>
            <a:endParaRPr lang="ar-SA" dirty="0" smtClean="0"/>
          </a:p>
          <a:p>
            <a:pPr marL="360000" indent="-720000" algn="ctr" rtl="1"/>
            <a:r>
              <a:rPr lang="ar-SA" b="1" dirty="0" smtClean="0">
                <a:solidFill>
                  <a:srgbClr val="0070C0"/>
                </a:solidFill>
              </a:rPr>
              <a:t>ثانيـاً</a:t>
            </a:r>
            <a:endParaRPr lang="ar-SA" sz="2800" b="1" dirty="0" smtClean="0">
              <a:solidFill>
                <a:srgbClr val="0070C0"/>
              </a:solidFill>
            </a:endParaRPr>
          </a:p>
          <a:p>
            <a:pPr marL="972000" indent="-1080000" algn="ctr" rtl="1"/>
            <a:r>
              <a:rPr lang="ar-SA" dirty="0" smtClean="0"/>
              <a:t>ترجمة </a:t>
            </a:r>
            <a:r>
              <a:rPr lang="ar-SA" dirty="0"/>
              <a:t>المستشرق (شاخت)</a:t>
            </a:r>
          </a:p>
          <a:p>
            <a:pPr marL="972000" indent="-1080000" algn="ctr" rtl="1"/>
            <a:r>
              <a:rPr lang="ar-SA" b="1" dirty="0" smtClean="0">
                <a:solidFill>
                  <a:srgbClr val="0070C0"/>
                </a:solidFill>
              </a:rPr>
              <a:t>ثالثـاً</a:t>
            </a:r>
            <a:endParaRPr lang="ar-SA" sz="2400" b="1" dirty="0">
              <a:solidFill>
                <a:srgbClr val="0070C0"/>
              </a:solidFill>
            </a:endParaRPr>
          </a:p>
          <a:p>
            <a:pPr marL="972000" indent="-1080000" algn="ctr" rtl="1"/>
            <a:r>
              <a:rPr lang="ar-SA" dirty="0"/>
              <a:t>أبرز فريات </a:t>
            </a:r>
            <a:r>
              <a:rPr lang="ar-SA" dirty="0" smtClean="0"/>
              <a:t>المستشرق (شاخت</a:t>
            </a:r>
            <a:r>
              <a:rPr lang="ar-SA" dirty="0"/>
              <a:t>) </a:t>
            </a:r>
            <a:r>
              <a:rPr lang="ar-SA" dirty="0" smtClean="0"/>
              <a:t>بخصوص الفقه الإسلامي</a:t>
            </a:r>
            <a:endParaRPr lang="ar-SA" dirty="0"/>
          </a:p>
          <a:p>
            <a:pPr marL="972000" indent="-1080000" algn="ctr" rtl="1"/>
            <a:r>
              <a:rPr lang="ar-SA" sz="2400" b="1" dirty="0" smtClean="0">
                <a:solidFill>
                  <a:srgbClr val="00B0F0"/>
                </a:solidFill>
              </a:rPr>
              <a:t> </a:t>
            </a:r>
            <a:endParaRPr lang="ar-SA" sz="2400" dirty="0" smtClean="0"/>
          </a:p>
          <a:p>
            <a:pPr marL="972000" indent="-1080000" algn="justLow" rtl="1"/>
            <a:endParaRPr lang="ar-SA" sz="2400" dirty="0" smtClean="0"/>
          </a:p>
          <a:p>
            <a:pPr algn="justLow" rtl="1"/>
            <a:r>
              <a:rPr lang="ar-SA" sz="2400" b="1" dirty="0"/>
              <a:t/>
            </a:r>
            <a:br>
              <a:rPr lang="ar-SA" sz="2400" b="1" dirty="0"/>
            </a:br>
            <a:r>
              <a:rPr lang="ar-SA" sz="2400" dirty="0"/>
              <a:t/>
            </a:r>
            <a:br>
              <a:rPr lang="ar-SA" sz="2400" dirty="0"/>
            </a:br>
            <a:r>
              <a:rPr lang="ar-SA" sz="2400" dirty="0"/>
              <a:t> </a:t>
            </a:r>
          </a:p>
          <a:p>
            <a:r>
              <a:rPr lang="ar-SA" sz="2400" dirty="0"/>
              <a:t/>
            </a:r>
            <a:br>
              <a:rPr lang="ar-SA" sz="2400" dirty="0"/>
            </a:br>
            <a:r>
              <a:rPr lang="ar-SA" sz="2400" dirty="0"/>
              <a:t/>
            </a:r>
            <a:br>
              <a:rPr lang="ar-SA" sz="2400" dirty="0"/>
            </a:br>
            <a:r>
              <a:rPr lang="ar-SA" sz="2400" dirty="0"/>
              <a:t/>
            </a:r>
            <a:br>
              <a:rPr lang="ar-SA" sz="2400" dirty="0"/>
            </a:br>
            <a:r>
              <a:rPr lang="ar-SA" sz="2400" dirty="0"/>
              <a:t/>
            </a:r>
            <a:br>
              <a:rPr lang="ar-SA" sz="2400" dirty="0"/>
            </a:br>
            <a:endParaRPr lang="ar-SA" sz="2400" dirty="0"/>
          </a:p>
          <a:p>
            <a:pPr rtl="1"/>
            <a:endParaRPr lang="ar-SA" sz="2400" dirty="0"/>
          </a:p>
        </p:txBody>
      </p:sp>
    </p:spTree>
    <p:extLst>
      <p:ext uri="{BB962C8B-B14F-4D97-AF65-F5344CB8AC3E}">
        <p14:creationId xmlns:p14="http://schemas.microsoft.com/office/powerpoint/2010/main" val="269594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8000" y="0"/>
            <a:ext cx="8902700" cy="1340768"/>
          </a:xfrm>
        </p:spPr>
        <p:txBody>
          <a:bodyPr/>
          <a:lstStyle/>
          <a:p>
            <a:pPr algn="ctr" rtl="1"/>
            <a:r>
              <a:rPr lang="ar-SA" sz="4000" b="1" dirty="0" smtClean="0">
                <a:solidFill>
                  <a:srgbClr val="0070C0"/>
                </a:solidFill>
              </a:rPr>
              <a:t>أولاً </a:t>
            </a:r>
            <a:r>
              <a:rPr lang="ar-SA" sz="4000" b="1" dirty="0" smtClean="0"/>
              <a:t/>
            </a:r>
            <a:br>
              <a:rPr lang="ar-SA" sz="4000" b="1" dirty="0" smtClean="0"/>
            </a:br>
            <a:r>
              <a:rPr lang="ar-SA" sz="4000" b="1" dirty="0" smtClean="0"/>
              <a:t>تعريف الفقه، وذِكْرُ أحكامه ونشأتِه وتَطَوُّرِه</a:t>
            </a:r>
            <a:endParaRPr lang="ar-SA" sz="4000" b="1" dirty="0"/>
          </a:p>
        </p:txBody>
      </p:sp>
      <p:sp>
        <p:nvSpPr>
          <p:cNvPr id="3" name="عنصر نائب للمحتوى 2"/>
          <p:cNvSpPr>
            <a:spLocks noGrp="1"/>
          </p:cNvSpPr>
          <p:nvPr>
            <p:ph idx="1"/>
          </p:nvPr>
        </p:nvSpPr>
        <p:spPr>
          <a:xfrm>
            <a:off x="495300" y="1628800"/>
            <a:ext cx="8915400" cy="4497363"/>
          </a:xfrm>
        </p:spPr>
        <p:txBody>
          <a:bodyPr/>
          <a:lstStyle/>
          <a:p>
            <a:pPr marL="457200" indent="-457200" rtl="1">
              <a:buFont typeface="Wingdings" panose="05000000000000000000" pitchFamily="2" charset="2"/>
              <a:buChar char="q"/>
            </a:pPr>
            <a:r>
              <a:rPr lang="ar-SA" sz="2800" b="1" dirty="0" smtClean="0">
                <a:solidFill>
                  <a:srgbClr val="00B050"/>
                </a:solidFill>
              </a:rPr>
              <a:t>تعريفه (لغةً): </a:t>
            </a:r>
          </a:p>
          <a:p>
            <a:pPr marL="457200" indent="-457200" rtl="1">
              <a:buFont typeface="Wingdings" panose="05000000000000000000" pitchFamily="2" charset="2"/>
              <a:buChar char="ü"/>
            </a:pPr>
            <a:r>
              <a:rPr lang="ar-SA" sz="2800" dirty="0" smtClean="0">
                <a:cs typeface="+mj-cs"/>
              </a:rPr>
              <a:t>هو </a:t>
            </a:r>
            <a:r>
              <a:rPr lang="ar-SA" sz="2800" u="sng" dirty="0" smtClean="0">
                <a:cs typeface="+mj-cs"/>
              </a:rPr>
              <a:t>الفِطْنَةُ والفَهْمُ؛ أو: العلم </a:t>
            </a:r>
            <a:r>
              <a:rPr lang="ar-SA" sz="2800" u="sng" dirty="0">
                <a:cs typeface="+mj-cs"/>
              </a:rPr>
              <a:t>بالشيء وفهمه</a:t>
            </a:r>
            <a:r>
              <a:rPr lang="ar-SA" sz="2800" dirty="0" smtClean="0"/>
              <a:t>.</a:t>
            </a:r>
          </a:p>
          <a:p>
            <a:pPr marL="457200" indent="-457200" rtl="1">
              <a:buFont typeface="Wingdings" panose="05000000000000000000" pitchFamily="2" charset="2"/>
              <a:buChar char="ü"/>
            </a:pPr>
            <a:r>
              <a:rPr lang="ar-SA" sz="2800" dirty="0" smtClean="0"/>
              <a:t>وقد (فَقِهَ) الرَّجُلُ </a:t>
            </a:r>
            <a:r>
              <a:rPr lang="ar-SA" sz="2800" dirty="0"/>
              <a:t>-</a:t>
            </a:r>
            <a:r>
              <a:rPr lang="ar-SA" sz="2800" dirty="0" smtClean="0"/>
              <a:t> بكسر القاف - </a:t>
            </a:r>
            <a:r>
              <a:rPr lang="ar-SA" sz="2800" dirty="0"/>
              <a:t>[فِقْهاً]</a:t>
            </a:r>
            <a:r>
              <a:rPr lang="ar-SA" sz="2800" dirty="0" smtClean="0"/>
              <a:t> و[فَقَهاً]؛ أي: صار فقيهاً. </a:t>
            </a:r>
          </a:p>
          <a:p>
            <a:pPr marL="457200" indent="-457200" rtl="1">
              <a:buFont typeface="Wingdings" panose="05000000000000000000" pitchFamily="2" charset="2"/>
              <a:buChar char="ü"/>
            </a:pPr>
            <a:r>
              <a:rPr lang="ar-SA" sz="2800" dirty="0"/>
              <a:t>و(تَفَقَّهَ) الرَّجُلُ: إذا تعاطى الفقه</a:t>
            </a:r>
            <a:r>
              <a:rPr lang="ar-SA" sz="2800" dirty="0" smtClean="0"/>
              <a:t>.</a:t>
            </a:r>
          </a:p>
          <a:p>
            <a:pPr marL="457200" indent="-457200" rtl="1">
              <a:buFont typeface="Wingdings" panose="05000000000000000000" pitchFamily="2" charset="2"/>
              <a:buChar char="ü"/>
            </a:pPr>
            <a:r>
              <a:rPr lang="ar-SA" sz="2800" dirty="0" smtClean="0"/>
              <a:t>هذا أصله، ثم خُصَّ به علم الشريعة.</a:t>
            </a:r>
          </a:p>
          <a:p>
            <a:pPr marL="457200" indent="-457200" algn="justLow" rtl="1">
              <a:buFont typeface="Wingdings" panose="05000000000000000000" pitchFamily="2" charset="2"/>
              <a:buChar char="q"/>
            </a:pPr>
            <a:r>
              <a:rPr lang="ar-SA" sz="2800" b="1" dirty="0" smtClean="0">
                <a:solidFill>
                  <a:srgbClr val="00B050"/>
                </a:solidFill>
              </a:rPr>
              <a:t>تعريفه (شرعاً): </a:t>
            </a:r>
          </a:p>
          <a:p>
            <a:pPr marL="457200" indent="-457200" algn="justLow" rtl="1">
              <a:buFont typeface="Wingdings" panose="05000000000000000000" pitchFamily="2" charset="2"/>
              <a:buChar char="ü"/>
            </a:pPr>
            <a:r>
              <a:rPr lang="ar-SA" sz="2800" dirty="0" smtClean="0"/>
              <a:t>هو </a:t>
            </a:r>
            <a:r>
              <a:rPr lang="ar-SA" sz="2800" u="sng" dirty="0" smtClean="0">
                <a:cs typeface="+mj-cs"/>
              </a:rPr>
              <a:t>العلم </a:t>
            </a:r>
            <a:r>
              <a:rPr lang="ar-SA" sz="2800" u="sng" dirty="0">
                <a:cs typeface="+mj-cs"/>
              </a:rPr>
              <a:t>بالأحكام الشرعية العملية المكتسب من أدلتها التفصيلية</a:t>
            </a:r>
            <a:r>
              <a:rPr lang="ar-SA" sz="2800" dirty="0" smtClean="0"/>
              <a:t>.</a:t>
            </a:r>
          </a:p>
          <a:p>
            <a:pPr marL="457200" indent="-457200" algn="justLow" rtl="1">
              <a:buFont typeface="Wingdings" panose="05000000000000000000" pitchFamily="2" charset="2"/>
              <a:buChar char="ü"/>
            </a:pPr>
            <a:r>
              <a:rPr lang="ar-SA" sz="2800" dirty="0" smtClean="0"/>
              <a:t>ويسمى العالم بتلك الأحكام: </a:t>
            </a:r>
            <a:r>
              <a:rPr lang="ar-SA" sz="2800" dirty="0"/>
              <a:t>(</a:t>
            </a:r>
            <a:r>
              <a:rPr lang="ar-SA" sz="2800" dirty="0" smtClean="0"/>
              <a:t>فَقِيهٌ).</a:t>
            </a:r>
            <a:endParaRPr lang="ar-SA" sz="2800" dirty="0"/>
          </a:p>
          <a:p>
            <a:pPr marL="457200" indent="-457200" algn="justLow" rtl="1">
              <a:buFont typeface="Wingdings" panose="05000000000000000000" pitchFamily="2" charset="2"/>
              <a:buChar char="ü"/>
            </a:pPr>
            <a:endParaRPr lang="ar-SA" sz="2800" dirty="0" smtClean="0"/>
          </a:p>
          <a:p>
            <a:pPr algn="justLow" rtl="1"/>
            <a:endParaRPr lang="ar-SA" sz="2800" dirty="0"/>
          </a:p>
          <a:p>
            <a:pPr rtl="1"/>
            <a:endParaRPr lang="ar-SA" dirty="0"/>
          </a:p>
        </p:txBody>
      </p:sp>
    </p:spTree>
    <p:extLst>
      <p:ext uri="{BB962C8B-B14F-4D97-AF65-F5344CB8AC3E}">
        <p14:creationId xmlns:p14="http://schemas.microsoft.com/office/powerpoint/2010/main" val="32191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smtClean="0">
                <a:solidFill>
                  <a:srgbClr val="0070C0"/>
                </a:solidFill>
              </a:rPr>
              <a:t>(أولاً)</a:t>
            </a:r>
            <a:endParaRPr lang="ar-SA" dirty="0"/>
          </a:p>
        </p:txBody>
      </p:sp>
      <p:sp>
        <p:nvSpPr>
          <p:cNvPr id="3" name="عنصر نائب للمحتوى 2"/>
          <p:cNvSpPr>
            <a:spLocks noGrp="1"/>
          </p:cNvSpPr>
          <p:nvPr>
            <p:ph idx="1"/>
          </p:nvPr>
        </p:nvSpPr>
        <p:spPr/>
        <p:txBody>
          <a:bodyPr/>
          <a:lstStyle/>
          <a:p>
            <a:pPr marL="457200" indent="-457200" rtl="1">
              <a:buFont typeface="Wingdings" panose="05000000000000000000" pitchFamily="2" charset="2"/>
              <a:buChar char="q"/>
            </a:pPr>
            <a:r>
              <a:rPr lang="ar-SA" sz="2800" b="1" dirty="0" smtClean="0">
                <a:solidFill>
                  <a:srgbClr val="00B050"/>
                </a:solidFill>
              </a:rPr>
              <a:t>أحكامه:</a:t>
            </a:r>
          </a:p>
          <a:p>
            <a:pPr marL="828000" indent="-360000" algn="justLow" rtl="1">
              <a:buFont typeface="Wingdings" panose="05000000000000000000" pitchFamily="2" charset="2"/>
              <a:buChar char="ü"/>
            </a:pPr>
            <a:r>
              <a:rPr lang="ar-SA" sz="2800" dirty="0" smtClean="0"/>
              <a:t>أحكام الفقه (أو:</a:t>
            </a:r>
            <a:r>
              <a:rPr lang="ar-SA" sz="2800" b="1" dirty="0">
                <a:solidFill>
                  <a:srgbClr val="00B050"/>
                </a:solidFill>
              </a:rPr>
              <a:t> </a:t>
            </a:r>
            <a:r>
              <a:rPr lang="ar-SA" sz="2800" dirty="0"/>
              <a:t>الأحكام </a:t>
            </a:r>
            <a:r>
              <a:rPr lang="ar-SA" sz="2800" dirty="0" smtClean="0"/>
              <a:t>الشرعية): هي </a:t>
            </a:r>
            <a:r>
              <a:rPr lang="ar-SA" sz="2800" dirty="0"/>
              <a:t>الأحكام التي تُنظم علاقة </a:t>
            </a:r>
            <a:r>
              <a:rPr lang="ar-SA" sz="2800" dirty="0" smtClean="0"/>
              <a:t>الإنسان</a:t>
            </a:r>
            <a:r>
              <a:rPr lang="ar-SA" sz="2800" dirty="0"/>
              <a:t> المكلَّف</a:t>
            </a:r>
            <a:r>
              <a:rPr lang="ar-SA" sz="2800" dirty="0" smtClean="0"/>
              <a:t> </a:t>
            </a:r>
            <a:r>
              <a:rPr lang="ar-SA" sz="2800" dirty="0"/>
              <a:t>مع غيره </a:t>
            </a:r>
            <a:r>
              <a:rPr lang="ar-SA" sz="2800" dirty="0" smtClean="0"/>
              <a:t>وتصف </a:t>
            </a:r>
            <a:r>
              <a:rPr lang="ar-SA" sz="2800" dirty="0"/>
              <a:t>أقواله</a:t>
            </a:r>
            <a:r>
              <a:rPr lang="ar-SA" sz="2800" dirty="0" smtClean="0"/>
              <a:t> وأفعاله، </a:t>
            </a:r>
            <a:r>
              <a:rPr lang="ar-SA" sz="2800" dirty="0"/>
              <a:t>وتعطي كل قول أو فعل يصدر </a:t>
            </a:r>
            <a:r>
              <a:rPr lang="ar-SA" sz="2800" dirty="0" smtClean="0"/>
              <a:t>عنه حكماً شرعياً؛ وهي نوعان:-</a:t>
            </a:r>
          </a:p>
          <a:p>
            <a:pPr marL="1152000" indent="-360000" algn="justLow" rtl="1">
              <a:buFont typeface="+mj-lt"/>
              <a:buAutoNum type="arabicPeriod"/>
            </a:pPr>
            <a:r>
              <a:rPr lang="ar-SA" sz="2400" b="1" dirty="0" smtClean="0">
                <a:solidFill>
                  <a:srgbClr val="00B050"/>
                </a:solidFill>
              </a:rPr>
              <a:t>أحكام تكليفية</a:t>
            </a:r>
            <a:r>
              <a:rPr lang="ar-SA" sz="2400" b="1" dirty="0" smtClean="0"/>
              <a:t>؛ وهي: </a:t>
            </a:r>
            <a:r>
              <a:rPr lang="ar-SA" sz="2800" dirty="0" smtClean="0"/>
              <a:t>الوجوب، والندب، والإباحة، والكراهة، والحرمة.</a:t>
            </a:r>
          </a:p>
          <a:p>
            <a:pPr marL="1152000" indent="-360000" algn="justLow" rtl="1">
              <a:buFont typeface="+mj-lt"/>
              <a:buAutoNum type="arabicPeriod"/>
            </a:pPr>
            <a:r>
              <a:rPr lang="ar-SA" sz="2400" b="1" dirty="0">
                <a:solidFill>
                  <a:srgbClr val="00B050"/>
                </a:solidFill>
              </a:rPr>
              <a:t>أحكام </a:t>
            </a:r>
            <a:r>
              <a:rPr lang="ar-SA" sz="2400" b="1" dirty="0" smtClean="0">
                <a:solidFill>
                  <a:srgbClr val="00B050"/>
                </a:solidFill>
              </a:rPr>
              <a:t>وضعية</a:t>
            </a:r>
            <a:r>
              <a:rPr lang="ar-SA" sz="2400" b="1" dirty="0" smtClean="0"/>
              <a:t>؛ وهي: </a:t>
            </a:r>
            <a:r>
              <a:rPr lang="ar-SA" sz="2800" dirty="0" smtClean="0"/>
              <a:t>الصحة، والبطلان، والفساد. </a:t>
            </a:r>
          </a:p>
          <a:p>
            <a:pPr marL="828000" indent="-360000" algn="justLow" rtl="1">
              <a:buFont typeface="Wingdings" panose="05000000000000000000" pitchFamily="2" charset="2"/>
              <a:buChar char="ü"/>
            </a:pPr>
            <a:r>
              <a:rPr lang="ar-SA" sz="2800" dirty="0" smtClean="0"/>
              <a:t>ولا يتصور </a:t>
            </a:r>
            <a:r>
              <a:rPr lang="ar-SA" sz="2800" dirty="0"/>
              <a:t>قول يقوله المكلَّف أو فعل يفعله إلا وله حكم </a:t>
            </a:r>
            <a:r>
              <a:rPr lang="ar-SA" sz="2800" dirty="0" smtClean="0"/>
              <a:t>شرعيٌّ؛ </a:t>
            </a:r>
            <a:r>
              <a:rPr lang="ar-SA" sz="2800" dirty="0"/>
              <a:t>سواء </a:t>
            </a:r>
            <a:r>
              <a:rPr lang="ar-SA" sz="2800" dirty="0" smtClean="0"/>
              <a:t>كان حكماً تكليفياً أو حكماً وضعياً؛</a:t>
            </a:r>
            <a:r>
              <a:rPr lang="ar-SA" sz="2800" dirty="0"/>
              <a:t> </a:t>
            </a:r>
            <a:r>
              <a:rPr lang="ar-SA" sz="2800" dirty="0" smtClean="0"/>
              <a:t>فقد </a:t>
            </a:r>
            <a:r>
              <a:rPr lang="ar-SA" sz="2800" dirty="0"/>
              <a:t>جاءت أحكام الفقه </a:t>
            </a:r>
            <a:r>
              <a:rPr lang="ar-SA" sz="2800" dirty="0" smtClean="0"/>
              <a:t>شاملةً </a:t>
            </a:r>
            <a:r>
              <a:rPr lang="ar-SA" sz="2800" dirty="0"/>
              <a:t>لكل نواحي الحياة، فهي تشمل</a:t>
            </a:r>
            <a:r>
              <a:rPr lang="ar-SA" sz="2800" dirty="0" smtClean="0"/>
              <a:t>: -</a:t>
            </a:r>
            <a:endParaRPr lang="ar-SA" sz="2800" dirty="0"/>
          </a:p>
          <a:p>
            <a:pPr rtl="1"/>
            <a:endParaRPr lang="ar-SA" dirty="0"/>
          </a:p>
        </p:txBody>
      </p:sp>
    </p:spTree>
    <p:extLst>
      <p:ext uri="{BB962C8B-B14F-4D97-AF65-F5344CB8AC3E}">
        <p14:creationId xmlns:p14="http://schemas.microsoft.com/office/powerpoint/2010/main" val="131218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(أولاً)</a:t>
            </a:r>
            <a:endParaRPr lang="ar-SA" dirty="0"/>
          </a:p>
        </p:txBody>
      </p:sp>
      <p:sp>
        <p:nvSpPr>
          <p:cNvPr id="3" name="عنصر نائب للمحتوى 2"/>
          <p:cNvSpPr>
            <a:spLocks noGrp="1"/>
          </p:cNvSpPr>
          <p:nvPr>
            <p:ph idx="1"/>
          </p:nvPr>
        </p:nvSpPr>
        <p:spPr/>
        <p:txBody>
          <a:bodyPr/>
          <a:lstStyle/>
          <a:p>
            <a:pPr marL="514350" indent="-514350" algn="justLow" rtl="1">
              <a:buFont typeface="+mj-cs"/>
              <a:buAutoNum type="arabic1Minus"/>
            </a:pPr>
            <a:r>
              <a:rPr lang="ar-SA" sz="2800" dirty="0">
                <a:solidFill>
                  <a:srgbClr val="00B050"/>
                </a:solidFill>
              </a:rPr>
              <a:t>أحكام العبادات</a:t>
            </a:r>
            <a:r>
              <a:rPr lang="ar-SA" sz="2800" dirty="0"/>
              <a:t>: وهي التي تنظم علاقة الإنسان </a:t>
            </a:r>
            <a:r>
              <a:rPr lang="ar-SA" sz="2800" dirty="0" smtClean="0"/>
              <a:t>بربه؛ </a:t>
            </a:r>
            <a:r>
              <a:rPr lang="ar-SA" sz="2800" dirty="0"/>
              <a:t>كالصلاة والصوم والزكاة والحج.</a:t>
            </a:r>
          </a:p>
          <a:p>
            <a:pPr marL="514350" indent="-514350" algn="justLow" rtl="1">
              <a:buFont typeface="+mj-cs"/>
              <a:buAutoNum type="arabic1Minus"/>
            </a:pPr>
            <a:r>
              <a:rPr lang="ar-SA" sz="2800" dirty="0" smtClean="0">
                <a:solidFill>
                  <a:srgbClr val="00B050"/>
                </a:solidFill>
              </a:rPr>
              <a:t>أحكام </a:t>
            </a:r>
            <a:r>
              <a:rPr lang="ar-SA" sz="2800" dirty="0">
                <a:solidFill>
                  <a:srgbClr val="00B050"/>
                </a:solidFill>
              </a:rPr>
              <a:t>المعاملات</a:t>
            </a:r>
            <a:r>
              <a:rPr lang="ar-SA" sz="2800" dirty="0"/>
              <a:t>: وهي التي تنظم علاقة الإنسان مع غيره في الدولة الإسلامية، وعلاقة الدولة الإسلامية بغيرها من </a:t>
            </a:r>
            <a:r>
              <a:rPr lang="ar-SA" sz="2800" dirty="0" smtClean="0"/>
              <a:t>الدول؛ </a:t>
            </a:r>
            <a:r>
              <a:rPr lang="ar-SA" sz="2800" dirty="0"/>
              <a:t>وتُقسم إلى: أحكام الأحوال الشخصية، والأحكام المدنية، والأحكام الجنائية، وأحكام المُرافعات، والأحكام الدستورية، والأحكام الدولية. </a:t>
            </a:r>
            <a:endParaRPr lang="ar-SA" sz="2800" dirty="0" smtClean="0"/>
          </a:p>
          <a:p>
            <a:pPr marL="457200" indent="-457200" algn="justLow" rtl="1">
              <a:buFont typeface="Wingdings" panose="05000000000000000000" pitchFamily="2" charset="2"/>
              <a:buChar char="q"/>
            </a:pPr>
            <a:r>
              <a:rPr lang="ar-SA" sz="2800" b="1" dirty="0" smtClean="0">
                <a:solidFill>
                  <a:srgbClr val="00B050"/>
                </a:solidFill>
              </a:rPr>
              <a:t>نشأته: </a:t>
            </a:r>
          </a:p>
          <a:p>
            <a:pPr marL="468000" indent="-468000" algn="justLow" rtl="1"/>
            <a:r>
              <a:rPr lang="ar-SA" sz="2800" dirty="0" smtClean="0">
                <a:solidFill>
                  <a:srgbClr val="00B050"/>
                </a:solidFill>
                <a:cs typeface="+mj-cs"/>
              </a:rPr>
              <a:t>     </a:t>
            </a:r>
            <a:r>
              <a:rPr lang="ar-SA" sz="2800" u="sng" dirty="0" smtClean="0">
                <a:solidFill>
                  <a:srgbClr val="00B050"/>
                </a:solidFill>
                <a:cs typeface="+mj-cs"/>
              </a:rPr>
              <a:t>نشأ</a:t>
            </a:r>
            <a:r>
              <a:rPr lang="ar-SA" sz="2800" u="sng" dirty="0" smtClean="0">
                <a:solidFill>
                  <a:srgbClr val="00B050"/>
                </a:solidFill>
              </a:rPr>
              <a:t> </a:t>
            </a:r>
            <a:r>
              <a:rPr lang="ar-SA" sz="2800" u="sng" dirty="0">
                <a:solidFill>
                  <a:srgbClr val="00B050"/>
                </a:solidFill>
              </a:rPr>
              <a:t>الفقه</a:t>
            </a:r>
            <a:r>
              <a:rPr lang="ar-SA" sz="2800" u="sng" dirty="0" smtClean="0">
                <a:solidFill>
                  <a:srgbClr val="00B050"/>
                </a:solidFill>
                <a:cs typeface="+mj-cs"/>
              </a:rPr>
              <a:t> في </a:t>
            </a:r>
            <a:r>
              <a:rPr lang="ar-SA" sz="2800" u="sng" dirty="0">
                <a:solidFill>
                  <a:srgbClr val="00B050"/>
                </a:solidFill>
                <a:cs typeface="+mj-cs"/>
              </a:rPr>
              <a:t>عصر </a:t>
            </a:r>
            <a:r>
              <a:rPr lang="ar-SA" sz="2800" u="sng" dirty="0" smtClean="0">
                <a:solidFill>
                  <a:srgbClr val="00B050"/>
                </a:solidFill>
                <a:cs typeface="+mj-cs"/>
              </a:rPr>
              <a:t>النبي</a:t>
            </a:r>
            <a:r>
              <a:rPr lang="ar-SA" sz="2800" dirty="0" smtClean="0">
                <a:solidFill>
                  <a:srgbClr val="00B050"/>
                </a:solidFill>
                <a:cs typeface="+mj-cs"/>
              </a:rPr>
              <a:t>         </a:t>
            </a:r>
            <a:r>
              <a:rPr lang="ar-SA" sz="2800" dirty="0"/>
              <a:t> </a:t>
            </a:r>
            <a:r>
              <a:rPr lang="ar-SA" sz="2800" dirty="0" smtClean="0"/>
              <a:t>  ؛حيث كان          </a:t>
            </a:r>
            <a:r>
              <a:rPr lang="ar-SA" sz="2800" dirty="0"/>
              <a:t>يجيب الصحابة </a:t>
            </a:r>
            <a:r>
              <a:rPr lang="ar-SA" sz="2800" dirty="0" smtClean="0"/>
              <a:t>عمّا </a:t>
            </a:r>
            <a:r>
              <a:rPr lang="ar-SA" sz="2800" dirty="0"/>
              <a:t>يعرض لهم من أسئلة مستندًا إلى الوحي.</a:t>
            </a:r>
          </a:p>
          <a:p>
            <a:pPr rtl="1"/>
            <a:endParaRPr lang="ar-SA" sz="2800" dirty="0"/>
          </a:p>
        </p:txBody>
      </p:sp>
      <p:pic>
        <p:nvPicPr>
          <p:cNvPr id="4" name="صورة 3" descr="http://fonts.qurancomplex.gov.sa/wp-content/uploads/2010/07/103.jpg"/>
          <p:cNvPicPr/>
          <p:nvPr/>
        </p:nvPicPr>
        <p:blipFill>
          <a:blip r:embed="rId2"/>
          <a:srcRect/>
          <a:stretch>
            <a:fillRect/>
          </a:stretch>
        </p:blipFill>
        <p:spPr bwMode="auto">
          <a:xfrm>
            <a:off x="5241032" y="4920573"/>
            <a:ext cx="790868" cy="363479"/>
          </a:xfrm>
          <a:prstGeom prst="rect">
            <a:avLst/>
          </a:prstGeom>
          <a:noFill/>
          <a:ln w="9525">
            <a:noFill/>
            <a:miter lim="800000"/>
            <a:headEnd/>
            <a:tailEnd/>
          </a:ln>
        </p:spPr>
      </p:pic>
      <p:pic>
        <p:nvPicPr>
          <p:cNvPr id="5" name="صورة 4" descr="http://fonts.qurancomplex.gov.sa/wp-content/uploads/2010/07/103.jpg"/>
          <p:cNvPicPr/>
          <p:nvPr/>
        </p:nvPicPr>
        <p:blipFill>
          <a:blip r:embed="rId2"/>
          <a:srcRect/>
          <a:stretch>
            <a:fillRect/>
          </a:stretch>
        </p:blipFill>
        <p:spPr bwMode="auto">
          <a:xfrm>
            <a:off x="2936776" y="4920574"/>
            <a:ext cx="790868" cy="363479"/>
          </a:xfrm>
          <a:prstGeom prst="rect">
            <a:avLst/>
          </a:prstGeom>
          <a:noFill/>
          <a:ln w="9525">
            <a:noFill/>
            <a:miter lim="800000"/>
            <a:headEnd/>
            <a:tailEnd/>
          </a:ln>
        </p:spPr>
      </p:pic>
    </p:spTree>
    <p:extLst>
      <p:ext uri="{BB962C8B-B14F-4D97-AF65-F5344CB8AC3E}">
        <p14:creationId xmlns:p14="http://schemas.microsoft.com/office/powerpoint/2010/main" val="364250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0648"/>
            <a:ext cx="8915400" cy="1143000"/>
          </a:xfrm>
        </p:spPr>
        <p:txBody>
          <a:bodyPr/>
          <a:lstStyle/>
          <a:p>
            <a:pPr algn="ctr" rtl="1"/>
            <a:r>
              <a:rPr lang="ar-SA" dirty="0"/>
              <a:t>تابع </a:t>
            </a:r>
            <a:r>
              <a:rPr lang="ar-SA" b="1" dirty="0">
                <a:solidFill>
                  <a:srgbClr val="0070C0"/>
                </a:solidFill>
              </a:rPr>
              <a:t>(أولاً)</a:t>
            </a:r>
            <a:endParaRPr lang="ar-SA" dirty="0"/>
          </a:p>
        </p:txBody>
      </p:sp>
      <p:sp>
        <p:nvSpPr>
          <p:cNvPr id="3" name="عنصر نائب للمحتوى 2"/>
          <p:cNvSpPr>
            <a:spLocks noGrp="1"/>
          </p:cNvSpPr>
          <p:nvPr>
            <p:ph idx="1"/>
          </p:nvPr>
        </p:nvSpPr>
        <p:spPr/>
        <p:txBody>
          <a:bodyPr/>
          <a:lstStyle/>
          <a:p>
            <a:pPr marL="457200" indent="-457200" rtl="1">
              <a:buFont typeface="Wingdings" panose="05000000000000000000" pitchFamily="2" charset="2"/>
              <a:buChar char="q"/>
            </a:pPr>
            <a:r>
              <a:rPr lang="ar-SA" sz="2800" b="1" dirty="0" smtClean="0">
                <a:solidFill>
                  <a:srgbClr val="00B050"/>
                </a:solidFill>
              </a:rPr>
              <a:t>تطوره:</a:t>
            </a:r>
          </a:p>
          <a:p>
            <a:pPr marL="0" indent="0" rtl="1"/>
            <a:r>
              <a:rPr lang="ar-SA" sz="2800" b="1" dirty="0">
                <a:solidFill>
                  <a:srgbClr val="00B050"/>
                </a:solidFill>
              </a:rPr>
              <a:t> </a:t>
            </a:r>
            <a:r>
              <a:rPr lang="ar-SA" sz="2800" b="1" dirty="0" smtClean="0">
                <a:solidFill>
                  <a:srgbClr val="00B050"/>
                </a:solidFill>
              </a:rPr>
              <a:t>   </a:t>
            </a:r>
            <a:r>
              <a:rPr lang="ar-SA" sz="2800" dirty="0" smtClean="0"/>
              <a:t>أهم </a:t>
            </a:r>
            <a:r>
              <a:rPr lang="ar-SA" sz="2800" dirty="0"/>
              <a:t>عصور تطور الفقه </a:t>
            </a:r>
            <a:r>
              <a:rPr lang="ar-SA" sz="2800" dirty="0" smtClean="0"/>
              <a:t>هي: - </a:t>
            </a:r>
          </a:p>
          <a:p>
            <a:pPr marL="828000" indent="-457200" rtl="1">
              <a:buFont typeface="Wingdings" panose="05000000000000000000" pitchFamily="2" charset="2"/>
              <a:buChar char="Ø"/>
            </a:pPr>
            <a:r>
              <a:rPr lang="ar-SA" sz="2400" b="1" dirty="0" smtClean="0">
                <a:solidFill>
                  <a:srgbClr val="00B050"/>
                </a:solidFill>
              </a:rPr>
              <a:t>عصر الصحابة</a:t>
            </a:r>
            <a:r>
              <a:rPr lang="ar-SA" sz="2400" b="1" dirty="0" smtClean="0"/>
              <a:t>:</a:t>
            </a:r>
          </a:p>
          <a:p>
            <a:pPr marL="828000" indent="-360000" algn="justLow" rtl="1"/>
            <a:r>
              <a:rPr lang="ar-SA" sz="2800" dirty="0" smtClean="0"/>
              <a:t>    تصدى </a:t>
            </a:r>
            <a:r>
              <a:rPr lang="ar-SA" sz="2800" dirty="0"/>
              <a:t>الصحابة </a:t>
            </a:r>
            <a:r>
              <a:rPr lang="ar-SA" sz="2800" dirty="0" smtClean="0"/>
              <a:t>         لإفتاء </a:t>
            </a:r>
            <a:r>
              <a:rPr lang="ar-SA" sz="2800" dirty="0"/>
              <a:t>الناس وكان منهم المكثر ومنهم المقل. وكانوا يعتمدون في الإجابة عما يُسألون عنه على الاجتهاد المعتمد على القرآن والسنة</a:t>
            </a:r>
            <a:r>
              <a:rPr lang="ar-SA" sz="2800" dirty="0" smtClean="0"/>
              <a:t>.</a:t>
            </a:r>
          </a:p>
          <a:p>
            <a:pPr marL="828000" indent="-457200" algn="justLow" rtl="1">
              <a:buFont typeface="Wingdings" panose="05000000000000000000" pitchFamily="2" charset="2"/>
              <a:buChar char="Ø"/>
            </a:pPr>
            <a:r>
              <a:rPr lang="ar-SA" sz="2400" b="1" dirty="0">
                <a:solidFill>
                  <a:srgbClr val="00B050"/>
                </a:solidFill>
              </a:rPr>
              <a:t>عصر </a:t>
            </a:r>
            <a:r>
              <a:rPr lang="ar-SA" sz="2400" b="1" dirty="0" smtClean="0">
                <a:solidFill>
                  <a:srgbClr val="00B050"/>
                </a:solidFill>
              </a:rPr>
              <a:t>التابعين: </a:t>
            </a:r>
          </a:p>
          <a:p>
            <a:pPr marL="828000" indent="-457200" algn="justLow" rtl="1"/>
            <a:r>
              <a:rPr lang="ar-SA" sz="2800" dirty="0"/>
              <a:t> </a:t>
            </a:r>
            <a:r>
              <a:rPr lang="ar-SA" sz="2800" dirty="0" smtClean="0"/>
              <a:t>    استمر </a:t>
            </a:r>
            <a:r>
              <a:rPr lang="ar-SA" sz="2800" dirty="0"/>
              <a:t>العلماء من التابعين في الإجابة عن أسئلة الناس. واتسعت دائرة الاجتهاد نظرًا لاتساع الدولة الإسلامية ودخول عدد كبير من الناس في الدين في هذا </a:t>
            </a:r>
            <a:r>
              <a:rPr lang="ar-SA" sz="2800" dirty="0" smtClean="0"/>
              <a:t>العصر؛ </a:t>
            </a:r>
            <a:r>
              <a:rPr lang="ar-SA" sz="2800" dirty="0"/>
              <a:t>ممن لهم عادات وتقاليد وسلوك </a:t>
            </a:r>
            <a:r>
              <a:rPr lang="ar-SA" sz="2400" dirty="0"/>
              <a:t>وأنماط </a:t>
            </a:r>
            <a:r>
              <a:rPr lang="ar-SA" sz="2400" dirty="0" smtClean="0"/>
              <a:t>حياة تختلــف</a:t>
            </a:r>
            <a:endParaRPr lang="ar-SA" sz="2400" dirty="0"/>
          </a:p>
          <a:p>
            <a:pPr marL="828000" indent="-457200" rtl="1"/>
            <a:endParaRPr lang="ar-SA" sz="2800" dirty="0"/>
          </a:p>
        </p:txBody>
      </p:sp>
      <p:pic>
        <p:nvPicPr>
          <p:cNvPr id="5" name="صورة 4" descr="http://fonts.qurancomplex.gov.sa/wp-content/uploads/2010/07/77.jpg"/>
          <p:cNvPicPr/>
          <p:nvPr/>
        </p:nvPicPr>
        <p:blipFill>
          <a:blip r:embed="rId2" cstate="print"/>
          <a:srcRect/>
          <a:stretch>
            <a:fillRect/>
          </a:stretch>
        </p:blipFill>
        <p:spPr bwMode="auto">
          <a:xfrm>
            <a:off x="5817096" y="3140968"/>
            <a:ext cx="720080" cy="453424"/>
          </a:xfrm>
          <a:prstGeom prst="rect">
            <a:avLst/>
          </a:prstGeom>
          <a:noFill/>
          <a:ln w="9525">
            <a:noFill/>
            <a:miter lim="800000"/>
            <a:headEnd/>
            <a:tailEnd/>
          </a:ln>
          <a:effectLst>
            <a:softEdge rad="12700"/>
          </a:effectLst>
        </p:spPr>
      </p:pic>
    </p:spTree>
    <p:extLst>
      <p:ext uri="{BB962C8B-B14F-4D97-AF65-F5344CB8AC3E}">
        <p14:creationId xmlns:p14="http://schemas.microsoft.com/office/powerpoint/2010/main" val="271165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(أولاً)</a:t>
            </a:r>
            <a:endParaRPr lang="ar-SA" dirty="0"/>
          </a:p>
        </p:txBody>
      </p:sp>
      <p:sp>
        <p:nvSpPr>
          <p:cNvPr id="3" name="عنصر نائب للمحتوى 2"/>
          <p:cNvSpPr>
            <a:spLocks noGrp="1"/>
          </p:cNvSpPr>
          <p:nvPr>
            <p:ph idx="1"/>
          </p:nvPr>
        </p:nvSpPr>
        <p:spPr>
          <a:xfrm>
            <a:off x="495300" y="1340768"/>
            <a:ext cx="8915400" cy="4785395"/>
          </a:xfrm>
        </p:spPr>
        <p:txBody>
          <a:bodyPr/>
          <a:lstStyle/>
          <a:p>
            <a:pPr marL="828000" indent="-432000" algn="justLow" rtl="1"/>
            <a:r>
              <a:rPr lang="ar-SA" sz="2800" dirty="0" smtClean="0"/>
              <a:t>     تختلف </a:t>
            </a:r>
            <a:r>
              <a:rPr lang="ar-SA" sz="2800" dirty="0"/>
              <a:t>عن الصحابة، مما اضطر العلماء لبذل مزيد من الجهد للإجابة عن أسئلة الناس. ولم تستجد مسألة إلا وبينوا حكمها في الدين. وقد ساعدهم على ذلك </a:t>
            </a:r>
            <a:r>
              <a:rPr lang="ar-SA" sz="2800" dirty="0" smtClean="0"/>
              <a:t>أنَّ </a:t>
            </a:r>
            <a:r>
              <a:rPr lang="ar-SA" sz="2800" dirty="0"/>
              <a:t>أحكام الدين جاءت عامة نصت على مسائل كلية مجملة</a:t>
            </a:r>
            <a:r>
              <a:rPr lang="ar-SA" sz="2800" dirty="0" smtClean="0"/>
              <a:t>.</a:t>
            </a:r>
          </a:p>
          <a:p>
            <a:pPr marL="853200" indent="-457200" algn="justLow" rtl="1">
              <a:buFont typeface="Wingdings" panose="05000000000000000000" pitchFamily="2" charset="2"/>
              <a:buChar char="Ø"/>
            </a:pPr>
            <a:r>
              <a:rPr lang="ar-SA" sz="2400" b="1" dirty="0">
                <a:solidFill>
                  <a:srgbClr val="00B050"/>
                </a:solidFill>
              </a:rPr>
              <a:t>عصر الأئمة </a:t>
            </a:r>
            <a:r>
              <a:rPr lang="ar-SA" sz="2400" b="1" dirty="0" smtClean="0">
                <a:solidFill>
                  <a:srgbClr val="00B050"/>
                </a:solidFill>
              </a:rPr>
              <a:t>الأربعة</a:t>
            </a:r>
            <a:r>
              <a:rPr lang="ar-SA" sz="2400" b="1" dirty="0" smtClean="0"/>
              <a:t>: </a:t>
            </a:r>
          </a:p>
          <a:p>
            <a:pPr marL="828000" indent="-432000" algn="justLow" rtl="1"/>
            <a:r>
              <a:rPr lang="ar-SA" sz="2800" dirty="0" smtClean="0"/>
              <a:t>     تطور </a:t>
            </a:r>
            <a:r>
              <a:rPr lang="ar-SA" sz="2800" dirty="0"/>
              <a:t>الفقه </a:t>
            </a:r>
            <a:r>
              <a:rPr lang="ar-SA" sz="2800" dirty="0" smtClean="0"/>
              <a:t>في هذا العصر وازدهر وانتشر على أيدي الأئمة الأربعة؛ </a:t>
            </a:r>
            <a:r>
              <a:rPr lang="ar-SA" sz="2800" dirty="0"/>
              <a:t>ويرجع ذلك إلى </a:t>
            </a:r>
            <a:r>
              <a:rPr lang="ar-SA" sz="2800" dirty="0" smtClean="0"/>
              <a:t>عوامل كثيرة، فمنها: -</a:t>
            </a:r>
          </a:p>
          <a:p>
            <a:pPr marL="828000" indent="-432000" algn="justLow" rtl="1"/>
            <a:r>
              <a:rPr lang="ar-SA" sz="2800" dirty="0" smtClean="0"/>
              <a:t>     </a:t>
            </a:r>
            <a:r>
              <a:rPr lang="ar-SA" sz="2400" b="1" dirty="0" smtClean="0"/>
              <a:t>الأول</a:t>
            </a:r>
            <a:r>
              <a:rPr lang="ar-SA" sz="2400" b="1" dirty="0"/>
              <a:t>: </a:t>
            </a:r>
            <a:r>
              <a:rPr lang="ar-SA" sz="2800" dirty="0"/>
              <a:t>تشجيع الخلفاء العباسيين للعلم والعلماء وعدم </a:t>
            </a:r>
            <a:r>
              <a:rPr lang="ar-SA" sz="2800" dirty="0" smtClean="0"/>
              <a:t>تدخلهم </a:t>
            </a:r>
            <a:r>
              <a:rPr lang="ar-SA" sz="2800" dirty="0"/>
              <a:t>في حرية المجتهدين أو </a:t>
            </a:r>
            <a:r>
              <a:rPr lang="ar-SA" sz="2800" dirty="0" smtClean="0"/>
              <a:t>تأثيرهم </a:t>
            </a:r>
            <a:r>
              <a:rPr lang="ar-SA" sz="2800" dirty="0"/>
              <a:t>عليهم</a:t>
            </a:r>
            <a:r>
              <a:rPr lang="ar-SA" sz="2800" dirty="0" smtClean="0"/>
              <a:t>.</a:t>
            </a:r>
          </a:p>
          <a:p>
            <a:pPr marL="828000" indent="-432000" algn="justLow" rtl="1"/>
            <a:r>
              <a:rPr lang="ar-SA" sz="2800" dirty="0" smtClean="0"/>
              <a:t>     </a:t>
            </a:r>
            <a:r>
              <a:rPr lang="ar-SA" sz="2400" b="1" dirty="0" smtClean="0"/>
              <a:t>الثاني: </a:t>
            </a:r>
            <a:r>
              <a:rPr lang="ar-SA" sz="2800" dirty="0" smtClean="0"/>
              <a:t>اتساع الدولة الإسلامية وكثرة عدد الداخلين في الدين؛ فكان الواجب على الفقهاء الاجتهاد للإجابة عن كل ما يُسألون عنه.</a:t>
            </a:r>
          </a:p>
          <a:p>
            <a:pPr rtl="1"/>
            <a:endParaRPr lang="ar-SA" dirty="0"/>
          </a:p>
        </p:txBody>
      </p:sp>
    </p:spTree>
    <p:extLst>
      <p:ext uri="{BB962C8B-B14F-4D97-AF65-F5344CB8AC3E}">
        <p14:creationId xmlns:p14="http://schemas.microsoft.com/office/powerpoint/2010/main" val="245759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(أولاً)</a:t>
            </a:r>
            <a:endParaRPr lang="ar-SA" dirty="0"/>
          </a:p>
        </p:txBody>
      </p:sp>
      <p:sp>
        <p:nvSpPr>
          <p:cNvPr id="3" name="عنصر نائب للمحتوى 2"/>
          <p:cNvSpPr>
            <a:spLocks noGrp="1"/>
          </p:cNvSpPr>
          <p:nvPr>
            <p:ph idx="1"/>
          </p:nvPr>
        </p:nvSpPr>
        <p:spPr>
          <a:xfrm>
            <a:off x="495300" y="1417638"/>
            <a:ext cx="8915400" cy="4708525"/>
          </a:xfrm>
        </p:spPr>
        <p:txBody>
          <a:bodyPr/>
          <a:lstStyle/>
          <a:p>
            <a:pPr marL="828000" indent="-432000" algn="justLow" rtl="1"/>
            <a:r>
              <a:rPr lang="ar-SA" sz="2800" dirty="0" smtClean="0"/>
              <a:t>    </a:t>
            </a:r>
            <a:r>
              <a:rPr lang="ar-SA" sz="2400" b="1" dirty="0" smtClean="0"/>
              <a:t>الثالث</a:t>
            </a:r>
            <a:r>
              <a:rPr lang="ar-SA" sz="2400" b="1" dirty="0"/>
              <a:t>: </a:t>
            </a:r>
            <a:r>
              <a:rPr lang="ar-SA" sz="2800" dirty="0"/>
              <a:t>دخول عدد كبير من غير العرب في </a:t>
            </a:r>
            <a:r>
              <a:rPr lang="ar-SA" sz="2800" dirty="0" smtClean="0"/>
              <a:t>الإسلام، </a:t>
            </a:r>
            <a:r>
              <a:rPr lang="ar-SA" sz="2800" dirty="0"/>
              <a:t>ممن ينتسبون إلى أمم وثقافات عريقة، واتجاههم إلى دراسة </a:t>
            </a:r>
            <a:r>
              <a:rPr lang="ar-SA" sz="2800" dirty="0" smtClean="0"/>
              <a:t>(</a:t>
            </a:r>
            <a:r>
              <a:rPr lang="ar-SA" sz="2800" dirty="0" err="1" smtClean="0"/>
              <a:t>الفقة</a:t>
            </a:r>
            <a:r>
              <a:rPr lang="ar-SA" sz="2800" dirty="0" smtClean="0"/>
              <a:t>)؛ </a:t>
            </a:r>
            <a:r>
              <a:rPr lang="ar-SA" sz="2800" dirty="0"/>
              <a:t>مما جعلهم يبدعون في هذا الجانب. </a:t>
            </a:r>
            <a:endParaRPr lang="ar-SA" sz="2800" dirty="0" smtClean="0"/>
          </a:p>
          <a:p>
            <a:pPr marL="828000" indent="-432000" algn="justLow" rtl="1"/>
            <a:r>
              <a:rPr lang="ar-SA" sz="2800" dirty="0" smtClean="0"/>
              <a:t>    </a:t>
            </a:r>
            <a:r>
              <a:rPr lang="ar-SA" sz="2400" b="1" dirty="0" smtClean="0"/>
              <a:t>الرابع</a:t>
            </a:r>
            <a:r>
              <a:rPr lang="ar-SA" sz="2400" b="1" dirty="0"/>
              <a:t>: </a:t>
            </a:r>
            <a:r>
              <a:rPr lang="ar-SA" sz="2800" dirty="0"/>
              <a:t>احترام الأمة للعلماء </a:t>
            </a:r>
            <a:r>
              <a:rPr lang="ar-SA" sz="2800" dirty="0" smtClean="0"/>
              <a:t>وجعلها إيّاهم </a:t>
            </a:r>
            <a:r>
              <a:rPr lang="ar-SA" sz="2800" dirty="0"/>
              <a:t>في </a:t>
            </a:r>
            <a:r>
              <a:rPr lang="ar-SA" sz="2800" dirty="0" smtClean="0"/>
              <a:t>المقدمة! </a:t>
            </a:r>
            <a:r>
              <a:rPr lang="ar-SA" sz="2800" dirty="0"/>
              <a:t>شجع </a:t>
            </a:r>
            <a:r>
              <a:rPr lang="ar-SA" sz="2800" dirty="0" smtClean="0"/>
              <a:t>الناس على التوجه لطلب العلم؛ </a:t>
            </a:r>
            <a:r>
              <a:rPr lang="ar-SA" sz="2800" dirty="0"/>
              <a:t>فأبدع عدد منهم في ذلك</a:t>
            </a:r>
            <a:r>
              <a:rPr lang="ar-SA" sz="2800" dirty="0" smtClean="0"/>
              <a:t>.</a:t>
            </a:r>
          </a:p>
          <a:p>
            <a:pPr marL="457200" indent="-457200" rtl="1">
              <a:buFont typeface="Wingdings" panose="05000000000000000000" pitchFamily="2" charset="2"/>
              <a:buChar char="q"/>
            </a:pPr>
            <a:r>
              <a:rPr lang="ar-SA" sz="2800" b="1" dirty="0" smtClean="0">
                <a:solidFill>
                  <a:srgbClr val="00B050"/>
                </a:solidFill>
              </a:rPr>
              <a:t>حَرِيُّ بالذكر؛ أنَّ الأئمة الأربعة هم: -</a:t>
            </a:r>
          </a:p>
          <a:p>
            <a:pPr marL="514350" indent="-514350" algn="justLow" rtl="1">
              <a:buFont typeface="+mj-lt"/>
              <a:buAutoNum type="arabicPeriod"/>
            </a:pPr>
            <a:r>
              <a:rPr lang="ar-SA" sz="2800" dirty="0" smtClean="0"/>
              <a:t>أبو حنيفة؛ </a:t>
            </a:r>
            <a:r>
              <a:rPr lang="ar-SA" sz="2800" dirty="0"/>
              <a:t>النعمان بن ثابت </a:t>
            </a:r>
            <a:r>
              <a:rPr lang="ar-SA" sz="2800" dirty="0" smtClean="0"/>
              <a:t>الكوفي (80 – 150هـ).</a:t>
            </a:r>
            <a:endParaRPr lang="ar-SA" sz="2800" dirty="0"/>
          </a:p>
          <a:p>
            <a:pPr marL="514350" indent="-514350" algn="justLow" rtl="1">
              <a:buFont typeface="+mj-lt"/>
              <a:buAutoNum type="arabicPeriod"/>
            </a:pPr>
            <a:r>
              <a:rPr lang="ar-SA" sz="2800" dirty="0"/>
              <a:t>مالك بن أنس بن مالك </a:t>
            </a:r>
            <a:r>
              <a:rPr lang="ar-SA" sz="2800" dirty="0" smtClean="0"/>
              <a:t>الأصبحي (93 -179هـ).</a:t>
            </a:r>
          </a:p>
          <a:p>
            <a:pPr marL="514350" indent="-514350" algn="justLow" rtl="1">
              <a:buFont typeface="+mj-lt"/>
              <a:buAutoNum type="arabicPeriod"/>
            </a:pPr>
            <a:r>
              <a:rPr lang="ar-SA" sz="2800" dirty="0"/>
              <a:t>محمد بن إدريس الشافعي الهاشمي المطلبي (150 – 204هـ</a:t>
            </a:r>
            <a:r>
              <a:rPr lang="ar-SA" sz="2800" dirty="0" smtClean="0"/>
              <a:t>).</a:t>
            </a:r>
          </a:p>
          <a:p>
            <a:pPr marL="514350" indent="-514350" algn="justLow" rtl="1">
              <a:buFont typeface="+mj-lt"/>
              <a:buAutoNum type="arabicPeriod"/>
            </a:pPr>
            <a:r>
              <a:rPr lang="ar-SA" sz="2800" dirty="0"/>
              <a:t>أحمد بن محمد بن حنبل بن هلال الشيباني (164 – 241هـ).</a:t>
            </a:r>
            <a:endParaRPr lang="ar-SA" sz="2800" dirty="0"/>
          </a:p>
        </p:txBody>
      </p:sp>
    </p:spTree>
    <p:extLst>
      <p:ext uri="{BB962C8B-B14F-4D97-AF65-F5344CB8AC3E}">
        <p14:creationId xmlns:p14="http://schemas.microsoft.com/office/powerpoint/2010/main" val="246512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40768"/>
          </a:xfrm>
        </p:spPr>
        <p:txBody>
          <a:bodyPr/>
          <a:lstStyle/>
          <a:p>
            <a:pPr algn="ctr" rtl="1"/>
            <a:r>
              <a:rPr lang="ar-SA" sz="4000" b="1" dirty="0" smtClean="0">
                <a:solidFill>
                  <a:srgbClr val="0070C0"/>
                </a:solidFill>
              </a:rPr>
              <a:t>ثانياً</a:t>
            </a:r>
            <a:r>
              <a:rPr lang="ar-SA" sz="4000" b="1" dirty="0"/>
              <a:t/>
            </a:r>
            <a:br>
              <a:rPr lang="ar-SA" sz="4000" b="1" dirty="0"/>
            </a:br>
            <a:r>
              <a:rPr lang="ar-SA" sz="4000" b="1" dirty="0"/>
              <a:t>ترجمة المستشرق </a:t>
            </a:r>
            <a:r>
              <a:rPr lang="ar-SA" sz="4000" b="1" dirty="0" smtClean="0"/>
              <a:t>(شاخت)</a:t>
            </a:r>
            <a:endParaRPr lang="ar-SA" sz="4000" dirty="0"/>
          </a:p>
        </p:txBody>
      </p:sp>
      <p:sp>
        <p:nvSpPr>
          <p:cNvPr id="3" name="عنصر نائب للمحتوى 2"/>
          <p:cNvSpPr>
            <a:spLocks noGrp="1"/>
          </p:cNvSpPr>
          <p:nvPr>
            <p:ph idx="1"/>
          </p:nvPr>
        </p:nvSpPr>
        <p:spPr>
          <a:xfrm>
            <a:off x="495300" y="1412776"/>
            <a:ext cx="8915400" cy="4896545"/>
          </a:xfrm>
        </p:spPr>
        <p:txBody>
          <a:bodyPr/>
          <a:lstStyle/>
          <a:p>
            <a:pPr marL="0" indent="0" algn="justLow" rtl="1"/>
            <a:r>
              <a:rPr lang="ar-SA" sz="2800" b="1" dirty="0">
                <a:solidFill>
                  <a:srgbClr val="0070C0"/>
                </a:solidFill>
              </a:rPr>
              <a:t>هو:</a:t>
            </a:r>
            <a:r>
              <a:rPr lang="ar-SA" sz="2800" dirty="0">
                <a:solidFill>
                  <a:srgbClr val="0070C0"/>
                </a:solidFill>
              </a:rPr>
              <a:t> </a:t>
            </a:r>
            <a:r>
              <a:rPr lang="ar-SA" sz="2800" b="1" u="sng" dirty="0" smtClean="0">
                <a:solidFill>
                  <a:srgbClr val="0070C0"/>
                </a:solidFill>
              </a:rPr>
              <a:t>جوزيف </a:t>
            </a:r>
            <a:r>
              <a:rPr lang="ar-SA" sz="2800" b="1" dirty="0" smtClean="0">
                <a:solidFill>
                  <a:srgbClr val="0070C0"/>
                </a:solidFill>
              </a:rPr>
              <a:t>شاخت </a:t>
            </a:r>
            <a:r>
              <a:rPr lang="ar-SA" sz="2800" dirty="0" smtClean="0">
                <a:solidFill>
                  <a:srgbClr val="0070C0"/>
                </a:solidFill>
              </a:rPr>
              <a:t>(1902-1969م</a:t>
            </a:r>
            <a:r>
              <a:rPr lang="ar-SA" sz="2800" dirty="0">
                <a:solidFill>
                  <a:srgbClr val="0070C0"/>
                </a:solidFill>
              </a:rPr>
              <a:t>): -</a:t>
            </a:r>
          </a:p>
          <a:p>
            <a:pPr marL="468000" indent="-468000" algn="justLow" rtl="1">
              <a:buFont typeface="Wingdings" panose="05000000000000000000" pitchFamily="2" charset="2"/>
              <a:buChar char="ü"/>
            </a:pPr>
            <a:r>
              <a:rPr lang="ar-SA" sz="2800" dirty="0" smtClean="0">
                <a:solidFill>
                  <a:srgbClr val="0070C0"/>
                </a:solidFill>
              </a:rPr>
              <a:t>مستشرق ألماني مشهور.</a:t>
            </a:r>
          </a:p>
          <a:p>
            <a:pPr marL="468000" indent="-468000" algn="justLow" rtl="1">
              <a:buFont typeface="Wingdings" panose="05000000000000000000" pitchFamily="2" charset="2"/>
              <a:buChar char="ü"/>
            </a:pPr>
            <a:r>
              <a:rPr lang="ar-SA" sz="2800" dirty="0"/>
              <a:t>دَرَسَ اللاهوت واللغات الشرقية بجامعتي (</a:t>
            </a:r>
            <a:r>
              <a:rPr lang="ar-SA" sz="2800" dirty="0" err="1"/>
              <a:t>ليبتسك</a:t>
            </a:r>
            <a:r>
              <a:rPr lang="ar-SA" sz="2800" dirty="0"/>
              <a:t>) و(</a:t>
            </a:r>
            <a:r>
              <a:rPr lang="ar-SA" sz="2800" dirty="0" err="1"/>
              <a:t>برسلاو</a:t>
            </a:r>
            <a:r>
              <a:rPr lang="ar-SA" sz="2800" dirty="0"/>
              <a:t>) </a:t>
            </a:r>
            <a:r>
              <a:rPr lang="ar-SA" sz="2800" dirty="0" smtClean="0"/>
              <a:t>الألمانيتين.</a:t>
            </a:r>
          </a:p>
          <a:p>
            <a:pPr marL="468000" indent="-468000" algn="justLow" rtl="1">
              <a:buFont typeface="Wingdings" panose="05000000000000000000" pitchFamily="2" charset="2"/>
              <a:buChar char="ü"/>
            </a:pPr>
            <a:r>
              <a:rPr lang="ar-SA" sz="2800" dirty="0" smtClean="0"/>
              <a:t> حصل </a:t>
            </a:r>
            <a:r>
              <a:rPr lang="ar-SA" sz="2800" dirty="0"/>
              <a:t>من </a:t>
            </a:r>
            <a:r>
              <a:rPr lang="ar-SA" sz="2800" dirty="0" smtClean="0"/>
              <a:t>جامعة (</a:t>
            </a:r>
            <a:r>
              <a:rPr lang="ar-SA" sz="2800" dirty="0" err="1" smtClean="0"/>
              <a:t>برسلاو</a:t>
            </a:r>
            <a:r>
              <a:rPr lang="ar-SA" sz="2800" dirty="0"/>
              <a:t>) على شهادة الدكتوراه (عام: 1923م</a:t>
            </a:r>
            <a:r>
              <a:rPr lang="ar-SA" sz="2800" dirty="0" smtClean="0"/>
              <a:t>).</a:t>
            </a:r>
          </a:p>
          <a:p>
            <a:pPr marL="468000" indent="-468000" algn="justLow" rtl="1">
              <a:buFont typeface="Wingdings" panose="05000000000000000000" pitchFamily="2" charset="2"/>
              <a:buChar char="ü"/>
            </a:pPr>
            <a:r>
              <a:rPr lang="ar-SA" sz="2800" dirty="0" smtClean="0"/>
              <a:t>عُيِّنَ </a:t>
            </a:r>
            <a:r>
              <a:rPr lang="ar-SA" sz="2800" dirty="0"/>
              <a:t>مدرساً بجامعة (</a:t>
            </a:r>
            <a:r>
              <a:rPr lang="ar-SA" sz="2800" dirty="0" err="1" smtClean="0"/>
              <a:t>فرايبورج</a:t>
            </a:r>
            <a:r>
              <a:rPr lang="ar-SA" sz="2800" dirty="0" smtClean="0"/>
              <a:t>) </a:t>
            </a:r>
            <a:r>
              <a:rPr lang="ar-SA" sz="2800" dirty="0"/>
              <a:t>الألمانية (عام: 1925م</a:t>
            </a:r>
            <a:r>
              <a:rPr lang="ar-SA" sz="2800" dirty="0" smtClean="0"/>
              <a:t>).</a:t>
            </a:r>
          </a:p>
          <a:p>
            <a:pPr marL="468000" indent="-468000" algn="justLow" rtl="1">
              <a:buFont typeface="Wingdings" panose="05000000000000000000" pitchFamily="2" charset="2"/>
              <a:buChar char="ü"/>
            </a:pPr>
            <a:r>
              <a:rPr lang="ar-SA" sz="2800" dirty="0">
                <a:latin typeface="Times New Roman" panose="02020603050405020304" pitchFamily="18" charset="0"/>
                <a:cs typeface="Times New Roman" panose="02020603050405020304" pitchFamily="18" charset="0"/>
              </a:rPr>
              <a:t>أتقن - إضافة إلى لغته الألمانية - عدة لغات أوروبية؛ منها: اللغة </a:t>
            </a:r>
            <a:r>
              <a:rPr lang="ar-AE" sz="2800" dirty="0">
                <a:latin typeface="Times New Roman" panose="02020603050405020304" pitchFamily="18" charset="0"/>
                <a:cs typeface="Times New Roman" panose="02020603050405020304" pitchFamily="18" charset="0"/>
              </a:rPr>
              <a:t>الفرنسية</a:t>
            </a:r>
            <a:r>
              <a:rPr lang="ar-SA" sz="2800" dirty="0">
                <a:latin typeface="Times New Roman" panose="02020603050405020304" pitchFamily="18" charset="0"/>
                <a:cs typeface="Times New Roman" panose="02020603050405020304" pitchFamily="18" charset="0"/>
              </a:rPr>
              <a:t>، واللغة</a:t>
            </a:r>
            <a:r>
              <a:rPr lang="ar-AE" sz="2800" dirty="0">
                <a:latin typeface="Times New Roman" panose="02020603050405020304" pitchFamily="18" charset="0"/>
                <a:cs typeface="Times New Roman" panose="02020603050405020304" pitchFamily="18" charset="0"/>
              </a:rPr>
              <a:t> الإنجليزية</a:t>
            </a:r>
            <a:r>
              <a:rPr lang="ar-SA" sz="2800" dirty="0">
                <a:latin typeface="Times New Roman" panose="02020603050405020304" pitchFamily="18" charset="0"/>
                <a:cs typeface="Times New Roman" panose="02020603050405020304" pitchFamily="18" charset="0"/>
              </a:rPr>
              <a:t>، واللغة </a:t>
            </a:r>
            <a:r>
              <a:rPr lang="ar-AE" sz="2800" dirty="0">
                <a:latin typeface="Times New Roman" panose="02020603050405020304" pitchFamily="18" charset="0"/>
                <a:cs typeface="Times New Roman" panose="02020603050405020304" pitchFamily="18" charset="0"/>
              </a:rPr>
              <a:t>اليونانية</a:t>
            </a:r>
            <a:r>
              <a:rPr lang="ar-SA" sz="2800" dirty="0" smtClean="0">
                <a:latin typeface="Times New Roman" panose="02020603050405020304" pitchFamily="18" charset="0"/>
                <a:cs typeface="Times New Roman" panose="02020603050405020304" pitchFamily="18" charset="0"/>
              </a:rPr>
              <a:t>.</a:t>
            </a:r>
            <a:r>
              <a:rPr lang="ar-AE" sz="2800" dirty="0">
                <a:latin typeface="Times New Roman" panose="02020603050405020304" pitchFamily="18" charset="0"/>
                <a:cs typeface="Times New Roman" panose="02020603050405020304" pitchFamily="18" charset="0"/>
              </a:rPr>
              <a:t> </a:t>
            </a:r>
            <a:r>
              <a:rPr lang="ar-SA" sz="2800" dirty="0" smtClean="0">
                <a:latin typeface="Times New Roman" panose="02020603050405020304" pitchFamily="18" charset="0"/>
                <a:cs typeface="Times New Roman" panose="02020603050405020304" pitchFamily="18" charset="0"/>
              </a:rPr>
              <a:t>كما أتقن </a:t>
            </a:r>
            <a:r>
              <a:rPr lang="ar-AE" sz="2800" dirty="0" smtClean="0">
                <a:latin typeface="Times New Roman" panose="02020603050405020304" pitchFamily="18" charset="0"/>
                <a:cs typeface="Times New Roman" panose="02020603050405020304" pitchFamily="18" charset="0"/>
              </a:rPr>
              <a:t>اللغات الس</a:t>
            </a:r>
            <a:r>
              <a:rPr lang="ar-SA" sz="2800" dirty="0" smtClean="0">
                <a:latin typeface="Times New Roman" panose="02020603050405020304" pitchFamily="18" charset="0"/>
                <a:cs typeface="Times New Roman" panose="02020603050405020304" pitchFamily="18" charset="0"/>
              </a:rPr>
              <a:t>َّ</a:t>
            </a:r>
            <a:r>
              <a:rPr lang="ar-AE" sz="2800" dirty="0" smtClean="0">
                <a:latin typeface="Times New Roman" panose="02020603050405020304" pitchFamily="18" charset="0"/>
                <a:cs typeface="Times New Roman" panose="02020603050405020304" pitchFamily="18" charset="0"/>
              </a:rPr>
              <a:t>ام</a:t>
            </a:r>
            <a:r>
              <a:rPr lang="ar-SA" sz="2800" dirty="0" smtClean="0">
                <a:latin typeface="Times New Roman" panose="02020603050405020304" pitchFamily="18" charset="0"/>
                <a:cs typeface="Times New Roman" panose="02020603050405020304" pitchFamily="18" charset="0"/>
              </a:rPr>
              <a:t>ِ</a:t>
            </a:r>
            <a:r>
              <a:rPr lang="ar-AE" sz="2800" dirty="0" smtClean="0">
                <a:latin typeface="Times New Roman" panose="02020603050405020304" pitchFamily="18" charset="0"/>
                <a:cs typeface="Times New Roman" panose="02020603050405020304" pitchFamily="18" charset="0"/>
              </a:rPr>
              <a:t>ي</a:t>
            </a:r>
            <a:r>
              <a:rPr lang="ar-SA" sz="2800" dirty="0" smtClean="0">
                <a:latin typeface="Times New Roman" panose="02020603050405020304" pitchFamily="18" charset="0"/>
                <a:cs typeface="Times New Roman" panose="02020603050405020304" pitchFamily="18" charset="0"/>
              </a:rPr>
              <a:t>َّ</a:t>
            </a:r>
            <a:r>
              <a:rPr lang="ar-AE" sz="2800" dirty="0" smtClean="0">
                <a:latin typeface="Times New Roman" panose="02020603050405020304" pitchFamily="18" charset="0"/>
                <a:cs typeface="Times New Roman" panose="02020603050405020304" pitchFamily="18" charset="0"/>
              </a:rPr>
              <a:t>ة</a:t>
            </a:r>
            <a:r>
              <a:rPr lang="ar-SA" sz="2800" dirty="0" smtClean="0">
                <a:latin typeface="Times New Roman" panose="02020603050405020304" pitchFamily="18" charset="0"/>
                <a:cs typeface="Times New Roman" panose="02020603050405020304" pitchFamily="18" charset="0"/>
              </a:rPr>
              <a:t>.</a:t>
            </a:r>
            <a:r>
              <a:rPr lang="ar-AE" sz="2800" dirty="0" smtClean="0">
                <a:latin typeface="Times New Roman" panose="02020603050405020304" pitchFamily="18" charset="0"/>
                <a:cs typeface="Times New Roman" panose="02020603050405020304" pitchFamily="18" charset="0"/>
              </a:rPr>
              <a:t> </a:t>
            </a:r>
            <a:endParaRPr lang="ar-SA" sz="2800" dirty="0"/>
          </a:p>
          <a:p>
            <a:pPr marL="468000" indent="-468000" algn="justLow" rtl="1">
              <a:buFont typeface="Wingdings" panose="05000000000000000000" pitchFamily="2" charset="2"/>
              <a:buChar char="ü"/>
            </a:pPr>
            <a:r>
              <a:rPr lang="ar-SA" sz="2800" dirty="0" smtClean="0"/>
              <a:t>زار مصر وعمل فيها؛ حيث انتدب </a:t>
            </a:r>
            <a:r>
              <a:rPr lang="ar-SA" sz="2800" dirty="0"/>
              <a:t>(عام: 1934م) لتدريس فقه اللغة العربية واللغة السريانية بالجامعة المصرية (جامعة القاهرة حالياً)، واستمر أستاذا بها حتى (عام: 1939م). </a:t>
            </a:r>
            <a:endParaRPr lang="ar-SA" sz="2800" dirty="0" smtClean="0">
              <a:solidFill>
                <a:srgbClr val="0070C0"/>
              </a:solidFill>
            </a:endParaRPr>
          </a:p>
          <a:p>
            <a:endParaRPr lang="ar-SA" sz="2800" dirty="0"/>
          </a:p>
        </p:txBody>
      </p:sp>
    </p:spTree>
    <p:extLst>
      <p:ext uri="{BB962C8B-B14F-4D97-AF65-F5344CB8AC3E}">
        <p14:creationId xmlns:p14="http://schemas.microsoft.com/office/powerpoint/2010/main" val="226043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(ثانياً)</a:t>
            </a:r>
            <a:endParaRPr lang="ar-SA" dirty="0"/>
          </a:p>
        </p:txBody>
      </p:sp>
      <p:sp>
        <p:nvSpPr>
          <p:cNvPr id="3" name="عنصر نائب للمحتوى 2"/>
          <p:cNvSpPr>
            <a:spLocks noGrp="1"/>
          </p:cNvSpPr>
          <p:nvPr>
            <p:ph idx="1"/>
          </p:nvPr>
        </p:nvSpPr>
        <p:spPr>
          <a:xfrm>
            <a:off x="495300" y="1340768"/>
            <a:ext cx="8915400" cy="4785395"/>
          </a:xfrm>
        </p:spPr>
        <p:txBody>
          <a:bodyPr/>
          <a:lstStyle/>
          <a:p>
            <a:pPr marL="468000" indent="-468000" algn="justLow" rtl="1">
              <a:buFont typeface="Wingdings" panose="05000000000000000000" pitchFamily="2" charset="2"/>
              <a:buChar char="ü"/>
            </a:pPr>
            <a:r>
              <a:rPr lang="ar-SA" sz="2800" dirty="0" smtClean="0">
                <a:latin typeface="Times New Roman" panose="02020603050405020304" pitchFamily="18" charset="0"/>
                <a:cs typeface="Times New Roman" panose="02020603050405020304" pitchFamily="18" charset="0"/>
              </a:rPr>
              <a:t>تخصص </a:t>
            </a:r>
            <a:r>
              <a:rPr lang="ar-SA" sz="2800" dirty="0">
                <a:latin typeface="Times New Roman" panose="02020603050405020304" pitchFamily="18" charset="0"/>
                <a:cs typeface="Times New Roman" panose="02020603050405020304" pitchFamily="18" charset="0"/>
              </a:rPr>
              <a:t>في الفقه الإسلامي </a:t>
            </a:r>
            <a:r>
              <a:rPr lang="ar-SA" sz="2800" dirty="0" smtClean="0">
                <a:latin typeface="Times New Roman" panose="02020603050405020304" pitchFamily="18" charset="0"/>
                <a:cs typeface="Times New Roman" panose="02020603050405020304" pitchFamily="18" charset="0"/>
              </a:rPr>
              <a:t>وتاريخه؛ وعُرِفَ بجهوده الكبيرة في هذا المجال؛ حيث: - </a:t>
            </a:r>
            <a:endParaRPr lang="ar-SA" sz="2800" dirty="0">
              <a:latin typeface="Times New Roman" panose="02020603050405020304" pitchFamily="18" charset="0"/>
              <a:cs typeface="Times New Roman" panose="02020603050405020304" pitchFamily="18" charset="0"/>
            </a:endParaRPr>
          </a:p>
          <a:p>
            <a:pPr marL="756000" indent="-360000" algn="justLow" rtl="1">
              <a:buFont typeface="+mj-lt"/>
              <a:buAutoNum type="arabicPeriod"/>
            </a:pPr>
            <a:r>
              <a:rPr lang="ar-SA" sz="2800" dirty="0" smtClean="0">
                <a:solidFill>
                  <a:srgbClr val="0070C0"/>
                </a:solidFill>
                <a:latin typeface="Arial" panose="020B0604020202020204" pitchFamily="34" charset="0"/>
              </a:rPr>
              <a:t>حقق </a:t>
            </a:r>
            <a:r>
              <a:rPr lang="ar-SA" sz="2800" dirty="0">
                <a:solidFill>
                  <a:srgbClr val="0070C0"/>
                </a:solidFill>
              </a:rPr>
              <a:t>عدداً من ال</a:t>
            </a:r>
            <a:r>
              <a:rPr lang="ar-SA" sz="2800" dirty="0">
                <a:solidFill>
                  <a:srgbClr val="0070C0"/>
                </a:solidFill>
                <a:latin typeface="Arial" panose="020B0604020202020204" pitchFamily="34" charset="0"/>
              </a:rPr>
              <a:t>نصوص الفقهية المخطوطة ونشرها</a:t>
            </a:r>
            <a:r>
              <a:rPr lang="ar-SA" sz="2800" dirty="0">
                <a:solidFill>
                  <a:srgbClr val="0070C0"/>
                </a:solidFill>
              </a:rPr>
              <a:t>؛ </a:t>
            </a:r>
            <a:r>
              <a:rPr lang="ar-SA" sz="2800" dirty="0" smtClean="0">
                <a:solidFill>
                  <a:srgbClr val="0070C0"/>
                </a:solidFill>
              </a:rPr>
              <a:t>فكان من </a:t>
            </a:r>
            <a:r>
              <a:rPr lang="ar-SA" sz="2800" dirty="0">
                <a:solidFill>
                  <a:srgbClr val="0070C0"/>
                </a:solidFill>
              </a:rPr>
              <a:t>أهمِّها: -</a:t>
            </a:r>
          </a:p>
          <a:p>
            <a:pPr marL="1260000" indent="-504000" algn="justLow" rtl="1">
              <a:buFont typeface="+mj-cs"/>
              <a:buAutoNum type="arabic1Minus"/>
            </a:pPr>
            <a:r>
              <a:rPr lang="ar-SA" sz="2800" dirty="0">
                <a:latin typeface="Arial" panose="020B0604020202020204" pitchFamily="34" charset="0"/>
              </a:rPr>
              <a:t>كتاب: </a:t>
            </a:r>
            <a:r>
              <a:rPr lang="ar-SA" sz="2800" dirty="0" smtClean="0">
                <a:latin typeface="Arial" panose="020B0604020202020204" pitchFamily="34" charset="0"/>
              </a:rPr>
              <a:t>(الحيل </a:t>
            </a:r>
            <a:r>
              <a:rPr lang="ar-SA" sz="2800" dirty="0">
                <a:latin typeface="Arial" panose="020B0604020202020204" pitchFamily="34" charset="0"/>
              </a:rPr>
              <a:t>والمخارج ؛ للخصَّاف).</a:t>
            </a:r>
          </a:p>
          <a:p>
            <a:pPr marL="1260000" indent="-504000" algn="justLow" rtl="1">
              <a:buFont typeface="+mj-cs"/>
              <a:buAutoNum type="arabic1Minus"/>
            </a:pPr>
            <a:r>
              <a:rPr lang="ar-SA" sz="2800" dirty="0">
                <a:latin typeface="Arial" panose="020B0604020202020204" pitchFamily="34" charset="0"/>
              </a:rPr>
              <a:t>كتاب: </a:t>
            </a:r>
            <a:r>
              <a:rPr lang="ar-SA" sz="2800" dirty="0" smtClean="0">
                <a:latin typeface="Arial" panose="020B0604020202020204" pitchFamily="34" charset="0"/>
              </a:rPr>
              <a:t>(الحيل </a:t>
            </a:r>
            <a:r>
              <a:rPr lang="ar-SA" sz="2800" dirty="0">
                <a:latin typeface="Arial" panose="020B0604020202020204" pitchFamily="34" charset="0"/>
              </a:rPr>
              <a:t>في الفقه ؛ </a:t>
            </a:r>
            <a:r>
              <a:rPr lang="ar-SA" sz="2800" dirty="0" smtClean="0">
                <a:latin typeface="Arial" panose="020B0604020202020204" pitchFamily="34" charset="0"/>
              </a:rPr>
              <a:t>للقزويني).</a:t>
            </a:r>
          </a:p>
          <a:p>
            <a:pPr marL="756000" indent="-360000" algn="justLow" rtl="1">
              <a:buFont typeface="+mj-lt"/>
              <a:buAutoNum type="arabicPeriod" startAt="2"/>
            </a:pPr>
            <a:r>
              <a:rPr lang="ar-SA" sz="2800" dirty="0">
                <a:solidFill>
                  <a:srgbClr val="0070C0"/>
                </a:solidFill>
              </a:rPr>
              <a:t>كتب عدداً من </a:t>
            </a:r>
            <a:r>
              <a:rPr lang="ar-SA" sz="2800" dirty="0" smtClean="0">
                <a:solidFill>
                  <a:srgbClr val="0070C0"/>
                </a:solidFill>
              </a:rPr>
              <a:t>الكتب والمقالات </a:t>
            </a:r>
            <a:r>
              <a:rPr lang="ar-SA" sz="2800" dirty="0">
                <a:solidFill>
                  <a:srgbClr val="0070C0"/>
                </a:solidFill>
              </a:rPr>
              <a:t>الفقهية؛ </a:t>
            </a:r>
            <a:r>
              <a:rPr lang="ar-SA" sz="2800" dirty="0" smtClean="0">
                <a:solidFill>
                  <a:srgbClr val="0070C0"/>
                </a:solidFill>
              </a:rPr>
              <a:t>فكان </a:t>
            </a:r>
            <a:r>
              <a:rPr lang="ar-SA" sz="2800" dirty="0">
                <a:solidFill>
                  <a:srgbClr val="0070C0"/>
                </a:solidFill>
              </a:rPr>
              <a:t>من أهمِّها: -</a:t>
            </a:r>
          </a:p>
          <a:p>
            <a:pPr marL="1260000" indent="-514350" algn="justLow" rtl="1">
              <a:buFont typeface="+mj-cs"/>
              <a:buAutoNum type="arabic1Minus"/>
            </a:pPr>
            <a:r>
              <a:rPr lang="ar-SA" sz="2800" dirty="0" smtClean="0"/>
              <a:t>كتاب</a:t>
            </a:r>
            <a:r>
              <a:rPr lang="ar-SA" sz="2800" dirty="0"/>
              <a:t>: </a:t>
            </a:r>
            <a:r>
              <a:rPr lang="ar-SA" sz="2800" dirty="0" smtClean="0">
                <a:solidFill>
                  <a:srgbClr val="0070C0"/>
                </a:solidFill>
              </a:rPr>
              <a:t>مدخل </a:t>
            </a:r>
            <a:r>
              <a:rPr lang="ar-SA" sz="2800" dirty="0">
                <a:solidFill>
                  <a:srgbClr val="0070C0"/>
                </a:solidFill>
              </a:rPr>
              <a:t>إلى الفقه الإسلامي</a:t>
            </a:r>
            <a:r>
              <a:rPr lang="ar-SA" sz="2800" dirty="0" smtClean="0">
                <a:solidFill>
                  <a:srgbClr val="0070C0"/>
                </a:solidFill>
              </a:rPr>
              <a:t>.</a:t>
            </a:r>
          </a:p>
          <a:p>
            <a:pPr marL="1260000" indent="-514350" algn="justLow" rtl="1">
              <a:buFont typeface="+mj-cs"/>
              <a:buAutoNum type="arabic1Minus"/>
            </a:pPr>
            <a:r>
              <a:rPr lang="ar-SA" sz="2800" dirty="0" smtClean="0"/>
              <a:t>مقال: الشريعة والقانون في مصر الحديثة.</a:t>
            </a:r>
          </a:p>
          <a:p>
            <a:pPr marL="1260000" indent="-514350" algn="justLow" rtl="1">
              <a:buFont typeface="+mj-cs"/>
              <a:buAutoNum type="arabic1Minus"/>
            </a:pPr>
            <a:r>
              <a:rPr lang="ar-SA" sz="2800" dirty="0"/>
              <a:t>مقال: </a:t>
            </a:r>
            <a:r>
              <a:rPr lang="ar-SA" sz="2800" dirty="0" smtClean="0"/>
              <a:t>التطور الحديث للشريعة الإسلامية في مصر.</a:t>
            </a:r>
          </a:p>
          <a:p>
            <a:pPr marL="756000" indent="-360000" algn="justLow" rtl="1">
              <a:buFont typeface="+mj-lt"/>
              <a:buAutoNum type="arabicPeriod" startAt="3"/>
            </a:pPr>
            <a:r>
              <a:rPr lang="ar-SA" sz="2800" dirty="0">
                <a:solidFill>
                  <a:srgbClr val="0070C0"/>
                </a:solidFill>
                <a:latin typeface="Arial" panose="020B0604020202020204" pitchFamily="34" charset="0"/>
              </a:rPr>
              <a:t>دَرَسَ (المذهب الشافعي) من خلال كتاب (</a:t>
            </a:r>
            <a:r>
              <a:rPr lang="ar-SA" sz="2800" dirty="0" smtClean="0">
                <a:solidFill>
                  <a:srgbClr val="0070C0"/>
                </a:solidFill>
                <a:latin typeface="Arial" panose="020B0604020202020204" pitchFamily="34" charset="0"/>
              </a:rPr>
              <a:t>الرسالـــة</a:t>
            </a:r>
            <a:r>
              <a:rPr lang="ar-SA" sz="2800" dirty="0">
                <a:solidFill>
                  <a:srgbClr val="0070C0"/>
                </a:solidFill>
                <a:latin typeface="Arial" panose="020B0604020202020204" pitchFamily="34" charset="0"/>
              </a:rPr>
              <a:t>؛ للإمام </a:t>
            </a:r>
            <a:r>
              <a:rPr lang="ar-SA" sz="2800" dirty="0" smtClean="0">
                <a:solidFill>
                  <a:srgbClr val="0070C0"/>
                </a:solidFill>
                <a:latin typeface="Arial" panose="020B0604020202020204" pitchFamily="34" charset="0"/>
              </a:rPr>
              <a:t>الشافعـــي)،</a:t>
            </a:r>
            <a:endParaRPr lang="ar-SA" sz="2800" dirty="0"/>
          </a:p>
          <a:p>
            <a:pPr marL="1260000" indent="-514350" algn="justLow" rtl="1">
              <a:buFont typeface="+mj-cs"/>
              <a:buAutoNum type="arabic1Minus"/>
            </a:pPr>
            <a:endParaRPr lang="ar-SA" sz="2800" dirty="0" smtClean="0"/>
          </a:p>
          <a:p>
            <a:pPr marL="1260000" indent="-514350" algn="justLow" rtl="1">
              <a:buFont typeface="+mj-cs"/>
              <a:buAutoNum type="arabic1Minus"/>
            </a:pPr>
            <a:endParaRPr lang="ar-SA" sz="2800" dirty="0"/>
          </a:p>
        </p:txBody>
      </p:sp>
    </p:spTree>
    <p:extLst>
      <p:ext uri="{BB962C8B-B14F-4D97-AF65-F5344CB8AC3E}">
        <p14:creationId xmlns:p14="http://schemas.microsoft.com/office/powerpoint/2010/main" val="230830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t>تابع </a:t>
            </a:r>
            <a:r>
              <a:rPr lang="ar-SA" b="1" dirty="0">
                <a:solidFill>
                  <a:srgbClr val="0070C0"/>
                </a:solidFill>
              </a:rPr>
              <a:t>(ثانياً)</a:t>
            </a:r>
            <a:endParaRPr lang="ar-SA" dirty="0"/>
          </a:p>
        </p:txBody>
      </p:sp>
      <p:sp>
        <p:nvSpPr>
          <p:cNvPr id="3" name="عنصر نائب للمحتوى 2"/>
          <p:cNvSpPr>
            <a:spLocks noGrp="1"/>
          </p:cNvSpPr>
          <p:nvPr>
            <p:ph idx="1"/>
          </p:nvPr>
        </p:nvSpPr>
        <p:spPr>
          <a:xfrm>
            <a:off x="482600" y="1340768"/>
            <a:ext cx="8928100" cy="4602833"/>
          </a:xfrm>
        </p:spPr>
        <p:txBody>
          <a:bodyPr/>
          <a:lstStyle/>
          <a:p>
            <a:pPr marL="540000" indent="0" algn="justLow" rtl="1"/>
            <a:r>
              <a:rPr lang="ar-SA" sz="2800" dirty="0" smtClean="0">
                <a:latin typeface="Arial" panose="020B0604020202020204" pitchFamily="34" charset="0"/>
              </a:rPr>
              <a:t>ونشر </a:t>
            </a:r>
            <a:r>
              <a:rPr lang="ar-SA" sz="2800" dirty="0">
                <a:latin typeface="Arial" panose="020B0604020202020204" pitchFamily="34" charset="0"/>
              </a:rPr>
              <a:t>دراسته تلك في كتابه الرئيس (بداية الفقه الإسلامي)، وأتبعه بكتيب صغير سمَّاه </a:t>
            </a:r>
            <a:r>
              <a:rPr lang="ar-SA" sz="2800" dirty="0" smtClean="0">
                <a:latin typeface="Arial" panose="020B0604020202020204" pitchFamily="34" charset="0"/>
              </a:rPr>
              <a:t>(مخطط </a:t>
            </a:r>
            <a:r>
              <a:rPr lang="ar-SA" sz="2800" dirty="0">
                <a:latin typeface="Arial" panose="020B0604020202020204" pitchFamily="34" charset="0"/>
              </a:rPr>
              <a:t>تاريخ الفقه الإسلامي). </a:t>
            </a:r>
            <a:endParaRPr lang="ar-SA" sz="2800" dirty="0"/>
          </a:p>
          <a:p>
            <a:pPr marL="910350" indent="-514350" algn="justLow" rtl="1">
              <a:buFont typeface="+mj-lt"/>
              <a:buAutoNum type="arabicPeriod" startAt="4"/>
            </a:pPr>
            <a:r>
              <a:rPr lang="ar-SA" sz="2800" dirty="0">
                <a:solidFill>
                  <a:srgbClr val="0070C0"/>
                </a:solidFill>
                <a:latin typeface="Arial" panose="020B0604020202020204" pitchFamily="34" charset="0"/>
              </a:rPr>
              <a:t>دَرَسَ كتابي: (الموطأ؛ للإمام مالك) و (الأم؛ للإمام الشافعي)، ثم عمّم نتائج دراسته تلك على كتب الحديث والفقه الأخرى</a:t>
            </a:r>
            <a:r>
              <a:rPr lang="ar-SA" sz="2800" dirty="0">
                <a:solidFill>
                  <a:srgbClr val="0E478A"/>
                </a:solidFill>
                <a:latin typeface="Arial" panose="020B0604020202020204" pitchFamily="34" charset="0"/>
              </a:rPr>
              <a:t>،</a:t>
            </a:r>
            <a:r>
              <a:rPr lang="ar-SA" sz="2800" dirty="0">
                <a:solidFill>
                  <a:srgbClr val="C00000"/>
                </a:solidFill>
                <a:latin typeface="Arial" panose="020B0604020202020204" pitchFamily="34" charset="0"/>
              </a:rPr>
              <a:t> </a:t>
            </a:r>
            <a:r>
              <a:rPr lang="ar-SA" sz="2800" dirty="0">
                <a:latin typeface="Arial" panose="020B0604020202020204" pitchFamily="34" charset="0"/>
              </a:rPr>
              <a:t>وجعل ذلك كله </a:t>
            </a:r>
            <a:r>
              <a:rPr lang="ar-SA" sz="2800" dirty="0" smtClean="0">
                <a:latin typeface="Arial" panose="020B0604020202020204" pitchFamily="34" charset="0"/>
              </a:rPr>
              <a:t>فـي</a:t>
            </a:r>
            <a:r>
              <a:rPr lang="ar-SA" sz="2800" dirty="0" smtClean="0"/>
              <a:t> </a:t>
            </a:r>
            <a:r>
              <a:rPr lang="ar-SA" sz="2800" dirty="0" smtClean="0">
                <a:latin typeface="Arial" panose="020B0604020202020204" pitchFamily="34" charset="0"/>
              </a:rPr>
              <a:t>كتاب </a:t>
            </a:r>
            <a:r>
              <a:rPr lang="ar-SA" sz="2800" dirty="0">
                <a:latin typeface="Arial" panose="020B0604020202020204" pitchFamily="34" charset="0"/>
              </a:rPr>
              <a:t>سمّاه (</a:t>
            </a:r>
            <a:r>
              <a:rPr lang="ar-SA" sz="2800" dirty="0">
                <a:solidFill>
                  <a:srgbClr val="0070C0"/>
                </a:solidFill>
                <a:latin typeface="Arial" panose="020B0604020202020204" pitchFamily="34" charset="0"/>
              </a:rPr>
              <a:t>أصول الشريعة المحمدية</a:t>
            </a:r>
            <a:r>
              <a:rPr lang="ar-SA" sz="2800" dirty="0" smtClean="0">
                <a:latin typeface="Arial" panose="020B0604020202020204" pitchFamily="34" charset="0"/>
              </a:rPr>
              <a:t>) -</a:t>
            </a:r>
            <a:r>
              <a:rPr lang="ar-SA" sz="2800" dirty="0">
                <a:latin typeface="Arial" panose="020B0604020202020204" pitchFamily="34" charset="0"/>
              </a:rPr>
              <a:t> الذي أصبح أشهر مؤلفاته على </a:t>
            </a:r>
            <a:r>
              <a:rPr lang="ar-SA" sz="2800" dirty="0" smtClean="0">
                <a:latin typeface="Arial" panose="020B0604020202020204" pitchFamily="34" charset="0"/>
              </a:rPr>
              <a:t>الإطلاق -. </a:t>
            </a:r>
          </a:p>
          <a:p>
            <a:pPr marL="468000" indent="-457200" algn="justLow" rtl="1">
              <a:buFont typeface="Wingdings" panose="05000000000000000000" pitchFamily="2" charset="2"/>
              <a:buChar char="ü"/>
            </a:pPr>
            <a:r>
              <a:rPr lang="ar-SA" sz="2800" dirty="0" smtClean="0"/>
              <a:t>لم يُخضِع بحوثه الفقهية لقواعد المنهج العلمي التي تقتضي التجرد والبعد عن الهوى؛ بل كان كغيره من المستشرقين المتعصبين: يبدأ بحثه وأمامه غاية حددها مسبقاً، ونتيجة وصل إليها مقدَّما، ثم يحاول بعد ذلك إثباتها.   </a:t>
            </a:r>
            <a:r>
              <a:rPr lang="ar-SA" sz="2400" dirty="0" smtClean="0"/>
              <a:t>لكنَّ بعض الباحثين مدحوا بحوثه تلك وادّعوا بعدها عن الآراء الافتراضية التي أولِع بها آخرون ممن كتبوا في الفقه </a:t>
            </a:r>
            <a:r>
              <a:rPr lang="ar-SA" sz="2000" dirty="0" smtClean="0"/>
              <a:t>الإسلامي</a:t>
            </a:r>
            <a:r>
              <a:rPr lang="ar-SA" sz="2400" dirty="0" smtClean="0"/>
              <a:t>؛ من أمثال </a:t>
            </a:r>
            <a:r>
              <a:rPr lang="ar-SA" sz="2400" dirty="0"/>
              <a:t>(جولد </a:t>
            </a:r>
            <a:r>
              <a:rPr lang="ar-SA" sz="2400" dirty="0" err="1"/>
              <a:t>زيهر</a:t>
            </a:r>
            <a:r>
              <a:rPr lang="ar-SA" sz="2400" dirty="0" smtClean="0"/>
              <a:t>) </a:t>
            </a:r>
            <a:r>
              <a:rPr lang="ar-SA" sz="2400" dirty="0" smtClean="0"/>
              <a:t>و(</a:t>
            </a:r>
            <a:r>
              <a:rPr lang="ar-SA" sz="2400" dirty="0" err="1" smtClean="0"/>
              <a:t>سانتلاّنا</a:t>
            </a:r>
            <a:r>
              <a:rPr lang="ar-SA" sz="2400" dirty="0"/>
              <a:t>) </a:t>
            </a:r>
            <a:r>
              <a:rPr lang="ar-SA" sz="2000" dirty="0"/>
              <a:t>وغيرهما</a:t>
            </a:r>
            <a:r>
              <a:rPr lang="ar-SA" sz="2000" dirty="0" smtClean="0"/>
              <a:t> !.  </a:t>
            </a:r>
            <a:endParaRPr lang="ar-SA" sz="2000" dirty="0" smtClean="0">
              <a:latin typeface="Arial" panose="020B0604020202020204" pitchFamily="34" charset="0"/>
            </a:endParaRPr>
          </a:p>
          <a:p>
            <a:pPr marL="997200" indent="-457200" algn="justLow" rtl="1">
              <a:buFont typeface="Wingdings" panose="05000000000000000000" pitchFamily="2" charset="2"/>
              <a:buChar char="ü"/>
            </a:pPr>
            <a:endParaRPr lang="ar-SA" sz="2800" dirty="0" smtClean="0">
              <a:latin typeface="Arial" panose="020B0604020202020204" pitchFamily="34" charset="0"/>
            </a:endParaRPr>
          </a:p>
          <a:p>
            <a:pPr marL="540000" indent="0" algn="justLow" rtl="1"/>
            <a:endParaRPr lang="ar-SA" sz="2800" dirty="0">
              <a:latin typeface="Arial" panose="020B0604020202020204" pitchFamily="34" charset="0"/>
            </a:endParaRPr>
          </a:p>
          <a:p>
            <a:pPr marL="756000" indent="-360000"/>
            <a:endParaRPr lang="ar-SA" dirty="0"/>
          </a:p>
        </p:txBody>
      </p:sp>
    </p:spTree>
    <p:extLst>
      <p:ext uri="{BB962C8B-B14F-4D97-AF65-F5344CB8AC3E}">
        <p14:creationId xmlns:p14="http://schemas.microsoft.com/office/powerpoint/2010/main" val="243009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417638"/>
          </a:xfrm>
        </p:spPr>
        <p:txBody>
          <a:bodyPr/>
          <a:lstStyle/>
          <a:p>
            <a:pPr marL="972000" indent="-1080000" algn="ctr" rtl="1"/>
            <a:r>
              <a:rPr lang="ar-SA" sz="4000" b="1" dirty="0" smtClean="0">
                <a:solidFill>
                  <a:srgbClr val="0070C0"/>
                </a:solidFill>
              </a:rPr>
              <a:t>ثالثاً</a:t>
            </a:r>
            <a:r>
              <a:rPr lang="ar-SA" sz="4000" b="1" dirty="0">
                <a:solidFill>
                  <a:srgbClr val="0070C0"/>
                </a:solidFill>
              </a:rPr>
              <a:t/>
            </a:r>
            <a:br>
              <a:rPr lang="ar-SA" sz="4000" b="1" dirty="0">
                <a:solidFill>
                  <a:srgbClr val="0070C0"/>
                </a:solidFill>
              </a:rPr>
            </a:br>
            <a:r>
              <a:rPr lang="ar-SA" sz="3200" b="1" dirty="0"/>
              <a:t>أبرز فريات المستشرق (شاخت) بخصوص الفقه الإسلامي</a:t>
            </a:r>
            <a:endParaRPr lang="ar-SA" sz="4000" b="1" dirty="0"/>
          </a:p>
        </p:txBody>
      </p:sp>
      <p:sp>
        <p:nvSpPr>
          <p:cNvPr id="3" name="عنصر نائب للمحتوى 2"/>
          <p:cNvSpPr>
            <a:spLocks noGrp="1"/>
          </p:cNvSpPr>
          <p:nvPr>
            <p:ph idx="1"/>
          </p:nvPr>
        </p:nvSpPr>
        <p:spPr>
          <a:xfrm>
            <a:off x="495300" y="1417638"/>
            <a:ext cx="8915400" cy="4708525"/>
          </a:xfrm>
        </p:spPr>
        <p:txBody>
          <a:bodyPr/>
          <a:lstStyle/>
          <a:p>
            <a:pPr marL="468000" indent="-468000" algn="justLow" rtl="1">
              <a:buFont typeface="Wingdings" panose="05000000000000000000" pitchFamily="2" charset="2"/>
              <a:buChar char="q"/>
            </a:pPr>
            <a:r>
              <a:rPr lang="ar-SA" sz="2800" u="sng" dirty="0">
                <a:solidFill>
                  <a:srgbClr val="FF0000"/>
                </a:solidFill>
                <a:latin typeface="Arial" panose="020B0604020202020204" pitchFamily="34" charset="0"/>
                <a:cs typeface="+mj-cs"/>
              </a:rPr>
              <a:t>افترى المستشرق (شاخت) على الفقه الإسلامي </a:t>
            </a:r>
            <a:r>
              <a:rPr lang="ar-SA" sz="2800" u="sng" dirty="0" smtClean="0">
                <a:solidFill>
                  <a:srgbClr val="FF0000"/>
                </a:solidFill>
                <a:latin typeface="Arial" panose="020B0604020202020204" pitchFamily="34" charset="0"/>
                <a:cs typeface="+mj-cs"/>
              </a:rPr>
              <a:t>فِرْيات عظيمة</a:t>
            </a:r>
            <a:r>
              <a:rPr lang="ar-SA" sz="2800" dirty="0">
                <a:latin typeface="Arial" panose="020B0604020202020204" pitchFamily="34" charset="0"/>
                <a:cs typeface="+mj-cs"/>
              </a:rPr>
              <a:t>؛ </a:t>
            </a:r>
            <a:r>
              <a:rPr lang="ar-SA" sz="2800" dirty="0">
                <a:solidFill>
                  <a:srgbClr val="FF0000"/>
                </a:solidFill>
                <a:latin typeface="Arial" panose="020B0604020202020204" pitchFamily="34" charset="0"/>
                <a:cs typeface="+mj-cs"/>
              </a:rPr>
              <a:t>صاغها في  نظريته حول (أصول الشريعة الإسلامية)</a:t>
            </a:r>
            <a:r>
              <a:rPr lang="ar-SA" sz="2800" dirty="0">
                <a:latin typeface="Arial" panose="020B0604020202020204" pitchFamily="34" charset="0"/>
                <a:cs typeface="+mj-cs"/>
              </a:rPr>
              <a:t>، و</a:t>
            </a:r>
            <a:r>
              <a:rPr lang="ar-SA" sz="2800" dirty="0">
                <a:solidFill>
                  <a:srgbClr val="0070C0"/>
                </a:solidFill>
                <a:latin typeface="Arial" panose="020B0604020202020204" pitchFamily="34" charset="0"/>
                <a:cs typeface="+mj-cs"/>
              </a:rPr>
              <a:t>قام بشرحها في أشهر كتابين له</a:t>
            </a:r>
            <a:r>
              <a:rPr lang="ar-SA" sz="2800" dirty="0">
                <a:latin typeface="Arial" panose="020B0604020202020204" pitchFamily="34" charset="0"/>
                <a:cs typeface="+mj-cs"/>
              </a:rPr>
              <a:t>؛ وهما: (مدخل إلى الفقه الإسلامي) و (أصول الشريعة المحمدية)</a:t>
            </a:r>
            <a:r>
              <a:rPr lang="ar-SA" sz="2800" dirty="0">
                <a:solidFill>
                  <a:srgbClr val="0070C0"/>
                </a:solidFill>
                <a:latin typeface="Arial" panose="020B0604020202020204" pitchFamily="34" charset="0"/>
                <a:cs typeface="+mj-cs"/>
              </a:rPr>
              <a:t>، وقدَّمها للعالم بلغات أوروبية مختلفة: </a:t>
            </a:r>
            <a:r>
              <a:rPr lang="ar-SA" sz="2800" dirty="0">
                <a:latin typeface="Arial" panose="020B0604020202020204" pitchFamily="34" charset="0"/>
                <a:cs typeface="+mj-cs"/>
              </a:rPr>
              <a:t>كاللغة</a:t>
            </a:r>
            <a:r>
              <a:rPr lang="ar-SA" sz="2800" dirty="0">
                <a:solidFill>
                  <a:srgbClr val="0070C0"/>
                </a:solidFill>
                <a:latin typeface="Arial" panose="020B0604020202020204" pitchFamily="34" charset="0"/>
                <a:cs typeface="+mj-cs"/>
              </a:rPr>
              <a:t> </a:t>
            </a:r>
            <a:r>
              <a:rPr lang="ar-SA" sz="2800" dirty="0">
                <a:latin typeface="Times New Roman" panose="02020603050405020304" pitchFamily="18" charset="0"/>
                <a:cs typeface="+mj-cs"/>
              </a:rPr>
              <a:t>الألمانية، واللغة</a:t>
            </a:r>
            <a:r>
              <a:rPr lang="ar-AE" sz="2800" dirty="0">
                <a:latin typeface="Times New Roman" panose="02020603050405020304" pitchFamily="18" charset="0"/>
                <a:cs typeface="+mj-cs"/>
              </a:rPr>
              <a:t> الفرنسية</a:t>
            </a:r>
            <a:r>
              <a:rPr lang="ar-SA" sz="2800" dirty="0">
                <a:latin typeface="Times New Roman" panose="02020603050405020304" pitchFamily="18" charset="0"/>
                <a:cs typeface="+mj-cs"/>
              </a:rPr>
              <a:t>، واللغة </a:t>
            </a:r>
            <a:r>
              <a:rPr lang="ar-AE" sz="2800" dirty="0">
                <a:latin typeface="Times New Roman" panose="02020603050405020304" pitchFamily="18" charset="0"/>
                <a:cs typeface="+mj-cs"/>
              </a:rPr>
              <a:t>الإنجليزية</a:t>
            </a:r>
            <a:r>
              <a:rPr lang="ar-SA" sz="2800" dirty="0" smtClean="0">
                <a:latin typeface="Times New Roman" panose="02020603050405020304" pitchFamily="18" charset="0"/>
                <a:cs typeface="+mj-cs"/>
              </a:rPr>
              <a:t>.</a:t>
            </a:r>
            <a:r>
              <a:rPr lang="ar-SA" sz="2800" dirty="0"/>
              <a:t> </a:t>
            </a:r>
            <a:r>
              <a:rPr lang="ar-SA" sz="2800" dirty="0">
                <a:solidFill>
                  <a:srgbClr val="FF0000"/>
                </a:solidFill>
              </a:rPr>
              <a:t>وفيما يأتي عرض موجز لتلك النظرية، متبوعاً بالرد عليها </a:t>
            </a:r>
            <a:r>
              <a:rPr lang="ar-SA" sz="2800" dirty="0" smtClean="0">
                <a:solidFill>
                  <a:srgbClr val="FF0000"/>
                </a:solidFill>
              </a:rPr>
              <a:t>وتفنيدها: -</a:t>
            </a:r>
          </a:p>
          <a:p>
            <a:pPr marL="180000" indent="-180000" algn="justLow" rtl="1">
              <a:spcBef>
                <a:spcPts val="600"/>
              </a:spcBef>
              <a:spcAft>
                <a:spcPts val="600"/>
              </a:spcAft>
              <a:buFont typeface="Wingdings" pitchFamily="2" charset="2"/>
              <a:buChar char="q"/>
              <a:defRPr/>
            </a:pPr>
            <a:r>
              <a:rPr lang="ar-SA" sz="2800" b="1" u="sng" dirty="0">
                <a:solidFill>
                  <a:srgbClr val="FF0000"/>
                </a:solidFill>
                <a:latin typeface="Arial" pitchFamily="34" charset="0"/>
              </a:rPr>
              <a:t>عرضها</a:t>
            </a:r>
            <a:r>
              <a:rPr lang="ar-SA" sz="2800" b="1" dirty="0">
                <a:solidFill>
                  <a:srgbClr val="FF0000"/>
                </a:solidFill>
                <a:latin typeface="Arial" pitchFamily="34" charset="0"/>
              </a:rPr>
              <a:t> </a:t>
            </a:r>
            <a:r>
              <a:rPr lang="ar-SA" sz="2800" dirty="0">
                <a:solidFill>
                  <a:srgbClr val="FF0000"/>
                </a:solidFill>
                <a:latin typeface="Arial" pitchFamily="34" charset="0"/>
              </a:rPr>
              <a:t>: </a:t>
            </a:r>
          </a:p>
          <a:p>
            <a:pPr marL="457200" indent="-457200" algn="justLow" rtl="1">
              <a:spcBef>
                <a:spcPts val="600"/>
              </a:spcBef>
              <a:spcAft>
                <a:spcPts val="600"/>
              </a:spcAft>
              <a:buFont typeface="Wingdings" panose="05000000000000000000" pitchFamily="2" charset="2"/>
              <a:buChar char="§"/>
              <a:defRPr/>
            </a:pPr>
            <a:r>
              <a:rPr lang="ar-SA" sz="2800" dirty="0">
                <a:latin typeface="Arial" pitchFamily="34" charset="0"/>
              </a:rPr>
              <a:t>زعم </a:t>
            </a:r>
            <a:r>
              <a:rPr lang="ar-SA" sz="2800" dirty="0" smtClean="0">
                <a:latin typeface="Arial" pitchFamily="34" charset="0"/>
              </a:rPr>
              <a:t>(</a:t>
            </a:r>
            <a:r>
              <a:rPr lang="ar-SA" sz="2800" dirty="0">
                <a:latin typeface="Arial" pitchFamily="34" charset="0"/>
              </a:rPr>
              <a:t>شاخت): </a:t>
            </a:r>
            <a:r>
              <a:rPr lang="ar-SA" sz="2800" u="sng" dirty="0">
                <a:solidFill>
                  <a:srgbClr val="FF0000"/>
                </a:solidFill>
                <a:latin typeface="Arial" pitchFamily="34" charset="0"/>
                <a:cs typeface="+mj-cs"/>
              </a:rPr>
              <a:t>أنَّ الفقه الإسلامي لم يكن موجوداً في حياة المسلمين الدينية خلال الجزء الأكبر من القرن الأول الهجري؛ بل كان يقع خارج نطاق الدين</a:t>
            </a:r>
            <a:r>
              <a:rPr lang="ar-SA" sz="2800" dirty="0">
                <a:solidFill>
                  <a:srgbClr val="FF0000"/>
                </a:solidFill>
                <a:latin typeface="Arial" pitchFamily="34" charset="0"/>
              </a:rPr>
              <a:t>، ولم يكن المسلمون يبالون به، </a:t>
            </a:r>
            <a:r>
              <a:rPr lang="ar-SA" sz="2800" dirty="0">
                <a:latin typeface="Arial" pitchFamily="34" charset="0"/>
              </a:rPr>
              <a:t>كما زعم أيضاً </a:t>
            </a:r>
            <a:r>
              <a:rPr lang="ar-SA" sz="2800" u="sng" dirty="0">
                <a:solidFill>
                  <a:srgbClr val="FF0000"/>
                </a:solidFill>
                <a:latin typeface="Arial" pitchFamily="34" charset="0"/>
                <a:cs typeface="+mj-cs"/>
              </a:rPr>
              <a:t>عدم صحة الأحاديث الفقهية المنسوبة إلى النبي    </a:t>
            </a:r>
          </a:p>
          <a:p>
            <a:pPr marL="468000" indent="-468000" algn="justLow" rtl="1">
              <a:buFont typeface="Wingdings" panose="05000000000000000000" pitchFamily="2" charset="2"/>
              <a:buChar char="§"/>
            </a:pPr>
            <a:endParaRPr lang="ar-SA" sz="2800" dirty="0" smtClean="0"/>
          </a:p>
          <a:p>
            <a:pPr marL="0" indent="0" algn="justLow" rtl="1"/>
            <a:endParaRPr lang="ar-SA" sz="2800" dirty="0" smtClean="0">
              <a:latin typeface="Times New Roman" panose="02020603050405020304" pitchFamily="18" charset="0"/>
              <a:cs typeface="+mj-cs"/>
            </a:endParaRPr>
          </a:p>
          <a:p>
            <a:pPr marL="468000" indent="-468000" algn="justLow" rtl="1">
              <a:buFont typeface="Wingdings" panose="05000000000000000000" pitchFamily="2" charset="2"/>
              <a:buChar char="§"/>
            </a:pPr>
            <a:endParaRPr lang="ar-SA" sz="2800" dirty="0">
              <a:latin typeface="Times New Roman" panose="02020603050405020304" pitchFamily="18" charset="0"/>
              <a:cs typeface="+mj-cs"/>
            </a:endParaRPr>
          </a:p>
          <a:p>
            <a:endParaRPr lang="ar-SA" dirty="0"/>
          </a:p>
        </p:txBody>
      </p:sp>
      <p:pic>
        <p:nvPicPr>
          <p:cNvPr id="4" name="صورة 3" descr="http://fonts.qurancomplex.gov.sa/wp-content/uploads/2010/07/103.jpg"/>
          <p:cNvPicPr/>
          <p:nvPr/>
        </p:nvPicPr>
        <p:blipFill>
          <a:blip r:embed="rId2"/>
          <a:srcRect/>
          <a:stretch>
            <a:fillRect/>
          </a:stretch>
        </p:blipFill>
        <p:spPr bwMode="auto">
          <a:xfrm>
            <a:off x="5241032" y="5944423"/>
            <a:ext cx="790868" cy="363479"/>
          </a:xfrm>
          <a:prstGeom prst="rect">
            <a:avLst/>
          </a:prstGeom>
          <a:noFill/>
          <a:ln w="9525">
            <a:noFill/>
            <a:miter lim="800000"/>
            <a:headEnd/>
            <a:tailEnd/>
          </a:ln>
        </p:spPr>
      </p:pic>
    </p:spTree>
    <p:extLst>
      <p:ext uri="{BB962C8B-B14F-4D97-AF65-F5344CB8AC3E}">
        <p14:creationId xmlns:p14="http://schemas.microsoft.com/office/powerpoint/2010/main" val="166432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smtClean="0">
                <a:solidFill>
                  <a:srgbClr val="0070C0"/>
                </a:solidFill>
              </a:rPr>
              <a:t>(</a:t>
            </a:r>
            <a:r>
              <a:rPr lang="ar-SA" b="1" dirty="0">
                <a:solidFill>
                  <a:srgbClr val="0070C0"/>
                </a:solidFill>
              </a:rPr>
              <a:t>ثالثاً</a:t>
            </a:r>
            <a:r>
              <a:rPr lang="ar-SA" b="1" dirty="0" smtClean="0">
                <a:solidFill>
                  <a:srgbClr val="0070C0"/>
                </a:solidFill>
              </a:rPr>
              <a:t>)</a:t>
            </a:r>
            <a:endParaRPr lang="ar-SA" dirty="0"/>
          </a:p>
        </p:txBody>
      </p:sp>
      <p:sp>
        <p:nvSpPr>
          <p:cNvPr id="3" name="عنصر نائب للمحتوى 2"/>
          <p:cNvSpPr>
            <a:spLocks noGrp="1"/>
          </p:cNvSpPr>
          <p:nvPr>
            <p:ph idx="1"/>
          </p:nvPr>
        </p:nvSpPr>
        <p:spPr>
          <a:xfrm>
            <a:off x="495300" y="1556792"/>
            <a:ext cx="8915400" cy="4569371"/>
          </a:xfrm>
        </p:spPr>
        <p:txBody>
          <a:bodyPr/>
          <a:lstStyle/>
          <a:p>
            <a:pPr marL="468000" indent="-468000" algn="justLow" rtl="1">
              <a:buFont typeface="Wingdings" panose="05000000000000000000" pitchFamily="2" charset="2"/>
              <a:buChar char="§"/>
            </a:pPr>
            <a:r>
              <a:rPr lang="ar-SA" sz="2800" dirty="0">
                <a:latin typeface="Arial" pitchFamily="34" charset="0"/>
              </a:rPr>
              <a:t>فقال بهذا الخصوص - في كتابه: مدخل إلى الفقه الإسلامي -: </a:t>
            </a:r>
            <a:r>
              <a:rPr lang="ar-SA" sz="2800" dirty="0">
                <a:latin typeface="Arial" pitchFamily="34" charset="0"/>
                <a:cs typeface="+mj-cs"/>
              </a:rPr>
              <a:t>‘‘ </a:t>
            </a:r>
            <a:r>
              <a:rPr lang="ar-SA" sz="2800" u="sng" dirty="0">
                <a:solidFill>
                  <a:srgbClr val="FF0000"/>
                </a:solidFill>
                <a:latin typeface="Arial" pitchFamily="34" charset="0"/>
                <a:cs typeface="+mj-cs"/>
              </a:rPr>
              <a:t>في الجزء الأكبر من القرن الأول؛ لم يكن للفقه الإسلامي – بمعناه الاصطلاحي - وجود</a:t>
            </a:r>
            <a:r>
              <a:rPr lang="ar-SA" sz="2800" dirty="0">
                <a:latin typeface="Arial" pitchFamily="34" charset="0"/>
                <a:cs typeface="+mj-cs"/>
              </a:rPr>
              <a:t> كما كان في عهد </a:t>
            </a:r>
            <a:r>
              <a:rPr lang="ar-SA" sz="2800" dirty="0" smtClean="0">
                <a:latin typeface="Arial" pitchFamily="34" charset="0"/>
                <a:cs typeface="+mj-cs"/>
              </a:rPr>
              <a:t>النبي، </a:t>
            </a:r>
            <a:r>
              <a:rPr lang="ar-SA" sz="2800" u="sng" dirty="0">
                <a:solidFill>
                  <a:srgbClr val="C00000"/>
                </a:solidFill>
                <a:latin typeface="Arial" pitchFamily="34" charset="0"/>
                <a:cs typeface="+mj-cs"/>
              </a:rPr>
              <a:t>والقانون[أي: الشريعة الإسلامية</a:t>
            </a:r>
            <a:r>
              <a:rPr lang="ar-SA" sz="2800" dirty="0">
                <a:solidFill>
                  <a:srgbClr val="C00000"/>
                </a:solidFill>
                <a:latin typeface="Arial" pitchFamily="34" charset="0"/>
                <a:cs typeface="+mj-cs"/>
              </a:rPr>
              <a:t>] </a:t>
            </a:r>
            <a:r>
              <a:rPr lang="ar-SA" sz="2800" dirty="0">
                <a:latin typeface="Arial" pitchFamily="34" charset="0"/>
                <a:cs typeface="+mj-cs"/>
              </a:rPr>
              <a:t>من حيث هي هكذا </a:t>
            </a:r>
            <a:r>
              <a:rPr lang="ar-SA" sz="2800" u="sng" dirty="0">
                <a:solidFill>
                  <a:srgbClr val="C00000"/>
                </a:solidFill>
                <a:latin typeface="Arial" pitchFamily="34" charset="0"/>
                <a:cs typeface="+mj-cs"/>
              </a:rPr>
              <a:t>كانت تقع خارجة عن نطاق </a:t>
            </a:r>
            <a:r>
              <a:rPr lang="ar-SA" sz="2800" u="sng" dirty="0" smtClean="0">
                <a:solidFill>
                  <a:srgbClr val="C00000"/>
                </a:solidFill>
                <a:latin typeface="Arial" pitchFamily="34" charset="0"/>
                <a:cs typeface="+mj-cs"/>
              </a:rPr>
              <a:t>الدين (</a:t>
            </a:r>
            <a:r>
              <a:rPr lang="ar-SA" sz="2800" u="sng" dirty="0" err="1" smtClean="0">
                <a:solidFill>
                  <a:srgbClr val="C00000"/>
                </a:solidFill>
                <a:latin typeface="Arial" pitchFamily="34" charset="0"/>
                <a:cs typeface="+mj-cs"/>
              </a:rPr>
              <a:t>أ.ه</a:t>
            </a:r>
            <a:r>
              <a:rPr lang="ar-SA" sz="2800" u="sng" dirty="0" smtClean="0">
                <a:solidFill>
                  <a:srgbClr val="C00000"/>
                </a:solidFill>
                <a:latin typeface="Arial" pitchFamily="34" charset="0"/>
                <a:cs typeface="+mj-cs"/>
              </a:rPr>
              <a:t>ـ)</a:t>
            </a:r>
            <a:r>
              <a:rPr lang="ar-SA" sz="2800" dirty="0" smtClean="0">
                <a:latin typeface="Arial" pitchFamily="34" charset="0"/>
                <a:cs typeface="+mj-cs"/>
              </a:rPr>
              <a:t>، </a:t>
            </a:r>
            <a:r>
              <a:rPr lang="ar-SA" sz="2800" dirty="0">
                <a:latin typeface="Arial" pitchFamily="34" charset="0"/>
                <a:cs typeface="+mj-cs"/>
              </a:rPr>
              <a:t>وما لم يكن هناك اعتراض ديني أو معنوي روحي على تعامل خاص في السلوك، فقد </a:t>
            </a:r>
            <a:r>
              <a:rPr lang="ar-SA" sz="2800" u="sng" dirty="0">
                <a:solidFill>
                  <a:srgbClr val="C00000"/>
                </a:solidFill>
                <a:latin typeface="Arial" pitchFamily="34" charset="0"/>
                <a:cs typeface="+mj-cs"/>
              </a:rPr>
              <a:t>كانت مسألة القانون تتمثل عملية لا مبالاة بالنسبة للمسلمين</a:t>
            </a:r>
            <a:r>
              <a:rPr lang="ar-SA" sz="2800" b="1" dirty="0">
                <a:solidFill>
                  <a:srgbClr val="C00000"/>
                </a:solidFill>
                <a:latin typeface="Arial" pitchFamily="34" charset="0"/>
                <a:cs typeface="+mj-cs"/>
              </a:rPr>
              <a:t> </a:t>
            </a:r>
            <a:r>
              <a:rPr lang="ar-SA" sz="2800" dirty="0">
                <a:latin typeface="Arial" pitchFamily="34" charset="0"/>
                <a:cs typeface="+mj-cs"/>
              </a:rPr>
              <a:t>” </a:t>
            </a:r>
            <a:r>
              <a:rPr lang="ar-SA" sz="2800" dirty="0" smtClean="0">
                <a:latin typeface="Arial" pitchFamily="34" charset="0"/>
                <a:cs typeface="+mj-cs"/>
              </a:rPr>
              <a:t>.</a:t>
            </a:r>
          </a:p>
          <a:p>
            <a:pPr marL="0" indent="0" algn="justLow" rtl="1"/>
            <a:endParaRPr lang="ar-SA" sz="2800" dirty="0" smtClean="0">
              <a:latin typeface="Arial" pitchFamily="34" charset="0"/>
              <a:cs typeface="+mj-cs"/>
            </a:endParaRPr>
          </a:p>
          <a:p>
            <a:pPr marL="468000" indent="-468000" algn="justLow" rtl="1">
              <a:buFont typeface="Wingdings" panose="05000000000000000000" pitchFamily="2" charset="2"/>
              <a:buChar char="§"/>
            </a:pPr>
            <a:r>
              <a:rPr lang="ar-SA" sz="2800" dirty="0">
                <a:cs typeface="+mj-cs"/>
              </a:rPr>
              <a:t>وقال أيضاً:</a:t>
            </a:r>
            <a:r>
              <a:rPr lang="ar-SA" sz="2800" dirty="0">
                <a:latin typeface="Arial" pitchFamily="34" charset="0"/>
                <a:cs typeface="+mj-cs"/>
              </a:rPr>
              <a:t> ”</a:t>
            </a:r>
            <a:r>
              <a:rPr lang="ar-SA" sz="2800" dirty="0">
                <a:cs typeface="+mj-cs"/>
              </a:rPr>
              <a:t> </a:t>
            </a:r>
            <a:r>
              <a:rPr lang="ar-SA" sz="2800" u="sng" dirty="0">
                <a:solidFill>
                  <a:srgbClr val="FF0000"/>
                </a:solidFill>
                <a:latin typeface="Arial" pitchFamily="34" charset="0"/>
                <a:cs typeface="+mj-cs"/>
              </a:rPr>
              <a:t>من الصعوبة اعتبار حديث ما من الأحاديث الفقهية صحيحاً بالنسبة إلى النبي</a:t>
            </a:r>
            <a:r>
              <a:rPr lang="ar-SA" sz="2800" dirty="0">
                <a:latin typeface="Arial" pitchFamily="34" charset="0"/>
                <a:cs typeface="+mj-cs"/>
              </a:rPr>
              <a:t> </a:t>
            </a:r>
            <a:r>
              <a:rPr lang="ar-SA" sz="2800" dirty="0" smtClean="0">
                <a:latin typeface="Arial" pitchFamily="34" charset="0"/>
                <a:cs typeface="+mj-cs"/>
              </a:rPr>
              <a:t>‘‘.</a:t>
            </a:r>
            <a:endParaRPr lang="ar-SA" sz="2800" dirty="0">
              <a:latin typeface="Arial" pitchFamily="34" charset="0"/>
              <a:cs typeface="+mj-cs"/>
            </a:endParaRPr>
          </a:p>
          <a:p>
            <a:pPr marL="468000" indent="-468000" algn="justLow" rtl="1">
              <a:buFont typeface="Wingdings" panose="05000000000000000000" pitchFamily="2" charset="2"/>
              <a:buChar char="§"/>
            </a:pPr>
            <a:endParaRPr lang="ar-SA" sz="2800" dirty="0">
              <a:latin typeface="Arial" pitchFamily="34" charset="0"/>
            </a:endParaRPr>
          </a:p>
          <a:p>
            <a:endParaRPr lang="ar-SA" dirty="0"/>
          </a:p>
        </p:txBody>
      </p:sp>
    </p:spTree>
    <p:extLst>
      <p:ext uri="{BB962C8B-B14F-4D97-AF65-F5344CB8AC3E}">
        <p14:creationId xmlns:p14="http://schemas.microsoft.com/office/powerpoint/2010/main" val="206421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495300" y="1379909"/>
            <a:ext cx="8915400" cy="4785395"/>
          </a:xfrm>
        </p:spPr>
        <p:txBody>
          <a:bodyPr/>
          <a:lstStyle/>
          <a:p>
            <a:pPr marL="457200" indent="-457200" rtl="1">
              <a:buFont typeface="Wingdings" panose="05000000000000000000" pitchFamily="2" charset="2"/>
              <a:buChar char="q"/>
            </a:pPr>
            <a:r>
              <a:rPr lang="ar-SA" b="1" u="sng" dirty="0">
                <a:solidFill>
                  <a:srgbClr val="00B050"/>
                </a:solidFill>
              </a:rPr>
              <a:t>الرَّد عليها</a:t>
            </a:r>
            <a:r>
              <a:rPr lang="ar-SA" b="1" dirty="0" smtClean="0">
                <a:solidFill>
                  <a:srgbClr val="00B050"/>
                </a:solidFill>
              </a:rPr>
              <a:t>:</a:t>
            </a:r>
          </a:p>
          <a:p>
            <a:pPr marL="457200" indent="-457200" algn="justLow" rtl="1">
              <a:buFont typeface="Courier New" panose="02070309020205020404" pitchFamily="49" charset="0"/>
              <a:buChar char="o"/>
            </a:pPr>
            <a:r>
              <a:rPr lang="ar-SA" sz="2800" dirty="0"/>
              <a:t>إنَّ الدارس المُتفحِّص </a:t>
            </a:r>
            <a:r>
              <a:rPr lang="ar-SA" sz="2800" dirty="0" smtClean="0">
                <a:solidFill>
                  <a:srgbClr val="FF0000"/>
                </a:solidFill>
              </a:rPr>
              <a:t>لمزاعم</a:t>
            </a:r>
            <a:r>
              <a:rPr lang="ar-SA" sz="2800" dirty="0" smtClean="0"/>
              <a:t> </a:t>
            </a:r>
            <a:r>
              <a:rPr lang="ar-SA" sz="2800" dirty="0" smtClean="0">
                <a:solidFill>
                  <a:srgbClr val="FF0000"/>
                </a:solidFill>
              </a:rPr>
              <a:t>(شاخت)</a:t>
            </a:r>
            <a:r>
              <a:rPr lang="ar-SA" sz="2800" dirty="0" smtClean="0"/>
              <a:t> هذه </a:t>
            </a:r>
            <a:r>
              <a:rPr lang="ar-SA" sz="2800" u="sng" dirty="0" smtClean="0">
                <a:solidFill>
                  <a:srgbClr val="0070C0"/>
                </a:solidFill>
              </a:rPr>
              <a:t>يجدها لا </a:t>
            </a:r>
            <a:r>
              <a:rPr lang="ar-SA" sz="2800" u="sng" dirty="0">
                <a:solidFill>
                  <a:srgbClr val="0070C0"/>
                </a:solidFill>
              </a:rPr>
              <a:t>ت</a:t>
            </a:r>
            <a:r>
              <a:rPr lang="ar-SA" sz="2800" u="sng" dirty="0" smtClean="0">
                <a:solidFill>
                  <a:srgbClr val="0070C0"/>
                </a:solidFill>
              </a:rPr>
              <a:t>ستند إلى دليل علمي أو تاريخي. </a:t>
            </a:r>
          </a:p>
          <a:p>
            <a:pPr marL="457200" indent="-457200" algn="justLow" rtl="1">
              <a:buFont typeface="Courier New" panose="02070309020205020404" pitchFamily="49" charset="0"/>
              <a:buChar char="o"/>
            </a:pPr>
            <a:r>
              <a:rPr lang="ar-SA" sz="2800" u="sng" dirty="0" smtClean="0">
                <a:solidFill>
                  <a:srgbClr val="0070C0"/>
                </a:solidFill>
              </a:rPr>
              <a:t>بل إنَّ مزاعمه تلك محض افتراء، ومجرَّد سرد مغلوط ومشبوه؛ </a:t>
            </a:r>
            <a:r>
              <a:rPr lang="ar-SA" sz="2800" dirty="0" smtClean="0">
                <a:solidFill>
                  <a:srgbClr val="0070C0"/>
                </a:solidFill>
              </a:rPr>
              <a:t>ينسجم تماماً مع (المنهج العدائي لدى المستشرقين المتعصبين في دراستهم للفقه الإسلامي)، </a:t>
            </a:r>
            <a:r>
              <a:rPr lang="ar-SA" sz="2800" dirty="0" smtClean="0"/>
              <a:t>الذي يأتي في سياق محاربتهم للإسلام، وسعيهم الحثيث إلى القضاء عليه بالقضاء على </a:t>
            </a:r>
            <a:r>
              <a:rPr lang="ar-SA" sz="2800" dirty="0"/>
              <a:t>جانبه التشريعي </a:t>
            </a:r>
            <a:r>
              <a:rPr lang="ar-SA" sz="2800" dirty="0" smtClean="0"/>
              <a:t>(وهو الفقه)؛ من خلال التشكيك في وجوده وصحته. </a:t>
            </a:r>
          </a:p>
          <a:p>
            <a:pPr marL="457200" indent="-457200" algn="justLow" rtl="1">
              <a:buFont typeface="Courier New" panose="02070309020205020404" pitchFamily="49" charset="0"/>
              <a:buChar char="o"/>
            </a:pPr>
            <a:r>
              <a:rPr lang="ar-SA" sz="2800" dirty="0" smtClean="0">
                <a:solidFill>
                  <a:srgbClr val="0070C0"/>
                </a:solidFill>
              </a:rPr>
              <a:t>إذ بسبب </a:t>
            </a:r>
            <a:r>
              <a:rPr lang="ar-SA" sz="2800" dirty="0">
                <a:solidFill>
                  <a:srgbClr val="0070C0"/>
                </a:solidFill>
              </a:rPr>
              <a:t>نظريته تلك؛ </a:t>
            </a:r>
            <a:r>
              <a:rPr lang="ar-SA" sz="2800" dirty="0">
                <a:solidFill>
                  <a:srgbClr val="0070C0"/>
                </a:solidFill>
                <a:latin typeface="Arial" panose="020B0604020202020204" pitchFamily="34" charset="0"/>
              </a:rPr>
              <a:t>تمتع </a:t>
            </a:r>
            <a:r>
              <a:rPr lang="ar-SA" sz="2800" dirty="0">
                <a:solidFill>
                  <a:srgbClr val="0070C0"/>
                </a:solidFill>
              </a:rPr>
              <a:t>(شاخت) </a:t>
            </a:r>
            <a:r>
              <a:rPr lang="ar-SA" sz="2800" dirty="0">
                <a:solidFill>
                  <a:srgbClr val="0070C0"/>
                </a:solidFill>
                <a:latin typeface="Arial" panose="020B0604020202020204" pitchFamily="34" charset="0"/>
              </a:rPr>
              <a:t>باحترام المستشرقين </a:t>
            </a:r>
            <a:r>
              <a:rPr lang="ar-SA" sz="2800" dirty="0" smtClean="0">
                <a:solidFill>
                  <a:srgbClr val="0070C0"/>
                </a:solidFill>
                <a:latin typeface="Arial" panose="020B0604020202020204" pitchFamily="34" charset="0"/>
              </a:rPr>
              <a:t>والأكاديميين الغربيين </a:t>
            </a:r>
            <a:r>
              <a:rPr lang="ar-SA" sz="2800" dirty="0">
                <a:solidFill>
                  <a:srgbClr val="0070C0"/>
                </a:solidFill>
                <a:latin typeface="Arial" panose="020B0604020202020204" pitchFamily="34" charset="0"/>
              </a:rPr>
              <a:t>المتعصبين </a:t>
            </a:r>
            <a:r>
              <a:rPr lang="ar-SA" sz="2800" dirty="0" smtClean="0">
                <a:solidFill>
                  <a:srgbClr val="0070C0"/>
                </a:solidFill>
                <a:latin typeface="Arial" panose="020B0604020202020204" pitchFamily="34" charset="0"/>
              </a:rPr>
              <a:t>مثله</a:t>
            </a:r>
            <a:r>
              <a:rPr lang="ar-SA" sz="2800" dirty="0" smtClean="0">
                <a:latin typeface="Arial" panose="020B0604020202020204" pitchFamily="34" charset="0"/>
              </a:rPr>
              <a:t>، </a:t>
            </a:r>
            <a:r>
              <a:rPr lang="ar-SA" sz="2800" dirty="0">
                <a:latin typeface="Arial" panose="020B0604020202020204" pitchFamily="34" charset="0"/>
              </a:rPr>
              <a:t>وحاز على إعجابهم وتقديرهم،</a:t>
            </a:r>
            <a:r>
              <a:rPr lang="ar-SA" sz="2800" dirty="0"/>
              <a:t> وتبوّأ منزلة عالية لديهم، لم يصل إليها </a:t>
            </a:r>
            <a:r>
              <a:rPr lang="ar-SA" sz="2800" dirty="0" smtClean="0"/>
              <a:t>مــن </a:t>
            </a:r>
            <a:r>
              <a:rPr lang="ar-SA" sz="2800" dirty="0"/>
              <a:t>قبل أي مستشرق </a:t>
            </a:r>
            <a:r>
              <a:rPr lang="ar-SA" sz="2800" dirty="0" smtClean="0"/>
              <a:t>آخــر </a:t>
            </a:r>
            <a:r>
              <a:rPr lang="ar-SA" sz="2800" dirty="0"/>
              <a:t>طرق </a:t>
            </a:r>
            <a:r>
              <a:rPr lang="ar-SA" sz="2800" dirty="0" smtClean="0"/>
              <a:t>هــذا </a:t>
            </a:r>
            <a:r>
              <a:rPr lang="ar-SA" sz="2800" dirty="0"/>
              <a:t>المجال</a:t>
            </a:r>
            <a:r>
              <a:rPr lang="ar-SA" sz="2800" dirty="0" smtClean="0"/>
              <a:t>! </a:t>
            </a:r>
            <a:endParaRPr lang="ar-SA" sz="2400" dirty="0"/>
          </a:p>
        </p:txBody>
      </p:sp>
    </p:spTree>
    <p:extLst>
      <p:ext uri="{BB962C8B-B14F-4D97-AF65-F5344CB8AC3E}">
        <p14:creationId xmlns:p14="http://schemas.microsoft.com/office/powerpoint/2010/main" val="333489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783332" y="1417638"/>
            <a:ext cx="8922196" cy="4617655"/>
          </a:xfrm>
        </p:spPr>
        <p:txBody>
          <a:bodyPr/>
          <a:lstStyle/>
          <a:p>
            <a:pPr marL="468000" indent="-468000" algn="justLow" rtl="1"/>
            <a:r>
              <a:rPr lang="ar-SA" sz="2800" dirty="0" smtClean="0"/>
              <a:t>     </a:t>
            </a:r>
            <a:r>
              <a:rPr lang="ar-SA" sz="2800" dirty="0" smtClean="0">
                <a:solidFill>
                  <a:srgbClr val="0070C0"/>
                </a:solidFill>
              </a:rPr>
              <a:t>فمن ذلك: </a:t>
            </a:r>
            <a:r>
              <a:rPr lang="ar-SA" sz="2800" u="sng" dirty="0"/>
              <a:t>ثناء المستشرق</a:t>
            </a:r>
            <a:r>
              <a:rPr lang="ar-SA" sz="2800" dirty="0"/>
              <a:t> (</a:t>
            </a:r>
            <a:r>
              <a:rPr lang="ar-SA" sz="2800" dirty="0" err="1"/>
              <a:t>كولسوف</a:t>
            </a:r>
            <a:r>
              <a:rPr lang="ar-SA" sz="2800" dirty="0"/>
              <a:t>) – أستاذ الفقه الإسلامي بجامعة لندن – </a:t>
            </a:r>
            <a:r>
              <a:rPr lang="ar-SA" sz="2800" dirty="0" smtClean="0"/>
              <a:t>على </a:t>
            </a:r>
            <a:r>
              <a:rPr lang="ar-SA" sz="2800" dirty="0"/>
              <a:t>تلك النظرية؛ بقوله:</a:t>
            </a:r>
            <a:r>
              <a:rPr lang="en-US" sz="2800" dirty="0"/>
              <a:t>” </a:t>
            </a:r>
            <a:r>
              <a:rPr lang="ar-SA" sz="2800" dirty="0"/>
              <a:t> </a:t>
            </a:r>
            <a:r>
              <a:rPr lang="ar-SA" sz="2800" u="sng" dirty="0">
                <a:cs typeface="+mj-cs"/>
              </a:rPr>
              <a:t>إنَّ (شاخت) صاغ نظرية عن أصول الشريعة الإسلامية غير قابلة للدحض </a:t>
            </a:r>
            <a:r>
              <a:rPr lang="ar-SA" sz="2800" dirty="0"/>
              <a:t>في إطارها </a:t>
            </a:r>
            <a:r>
              <a:rPr lang="ar-SA" sz="2800" dirty="0" smtClean="0"/>
              <a:t>الواسع </a:t>
            </a:r>
            <a:r>
              <a:rPr lang="en-US" sz="2800" dirty="0" smtClean="0"/>
              <a:t>“</a:t>
            </a:r>
            <a:r>
              <a:rPr lang="ar-SA" sz="2800" dirty="0" smtClean="0"/>
              <a:t>، </a:t>
            </a:r>
            <a:r>
              <a:rPr lang="ar-SA" sz="2800" u="sng" dirty="0" smtClean="0"/>
              <a:t>ووصف </a:t>
            </a:r>
            <a:r>
              <a:rPr lang="ar-SA" sz="2800" u="sng" dirty="0"/>
              <a:t>المستشرق</a:t>
            </a:r>
            <a:r>
              <a:rPr lang="ar-SA" sz="2800" dirty="0"/>
              <a:t> (جب) </a:t>
            </a:r>
            <a:r>
              <a:rPr lang="ar-SA" sz="2800" dirty="0" smtClean="0"/>
              <a:t>- الأستاذ بجامعة </a:t>
            </a:r>
            <a:r>
              <a:rPr lang="ar-SA" sz="2800" dirty="0"/>
              <a:t>أكسفورد </a:t>
            </a:r>
            <a:r>
              <a:rPr lang="ar-SA" sz="2800" dirty="0" smtClean="0"/>
              <a:t>– كتابه (</a:t>
            </a:r>
            <a:r>
              <a:rPr lang="ar-SA" sz="2800" u="sng" dirty="0" smtClean="0"/>
              <a:t>أصول </a:t>
            </a:r>
            <a:r>
              <a:rPr lang="ar-SA" sz="2800" u="sng" dirty="0"/>
              <a:t>الشريعة </a:t>
            </a:r>
            <a:r>
              <a:rPr lang="ar-SA" sz="2800" u="sng" dirty="0" smtClean="0"/>
              <a:t>المحمدية</a:t>
            </a:r>
            <a:r>
              <a:rPr lang="ar-SA" sz="2800" dirty="0" smtClean="0"/>
              <a:t>)، </a:t>
            </a:r>
            <a:r>
              <a:rPr lang="ar-SA" sz="2800" dirty="0"/>
              <a:t>الذي حوى تلك النظرية؛ </a:t>
            </a:r>
            <a:r>
              <a:rPr lang="ar-SA" sz="2800" dirty="0" smtClean="0"/>
              <a:t>بأنَّه: </a:t>
            </a:r>
            <a:r>
              <a:rPr lang="en-US" sz="2800" dirty="0" smtClean="0"/>
              <a:t>”</a:t>
            </a:r>
            <a:r>
              <a:rPr lang="ar-SA" sz="2800" dirty="0" smtClean="0"/>
              <a:t> </a:t>
            </a:r>
            <a:r>
              <a:rPr lang="ar-SA" sz="2800" u="sng" dirty="0" smtClean="0">
                <a:cs typeface="+mj-cs"/>
              </a:rPr>
              <a:t>سيصبح أساساً في المستقبل لكل دراسة عن حضارة الإسلام وشريعته</a:t>
            </a:r>
            <a:r>
              <a:rPr lang="en-US" sz="2800" dirty="0" smtClean="0"/>
              <a:t>“ </a:t>
            </a:r>
            <a:r>
              <a:rPr lang="ar-SA" sz="2800" dirty="0" smtClean="0"/>
              <a:t>.</a:t>
            </a:r>
          </a:p>
          <a:p>
            <a:pPr marL="468000" indent="-468000" algn="justLow" rtl="1">
              <a:buFont typeface="Courier New" panose="02070309020205020404" pitchFamily="49" charset="0"/>
              <a:buChar char="o"/>
            </a:pPr>
            <a:r>
              <a:rPr lang="ar-SA" sz="2800" dirty="0" smtClean="0"/>
              <a:t>يقول العاني (في كتابه: </a:t>
            </a:r>
            <a:r>
              <a:rPr lang="ar-SA" sz="2800" dirty="0"/>
              <a:t>الاستشراق والدراسات الإسلامية):</a:t>
            </a:r>
            <a:r>
              <a:rPr lang="en-US" sz="2800" dirty="0"/>
              <a:t>”</a:t>
            </a:r>
            <a:r>
              <a:rPr lang="ar-SA" sz="2800" dirty="0"/>
              <a:t> لم يكن (شاخت) متبعاً للمنهج العلمي في بحوثه... </a:t>
            </a:r>
            <a:r>
              <a:rPr lang="ar-SA" sz="2800" u="sng" dirty="0" smtClean="0">
                <a:solidFill>
                  <a:srgbClr val="FF0000"/>
                </a:solidFill>
              </a:rPr>
              <a:t>ولا شك أنَّ </a:t>
            </a:r>
            <a:r>
              <a:rPr lang="ar-SA" sz="2800" u="sng" dirty="0" smtClean="0">
                <a:solidFill>
                  <a:srgbClr val="FF0000"/>
                </a:solidFill>
                <a:cs typeface="+mj-cs"/>
              </a:rPr>
              <a:t>ادِّعاء عدم اكتراث النبي          والصحابة والتابعين بالتشريع، ووقوع التشريع خارج نطاق الدين، وعدم صحة حديث واحد من الأحاديث الفقهية المنسوبة إلى       النبي          ينتج عنه أهداف كثيرة مقبولة ومطلوبة من قِبَل أعداء الإسلام</a:t>
            </a:r>
            <a:r>
              <a:rPr lang="ar-SA" sz="2800" dirty="0" smtClean="0">
                <a:cs typeface="+mj-cs"/>
              </a:rPr>
              <a:t>؛</a:t>
            </a:r>
            <a:endParaRPr lang="ar-SA" sz="2800" dirty="0">
              <a:cs typeface="+mj-cs"/>
            </a:endParaRPr>
          </a:p>
          <a:p>
            <a:pPr marL="457200" indent="-457200" algn="justLow" rtl="1">
              <a:buFont typeface="Courier New" panose="02070309020205020404" pitchFamily="49" charset="0"/>
              <a:buChar char="o"/>
            </a:pPr>
            <a:endParaRPr lang="ar-SA" sz="2800" dirty="0"/>
          </a:p>
          <a:p>
            <a:endParaRPr lang="ar-SA" dirty="0"/>
          </a:p>
        </p:txBody>
      </p:sp>
      <p:pic>
        <p:nvPicPr>
          <p:cNvPr id="4" name="صورة 3" descr="http://fonts.qurancomplex.gov.sa/wp-content/uploads/2010/07/103.jpg"/>
          <p:cNvPicPr/>
          <p:nvPr/>
        </p:nvPicPr>
        <p:blipFill>
          <a:blip r:embed="rId2"/>
          <a:srcRect/>
          <a:stretch>
            <a:fillRect/>
          </a:stretch>
        </p:blipFill>
        <p:spPr bwMode="auto">
          <a:xfrm>
            <a:off x="7735066" y="4941168"/>
            <a:ext cx="718860" cy="427547"/>
          </a:xfrm>
          <a:prstGeom prst="rect">
            <a:avLst/>
          </a:prstGeom>
          <a:noFill/>
          <a:ln w="9525">
            <a:noFill/>
            <a:miter lim="800000"/>
            <a:headEnd/>
            <a:tailEnd/>
          </a:ln>
        </p:spPr>
      </p:pic>
      <p:pic>
        <p:nvPicPr>
          <p:cNvPr id="5" name="صورة 4" descr="http://fonts.qurancomplex.gov.sa/wp-content/uploads/2010/07/103.jpg"/>
          <p:cNvPicPr/>
          <p:nvPr/>
        </p:nvPicPr>
        <p:blipFill>
          <a:blip r:embed="rId2"/>
          <a:srcRect/>
          <a:stretch>
            <a:fillRect/>
          </a:stretch>
        </p:blipFill>
        <p:spPr bwMode="auto">
          <a:xfrm>
            <a:off x="7745434" y="5818360"/>
            <a:ext cx="790868" cy="433866"/>
          </a:xfrm>
          <a:prstGeom prst="rect">
            <a:avLst/>
          </a:prstGeom>
          <a:noFill/>
          <a:ln w="9525">
            <a:noFill/>
            <a:miter lim="800000"/>
            <a:headEnd/>
            <a:tailEnd/>
          </a:ln>
        </p:spPr>
      </p:pic>
    </p:spTree>
    <p:extLst>
      <p:ext uri="{BB962C8B-B14F-4D97-AF65-F5344CB8AC3E}">
        <p14:creationId xmlns:p14="http://schemas.microsoft.com/office/powerpoint/2010/main" val="214483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495300" y="1340768"/>
            <a:ext cx="8915400" cy="4785395"/>
          </a:xfrm>
        </p:spPr>
        <p:txBody>
          <a:bodyPr/>
          <a:lstStyle/>
          <a:p>
            <a:pPr marL="468000" indent="-468000" algn="justLow" rtl="1"/>
            <a:r>
              <a:rPr lang="ar-SA" sz="2800" dirty="0" smtClean="0"/>
              <a:t>    </a:t>
            </a:r>
            <a:r>
              <a:rPr lang="ar-SA" sz="2800" dirty="0" smtClean="0"/>
              <a:t> تتمثل </a:t>
            </a:r>
            <a:r>
              <a:rPr lang="ar-SA" sz="2800" dirty="0" smtClean="0"/>
              <a:t>في: - </a:t>
            </a:r>
          </a:p>
          <a:p>
            <a:pPr marL="720000" indent="-360000" algn="justLow" rtl="1">
              <a:buFont typeface="+mj-lt"/>
              <a:buAutoNum type="arabicPeriod"/>
            </a:pPr>
            <a:r>
              <a:rPr lang="ar-SA" sz="2800" dirty="0" smtClean="0"/>
              <a:t>[جعل] مطالبة الشعوب الحكام في العودة إلى الشريعة الإسلامية كلاماً فارغاً؛ لأنَّ الشريعة [وِفقاً لزعم شاخت] خارجة عن نطاق الدين.</a:t>
            </a:r>
          </a:p>
          <a:p>
            <a:pPr marL="720000" indent="-360000" algn="justLow" rtl="1">
              <a:buFont typeface="+mj-lt"/>
              <a:buAutoNum type="arabicPeriod"/>
            </a:pPr>
            <a:r>
              <a:rPr lang="ar-SA" sz="2800" dirty="0"/>
              <a:t>[جعل]</a:t>
            </a:r>
            <a:r>
              <a:rPr lang="ar-SA" sz="2800" dirty="0" smtClean="0"/>
              <a:t> ما يسمى بالفقه الإسلامي ليس هو الفقه الإسلامي المبني على كتاب الله وسنة رسول الله؛ لأنَّه </a:t>
            </a:r>
            <a:r>
              <a:rPr lang="ar-SA" sz="2800" dirty="0"/>
              <a:t>[وِفقاً لزعم شاخت] </a:t>
            </a:r>
            <a:r>
              <a:rPr lang="ar-SA" sz="2800" dirty="0" smtClean="0"/>
              <a:t>لا يوجد ما يمكن تسميته سنَّة النبي</a:t>
            </a:r>
          </a:p>
          <a:p>
            <a:pPr marL="468000" indent="-468000" algn="justLow" rtl="1"/>
            <a:r>
              <a:rPr lang="ar-SA" sz="2800" dirty="0" smtClean="0"/>
              <a:t>     </a:t>
            </a:r>
            <a:r>
              <a:rPr lang="ar-SA" sz="2800" u="sng" dirty="0" smtClean="0">
                <a:solidFill>
                  <a:srgbClr val="FF0000"/>
                </a:solidFill>
                <a:cs typeface="+mj-cs"/>
              </a:rPr>
              <a:t>وعلى هذا يمكن للمسلمين أنْ </a:t>
            </a:r>
            <a:r>
              <a:rPr lang="ar-SA" sz="2800" u="sng" dirty="0" err="1" smtClean="0">
                <a:solidFill>
                  <a:srgbClr val="FF0000"/>
                </a:solidFill>
                <a:cs typeface="+mj-cs"/>
              </a:rPr>
              <a:t>يقتبسوا</a:t>
            </a:r>
            <a:r>
              <a:rPr lang="ar-SA" sz="2800" u="sng" dirty="0" smtClean="0">
                <a:solidFill>
                  <a:srgbClr val="FF0000"/>
                </a:solidFill>
                <a:cs typeface="+mj-cs"/>
              </a:rPr>
              <a:t> من القوانين الوضعية الغربية ما أرادوا، دون أنْ يشعروا بأدنى ضيق من مخالفتهم لدينهم، وإذا أرادوا </a:t>
            </a:r>
            <a:r>
              <a:rPr lang="ar-SA" sz="2800" u="sng" dirty="0">
                <a:solidFill>
                  <a:srgbClr val="FF0000"/>
                </a:solidFill>
                <a:cs typeface="+mj-cs"/>
              </a:rPr>
              <a:t>أ</a:t>
            </a:r>
            <a:r>
              <a:rPr lang="ar-SA" sz="2800" u="sng" dirty="0" smtClean="0">
                <a:solidFill>
                  <a:srgbClr val="FF0000"/>
                </a:solidFill>
                <a:cs typeface="+mj-cs"/>
              </a:rPr>
              <a:t>نْ يسموا تلك القوانين بالفقه الإسلامي فلا مانع من ذلك؛ ولهم فيما عمل سلفهم من قبل أسوة حسنة</a:t>
            </a:r>
            <a:r>
              <a:rPr lang="ar-SA" sz="2800" dirty="0" smtClean="0">
                <a:solidFill>
                  <a:srgbClr val="FF0000"/>
                </a:solidFill>
              </a:rPr>
              <a:t> .. وإنَّ نظرية (شاخت) على ما يبدوا هي نظرية </a:t>
            </a:r>
            <a:r>
              <a:rPr lang="ar-SA" sz="2400" dirty="0" smtClean="0">
                <a:solidFill>
                  <a:srgbClr val="FF0000"/>
                </a:solidFill>
              </a:rPr>
              <a:t>(العلمانية)، ولو لم يصرح</a:t>
            </a:r>
            <a:r>
              <a:rPr lang="ar-SA" sz="2800" dirty="0" smtClean="0">
                <a:solidFill>
                  <a:srgbClr val="FF0000"/>
                </a:solidFill>
              </a:rPr>
              <a:t> </a:t>
            </a:r>
            <a:r>
              <a:rPr lang="ar-SA" sz="2400" dirty="0" smtClean="0">
                <a:solidFill>
                  <a:srgbClr val="FF0000"/>
                </a:solidFill>
              </a:rPr>
              <a:t>بذلك</a:t>
            </a:r>
            <a:r>
              <a:rPr lang="ar-SA" sz="2800" dirty="0" smtClean="0">
                <a:solidFill>
                  <a:srgbClr val="FF0000"/>
                </a:solidFill>
              </a:rPr>
              <a:t>؛ </a:t>
            </a:r>
            <a:r>
              <a:rPr lang="ar-SA" sz="2400" dirty="0" smtClean="0">
                <a:solidFill>
                  <a:srgbClr val="FF0000"/>
                </a:solidFill>
              </a:rPr>
              <a:t>وهي إقامة نظام الدولة السياسي بعيداً </a:t>
            </a:r>
            <a:r>
              <a:rPr lang="ar-SA" sz="2400" dirty="0" smtClean="0">
                <a:solidFill>
                  <a:srgbClr val="FF0000"/>
                </a:solidFill>
              </a:rPr>
              <a:t>عن</a:t>
            </a:r>
            <a:r>
              <a:rPr lang="ar-SA" sz="2800" dirty="0">
                <a:solidFill>
                  <a:srgbClr val="FF0000"/>
                </a:solidFill>
              </a:rPr>
              <a:t> </a:t>
            </a:r>
            <a:r>
              <a:rPr lang="ar-SA" sz="2400" dirty="0">
                <a:solidFill>
                  <a:srgbClr val="FF0000"/>
                </a:solidFill>
              </a:rPr>
              <a:t>الدين</a:t>
            </a:r>
            <a:r>
              <a:rPr lang="ar-SA" sz="2800" dirty="0">
                <a:solidFill>
                  <a:srgbClr val="FF0000"/>
                </a:solidFill>
              </a:rPr>
              <a:t> </a:t>
            </a:r>
            <a:r>
              <a:rPr lang="en-US" sz="2800" dirty="0"/>
              <a:t>“</a:t>
            </a:r>
            <a:r>
              <a:rPr lang="ar-SA" sz="2800" dirty="0"/>
              <a:t>.</a:t>
            </a:r>
            <a:endParaRPr lang="ar-SA" sz="2800" dirty="0"/>
          </a:p>
        </p:txBody>
      </p:sp>
      <p:pic>
        <p:nvPicPr>
          <p:cNvPr id="4" name="صورة 3" descr="http://fonts.qurancomplex.gov.sa/wp-content/uploads/2010/07/103.jpg"/>
          <p:cNvPicPr/>
          <p:nvPr/>
        </p:nvPicPr>
        <p:blipFill>
          <a:blip r:embed="rId2"/>
          <a:srcRect/>
          <a:stretch>
            <a:fillRect/>
          </a:stretch>
        </p:blipFill>
        <p:spPr bwMode="auto">
          <a:xfrm>
            <a:off x="5817096" y="3789040"/>
            <a:ext cx="790868" cy="363479"/>
          </a:xfrm>
          <a:prstGeom prst="rect">
            <a:avLst/>
          </a:prstGeom>
          <a:noFill/>
          <a:ln w="9525">
            <a:noFill/>
            <a:miter lim="800000"/>
            <a:headEnd/>
            <a:tailEnd/>
          </a:ln>
        </p:spPr>
      </p:pic>
    </p:spTree>
    <p:extLst>
      <p:ext uri="{BB962C8B-B14F-4D97-AF65-F5344CB8AC3E}">
        <p14:creationId xmlns:p14="http://schemas.microsoft.com/office/powerpoint/2010/main" val="400608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495300" y="1446610"/>
            <a:ext cx="8915400" cy="4679553"/>
          </a:xfrm>
        </p:spPr>
        <p:txBody>
          <a:bodyPr/>
          <a:lstStyle/>
          <a:p>
            <a:pPr marL="468000" indent="-468000" algn="justLow" rtl="1">
              <a:buFont typeface="Courier New" panose="02070309020205020404" pitchFamily="49" charset="0"/>
              <a:buChar char="o"/>
              <a:defRPr/>
            </a:pPr>
            <a:r>
              <a:rPr lang="ar-SA" sz="2800" u="sng" dirty="0" smtClean="0">
                <a:solidFill>
                  <a:srgbClr val="0070C0"/>
                </a:solidFill>
                <a:cs typeface="+mj-cs"/>
              </a:rPr>
              <a:t>ثم </a:t>
            </a:r>
            <a:r>
              <a:rPr lang="ar-SA" sz="2800" u="sng" dirty="0" smtClean="0">
                <a:solidFill>
                  <a:srgbClr val="0070C0"/>
                </a:solidFill>
                <a:cs typeface="+mj-cs"/>
              </a:rPr>
              <a:t>إنَّ ادِّعاءَه (عدم </a:t>
            </a:r>
            <a:r>
              <a:rPr lang="ar-SA" sz="2800" u="sng" dirty="0">
                <a:solidFill>
                  <a:srgbClr val="0070C0"/>
                </a:solidFill>
                <a:cs typeface="+mj-cs"/>
              </a:rPr>
              <a:t>اكتراث النبي          </a:t>
            </a:r>
            <a:r>
              <a:rPr lang="ar-SA" sz="2800" u="sng" dirty="0" smtClean="0">
                <a:solidFill>
                  <a:srgbClr val="0070C0"/>
                </a:solidFill>
                <a:cs typeface="+mj-cs"/>
              </a:rPr>
              <a:t>  والصحابة </a:t>
            </a:r>
            <a:r>
              <a:rPr lang="ar-SA" sz="2800" u="sng" dirty="0">
                <a:solidFill>
                  <a:srgbClr val="0070C0"/>
                </a:solidFill>
                <a:cs typeface="+mj-cs"/>
              </a:rPr>
              <a:t>والتابعين بالتشريع، ووقوع التشريع خارج نطاق </a:t>
            </a:r>
            <a:r>
              <a:rPr lang="ar-SA" sz="2800" u="sng" dirty="0" smtClean="0">
                <a:solidFill>
                  <a:srgbClr val="0070C0"/>
                </a:solidFill>
                <a:cs typeface="+mj-cs"/>
              </a:rPr>
              <a:t>الدين)؛ </a:t>
            </a:r>
            <a:r>
              <a:rPr lang="ar-SA" sz="2800" dirty="0" smtClean="0">
                <a:solidFill>
                  <a:srgbClr val="0070C0"/>
                </a:solidFill>
                <a:latin typeface="Times New Roman" pitchFamily="18" charset="0"/>
                <a:cs typeface="+mj-cs"/>
              </a:rPr>
              <a:t>ادِّعاء </a:t>
            </a:r>
            <a:r>
              <a:rPr lang="ar-SA" sz="2800" dirty="0">
                <a:solidFill>
                  <a:srgbClr val="0070C0"/>
                </a:solidFill>
                <a:latin typeface="Times New Roman" pitchFamily="18" charset="0"/>
                <a:cs typeface="+mj-cs"/>
              </a:rPr>
              <a:t>باطل من وجوه كثيرة؛ فمن </a:t>
            </a:r>
            <a:r>
              <a:rPr lang="ar-SA" sz="2800" dirty="0" smtClean="0">
                <a:solidFill>
                  <a:srgbClr val="0070C0"/>
                </a:solidFill>
                <a:latin typeface="Times New Roman" pitchFamily="18" charset="0"/>
                <a:cs typeface="+mj-cs"/>
              </a:rPr>
              <a:t>أهمِّها</a:t>
            </a:r>
            <a:r>
              <a:rPr lang="ar-SA" sz="2800" dirty="0">
                <a:solidFill>
                  <a:srgbClr val="0070C0"/>
                </a:solidFill>
                <a:latin typeface="Times New Roman" pitchFamily="18" charset="0"/>
                <a:cs typeface="+mj-cs"/>
              </a:rPr>
              <a:t>: -</a:t>
            </a:r>
          </a:p>
          <a:p>
            <a:pPr marL="540000" indent="-540000" algn="justLow" rtl="1">
              <a:spcBef>
                <a:spcPts val="600"/>
              </a:spcBef>
              <a:spcAft>
                <a:spcPts val="600"/>
              </a:spcAft>
              <a:buFont typeface="+mj-lt"/>
              <a:buAutoNum type="arabicPeriod"/>
              <a:defRPr/>
            </a:pPr>
            <a:r>
              <a:rPr lang="ar-SA" sz="2800" u="sng" dirty="0">
                <a:latin typeface="Times New Roman" pitchFamily="18" charset="0"/>
              </a:rPr>
              <a:t>إ</a:t>
            </a:r>
            <a:r>
              <a:rPr lang="ar-SA" sz="2800" u="sng" dirty="0" smtClean="0">
                <a:latin typeface="Times New Roman" pitchFamily="18" charset="0"/>
              </a:rPr>
              <a:t>نَّه </a:t>
            </a:r>
            <a:r>
              <a:rPr lang="ar-SA" sz="2800" u="sng" dirty="0">
                <a:latin typeface="Times New Roman" pitchFamily="18" charset="0"/>
              </a:rPr>
              <a:t>مناقض تماماً لنصوص القرآن الكريم بهذا الشأن</a:t>
            </a:r>
            <a:r>
              <a:rPr lang="ar-SA" sz="2800" dirty="0">
                <a:latin typeface="Times New Roman" pitchFamily="18" charset="0"/>
              </a:rPr>
              <a:t>؛ فالآيات القرآنية صريحة بوجوب احتكام المسلمين إلى شريعة الله سبحانه في كل أمر من أمورهم، وهي كثيرة؛ فمنها: -</a:t>
            </a:r>
          </a:p>
          <a:p>
            <a:pPr marL="900000" indent="-360000" algn="justLow" rtl="1">
              <a:spcBef>
                <a:spcPts val="600"/>
              </a:spcBef>
              <a:spcAft>
                <a:spcPts val="600"/>
              </a:spcAft>
              <a:buFont typeface="+mj-cs"/>
              <a:buAutoNum type="arabic2Minus"/>
              <a:defRPr/>
            </a:pPr>
            <a:r>
              <a:rPr lang="ar-SA" b="1" dirty="0">
                <a:latin typeface="Arabic Typesetting" panose="03020402040406030203" pitchFamily="66" charset="-78"/>
                <a:cs typeface="Arabic Typesetting" panose="03020402040406030203" pitchFamily="66" charset="-78"/>
              </a:rPr>
              <a:t>قول الله سبحانه: </a:t>
            </a:r>
            <a:r>
              <a:rPr lang="ar-SA" sz="3600" b="1" dirty="0">
                <a:latin typeface="Arabic Typesetting" panose="03020402040406030203" pitchFamily="66" charset="-78"/>
                <a:cs typeface="Arabic Typesetting" panose="03020402040406030203" pitchFamily="66" charset="-78"/>
              </a:rPr>
              <a:t>﴿ </a:t>
            </a:r>
            <a:r>
              <a:rPr lang="ar-SA" sz="3600" dirty="0" smtClean="0">
                <a:latin typeface="Arabic Typesetting" panose="03020402040406030203" pitchFamily="66" charset="-78"/>
                <a:cs typeface="Arabic Typesetting" panose="03020402040406030203" pitchFamily="66" charset="-78"/>
              </a:rPr>
              <a:t>ومن </a:t>
            </a:r>
            <a:r>
              <a:rPr lang="ar-SA" sz="3600" dirty="0">
                <a:latin typeface="Arabic Typesetting" panose="03020402040406030203" pitchFamily="66" charset="-78"/>
                <a:cs typeface="Arabic Typesetting" panose="03020402040406030203" pitchFamily="66" charset="-78"/>
              </a:rPr>
              <a:t>لم يحكم بما أنزل الله فأولئك هم </a:t>
            </a:r>
            <a:r>
              <a:rPr lang="ar-SA" sz="3600" dirty="0" smtClean="0">
                <a:latin typeface="Arabic Typesetting" panose="03020402040406030203" pitchFamily="66" charset="-78"/>
                <a:cs typeface="Arabic Typesetting" panose="03020402040406030203" pitchFamily="66" charset="-78"/>
              </a:rPr>
              <a:t>الكافرون</a:t>
            </a:r>
            <a:r>
              <a:rPr lang="ar-SA" sz="3600" b="1" dirty="0">
                <a:latin typeface="Arabic Typesetting" panose="03020402040406030203" pitchFamily="66" charset="-78"/>
                <a:cs typeface="Arabic Typesetting" panose="03020402040406030203" pitchFamily="66" charset="-78"/>
              </a:rPr>
              <a:t>﴾</a:t>
            </a:r>
            <a:r>
              <a:rPr lang="ar-SA" sz="3600" dirty="0" smtClean="0">
                <a:latin typeface="Arabic Typesetting" panose="03020402040406030203" pitchFamily="66" charset="-78"/>
                <a:cs typeface="Arabic Typesetting" panose="03020402040406030203" pitchFamily="66" charset="-78"/>
              </a:rPr>
              <a:t>. </a:t>
            </a:r>
            <a:endParaRPr lang="ar-SA" dirty="0" smtClean="0">
              <a:solidFill>
                <a:srgbClr val="C00000"/>
              </a:solidFill>
              <a:latin typeface="Arabic Typesetting" panose="03020402040406030203" pitchFamily="66" charset="-78"/>
              <a:cs typeface="Arabic Typesetting" panose="03020402040406030203" pitchFamily="66" charset="-78"/>
            </a:endParaRPr>
          </a:p>
          <a:p>
            <a:pPr marL="900000" indent="-360000" algn="justLow" rtl="1">
              <a:spcBef>
                <a:spcPts val="600"/>
              </a:spcBef>
              <a:spcAft>
                <a:spcPts val="600"/>
              </a:spcAft>
              <a:buFont typeface="+mj-cs"/>
              <a:buAutoNum type="arabic2Minus"/>
              <a:defRPr/>
            </a:pPr>
            <a:r>
              <a:rPr lang="ar-SA" b="1" dirty="0" smtClean="0">
                <a:latin typeface="Arabic Typesetting" panose="03020402040406030203" pitchFamily="66" charset="-78"/>
                <a:cs typeface="Arabic Typesetting" panose="03020402040406030203" pitchFamily="66" charset="-78"/>
              </a:rPr>
              <a:t>قول الله سبحانه: ﴿ </a:t>
            </a:r>
            <a:r>
              <a:rPr lang="ar-SA" sz="3600" dirty="0" smtClean="0">
                <a:latin typeface="Arabic Typesetting" panose="03020402040406030203" pitchFamily="66" charset="-78"/>
                <a:cs typeface="Arabic Typesetting" panose="03020402040406030203" pitchFamily="66" charset="-78"/>
              </a:rPr>
              <a:t>ثم جعلناك على شريعة من الأمر فاتَّبعها ولا تتَّبع أهواء الذين لا  يعلمون</a:t>
            </a:r>
            <a:r>
              <a:rPr lang="ar-SA" sz="3600" b="1" dirty="0" smtClean="0">
                <a:latin typeface="Arabic Typesetting" panose="03020402040406030203" pitchFamily="66" charset="-78"/>
                <a:cs typeface="Arabic Typesetting" panose="03020402040406030203" pitchFamily="66" charset="-78"/>
              </a:rPr>
              <a:t>﴾</a:t>
            </a:r>
            <a:r>
              <a:rPr lang="ar-SA" sz="3600" dirty="0">
                <a:latin typeface="Arabic Typesetting" panose="03020402040406030203" pitchFamily="66" charset="-78"/>
                <a:cs typeface="Arabic Typesetting" panose="03020402040406030203" pitchFamily="66" charset="-78"/>
              </a:rPr>
              <a:t>.</a:t>
            </a:r>
            <a:endParaRPr lang="ar-SA" dirty="0"/>
          </a:p>
        </p:txBody>
      </p:sp>
      <p:pic>
        <p:nvPicPr>
          <p:cNvPr id="4" name="صورة 3" descr="http://fonts.qurancomplex.gov.sa/wp-content/uploads/2010/07/103.jpg"/>
          <p:cNvPicPr/>
          <p:nvPr/>
        </p:nvPicPr>
        <p:blipFill>
          <a:blip r:embed="rId2"/>
          <a:srcRect/>
          <a:stretch>
            <a:fillRect/>
          </a:stretch>
        </p:blipFill>
        <p:spPr bwMode="auto">
          <a:xfrm>
            <a:off x="4153500" y="1458318"/>
            <a:ext cx="790868" cy="363479"/>
          </a:xfrm>
          <a:prstGeom prst="rect">
            <a:avLst/>
          </a:prstGeom>
          <a:noFill/>
          <a:ln w="9525">
            <a:noFill/>
            <a:miter lim="800000"/>
            <a:headEnd/>
            <a:tailEnd/>
          </a:ln>
        </p:spPr>
      </p:pic>
    </p:spTree>
    <p:extLst>
      <p:ext uri="{BB962C8B-B14F-4D97-AF65-F5344CB8AC3E}">
        <p14:creationId xmlns:p14="http://schemas.microsoft.com/office/powerpoint/2010/main" val="377967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495300" y="1556792"/>
            <a:ext cx="8915400" cy="4525963"/>
          </a:xfrm>
        </p:spPr>
        <p:txBody>
          <a:bodyPr/>
          <a:lstStyle/>
          <a:p>
            <a:pPr marL="540000" indent="-540000" algn="justLow" rtl="1">
              <a:buFont typeface="+mj-lt"/>
              <a:buAutoNum type="arabicParenR" startAt="2"/>
            </a:pPr>
            <a:r>
              <a:rPr lang="ar-SA" sz="2800" u="sng" dirty="0">
                <a:latin typeface="Arabic Typesetting" pitchFamily="66" charset="-78"/>
                <a:cs typeface="+mj-cs"/>
              </a:rPr>
              <a:t>إ</a:t>
            </a:r>
            <a:r>
              <a:rPr lang="ar-SA" sz="2800" u="sng" dirty="0" smtClean="0">
                <a:latin typeface="Arabic Typesetting" pitchFamily="66" charset="-78"/>
                <a:cs typeface="+mj-cs"/>
              </a:rPr>
              <a:t>نَّه </a:t>
            </a:r>
            <a:r>
              <a:rPr lang="ar-SA" sz="2800" u="sng" dirty="0">
                <a:latin typeface="Arabic Typesetting" pitchFamily="66" charset="-78"/>
                <a:cs typeface="+mj-cs"/>
              </a:rPr>
              <a:t>مناقض تماماً لواقع الصحابة </a:t>
            </a:r>
            <a:r>
              <a:rPr lang="ar-SA" sz="2800" u="sng" dirty="0" smtClean="0">
                <a:latin typeface="Arabic Typesetting" pitchFamily="66" charset="-78"/>
                <a:cs typeface="+mj-cs"/>
              </a:rPr>
              <a:t>         وما </a:t>
            </a:r>
            <a:r>
              <a:rPr lang="ar-SA" sz="2800" u="sng" dirty="0">
                <a:latin typeface="Arabic Typesetting" pitchFamily="66" charset="-78"/>
                <a:cs typeface="+mj-cs"/>
              </a:rPr>
              <a:t>كانوا عليه من </a:t>
            </a:r>
            <a:r>
              <a:rPr lang="ar-SA" sz="2800" u="sng" dirty="0" smtClean="0">
                <a:latin typeface="Arabic Typesetting" pitchFamily="66" charset="-78"/>
                <a:cs typeface="+mj-cs"/>
              </a:rPr>
              <a:t>الاتِّباع</a:t>
            </a:r>
            <a:r>
              <a:rPr lang="ar-SA" sz="2800" dirty="0" smtClean="0">
                <a:latin typeface="Arabic Typesetting" pitchFamily="66" charset="-78"/>
                <a:cs typeface="+mj-cs"/>
              </a:rPr>
              <a:t>؛ فالدارس المتفحص لأحوالهم يجد أنَّهم</a:t>
            </a:r>
            <a:r>
              <a:rPr lang="ar-SA" sz="2800" dirty="0" smtClean="0">
                <a:latin typeface="Arabic Typesetting" pitchFamily="66" charset="-78"/>
              </a:rPr>
              <a:t>: -</a:t>
            </a:r>
            <a:r>
              <a:rPr lang="ar-SA" sz="2800" dirty="0" smtClean="0">
                <a:latin typeface="Arabic Typesetting" pitchFamily="66" charset="-78"/>
                <a:cs typeface="+mj-cs"/>
              </a:rPr>
              <a:t> </a:t>
            </a:r>
            <a:endParaRPr lang="ar-SA" sz="2800" dirty="0" smtClean="0">
              <a:latin typeface="Traditional Arabic" pitchFamily="18" charset="-78"/>
              <a:cs typeface="+mj-cs"/>
            </a:endParaRPr>
          </a:p>
          <a:p>
            <a:pPr marL="900000" indent="-360000" algn="justLow" rtl="1">
              <a:buFont typeface="+mj-cs"/>
              <a:buAutoNum type="arabic1Minus"/>
            </a:pPr>
            <a:r>
              <a:rPr lang="ar-SA" sz="2800" dirty="0" smtClean="0">
                <a:latin typeface="Arabic Typesetting" pitchFamily="66" charset="-78"/>
              </a:rPr>
              <a:t>كانوا </a:t>
            </a:r>
            <a:r>
              <a:rPr lang="ar-SA" sz="2800" dirty="0" smtClean="0">
                <a:latin typeface="Arabic Typesetting" pitchFamily="66" charset="-78"/>
                <a:cs typeface="+mj-cs"/>
              </a:rPr>
              <a:t>يحكمون </a:t>
            </a:r>
            <a:r>
              <a:rPr lang="ar-SA" sz="2800" dirty="0">
                <a:latin typeface="Arabic Typesetting" pitchFamily="66" charset="-78"/>
                <a:cs typeface="+mj-cs"/>
              </a:rPr>
              <a:t>بشرع الله </a:t>
            </a:r>
            <a:r>
              <a:rPr lang="ar-SA" sz="2800" dirty="0" smtClean="0">
                <a:latin typeface="Arabic Typesetting" pitchFamily="66" charset="-78"/>
                <a:cs typeface="+mj-cs"/>
              </a:rPr>
              <a:t>تعالى؛ </a:t>
            </a:r>
            <a:r>
              <a:rPr lang="ar-SA" sz="2800" dirty="0">
                <a:latin typeface="Arabic Typesetting" pitchFamily="66" charset="-78"/>
                <a:cs typeface="+mj-cs"/>
              </a:rPr>
              <a:t>امتثالاً </a:t>
            </a:r>
            <a:r>
              <a:rPr lang="ar-SA" sz="2800" dirty="0" smtClean="0">
                <a:latin typeface="Arabic Typesetting" pitchFamily="66" charset="-78"/>
                <a:cs typeface="+mj-cs"/>
              </a:rPr>
              <a:t>لقوله سبحانه </a:t>
            </a:r>
            <a:r>
              <a:rPr lang="ar-SA" sz="2800" dirty="0">
                <a:latin typeface="Arabic Typesetting" pitchFamily="66" charset="-78"/>
                <a:cs typeface="+mj-cs"/>
              </a:rPr>
              <a:t>: </a:t>
            </a:r>
            <a:r>
              <a:rPr lang="ar-SA" sz="3600" b="1" dirty="0">
                <a:latin typeface="Arabic Typesetting" panose="03020402040406030203" pitchFamily="66" charset="-78"/>
                <a:cs typeface="Arabic Typesetting" panose="03020402040406030203" pitchFamily="66" charset="-78"/>
              </a:rPr>
              <a:t>﴿</a:t>
            </a:r>
            <a:r>
              <a:rPr lang="ar-SA" sz="3600" dirty="0">
                <a:latin typeface="Arabic Typesetting" panose="03020402040406030203" pitchFamily="66" charset="-78"/>
                <a:cs typeface="Arabic Typesetting" panose="03020402040406030203" pitchFamily="66" charset="-78"/>
              </a:rPr>
              <a:t> إنَّما كان قولَ المؤمنين إذا دعوا إلى الله ورسوله ليحكم بينهم أنْ يقولوا سمعنا وأطعنا وأولئك هم </a:t>
            </a:r>
            <a:r>
              <a:rPr lang="ar-SA" sz="3600" dirty="0" smtClean="0">
                <a:latin typeface="Arabic Typesetting" panose="03020402040406030203" pitchFamily="66" charset="-78"/>
                <a:cs typeface="Arabic Typesetting" panose="03020402040406030203" pitchFamily="66" charset="-78"/>
              </a:rPr>
              <a:t>المفلحون</a:t>
            </a:r>
            <a:r>
              <a:rPr lang="ar-SA" sz="3600" b="1" dirty="0">
                <a:latin typeface="Arabic Typesetting" panose="03020402040406030203" pitchFamily="66" charset="-78"/>
                <a:cs typeface="Arabic Typesetting" panose="03020402040406030203" pitchFamily="66" charset="-78"/>
              </a:rPr>
              <a:t>﴾</a:t>
            </a:r>
            <a:r>
              <a:rPr lang="ar-SA" sz="3600" dirty="0" smtClean="0">
                <a:latin typeface="Traditional Arabic" pitchFamily="18" charset="-78"/>
                <a:cs typeface="+mj-cs"/>
              </a:rPr>
              <a:t>.</a:t>
            </a:r>
            <a:r>
              <a:rPr lang="ar-SA" sz="3600" dirty="0" smtClean="0">
                <a:latin typeface="Arabic Typesetting" pitchFamily="66" charset="-78"/>
                <a:cs typeface="+mj-cs"/>
              </a:rPr>
              <a:t> </a:t>
            </a:r>
            <a:endParaRPr lang="ar-SA" sz="1600" dirty="0" smtClean="0">
              <a:latin typeface="Arabic Typesetting" pitchFamily="66" charset="-78"/>
              <a:cs typeface="+mj-cs"/>
            </a:endParaRPr>
          </a:p>
          <a:p>
            <a:pPr marL="900000" indent="-360000" algn="justLow" rtl="1">
              <a:buFont typeface="+mj-cs"/>
              <a:buAutoNum type="arabic1Minus"/>
            </a:pPr>
            <a:r>
              <a:rPr lang="ar-SA" sz="2800" dirty="0" smtClean="0">
                <a:latin typeface="Arabic Typesetting" pitchFamily="66" charset="-78"/>
                <a:cs typeface="+mj-cs"/>
              </a:rPr>
              <a:t> كانوا مستسلمين لأوامر </a:t>
            </a:r>
            <a:r>
              <a:rPr lang="ar-SA" sz="2800" dirty="0">
                <a:latin typeface="Arabic Typesetting" pitchFamily="66" charset="-78"/>
                <a:cs typeface="+mj-cs"/>
              </a:rPr>
              <a:t>الله تعالى ونواهيه في جميع </a:t>
            </a:r>
            <a:r>
              <a:rPr lang="ar-SA" sz="2800" dirty="0" smtClean="0">
                <a:latin typeface="Arabic Typesetting" pitchFamily="66" charset="-78"/>
                <a:cs typeface="+mj-cs"/>
              </a:rPr>
              <a:t>شؤون حياتهم</a:t>
            </a:r>
            <a:r>
              <a:rPr lang="ar-SA" sz="2800" dirty="0" smtClean="0">
                <a:latin typeface="Arabic Typesetting" pitchFamily="66" charset="-78"/>
              </a:rPr>
              <a:t> </a:t>
            </a:r>
            <a:r>
              <a:rPr lang="ar-SA" sz="2800" dirty="0">
                <a:latin typeface="Arabic Typesetting" pitchFamily="66" charset="-78"/>
              </a:rPr>
              <a:t>استسلاماً تاماً</a:t>
            </a:r>
            <a:r>
              <a:rPr lang="ar-SA" sz="2800" dirty="0" smtClean="0">
                <a:latin typeface="Arabic Typesetting" pitchFamily="66" charset="-78"/>
                <a:cs typeface="+mj-cs"/>
              </a:rPr>
              <a:t>؛ </a:t>
            </a:r>
            <a:r>
              <a:rPr lang="ar-SA" sz="2800" dirty="0">
                <a:latin typeface="Arabic Typesetting" pitchFamily="66" charset="-78"/>
                <a:cs typeface="+mj-cs"/>
              </a:rPr>
              <a:t>امتثالاً </a:t>
            </a:r>
            <a:r>
              <a:rPr lang="ar-SA" sz="2800" dirty="0" smtClean="0">
                <a:latin typeface="Arabic Typesetting" pitchFamily="66" charset="-78"/>
                <a:cs typeface="+mj-cs"/>
              </a:rPr>
              <a:t>لقوله سبحانه</a:t>
            </a:r>
            <a:r>
              <a:rPr lang="ar-SA" sz="2800" dirty="0" smtClean="0">
                <a:latin typeface="Traditional Arabic" pitchFamily="18" charset="-78"/>
                <a:cs typeface="+mj-cs"/>
              </a:rPr>
              <a:t>: </a:t>
            </a:r>
            <a:r>
              <a:rPr lang="ar-SA" sz="3600" b="1" dirty="0">
                <a:latin typeface="Arabic Typesetting" panose="03020402040406030203" pitchFamily="66" charset="-78"/>
                <a:cs typeface="Arabic Typesetting" panose="03020402040406030203" pitchFamily="66" charset="-78"/>
              </a:rPr>
              <a:t>﴿ </a:t>
            </a:r>
            <a:r>
              <a:rPr lang="ar-SA" sz="3600" dirty="0" smtClean="0">
                <a:latin typeface="Arabic Typesetting" panose="03020402040406030203" pitchFamily="66" charset="-78"/>
                <a:cs typeface="Arabic Typesetting" panose="03020402040406030203" pitchFamily="66" charset="-78"/>
              </a:rPr>
              <a:t>وما </a:t>
            </a:r>
            <a:r>
              <a:rPr lang="ar-SA" sz="3600" dirty="0">
                <a:latin typeface="Arabic Typesetting" panose="03020402040406030203" pitchFamily="66" charset="-78"/>
                <a:cs typeface="Arabic Typesetting" panose="03020402040406030203" pitchFamily="66" charset="-78"/>
              </a:rPr>
              <a:t>كان لمؤمن ولا مؤمنة إذا قضى الله ورسوله أمراً أنْ يكون لهم الخيرة من </a:t>
            </a:r>
            <a:r>
              <a:rPr lang="ar-SA" sz="3600" dirty="0" smtClean="0">
                <a:latin typeface="Arabic Typesetting" panose="03020402040406030203" pitchFamily="66" charset="-78"/>
                <a:cs typeface="Arabic Typesetting" panose="03020402040406030203" pitchFamily="66" charset="-78"/>
              </a:rPr>
              <a:t>أمرهم</a:t>
            </a:r>
            <a:r>
              <a:rPr lang="ar-SA" sz="3600" b="1" dirty="0">
                <a:latin typeface="Arabic Typesetting" panose="03020402040406030203" pitchFamily="66" charset="-78"/>
                <a:cs typeface="Arabic Typesetting" panose="03020402040406030203" pitchFamily="66" charset="-78"/>
              </a:rPr>
              <a:t>﴾</a:t>
            </a:r>
            <a:r>
              <a:rPr lang="ar-SA" sz="3600" dirty="0" smtClean="0">
                <a:latin typeface="Arabic Typesetting" panose="03020402040406030203" pitchFamily="66" charset="-78"/>
                <a:cs typeface="Arabic Typesetting" panose="03020402040406030203" pitchFamily="66" charset="-78"/>
              </a:rPr>
              <a:t>. </a:t>
            </a:r>
            <a:endParaRPr lang="ar-SA" sz="2800" dirty="0">
              <a:latin typeface="Traditional Arabic" pitchFamily="18" charset="-78"/>
              <a:cs typeface="+mj-cs"/>
            </a:endParaRPr>
          </a:p>
          <a:p>
            <a:endParaRPr lang="ar-SA" dirty="0"/>
          </a:p>
        </p:txBody>
      </p:sp>
      <p:pic>
        <p:nvPicPr>
          <p:cNvPr id="4" name="صورة 3" descr="http://fonts.qurancomplex.gov.sa/wp-content/uploads/2010/07/77.jpg"/>
          <p:cNvPicPr/>
          <p:nvPr/>
        </p:nvPicPr>
        <p:blipFill>
          <a:blip r:embed="rId2" cstate="print"/>
          <a:srcRect/>
          <a:stretch>
            <a:fillRect/>
          </a:stretch>
        </p:blipFill>
        <p:spPr bwMode="auto">
          <a:xfrm>
            <a:off x="4016896" y="1556792"/>
            <a:ext cx="720080" cy="453424"/>
          </a:xfrm>
          <a:prstGeom prst="rect">
            <a:avLst/>
          </a:prstGeom>
          <a:noFill/>
          <a:ln w="9525">
            <a:noFill/>
            <a:miter lim="800000"/>
            <a:headEnd/>
            <a:tailEnd/>
          </a:ln>
          <a:effectLst>
            <a:softEdge rad="12700"/>
          </a:effectLst>
        </p:spPr>
      </p:pic>
    </p:spTree>
    <p:extLst>
      <p:ext uri="{BB962C8B-B14F-4D97-AF65-F5344CB8AC3E}">
        <p14:creationId xmlns:p14="http://schemas.microsoft.com/office/powerpoint/2010/main" val="67670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t>تابع </a:t>
            </a:r>
            <a:r>
              <a:rPr lang="ar-SA" b="1" dirty="0">
                <a:solidFill>
                  <a:srgbClr val="0070C0"/>
                </a:solidFill>
              </a:rPr>
              <a:t>(ثالثاً)</a:t>
            </a:r>
            <a:endParaRPr lang="ar-SA" dirty="0"/>
          </a:p>
        </p:txBody>
      </p:sp>
      <p:sp>
        <p:nvSpPr>
          <p:cNvPr id="3" name="عنصر نائب للمحتوى 2"/>
          <p:cNvSpPr>
            <a:spLocks noGrp="1"/>
          </p:cNvSpPr>
          <p:nvPr>
            <p:ph idx="1"/>
          </p:nvPr>
        </p:nvSpPr>
        <p:spPr>
          <a:xfrm>
            <a:off x="495300" y="1340768"/>
            <a:ext cx="8915400" cy="4597971"/>
          </a:xfrm>
        </p:spPr>
        <p:txBody>
          <a:bodyPr/>
          <a:lstStyle/>
          <a:p>
            <a:pPr marL="457200" indent="-457200" algn="justLow" rtl="1">
              <a:buFont typeface="Courier New" panose="02070309020205020404" pitchFamily="49" charset="0"/>
              <a:buChar char="o"/>
            </a:pPr>
            <a:r>
              <a:rPr lang="ar-SA" sz="2800" u="sng" dirty="0" smtClean="0">
                <a:solidFill>
                  <a:srgbClr val="0070C0"/>
                </a:solidFill>
                <a:cs typeface="+mj-cs"/>
              </a:rPr>
              <a:t>إنَّ (شاخت) عند بنائه لنظريته هذه (بما اشتملت عليه من فريات ولغط) لم يرجع إلى القرآن الكريم، ولا فكر تفكيراً عقلياً مستقيما ومنطقياً؛ ولو فعل ذلك لتوصَّل إلى الحقيقة </a:t>
            </a:r>
            <a:r>
              <a:rPr lang="ar-SA" sz="2800" u="sng" dirty="0">
                <a:solidFill>
                  <a:srgbClr val="0070C0"/>
                </a:solidFill>
              </a:rPr>
              <a:t>الواضحة التي لا شبهة فيها ولا غبار </a:t>
            </a:r>
            <a:r>
              <a:rPr lang="ar-SA" sz="2800" u="sng" dirty="0" smtClean="0">
                <a:solidFill>
                  <a:srgbClr val="0070C0"/>
                </a:solidFill>
              </a:rPr>
              <a:t>عليها، والتي أثبتتها </a:t>
            </a:r>
            <a:r>
              <a:rPr lang="ar-SA" sz="2800" u="sng" dirty="0">
                <a:solidFill>
                  <a:srgbClr val="0070C0"/>
                </a:solidFill>
              </a:rPr>
              <a:t>الشواهد التاريخية </a:t>
            </a:r>
            <a:r>
              <a:rPr lang="ar-SA" sz="2800" u="sng" dirty="0" smtClean="0">
                <a:solidFill>
                  <a:srgbClr val="0070C0"/>
                </a:solidFill>
              </a:rPr>
              <a:t>الكثيرة؛ </a:t>
            </a:r>
            <a:r>
              <a:rPr lang="ar-SA" sz="2800" u="sng" dirty="0"/>
              <a:t>فإنَّ ما ذكره القرآن الكريم أمراً أو نهياً أو استحباباً، وكذا ما بيَّنه الرسول </a:t>
            </a:r>
            <a:r>
              <a:rPr lang="ar-SA" sz="2800" u="sng" dirty="0" smtClean="0"/>
              <a:t>محمد           </a:t>
            </a:r>
            <a:r>
              <a:rPr lang="ar-SA" sz="2800" u="sng" dirty="0"/>
              <a:t>ظل مصدر تشريعات المسلمين منذ بعثة الرسول           ، وفي كل العهود التي كان الحكم فيها لشريعة الله سبحانه وتعالى. </a:t>
            </a:r>
            <a:endParaRPr lang="ar-SA" sz="2800" u="sng" dirty="0" smtClean="0"/>
          </a:p>
          <a:p>
            <a:pPr marL="457200" indent="-457200" algn="justLow" rtl="1">
              <a:buFont typeface="Courier New" panose="02070309020205020404" pitchFamily="49" charset="0"/>
              <a:buChar char="o"/>
            </a:pPr>
            <a:r>
              <a:rPr lang="ar-SA" sz="2800" dirty="0" smtClean="0">
                <a:solidFill>
                  <a:srgbClr val="FF0000"/>
                </a:solidFill>
                <a:latin typeface="Arial" pitchFamily="34" charset="0"/>
              </a:rPr>
              <a:t>وبخصوص زعمه: </a:t>
            </a:r>
            <a:r>
              <a:rPr lang="ar-SA" sz="2800" u="sng" dirty="0" smtClean="0">
                <a:solidFill>
                  <a:srgbClr val="FF0000"/>
                </a:solidFill>
                <a:latin typeface="Arial" pitchFamily="34" charset="0"/>
              </a:rPr>
              <a:t>عدم </a:t>
            </a:r>
            <a:r>
              <a:rPr lang="ar-SA" sz="2800" u="sng" dirty="0">
                <a:solidFill>
                  <a:srgbClr val="FF0000"/>
                </a:solidFill>
                <a:latin typeface="Arial" pitchFamily="34" charset="0"/>
              </a:rPr>
              <a:t>صحة الأحاديث الفقهية المنسوبة إلى النبي </a:t>
            </a:r>
            <a:endParaRPr lang="ar-SA" sz="2800" u="sng" dirty="0" smtClean="0">
              <a:solidFill>
                <a:srgbClr val="FF0000"/>
              </a:solidFill>
              <a:latin typeface="Arial" pitchFamily="34" charset="0"/>
            </a:endParaRPr>
          </a:p>
          <a:p>
            <a:pPr marL="468000" indent="-468000" algn="justLow" rtl="1"/>
            <a:r>
              <a:rPr lang="ar-SA" sz="2800" dirty="0">
                <a:solidFill>
                  <a:srgbClr val="FF0000"/>
                </a:solidFill>
                <a:latin typeface="Arial" pitchFamily="34" charset="0"/>
                <a:cs typeface="+mj-cs"/>
              </a:rPr>
              <a:t> </a:t>
            </a:r>
            <a:r>
              <a:rPr lang="ar-SA" sz="2800" dirty="0" smtClean="0">
                <a:solidFill>
                  <a:srgbClr val="FF0000"/>
                </a:solidFill>
                <a:latin typeface="Arial" pitchFamily="34" charset="0"/>
                <a:cs typeface="+mj-cs"/>
              </a:rPr>
              <a:t>    </a:t>
            </a:r>
            <a:r>
              <a:rPr lang="ar-SA" sz="2800" dirty="0" smtClean="0">
                <a:latin typeface="Arial" pitchFamily="34" charset="0"/>
                <a:cs typeface="+mj-cs"/>
              </a:rPr>
              <a:t>؛فإنَّ هذا ينضوي تحت لواء مُدَّعي الوضع في الأحاديث النبوية؛ وقد تم عرض هذا والرد عليه في المحاضرة السابقة. (يُنْظر: المحاضرة الثانية عشرة؛ الشرائح:9-22). </a:t>
            </a:r>
            <a:r>
              <a:rPr lang="ar-SA" sz="2400" b="1" dirty="0">
                <a:solidFill>
                  <a:srgbClr val="0070C0"/>
                </a:solidFill>
              </a:rPr>
              <a:t>وفي هذا الإيجاز بيان كاف </a:t>
            </a:r>
            <a:r>
              <a:rPr lang="ar-SA" sz="2400" b="1" dirty="0">
                <a:solidFill>
                  <a:srgbClr val="00B050"/>
                </a:solidFill>
              </a:rPr>
              <a:t>لمن كان له قلب أو ألقى السمع وهو شهيد</a:t>
            </a:r>
            <a:endParaRPr lang="ar-SA" sz="2400" dirty="0">
              <a:latin typeface="Arial" pitchFamily="34" charset="0"/>
              <a:cs typeface="+mj-cs"/>
            </a:endParaRPr>
          </a:p>
          <a:p>
            <a:pPr marL="457200" indent="-457200" algn="justLow" rtl="1">
              <a:buFont typeface="Courier New" panose="02070309020205020404" pitchFamily="49" charset="0"/>
              <a:buChar char="o"/>
            </a:pPr>
            <a:endParaRPr lang="ar-SA" sz="2800" u="sng" dirty="0">
              <a:cs typeface="+mj-cs"/>
            </a:endParaRPr>
          </a:p>
          <a:p>
            <a:pPr marL="457200" indent="-457200" algn="justLow" rtl="1">
              <a:buFont typeface="Courier New" panose="02070309020205020404" pitchFamily="49" charset="0"/>
              <a:buChar char="o"/>
            </a:pPr>
            <a:endParaRPr lang="ar-SA" u="sng" dirty="0"/>
          </a:p>
          <a:p>
            <a:pPr marL="0" indent="0" algn="justLow" rtl="1"/>
            <a:endParaRPr lang="ar-SA" dirty="0"/>
          </a:p>
          <a:p>
            <a:pPr marL="457200" indent="-457200">
              <a:buFont typeface="Courier New" panose="02070309020205020404" pitchFamily="49" charset="0"/>
              <a:buChar char="o"/>
            </a:pPr>
            <a:endParaRPr lang="ar-SA" dirty="0"/>
          </a:p>
        </p:txBody>
      </p:sp>
      <p:pic>
        <p:nvPicPr>
          <p:cNvPr id="4" name="صورة 3" descr="http://fonts.qurancomplex.gov.sa/wp-content/uploads/2010/07/103.jpg"/>
          <p:cNvPicPr/>
          <p:nvPr/>
        </p:nvPicPr>
        <p:blipFill>
          <a:blip r:embed="rId2"/>
          <a:srcRect/>
          <a:stretch>
            <a:fillRect/>
          </a:stretch>
        </p:blipFill>
        <p:spPr bwMode="auto">
          <a:xfrm>
            <a:off x="3296816" y="3154178"/>
            <a:ext cx="790868" cy="363479"/>
          </a:xfrm>
          <a:prstGeom prst="rect">
            <a:avLst/>
          </a:prstGeom>
          <a:noFill/>
          <a:ln w="9525">
            <a:noFill/>
            <a:miter lim="800000"/>
            <a:headEnd/>
            <a:tailEnd/>
          </a:ln>
        </p:spPr>
      </p:pic>
      <p:pic>
        <p:nvPicPr>
          <p:cNvPr id="5" name="صورة 4" descr="http://fonts.qurancomplex.gov.sa/wp-content/uploads/2010/07/103.jpg"/>
          <p:cNvPicPr/>
          <p:nvPr/>
        </p:nvPicPr>
        <p:blipFill>
          <a:blip r:embed="rId2"/>
          <a:srcRect/>
          <a:stretch>
            <a:fillRect/>
          </a:stretch>
        </p:blipFill>
        <p:spPr bwMode="auto">
          <a:xfrm>
            <a:off x="5014042" y="3593780"/>
            <a:ext cx="790868" cy="363479"/>
          </a:xfrm>
          <a:prstGeom prst="rect">
            <a:avLst/>
          </a:prstGeom>
          <a:noFill/>
          <a:ln w="9525">
            <a:noFill/>
            <a:miter lim="800000"/>
            <a:headEnd/>
            <a:tailEnd/>
          </a:ln>
        </p:spPr>
      </p:pic>
      <p:pic>
        <p:nvPicPr>
          <p:cNvPr id="6" name="صورة 5" descr="http://fonts.qurancomplex.gov.sa/wp-content/uploads/2010/07/103.jpg"/>
          <p:cNvPicPr/>
          <p:nvPr/>
        </p:nvPicPr>
        <p:blipFill>
          <a:blip r:embed="rId2"/>
          <a:srcRect/>
          <a:stretch>
            <a:fillRect/>
          </a:stretch>
        </p:blipFill>
        <p:spPr bwMode="auto">
          <a:xfrm>
            <a:off x="632520" y="4509120"/>
            <a:ext cx="790868" cy="363479"/>
          </a:xfrm>
          <a:prstGeom prst="rect">
            <a:avLst/>
          </a:prstGeom>
          <a:noFill/>
          <a:ln w="9525">
            <a:noFill/>
            <a:miter lim="800000"/>
            <a:headEnd/>
            <a:tailEnd/>
          </a:ln>
        </p:spPr>
      </p:pic>
    </p:spTree>
    <p:extLst>
      <p:ext uri="{BB962C8B-B14F-4D97-AF65-F5344CB8AC3E}">
        <p14:creationId xmlns:p14="http://schemas.microsoft.com/office/powerpoint/2010/main" val="181884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7357</TotalTime>
  <Words>1971</Words>
  <Application>Microsoft Office PowerPoint</Application>
  <PresentationFormat>A4 Paper (210x297 mm)</PresentationFormat>
  <Paragraphs>134</Paragraphs>
  <Slides>21</Slides>
  <Notes>1</Notes>
  <HiddenSlides>0</HiddenSlides>
  <MMClips>0</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21</vt:i4>
      </vt:variant>
    </vt:vector>
  </HeadingPairs>
  <TitlesOfParts>
    <vt:vector size="31" baseType="lpstr">
      <vt:lpstr>Arabic Typesetting</vt:lpstr>
      <vt:lpstr>Arial</vt:lpstr>
      <vt:lpstr>AYM Wadiy S_U normal.</vt:lpstr>
      <vt:lpstr>Calibri</vt:lpstr>
      <vt:lpstr>Courier New</vt:lpstr>
      <vt:lpstr>Tahoma</vt:lpstr>
      <vt:lpstr>Times New Roman</vt:lpstr>
      <vt:lpstr>Traditional Arabic</vt:lpstr>
      <vt:lpstr>Wingdings</vt:lpstr>
      <vt:lpstr>Office Theme</vt:lpstr>
      <vt:lpstr>عرض تقديمي في PowerPoint</vt:lpstr>
      <vt:lpstr>المحاضرة الثالثة عشرة</vt:lpstr>
      <vt:lpstr>عنوان المحاضرة الثالثة عشرة وعناصرها</vt:lpstr>
      <vt:lpstr>أولاً  تعريف الفقه، وذِكْرُ أحكامه ونشأتِه وتَطَوُّرِه</vt:lpstr>
      <vt:lpstr>تابع (أولاً)</vt:lpstr>
      <vt:lpstr>تابع (أولاً)</vt:lpstr>
      <vt:lpstr>تابع (أولاً)</vt:lpstr>
      <vt:lpstr>تابع (أولاً)</vt:lpstr>
      <vt:lpstr>تابع (أولاً)</vt:lpstr>
      <vt:lpstr>ثانياً ترجمة المستشرق (شاخت)</vt:lpstr>
      <vt:lpstr>تابع (ثانياً)</vt:lpstr>
      <vt:lpstr>تابع (ثانياً)</vt:lpstr>
      <vt:lpstr>ثالثاً أبرز فريات المستشرق (شاخت) بخصوص الفقه الإسلامي</vt:lpstr>
      <vt:lpstr>تابع (ثالثاً)</vt:lpstr>
      <vt:lpstr>تابع (ثالثاً)</vt:lpstr>
      <vt:lpstr>تابع (ثالثاً)</vt:lpstr>
      <vt:lpstr>تابع (ثالثاً)</vt:lpstr>
      <vt:lpstr>تابع (ثالثاً)</vt:lpstr>
      <vt:lpstr>تابع (ثالثاً)</vt:lpstr>
      <vt:lpstr>تابع (ثالثاً)</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‏‏مستخدم Windows</cp:lastModifiedBy>
  <cp:revision>698</cp:revision>
  <cp:lastPrinted>2016-11-21T21:12:57Z</cp:lastPrinted>
  <dcterms:created xsi:type="dcterms:W3CDTF">2014-09-11T06:30:06Z</dcterms:created>
  <dcterms:modified xsi:type="dcterms:W3CDTF">2016-11-30T07:56:14Z</dcterms:modified>
</cp:coreProperties>
</file>