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7" r:id="rId3"/>
    <p:sldId id="269" r:id="rId4"/>
    <p:sldId id="270" r:id="rId5"/>
    <p:sldId id="271" r:id="rId6"/>
    <p:sldId id="277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04316"/>
    <a:srgbClr val="D98061"/>
    <a:srgbClr val="8E6334"/>
    <a:srgbClr val="ECA02F"/>
    <a:srgbClr val="313B4A"/>
    <a:srgbClr val="43A79C"/>
    <a:srgbClr val="EDBD1F"/>
    <a:srgbClr val="81AA52"/>
    <a:srgbClr val="0E478A"/>
    <a:srgbClr val="D52D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(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(التَّدريب الميداني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))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raditional Arabic" panose="02010000000000000000" pitchFamily="2" charset="-78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د.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raditional Arabic" panose="02010000000000000000" pitchFamily="2" charset="-78"/>
              </a:rPr>
              <a:t>عمر محمود الحسن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raditional Arabic" panose="020100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المحاض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َ</a:t>
            </a:r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ر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َ</a:t>
            </a:r>
            <a:r>
              <a:rPr lang="ar-EG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ة</a:t>
            </a: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ُ الخامسة</a:t>
            </a:r>
            <a:b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</a:br>
            <a: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/>
            </a:r>
            <a:br>
              <a:rPr lang="ar-S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</a:br>
            <a:r>
              <a:rPr lang="ar-SA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anose="02010000000000000000" pitchFamily="2" charset="-78"/>
              </a:rPr>
              <a:t>مواضيع بحثية مقترحة</a:t>
            </a:r>
            <a:endParaRPr lang="en-US" sz="5400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Traditional Arabic" panose="020100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60512" y="5445224"/>
            <a:ext cx="8699376" cy="19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/>
            <a:r>
              <a:rPr lang="ar-SA" dirty="0" smtClean="0">
                <a:cs typeface="Traditional Arabic" panose="02010000000000000000" pitchFamily="2" charset="-78"/>
              </a:rPr>
              <a:t>التَّدريب الميداني                                                                                المحاضَرَةُ الخامسة  </a:t>
            </a:r>
            <a:endParaRPr lang="en-US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51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u="sng" dirty="0" smtClean="0">
                <a:solidFill>
                  <a:srgbClr val="FF0000"/>
                </a:solidFill>
                <a:cs typeface="Traditional Arabic" pitchFamily="2" charset="-78"/>
              </a:rPr>
              <a:t>أولاً: التفسير وعلوم </a:t>
            </a:r>
            <a:r>
              <a:rPr lang="ar-SA" sz="3200" b="1" u="sng" dirty="0" err="1" smtClean="0">
                <a:solidFill>
                  <a:srgbClr val="FF0000"/>
                </a:solidFill>
                <a:cs typeface="Traditional Arabic" pitchFamily="2" charset="-78"/>
              </a:rPr>
              <a:t>القرآن:</a:t>
            </a:r>
            <a:r>
              <a:rPr lang="ar-SA" sz="3200" b="1" u="sng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endParaRPr lang="en-US" sz="3200" b="1" u="sng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مدارس التفسير.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مناهج المفسرين.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الموضوعات التي يطرحها القرآن الكريم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مثل:</a:t>
            </a:r>
            <a:endParaRPr lang="ar-SA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العقل في القرآن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الكريم 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- الحوار في القرآن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الكريم 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- الصدق في القرآن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الكريم 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- بر الوالدين في القرآن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الكريم 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- حقوق الأبناء في القرآن الكريم.</a:t>
            </a:r>
          </a:p>
          <a:p>
            <a:pPr indent="-82550">
              <a:lnSpc>
                <a:spcPct val="150000"/>
              </a:lnSpc>
            </a:pPr>
            <a:r>
              <a:rPr lang="ar-SA" sz="36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aditional Arabic" pitchFamily="2" charset="-78"/>
              </a:rPr>
              <a:t>تنبيه: مواضيع تفسير آيات أو سورة لا يقبل في مواضيع التدريب الميداني</a:t>
            </a:r>
            <a:r>
              <a:rPr lang="en-US" sz="3200" dirty="0" smtClean="0">
                <a:cs typeface="Traditional Arabic" pitchFamily="2" charset="-78"/>
              </a:rPr>
              <a:t/>
            </a:r>
            <a:br>
              <a:rPr lang="en-US" sz="3200" dirty="0" smtClean="0">
                <a:cs typeface="Traditional Arabic" pitchFamily="2" charset="-78"/>
              </a:rPr>
            </a:br>
            <a:endParaRPr lang="en-US" sz="32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8962" y="87772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 smtClean="0">
                <a:cs typeface="Traditional Arabic" panose="02010000000000000000" pitchFamily="2" charset="-78"/>
              </a:rPr>
              <a:t>التدريب الميداني                                            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الخامسة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7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ثانياً: الحديث النبوي </a:t>
            </a:r>
            <a:r>
              <a:rPr lang="ar-SA" sz="3600" b="1" u="sng" dirty="0" err="1" smtClean="0">
                <a:solidFill>
                  <a:srgbClr val="FF0000"/>
                </a:solidFill>
                <a:cs typeface="Traditional Arabic" pitchFamily="2" charset="-78"/>
              </a:rPr>
              <a:t>وعلومه:</a:t>
            </a:r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endParaRPr lang="en-US" sz="3600" b="1" u="sng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مناهج المحدثين.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علل الحديث.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مصطلح علم الحديث.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أنواع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الحديث.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مثلاً: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 </a:t>
            </a:r>
          </a:p>
          <a:p>
            <a:pPr marL="400050" indent="-514350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الحديث الصحيح، تعريفه وشروطه وأمثلته.</a:t>
            </a:r>
          </a:p>
          <a:p>
            <a:pPr marL="400050" indent="-514350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الحديث الحسن، </a:t>
            </a:r>
            <a:r>
              <a:rPr lang="ar-SA" smtClean="0">
                <a:solidFill>
                  <a:schemeClr val="tx1"/>
                </a:solidFill>
                <a:cs typeface="Traditional Arabic" pitchFamily="2" charset="-78"/>
              </a:rPr>
              <a:t>تعريفه وأنواعه </a:t>
            </a: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وأمثلته.</a:t>
            </a:r>
          </a:p>
          <a:p>
            <a:pPr marL="400050" indent="-514350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  <a:cs typeface="Traditional Arabic" pitchFamily="2" charset="-78"/>
              </a:rPr>
              <a:t>الحديث الضعيف، تعريفه وحكم العمل </a:t>
            </a:r>
            <a:r>
              <a:rPr lang="ar-SA" dirty="0" err="1" smtClean="0">
                <a:solidFill>
                  <a:schemeClr val="tx1"/>
                </a:solidFill>
                <a:cs typeface="Traditional Arabic" pitchFamily="2" charset="-78"/>
              </a:rPr>
              <a:t>به.</a:t>
            </a:r>
            <a:endParaRPr lang="en-US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algn="just" fontAlgn="base"/>
            <a:endParaRPr lang="en-US" altLang="ar-SA" sz="3200" dirty="0" smtClean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16756" y="1886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 smtClean="0">
                <a:cs typeface="Traditional Arabic" panose="02010000000000000000" pitchFamily="2" charset="-78"/>
              </a:rPr>
              <a:t>التدريب الميداني                                           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الخامسة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25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44488" y="980728"/>
            <a:ext cx="9069874" cy="5256583"/>
          </a:xfrm>
        </p:spPr>
        <p:txBody>
          <a:bodyPr/>
          <a:lstStyle/>
          <a:p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ثالثاً: الفقه الإسلامي </a:t>
            </a:r>
            <a:r>
              <a:rPr lang="ar-SA" sz="3600" b="1" u="sng" dirty="0" err="1" smtClean="0">
                <a:solidFill>
                  <a:srgbClr val="FF0000"/>
                </a:solidFill>
                <a:cs typeface="Traditional Arabic" pitchFamily="2" charset="-78"/>
              </a:rPr>
              <a:t>وأصوله:</a:t>
            </a:r>
            <a:r>
              <a:rPr lang="ar-SA" sz="3600" b="1" u="sng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endParaRPr lang="en-US" sz="3600" b="1" u="sng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الأحكام المتعلقة بالطهارة والصلاة ونوازلهما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المعاصرة.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 مثلاً: حكم طهارة مياه الصرف الصحي بعد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تنقيتها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أحكام صلاة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المرأة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– أحكام صلاة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المسافر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– حكم الصلاة في الطائرة.</a:t>
            </a: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أحكام الزكاة ونوازلها المعاصرة، مثلاً: زكاة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الحلي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– حكم إخراج القيمة في الزكاة.</a:t>
            </a: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كتاب المعاملات بشتى أنواعها: أحكام البيع وصوره المعاصرة- أحكام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الإجارة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أحكام الشركة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وهكذا.... .</a:t>
            </a:r>
            <a:endParaRPr lang="ar-SA" sz="2400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الأحكام المتعلقة بالأسرة: أحكام الزواج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ومستجداته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، أحكام الطلاق، ما يتعلق بالفحص الطبي قبل الزواج،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وهكذا.... .</a:t>
            </a:r>
            <a:endParaRPr lang="ar-SA" sz="2400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أحكام الجنايات والحدود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ومستجداتها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 المعاصرة، مثلاً: الأحكام المتعلقة بسرقة السيارات- أحكام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الدية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الجرائم الإلكترونية،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وهكذا .... .</a:t>
            </a:r>
            <a:endParaRPr lang="ar-SA" sz="2400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marL="342900" lvl="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أحكام القضاء والدعوى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والبينات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، مثلاً: الخطأ وأثره في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القضاء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حكم تولي المرأة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القضاء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الرجوع عن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الشهادة 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- القرائن وأثرها في الإثبات، </a:t>
            </a:r>
            <a:r>
              <a:rPr lang="ar-SA" sz="2400" dirty="0" err="1" smtClean="0">
                <a:solidFill>
                  <a:schemeClr val="tx1"/>
                </a:solidFill>
                <a:cs typeface="Traditional Arabic" pitchFamily="2" charset="-78"/>
              </a:rPr>
              <a:t>وهكذا ..</a:t>
            </a:r>
            <a:r>
              <a:rPr lang="ar-SA" sz="2400" dirty="0" smtClean="0">
                <a:solidFill>
                  <a:schemeClr val="tx1"/>
                </a:solidFill>
                <a:cs typeface="Traditional Arabic" pitchFamily="2" charset="-78"/>
              </a:rPr>
              <a:t> </a:t>
            </a:r>
            <a:endParaRPr lang="en-US" sz="2400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marL="400050" indent="-514350">
              <a:buFont typeface="Arial" pitchFamily="34" charset="0"/>
              <a:buChar char="•"/>
            </a:pPr>
            <a:endParaRPr lang="en-US" sz="3200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endParaRPr lang="ar-SA" sz="2700" dirty="0"/>
          </a:p>
          <a:p>
            <a:endParaRPr lang="ar-SA" sz="2700" dirty="0"/>
          </a:p>
          <a:p>
            <a:endParaRPr lang="en-US" sz="27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116632"/>
            <a:ext cx="9001000" cy="72008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 smtClean="0">
                <a:cs typeface="Traditional Arabic" panose="02010000000000000000" pitchFamily="2" charset="-78"/>
              </a:rPr>
              <a:t>التدريب الميداني                                                                                                           المحاضَرَةُ الخامسة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15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200472" y="764704"/>
            <a:ext cx="9213890" cy="5472607"/>
          </a:xfrm>
        </p:spPr>
        <p:txBody>
          <a:bodyPr/>
          <a:lstStyle/>
          <a:p>
            <a:pPr algn="justLow"/>
            <a:r>
              <a:rPr lang="ar-SA" sz="3200" b="1" u="sng" dirty="0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رابعاً: العقيدة </a:t>
            </a:r>
            <a:r>
              <a:rPr lang="ar-SA" sz="3200" b="1" u="sng" dirty="0" err="1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الإسلامية:</a:t>
            </a:r>
            <a:r>
              <a:rPr lang="ar-SA" sz="3200" b="1" u="sng" dirty="0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 </a:t>
            </a:r>
            <a:endParaRPr lang="en-US" sz="3200" dirty="0" smtClean="0">
              <a:solidFill>
                <a:srgbClr val="FF0000"/>
              </a:solidFill>
              <a:ea typeface="Calibri"/>
              <a:cs typeface="ATraditional Arabic"/>
            </a:endParaRPr>
          </a:p>
          <a:p>
            <a:pPr algn="justLow"/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المذاهب المعاصرة 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ونقدها: </a:t>
            </a:r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(كالماديَّة 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والبراغماتية</a:t>
            </a:r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 والوجودية 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والماسونية</a:t>
            </a:r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 والصهيونية 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والقاديانية</a:t>
            </a:r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 وغيرها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).</a:t>
            </a:r>
            <a:endParaRPr lang="en-US" sz="3200" dirty="0" smtClean="0">
              <a:ea typeface="Calibri"/>
              <a:cs typeface="ATraditional Arabic"/>
            </a:endParaRPr>
          </a:p>
          <a:p>
            <a:pPr algn="justLow"/>
            <a:r>
              <a:rPr lang="ar-SA" sz="3200" b="1" u="sng" dirty="0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خامساً: الثقافة </a:t>
            </a:r>
            <a:r>
              <a:rPr lang="ar-SA" sz="3200" b="1" u="sng" dirty="0" err="1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الإسلامية:</a:t>
            </a:r>
            <a:r>
              <a:rPr lang="ar-SA" sz="3200" dirty="0" smtClean="0">
                <a:solidFill>
                  <a:srgbClr val="FF0000"/>
                </a:solidFill>
                <a:latin typeface="Lotus Linotype"/>
                <a:ea typeface="Calibri"/>
                <a:cs typeface="Traditional Arabic"/>
              </a:rPr>
              <a:t> </a:t>
            </a:r>
            <a:endParaRPr lang="en-US" sz="3200" dirty="0" smtClean="0">
              <a:solidFill>
                <a:srgbClr val="FF0000"/>
              </a:solidFill>
              <a:ea typeface="Calibri"/>
              <a:cs typeface="ATraditional Arabic"/>
            </a:endParaRPr>
          </a:p>
          <a:p>
            <a:pPr algn="justLow"/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مسائل </a:t>
            </a:r>
            <a:r>
              <a:rPr lang="ar-SA" sz="3200" dirty="0" err="1" smtClean="0">
                <a:latin typeface="Lotus Linotype"/>
                <a:ea typeface="Calibri"/>
                <a:cs typeface="Traditional Arabic"/>
              </a:rPr>
              <a:t>الاستشراق</a:t>
            </a:r>
            <a:r>
              <a:rPr lang="ar-SA" sz="3200" dirty="0" smtClean="0">
                <a:latin typeface="Lotus Linotype"/>
                <a:ea typeface="Calibri"/>
                <a:cs typeface="Traditional Arabic"/>
              </a:rPr>
              <a:t> بجميع أشكالها، ومسائل التغريب بجميع أشكالها، والتنصير،  والعولمة، والعلمانية، والحداثة، والعلم والدين.</a:t>
            </a:r>
            <a:endParaRPr lang="en-US" sz="3200" dirty="0" smtClean="0">
              <a:ea typeface="Calibri"/>
              <a:cs typeface="ATraditional Arabic"/>
            </a:endParaRPr>
          </a:p>
          <a:p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260648"/>
            <a:ext cx="8856984" cy="57606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 rtl="1"/>
            <a:r>
              <a:rPr lang="ar-SA" sz="2000" dirty="0" smtClean="0">
                <a:cs typeface="Traditional Arabic" panose="02010000000000000000" pitchFamily="2" charset="-78"/>
              </a:rPr>
              <a:t>التدريب الميداني                                                                                                       </a:t>
            </a:r>
            <a:r>
              <a:rPr lang="ar-SA" sz="2000" dirty="0">
                <a:cs typeface="Traditional Arabic" panose="02010000000000000000" pitchFamily="2" charset="-78"/>
              </a:rPr>
              <a:t>المحاضَرَةُ </a:t>
            </a:r>
            <a:r>
              <a:rPr lang="ar-SA" sz="2000" dirty="0" smtClean="0">
                <a:cs typeface="Traditional Arabic" panose="02010000000000000000" pitchFamily="2" charset="-78"/>
              </a:rPr>
              <a:t>الخامسة</a:t>
            </a:r>
            <a:endParaRPr lang="en-US" sz="2000" dirty="0">
              <a:cs typeface="Traditional Arabic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43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194</TotalTime>
  <Words>372</Words>
  <Application>Microsoft Office PowerPoint</Application>
  <PresentationFormat>A4 Paper (210x297 mm)‎</PresentationFormat>
  <Paragraphs>55</Paragraphs>
  <Slides>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المحاضَرَةُ الخامسة  مواضيع بحثية مقترحة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الشؤون الإدارية</cp:lastModifiedBy>
  <cp:revision>20</cp:revision>
  <dcterms:created xsi:type="dcterms:W3CDTF">2014-09-11T06:30:06Z</dcterms:created>
  <dcterms:modified xsi:type="dcterms:W3CDTF">2017-01-22T09:02:04Z</dcterms:modified>
</cp:coreProperties>
</file>