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((فِقهُ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القضاء والسياسة الشرعية))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raditional Arabic" panose="02010000000000000000" pitchFamily="2" charset="-78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د.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عمر محمود الحسن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raditional Arabic" panose="020100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المحاض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َ</a:t>
            </a:r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ر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َ</a:t>
            </a:r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ة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ُ الأُولى</a:t>
            </a:r>
            <a:b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</a:b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/>
            </a:r>
            <a:b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</a:br>
            <a:r>
              <a:rPr lang="ar-SA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القَضاءُ: تَعرِيفُهُ وَأَهَمِّيَّتُهُ</a:t>
            </a:r>
            <a:endParaRPr lang="en-US" sz="5400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Traditional Arabic" panose="020100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60512" y="5445224"/>
            <a:ext cx="8699376" cy="19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dirty="0" smtClean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                   المحاضَرَةُ الأولى  </a:t>
            </a:r>
            <a:endParaRPr lang="en-US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51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200472" y="908720"/>
            <a:ext cx="9481165" cy="5574019"/>
          </a:xfrm>
        </p:spPr>
        <p:txBody>
          <a:bodyPr/>
          <a:lstStyle/>
          <a:p>
            <a:pPr marL="0" indent="0" algn="just"/>
            <a:endParaRPr lang="ar-SA" sz="3200" b="1" dirty="0" smtClean="0">
              <a:solidFill>
                <a:schemeClr val="accent5">
                  <a:lumMod val="50000"/>
                </a:schemeClr>
              </a:solidFill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عَناصِرُ المحاضَرَةِ الأولى: </a:t>
            </a:r>
          </a:p>
          <a:p>
            <a:pPr marL="0" indent="0" algn="just"/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سنتكلَّم في هذه المحاضرة بمشيئة الله تعالى حَولَ المحاوِرِ الآتِيَةِ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:</a:t>
            </a:r>
          </a:p>
          <a:p>
            <a:pPr marL="0" indent="0"/>
            <a:r>
              <a:rPr lang="ar-SA" sz="3200" b="1" dirty="0" smtClean="0">
                <a:cs typeface="Traditional Arabic" pitchFamily="2" charset="-78"/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((1)) تَعريف القَضاء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.</a:t>
            </a:r>
          </a:p>
          <a:p>
            <a:pPr marL="0" indent="0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 ((2)) أهَمِّيَّة القضاء.</a:t>
            </a:r>
            <a:endParaRPr lang="ar-SA" sz="3200" b="1" dirty="0">
              <a:solidFill>
                <a:srgbClr val="FF0000"/>
              </a:solidFill>
              <a:cs typeface="Traditional Arabic" pitchFamily="2" charset="-78"/>
            </a:endParaRPr>
          </a:p>
          <a:p>
            <a:pPr marL="0" indent="0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 ((3)) اختصاص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القاضي.</a:t>
            </a:r>
          </a:p>
          <a:p>
            <a:pPr marL="0" indent="0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 ((4)) أُجرَةُ القاضِي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.</a:t>
            </a: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78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endParaRPr lang="ar-SA" sz="3200" b="1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	</a:t>
            </a:r>
            <a:r>
              <a:rPr lang="ar-SA" sz="3200" b="1" u="sng" dirty="0" smtClean="0">
                <a:solidFill>
                  <a:srgbClr val="FF0000"/>
                </a:solidFill>
                <a:cs typeface="Traditional Arabic" pitchFamily="2" charset="-78"/>
              </a:rPr>
              <a:t>تَعرِيفُ القَضاءِ:</a:t>
            </a:r>
          </a:p>
          <a:p>
            <a:pPr algn="just"/>
            <a:r>
              <a:rPr lang="ar-SA" sz="3200" b="1" dirty="0" smtClean="0">
                <a:cs typeface="Traditional Arabic" pitchFamily="2" charset="-78"/>
              </a:rPr>
              <a:t>  </a:t>
            </a:r>
            <a:r>
              <a:rPr lang="ar-SA" sz="3200" b="1" dirty="0" smtClean="0">
                <a:solidFill>
                  <a:schemeClr val="accent1"/>
                </a:solidFill>
                <a:cs typeface="Traditional Arabic" pitchFamily="2" charset="-78"/>
              </a:rPr>
              <a:t>القضاءُ لغةً هو: إحكامُ الشَّيءِ والفَراغُ منهُ. </a:t>
            </a:r>
          </a:p>
          <a:p>
            <a:pPr algn="just"/>
            <a:r>
              <a:rPr lang="ar-SA" sz="3200" b="1" dirty="0" smtClean="0">
                <a:cs typeface="Traditional Arabic" pitchFamily="2" charset="-78"/>
              </a:rPr>
              <a:t>قال </a:t>
            </a:r>
            <a:r>
              <a:rPr lang="ar-SA" sz="3200" b="1" smtClean="0">
                <a:cs typeface="Traditional Arabic" pitchFamily="2" charset="-78"/>
              </a:rPr>
              <a:t>الله </a:t>
            </a:r>
            <a:r>
              <a:rPr lang="ar-SA" sz="3200" b="1" smtClean="0">
                <a:cs typeface="Traditional Arabic" pitchFamily="2" charset="-78"/>
                <a:sym typeface="AGA Arabesque" panose="05010101010101010101" pitchFamily="2" charset="2"/>
              </a:rPr>
              <a:t>تعالى</a:t>
            </a:r>
            <a:r>
              <a:rPr lang="ar-SA" sz="3200" b="1" smtClean="0">
                <a:cs typeface="Traditional Arabic" pitchFamily="2" charset="-78"/>
                <a:sym typeface="AGA Arabesque" panose="05010101010101010101" pitchFamily="2" charset="2"/>
              </a:rPr>
              <a:t>: </a:t>
            </a:r>
            <a:r>
              <a:rPr lang="ar-SA" sz="3200" b="1" dirty="0">
                <a:cs typeface="Traditional Arabic" pitchFamily="2" charset="-78"/>
                <a:sym typeface="AGA Arabesque" panose="05010101010101010101" pitchFamily="2" charset="2"/>
              </a:rPr>
              <a:t>﴿</a:t>
            </a:r>
            <a:r>
              <a:rPr lang="ar-SA" sz="3200" b="1" dirty="0" smtClean="0">
                <a:cs typeface="Traditional Arabic" pitchFamily="2" charset="-78"/>
              </a:rPr>
              <a:t>فَقَضاهُنَّ سَبعَ سَماواتٍ </a:t>
            </a:r>
            <a:r>
              <a:rPr lang="ar-SA" sz="3200" b="1" dirty="0">
                <a:cs typeface="Traditional Arabic" pitchFamily="2" charset="-78"/>
              </a:rPr>
              <a:t>في </a:t>
            </a:r>
            <a:r>
              <a:rPr lang="ar-SA" sz="3200" b="1" dirty="0" smtClean="0">
                <a:cs typeface="Traditional Arabic" pitchFamily="2" charset="-78"/>
              </a:rPr>
              <a:t>يَومَينِ﴾؛ أي: فرغ منهن سبحانه وأحكمهن.</a:t>
            </a:r>
            <a:endParaRPr lang="ar-SA" sz="3200" b="1" dirty="0">
              <a:cs typeface="Traditional Arabic" pitchFamily="2" charset="-78"/>
            </a:endParaRPr>
          </a:p>
          <a:p>
            <a:pPr algn="just"/>
            <a:r>
              <a:rPr lang="ar-SA" sz="3200" b="1" dirty="0" smtClean="0">
                <a:solidFill>
                  <a:srgbClr val="D52D26"/>
                </a:solidFill>
                <a:cs typeface="Traditional Arabic" pitchFamily="2" charset="-78"/>
              </a:rPr>
              <a:t>والقضاء اصطلاحًا هو: ((تَبيينُ الحكمِ الشَّرعِيِّ، وَالإِلزامُ بِهِ، وفَصلُ الحكُوماتِ</a:t>
            </a:r>
            <a:r>
              <a:rPr lang="ar-SA" sz="3200" b="1" dirty="0" err="1" smtClean="0">
                <a:solidFill>
                  <a:srgbClr val="D52D26"/>
                </a:solidFill>
                <a:cs typeface="Traditional Arabic" pitchFamily="2" charset="-78"/>
              </a:rPr>
              <a:t>)).</a:t>
            </a:r>
            <a:endParaRPr lang="ar-SA" sz="3200" b="1" dirty="0" smtClean="0">
              <a:solidFill>
                <a:srgbClr val="D52D26"/>
              </a:solidFill>
              <a:cs typeface="Traditional Arabic" pitchFamily="2" charset="-78"/>
            </a:endParaRPr>
          </a:p>
          <a:p>
            <a:pPr algn="just"/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طبعاً وهذا ما يميز القضاء عن الإفتاء.</a:t>
            </a:r>
            <a:endParaRPr lang="ar-SA" sz="3200" b="1" dirty="0">
              <a:solidFill>
                <a:srgbClr val="0070C0"/>
              </a:solidFill>
              <a:cs typeface="Traditional Arabic" pitchFamily="2" charset="-78"/>
            </a:endParaRPr>
          </a:p>
          <a:p>
            <a:endParaRPr lang="en-US" sz="3200" b="1" dirty="0">
              <a:solidFill>
                <a:schemeClr val="tx1"/>
              </a:solidFill>
              <a:cs typeface="Arial" pitchFamily="34" charset="0"/>
            </a:endParaRP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8962" y="8777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27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marL="0" indent="0" algn="just"/>
            <a:r>
              <a:rPr lang="ar-SA" sz="3200" b="1" u="sng" dirty="0" smtClean="0">
                <a:solidFill>
                  <a:srgbClr val="D52D26"/>
                </a:solidFill>
                <a:cs typeface="Traditional Arabic" pitchFamily="2" charset="-78"/>
              </a:rPr>
              <a:t>حُكمُ تَعيينِ القُضاةِ، وَأَهَمِّيَّةُ هذا المنصِبِ: </a:t>
            </a:r>
          </a:p>
          <a:p>
            <a:pPr marL="0" indent="0" algn="just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القضاءُ فرضُ كِفايَةٍ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لأنَّ أمرَ النَّاسِ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لا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يَستَقِيمُ بِدُونِهِ</a:t>
            </a:r>
            <a:r>
              <a:rPr lang="ar-SA" sz="3200" b="1" dirty="0" smtClean="0">
                <a:cs typeface="Traditional Arabic" pitchFamily="2" charset="-78"/>
              </a:rPr>
              <a:t>؛ ف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القاضِي نائبٌ </a:t>
            </a:r>
            <a:r>
              <a:rPr lang="ar-SA" sz="3200" b="1" dirty="0">
                <a:solidFill>
                  <a:srgbClr val="0070C0"/>
                </a:solidFill>
                <a:cs typeface="Traditional Arabic" pitchFamily="2" charset="-78"/>
              </a:rPr>
              <a:t>عن 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الإمامِ؛ لذا وجب عليه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أن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ينصِّب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في كل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إقليمٍ قاضيًا</a:t>
            </a:r>
            <a:r>
              <a:rPr lang="ar-SA" sz="3200" b="1" dirty="0" smtClean="0">
                <a:cs typeface="Traditional Arabic" pitchFamily="2" charset="-78"/>
              </a:rPr>
              <a:t>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لأن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الإمامَ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لا يمكنه أن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يباشرَ الخصوماتِ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في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جميعِ البلدانِ بِنَفسِهِ؛ فلَزِمَه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أن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يرتِّبَ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في كل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إقليمٍ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من يتولى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فصلَ الخصومات لِئلاَّ تضيعَ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الحقوق.</a:t>
            </a:r>
          </a:p>
          <a:p>
            <a:pPr marL="0" indent="0" algn="just"/>
            <a:r>
              <a:rPr lang="ar-SA" sz="3200" b="1" u="sng" dirty="0" smtClean="0">
                <a:solidFill>
                  <a:srgbClr val="0070C0"/>
                </a:solidFill>
                <a:cs typeface="Traditional Arabic" pitchFamily="2" charset="-78"/>
              </a:rPr>
              <a:t>حُسنُ اختيارِ القُضاة: 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 ويجب على الإمام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أن يختار</a:t>
            </a:r>
            <a:r>
              <a:rPr lang="ar-SA" sz="3200" b="1" dirty="0" smtClean="0">
                <a:cs typeface="Traditional Arabic" pitchFamily="2" charset="-78"/>
              </a:rPr>
              <a:t> لمنصب القضاءِ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أفضلَ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من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يجدُهُ علمًا ووَرَعًا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لأن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الإمامَ ناظرٌ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للمسلمين فيجب عليه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اختيارُ الأصلحِ لهم. </a:t>
            </a:r>
          </a:p>
          <a:p>
            <a:pPr marL="0" indent="0" algn="just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ويأمُرُه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بتقوى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الله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  <a:sym typeface="AGA Arabesque" panose="05010101010101010101" pitchFamily="2" charset="2"/>
              </a:rPr>
              <a:t>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لأن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التَّقوى رأسُ الدِّينِ، كما يأمرُه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بأن 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يتحرَّى العدلَ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بإعطاء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الحقِّ لِمُستَحِقِّه 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من </a:t>
            </a: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غيرِ مَيلٍ ولا حَيفٍ ولا جَورٍ.</a:t>
            </a:r>
            <a:endParaRPr lang="ar-SA" sz="3200" b="1" dirty="0">
              <a:solidFill>
                <a:schemeClr val="tx1"/>
              </a:solidFill>
              <a:cs typeface="Traditional Arabic" pitchFamily="2" charset="-78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16756" y="1886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25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44488" y="980728"/>
            <a:ext cx="9069874" cy="5256583"/>
          </a:xfrm>
        </p:spPr>
        <p:txBody>
          <a:bodyPr/>
          <a:lstStyle/>
          <a:p>
            <a:endParaRPr lang="ar-SA" sz="2700" b="1" dirty="0" smtClean="0">
              <a:cs typeface="Traditional Arabic" panose="02010000000000000000" pitchFamily="2" charset="-78"/>
            </a:endParaRPr>
          </a:p>
          <a:p>
            <a:pPr marL="514350" indent="-514350"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    		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وتُبيِّنُ المادَّتان </a:t>
            </a:r>
            <a:r>
              <a:rPr lang="ar-SA" sz="3600" b="1" dirty="0">
                <a:solidFill>
                  <a:srgbClr val="FF0000"/>
                </a:solidFill>
                <a:cs typeface="Traditional Arabic" pitchFamily="2" charset="-78"/>
              </a:rPr>
              <a:t>الأولى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والثَّانية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من نظامِ القَضاءِ في المملَكَةِ العَرَبِيَّةِ السُّعُودِيَّةِ الصَّادِرِ بالأمرِ الملكيِّ السَّامي رقم: ((78)) وتاريخ:  11/رمضان/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1428هـ:</a:t>
            </a:r>
            <a:endParaRPr lang="ar-SA" sz="3600" b="1" dirty="0" smtClean="0">
              <a:solidFill>
                <a:schemeClr val="accent2">
                  <a:lumMod val="50000"/>
                </a:schemeClr>
              </a:solidFill>
              <a:cs typeface="Traditional Arabic" pitchFamily="2" charset="-78"/>
            </a:endParaRPr>
          </a:p>
          <a:p>
            <a:pPr marL="514350" indent="-514350" algn="just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    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المادة الأولى: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القضاة مستقلون، لا سلطانَ 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على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القُضاةِ 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في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قَضائِهِم 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إلا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لأحكامِ الشَّريعةِ الإسلاميَّة، وليس لأحد التَّدخل في القضاء.</a:t>
            </a:r>
          </a:p>
          <a:p>
            <a:pPr marL="514350" indent="-514350" algn="just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    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المادة الثانية: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القضاة غيرُ قابِلِينَ للعَزلِ، إلا في حالات بيَّنها النِّظام.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cs typeface="Traditional Arabic" pitchFamily="2" charset="-78"/>
            </a:endParaRPr>
          </a:p>
          <a:p>
            <a:endParaRPr lang="ar-SA" sz="2700" dirty="0"/>
          </a:p>
          <a:p>
            <a:endParaRPr lang="ar-SA" sz="2700" dirty="0"/>
          </a:p>
          <a:p>
            <a:endParaRPr lang="en-US" sz="27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116632"/>
            <a:ext cx="9001000" cy="72008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115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اختصاصُ القاضِي:</a:t>
            </a:r>
          </a:p>
          <a:p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أوَّلاً: ولايةُ الحكمِ العامَّة</a:t>
            </a:r>
            <a:r>
              <a:rPr lang="ar-SA" sz="3200" b="1" dirty="0">
                <a:solidFill>
                  <a:srgbClr val="0070C0"/>
                </a:solidFill>
                <a:cs typeface="Traditional Arabic" pitchFamily="2" charset="-78"/>
              </a:rPr>
              <a:t>؛ 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وتُفيدُ:</a:t>
            </a:r>
            <a:endParaRPr lang="ar-SA" sz="3200" b="1" dirty="0">
              <a:solidFill>
                <a:srgbClr val="0070C0"/>
              </a:solidFill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Traditional Arabic" pitchFamily="2" charset="-78"/>
              </a:rPr>
              <a:t>  </a:t>
            </a:r>
            <a:r>
              <a:rPr lang="ar-SA" sz="3200" b="1" dirty="0" smtClean="0">
                <a:cs typeface="Traditional Arabic" pitchFamily="2" charset="-78"/>
              </a:rPr>
              <a:t>((1)) الفصلَ </a:t>
            </a:r>
            <a:r>
              <a:rPr lang="ar-SA" sz="3200" b="1" dirty="0">
                <a:cs typeface="Traditional Arabic" pitchFamily="2" charset="-78"/>
              </a:rPr>
              <a:t>بين </a:t>
            </a:r>
            <a:r>
              <a:rPr lang="ar-SA" sz="3200" b="1" dirty="0" smtClean="0">
                <a:cs typeface="Traditional Arabic" pitchFamily="2" charset="-78"/>
              </a:rPr>
              <a:t>الخصومِ، وأخذَ الحقِّ لِبَعضِهِم </a:t>
            </a:r>
            <a:r>
              <a:rPr lang="ar-SA" sz="3200" b="1" dirty="0">
                <a:cs typeface="Traditional Arabic" pitchFamily="2" charset="-78"/>
              </a:rPr>
              <a:t>من </a:t>
            </a:r>
            <a:r>
              <a:rPr lang="ar-SA" sz="3200" b="1" dirty="0" smtClean="0">
                <a:cs typeface="Traditional Arabic" pitchFamily="2" charset="-78"/>
              </a:rPr>
              <a:t>بعضٍ؛ </a:t>
            </a:r>
            <a:r>
              <a:rPr lang="ar-SA" sz="3200" b="1" dirty="0">
                <a:cs typeface="Traditional Arabic" pitchFamily="2" charset="-78"/>
              </a:rPr>
              <a:t>أي: </a:t>
            </a:r>
            <a:r>
              <a:rPr lang="ar-SA" sz="3200" b="1" dirty="0" smtClean="0">
                <a:cs typeface="Traditional Arabic" pitchFamily="2" charset="-78"/>
              </a:rPr>
              <a:t>أخذُهُ لصاحِبِه مِمَّن </a:t>
            </a:r>
            <a:r>
              <a:rPr lang="ar-SA" sz="3200" b="1" dirty="0">
                <a:cs typeface="Traditional Arabic" pitchFamily="2" charset="-78"/>
              </a:rPr>
              <a:t>هو </a:t>
            </a:r>
            <a:r>
              <a:rPr lang="ar-SA" sz="3200" b="1" dirty="0" smtClean="0">
                <a:cs typeface="Traditional Arabic" pitchFamily="2" charset="-78"/>
              </a:rPr>
              <a:t>عليه. </a:t>
            </a:r>
            <a:endParaRPr lang="ar-SA" sz="3200" b="1" dirty="0"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cs typeface="Traditional Arabic" pitchFamily="2" charset="-78"/>
              </a:rPr>
              <a:t>  ((2)) النَّظرَ </a:t>
            </a:r>
            <a:r>
              <a:rPr lang="ar-SA" sz="3200" b="1" dirty="0">
                <a:cs typeface="Traditional Arabic" pitchFamily="2" charset="-78"/>
              </a:rPr>
              <a:t>في </a:t>
            </a:r>
            <a:r>
              <a:rPr lang="ar-SA" sz="3200" b="1" dirty="0" smtClean="0">
                <a:cs typeface="Traditional Arabic" pitchFamily="2" charset="-78"/>
              </a:rPr>
              <a:t>أموالِ غيرِ المرشِدِين؛ كالصَّغيرِ، والمجنونِ، والسَّفيهِ. </a:t>
            </a:r>
          </a:p>
          <a:p>
            <a:pPr marL="0" indent="0" algn="just"/>
            <a:r>
              <a:rPr lang="ar-SA" sz="3200" b="1" dirty="0" smtClean="0">
                <a:cs typeface="Traditional Arabic" pitchFamily="2" charset="-78"/>
              </a:rPr>
              <a:t>  وكذا النَّظر في مالِ الغائبِ.</a:t>
            </a:r>
            <a:endParaRPr lang="ar-SA" sz="3200" b="1" dirty="0"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cs typeface="Traditional Arabic" pitchFamily="2" charset="-78"/>
              </a:rPr>
              <a:t>  ((3)) الْحَجْرَ </a:t>
            </a:r>
            <a:r>
              <a:rPr lang="ar-SA" sz="3200" b="1" dirty="0">
                <a:cs typeface="Traditional Arabic" pitchFamily="2" charset="-78"/>
              </a:rPr>
              <a:t>على من </a:t>
            </a:r>
            <a:r>
              <a:rPr lang="ar-SA" sz="3200" b="1" dirty="0" err="1" smtClean="0">
                <a:cs typeface="Traditional Arabic" pitchFamily="2" charset="-78"/>
              </a:rPr>
              <a:t>يَستَوجِبُهُ</a:t>
            </a:r>
            <a:r>
              <a:rPr lang="ar-SA" sz="3200" b="1" dirty="0" smtClean="0">
                <a:cs typeface="Traditional Arabic" pitchFamily="2" charset="-78"/>
              </a:rPr>
              <a:t> لِسَفَهٍ </a:t>
            </a:r>
            <a:r>
              <a:rPr lang="ar-SA" sz="3200" b="1" dirty="0">
                <a:cs typeface="Traditional Arabic" pitchFamily="2" charset="-78"/>
              </a:rPr>
              <a:t>أو </a:t>
            </a:r>
            <a:r>
              <a:rPr lang="ar-SA" sz="3200" b="1" dirty="0" smtClean="0">
                <a:cs typeface="Traditional Arabic" pitchFamily="2" charset="-78"/>
              </a:rPr>
              <a:t>فَلَسٍ.</a:t>
            </a:r>
            <a:endParaRPr lang="ar-SA" sz="3200" b="1" dirty="0"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cs typeface="Traditional Arabic" pitchFamily="2" charset="-78"/>
              </a:rPr>
              <a:t>  ((4)) النَّظَرَ </a:t>
            </a:r>
            <a:r>
              <a:rPr lang="ar-SA" sz="3200" b="1" dirty="0">
                <a:cs typeface="Traditional Arabic" pitchFamily="2" charset="-78"/>
              </a:rPr>
              <a:t>في </a:t>
            </a:r>
            <a:r>
              <a:rPr lang="ar-SA" sz="3200" b="1" dirty="0" smtClean="0">
                <a:cs typeface="Traditional Arabic" pitchFamily="2" charset="-78"/>
              </a:rPr>
              <a:t>وُقُوفِ عَمَلِهِ لِيَعمَلَ بِشَرطِها</a:t>
            </a:r>
            <a:r>
              <a:rPr lang="ar-SA" sz="3200" b="1" dirty="0">
                <a:cs typeface="Traditional Arabic" pitchFamily="2" charset="-78"/>
              </a:rPr>
              <a:t>.</a:t>
            </a:r>
          </a:p>
          <a:p>
            <a:pPr marL="0" indent="0" algn="just"/>
            <a:r>
              <a:rPr lang="ar-SA" sz="3200" b="1" dirty="0" smtClean="0">
                <a:cs typeface="Traditional Arabic" pitchFamily="2" charset="-78"/>
              </a:rPr>
              <a:t>  ((5)) تَنفيذُ الوَصايا</a:t>
            </a:r>
            <a:r>
              <a:rPr lang="ar-SA" sz="3200" b="1" dirty="0">
                <a:cs typeface="Traditional Arabic" pitchFamily="2" charset="-78"/>
              </a:rPr>
              <a:t>.</a:t>
            </a:r>
          </a:p>
          <a:p>
            <a:endParaRPr lang="ar-SA" sz="3200" b="1" dirty="0">
              <a:cs typeface="Traditional Arabic" pitchFamily="2" charset="-78"/>
            </a:endParaRPr>
          </a:p>
          <a:p>
            <a:endParaRPr lang="ar-SA" sz="3200" dirty="0"/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                                       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119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marL="0" indent="0" algn="just"/>
            <a:r>
              <a:rPr lang="ar-SA" sz="4000" b="1" dirty="0" smtClean="0">
                <a:solidFill>
                  <a:srgbClr val="FF0000"/>
                </a:solidFill>
                <a:cs typeface="Traditional Arabic" pitchFamily="2" charset="-78"/>
              </a:rPr>
              <a:t>  </a:t>
            </a:r>
            <a:r>
              <a:rPr lang="ar-SA" sz="4000" b="1" dirty="0" smtClean="0">
                <a:cs typeface="Traditional Arabic" pitchFamily="2" charset="-78"/>
              </a:rPr>
              <a:t>((6)) تزويجَ </a:t>
            </a:r>
            <a:r>
              <a:rPr lang="ar-SA" sz="4000" b="1" dirty="0">
                <a:cs typeface="Traditional Arabic" pitchFamily="2" charset="-78"/>
              </a:rPr>
              <a:t>من لا </a:t>
            </a:r>
            <a:r>
              <a:rPr lang="ar-SA" sz="4000" b="1" dirty="0" smtClean="0">
                <a:cs typeface="Traditional Arabic" pitchFamily="2" charset="-78"/>
              </a:rPr>
              <a:t>وَلِيَّ لَها </a:t>
            </a:r>
            <a:r>
              <a:rPr lang="ar-SA" sz="4000" b="1" dirty="0">
                <a:cs typeface="Traditional Arabic" pitchFamily="2" charset="-78"/>
              </a:rPr>
              <a:t>من </a:t>
            </a:r>
            <a:r>
              <a:rPr lang="ar-SA" sz="4000" b="1" dirty="0" smtClean="0">
                <a:cs typeface="Traditional Arabic" pitchFamily="2" charset="-78"/>
              </a:rPr>
              <a:t>النِّساءِ.</a:t>
            </a:r>
            <a:endParaRPr lang="ar-SA" sz="4000" b="1" dirty="0">
              <a:cs typeface="Traditional Arabic" pitchFamily="2" charset="-78"/>
            </a:endParaRPr>
          </a:p>
          <a:p>
            <a:pPr marL="0" indent="0" algn="just"/>
            <a:r>
              <a:rPr lang="ar-SA" sz="4000" b="1" dirty="0" smtClean="0">
                <a:cs typeface="Traditional Arabic" pitchFamily="2" charset="-78"/>
              </a:rPr>
              <a:t>  ((7)) إقامةَ الحُدُودِ.</a:t>
            </a:r>
            <a:endParaRPr lang="ar-SA" sz="4000" b="1" dirty="0">
              <a:cs typeface="Traditional Arabic" pitchFamily="2" charset="-78"/>
            </a:endParaRPr>
          </a:p>
          <a:p>
            <a:pPr marL="0" indent="0" algn="just"/>
            <a:r>
              <a:rPr lang="ar-SA" sz="4000" b="1" dirty="0" smtClean="0">
                <a:cs typeface="Traditional Arabic" pitchFamily="2" charset="-78"/>
              </a:rPr>
              <a:t>  ((8)) إمامَةَ الجمُعُةِ والعيدِ </a:t>
            </a:r>
            <a:r>
              <a:rPr lang="ar-SA" sz="4000" b="1" dirty="0">
                <a:cs typeface="Traditional Arabic" pitchFamily="2" charset="-78"/>
              </a:rPr>
              <a:t>ما </a:t>
            </a:r>
            <a:r>
              <a:rPr lang="ar-SA" sz="4000" b="1" dirty="0" smtClean="0">
                <a:cs typeface="Traditional Arabic" pitchFamily="2" charset="-78"/>
              </a:rPr>
              <a:t>لَم يُخَصَّا بإمامٍ غير القاضِي.</a:t>
            </a:r>
            <a:endParaRPr lang="ar-SA" sz="4000" b="1" dirty="0">
              <a:cs typeface="Traditional Arabic" pitchFamily="2" charset="-78"/>
            </a:endParaRPr>
          </a:p>
          <a:p>
            <a:pPr marL="0" indent="0" algn="just"/>
            <a:r>
              <a:rPr lang="ar-SA" sz="4000" b="1" dirty="0" smtClean="0">
                <a:cs typeface="Traditional Arabic" pitchFamily="2" charset="-78"/>
              </a:rPr>
              <a:t>  ((9)) النَّظرَ </a:t>
            </a:r>
            <a:r>
              <a:rPr lang="ar-SA" sz="4000" b="1" dirty="0">
                <a:cs typeface="Traditional Arabic" pitchFamily="2" charset="-78"/>
              </a:rPr>
              <a:t>في </a:t>
            </a:r>
            <a:r>
              <a:rPr lang="ar-SA" sz="4000" b="1" dirty="0" smtClean="0">
                <a:cs typeface="Traditional Arabic" pitchFamily="2" charset="-78"/>
              </a:rPr>
              <a:t>مَصالِحِ عملِهِ بكفِّ </a:t>
            </a:r>
            <a:r>
              <a:rPr lang="ar-SA" sz="4000" b="1" dirty="0">
                <a:cs typeface="Traditional Arabic" pitchFamily="2" charset="-78"/>
              </a:rPr>
              <a:t>الأذى عن </a:t>
            </a:r>
            <a:r>
              <a:rPr lang="ar-SA" sz="4000" b="1" dirty="0" smtClean="0">
                <a:cs typeface="Traditional Arabic" pitchFamily="2" charset="-78"/>
              </a:rPr>
              <a:t>الطُّرقاتِ وأفنِيَتِها</a:t>
            </a:r>
            <a:r>
              <a:rPr lang="ar-SA" sz="4000" b="1" dirty="0">
                <a:cs typeface="Traditional Arabic" pitchFamily="2" charset="-78"/>
              </a:rPr>
              <a:t>.</a:t>
            </a:r>
          </a:p>
          <a:p>
            <a:pPr marL="0" indent="0" algn="just"/>
            <a:r>
              <a:rPr lang="ar-SA" sz="4000" b="1" dirty="0" smtClean="0">
                <a:cs typeface="Traditional Arabic" pitchFamily="2" charset="-78"/>
              </a:rPr>
              <a:t>  ((10)) جبايَةَ الخَراجِ والزَّكاةِ </a:t>
            </a:r>
            <a:r>
              <a:rPr lang="ar-SA" sz="4000" b="1" dirty="0">
                <a:cs typeface="Traditional Arabic" pitchFamily="2" charset="-78"/>
              </a:rPr>
              <a:t>ما </a:t>
            </a:r>
            <a:r>
              <a:rPr lang="ar-SA" sz="4000" b="1" dirty="0" smtClean="0">
                <a:cs typeface="Traditional Arabic" pitchFamily="2" charset="-78"/>
              </a:rPr>
              <a:t>لَم يُخَصَّا بعاملٍ.</a:t>
            </a:r>
            <a:endParaRPr lang="ar-SA" sz="4000" b="1" dirty="0">
              <a:cs typeface="Traditional Arabic" pitchFamily="2" charset="-78"/>
            </a:endParaRPr>
          </a:p>
          <a:p>
            <a:pPr marL="0" indent="0" algn="just"/>
            <a:r>
              <a:rPr lang="ar-SA" sz="4000" b="1" dirty="0" smtClean="0">
                <a:cs typeface="Traditional Arabic" pitchFamily="2" charset="-78"/>
              </a:rPr>
              <a:t>  ((11)) الاحتسابَ </a:t>
            </a:r>
            <a:r>
              <a:rPr lang="ar-SA" sz="4000" b="1" dirty="0">
                <a:cs typeface="Traditional Arabic" pitchFamily="2" charset="-78"/>
              </a:rPr>
              <a:t>على </a:t>
            </a:r>
            <a:r>
              <a:rPr lang="ar-SA" sz="4000" b="1" dirty="0" smtClean="0">
                <a:cs typeface="Traditional Arabic" pitchFamily="2" charset="-78"/>
              </a:rPr>
              <a:t>الباعَةِ والمشتَرِينَ، وإلزامَهُم بالشَّرعِ</a:t>
            </a:r>
            <a:r>
              <a:rPr lang="ar-SA" sz="40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.</a:t>
            </a:r>
            <a:endParaRPr lang="ar-SA" sz="4000" b="1" dirty="0">
              <a:solidFill>
                <a:schemeClr val="accent5">
                  <a:lumMod val="50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65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just"/>
            <a:endParaRPr lang="ar-SA" sz="3600" b="1" dirty="0" smtClean="0">
              <a:solidFill>
                <a:schemeClr val="accent5">
                  <a:lumMod val="50000"/>
                </a:schemeClr>
              </a:solidFill>
              <a:cs typeface="Traditional Arabic" pitchFamily="2" charset="-78"/>
            </a:endParaRPr>
          </a:p>
          <a:p>
            <a:pPr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ثانِياً: ولايةُ الحكمِ الخاصَّة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؛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مثلَ: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أن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يُوَلِّيَه </a:t>
            </a:r>
            <a:r>
              <a:rPr lang="ar-SA" sz="3600" b="1" dirty="0" err="1" smtClean="0">
                <a:solidFill>
                  <a:srgbClr val="0070C0"/>
                </a:solidFill>
                <a:cs typeface="Traditional Arabic" pitchFamily="2" charset="-78"/>
              </a:rPr>
              <a:t>الأنكِحَة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 بالشَّامِ مَثلاً.</a:t>
            </a:r>
            <a:endParaRPr lang="ar-SA" sz="3600" b="1" dirty="0">
              <a:solidFill>
                <a:srgbClr val="0070C0"/>
              </a:solidFill>
              <a:cs typeface="Traditional Arabic" pitchFamily="2" charset="-78"/>
            </a:endParaRPr>
          </a:p>
          <a:p>
            <a:pPr algn="just"/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ولايةُ القاضِي المكانِيَّةُ:</a:t>
            </a:r>
            <a:endParaRPr lang="ar-SA" sz="3600" b="1" u="sng" dirty="0">
              <a:solidFill>
                <a:srgbClr val="FF0000"/>
              </a:solidFill>
              <a:cs typeface="Traditional Arabic" pitchFamily="2" charset="-78"/>
            </a:endParaRPr>
          </a:p>
          <a:p>
            <a:pPr algn="just"/>
            <a:r>
              <a:rPr lang="ar-SA" sz="3600" b="1" dirty="0">
                <a:cs typeface="Traditional Arabic" pitchFamily="2" charset="-78"/>
              </a:rPr>
              <a:t>إذا </a:t>
            </a:r>
            <a:r>
              <a:rPr lang="ar-SA" sz="3600" b="1" dirty="0" smtClean="0">
                <a:cs typeface="Traditional Arabic" pitchFamily="2" charset="-78"/>
              </a:rPr>
              <a:t>ولاَّه ببلدٍ معيَّنٍ نَفَذَ حكمُهُ </a:t>
            </a:r>
            <a:r>
              <a:rPr lang="ar-SA" sz="3600" b="1" dirty="0">
                <a:cs typeface="Traditional Arabic" pitchFamily="2" charset="-78"/>
              </a:rPr>
              <a:t>في </a:t>
            </a:r>
            <a:r>
              <a:rPr lang="ar-SA" sz="3600" b="1" dirty="0" smtClean="0">
                <a:cs typeface="Traditional Arabic" pitchFamily="2" charset="-78"/>
              </a:rPr>
              <a:t>مُقيمٍ به، وطارِئٍ </a:t>
            </a:r>
            <a:r>
              <a:rPr lang="ar-SA" sz="3600" b="1" dirty="0">
                <a:cs typeface="Traditional Arabic" pitchFamily="2" charset="-78"/>
              </a:rPr>
              <a:t>إليه </a:t>
            </a:r>
            <a:r>
              <a:rPr lang="ar-SA" sz="3600" b="1" dirty="0" smtClean="0">
                <a:cs typeface="Traditional Arabic" pitchFamily="2" charset="-78"/>
              </a:rPr>
              <a:t>فَقَط</a:t>
            </a:r>
            <a:r>
              <a:rPr lang="ar-SA" sz="3600" b="1" dirty="0">
                <a:cs typeface="Traditional Arabic" pitchFamily="2" charset="-78"/>
              </a:rPr>
              <a:t>.</a:t>
            </a:r>
          </a:p>
          <a:p>
            <a:pPr algn="just"/>
            <a:r>
              <a:rPr lang="ar-SA" sz="3600" b="1" dirty="0">
                <a:cs typeface="Traditional Arabic" pitchFamily="2" charset="-78"/>
              </a:rPr>
              <a:t>وإن </a:t>
            </a:r>
            <a:r>
              <a:rPr lang="ar-SA" sz="3600" b="1" dirty="0" smtClean="0">
                <a:cs typeface="Traditional Arabic" pitchFamily="2" charset="-78"/>
              </a:rPr>
              <a:t>ولاَّه بمحلٍّ معيَّنٍ </a:t>
            </a:r>
            <a:r>
              <a:rPr lang="ar-SA" sz="3600" b="1" dirty="0">
                <a:cs typeface="Traditional Arabic" pitchFamily="2" charset="-78"/>
              </a:rPr>
              <a:t>لم </a:t>
            </a:r>
            <a:r>
              <a:rPr lang="ar-SA" sz="3600" b="1" dirty="0" smtClean="0">
                <a:cs typeface="Traditional Arabic" pitchFamily="2" charset="-78"/>
              </a:rPr>
              <a:t>ينفُذْ حكمُهُ </a:t>
            </a:r>
            <a:r>
              <a:rPr lang="ar-SA" sz="3600" b="1" dirty="0">
                <a:cs typeface="Traditional Arabic" pitchFamily="2" charset="-78"/>
              </a:rPr>
              <a:t>في </a:t>
            </a:r>
            <a:r>
              <a:rPr lang="ar-SA" sz="3600" b="1" dirty="0" smtClean="0">
                <a:cs typeface="Traditional Arabic" pitchFamily="2" charset="-78"/>
              </a:rPr>
              <a:t>غيرِهِ، </a:t>
            </a:r>
            <a:r>
              <a:rPr lang="ar-SA" sz="3600" b="1" dirty="0">
                <a:cs typeface="Traditional Arabic" pitchFamily="2" charset="-78"/>
              </a:rPr>
              <a:t>ولا يسمع </a:t>
            </a:r>
            <a:r>
              <a:rPr lang="ar-SA" sz="3600" b="1" dirty="0" smtClean="0">
                <a:cs typeface="Traditional Arabic" pitchFamily="2" charset="-78"/>
              </a:rPr>
              <a:t>بيِّنَةً </a:t>
            </a:r>
            <a:r>
              <a:rPr lang="ar-SA" sz="3600" b="1" dirty="0">
                <a:cs typeface="Traditional Arabic" pitchFamily="2" charset="-78"/>
              </a:rPr>
              <a:t>إلا </a:t>
            </a:r>
            <a:r>
              <a:rPr lang="ar-SA" sz="3600" b="1" dirty="0" smtClean="0">
                <a:cs typeface="Traditional Arabic" pitchFamily="2" charset="-78"/>
              </a:rPr>
              <a:t>فيه، </a:t>
            </a:r>
            <a:r>
              <a:rPr lang="ar-SA" sz="3600" b="1" dirty="0" err="1" smtClean="0">
                <a:cs typeface="Traditional Arabic" pitchFamily="2" charset="-78"/>
              </a:rPr>
              <a:t>كتعديلها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(أي التثبت من عدالة الشهود</a:t>
            </a:r>
            <a:r>
              <a:rPr lang="ar-SA" sz="3600" b="1" dirty="0" err="1" smtClean="0">
                <a:solidFill>
                  <a:srgbClr val="FF0000"/>
                </a:solidFill>
                <a:cs typeface="Traditional Arabic" pitchFamily="2" charset="-78"/>
              </a:rPr>
              <a:t>).</a:t>
            </a:r>
            <a:endParaRPr lang="ar-SA" sz="3600" b="1" dirty="0">
              <a:solidFill>
                <a:srgbClr val="FF0000"/>
              </a:solidFill>
              <a:cs typeface="Traditional Arabic" pitchFamily="2" charset="-78"/>
            </a:endParaRP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36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just"/>
            <a:endParaRPr lang="ar-SA" sz="3600" b="1" dirty="0" smtClean="0">
              <a:solidFill>
                <a:schemeClr val="accent5">
                  <a:lumMod val="50000"/>
                </a:schemeClr>
              </a:solidFill>
              <a:cs typeface="Traditional Arabic" pitchFamily="2" charset="-78"/>
            </a:endParaRPr>
          </a:p>
          <a:p>
            <a:pPr algn="just"/>
            <a:r>
              <a:rPr lang="ar-SA" sz="36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وفي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الباب </a:t>
            </a:r>
            <a:r>
              <a:rPr lang="ar-SA" sz="36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الثَّالِثِ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من </a:t>
            </a:r>
            <a:r>
              <a:rPr lang="ar-SA" sz="36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نظامِ القَضاءِ: يُبيِّنُ ترتيبَ المحاكِمِ ووِلايَتَها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:</a:t>
            </a:r>
          </a:p>
          <a:p>
            <a:pPr algn="just"/>
            <a:r>
              <a:rPr lang="ar-SA" sz="36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أوَّلاً: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المادَّة ((9)): </a:t>
            </a:r>
            <a:r>
              <a:rPr lang="ar-SA" sz="3600" b="1" dirty="0" smtClean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تُرتَّبُ المحاكِمُ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cs typeface="Traditional Arabic" pitchFamily="2" charset="-78"/>
              </a:rPr>
              <a:t>إلى:</a:t>
            </a:r>
          </a:p>
          <a:p>
            <a:pPr marL="0" indent="0" algn="just"/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 ((1)) المحكَمَة العُليا.</a:t>
            </a:r>
          </a:p>
          <a:p>
            <a:pPr marL="0" indent="0" algn="just"/>
            <a:r>
              <a:rPr lang="ar-SA" sz="3600" b="1" dirty="0" err="1" smtClean="0">
                <a:solidFill>
                  <a:srgbClr val="FF0000"/>
                </a:solidFill>
                <a:cs typeface="Traditional Arabic" pitchFamily="2" charset="-78"/>
              </a:rPr>
              <a:t>(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(2)) مَحاكِم الاستِئناف.</a:t>
            </a:r>
            <a:endParaRPr lang="ar-SA" sz="3600" b="1" dirty="0">
              <a:solidFill>
                <a:srgbClr val="FF0000"/>
              </a:solidFill>
              <a:cs typeface="Traditional Arabic" pitchFamily="2" charset="-78"/>
            </a:endParaRPr>
          </a:p>
          <a:p>
            <a:pPr marL="0" indent="0" algn="just"/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 ((3)) مَحاكمُ الدَّرجة </a:t>
            </a:r>
            <a:r>
              <a:rPr lang="ar-SA" sz="3200" b="1" dirty="0">
                <a:solidFill>
                  <a:srgbClr val="FF0000"/>
                </a:solidFill>
                <a:cs typeface="Traditional Arabic" pitchFamily="2" charset="-78"/>
              </a:rPr>
              <a:t>الأولى؛ </a:t>
            </a:r>
            <a:r>
              <a:rPr lang="ar-SA" sz="3200" b="1" dirty="0" err="1" smtClean="0">
                <a:solidFill>
                  <a:srgbClr val="0070C0"/>
                </a:solidFill>
                <a:cs typeface="Traditional Arabic" pitchFamily="2" charset="-78"/>
              </a:rPr>
              <a:t>وهي: 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(المحاكم العامَّة، والمحاكِمُ الجزائيَّة، ومحاكم </a:t>
            </a:r>
            <a:r>
              <a:rPr lang="ar-SA" sz="3200" b="1" dirty="0">
                <a:solidFill>
                  <a:srgbClr val="0070C0"/>
                </a:solidFill>
                <a:cs typeface="Traditional Arabic" pitchFamily="2" charset="-78"/>
              </a:rPr>
              <a:t>الأحوال </a:t>
            </a:r>
            <a:r>
              <a:rPr lang="ar-SA" sz="3200" b="1" dirty="0" smtClean="0">
                <a:solidFill>
                  <a:srgbClr val="0070C0"/>
                </a:solidFill>
                <a:cs typeface="Traditional Arabic" pitchFamily="2" charset="-78"/>
              </a:rPr>
              <a:t>الشَّخصيَّة، والمحاكم التِّجاريَّة، والمحاكم العُمَّالِيَّة</a:t>
            </a:r>
            <a:r>
              <a:rPr lang="ar-SA" sz="3200" b="1" dirty="0" err="1" smtClean="0">
                <a:solidFill>
                  <a:srgbClr val="0070C0"/>
                </a:solidFill>
                <a:cs typeface="Traditional Arabic" pitchFamily="2" charset="-78"/>
              </a:rPr>
              <a:t>).</a:t>
            </a:r>
            <a:endParaRPr lang="ar-SA" sz="3200" b="1" dirty="0">
              <a:solidFill>
                <a:srgbClr val="0070C0"/>
              </a:solidFill>
              <a:cs typeface="Traditional Arabic" pitchFamily="2" charset="-78"/>
            </a:endParaRP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833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just"/>
            <a:endParaRPr lang="ar-SA" sz="3600" b="1" dirty="0" smtClean="0">
              <a:solidFill>
                <a:schemeClr val="accent5">
                  <a:lumMod val="50000"/>
                </a:schemeClr>
              </a:solidFill>
              <a:cs typeface="Traditional Arabic" pitchFamily="2" charset="-78"/>
            </a:endParaRPr>
          </a:p>
          <a:p>
            <a:pPr marL="514350" indent="-514350" algn="just"/>
            <a:r>
              <a:rPr lang="ar-SA" sz="4000" b="1" dirty="0" smtClean="0">
                <a:solidFill>
                  <a:srgbClr val="FF0000"/>
                </a:solidFill>
                <a:cs typeface="Traditional Arabic" pitchFamily="2" charset="-78"/>
              </a:rPr>
              <a:t>ثانِياً: بينت المادَّتان ((25-26)) الولايَةَ النَّوعِيَّةَ لِلمَحاكِمِ </a:t>
            </a:r>
            <a:r>
              <a:rPr lang="ar-SA" sz="4000" b="1" dirty="0">
                <a:solidFill>
                  <a:srgbClr val="FF0000"/>
                </a:solidFill>
                <a:cs typeface="Traditional Arabic" pitchFamily="2" charset="-78"/>
              </a:rPr>
              <a:t>في </a:t>
            </a:r>
            <a:r>
              <a:rPr lang="ar-SA" sz="4000" b="1" dirty="0" smtClean="0">
                <a:solidFill>
                  <a:srgbClr val="FF0000"/>
                </a:solidFill>
                <a:cs typeface="Traditional Arabic" pitchFamily="2" charset="-78"/>
              </a:rPr>
              <a:t>أنَّها </a:t>
            </a:r>
            <a:r>
              <a:rPr lang="ar-SA" sz="4000" b="1" dirty="0" smtClean="0">
                <a:solidFill>
                  <a:srgbClr val="0070C0"/>
                </a:solidFill>
                <a:cs typeface="Traditional Arabic" pitchFamily="2" charset="-78"/>
              </a:rPr>
              <a:t>تختَصُّ بالفَصلِ </a:t>
            </a:r>
            <a:r>
              <a:rPr lang="ar-SA" sz="4000" b="1" dirty="0">
                <a:solidFill>
                  <a:srgbClr val="0070C0"/>
                </a:solidFill>
                <a:cs typeface="Traditional Arabic" pitchFamily="2" charset="-78"/>
              </a:rPr>
              <a:t>في </a:t>
            </a:r>
            <a:r>
              <a:rPr lang="ar-SA" sz="4000" b="1" dirty="0" smtClean="0">
                <a:solidFill>
                  <a:srgbClr val="0070C0"/>
                </a:solidFill>
                <a:cs typeface="Traditional Arabic" pitchFamily="2" charset="-78"/>
              </a:rPr>
              <a:t>جَمِيعِ القَضايا</a:t>
            </a:r>
            <a:r>
              <a:rPr lang="ar-SA" sz="4000" b="1" dirty="0">
                <a:solidFill>
                  <a:srgbClr val="0070C0"/>
                </a:solidFill>
                <a:cs typeface="Traditional Arabic" pitchFamily="2" charset="-78"/>
              </a:rPr>
              <a:t>، </a:t>
            </a:r>
            <a:r>
              <a:rPr lang="ar-SA" sz="4000" b="1" dirty="0" smtClean="0">
                <a:solidFill>
                  <a:srgbClr val="0070C0"/>
                </a:solidFill>
                <a:cs typeface="Traditional Arabic" pitchFamily="2" charset="-78"/>
              </a:rPr>
              <a:t>والولايَةَ المكانيَّة </a:t>
            </a:r>
            <a:r>
              <a:rPr lang="ar-SA" sz="4000" b="1" dirty="0">
                <a:solidFill>
                  <a:srgbClr val="0070C0"/>
                </a:solidFill>
                <a:cs typeface="Traditional Arabic" pitchFamily="2" charset="-78"/>
              </a:rPr>
              <a:t>بأن يكون </a:t>
            </a:r>
            <a:r>
              <a:rPr lang="ar-SA" sz="4000" b="1" dirty="0" smtClean="0">
                <a:solidFill>
                  <a:srgbClr val="FF0000"/>
                </a:solidFill>
                <a:cs typeface="Traditional Arabic" pitchFamily="2" charset="-78"/>
              </a:rPr>
              <a:t>القضاءُ </a:t>
            </a:r>
            <a:r>
              <a:rPr lang="ar-SA" sz="4000" b="1" dirty="0">
                <a:solidFill>
                  <a:srgbClr val="FF0000"/>
                </a:solidFill>
                <a:cs typeface="Traditional Arabic" pitchFamily="2" charset="-78"/>
              </a:rPr>
              <a:t>في </a:t>
            </a:r>
            <a:r>
              <a:rPr lang="ar-SA" sz="4000" b="1" dirty="0" smtClean="0">
                <a:solidFill>
                  <a:srgbClr val="FF0000"/>
                </a:solidFill>
                <a:cs typeface="Traditional Arabic" pitchFamily="2" charset="-78"/>
              </a:rPr>
              <a:t>مقرِّ المحكَمَةِ.</a:t>
            </a:r>
            <a:endParaRPr lang="ar-SA" sz="4000" b="1" dirty="0">
              <a:solidFill>
                <a:srgbClr val="FF0000"/>
              </a:solidFill>
              <a:cs typeface="Traditional Arabic" pitchFamily="2" charset="-78"/>
            </a:endParaRP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14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200472" y="764704"/>
            <a:ext cx="9213890" cy="5472607"/>
          </a:xfrm>
        </p:spPr>
        <p:txBody>
          <a:bodyPr/>
          <a:lstStyle/>
          <a:p>
            <a:pPr marL="514350" indent="-514350"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وفي نظامِ ديوانِ الْمَظالِمِ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في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البابِ الثَّالثِ بُيِّنَ ترتيبُ المحاكِمِ واختِصاصاتُها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:</a:t>
            </a:r>
          </a:p>
          <a:p>
            <a:pPr marL="514350" indent="-514350" algn="just"/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أوَّلاً: المادَّة (8)): بيَّنت </a:t>
            </a:r>
            <a:r>
              <a:rPr lang="ar-SA" sz="3600" b="1" dirty="0">
                <a:solidFill>
                  <a:srgbClr val="FF0000"/>
                </a:solidFill>
                <a:cs typeface="Traditional Arabic" pitchFamily="2" charset="-78"/>
              </a:rPr>
              <a:t>ترتيب المحاكم على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النَّحو </a:t>
            </a:r>
            <a:r>
              <a:rPr lang="ar-SA" sz="3600" b="1" dirty="0">
                <a:solidFill>
                  <a:srgbClr val="FF0000"/>
                </a:solidFill>
                <a:cs typeface="Traditional Arabic" pitchFamily="2" charset="-78"/>
              </a:rPr>
              <a:t>الآتي:</a:t>
            </a:r>
          </a:p>
          <a:p>
            <a:pPr marL="0" indent="0"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  ((1)) المحكمة الإداريَّةُ العُليا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.</a:t>
            </a:r>
          </a:p>
          <a:p>
            <a:pPr marL="0" indent="0"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  ((2)) مَحاكم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الاستئناف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الإداريَّة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.</a:t>
            </a:r>
          </a:p>
          <a:p>
            <a:pPr marL="0" indent="0"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  ((3)) المحاكِمُ الإداريَّةُ.</a:t>
            </a:r>
            <a:endParaRPr lang="ar-SA" sz="3600" b="1" dirty="0">
              <a:solidFill>
                <a:srgbClr val="0070C0"/>
              </a:solidFill>
              <a:cs typeface="Traditional Arabic" pitchFamily="2" charset="-78"/>
            </a:endParaRPr>
          </a:p>
          <a:p>
            <a:pPr marL="514350" indent="-514350" algn="just"/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ثانِياً: المادتان: ((11-13)) بيَّنتا اختصاصَ مَحاكِمِ </a:t>
            </a:r>
            <a:r>
              <a:rPr lang="ar-SA" sz="3600" b="1" dirty="0">
                <a:solidFill>
                  <a:srgbClr val="FF0000"/>
                </a:solidFill>
                <a:cs typeface="Traditional Arabic" pitchFamily="2" charset="-78"/>
              </a:rPr>
              <a:t>ديوان المظالم من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حيثُ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النَّظَرُ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في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حُقُوقِ الموظَّفِين وإلغاءُ القراراتِ الإداريَّةِ والعُقُودِ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التي </a:t>
            </a:r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تكونُ </a:t>
            </a:r>
            <a:r>
              <a:rPr lang="ar-SA" sz="3600" b="1" dirty="0" smtClean="0">
                <a:solidFill>
                  <a:srgbClr val="FF0000"/>
                </a:solidFill>
                <a:cs typeface="Traditional Arabic" pitchFamily="2" charset="-78"/>
              </a:rPr>
              <a:t>الحكومةُ طرفاً </a:t>
            </a:r>
            <a:r>
              <a:rPr lang="ar-SA" sz="3600" b="1" dirty="0">
                <a:solidFill>
                  <a:srgbClr val="FF0000"/>
                </a:solidFill>
                <a:cs typeface="Traditional Arabic" pitchFamily="2" charset="-78"/>
              </a:rPr>
              <a:t>فيها.</a:t>
            </a: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43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just"/>
            <a:endParaRPr lang="ar-SA" sz="3600" b="1" u="sng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algn="just"/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أجرَةُ القاضي:</a:t>
            </a:r>
          </a:p>
          <a:p>
            <a:pPr algn="just"/>
            <a:r>
              <a:rPr lang="ar-SA" sz="3600" b="1" dirty="0" smtClean="0">
                <a:cs typeface="Traditional Arabic" pitchFamily="2" charset="-78"/>
              </a:rPr>
              <a:t>للقاضي طلبُ رزقٍ </a:t>
            </a:r>
            <a:r>
              <a:rPr lang="ar-SA" sz="3600" b="1" dirty="0">
                <a:cs typeface="Traditional Arabic" pitchFamily="2" charset="-78"/>
              </a:rPr>
              <a:t>من </a:t>
            </a:r>
            <a:r>
              <a:rPr lang="ar-SA" sz="3600" b="1" dirty="0" smtClean="0">
                <a:cs typeface="Traditional Arabic" pitchFamily="2" charset="-78"/>
              </a:rPr>
              <a:t>بيتِ المالِ لِنَفسِهِ ولخلفائِهِ.</a:t>
            </a:r>
            <a:endParaRPr lang="ar-SA" sz="3600" b="1" dirty="0">
              <a:cs typeface="Traditional Arabic" pitchFamily="2" charset="-78"/>
            </a:endParaRPr>
          </a:p>
          <a:p>
            <a:pPr algn="just"/>
            <a:r>
              <a:rPr lang="ar-SA" sz="3600" b="1" dirty="0" smtClean="0">
                <a:solidFill>
                  <a:srgbClr val="0070C0"/>
                </a:solidFill>
                <a:cs typeface="Traditional Arabic" pitchFamily="2" charset="-78"/>
              </a:rPr>
              <a:t>حكمُ أخذِ </a:t>
            </a:r>
            <a:r>
              <a:rPr lang="ar-SA" sz="3600" b="1" dirty="0">
                <a:solidFill>
                  <a:srgbClr val="0070C0"/>
                </a:solidFill>
                <a:cs typeface="Traditional Arabic" pitchFamily="2" charset="-78"/>
              </a:rPr>
              <a:t>الأجرة من الخصمين؟.</a:t>
            </a:r>
          </a:p>
          <a:p>
            <a:pPr algn="just"/>
            <a:r>
              <a:rPr lang="ar-SA" sz="3600" b="1" dirty="0">
                <a:cs typeface="Traditional Arabic" pitchFamily="2" charset="-78"/>
              </a:rPr>
              <a:t>إن لم </a:t>
            </a:r>
            <a:r>
              <a:rPr lang="ar-SA" sz="3600" b="1" dirty="0" smtClean="0">
                <a:cs typeface="Traditional Arabic" pitchFamily="2" charset="-78"/>
              </a:rPr>
              <a:t>يُجعَل </a:t>
            </a:r>
            <a:r>
              <a:rPr lang="ar-SA" sz="3600" b="1" dirty="0">
                <a:cs typeface="Traditional Arabic" pitchFamily="2" charset="-78"/>
              </a:rPr>
              <a:t>له </a:t>
            </a:r>
            <a:r>
              <a:rPr lang="ar-SA" sz="3600" b="1" dirty="0" smtClean="0">
                <a:cs typeface="Traditional Arabic" pitchFamily="2" charset="-78"/>
              </a:rPr>
              <a:t>شيءٌ </a:t>
            </a:r>
            <a:r>
              <a:rPr lang="ar-SA" sz="3600" b="1" dirty="0">
                <a:cs typeface="Traditional Arabic" pitchFamily="2" charset="-78"/>
              </a:rPr>
              <a:t>وليس له ما يكفيه وقال للخصمين: لا أقضي بينكما إلا </a:t>
            </a:r>
            <a:r>
              <a:rPr lang="ar-SA" sz="3600" b="1" dirty="0" smtClean="0">
                <a:cs typeface="Traditional Arabic" pitchFamily="2" charset="-78"/>
              </a:rPr>
              <a:t>بجُعْلٍ .... جازَ.</a:t>
            </a:r>
          </a:p>
          <a:p>
            <a:pPr algn="just"/>
            <a:r>
              <a:rPr lang="ar-SA" sz="3600" b="1" dirty="0" smtClean="0">
                <a:cs typeface="Traditional Arabic" pitchFamily="2" charset="-78"/>
              </a:rPr>
              <a:t>ومن يأخذ من بيت المال، لم يأخذ أجرة </a:t>
            </a:r>
            <a:r>
              <a:rPr lang="ar-SA" sz="3600" b="1" dirty="0" err="1" smtClean="0">
                <a:cs typeface="Traditional Arabic" pitchFamily="2" charset="-78"/>
              </a:rPr>
              <a:t>لفُتياه</a:t>
            </a:r>
            <a:r>
              <a:rPr lang="ar-SA" sz="3600" b="1" dirty="0" smtClean="0">
                <a:cs typeface="Traditional Arabic" pitchFamily="2" charset="-78"/>
              </a:rPr>
              <a:t>، ولا لحكمه.</a:t>
            </a:r>
            <a:endParaRPr lang="ar-SA" sz="3600" b="1" dirty="0">
              <a:cs typeface="Traditional Arabic" pitchFamily="2" charset="-78"/>
            </a:endParaRP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>
                <a:cs typeface="Traditional Arabic" panose="02010000000000000000" pitchFamily="2" charset="-78"/>
              </a:rPr>
              <a:t>فِقهُ القَضاء والسِّياسَة الشَّرعِيَّة                                               </a:t>
            </a:r>
            <a:r>
              <a:rPr lang="ar-SA" sz="2000" dirty="0" smtClean="0">
                <a:cs typeface="Traditional Arabic" panose="02010000000000000000" pitchFamily="2" charset="-78"/>
              </a:rPr>
              <a:t>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الأولى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748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54</TotalTime>
  <Words>731</Words>
  <Application>Microsoft Office PowerPoint</Application>
  <PresentationFormat>A4 Paper (210x297 mm)</PresentationFormat>
  <Paragraphs>105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ae_AlMateen</vt:lpstr>
      <vt:lpstr>AGA Arabesque</vt:lpstr>
      <vt:lpstr>Arial</vt:lpstr>
      <vt:lpstr>AYM Wadiy S_U normal.</vt:lpstr>
      <vt:lpstr>Calibri</vt:lpstr>
      <vt:lpstr>Times New Roman</vt:lpstr>
      <vt:lpstr>Traditional Arabic</vt:lpstr>
      <vt:lpstr>Office Theme</vt:lpstr>
      <vt:lpstr>PowerPoint Presentation</vt:lpstr>
      <vt:lpstr>المحاضَرَةُ الأُولى  القَضاءُ: تَعرِيفُهُ وَأَهَمِّيَّتُهُ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3</cp:lastModifiedBy>
  <cp:revision>14</cp:revision>
  <dcterms:created xsi:type="dcterms:W3CDTF">2014-09-11T06:30:06Z</dcterms:created>
  <dcterms:modified xsi:type="dcterms:W3CDTF">2016-09-29T05:41:08Z</dcterms:modified>
</cp:coreProperties>
</file>