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426.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388.xml" ContentType="application/vnd.openxmlformats-officedocument.presentationml.slide+xml"/>
  <Override PartName="/ppt/slides/slide404.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notesSlides/notesSlide16.xml" ContentType="application/vnd.openxmlformats-officedocument.presentationml.notesSlide+xml"/>
  <Override PartName="/ppt/slides/slide221.xml" ContentType="application/vnd.openxmlformats-officedocument.presentationml.slide+xml"/>
  <Override PartName="/ppt/slides/slide319.xml" ContentType="application/vnd.openxmlformats-officedocument.presentationml.slide+xml"/>
  <Override PartName="/ppt/slides/slide366.xml" ContentType="application/vnd.openxmlformats-officedocument.presentationml.slide+xml"/>
  <Override PartName="/ppt/slides/slide158.xml" ContentType="application/vnd.openxmlformats-officedocument.presentationml.slide+xml"/>
  <Override PartName="/ppt/slides/slide344.xml" ContentType="application/vnd.openxmlformats-officedocument.presentationml.slide+xml"/>
  <Override PartName="/ppt/slides/slide391.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slides/slide88.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slides/slide300.xml" ContentType="application/vnd.openxmlformats-officedocument.presentationml.slide+xml"/>
  <Default Extension="png" ContentType="image/png"/>
  <Override PartName="/ppt/slides/slide237.xml" ContentType="application/vnd.openxmlformats-officedocument.presentationml.slide+xml"/>
  <Override PartName="/ppt/slides/slide284.xml" ContentType="application/vnd.openxmlformats-officedocument.presentationml.slide+xml"/>
  <Override PartName="/ppt/slides/slide423.xml" ContentType="application/vnd.openxmlformats-officedocument.presentationml.slide+xml"/>
  <Override PartName="/ppt/theme/theme2.xml" ContentType="application/vnd.openxmlformats-officedocument.them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Default Extension="emf" ContentType="image/x-emf"/>
  <Override PartName="/ppt/slides/slide22.xml" ContentType="application/vnd.openxmlformats-officedocument.presentationml.slide+xml"/>
  <Override PartName="/ppt/slides/slide199.xml" ContentType="application/vnd.openxmlformats-officedocument.presentationml.slide+xml"/>
  <Override PartName="/ppt/slides/slide401.xml" ContentType="application/vnd.openxmlformats-officedocument.presentationml.slide+xml"/>
  <Override PartName="/ppt/slides/slide240.xml" ContentType="application/vnd.openxmlformats-officedocument.presentationml.slide+xml"/>
  <Override PartName="/ppt/slides/slide338.xml" ContentType="application/vnd.openxmlformats-officedocument.presentationml.slide+xml"/>
  <Override PartName="/ppt/slides/slide385.xml" ContentType="application/vnd.openxmlformats-officedocument.presentationml.slide+xml"/>
  <Override PartName="/ppt/notesSlides/notesSlide13.xml" ContentType="application/vnd.openxmlformats-officedocument.presentationml.notesSlide+xml"/>
  <Override PartName="/ppt/slides/slide177.xml" ContentType="application/vnd.openxmlformats-officedocument.presentationml.slide+xml"/>
  <Override PartName="/ppt/slides/slide316.xml" ContentType="application/vnd.openxmlformats-officedocument.presentationml.slide+xml"/>
  <Override PartName="/ppt/slides/slide363.xml" ContentType="application/vnd.openxmlformats-officedocument.presentationml.slide+xml"/>
  <Override PartName="/ppt/slides/slide108.xml" ContentType="application/vnd.openxmlformats-officedocument.presentationml.slide+xml"/>
  <Override PartName="/ppt/slides/slide155.xml" ContentType="application/vnd.openxmlformats-officedocument.presentationml.slide+xml"/>
  <Override PartName="/ppt/slides/slide439.xml" ContentType="application/vnd.openxmlformats-officedocument.presentationml.slide+xml"/>
  <Override PartName="/ppt/slides/slide278.xml" ContentType="application/vnd.openxmlformats-officedocument.presentationml.slide+xml"/>
  <Override PartName="/ppt/slides/slide341.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417.xml" ContentType="application/vnd.openxmlformats-officedocument.presentationml.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slides/slide406.xml" ContentType="application/vnd.openxmlformats-officedocument.presentationml.slide+xml"/>
  <Override PartName="/ppt/slides/slide44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s/slide234.xml" ContentType="application/vnd.openxmlformats-officedocument.presentationml.slide+xml"/>
  <Override PartName="/ppt/slides/slide245.xml" ContentType="application/vnd.openxmlformats-officedocument.presentationml.slide+xml"/>
  <Override PartName="/ppt/slides/slide281.xml" ContentType="application/vnd.openxmlformats-officedocument.presentationml.slide+xml"/>
  <Override PartName="/ppt/slides/slide292.xml" ContentType="application/vnd.openxmlformats-officedocument.presentationml.slide+xml"/>
  <Override PartName="/ppt/slides/slide379.xml" ContentType="application/vnd.openxmlformats-officedocument.presentationml.slide+xml"/>
  <Override PartName="/ppt/slides/slide431.xml" ContentType="application/vnd.openxmlformats-officedocument.presentationml.slide+xml"/>
  <Override PartName="/ppt/slides/slide41.xml" ContentType="application/vnd.openxmlformats-officedocument.presentationml.slide+xml"/>
  <Override PartName="/ppt/slides/slide223.xml" ContentType="application/vnd.openxmlformats-officedocument.presentationml.slide+xml"/>
  <Override PartName="/ppt/slides/slide270.xml" ContentType="application/vnd.openxmlformats-officedocument.presentationml.slide+xml"/>
  <Override PartName="/ppt/slides/slide357.xml" ContentType="application/vnd.openxmlformats-officedocument.presentationml.slide+xml"/>
  <Override PartName="/ppt/slides/slide368.xml" ContentType="application/vnd.openxmlformats-officedocument.presentationml.slide+xml"/>
  <Override PartName="/ppt/slides/slide420.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346.xml" ContentType="application/vnd.openxmlformats-officedocument.presentationml.slide+xml"/>
  <Override PartName="/ppt/slides/slide393.xml" ContentType="application/vnd.openxmlformats-officedocument.presentationml.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335.xml" ContentType="application/vnd.openxmlformats-officedocument.presentationml.slide+xml"/>
  <Override PartName="/ppt/slides/slide382.xml" ContentType="application/vnd.openxmlformats-officedocument.presentationml.slide+xml"/>
  <Override PartName="/ppt/notesSlides/notesSlide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slides/slide324.xml" ContentType="application/vnd.openxmlformats-officedocument.presentationml.slide+xml"/>
  <Override PartName="/ppt/slides/slide371.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297.xml" ContentType="application/vnd.openxmlformats-officedocument.presentationml.slide+xml"/>
  <Override PartName="/ppt/slides/slide302.xml" ContentType="application/vnd.openxmlformats-officedocument.presentationml.slide+xml"/>
  <Override PartName="/ppt/slides/slide313.xml" ContentType="application/vnd.openxmlformats-officedocument.presentationml.slide+xml"/>
  <Override PartName="/ppt/slides/slide360.xml" ContentType="application/vnd.openxmlformats-officedocument.presentationml.slide+xml"/>
  <Override PartName="/ppt/slideLayouts/slideLayout9.xml" ContentType="application/vnd.openxmlformats-officedocument.presentationml.slideLayout+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slides/slide425.xml" ContentType="application/vnd.openxmlformats-officedocument.presentationml.slide+xml"/>
  <Override PartName="/ppt/slides/slide436.xml" ContentType="application/vnd.openxmlformats-officedocument.presentationml.slide+xml"/>
  <Override PartName="/ppt/notesSlides/notesSlide1.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s/slide264.xml" ContentType="application/vnd.openxmlformats-officedocument.presentationml.slide+xml"/>
  <Override PartName="/ppt/slides/slide275.xml" ContentType="application/vnd.openxmlformats-officedocument.presentationml.slide+xml"/>
  <Override PartName="/ppt/slides/slide414.xml" ContentType="application/vnd.openxmlformats-officedocument.presentationml.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slides/slide398.xml" ContentType="application/vnd.openxmlformats-officedocument.presentationml.slide+xml"/>
  <Override PartName="/ppt/slides/slide403.xml" ContentType="application/vnd.openxmlformats-officedocument.presentationml.slide+xml"/>
  <Override PartName="/ppt/slides/slide13.xml" ContentType="application/vnd.openxmlformats-officedocument.presentationml.slide+xml"/>
  <Override PartName="/ppt/slides/slide60.xml" ContentType="application/vnd.openxmlformats-officedocument.presentationml.slide+xml"/>
  <Override PartName="/ppt/slides/slide242.xml" ContentType="application/vnd.openxmlformats-officedocument.presentationml.slide+xml"/>
  <Override PartName="/ppt/slides/slide329.xml" ContentType="application/vnd.openxmlformats-officedocument.presentationml.slide+xml"/>
  <Override PartName="/ppt/slides/slide376.xml" ContentType="application/vnd.openxmlformats-officedocument.presentationml.slide+xml"/>
  <Override PartName="/ppt/slides/slide387.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slides/slide318.xml" ContentType="application/vnd.openxmlformats-officedocument.presentationml.slide+xml"/>
  <Override PartName="/ppt/slides/slide365.xml" ContentType="application/vnd.openxmlformats-officedocument.presentationml.slide+xml"/>
  <Override PartName="/ppt/slides/slide157.xml" ContentType="application/vnd.openxmlformats-officedocument.presentationml.slide+xml"/>
  <Override PartName="/ppt/slides/slide220.xml" ContentType="application/vnd.openxmlformats-officedocument.presentationml.slide+xml"/>
  <Override PartName="/ppt/slides/slide307.xml" ContentType="application/vnd.openxmlformats-officedocument.presentationml.slide+xml"/>
  <Override PartName="/ppt/slides/slide354.xml" ContentType="application/vnd.openxmlformats-officedocument.presentationml.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332.xml" ContentType="application/vnd.openxmlformats-officedocument.presentationml.slide+xml"/>
  <Override PartName="/ppt/slides/slide343.xml" ContentType="application/vnd.openxmlformats-officedocument.presentationml.slide+xml"/>
  <Override PartName="/ppt/slides/slide390.xml" ContentType="application/vnd.openxmlformats-officedocument.presentationml.slide+xml"/>
  <Override PartName="/ppt/notesSlides/notesSlide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slides/slide321.xml" ContentType="application/vnd.openxmlformats-officedocument.presentationml.slide+xml"/>
  <Override PartName="/ppt/slides/slide419.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310.xml" ContentType="application/vnd.openxmlformats-officedocument.presentationml.slide+xml"/>
  <Override PartName="/ppt/slides/slide40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s/slide283.xml" ContentType="application/vnd.openxmlformats-officedocument.presentationml.slide+xml"/>
  <Override PartName="/ppt/slides/slide294.xml" ContentType="application/vnd.openxmlformats-officedocument.presentationml.slide+xml"/>
  <Override PartName="/ppt/slides/slide433.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slides/slide422.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slides/slide348.xml" ContentType="application/vnd.openxmlformats-officedocument.presentationml.slide+xml"/>
  <Override PartName="/ppt/slides/slide359.xml" ContentType="application/vnd.openxmlformats-officedocument.presentationml.slide+xml"/>
  <Override PartName="/ppt/slides/slide395.xml" ContentType="application/vnd.openxmlformats-officedocument.presentationml.slide+xml"/>
  <Override PartName="/ppt/slides/slide400.xml" ContentType="application/vnd.openxmlformats-officedocument.presentationml.slide+xml"/>
  <Override PartName="/ppt/slides/slide41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s/slide337.xml" ContentType="application/vnd.openxmlformats-officedocument.presentationml.slide+xml"/>
  <Override PartName="/ppt/slides/slide384.xml" ContentType="application/vnd.openxmlformats-officedocument.presentationml.slide+xml"/>
  <Override PartName="/ppt/slides/slide129.xml" ContentType="application/vnd.openxmlformats-officedocument.presentationml.slide+xml"/>
  <Override PartName="/ppt/slides/slide176.xml" ContentType="application/vnd.openxmlformats-officedocument.presentationml.slide+xml"/>
  <Override PartName="/ppt/slides/slide326.xml" ContentType="application/vnd.openxmlformats-officedocument.presentationml.slide+xml"/>
  <Override PartName="/ppt/slides/slide373.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299.xml" ContentType="application/vnd.openxmlformats-officedocument.presentationml.slide+xml"/>
  <Override PartName="/ppt/slides/slide304.xml" ContentType="application/vnd.openxmlformats-officedocument.presentationml.slide+xml"/>
  <Override PartName="/ppt/slides/slide315.xml" ContentType="application/vnd.openxmlformats-officedocument.presentationml.slide+xml"/>
  <Override PartName="/ppt/slides/slide351.xml" ContentType="application/vnd.openxmlformats-officedocument.presentationml.slide+xml"/>
  <Override PartName="/ppt/slides/slide362.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slides/slide340.xml" ContentType="application/vnd.openxmlformats-officedocument.presentationml.slide+xml"/>
  <Override PartName="/ppt/slides/slide438.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slides/slide416.xml" ContentType="application/vnd.openxmlformats-officedocument.presentationml.slide+xml"/>
  <Override PartName="/ppt/slides/slide427.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slides/slide405.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s/slide378.xml" ContentType="application/vnd.openxmlformats-officedocument.presentationml.slide+xml"/>
  <Override PartName="/ppt/slides/slide389.xml" ContentType="application/vnd.openxmlformats-officedocument.presentationml.slide+xml"/>
  <Override PartName="/ppt/slides/slide441.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slides/slide367.xml" ContentType="application/vnd.openxmlformats-officedocument.presentationml.slide+xml"/>
  <Override PartName="/ppt/slides/slide430.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309.xml" ContentType="application/vnd.openxmlformats-officedocument.presentationml.slide+xml"/>
  <Override PartName="/ppt/slides/slide356.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s/slide345.xml" ContentType="application/vnd.openxmlformats-officedocument.presentationml.slide+xml"/>
  <Override PartName="/ppt/slides/slide392.xml" ContentType="application/vnd.openxmlformats-officedocument.presentationml.slide+xml"/>
  <Override PartName="/ppt/notesSlides/notesSlide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334.xml" ContentType="application/vnd.openxmlformats-officedocument.presentationml.slide+xml"/>
  <Override PartName="/ppt/slides/slide370.xml" ContentType="application/vnd.openxmlformats-officedocument.presentationml.slide+xml"/>
  <Override PartName="/ppt/slides/slide381.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slides/slide31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s/slide301.xml" ContentType="application/vnd.openxmlformats-officedocument.presentationml.slide+xml"/>
  <Override PartName="/ppt/slides/slide43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slides/slide424.xml" ContentType="application/vnd.openxmlformats-officedocument.presentationml.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Override PartName="/ppt/slides/slide397.xml" ContentType="application/vnd.openxmlformats-officedocument.presentationml.slide+xml"/>
  <Override PartName="/ppt/slides/slide402.xml" ContentType="application/vnd.openxmlformats-officedocument.presentationml.slide+xml"/>
  <Override PartName="/ppt/slides/slide41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s/slide339.xml" ContentType="application/vnd.openxmlformats-officedocument.presentationml.slide+xml"/>
  <Override PartName="/ppt/slides/slide386.xml" ContentType="application/vnd.openxmlformats-officedocument.presentationml.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s/slide375.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slides/slide353.xml" ContentType="application/vnd.openxmlformats-officedocument.presentationml.slide+xml"/>
  <Override PartName="/ppt/slides/slide364.xml" ContentType="application/vnd.openxmlformats-officedocument.presentationml.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slides/slide342.xml" ContentType="application/vnd.openxmlformats-officedocument.presentationml.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331.xml" ContentType="application/vnd.openxmlformats-officedocument.presentationml.slide+xml"/>
  <Override PartName="/ppt/slides/slide418.xml" ContentType="application/vnd.openxmlformats-officedocument.presentationml.slide+xml"/>
  <Override PartName="/ppt/slides/slide429.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20.xml" ContentType="application/vnd.openxmlformats-officedocument.presentationml.slide+xml"/>
  <Override PartName="/ppt/slides/slide407.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Override PartName="/ppt/slides/slide369.xml" ContentType="application/vnd.openxmlformats-officedocument.presentationml.slide+xml"/>
  <Override PartName="/ppt/slides/slide421.xml" ContentType="application/vnd.openxmlformats-officedocument.presentationml.slide+xml"/>
  <Override PartName="/ppt/slides/slide432.xml" ContentType="application/vnd.openxmlformats-officedocument.presentationml.slide+xml"/>
  <Default Extension="jpeg" ContentType="image/jpeg"/>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s/slide358.xml" ContentType="application/vnd.openxmlformats-officedocument.presentationml.slide+xml"/>
  <Override PartName="/ppt/slides/slide410.xml" ContentType="application/vnd.openxmlformats-officedocument.presentationml.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347.xml" ContentType="application/vnd.openxmlformats-officedocument.presentationml.slide+xml"/>
  <Override PartName="/ppt/slides/slide394.xml" ContentType="application/vnd.openxmlformats-officedocument.presentationml.slide+xml"/>
  <Override PartName="/ppt/slides/slide139.xml" ContentType="application/vnd.openxmlformats-officedocument.presentationml.slide+xml"/>
  <Override PartName="/ppt/slides/slide186.xml" ContentType="application/vnd.openxmlformats-officedocument.presentationml.slide+xml"/>
  <Override PartName="/ppt/slides/slide325.xml" ContentType="application/vnd.openxmlformats-officedocument.presentationml.slide+xml"/>
  <Override PartName="/ppt/slides/slide336.xml" ContentType="application/vnd.openxmlformats-officedocument.presentationml.slide+xml"/>
  <Override PartName="/ppt/slides/slide372.xml" ContentType="application/vnd.openxmlformats-officedocument.presentationml.slide+xml"/>
  <Override PartName="/ppt/slides/slide383.xml" ContentType="application/vnd.openxmlformats-officedocument.presentationml.slide+xml"/>
  <Override PartName="/ppt/notesSlides/notesSlide1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slides/slide361.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slides/slide350.xml" ContentType="application/vnd.openxmlformats-officedocument.presentationml.slide+xml"/>
  <Override PartName="/ppt/slides/slide437.xml" ContentType="application/vnd.openxmlformats-officedocument.presentationml.slid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slides/slide399.xml" ContentType="application/vnd.openxmlformats-officedocument.presentationml.slide+xml"/>
  <Override PartName="/ppt/slides/slide415.xml" ContentType="application/vnd.openxmlformats-officedocument.presentationml.slide+xml"/>
  <Override PartName="/ppt/slides/slide207.xml" ContentType="application/vnd.openxmlformats-officedocument.presentationml.slide+xml"/>
  <Override PartName="/ppt/slides/slide254.xml" ContentType="application/vnd.openxmlformats-officedocument.presentationml.slide+xml"/>
  <Override PartName="/ppt/slides/slide440.xml" ContentType="application/vnd.openxmlformats-officedocument.presentationml.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377.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308.xml" ContentType="application/vnd.openxmlformats-officedocument.presentationml.slide+xml"/>
  <Override PartName="/ppt/slides/slide355.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333.xml" ContentType="application/vnd.openxmlformats-officedocument.presentationml.slide+xml"/>
  <Override PartName="/ppt/slides/slide380.xml" ContentType="application/vnd.openxmlformats-officedocument.presentationml.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409.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Override PartName="/ppt/slides/slide55.xml" ContentType="application/vnd.openxmlformats-officedocument.presentationml.slide+xml"/>
  <Override PartName="/ppt/slides/slide434.xml" ContentType="application/vnd.openxmlformats-officedocument.presentationml.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slides/slide412.xml" ContentType="application/vnd.openxmlformats-officedocument.presentationml.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slides/slide349.xml" ContentType="application/vnd.openxmlformats-officedocument.presentationml.slide+xml"/>
  <Override PartName="/ppt/slides/slide396.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327.xml" ContentType="application/vnd.openxmlformats-officedocument.presentationml.slide+xml"/>
  <Override PartName="/ppt/slides/slide374.xml" ContentType="application/vnd.openxmlformats-officedocument.presentationml.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slides/slide305.xml" ContentType="application/vnd.openxmlformats-officedocument.presentationml.slide+xml"/>
  <Override PartName="/ppt/slides/slide352.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slides/slide428.xml" ContentType="application/vnd.openxmlformats-officedocument.presentationml.slide+xml"/>
  <Override PartName="/ppt/slides/slide122.xml" ContentType="application/vnd.openxmlformats-officedocument.presentationml.slide+xml"/>
  <Override PartName="/ppt/slides/slide267.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0" r:id="rId91"/>
    <p:sldId id="351" r:id="rId92"/>
    <p:sldId id="352" r:id="rId93"/>
    <p:sldId id="353" r:id="rId94"/>
    <p:sldId id="356" r:id="rId95"/>
    <p:sldId id="357" r:id="rId96"/>
    <p:sldId id="358" r:id="rId97"/>
    <p:sldId id="359" r:id="rId98"/>
    <p:sldId id="360" r:id="rId99"/>
    <p:sldId id="361" r:id="rId100"/>
    <p:sldId id="362" r:id="rId101"/>
    <p:sldId id="363" r:id="rId102"/>
    <p:sldId id="364" r:id="rId103"/>
    <p:sldId id="365" r:id="rId104"/>
    <p:sldId id="366" r:id="rId105"/>
    <p:sldId id="367" r:id="rId106"/>
    <p:sldId id="368" r:id="rId107"/>
    <p:sldId id="369" r:id="rId108"/>
    <p:sldId id="370" r:id="rId109"/>
    <p:sldId id="371" r:id="rId110"/>
    <p:sldId id="372" r:id="rId111"/>
    <p:sldId id="373" r:id="rId112"/>
    <p:sldId id="374" r:id="rId113"/>
    <p:sldId id="377" r:id="rId114"/>
    <p:sldId id="378" r:id="rId115"/>
    <p:sldId id="379" r:id="rId116"/>
    <p:sldId id="380" r:id="rId117"/>
    <p:sldId id="381" r:id="rId118"/>
    <p:sldId id="382" r:id="rId119"/>
    <p:sldId id="383" r:id="rId120"/>
    <p:sldId id="384" r:id="rId121"/>
    <p:sldId id="385" r:id="rId122"/>
    <p:sldId id="386" r:id="rId123"/>
    <p:sldId id="387" r:id="rId124"/>
    <p:sldId id="388" r:id="rId125"/>
    <p:sldId id="389" r:id="rId126"/>
    <p:sldId id="390" r:id="rId127"/>
    <p:sldId id="391" r:id="rId128"/>
    <p:sldId id="394" r:id="rId129"/>
    <p:sldId id="395" r:id="rId130"/>
    <p:sldId id="396" r:id="rId131"/>
    <p:sldId id="397" r:id="rId132"/>
    <p:sldId id="398" r:id="rId133"/>
    <p:sldId id="399" r:id="rId134"/>
    <p:sldId id="400" r:id="rId135"/>
    <p:sldId id="401" r:id="rId136"/>
    <p:sldId id="402" r:id="rId137"/>
    <p:sldId id="403" r:id="rId138"/>
    <p:sldId id="404" r:id="rId139"/>
    <p:sldId id="405" r:id="rId140"/>
    <p:sldId id="406" r:id="rId141"/>
    <p:sldId id="407" r:id="rId142"/>
    <p:sldId id="408" r:id="rId143"/>
    <p:sldId id="409" r:id="rId144"/>
    <p:sldId id="410" r:id="rId145"/>
    <p:sldId id="411" r:id="rId146"/>
    <p:sldId id="412" r:id="rId147"/>
    <p:sldId id="413" r:id="rId148"/>
    <p:sldId id="414" r:id="rId149"/>
    <p:sldId id="415" r:id="rId150"/>
    <p:sldId id="416" r:id="rId151"/>
    <p:sldId id="417" r:id="rId152"/>
    <p:sldId id="418" r:id="rId153"/>
    <p:sldId id="419" r:id="rId154"/>
    <p:sldId id="420" r:id="rId155"/>
    <p:sldId id="421" r:id="rId156"/>
    <p:sldId id="422" r:id="rId157"/>
    <p:sldId id="423" r:id="rId158"/>
    <p:sldId id="424" r:id="rId159"/>
    <p:sldId id="425" r:id="rId160"/>
    <p:sldId id="426" r:id="rId161"/>
    <p:sldId id="427" r:id="rId162"/>
    <p:sldId id="430" r:id="rId163"/>
    <p:sldId id="431" r:id="rId164"/>
    <p:sldId id="432" r:id="rId165"/>
    <p:sldId id="433" r:id="rId166"/>
    <p:sldId id="434" r:id="rId167"/>
    <p:sldId id="435" r:id="rId168"/>
    <p:sldId id="436" r:id="rId169"/>
    <p:sldId id="437" r:id="rId170"/>
    <p:sldId id="438" r:id="rId171"/>
    <p:sldId id="439" r:id="rId172"/>
    <p:sldId id="440" r:id="rId173"/>
    <p:sldId id="441" r:id="rId174"/>
    <p:sldId id="442" r:id="rId175"/>
    <p:sldId id="443" r:id="rId176"/>
    <p:sldId id="444" r:id="rId177"/>
    <p:sldId id="445" r:id="rId178"/>
    <p:sldId id="446" r:id="rId179"/>
    <p:sldId id="447" r:id="rId180"/>
    <p:sldId id="448" r:id="rId181"/>
    <p:sldId id="449" r:id="rId182"/>
    <p:sldId id="450" r:id="rId183"/>
    <p:sldId id="453" r:id="rId184"/>
    <p:sldId id="454" r:id="rId185"/>
    <p:sldId id="455" r:id="rId186"/>
    <p:sldId id="456" r:id="rId187"/>
    <p:sldId id="457" r:id="rId188"/>
    <p:sldId id="458" r:id="rId189"/>
    <p:sldId id="459" r:id="rId190"/>
    <p:sldId id="460" r:id="rId191"/>
    <p:sldId id="461" r:id="rId192"/>
    <p:sldId id="462" r:id="rId193"/>
    <p:sldId id="463" r:id="rId194"/>
    <p:sldId id="464" r:id="rId195"/>
    <p:sldId id="465" r:id="rId196"/>
    <p:sldId id="466" r:id="rId197"/>
    <p:sldId id="467" r:id="rId198"/>
    <p:sldId id="468" r:id="rId199"/>
    <p:sldId id="469" r:id="rId200"/>
    <p:sldId id="470" r:id="rId201"/>
    <p:sldId id="471" r:id="rId202"/>
    <p:sldId id="472" r:id="rId203"/>
    <p:sldId id="473" r:id="rId204"/>
    <p:sldId id="474" r:id="rId205"/>
    <p:sldId id="475" r:id="rId206"/>
    <p:sldId id="476" r:id="rId207"/>
    <p:sldId id="477" r:id="rId208"/>
    <p:sldId id="480" r:id="rId209"/>
    <p:sldId id="481" r:id="rId210"/>
    <p:sldId id="482" r:id="rId211"/>
    <p:sldId id="483" r:id="rId212"/>
    <p:sldId id="484" r:id="rId213"/>
    <p:sldId id="485" r:id="rId214"/>
    <p:sldId id="486" r:id="rId215"/>
    <p:sldId id="487" r:id="rId216"/>
    <p:sldId id="488" r:id="rId217"/>
    <p:sldId id="489" r:id="rId218"/>
    <p:sldId id="490" r:id="rId219"/>
    <p:sldId id="491" r:id="rId220"/>
    <p:sldId id="492" r:id="rId221"/>
    <p:sldId id="493" r:id="rId222"/>
    <p:sldId id="494" r:id="rId223"/>
    <p:sldId id="495" r:id="rId224"/>
    <p:sldId id="496" r:id="rId225"/>
    <p:sldId id="497" r:id="rId226"/>
    <p:sldId id="498" r:id="rId227"/>
    <p:sldId id="499" r:id="rId228"/>
    <p:sldId id="500" r:id="rId229"/>
    <p:sldId id="501" r:id="rId230"/>
    <p:sldId id="502" r:id="rId231"/>
    <p:sldId id="503" r:id="rId232"/>
    <p:sldId id="504" r:id="rId233"/>
    <p:sldId id="505" r:id="rId234"/>
    <p:sldId id="508" r:id="rId235"/>
    <p:sldId id="509" r:id="rId236"/>
    <p:sldId id="510" r:id="rId237"/>
    <p:sldId id="511" r:id="rId238"/>
    <p:sldId id="512" r:id="rId239"/>
    <p:sldId id="513" r:id="rId240"/>
    <p:sldId id="514" r:id="rId241"/>
    <p:sldId id="515" r:id="rId242"/>
    <p:sldId id="516" r:id="rId243"/>
    <p:sldId id="517" r:id="rId244"/>
    <p:sldId id="518" r:id="rId245"/>
    <p:sldId id="519" r:id="rId246"/>
    <p:sldId id="520" r:id="rId247"/>
    <p:sldId id="521" r:id="rId248"/>
    <p:sldId id="522" r:id="rId249"/>
    <p:sldId id="523" r:id="rId250"/>
    <p:sldId id="524" r:id="rId251"/>
    <p:sldId id="525" r:id="rId252"/>
    <p:sldId id="526" r:id="rId253"/>
    <p:sldId id="527" r:id="rId254"/>
    <p:sldId id="528" r:id="rId255"/>
    <p:sldId id="529" r:id="rId256"/>
    <p:sldId id="530" r:id="rId257"/>
    <p:sldId id="531" r:id="rId258"/>
    <p:sldId id="534" r:id="rId259"/>
    <p:sldId id="535" r:id="rId260"/>
    <p:sldId id="536" r:id="rId261"/>
    <p:sldId id="537" r:id="rId262"/>
    <p:sldId id="538" r:id="rId263"/>
    <p:sldId id="539" r:id="rId264"/>
    <p:sldId id="540" r:id="rId265"/>
    <p:sldId id="541" r:id="rId266"/>
    <p:sldId id="542" r:id="rId267"/>
    <p:sldId id="543" r:id="rId268"/>
    <p:sldId id="544" r:id="rId269"/>
    <p:sldId id="545" r:id="rId270"/>
    <p:sldId id="546" r:id="rId271"/>
    <p:sldId id="547" r:id="rId272"/>
    <p:sldId id="548" r:id="rId273"/>
    <p:sldId id="549" r:id="rId274"/>
    <p:sldId id="550" r:id="rId275"/>
    <p:sldId id="551" r:id="rId276"/>
    <p:sldId id="552" r:id="rId277"/>
    <p:sldId id="553" r:id="rId278"/>
    <p:sldId id="554" r:id="rId279"/>
    <p:sldId id="555" r:id="rId280"/>
    <p:sldId id="556" r:id="rId281"/>
    <p:sldId id="557" r:id="rId282"/>
    <p:sldId id="558" r:id="rId283"/>
    <p:sldId id="559" r:id="rId284"/>
    <p:sldId id="560" r:id="rId285"/>
    <p:sldId id="561" r:id="rId286"/>
    <p:sldId id="562" r:id="rId287"/>
    <p:sldId id="563" r:id="rId288"/>
    <p:sldId id="564" r:id="rId289"/>
    <p:sldId id="565" r:id="rId290"/>
    <p:sldId id="566" r:id="rId291"/>
    <p:sldId id="567" r:id="rId292"/>
    <p:sldId id="568" r:id="rId293"/>
    <p:sldId id="569" r:id="rId294"/>
    <p:sldId id="570" r:id="rId295"/>
    <p:sldId id="571" r:id="rId296"/>
    <p:sldId id="572" r:id="rId297"/>
    <p:sldId id="573" r:id="rId298"/>
    <p:sldId id="574" r:id="rId299"/>
    <p:sldId id="575" r:id="rId300"/>
    <p:sldId id="576" r:id="rId301"/>
    <p:sldId id="577" r:id="rId302"/>
    <p:sldId id="578" r:id="rId303"/>
    <p:sldId id="579" r:id="rId304"/>
    <p:sldId id="580" r:id="rId305"/>
    <p:sldId id="581" r:id="rId306"/>
    <p:sldId id="584" r:id="rId307"/>
    <p:sldId id="585" r:id="rId308"/>
    <p:sldId id="586" r:id="rId309"/>
    <p:sldId id="587" r:id="rId310"/>
    <p:sldId id="588" r:id="rId311"/>
    <p:sldId id="589" r:id="rId312"/>
    <p:sldId id="590" r:id="rId313"/>
    <p:sldId id="591" r:id="rId314"/>
    <p:sldId id="592" r:id="rId315"/>
    <p:sldId id="593" r:id="rId316"/>
    <p:sldId id="594" r:id="rId317"/>
    <p:sldId id="595" r:id="rId318"/>
    <p:sldId id="596" r:id="rId319"/>
    <p:sldId id="597" r:id="rId320"/>
    <p:sldId id="598" r:id="rId321"/>
    <p:sldId id="599" r:id="rId322"/>
    <p:sldId id="600" r:id="rId323"/>
    <p:sldId id="601" r:id="rId324"/>
    <p:sldId id="602" r:id="rId325"/>
    <p:sldId id="603" r:id="rId326"/>
    <p:sldId id="604" r:id="rId327"/>
    <p:sldId id="605" r:id="rId328"/>
    <p:sldId id="606" r:id="rId329"/>
    <p:sldId id="607" r:id="rId330"/>
    <p:sldId id="608" r:id="rId331"/>
    <p:sldId id="609" r:id="rId332"/>
    <p:sldId id="610" r:id="rId333"/>
    <p:sldId id="611" r:id="rId334"/>
    <p:sldId id="612" r:id="rId335"/>
    <p:sldId id="613" r:id="rId336"/>
    <p:sldId id="614" r:id="rId337"/>
    <p:sldId id="615" r:id="rId338"/>
    <p:sldId id="616" r:id="rId339"/>
    <p:sldId id="617" r:id="rId340"/>
    <p:sldId id="618" r:id="rId341"/>
    <p:sldId id="619" r:id="rId342"/>
    <p:sldId id="620" r:id="rId343"/>
    <p:sldId id="621" r:id="rId344"/>
    <p:sldId id="622" r:id="rId345"/>
    <p:sldId id="623" r:id="rId346"/>
    <p:sldId id="624" r:id="rId347"/>
    <p:sldId id="625" r:id="rId348"/>
    <p:sldId id="626" r:id="rId349"/>
    <p:sldId id="627" r:id="rId350"/>
    <p:sldId id="628" r:id="rId351"/>
    <p:sldId id="629" r:id="rId352"/>
    <p:sldId id="630" r:id="rId353"/>
    <p:sldId id="631" r:id="rId354"/>
    <p:sldId id="632" r:id="rId355"/>
    <p:sldId id="633" r:id="rId356"/>
    <p:sldId id="634" r:id="rId357"/>
    <p:sldId id="635" r:id="rId358"/>
    <p:sldId id="636" r:id="rId359"/>
    <p:sldId id="637" r:id="rId360"/>
    <p:sldId id="638" r:id="rId361"/>
    <p:sldId id="639" r:id="rId362"/>
    <p:sldId id="640" r:id="rId363"/>
    <p:sldId id="641" r:id="rId364"/>
    <p:sldId id="642" r:id="rId365"/>
    <p:sldId id="643" r:id="rId366"/>
    <p:sldId id="644" r:id="rId367"/>
    <p:sldId id="645" r:id="rId368"/>
    <p:sldId id="646" r:id="rId369"/>
    <p:sldId id="647" r:id="rId370"/>
    <p:sldId id="648" r:id="rId371"/>
    <p:sldId id="649" r:id="rId372"/>
    <p:sldId id="650" r:id="rId373"/>
    <p:sldId id="651" r:id="rId374"/>
    <p:sldId id="652" r:id="rId375"/>
    <p:sldId id="653" r:id="rId376"/>
    <p:sldId id="654" r:id="rId377"/>
    <p:sldId id="655" r:id="rId378"/>
    <p:sldId id="656" r:id="rId379"/>
    <p:sldId id="657" r:id="rId380"/>
    <p:sldId id="658" r:id="rId381"/>
    <p:sldId id="659" r:id="rId382"/>
    <p:sldId id="660" r:id="rId383"/>
    <p:sldId id="661" r:id="rId384"/>
    <p:sldId id="662" r:id="rId385"/>
    <p:sldId id="663" r:id="rId386"/>
    <p:sldId id="664" r:id="rId387"/>
    <p:sldId id="667" r:id="rId388"/>
    <p:sldId id="668" r:id="rId389"/>
    <p:sldId id="669" r:id="rId390"/>
    <p:sldId id="670" r:id="rId391"/>
    <p:sldId id="671" r:id="rId392"/>
    <p:sldId id="672" r:id="rId393"/>
    <p:sldId id="673" r:id="rId394"/>
    <p:sldId id="674" r:id="rId395"/>
    <p:sldId id="675" r:id="rId396"/>
    <p:sldId id="676" r:id="rId397"/>
    <p:sldId id="677" r:id="rId398"/>
    <p:sldId id="678" r:id="rId399"/>
    <p:sldId id="679" r:id="rId400"/>
    <p:sldId id="680" r:id="rId401"/>
    <p:sldId id="681" r:id="rId402"/>
    <p:sldId id="682" r:id="rId403"/>
    <p:sldId id="683" r:id="rId404"/>
    <p:sldId id="684" r:id="rId405"/>
    <p:sldId id="685" r:id="rId406"/>
    <p:sldId id="686" r:id="rId407"/>
    <p:sldId id="687" r:id="rId408"/>
    <p:sldId id="688" r:id="rId409"/>
    <p:sldId id="689" r:id="rId410"/>
    <p:sldId id="690" r:id="rId411"/>
    <p:sldId id="691" r:id="rId412"/>
    <p:sldId id="692" r:id="rId413"/>
    <p:sldId id="693" r:id="rId414"/>
    <p:sldId id="694" r:id="rId415"/>
    <p:sldId id="695" r:id="rId416"/>
    <p:sldId id="696" r:id="rId417"/>
    <p:sldId id="697" r:id="rId418"/>
    <p:sldId id="698" r:id="rId419"/>
    <p:sldId id="699" r:id="rId420"/>
    <p:sldId id="700" r:id="rId421"/>
    <p:sldId id="701" r:id="rId422"/>
    <p:sldId id="704" r:id="rId423"/>
    <p:sldId id="705" r:id="rId424"/>
    <p:sldId id="706" r:id="rId425"/>
    <p:sldId id="707" r:id="rId426"/>
    <p:sldId id="708" r:id="rId427"/>
    <p:sldId id="709" r:id="rId428"/>
    <p:sldId id="710" r:id="rId429"/>
    <p:sldId id="711" r:id="rId430"/>
    <p:sldId id="712" r:id="rId431"/>
    <p:sldId id="713" r:id="rId432"/>
    <p:sldId id="714" r:id="rId433"/>
    <p:sldId id="715" r:id="rId434"/>
    <p:sldId id="716" r:id="rId435"/>
    <p:sldId id="717" r:id="rId436"/>
    <p:sldId id="718" r:id="rId437"/>
    <p:sldId id="719" r:id="rId438"/>
    <p:sldId id="720" r:id="rId439"/>
    <p:sldId id="721" r:id="rId440"/>
    <p:sldId id="722" r:id="rId441"/>
    <p:sldId id="723" r:id="rId442"/>
    <p:sldId id="724" r:id="rId44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varScale="1">
        <p:scale>
          <a:sx n="69" d="100"/>
          <a:sy n="69" d="100"/>
        </p:scale>
        <p:origin x="-1254"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433" Type="http://schemas.openxmlformats.org/officeDocument/2006/relationships/slide" Target="slides/slide432.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44" Type="http://schemas.openxmlformats.org/officeDocument/2006/relationships/notesMaster" Target="notesMasters/notesMaster1.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378" Type="http://schemas.openxmlformats.org/officeDocument/2006/relationships/slide" Target="slides/slide377.xml"/><Relationship Id="rId399" Type="http://schemas.openxmlformats.org/officeDocument/2006/relationships/slide" Target="slides/slide398.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424" Type="http://schemas.openxmlformats.org/officeDocument/2006/relationships/slide" Target="slides/slide423.xml"/><Relationship Id="rId445" Type="http://schemas.openxmlformats.org/officeDocument/2006/relationships/presProps" Target="presProps.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slide" Target="slides/slide367.xml"/><Relationship Id="rId389" Type="http://schemas.openxmlformats.org/officeDocument/2006/relationships/slide" Target="slides/slide388.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414" Type="http://schemas.openxmlformats.org/officeDocument/2006/relationships/slide" Target="slides/slide413.xml"/><Relationship Id="rId435" Type="http://schemas.openxmlformats.org/officeDocument/2006/relationships/slide" Target="slides/slide434.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379" Type="http://schemas.openxmlformats.org/officeDocument/2006/relationships/slide" Target="slides/slide378.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25" Type="http://schemas.openxmlformats.org/officeDocument/2006/relationships/slide" Target="slides/slide424.xml"/><Relationship Id="rId446" Type="http://schemas.openxmlformats.org/officeDocument/2006/relationships/viewProps" Target="viewProps.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369" Type="http://schemas.openxmlformats.org/officeDocument/2006/relationships/slide" Target="slides/slide368.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380" Type="http://schemas.openxmlformats.org/officeDocument/2006/relationships/slide" Target="slides/slide379.xml"/><Relationship Id="rId415" Type="http://schemas.openxmlformats.org/officeDocument/2006/relationships/slide" Target="slides/slide414.xml"/><Relationship Id="rId436" Type="http://schemas.openxmlformats.org/officeDocument/2006/relationships/slide" Target="slides/slide435.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70" Type="http://schemas.openxmlformats.org/officeDocument/2006/relationships/slide" Target="slides/slide369.xml"/><Relationship Id="rId391" Type="http://schemas.openxmlformats.org/officeDocument/2006/relationships/slide" Target="slides/slide390.xml"/><Relationship Id="rId405" Type="http://schemas.openxmlformats.org/officeDocument/2006/relationships/slide" Target="slides/slide404.xml"/><Relationship Id="rId426" Type="http://schemas.openxmlformats.org/officeDocument/2006/relationships/slide" Target="slides/slide425.xml"/><Relationship Id="rId447" Type="http://schemas.openxmlformats.org/officeDocument/2006/relationships/theme" Target="theme/theme1.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381" Type="http://schemas.openxmlformats.org/officeDocument/2006/relationships/slide" Target="slides/slide380.xml"/><Relationship Id="rId416" Type="http://schemas.openxmlformats.org/officeDocument/2006/relationships/slide" Target="slides/slide415.xml"/><Relationship Id="rId220" Type="http://schemas.openxmlformats.org/officeDocument/2006/relationships/slide" Target="slides/slide219.xml"/><Relationship Id="rId241" Type="http://schemas.openxmlformats.org/officeDocument/2006/relationships/slide" Target="slides/slide240.xml"/><Relationship Id="rId437" Type="http://schemas.openxmlformats.org/officeDocument/2006/relationships/slide" Target="slides/slide436.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slide" Target="slides/slide370.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27" Type="http://schemas.openxmlformats.org/officeDocument/2006/relationships/slide" Target="slides/slide426.xml"/><Relationship Id="rId448" Type="http://schemas.openxmlformats.org/officeDocument/2006/relationships/tableStyles" Target="tableStyles.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slide" Target="slides/slide381.xml"/><Relationship Id="rId417" Type="http://schemas.openxmlformats.org/officeDocument/2006/relationships/slide" Target="slides/slide416.xml"/><Relationship Id="rId438" Type="http://schemas.openxmlformats.org/officeDocument/2006/relationships/slide" Target="slides/slide437.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393" Type="http://schemas.openxmlformats.org/officeDocument/2006/relationships/slide" Target="slides/slide392.xml"/><Relationship Id="rId407" Type="http://schemas.openxmlformats.org/officeDocument/2006/relationships/slide" Target="slides/slide406.xml"/><Relationship Id="rId428" Type="http://schemas.openxmlformats.org/officeDocument/2006/relationships/slide" Target="slides/slide427.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418" Type="http://schemas.openxmlformats.org/officeDocument/2006/relationships/slide" Target="slides/slide417.xml"/><Relationship Id="rId439" Type="http://schemas.openxmlformats.org/officeDocument/2006/relationships/slide" Target="slides/slide438.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slide" Target="slides/slide393.xml"/><Relationship Id="rId408" Type="http://schemas.openxmlformats.org/officeDocument/2006/relationships/slide" Target="slides/slide407.xml"/><Relationship Id="rId429" Type="http://schemas.openxmlformats.org/officeDocument/2006/relationships/slide" Target="slides/slide428.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440" Type="http://schemas.openxmlformats.org/officeDocument/2006/relationships/slide" Target="slides/slide439.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419" Type="http://schemas.openxmlformats.org/officeDocument/2006/relationships/slide" Target="slides/slide418.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430" Type="http://schemas.openxmlformats.org/officeDocument/2006/relationships/slide" Target="slides/slide429.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409" Type="http://schemas.openxmlformats.org/officeDocument/2006/relationships/slide" Target="slides/slide408.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420" Type="http://schemas.openxmlformats.org/officeDocument/2006/relationships/slide" Target="slides/slide419.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41" Type="http://schemas.openxmlformats.org/officeDocument/2006/relationships/slide" Target="slides/slide440.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410" Type="http://schemas.openxmlformats.org/officeDocument/2006/relationships/slide" Target="slides/slide409.xml"/><Relationship Id="rId431" Type="http://schemas.openxmlformats.org/officeDocument/2006/relationships/slide" Target="slides/slide430.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421" Type="http://schemas.openxmlformats.org/officeDocument/2006/relationships/slide" Target="slides/slide420.xml"/><Relationship Id="rId442" Type="http://schemas.openxmlformats.org/officeDocument/2006/relationships/slide" Target="slides/slide441.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411" Type="http://schemas.openxmlformats.org/officeDocument/2006/relationships/slide" Target="slides/slide410.xml"/><Relationship Id="rId432" Type="http://schemas.openxmlformats.org/officeDocument/2006/relationships/slide" Target="slides/slide431.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slide" Target="slides/slide421.xml"/><Relationship Id="rId443" Type="http://schemas.openxmlformats.org/officeDocument/2006/relationships/slide" Target="slides/slide442.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4/22/2015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2891167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5060" name="Slide Number Placeholder 3"/>
          <p:cNvSpPr>
            <a:spLocks noGrp="1"/>
          </p:cNvSpPr>
          <p:nvPr>
            <p:ph type="sldNum" sz="quarter" idx="5"/>
          </p:nvPr>
        </p:nvSpPr>
        <p:spPr bwMode="auto">
          <a:noFill/>
          <a:ln>
            <a:miter lim="800000"/>
            <a:headEnd/>
            <a:tailEnd/>
          </a:ln>
        </p:spPr>
        <p:txBody>
          <a:bodyPr/>
          <a:lstStyle/>
          <a:p>
            <a:fld id="{EEDD29DE-979D-454C-8615-A7D79A5447A4}" type="slidenum">
              <a:rPr lang="ar-SA" smtClean="0">
                <a:cs typeface="Arial" pitchFamily="34" charset="0"/>
              </a:rPr>
              <a:pPr/>
              <a:t>26</a:t>
            </a:fld>
            <a:endParaRPr lang="en-US" smtClean="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58372" name="Slide Number Placeholder 3"/>
          <p:cNvSpPr>
            <a:spLocks noGrp="1"/>
          </p:cNvSpPr>
          <p:nvPr>
            <p:ph type="sldNum" sz="quarter" idx="5"/>
          </p:nvPr>
        </p:nvSpPr>
        <p:spPr bwMode="auto">
          <a:noFill/>
          <a:ln>
            <a:miter lim="800000"/>
            <a:headEnd/>
            <a:tailEnd/>
          </a:ln>
        </p:spPr>
        <p:txBody>
          <a:bodyPr/>
          <a:lstStyle/>
          <a:p>
            <a:fld id="{7346D2C9-AE5F-45CC-A2F8-6BAD35D8FEFB}" type="slidenum">
              <a:rPr lang="ar-SA" smtClean="0">
                <a:cs typeface="Arial" pitchFamily="34" charset="0"/>
              </a:rPr>
              <a:pPr/>
              <a:t>54</a:t>
            </a:fld>
            <a:endParaRPr lang="en-US" smtClean="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35844" name="Slide Number Placeholder 3"/>
          <p:cNvSpPr>
            <a:spLocks noGrp="1"/>
          </p:cNvSpPr>
          <p:nvPr>
            <p:ph type="sldNum" sz="quarter" idx="5"/>
          </p:nvPr>
        </p:nvSpPr>
        <p:spPr bwMode="auto">
          <a:noFill/>
          <a:ln>
            <a:miter lim="800000"/>
            <a:headEnd/>
            <a:tailEnd/>
          </a:ln>
        </p:spPr>
        <p:txBody>
          <a:bodyPr/>
          <a:lstStyle/>
          <a:p>
            <a:fld id="{9BFD4616-2CF4-4B6B-BBAD-A2AAE499025A}" type="slidenum">
              <a:rPr lang="ar-SA" smtClean="0">
                <a:cs typeface="Arial" pitchFamily="34" charset="0"/>
              </a:rPr>
              <a:pPr/>
              <a:t>95</a:t>
            </a:fld>
            <a:endParaRPr lang="en-US" smtClean="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31748" name="Slide Number Placeholder 3"/>
          <p:cNvSpPr>
            <a:spLocks noGrp="1"/>
          </p:cNvSpPr>
          <p:nvPr>
            <p:ph type="sldNum" sz="quarter" idx="5"/>
          </p:nvPr>
        </p:nvSpPr>
        <p:spPr bwMode="auto">
          <a:noFill/>
          <a:ln>
            <a:miter lim="800000"/>
            <a:headEnd/>
            <a:tailEnd/>
          </a:ln>
        </p:spPr>
        <p:txBody>
          <a:bodyPr/>
          <a:lstStyle/>
          <a:p>
            <a:fld id="{5978C329-429A-4F95-BDB8-B83E6E949938}" type="slidenum">
              <a:rPr lang="ar-SA" smtClean="0">
                <a:cs typeface="Arial" pitchFamily="34" charset="0"/>
              </a:rPr>
              <a:pPr/>
              <a:t>114</a:t>
            </a:fld>
            <a:endParaRPr lang="en-US" smtClean="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EG" smtClean="0"/>
          </a:p>
        </p:txBody>
      </p:sp>
      <p:sp>
        <p:nvSpPr>
          <p:cNvPr id="5" name="Footer Placeholder 4"/>
          <p:cNvSpPr>
            <a:spLocks noGrp="1"/>
          </p:cNvSpPr>
          <p:nvPr>
            <p:ph type="ftr" sz="quarter" idx="4"/>
          </p:nvPr>
        </p:nvSpPr>
        <p:spPr/>
        <p:txBody>
          <a:bodyPr/>
          <a:lstStyle/>
          <a:p>
            <a:pPr>
              <a:defRPr/>
            </a:pPr>
            <a:r>
              <a:rPr lang="en-US" dirty="0" smtClean="0"/>
              <a:t>© powered by: zeyad Khalil                                                              Education collage                                                          zkhalil@kfu.edu.sa   </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37892" name="Slide Number Placeholder 3"/>
          <p:cNvSpPr>
            <a:spLocks noGrp="1"/>
          </p:cNvSpPr>
          <p:nvPr>
            <p:ph type="sldNum" sz="quarter" idx="5"/>
          </p:nvPr>
        </p:nvSpPr>
        <p:spPr bwMode="auto">
          <a:noFill/>
          <a:ln>
            <a:miter lim="800000"/>
            <a:headEnd/>
            <a:tailEnd/>
          </a:ln>
        </p:spPr>
        <p:txBody>
          <a:bodyPr/>
          <a:lstStyle/>
          <a:p>
            <a:fld id="{1212836E-9285-444D-A71A-AE94C6F620F8}" type="slidenum">
              <a:rPr lang="ar-SA" smtClean="0">
                <a:cs typeface="Arial" pitchFamily="34" charset="0"/>
              </a:rPr>
              <a:pPr/>
              <a:t>163</a:t>
            </a:fld>
            <a:endParaRPr lang="en-US" smtClean="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altLang="ar-SA" smtClean="0"/>
          </a:p>
        </p:txBody>
      </p:sp>
      <p:sp>
        <p:nvSpPr>
          <p:cNvPr id="17412" name="Slide Number Placeholder 3"/>
          <p:cNvSpPr>
            <a:spLocks noGrp="1"/>
          </p:cNvSpPr>
          <p:nvPr>
            <p:ph type="sldNum" sz="quarter" idx="5"/>
          </p:nvPr>
        </p:nvSpPr>
        <p:spPr bwMode="auto">
          <a:noFill/>
          <a:ln>
            <a:miter lim="800000"/>
            <a:headEnd/>
            <a:tailEnd/>
          </a:ln>
        </p:spPr>
        <p:txBody>
          <a:bodyPr/>
          <a:lstStyle/>
          <a:p>
            <a:fld id="{BAC6491B-B2DF-424A-A628-B90ADA3D420D}" type="slidenum">
              <a:rPr lang="ar-SA" altLang="ar-SA"/>
              <a:pPr/>
              <a:t>388</a:t>
            </a:fld>
            <a:endParaRPr lang="en-US" alt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altLang="ar-SA" smtClean="0"/>
          </a:p>
        </p:txBody>
      </p:sp>
      <p:sp>
        <p:nvSpPr>
          <p:cNvPr id="19460" name="Slide Number Placeholder 3"/>
          <p:cNvSpPr>
            <a:spLocks noGrp="1"/>
          </p:cNvSpPr>
          <p:nvPr>
            <p:ph type="sldNum" sz="quarter" idx="5"/>
          </p:nvPr>
        </p:nvSpPr>
        <p:spPr bwMode="auto">
          <a:noFill/>
          <a:ln>
            <a:miter lim="800000"/>
            <a:headEnd/>
            <a:tailEnd/>
          </a:ln>
        </p:spPr>
        <p:txBody>
          <a:bodyPr/>
          <a:lstStyle/>
          <a:p>
            <a:fld id="{ACB4FB88-6A13-416B-8349-4CBBC2350D44}" type="slidenum">
              <a:rPr lang="ar-SA" altLang="ar-SA"/>
              <a:pPr/>
              <a:t>389</a:t>
            </a:fld>
            <a:endParaRPr lang="en-US" alt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altLang="ar-SA" smtClean="0"/>
          </a:p>
        </p:txBody>
      </p:sp>
      <p:sp>
        <p:nvSpPr>
          <p:cNvPr id="21508" name="Slide Number Placeholder 3"/>
          <p:cNvSpPr>
            <a:spLocks noGrp="1"/>
          </p:cNvSpPr>
          <p:nvPr>
            <p:ph type="sldNum" sz="quarter" idx="5"/>
          </p:nvPr>
        </p:nvSpPr>
        <p:spPr bwMode="auto">
          <a:noFill/>
          <a:ln>
            <a:miter lim="800000"/>
            <a:headEnd/>
            <a:tailEnd/>
          </a:ln>
        </p:spPr>
        <p:txBody>
          <a:bodyPr/>
          <a:lstStyle/>
          <a:p>
            <a:fld id="{6788C15C-4BCF-44F1-83AA-D643B6A78A1B}" type="slidenum">
              <a:rPr lang="ar-SA" altLang="ar-SA"/>
              <a:pPr/>
              <a:t>390</a:t>
            </a:fld>
            <a:endParaRPr lang="en-US" alt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altLang="ar-SA" smtClean="0"/>
          </a:p>
        </p:txBody>
      </p:sp>
      <p:sp>
        <p:nvSpPr>
          <p:cNvPr id="23556" name="Slide Number Placeholder 3"/>
          <p:cNvSpPr>
            <a:spLocks noGrp="1"/>
          </p:cNvSpPr>
          <p:nvPr>
            <p:ph type="sldNum" sz="quarter" idx="5"/>
          </p:nvPr>
        </p:nvSpPr>
        <p:spPr bwMode="auto">
          <a:noFill/>
          <a:ln>
            <a:miter lim="800000"/>
            <a:headEnd/>
            <a:tailEnd/>
          </a:ln>
        </p:spPr>
        <p:txBody>
          <a:bodyPr/>
          <a:lstStyle/>
          <a:p>
            <a:fld id="{E626B05C-36E9-4AF0-8469-0F7F33F1734D}" type="slidenum">
              <a:rPr lang="ar-SA" altLang="ar-SA"/>
              <a:pPr/>
              <a:t>391</a:t>
            </a:fld>
            <a:endParaRPr lang="en-US" alt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altLang="ar-SA" smtClean="0"/>
          </a:p>
        </p:txBody>
      </p:sp>
      <p:sp>
        <p:nvSpPr>
          <p:cNvPr id="25604" name="Slide Number Placeholder 3"/>
          <p:cNvSpPr>
            <a:spLocks noGrp="1"/>
          </p:cNvSpPr>
          <p:nvPr>
            <p:ph type="sldNum" sz="quarter" idx="5"/>
          </p:nvPr>
        </p:nvSpPr>
        <p:spPr bwMode="auto">
          <a:noFill/>
          <a:ln>
            <a:miter lim="800000"/>
            <a:headEnd/>
            <a:tailEnd/>
          </a:ln>
        </p:spPr>
        <p:txBody>
          <a:bodyPr/>
          <a:lstStyle/>
          <a:p>
            <a:fld id="{FF42E5C6-C94F-4F7E-AFF7-D85DE33C9874}" type="slidenum">
              <a:rPr lang="ar-SA" altLang="ar-SA"/>
              <a:pPr/>
              <a:t>392</a:t>
            </a:fld>
            <a:endParaRPr lang="en-US" alt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altLang="ar-SA" smtClean="0"/>
          </a:p>
        </p:txBody>
      </p:sp>
      <p:sp>
        <p:nvSpPr>
          <p:cNvPr id="27652" name="Slide Number Placeholder 3"/>
          <p:cNvSpPr>
            <a:spLocks noGrp="1"/>
          </p:cNvSpPr>
          <p:nvPr>
            <p:ph type="sldNum" sz="quarter" idx="5"/>
          </p:nvPr>
        </p:nvSpPr>
        <p:spPr bwMode="auto">
          <a:noFill/>
          <a:ln>
            <a:miter lim="800000"/>
            <a:headEnd/>
            <a:tailEnd/>
          </a:ln>
        </p:spPr>
        <p:txBody>
          <a:bodyPr/>
          <a:lstStyle/>
          <a:p>
            <a:fld id="{050C6F8B-CF7A-4CB0-9C43-0EDACBBCE7BA}" type="slidenum">
              <a:rPr lang="ar-SA" altLang="ar-SA"/>
              <a:pPr/>
              <a:t>393</a:t>
            </a:fld>
            <a:endParaRPr lang="en-US" alt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altLang="ar-SA" smtClean="0"/>
          </a:p>
        </p:txBody>
      </p:sp>
      <p:sp>
        <p:nvSpPr>
          <p:cNvPr id="29700" name="Slide Number Placeholder 3"/>
          <p:cNvSpPr>
            <a:spLocks noGrp="1"/>
          </p:cNvSpPr>
          <p:nvPr>
            <p:ph type="sldNum" sz="quarter" idx="5"/>
          </p:nvPr>
        </p:nvSpPr>
        <p:spPr bwMode="auto">
          <a:noFill/>
          <a:ln>
            <a:miter lim="800000"/>
            <a:headEnd/>
            <a:tailEnd/>
          </a:ln>
        </p:spPr>
        <p:txBody>
          <a:bodyPr/>
          <a:lstStyle/>
          <a:p>
            <a:fld id="{CCA3B7A1-F1D6-454C-9989-94453D5A7B1F}" type="slidenum">
              <a:rPr lang="ar-SA" altLang="ar-SA"/>
              <a:pPr/>
              <a:t>394</a:t>
            </a:fld>
            <a:endParaRPr lang="en-US" alt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EG" smtClean="0"/>
          </a:p>
        </p:txBody>
      </p:sp>
      <p:sp>
        <p:nvSpPr>
          <p:cNvPr id="28676"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 powered by: zeyad Khalil                                                              Education collage                                                          zkhalil@kfu.edu.sa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EG" smtClean="0"/>
          </a:p>
        </p:txBody>
      </p:sp>
      <p:sp>
        <p:nvSpPr>
          <p:cNvPr id="29700"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 powered by: zeyad Khalil                                                              Education collage                                                          zkhalil@kfu.edu.sa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EG" smtClean="0"/>
          </a:p>
        </p:txBody>
      </p:sp>
      <p:sp>
        <p:nvSpPr>
          <p:cNvPr id="30724"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 powered by: zeyad Khalil                                                              Education collage                                                          zkhalil@kfu.edu.sa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hyperlink" Target="mailto:username@hotmail.com" TargetMode="Externa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hyperlink" Target="http://www.lessonplansearch.com/" TargetMode="External"/><Relationship Id="rId2" Type="http://schemas.openxmlformats.org/officeDocument/2006/relationships/hyperlink" Target="http://naseeje.net/" TargetMode="External"/><Relationship Id="rId1" Type="http://schemas.openxmlformats.org/officeDocument/2006/relationships/slideLayout" Target="../slideLayouts/slideLayout2.xml"/><Relationship Id="rId4" Type="http://schemas.openxmlformats.org/officeDocument/2006/relationships/hyperlink" Target="http://www.askeric.org/" TargetMode="Externa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41.x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A2444C6F-72E7-4D7B-8D20-0097CFC54322}"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1524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3319"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a:solidFill>
                  <a:srgbClr val="81AA52"/>
                </a:solidFill>
                <a:latin typeface="Calibri" pitchFamily="34" charset="0"/>
              </a:rPr>
              <a:t>جامعة الملك فيصل</a:t>
            </a:r>
          </a:p>
          <a:p>
            <a:pPr algn="ctr" rtl="0">
              <a:spcBef>
                <a:spcPct val="20000"/>
              </a:spcBef>
              <a:buFont typeface="Arial" pitchFamily="34" charset="0"/>
              <a:buNone/>
            </a:pPr>
            <a:r>
              <a:rPr lang="ar-SA" sz="2400" b="1">
                <a:solidFill>
                  <a:srgbClr val="81AA52"/>
                </a:solidFill>
                <a:latin typeface="Calibri" pitchFamily="34" charset="0"/>
              </a:rPr>
              <a:t>عمادة التعلم الإلكتروني والتعليم عن بعد</a:t>
            </a:r>
            <a:endParaRPr lang="en-US" sz="2400" b="1">
              <a:solidFill>
                <a:srgbClr val="81AA52"/>
              </a:solidFill>
              <a:latin typeface="Calibri" pitchFamily="34" charset="0"/>
            </a:endParaRPr>
          </a:p>
          <a:p>
            <a:pPr algn="ctr" rtl="0">
              <a:spcBef>
                <a:spcPct val="20000"/>
              </a:spcBef>
              <a:buFont typeface="Arial" pitchFamily="34" charset="0"/>
              <a:buNone/>
            </a:pPr>
            <a:r>
              <a:rPr lang="ar-SA" sz="2400">
                <a:solidFill>
                  <a:srgbClr val="81AA52"/>
                </a:solidFill>
                <a:latin typeface="Calibri" pitchFamily="34" charset="0"/>
              </a:rPr>
              <a:t>	</a:t>
            </a:r>
            <a:endParaRPr lang="en-US" sz="2400">
              <a:solidFill>
                <a:srgbClr val="81AA52"/>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6"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322"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a:solidFill>
                  <a:srgbClr val="81AA52"/>
                </a:solidFill>
                <a:latin typeface="AYM Wadiy S_U normal."/>
                <a:cs typeface="Times New Roman" pitchFamily="18" charset="0"/>
              </a:rPr>
              <a:t>اسم المقرر</a:t>
            </a:r>
            <a:endParaRPr lang="ar-SA" sz="3700" b="1">
              <a:solidFill>
                <a:srgbClr val="81AA52"/>
              </a:solidFill>
              <a:latin typeface="AYM Wadiy S_U normal."/>
              <a:cs typeface="Times New Roman" pitchFamily="18" charset="0"/>
            </a:endParaRPr>
          </a:p>
          <a:p>
            <a:pPr algn="ctr"/>
            <a:r>
              <a:rPr lang="ar-SA" sz="2800" b="1">
                <a:solidFill>
                  <a:srgbClr val="0E478A"/>
                </a:solidFill>
                <a:latin typeface="Calibri" pitchFamily="34" charset="0"/>
                <a:cs typeface="Times New Roman" pitchFamily="18" charset="0"/>
              </a:rPr>
              <a:t>تطبيقات الحاسب الآلي في التعليم</a:t>
            </a:r>
            <a:endParaRPr lang="en-US" sz="2800" b="1">
              <a:solidFill>
                <a:srgbClr val="0E478A"/>
              </a:solidFill>
              <a:latin typeface="Calibri" pitchFamily="34" charset="0"/>
              <a:cs typeface="Times New Roman" pitchFamily="18" charset="0"/>
            </a:endParaRPr>
          </a:p>
          <a:p>
            <a:pPr algn="ctr"/>
            <a:r>
              <a:rPr lang="ar-SA" sz="3700" b="1">
                <a:solidFill>
                  <a:srgbClr val="81AA52"/>
                </a:solidFill>
                <a:latin typeface="AYM Wadiy S_U normal."/>
                <a:cs typeface="Times New Roman" pitchFamily="18" charset="0"/>
              </a:rPr>
              <a:t>استاذ المقرر</a:t>
            </a:r>
          </a:p>
          <a:p>
            <a:pPr algn="ctr"/>
            <a:r>
              <a:rPr lang="ar-SA" sz="2800" b="1">
                <a:solidFill>
                  <a:srgbClr val="0E478A"/>
                </a:solidFill>
                <a:latin typeface="Calibri" pitchFamily="34" charset="0"/>
                <a:cs typeface="Times New Roman" pitchFamily="18" charset="0"/>
              </a:rPr>
              <a:t>أ. منيب وصفي خصاونه</a:t>
            </a:r>
            <a:endParaRPr lang="en-US" sz="2800" b="1">
              <a:solidFill>
                <a:srgbClr val="0E478A"/>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162F656B-7105-4691-B031-B0A43846F75A}"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Subtitle 2"/>
          <p:cNvSpPr txBox="1">
            <a:spLocks/>
          </p:cNvSpPr>
          <p:nvPr/>
        </p:nvSpPr>
        <p:spPr bwMode="auto">
          <a:xfrm>
            <a:off x="5753100" y="5900738"/>
            <a:ext cx="4083050" cy="519112"/>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u="sng" dirty="0">
                <a:solidFill>
                  <a:srgbClr val="0E478A"/>
                </a:solidFill>
                <a:effectLst>
                  <a:outerShdw blurRad="38100" dist="38100" dir="2700000" algn="tl">
                    <a:srgbClr val="000000">
                      <a:alpha val="43137"/>
                    </a:srgbClr>
                  </a:outerShdw>
                </a:effectLst>
                <a:latin typeface="Calibri" pitchFamily="34" charset="0"/>
              </a:rPr>
              <a:t>كلية التربية</a:t>
            </a:r>
            <a:endParaRPr lang="en-US" sz="2400" b="1" u="sng" dirty="0">
              <a:solidFill>
                <a:srgbClr val="0E478A"/>
              </a:solidFill>
              <a:effectLst>
                <a:outerShdw blurRad="38100" dist="38100" dir="2700000" algn="tl">
                  <a:srgbClr val="000000">
                    <a:alpha val="43137"/>
                  </a:srgbClr>
                </a:outerShdw>
              </a:effectLst>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الأولى</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8"/>
            <a:ext cx="8877300" cy="1752600"/>
          </a:xfrm>
          <a:prstGeom prst="rect">
            <a:avLst/>
          </a:prstGeom>
          <a:noFill/>
          <a:ln w="9525">
            <a:noFill/>
            <a:miter lim="800000"/>
            <a:headEnd/>
            <a:tailEnd/>
          </a:ln>
        </p:spPr>
        <p:txBody>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التعريف بالحاسب </a:t>
            </a: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14340" name="Slide Number Placeholder 2"/>
          <p:cNvSpPr>
            <a:spLocks noGrp="1"/>
          </p:cNvSpPr>
          <p:nvPr>
            <p:ph type="sldNum" sz="quarter" idx="10"/>
          </p:nvPr>
        </p:nvSpPr>
        <p:spPr bwMode="auto">
          <a:noFill/>
          <a:ln>
            <a:miter lim="800000"/>
            <a:headEnd/>
            <a:tailEnd/>
          </a:ln>
        </p:spPr>
        <p:txBody>
          <a:bodyPr/>
          <a:lstStyle/>
          <a:p>
            <a:fld id="{8E5B22F9-BF10-4454-9DA7-15AFCCE84894}"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صر نائب لرقم الشريحة 3"/>
          <p:cNvSpPr>
            <a:spLocks noGrp="1"/>
          </p:cNvSpPr>
          <p:nvPr>
            <p:ph type="sldNum" sz="quarter" idx="10"/>
          </p:nvPr>
        </p:nvSpPr>
        <p:spPr bwMode="auto">
          <a:noFill/>
          <a:ln>
            <a:miter lim="800000"/>
            <a:headEnd/>
            <a:tailEnd/>
          </a:ln>
        </p:spPr>
        <p:txBody>
          <a:bodyPr/>
          <a:lstStyle/>
          <a:p>
            <a:fld id="{C3778A25-B129-4B30-AD05-7B7F5BA452DB}" type="slidenum">
              <a:rPr lang="ar-SA" smtClean="0">
                <a:cs typeface="Arial" pitchFamily="34" charset="0"/>
              </a:rPr>
              <a:pPr/>
              <a:t>3</a:t>
            </a:fld>
            <a:endParaRPr lang="en-US" smtClean="0">
              <a:cs typeface="Arial" pitchFamily="34" charset="0"/>
            </a:endParaRPr>
          </a:p>
        </p:txBody>
      </p:sp>
      <p:sp>
        <p:nvSpPr>
          <p:cNvPr id="15363" name="مربع نص 4"/>
          <p:cNvSpPr txBox="1">
            <a:spLocks noChangeArrowheads="1"/>
          </p:cNvSpPr>
          <p:nvPr/>
        </p:nvSpPr>
        <p:spPr bwMode="auto">
          <a:xfrm>
            <a:off x="2133600" y="457200"/>
            <a:ext cx="6248400" cy="584200"/>
          </a:xfrm>
          <a:prstGeom prst="rect">
            <a:avLst/>
          </a:prstGeom>
          <a:noFill/>
          <a:ln w="9525">
            <a:noFill/>
            <a:miter lim="800000"/>
            <a:headEnd/>
            <a:tailEnd/>
          </a:ln>
        </p:spPr>
        <p:txBody>
          <a:bodyPr>
            <a:spAutoFit/>
          </a:bodyPr>
          <a:lstStyle/>
          <a:p>
            <a:r>
              <a:rPr lang="ar-SA" sz="3200"/>
              <a:t>محاور المحاضرة</a:t>
            </a:r>
          </a:p>
        </p:txBody>
      </p:sp>
      <p:sp>
        <p:nvSpPr>
          <p:cNvPr id="15364" name="مربع نص 5"/>
          <p:cNvSpPr txBox="1">
            <a:spLocks noChangeArrowheads="1"/>
          </p:cNvSpPr>
          <p:nvPr/>
        </p:nvSpPr>
        <p:spPr bwMode="auto">
          <a:xfrm>
            <a:off x="2362200" y="1905000"/>
            <a:ext cx="6553200" cy="2554288"/>
          </a:xfrm>
          <a:prstGeom prst="rect">
            <a:avLst/>
          </a:prstGeom>
          <a:noFill/>
          <a:ln w="9525">
            <a:noFill/>
            <a:miter lim="800000"/>
            <a:headEnd/>
            <a:tailEnd/>
          </a:ln>
        </p:spPr>
        <p:txBody>
          <a:bodyPr>
            <a:spAutoFit/>
          </a:bodyPr>
          <a:lstStyle/>
          <a:p>
            <a:pPr>
              <a:buFontTx/>
              <a:buChar char="-"/>
            </a:pPr>
            <a:r>
              <a:rPr lang="ar-SA" sz="3200">
                <a:solidFill>
                  <a:srgbClr val="00B0F0"/>
                </a:solidFill>
              </a:rPr>
              <a:t>مقدمة تاريخية لتطور الحاسب الآلي.</a:t>
            </a:r>
          </a:p>
          <a:p>
            <a:pPr>
              <a:buFontTx/>
              <a:buChar char="-"/>
            </a:pPr>
            <a:r>
              <a:rPr lang="ar-SA" sz="3200">
                <a:solidFill>
                  <a:srgbClr val="00B0F0"/>
                </a:solidFill>
              </a:rPr>
              <a:t> أجيال الحاسب الآلي.</a:t>
            </a:r>
          </a:p>
          <a:p>
            <a:pPr>
              <a:buFontTx/>
              <a:buChar char="-"/>
            </a:pPr>
            <a:r>
              <a:rPr lang="ar-SA" sz="3200">
                <a:solidFill>
                  <a:srgbClr val="00B0F0"/>
                </a:solidFill>
              </a:rPr>
              <a:t> مميزات الحاسب الآلي.</a:t>
            </a:r>
          </a:p>
          <a:p>
            <a:pPr>
              <a:buFontTx/>
              <a:buChar char="-"/>
            </a:pPr>
            <a:endParaRPr lang="ar-SA" sz="3200">
              <a:solidFill>
                <a:srgbClr val="00B0F0"/>
              </a:solidFill>
            </a:endParaRPr>
          </a:p>
          <a:p>
            <a:pPr>
              <a:buFontTx/>
              <a:buChar char="-"/>
            </a:pPr>
            <a:endParaRPr lang="ar-SA" sz="3200">
              <a:solidFill>
                <a:srgbClr val="00B0F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صر نائب لرقم الشريحة 3"/>
          <p:cNvSpPr>
            <a:spLocks noGrp="1"/>
          </p:cNvSpPr>
          <p:nvPr>
            <p:ph type="sldNum" sz="quarter" idx="10"/>
          </p:nvPr>
        </p:nvSpPr>
        <p:spPr bwMode="auto">
          <a:noFill/>
          <a:ln>
            <a:miter lim="800000"/>
            <a:headEnd/>
            <a:tailEnd/>
          </a:ln>
        </p:spPr>
        <p:txBody>
          <a:bodyPr/>
          <a:lstStyle/>
          <a:p>
            <a:fld id="{50C0F74C-E0A3-40E0-9EFD-D98C290ACA74}" type="slidenum">
              <a:rPr lang="ar-SA" smtClean="0">
                <a:cs typeface="Arial" pitchFamily="34" charset="0"/>
              </a:rPr>
              <a:pPr/>
              <a:t>4</a:t>
            </a:fld>
            <a:endParaRPr lang="en-US" smtClean="0">
              <a:cs typeface="Arial" pitchFamily="34" charset="0"/>
            </a:endParaRPr>
          </a:p>
        </p:txBody>
      </p:sp>
      <p:sp>
        <p:nvSpPr>
          <p:cNvPr id="5" name="Title 1"/>
          <p:cNvSpPr>
            <a:spLocks noGrp="1"/>
          </p:cNvSpPr>
          <p:nvPr>
            <p:ph type="title"/>
          </p:nvPr>
        </p:nvSpPr>
        <p:spPr>
          <a:xfrm>
            <a:off x="381000" y="533400"/>
            <a:ext cx="8229600" cy="762000"/>
          </a:xfrm>
        </p:spPr>
        <p:txBody>
          <a:bodyPr/>
          <a:lstStyle/>
          <a:p>
            <a:pPr algn="just" rtl="1" eaLnBrk="1" hangingPunct="1"/>
            <a:r>
              <a:rPr lang="ar-EG" sz="3600" b="1" smtClean="0">
                <a:solidFill>
                  <a:srgbClr val="D52D26"/>
                </a:solidFill>
                <a:cs typeface="Arial" pitchFamily="34" charset="0"/>
              </a:rPr>
              <a:t>تعريف الحاسب الآلي</a:t>
            </a:r>
            <a:r>
              <a:rPr lang="ar-SA" sz="3600" b="1" smtClean="0">
                <a:solidFill>
                  <a:srgbClr val="D52D26"/>
                </a:solidFill>
                <a:cs typeface="Arial" pitchFamily="34" charset="0"/>
              </a:rPr>
              <a:t>:</a:t>
            </a:r>
            <a:endParaRPr lang="en-US" sz="3600" b="1" smtClean="0">
              <a:solidFill>
                <a:srgbClr val="D52D26"/>
              </a:solidFill>
              <a:cs typeface="Arial" pitchFamily="34" charset="0"/>
            </a:endParaRPr>
          </a:p>
        </p:txBody>
      </p:sp>
      <p:sp>
        <p:nvSpPr>
          <p:cNvPr id="6" name="Content Placeholder 2"/>
          <p:cNvSpPr>
            <a:spLocks noGrp="1"/>
          </p:cNvSpPr>
          <p:nvPr>
            <p:ph sz="quarter" idx="4294967295"/>
          </p:nvPr>
        </p:nvSpPr>
        <p:spPr>
          <a:xfrm>
            <a:off x="762000" y="1752600"/>
            <a:ext cx="8229600" cy="3124200"/>
          </a:xfrm>
        </p:spPr>
        <p:txBody>
          <a:bodyPr>
            <a:noAutofit/>
          </a:bodyPr>
          <a:lstStyle/>
          <a:p>
            <a:pPr algn="just" rtl="1" eaLnBrk="1" hangingPunct="1">
              <a:defRPr/>
            </a:pPr>
            <a:r>
              <a:rPr lang="ar-SA" dirty="0">
                <a:cs typeface="+mn-cs"/>
              </a:rPr>
              <a:t>هو جهاز إلكتروني </a:t>
            </a:r>
            <a:r>
              <a:rPr lang="en-US" dirty="0">
                <a:cs typeface="+mn-cs"/>
              </a:rPr>
              <a:t>Electronic Device</a:t>
            </a:r>
            <a:r>
              <a:rPr lang="ar-SA" dirty="0">
                <a:cs typeface="+mn-cs"/>
              </a:rPr>
              <a:t> تتم برمجته ليقوم باستقبال البيانات </a:t>
            </a:r>
            <a:r>
              <a:rPr lang="en-US" dirty="0">
                <a:cs typeface="+mn-cs"/>
              </a:rPr>
              <a:t>Data</a:t>
            </a:r>
            <a:r>
              <a:rPr lang="ar-SA" dirty="0">
                <a:cs typeface="+mn-cs"/>
              </a:rPr>
              <a:t> والتعليمات </a:t>
            </a:r>
            <a:r>
              <a:rPr lang="en-US" dirty="0">
                <a:cs typeface="+mn-cs"/>
              </a:rPr>
              <a:t>Instruction</a:t>
            </a:r>
            <a:r>
              <a:rPr lang="ar-SA" dirty="0">
                <a:cs typeface="+mn-cs"/>
              </a:rPr>
              <a:t> وتخزينها </a:t>
            </a:r>
            <a:r>
              <a:rPr lang="en-US" dirty="0">
                <a:cs typeface="+mn-cs"/>
              </a:rPr>
              <a:t>Storing</a:t>
            </a:r>
            <a:r>
              <a:rPr lang="ar-SA" dirty="0">
                <a:cs typeface="+mn-cs"/>
              </a:rPr>
              <a:t> ومعالجتها </a:t>
            </a:r>
            <a:r>
              <a:rPr lang="en-US" dirty="0">
                <a:cs typeface="+mn-cs"/>
              </a:rPr>
              <a:t>Processing</a:t>
            </a:r>
            <a:r>
              <a:rPr lang="ar-SA" dirty="0">
                <a:cs typeface="+mn-cs"/>
              </a:rPr>
              <a:t> واستخراج معلومات </a:t>
            </a:r>
            <a:r>
              <a:rPr lang="en-US" dirty="0">
                <a:cs typeface="+mn-cs"/>
              </a:rPr>
              <a:t>Information</a:t>
            </a:r>
            <a:r>
              <a:rPr lang="ar-SA" dirty="0">
                <a:cs typeface="+mn-cs"/>
              </a:rPr>
              <a:t> منها.</a:t>
            </a:r>
            <a:endParaRPr lang="en-US" sz="2800" dirty="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877B3B65-86C4-47D0-BB58-0FA2F4CF8162}" type="slidenum">
              <a:rPr lang="ar-SA" smtClean="0">
                <a:cs typeface="Arial" pitchFamily="34" charset="0"/>
              </a:rPr>
              <a:pPr/>
              <a:t>5</a:t>
            </a:fld>
            <a:endParaRPr lang="en-US" smtClean="0">
              <a:cs typeface="Arial" pitchFamily="34" charset="0"/>
            </a:endParaRPr>
          </a:p>
        </p:txBody>
      </p:sp>
      <p:sp>
        <p:nvSpPr>
          <p:cNvPr id="11" name="Content Placeholder 2"/>
          <p:cNvSpPr>
            <a:spLocks noGrp="1"/>
          </p:cNvSpPr>
          <p:nvPr>
            <p:ph sz="quarter" idx="4294967295"/>
          </p:nvPr>
        </p:nvSpPr>
        <p:spPr>
          <a:xfrm>
            <a:off x="533400" y="1905000"/>
            <a:ext cx="8839200" cy="3429000"/>
          </a:xfrm>
        </p:spPr>
        <p:txBody>
          <a:bodyPr>
            <a:noAutofit/>
          </a:bodyPr>
          <a:lstStyle/>
          <a:p>
            <a:pPr algn="just" rtl="1" eaLnBrk="1" hangingPunct="1">
              <a:defRPr/>
            </a:pPr>
            <a:r>
              <a:rPr lang="ar-SA" dirty="0">
                <a:cs typeface="+mn-cs"/>
              </a:rPr>
              <a:t>اشتق اسم </a:t>
            </a:r>
            <a:r>
              <a:rPr lang="ar-SA" dirty="0">
                <a:solidFill>
                  <a:srgbClr val="FF0000"/>
                </a:solidFill>
                <a:cs typeface="+mn-cs"/>
              </a:rPr>
              <a:t>الحاسب الآلي </a:t>
            </a:r>
            <a:r>
              <a:rPr lang="en-US" dirty="0">
                <a:solidFill>
                  <a:srgbClr val="FF0000"/>
                </a:solidFill>
                <a:cs typeface="+mn-cs"/>
              </a:rPr>
              <a:t>Computer</a:t>
            </a:r>
            <a:r>
              <a:rPr lang="ar-SA" dirty="0">
                <a:cs typeface="+mn-cs"/>
              </a:rPr>
              <a:t> من وظيفته الرئيسية التي اخترع من أجل المساعدة على القيام بها ، وهي </a:t>
            </a:r>
            <a:r>
              <a:rPr lang="ar-EG" dirty="0" smtClean="0">
                <a:cs typeface="+mn-cs"/>
              </a:rPr>
              <a:t>(</a:t>
            </a:r>
            <a:r>
              <a:rPr lang="ar-SA" dirty="0" smtClean="0">
                <a:cs typeface="+mn-cs"/>
              </a:rPr>
              <a:t>إجراء </a:t>
            </a:r>
            <a:r>
              <a:rPr lang="ar-SA" dirty="0">
                <a:cs typeface="+mn-cs"/>
              </a:rPr>
              <a:t>العمليات </a:t>
            </a:r>
            <a:r>
              <a:rPr lang="ar-SA" dirty="0" smtClean="0">
                <a:cs typeface="+mn-cs"/>
              </a:rPr>
              <a:t>الحسابية</a:t>
            </a:r>
            <a:r>
              <a:rPr lang="ar-EG" dirty="0" smtClean="0">
                <a:cs typeface="+mn-cs"/>
              </a:rPr>
              <a:t>)</a:t>
            </a:r>
            <a:r>
              <a:rPr lang="ar-SA" dirty="0" smtClean="0">
                <a:cs typeface="+mn-cs"/>
              </a:rPr>
              <a:t> </a:t>
            </a:r>
            <a:r>
              <a:rPr lang="ar-SA" dirty="0">
                <a:cs typeface="+mn-cs"/>
              </a:rPr>
              <a:t>، فقد كان الإنسان منذ قرون يفكر في اختراع آلة حاسبة قادرة على مساعدته في إجراء العمليات الحسابية بسرعة عالية ودقة متناهية</a:t>
            </a:r>
            <a:r>
              <a:rPr lang="ar-SA" dirty="0" smtClean="0">
                <a:cs typeface="+mn-cs"/>
              </a:rPr>
              <a:t>.</a:t>
            </a:r>
            <a:endParaRPr lang="ar-EG" dirty="0" smtClean="0">
              <a:cs typeface="+mn-cs"/>
            </a:endParaRPr>
          </a:p>
        </p:txBody>
      </p:sp>
      <p:sp>
        <p:nvSpPr>
          <p:cNvPr id="13" name="Title 1"/>
          <p:cNvSpPr>
            <a:spLocks noGrp="1"/>
          </p:cNvSpPr>
          <p:nvPr>
            <p:ph type="title"/>
          </p:nvPr>
        </p:nvSpPr>
        <p:spPr>
          <a:xfrm>
            <a:off x="685800" y="152400"/>
            <a:ext cx="7924800" cy="1143000"/>
          </a:xfrm>
        </p:spPr>
        <p:txBody>
          <a:bodyPr/>
          <a:lstStyle/>
          <a:p>
            <a:pPr eaLnBrk="1" hangingPunct="1"/>
            <a:r>
              <a:rPr lang="ar-SA" sz="3200" b="1" smtClean="0">
                <a:solidFill>
                  <a:srgbClr val="C00000"/>
                </a:solidFill>
                <a:cs typeface="Arial" pitchFamily="34" charset="0"/>
              </a:rPr>
              <a:t>مقدمه</a:t>
            </a:r>
            <a:r>
              <a:rPr lang="ar-EG" sz="3200" b="1" smtClean="0">
                <a:solidFill>
                  <a:srgbClr val="C00000"/>
                </a:solidFill>
                <a:cs typeface="Arial" pitchFamily="34" charset="0"/>
              </a:rPr>
              <a:t> تاريخية عن تطور الحاسب الآلي</a:t>
            </a:r>
            <a:r>
              <a:rPr lang="ar-SA" sz="3200" b="1" smtClean="0">
                <a:solidFill>
                  <a:srgbClr val="C00000"/>
                </a:solidFill>
                <a:cs typeface="Arial" pitchFamily="34" charset="0"/>
              </a:rPr>
              <a:t>:</a:t>
            </a:r>
            <a:endParaRPr lang="en-US" sz="3200" b="1" smtClean="0">
              <a:solidFill>
                <a:srgbClr val="C00000"/>
              </a:solidFill>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a:spLocks noGrp="1"/>
          </p:cNvSpPr>
          <p:nvPr>
            <p:ph type="sldNum" sz="quarter" idx="10"/>
          </p:nvPr>
        </p:nvSpPr>
        <p:spPr bwMode="auto">
          <a:noFill/>
          <a:ln>
            <a:miter lim="800000"/>
            <a:headEnd/>
            <a:tailEnd/>
          </a:ln>
        </p:spPr>
        <p:txBody>
          <a:bodyPr/>
          <a:lstStyle/>
          <a:p>
            <a:fld id="{F25E404C-6D09-407C-A7EB-A548835910BF}" type="slidenum">
              <a:rPr lang="ar-SA" smtClean="0">
                <a:cs typeface="Arial" pitchFamily="34" charset="0"/>
              </a:rPr>
              <a:pPr/>
              <a:t>6</a:t>
            </a:fld>
            <a:endParaRPr lang="en-US" smtClean="0">
              <a:cs typeface="Arial" pitchFamily="34" charset="0"/>
            </a:endParaRPr>
          </a:p>
        </p:txBody>
      </p:sp>
      <p:sp>
        <p:nvSpPr>
          <p:cNvPr id="6" name="Content Placeholder 2"/>
          <p:cNvSpPr>
            <a:spLocks noGrp="1"/>
          </p:cNvSpPr>
          <p:nvPr>
            <p:ph sz="quarter" idx="4294967295"/>
          </p:nvPr>
        </p:nvSpPr>
        <p:spPr>
          <a:xfrm>
            <a:off x="457200" y="1466850"/>
            <a:ext cx="8839200" cy="2343150"/>
          </a:xfrm>
        </p:spPr>
        <p:txBody>
          <a:bodyPr/>
          <a:lstStyle/>
          <a:p>
            <a:pPr algn="just" rtl="1" eaLnBrk="1" hangingPunct="1"/>
            <a:r>
              <a:rPr lang="ar-SA" sz="3600" smtClean="0">
                <a:cs typeface="Arial" pitchFamily="34" charset="0"/>
              </a:rPr>
              <a:t>ففي عام 1642م توصل عالم الرياضيات الفرنسي </a:t>
            </a:r>
            <a:r>
              <a:rPr lang="ar-SA" sz="3600" smtClean="0">
                <a:solidFill>
                  <a:srgbClr val="C00000"/>
                </a:solidFill>
                <a:cs typeface="Arial" pitchFamily="34" charset="0"/>
              </a:rPr>
              <a:t>باسكال </a:t>
            </a:r>
            <a:r>
              <a:rPr lang="en-US" sz="3600" smtClean="0">
                <a:solidFill>
                  <a:srgbClr val="C00000"/>
                </a:solidFill>
                <a:cs typeface="Arial" pitchFamily="34" charset="0"/>
              </a:rPr>
              <a:t>Pascal</a:t>
            </a:r>
            <a:r>
              <a:rPr lang="ar-SA" sz="3600" smtClean="0">
                <a:solidFill>
                  <a:srgbClr val="C00000"/>
                </a:solidFill>
                <a:cs typeface="Arial" pitchFamily="34" charset="0"/>
              </a:rPr>
              <a:t> </a:t>
            </a:r>
            <a:r>
              <a:rPr lang="ar-SA" sz="3600" smtClean="0">
                <a:cs typeface="Arial" pitchFamily="34" charset="0"/>
              </a:rPr>
              <a:t>إلى اختراع آلة حاسبة ميكانيكية تقوم بعمليتي الجمع والطرح فقط</a:t>
            </a:r>
            <a:r>
              <a:rPr lang="ar-EG" sz="3600" smtClean="0">
                <a:cs typeface="Arial" pitchFamily="34" charset="0"/>
              </a:rPr>
              <a:t>.          </a:t>
            </a:r>
            <a:r>
              <a:rPr lang="ar-EG" sz="3600" b="1" smtClean="0">
                <a:solidFill>
                  <a:srgbClr val="00B0F0"/>
                </a:solidFill>
                <a:cs typeface="Arial" pitchFamily="34" charset="0"/>
              </a:rPr>
              <a:t>(ألة بسكال)</a:t>
            </a:r>
          </a:p>
          <a:p>
            <a:pPr algn="just" rtl="1" eaLnBrk="1" hangingPunct="1"/>
            <a:endParaRPr lang="en-US" sz="3600" smtClean="0">
              <a:cs typeface="Arial" pitchFamily="34" charset="0"/>
            </a:endParaRPr>
          </a:p>
        </p:txBody>
      </p:sp>
      <p:pic>
        <p:nvPicPr>
          <p:cNvPr id="7" name="Picture 2"/>
          <p:cNvPicPr>
            <a:picLocks noChangeAspect="1" noChangeArrowheads="1"/>
          </p:cNvPicPr>
          <p:nvPr/>
        </p:nvPicPr>
        <p:blipFill>
          <a:blip r:embed="rId2"/>
          <a:srcRect/>
          <a:stretch>
            <a:fillRect/>
          </a:stretch>
        </p:blipFill>
        <p:spPr bwMode="auto">
          <a:xfrm>
            <a:off x="1676400" y="3429000"/>
            <a:ext cx="6324600" cy="2667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bwMode="auto">
          <a:noFill/>
          <a:ln>
            <a:miter lim="800000"/>
            <a:headEnd/>
            <a:tailEnd/>
          </a:ln>
        </p:spPr>
        <p:txBody>
          <a:bodyPr/>
          <a:lstStyle/>
          <a:p>
            <a:fld id="{A3B9ADE0-AB46-4CB6-903F-4362290008DC}" type="slidenum">
              <a:rPr lang="ar-SA" smtClean="0">
                <a:cs typeface="Arial" pitchFamily="34" charset="0"/>
              </a:rPr>
              <a:pPr/>
              <a:t>7</a:t>
            </a:fld>
            <a:endParaRPr lang="en-US" smtClean="0">
              <a:cs typeface="Arial" pitchFamily="34" charset="0"/>
            </a:endParaRPr>
          </a:p>
        </p:txBody>
      </p:sp>
      <p:sp>
        <p:nvSpPr>
          <p:cNvPr id="6" name="Content Placeholder 2"/>
          <p:cNvSpPr>
            <a:spLocks noGrp="1"/>
          </p:cNvSpPr>
          <p:nvPr>
            <p:ph sz="quarter" idx="4294967295"/>
          </p:nvPr>
        </p:nvSpPr>
        <p:spPr>
          <a:xfrm>
            <a:off x="457200" y="1447800"/>
            <a:ext cx="8839200" cy="3124200"/>
          </a:xfrm>
        </p:spPr>
        <p:txBody>
          <a:bodyPr/>
          <a:lstStyle/>
          <a:p>
            <a:pPr algn="just" rtl="1" eaLnBrk="1" hangingPunct="1"/>
            <a:r>
              <a:rPr lang="ar-SA" smtClean="0">
                <a:cs typeface="Arial" pitchFamily="34" charset="0"/>
              </a:rPr>
              <a:t>وفي عام 1694م توصل عالم الرياضيات الألماني</a:t>
            </a:r>
            <a:r>
              <a:rPr lang="ar-SA" smtClean="0">
                <a:solidFill>
                  <a:srgbClr val="C00000"/>
                </a:solidFill>
                <a:cs typeface="Arial" pitchFamily="34" charset="0"/>
              </a:rPr>
              <a:t> ليبنز </a:t>
            </a:r>
            <a:r>
              <a:rPr lang="en-US" smtClean="0">
                <a:solidFill>
                  <a:srgbClr val="C00000"/>
                </a:solidFill>
                <a:cs typeface="Arial" pitchFamily="34" charset="0"/>
              </a:rPr>
              <a:t>Leibniz</a:t>
            </a:r>
            <a:r>
              <a:rPr lang="ar-SA" smtClean="0">
                <a:cs typeface="Arial" pitchFamily="34" charset="0"/>
              </a:rPr>
              <a:t> إلى اختراع آلة حاسبة تفوق آلة باسكال، فقد كانت آلته الحاسبة تقوم - إضافة إلى الجمع والطرح - بإجراء عمليتي الضرب والقسمة</a:t>
            </a:r>
            <a:r>
              <a:rPr lang="ar-EG" smtClean="0">
                <a:cs typeface="Arial" pitchFamily="34" charset="0"/>
              </a:rPr>
              <a:t>.     </a:t>
            </a:r>
            <a:r>
              <a:rPr lang="ar-EG" b="1" smtClean="0">
                <a:solidFill>
                  <a:srgbClr val="00B0F0"/>
                </a:solidFill>
                <a:cs typeface="Arial" pitchFamily="34" charset="0"/>
              </a:rPr>
              <a:t>(ألة ليبنز)</a:t>
            </a:r>
          </a:p>
          <a:p>
            <a:pPr algn="just" rtl="1" eaLnBrk="1" hangingPunct="1"/>
            <a:endParaRPr lang="en-US" smtClean="0">
              <a:cs typeface="Arial" pitchFamily="34" charset="0"/>
            </a:endParaRPr>
          </a:p>
        </p:txBody>
      </p:sp>
      <p:pic>
        <p:nvPicPr>
          <p:cNvPr id="7" name="Picture 2"/>
          <p:cNvPicPr>
            <a:picLocks noChangeAspect="1" noChangeArrowheads="1"/>
          </p:cNvPicPr>
          <p:nvPr/>
        </p:nvPicPr>
        <p:blipFill>
          <a:blip r:embed="rId2"/>
          <a:srcRect/>
          <a:stretch>
            <a:fillRect/>
          </a:stretch>
        </p:blipFill>
        <p:spPr bwMode="auto">
          <a:xfrm>
            <a:off x="1905000" y="3733800"/>
            <a:ext cx="6019800" cy="2514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a:spLocks noGrp="1"/>
          </p:cNvSpPr>
          <p:nvPr>
            <p:ph type="sldNum" sz="quarter" idx="10"/>
          </p:nvPr>
        </p:nvSpPr>
        <p:spPr bwMode="auto">
          <a:noFill/>
          <a:ln>
            <a:miter lim="800000"/>
            <a:headEnd/>
            <a:tailEnd/>
          </a:ln>
        </p:spPr>
        <p:txBody>
          <a:bodyPr/>
          <a:lstStyle/>
          <a:p>
            <a:fld id="{B35E2A8B-264F-493E-86D6-2AF21C99BF74}" type="slidenum">
              <a:rPr lang="ar-SA" smtClean="0">
                <a:cs typeface="Arial" pitchFamily="34" charset="0"/>
              </a:rPr>
              <a:pPr/>
              <a:t>8</a:t>
            </a:fld>
            <a:endParaRPr lang="en-US" smtClean="0">
              <a:cs typeface="Arial" pitchFamily="34" charset="0"/>
            </a:endParaRPr>
          </a:p>
        </p:txBody>
      </p:sp>
      <p:sp>
        <p:nvSpPr>
          <p:cNvPr id="5" name="Content Placeholder 2"/>
          <p:cNvSpPr txBox="1">
            <a:spLocks/>
          </p:cNvSpPr>
          <p:nvPr/>
        </p:nvSpPr>
        <p:spPr>
          <a:xfrm>
            <a:off x="533400" y="1524000"/>
            <a:ext cx="8839200" cy="3124200"/>
          </a:xfrm>
          <a:prstGeom prst="rect">
            <a:avLst/>
          </a:prstGeom>
        </p:spPr>
        <p:txBody>
          <a:bodyPr/>
          <a:lstStyle/>
          <a:p>
            <a:pPr marL="342900" indent="-342900" algn="just">
              <a:spcBef>
                <a:spcPct val="20000"/>
              </a:spcBef>
              <a:buFont typeface="Arial" pitchFamily="34" charset="0"/>
              <a:buChar char="•"/>
              <a:defRPr/>
            </a:pPr>
            <a:r>
              <a:rPr lang="ar-SA" sz="3600" dirty="0">
                <a:solidFill>
                  <a:srgbClr val="0E478A"/>
                </a:solidFill>
                <a:latin typeface="+mn-lt"/>
                <a:cs typeface="Arial" charset="0"/>
              </a:rPr>
              <a:t>وفي عام 1835م توصل عالم الرياضيات والمهندس الميكانيكي الإنجليزي </a:t>
            </a:r>
            <a:r>
              <a:rPr lang="ar-SA" sz="3600" dirty="0" err="1">
                <a:solidFill>
                  <a:srgbClr val="C00000"/>
                </a:solidFill>
                <a:latin typeface="+mn-lt"/>
                <a:cs typeface="Arial" charset="0"/>
              </a:rPr>
              <a:t>باباج</a:t>
            </a:r>
            <a:r>
              <a:rPr lang="ar-SA" sz="3600" dirty="0">
                <a:solidFill>
                  <a:srgbClr val="C00000"/>
                </a:solidFill>
                <a:latin typeface="+mn-lt"/>
                <a:cs typeface="Arial" charset="0"/>
              </a:rPr>
              <a:t> </a:t>
            </a:r>
            <a:r>
              <a:rPr lang="en-US" sz="3600" dirty="0">
                <a:solidFill>
                  <a:srgbClr val="C00000"/>
                </a:solidFill>
                <a:latin typeface="+mn-lt"/>
                <a:cs typeface="Arial" charset="0"/>
              </a:rPr>
              <a:t>Babbage</a:t>
            </a:r>
            <a:r>
              <a:rPr lang="ar-SA" sz="3600" dirty="0">
                <a:solidFill>
                  <a:srgbClr val="FFFF00"/>
                </a:solidFill>
                <a:latin typeface="+mn-lt"/>
                <a:cs typeface="Arial" charset="0"/>
              </a:rPr>
              <a:t> </a:t>
            </a:r>
            <a:r>
              <a:rPr lang="ar-SA" sz="3600" dirty="0">
                <a:solidFill>
                  <a:srgbClr val="0E478A"/>
                </a:solidFill>
                <a:latin typeface="+mn-lt"/>
                <a:cs typeface="Arial" charset="0"/>
              </a:rPr>
              <a:t>إلى اختراع آلة حاسبة قادرة على إجراء العمليات الحسابية وطباعة الأعداد والنتائج ، وسماها </a:t>
            </a:r>
            <a:r>
              <a:rPr lang="ar-EG" sz="3600" b="1" dirty="0">
                <a:solidFill>
                  <a:srgbClr val="00B0F0"/>
                </a:solidFill>
                <a:latin typeface="+mn-lt"/>
                <a:cs typeface="Arial" charset="0"/>
              </a:rPr>
              <a:t>(</a:t>
            </a:r>
            <a:r>
              <a:rPr lang="ar-SA" sz="3600" b="1" dirty="0">
                <a:solidFill>
                  <a:srgbClr val="00B0F0"/>
                </a:solidFill>
                <a:latin typeface="+mn-lt"/>
                <a:cs typeface="Arial" charset="0"/>
              </a:rPr>
              <a:t>آلة الفروق</a:t>
            </a:r>
            <a:r>
              <a:rPr lang="ar-EG" sz="3600" b="1" dirty="0">
                <a:solidFill>
                  <a:srgbClr val="00B0F0"/>
                </a:solidFill>
                <a:latin typeface="+mn-lt"/>
                <a:cs typeface="Arial" charset="0"/>
              </a:rPr>
              <a:t>)</a:t>
            </a:r>
            <a:r>
              <a:rPr lang="ar-EG" sz="3600" dirty="0">
                <a:solidFill>
                  <a:srgbClr val="0E478A"/>
                </a:solidFill>
                <a:latin typeface="+mn-lt"/>
                <a:cs typeface="Arial" charset="0"/>
              </a:rPr>
              <a:t>.</a:t>
            </a:r>
          </a:p>
          <a:p>
            <a:pPr marL="342900" indent="-342900" algn="just">
              <a:spcBef>
                <a:spcPct val="20000"/>
              </a:spcBef>
              <a:buFont typeface="Arial" pitchFamily="34" charset="0"/>
              <a:buChar char="•"/>
              <a:defRPr/>
            </a:pPr>
            <a:endParaRPr lang="ar-EG" sz="3600" dirty="0">
              <a:solidFill>
                <a:srgbClr val="0E478A"/>
              </a:solidFill>
              <a:latin typeface="+mn-lt"/>
              <a:cs typeface="Arial" charset="0"/>
            </a:endParaRPr>
          </a:p>
          <a:p>
            <a:pPr marL="342900" indent="-342900" algn="just">
              <a:spcBef>
                <a:spcPct val="20000"/>
              </a:spcBef>
              <a:buFont typeface="Arial" pitchFamily="34" charset="0"/>
              <a:buChar char="•"/>
              <a:defRPr/>
            </a:pPr>
            <a:endParaRPr lang="en-US" sz="3600" dirty="0">
              <a:solidFill>
                <a:srgbClr val="0E478A"/>
              </a:solidFill>
              <a:latin typeface="+mn-lt"/>
              <a:cs typeface="Arial" charset="0"/>
            </a:endParaRPr>
          </a:p>
        </p:txBody>
      </p:sp>
      <p:pic>
        <p:nvPicPr>
          <p:cNvPr id="6" name="Picture 3"/>
          <p:cNvPicPr>
            <a:picLocks noChangeAspect="1" noChangeArrowheads="1"/>
          </p:cNvPicPr>
          <p:nvPr/>
        </p:nvPicPr>
        <p:blipFill>
          <a:blip r:embed="rId2"/>
          <a:srcRect/>
          <a:stretch>
            <a:fillRect/>
          </a:stretch>
        </p:blipFill>
        <p:spPr bwMode="auto">
          <a:xfrm>
            <a:off x="1828800" y="3962400"/>
            <a:ext cx="5486400" cy="21717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رقم الشريحة 3"/>
          <p:cNvSpPr>
            <a:spLocks noGrp="1"/>
          </p:cNvSpPr>
          <p:nvPr>
            <p:ph type="sldNum" sz="quarter" idx="10"/>
          </p:nvPr>
        </p:nvSpPr>
        <p:spPr bwMode="auto">
          <a:noFill/>
          <a:ln>
            <a:miter lim="800000"/>
            <a:headEnd/>
            <a:tailEnd/>
          </a:ln>
        </p:spPr>
        <p:txBody>
          <a:bodyPr/>
          <a:lstStyle/>
          <a:p>
            <a:fld id="{0E099D66-7A4F-4429-B688-9844BC9BC0E6}" type="slidenum">
              <a:rPr lang="ar-SA" smtClean="0">
                <a:cs typeface="Arial" pitchFamily="34" charset="0"/>
              </a:rPr>
              <a:pPr/>
              <a:t>9</a:t>
            </a:fld>
            <a:endParaRPr lang="en-US" smtClean="0">
              <a:cs typeface="Arial" pitchFamily="34" charset="0"/>
            </a:endParaRPr>
          </a:p>
        </p:txBody>
      </p:sp>
      <p:sp>
        <p:nvSpPr>
          <p:cNvPr id="5" name="Content Placeholder 2"/>
          <p:cNvSpPr>
            <a:spLocks noGrp="1"/>
          </p:cNvSpPr>
          <p:nvPr>
            <p:ph sz="quarter" idx="4294967295"/>
          </p:nvPr>
        </p:nvSpPr>
        <p:spPr>
          <a:xfrm>
            <a:off x="685800" y="1752600"/>
            <a:ext cx="8382000" cy="3124200"/>
          </a:xfrm>
        </p:spPr>
        <p:txBody>
          <a:bodyPr>
            <a:noAutofit/>
          </a:bodyPr>
          <a:lstStyle/>
          <a:p>
            <a:pPr algn="just" rtl="1" eaLnBrk="1" hangingPunct="1">
              <a:defRPr/>
            </a:pPr>
            <a:r>
              <a:rPr lang="ar-SA" sz="3600" dirty="0" smtClean="0">
                <a:cs typeface="+mn-cs"/>
              </a:rPr>
              <a:t>وفي </a:t>
            </a:r>
            <a:r>
              <a:rPr lang="ar-SA" sz="3600" dirty="0">
                <a:cs typeface="+mn-cs"/>
              </a:rPr>
              <a:t>عام 1939م تمكن العالم الأمريكي </a:t>
            </a:r>
            <a:r>
              <a:rPr lang="ar-SA" sz="3600" dirty="0">
                <a:solidFill>
                  <a:srgbClr val="C00000"/>
                </a:solidFill>
                <a:cs typeface="+mn-cs"/>
              </a:rPr>
              <a:t>آيكن </a:t>
            </a:r>
            <a:r>
              <a:rPr lang="en-US" sz="3600" dirty="0">
                <a:solidFill>
                  <a:srgbClr val="C00000"/>
                </a:solidFill>
                <a:cs typeface="+mn-cs"/>
              </a:rPr>
              <a:t>Aiken</a:t>
            </a:r>
            <a:r>
              <a:rPr lang="ar-SA" sz="3600" dirty="0">
                <a:solidFill>
                  <a:srgbClr val="FFFF00"/>
                </a:solidFill>
                <a:cs typeface="+mn-cs"/>
              </a:rPr>
              <a:t> </a:t>
            </a:r>
            <a:r>
              <a:rPr lang="ar-SA" sz="3600" dirty="0">
                <a:cs typeface="+mn-cs"/>
              </a:rPr>
              <a:t>من تطوير أول حاسب آلي قادر على إجراء العمليات الحسابية وتخزين البيانات في الذاكرة ، وقد تمت تسمية حاسبه </a:t>
            </a:r>
            <a:r>
              <a:rPr lang="ar-EG" sz="3600" b="1" dirty="0" smtClean="0">
                <a:cs typeface="+mn-cs"/>
              </a:rPr>
              <a:t>(</a:t>
            </a:r>
            <a:r>
              <a:rPr lang="ar-SA" sz="3600" b="1" dirty="0" smtClean="0">
                <a:cs typeface="+mn-cs"/>
              </a:rPr>
              <a:t>مارك1 </a:t>
            </a:r>
            <a:r>
              <a:rPr lang="en-US" sz="3600" b="1" dirty="0">
                <a:cs typeface="+mn-cs"/>
              </a:rPr>
              <a:t>Mark1 </a:t>
            </a:r>
            <a:r>
              <a:rPr lang="ar-EG" sz="3600" b="1" dirty="0" smtClean="0">
                <a:cs typeface="+mn-cs"/>
              </a:rPr>
              <a:t>)</a:t>
            </a:r>
            <a:r>
              <a:rPr lang="ar-SA" sz="3600" dirty="0" smtClean="0">
                <a:cs typeface="+mn-cs"/>
              </a:rPr>
              <a:t>، </a:t>
            </a:r>
            <a:r>
              <a:rPr lang="ar-SA" sz="3600" dirty="0">
                <a:cs typeface="+mn-cs"/>
              </a:rPr>
              <a:t>وبلغ طوله 15 </a:t>
            </a:r>
            <a:r>
              <a:rPr lang="ar-SA" sz="3600" dirty="0" smtClean="0">
                <a:cs typeface="+mn-cs"/>
              </a:rPr>
              <a:t>متر</a:t>
            </a:r>
            <a:r>
              <a:rPr lang="ar-EG" sz="3600" dirty="0" smtClean="0">
                <a:cs typeface="+mn-cs"/>
              </a:rPr>
              <a:t>ا</a:t>
            </a:r>
            <a:r>
              <a:rPr lang="ar-SA" sz="3600" dirty="0" smtClean="0">
                <a:cs typeface="+mn-cs"/>
              </a:rPr>
              <a:t>، </a:t>
            </a:r>
            <a:r>
              <a:rPr lang="ar-SA" sz="3600" dirty="0">
                <a:cs typeface="+mn-cs"/>
              </a:rPr>
              <a:t>وارتفاعه 2.4 </a:t>
            </a:r>
            <a:r>
              <a:rPr lang="ar-SA" sz="3600" dirty="0" smtClean="0">
                <a:cs typeface="+mn-cs"/>
              </a:rPr>
              <a:t>متر</a:t>
            </a:r>
            <a:r>
              <a:rPr lang="ar-EG" sz="3600" dirty="0" smtClean="0">
                <a:cs typeface="+mn-cs"/>
              </a:rPr>
              <a:t>ا.</a:t>
            </a:r>
          </a:p>
          <a:p>
            <a:pPr algn="just" rtl="1" eaLnBrk="1" hangingPunct="1">
              <a:defRPr/>
            </a:pPr>
            <a:endParaRPr lang="en-US" sz="3600" dirty="0">
              <a:cs typeface="+mn-cs"/>
            </a:endParaRPr>
          </a:p>
          <a:p>
            <a:pPr algn="just" rtl="1" eaLnBrk="1" hangingPunct="1">
              <a:defRPr/>
            </a:pPr>
            <a:endParaRPr lang="en-US" sz="3600" dirty="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رقم الشريحة 3"/>
          <p:cNvSpPr>
            <a:spLocks noGrp="1"/>
          </p:cNvSpPr>
          <p:nvPr>
            <p:ph type="sldNum" sz="quarter" idx="10"/>
          </p:nvPr>
        </p:nvSpPr>
        <p:spPr bwMode="auto">
          <a:noFill/>
          <a:ln>
            <a:miter lim="800000"/>
            <a:headEnd/>
            <a:tailEnd/>
          </a:ln>
        </p:spPr>
        <p:txBody>
          <a:bodyPr/>
          <a:lstStyle/>
          <a:p>
            <a:fld id="{CC95F79B-ECD8-4AAF-A0AD-7E0E699F0346}" type="slidenum">
              <a:rPr lang="ar-SA" smtClean="0">
                <a:cs typeface="Arial" pitchFamily="34" charset="0"/>
              </a:rPr>
              <a:pPr/>
              <a:t>10</a:t>
            </a:fld>
            <a:endParaRPr lang="en-US" smtClean="0">
              <a:cs typeface="Arial" pitchFamily="34" charset="0"/>
            </a:endParaRPr>
          </a:p>
        </p:txBody>
      </p:sp>
      <p:sp>
        <p:nvSpPr>
          <p:cNvPr id="5" name="Content Placeholder 2"/>
          <p:cNvSpPr>
            <a:spLocks noGrp="1"/>
          </p:cNvSpPr>
          <p:nvPr>
            <p:ph sz="quarter" idx="4294967295"/>
          </p:nvPr>
        </p:nvSpPr>
        <p:spPr>
          <a:xfrm>
            <a:off x="381000" y="1524000"/>
            <a:ext cx="9067800" cy="4724400"/>
          </a:xfrm>
        </p:spPr>
        <p:txBody>
          <a:bodyPr>
            <a:noAutofit/>
          </a:bodyPr>
          <a:lstStyle/>
          <a:p>
            <a:pPr algn="just" rtl="1" eaLnBrk="1" hangingPunct="1">
              <a:defRPr/>
            </a:pPr>
            <a:r>
              <a:rPr lang="ar-SA" dirty="0" smtClean="0">
                <a:cs typeface="+mn-cs"/>
              </a:rPr>
              <a:t>في </a:t>
            </a:r>
            <a:r>
              <a:rPr lang="ar-SA" dirty="0">
                <a:cs typeface="+mn-cs"/>
              </a:rPr>
              <a:t>عام 1946م توصل العالمان </a:t>
            </a:r>
            <a:r>
              <a:rPr lang="ar-SA" dirty="0">
                <a:solidFill>
                  <a:srgbClr val="C00000"/>
                </a:solidFill>
                <a:cs typeface="+mn-cs"/>
              </a:rPr>
              <a:t>إيكرت </a:t>
            </a:r>
            <a:r>
              <a:rPr lang="en-US" dirty="0">
                <a:solidFill>
                  <a:srgbClr val="C00000"/>
                </a:solidFill>
                <a:cs typeface="+mn-cs"/>
              </a:rPr>
              <a:t>Eckert</a:t>
            </a:r>
            <a:r>
              <a:rPr lang="ar-SA" dirty="0">
                <a:solidFill>
                  <a:srgbClr val="C00000"/>
                </a:solidFill>
                <a:cs typeface="+mn-cs"/>
              </a:rPr>
              <a:t> وموشلي </a:t>
            </a:r>
            <a:r>
              <a:rPr lang="en-US" dirty="0" err="1">
                <a:solidFill>
                  <a:srgbClr val="C00000"/>
                </a:solidFill>
                <a:cs typeface="+mn-cs"/>
              </a:rPr>
              <a:t>Mauchly</a:t>
            </a:r>
            <a:r>
              <a:rPr lang="ar-SA" dirty="0">
                <a:cs typeface="+mn-cs"/>
              </a:rPr>
              <a:t> إلى تصنيع أول حاسب آلي يستخدم التيار الكهربائي بدلا من التروس ، وقد تمت تسمية حاسبهما </a:t>
            </a:r>
            <a:r>
              <a:rPr lang="ar-EG" b="1" dirty="0" smtClean="0">
                <a:solidFill>
                  <a:srgbClr val="00B0F0"/>
                </a:solidFill>
                <a:cs typeface="+mn-cs"/>
              </a:rPr>
              <a:t>(</a:t>
            </a:r>
            <a:r>
              <a:rPr lang="ar-SA" b="1" dirty="0" smtClean="0">
                <a:solidFill>
                  <a:srgbClr val="00B0F0"/>
                </a:solidFill>
                <a:cs typeface="+mn-cs"/>
              </a:rPr>
              <a:t>المجمعة </a:t>
            </a:r>
            <a:r>
              <a:rPr lang="ar-SA" b="1" dirty="0">
                <a:solidFill>
                  <a:srgbClr val="00B0F0"/>
                </a:solidFill>
                <a:cs typeface="+mn-cs"/>
              </a:rPr>
              <a:t>والحاسبة الإلكترونية </a:t>
            </a:r>
            <a:r>
              <a:rPr lang="ar-SA" b="1" dirty="0" smtClean="0">
                <a:solidFill>
                  <a:srgbClr val="00B0F0"/>
                </a:solidFill>
                <a:cs typeface="+mn-cs"/>
              </a:rPr>
              <a:t>العددية</a:t>
            </a:r>
            <a:r>
              <a:rPr lang="ar-EG" b="1" dirty="0" smtClean="0">
                <a:solidFill>
                  <a:srgbClr val="00B0F0"/>
                </a:solidFill>
                <a:cs typeface="+mn-cs"/>
              </a:rPr>
              <a:t>)</a:t>
            </a:r>
            <a:r>
              <a:rPr lang="ar-SA" b="1" dirty="0" smtClean="0">
                <a:solidFill>
                  <a:srgbClr val="00B0F0"/>
                </a:solidFill>
                <a:cs typeface="+mn-cs"/>
              </a:rPr>
              <a:t> </a:t>
            </a:r>
            <a:r>
              <a:rPr lang="ar-SA" dirty="0" smtClean="0">
                <a:cs typeface="+mn-cs"/>
              </a:rPr>
              <a:t>وقد </a:t>
            </a:r>
            <a:r>
              <a:rPr lang="ar-SA" dirty="0">
                <a:cs typeface="+mn-cs"/>
              </a:rPr>
              <a:t>كان أسرع آلاف المرات من حاسبات التروس ، فقد كان ينفذ 5000 عملية حسابية في الثانية الواحدة ، ولكنه لم يكن يملك ذاكرة تخزينية ، وقد بلغ وزنه 30 طنا ، وكان يشغل مساحة 500 قدم مربع ، وكان يستهلك طاقة كهربائية مرتفعة.</a:t>
            </a:r>
            <a:endParaRPr lang="en-US" dirty="0">
              <a:cs typeface="+mn-cs"/>
            </a:endParaRPr>
          </a:p>
          <a:p>
            <a:pPr algn="just" rtl="1" eaLnBrk="1" hangingPunct="1">
              <a:defRPr/>
            </a:pPr>
            <a:endParaRPr lang="en-US" dirty="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رقم الشريحة 3"/>
          <p:cNvSpPr>
            <a:spLocks noGrp="1"/>
          </p:cNvSpPr>
          <p:nvPr>
            <p:ph type="sldNum" sz="quarter" idx="10"/>
          </p:nvPr>
        </p:nvSpPr>
        <p:spPr bwMode="auto">
          <a:noFill/>
          <a:ln>
            <a:miter lim="800000"/>
            <a:headEnd/>
            <a:tailEnd/>
          </a:ln>
        </p:spPr>
        <p:txBody>
          <a:bodyPr/>
          <a:lstStyle/>
          <a:p>
            <a:fld id="{39A5AFE2-8EAB-4B30-839B-BBEECD537A4D}" type="slidenum">
              <a:rPr lang="ar-SA" smtClean="0">
                <a:cs typeface="Arial" pitchFamily="34" charset="0"/>
              </a:rPr>
              <a:pPr/>
              <a:t>11</a:t>
            </a:fld>
            <a:endParaRPr lang="en-US" smtClean="0">
              <a:cs typeface="Arial" pitchFamily="34" charset="0"/>
            </a:endParaRPr>
          </a:p>
        </p:txBody>
      </p:sp>
      <p:sp>
        <p:nvSpPr>
          <p:cNvPr id="5" name="Content Placeholder 2"/>
          <p:cNvSpPr>
            <a:spLocks noGrp="1"/>
          </p:cNvSpPr>
          <p:nvPr>
            <p:ph sz="quarter" idx="4294967295"/>
          </p:nvPr>
        </p:nvSpPr>
        <p:spPr>
          <a:xfrm>
            <a:off x="304800" y="1600200"/>
            <a:ext cx="9067800" cy="4191000"/>
          </a:xfrm>
        </p:spPr>
        <p:txBody>
          <a:bodyPr>
            <a:noAutofit/>
          </a:bodyPr>
          <a:lstStyle/>
          <a:p>
            <a:pPr algn="just" rtl="1" eaLnBrk="1" hangingPunct="1">
              <a:defRPr/>
            </a:pPr>
            <a:r>
              <a:rPr lang="ar-SA" dirty="0">
                <a:cs typeface="+mn-cs"/>
              </a:rPr>
              <a:t>وفي عام 1947م </a:t>
            </a:r>
            <a:r>
              <a:rPr lang="ar-SA" dirty="0" smtClean="0">
                <a:cs typeface="+mn-cs"/>
              </a:rPr>
              <a:t>اقترح عالم </a:t>
            </a:r>
            <a:r>
              <a:rPr lang="ar-SA" dirty="0">
                <a:cs typeface="+mn-cs"/>
              </a:rPr>
              <a:t>الرياضيات الأمريكي</a:t>
            </a:r>
            <a:r>
              <a:rPr lang="ar-SA" dirty="0">
                <a:solidFill>
                  <a:srgbClr val="C00000"/>
                </a:solidFill>
                <a:cs typeface="+mn-cs"/>
              </a:rPr>
              <a:t> نيومان </a:t>
            </a:r>
            <a:r>
              <a:rPr lang="en-US" dirty="0">
                <a:solidFill>
                  <a:srgbClr val="FFFF00"/>
                </a:solidFill>
                <a:cs typeface="+mn-cs"/>
              </a:rPr>
              <a:t>Neumann</a:t>
            </a:r>
            <a:r>
              <a:rPr lang="ar-SA" dirty="0">
                <a:cs typeface="+mn-cs"/>
              </a:rPr>
              <a:t> </a:t>
            </a:r>
            <a:r>
              <a:rPr lang="ar-SA" dirty="0" smtClean="0">
                <a:cs typeface="+mn-cs"/>
              </a:rPr>
              <a:t>استخدام </a:t>
            </a:r>
            <a:r>
              <a:rPr lang="ar-SA" dirty="0">
                <a:solidFill>
                  <a:srgbClr val="FF0000"/>
                </a:solidFill>
                <a:cs typeface="+mn-cs"/>
              </a:rPr>
              <a:t>النظام الثنائي </a:t>
            </a:r>
            <a:r>
              <a:rPr lang="ar-SA" dirty="0" smtClean="0">
                <a:cs typeface="+mn-cs"/>
              </a:rPr>
              <a:t>المكون </a:t>
            </a:r>
            <a:r>
              <a:rPr lang="ar-SA" dirty="0">
                <a:cs typeface="+mn-cs"/>
              </a:rPr>
              <a:t>من عددين فقط بدلا من النظام العشري </a:t>
            </a:r>
            <a:r>
              <a:rPr lang="ar-SA" dirty="0" smtClean="0">
                <a:cs typeface="+mn-cs"/>
              </a:rPr>
              <a:t>المكون </a:t>
            </a:r>
            <a:r>
              <a:rPr lang="ar-SA" dirty="0">
                <a:cs typeface="+mn-cs"/>
              </a:rPr>
              <a:t>من عشرة أعداد ، واقترح أيضا ذاكرة لتخزين التعليمات والبيانات.</a:t>
            </a:r>
            <a:endParaRPr lang="en-US" dirty="0">
              <a:cs typeface="+mn-cs"/>
            </a:endParaRPr>
          </a:p>
          <a:p>
            <a:pPr algn="just" rtl="1" eaLnBrk="1" hangingPunct="1">
              <a:defRPr/>
            </a:pPr>
            <a:r>
              <a:rPr lang="ar-SA" dirty="0">
                <a:cs typeface="+mn-cs"/>
              </a:rPr>
              <a:t>ومنذ ذلك الحين أخذ الحاسب الآلي يزداد تطورا وصغرا وسرعة ، </a:t>
            </a:r>
            <a:r>
              <a:rPr lang="ar-SA" dirty="0" smtClean="0">
                <a:cs typeface="+mn-cs"/>
              </a:rPr>
              <a:t>وتنوعت </a:t>
            </a:r>
            <a:r>
              <a:rPr lang="ar-SA" dirty="0">
                <a:cs typeface="+mn-cs"/>
              </a:rPr>
              <a:t>مهامه ووظائفه واستخداماته وتطبيقاته ، ومع ذلك فما يزال يحتفظ باسمه القديم الذي يشير إلى الوظيفة الرئيسية التي أخترع أساسا من أجلها </a:t>
            </a:r>
            <a:r>
              <a:rPr lang="ar-SA" b="1" dirty="0">
                <a:solidFill>
                  <a:srgbClr val="00B0F0"/>
                </a:solidFill>
                <a:cs typeface="+mn-cs"/>
              </a:rPr>
              <a:t>"الحاسب"</a:t>
            </a:r>
            <a:r>
              <a:rPr lang="ar-SA" dirty="0">
                <a:cs typeface="+mn-cs"/>
              </a:rPr>
              <a:t>.</a:t>
            </a:r>
            <a:endParaRPr lang="en-US" dirty="0">
              <a:cs typeface="+mn-cs"/>
            </a:endParaRPr>
          </a:p>
          <a:p>
            <a:pPr algn="just" rtl="1" eaLnBrk="1" hangingPunct="1">
              <a:defRPr/>
            </a:pPr>
            <a:endParaRPr lang="en-US" dirty="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رقم الشريحة 3"/>
          <p:cNvSpPr>
            <a:spLocks noGrp="1"/>
          </p:cNvSpPr>
          <p:nvPr>
            <p:ph type="sldNum" sz="quarter" idx="10"/>
          </p:nvPr>
        </p:nvSpPr>
        <p:spPr bwMode="auto">
          <a:noFill/>
          <a:ln>
            <a:miter lim="800000"/>
            <a:headEnd/>
            <a:tailEnd/>
          </a:ln>
        </p:spPr>
        <p:txBody>
          <a:bodyPr/>
          <a:lstStyle/>
          <a:p>
            <a:fld id="{84E72767-6D05-439B-915A-30A92941318F}" type="slidenum">
              <a:rPr lang="ar-SA" smtClean="0">
                <a:cs typeface="Arial" pitchFamily="34" charset="0"/>
              </a:rPr>
              <a:pPr/>
              <a:t>12</a:t>
            </a:fld>
            <a:endParaRPr lang="en-US" smtClean="0">
              <a:cs typeface="Arial" pitchFamily="34" charset="0"/>
            </a:endParaRPr>
          </a:p>
        </p:txBody>
      </p:sp>
      <p:sp>
        <p:nvSpPr>
          <p:cNvPr id="5" name="Content Placeholder 2"/>
          <p:cNvSpPr>
            <a:spLocks noGrp="1"/>
          </p:cNvSpPr>
          <p:nvPr>
            <p:ph sz="quarter" idx="4294967295"/>
          </p:nvPr>
        </p:nvSpPr>
        <p:spPr>
          <a:xfrm>
            <a:off x="381000" y="1524000"/>
            <a:ext cx="9067800" cy="3124200"/>
          </a:xfrm>
        </p:spPr>
        <p:txBody>
          <a:bodyPr>
            <a:noAutofit/>
          </a:bodyPr>
          <a:lstStyle/>
          <a:p>
            <a:pPr algn="just" rtl="1" eaLnBrk="1" hangingPunct="1">
              <a:defRPr/>
            </a:pPr>
            <a:r>
              <a:rPr lang="ar-SA" dirty="0">
                <a:cs typeface="+mn-cs"/>
              </a:rPr>
              <a:t>وفي عام 1963م بدأت أول محاولة جادة لاستخدام الحاسب الآلي في التعليم من خلال النظام التعليمي في جامعة </a:t>
            </a:r>
            <a:r>
              <a:rPr lang="ar-SA" dirty="0" err="1">
                <a:cs typeface="+mn-cs"/>
              </a:rPr>
              <a:t>إيلينوي</a:t>
            </a:r>
            <a:r>
              <a:rPr lang="ar-SA" dirty="0">
                <a:cs typeface="+mn-cs"/>
              </a:rPr>
              <a:t> </a:t>
            </a:r>
            <a:r>
              <a:rPr lang="ar-SA" dirty="0" smtClean="0">
                <a:cs typeface="+mn-cs"/>
              </a:rPr>
              <a:t>الأمريكية</a:t>
            </a:r>
          </a:p>
          <a:p>
            <a:pPr algn="just" rtl="1" eaLnBrk="1" hangingPunct="1">
              <a:buFont typeface="Arial" pitchFamily="34" charset="0"/>
              <a:buNone/>
              <a:defRPr/>
            </a:pPr>
            <a:endParaRPr lang="en-US" b="1" dirty="0" smtClean="0">
              <a:solidFill>
                <a:srgbClr val="00B0F0"/>
              </a:solidFill>
              <a:cs typeface="+mn-cs"/>
            </a:endParaRPr>
          </a:p>
          <a:p>
            <a:pPr algn="just" rtl="1" eaLnBrk="1" hangingPunct="1">
              <a:defRPr/>
            </a:pPr>
            <a:r>
              <a:rPr lang="ar-SA" dirty="0" smtClean="0">
                <a:cs typeface="+mn-cs"/>
              </a:rPr>
              <a:t>وفي </a:t>
            </a:r>
            <a:r>
              <a:rPr lang="ar-SA" dirty="0">
                <a:cs typeface="+mn-cs"/>
              </a:rPr>
              <a:t>نفس </a:t>
            </a:r>
            <a:r>
              <a:rPr lang="ar-SA" dirty="0" smtClean="0">
                <a:cs typeface="+mn-cs"/>
              </a:rPr>
              <a:t>العام أطلقت </a:t>
            </a:r>
            <a:r>
              <a:rPr lang="ar-SA" dirty="0">
                <a:cs typeface="+mn-cs"/>
              </a:rPr>
              <a:t>جامعة ستانفورد </a:t>
            </a:r>
            <a:r>
              <a:rPr lang="ar-SA" dirty="0" smtClean="0">
                <a:cs typeface="+mn-cs"/>
              </a:rPr>
              <a:t>الأمريكية نظام  </a:t>
            </a:r>
            <a:r>
              <a:rPr lang="ar-SA" dirty="0">
                <a:cs typeface="+mn-cs"/>
              </a:rPr>
              <a:t>باسم </a:t>
            </a:r>
            <a:r>
              <a:rPr lang="en-US" dirty="0" smtClean="0">
                <a:solidFill>
                  <a:srgbClr val="C00000"/>
                </a:solidFill>
                <a:cs typeface="+mn-cs"/>
              </a:rPr>
              <a:t>)</a:t>
            </a:r>
            <a:r>
              <a:rPr lang="ar-SA" dirty="0" smtClean="0">
                <a:solidFill>
                  <a:srgbClr val="C00000"/>
                </a:solidFill>
                <a:cs typeface="+mn-cs"/>
              </a:rPr>
              <a:t>التعليم </a:t>
            </a:r>
            <a:r>
              <a:rPr lang="ar-SA" dirty="0">
                <a:solidFill>
                  <a:srgbClr val="C00000"/>
                </a:solidFill>
                <a:cs typeface="+mn-cs"/>
              </a:rPr>
              <a:t>بمساعدة الحاسب </a:t>
            </a:r>
            <a:r>
              <a:rPr lang="ar-SA" dirty="0" smtClean="0">
                <a:solidFill>
                  <a:srgbClr val="C00000"/>
                </a:solidFill>
                <a:cs typeface="+mn-cs"/>
              </a:rPr>
              <a:t>الآلي</a:t>
            </a:r>
            <a:r>
              <a:rPr lang="en-US" dirty="0" smtClean="0">
                <a:solidFill>
                  <a:srgbClr val="C00000"/>
                </a:solidFill>
                <a:cs typeface="+mn-cs"/>
              </a:rPr>
              <a:t>(</a:t>
            </a:r>
            <a:r>
              <a:rPr lang="ar-SA" dirty="0" smtClean="0">
                <a:solidFill>
                  <a:srgbClr val="C00000"/>
                </a:solidFill>
                <a:cs typeface="+mn-cs"/>
              </a:rPr>
              <a:t> </a:t>
            </a:r>
            <a:r>
              <a:rPr lang="en-US" dirty="0">
                <a:cs typeface="+mn-cs"/>
              </a:rPr>
              <a:t>Computer Assisted Instruction</a:t>
            </a:r>
            <a:r>
              <a:rPr lang="ar-SA" dirty="0">
                <a:cs typeface="+mn-cs"/>
              </a:rPr>
              <a:t> </a:t>
            </a:r>
            <a:r>
              <a:rPr lang="ar-SA" b="1" dirty="0">
                <a:solidFill>
                  <a:srgbClr val="00B0F0"/>
                </a:solidFill>
                <a:cs typeface="+mn-cs"/>
              </a:rPr>
              <a:t>(</a:t>
            </a:r>
            <a:r>
              <a:rPr lang="en-US" b="1" dirty="0">
                <a:solidFill>
                  <a:srgbClr val="00B0F0"/>
                </a:solidFill>
                <a:cs typeface="+mn-cs"/>
              </a:rPr>
              <a:t>CAI</a:t>
            </a:r>
            <a:r>
              <a:rPr lang="ar-SA" b="1" dirty="0">
                <a:solidFill>
                  <a:srgbClr val="00B0F0"/>
                </a:solidFill>
                <a:cs typeface="+mn-cs"/>
              </a:rPr>
              <a:t>) </a:t>
            </a:r>
            <a:r>
              <a:rPr lang="ar-SA" dirty="0">
                <a:cs typeface="+mn-cs"/>
              </a:rPr>
              <a:t>، وكان الغرض من هذا النظام تصميم مناهج تعليمية معتمدة على الحاسب الآلي في المرحلة الابتدائية في الرياضيات والقراءة على وجه الخصوص.</a:t>
            </a:r>
            <a:endParaRPr lang="en-US" dirty="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رقم الشريحة 3"/>
          <p:cNvSpPr>
            <a:spLocks noGrp="1"/>
          </p:cNvSpPr>
          <p:nvPr>
            <p:ph type="sldNum" sz="quarter" idx="10"/>
          </p:nvPr>
        </p:nvSpPr>
        <p:spPr bwMode="auto">
          <a:noFill/>
          <a:ln>
            <a:miter lim="800000"/>
            <a:headEnd/>
            <a:tailEnd/>
          </a:ln>
        </p:spPr>
        <p:txBody>
          <a:bodyPr/>
          <a:lstStyle/>
          <a:p>
            <a:fld id="{7B339C52-1882-4457-BE65-AB095D4B7EE1}" type="slidenum">
              <a:rPr lang="ar-SA" smtClean="0">
                <a:cs typeface="Arial" pitchFamily="34" charset="0"/>
              </a:rPr>
              <a:pPr/>
              <a:t>13</a:t>
            </a:fld>
            <a:endParaRPr lang="en-US" smtClean="0">
              <a:cs typeface="Arial" pitchFamily="34" charset="0"/>
            </a:endParaRPr>
          </a:p>
        </p:txBody>
      </p:sp>
      <p:sp>
        <p:nvSpPr>
          <p:cNvPr id="25603" name="مستطيل 4"/>
          <p:cNvSpPr>
            <a:spLocks noChangeArrowheads="1"/>
          </p:cNvSpPr>
          <p:nvPr/>
        </p:nvSpPr>
        <p:spPr bwMode="auto">
          <a:xfrm>
            <a:off x="457200" y="1905000"/>
            <a:ext cx="8991600" cy="2554288"/>
          </a:xfrm>
          <a:prstGeom prst="rect">
            <a:avLst/>
          </a:prstGeom>
          <a:noFill/>
          <a:ln w="9525">
            <a:noFill/>
            <a:miter lim="800000"/>
            <a:headEnd/>
            <a:tailEnd/>
          </a:ln>
        </p:spPr>
        <p:txBody>
          <a:bodyPr>
            <a:spAutoFit/>
          </a:bodyPr>
          <a:lstStyle/>
          <a:p>
            <a:pPr algn="just"/>
            <a:r>
              <a:rPr lang="ar-SA" sz="3200">
                <a:solidFill>
                  <a:srgbClr val="0070C0"/>
                </a:solidFill>
              </a:rPr>
              <a:t>وفي أواخر السبعينات الميلادية تم اختراع الحاسبات المصغرة </a:t>
            </a:r>
            <a:r>
              <a:rPr lang="en-US" sz="3200" b="1">
                <a:solidFill>
                  <a:srgbClr val="0070C0"/>
                </a:solidFill>
              </a:rPr>
              <a:t>Microcomputers</a:t>
            </a:r>
            <a:r>
              <a:rPr lang="en-US" sz="3200">
                <a:solidFill>
                  <a:srgbClr val="0070C0"/>
                </a:solidFill>
              </a:rPr>
              <a:t> </a:t>
            </a:r>
            <a:r>
              <a:rPr lang="ar-SA" sz="3200">
                <a:solidFill>
                  <a:srgbClr val="0070C0"/>
                </a:solidFill>
              </a:rPr>
              <a:t>، الأمر الذي انتقل بالاستخدامات التعليمية للحاسب الآلي إلى عصر جديد، حيث أخذ الحاسب الآلي يغزو المدارس والمنازل على المستوى العالمي مما ساهم في انتشار الاستخدامات التعليمية للحاسب الآلي منذ ذلك الحين إلى هذا اليوم. </a:t>
            </a:r>
            <a:endParaRPr lang="en-US" sz="3200">
              <a:solidFill>
                <a:srgbClr val="0070C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رقم الشريحة 3"/>
          <p:cNvSpPr>
            <a:spLocks noGrp="1"/>
          </p:cNvSpPr>
          <p:nvPr>
            <p:ph type="sldNum" sz="quarter" idx="10"/>
          </p:nvPr>
        </p:nvSpPr>
        <p:spPr bwMode="auto">
          <a:noFill/>
          <a:ln>
            <a:miter lim="800000"/>
            <a:headEnd/>
            <a:tailEnd/>
          </a:ln>
        </p:spPr>
        <p:txBody>
          <a:bodyPr/>
          <a:lstStyle/>
          <a:p>
            <a:fld id="{9859CDA1-C567-48BC-8320-3DCE0D829480}" type="slidenum">
              <a:rPr lang="ar-SA" smtClean="0">
                <a:cs typeface="Arial" pitchFamily="34" charset="0"/>
              </a:rPr>
              <a:pPr/>
              <a:t>14</a:t>
            </a:fld>
            <a:endParaRPr lang="en-US" smtClean="0">
              <a:cs typeface="Arial" pitchFamily="34" charset="0"/>
            </a:endParaRPr>
          </a:p>
        </p:txBody>
      </p:sp>
      <p:sp>
        <p:nvSpPr>
          <p:cNvPr id="8" name="Rectangle 1"/>
          <p:cNvSpPr>
            <a:spLocks noChangeArrowheads="1"/>
          </p:cNvSpPr>
          <p:nvPr/>
        </p:nvSpPr>
        <p:spPr bwMode="auto">
          <a:xfrm>
            <a:off x="685800" y="2127250"/>
            <a:ext cx="8610600" cy="1970088"/>
          </a:xfrm>
          <a:prstGeom prst="rect">
            <a:avLst/>
          </a:prstGeom>
          <a:noFill/>
          <a:ln w="9525">
            <a:noFill/>
            <a:miter lim="800000"/>
            <a:headEnd/>
            <a:tailEnd/>
          </a:ln>
          <a:effectLst/>
        </p:spPr>
        <p:txBody>
          <a:bodyPr lIns="0" tIns="0" rIns="0" bIns="0" anchor="ctr">
            <a:spAutoFit/>
          </a:bodyPr>
          <a:lstStyle/>
          <a:p>
            <a:pPr algn="justLow" eaLnBrk="0" hangingPunct="0">
              <a:buFontTx/>
              <a:buChar char="•"/>
              <a:defRPr/>
            </a:pPr>
            <a:r>
              <a:rPr lang="ar-SA" sz="3200" dirty="0">
                <a:solidFill>
                  <a:srgbClr val="0E478A"/>
                </a:solidFill>
                <a:latin typeface="+mn-lt"/>
                <a:cs typeface="Arial" charset="0"/>
              </a:rPr>
              <a:t>جيل الحاسبات الميكانيكية (...-1937): الحاسب الآلي في بواكير اختراعه كان يعمل بصورة ميكانيكية, ولم يعتمد في تشغيله على الطاقة الكهربائية, ومن أمثلة تلك الحاسبات الآلية الميكانيكية آلة باسكال وآلة </a:t>
            </a:r>
            <a:r>
              <a:rPr lang="ar-SA" sz="3200" dirty="0" err="1">
                <a:solidFill>
                  <a:srgbClr val="0E478A"/>
                </a:solidFill>
                <a:latin typeface="+mn-lt"/>
                <a:cs typeface="Arial" charset="0"/>
              </a:rPr>
              <a:t>ليبنز</a:t>
            </a:r>
            <a:r>
              <a:rPr lang="ar-SA" sz="3200" dirty="0">
                <a:solidFill>
                  <a:srgbClr val="0E478A"/>
                </a:solidFill>
                <a:latin typeface="+mn-lt"/>
                <a:cs typeface="Arial" charset="0"/>
              </a:rPr>
              <a:t> وآلة الفروق </a:t>
            </a:r>
            <a:r>
              <a:rPr lang="ar-SA" sz="3200" dirty="0" err="1">
                <a:solidFill>
                  <a:srgbClr val="0E478A"/>
                </a:solidFill>
                <a:latin typeface="+mn-lt"/>
                <a:cs typeface="Arial" charset="0"/>
              </a:rPr>
              <a:t>لباباج</a:t>
            </a:r>
            <a:r>
              <a:rPr lang="ar-SA" sz="3200" dirty="0">
                <a:solidFill>
                  <a:srgbClr val="0E478A"/>
                </a:solidFill>
                <a:latin typeface="+mn-lt"/>
                <a:cs typeface="Arial" charset="0"/>
              </a:rPr>
              <a:t> وحاسب مارك 1.</a:t>
            </a:r>
          </a:p>
        </p:txBody>
      </p:sp>
      <p:sp>
        <p:nvSpPr>
          <p:cNvPr id="26628" name="مستطيل 8"/>
          <p:cNvSpPr>
            <a:spLocks noChangeArrowheads="1"/>
          </p:cNvSpPr>
          <p:nvPr/>
        </p:nvSpPr>
        <p:spPr bwMode="auto">
          <a:xfrm>
            <a:off x="5840413" y="457200"/>
            <a:ext cx="2770187" cy="584200"/>
          </a:xfrm>
          <a:prstGeom prst="rect">
            <a:avLst/>
          </a:prstGeom>
          <a:noFill/>
          <a:ln w="9525">
            <a:noFill/>
            <a:miter lim="800000"/>
            <a:headEnd/>
            <a:tailEnd/>
          </a:ln>
        </p:spPr>
        <p:txBody>
          <a:bodyPr wrap="none">
            <a:spAutoFit/>
          </a:bodyPr>
          <a:lstStyle/>
          <a:p>
            <a:pPr algn="justLow"/>
            <a:r>
              <a:rPr lang="ar-SA" sz="3200" b="1">
                <a:solidFill>
                  <a:srgbClr val="C00000"/>
                </a:solidFill>
                <a:cs typeface="Times New Roman" pitchFamily="18" charset="0"/>
              </a:rPr>
              <a:t>أجيال الحاسب الآلي</a:t>
            </a:r>
            <a:endParaRPr lang="en-US" sz="1600" b="1">
              <a:solidFill>
                <a:srgbClr val="C00000"/>
              </a:solidFill>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رقم الشريحة 3"/>
          <p:cNvSpPr>
            <a:spLocks noGrp="1"/>
          </p:cNvSpPr>
          <p:nvPr>
            <p:ph type="sldNum" sz="quarter" idx="10"/>
          </p:nvPr>
        </p:nvSpPr>
        <p:spPr bwMode="auto">
          <a:noFill/>
          <a:ln>
            <a:miter lim="800000"/>
            <a:headEnd/>
            <a:tailEnd/>
          </a:ln>
        </p:spPr>
        <p:txBody>
          <a:bodyPr/>
          <a:lstStyle/>
          <a:p>
            <a:fld id="{C02B40D4-5A59-44DE-88D7-C63734520B6E}" type="slidenum">
              <a:rPr lang="ar-SA" smtClean="0">
                <a:cs typeface="Arial" pitchFamily="34" charset="0"/>
              </a:rPr>
              <a:pPr/>
              <a:t>15</a:t>
            </a:fld>
            <a:endParaRPr lang="en-US" smtClean="0">
              <a:cs typeface="Arial" pitchFamily="34" charset="0"/>
            </a:endParaRPr>
          </a:p>
        </p:txBody>
      </p:sp>
      <p:sp>
        <p:nvSpPr>
          <p:cNvPr id="5" name="Rectangle 2"/>
          <p:cNvSpPr>
            <a:spLocks noChangeArrowheads="1"/>
          </p:cNvSpPr>
          <p:nvPr/>
        </p:nvSpPr>
        <p:spPr bwMode="auto">
          <a:xfrm>
            <a:off x="762000" y="1676400"/>
            <a:ext cx="8305800" cy="3046413"/>
          </a:xfrm>
          <a:prstGeom prst="rect">
            <a:avLst/>
          </a:prstGeom>
          <a:noFill/>
          <a:ln w="9525">
            <a:noFill/>
            <a:miter lim="800000"/>
            <a:headEnd/>
            <a:tailEnd/>
          </a:ln>
          <a:effectLst/>
        </p:spPr>
        <p:txBody>
          <a:bodyPr anchor="ctr">
            <a:spAutoFit/>
          </a:bodyPr>
          <a:lstStyle/>
          <a:p>
            <a:pPr algn="justLow">
              <a:buFontTx/>
              <a:buChar char="•"/>
              <a:defRPr/>
            </a:pPr>
            <a:r>
              <a:rPr lang="ar-SA" sz="3200" dirty="0">
                <a:solidFill>
                  <a:srgbClr val="0E478A"/>
                </a:solidFill>
                <a:latin typeface="+mn-lt"/>
                <a:cs typeface="Arial" charset="0"/>
              </a:rPr>
              <a:t>جيل الصمامات المفرغة (1937-1957): في تلك الفترة بدأ تصميم وتشغيل الحاسب الآلي باستخدام التيار الكهربائي, </a:t>
            </a:r>
          </a:p>
          <a:p>
            <a:pPr algn="justLow">
              <a:defRPr/>
            </a:pPr>
            <a:endParaRPr lang="ar-SA" sz="3200" dirty="0">
              <a:solidFill>
                <a:srgbClr val="0E478A"/>
              </a:solidFill>
              <a:latin typeface="+mn-lt"/>
              <a:cs typeface="Arial" charset="0"/>
            </a:endParaRPr>
          </a:p>
          <a:p>
            <a:pPr algn="justLow">
              <a:defRPr/>
            </a:pPr>
            <a:r>
              <a:rPr lang="ar-SA" sz="3200" dirty="0">
                <a:solidFill>
                  <a:srgbClr val="0E478A"/>
                </a:solidFill>
                <a:latin typeface="+mn-lt"/>
                <a:cs typeface="Arial" charset="0"/>
              </a:rPr>
              <a:t>تم تصميم حاسبات ذلك الجيل اعتمادا على نظام عددي جديد, وهو النظام الثنائي, ومن أوائل الحاسبات المعتمدة عليه حاسب </a:t>
            </a:r>
            <a:r>
              <a:rPr lang="ar-SA" sz="3200" dirty="0" err="1">
                <a:solidFill>
                  <a:srgbClr val="0E478A"/>
                </a:solidFill>
                <a:latin typeface="+mn-lt"/>
                <a:cs typeface="Arial" charset="0"/>
              </a:rPr>
              <a:t>نيومان</a:t>
            </a:r>
            <a:r>
              <a:rPr lang="ar-SA" sz="3200" dirty="0">
                <a:solidFill>
                  <a:srgbClr val="0E478A"/>
                </a:solidFill>
                <a:latin typeface="+mn-lt"/>
                <a:cs typeface="Arial" charset="0"/>
              </a:rPr>
              <a:t>, وفي هذا الجيل بدأ ظهور الحاسب الآلي بشكل تجاري,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رقم الشريحة 3"/>
          <p:cNvSpPr>
            <a:spLocks noGrp="1"/>
          </p:cNvSpPr>
          <p:nvPr>
            <p:ph type="sldNum" sz="quarter" idx="10"/>
          </p:nvPr>
        </p:nvSpPr>
        <p:spPr bwMode="auto">
          <a:noFill/>
          <a:ln>
            <a:miter lim="800000"/>
            <a:headEnd/>
            <a:tailEnd/>
          </a:ln>
        </p:spPr>
        <p:txBody>
          <a:bodyPr/>
          <a:lstStyle/>
          <a:p>
            <a:fld id="{AE010AEF-C8E2-417C-B258-C765C8BF0A35}" type="slidenum">
              <a:rPr lang="ar-SA" smtClean="0">
                <a:cs typeface="Arial" pitchFamily="34" charset="0"/>
              </a:rPr>
              <a:pPr/>
              <a:t>16</a:t>
            </a:fld>
            <a:endParaRPr lang="en-US" smtClean="0">
              <a:cs typeface="Arial" pitchFamily="34" charset="0"/>
            </a:endParaRPr>
          </a:p>
        </p:txBody>
      </p:sp>
      <p:sp>
        <p:nvSpPr>
          <p:cNvPr id="5" name="Rectangle 1"/>
          <p:cNvSpPr>
            <a:spLocks noChangeArrowheads="1"/>
          </p:cNvSpPr>
          <p:nvPr/>
        </p:nvSpPr>
        <p:spPr bwMode="auto">
          <a:xfrm>
            <a:off x="685800" y="1676400"/>
            <a:ext cx="8610600" cy="3786188"/>
          </a:xfrm>
          <a:prstGeom prst="rect">
            <a:avLst/>
          </a:prstGeom>
          <a:noFill/>
          <a:ln w="9525">
            <a:noFill/>
            <a:miter lim="800000"/>
            <a:headEnd/>
            <a:tailEnd/>
          </a:ln>
          <a:effectLst/>
        </p:spPr>
        <p:txBody>
          <a:bodyPr anchor="ctr">
            <a:spAutoFit/>
          </a:bodyPr>
          <a:lstStyle/>
          <a:p>
            <a:pPr algn="justLow">
              <a:buFontTx/>
              <a:buChar char="•"/>
              <a:defRPr/>
            </a:pPr>
            <a:r>
              <a:rPr lang="ar-SA" sz="3000" dirty="0">
                <a:solidFill>
                  <a:srgbClr val="0E478A"/>
                </a:solidFill>
                <a:latin typeface="+mn-lt"/>
                <a:cs typeface="Arial" charset="0"/>
              </a:rPr>
              <a:t>جيل الترانزستورات (1957-1965): رغم القفزة المرتفعة التي حققتها حاسبات جيل الصمامات المفرغة, إلا أن الصمامات المفرغة نتج عنها مشاكل كثيرة متعلقة بالكفاءة والحجم والسرعة واستهلاك الطاقة الكهربائية, ومن ثم فقد تم إدخال تقنية جديدة, تتميز بالكفاءة والصغر والسرعة, تلك هي تقنية الترانزستور, وفي بداية تلك الفترة تم استخدام الأشرطة الممغنطة كوسيلة لتخزين البيانات, ثم تطورت وسائل التخزين, فظهرت الأقراص الممغنطة, وظهرت لغة التجميع كلغة برمجة مستخدمة لتشغيل الحاسب الآلي.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رقم الشريحة 3"/>
          <p:cNvSpPr>
            <a:spLocks noGrp="1"/>
          </p:cNvSpPr>
          <p:nvPr>
            <p:ph type="sldNum" sz="quarter" idx="10"/>
          </p:nvPr>
        </p:nvSpPr>
        <p:spPr bwMode="auto">
          <a:noFill/>
          <a:ln>
            <a:miter lim="800000"/>
            <a:headEnd/>
            <a:tailEnd/>
          </a:ln>
        </p:spPr>
        <p:txBody>
          <a:bodyPr/>
          <a:lstStyle/>
          <a:p>
            <a:fld id="{8548B5F9-A08B-4F79-8EF8-091ACC073C1F}" type="slidenum">
              <a:rPr lang="ar-SA" smtClean="0">
                <a:cs typeface="Arial" pitchFamily="34" charset="0"/>
              </a:rPr>
              <a:pPr/>
              <a:t>17</a:t>
            </a:fld>
            <a:endParaRPr lang="en-US" smtClean="0">
              <a:cs typeface="Arial" pitchFamily="34" charset="0"/>
            </a:endParaRPr>
          </a:p>
        </p:txBody>
      </p:sp>
      <p:sp>
        <p:nvSpPr>
          <p:cNvPr id="5" name="Rectangle 2"/>
          <p:cNvSpPr>
            <a:spLocks noChangeArrowheads="1"/>
          </p:cNvSpPr>
          <p:nvPr/>
        </p:nvSpPr>
        <p:spPr bwMode="auto">
          <a:xfrm>
            <a:off x="762000" y="1703388"/>
            <a:ext cx="8610600" cy="3478212"/>
          </a:xfrm>
          <a:prstGeom prst="rect">
            <a:avLst/>
          </a:prstGeom>
          <a:noFill/>
          <a:ln w="9525">
            <a:noFill/>
            <a:miter lim="800000"/>
            <a:headEnd/>
            <a:tailEnd/>
          </a:ln>
          <a:effectLst/>
        </p:spPr>
        <p:txBody>
          <a:bodyPr anchor="ctr">
            <a:spAutoFit/>
          </a:bodyPr>
          <a:lstStyle/>
          <a:p>
            <a:pPr algn="justLow">
              <a:buFontTx/>
              <a:buChar char="•"/>
              <a:defRPr/>
            </a:pPr>
            <a:r>
              <a:rPr lang="ar-SA" sz="3200" dirty="0">
                <a:solidFill>
                  <a:srgbClr val="0E478A"/>
                </a:solidFill>
                <a:latin typeface="+mn-lt"/>
                <a:cs typeface="Arial" charset="0"/>
              </a:rPr>
              <a:t>جيل الدوائر الإلكترونية (1965-1972): تميزت تلك الفترة بظهور الحاسبات الشخصية </a:t>
            </a:r>
            <a:r>
              <a:rPr lang="en-US" sz="3200" dirty="0">
                <a:solidFill>
                  <a:srgbClr val="0E478A"/>
                </a:solidFill>
                <a:latin typeface="+mn-lt"/>
                <a:cs typeface="Arial" charset="0"/>
              </a:rPr>
              <a:t>Personal Computer PC</a:t>
            </a:r>
            <a:r>
              <a:rPr lang="ar-SA" sz="3200" dirty="0">
                <a:solidFill>
                  <a:srgbClr val="0E478A"/>
                </a:solidFill>
                <a:latin typeface="+mn-lt"/>
                <a:cs typeface="Arial" charset="0"/>
              </a:rPr>
              <a:t>, وتطورت لغات البرمجة ذات المستوى العالي لإدارة وتشغيل الحاسب الآلي, وفي تلك الفترة ظهرت شبكات الحاسب الآلي </a:t>
            </a:r>
            <a:r>
              <a:rPr lang="en-US" sz="3200" dirty="0">
                <a:solidFill>
                  <a:srgbClr val="0E478A"/>
                </a:solidFill>
                <a:latin typeface="+mn-lt"/>
                <a:cs typeface="Arial" charset="0"/>
              </a:rPr>
              <a:t>Computer Network</a:t>
            </a:r>
            <a:r>
              <a:rPr lang="ar-SA" sz="3200" dirty="0">
                <a:solidFill>
                  <a:srgbClr val="0E478A"/>
                </a:solidFill>
                <a:latin typeface="+mn-lt"/>
                <a:cs typeface="Arial" charset="0"/>
              </a:rPr>
              <a:t>، وأصبح بالإمكان الاتصال بالحاسب الرئيسي عبر نهايات طرفية.</a:t>
            </a:r>
            <a:endParaRPr lang="en-US" sz="3200" dirty="0">
              <a:solidFill>
                <a:srgbClr val="0E478A"/>
              </a:solidFill>
              <a:latin typeface="+mn-lt"/>
              <a:cs typeface="Arial" charset="0"/>
            </a:endParaRPr>
          </a:p>
          <a:p>
            <a:pPr algn="justLow">
              <a:buFontTx/>
              <a:buChar char="•"/>
              <a:defRPr/>
            </a:pPr>
            <a:endParaRPr lang="ar-SA" sz="2800" dirty="0">
              <a:solidFill>
                <a:srgbClr val="0099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رقم الشريحة 3"/>
          <p:cNvSpPr>
            <a:spLocks noGrp="1"/>
          </p:cNvSpPr>
          <p:nvPr>
            <p:ph type="sldNum" sz="quarter" idx="10"/>
          </p:nvPr>
        </p:nvSpPr>
        <p:spPr bwMode="auto">
          <a:noFill/>
          <a:ln>
            <a:miter lim="800000"/>
            <a:headEnd/>
            <a:tailEnd/>
          </a:ln>
        </p:spPr>
        <p:txBody>
          <a:bodyPr/>
          <a:lstStyle/>
          <a:p>
            <a:fld id="{416B36F3-C98C-46EF-AAE7-B949DE8E9115}" type="slidenum">
              <a:rPr lang="ar-SA" smtClean="0">
                <a:cs typeface="Arial" pitchFamily="34" charset="0"/>
              </a:rPr>
              <a:pPr/>
              <a:t>18</a:t>
            </a:fld>
            <a:endParaRPr lang="en-US" smtClean="0">
              <a:cs typeface="Arial" pitchFamily="34" charset="0"/>
            </a:endParaRPr>
          </a:p>
        </p:txBody>
      </p:sp>
      <p:sp>
        <p:nvSpPr>
          <p:cNvPr id="5" name="مستطيل 4"/>
          <p:cNvSpPr/>
          <p:nvPr/>
        </p:nvSpPr>
        <p:spPr>
          <a:xfrm>
            <a:off x="685800" y="1754188"/>
            <a:ext cx="8572500" cy="3046412"/>
          </a:xfrm>
          <a:prstGeom prst="rect">
            <a:avLst/>
          </a:prstGeom>
        </p:spPr>
        <p:txBody>
          <a:bodyPr>
            <a:spAutoFit/>
          </a:bodyPr>
          <a:lstStyle/>
          <a:p>
            <a:pPr algn="justLow">
              <a:buFontTx/>
              <a:buChar char="•"/>
              <a:defRPr/>
            </a:pPr>
            <a:r>
              <a:rPr lang="ar-SA" sz="3200" dirty="0">
                <a:solidFill>
                  <a:srgbClr val="0E478A"/>
                </a:solidFill>
                <a:latin typeface="+mn-lt"/>
                <a:cs typeface="Arial" charset="0"/>
              </a:rPr>
              <a:t>جيل الذكاء الاصطناعي (1980-إلى عصرنا الحاضر): تشهد الثورة المعلوماتية في هذا العصر ظهور </a:t>
            </a:r>
            <a:r>
              <a:rPr lang="ar-SA" sz="3200" dirty="0" err="1">
                <a:solidFill>
                  <a:srgbClr val="0E478A"/>
                </a:solidFill>
                <a:latin typeface="+mn-lt"/>
                <a:cs typeface="Arial" charset="0"/>
              </a:rPr>
              <a:t>الروبوت</a:t>
            </a:r>
            <a:r>
              <a:rPr lang="ar-SA" sz="3200" dirty="0">
                <a:solidFill>
                  <a:srgbClr val="0E478A"/>
                </a:solidFill>
                <a:latin typeface="+mn-lt"/>
                <a:cs typeface="Arial" charset="0"/>
              </a:rPr>
              <a:t> </a:t>
            </a:r>
            <a:r>
              <a:rPr lang="en-US" sz="3200" dirty="0">
                <a:solidFill>
                  <a:srgbClr val="0E478A"/>
                </a:solidFill>
                <a:latin typeface="+mn-lt"/>
                <a:cs typeface="Arial" charset="0"/>
              </a:rPr>
              <a:t>Robot</a:t>
            </a:r>
            <a:r>
              <a:rPr lang="ar-SA" sz="3200" dirty="0">
                <a:solidFill>
                  <a:srgbClr val="0E478A"/>
                </a:solidFill>
                <a:latin typeface="+mn-lt"/>
                <a:cs typeface="Arial" charset="0"/>
              </a:rPr>
              <a:t> أو الإنسان الآلي, وهو عبارة عن حاسب آلي ذكي ذي قدرات عالية, تشبه إلى حد ما القدرات البشرية, ويعتمد عمله على الذكاء الاصطناعي وأنظمة الخبرة واللغات الطبيعية في تشغيله.</a:t>
            </a:r>
          </a:p>
          <a:p>
            <a:pPr algn="justLow">
              <a:buFontTx/>
              <a:buChar char="•"/>
              <a:defRPr/>
            </a:pPr>
            <a:endParaRPr lang="en-US" sz="3200" dirty="0">
              <a:solidFill>
                <a:srgbClr val="0E478A"/>
              </a:solidFill>
              <a:latin typeface="+mn-lt"/>
              <a:cs typeface="Arial"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ar-SA" smtClean="0">
                <a:cs typeface="Arial" pitchFamily="34" charset="0"/>
              </a:rPr>
              <a:t>مميزات الحاسب الآلي</a:t>
            </a:r>
            <a:endParaRPr lang="en-US" smtClean="0">
              <a:cs typeface="Arial" pitchFamily="34" charset="0"/>
            </a:endParaRPr>
          </a:p>
        </p:txBody>
      </p:sp>
      <p:sp>
        <p:nvSpPr>
          <p:cNvPr id="31747" name="Content Placeholder 2"/>
          <p:cNvSpPr>
            <a:spLocks noGrp="1"/>
          </p:cNvSpPr>
          <p:nvPr>
            <p:ph idx="1"/>
          </p:nvPr>
        </p:nvSpPr>
        <p:spPr>
          <a:xfrm>
            <a:off x="533400" y="1600200"/>
            <a:ext cx="8877300" cy="4267200"/>
          </a:xfrm>
        </p:spPr>
        <p:txBody>
          <a:bodyPr/>
          <a:lstStyle/>
          <a:p>
            <a:pPr rtl="1" eaLnBrk="1" hangingPunct="1"/>
            <a:r>
              <a:rPr lang="ar-SA" smtClean="0">
                <a:cs typeface="Arial" pitchFamily="34" charset="0"/>
              </a:rPr>
              <a:t>يتميز الحاسب الآلي عن غيره من الأجهزة الإلكترونية المختلفة بعدد من المميزات الرئيسية، ومنها:</a:t>
            </a:r>
          </a:p>
          <a:p>
            <a:pPr rtl="1" eaLnBrk="1" hangingPunct="1"/>
            <a:endParaRPr lang="en-US" smtClean="0">
              <a:cs typeface="Arial" pitchFamily="34" charset="0"/>
            </a:endParaRPr>
          </a:p>
          <a:p>
            <a:pPr rtl="1" eaLnBrk="1" hangingPunct="1"/>
            <a:r>
              <a:rPr lang="ar-SA" smtClean="0">
                <a:solidFill>
                  <a:srgbClr val="C00000"/>
                </a:solidFill>
                <a:cs typeface="Arial" pitchFamily="34" charset="0"/>
              </a:rPr>
              <a:t>1- القابلية للبرمجة</a:t>
            </a:r>
            <a:r>
              <a:rPr lang="ar-SA" smtClean="0">
                <a:cs typeface="Arial" pitchFamily="34" charset="0"/>
              </a:rPr>
              <a:t>: أبرز ميزة للحاسب الآلي, تجعله متميزا عن غيره من الأجهزة الإلكترونية, هي قابليته لاستقبال التعليمات, ثم معالجة البيانات المخزنة في ذاكرته من خلالها, ثم استخراج معلومات منها.</a:t>
            </a:r>
            <a:endParaRPr lang="en-US" smtClean="0">
              <a:cs typeface="Arial" pitchFamily="34" charset="0"/>
            </a:endParaRPr>
          </a:p>
          <a:p>
            <a:pPr eaLnBrk="1" hangingPunct="1"/>
            <a:endParaRPr lang="en-US" smtClean="0">
              <a:latin typeface="Arial" pitchFamily="34" charset="0"/>
              <a:cs typeface="Arial" pitchFamily="34" charset="0"/>
            </a:endParaRPr>
          </a:p>
        </p:txBody>
      </p:sp>
      <p:sp>
        <p:nvSpPr>
          <p:cNvPr id="31748" name="Slide Number Placeholder 3"/>
          <p:cNvSpPr>
            <a:spLocks noGrp="1"/>
          </p:cNvSpPr>
          <p:nvPr>
            <p:ph type="sldNum" sz="quarter" idx="10"/>
          </p:nvPr>
        </p:nvSpPr>
        <p:spPr bwMode="auto">
          <a:noFill/>
          <a:ln>
            <a:miter lim="800000"/>
            <a:headEnd/>
            <a:tailEnd/>
          </a:ln>
        </p:spPr>
        <p:txBody>
          <a:bodyPr/>
          <a:lstStyle/>
          <a:p>
            <a:fld id="{A2CFF8D5-832D-4FE1-95D7-849A0B20AC44}" type="slidenum">
              <a:rPr lang="ar-SA" smtClean="0">
                <a:cs typeface="Arial" pitchFamily="34" charset="0"/>
              </a:rPr>
              <a:pPr/>
              <a:t>19</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a:spLocks noGrp="1"/>
          </p:cNvSpPr>
          <p:nvPr>
            <p:ph idx="1"/>
          </p:nvPr>
        </p:nvSpPr>
        <p:spPr>
          <a:xfrm>
            <a:off x="495300" y="685800"/>
            <a:ext cx="8915400" cy="5440363"/>
          </a:xfrm>
        </p:spPr>
        <p:txBody>
          <a:bodyPr/>
          <a:lstStyle/>
          <a:p>
            <a:pPr rtl="1" eaLnBrk="1" hangingPunct="1"/>
            <a:endParaRPr lang="ar-SA" smtClean="0">
              <a:solidFill>
                <a:srgbClr val="C00000"/>
              </a:solidFill>
              <a:cs typeface="Arial" pitchFamily="34" charset="0"/>
            </a:endParaRPr>
          </a:p>
          <a:p>
            <a:pPr rtl="1" eaLnBrk="1" hangingPunct="1"/>
            <a:endParaRPr lang="ar-SA" smtClean="0">
              <a:solidFill>
                <a:srgbClr val="C00000"/>
              </a:solidFill>
              <a:cs typeface="Arial" pitchFamily="34" charset="0"/>
            </a:endParaRPr>
          </a:p>
          <a:p>
            <a:pPr rtl="1" eaLnBrk="1" hangingPunct="1"/>
            <a:r>
              <a:rPr lang="ar-SA" smtClean="0">
                <a:solidFill>
                  <a:srgbClr val="C00000"/>
                </a:solidFill>
                <a:cs typeface="Arial" pitchFamily="34" charset="0"/>
              </a:rPr>
              <a:t>2- السرعة العالية: </a:t>
            </a:r>
            <a:r>
              <a:rPr lang="ar-SA" smtClean="0">
                <a:cs typeface="Arial" pitchFamily="34" charset="0"/>
              </a:rPr>
              <a:t>حيث يستطيع الحاسب الآلي تنفيذ آلاف الملايين من العمليات في الثانية الواحدة, وتقاس السرعة بوحدة الهيرتز.</a:t>
            </a:r>
            <a:endParaRPr lang="en-US" smtClean="0">
              <a:cs typeface="Arial" pitchFamily="34" charset="0"/>
            </a:endParaRPr>
          </a:p>
          <a:p>
            <a:pPr rtl="1" eaLnBrk="1" hangingPunct="1"/>
            <a:r>
              <a:rPr lang="ar-SA" smtClean="0">
                <a:solidFill>
                  <a:srgbClr val="C00000"/>
                </a:solidFill>
                <a:cs typeface="Arial" pitchFamily="34" charset="0"/>
              </a:rPr>
              <a:t>3- الدقة المتناهية: </a:t>
            </a:r>
            <a:r>
              <a:rPr lang="ar-SA" smtClean="0">
                <a:cs typeface="Arial" pitchFamily="34" charset="0"/>
              </a:rPr>
              <a:t>إذا تمت برمجة الحاسب الآلي بصورة صحيحة فإنه يعطي نتائج دقيقة جدا لعمليات معقدة بدون أي نسبة خطأ.</a:t>
            </a:r>
            <a:endParaRPr lang="en-US" smtClean="0">
              <a:cs typeface="Arial" pitchFamily="34" charset="0"/>
            </a:endParaRPr>
          </a:p>
          <a:p>
            <a:pPr rtl="1" eaLnBrk="1" hangingPunct="1"/>
            <a:r>
              <a:rPr lang="ar-SA" smtClean="0">
                <a:solidFill>
                  <a:srgbClr val="C00000"/>
                </a:solidFill>
                <a:cs typeface="Arial" pitchFamily="34" charset="0"/>
              </a:rPr>
              <a:t>4- التخزين الهائل: </a:t>
            </a:r>
            <a:r>
              <a:rPr lang="ar-SA" smtClean="0">
                <a:cs typeface="Arial" pitchFamily="34" charset="0"/>
              </a:rPr>
              <a:t>حيث يتمكن الحاسب الآلي من تخزين أحجام ضخمة من البيانات والمعلومات في ذاكرات صغيرة جدا, مع إمكانية البحث عنها واسترجاعها بسهولة.</a:t>
            </a:r>
            <a:endParaRPr lang="en-US" smtClean="0">
              <a:cs typeface="Arial" pitchFamily="34" charset="0"/>
            </a:endParaRPr>
          </a:p>
          <a:p>
            <a:pPr eaLnBrk="1" hangingPunct="1"/>
            <a:endParaRPr lang="en-US" smtClean="0">
              <a:latin typeface="Arial" pitchFamily="34" charset="0"/>
              <a:cs typeface="Arial" pitchFamily="34" charset="0"/>
            </a:endParaRPr>
          </a:p>
        </p:txBody>
      </p:sp>
      <p:sp>
        <p:nvSpPr>
          <p:cNvPr id="32771" name="Slide Number Placeholder 3"/>
          <p:cNvSpPr>
            <a:spLocks noGrp="1"/>
          </p:cNvSpPr>
          <p:nvPr>
            <p:ph type="sldNum" sz="quarter" idx="10"/>
          </p:nvPr>
        </p:nvSpPr>
        <p:spPr bwMode="auto">
          <a:noFill/>
          <a:ln>
            <a:miter lim="800000"/>
            <a:headEnd/>
            <a:tailEnd/>
          </a:ln>
        </p:spPr>
        <p:txBody>
          <a:bodyPr/>
          <a:lstStyle/>
          <a:p>
            <a:fld id="{CF1248D4-7AC6-4AA1-B428-440397732B60}" type="slidenum">
              <a:rPr lang="ar-SA" smtClean="0">
                <a:cs typeface="Arial" pitchFamily="34" charset="0"/>
              </a:rPr>
              <a:pPr/>
              <a:t>20</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endParaRPr lang="ar-SA" smtClean="0">
              <a:cs typeface="Arial" pitchFamily="34" charset="0"/>
            </a:endParaRPr>
          </a:p>
        </p:txBody>
      </p:sp>
      <p:sp>
        <p:nvSpPr>
          <p:cNvPr id="33795" name="Content Placeholder 2"/>
          <p:cNvSpPr>
            <a:spLocks noGrp="1"/>
          </p:cNvSpPr>
          <p:nvPr>
            <p:ph idx="1"/>
          </p:nvPr>
        </p:nvSpPr>
        <p:spPr>
          <a:xfrm>
            <a:off x="495300" y="762000"/>
            <a:ext cx="8915400" cy="5364163"/>
          </a:xfrm>
        </p:spPr>
        <p:txBody>
          <a:bodyPr/>
          <a:lstStyle/>
          <a:p>
            <a:pPr rtl="1" eaLnBrk="1" hangingPunct="1"/>
            <a:endParaRPr lang="ar-SA" smtClean="0">
              <a:solidFill>
                <a:srgbClr val="C00000"/>
              </a:solidFill>
              <a:cs typeface="Arial" pitchFamily="34" charset="0"/>
            </a:endParaRPr>
          </a:p>
          <a:p>
            <a:pPr rtl="1" eaLnBrk="1" hangingPunct="1"/>
            <a:endParaRPr lang="ar-SA" smtClean="0">
              <a:solidFill>
                <a:srgbClr val="C00000"/>
              </a:solidFill>
              <a:cs typeface="Arial" pitchFamily="34" charset="0"/>
            </a:endParaRPr>
          </a:p>
          <a:p>
            <a:pPr rtl="1" eaLnBrk="1" hangingPunct="1"/>
            <a:r>
              <a:rPr lang="ar-SA" smtClean="0">
                <a:solidFill>
                  <a:srgbClr val="C00000"/>
                </a:solidFill>
                <a:cs typeface="Arial" pitchFamily="34" charset="0"/>
              </a:rPr>
              <a:t>5- التعامل اليسير: </a:t>
            </a:r>
            <a:r>
              <a:rPr lang="ar-SA" smtClean="0">
                <a:cs typeface="Arial" pitchFamily="34" charset="0"/>
              </a:rPr>
              <a:t>حيث يمكن لمستخدم الحاسب الآلي التعامل معه وتشغيله وإدارته بيسر وسهولة.</a:t>
            </a:r>
            <a:endParaRPr lang="en-US" smtClean="0">
              <a:cs typeface="Arial" pitchFamily="34" charset="0"/>
            </a:endParaRPr>
          </a:p>
          <a:p>
            <a:pPr rtl="1" eaLnBrk="1" hangingPunct="1"/>
            <a:r>
              <a:rPr lang="ar-SA" smtClean="0">
                <a:solidFill>
                  <a:srgbClr val="C00000"/>
                </a:solidFill>
                <a:cs typeface="Arial" pitchFamily="34" charset="0"/>
              </a:rPr>
              <a:t>6- اقتصادية التكاليف: </a:t>
            </a:r>
            <a:r>
              <a:rPr lang="ar-SA" smtClean="0">
                <a:cs typeface="Arial" pitchFamily="34" charset="0"/>
              </a:rPr>
              <a:t>مقارنة بالأنظمة اليدوية فإن الإدارة والتشغيل باستخدام الحاسب الآلي توفر كثيرا من التكاليف الباهظة, مثل التقليل من عدد الموظفين وتخزين المعلومات في مساحات صغيرة وغير ذلك.</a:t>
            </a:r>
            <a:endParaRPr lang="en-US" smtClean="0">
              <a:cs typeface="Arial" pitchFamily="34" charset="0"/>
            </a:endParaRPr>
          </a:p>
        </p:txBody>
      </p:sp>
      <p:sp>
        <p:nvSpPr>
          <p:cNvPr id="33796" name="Slide Number Placeholder 3"/>
          <p:cNvSpPr>
            <a:spLocks noGrp="1"/>
          </p:cNvSpPr>
          <p:nvPr>
            <p:ph type="sldNum" sz="quarter" idx="10"/>
          </p:nvPr>
        </p:nvSpPr>
        <p:spPr bwMode="auto">
          <a:noFill/>
          <a:ln>
            <a:miter lim="800000"/>
            <a:headEnd/>
            <a:tailEnd/>
          </a:ln>
        </p:spPr>
        <p:txBody>
          <a:bodyPr/>
          <a:lstStyle/>
          <a:p>
            <a:fld id="{BCA7209A-88B4-49C3-9212-75C6419814F5}" type="slidenum">
              <a:rPr lang="ar-SA" smtClean="0">
                <a:cs typeface="Arial" pitchFamily="34" charset="0"/>
              </a:rPr>
              <a:pPr/>
              <a:t>21</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endParaRPr lang="ar-SA" smtClean="0">
              <a:cs typeface="Arial" pitchFamily="34" charset="0"/>
            </a:endParaRPr>
          </a:p>
        </p:txBody>
      </p:sp>
      <p:sp>
        <p:nvSpPr>
          <p:cNvPr id="34819" name="Content Placeholder 2"/>
          <p:cNvSpPr>
            <a:spLocks noGrp="1"/>
          </p:cNvSpPr>
          <p:nvPr>
            <p:ph idx="1"/>
          </p:nvPr>
        </p:nvSpPr>
        <p:spPr>
          <a:xfrm>
            <a:off x="495300" y="1646238"/>
            <a:ext cx="8915400" cy="2087562"/>
          </a:xfrm>
        </p:spPr>
        <p:txBody>
          <a:bodyPr/>
          <a:lstStyle/>
          <a:p>
            <a:pPr algn="justLow" rtl="1" eaLnBrk="1" hangingPunct="1"/>
            <a:r>
              <a:rPr lang="ar-SA" smtClean="0">
                <a:solidFill>
                  <a:srgbClr val="C00000"/>
                </a:solidFill>
                <a:cs typeface="Arial" pitchFamily="34" charset="0"/>
              </a:rPr>
              <a:t>7- تحقيق الجودة: </a:t>
            </a:r>
            <a:r>
              <a:rPr lang="ar-SA" smtClean="0">
                <a:cs typeface="Arial" pitchFamily="34" charset="0"/>
              </a:rPr>
              <a:t>يحقق الحاسب الآلي ارتفاعا في مستوى الجودة بسبب السرعة في الوصول إلى المعلومات واتخاذ القرارات بناء عليها وسهولة التعامل مع العملاء ومتابعة العمل والإنتاجية وغيرها</a:t>
            </a:r>
            <a:endParaRPr lang="en-US" smtClean="0">
              <a:cs typeface="Arial" pitchFamily="34" charset="0"/>
            </a:endParaRPr>
          </a:p>
        </p:txBody>
      </p:sp>
      <p:sp>
        <p:nvSpPr>
          <p:cNvPr id="34820" name="Slide Number Placeholder 3"/>
          <p:cNvSpPr>
            <a:spLocks noGrp="1"/>
          </p:cNvSpPr>
          <p:nvPr>
            <p:ph type="sldNum" sz="quarter" idx="10"/>
          </p:nvPr>
        </p:nvSpPr>
        <p:spPr bwMode="auto">
          <a:noFill/>
          <a:ln>
            <a:miter lim="800000"/>
            <a:headEnd/>
            <a:tailEnd/>
          </a:ln>
        </p:spPr>
        <p:txBody>
          <a:bodyPr/>
          <a:lstStyle/>
          <a:p>
            <a:fld id="{D1B9CDC0-E118-403E-8D6C-573A189587A9}" type="slidenum">
              <a:rPr lang="ar-SA" smtClean="0">
                <a:cs typeface="Arial" pitchFamily="34" charset="0"/>
              </a:rPr>
              <a:pPr/>
              <a:t>22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ar-SA" smtClean="0">
                <a:solidFill>
                  <a:srgbClr val="C00000"/>
                </a:solidFill>
                <a:cs typeface="Arial" pitchFamily="34" charset="0"/>
              </a:rPr>
              <a:t>العقل البشري والحاسب الآلي</a:t>
            </a:r>
            <a:endParaRPr lang="en-US" smtClean="0">
              <a:cs typeface="Arial" pitchFamily="34" charset="0"/>
            </a:endParaRPr>
          </a:p>
        </p:txBody>
      </p:sp>
      <p:sp>
        <p:nvSpPr>
          <p:cNvPr id="35843" name="Content Placeholder 2"/>
          <p:cNvSpPr>
            <a:spLocks noGrp="1"/>
          </p:cNvSpPr>
          <p:nvPr>
            <p:ph idx="1"/>
          </p:nvPr>
        </p:nvSpPr>
        <p:spPr/>
        <p:txBody>
          <a:bodyPr/>
          <a:lstStyle/>
          <a:p>
            <a:pPr eaLnBrk="1" hangingPunct="1"/>
            <a:r>
              <a:rPr lang="ar-SA" b="1" smtClean="0">
                <a:cs typeface="Arial" pitchFamily="34" charset="0"/>
              </a:rPr>
              <a:t>هل العقل البشري يشبه الحاسب الآلي؟</a:t>
            </a:r>
          </a:p>
          <a:p>
            <a:pPr eaLnBrk="1" hangingPunct="1"/>
            <a:r>
              <a:rPr lang="ar-SA" b="1" smtClean="0">
                <a:cs typeface="Arial" pitchFamily="34" charset="0"/>
              </a:rPr>
              <a:t>هل تطور الحاسب الآلي يعيق من تطور النمو العقلي؟</a:t>
            </a:r>
          </a:p>
          <a:p>
            <a:pPr eaLnBrk="1" hangingPunct="1"/>
            <a:r>
              <a:rPr lang="ar-SA" b="1" smtClean="0">
                <a:cs typeface="Arial" pitchFamily="34" charset="0"/>
              </a:rPr>
              <a:t>بماذا يتميز الانسان عن الحاسب الآلي؟</a:t>
            </a:r>
          </a:p>
          <a:p>
            <a:pPr eaLnBrk="1" hangingPunct="1"/>
            <a:r>
              <a:rPr lang="ar-SA" b="1" smtClean="0">
                <a:cs typeface="Arial" pitchFamily="34" charset="0"/>
              </a:rPr>
              <a:t>هل يستطيع الحاسب الآلي أن يتفوق على العقل؟</a:t>
            </a:r>
          </a:p>
          <a:p>
            <a:pPr eaLnBrk="1" hangingPunct="1"/>
            <a:r>
              <a:rPr lang="ar-SA" b="1" smtClean="0">
                <a:cs typeface="Arial" pitchFamily="34" charset="0"/>
              </a:rPr>
              <a:t>هل يمكن أن نقارن بين العقل البشري والحاسب الآلي؟</a:t>
            </a:r>
          </a:p>
          <a:p>
            <a:pPr eaLnBrk="1" hangingPunct="1"/>
            <a:endParaRPr lang="en-US" smtClean="0">
              <a:latin typeface="Arial" pitchFamily="34" charset="0"/>
              <a:cs typeface="Arial" pitchFamily="34" charset="0"/>
            </a:endParaRPr>
          </a:p>
        </p:txBody>
      </p:sp>
      <p:sp>
        <p:nvSpPr>
          <p:cNvPr id="35844" name="Slide Number Placeholder 3"/>
          <p:cNvSpPr>
            <a:spLocks noGrp="1"/>
          </p:cNvSpPr>
          <p:nvPr>
            <p:ph type="sldNum" sz="quarter" idx="10"/>
          </p:nvPr>
        </p:nvSpPr>
        <p:spPr bwMode="auto">
          <a:noFill/>
          <a:ln>
            <a:miter lim="800000"/>
            <a:headEnd/>
            <a:tailEnd/>
          </a:ln>
        </p:spPr>
        <p:txBody>
          <a:bodyPr/>
          <a:lstStyle/>
          <a:p>
            <a:fld id="{16DA2771-D6CE-4CC5-A03D-F3B7CEB18997}" type="slidenum">
              <a:rPr lang="ar-SA" smtClean="0">
                <a:cs typeface="Arial" pitchFamily="34" charset="0"/>
              </a:rPr>
              <a:pPr/>
              <a:t>23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3"/>
          <p:cNvSpPr>
            <a:spLocks noGrp="1"/>
          </p:cNvSpPr>
          <p:nvPr>
            <p:ph type="title"/>
          </p:nvPr>
        </p:nvSpPr>
        <p:spPr/>
        <p:txBody>
          <a:bodyPr/>
          <a:lstStyle/>
          <a:p>
            <a:pPr eaLnBrk="1" hangingPunct="1"/>
            <a:r>
              <a:rPr lang="ar-SA" smtClean="0">
                <a:cs typeface="Arial" pitchFamily="34" charset="0"/>
              </a:rPr>
              <a:t>مقارنة بين العقل البشري والحاسب</a:t>
            </a:r>
            <a:endParaRPr lang="en-US" smtClean="0">
              <a:cs typeface="Arial" pitchFamily="34" charset="0"/>
            </a:endParaRPr>
          </a:p>
        </p:txBody>
      </p:sp>
      <p:sp>
        <p:nvSpPr>
          <p:cNvPr id="36867" name="Content Placeholder 5"/>
          <p:cNvSpPr>
            <a:spLocks noGrp="1"/>
          </p:cNvSpPr>
          <p:nvPr>
            <p:ph sz="half" idx="13"/>
          </p:nvPr>
        </p:nvSpPr>
        <p:spPr>
          <a:xfrm>
            <a:off x="5026025" y="1600200"/>
            <a:ext cx="4387850" cy="4525963"/>
          </a:xfrm>
        </p:spPr>
        <p:txBody>
          <a:bodyPr/>
          <a:lstStyle/>
          <a:p>
            <a:pPr fontAlgn="base">
              <a:spcAft>
                <a:spcPct val="0"/>
              </a:spcAft>
            </a:pPr>
            <a:r>
              <a:rPr lang="ar-SA" b="1" smtClean="0">
                <a:solidFill>
                  <a:srgbClr val="C00000"/>
                </a:solidFill>
                <a:cs typeface="Arial" pitchFamily="34" charset="0"/>
              </a:rPr>
              <a:t>العقل البشري</a:t>
            </a:r>
          </a:p>
          <a:p>
            <a:pPr fontAlgn="base">
              <a:spcAft>
                <a:spcPct val="0"/>
              </a:spcAft>
            </a:pPr>
            <a:r>
              <a:rPr lang="ar-SA" b="1" smtClean="0">
                <a:cs typeface="Arial" pitchFamily="34" charset="0"/>
              </a:rPr>
              <a:t>السرعة</a:t>
            </a:r>
          </a:p>
          <a:p>
            <a:pPr fontAlgn="base">
              <a:spcAft>
                <a:spcPct val="0"/>
              </a:spcAft>
            </a:pPr>
            <a:r>
              <a:rPr lang="ar-SA" b="1" smtClean="0">
                <a:cs typeface="Arial" pitchFamily="34" charset="0"/>
              </a:rPr>
              <a:t>الدقة</a:t>
            </a:r>
          </a:p>
          <a:p>
            <a:pPr fontAlgn="base">
              <a:spcAft>
                <a:spcPct val="0"/>
              </a:spcAft>
            </a:pPr>
            <a:r>
              <a:rPr lang="ar-SA" b="1" smtClean="0">
                <a:cs typeface="Arial" pitchFamily="34" charset="0"/>
              </a:rPr>
              <a:t>التمييز</a:t>
            </a:r>
          </a:p>
          <a:p>
            <a:pPr fontAlgn="base">
              <a:spcAft>
                <a:spcPct val="0"/>
              </a:spcAft>
            </a:pPr>
            <a:r>
              <a:rPr lang="ar-SA" b="1" smtClean="0">
                <a:cs typeface="Arial" pitchFamily="34" charset="0"/>
              </a:rPr>
              <a:t>التحليل</a:t>
            </a:r>
          </a:p>
          <a:p>
            <a:pPr fontAlgn="base">
              <a:spcAft>
                <a:spcPct val="0"/>
              </a:spcAft>
            </a:pPr>
            <a:r>
              <a:rPr lang="ar-SA" b="1" smtClean="0">
                <a:cs typeface="Arial" pitchFamily="34" charset="0"/>
              </a:rPr>
              <a:t>التفكير</a:t>
            </a:r>
          </a:p>
          <a:p>
            <a:pPr fontAlgn="base">
              <a:spcAft>
                <a:spcPct val="0"/>
              </a:spcAft>
            </a:pPr>
            <a:r>
              <a:rPr lang="ar-SA" b="1" smtClean="0">
                <a:cs typeface="Arial" pitchFamily="34" charset="0"/>
              </a:rPr>
              <a:t>حل الألغاز</a:t>
            </a:r>
          </a:p>
          <a:p>
            <a:pPr fontAlgn="base">
              <a:spcAft>
                <a:spcPct val="0"/>
              </a:spcAft>
            </a:pPr>
            <a:r>
              <a:rPr lang="ar-SA" b="1" smtClean="0">
                <a:cs typeface="Arial" pitchFamily="34" charset="0"/>
              </a:rPr>
              <a:t>الصوت والصورة</a:t>
            </a:r>
          </a:p>
          <a:p>
            <a:pPr fontAlgn="base">
              <a:spcAft>
                <a:spcPct val="0"/>
              </a:spcAft>
            </a:pPr>
            <a:endParaRPr lang="en-US" smtClean="0">
              <a:cs typeface="Arial" pitchFamily="34" charset="0"/>
            </a:endParaRPr>
          </a:p>
        </p:txBody>
      </p:sp>
      <p:sp>
        <p:nvSpPr>
          <p:cNvPr id="36868" name="Content Placeholder 4"/>
          <p:cNvSpPr>
            <a:spLocks noGrp="1"/>
          </p:cNvSpPr>
          <p:nvPr>
            <p:ph sz="half" idx="1"/>
          </p:nvPr>
        </p:nvSpPr>
        <p:spPr>
          <a:xfrm>
            <a:off x="457200" y="1600200"/>
            <a:ext cx="4389438" cy="4525963"/>
          </a:xfrm>
        </p:spPr>
        <p:txBody>
          <a:bodyPr/>
          <a:lstStyle/>
          <a:p>
            <a:pPr fontAlgn="base">
              <a:spcAft>
                <a:spcPct val="0"/>
              </a:spcAft>
            </a:pPr>
            <a:r>
              <a:rPr lang="ar-SA" b="1" smtClean="0">
                <a:solidFill>
                  <a:srgbClr val="C00000"/>
                </a:solidFill>
                <a:cs typeface="Arial" pitchFamily="34" charset="0"/>
              </a:rPr>
              <a:t>الحاسب الآلي</a:t>
            </a:r>
          </a:p>
          <a:p>
            <a:pPr fontAlgn="base">
              <a:spcAft>
                <a:spcPct val="0"/>
              </a:spcAft>
            </a:pPr>
            <a:r>
              <a:rPr lang="ar-SA" b="1" smtClean="0">
                <a:cs typeface="Arial" pitchFamily="34" charset="0"/>
              </a:rPr>
              <a:t>السرعة</a:t>
            </a:r>
          </a:p>
          <a:p>
            <a:pPr fontAlgn="base">
              <a:spcAft>
                <a:spcPct val="0"/>
              </a:spcAft>
            </a:pPr>
            <a:r>
              <a:rPr lang="ar-SA" b="1" smtClean="0">
                <a:cs typeface="Arial" pitchFamily="34" charset="0"/>
              </a:rPr>
              <a:t>الدقة</a:t>
            </a:r>
          </a:p>
          <a:p>
            <a:pPr fontAlgn="base">
              <a:spcAft>
                <a:spcPct val="0"/>
              </a:spcAft>
            </a:pPr>
            <a:r>
              <a:rPr lang="ar-SA" b="1" smtClean="0">
                <a:cs typeface="Arial" pitchFamily="34" charset="0"/>
              </a:rPr>
              <a:t>التمييز</a:t>
            </a:r>
          </a:p>
          <a:p>
            <a:pPr fontAlgn="base">
              <a:spcAft>
                <a:spcPct val="0"/>
              </a:spcAft>
            </a:pPr>
            <a:r>
              <a:rPr lang="ar-SA" b="1" smtClean="0">
                <a:cs typeface="Arial" pitchFamily="34" charset="0"/>
              </a:rPr>
              <a:t>التحليل</a:t>
            </a:r>
          </a:p>
          <a:p>
            <a:pPr fontAlgn="base">
              <a:spcAft>
                <a:spcPct val="0"/>
              </a:spcAft>
            </a:pPr>
            <a:r>
              <a:rPr lang="ar-SA" b="1" smtClean="0">
                <a:cs typeface="Arial" pitchFamily="34" charset="0"/>
              </a:rPr>
              <a:t>التفكير</a:t>
            </a:r>
          </a:p>
          <a:p>
            <a:pPr fontAlgn="base">
              <a:spcAft>
                <a:spcPct val="0"/>
              </a:spcAft>
            </a:pPr>
            <a:r>
              <a:rPr lang="ar-SA" b="1" smtClean="0">
                <a:cs typeface="Arial" pitchFamily="34" charset="0"/>
              </a:rPr>
              <a:t>حل الألغاز</a:t>
            </a:r>
          </a:p>
          <a:p>
            <a:pPr fontAlgn="base">
              <a:spcAft>
                <a:spcPct val="0"/>
              </a:spcAft>
            </a:pPr>
            <a:r>
              <a:rPr lang="ar-SA" b="1" smtClean="0">
                <a:cs typeface="Arial" pitchFamily="34" charset="0"/>
              </a:rPr>
              <a:t>الصوت والصورة</a:t>
            </a:r>
          </a:p>
          <a:p>
            <a:pPr fontAlgn="base">
              <a:spcAft>
                <a:spcPct val="0"/>
              </a:spcAft>
            </a:pPr>
            <a:endParaRPr lang="en-US" smtClean="0">
              <a:cs typeface="Arial" pitchFamily="34" charset="0"/>
            </a:endParaRPr>
          </a:p>
        </p:txBody>
      </p:sp>
      <p:sp>
        <p:nvSpPr>
          <p:cNvPr id="36869" name="Slide Number Placeholder 1"/>
          <p:cNvSpPr>
            <a:spLocks noGrp="1"/>
          </p:cNvSpPr>
          <p:nvPr>
            <p:ph type="sldNum" sz="quarter" idx="14"/>
          </p:nvPr>
        </p:nvSpPr>
        <p:spPr bwMode="auto">
          <a:noFill/>
          <a:ln>
            <a:miter lim="800000"/>
            <a:headEnd/>
            <a:tailEnd/>
          </a:ln>
        </p:spPr>
        <p:txBody>
          <a:bodyPr/>
          <a:lstStyle/>
          <a:p>
            <a:fld id="{08927EE5-680F-4A00-A85D-E55D738CA6DA}" type="slidenum">
              <a:rPr lang="ar-SA" smtClean="0">
                <a:cs typeface="Arial" pitchFamily="34" charset="0"/>
              </a:rPr>
              <a:pPr/>
              <a:t>24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87575"/>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..الثانية..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8"/>
            <a:ext cx="8877300" cy="1752600"/>
          </a:xfrm>
          <a:prstGeom prst="rect">
            <a:avLst/>
          </a:prstGeom>
          <a:noFill/>
          <a:ln w="9525">
            <a:noFill/>
            <a:miter lim="800000"/>
            <a:headEnd/>
            <a:tailEnd/>
          </a:ln>
        </p:spPr>
        <p:txBody>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الحاسب التعليمي</a:t>
            </a: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14340" name="Slide Number Placeholder 2"/>
          <p:cNvSpPr>
            <a:spLocks noGrp="1"/>
          </p:cNvSpPr>
          <p:nvPr>
            <p:ph type="sldNum" sz="quarter" idx="10"/>
          </p:nvPr>
        </p:nvSpPr>
        <p:spPr bwMode="auto">
          <a:noFill/>
          <a:ln>
            <a:miter lim="800000"/>
            <a:headEnd/>
            <a:tailEnd/>
          </a:ln>
        </p:spPr>
        <p:txBody>
          <a:bodyPr/>
          <a:lstStyle/>
          <a:p>
            <a:fld id="{F869A360-9C67-43A7-A713-D227D7C85F58}" type="slidenum">
              <a:rPr lang="ar-SA" smtClean="0">
                <a:cs typeface="Arial" pitchFamily="34" charset="0"/>
              </a:rPr>
              <a:pPr/>
              <a:t>25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صر نائب للمحتوى 2"/>
          <p:cNvSpPr>
            <a:spLocks noGrp="1"/>
          </p:cNvSpPr>
          <p:nvPr>
            <p:ph idx="1"/>
          </p:nvPr>
        </p:nvSpPr>
        <p:spPr>
          <a:xfrm>
            <a:off x="609600" y="1295400"/>
            <a:ext cx="8839200" cy="4267200"/>
          </a:xfrm>
        </p:spPr>
        <p:txBody>
          <a:bodyPr/>
          <a:lstStyle/>
          <a:p>
            <a:pPr eaLnBrk="1" hangingPunct="1"/>
            <a:endParaRPr lang="ar-SA" smtClean="0">
              <a:cs typeface="Arial" pitchFamily="34" charset="0"/>
            </a:endParaRPr>
          </a:p>
          <a:p>
            <a:pPr eaLnBrk="1" hangingPunct="1"/>
            <a:r>
              <a:rPr lang="ar-SA" b="1" smtClean="0">
                <a:solidFill>
                  <a:schemeClr val="tx1"/>
                </a:solidFill>
                <a:cs typeface="Arial" pitchFamily="34" charset="0"/>
              </a:rPr>
              <a:t>المحور الأول: المكونات البرمجية للحاسب الآلي.</a:t>
            </a:r>
          </a:p>
          <a:p>
            <a:pPr eaLnBrk="1" hangingPunct="1"/>
            <a:r>
              <a:rPr lang="ar-SA" b="1" smtClean="0">
                <a:solidFill>
                  <a:schemeClr val="tx1"/>
                </a:solidFill>
                <a:cs typeface="Arial" pitchFamily="34" charset="0"/>
              </a:rPr>
              <a:t>المحور الثاني: استخدام الحاسب الآلي في التعليم.</a:t>
            </a:r>
          </a:p>
          <a:p>
            <a:pPr eaLnBrk="1" hangingPunct="1"/>
            <a:r>
              <a:rPr lang="ar-SA" b="1" smtClean="0">
                <a:solidFill>
                  <a:schemeClr val="tx1"/>
                </a:solidFill>
                <a:cs typeface="Arial" pitchFamily="34" charset="0"/>
              </a:rPr>
              <a:t>المحور الثالث: مراحل تطبيق الحاسب التعليمي.</a:t>
            </a:r>
          </a:p>
          <a:p>
            <a:pPr eaLnBrk="1" hangingPunct="1"/>
            <a:endParaRPr lang="ar-SA" smtClean="0">
              <a:cs typeface="Arial" pitchFamily="34" charset="0"/>
            </a:endParaRPr>
          </a:p>
        </p:txBody>
      </p:sp>
      <p:sp>
        <p:nvSpPr>
          <p:cNvPr id="15363" name="Title 1"/>
          <p:cNvSpPr>
            <a:spLocks noGrp="1"/>
          </p:cNvSpPr>
          <p:nvPr>
            <p:ph type="title"/>
          </p:nvPr>
        </p:nvSpPr>
        <p:spPr/>
        <p:txBody>
          <a:bodyPr/>
          <a:lstStyle/>
          <a:p>
            <a:pPr eaLnBrk="1" hangingPunct="1"/>
            <a:r>
              <a:rPr lang="ar-SA" smtClean="0">
                <a:solidFill>
                  <a:srgbClr val="FF0000"/>
                </a:solidFill>
                <a:cs typeface="Arial" pitchFamily="34" charset="0"/>
              </a:rPr>
              <a:t>محاور المحاضرة</a:t>
            </a:r>
            <a:endParaRPr lang="en-US" smtClean="0">
              <a:solidFill>
                <a:srgbClr val="FF0000"/>
              </a:solidFill>
              <a:cs typeface="Arial" pitchFamily="34" charset="0"/>
            </a:endParaRPr>
          </a:p>
        </p:txBody>
      </p:sp>
      <p:sp>
        <p:nvSpPr>
          <p:cNvPr id="15364" name="Slide Number Placeholder 3"/>
          <p:cNvSpPr>
            <a:spLocks noGrp="1"/>
          </p:cNvSpPr>
          <p:nvPr>
            <p:ph type="sldNum" sz="quarter" idx="10"/>
          </p:nvPr>
        </p:nvSpPr>
        <p:spPr bwMode="auto">
          <a:noFill/>
          <a:ln>
            <a:miter lim="800000"/>
            <a:headEnd/>
            <a:tailEnd/>
          </a:ln>
        </p:spPr>
        <p:txBody>
          <a:bodyPr/>
          <a:lstStyle/>
          <a:p>
            <a:fld id="{DD88BCE7-9A72-4171-9C53-F0E4823F7C3F}" type="slidenum">
              <a:rPr lang="ar-SA" smtClean="0">
                <a:cs typeface="Arial" pitchFamily="34" charset="0"/>
              </a:rPr>
              <a:pPr/>
              <a:t>26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10"/>
          </p:nvPr>
        </p:nvSpPr>
        <p:spPr bwMode="auto">
          <a:noFill/>
          <a:ln>
            <a:miter lim="800000"/>
            <a:headEnd/>
            <a:tailEnd/>
          </a:ln>
        </p:spPr>
        <p:txBody>
          <a:bodyPr/>
          <a:lstStyle/>
          <a:p>
            <a:fld id="{BF7887E6-A273-40C6-A162-A15C22977187}" type="slidenum">
              <a:rPr lang="ar-SA" smtClean="0">
                <a:cs typeface="Arial" pitchFamily="34" charset="0"/>
              </a:rPr>
              <a:pPr/>
              <a:t>27</a:t>
            </a:fld>
            <a:endParaRPr lang="en-US" smtClean="0">
              <a:cs typeface="Arial" pitchFamily="34" charset="0"/>
            </a:endParaRPr>
          </a:p>
        </p:txBody>
      </p:sp>
      <p:sp>
        <p:nvSpPr>
          <p:cNvPr id="7" name="Rectangle 1"/>
          <p:cNvSpPr>
            <a:spLocks noChangeArrowheads="1"/>
          </p:cNvSpPr>
          <p:nvPr/>
        </p:nvSpPr>
        <p:spPr bwMode="auto">
          <a:xfrm>
            <a:off x="685800" y="1981200"/>
            <a:ext cx="8229600" cy="1570038"/>
          </a:xfrm>
          <a:prstGeom prst="rect">
            <a:avLst/>
          </a:prstGeom>
          <a:noFill/>
          <a:ln w="9525">
            <a:noFill/>
            <a:miter lim="800000"/>
            <a:headEnd/>
            <a:tailEnd/>
          </a:ln>
          <a:effectLst/>
        </p:spPr>
        <p:txBody>
          <a:bodyPr anchor="ctr">
            <a:spAutoFit/>
          </a:bodyPr>
          <a:lstStyle/>
          <a:p>
            <a:pPr algn="justLow">
              <a:buFontTx/>
              <a:buChar char="•"/>
              <a:tabLst>
                <a:tab pos="336550" algn="l"/>
              </a:tabLst>
              <a:defRPr/>
            </a:pPr>
            <a:r>
              <a:rPr lang="ar-SA" sz="3200" dirty="0">
                <a:solidFill>
                  <a:srgbClr val="002060"/>
                </a:solidFill>
                <a:latin typeface="+mn-lt"/>
                <a:cs typeface="Arial" charset="0"/>
              </a:rPr>
              <a:t>برمجيات نظم التشغيل: وهي البرامج التي تمكن الحاسب من إدارة وحداته المختلفة, ومن أكثر برامج أنظمة التشغيل شهرة برامج </a:t>
            </a:r>
            <a:r>
              <a:rPr lang="en-US" sz="3200" dirty="0">
                <a:solidFill>
                  <a:srgbClr val="002060"/>
                </a:solidFill>
                <a:latin typeface="+mn-lt"/>
                <a:cs typeface="Arial" charset="0"/>
              </a:rPr>
              <a:t>DOS</a:t>
            </a:r>
            <a:r>
              <a:rPr lang="ar-SA" sz="3200" dirty="0">
                <a:solidFill>
                  <a:srgbClr val="002060"/>
                </a:solidFill>
                <a:latin typeface="+mn-lt"/>
                <a:cs typeface="Arial" charset="0"/>
              </a:rPr>
              <a:t> و </a:t>
            </a:r>
            <a:r>
              <a:rPr lang="en-US" sz="3200" dirty="0">
                <a:solidFill>
                  <a:srgbClr val="002060"/>
                </a:solidFill>
                <a:latin typeface="+mn-lt"/>
                <a:cs typeface="Arial" charset="0"/>
              </a:rPr>
              <a:t>Windows</a:t>
            </a:r>
            <a:r>
              <a:rPr lang="ar-SA" sz="3200" dirty="0">
                <a:solidFill>
                  <a:srgbClr val="002060"/>
                </a:solidFill>
                <a:latin typeface="+mn-lt"/>
                <a:cs typeface="Arial" charset="0"/>
              </a:rPr>
              <a:t> و </a:t>
            </a:r>
            <a:r>
              <a:rPr lang="en-US" sz="3200" dirty="0">
                <a:solidFill>
                  <a:srgbClr val="002060"/>
                </a:solidFill>
                <a:latin typeface="+mn-lt"/>
                <a:cs typeface="Arial" charset="0"/>
              </a:rPr>
              <a:t>Unix</a:t>
            </a:r>
            <a:r>
              <a:rPr lang="ar-SA" sz="3200" dirty="0">
                <a:solidFill>
                  <a:srgbClr val="002060"/>
                </a:solidFill>
                <a:latin typeface="+mn-lt"/>
                <a:cs typeface="Arial" charset="0"/>
              </a:rPr>
              <a:t>.</a:t>
            </a:r>
            <a:endParaRPr lang="en-US" sz="3200" dirty="0">
              <a:solidFill>
                <a:srgbClr val="002060"/>
              </a:solidFill>
              <a:latin typeface="+mn-lt"/>
              <a:cs typeface="Arial" charset="0"/>
            </a:endParaRPr>
          </a:p>
        </p:txBody>
      </p:sp>
      <p:sp>
        <p:nvSpPr>
          <p:cNvPr id="8" name="عنوان 1"/>
          <p:cNvSpPr txBox="1">
            <a:spLocks/>
          </p:cNvSpPr>
          <p:nvPr/>
        </p:nvSpPr>
        <p:spPr>
          <a:xfrm>
            <a:off x="1295400" y="215900"/>
            <a:ext cx="7772400" cy="1079500"/>
          </a:xfrm>
          <a:prstGeom prst="rect">
            <a:avLst/>
          </a:prstGeom>
        </p:spPr>
        <p:txBody>
          <a:bodyPr anchor="ctr">
            <a:normAutofit/>
          </a:bodyPr>
          <a:lstStyle/>
          <a:p>
            <a:pPr fontAlgn="auto">
              <a:spcAft>
                <a:spcPts val="0"/>
              </a:spcAft>
              <a:defRPr/>
            </a:pPr>
            <a:r>
              <a:rPr lang="ar-SA" sz="3200" b="1" dirty="0">
                <a:solidFill>
                  <a:srgbClr val="000000"/>
                </a:solidFill>
                <a:latin typeface="+mn-lt"/>
                <a:cs typeface="Arial" charset="0"/>
              </a:rPr>
              <a:t>المكونات البرمجية للحاسب الآلي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4)">
                                      <p:cBhvr>
                                        <p:cTn id="7" dur="10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BFCE5B28-115A-4BA4-A5D9-C2717E3FCC38}" type="slidenum">
              <a:rPr lang="ar-SA" smtClean="0">
                <a:cs typeface="Arial" pitchFamily="34" charset="0"/>
              </a:rPr>
              <a:pPr/>
              <a:t>28</a:t>
            </a:fld>
            <a:endParaRPr lang="en-US" smtClean="0">
              <a:cs typeface="Arial" pitchFamily="34" charset="0"/>
            </a:endParaRPr>
          </a:p>
        </p:txBody>
      </p:sp>
      <p:sp>
        <p:nvSpPr>
          <p:cNvPr id="5" name="مستطيل 4"/>
          <p:cNvSpPr/>
          <p:nvPr/>
        </p:nvSpPr>
        <p:spPr>
          <a:xfrm>
            <a:off x="381000" y="1758950"/>
            <a:ext cx="9220200" cy="2062163"/>
          </a:xfrm>
          <a:prstGeom prst="rect">
            <a:avLst/>
          </a:prstGeom>
        </p:spPr>
        <p:txBody>
          <a:bodyPr>
            <a:spAutoFit/>
          </a:bodyPr>
          <a:lstStyle/>
          <a:p>
            <a:pPr algn="justLow" eaLnBrk="0" hangingPunct="0">
              <a:buFontTx/>
              <a:buChar char="•"/>
              <a:tabLst>
                <a:tab pos="336550" algn="l"/>
              </a:tabLst>
              <a:defRPr/>
            </a:pPr>
            <a:r>
              <a:rPr lang="ar-SA" sz="3200" dirty="0">
                <a:solidFill>
                  <a:srgbClr val="002060"/>
                </a:solidFill>
                <a:latin typeface="+mn-lt"/>
                <a:cs typeface="Arial" charset="0"/>
              </a:rPr>
              <a:t>البرمجيات المساعدة </a:t>
            </a:r>
            <a:r>
              <a:rPr lang="en-US" sz="3200" dirty="0">
                <a:solidFill>
                  <a:srgbClr val="002060"/>
                </a:solidFill>
                <a:latin typeface="+mn-lt"/>
                <a:cs typeface="Arial" charset="0"/>
              </a:rPr>
              <a:t>Assistant Programs</a:t>
            </a:r>
            <a:r>
              <a:rPr lang="ar-SA" sz="3200" dirty="0">
                <a:solidFill>
                  <a:srgbClr val="002060"/>
                </a:solidFill>
                <a:latin typeface="+mn-lt"/>
                <a:cs typeface="Arial" charset="0"/>
              </a:rPr>
              <a:t>: وهي البرامج التي تساعد أنظمة التشغيل على أداء مهامها المتعددة, مثل لغات البرمجة </a:t>
            </a:r>
            <a:r>
              <a:rPr lang="en-US" sz="3200" dirty="0">
                <a:solidFill>
                  <a:srgbClr val="002060"/>
                </a:solidFill>
                <a:latin typeface="+mn-lt"/>
                <a:cs typeface="Arial" charset="0"/>
              </a:rPr>
              <a:t>Programming Languages</a:t>
            </a:r>
            <a:r>
              <a:rPr lang="ar-SA" sz="3200" dirty="0">
                <a:solidFill>
                  <a:srgbClr val="002060"/>
                </a:solidFill>
                <a:latin typeface="+mn-lt"/>
                <a:cs typeface="Arial" charset="0"/>
              </a:rPr>
              <a:t> ومترجماتها </a:t>
            </a:r>
            <a:r>
              <a:rPr lang="en-US" sz="3200" dirty="0">
                <a:solidFill>
                  <a:srgbClr val="002060"/>
                </a:solidFill>
                <a:latin typeface="+mn-lt"/>
                <a:cs typeface="Arial" charset="0"/>
              </a:rPr>
              <a:t>Compilers</a:t>
            </a:r>
            <a:r>
              <a:rPr lang="ar-SA" sz="3200" dirty="0">
                <a:solidFill>
                  <a:srgbClr val="002060"/>
                </a:solidFill>
                <a:latin typeface="+mn-lt"/>
                <a:cs typeface="Arial" charset="0"/>
              </a:rPr>
              <a:t>, وبرامج إعداد المكونات المادية وتهيئتها </a:t>
            </a:r>
            <a:r>
              <a:rPr lang="en-US" sz="3200" dirty="0">
                <a:solidFill>
                  <a:srgbClr val="002060"/>
                </a:solidFill>
                <a:latin typeface="+mn-lt"/>
                <a:cs typeface="Arial" charset="0"/>
              </a:rPr>
              <a:t>Drivers</a:t>
            </a:r>
            <a:r>
              <a:rPr lang="ar-SA" sz="3200" dirty="0">
                <a:solidFill>
                  <a:srgbClr val="002060"/>
                </a:solidFill>
                <a:latin typeface="+mn-lt"/>
                <a:cs typeface="Arial" charset="0"/>
              </a:rPr>
              <a:t>.</a:t>
            </a:r>
            <a:endParaRPr lang="en-US" sz="3200" dirty="0">
              <a:solidFill>
                <a:srgbClr val="002060"/>
              </a:solidFill>
              <a:latin typeface="+mn-lt"/>
              <a:cs typeface="Arial"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a:spLocks noGrp="1"/>
          </p:cNvSpPr>
          <p:nvPr>
            <p:ph type="sldNum" sz="quarter" idx="10"/>
          </p:nvPr>
        </p:nvSpPr>
        <p:spPr bwMode="auto">
          <a:noFill/>
          <a:ln>
            <a:miter lim="800000"/>
            <a:headEnd/>
            <a:tailEnd/>
          </a:ln>
        </p:spPr>
        <p:txBody>
          <a:bodyPr/>
          <a:lstStyle/>
          <a:p>
            <a:fld id="{8D0EA5AE-2725-43E6-9388-84019ADCFDC6}" type="slidenum">
              <a:rPr lang="ar-SA" smtClean="0">
                <a:cs typeface="Arial" pitchFamily="34" charset="0"/>
              </a:rPr>
              <a:pPr/>
              <a:t>29</a:t>
            </a:fld>
            <a:endParaRPr lang="en-US" smtClean="0">
              <a:cs typeface="Arial" pitchFamily="34" charset="0"/>
            </a:endParaRPr>
          </a:p>
        </p:txBody>
      </p:sp>
      <p:sp>
        <p:nvSpPr>
          <p:cNvPr id="6" name="مستطيل 5"/>
          <p:cNvSpPr/>
          <p:nvPr/>
        </p:nvSpPr>
        <p:spPr>
          <a:xfrm>
            <a:off x="381000" y="1752600"/>
            <a:ext cx="9067800" cy="2062163"/>
          </a:xfrm>
          <a:prstGeom prst="rect">
            <a:avLst/>
          </a:prstGeom>
        </p:spPr>
        <p:txBody>
          <a:bodyPr>
            <a:spAutoFit/>
          </a:bodyPr>
          <a:lstStyle/>
          <a:p>
            <a:pPr algn="justLow" eaLnBrk="0" hangingPunct="0">
              <a:buFontTx/>
              <a:buChar char="•"/>
              <a:tabLst>
                <a:tab pos="336550" algn="l"/>
              </a:tabLst>
              <a:defRPr/>
            </a:pPr>
            <a:r>
              <a:rPr lang="ar-SA" sz="3200" dirty="0">
                <a:solidFill>
                  <a:srgbClr val="002060"/>
                </a:solidFill>
                <a:latin typeface="+mn-lt"/>
                <a:cs typeface="Arial" charset="0"/>
              </a:rPr>
              <a:t>البرمجيات التطبيقية </a:t>
            </a:r>
            <a:r>
              <a:rPr lang="en-US" sz="3200" dirty="0">
                <a:solidFill>
                  <a:srgbClr val="002060"/>
                </a:solidFill>
                <a:latin typeface="+mn-lt"/>
                <a:cs typeface="Arial" charset="0"/>
              </a:rPr>
              <a:t>Application Programs</a:t>
            </a:r>
            <a:r>
              <a:rPr lang="ar-SA" sz="3200" dirty="0">
                <a:solidFill>
                  <a:srgbClr val="002060"/>
                </a:solidFill>
                <a:latin typeface="+mn-lt"/>
                <a:cs typeface="Arial" charset="0"/>
              </a:rPr>
              <a:t>: وهي البرامج المصممة للقيام بمهمة معينة, مثل برامج معالج النصوص والجداول الإلكترونية والعروض التقديمية وقواعد البيانات والنشر المكتبي وتصميم الأشكال والوسائط المتعددة والعمليات الإحصائية.</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bwMode="auto">
          <a:noFill/>
          <a:ln>
            <a:miter lim="800000"/>
            <a:headEnd/>
            <a:tailEnd/>
          </a:ln>
        </p:spPr>
        <p:txBody>
          <a:bodyPr/>
          <a:lstStyle/>
          <a:p>
            <a:fld id="{13F84738-A001-4B69-A229-F3C04C8DD5BC}" type="slidenum">
              <a:rPr lang="ar-SA" smtClean="0">
                <a:cs typeface="Arial" pitchFamily="34" charset="0"/>
              </a:rPr>
              <a:pPr/>
              <a:t>30</a:t>
            </a:fld>
            <a:endParaRPr lang="en-US" smtClean="0">
              <a:cs typeface="Arial" pitchFamily="34" charset="0"/>
            </a:endParaRPr>
          </a:p>
        </p:txBody>
      </p:sp>
      <p:sp>
        <p:nvSpPr>
          <p:cNvPr id="5" name="عنوان 1"/>
          <p:cNvSpPr txBox="1">
            <a:spLocks/>
          </p:cNvSpPr>
          <p:nvPr/>
        </p:nvSpPr>
        <p:spPr bwMode="auto">
          <a:xfrm>
            <a:off x="3962400" y="215900"/>
            <a:ext cx="5334000" cy="1079500"/>
          </a:xfrm>
          <a:prstGeom prst="rect">
            <a:avLst/>
          </a:prstGeom>
          <a:noFill/>
          <a:ln w="9525">
            <a:noFill/>
            <a:miter lim="800000"/>
            <a:headEnd/>
            <a:tailEnd/>
          </a:ln>
        </p:spPr>
        <p:txBody>
          <a:bodyPr anchor="ctr"/>
          <a:lstStyle/>
          <a:p>
            <a:pPr algn="ctr"/>
            <a:r>
              <a:rPr lang="ar-SA" sz="3200" b="1">
                <a:solidFill>
                  <a:srgbClr val="000000"/>
                </a:solidFill>
              </a:rPr>
              <a:t>مهام برامج نظم التشغيل</a:t>
            </a:r>
          </a:p>
        </p:txBody>
      </p:sp>
      <p:sp>
        <p:nvSpPr>
          <p:cNvPr id="6" name="عنوان 1"/>
          <p:cNvSpPr txBox="1">
            <a:spLocks/>
          </p:cNvSpPr>
          <p:nvPr/>
        </p:nvSpPr>
        <p:spPr>
          <a:xfrm>
            <a:off x="395536" y="1802160"/>
            <a:ext cx="8900864" cy="3989040"/>
          </a:xfrm>
          <a:prstGeom prst="rect">
            <a:avLst/>
          </a:prstGeom>
          <a:ln>
            <a:noFill/>
          </a:ln>
        </p:spPr>
        <p:txBody>
          <a:bodyPr lIns="0" tIns="0" rIns="18288" bIns="0">
            <a:scene3d>
              <a:camera prst="orthographicFront"/>
              <a:lightRig rig="freezing" dir="t">
                <a:rot lat="0" lon="0" rev="5640000"/>
              </a:lightRig>
            </a:scene3d>
            <a:sp3d prstMaterial="flat">
              <a:bevelT w="38100" h="38100"/>
              <a:contourClr>
                <a:schemeClr val="tx2"/>
              </a:contourClr>
            </a:sp3d>
          </a:bodyPr>
          <a:lstStyle/>
          <a:p>
            <a:pPr marL="342900" indent="-342900" algn="justLow">
              <a:spcBef>
                <a:spcPct val="20000"/>
              </a:spcBef>
              <a:defRPr/>
            </a:pPr>
            <a:r>
              <a:rPr lang="ar-SA" sz="3000" dirty="0">
                <a:solidFill>
                  <a:srgbClr val="002060"/>
                </a:solidFill>
                <a:latin typeface="+mn-lt"/>
                <a:cs typeface="+mn-cs"/>
              </a:rPr>
              <a:t>- </a:t>
            </a:r>
            <a:r>
              <a:rPr lang="ar-SA" sz="2800" dirty="0">
                <a:solidFill>
                  <a:srgbClr val="002060"/>
                </a:solidFill>
                <a:latin typeface="+mn-lt"/>
                <a:cs typeface="Arial" charset="0"/>
              </a:rPr>
              <a:t>عند تشغيل الحاسب الآلي يعمل نظام التشغيل - بالتنسيق مع المعلومات في ذاكرة </a:t>
            </a:r>
            <a:r>
              <a:rPr lang="en-US" sz="2800" dirty="0" err="1">
                <a:solidFill>
                  <a:srgbClr val="002060"/>
                </a:solidFill>
                <a:latin typeface="+mn-lt"/>
                <a:cs typeface="Arial" charset="0"/>
              </a:rPr>
              <a:t>ROM</a:t>
            </a:r>
            <a:r>
              <a:rPr lang="ar-SA" sz="2800" dirty="0" err="1">
                <a:solidFill>
                  <a:srgbClr val="002060"/>
                </a:solidFill>
                <a:latin typeface="+mn-lt"/>
                <a:cs typeface="Arial" charset="0"/>
              </a:rPr>
              <a:t> - بتشغيل الوحدات المختلفة</a:t>
            </a:r>
          </a:p>
          <a:p>
            <a:pPr marL="342900" indent="-342900" algn="justLow">
              <a:spcBef>
                <a:spcPct val="20000"/>
              </a:spcBef>
              <a:defRPr/>
            </a:pPr>
            <a:r>
              <a:rPr lang="ar-SA" sz="2800" dirty="0">
                <a:solidFill>
                  <a:srgbClr val="002060"/>
                </a:solidFill>
                <a:latin typeface="+mn-lt"/>
                <a:cs typeface="Arial" charset="0"/>
              </a:rPr>
              <a:t>- يوفر نظام التشغيل واجهة سهلة الاستخدام؛ ليتمكن المستخدم من التعامل مع الحاسب الآلي بيسر وسهولة</a:t>
            </a:r>
          </a:p>
          <a:p>
            <a:pPr marL="342900" indent="-342900" algn="justLow">
              <a:spcBef>
                <a:spcPct val="20000"/>
              </a:spcBef>
              <a:defRPr/>
            </a:pPr>
            <a:r>
              <a:rPr lang="ar-SA" sz="2800" dirty="0">
                <a:solidFill>
                  <a:srgbClr val="002060"/>
                </a:solidFill>
                <a:latin typeface="+mn-lt"/>
                <a:cs typeface="Arial" charset="0"/>
              </a:rPr>
              <a:t>- يشرف نظام التشغيل على سير العمليات المختلفة, مثل عمليات الإدخال والتخزين والمعالجة والإخراج</a:t>
            </a:r>
          </a:p>
          <a:p>
            <a:pPr marL="342900" indent="-342900" algn="justLow">
              <a:spcBef>
                <a:spcPct val="20000"/>
              </a:spcBef>
              <a:defRPr/>
            </a:pPr>
            <a:r>
              <a:rPr lang="ar-SA" sz="2800" dirty="0">
                <a:solidFill>
                  <a:srgbClr val="002060"/>
                </a:solidFill>
                <a:latin typeface="+mn-lt"/>
                <a:cs typeface="Arial" charset="0"/>
              </a:rPr>
              <a:t>- يتحكم نظام التشغيل في إدارة ذاكرة الحاسب الآلي من حيث: تخصيص قسم من الذاكرة لكل برنامج, ومراقبة تنفيذه, وإعطاء أولوية لبعض البرامج</a:t>
            </a:r>
          </a:p>
        </p:txBody>
      </p:sp>
      <p:cxnSp>
        <p:nvCxnSpPr>
          <p:cNvPr id="7" name="رابط كسهم مستقيم 6"/>
          <p:cNvCxnSpPr/>
          <p:nvPr/>
        </p:nvCxnSpPr>
        <p:spPr>
          <a:xfrm flipH="1">
            <a:off x="1066800" y="6324600"/>
            <a:ext cx="1752600"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heel(4)">
                                      <p:cBhvr>
                                        <p:cTn id="12" dur="1000"/>
                                        <p:tgtEl>
                                          <p:spTgt spid="6">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heel(4)">
                                      <p:cBhvr>
                                        <p:cTn id="17" dur="1000"/>
                                        <p:tgtEl>
                                          <p:spTgt spid="6">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heel(4)">
                                      <p:cBhvr>
                                        <p:cTn id="22" dur="1000"/>
                                        <p:tgtEl>
                                          <p:spTgt spid="6">
                                            <p:txEl>
                                              <p:pRg st="2" end="2"/>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heel(4)">
                                      <p:cBhvr>
                                        <p:cTn id="27" dur="1000"/>
                                        <p:tgtEl>
                                          <p:spTgt spid="6">
                                            <p:txEl>
                                              <p:pRg st="3" end="3"/>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a:spLocks noGrp="1"/>
          </p:cNvSpPr>
          <p:nvPr>
            <p:ph type="sldNum" sz="quarter" idx="10"/>
          </p:nvPr>
        </p:nvSpPr>
        <p:spPr bwMode="auto">
          <a:noFill/>
          <a:ln>
            <a:miter lim="800000"/>
            <a:headEnd/>
            <a:tailEnd/>
          </a:ln>
        </p:spPr>
        <p:txBody>
          <a:bodyPr/>
          <a:lstStyle/>
          <a:p>
            <a:fld id="{50B2F4A9-CAE9-4A2A-84D9-DBBF8974D3A6}" type="slidenum">
              <a:rPr lang="ar-SA" smtClean="0">
                <a:cs typeface="Arial" pitchFamily="34" charset="0"/>
              </a:rPr>
              <a:pPr/>
              <a:t>31</a:t>
            </a:fld>
            <a:endParaRPr lang="en-US" smtClean="0">
              <a:cs typeface="Arial" pitchFamily="34" charset="0"/>
            </a:endParaRPr>
          </a:p>
        </p:txBody>
      </p:sp>
      <p:cxnSp>
        <p:nvCxnSpPr>
          <p:cNvPr id="7" name="رابط كسهم مستقيم 6"/>
          <p:cNvCxnSpPr/>
          <p:nvPr/>
        </p:nvCxnSpPr>
        <p:spPr>
          <a:xfrm flipH="1">
            <a:off x="1066800" y="6324600"/>
            <a:ext cx="1752600"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8" name="عنوان 1"/>
          <p:cNvSpPr txBox="1">
            <a:spLocks/>
          </p:cNvSpPr>
          <p:nvPr/>
        </p:nvSpPr>
        <p:spPr>
          <a:xfrm>
            <a:off x="533400" y="1686000"/>
            <a:ext cx="8915400" cy="3952800"/>
          </a:xfrm>
          <a:prstGeom prst="rect">
            <a:avLst/>
          </a:prstGeom>
          <a:ln>
            <a:noFill/>
          </a:ln>
        </p:spPr>
        <p:txBody>
          <a:bodyPr lIns="0" tIns="0" rIns="18288" bIns="0">
            <a:scene3d>
              <a:camera prst="orthographicFront"/>
              <a:lightRig rig="freezing" dir="t">
                <a:rot lat="0" lon="0" rev="5640000"/>
              </a:lightRig>
            </a:scene3d>
            <a:sp3d prstMaterial="flat">
              <a:bevelT w="38100" h="38100"/>
              <a:contourClr>
                <a:schemeClr val="tx2"/>
              </a:contourClr>
            </a:sp3d>
          </a:bodyPr>
          <a:lstStyle/>
          <a:p>
            <a:pPr marL="576000" algn="justLow" fontAlgn="auto">
              <a:spcAft>
                <a:spcPts val="0"/>
              </a:spcAft>
              <a:defRPr/>
            </a:pPr>
            <a:r>
              <a:rPr lang="ar-SA" sz="2800" dirty="0">
                <a:solidFill>
                  <a:srgbClr val="002060"/>
                </a:solidFill>
                <a:latin typeface="+mn-lt"/>
                <a:cs typeface="+mn-cs"/>
              </a:rPr>
              <a:t>- يساعد نظام التشغيل على تحميل البرامج التطبيقية من وحدات التخزين المساعدة إلى ذاكرة </a:t>
            </a:r>
            <a:r>
              <a:rPr lang="en-US" sz="2800" dirty="0">
                <a:solidFill>
                  <a:srgbClr val="002060"/>
                </a:solidFill>
                <a:latin typeface="+mn-lt"/>
                <a:cs typeface="+mn-cs"/>
              </a:rPr>
              <a:t>RAM</a:t>
            </a:r>
            <a:r>
              <a:rPr lang="ar-SA" sz="2800" dirty="0">
                <a:solidFill>
                  <a:srgbClr val="002060"/>
                </a:solidFill>
                <a:latin typeface="+mn-lt"/>
                <a:cs typeface="+mn-cs"/>
              </a:rPr>
              <a:t> والاستفادة منها</a:t>
            </a:r>
          </a:p>
          <a:p>
            <a:pPr marL="576000" algn="justLow" fontAlgn="auto">
              <a:spcAft>
                <a:spcPts val="0"/>
              </a:spcAft>
              <a:defRPr/>
            </a:pPr>
            <a:r>
              <a:rPr lang="ar-SA" sz="2800" dirty="0">
                <a:solidFill>
                  <a:srgbClr val="002060"/>
                </a:solidFill>
                <a:latin typeface="+mn-lt"/>
                <a:cs typeface="+mn-cs"/>
              </a:rPr>
              <a:t>- يسمح نظام التشغيل للمستخدم بتشغيل عدة برامج تطبيقية في الوقت الواحد, وهو ما يسمى بمبدأ المهام المتعددة </a:t>
            </a:r>
            <a:r>
              <a:rPr lang="en-US" sz="2800" dirty="0">
                <a:solidFill>
                  <a:srgbClr val="002060"/>
                </a:solidFill>
                <a:latin typeface="+mn-lt"/>
                <a:cs typeface="+mn-cs"/>
              </a:rPr>
              <a:t>Multitasking</a:t>
            </a:r>
            <a:endParaRPr lang="ar-SA" sz="2800" dirty="0">
              <a:solidFill>
                <a:srgbClr val="002060"/>
              </a:solidFill>
              <a:latin typeface="+mn-lt"/>
              <a:cs typeface="+mn-cs"/>
            </a:endParaRPr>
          </a:p>
          <a:p>
            <a:pPr marL="576000" algn="justLow" fontAlgn="auto">
              <a:spcAft>
                <a:spcPts val="0"/>
              </a:spcAft>
              <a:defRPr/>
            </a:pPr>
            <a:r>
              <a:rPr lang="ar-SA" sz="2800" dirty="0">
                <a:solidFill>
                  <a:srgbClr val="002060"/>
                </a:solidFill>
                <a:latin typeface="+mn-lt"/>
                <a:cs typeface="+mn-cs"/>
              </a:rPr>
              <a:t>- ينسق نظام التشغيل التعامل مع النهايات الطرفية </a:t>
            </a:r>
            <a:r>
              <a:rPr lang="en-US" sz="2800" dirty="0">
                <a:solidFill>
                  <a:srgbClr val="002060"/>
                </a:solidFill>
                <a:latin typeface="+mn-lt"/>
                <a:cs typeface="+mn-cs"/>
              </a:rPr>
              <a:t>Terminals</a:t>
            </a:r>
            <a:r>
              <a:rPr lang="ar-SA" sz="2800" dirty="0">
                <a:solidFill>
                  <a:srgbClr val="002060"/>
                </a:solidFill>
                <a:latin typeface="+mn-lt"/>
                <a:cs typeface="+mn-cs"/>
              </a:rPr>
              <a:t> من حيث استقبال </a:t>
            </a:r>
            <a:r>
              <a:rPr lang="ar-SA" sz="2800" dirty="0" err="1">
                <a:solidFill>
                  <a:srgbClr val="002060"/>
                </a:solidFill>
                <a:latin typeface="+mn-lt"/>
                <a:cs typeface="+mn-cs"/>
              </a:rPr>
              <a:t>مدخلاتها</a:t>
            </a:r>
            <a:r>
              <a:rPr lang="ar-SA" sz="2800" dirty="0">
                <a:solidFill>
                  <a:srgbClr val="002060"/>
                </a:solidFill>
                <a:latin typeface="+mn-lt"/>
                <a:cs typeface="+mn-cs"/>
              </a:rPr>
              <a:t> ومعالجتها - حسب البرامج المناسبة لها - وإخراج نتائجها, وهو ما يسمى بمبدأ البرمجة المتعددة </a:t>
            </a:r>
            <a:r>
              <a:rPr lang="en-US" sz="2800" dirty="0">
                <a:solidFill>
                  <a:srgbClr val="002060"/>
                </a:solidFill>
                <a:latin typeface="+mn-lt"/>
                <a:cs typeface="+mn-cs"/>
              </a:rPr>
              <a:t>Multiprogramming</a:t>
            </a:r>
            <a:endParaRPr lang="ar-SA" sz="2800" dirty="0">
              <a:solidFill>
                <a:srgbClr val="002060"/>
              </a:solidFill>
              <a:latin typeface="+mn-lt"/>
              <a:cs typeface="+mn-cs"/>
            </a:endParaRPr>
          </a:p>
          <a:p>
            <a:pPr marL="576000" algn="justLow" fontAlgn="auto">
              <a:spcAft>
                <a:spcPts val="0"/>
              </a:spcAft>
              <a:defRPr/>
            </a:pPr>
            <a:r>
              <a:rPr lang="ar-SA" sz="2800" dirty="0">
                <a:solidFill>
                  <a:srgbClr val="002060"/>
                </a:solidFill>
                <a:latin typeface="+mn-lt"/>
                <a:cs typeface="+mn-cs"/>
              </a:rPr>
              <a:t>- يتيح نظام التشغيل المشاركة في موارد الحاسب الخادم للحاسبات العميلة</a:t>
            </a:r>
            <a:endParaRPr lang="en-US" sz="2800" dirty="0">
              <a:solidFill>
                <a:srgbClr val="002060"/>
              </a:solidFill>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heel(4)">
                                      <p:cBhvr>
                                        <p:cTn id="7" dur="1000"/>
                                        <p:tgtEl>
                                          <p:spTgt spid="8">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heel(4)">
                                      <p:cBhvr>
                                        <p:cTn id="12" dur="1000"/>
                                        <p:tgtEl>
                                          <p:spTgt spid="8">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heel(4)">
                                      <p:cBhvr>
                                        <p:cTn id="17" dur="1000"/>
                                        <p:tgtEl>
                                          <p:spTgt spid="8">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heel(4)">
                                      <p:cBhvr>
                                        <p:cTn id="22" dur="1000"/>
                                        <p:tgtEl>
                                          <p:spTgt spid="8">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a:spLocks noGrp="1"/>
          </p:cNvSpPr>
          <p:nvPr>
            <p:ph type="sldNum" sz="quarter" idx="10"/>
          </p:nvPr>
        </p:nvSpPr>
        <p:spPr bwMode="auto">
          <a:noFill/>
          <a:ln>
            <a:miter lim="800000"/>
            <a:headEnd/>
            <a:tailEnd/>
          </a:ln>
        </p:spPr>
        <p:txBody>
          <a:bodyPr/>
          <a:lstStyle/>
          <a:p>
            <a:fld id="{B5620000-E541-4895-8A04-E8433930DE8C}" type="slidenum">
              <a:rPr lang="ar-SA" smtClean="0">
                <a:cs typeface="Arial" pitchFamily="34" charset="0"/>
              </a:rPr>
              <a:pPr/>
              <a:t>32</a:t>
            </a:fld>
            <a:endParaRPr lang="en-US" smtClean="0">
              <a:cs typeface="Arial" pitchFamily="34" charset="0"/>
            </a:endParaRPr>
          </a:p>
        </p:txBody>
      </p:sp>
      <p:sp>
        <p:nvSpPr>
          <p:cNvPr id="7" name="عنوان 1"/>
          <p:cNvSpPr txBox="1">
            <a:spLocks/>
          </p:cNvSpPr>
          <p:nvPr/>
        </p:nvSpPr>
        <p:spPr bwMode="auto">
          <a:xfrm>
            <a:off x="5257800" y="215900"/>
            <a:ext cx="3962400" cy="1079500"/>
          </a:xfrm>
          <a:prstGeom prst="rect">
            <a:avLst/>
          </a:prstGeom>
          <a:noFill/>
          <a:ln w="9525">
            <a:noFill/>
            <a:miter lim="800000"/>
            <a:headEnd/>
            <a:tailEnd/>
          </a:ln>
        </p:spPr>
        <p:txBody>
          <a:bodyPr anchor="ctr"/>
          <a:lstStyle/>
          <a:p>
            <a:pPr algn="ctr"/>
            <a:r>
              <a:rPr lang="ar-SA" sz="3200" b="1"/>
              <a:t>البرامج المساعدة</a:t>
            </a:r>
          </a:p>
        </p:txBody>
      </p:sp>
      <p:sp>
        <p:nvSpPr>
          <p:cNvPr id="8" name="عنوان 1"/>
          <p:cNvSpPr txBox="1">
            <a:spLocks/>
          </p:cNvSpPr>
          <p:nvPr/>
        </p:nvSpPr>
        <p:spPr>
          <a:xfrm>
            <a:off x="1019672" y="1905000"/>
            <a:ext cx="8352928" cy="2286000"/>
          </a:xfrm>
          <a:prstGeom prst="rect">
            <a:avLst/>
          </a:prstGeom>
          <a:ln>
            <a:noFill/>
          </a:ln>
        </p:spPr>
        <p:txBody>
          <a:bodyPr lIns="0" tIns="0" rIns="18288" bIns="0">
            <a:scene3d>
              <a:camera prst="orthographicFront"/>
              <a:lightRig rig="freezing" dir="t">
                <a:rot lat="0" lon="0" rev="5640000"/>
              </a:lightRig>
            </a:scene3d>
            <a:sp3d prstMaterial="flat">
              <a:bevelT w="38100" h="38100"/>
              <a:contourClr>
                <a:schemeClr val="tx2"/>
              </a:contourClr>
            </a:sp3d>
          </a:bodyPr>
          <a:lstStyle/>
          <a:p>
            <a:pPr marL="360000" indent="-742950" algn="justLow" fontAlgn="auto">
              <a:spcAft>
                <a:spcPts val="0"/>
              </a:spcAft>
              <a:defRPr/>
            </a:pPr>
            <a:r>
              <a:rPr lang="ar-SA" sz="3200" dirty="0">
                <a:solidFill>
                  <a:srgbClr val="002060"/>
                </a:solidFill>
                <a:latin typeface="+mn-lt"/>
                <a:cs typeface="Arial" charset="0"/>
              </a:rPr>
              <a:t>       المترجم برنامج يقوم بتحويل برنامج مكتوب بإحدى لغات البرمجة - يسمى البرنامج المصدر </a:t>
            </a:r>
            <a:r>
              <a:rPr lang="en-US" sz="3200" dirty="0">
                <a:solidFill>
                  <a:srgbClr val="002060"/>
                </a:solidFill>
                <a:latin typeface="+mn-lt"/>
                <a:cs typeface="Arial" charset="0"/>
              </a:rPr>
              <a:t>Source Program</a:t>
            </a:r>
            <a:r>
              <a:rPr lang="ar-SA" sz="3200" dirty="0">
                <a:solidFill>
                  <a:srgbClr val="002060"/>
                </a:solidFill>
                <a:latin typeface="+mn-lt"/>
                <a:cs typeface="Arial" charset="0"/>
              </a:rPr>
              <a:t> - إلى برنامج مشفر بلغة الآلة التي يفهما الحاسب الآلي - يسمى البرنامج الهدف </a:t>
            </a:r>
            <a:r>
              <a:rPr lang="en-US" sz="2800" b="1" dirty="0"/>
              <a:t>Target Program</a:t>
            </a: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4)">
                                      <p:cBhvr>
                                        <p:cTn id="7" dur="1000"/>
                                        <p:tgtEl>
                                          <p:spTgt spid="7"/>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heel(4)">
                                      <p:cBhvr>
                                        <p:cTn id="12" dur="1000"/>
                                        <p:tgtEl>
                                          <p:spTgt spid="8">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371600"/>
            <a:ext cx="8877300" cy="3276600"/>
          </a:xfrm>
        </p:spPr>
        <p:txBody>
          <a:bodyPr/>
          <a:lstStyle/>
          <a:p>
            <a:pPr marL="0" algn="justLow" rtl="1" eaLnBrk="1" hangingPunct="1">
              <a:defRPr/>
            </a:pPr>
            <a:endParaRPr lang="ar-SA" dirty="0" smtClean="0">
              <a:solidFill>
                <a:srgbClr val="002060"/>
              </a:solidFill>
            </a:endParaRPr>
          </a:p>
          <a:p>
            <a:pPr marL="0" indent="-742950" algn="justLow" rtl="1" eaLnBrk="1" hangingPunct="1">
              <a:spcBef>
                <a:spcPct val="0"/>
              </a:spcBef>
              <a:defRPr/>
            </a:pPr>
            <a:r>
              <a:rPr lang="ar-SA" dirty="0" smtClean="0">
                <a:solidFill>
                  <a:srgbClr val="002060"/>
                </a:solidFill>
              </a:rPr>
              <a:t>برامج إعداد المكونات المادية هي برامج تقوم بتعريف الحاسب الآلي على الوحدات المادية المتصلة </a:t>
            </a:r>
            <a:r>
              <a:rPr lang="ar-SA" dirty="0" err="1" smtClean="0">
                <a:solidFill>
                  <a:srgbClr val="002060"/>
                </a:solidFill>
              </a:rPr>
              <a:t>به</a:t>
            </a:r>
            <a:r>
              <a:rPr lang="ar-SA" dirty="0" smtClean="0">
                <a:solidFill>
                  <a:srgbClr val="002060"/>
                </a:solidFill>
              </a:rPr>
              <a:t>, تسمى المعرِّف أو المشغِّل </a:t>
            </a:r>
            <a:r>
              <a:rPr lang="en-US" dirty="0" smtClean="0">
                <a:solidFill>
                  <a:srgbClr val="002060"/>
                </a:solidFill>
              </a:rPr>
              <a:t>Driver</a:t>
            </a:r>
            <a:r>
              <a:rPr lang="ar-SA" dirty="0" smtClean="0">
                <a:solidFill>
                  <a:srgbClr val="002060"/>
                </a:solidFill>
              </a:rPr>
              <a:t>, وقد تطورت نظم التشغيل حاليا, فأصبحت قادرة على التعرف على الوحدات المتصلة بالحاسب الآلي بصورة تلقائية</a:t>
            </a:r>
            <a:endParaRPr lang="en-US" dirty="0" smtClean="0">
              <a:solidFill>
                <a:srgbClr val="002060"/>
              </a:solidFill>
            </a:endParaRPr>
          </a:p>
          <a:p>
            <a:pPr marL="0" algn="justLow" rtl="1" eaLnBrk="1" hangingPunct="1">
              <a:defRPr/>
            </a:pPr>
            <a:endParaRPr lang="ar-SA" sz="1100" dirty="0" smtClean="0">
              <a:solidFill>
                <a:srgbClr val="00B050"/>
              </a:solidFill>
            </a:endParaRPr>
          </a:p>
          <a:p>
            <a:pPr marL="0" algn="justLow" rtl="1" eaLnBrk="1" hangingPunct="1">
              <a:defRPr/>
            </a:pPr>
            <a:endParaRPr lang="ar-SA" sz="1100" dirty="0" smtClean="0">
              <a:solidFill>
                <a:srgbClr val="00B050"/>
              </a:solidFill>
            </a:endParaRPr>
          </a:p>
          <a:p>
            <a:pPr marL="0" algn="justLow" rtl="1" eaLnBrk="1" hangingPunct="1">
              <a:defRPr/>
            </a:pPr>
            <a:endParaRPr lang="ar-SA" sz="1100" dirty="0" smtClean="0">
              <a:solidFill>
                <a:srgbClr val="00B050"/>
              </a:solidFill>
            </a:endParaRPr>
          </a:p>
          <a:p>
            <a:pPr marL="0" algn="justLow" rtl="1" eaLnBrk="1" hangingPunct="1">
              <a:defRPr/>
            </a:pPr>
            <a:endParaRPr lang="en-US" dirty="0"/>
          </a:p>
        </p:txBody>
      </p:sp>
      <p:sp>
        <p:nvSpPr>
          <p:cNvPr id="22531" name="Slide Number Placeholder 3"/>
          <p:cNvSpPr>
            <a:spLocks noGrp="1"/>
          </p:cNvSpPr>
          <p:nvPr>
            <p:ph type="sldNum" sz="quarter" idx="10"/>
          </p:nvPr>
        </p:nvSpPr>
        <p:spPr bwMode="auto">
          <a:noFill/>
          <a:ln>
            <a:miter lim="800000"/>
            <a:headEnd/>
            <a:tailEnd/>
          </a:ln>
        </p:spPr>
        <p:txBody>
          <a:bodyPr/>
          <a:lstStyle/>
          <a:p>
            <a:fld id="{EDEC57E1-E765-4FC4-9C35-7B9B07EAB476}" type="slidenum">
              <a:rPr lang="ar-SA" smtClean="0">
                <a:cs typeface="Arial" pitchFamily="34" charset="0"/>
              </a:rPr>
              <a:pPr/>
              <a:t>33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10"/>
          </p:nvPr>
        </p:nvSpPr>
        <p:spPr bwMode="auto">
          <a:noFill/>
          <a:ln>
            <a:miter lim="800000"/>
            <a:headEnd/>
            <a:tailEnd/>
          </a:ln>
        </p:spPr>
        <p:txBody>
          <a:bodyPr/>
          <a:lstStyle/>
          <a:p>
            <a:fld id="{D7B4FC4D-C238-4EA7-8D42-19810982225A}" type="slidenum">
              <a:rPr lang="ar-SA" smtClean="0">
                <a:cs typeface="Arial" pitchFamily="34" charset="0"/>
              </a:rPr>
              <a:pPr/>
              <a:t>34</a:t>
            </a:fld>
            <a:endParaRPr lang="en-US" smtClean="0">
              <a:cs typeface="Arial" pitchFamily="34" charset="0"/>
            </a:endParaRPr>
          </a:p>
        </p:txBody>
      </p:sp>
      <p:sp>
        <p:nvSpPr>
          <p:cNvPr id="5" name="Rectangle 1"/>
          <p:cNvSpPr>
            <a:spLocks noChangeArrowheads="1"/>
          </p:cNvSpPr>
          <p:nvPr/>
        </p:nvSpPr>
        <p:spPr bwMode="auto">
          <a:xfrm>
            <a:off x="533400" y="1922463"/>
            <a:ext cx="8686800" cy="3540125"/>
          </a:xfrm>
          <a:prstGeom prst="rect">
            <a:avLst/>
          </a:prstGeom>
          <a:noFill/>
          <a:ln w="9525">
            <a:noFill/>
            <a:miter lim="800000"/>
            <a:headEnd/>
            <a:tailEnd/>
          </a:ln>
          <a:effectLst/>
        </p:spPr>
        <p:txBody>
          <a:bodyPr anchor="ctr">
            <a:spAutoFit/>
          </a:bodyPr>
          <a:lstStyle/>
          <a:p>
            <a:pPr indent="-742950" algn="justLow">
              <a:defRPr/>
            </a:pPr>
            <a:r>
              <a:rPr lang="ar-SA" sz="3200" dirty="0">
                <a:solidFill>
                  <a:srgbClr val="002060"/>
                </a:solidFill>
                <a:latin typeface="+mn-lt"/>
                <a:cs typeface="Arial" charset="0"/>
              </a:rPr>
              <a:t>معالج النصوص: برنامج يقوم بتحرير النصوص - الكلمات والجمل والفقرات - وتنسيقها وإعدادها, وقد أضيفت للبرنامج خصائص كثيرة, مثل التعامل مع الجداول والصور والأشكال ودمج المراسلات وغيرها.</a:t>
            </a:r>
            <a:endParaRPr lang="en-US" sz="3200" dirty="0">
              <a:solidFill>
                <a:srgbClr val="002060"/>
              </a:solidFill>
              <a:latin typeface="+mn-lt"/>
              <a:cs typeface="Arial" charset="0"/>
            </a:endParaRPr>
          </a:p>
          <a:p>
            <a:pPr indent="-742950" algn="justLow">
              <a:defRPr/>
            </a:pPr>
            <a:r>
              <a:rPr lang="ar-SA" sz="3200" dirty="0">
                <a:solidFill>
                  <a:srgbClr val="002060"/>
                </a:solidFill>
                <a:latin typeface="+mn-lt"/>
                <a:cs typeface="Arial" charset="0"/>
              </a:rPr>
              <a:t>الجداول الإلكترونية: برنامج يقوم بإعداد جداول, بحيث يتم التعامل معها إلكترونيا, فيسمح البرنامج بالقيام بالعمليات الحسابية المختلفة وكتابة الدوال الرياضية وإنتاج المخططات التوضيحية.</a:t>
            </a:r>
            <a:endParaRPr lang="en-US" sz="3200" dirty="0">
              <a:solidFill>
                <a:srgbClr val="002060"/>
              </a:solidFill>
              <a:latin typeface="+mn-lt"/>
              <a:cs typeface="Arial" charset="0"/>
            </a:endParaRPr>
          </a:p>
        </p:txBody>
      </p:sp>
      <p:sp>
        <p:nvSpPr>
          <p:cNvPr id="7" name="عنوان 1"/>
          <p:cNvSpPr txBox="1">
            <a:spLocks/>
          </p:cNvSpPr>
          <p:nvPr/>
        </p:nvSpPr>
        <p:spPr bwMode="auto">
          <a:xfrm>
            <a:off x="4038600" y="215900"/>
            <a:ext cx="4419600" cy="1079500"/>
          </a:xfrm>
          <a:prstGeom prst="rect">
            <a:avLst/>
          </a:prstGeom>
          <a:noFill/>
          <a:ln w="9525">
            <a:noFill/>
            <a:miter lim="800000"/>
            <a:headEnd/>
            <a:tailEnd/>
          </a:ln>
        </p:spPr>
        <p:txBody>
          <a:bodyPr anchor="ctr"/>
          <a:lstStyle/>
          <a:p>
            <a:r>
              <a:rPr lang="ar-SA" sz="3200" b="1"/>
              <a:t>البرامج التطبيقية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4)">
                                      <p:cBhvr>
                                        <p:cTn id="7" dur="1000"/>
                                        <p:tgtEl>
                                          <p:spTgt spid="7"/>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066800"/>
            <a:ext cx="8915400" cy="3352800"/>
          </a:xfrm>
        </p:spPr>
        <p:txBody>
          <a:bodyPr/>
          <a:lstStyle/>
          <a:p>
            <a:pPr eaLnBrk="1" hangingPunct="1">
              <a:defRPr/>
            </a:pPr>
            <a:endParaRPr lang="ar-SA" sz="800" dirty="0" smtClean="0"/>
          </a:p>
          <a:p>
            <a:pPr eaLnBrk="1" hangingPunct="1">
              <a:defRPr/>
            </a:pPr>
            <a:endParaRPr lang="ar-SA" sz="2800" dirty="0" smtClean="0">
              <a:solidFill>
                <a:schemeClr val="accent3">
                  <a:lumMod val="50000"/>
                </a:schemeClr>
              </a:solidFill>
            </a:endParaRPr>
          </a:p>
          <a:p>
            <a:pPr marL="0" indent="-742950" algn="justLow" rtl="1" eaLnBrk="1" hangingPunct="1">
              <a:spcBef>
                <a:spcPct val="0"/>
              </a:spcBef>
              <a:defRPr/>
            </a:pPr>
            <a:r>
              <a:rPr lang="ar-SA" dirty="0" smtClean="0">
                <a:solidFill>
                  <a:srgbClr val="002060"/>
                </a:solidFill>
              </a:rPr>
              <a:t>العروض التقديمية: برنامج يقوم بتصميم وإنتاج شرائح, تحتوي على عناصر متنوعة, مثل النصوص والجداول والصور والفيديو والصوت, وعرضها بطرق جذابة ومشوقة.</a:t>
            </a:r>
          </a:p>
          <a:p>
            <a:pPr marL="0" indent="-742950" algn="justLow" rtl="1" eaLnBrk="1" hangingPunct="1">
              <a:spcBef>
                <a:spcPct val="0"/>
              </a:spcBef>
              <a:defRPr/>
            </a:pPr>
            <a:endParaRPr lang="en-US" dirty="0" smtClean="0">
              <a:solidFill>
                <a:srgbClr val="002060"/>
              </a:solidFill>
            </a:endParaRPr>
          </a:p>
          <a:p>
            <a:pPr marL="0" indent="-742950" algn="justLow" rtl="1" eaLnBrk="1" hangingPunct="1">
              <a:spcBef>
                <a:spcPct val="0"/>
              </a:spcBef>
              <a:defRPr/>
            </a:pPr>
            <a:r>
              <a:rPr lang="ar-SA" dirty="0" smtClean="0">
                <a:solidFill>
                  <a:srgbClr val="002060"/>
                </a:solidFill>
              </a:rPr>
              <a:t>قواعد البيانات: برنامج يقوم بإنشاء وتنظيم بيانات مرتبطة </a:t>
            </a:r>
            <a:r>
              <a:rPr lang="ar-SA" dirty="0" err="1" smtClean="0">
                <a:solidFill>
                  <a:srgbClr val="002060"/>
                </a:solidFill>
              </a:rPr>
              <a:t>ببعضها</a:t>
            </a:r>
            <a:r>
              <a:rPr lang="ar-SA" dirty="0" smtClean="0">
                <a:solidFill>
                  <a:srgbClr val="002060"/>
                </a:solidFill>
              </a:rPr>
              <a:t> البعض, مثل قاعدة بيانات طلاب جامعة, والبحث فيها واستخلاص معلومات منها.</a:t>
            </a:r>
            <a:endParaRPr lang="en-US" dirty="0" smtClean="0">
              <a:solidFill>
                <a:srgbClr val="002060"/>
              </a:solidFill>
            </a:endParaRPr>
          </a:p>
          <a:p>
            <a:pPr eaLnBrk="1" hangingPunct="1">
              <a:defRPr/>
            </a:pPr>
            <a:endParaRPr lang="ar-SA" sz="2400" dirty="0" smtClean="0">
              <a:solidFill>
                <a:schemeClr val="accent6">
                  <a:lumMod val="50000"/>
                </a:schemeClr>
              </a:solidFill>
            </a:endParaRPr>
          </a:p>
          <a:p>
            <a:pPr eaLnBrk="1" hangingPunct="1">
              <a:defRPr/>
            </a:pPr>
            <a:endParaRPr lang="en-US" sz="2400" dirty="0">
              <a:latin typeface="Arial" pitchFamily="34" charset="0"/>
              <a:cs typeface="Arial" pitchFamily="34" charset="0"/>
            </a:endParaRPr>
          </a:p>
        </p:txBody>
      </p:sp>
      <p:sp>
        <p:nvSpPr>
          <p:cNvPr id="24579" name="Slide Number Placeholder 3"/>
          <p:cNvSpPr>
            <a:spLocks noGrp="1"/>
          </p:cNvSpPr>
          <p:nvPr>
            <p:ph type="sldNum" sz="quarter" idx="10"/>
          </p:nvPr>
        </p:nvSpPr>
        <p:spPr bwMode="auto">
          <a:noFill/>
          <a:ln>
            <a:miter lim="800000"/>
            <a:headEnd/>
            <a:tailEnd/>
          </a:ln>
        </p:spPr>
        <p:txBody>
          <a:bodyPr/>
          <a:lstStyle/>
          <a:p>
            <a:fld id="{59A16E3F-2A17-4825-BB5E-DEBFA38E03EE}" type="slidenum">
              <a:rPr lang="ar-SA" smtClean="0">
                <a:cs typeface="Arial" pitchFamily="34" charset="0"/>
              </a:rPr>
              <a:pPr/>
              <a:t>35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143000"/>
            <a:ext cx="8915400" cy="3276600"/>
          </a:xfrm>
        </p:spPr>
        <p:txBody>
          <a:bodyPr/>
          <a:lstStyle/>
          <a:p>
            <a:pPr eaLnBrk="1" hangingPunct="1">
              <a:defRPr/>
            </a:pPr>
            <a:endParaRPr lang="ar-SA" sz="900" dirty="0" smtClean="0"/>
          </a:p>
          <a:p>
            <a:pPr marL="0" indent="-742950" algn="justLow" rtl="1" eaLnBrk="1" hangingPunct="1">
              <a:spcBef>
                <a:spcPct val="0"/>
              </a:spcBef>
              <a:defRPr/>
            </a:pPr>
            <a:endParaRPr lang="ar-SA" dirty="0" smtClean="0">
              <a:solidFill>
                <a:srgbClr val="002060"/>
              </a:solidFill>
            </a:endParaRPr>
          </a:p>
          <a:p>
            <a:pPr marL="0" indent="-742950" algn="justLow" rtl="1" eaLnBrk="1" hangingPunct="1">
              <a:spcBef>
                <a:spcPct val="0"/>
              </a:spcBef>
              <a:defRPr/>
            </a:pPr>
            <a:r>
              <a:rPr lang="ar-SA" dirty="0" smtClean="0">
                <a:solidFill>
                  <a:srgbClr val="002060"/>
                </a:solidFill>
              </a:rPr>
              <a:t>النشر المكتبي: برنامج يقوم بتصميم وإنتاج وثائق </a:t>
            </a:r>
            <a:r>
              <a:rPr lang="ar-SA" dirty="0" err="1" smtClean="0">
                <a:solidFill>
                  <a:srgbClr val="002060"/>
                </a:solidFill>
              </a:rPr>
              <a:t>رسومية</a:t>
            </a:r>
            <a:r>
              <a:rPr lang="ar-SA" dirty="0" smtClean="0">
                <a:solidFill>
                  <a:srgbClr val="002060"/>
                </a:solidFill>
              </a:rPr>
              <a:t> بجودة عالية, مثل الخرائط والنشرات والبطاقات والمجلات وصفحات الغلاف وبطاقات الأعمال.</a:t>
            </a:r>
          </a:p>
          <a:p>
            <a:pPr marL="0" indent="-742950" algn="justLow" rtl="1" eaLnBrk="1" hangingPunct="1">
              <a:spcBef>
                <a:spcPct val="0"/>
              </a:spcBef>
              <a:defRPr/>
            </a:pPr>
            <a:endParaRPr lang="en-US" dirty="0" smtClean="0">
              <a:solidFill>
                <a:srgbClr val="002060"/>
              </a:solidFill>
            </a:endParaRPr>
          </a:p>
          <a:p>
            <a:pPr marL="0" indent="-742950" algn="justLow" rtl="1" eaLnBrk="1" hangingPunct="1">
              <a:spcBef>
                <a:spcPct val="0"/>
              </a:spcBef>
              <a:defRPr/>
            </a:pPr>
            <a:r>
              <a:rPr lang="ar-SA" dirty="0" smtClean="0">
                <a:solidFill>
                  <a:srgbClr val="002060"/>
                </a:solidFill>
              </a:rPr>
              <a:t>الوسائط المتعددة: برامج تقوم بإنشاء ومعالجة وعرض ملفات الصوت والرسوم الثابتة والمتحركة والصور والفيديو.</a:t>
            </a:r>
          </a:p>
          <a:p>
            <a:pPr eaLnBrk="1" hangingPunct="1">
              <a:defRPr/>
            </a:pPr>
            <a:endParaRPr lang="ar-SA" sz="2800" dirty="0" smtClean="0">
              <a:solidFill>
                <a:schemeClr val="accent6">
                  <a:lumMod val="50000"/>
                </a:schemeClr>
              </a:solidFill>
            </a:endParaRPr>
          </a:p>
          <a:p>
            <a:pPr eaLnBrk="1" hangingPunct="1">
              <a:defRPr/>
            </a:pPr>
            <a:endParaRPr lang="en-US" sz="2800" dirty="0">
              <a:latin typeface="Arial" pitchFamily="34" charset="0"/>
              <a:cs typeface="Arial" pitchFamily="34" charset="0"/>
            </a:endParaRPr>
          </a:p>
        </p:txBody>
      </p:sp>
      <p:sp>
        <p:nvSpPr>
          <p:cNvPr id="25603" name="Slide Number Placeholder 3"/>
          <p:cNvSpPr>
            <a:spLocks noGrp="1"/>
          </p:cNvSpPr>
          <p:nvPr>
            <p:ph type="sldNum" sz="quarter" idx="10"/>
          </p:nvPr>
        </p:nvSpPr>
        <p:spPr bwMode="auto">
          <a:noFill/>
          <a:ln>
            <a:miter lim="800000"/>
            <a:headEnd/>
            <a:tailEnd/>
          </a:ln>
        </p:spPr>
        <p:txBody>
          <a:bodyPr/>
          <a:lstStyle/>
          <a:p>
            <a:fld id="{5B21F574-CAAC-4C48-8DEB-608B8B77D17D}" type="slidenum">
              <a:rPr lang="ar-SA" smtClean="0">
                <a:cs typeface="Arial" pitchFamily="34" charset="0"/>
              </a:rPr>
              <a:pPr/>
              <a:t>36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ar-SA" smtClean="0">
                <a:solidFill>
                  <a:schemeClr val="tx1"/>
                </a:solidFill>
                <a:cs typeface="Arial" pitchFamily="34" charset="0"/>
              </a:rPr>
              <a:t>ما الحاجة إلى استخدام الحاسب الآلي في التعليم؟</a:t>
            </a:r>
            <a:endParaRPr lang="en-US" smtClean="0">
              <a:solidFill>
                <a:schemeClr val="tx1"/>
              </a:solidFill>
              <a:cs typeface="Arial" pitchFamily="34" charset="0"/>
            </a:endParaRPr>
          </a:p>
        </p:txBody>
      </p:sp>
      <p:sp>
        <p:nvSpPr>
          <p:cNvPr id="3" name="Content Placeholder 2"/>
          <p:cNvSpPr>
            <a:spLocks noGrp="1"/>
          </p:cNvSpPr>
          <p:nvPr>
            <p:ph idx="1"/>
          </p:nvPr>
        </p:nvSpPr>
        <p:spPr/>
        <p:txBody>
          <a:bodyPr/>
          <a:lstStyle/>
          <a:p>
            <a:pPr eaLnBrk="1" hangingPunct="1">
              <a:defRPr/>
            </a:pPr>
            <a:r>
              <a:rPr lang="ar-SA" b="1" dirty="0" smtClean="0">
                <a:solidFill>
                  <a:srgbClr val="C00000"/>
                </a:solidFill>
              </a:rPr>
              <a:t>محاور حددت العلاقة بين الحاسب والمنظومة التعليمية:</a:t>
            </a:r>
          </a:p>
          <a:p>
            <a:pPr eaLnBrk="1" hangingPunct="1">
              <a:defRPr/>
            </a:pPr>
            <a:r>
              <a:rPr lang="ar-SA" b="1" dirty="0" smtClean="0">
                <a:solidFill>
                  <a:schemeClr val="accent3">
                    <a:lumMod val="50000"/>
                  </a:schemeClr>
                </a:solidFill>
              </a:rPr>
              <a:t>1- التعلم عن الحاسب الآلي: تدريس الحاسب كمقرر دراسي (تاريخه، وظائفه، مكوناته، صيانته، تطبيقاته .. الخ)</a:t>
            </a:r>
          </a:p>
          <a:p>
            <a:pPr eaLnBrk="1" hangingPunct="1">
              <a:defRPr/>
            </a:pPr>
            <a:endParaRPr lang="ar-SA" sz="1100" b="1" dirty="0" smtClean="0">
              <a:solidFill>
                <a:schemeClr val="accent3">
                  <a:lumMod val="50000"/>
                </a:schemeClr>
              </a:solidFill>
            </a:endParaRPr>
          </a:p>
          <a:p>
            <a:pPr eaLnBrk="1" hangingPunct="1">
              <a:defRPr/>
            </a:pPr>
            <a:r>
              <a:rPr lang="ar-SA" b="1" dirty="0" smtClean="0"/>
              <a:t>2- التعلم من الحاسب الآلي: أو التعليم بمساعدة الحاسب عن طريق تقديم المعلومات والأنشطة والبرامج (اتجاه واحد من الحاسب إلى المتعلم)</a:t>
            </a:r>
          </a:p>
          <a:p>
            <a:pPr eaLnBrk="1" hangingPunct="1">
              <a:defRPr/>
            </a:pPr>
            <a:endParaRPr lang="en-US" dirty="0"/>
          </a:p>
        </p:txBody>
      </p:sp>
      <p:sp>
        <p:nvSpPr>
          <p:cNvPr id="26628" name="Slide Number Placeholder 3"/>
          <p:cNvSpPr>
            <a:spLocks noGrp="1"/>
          </p:cNvSpPr>
          <p:nvPr>
            <p:ph type="sldNum" sz="quarter" idx="10"/>
          </p:nvPr>
        </p:nvSpPr>
        <p:spPr bwMode="auto">
          <a:noFill/>
          <a:ln>
            <a:miter lim="800000"/>
            <a:headEnd/>
            <a:tailEnd/>
          </a:ln>
        </p:spPr>
        <p:txBody>
          <a:bodyPr/>
          <a:lstStyle/>
          <a:p>
            <a:fld id="{0B25C122-7F73-427E-B9F0-54079A241C49}" type="slidenum">
              <a:rPr lang="ar-SA" smtClean="0">
                <a:cs typeface="Arial" pitchFamily="34" charset="0"/>
              </a:rPr>
              <a:pPr/>
              <a:t>37</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493838"/>
            <a:ext cx="9296400" cy="5059362"/>
          </a:xfrm>
        </p:spPr>
        <p:txBody>
          <a:bodyPr/>
          <a:lstStyle/>
          <a:p>
            <a:pPr algn="justLow" rtl="1" eaLnBrk="1" hangingPunct="1">
              <a:defRPr/>
            </a:pPr>
            <a:r>
              <a:rPr lang="ar-SA" dirty="0" smtClean="0">
                <a:solidFill>
                  <a:schemeClr val="accent3">
                    <a:lumMod val="50000"/>
                  </a:schemeClr>
                </a:solidFill>
              </a:rPr>
              <a:t>3- التعلم مع الحاسب أو بالحاسب الآلي: دور الحاسب هو دور الشريك للمتعلم الذي يقوم بالمبادرة التعليمية كوسيلة تعليمية أو وسيط تعليمي ( اتجاهين بين الحاسب والمتعلم) وهو ما يسمى بالتفاعل الاجتماعي.</a:t>
            </a:r>
          </a:p>
          <a:p>
            <a:pPr algn="justLow" rtl="1" eaLnBrk="1" hangingPunct="1">
              <a:defRPr/>
            </a:pPr>
            <a:endParaRPr lang="ar-SA" sz="1100" dirty="0" smtClean="0"/>
          </a:p>
          <a:p>
            <a:pPr algn="justLow" rtl="1" eaLnBrk="1" hangingPunct="1">
              <a:defRPr/>
            </a:pPr>
            <a:r>
              <a:rPr lang="ar-SA" dirty="0" smtClean="0">
                <a:solidFill>
                  <a:schemeClr val="accent3">
                    <a:lumMod val="50000"/>
                  </a:schemeClr>
                </a:solidFill>
              </a:rPr>
              <a:t>4- الإدارة التعليمية بمساعدة الحاسب الآلي:</a:t>
            </a:r>
          </a:p>
          <a:p>
            <a:pPr algn="justLow" rtl="1" eaLnBrk="1" hangingPunct="1">
              <a:defRPr/>
            </a:pPr>
            <a:r>
              <a:rPr lang="ar-SA" dirty="0" smtClean="0">
                <a:solidFill>
                  <a:schemeClr val="accent3">
                    <a:lumMod val="50000"/>
                  </a:schemeClr>
                </a:solidFill>
              </a:rPr>
              <a:t>يتم استخدام الحاسب الآلي في تسيير وتيسير العملية الإدارية في المؤسسة التعليمية مثل ( تسجيل المقررات، حفظ سجلات الطلاب، متابعة حضور الطلاب وغيابهم، تصميم الجداول الدراسية وإدارة شؤؤن الموظفين .... الخ)</a:t>
            </a:r>
          </a:p>
          <a:p>
            <a:pPr algn="justLow" rtl="1" eaLnBrk="1" hangingPunct="1">
              <a:defRPr/>
            </a:pPr>
            <a:endParaRPr lang="en-US" dirty="0"/>
          </a:p>
        </p:txBody>
      </p:sp>
      <p:sp>
        <p:nvSpPr>
          <p:cNvPr id="27651" name="Slide Number Placeholder 3"/>
          <p:cNvSpPr>
            <a:spLocks noGrp="1"/>
          </p:cNvSpPr>
          <p:nvPr>
            <p:ph type="sldNum" sz="quarter" idx="10"/>
          </p:nvPr>
        </p:nvSpPr>
        <p:spPr bwMode="auto">
          <a:noFill/>
          <a:ln>
            <a:miter lim="800000"/>
            <a:headEnd/>
            <a:tailEnd/>
          </a:ln>
        </p:spPr>
        <p:txBody>
          <a:bodyPr/>
          <a:lstStyle/>
          <a:p>
            <a:fld id="{472476DF-1C5B-4850-ABE7-2F1DEEA6694F}" type="slidenum">
              <a:rPr lang="ar-SA" smtClean="0">
                <a:cs typeface="Arial" pitchFamily="34" charset="0"/>
              </a:rPr>
              <a:pPr/>
              <a:t>38</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رقم الشريحة 3"/>
          <p:cNvSpPr>
            <a:spLocks noGrp="1"/>
          </p:cNvSpPr>
          <p:nvPr>
            <p:ph type="sldNum" sz="quarter" idx="10"/>
          </p:nvPr>
        </p:nvSpPr>
        <p:spPr bwMode="auto">
          <a:noFill/>
          <a:ln>
            <a:miter lim="800000"/>
            <a:headEnd/>
            <a:tailEnd/>
          </a:ln>
        </p:spPr>
        <p:txBody>
          <a:bodyPr/>
          <a:lstStyle/>
          <a:p>
            <a:fld id="{A3723519-CE41-4F62-AD99-9BA2B6B99B7F}" type="slidenum">
              <a:rPr lang="ar-SA" smtClean="0">
                <a:cs typeface="Arial" pitchFamily="34" charset="0"/>
              </a:rPr>
              <a:pPr/>
              <a:t>39</a:t>
            </a:fld>
            <a:endParaRPr lang="en-US" smtClean="0">
              <a:cs typeface="Arial" pitchFamily="34" charset="0"/>
            </a:endParaRPr>
          </a:p>
        </p:txBody>
      </p:sp>
      <p:sp>
        <p:nvSpPr>
          <p:cNvPr id="5" name="مستطيل 4"/>
          <p:cNvSpPr/>
          <p:nvPr/>
        </p:nvSpPr>
        <p:spPr>
          <a:xfrm>
            <a:off x="457200" y="1906588"/>
            <a:ext cx="8915400" cy="2554287"/>
          </a:xfrm>
          <a:prstGeom prst="rect">
            <a:avLst/>
          </a:prstGeom>
        </p:spPr>
        <p:txBody>
          <a:bodyPr>
            <a:spAutoFit/>
          </a:bodyPr>
          <a:lstStyle/>
          <a:p>
            <a:pPr indent="-342900">
              <a:spcBef>
                <a:spcPct val="20000"/>
              </a:spcBef>
              <a:defRPr/>
            </a:pPr>
            <a:r>
              <a:rPr lang="ar-SA" sz="3200" b="1" dirty="0">
                <a:solidFill>
                  <a:schemeClr val="accent3">
                    <a:lumMod val="50000"/>
                  </a:schemeClr>
                </a:solidFill>
                <a:latin typeface="+mn-lt"/>
                <a:cs typeface="Arial" charset="0"/>
              </a:rPr>
              <a:t>إذا تولى المتعلم قيادة الموقف التعليمي وأمسك بزمامها وقام بأدوار إيجابية فيها كان هذا المحور تعلما </a:t>
            </a:r>
            <a:r>
              <a:rPr lang="ar-SA" sz="3200" b="1" dirty="0">
                <a:latin typeface="+mn-lt"/>
                <a:cs typeface="Arial" charset="0"/>
              </a:rPr>
              <a:t>مع أو بالحاسب الآلي</a:t>
            </a:r>
            <a:r>
              <a:rPr lang="ar-SA" sz="3200" b="1" dirty="0">
                <a:solidFill>
                  <a:schemeClr val="accent3">
                    <a:lumMod val="50000"/>
                  </a:schemeClr>
                </a:solidFill>
                <a:latin typeface="+mn-lt"/>
                <a:cs typeface="Arial" charset="0"/>
              </a:rPr>
              <a:t>، أما إذا تولى الحاسب الآلي قيادة الموقف التعليمي وسار بالمتعلم في أرجائها واقتصر دور المتعلم على الاستجابة لتوجيهات الحاسب الآلي كان هذا المحور تعلما </a:t>
            </a:r>
            <a:r>
              <a:rPr lang="ar-SA" sz="3200" b="1" dirty="0">
                <a:latin typeface="+mn-lt"/>
                <a:cs typeface="Arial" charset="0"/>
              </a:rPr>
              <a:t>من الحاسب الآلي.</a:t>
            </a:r>
            <a:endParaRPr lang="en-US" sz="3200" b="1" dirty="0">
              <a:latin typeface="+mn-lt"/>
              <a:cs typeface="Arial"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رقم الشريحة 3"/>
          <p:cNvSpPr>
            <a:spLocks noGrp="1"/>
          </p:cNvSpPr>
          <p:nvPr>
            <p:ph type="sldNum" sz="quarter" idx="10"/>
          </p:nvPr>
        </p:nvSpPr>
        <p:spPr bwMode="auto">
          <a:noFill/>
          <a:ln>
            <a:miter lim="800000"/>
            <a:headEnd/>
            <a:tailEnd/>
          </a:ln>
        </p:spPr>
        <p:txBody>
          <a:bodyPr/>
          <a:lstStyle/>
          <a:p>
            <a:fld id="{66F30116-61FD-4C50-81EE-471B0F0FB009}" type="slidenum">
              <a:rPr lang="ar-SA" smtClean="0">
                <a:cs typeface="Arial" pitchFamily="34" charset="0"/>
              </a:rPr>
              <a:pPr/>
              <a:t>40</a:t>
            </a:fld>
            <a:endParaRPr lang="en-US" smtClean="0">
              <a:cs typeface="Arial" pitchFamily="34" charset="0"/>
            </a:endParaRPr>
          </a:p>
        </p:txBody>
      </p:sp>
      <p:sp>
        <p:nvSpPr>
          <p:cNvPr id="5" name="Title 1"/>
          <p:cNvSpPr>
            <a:spLocks noGrp="1"/>
          </p:cNvSpPr>
          <p:nvPr>
            <p:ph type="title"/>
          </p:nvPr>
        </p:nvSpPr>
        <p:spPr>
          <a:xfrm>
            <a:off x="533400" y="304800"/>
            <a:ext cx="8610600" cy="1143000"/>
          </a:xfrm>
        </p:spPr>
        <p:txBody>
          <a:bodyPr/>
          <a:lstStyle/>
          <a:p>
            <a:pPr rtl="1" eaLnBrk="1" hangingPunct="1"/>
            <a:r>
              <a:rPr lang="ar-EG" sz="3200" b="1" smtClean="0">
                <a:solidFill>
                  <a:srgbClr val="013E36"/>
                </a:solidFill>
                <a:cs typeface="Arial" pitchFamily="34" charset="0"/>
              </a:rPr>
              <a:t>أسباب دخول الحاسب التعليمي في المؤسسات التعليمية</a:t>
            </a:r>
            <a:r>
              <a:rPr lang="ar-SA" sz="3200" b="1" smtClean="0">
                <a:solidFill>
                  <a:srgbClr val="013E36"/>
                </a:solidFill>
                <a:cs typeface="Arial" pitchFamily="34" charset="0"/>
              </a:rPr>
              <a:t>:</a:t>
            </a:r>
            <a:endParaRPr lang="en-US" sz="3200" smtClean="0">
              <a:solidFill>
                <a:srgbClr val="013E36"/>
              </a:solidFill>
              <a:cs typeface="Arial" pitchFamily="34" charset="0"/>
            </a:endParaRPr>
          </a:p>
        </p:txBody>
      </p:sp>
      <p:sp>
        <p:nvSpPr>
          <p:cNvPr id="6" name="Content Placeholder 2"/>
          <p:cNvSpPr>
            <a:spLocks noGrp="1"/>
          </p:cNvSpPr>
          <p:nvPr>
            <p:ph sz="quarter" idx="4294967295"/>
          </p:nvPr>
        </p:nvSpPr>
        <p:spPr>
          <a:xfrm>
            <a:off x="685800" y="2133600"/>
            <a:ext cx="8763000" cy="2819400"/>
          </a:xfrm>
        </p:spPr>
        <p:txBody>
          <a:bodyPr/>
          <a:lstStyle/>
          <a:p>
            <a:pPr marL="514350" indent="-514350" algn="just" rtl="1" eaLnBrk="1" hangingPunct="1">
              <a:buFont typeface="Calibri" pitchFamily="34" charset="0"/>
              <a:buAutoNum type="arabicPeriod"/>
            </a:pPr>
            <a:r>
              <a:rPr lang="ar-SA" b="1" smtClean="0">
                <a:solidFill>
                  <a:srgbClr val="00B0F0"/>
                </a:solidFill>
                <a:cs typeface="Arial" pitchFamily="34" charset="0"/>
              </a:rPr>
              <a:t>السبب الاجتماعي:</a:t>
            </a:r>
            <a:r>
              <a:rPr lang="ar-SA" smtClean="0">
                <a:cs typeface="Arial" pitchFamily="34" charset="0"/>
              </a:rPr>
              <a:t> ويقصد به إعداد المتعلم ليكون مؤهلا لأن يتبوأ مكانا مناسبا في مجتمعه، وذلك لأن من مهام المدارس إعداد الطالب للحياة الاجتماعية ، ويمكن تحقيق هذه المهمة بتدريس المتعلمين أساسيات استخدام الحاسب الآلي</a:t>
            </a:r>
            <a:r>
              <a:rPr lang="ar-EG" smtClean="0">
                <a:cs typeface="Arial" pitchFamily="34" charset="0"/>
              </a:rPr>
              <a:t>.</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رقم الشريحة 3"/>
          <p:cNvSpPr>
            <a:spLocks noGrp="1"/>
          </p:cNvSpPr>
          <p:nvPr>
            <p:ph type="sldNum" sz="quarter" idx="10"/>
          </p:nvPr>
        </p:nvSpPr>
        <p:spPr bwMode="auto">
          <a:noFill/>
          <a:ln>
            <a:miter lim="800000"/>
            <a:headEnd/>
            <a:tailEnd/>
          </a:ln>
        </p:spPr>
        <p:txBody>
          <a:bodyPr/>
          <a:lstStyle/>
          <a:p>
            <a:fld id="{DA22E4B3-694E-446A-912B-D3CD996F4465}" type="slidenum">
              <a:rPr lang="ar-SA" smtClean="0">
                <a:cs typeface="Arial" pitchFamily="34" charset="0"/>
              </a:rPr>
              <a:pPr/>
              <a:t>41</a:t>
            </a:fld>
            <a:endParaRPr lang="en-US" smtClean="0">
              <a:cs typeface="Arial" pitchFamily="34" charset="0"/>
            </a:endParaRPr>
          </a:p>
        </p:txBody>
      </p:sp>
      <p:sp>
        <p:nvSpPr>
          <p:cNvPr id="6" name="Content Placeholder 2"/>
          <p:cNvSpPr>
            <a:spLocks noGrp="1"/>
          </p:cNvSpPr>
          <p:nvPr>
            <p:ph sz="quarter" idx="4294967295"/>
          </p:nvPr>
        </p:nvSpPr>
        <p:spPr>
          <a:xfrm>
            <a:off x="457200" y="2133600"/>
            <a:ext cx="8763000" cy="2819400"/>
          </a:xfrm>
        </p:spPr>
        <p:txBody>
          <a:bodyPr/>
          <a:lstStyle/>
          <a:p>
            <a:pPr marL="514350" indent="-514350" algn="just" rtl="1" eaLnBrk="1" hangingPunct="1">
              <a:buFont typeface="Arial" pitchFamily="34" charset="0"/>
              <a:buNone/>
            </a:pPr>
            <a:r>
              <a:rPr lang="ar-SA" b="1" smtClean="0">
                <a:solidFill>
                  <a:srgbClr val="00B0F0"/>
                </a:solidFill>
                <a:cs typeface="Arial" pitchFamily="34" charset="0"/>
              </a:rPr>
              <a:t>2. السبب المهني:</a:t>
            </a:r>
            <a:r>
              <a:rPr lang="ar-SA" smtClean="0">
                <a:cs typeface="Arial" pitchFamily="34" charset="0"/>
              </a:rPr>
              <a:t> ويقصد به إكساب المتعلم معرفة بعلم الحاسب الآلي وتطبيقاته وبرمجته ، حتى يتمكن من تشغيله وإدارته والتحكم فيه للأغراض العملية حسب احتياجات سوق العمل.</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رقم الشريحة 3"/>
          <p:cNvSpPr>
            <a:spLocks noGrp="1"/>
          </p:cNvSpPr>
          <p:nvPr>
            <p:ph type="sldNum" sz="quarter" idx="10"/>
          </p:nvPr>
        </p:nvSpPr>
        <p:spPr bwMode="auto">
          <a:noFill/>
          <a:ln>
            <a:miter lim="800000"/>
            <a:headEnd/>
            <a:tailEnd/>
          </a:ln>
        </p:spPr>
        <p:txBody>
          <a:bodyPr/>
          <a:lstStyle/>
          <a:p>
            <a:fld id="{04493997-6D6F-4B13-A592-8062B3636B87}" type="slidenum">
              <a:rPr lang="ar-SA" smtClean="0">
                <a:cs typeface="Arial" pitchFamily="34" charset="0"/>
              </a:rPr>
              <a:pPr/>
              <a:t>42</a:t>
            </a:fld>
            <a:endParaRPr lang="en-US" smtClean="0">
              <a:cs typeface="Arial" pitchFamily="34" charset="0"/>
            </a:endParaRPr>
          </a:p>
        </p:txBody>
      </p:sp>
      <p:sp>
        <p:nvSpPr>
          <p:cNvPr id="5" name="Content Placeholder 2"/>
          <p:cNvSpPr>
            <a:spLocks noGrp="1"/>
          </p:cNvSpPr>
          <p:nvPr>
            <p:ph sz="quarter" idx="4294967295"/>
          </p:nvPr>
        </p:nvSpPr>
        <p:spPr>
          <a:xfrm>
            <a:off x="533400" y="1905000"/>
            <a:ext cx="8763000" cy="2819400"/>
          </a:xfrm>
        </p:spPr>
        <p:txBody>
          <a:bodyPr/>
          <a:lstStyle/>
          <a:p>
            <a:pPr marL="514350" indent="-514350" algn="just" rtl="1" eaLnBrk="1" hangingPunct="1">
              <a:buFont typeface="Calibri" pitchFamily="34" charset="0"/>
              <a:buAutoNum type="arabicPeriod" startAt="3"/>
            </a:pPr>
            <a:r>
              <a:rPr lang="ar-SA" b="1" smtClean="0">
                <a:solidFill>
                  <a:srgbClr val="00B0F0"/>
                </a:solidFill>
                <a:cs typeface="Arial" pitchFamily="34" charset="0"/>
              </a:rPr>
              <a:t>السبب التعليمي: </a:t>
            </a:r>
            <a:r>
              <a:rPr lang="ar-SA" smtClean="0">
                <a:cs typeface="Arial" pitchFamily="34" charset="0"/>
              </a:rPr>
              <a:t>ويقصد به توظيف الحاسب الآلي في تدريس جميع التخصصات المختلفة من أجل تطوير العملية التعليمية والوصول بها إلى مستوى متقدم، وفي هذه الحالة تستخدم الحاسبات الآلية وبرامجها كمساعد للمعلم للقيام ب</a:t>
            </a:r>
            <a:r>
              <a:rPr lang="ar-EG" smtClean="0">
                <a:cs typeface="Arial" pitchFamily="34" charset="0"/>
              </a:rPr>
              <a:t>التدريس</a:t>
            </a:r>
            <a:r>
              <a:rPr lang="ar-SA" smtClean="0">
                <a:cs typeface="Arial" pitchFamily="34" charset="0"/>
              </a:rPr>
              <a:t>.</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رقم الشريحة 3"/>
          <p:cNvSpPr>
            <a:spLocks noGrp="1"/>
          </p:cNvSpPr>
          <p:nvPr>
            <p:ph type="sldNum" sz="quarter" idx="10"/>
          </p:nvPr>
        </p:nvSpPr>
        <p:spPr bwMode="auto">
          <a:noFill/>
          <a:ln>
            <a:miter lim="800000"/>
            <a:headEnd/>
            <a:tailEnd/>
          </a:ln>
        </p:spPr>
        <p:txBody>
          <a:bodyPr/>
          <a:lstStyle/>
          <a:p>
            <a:fld id="{1BFD56AE-AAE6-4DFE-A75D-21279E88756B}" type="slidenum">
              <a:rPr lang="ar-SA" smtClean="0">
                <a:cs typeface="Arial" pitchFamily="34" charset="0"/>
              </a:rPr>
              <a:pPr/>
              <a:t>43</a:t>
            </a:fld>
            <a:endParaRPr lang="en-US" smtClean="0">
              <a:cs typeface="Arial" pitchFamily="34" charset="0"/>
            </a:endParaRPr>
          </a:p>
        </p:txBody>
      </p:sp>
      <p:sp>
        <p:nvSpPr>
          <p:cNvPr id="3" name="Content Placeholder 2"/>
          <p:cNvSpPr>
            <a:spLocks noGrp="1"/>
          </p:cNvSpPr>
          <p:nvPr>
            <p:ph sz="quarter" idx="4294967295"/>
          </p:nvPr>
        </p:nvSpPr>
        <p:spPr>
          <a:xfrm>
            <a:off x="685800" y="1828800"/>
            <a:ext cx="8763000" cy="2819400"/>
          </a:xfrm>
        </p:spPr>
        <p:txBody>
          <a:bodyPr/>
          <a:lstStyle/>
          <a:p>
            <a:pPr marL="514350" indent="-514350" algn="just" rtl="1" eaLnBrk="1" hangingPunct="1">
              <a:buFont typeface="Arial" pitchFamily="34" charset="0"/>
              <a:buNone/>
            </a:pPr>
            <a:r>
              <a:rPr lang="ar-SA" b="1" smtClean="0">
                <a:solidFill>
                  <a:srgbClr val="00B0F0"/>
                </a:solidFill>
                <a:cs typeface="Arial" pitchFamily="34" charset="0"/>
              </a:rPr>
              <a:t>4. المساعدة في تغيير نظام التعليم برمته: </a:t>
            </a:r>
            <a:r>
              <a:rPr lang="ar-SA" smtClean="0">
                <a:cs typeface="Arial" pitchFamily="34" charset="0"/>
              </a:rPr>
              <a:t>ويشمل هذا التغيير المرتقب تطوير المناهج الدراسية وتنوع طرق التدريس والارتقاء بالإدارة المدرسية وغير ذلك.</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صر نائب لرقم الشريحة 3"/>
          <p:cNvSpPr>
            <a:spLocks noGrp="1"/>
          </p:cNvSpPr>
          <p:nvPr>
            <p:ph type="sldNum" sz="quarter" idx="10"/>
          </p:nvPr>
        </p:nvSpPr>
        <p:spPr bwMode="auto">
          <a:noFill/>
          <a:ln>
            <a:miter lim="800000"/>
            <a:headEnd/>
            <a:tailEnd/>
          </a:ln>
        </p:spPr>
        <p:txBody>
          <a:bodyPr/>
          <a:lstStyle/>
          <a:p>
            <a:fld id="{C7250726-81E2-4781-9EEC-B87074897874}" type="slidenum">
              <a:rPr lang="ar-SA" smtClean="0">
                <a:cs typeface="Arial" pitchFamily="34" charset="0"/>
              </a:rPr>
              <a:pPr/>
              <a:t>44</a:t>
            </a:fld>
            <a:endParaRPr lang="en-US" smtClean="0">
              <a:cs typeface="Arial" pitchFamily="34" charset="0"/>
            </a:endParaRPr>
          </a:p>
        </p:txBody>
      </p:sp>
      <p:sp>
        <p:nvSpPr>
          <p:cNvPr id="3" name="Content Placeholder 2"/>
          <p:cNvSpPr>
            <a:spLocks noGrp="1"/>
          </p:cNvSpPr>
          <p:nvPr>
            <p:ph sz="quarter" idx="4294967295"/>
          </p:nvPr>
        </p:nvSpPr>
        <p:spPr>
          <a:xfrm>
            <a:off x="533400" y="1600200"/>
            <a:ext cx="8763000" cy="2819400"/>
          </a:xfrm>
        </p:spPr>
        <p:txBody>
          <a:bodyPr/>
          <a:lstStyle/>
          <a:p>
            <a:pPr marL="514350" indent="-514350" algn="just" rtl="1" eaLnBrk="1" hangingPunct="1">
              <a:buFont typeface="Arial" pitchFamily="34" charset="0"/>
              <a:buNone/>
            </a:pPr>
            <a:r>
              <a:rPr lang="ar-SA" b="1" smtClean="0">
                <a:solidFill>
                  <a:srgbClr val="00B0F0"/>
                </a:solidFill>
                <a:cs typeface="Arial" pitchFamily="34" charset="0"/>
              </a:rPr>
              <a:t>5. تطوير صناعة تقنية المعلومات: </a:t>
            </a:r>
            <a:r>
              <a:rPr lang="ar-SA" smtClean="0">
                <a:cs typeface="Arial" pitchFamily="34" charset="0"/>
              </a:rPr>
              <a:t>وذلك بتأهيل عدد من المهندسين الذين يستطيعون بناء الحاسبات الآلية وتجميعها وصيانتها ، وعدد من المبرمجين الذين يملكون المهارة الكافية في تطوير برمجيات الحاسب الآلي المختلفة ، وعدد من المستخدمين القادرين على استخدام الحاسب الآلي بكفاءة.</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صر نائب لرقم الشريحة 3"/>
          <p:cNvSpPr>
            <a:spLocks noGrp="1"/>
          </p:cNvSpPr>
          <p:nvPr>
            <p:ph type="sldNum" sz="quarter" idx="10"/>
          </p:nvPr>
        </p:nvSpPr>
        <p:spPr bwMode="auto">
          <a:noFill/>
          <a:ln>
            <a:miter lim="800000"/>
            <a:headEnd/>
            <a:tailEnd/>
          </a:ln>
        </p:spPr>
        <p:txBody>
          <a:bodyPr/>
          <a:lstStyle/>
          <a:p>
            <a:fld id="{7BEF2D3C-A4CD-4521-A184-2D4F48E9148B}" type="slidenum">
              <a:rPr lang="ar-SA" smtClean="0">
                <a:cs typeface="Arial" pitchFamily="34" charset="0"/>
              </a:rPr>
              <a:pPr/>
              <a:t>45</a:t>
            </a:fld>
            <a:endParaRPr lang="en-US" smtClean="0">
              <a:cs typeface="Arial" pitchFamily="34" charset="0"/>
            </a:endParaRPr>
          </a:p>
        </p:txBody>
      </p:sp>
      <p:sp>
        <p:nvSpPr>
          <p:cNvPr id="3" name="Title 1"/>
          <p:cNvSpPr>
            <a:spLocks noGrp="1"/>
          </p:cNvSpPr>
          <p:nvPr>
            <p:ph type="title"/>
          </p:nvPr>
        </p:nvSpPr>
        <p:spPr>
          <a:xfrm>
            <a:off x="1295400" y="152400"/>
            <a:ext cx="7924800" cy="1143000"/>
          </a:xfrm>
        </p:spPr>
        <p:txBody>
          <a:bodyPr/>
          <a:lstStyle/>
          <a:p>
            <a:pPr rtl="1" eaLnBrk="1" hangingPunct="1"/>
            <a:r>
              <a:rPr lang="ar-SA" sz="3600" b="1" smtClean="0">
                <a:solidFill>
                  <a:srgbClr val="013E36"/>
                </a:solidFill>
                <a:cs typeface="Arial" pitchFamily="34" charset="0"/>
              </a:rPr>
              <a:t>مراحل تطبيق الحاسب التعليمي:</a:t>
            </a:r>
            <a:endParaRPr lang="en-US" sz="3600" smtClean="0">
              <a:solidFill>
                <a:srgbClr val="013E36"/>
              </a:solidFill>
              <a:cs typeface="Arial" pitchFamily="34" charset="0"/>
            </a:endParaRPr>
          </a:p>
        </p:txBody>
      </p:sp>
      <p:sp>
        <p:nvSpPr>
          <p:cNvPr id="5" name="Content Placeholder 2"/>
          <p:cNvSpPr>
            <a:spLocks noGrp="1"/>
          </p:cNvSpPr>
          <p:nvPr>
            <p:ph sz="quarter" idx="4294967295"/>
          </p:nvPr>
        </p:nvSpPr>
        <p:spPr>
          <a:xfrm>
            <a:off x="609600" y="1981200"/>
            <a:ext cx="8763000" cy="2819400"/>
          </a:xfrm>
        </p:spPr>
        <p:txBody>
          <a:bodyPr/>
          <a:lstStyle/>
          <a:p>
            <a:pPr marL="514350" indent="-514350" algn="just" rtl="1" eaLnBrk="1" hangingPunct="1">
              <a:buFont typeface="Calibri" pitchFamily="34" charset="0"/>
              <a:buAutoNum type="arabicPeriod"/>
            </a:pPr>
            <a:r>
              <a:rPr lang="ar-SA" b="1" smtClean="0">
                <a:solidFill>
                  <a:srgbClr val="00B0F0"/>
                </a:solidFill>
                <a:cs typeface="Arial" pitchFamily="34" charset="0"/>
              </a:rPr>
              <a:t>مرحلة البداية: </a:t>
            </a:r>
            <a:r>
              <a:rPr lang="ar-SA" smtClean="0">
                <a:cs typeface="Arial" pitchFamily="34" charset="0"/>
              </a:rPr>
              <a:t>حيث لا يزال المعلمون يستخدمون المناهج المقررة بحذافيرها ، ويؤدون شروحهم بطريقة الإلقاء التقليدية ، وعندما يريدون التحول إلى تطبيق الحاسب التعليمي فإنهم يواجهون مصاعب تتعلق بالمنهج الدراسي والمهارات الحاسوبية.</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رقم الشريحة 3"/>
          <p:cNvSpPr>
            <a:spLocks noGrp="1"/>
          </p:cNvSpPr>
          <p:nvPr>
            <p:ph type="sldNum" sz="quarter" idx="10"/>
          </p:nvPr>
        </p:nvSpPr>
        <p:spPr bwMode="auto">
          <a:noFill/>
          <a:ln>
            <a:miter lim="800000"/>
            <a:headEnd/>
            <a:tailEnd/>
          </a:ln>
        </p:spPr>
        <p:txBody>
          <a:bodyPr/>
          <a:lstStyle/>
          <a:p>
            <a:fld id="{33F83D39-F345-47B5-A801-9E272E4D3225}" type="slidenum">
              <a:rPr lang="ar-SA" smtClean="0">
                <a:cs typeface="Arial" pitchFamily="34" charset="0"/>
              </a:rPr>
              <a:pPr/>
              <a:t>46</a:t>
            </a:fld>
            <a:endParaRPr lang="en-US" smtClean="0">
              <a:cs typeface="Arial" pitchFamily="34" charset="0"/>
            </a:endParaRPr>
          </a:p>
        </p:txBody>
      </p:sp>
      <p:sp>
        <p:nvSpPr>
          <p:cNvPr id="5" name="Content Placeholder 2"/>
          <p:cNvSpPr>
            <a:spLocks noGrp="1"/>
          </p:cNvSpPr>
          <p:nvPr>
            <p:ph sz="quarter" idx="4294967295"/>
          </p:nvPr>
        </p:nvSpPr>
        <p:spPr>
          <a:xfrm>
            <a:off x="381000" y="2057400"/>
            <a:ext cx="8763000" cy="2819400"/>
          </a:xfrm>
        </p:spPr>
        <p:txBody>
          <a:bodyPr/>
          <a:lstStyle/>
          <a:p>
            <a:pPr marL="514350" indent="-514350" algn="just" rtl="1" eaLnBrk="1" hangingPunct="1">
              <a:buFont typeface="Arial" pitchFamily="34" charset="0"/>
              <a:buNone/>
            </a:pPr>
            <a:r>
              <a:rPr lang="ar-SA" b="1" smtClean="0">
                <a:solidFill>
                  <a:srgbClr val="00B0F0"/>
                </a:solidFill>
                <a:cs typeface="Arial" pitchFamily="34" charset="0"/>
              </a:rPr>
              <a:t>2. مرحلة التبني: </a:t>
            </a:r>
            <a:r>
              <a:rPr lang="ar-SA" smtClean="0">
                <a:cs typeface="Arial" pitchFamily="34" charset="0"/>
              </a:rPr>
              <a:t>حيث يرتفع لدى المعلمين مستوى الاهتمام والتفكير بكيفية تطبيق الحاسب التعليمي في التدريس اليومي ، فيبدأون باستخدام البرامج السهلة مثل معالجات النصوص والعروض التقديمية ، ويتعرضون للمشاكل التقنية البسيطة ، فيشعرون </a:t>
            </a:r>
            <a:r>
              <a:rPr lang="ar-EG" smtClean="0">
                <a:cs typeface="Arial" pitchFamily="34" charset="0"/>
              </a:rPr>
              <a:t>ب</a:t>
            </a:r>
            <a:r>
              <a:rPr lang="ar-SA" smtClean="0">
                <a:cs typeface="Arial" pitchFamily="34" charset="0"/>
              </a:rPr>
              <a:t>الحاجة للتدريب التقني والدعم الفني.</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صر نائب لرقم الشريحة 3"/>
          <p:cNvSpPr>
            <a:spLocks noGrp="1"/>
          </p:cNvSpPr>
          <p:nvPr>
            <p:ph type="sldNum" sz="quarter" idx="10"/>
          </p:nvPr>
        </p:nvSpPr>
        <p:spPr bwMode="auto">
          <a:noFill/>
          <a:ln>
            <a:miter lim="800000"/>
            <a:headEnd/>
            <a:tailEnd/>
          </a:ln>
        </p:spPr>
        <p:txBody>
          <a:bodyPr/>
          <a:lstStyle/>
          <a:p>
            <a:fld id="{6E09ABFF-9F0A-4A56-8613-A827214BEC94}" type="slidenum">
              <a:rPr lang="ar-SA" smtClean="0">
                <a:cs typeface="Arial" pitchFamily="34" charset="0"/>
              </a:rPr>
              <a:pPr/>
              <a:t>47</a:t>
            </a:fld>
            <a:endParaRPr lang="en-US" smtClean="0">
              <a:cs typeface="Arial" pitchFamily="34" charset="0"/>
            </a:endParaRPr>
          </a:p>
        </p:txBody>
      </p:sp>
      <p:sp>
        <p:nvSpPr>
          <p:cNvPr id="3" name="Content Placeholder 2"/>
          <p:cNvSpPr>
            <a:spLocks noGrp="1"/>
          </p:cNvSpPr>
          <p:nvPr>
            <p:ph sz="quarter" idx="4294967295"/>
          </p:nvPr>
        </p:nvSpPr>
        <p:spPr>
          <a:xfrm>
            <a:off x="457200" y="1828800"/>
            <a:ext cx="8915400" cy="2819400"/>
          </a:xfrm>
        </p:spPr>
        <p:txBody>
          <a:bodyPr/>
          <a:lstStyle/>
          <a:p>
            <a:pPr marL="514350" indent="-514350" algn="just" rtl="1" eaLnBrk="1" hangingPunct="1">
              <a:buFont typeface="Calibri" pitchFamily="34" charset="0"/>
              <a:buAutoNum type="arabicPeriod" startAt="3"/>
            </a:pPr>
            <a:r>
              <a:rPr lang="ar-SA" b="1" smtClean="0">
                <a:solidFill>
                  <a:srgbClr val="00B0F0"/>
                </a:solidFill>
                <a:cs typeface="Arial" pitchFamily="34" charset="0"/>
              </a:rPr>
              <a:t>مرحلة التأقلم: </a:t>
            </a:r>
            <a:r>
              <a:rPr lang="ar-SA" smtClean="0">
                <a:cs typeface="Arial" pitchFamily="34" charset="0"/>
              </a:rPr>
              <a:t>حيث ترتفع نسبة تطبيق الحاسب التعليمي داخل الصف، وتتنوع البرامج الحاسوبية المستخدمة مثل قواعد البيانات وبرمجيات الوسائط المتعددة ، ويدرك المعلمون أهمية إعادة صياغة المناهج الدراسية لتتوافق مع عملية تطبيق الحاسب التعليمي في تدريسها.</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عنصر نائب لرقم الشريحة 3"/>
          <p:cNvSpPr>
            <a:spLocks noGrp="1"/>
          </p:cNvSpPr>
          <p:nvPr>
            <p:ph type="sldNum" sz="quarter" idx="10"/>
          </p:nvPr>
        </p:nvSpPr>
        <p:spPr bwMode="auto">
          <a:noFill/>
          <a:ln>
            <a:miter lim="800000"/>
            <a:headEnd/>
            <a:tailEnd/>
          </a:ln>
        </p:spPr>
        <p:txBody>
          <a:bodyPr/>
          <a:lstStyle/>
          <a:p>
            <a:fld id="{CDFDE3CF-79AD-4465-BDE2-D0DBA4D83997}" type="slidenum">
              <a:rPr lang="ar-SA" smtClean="0">
                <a:cs typeface="Arial" pitchFamily="34" charset="0"/>
              </a:rPr>
              <a:pPr/>
              <a:t>48</a:t>
            </a:fld>
            <a:endParaRPr lang="en-US" smtClean="0">
              <a:cs typeface="Arial" pitchFamily="34" charset="0"/>
            </a:endParaRPr>
          </a:p>
        </p:txBody>
      </p:sp>
      <p:sp>
        <p:nvSpPr>
          <p:cNvPr id="3" name="Content Placeholder 2"/>
          <p:cNvSpPr>
            <a:spLocks noGrp="1"/>
          </p:cNvSpPr>
          <p:nvPr>
            <p:ph sz="quarter" idx="4294967295"/>
          </p:nvPr>
        </p:nvSpPr>
        <p:spPr>
          <a:xfrm>
            <a:off x="381000" y="1905000"/>
            <a:ext cx="8915400" cy="2819400"/>
          </a:xfrm>
        </p:spPr>
        <p:txBody>
          <a:bodyPr/>
          <a:lstStyle/>
          <a:p>
            <a:pPr marL="514350" indent="-514350" algn="just" rtl="1" eaLnBrk="1" hangingPunct="1">
              <a:buFont typeface="Arial" pitchFamily="34" charset="0"/>
              <a:buNone/>
            </a:pPr>
            <a:r>
              <a:rPr lang="ar-SA" b="1" smtClean="0">
                <a:solidFill>
                  <a:srgbClr val="00B0F0"/>
                </a:solidFill>
                <a:cs typeface="Arial" pitchFamily="34" charset="0"/>
              </a:rPr>
              <a:t>4. مرحلة المناسبة: </a:t>
            </a:r>
            <a:r>
              <a:rPr lang="ar-SA" smtClean="0">
                <a:cs typeface="Arial" pitchFamily="34" charset="0"/>
              </a:rPr>
              <a:t>حيث يتكون لدى المعلمين والمتعلمين اتجاه إيجابي تجاه الحاسب الآلي في العملية التعليمية، ويحتل الحاسب التعليمي لديهم مكانا بارزا لتنفيذ الأنشطة التعليمية المختلفة.</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عنصر نائب لرقم الشريحة 3"/>
          <p:cNvSpPr>
            <a:spLocks noGrp="1"/>
          </p:cNvSpPr>
          <p:nvPr>
            <p:ph type="sldNum" sz="quarter" idx="10"/>
          </p:nvPr>
        </p:nvSpPr>
        <p:spPr bwMode="auto">
          <a:noFill/>
          <a:ln>
            <a:miter lim="800000"/>
            <a:headEnd/>
            <a:tailEnd/>
          </a:ln>
        </p:spPr>
        <p:txBody>
          <a:bodyPr/>
          <a:lstStyle/>
          <a:p>
            <a:fld id="{54C70996-F177-459C-8822-AB12CE8B6447}" type="slidenum">
              <a:rPr lang="ar-SA" smtClean="0">
                <a:cs typeface="Arial" pitchFamily="34" charset="0"/>
              </a:rPr>
              <a:pPr/>
              <a:t>49</a:t>
            </a:fld>
            <a:endParaRPr lang="en-US" smtClean="0">
              <a:cs typeface="Arial" pitchFamily="34" charset="0"/>
            </a:endParaRPr>
          </a:p>
        </p:txBody>
      </p:sp>
      <p:sp>
        <p:nvSpPr>
          <p:cNvPr id="3" name="Content Placeholder 2"/>
          <p:cNvSpPr>
            <a:spLocks noGrp="1"/>
          </p:cNvSpPr>
          <p:nvPr>
            <p:ph sz="quarter" idx="4294967295"/>
          </p:nvPr>
        </p:nvSpPr>
        <p:spPr>
          <a:xfrm>
            <a:off x="457200" y="1752600"/>
            <a:ext cx="8915400" cy="2819400"/>
          </a:xfrm>
        </p:spPr>
        <p:txBody>
          <a:bodyPr/>
          <a:lstStyle/>
          <a:p>
            <a:pPr marL="514350" indent="-514350" algn="just" rtl="1" eaLnBrk="1" hangingPunct="1">
              <a:buFont typeface="Arial" pitchFamily="34" charset="0"/>
              <a:buNone/>
            </a:pPr>
            <a:r>
              <a:rPr lang="ar-SA" b="1" smtClean="0">
                <a:solidFill>
                  <a:srgbClr val="00B0F0"/>
                </a:solidFill>
                <a:cs typeface="Arial" pitchFamily="34" charset="0"/>
              </a:rPr>
              <a:t>5. مرحلة الاختراع: </a:t>
            </a:r>
            <a:r>
              <a:rPr lang="ar-SA" smtClean="0">
                <a:cs typeface="Arial" pitchFamily="34" charset="0"/>
              </a:rPr>
              <a:t>حيث يتمكن المعلمون من التجديد والابتكار في أساليب التعليم باستخدام الحاسب التعليمي، وينمو عندهم اتجاه بأن المعرفة لا تنقل من المعلم إلى المتعلم، بل يبنيها المتعلم بمساعدة المعلم عبر التقنيات الحاسوبية المتطورة.</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81000" y="152400"/>
            <a:ext cx="8763000" cy="1143000"/>
          </a:xfrm>
        </p:spPr>
        <p:txBody>
          <a:bodyPr/>
          <a:lstStyle/>
          <a:p>
            <a:pPr rtl="1" eaLnBrk="1" hangingPunct="1"/>
            <a:r>
              <a:rPr lang="ar-SA" sz="3600" b="1" smtClean="0">
                <a:solidFill>
                  <a:srgbClr val="013E36"/>
                </a:solidFill>
                <a:cs typeface="Arial" pitchFamily="34" charset="0"/>
              </a:rPr>
              <a:t>العوامل المؤثرة على تطبيق الحاسب التعليمي:</a:t>
            </a:r>
            <a:endParaRPr lang="en-US" sz="3600" b="1" smtClean="0">
              <a:solidFill>
                <a:srgbClr val="013E36"/>
              </a:solidFill>
              <a:cs typeface="Arial" pitchFamily="34" charset="0"/>
            </a:endParaRPr>
          </a:p>
        </p:txBody>
      </p:sp>
      <p:sp>
        <p:nvSpPr>
          <p:cNvPr id="6" name="Content Placeholder 2"/>
          <p:cNvSpPr>
            <a:spLocks noGrp="1"/>
          </p:cNvSpPr>
          <p:nvPr>
            <p:ph sz="quarter" idx="4294967295"/>
          </p:nvPr>
        </p:nvSpPr>
        <p:spPr>
          <a:xfrm>
            <a:off x="609600" y="1676400"/>
            <a:ext cx="8458200" cy="2819400"/>
          </a:xfrm>
        </p:spPr>
        <p:txBody>
          <a:bodyPr/>
          <a:lstStyle/>
          <a:p>
            <a:pPr marL="514350" indent="-514350" algn="just" rtl="1" eaLnBrk="1" hangingPunct="1">
              <a:buFont typeface="Calibri" pitchFamily="34" charset="0"/>
              <a:buAutoNum type="arabicPeriod"/>
            </a:pPr>
            <a:r>
              <a:rPr lang="ar-SA" smtClean="0">
                <a:solidFill>
                  <a:srgbClr val="013E36"/>
                </a:solidFill>
                <a:cs typeface="Arial" pitchFamily="34" charset="0"/>
              </a:rPr>
              <a:t>عوامل خارجية</a:t>
            </a:r>
            <a:r>
              <a:rPr lang="ar-EG" smtClean="0">
                <a:solidFill>
                  <a:srgbClr val="013E36"/>
                </a:solidFill>
                <a:cs typeface="Arial" pitchFamily="34" charset="0"/>
              </a:rPr>
              <a:t>:</a:t>
            </a:r>
            <a:r>
              <a:rPr lang="ar-SA" smtClean="0">
                <a:solidFill>
                  <a:srgbClr val="013E36"/>
                </a:solidFill>
                <a:cs typeface="Arial" pitchFamily="34" charset="0"/>
              </a:rPr>
              <a:t> </a:t>
            </a:r>
            <a:r>
              <a:rPr lang="ar-SA" smtClean="0">
                <a:cs typeface="Arial" pitchFamily="34" charset="0"/>
              </a:rPr>
              <a:t>تتعلق بالبيئة المدرسية كالمشاكل التقنية والميزانيات المخصصة والدعم الإداري.</a:t>
            </a:r>
            <a:endParaRPr lang="en-US" smtClean="0">
              <a:cs typeface="Arial" pitchFamily="34" charset="0"/>
            </a:endParaRPr>
          </a:p>
          <a:p>
            <a:pPr marL="514350" indent="-514350" algn="just" rtl="1" eaLnBrk="1" hangingPunct="1">
              <a:buFont typeface="Calibri" pitchFamily="34" charset="0"/>
              <a:buAutoNum type="arabicPeriod"/>
            </a:pPr>
            <a:r>
              <a:rPr lang="ar-SA" smtClean="0">
                <a:solidFill>
                  <a:srgbClr val="013E36"/>
                </a:solidFill>
                <a:cs typeface="Arial" pitchFamily="34" charset="0"/>
              </a:rPr>
              <a:t>عوامل داخلية</a:t>
            </a:r>
            <a:r>
              <a:rPr lang="ar-EG" smtClean="0">
                <a:solidFill>
                  <a:srgbClr val="013E36"/>
                </a:solidFill>
                <a:cs typeface="Arial" pitchFamily="34" charset="0"/>
              </a:rPr>
              <a:t>:</a:t>
            </a:r>
            <a:r>
              <a:rPr lang="ar-SA" smtClean="0">
                <a:solidFill>
                  <a:srgbClr val="013E36"/>
                </a:solidFill>
                <a:cs typeface="Arial" pitchFamily="34" charset="0"/>
              </a:rPr>
              <a:t> </a:t>
            </a:r>
            <a:r>
              <a:rPr lang="ar-SA" smtClean="0">
                <a:cs typeface="Arial" pitchFamily="34" charset="0"/>
              </a:rPr>
              <a:t>تتعلق بالخصائص الشخصية للمعلمين كاتجاهاتهم نحو الحاسب الآلي ومهاراتهم في استخداماته وثقتهم في إمكاناته التعليمية</a:t>
            </a:r>
            <a:r>
              <a:rPr lang="ar-SA" sz="2400" smtClean="0">
                <a:solidFill>
                  <a:srgbClr val="013E36"/>
                </a:solidFill>
                <a:cs typeface="Arial" pitchFamily="34" charset="0"/>
              </a:rPr>
              <a:t>.</a:t>
            </a:r>
            <a:endParaRPr lang="en-US" sz="2400" smtClean="0">
              <a:solidFill>
                <a:srgbClr val="013E36"/>
              </a:solidFill>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عنصر نائب لرقم الشريحة 3"/>
          <p:cNvSpPr>
            <a:spLocks noGrp="1"/>
          </p:cNvSpPr>
          <p:nvPr>
            <p:ph type="sldNum" sz="quarter" idx="10"/>
          </p:nvPr>
        </p:nvSpPr>
        <p:spPr bwMode="auto">
          <a:noFill/>
          <a:ln>
            <a:miter lim="800000"/>
            <a:headEnd/>
            <a:tailEnd/>
          </a:ln>
        </p:spPr>
        <p:txBody>
          <a:bodyPr/>
          <a:lstStyle/>
          <a:p>
            <a:fld id="{5D52D623-7AB8-4F2F-B72F-69C9FB3250A6}" type="slidenum">
              <a:rPr lang="ar-SA" smtClean="0">
                <a:cs typeface="Arial" pitchFamily="34" charset="0"/>
              </a:rPr>
              <a:pPr/>
              <a:t>51</a:t>
            </a:fld>
            <a:endParaRPr lang="en-US" smtClean="0">
              <a:cs typeface="Arial" pitchFamily="34" charset="0"/>
            </a:endParaRPr>
          </a:p>
        </p:txBody>
      </p:sp>
      <p:sp>
        <p:nvSpPr>
          <p:cNvPr id="5" name="Title 1"/>
          <p:cNvSpPr>
            <a:spLocks noGrp="1"/>
          </p:cNvSpPr>
          <p:nvPr>
            <p:ph type="title"/>
          </p:nvPr>
        </p:nvSpPr>
        <p:spPr>
          <a:xfrm>
            <a:off x="381000" y="228600"/>
            <a:ext cx="8763000" cy="1143000"/>
          </a:xfrm>
        </p:spPr>
        <p:txBody>
          <a:bodyPr/>
          <a:lstStyle/>
          <a:p>
            <a:pPr rtl="1" eaLnBrk="1" hangingPunct="1"/>
            <a:r>
              <a:rPr lang="ar-SA" sz="3200" b="1" smtClean="0">
                <a:solidFill>
                  <a:srgbClr val="013E36"/>
                </a:solidFill>
                <a:cs typeface="Arial" pitchFamily="34" charset="0"/>
              </a:rPr>
              <a:t>العوامل المؤثرة على دمج الحاسب الآلي في العملية التعليمية</a:t>
            </a:r>
            <a:r>
              <a:rPr lang="en-US" sz="3200" b="1" smtClean="0">
                <a:solidFill>
                  <a:srgbClr val="013E36"/>
                </a:solidFill>
                <a:cs typeface="Arial" pitchFamily="34" charset="0"/>
              </a:rPr>
              <a:t> </a:t>
            </a:r>
            <a:r>
              <a:rPr lang="ar-SA" sz="3200" b="1" smtClean="0">
                <a:solidFill>
                  <a:srgbClr val="013E36"/>
                </a:solidFill>
                <a:cs typeface="Arial" pitchFamily="34" charset="0"/>
              </a:rPr>
              <a:t>:</a:t>
            </a:r>
            <a:endParaRPr lang="en-US" sz="3200" b="1" smtClean="0">
              <a:solidFill>
                <a:srgbClr val="013E36"/>
              </a:solidFill>
              <a:cs typeface="Arial" pitchFamily="34" charset="0"/>
            </a:endParaRPr>
          </a:p>
        </p:txBody>
      </p:sp>
      <p:sp>
        <p:nvSpPr>
          <p:cNvPr id="6" name="Content Placeholder 2"/>
          <p:cNvSpPr>
            <a:spLocks noGrp="1"/>
          </p:cNvSpPr>
          <p:nvPr>
            <p:ph sz="quarter" idx="4294967295"/>
          </p:nvPr>
        </p:nvSpPr>
        <p:spPr>
          <a:xfrm>
            <a:off x="609600" y="1828800"/>
            <a:ext cx="8686800" cy="3581400"/>
          </a:xfrm>
        </p:spPr>
        <p:txBody>
          <a:bodyPr/>
          <a:lstStyle/>
          <a:p>
            <a:pPr marL="514350" indent="-514350" algn="just" rtl="1" eaLnBrk="1" hangingPunct="1">
              <a:buFont typeface="Calibri" pitchFamily="34" charset="0"/>
              <a:buAutoNum type="arabicPeriod"/>
            </a:pPr>
            <a:r>
              <a:rPr lang="ar-SA" smtClean="0">
                <a:cs typeface="Arial" pitchFamily="34" charset="0"/>
              </a:rPr>
              <a:t>تدريب المعلمين على دمج التقنيات الحاسوبية في التدريس.</a:t>
            </a:r>
            <a:endParaRPr lang="en-US" smtClean="0">
              <a:cs typeface="Arial" pitchFamily="34" charset="0"/>
            </a:endParaRPr>
          </a:p>
          <a:p>
            <a:pPr marL="514350" indent="-514350" algn="just" rtl="1" eaLnBrk="1" hangingPunct="1">
              <a:buFont typeface="Calibri" pitchFamily="34" charset="0"/>
              <a:buAutoNum type="arabicPeriod"/>
            </a:pPr>
            <a:r>
              <a:rPr lang="ar-SA" smtClean="0">
                <a:cs typeface="Arial" pitchFamily="34" charset="0"/>
              </a:rPr>
              <a:t>الدعم الفني والصيانة الفورية للأجهزة.</a:t>
            </a:r>
            <a:endParaRPr lang="en-US" smtClean="0">
              <a:cs typeface="Arial" pitchFamily="34" charset="0"/>
            </a:endParaRPr>
          </a:p>
          <a:p>
            <a:pPr marL="514350" indent="-514350" algn="just" rtl="1" eaLnBrk="1" hangingPunct="1">
              <a:buFont typeface="Calibri" pitchFamily="34" charset="0"/>
              <a:buAutoNum type="arabicPeriod"/>
            </a:pPr>
            <a:r>
              <a:rPr lang="ar-SA" smtClean="0">
                <a:cs typeface="Arial" pitchFamily="34" charset="0"/>
              </a:rPr>
              <a:t>التجهيزات المادية من أجهزة وبرامج.</a:t>
            </a:r>
            <a:endParaRPr lang="en-US" smtClean="0">
              <a:cs typeface="Arial" pitchFamily="34" charset="0"/>
            </a:endParaRPr>
          </a:p>
          <a:p>
            <a:pPr marL="514350" indent="-514350" algn="just" rtl="1" eaLnBrk="1" hangingPunct="1">
              <a:buFont typeface="Calibri" pitchFamily="34" charset="0"/>
              <a:buAutoNum type="arabicPeriod"/>
            </a:pPr>
            <a:r>
              <a:rPr lang="ar-SA" smtClean="0">
                <a:cs typeface="Arial" pitchFamily="34" charset="0"/>
              </a:rPr>
              <a:t>التحديث الدوري للأجهزة والبرامج.</a:t>
            </a:r>
            <a:endParaRPr lang="ar-EG" smtClean="0">
              <a:cs typeface="Arial" pitchFamily="34" charset="0"/>
            </a:endParaRPr>
          </a:p>
          <a:p>
            <a:pPr marL="514350" indent="-514350" algn="just" rtl="1" eaLnBrk="1" hangingPunct="1">
              <a:buFont typeface="Calibri" pitchFamily="34" charset="0"/>
              <a:buAutoNum type="arabicPeriod"/>
            </a:pPr>
            <a:r>
              <a:rPr lang="ar-SA" smtClean="0">
                <a:cs typeface="Arial" pitchFamily="34" charset="0"/>
              </a:rPr>
              <a:t>الحوافز المالية والمكافآت التشجيعية للمعلمين.</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عنصر نائب لرقم الشريحة 3"/>
          <p:cNvSpPr>
            <a:spLocks noGrp="1"/>
          </p:cNvSpPr>
          <p:nvPr>
            <p:ph type="sldNum" sz="quarter" idx="10"/>
          </p:nvPr>
        </p:nvSpPr>
        <p:spPr bwMode="auto">
          <a:noFill/>
          <a:ln>
            <a:miter lim="800000"/>
            <a:headEnd/>
            <a:tailEnd/>
          </a:ln>
        </p:spPr>
        <p:txBody>
          <a:bodyPr/>
          <a:lstStyle/>
          <a:p>
            <a:fld id="{127E7959-3C50-4DCB-9A30-14C4055A0A26}" type="slidenum">
              <a:rPr lang="ar-SA" smtClean="0">
                <a:cs typeface="Arial" pitchFamily="34" charset="0"/>
              </a:rPr>
              <a:pPr/>
              <a:t>52</a:t>
            </a:fld>
            <a:endParaRPr lang="en-US" smtClean="0">
              <a:cs typeface="Arial" pitchFamily="34" charset="0"/>
            </a:endParaRPr>
          </a:p>
        </p:txBody>
      </p:sp>
      <p:sp>
        <p:nvSpPr>
          <p:cNvPr id="5" name="مستطيل 4"/>
          <p:cNvSpPr/>
          <p:nvPr/>
        </p:nvSpPr>
        <p:spPr>
          <a:xfrm>
            <a:off x="685800" y="1905000"/>
            <a:ext cx="8343900" cy="2947988"/>
          </a:xfrm>
          <a:prstGeom prst="rect">
            <a:avLst/>
          </a:prstGeom>
        </p:spPr>
        <p:txBody>
          <a:bodyPr>
            <a:spAutoFit/>
          </a:bodyPr>
          <a:lstStyle/>
          <a:p>
            <a:pPr marL="514350" indent="-514350" algn="just">
              <a:spcBef>
                <a:spcPct val="20000"/>
              </a:spcBef>
              <a:buFont typeface="+mj-lt"/>
              <a:buAutoNum type="arabicPeriod" startAt="6"/>
              <a:defRPr/>
            </a:pPr>
            <a:r>
              <a:rPr lang="ar-SA" sz="3200" dirty="0">
                <a:solidFill>
                  <a:srgbClr val="0E478A"/>
                </a:solidFill>
                <a:latin typeface="+mn-lt"/>
                <a:cs typeface="Arial" charset="0"/>
              </a:rPr>
              <a:t>الدعم الإداري للمعلمين.</a:t>
            </a:r>
            <a:endParaRPr lang="en-US" sz="3200" dirty="0">
              <a:solidFill>
                <a:srgbClr val="0E478A"/>
              </a:solidFill>
              <a:latin typeface="+mn-lt"/>
              <a:cs typeface="Arial" charset="0"/>
            </a:endParaRPr>
          </a:p>
          <a:p>
            <a:pPr marL="514350" indent="-514350" algn="just">
              <a:spcBef>
                <a:spcPct val="20000"/>
              </a:spcBef>
              <a:buFont typeface="+mj-lt"/>
              <a:buAutoNum type="arabicPeriod" startAt="6"/>
              <a:defRPr/>
            </a:pPr>
            <a:r>
              <a:rPr lang="ar-SA" sz="3200" dirty="0">
                <a:solidFill>
                  <a:srgbClr val="0E478A"/>
                </a:solidFill>
                <a:latin typeface="+mn-lt"/>
                <a:cs typeface="Arial" charset="0"/>
              </a:rPr>
              <a:t>المستوى الثقافي للطلاب وأولياء أمورهم.</a:t>
            </a:r>
            <a:endParaRPr lang="en-US" sz="3200" dirty="0">
              <a:solidFill>
                <a:srgbClr val="0E478A"/>
              </a:solidFill>
              <a:latin typeface="+mn-lt"/>
              <a:cs typeface="Arial" charset="0"/>
            </a:endParaRPr>
          </a:p>
          <a:p>
            <a:pPr marL="514350" indent="-514350" algn="just">
              <a:spcBef>
                <a:spcPct val="20000"/>
              </a:spcBef>
              <a:buFont typeface="+mj-lt"/>
              <a:buAutoNum type="arabicPeriod" startAt="6"/>
              <a:defRPr/>
            </a:pPr>
            <a:r>
              <a:rPr lang="ar-SA" sz="3200" dirty="0">
                <a:solidFill>
                  <a:srgbClr val="0E478A"/>
                </a:solidFill>
                <a:latin typeface="+mn-lt"/>
                <a:cs typeface="Arial" charset="0"/>
              </a:rPr>
              <a:t>اتجاهات الطلاب نحو الحاسب الآلي.</a:t>
            </a:r>
            <a:endParaRPr lang="en-US" sz="3200" dirty="0">
              <a:solidFill>
                <a:srgbClr val="0E478A"/>
              </a:solidFill>
              <a:latin typeface="+mn-lt"/>
              <a:cs typeface="Arial" charset="0"/>
            </a:endParaRPr>
          </a:p>
          <a:p>
            <a:pPr marL="514350" indent="-514350" algn="just">
              <a:spcBef>
                <a:spcPct val="20000"/>
              </a:spcBef>
              <a:buFont typeface="+mj-lt"/>
              <a:buAutoNum type="arabicPeriod" startAt="6"/>
              <a:defRPr/>
            </a:pPr>
            <a:r>
              <a:rPr lang="ar-SA" sz="3200" dirty="0">
                <a:solidFill>
                  <a:srgbClr val="0E478A"/>
                </a:solidFill>
                <a:latin typeface="+mn-lt"/>
                <a:cs typeface="Arial" charset="0"/>
              </a:rPr>
              <a:t>خبرة المعلمين الحاسوبية.</a:t>
            </a:r>
            <a:endParaRPr lang="en-US" sz="3200" dirty="0">
              <a:solidFill>
                <a:srgbClr val="0E478A"/>
              </a:solidFill>
              <a:latin typeface="+mn-lt"/>
              <a:cs typeface="Arial" charset="0"/>
            </a:endParaRPr>
          </a:p>
          <a:p>
            <a:pPr marL="514350" indent="-514350" algn="just">
              <a:spcBef>
                <a:spcPct val="20000"/>
              </a:spcBef>
              <a:buFont typeface="+mj-lt"/>
              <a:buAutoNum type="arabicPeriod" startAt="6"/>
              <a:defRPr/>
            </a:pPr>
            <a:r>
              <a:rPr lang="ar-SA" sz="3200" dirty="0">
                <a:solidFill>
                  <a:srgbClr val="0E478A"/>
                </a:solidFill>
                <a:latin typeface="+mn-lt"/>
                <a:cs typeface="Arial" charset="0"/>
              </a:rPr>
              <a:t>آراء المعلمين نحو دور الحاسب التعليمي في التدريس.</a:t>
            </a:r>
            <a:endParaRPr lang="en-US" sz="3200" dirty="0">
              <a:solidFill>
                <a:srgbClr val="0E478A"/>
              </a:solidFill>
              <a:latin typeface="+mn-lt"/>
              <a:cs typeface="Arial"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الثالثة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8"/>
            <a:ext cx="8877300" cy="1752600"/>
          </a:xfrm>
          <a:prstGeom prst="rect">
            <a:avLst/>
          </a:prstGeom>
          <a:noFill/>
          <a:ln w="9525">
            <a:noFill/>
            <a:miter lim="800000"/>
            <a:headEnd/>
            <a:tailEnd/>
          </a:ln>
        </p:spPr>
        <p:txBody>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البرمجيات التعليمية</a:t>
            </a: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14340" name="Slide Number Placeholder 2"/>
          <p:cNvSpPr>
            <a:spLocks noGrp="1"/>
          </p:cNvSpPr>
          <p:nvPr>
            <p:ph type="sldNum" sz="quarter" idx="10"/>
          </p:nvPr>
        </p:nvSpPr>
        <p:spPr bwMode="auto">
          <a:noFill/>
          <a:ln>
            <a:miter lim="800000"/>
            <a:headEnd/>
            <a:tailEnd/>
          </a:ln>
        </p:spPr>
        <p:txBody>
          <a:bodyPr/>
          <a:lstStyle/>
          <a:p>
            <a:fld id="{6CD37924-1DFB-4CEF-B399-6182421CFD46}" type="slidenum">
              <a:rPr lang="ar-SA" smtClean="0">
                <a:cs typeface="Arial" pitchFamily="34" charset="0"/>
              </a:rPr>
              <a:pPr/>
              <a:t>53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صر نائب للمحتوى 2"/>
          <p:cNvSpPr>
            <a:spLocks noGrp="1"/>
          </p:cNvSpPr>
          <p:nvPr>
            <p:ph idx="1"/>
          </p:nvPr>
        </p:nvSpPr>
        <p:spPr>
          <a:xfrm>
            <a:off x="609600" y="1295400"/>
            <a:ext cx="8839200" cy="4267200"/>
          </a:xfrm>
        </p:spPr>
        <p:txBody>
          <a:bodyPr/>
          <a:lstStyle/>
          <a:p>
            <a:pPr eaLnBrk="1" hangingPunct="1"/>
            <a:endParaRPr lang="ar-SA" b="1" smtClean="0">
              <a:solidFill>
                <a:schemeClr val="tx1"/>
              </a:solidFill>
              <a:cs typeface="Arial" pitchFamily="34" charset="0"/>
            </a:endParaRPr>
          </a:p>
          <a:p>
            <a:pPr eaLnBrk="1" hangingPunct="1"/>
            <a:r>
              <a:rPr lang="ar-SA" b="1" smtClean="0">
                <a:solidFill>
                  <a:schemeClr val="tx1"/>
                </a:solidFill>
                <a:cs typeface="Arial" pitchFamily="34" charset="0"/>
              </a:rPr>
              <a:t>المحور الأول: البرمجيات التعليمية وأنواعها</a:t>
            </a:r>
          </a:p>
          <a:p>
            <a:pPr eaLnBrk="1" hangingPunct="1"/>
            <a:r>
              <a:rPr lang="ar-SA" b="1" smtClean="0">
                <a:solidFill>
                  <a:schemeClr val="tx1"/>
                </a:solidFill>
                <a:cs typeface="Arial" pitchFamily="34" charset="0"/>
              </a:rPr>
              <a:t>المحور الثاني: ايجابيات الحاسب التعليمي</a:t>
            </a:r>
          </a:p>
          <a:p>
            <a:pPr eaLnBrk="1" hangingPunct="1"/>
            <a:r>
              <a:rPr lang="ar-SA" b="1" smtClean="0">
                <a:solidFill>
                  <a:schemeClr val="tx1"/>
                </a:solidFill>
                <a:cs typeface="Arial" pitchFamily="34" charset="0"/>
              </a:rPr>
              <a:t>المحور الثالث: سلبيات الحاسب الآلي</a:t>
            </a:r>
            <a:endParaRPr lang="ar-SA" smtClean="0">
              <a:cs typeface="Arial" pitchFamily="34" charset="0"/>
            </a:endParaRPr>
          </a:p>
        </p:txBody>
      </p:sp>
      <p:sp>
        <p:nvSpPr>
          <p:cNvPr id="15363" name="Title 1"/>
          <p:cNvSpPr>
            <a:spLocks noGrp="1"/>
          </p:cNvSpPr>
          <p:nvPr>
            <p:ph type="title"/>
          </p:nvPr>
        </p:nvSpPr>
        <p:spPr/>
        <p:txBody>
          <a:bodyPr/>
          <a:lstStyle/>
          <a:p>
            <a:pPr eaLnBrk="1" hangingPunct="1"/>
            <a:r>
              <a:rPr lang="ar-SA" smtClean="0">
                <a:solidFill>
                  <a:srgbClr val="FF0000"/>
                </a:solidFill>
                <a:cs typeface="Arial" pitchFamily="34" charset="0"/>
              </a:rPr>
              <a:t>محاور المحاضرة</a:t>
            </a:r>
            <a:endParaRPr lang="en-US" smtClean="0">
              <a:solidFill>
                <a:srgbClr val="FF0000"/>
              </a:solidFill>
              <a:cs typeface="Arial" pitchFamily="34" charset="0"/>
            </a:endParaRPr>
          </a:p>
        </p:txBody>
      </p:sp>
      <p:sp>
        <p:nvSpPr>
          <p:cNvPr id="15364" name="Slide Number Placeholder 3"/>
          <p:cNvSpPr>
            <a:spLocks noGrp="1"/>
          </p:cNvSpPr>
          <p:nvPr>
            <p:ph type="sldNum" sz="quarter" idx="10"/>
          </p:nvPr>
        </p:nvSpPr>
        <p:spPr bwMode="auto">
          <a:noFill/>
          <a:ln>
            <a:miter lim="800000"/>
            <a:headEnd/>
            <a:tailEnd/>
          </a:ln>
        </p:spPr>
        <p:txBody>
          <a:bodyPr/>
          <a:lstStyle/>
          <a:p>
            <a:fld id="{AD68237A-B85C-4F8B-B581-BE0F0A77E478}" type="slidenum">
              <a:rPr lang="ar-SA" smtClean="0">
                <a:cs typeface="Arial" pitchFamily="34" charset="0"/>
              </a:rPr>
              <a:pPr/>
              <a:t>54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10"/>
          </p:nvPr>
        </p:nvSpPr>
        <p:spPr bwMode="auto">
          <a:noFill/>
          <a:ln>
            <a:miter lim="800000"/>
            <a:headEnd/>
            <a:tailEnd/>
          </a:ln>
        </p:spPr>
        <p:txBody>
          <a:bodyPr/>
          <a:lstStyle/>
          <a:p>
            <a:fld id="{BF50A478-744E-4745-884D-9A285BDF94D4}" type="slidenum">
              <a:rPr lang="ar-SA" smtClean="0">
                <a:cs typeface="Arial" pitchFamily="34" charset="0"/>
              </a:rPr>
              <a:pPr/>
              <a:t>55</a:t>
            </a:fld>
            <a:endParaRPr lang="en-US" smtClean="0">
              <a:cs typeface="Arial" pitchFamily="34" charset="0"/>
            </a:endParaRPr>
          </a:p>
        </p:txBody>
      </p:sp>
      <p:sp>
        <p:nvSpPr>
          <p:cNvPr id="6" name="Title 1"/>
          <p:cNvSpPr>
            <a:spLocks noGrp="1"/>
          </p:cNvSpPr>
          <p:nvPr>
            <p:ph type="title"/>
          </p:nvPr>
        </p:nvSpPr>
        <p:spPr>
          <a:xfrm>
            <a:off x="228600" y="152400"/>
            <a:ext cx="8991600" cy="1143000"/>
          </a:xfrm>
        </p:spPr>
        <p:txBody>
          <a:bodyPr/>
          <a:lstStyle/>
          <a:p>
            <a:pPr rtl="1" eaLnBrk="1" hangingPunct="1"/>
            <a:r>
              <a:rPr lang="ar-SA" sz="3200" b="1" smtClean="0">
                <a:solidFill>
                  <a:srgbClr val="013E36"/>
                </a:solidFill>
                <a:cs typeface="Arial" pitchFamily="34" charset="0"/>
              </a:rPr>
              <a:t>البرمجيات التعليمية </a:t>
            </a:r>
            <a:r>
              <a:rPr lang="en-US" sz="2400" b="1" smtClean="0">
                <a:solidFill>
                  <a:srgbClr val="013E36"/>
                </a:solidFill>
                <a:cs typeface="Arial" pitchFamily="34" charset="0"/>
              </a:rPr>
              <a:t>Educational Software</a:t>
            </a:r>
            <a:endParaRPr lang="en-US" sz="3200" b="1" smtClean="0">
              <a:solidFill>
                <a:srgbClr val="013E36"/>
              </a:solidFill>
              <a:cs typeface="Arial" pitchFamily="34" charset="0"/>
            </a:endParaRPr>
          </a:p>
        </p:txBody>
      </p:sp>
      <p:sp>
        <p:nvSpPr>
          <p:cNvPr id="7" name="Content Placeholder 2"/>
          <p:cNvSpPr txBox="1">
            <a:spLocks/>
          </p:cNvSpPr>
          <p:nvPr/>
        </p:nvSpPr>
        <p:spPr>
          <a:xfrm>
            <a:off x="381000" y="1981200"/>
            <a:ext cx="8915400" cy="2819400"/>
          </a:xfrm>
          <a:prstGeom prst="rect">
            <a:avLst/>
          </a:prstGeom>
        </p:spPr>
        <p:txBody>
          <a:bodyPr/>
          <a:lstStyle/>
          <a:p>
            <a:pPr marL="342900" indent="-342900">
              <a:spcBef>
                <a:spcPct val="20000"/>
              </a:spcBef>
              <a:defRPr/>
            </a:pPr>
            <a:r>
              <a:rPr lang="ar-SA" sz="3200" dirty="0">
                <a:solidFill>
                  <a:srgbClr val="0E478A"/>
                </a:solidFill>
                <a:latin typeface="+mn-lt"/>
                <a:cs typeface="Arial" charset="0"/>
              </a:rPr>
              <a:t>البرمجيات التعليمية هي دروس أو وحدات أو مقررات دراسية يتم تصميمها وإنتاجها بواسطة الحاسب الآلي</a:t>
            </a:r>
            <a:r>
              <a:rPr lang="ar-EG" sz="3200" dirty="0">
                <a:solidFill>
                  <a:srgbClr val="0E478A"/>
                </a:solidFill>
                <a:latin typeface="+mn-lt"/>
                <a:cs typeface="Arial" charset="0"/>
              </a:rPr>
              <a:t>.</a:t>
            </a:r>
          </a:p>
          <a:p>
            <a:pPr marL="342900" indent="-342900">
              <a:spcBef>
                <a:spcPct val="20000"/>
              </a:spcBef>
              <a:defRPr/>
            </a:pPr>
            <a:r>
              <a:rPr lang="ar-SA" sz="3200" b="1" dirty="0">
                <a:solidFill>
                  <a:srgbClr val="C00000"/>
                </a:solidFill>
                <a:latin typeface="+mn-lt"/>
                <a:cs typeface="+mn-cs"/>
              </a:rPr>
              <a:t> </a:t>
            </a:r>
            <a:endParaRPr lang="en-US" sz="3200" dirty="0">
              <a:solidFill>
                <a:srgbClr val="FFFF00"/>
              </a:solidFill>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C7114283-E264-416B-A831-A79303F8CBE2}" type="slidenum">
              <a:rPr lang="ar-SA" smtClean="0">
                <a:cs typeface="Arial" pitchFamily="34" charset="0"/>
              </a:rPr>
              <a:pPr/>
              <a:t>56</a:t>
            </a:fld>
            <a:endParaRPr lang="en-US" smtClean="0">
              <a:cs typeface="Arial" pitchFamily="34" charset="0"/>
            </a:endParaRPr>
          </a:p>
        </p:txBody>
      </p:sp>
      <p:sp>
        <p:nvSpPr>
          <p:cNvPr id="7" name="Content Placeholder 2"/>
          <p:cNvSpPr txBox="1">
            <a:spLocks/>
          </p:cNvSpPr>
          <p:nvPr/>
        </p:nvSpPr>
        <p:spPr>
          <a:xfrm>
            <a:off x="228600" y="1828800"/>
            <a:ext cx="8915400" cy="2819400"/>
          </a:xfrm>
          <a:prstGeom prst="rect">
            <a:avLst/>
          </a:prstGeom>
        </p:spPr>
        <p:txBody>
          <a:bodyPr/>
          <a:lstStyle/>
          <a:p>
            <a:pPr marL="342900" indent="-342900">
              <a:spcBef>
                <a:spcPct val="20000"/>
              </a:spcBef>
              <a:defRPr/>
            </a:pPr>
            <a:r>
              <a:rPr lang="ar-SA" sz="3200" dirty="0">
                <a:solidFill>
                  <a:srgbClr val="0E478A"/>
                </a:solidFill>
                <a:latin typeface="+mn-lt"/>
                <a:cs typeface="Arial" charset="0"/>
              </a:rPr>
              <a:t>-</a:t>
            </a:r>
            <a:r>
              <a:rPr lang="ar-SA" sz="3200" b="1" dirty="0">
                <a:solidFill>
                  <a:srgbClr val="C00000"/>
                </a:solidFill>
                <a:latin typeface="+mn-lt"/>
                <a:cs typeface="+mn-cs"/>
              </a:rPr>
              <a:t> </a:t>
            </a:r>
            <a:r>
              <a:rPr lang="ar-SA" sz="3200" dirty="0">
                <a:solidFill>
                  <a:srgbClr val="0E478A"/>
                </a:solidFill>
                <a:latin typeface="+mn-lt"/>
                <a:cs typeface="Arial" charset="0"/>
              </a:rPr>
              <a:t>برمجيات التعلم الخصوصي الفردي </a:t>
            </a:r>
            <a:r>
              <a:rPr lang="en-US" sz="3200" dirty="0">
                <a:solidFill>
                  <a:srgbClr val="0E478A"/>
                </a:solidFill>
                <a:latin typeface="+mn-lt"/>
                <a:cs typeface="Arial" charset="0"/>
              </a:rPr>
              <a:t>Tutorial</a:t>
            </a:r>
            <a:endParaRPr lang="ar-EG" sz="3200" dirty="0">
              <a:solidFill>
                <a:srgbClr val="0E478A"/>
              </a:solidFill>
              <a:latin typeface="+mn-lt"/>
              <a:cs typeface="Arial" charset="0"/>
            </a:endParaRPr>
          </a:p>
          <a:p>
            <a:pPr marL="342900" indent="-342900">
              <a:spcBef>
                <a:spcPct val="20000"/>
              </a:spcBef>
              <a:defRPr/>
            </a:pPr>
            <a:r>
              <a:rPr lang="ar-SA" sz="3200" dirty="0">
                <a:solidFill>
                  <a:srgbClr val="0E478A"/>
                </a:solidFill>
                <a:latin typeface="+mn-lt"/>
                <a:cs typeface="Arial" charset="0"/>
              </a:rPr>
              <a:t>- برمجيات التدريب والممارسة </a:t>
            </a:r>
            <a:r>
              <a:rPr lang="en-US" sz="3200" dirty="0">
                <a:solidFill>
                  <a:srgbClr val="0E478A"/>
                </a:solidFill>
                <a:latin typeface="+mn-lt"/>
                <a:cs typeface="Arial" charset="0"/>
              </a:rPr>
              <a:t>Drill &amp; Practice</a:t>
            </a:r>
            <a:endParaRPr lang="ar-EG" sz="3200" dirty="0">
              <a:solidFill>
                <a:srgbClr val="0E478A"/>
              </a:solidFill>
              <a:latin typeface="+mn-lt"/>
              <a:cs typeface="Arial" charset="0"/>
            </a:endParaRPr>
          </a:p>
          <a:p>
            <a:pPr marL="342900" indent="-342900">
              <a:spcBef>
                <a:spcPct val="20000"/>
              </a:spcBef>
              <a:defRPr/>
            </a:pPr>
            <a:r>
              <a:rPr lang="ar-SA" sz="3200" dirty="0">
                <a:solidFill>
                  <a:srgbClr val="0E478A"/>
                </a:solidFill>
                <a:latin typeface="+mn-lt"/>
                <a:cs typeface="Arial" charset="0"/>
              </a:rPr>
              <a:t>- برمجيات المحاكاة </a:t>
            </a:r>
            <a:r>
              <a:rPr lang="en-US" sz="3200" dirty="0">
                <a:solidFill>
                  <a:srgbClr val="0E478A"/>
                </a:solidFill>
                <a:latin typeface="+mn-lt"/>
                <a:cs typeface="Arial" charset="0"/>
              </a:rPr>
              <a:t>Simulation</a:t>
            </a:r>
            <a:endParaRPr lang="ar-EG" sz="3200" dirty="0">
              <a:solidFill>
                <a:srgbClr val="0E478A"/>
              </a:solidFill>
              <a:latin typeface="+mn-lt"/>
              <a:cs typeface="Arial" charset="0"/>
            </a:endParaRPr>
          </a:p>
          <a:p>
            <a:pPr marL="342900" indent="-342900">
              <a:spcBef>
                <a:spcPct val="20000"/>
              </a:spcBef>
              <a:defRPr/>
            </a:pPr>
            <a:r>
              <a:rPr lang="ar-SA" sz="3200" dirty="0">
                <a:solidFill>
                  <a:srgbClr val="0E478A"/>
                </a:solidFill>
                <a:latin typeface="+mn-lt"/>
                <a:cs typeface="Arial" charset="0"/>
              </a:rPr>
              <a:t>- برمجيات حل المشكلات </a:t>
            </a:r>
            <a:r>
              <a:rPr lang="en-US" sz="3200" dirty="0">
                <a:solidFill>
                  <a:srgbClr val="0E478A"/>
                </a:solidFill>
                <a:latin typeface="+mn-lt"/>
                <a:cs typeface="Arial" charset="0"/>
              </a:rPr>
              <a:t>Problem Solving</a:t>
            </a:r>
            <a:endParaRPr lang="ar-EG" sz="3200" dirty="0">
              <a:solidFill>
                <a:srgbClr val="0E478A"/>
              </a:solidFill>
              <a:latin typeface="+mn-lt"/>
              <a:cs typeface="Arial" charset="0"/>
            </a:endParaRPr>
          </a:p>
          <a:p>
            <a:pPr marL="342900" indent="-342900">
              <a:spcBef>
                <a:spcPct val="20000"/>
              </a:spcBef>
              <a:defRPr/>
            </a:pPr>
            <a:r>
              <a:rPr lang="ar-SA" sz="3200" dirty="0">
                <a:solidFill>
                  <a:srgbClr val="0E478A"/>
                </a:solidFill>
                <a:latin typeface="+mn-lt"/>
                <a:cs typeface="Arial" charset="0"/>
              </a:rPr>
              <a:t>- برمجيات الألعاب التعليمية </a:t>
            </a:r>
            <a:r>
              <a:rPr lang="en-US" sz="3200" dirty="0">
                <a:solidFill>
                  <a:srgbClr val="0E478A"/>
                </a:solidFill>
                <a:latin typeface="+mn-lt"/>
                <a:cs typeface="Arial" charset="0"/>
              </a:rPr>
              <a:t>Educational Games</a:t>
            </a:r>
          </a:p>
        </p:txBody>
      </p:sp>
      <p:sp>
        <p:nvSpPr>
          <p:cNvPr id="17412" name="مستطيل 7"/>
          <p:cNvSpPr>
            <a:spLocks noChangeArrowheads="1"/>
          </p:cNvSpPr>
          <p:nvPr/>
        </p:nvSpPr>
        <p:spPr bwMode="auto">
          <a:xfrm>
            <a:off x="4808538" y="457200"/>
            <a:ext cx="4106862" cy="646113"/>
          </a:xfrm>
          <a:prstGeom prst="rect">
            <a:avLst/>
          </a:prstGeom>
          <a:noFill/>
          <a:ln w="9525">
            <a:noFill/>
            <a:miter lim="800000"/>
            <a:headEnd/>
            <a:tailEnd/>
          </a:ln>
        </p:spPr>
        <p:txBody>
          <a:bodyPr wrap="none">
            <a:spAutoFit/>
          </a:bodyPr>
          <a:lstStyle/>
          <a:p>
            <a:r>
              <a:rPr lang="ar-SA" sz="3600" b="1">
                <a:solidFill>
                  <a:srgbClr val="013E36"/>
                </a:solidFill>
              </a:rPr>
              <a:t>أنواع للبرمجيات التعليمية </a:t>
            </a:r>
            <a:endParaRPr lang="ar-SA" sz="3600">
              <a:solidFill>
                <a:srgbClr val="013E36"/>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a:spLocks noGrp="1"/>
          </p:cNvSpPr>
          <p:nvPr>
            <p:ph type="sldNum" sz="quarter" idx="10"/>
          </p:nvPr>
        </p:nvSpPr>
        <p:spPr bwMode="auto">
          <a:noFill/>
          <a:ln>
            <a:miter lim="800000"/>
            <a:headEnd/>
            <a:tailEnd/>
          </a:ln>
        </p:spPr>
        <p:txBody>
          <a:bodyPr/>
          <a:lstStyle/>
          <a:p>
            <a:fld id="{ECDCBB39-D249-4E78-B249-8DD9F16E0777}" type="slidenum">
              <a:rPr lang="ar-SA" smtClean="0">
                <a:cs typeface="Arial" pitchFamily="34" charset="0"/>
              </a:rPr>
              <a:pPr/>
              <a:t>57</a:t>
            </a:fld>
            <a:endParaRPr lang="en-US" smtClean="0">
              <a:cs typeface="Arial" pitchFamily="34" charset="0"/>
            </a:endParaRPr>
          </a:p>
        </p:txBody>
      </p:sp>
      <p:sp>
        <p:nvSpPr>
          <p:cNvPr id="5" name="Rectangle 2"/>
          <p:cNvSpPr txBox="1">
            <a:spLocks noChangeArrowheads="1"/>
          </p:cNvSpPr>
          <p:nvPr/>
        </p:nvSpPr>
        <p:spPr>
          <a:xfrm>
            <a:off x="762000" y="2133600"/>
            <a:ext cx="8662988" cy="2743200"/>
          </a:xfrm>
          <a:prstGeom prst="rect">
            <a:avLst/>
          </a:prstGeom>
        </p:spPr>
        <p:txBody>
          <a:bodyPr/>
          <a:lstStyle/>
          <a:p>
            <a:pPr marL="342900" indent="-342900" algn="just" fontAlgn="auto">
              <a:spcBef>
                <a:spcPct val="20000"/>
              </a:spcBef>
              <a:spcAft>
                <a:spcPts val="600"/>
              </a:spcAft>
              <a:buClr>
                <a:schemeClr val="tx2"/>
              </a:buClr>
              <a:buFont typeface="Arial" pitchFamily="34" charset="0"/>
              <a:buChar char="•"/>
              <a:defRPr/>
            </a:pPr>
            <a:r>
              <a:rPr lang="ar-SA" sz="3200" dirty="0">
                <a:solidFill>
                  <a:srgbClr val="0E478A"/>
                </a:solidFill>
                <a:latin typeface="+mn-lt"/>
                <a:cs typeface="Arial" charset="0"/>
              </a:rPr>
              <a:t>سمي هذا النمط بهذا الاسم لان يقوم بدور المعلم الخاص، </a:t>
            </a:r>
            <a:r>
              <a:rPr lang="ar-SA" sz="3200" dirty="0" err="1">
                <a:solidFill>
                  <a:srgbClr val="0E478A"/>
                </a:solidFill>
                <a:latin typeface="+mn-lt"/>
                <a:cs typeface="Arial" charset="0"/>
              </a:rPr>
              <a:t>و</a:t>
            </a:r>
            <a:r>
              <a:rPr lang="ar-SA" sz="3200" dirty="0">
                <a:solidFill>
                  <a:srgbClr val="0E478A"/>
                </a:solidFill>
                <a:latin typeface="+mn-lt"/>
                <a:cs typeface="Arial" charset="0"/>
              </a:rPr>
              <a:t> الطالب هو المتحكم في نوعية المعلومات التي يريد تعلمها </a:t>
            </a:r>
            <a:r>
              <a:rPr lang="ar-SA" sz="3200" dirty="0" err="1">
                <a:solidFill>
                  <a:srgbClr val="0E478A"/>
                </a:solidFill>
                <a:latin typeface="+mn-lt"/>
                <a:cs typeface="Arial" charset="0"/>
              </a:rPr>
              <a:t>و</a:t>
            </a:r>
            <a:r>
              <a:rPr lang="ar-SA" sz="3200" dirty="0">
                <a:solidFill>
                  <a:srgbClr val="0E478A"/>
                </a:solidFill>
                <a:latin typeface="+mn-lt"/>
                <a:cs typeface="Arial" charset="0"/>
              </a:rPr>
              <a:t> في كيفية عرضها، وهذه النوعية من البرامج قابلة للتكيف مع المستوى العلمي للطالب </a:t>
            </a:r>
            <a:r>
              <a:rPr lang="ar-SA" sz="3200" dirty="0" err="1">
                <a:solidFill>
                  <a:srgbClr val="0E478A"/>
                </a:solidFill>
                <a:latin typeface="+mn-lt"/>
                <a:cs typeface="Arial" charset="0"/>
              </a:rPr>
              <a:t>و</a:t>
            </a:r>
            <a:r>
              <a:rPr lang="ar-SA" sz="3200" dirty="0">
                <a:solidFill>
                  <a:srgbClr val="0E478A"/>
                </a:solidFill>
                <a:latin typeface="+mn-lt"/>
                <a:cs typeface="Arial" charset="0"/>
              </a:rPr>
              <a:t> سرعة إدراكه ، إلا أنها مصممة لتقديم مفاهيم عملية جديدة لم يسبق للمتعلم دراستها من قبل </a:t>
            </a:r>
            <a:endParaRPr lang="en-US" sz="3200" dirty="0">
              <a:solidFill>
                <a:srgbClr val="0E478A"/>
              </a:solidFill>
              <a:latin typeface="+mn-lt"/>
              <a:cs typeface="Arial" charset="0"/>
            </a:endParaRPr>
          </a:p>
          <a:p>
            <a:pPr marL="342900" indent="-342900" algn="just" fontAlgn="auto">
              <a:spcBef>
                <a:spcPct val="20000"/>
              </a:spcBef>
              <a:spcAft>
                <a:spcPts val="600"/>
              </a:spcAft>
              <a:buClr>
                <a:schemeClr val="tx2"/>
              </a:buClr>
              <a:buFont typeface="Arial" pitchFamily="34" charset="0"/>
              <a:buChar char="•"/>
              <a:defRPr/>
            </a:pPr>
            <a:endParaRPr lang="en-US" sz="3200" dirty="0"/>
          </a:p>
        </p:txBody>
      </p:sp>
      <p:sp>
        <p:nvSpPr>
          <p:cNvPr id="18436" name="مربع نص 1"/>
          <p:cNvSpPr txBox="1">
            <a:spLocks noChangeArrowheads="1"/>
          </p:cNvSpPr>
          <p:nvPr/>
        </p:nvSpPr>
        <p:spPr bwMode="auto">
          <a:xfrm>
            <a:off x="2230438" y="369888"/>
            <a:ext cx="6913562" cy="1077912"/>
          </a:xfrm>
          <a:prstGeom prst="rect">
            <a:avLst/>
          </a:prstGeom>
          <a:noFill/>
          <a:ln w="9525">
            <a:noFill/>
            <a:miter lim="800000"/>
            <a:headEnd/>
            <a:tailEnd/>
          </a:ln>
        </p:spPr>
        <p:txBody>
          <a:bodyPr>
            <a:spAutoFit/>
          </a:bodyPr>
          <a:lstStyle/>
          <a:p>
            <a:r>
              <a:rPr lang="ar-SA" sz="3200" b="1">
                <a:solidFill>
                  <a:srgbClr val="013E36"/>
                </a:solidFill>
              </a:rPr>
              <a:t>برمجيات التعليم الخصوصي الفردي </a:t>
            </a:r>
            <a:r>
              <a:rPr lang="en-US" sz="3200" b="1">
                <a:solidFill>
                  <a:srgbClr val="013E36"/>
                </a:solidFill>
              </a:rPr>
              <a:t> </a:t>
            </a:r>
            <a:r>
              <a:rPr lang="en-US" sz="2800" b="1">
                <a:solidFill>
                  <a:srgbClr val="013E36"/>
                </a:solidFill>
              </a:rPr>
              <a:t>Tutorial </a:t>
            </a:r>
            <a:r>
              <a:rPr lang="ar-SA" sz="2800" b="1">
                <a:solidFill>
                  <a:srgbClr val="013E36"/>
                </a:solidFill>
              </a:rPr>
              <a:t> : </a:t>
            </a:r>
            <a:endParaRPr lang="en-US" sz="3200" b="1">
              <a:solidFill>
                <a:srgbClr val="013E36"/>
              </a:solidFill>
            </a:endParaRPr>
          </a:p>
          <a:p>
            <a:endParaRPr lang="ar-SA" sz="32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strips(downLeft)">
                                      <p:cBhvr>
                                        <p:cTn id="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bwMode="auto">
          <a:noFill/>
          <a:ln>
            <a:miter lim="800000"/>
            <a:headEnd/>
            <a:tailEnd/>
          </a:ln>
        </p:spPr>
        <p:txBody>
          <a:bodyPr/>
          <a:lstStyle/>
          <a:p>
            <a:fld id="{11FDF163-2E26-4D11-BC44-C9E20C3015C3}" type="slidenum">
              <a:rPr lang="ar-SA" smtClean="0">
                <a:cs typeface="Arial" pitchFamily="34" charset="0"/>
              </a:rPr>
              <a:pPr/>
              <a:t>58</a:t>
            </a:fld>
            <a:endParaRPr lang="en-US" smtClean="0">
              <a:cs typeface="Arial" pitchFamily="34" charset="0"/>
            </a:endParaRPr>
          </a:p>
        </p:txBody>
      </p:sp>
      <p:sp>
        <p:nvSpPr>
          <p:cNvPr id="5" name="Rectangle 2"/>
          <p:cNvSpPr txBox="1">
            <a:spLocks noChangeArrowheads="1"/>
          </p:cNvSpPr>
          <p:nvPr/>
        </p:nvSpPr>
        <p:spPr>
          <a:xfrm>
            <a:off x="1066800" y="1447800"/>
            <a:ext cx="8229600" cy="914400"/>
          </a:xfrm>
          <a:prstGeom prst="rect">
            <a:avLst/>
          </a:prstGeom>
        </p:spPr>
        <p:txBody>
          <a:bodyPr/>
          <a:lstStyle/>
          <a:p>
            <a:pPr marL="342900" indent="-342900" rtl="0">
              <a:spcBef>
                <a:spcPct val="20000"/>
              </a:spcBef>
              <a:defRPr/>
            </a:pPr>
            <a:r>
              <a:rPr lang="ar-SA" sz="2800" b="1" dirty="0">
                <a:solidFill>
                  <a:srgbClr val="C00000"/>
                </a:solidFill>
                <a:latin typeface="+mn-lt"/>
                <a:cs typeface="Arial" charset="0"/>
              </a:rPr>
              <a:t>و تسير معظم برمجيات التعليم الخصوصي الفردي في الخطوات الأربع التالية : </a:t>
            </a:r>
            <a:r>
              <a:rPr lang="en-US" sz="3200" b="1" dirty="0">
                <a:solidFill>
                  <a:srgbClr val="C00000"/>
                </a:solidFill>
                <a:latin typeface="+mn-lt"/>
                <a:cs typeface="Arial" charset="0"/>
              </a:rPr>
              <a:t/>
            </a:r>
            <a:br>
              <a:rPr lang="en-US" sz="3200" b="1" dirty="0">
                <a:solidFill>
                  <a:srgbClr val="C00000"/>
                </a:solidFill>
                <a:latin typeface="+mn-lt"/>
                <a:cs typeface="Arial" charset="0"/>
              </a:rPr>
            </a:br>
            <a:endParaRPr lang="en-US" sz="3200" b="1" dirty="0">
              <a:solidFill>
                <a:srgbClr val="C00000"/>
              </a:solidFill>
              <a:latin typeface="+mn-lt"/>
              <a:cs typeface="Arial" charset="0"/>
            </a:endParaRPr>
          </a:p>
        </p:txBody>
      </p:sp>
      <p:sp>
        <p:nvSpPr>
          <p:cNvPr id="6" name="Rectangle 3"/>
          <p:cNvSpPr txBox="1">
            <a:spLocks noChangeArrowheads="1"/>
          </p:cNvSpPr>
          <p:nvPr/>
        </p:nvSpPr>
        <p:spPr>
          <a:xfrm>
            <a:off x="849313" y="2590800"/>
            <a:ext cx="8218487" cy="3048000"/>
          </a:xfrm>
          <a:prstGeom prst="rect">
            <a:avLst/>
          </a:prstGeom>
        </p:spPr>
        <p:txBody>
          <a:bodyPr/>
          <a:lstStyle/>
          <a:p>
            <a:pPr marL="342900" indent="-342900" algn="just" fontAlgn="auto">
              <a:spcBef>
                <a:spcPct val="20000"/>
              </a:spcBef>
              <a:spcAft>
                <a:spcPts val="600"/>
              </a:spcAft>
              <a:buClr>
                <a:schemeClr val="tx2"/>
              </a:buClr>
              <a:buFont typeface="Arial" pitchFamily="34" charset="0"/>
              <a:buChar char="•"/>
              <a:defRPr/>
            </a:pPr>
            <a:r>
              <a:rPr lang="ar-SA" sz="3200" dirty="0">
                <a:solidFill>
                  <a:srgbClr val="0070C0"/>
                </a:solidFill>
                <a:latin typeface="+mn-lt"/>
                <a:cs typeface="Arial" charset="0"/>
              </a:rPr>
              <a:t>تقديم المعلومات المراد تعلمها </a:t>
            </a:r>
            <a:endParaRPr lang="en-US" sz="3200" dirty="0">
              <a:solidFill>
                <a:srgbClr val="0070C0"/>
              </a:solidFill>
              <a:latin typeface="+mn-lt"/>
              <a:cs typeface="Arial" charset="0"/>
            </a:endParaRPr>
          </a:p>
          <a:p>
            <a:pPr marL="342900" indent="-342900" algn="just" fontAlgn="auto">
              <a:spcBef>
                <a:spcPct val="20000"/>
              </a:spcBef>
              <a:spcAft>
                <a:spcPts val="600"/>
              </a:spcAft>
              <a:buClr>
                <a:schemeClr val="tx2"/>
              </a:buClr>
              <a:buFont typeface="Arial" pitchFamily="34" charset="0"/>
              <a:buChar char="•"/>
              <a:defRPr/>
            </a:pPr>
            <a:r>
              <a:rPr lang="ar-SA" sz="3200" dirty="0">
                <a:solidFill>
                  <a:srgbClr val="0070C0"/>
                </a:solidFill>
                <a:latin typeface="+mn-lt"/>
                <a:cs typeface="Arial" charset="0"/>
              </a:rPr>
              <a:t>إرشاد الطلاب </a:t>
            </a:r>
            <a:r>
              <a:rPr lang="ar-SA" sz="3200" dirty="0" err="1">
                <a:solidFill>
                  <a:srgbClr val="0070C0"/>
                </a:solidFill>
                <a:latin typeface="+mn-lt"/>
                <a:cs typeface="Arial" charset="0"/>
              </a:rPr>
              <a:t>و</a:t>
            </a:r>
            <a:r>
              <a:rPr lang="ar-SA" sz="3200" dirty="0">
                <a:solidFill>
                  <a:srgbClr val="0070C0"/>
                </a:solidFill>
                <a:latin typeface="+mn-lt"/>
                <a:cs typeface="Arial" charset="0"/>
              </a:rPr>
              <a:t> توجيهم </a:t>
            </a:r>
            <a:endParaRPr lang="en-US" sz="3200" dirty="0">
              <a:solidFill>
                <a:srgbClr val="0070C0"/>
              </a:solidFill>
              <a:latin typeface="+mn-lt"/>
              <a:cs typeface="Arial" charset="0"/>
            </a:endParaRPr>
          </a:p>
          <a:p>
            <a:pPr marL="342900" indent="-342900" algn="just" fontAlgn="auto">
              <a:spcBef>
                <a:spcPct val="20000"/>
              </a:spcBef>
              <a:spcAft>
                <a:spcPts val="600"/>
              </a:spcAft>
              <a:buClr>
                <a:schemeClr val="tx2"/>
              </a:buClr>
              <a:buFont typeface="Arial" pitchFamily="34" charset="0"/>
              <a:buChar char="•"/>
              <a:defRPr/>
            </a:pPr>
            <a:r>
              <a:rPr lang="ar-SA" sz="3200" dirty="0">
                <a:solidFill>
                  <a:srgbClr val="0070C0"/>
                </a:solidFill>
                <a:latin typeface="+mn-lt"/>
                <a:cs typeface="Arial" charset="0"/>
              </a:rPr>
              <a:t>تدريب الطلاب </a:t>
            </a:r>
            <a:endParaRPr lang="en-US" sz="3200" dirty="0">
              <a:solidFill>
                <a:srgbClr val="0070C0"/>
              </a:solidFill>
              <a:latin typeface="+mn-lt"/>
              <a:cs typeface="Arial" charset="0"/>
            </a:endParaRPr>
          </a:p>
          <a:p>
            <a:pPr marL="342900" indent="-342900" algn="just" fontAlgn="auto">
              <a:spcBef>
                <a:spcPct val="20000"/>
              </a:spcBef>
              <a:spcAft>
                <a:spcPts val="600"/>
              </a:spcAft>
              <a:buClr>
                <a:schemeClr val="tx2"/>
              </a:buClr>
              <a:buFont typeface="Arial" pitchFamily="34" charset="0"/>
              <a:buChar char="•"/>
              <a:defRPr/>
            </a:pPr>
            <a:r>
              <a:rPr lang="ar-SA" sz="3200" dirty="0">
                <a:solidFill>
                  <a:srgbClr val="0070C0"/>
                </a:solidFill>
                <a:latin typeface="+mn-lt"/>
                <a:cs typeface="Arial" charset="0"/>
              </a:rPr>
              <a:t>تقويم أداء الطلاب بشكل عام </a:t>
            </a:r>
            <a:endParaRPr lang="en-US" sz="3200" dirty="0">
              <a:solidFill>
                <a:srgbClr val="0070C0"/>
              </a:solidFill>
              <a:latin typeface="+mn-lt"/>
              <a:cs typeface="Arial" charset="0"/>
            </a:endParaRPr>
          </a:p>
          <a:p>
            <a:pPr marL="342900" indent="-342900" algn="just" fontAlgn="auto">
              <a:lnSpc>
                <a:spcPct val="90000"/>
              </a:lnSpc>
              <a:spcBef>
                <a:spcPct val="20000"/>
              </a:spcBef>
              <a:spcAft>
                <a:spcPts val="600"/>
              </a:spcAft>
              <a:buClr>
                <a:schemeClr val="tx2"/>
              </a:buClr>
              <a:buFont typeface="Arial" pitchFamily="34" charset="0"/>
              <a:buChar char="•"/>
              <a:defRPr/>
            </a:pPr>
            <a:endParaRPr lang="en-US" sz="4000" spc="3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 calcmode="lin" valueType="num">
                                      <p:cBhvr>
                                        <p:cTn id="9" dur="2000" fill="hold"/>
                                        <p:tgtEl>
                                          <p:spTgt spid="5"/>
                                        </p:tgtEl>
                                        <p:attrNameLst>
                                          <p:attrName>style.rotation</p:attrName>
                                        </p:attrNameLst>
                                      </p:cBhvr>
                                      <p:tavLst>
                                        <p:tav tm="0">
                                          <p:val>
                                            <p:fltVal val="360"/>
                                          </p:val>
                                        </p:tav>
                                        <p:tav tm="100000">
                                          <p:val>
                                            <p:fltVal val="0"/>
                                          </p:val>
                                        </p:tav>
                                      </p:tavLst>
                                    </p:anim>
                                    <p:animEffect transition="in" filter="fade">
                                      <p:cBhvr>
                                        <p:cTn id="10" dur="2000"/>
                                        <p:tgtEl>
                                          <p:spTgt spid="5"/>
                                        </p:tgtEl>
                                      </p:cBhvr>
                                    </p:animEffect>
                                  </p:childTnLst>
                                </p:cTn>
                              </p:par>
                            </p:childTnLst>
                          </p:cTn>
                        </p:par>
                        <p:par>
                          <p:cTn id="11" fill="hold">
                            <p:stCondLst>
                              <p:cond delay="2000"/>
                            </p:stCondLst>
                            <p:childTnLst>
                              <p:par>
                                <p:cTn id="12" presetID="21" presetClass="entr" presetSubtype="4" fill="hold" grpId="0" nodeType="after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wheel(4)">
                                      <p:cBhvr>
                                        <p:cTn id="14" dur="20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heel(4)">
                                      <p:cBhvr>
                                        <p:cTn id="19" dur="2000"/>
                                        <p:tgtEl>
                                          <p:spTgt spid="6">
                                            <p:txEl>
                                              <p:pRg st="1" end="1"/>
                                            </p:txEl>
                                          </p:spTgt>
                                        </p:tgtEl>
                                      </p:cBhvr>
                                    </p:animEffect>
                                  </p:childTnLst>
                                </p:cTn>
                              </p:par>
                            </p:childTnLst>
                          </p:cTn>
                        </p:par>
                        <p:par>
                          <p:cTn id="20" fill="hold">
                            <p:stCondLst>
                              <p:cond delay="2000"/>
                            </p:stCondLst>
                            <p:childTnLst>
                              <p:par>
                                <p:cTn id="21" presetID="21" presetClass="entr" presetSubtype="4" fill="hold" grpId="0"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heel(4)">
                                      <p:cBhvr>
                                        <p:cTn id="23" dur="2000"/>
                                        <p:tgtEl>
                                          <p:spTgt spid="6">
                                            <p:txEl>
                                              <p:pRg st="2" end="2"/>
                                            </p:txEl>
                                          </p:spTgt>
                                        </p:tgtEl>
                                      </p:cBhvr>
                                    </p:animEffect>
                                  </p:childTnLst>
                                </p:cTn>
                              </p:par>
                            </p:childTnLst>
                          </p:cTn>
                        </p:par>
                        <p:par>
                          <p:cTn id="24" fill="hold">
                            <p:stCondLst>
                              <p:cond delay="4000"/>
                            </p:stCondLst>
                            <p:childTnLst>
                              <p:par>
                                <p:cTn id="25" presetID="21" presetClass="entr" presetSubtype="4" fill="hold" grpId="0" nodeType="after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heel(4)">
                                      <p:cBhvr>
                                        <p:cTn id="27"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رقم الشريحة 3"/>
          <p:cNvSpPr>
            <a:spLocks noGrp="1"/>
          </p:cNvSpPr>
          <p:nvPr>
            <p:ph type="sldNum" sz="quarter" idx="10"/>
          </p:nvPr>
        </p:nvSpPr>
        <p:spPr bwMode="auto">
          <a:noFill/>
          <a:ln>
            <a:miter lim="800000"/>
            <a:headEnd/>
            <a:tailEnd/>
          </a:ln>
        </p:spPr>
        <p:txBody>
          <a:bodyPr/>
          <a:lstStyle/>
          <a:p>
            <a:fld id="{D2065B9E-B14B-4EDB-B667-A1EC0CC0EED2}" type="slidenum">
              <a:rPr lang="ar-SA" smtClean="0">
                <a:cs typeface="Arial" pitchFamily="34" charset="0"/>
              </a:rPr>
              <a:pPr/>
              <a:t>59</a:t>
            </a:fld>
            <a:endParaRPr lang="en-US" smtClean="0">
              <a:cs typeface="Arial" pitchFamily="34" charset="0"/>
            </a:endParaRPr>
          </a:p>
        </p:txBody>
      </p:sp>
      <p:sp>
        <p:nvSpPr>
          <p:cNvPr id="20483" name="Rectangle 1"/>
          <p:cNvSpPr>
            <a:spLocks noChangeArrowheads="1"/>
          </p:cNvSpPr>
          <p:nvPr/>
        </p:nvSpPr>
        <p:spPr bwMode="auto">
          <a:xfrm>
            <a:off x="533400" y="1371600"/>
            <a:ext cx="8686800" cy="3478213"/>
          </a:xfrm>
          <a:prstGeom prst="rect">
            <a:avLst/>
          </a:prstGeom>
          <a:noFill/>
          <a:ln w="9525">
            <a:noFill/>
            <a:miter lim="800000"/>
            <a:headEnd/>
            <a:tailEnd/>
          </a:ln>
        </p:spPr>
        <p:txBody>
          <a:bodyPr anchor="ctr">
            <a:spAutoFit/>
          </a:bodyPr>
          <a:lstStyle/>
          <a:p>
            <a:pPr algn="justLow" eaLnBrk="0" hangingPunct="0"/>
            <a:endParaRPr lang="ar-SA" sz="3200">
              <a:solidFill>
                <a:srgbClr val="0E478A"/>
              </a:solidFill>
              <a:latin typeface="Calibri" pitchFamily="34" charset="0"/>
              <a:sym typeface="AGA Arabesque" pitchFamily="2" charset="2"/>
            </a:endParaRPr>
          </a:p>
          <a:p>
            <a:pPr algn="justLow" eaLnBrk="0" hangingPunct="0"/>
            <a:r>
              <a:rPr lang="ar-SA" sz="3200">
                <a:solidFill>
                  <a:srgbClr val="0E478A"/>
                </a:solidFill>
                <a:latin typeface="Calibri" pitchFamily="34" charset="0"/>
                <a:sym typeface="AGA Arabesque" pitchFamily="2" charset="2"/>
              </a:rPr>
              <a:t>(أ): التصميم الخطى</a:t>
            </a:r>
            <a:r>
              <a:rPr lang="en-US" sz="3200">
                <a:solidFill>
                  <a:srgbClr val="0E478A"/>
                </a:solidFill>
                <a:latin typeface="Calibri" pitchFamily="34" charset="0"/>
                <a:sym typeface="AGA Arabesque" pitchFamily="2" charset="2"/>
              </a:rPr>
              <a:t>Linear Design </a:t>
            </a:r>
          </a:p>
          <a:p>
            <a:pPr algn="justLow" eaLnBrk="0" hangingPunct="0"/>
            <a:r>
              <a:rPr lang="ar-SA" sz="3200">
                <a:solidFill>
                  <a:srgbClr val="0E478A"/>
                </a:solidFill>
                <a:latin typeface="Calibri" pitchFamily="34" charset="0"/>
                <a:sym typeface="AGA Arabesque" pitchFamily="2" charset="2"/>
              </a:rPr>
              <a:t>وهو من أبسط أساليب تصميم البرامج, ولكنه يُلزِم جميع المتعلمين بالسير في نفس الخطوات التعليمية في البرنامج, وفي نفس الترتيب للمعلومات والأمثلة والتدريبات, ويتميز هذا النوع من التصميم بالقدرة على التحكم التام في جميع إجراءات عملية التعلم.</a:t>
            </a:r>
          </a:p>
          <a:p>
            <a:pPr algn="just"/>
            <a:endParaRPr lang="ar-SA" sz="2800" b="1">
              <a:latin typeface="Times New Roman" pitchFamily="18" charset="0"/>
              <a:cs typeface="Times New Roman" pitchFamily="18" charset="0"/>
              <a:sym typeface="AGA Arabesque" pitchFamily="2" charset="2"/>
            </a:endParaRPr>
          </a:p>
        </p:txBody>
      </p:sp>
      <p:sp>
        <p:nvSpPr>
          <p:cNvPr id="20484" name="مستطيل 5"/>
          <p:cNvSpPr>
            <a:spLocks noChangeArrowheads="1"/>
          </p:cNvSpPr>
          <p:nvPr/>
        </p:nvSpPr>
        <p:spPr bwMode="auto">
          <a:xfrm>
            <a:off x="1828800" y="457200"/>
            <a:ext cx="7146925" cy="584200"/>
          </a:xfrm>
          <a:prstGeom prst="rect">
            <a:avLst/>
          </a:prstGeom>
          <a:noFill/>
          <a:ln w="9525">
            <a:noFill/>
            <a:miter lim="800000"/>
            <a:headEnd/>
            <a:tailEnd/>
          </a:ln>
        </p:spPr>
        <p:txBody>
          <a:bodyPr wrap="none">
            <a:spAutoFit/>
          </a:bodyPr>
          <a:lstStyle/>
          <a:p>
            <a:pPr algn="justLow"/>
            <a:r>
              <a:rPr lang="ar-SA" sz="3200" b="1">
                <a:solidFill>
                  <a:srgbClr val="0E478A"/>
                </a:solidFill>
              </a:rPr>
              <a:t>تصمم برمجيات التعليم الخصوصي الفردي بطريقتين:</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رقم الشريحة 3"/>
          <p:cNvSpPr>
            <a:spLocks noGrp="1"/>
          </p:cNvSpPr>
          <p:nvPr>
            <p:ph type="sldNum" sz="quarter" idx="10"/>
          </p:nvPr>
        </p:nvSpPr>
        <p:spPr bwMode="auto">
          <a:noFill/>
          <a:ln>
            <a:miter lim="800000"/>
            <a:headEnd/>
            <a:tailEnd/>
          </a:ln>
        </p:spPr>
        <p:txBody>
          <a:bodyPr/>
          <a:lstStyle/>
          <a:p>
            <a:fld id="{4E5B481E-BFC6-4285-854D-E001E524FC97}" type="slidenum">
              <a:rPr lang="ar-SA" smtClean="0">
                <a:cs typeface="Arial" pitchFamily="34" charset="0"/>
              </a:rPr>
              <a:pPr/>
              <a:t>60</a:t>
            </a:fld>
            <a:endParaRPr lang="en-US" smtClean="0">
              <a:cs typeface="Arial" pitchFamily="34" charset="0"/>
            </a:endParaRPr>
          </a:p>
        </p:txBody>
      </p:sp>
      <p:sp>
        <p:nvSpPr>
          <p:cNvPr id="21507" name="Rectangle 1"/>
          <p:cNvSpPr>
            <a:spLocks noChangeArrowheads="1"/>
          </p:cNvSpPr>
          <p:nvPr/>
        </p:nvSpPr>
        <p:spPr bwMode="auto">
          <a:xfrm>
            <a:off x="685800" y="1371600"/>
            <a:ext cx="8686800" cy="3416300"/>
          </a:xfrm>
          <a:prstGeom prst="rect">
            <a:avLst/>
          </a:prstGeom>
          <a:noFill/>
          <a:ln w="9525">
            <a:noFill/>
            <a:miter lim="800000"/>
            <a:headEnd/>
            <a:tailEnd/>
          </a:ln>
        </p:spPr>
        <p:txBody>
          <a:bodyPr anchor="ctr">
            <a:spAutoFit/>
          </a:bodyPr>
          <a:lstStyle/>
          <a:p>
            <a:pPr algn="justLow"/>
            <a:endParaRPr lang="ar-SA" sz="2800">
              <a:latin typeface="Times New Roman" pitchFamily="18" charset="0"/>
              <a:sym typeface="AGA Arabesque" pitchFamily="2" charset="2"/>
            </a:endParaRPr>
          </a:p>
          <a:p>
            <a:pPr algn="just"/>
            <a:r>
              <a:rPr lang="ar-SA" sz="3200">
                <a:solidFill>
                  <a:srgbClr val="0E478A"/>
                </a:solidFill>
                <a:latin typeface="Calibri" pitchFamily="34" charset="0"/>
                <a:sym typeface="AGA Arabesque" pitchFamily="2" charset="2"/>
              </a:rPr>
              <a:t>(ب) التصميم المتفرغ </a:t>
            </a:r>
            <a:r>
              <a:rPr lang="en-US" sz="3200">
                <a:solidFill>
                  <a:srgbClr val="0E478A"/>
                </a:solidFill>
                <a:latin typeface="Calibri" pitchFamily="34" charset="0"/>
                <a:sym typeface="AGA Arabesque" pitchFamily="2" charset="2"/>
              </a:rPr>
              <a:t> Branching Design </a:t>
            </a:r>
          </a:p>
          <a:p>
            <a:pPr algn="just"/>
            <a:r>
              <a:rPr lang="ar-SA" sz="3200">
                <a:solidFill>
                  <a:srgbClr val="0E478A"/>
                </a:solidFill>
                <a:latin typeface="Calibri" pitchFamily="34" charset="0"/>
                <a:sym typeface="AGA Arabesque" pitchFamily="2" charset="2"/>
              </a:rPr>
              <a:t>تعد اختيارات التفرغ في البرنامج من أهم العوامل التي تعتمد عليها قدرة البرنامج على تقديم تعليم فردى ، و يقصد بالتفريغ داخل البرنامج قدرته على التقدم إلى الأمام أو الرجوع للخلف أو الذهاب إلى أي نقطة في البرنامج بناء على طلب المتعلم </a:t>
            </a:r>
            <a:r>
              <a:rPr lang="ar-SA" sz="2800">
                <a:latin typeface="Times New Roman" pitchFamily="18" charset="0"/>
                <a:cs typeface="Times New Roman" pitchFamily="18" charset="0"/>
                <a:sym typeface="AGA Arabesque" pitchFamily="2" charset="2"/>
              </a:rPr>
              <a:t>.</a:t>
            </a:r>
            <a:endParaRPr lang="en-US" sz="2800">
              <a:latin typeface="Times New Roman" pitchFamily="18" charset="0"/>
              <a:cs typeface="Times New Roman" pitchFamily="18" charset="0"/>
              <a:sym typeface="AGA Arabesque" pitchFamily="2" charset="2"/>
            </a:endParaRPr>
          </a:p>
          <a:p>
            <a:pPr algn="justLow" eaLnBrk="0" hangingPunct="0"/>
            <a:r>
              <a:rPr lang="ar-SA" sz="2800">
                <a:latin typeface="Times New Roman" pitchFamily="18" charset="0"/>
                <a:cs typeface="Times New Roman" pitchFamily="18" charset="0"/>
                <a:sym typeface="AGA Arabesque" pitchFamily="2" charset="2"/>
              </a:rPr>
              <a:t>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رقم الشريحة 3"/>
          <p:cNvSpPr>
            <a:spLocks noGrp="1"/>
          </p:cNvSpPr>
          <p:nvPr>
            <p:ph type="sldNum" sz="quarter" idx="10"/>
          </p:nvPr>
        </p:nvSpPr>
        <p:spPr bwMode="auto">
          <a:noFill/>
          <a:ln>
            <a:miter lim="800000"/>
            <a:headEnd/>
            <a:tailEnd/>
          </a:ln>
        </p:spPr>
        <p:txBody>
          <a:bodyPr/>
          <a:lstStyle/>
          <a:p>
            <a:fld id="{0E0F0C06-01A0-4A8E-BE56-8C8B3CF8648D}" type="slidenum">
              <a:rPr lang="ar-SA" smtClean="0">
                <a:cs typeface="Arial" pitchFamily="34" charset="0"/>
              </a:rPr>
              <a:pPr/>
              <a:t>61</a:t>
            </a:fld>
            <a:endParaRPr lang="en-US" smtClean="0">
              <a:cs typeface="Arial" pitchFamily="34" charset="0"/>
            </a:endParaRPr>
          </a:p>
        </p:txBody>
      </p:sp>
      <p:sp>
        <p:nvSpPr>
          <p:cNvPr id="22531" name="مربع نص 1"/>
          <p:cNvSpPr txBox="1">
            <a:spLocks noChangeArrowheads="1"/>
          </p:cNvSpPr>
          <p:nvPr/>
        </p:nvSpPr>
        <p:spPr bwMode="auto">
          <a:xfrm>
            <a:off x="2317750" y="323850"/>
            <a:ext cx="7054850" cy="1200150"/>
          </a:xfrm>
          <a:prstGeom prst="rect">
            <a:avLst/>
          </a:prstGeom>
          <a:noFill/>
          <a:ln w="9525">
            <a:noFill/>
            <a:miter lim="800000"/>
            <a:headEnd/>
            <a:tailEnd/>
          </a:ln>
        </p:spPr>
        <p:txBody>
          <a:bodyPr>
            <a:spAutoFit/>
          </a:bodyPr>
          <a:lstStyle/>
          <a:p>
            <a:pPr algn="ctr"/>
            <a:r>
              <a:rPr lang="ar-SA" sz="3600" b="1">
                <a:solidFill>
                  <a:srgbClr val="013E36"/>
                </a:solidFill>
              </a:rPr>
              <a:t>مميزات برمجيات التعليم الخصوصي الفردي </a:t>
            </a:r>
            <a:endParaRPr lang="en-US" sz="3600" b="1">
              <a:solidFill>
                <a:srgbClr val="013E36"/>
              </a:solidFill>
            </a:endParaRPr>
          </a:p>
          <a:p>
            <a:pPr algn="ctr"/>
            <a:endParaRPr lang="ar-SA" sz="3600" b="1"/>
          </a:p>
        </p:txBody>
      </p:sp>
      <p:sp>
        <p:nvSpPr>
          <p:cNvPr id="6" name="Rectangle 2"/>
          <p:cNvSpPr>
            <a:spLocks noChangeArrowheads="1"/>
          </p:cNvSpPr>
          <p:nvPr/>
        </p:nvSpPr>
        <p:spPr bwMode="auto">
          <a:xfrm>
            <a:off x="381000" y="1719263"/>
            <a:ext cx="9067800" cy="3970337"/>
          </a:xfrm>
          <a:prstGeom prst="rect">
            <a:avLst/>
          </a:prstGeom>
          <a:noFill/>
          <a:ln w="9525">
            <a:noFill/>
            <a:miter lim="800000"/>
            <a:headEnd/>
            <a:tailEnd/>
          </a:ln>
          <a:effectLst/>
        </p:spPr>
        <p:txBody>
          <a:bodyPr anchor="ctr">
            <a:spAutoFit/>
          </a:bodyPr>
          <a:lstStyle/>
          <a:p>
            <a:pPr algn="justLow">
              <a:defRPr/>
            </a:pPr>
            <a:r>
              <a:rPr lang="ar-SA" sz="2800" dirty="0">
                <a:solidFill>
                  <a:srgbClr val="0E478A"/>
                </a:solidFill>
                <a:latin typeface="+mn-lt"/>
                <a:cs typeface="Arial" charset="0"/>
                <a:sym typeface="AGA Arabesque" pitchFamily="2" charset="2"/>
              </a:rPr>
              <a:t>- تفوقها في تعليم الحقائق والنظريات بطريقة منظمة ومرنة وسهلة.</a:t>
            </a:r>
            <a:endParaRPr lang="en-US" sz="2800" dirty="0">
              <a:solidFill>
                <a:srgbClr val="0E478A"/>
              </a:solidFill>
              <a:latin typeface="+mn-lt"/>
              <a:cs typeface="Arial" charset="0"/>
              <a:sym typeface="AGA Arabesque" pitchFamily="2" charset="2"/>
            </a:endParaRPr>
          </a:p>
          <a:p>
            <a:pPr algn="justLow" eaLnBrk="0" hangingPunct="0">
              <a:defRPr/>
            </a:pPr>
            <a:r>
              <a:rPr lang="ar-SA" sz="2800" dirty="0">
                <a:solidFill>
                  <a:srgbClr val="0E478A"/>
                </a:solidFill>
                <a:latin typeface="+mn-lt"/>
                <a:cs typeface="Arial" charset="0"/>
                <a:sym typeface="AGA Arabesque" pitchFamily="2" charset="2"/>
              </a:rPr>
              <a:t> - تقديم تعليم فردي يتناسب مع أنماط التعلم المختلفة للمتعلمين.</a:t>
            </a:r>
            <a:endParaRPr lang="en-US" sz="2800" dirty="0">
              <a:solidFill>
                <a:srgbClr val="0E478A"/>
              </a:solidFill>
              <a:latin typeface="+mn-lt"/>
              <a:cs typeface="Arial" charset="0"/>
              <a:sym typeface="AGA Arabesque" pitchFamily="2" charset="2"/>
            </a:endParaRPr>
          </a:p>
          <a:p>
            <a:pPr algn="justLow" eaLnBrk="0" hangingPunct="0">
              <a:defRPr/>
            </a:pPr>
            <a:r>
              <a:rPr lang="ar-SA" sz="2800" dirty="0">
                <a:solidFill>
                  <a:srgbClr val="0E478A"/>
                </a:solidFill>
                <a:latin typeface="+mn-lt"/>
                <a:cs typeface="Arial" charset="0"/>
                <a:sym typeface="AGA Arabesque" pitchFamily="2" charset="2"/>
              </a:rPr>
              <a:t>- إتاحة الفرصة للمتعلم بأن يسير في تعلمه وفق سرعته الخاصة وقدراته الذهنية </a:t>
            </a:r>
            <a:r>
              <a:rPr lang="ar-SA" sz="2800" dirty="0" err="1">
                <a:solidFill>
                  <a:srgbClr val="0E478A"/>
                </a:solidFill>
                <a:latin typeface="+mn-lt"/>
                <a:cs typeface="Arial" charset="0"/>
                <a:sym typeface="AGA Arabesque" pitchFamily="2" charset="2"/>
              </a:rPr>
              <a:t>والتحصيلية</a:t>
            </a:r>
            <a:r>
              <a:rPr lang="ar-SA" sz="2800" dirty="0">
                <a:solidFill>
                  <a:srgbClr val="0E478A"/>
                </a:solidFill>
                <a:latin typeface="+mn-lt"/>
                <a:cs typeface="Arial" charset="0"/>
                <a:sym typeface="AGA Arabesque" pitchFamily="2" charset="2"/>
              </a:rPr>
              <a:t>.</a:t>
            </a:r>
            <a:endParaRPr lang="en-US" sz="2800" dirty="0">
              <a:solidFill>
                <a:srgbClr val="0E478A"/>
              </a:solidFill>
              <a:latin typeface="+mn-lt"/>
              <a:cs typeface="Arial" charset="0"/>
              <a:sym typeface="AGA Arabesque" pitchFamily="2" charset="2"/>
            </a:endParaRPr>
          </a:p>
          <a:p>
            <a:pPr algn="justLow" eaLnBrk="0" hangingPunct="0">
              <a:buFontTx/>
              <a:buChar char="-"/>
              <a:defRPr/>
            </a:pPr>
            <a:r>
              <a:rPr lang="ar-SA" sz="2800" dirty="0">
                <a:solidFill>
                  <a:srgbClr val="0E478A"/>
                </a:solidFill>
                <a:latin typeface="+mn-lt"/>
                <a:cs typeface="Arial" charset="0"/>
                <a:sym typeface="AGA Arabesque" pitchFamily="2" charset="2"/>
              </a:rPr>
              <a:t> المساعدة على حل مشكلة الصعوبات التي تواجه المتعلمين من خلال التغذية الراجعة الفورية.</a:t>
            </a:r>
            <a:endParaRPr lang="en-US" sz="2800" dirty="0">
              <a:solidFill>
                <a:srgbClr val="0E478A"/>
              </a:solidFill>
              <a:latin typeface="+mn-lt"/>
              <a:cs typeface="Arial" charset="0"/>
              <a:sym typeface="AGA Arabesque" pitchFamily="2" charset="2"/>
            </a:endParaRPr>
          </a:p>
          <a:p>
            <a:pPr algn="justLow" eaLnBrk="0" hangingPunct="0">
              <a:buFontTx/>
              <a:buChar char="-"/>
              <a:defRPr/>
            </a:pPr>
            <a:r>
              <a:rPr lang="ar-SA" sz="2800" dirty="0">
                <a:solidFill>
                  <a:srgbClr val="0E478A"/>
                </a:solidFill>
                <a:latin typeface="+mn-lt"/>
                <a:cs typeface="Arial" charset="0"/>
                <a:sym typeface="AGA Arabesque" pitchFamily="2" charset="2"/>
              </a:rPr>
              <a:t> تجاوز عيوب الحصة التدريسية التقليدية, مثل سرعة المعلم في شرح المعلومات وعدم رغبته في تكرارها.</a:t>
            </a:r>
            <a:endParaRPr lang="en-US" sz="2800" dirty="0">
              <a:solidFill>
                <a:srgbClr val="0E478A"/>
              </a:solidFill>
              <a:latin typeface="+mn-lt"/>
              <a:cs typeface="Arial" charset="0"/>
              <a:sym typeface="AGA Arabesque" pitchFamily="2" charset="2"/>
            </a:endParaRPr>
          </a:p>
          <a:p>
            <a:pPr algn="justLow" eaLnBrk="0" hangingPunct="0">
              <a:defRPr/>
            </a:pPr>
            <a:r>
              <a:rPr lang="ar-SA" sz="2800" dirty="0">
                <a:solidFill>
                  <a:srgbClr val="0E478A"/>
                </a:solidFill>
                <a:latin typeface="+mn-lt"/>
                <a:cs typeface="Arial" charset="0"/>
                <a:sym typeface="AGA Arabesque" pitchFamily="2" charset="2"/>
              </a:rPr>
              <a:t>- القضاء على المشكلات الطلابية, مثل الإحجام عن المشاركة والقلق والخوف.</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رقم الشريحة 3"/>
          <p:cNvSpPr>
            <a:spLocks noGrp="1"/>
          </p:cNvSpPr>
          <p:nvPr>
            <p:ph type="sldNum" sz="quarter" idx="10"/>
          </p:nvPr>
        </p:nvSpPr>
        <p:spPr bwMode="auto">
          <a:noFill/>
          <a:ln>
            <a:miter lim="800000"/>
            <a:headEnd/>
            <a:tailEnd/>
          </a:ln>
        </p:spPr>
        <p:txBody>
          <a:bodyPr/>
          <a:lstStyle/>
          <a:p>
            <a:fld id="{C614C96F-9689-4B9C-ABF7-5A851AFE82A1}" type="slidenum">
              <a:rPr lang="ar-SA" smtClean="0">
                <a:cs typeface="Arial" pitchFamily="34" charset="0"/>
              </a:rPr>
              <a:pPr/>
              <a:t>62</a:t>
            </a:fld>
            <a:endParaRPr lang="en-US" smtClean="0">
              <a:cs typeface="Arial" pitchFamily="34" charset="0"/>
            </a:endParaRPr>
          </a:p>
        </p:txBody>
      </p:sp>
      <p:sp>
        <p:nvSpPr>
          <p:cNvPr id="23555" name="مربع نص 1"/>
          <p:cNvSpPr txBox="1">
            <a:spLocks noChangeArrowheads="1"/>
          </p:cNvSpPr>
          <p:nvPr/>
        </p:nvSpPr>
        <p:spPr bwMode="auto">
          <a:xfrm>
            <a:off x="2317750" y="323850"/>
            <a:ext cx="7054850" cy="1200150"/>
          </a:xfrm>
          <a:prstGeom prst="rect">
            <a:avLst/>
          </a:prstGeom>
          <a:noFill/>
          <a:ln w="9525">
            <a:noFill/>
            <a:miter lim="800000"/>
            <a:headEnd/>
            <a:tailEnd/>
          </a:ln>
        </p:spPr>
        <p:txBody>
          <a:bodyPr>
            <a:spAutoFit/>
          </a:bodyPr>
          <a:lstStyle/>
          <a:p>
            <a:pPr algn="ctr"/>
            <a:r>
              <a:rPr lang="ar-SA" sz="3600" b="1">
                <a:solidFill>
                  <a:srgbClr val="013E36"/>
                </a:solidFill>
              </a:rPr>
              <a:t>عيوب برمجيات التعليم الخصوصي الفردي </a:t>
            </a:r>
            <a:endParaRPr lang="en-US" sz="3600" b="1">
              <a:solidFill>
                <a:srgbClr val="013E36"/>
              </a:solidFill>
            </a:endParaRPr>
          </a:p>
          <a:p>
            <a:pPr algn="ctr"/>
            <a:endParaRPr lang="ar-SA" sz="3600" b="1"/>
          </a:p>
        </p:txBody>
      </p:sp>
      <p:sp>
        <p:nvSpPr>
          <p:cNvPr id="7" name="Rectangle 2"/>
          <p:cNvSpPr txBox="1">
            <a:spLocks noChangeArrowheads="1"/>
          </p:cNvSpPr>
          <p:nvPr/>
        </p:nvSpPr>
        <p:spPr>
          <a:xfrm>
            <a:off x="782638" y="1600200"/>
            <a:ext cx="8589962" cy="4392613"/>
          </a:xfrm>
          <a:prstGeom prst="rect">
            <a:avLst/>
          </a:prstGeom>
        </p:spPr>
        <p:txBody>
          <a:bodyPr/>
          <a:lstStyle/>
          <a:p>
            <a:pPr marL="342900" indent="-342900" algn="just" fontAlgn="auto">
              <a:spcBef>
                <a:spcPct val="20000"/>
              </a:spcBef>
              <a:spcAft>
                <a:spcPts val="600"/>
              </a:spcAft>
              <a:buClr>
                <a:schemeClr val="tx2"/>
              </a:buClr>
              <a:buFont typeface="Arial" pitchFamily="34" charset="0"/>
              <a:buChar char="•"/>
              <a:defRPr/>
            </a:pPr>
            <a:r>
              <a:rPr lang="ar-SA" sz="3200" dirty="0">
                <a:solidFill>
                  <a:srgbClr val="0E478A"/>
                </a:solidFill>
                <a:latin typeface="+mn-lt"/>
                <a:cs typeface="Arial" charset="0"/>
                <a:sym typeface="AGA Arabesque" pitchFamily="2" charset="2"/>
              </a:rPr>
              <a:t>حاجتها إلى جهد كبير ووقت طويل ومعلومات وفيرة لإعدادها وتصميمها . </a:t>
            </a:r>
            <a:endParaRPr lang="en-US" sz="3200" dirty="0">
              <a:solidFill>
                <a:srgbClr val="0E478A"/>
              </a:solidFill>
              <a:latin typeface="+mn-lt"/>
              <a:cs typeface="Arial" charset="0"/>
              <a:sym typeface="AGA Arabesque" pitchFamily="2" charset="2"/>
            </a:endParaRPr>
          </a:p>
          <a:p>
            <a:pPr marL="342900" indent="-342900" algn="just" fontAlgn="auto">
              <a:spcBef>
                <a:spcPct val="20000"/>
              </a:spcBef>
              <a:spcAft>
                <a:spcPts val="600"/>
              </a:spcAft>
              <a:buClr>
                <a:schemeClr val="tx2"/>
              </a:buClr>
              <a:buFont typeface="Arial" pitchFamily="34" charset="0"/>
              <a:buChar char="•"/>
              <a:defRPr/>
            </a:pPr>
            <a:r>
              <a:rPr lang="ar-SA" sz="3200" dirty="0">
                <a:solidFill>
                  <a:srgbClr val="0E478A"/>
                </a:solidFill>
                <a:latin typeface="+mn-lt"/>
                <a:cs typeface="Arial" charset="0"/>
                <a:sym typeface="AGA Arabesque" pitchFamily="2" charset="2"/>
              </a:rPr>
              <a:t>حاجتها إلى أسلوب يجعل المتعلم يعتمد على نفسه وهذا يتطلب توفير كافه التوجيهات والتعليمات التي يحتاج إليها المتعلم , خاصة وأنه يستخدمها عادة في غياب المعلم .</a:t>
            </a:r>
            <a:endParaRPr lang="en-US" sz="3200" dirty="0">
              <a:solidFill>
                <a:srgbClr val="0E478A"/>
              </a:solidFill>
              <a:latin typeface="+mn-lt"/>
              <a:cs typeface="Arial" charset="0"/>
              <a:sym typeface="AGA Arabesque" pitchFamily="2" charset="2"/>
            </a:endParaRPr>
          </a:p>
          <a:p>
            <a:pPr marL="342900" indent="-342900" algn="just" fontAlgn="auto">
              <a:spcBef>
                <a:spcPct val="20000"/>
              </a:spcBef>
              <a:spcAft>
                <a:spcPts val="600"/>
              </a:spcAft>
              <a:buClr>
                <a:schemeClr val="tx2"/>
              </a:buClr>
              <a:buFont typeface="Arial" pitchFamily="34" charset="0"/>
              <a:buChar char="•"/>
              <a:defRPr/>
            </a:pPr>
            <a:r>
              <a:rPr lang="ar-SA" sz="3200" dirty="0">
                <a:solidFill>
                  <a:srgbClr val="0E478A"/>
                </a:solidFill>
                <a:latin typeface="+mn-lt"/>
                <a:cs typeface="Arial" charset="0"/>
                <a:sym typeface="AGA Arabesque" pitchFamily="2" charset="2"/>
              </a:rPr>
              <a:t>لا تحقق جميع الأهداف التعليمية بمختلف مستوياتها , خاصة الأهداف التعليمية التي تتعلق بتنمية المستويات العليا للتفكير لدى المتعلم .</a:t>
            </a:r>
            <a:endParaRPr lang="en-US" sz="3200" dirty="0">
              <a:solidFill>
                <a:srgbClr val="0E478A"/>
              </a:solidFill>
              <a:latin typeface="+mn-lt"/>
              <a:cs typeface="Arial" charset="0"/>
              <a:sym typeface="AGA Arabesque" pitchFamily="2" charset="2"/>
            </a:endParaRPr>
          </a:p>
          <a:p>
            <a:pPr marL="342900" indent="-342900" algn="just" fontAlgn="auto">
              <a:lnSpc>
                <a:spcPct val="80000"/>
              </a:lnSpc>
              <a:spcBef>
                <a:spcPct val="20000"/>
              </a:spcBef>
              <a:spcAft>
                <a:spcPts val="600"/>
              </a:spcAft>
              <a:buClr>
                <a:schemeClr val="tx2"/>
              </a:buClr>
              <a:defRPr/>
            </a:pPr>
            <a:endParaRPr lang="en-US" sz="3200" b="1" spc="3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2000"/>
                                        <p:tgtEl>
                                          <p:spTgt spid="7">
                                            <p:txEl>
                                              <p:pRg st="0" end="0"/>
                                            </p:txEl>
                                          </p:spTgt>
                                        </p:tgtEl>
                                      </p:cBhvr>
                                    </p:animEffect>
                                  </p:childTnLst>
                                </p:cTn>
                              </p:par>
                            </p:childTnLst>
                          </p:cTn>
                        </p:par>
                        <p:par>
                          <p:cTn id="8" fill="hold">
                            <p:stCondLst>
                              <p:cond delay="2000"/>
                            </p:stCondLst>
                            <p:childTnLst>
                              <p:par>
                                <p:cTn id="9" presetID="9"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dissolve">
                                      <p:cBhvr>
                                        <p:cTn id="11" dur="2000"/>
                                        <p:tgtEl>
                                          <p:spTgt spid="7">
                                            <p:txEl>
                                              <p:pRg st="1" end="1"/>
                                            </p:txEl>
                                          </p:spTgt>
                                        </p:tgtEl>
                                      </p:cBhvr>
                                    </p:animEffect>
                                  </p:childTnLst>
                                </p:cTn>
                              </p:par>
                            </p:childTnLst>
                          </p:cTn>
                        </p:par>
                        <p:par>
                          <p:cTn id="12" fill="hold">
                            <p:stCondLst>
                              <p:cond delay="4000"/>
                            </p:stCondLst>
                            <p:childTnLst>
                              <p:par>
                                <p:cTn id="13" presetID="9"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dissolve">
                                      <p:cBhvr>
                                        <p:cTn id="15" dur="2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رقم الشريحة 3"/>
          <p:cNvSpPr>
            <a:spLocks noGrp="1"/>
          </p:cNvSpPr>
          <p:nvPr>
            <p:ph type="sldNum" sz="quarter" idx="10"/>
          </p:nvPr>
        </p:nvSpPr>
        <p:spPr bwMode="auto">
          <a:noFill/>
          <a:ln>
            <a:miter lim="800000"/>
            <a:headEnd/>
            <a:tailEnd/>
          </a:ln>
        </p:spPr>
        <p:txBody>
          <a:bodyPr/>
          <a:lstStyle/>
          <a:p>
            <a:fld id="{0F374495-2A11-457C-8862-D2EC07EEBC6A}" type="slidenum">
              <a:rPr lang="ar-SA" smtClean="0">
                <a:cs typeface="Arial" pitchFamily="34" charset="0"/>
              </a:rPr>
              <a:pPr/>
              <a:t>63</a:t>
            </a:fld>
            <a:endParaRPr lang="en-US" smtClean="0">
              <a:cs typeface="Arial" pitchFamily="34" charset="0"/>
            </a:endParaRPr>
          </a:p>
        </p:txBody>
      </p:sp>
      <p:sp>
        <p:nvSpPr>
          <p:cNvPr id="5" name="مستطيل 4"/>
          <p:cNvSpPr/>
          <p:nvPr/>
        </p:nvSpPr>
        <p:spPr>
          <a:xfrm>
            <a:off x="685800" y="1685925"/>
            <a:ext cx="8763000" cy="3108325"/>
          </a:xfrm>
          <a:prstGeom prst="rect">
            <a:avLst/>
          </a:prstGeom>
        </p:spPr>
        <p:txBody>
          <a:bodyPr>
            <a:spAutoFit/>
          </a:bodyPr>
          <a:lstStyle/>
          <a:p>
            <a:pPr algn="justLow">
              <a:defRPr/>
            </a:pPr>
            <a:r>
              <a:rPr lang="ar-SA" sz="3600" b="1" dirty="0"/>
              <a:t> </a:t>
            </a:r>
            <a:r>
              <a:rPr lang="ar-SA" sz="3200" dirty="0">
                <a:solidFill>
                  <a:srgbClr val="0E478A"/>
                </a:solidFill>
                <a:latin typeface="+mn-lt"/>
                <a:cs typeface="Arial" charset="0"/>
                <a:sym typeface="AGA Arabesque" pitchFamily="2" charset="2"/>
              </a:rPr>
              <a:t>يفترض هذا النوع من البرمجيات أن المتعلم درس موضوعا ما, ولديه الرغبة في إتقانه والتدرب عليه, ومن ثم فإن هذه النوعية من البرامج تقوم بتقديم عدد كبير من الأسئلة والتمارين والتدريبات حول الموضوع، وتتمحور مهمة المتعلم حول الإجابة عنها والسير قدما نحو إتقان الموضوع, ويصاحب كل إجابة يقوم </a:t>
            </a:r>
            <a:r>
              <a:rPr lang="ar-SA" sz="3200" dirty="0" err="1">
                <a:solidFill>
                  <a:srgbClr val="0E478A"/>
                </a:solidFill>
                <a:latin typeface="+mn-lt"/>
                <a:cs typeface="Arial" charset="0"/>
                <a:sym typeface="AGA Arabesque" pitchFamily="2" charset="2"/>
              </a:rPr>
              <a:t>بها</a:t>
            </a:r>
            <a:r>
              <a:rPr lang="ar-SA" sz="3200" dirty="0">
                <a:solidFill>
                  <a:srgbClr val="0E478A"/>
                </a:solidFill>
                <a:latin typeface="+mn-lt"/>
                <a:cs typeface="Arial" charset="0"/>
                <a:sym typeface="AGA Arabesque" pitchFamily="2" charset="2"/>
              </a:rPr>
              <a:t> المتعلم تقديم معلومات التغذية الراجعة المناسبة حول استجاباته.</a:t>
            </a:r>
          </a:p>
        </p:txBody>
      </p:sp>
      <p:sp>
        <p:nvSpPr>
          <p:cNvPr id="24580" name="مستطيل 5"/>
          <p:cNvSpPr>
            <a:spLocks noChangeArrowheads="1"/>
          </p:cNvSpPr>
          <p:nvPr/>
        </p:nvSpPr>
        <p:spPr bwMode="auto">
          <a:xfrm>
            <a:off x="1912938" y="457200"/>
            <a:ext cx="7131050" cy="584200"/>
          </a:xfrm>
          <a:prstGeom prst="rect">
            <a:avLst/>
          </a:prstGeom>
          <a:noFill/>
          <a:ln w="9525">
            <a:noFill/>
            <a:miter lim="800000"/>
            <a:headEnd/>
            <a:tailEnd/>
          </a:ln>
        </p:spPr>
        <p:txBody>
          <a:bodyPr wrap="none">
            <a:spAutoFit/>
          </a:bodyPr>
          <a:lstStyle/>
          <a:p>
            <a:r>
              <a:rPr lang="ar-SA" sz="3200" b="1"/>
              <a:t>برمجيات التدريب والممارسة </a:t>
            </a:r>
            <a:r>
              <a:rPr lang="en-US" sz="3200" b="1"/>
              <a:t>Drill &amp; Practice</a:t>
            </a:r>
            <a:r>
              <a:rPr lang="ar-SA" sz="3200" b="1"/>
              <a: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رقم الشريحة 3"/>
          <p:cNvSpPr>
            <a:spLocks noGrp="1"/>
          </p:cNvSpPr>
          <p:nvPr>
            <p:ph type="sldNum" sz="quarter" idx="10"/>
          </p:nvPr>
        </p:nvSpPr>
        <p:spPr bwMode="auto">
          <a:noFill/>
          <a:ln>
            <a:miter lim="800000"/>
            <a:headEnd/>
            <a:tailEnd/>
          </a:ln>
        </p:spPr>
        <p:txBody>
          <a:bodyPr/>
          <a:lstStyle/>
          <a:p>
            <a:fld id="{AD67A738-FCAB-4605-BFBB-102FA59193EA}" type="slidenum">
              <a:rPr lang="ar-SA" smtClean="0">
                <a:cs typeface="Arial" pitchFamily="34" charset="0"/>
              </a:rPr>
              <a:pPr/>
              <a:t>64</a:t>
            </a:fld>
            <a:endParaRPr lang="en-US" smtClean="0">
              <a:cs typeface="Arial" pitchFamily="34" charset="0"/>
            </a:endParaRPr>
          </a:p>
        </p:txBody>
      </p:sp>
      <p:sp>
        <p:nvSpPr>
          <p:cNvPr id="25603" name="Rectangle 1"/>
          <p:cNvSpPr>
            <a:spLocks noChangeArrowheads="1"/>
          </p:cNvSpPr>
          <p:nvPr/>
        </p:nvSpPr>
        <p:spPr bwMode="auto">
          <a:xfrm>
            <a:off x="533400" y="1189038"/>
            <a:ext cx="8915400" cy="4400550"/>
          </a:xfrm>
          <a:prstGeom prst="rect">
            <a:avLst/>
          </a:prstGeom>
          <a:noFill/>
          <a:ln w="9525">
            <a:noFill/>
            <a:miter lim="800000"/>
            <a:headEnd/>
            <a:tailEnd/>
          </a:ln>
        </p:spPr>
        <p:txBody>
          <a:bodyPr anchor="ctr">
            <a:spAutoFit/>
          </a:bodyPr>
          <a:lstStyle/>
          <a:p>
            <a:pPr algn="justLow"/>
            <a:endParaRPr lang="en-US" sz="2800">
              <a:solidFill>
                <a:srgbClr val="0E478A"/>
              </a:solidFill>
              <a:latin typeface="Calibri" pitchFamily="34" charset="0"/>
              <a:sym typeface="AGA Arabesque" pitchFamily="2" charset="2"/>
            </a:endParaRPr>
          </a:p>
          <a:p>
            <a:pPr algn="justLow" eaLnBrk="0" hangingPunct="0"/>
            <a:r>
              <a:rPr lang="ar-SA" sz="2800">
                <a:solidFill>
                  <a:srgbClr val="0E478A"/>
                </a:solidFill>
                <a:latin typeface="Calibri" pitchFamily="34" charset="0"/>
                <a:sym typeface="AGA Arabesque" pitchFamily="2" charset="2"/>
              </a:rPr>
              <a:t>-  يراعي الفروق الفردية بين المتعلمين من خلال تقديم مجموعة من الاختبارات القبلية لتحديد مستوى المتعلم.</a:t>
            </a:r>
            <a:endParaRPr lang="en-US" sz="2800">
              <a:solidFill>
                <a:srgbClr val="0E478A"/>
              </a:solidFill>
              <a:latin typeface="Calibri" pitchFamily="34" charset="0"/>
              <a:sym typeface="AGA Arabesque" pitchFamily="2" charset="2"/>
            </a:endParaRPr>
          </a:p>
          <a:p>
            <a:pPr algn="justLow" eaLnBrk="0" hangingPunct="0"/>
            <a:r>
              <a:rPr lang="ar-SA" sz="2800">
                <a:solidFill>
                  <a:srgbClr val="0E478A"/>
                </a:solidFill>
                <a:latin typeface="Calibri" pitchFamily="34" charset="0"/>
                <a:sym typeface="AGA Arabesque" pitchFamily="2" charset="2"/>
              </a:rPr>
              <a:t>-  يقدم للمتعلم تدريبات عديدة - دون ملل - على المهارات التي سبق له تعلمها.</a:t>
            </a:r>
            <a:endParaRPr lang="en-US" sz="2800">
              <a:solidFill>
                <a:srgbClr val="0E478A"/>
              </a:solidFill>
              <a:latin typeface="Calibri" pitchFamily="34" charset="0"/>
              <a:sym typeface="AGA Arabesque" pitchFamily="2" charset="2"/>
            </a:endParaRPr>
          </a:p>
          <a:p>
            <a:pPr algn="justLow" eaLnBrk="0" hangingPunct="0"/>
            <a:r>
              <a:rPr lang="ar-SA" sz="2800">
                <a:solidFill>
                  <a:srgbClr val="0E478A"/>
                </a:solidFill>
                <a:latin typeface="Calibri" pitchFamily="34" charset="0"/>
                <a:sym typeface="AGA Arabesque" pitchFamily="2" charset="2"/>
              </a:rPr>
              <a:t>-  يتم تعزيز استجابات المتعلم الإيجابية والسلبية فوراً, فيتعرف على أخطائه مباشرة.</a:t>
            </a:r>
            <a:endParaRPr lang="en-US" sz="2800">
              <a:solidFill>
                <a:srgbClr val="0E478A"/>
              </a:solidFill>
              <a:latin typeface="Calibri" pitchFamily="34" charset="0"/>
              <a:sym typeface="AGA Arabesque" pitchFamily="2" charset="2"/>
            </a:endParaRPr>
          </a:p>
          <a:p>
            <a:pPr algn="justLow" eaLnBrk="0" hangingPunct="0">
              <a:buFontTx/>
              <a:buChar char="-"/>
            </a:pPr>
            <a:r>
              <a:rPr lang="ar-SA" sz="2800">
                <a:solidFill>
                  <a:srgbClr val="0E478A"/>
                </a:solidFill>
                <a:latin typeface="Calibri" pitchFamily="34" charset="0"/>
                <a:sym typeface="AGA Arabesque" pitchFamily="2" charset="2"/>
              </a:rPr>
              <a:t>  يعطي المتعلمين فرصة للعمل بشكل مختلف عن أسلوب العمل التقليدي عن طريق الورقة والقلم.</a:t>
            </a:r>
            <a:endParaRPr lang="en-US" sz="2800">
              <a:solidFill>
                <a:srgbClr val="0E478A"/>
              </a:solidFill>
              <a:latin typeface="Calibri" pitchFamily="34" charset="0"/>
              <a:sym typeface="AGA Arabesque" pitchFamily="2" charset="2"/>
            </a:endParaRPr>
          </a:p>
          <a:p>
            <a:pPr algn="justLow" eaLnBrk="0" hangingPunct="0"/>
            <a:r>
              <a:rPr lang="ar-SA" sz="2800">
                <a:solidFill>
                  <a:srgbClr val="0E478A"/>
                </a:solidFill>
                <a:latin typeface="Calibri" pitchFamily="34" charset="0"/>
                <a:sym typeface="AGA Arabesque" pitchFamily="2" charset="2"/>
              </a:rPr>
              <a:t>-  تتميز بكفاءة عالية وفاعلية في تعليم المتعلمين منخفضي التحصيل للوصول بمستواهم إلى مستوى الإتقان</a:t>
            </a:r>
            <a:r>
              <a:rPr lang="ar-SA" sz="2400" b="1">
                <a:latin typeface="Times New Roman" pitchFamily="18" charset="0"/>
                <a:cs typeface="Times New Roman" pitchFamily="18" charset="0"/>
              </a:rPr>
              <a:t>.</a:t>
            </a:r>
            <a:endParaRPr lang="ar-SA" sz="2800" b="1"/>
          </a:p>
        </p:txBody>
      </p:sp>
      <p:sp>
        <p:nvSpPr>
          <p:cNvPr id="25604" name="مستطيل 7"/>
          <p:cNvSpPr>
            <a:spLocks noChangeArrowheads="1"/>
          </p:cNvSpPr>
          <p:nvPr/>
        </p:nvSpPr>
        <p:spPr bwMode="auto">
          <a:xfrm>
            <a:off x="4114800" y="457200"/>
            <a:ext cx="5062538" cy="584200"/>
          </a:xfrm>
          <a:prstGeom prst="rect">
            <a:avLst/>
          </a:prstGeom>
          <a:noFill/>
          <a:ln w="9525">
            <a:noFill/>
            <a:miter lim="800000"/>
            <a:headEnd/>
            <a:tailEnd/>
          </a:ln>
        </p:spPr>
        <p:txBody>
          <a:bodyPr wrap="none">
            <a:spAutoFit/>
          </a:bodyPr>
          <a:lstStyle/>
          <a:p>
            <a:pPr algn="justLow"/>
            <a:r>
              <a:rPr lang="ar-SA" sz="3200" b="1">
                <a:latin typeface="Times New Roman" pitchFamily="18" charset="0"/>
                <a:cs typeface="Times New Roman" pitchFamily="18" charset="0"/>
              </a:rPr>
              <a:t>مميزات برمجيات التدريب والممارسة</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رقم الشريحة 3"/>
          <p:cNvSpPr>
            <a:spLocks noGrp="1"/>
          </p:cNvSpPr>
          <p:nvPr>
            <p:ph type="sldNum" sz="quarter" idx="10"/>
          </p:nvPr>
        </p:nvSpPr>
        <p:spPr bwMode="auto">
          <a:noFill/>
          <a:ln>
            <a:miter lim="800000"/>
            <a:headEnd/>
            <a:tailEnd/>
          </a:ln>
        </p:spPr>
        <p:txBody>
          <a:bodyPr/>
          <a:lstStyle/>
          <a:p>
            <a:fld id="{9F603BA3-2E43-43E2-AB88-A7F22D906278}" type="slidenum">
              <a:rPr lang="ar-SA" smtClean="0">
                <a:cs typeface="Arial" pitchFamily="34" charset="0"/>
              </a:rPr>
              <a:pPr/>
              <a:t>65</a:t>
            </a:fld>
            <a:endParaRPr lang="en-US" smtClean="0">
              <a:cs typeface="Arial" pitchFamily="34" charset="0"/>
            </a:endParaRPr>
          </a:p>
        </p:txBody>
      </p:sp>
      <p:sp>
        <p:nvSpPr>
          <p:cNvPr id="3" name="Rectangle 1"/>
          <p:cNvSpPr>
            <a:spLocks noChangeArrowheads="1"/>
          </p:cNvSpPr>
          <p:nvPr/>
        </p:nvSpPr>
        <p:spPr bwMode="auto">
          <a:xfrm>
            <a:off x="685800" y="2089150"/>
            <a:ext cx="8610600" cy="2616200"/>
          </a:xfrm>
          <a:prstGeom prst="rect">
            <a:avLst/>
          </a:prstGeom>
          <a:noFill/>
          <a:ln w="9525">
            <a:noFill/>
            <a:miter lim="800000"/>
            <a:headEnd/>
            <a:tailEnd/>
          </a:ln>
          <a:effectLst/>
        </p:spPr>
        <p:txBody>
          <a:bodyPr anchor="ctr">
            <a:spAutoFit/>
          </a:bodyPr>
          <a:lstStyle/>
          <a:p>
            <a:pPr algn="justLow" eaLnBrk="0" hangingPunct="0">
              <a:defRPr/>
            </a:pPr>
            <a:r>
              <a:rPr lang="ar-SA" sz="3200" dirty="0">
                <a:solidFill>
                  <a:srgbClr val="0E478A"/>
                </a:solidFill>
                <a:latin typeface="+mn-lt"/>
                <a:cs typeface="Arial" charset="0"/>
                <a:sym typeface="AGA Arabesque" pitchFamily="2" charset="2"/>
              </a:rPr>
              <a:t>-</a:t>
            </a:r>
            <a:r>
              <a:rPr lang="ar-SA" sz="3600" dirty="0"/>
              <a:t> </a:t>
            </a:r>
            <a:r>
              <a:rPr lang="ar-SA" sz="3200" dirty="0">
                <a:solidFill>
                  <a:srgbClr val="0E478A"/>
                </a:solidFill>
                <a:latin typeface="+mn-lt"/>
                <a:cs typeface="Arial" charset="0"/>
                <a:sym typeface="AGA Arabesque" pitchFamily="2" charset="2"/>
              </a:rPr>
              <a:t>تعتمد على اختبارات الاختيار من متعدد لا على استقبال إجابات مفتوحة من المتعلم ينشئها بنفسه، وبذلك فإن هذه البرامج لها قدرة محدودة على تقويم أداء المتعلم.</a:t>
            </a:r>
            <a:endParaRPr lang="en-US" sz="3200" dirty="0">
              <a:solidFill>
                <a:srgbClr val="0E478A"/>
              </a:solidFill>
              <a:latin typeface="+mn-lt"/>
              <a:cs typeface="Arial" charset="0"/>
              <a:sym typeface="AGA Arabesque" pitchFamily="2" charset="2"/>
            </a:endParaRPr>
          </a:p>
          <a:p>
            <a:pPr algn="justLow" eaLnBrk="0" hangingPunct="0">
              <a:defRPr/>
            </a:pPr>
            <a:r>
              <a:rPr lang="ar-SA" sz="3200" dirty="0">
                <a:solidFill>
                  <a:srgbClr val="0E478A"/>
                </a:solidFill>
                <a:latin typeface="+mn-lt"/>
                <a:cs typeface="Arial" charset="0"/>
                <a:sym typeface="AGA Arabesque" pitchFamily="2" charset="2"/>
              </a:rPr>
              <a:t>- لا يساعد هذا النمط على تنمية مهارات الإبداع والابتكار لدى المتعلم.</a:t>
            </a:r>
          </a:p>
        </p:txBody>
      </p:sp>
      <p:sp>
        <p:nvSpPr>
          <p:cNvPr id="26628" name="مستطيل 4"/>
          <p:cNvSpPr>
            <a:spLocks noChangeArrowheads="1"/>
          </p:cNvSpPr>
          <p:nvPr/>
        </p:nvSpPr>
        <p:spPr bwMode="auto">
          <a:xfrm>
            <a:off x="4419600" y="457200"/>
            <a:ext cx="4864100" cy="584200"/>
          </a:xfrm>
          <a:prstGeom prst="rect">
            <a:avLst/>
          </a:prstGeom>
          <a:noFill/>
          <a:ln w="9525">
            <a:noFill/>
            <a:miter lim="800000"/>
            <a:headEnd/>
            <a:tailEnd/>
          </a:ln>
        </p:spPr>
        <p:txBody>
          <a:bodyPr wrap="none">
            <a:spAutoFit/>
          </a:bodyPr>
          <a:lstStyle/>
          <a:p>
            <a:pPr algn="justLow"/>
            <a:r>
              <a:rPr lang="ar-SA" sz="3200" b="1">
                <a:solidFill>
                  <a:srgbClr val="013E36"/>
                </a:solidFill>
                <a:latin typeface="Times New Roman" pitchFamily="18" charset="0"/>
                <a:cs typeface="Times New Roman" pitchFamily="18" charset="0"/>
              </a:rPr>
              <a:t>عيوب برمجيات التدريب والممارسة</a:t>
            </a:r>
            <a:endParaRPr lang="en-US" sz="3200" b="1">
              <a:solidFill>
                <a:srgbClr val="013E36"/>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رقم الشريحة 3"/>
          <p:cNvSpPr>
            <a:spLocks noGrp="1"/>
          </p:cNvSpPr>
          <p:nvPr>
            <p:ph type="sldNum" sz="quarter" idx="10"/>
          </p:nvPr>
        </p:nvSpPr>
        <p:spPr bwMode="auto">
          <a:noFill/>
          <a:ln>
            <a:miter lim="800000"/>
            <a:headEnd/>
            <a:tailEnd/>
          </a:ln>
        </p:spPr>
        <p:txBody>
          <a:bodyPr/>
          <a:lstStyle/>
          <a:p>
            <a:fld id="{A4D16579-1D86-469C-B41E-59FEA6949C2E}" type="slidenum">
              <a:rPr lang="ar-SA" smtClean="0">
                <a:cs typeface="Arial" pitchFamily="34" charset="0"/>
              </a:rPr>
              <a:pPr/>
              <a:t>66</a:t>
            </a:fld>
            <a:endParaRPr lang="en-US" smtClean="0">
              <a:cs typeface="Arial" pitchFamily="34" charset="0"/>
            </a:endParaRPr>
          </a:p>
        </p:txBody>
      </p:sp>
      <p:sp>
        <p:nvSpPr>
          <p:cNvPr id="3" name="Rectangle 1"/>
          <p:cNvSpPr>
            <a:spLocks noChangeArrowheads="1"/>
          </p:cNvSpPr>
          <p:nvPr/>
        </p:nvSpPr>
        <p:spPr bwMode="auto">
          <a:xfrm>
            <a:off x="685800" y="1828800"/>
            <a:ext cx="8686800" cy="3046413"/>
          </a:xfrm>
          <a:prstGeom prst="rect">
            <a:avLst/>
          </a:prstGeom>
          <a:noFill/>
          <a:ln w="9525">
            <a:noFill/>
            <a:miter lim="800000"/>
            <a:headEnd/>
            <a:tailEnd/>
          </a:ln>
          <a:effectLst/>
        </p:spPr>
        <p:txBody>
          <a:bodyPr anchor="ctr">
            <a:spAutoFit/>
          </a:bodyPr>
          <a:lstStyle/>
          <a:p>
            <a:pPr algn="justLow">
              <a:defRPr/>
            </a:pPr>
            <a:r>
              <a:rPr lang="ar-SA" sz="3200" dirty="0">
                <a:solidFill>
                  <a:srgbClr val="0E478A"/>
                </a:solidFill>
                <a:latin typeface="+mn-lt"/>
                <a:cs typeface="Arial" charset="0"/>
                <a:sym typeface="AGA Arabesque" pitchFamily="2" charset="2"/>
              </a:rPr>
              <a:t>يقدم هذا النوع من البرمجيات بيئة افتراضية تحاكي البيئة الواقعية الحقيقية التي قد يصعب على المتعلم اكتشافها وسبر أغوارها إما لخطورتها - كبعض التجارب الكيميائية - أو استحالة ممارستها - كدراسة تركيب المفاعل النووي والتحكم في متغيراته - أو لارتفاع تكلفتها أو لعدم توفرها أو لأي عائق آخر يمنع من الاندماج الحقيقي فيها.</a:t>
            </a:r>
          </a:p>
        </p:txBody>
      </p:sp>
      <p:sp>
        <p:nvSpPr>
          <p:cNvPr id="27652" name="مستطيل 4"/>
          <p:cNvSpPr>
            <a:spLocks noChangeArrowheads="1"/>
          </p:cNvSpPr>
          <p:nvPr/>
        </p:nvSpPr>
        <p:spPr bwMode="auto">
          <a:xfrm>
            <a:off x="4016375" y="533400"/>
            <a:ext cx="4581525" cy="584200"/>
          </a:xfrm>
          <a:prstGeom prst="rect">
            <a:avLst/>
          </a:prstGeom>
          <a:noFill/>
          <a:ln w="9525">
            <a:noFill/>
            <a:miter lim="800000"/>
            <a:headEnd/>
            <a:tailEnd/>
          </a:ln>
        </p:spPr>
        <p:txBody>
          <a:bodyPr wrap="none">
            <a:spAutoFit/>
          </a:bodyPr>
          <a:lstStyle/>
          <a:p>
            <a:r>
              <a:rPr lang="ar-SA" sz="3200" b="1">
                <a:latin typeface="Times New Roman" pitchFamily="18" charset="0"/>
                <a:cs typeface="Times New Roman" pitchFamily="18" charset="0"/>
              </a:rPr>
              <a:t>برمجيات المحاكاة </a:t>
            </a:r>
            <a:r>
              <a:rPr lang="en-US" sz="3200" b="1">
                <a:latin typeface="Calibri" pitchFamily="34" charset="0"/>
                <a:cs typeface="Times New Roman" pitchFamily="18" charset="0"/>
              </a:rPr>
              <a:t>Simulation</a:t>
            </a:r>
            <a:r>
              <a:rPr lang="ar-SA" sz="3200" b="1">
                <a:latin typeface="Times New Roman" pitchFamily="18" charset="0"/>
                <a:cs typeface="Times New Roman" pitchFamily="18" charset="0"/>
              </a:rPr>
              <a: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رقم الشريحة 3"/>
          <p:cNvSpPr>
            <a:spLocks noGrp="1"/>
          </p:cNvSpPr>
          <p:nvPr>
            <p:ph type="sldNum" sz="quarter" idx="10"/>
          </p:nvPr>
        </p:nvSpPr>
        <p:spPr bwMode="auto">
          <a:noFill/>
          <a:ln>
            <a:miter lim="800000"/>
            <a:headEnd/>
            <a:tailEnd/>
          </a:ln>
        </p:spPr>
        <p:txBody>
          <a:bodyPr/>
          <a:lstStyle/>
          <a:p>
            <a:fld id="{870D08BB-697C-46E5-AEBC-C558E1B2BDAA}" type="slidenum">
              <a:rPr lang="ar-SA" smtClean="0">
                <a:cs typeface="Arial" pitchFamily="34" charset="0"/>
              </a:rPr>
              <a:pPr/>
              <a:t>67</a:t>
            </a:fld>
            <a:endParaRPr lang="en-US" smtClean="0">
              <a:cs typeface="Arial" pitchFamily="34" charset="0"/>
            </a:endParaRPr>
          </a:p>
        </p:txBody>
      </p:sp>
      <p:sp>
        <p:nvSpPr>
          <p:cNvPr id="3" name="Rectangle 1"/>
          <p:cNvSpPr>
            <a:spLocks noChangeArrowheads="1"/>
          </p:cNvSpPr>
          <p:nvPr/>
        </p:nvSpPr>
        <p:spPr bwMode="auto">
          <a:xfrm>
            <a:off x="609600" y="1828800"/>
            <a:ext cx="8839200" cy="2554288"/>
          </a:xfrm>
          <a:prstGeom prst="rect">
            <a:avLst/>
          </a:prstGeom>
          <a:noFill/>
          <a:ln w="9525">
            <a:noFill/>
            <a:miter lim="800000"/>
            <a:headEnd/>
            <a:tailEnd/>
          </a:ln>
          <a:effectLst/>
        </p:spPr>
        <p:txBody>
          <a:bodyPr anchor="ctr">
            <a:spAutoFit/>
          </a:bodyPr>
          <a:lstStyle/>
          <a:p>
            <a:pPr marL="742950" indent="-742950" algn="justLow" eaLnBrk="0" hangingPunct="0">
              <a:defRPr/>
            </a:pPr>
            <a:r>
              <a:rPr lang="ar-SA" sz="3200" dirty="0">
                <a:solidFill>
                  <a:srgbClr val="0E478A"/>
                </a:solidFill>
                <a:latin typeface="+mn-lt"/>
                <a:cs typeface="Arial" charset="0"/>
                <a:sym typeface="AGA Arabesque" pitchFamily="2" charset="2"/>
              </a:rPr>
              <a:t>- تقديمها الواقع الحقيقي بصورة قريبة وبدون أخطار أو تكاليف أو عوائق.</a:t>
            </a:r>
            <a:endParaRPr lang="en-US" sz="3200" dirty="0">
              <a:solidFill>
                <a:srgbClr val="0E478A"/>
              </a:solidFill>
              <a:latin typeface="+mn-lt"/>
              <a:cs typeface="Arial" charset="0"/>
              <a:sym typeface="AGA Arabesque" pitchFamily="2" charset="2"/>
            </a:endParaRPr>
          </a:p>
          <a:p>
            <a:pPr marL="742950" indent="-742950" algn="justLow" eaLnBrk="0" hangingPunct="0">
              <a:defRPr/>
            </a:pPr>
            <a:r>
              <a:rPr lang="ar-SA" sz="3200" dirty="0">
                <a:solidFill>
                  <a:srgbClr val="0E478A"/>
                </a:solidFill>
                <a:latin typeface="+mn-lt"/>
                <a:cs typeface="Arial" charset="0"/>
                <a:sym typeface="AGA Arabesque" pitchFamily="2" charset="2"/>
              </a:rPr>
              <a:t>- توظيفها لإمكانيات الحاسب الآلي ووسائطه المتعددة بشكل مكثف.</a:t>
            </a:r>
            <a:endParaRPr lang="en-US" sz="3200" dirty="0">
              <a:solidFill>
                <a:srgbClr val="0E478A"/>
              </a:solidFill>
              <a:latin typeface="+mn-lt"/>
              <a:cs typeface="Arial" charset="0"/>
              <a:sym typeface="AGA Arabesque" pitchFamily="2" charset="2"/>
            </a:endParaRPr>
          </a:p>
          <a:p>
            <a:pPr algn="justLow" eaLnBrk="0" hangingPunct="0">
              <a:defRPr/>
            </a:pPr>
            <a:r>
              <a:rPr lang="ar-SA" sz="3200" dirty="0">
                <a:solidFill>
                  <a:srgbClr val="0E478A"/>
                </a:solidFill>
                <a:latin typeface="+mn-lt"/>
                <a:cs typeface="Arial" charset="0"/>
                <a:sym typeface="AGA Arabesque" pitchFamily="2" charset="2"/>
              </a:rPr>
              <a:t>- قدرتها على تمكين المتعلم من استيعاب المواضيع المقدمة له بصورة جيدة.</a:t>
            </a:r>
          </a:p>
        </p:txBody>
      </p:sp>
      <p:sp>
        <p:nvSpPr>
          <p:cNvPr id="28676" name="مستطيل 4"/>
          <p:cNvSpPr>
            <a:spLocks noChangeArrowheads="1"/>
          </p:cNvSpPr>
          <p:nvPr/>
        </p:nvSpPr>
        <p:spPr bwMode="auto">
          <a:xfrm>
            <a:off x="3336925" y="457200"/>
            <a:ext cx="5616575" cy="584200"/>
          </a:xfrm>
          <a:prstGeom prst="rect">
            <a:avLst/>
          </a:prstGeom>
          <a:noFill/>
          <a:ln w="9525">
            <a:noFill/>
            <a:miter lim="800000"/>
            <a:headEnd/>
            <a:tailEnd/>
          </a:ln>
        </p:spPr>
        <p:txBody>
          <a:bodyPr wrap="none">
            <a:spAutoFit/>
          </a:bodyPr>
          <a:lstStyle/>
          <a:p>
            <a:r>
              <a:rPr lang="ar-SA" sz="3200" b="1">
                <a:latin typeface="Times New Roman" pitchFamily="18" charset="0"/>
                <a:cs typeface="Times New Roman" pitchFamily="18" charset="0"/>
              </a:rPr>
              <a:t>مميزات برمجيات المحاكاة</a:t>
            </a:r>
            <a:r>
              <a:rPr lang="en-US" sz="3200" b="1">
                <a:latin typeface="Calibri" pitchFamily="34" charset="0"/>
                <a:cs typeface="Times New Roman" pitchFamily="18" charset="0"/>
              </a:rPr>
              <a:t> Simulation </a:t>
            </a:r>
            <a:endParaRPr lang="ar-SA" sz="3200" b="1"/>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رقم الشريحة 3"/>
          <p:cNvSpPr>
            <a:spLocks noGrp="1"/>
          </p:cNvSpPr>
          <p:nvPr>
            <p:ph type="sldNum" sz="quarter" idx="10"/>
          </p:nvPr>
        </p:nvSpPr>
        <p:spPr bwMode="auto">
          <a:noFill/>
          <a:ln>
            <a:miter lim="800000"/>
            <a:headEnd/>
            <a:tailEnd/>
          </a:ln>
        </p:spPr>
        <p:txBody>
          <a:bodyPr/>
          <a:lstStyle/>
          <a:p>
            <a:fld id="{E3AEBC41-B982-46EE-8409-37ECAFBE184E}" type="slidenum">
              <a:rPr lang="ar-SA" smtClean="0">
                <a:cs typeface="Arial" pitchFamily="34" charset="0"/>
              </a:rPr>
              <a:pPr/>
              <a:t>68</a:t>
            </a:fld>
            <a:endParaRPr lang="en-US" smtClean="0">
              <a:cs typeface="Arial" pitchFamily="34" charset="0"/>
            </a:endParaRPr>
          </a:p>
        </p:txBody>
      </p:sp>
      <p:sp>
        <p:nvSpPr>
          <p:cNvPr id="3" name="Rectangle 1"/>
          <p:cNvSpPr>
            <a:spLocks noChangeArrowheads="1"/>
          </p:cNvSpPr>
          <p:nvPr/>
        </p:nvSpPr>
        <p:spPr bwMode="auto">
          <a:xfrm>
            <a:off x="457200" y="914400"/>
            <a:ext cx="8915400" cy="5016500"/>
          </a:xfrm>
          <a:prstGeom prst="rect">
            <a:avLst/>
          </a:prstGeom>
          <a:noFill/>
          <a:ln w="9525">
            <a:noFill/>
            <a:miter lim="800000"/>
            <a:headEnd/>
            <a:tailEnd/>
          </a:ln>
          <a:effectLst/>
        </p:spPr>
        <p:txBody>
          <a:bodyPr anchor="ctr">
            <a:spAutoFit/>
          </a:bodyPr>
          <a:lstStyle/>
          <a:p>
            <a:pPr algn="justLow" eaLnBrk="0" hangingPunct="0">
              <a:defRPr/>
            </a:pPr>
            <a:endParaRPr lang="en-US" sz="3200" dirty="0">
              <a:solidFill>
                <a:srgbClr val="0E478A"/>
              </a:solidFill>
              <a:latin typeface="+mn-lt"/>
              <a:cs typeface="Arial" charset="0"/>
              <a:sym typeface="AGA Arabesque" pitchFamily="2" charset="2"/>
            </a:endParaRPr>
          </a:p>
          <a:p>
            <a:pPr algn="justLow" eaLnBrk="0" hangingPunct="0">
              <a:buFontTx/>
              <a:buChar char="-"/>
              <a:defRPr/>
            </a:pPr>
            <a:r>
              <a:rPr lang="ar-SA" sz="3200" dirty="0">
                <a:solidFill>
                  <a:srgbClr val="0E478A"/>
                </a:solidFill>
                <a:latin typeface="+mn-lt"/>
                <a:cs typeface="Arial" charset="0"/>
                <a:sym typeface="AGA Arabesque" pitchFamily="2" charset="2"/>
              </a:rPr>
              <a:t>المحاكاة غير الغنية بنشاطات تعليمية جيدة تؤدي إلى نقص الدافعية وعدم توضيح المبادئ التعليمية.</a:t>
            </a:r>
            <a:endParaRPr lang="en-US" sz="3200" dirty="0">
              <a:solidFill>
                <a:srgbClr val="0E478A"/>
              </a:solidFill>
              <a:latin typeface="+mn-lt"/>
              <a:cs typeface="Arial" charset="0"/>
              <a:sym typeface="AGA Arabesque" pitchFamily="2" charset="2"/>
            </a:endParaRPr>
          </a:p>
          <a:p>
            <a:pPr algn="justLow" eaLnBrk="0" hangingPunct="0">
              <a:defRPr/>
            </a:pPr>
            <a:r>
              <a:rPr lang="ar-SA" sz="3200" dirty="0">
                <a:solidFill>
                  <a:srgbClr val="0E478A"/>
                </a:solidFill>
                <a:latin typeface="+mn-lt"/>
                <a:cs typeface="Arial" charset="0"/>
                <a:sym typeface="AGA Arabesque" pitchFamily="2" charset="2"/>
              </a:rPr>
              <a:t>-  حاجتها إلى وقت طويل لإعدادها وتجهيزها وتنفيذها ومناقشة       وتقييم الأداء.</a:t>
            </a:r>
            <a:endParaRPr lang="en-US" sz="3200" dirty="0">
              <a:solidFill>
                <a:srgbClr val="0E478A"/>
              </a:solidFill>
              <a:latin typeface="+mn-lt"/>
              <a:cs typeface="Arial" charset="0"/>
              <a:sym typeface="AGA Arabesque" pitchFamily="2" charset="2"/>
            </a:endParaRPr>
          </a:p>
          <a:p>
            <a:pPr algn="justLow" eaLnBrk="0" hangingPunct="0">
              <a:defRPr/>
            </a:pPr>
            <a:r>
              <a:rPr lang="ar-SA" sz="3200" dirty="0">
                <a:solidFill>
                  <a:srgbClr val="0E478A"/>
                </a:solidFill>
                <a:latin typeface="+mn-lt"/>
                <a:cs typeface="Arial" charset="0"/>
                <a:sym typeface="AGA Arabesque" pitchFamily="2" charset="2"/>
              </a:rPr>
              <a:t>-   تتطلب معلما لديه قدرة تنظيمية عالية وقيادة واعية.</a:t>
            </a:r>
            <a:endParaRPr lang="en-US" sz="3200" dirty="0">
              <a:solidFill>
                <a:srgbClr val="0E478A"/>
              </a:solidFill>
              <a:latin typeface="+mn-lt"/>
              <a:cs typeface="Arial" charset="0"/>
              <a:sym typeface="AGA Arabesque" pitchFamily="2" charset="2"/>
            </a:endParaRPr>
          </a:p>
          <a:p>
            <a:pPr algn="justLow" eaLnBrk="0" hangingPunct="0">
              <a:defRPr/>
            </a:pPr>
            <a:r>
              <a:rPr lang="ar-SA" sz="3200" dirty="0">
                <a:solidFill>
                  <a:srgbClr val="0E478A"/>
                </a:solidFill>
                <a:latin typeface="+mn-lt"/>
                <a:cs typeface="Arial" charset="0"/>
                <a:sym typeface="AGA Arabesque" pitchFamily="2" charset="2"/>
              </a:rPr>
              <a:t>-  تتطلب أجهزة ومعدات ذات مواصفات خاصة, وكذلك فريق عمل من المعلمين والمبرمجين وعلماء النفس وخبراء المناهج وطرق التدريس وخبراء المادة, ولا يخفى ما في ذلك من وقت وجهد وتكلفة مالية كبيرة.</a:t>
            </a:r>
          </a:p>
        </p:txBody>
      </p:sp>
      <p:sp>
        <p:nvSpPr>
          <p:cNvPr id="29700" name="مستطيل 4"/>
          <p:cNvSpPr>
            <a:spLocks noChangeArrowheads="1"/>
          </p:cNvSpPr>
          <p:nvPr/>
        </p:nvSpPr>
        <p:spPr bwMode="auto">
          <a:xfrm>
            <a:off x="2701925" y="457200"/>
            <a:ext cx="5578475" cy="646113"/>
          </a:xfrm>
          <a:prstGeom prst="rect">
            <a:avLst/>
          </a:prstGeom>
          <a:noFill/>
          <a:ln w="9525">
            <a:noFill/>
            <a:miter lim="800000"/>
            <a:headEnd/>
            <a:tailEnd/>
          </a:ln>
        </p:spPr>
        <p:txBody>
          <a:bodyPr wrap="none">
            <a:spAutoFit/>
          </a:bodyPr>
          <a:lstStyle/>
          <a:p>
            <a:pPr algn="justLow"/>
            <a:r>
              <a:rPr lang="ar-SA" sz="3200" b="1">
                <a:latin typeface="Times New Roman" pitchFamily="18" charset="0"/>
                <a:cs typeface="Times New Roman" pitchFamily="18" charset="0"/>
              </a:rPr>
              <a:t>عيوب برمجيات المحاكاة </a:t>
            </a:r>
            <a:r>
              <a:rPr lang="en-US" sz="3600" b="1">
                <a:latin typeface="Calibri" pitchFamily="34" charset="0"/>
                <a:cs typeface="Times New Roman" pitchFamily="18" charset="0"/>
              </a:rPr>
              <a:t>Simulation</a:t>
            </a:r>
            <a:endParaRPr lang="ar-SA" sz="3600" b="1">
              <a:latin typeface="Calibri" pitchFamily="34" charset="0"/>
              <a:cs typeface="Times New Roman"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رقم الشريحة 3"/>
          <p:cNvSpPr>
            <a:spLocks noGrp="1"/>
          </p:cNvSpPr>
          <p:nvPr>
            <p:ph type="sldNum" sz="quarter" idx="10"/>
          </p:nvPr>
        </p:nvSpPr>
        <p:spPr bwMode="auto">
          <a:noFill/>
          <a:ln>
            <a:miter lim="800000"/>
            <a:headEnd/>
            <a:tailEnd/>
          </a:ln>
        </p:spPr>
        <p:txBody>
          <a:bodyPr/>
          <a:lstStyle/>
          <a:p>
            <a:fld id="{9D0F30B6-E39B-4BE7-8C37-61A9C5D5DFB9}" type="slidenum">
              <a:rPr lang="ar-SA" smtClean="0">
                <a:cs typeface="Arial" pitchFamily="34" charset="0"/>
              </a:rPr>
              <a:pPr/>
              <a:t>69</a:t>
            </a:fld>
            <a:endParaRPr lang="en-US" smtClean="0">
              <a:cs typeface="Arial" pitchFamily="34" charset="0"/>
            </a:endParaRPr>
          </a:p>
        </p:txBody>
      </p:sp>
      <p:sp>
        <p:nvSpPr>
          <p:cNvPr id="3" name="مستطيل 2"/>
          <p:cNvSpPr/>
          <p:nvPr/>
        </p:nvSpPr>
        <p:spPr>
          <a:xfrm>
            <a:off x="838200" y="1143000"/>
            <a:ext cx="8534400" cy="4524375"/>
          </a:xfrm>
          <a:prstGeom prst="rect">
            <a:avLst/>
          </a:prstGeom>
        </p:spPr>
        <p:txBody>
          <a:bodyPr>
            <a:spAutoFit/>
          </a:bodyPr>
          <a:lstStyle/>
          <a:p>
            <a:pPr algn="justLow">
              <a:defRPr/>
            </a:pPr>
            <a:endParaRPr lang="ar-SA" sz="3200" b="1" dirty="0"/>
          </a:p>
          <a:p>
            <a:pPr algn="justLow">
              <a:defRPr/>
            </a:pPr>
            <a:r>
              <a:rPr lang="ar-SA" sz="3200" dirty="0">
                <a:solidFill>
                  <a:srgbClr val="0E478A"/>
                </a:solidFill>
                <a:latin typeface="+mn-lt"/>
                <a:cs typeface="Arial" charset="0"/>
                <a:sym typeface="AGA Arabesque" pitchFamily="2" charset="2"/>
              </a:rPr>
              <a:t>يعتمد هذا النوع من البرمجيات على عرض مشكلة أمام المتعلم تتعلق بمحتوى دراسي معين, ثم يبدأ المتعلم في وضع حلول لها من خلال تحديد المشكلة وتحليلها, وقد تقوم البرمجية بوضع الخطوات الأولى لحل المشكلة من خلال تقديم معلومات كافية وأدوات لازمة للوصول إلى حل المشكلة, ممهدة الطريق أمام المتعلم ليختبر حلولا مختلفة وبدائل متعددة إلى أن يصل إلى الحل الصحيح, وتؤدي هذه البرمجيات دورا ملموسا في تنمية التفكير التحليلي والإبداعي.</a:t>
            </a:r>
          </a:p>
        </p:txBody>
      </p:sp>
      <p:sp>
        <p:nvSpPr>
          <p:cNvPr id="30724" name="مستطيل 4"/>
          <p:cNvSpPr>
            <a:spLocks noChangeArrowheads="1"/>
          </p:cNvSpPr>
          <p:nvPr/>
        </p:nvSpPr>
        <p:spPr bwMode="auto">
          <a:xfrm>
            <a:off x="3276600" y="457200"/>
            <a:ext cx="5976938" cy="523875"/>
          </a:xfrm>
          <a:prstGeom prst="rect">
            <a:avLst/>
          </a:prstGeom>
          <a:noFill/>
          <a:ln w="9525">
            <a:noFill/>
            <a:miter lim="800000"/>
            <a:headEnd/>
            <a:tailEnd/>
          </a:ln>
        </p:spPr>
        <p:txBody>
          <a:bodyPr wrap="none">
            <a:spAutoFit/>
          </a:bodyPr>
          <a:lstStyle/>
          <a:p>
            <a:pPr algn="justLow"/>
            <a:r>
              <a:rPr lang="ar-SA" sz="2800" b="1"/>
              <a:t>برمجيات حل المشكلات </a:t>
            </a:r>
            <a:r>
              <a:rPr lang="en-US" sz="2800" b="1"/>
              <a:t>Problem Solving</a:t>
            </a:r>
            <a:r>
              <a:rPr lang="ar-SA" sz="2800" b="1"/>
              <a:t>: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رقم الشريحة 3"/>
          <p:cNvSpPr>
            <a:spLocks noGrp="1"/>
          </p:cNvSpPr>
          <p:nvPr>
            <p:ph type="sldNum" sz="quarter" idx="10"/>
          </p:nvPr>
        </p:nvSpPr>
        <p:spPr bwMode="auto">
          <a:noFill/>
          <a:ln>
            <a:miter lim="800000"/>
            <a:headEnd/>
            <a:tailEnd/>
          </a:ln>
        </p:spPr>
        <p:txBody>
          <a:bodyPr/>
          <a:lstStyle/>
          <a:p>
            <a:fld id="{F7CB1B4B-3FE9-4BF2-92A4-9C9DFA5A0709}" type="slidenum">
              <a:rPr lang="ar-SA" smtClean="0">
                <a:cs typeface="Arial" pitchFamily="34" charset="0"/>
              </a:rPr>
              <a:pPr/>
              <a:t>70</a:t>
            </a:fld>
            <a:endParaRPr lang="en-US" smtClean="0">
              <a:cs typeface="Arial" pitchFamily="34" charset="0"/>
            </a:endParaRPr>
          </a:p>
        </p:txBody>
      </p:sp>
      <p:sp>
        <p:nvSpPr>
          <p:cNvPr id="3" name="Rectangle 1"/>
          <p:cNvSpPr>
            <a:spLocks noChangeArrowheads="1"/>
          </p:cNvSpPr>
          <p:nvPr/>
        </p:nvSpPr>
        <p:spPr bwMode="auto">
          <a:xfrm>
            <a:off x="609600" y="1600200"/>
            <a:ext cx="8686800" cy="3786188"/>
          </a:xfrm>
          <a:prstGeom prst="rect">
            <a:avLst/>
          </a:prstGeom>
          <a:noFill/>
          <a:ln w="9525">
            <a:noFill/>
            <a:miter lim="800000"/>
            <a:headEnd/>
            <a:tailEnd/>
          </a:ln>
          <a:effectLst/>
        </p:spPr>
        <p:txBody>
          <a:bodyPr anchor="ctr">
            <a:spAutoFit/>
          </a:bodyPr>
          <a:lstStyle/>
          <a:p>
            <a:pPr algn="justLow">
              <a:defRPr/>
            </a:pPr>
            <a:endParaRPr lang="en-US" sz="1600" b="1" dirty="0"/>
          </a:p>
          <a:p>
            <a:pPr algn="justLow" eaLnBrk="0" hangingPunct="0">
              <a:defRPr/>
            </a:pPr>
            <a:r>
              <a:rPr lang="ar-SA" sz="3200" dirty="0">
                <a:solidFill>
                  <a:srgbClr val="0E478A"/>
                </a:solidFill>
                <a:latin typeface="+mn-lt"/>
                <a:cs typeface="Arial" charset="0"/>
                <a:sym typeface="AGA Arabesque" pitchFamily="2" charset="2"/>
              </a:rPr>
              <a:t>-  تثير لدى الطلبة حب الاستطلاع والاستماع بالعمل.</a:t>
            </a:r>
            <a:endParaRPr lang="en-US" sz="3200" dirty="0">
              <a:solidFill>
                <a:srgbClr val="0E478A"/>
              </a:solidFill>
              <a:latin typeface="+mn-lt"/>
              <a:cs typeface="Arial" charset="0"/>
              <a:sym typeface="AGA Arabesque" pitchFamily="2" charset="2"/>
            </a:endParaRPr>
          </a:p>
          <a:p>
            <a:pPr algn="justLow" eaLnBrk="0" hangingPunct="0">
              <a:defRPr/>
            </a:pPr>
            <a:r>
              <a:rPr lang="ar-SA" sz="3200" dirty="0">
                <a:solidFill>
                  <a:srgbClr val="0E478A"/>
                </a:solidFill>
                <a:latin typeface="+mn-lt"/>
                <a:cs typeface="Arial" charset="0"/>
                <a:sym typeface="AGA Arabesque" pitchFamily="2" charset="2"/>
              </a:rPr>
              <a:t>-  إثارة  التفكير الواسع لدى الطلبة .</a:t>
            </a:r>
            <a:endParaRPr lang="en-US" sz="3200" dirty="0">
              <a:solidFill>
                <a:srgbClr val="0E478A"/>
              </a:solidFill>
              <a:latin typeface="+mn-lt"/>
              <a:cs typeface="Arial" charset="0"/>
              <a:sym typeface="AGA Arabesque" pitchFamily="2" charset="2"/>
            </a:endParaRPr>
          </a:p>
          <a:p>
            <a:pPr algn="justLow" eaLnBrk="0" hangingPunct="0">
              <a:defRPr/>
            </a:pPr>
            <a:r>
              <a:rPr lang="ar-SA" sz="3200" dirty="0">
                <a:solidFill>
                  <a:srgbClr val="0E478A"/>
                </a:solidFill>
                <a:latin typeface="+mn-lt"/>
                <a:cs typeface="Arial" charset="0"/>
                <a:sym typeface="AGA Arabesque" pitchFamily="2" charset="2"/>
              </a:rPr>
              <a:t> -  تنمي لدى الطلبة اتجاهات التفكير العلمي ومهاراته.</a:t>
            </a:r>
            <a:endParaRPr lang="en-US" sz="3200" dirty="0">
              <a:solidFill>
                <a:srgbClr val="0E478A"/>
              </a:solidFill>
              <a:latin typeface="+mn-lt"/>
              <a:cs typeface="Arial" charset="0"/>
              <a:sym typeface="AGA Arabesque" pitchFamily="2" charset="2"/>
            </a:endParaRPr>
          </a:p>
          <a:p>
            <a:pPr algn="justLow" eaLnBrk="0" hangingPunct="0">
              <a:defRPr/>
            </a:pPr>
            <a:r>
              <a:rPr lang="ar-SA" sz="3200" dirty="0">
                <a:solidFill>
                  <a:srgbClr val="0E478A"/>
                </a:solidFill>
                <a:latin typeface="+mn-lt"/>
                <a:cs typeface="Arial" charset="0"/>
                <a:sym typeface="AGA Arabesque" pitchFamily="2" charset="2"/>
              </a:rPr>
              <a:t> -  تدرب الطلبة على مواجهة مشكلات الحياة الواقعية</a:t>
            </a:r>
            <a:r>
              <a:rPr lang="en-US" sz="3200" dirty="0">
                <a:solidFill>
                  <a:srgbClr val="0E478A"/>
                </a:solidFill>
                <a:latin typeface="+mn-lt"/>
                <a:cs typeface="Arial" charset="0"/>
                <a:sym typeface="AGA Arabesque" pitchFamily="2" charset="2"/>
              </a:rPr>
              <a:t>.</a:t>
            </a:r>
          </a:p>
          <a:p>
            <a:pPr algn="justLow" eaLnBrk="0" hangingPunct="0">
              <a:defRPr/>
            </a:pPr>
            <a:r>
              <a:rPr lang="ar-SA" sz="3200" dirty="0">
                <a:solidFill>
                  <a:srgbClr val="0E478A"/>
                </a:solidFill>
                <a:latin typeface="+mn-lt"/>
                <a:cs typeface="Arial" charset="0"/>
                <a:sym typeface="AGA Arabesque" pitchFamily="2" charset="2"/>
              </a:rPr>
              <a:t>-  تنمي عند الطالب مهارات النقد والتحليل والمقارنة.</a:t>
            </a:r>
            <a:endParaRPr lang="en-US" sz="3200" dirty="0">
              <a:solidFill>
                <a:srgbClr val="0E478A"/>
              </a:solidFill>
              <a:latin typeface="+mn-lt"/>
              <a:cs typeface="Arial" charset="0"/>
              <a:sym typeface="AGA Arabesque" pitchFamily="2" charset="2"/>
            </a:endParaRPr>
          </a:p>
          <a:p>
            <a:pPr algn="justLow" eaLnBrk="0" hangingPunct="0">
              <a:defRPr/>
            </a:pPr>
            <a:r>
              <a:rPr lang="ar-SA" sz="3200" dirty="0">
                <a:solidFill>
                  <a:srgbClr val="0E478A"/>
                </a:solidFill>
                <a:latin typeface="+mn-lt"/>
                <a:cs typeface="Arial" charset="0"/>
                <a:sym typeface="AGA Arabesque" pitchFamily="2" charset="2"/>
              </a:rPr>
              <a:t>-  تربط التدريس بواقع الحياة, وتدرب الطلبة على مواجهة مشكلاته.</a:t>
            </a:r>
          </a:p>
        </p:txBody>
      </p:sp>
      <p:sp>
        <p:nvSpPr>
          <p:cNvPr id="31748" name="مستطيل 4"/>
          <p:cNvSpPr>
            <a:spLocks noChangeArrowheads="1"/>
          </p:cNvSpPr>
          <p:nvPr/>
        </p:nvSpPr>
        <p:spPr bwMode="auto">
          <a:xfrm>
            <a:off x="4648200" y="457200"/>
            <a:ext cx="4418013" cy="584200"/>
          </a:xfrm>
          <a:prstGeom prst="rect">
            <a:avLst/>
          </a:prstGeom>
          <a:noFill/>
          <a:ln w="9525">
            <a:noFill/>
            <a:miter lim="800000"/>
            <a:headEnd/>
            <a:tailEnd/>
          </a:ln>
        </p:spPr>
        <p:txBody>
          <a:bodyPr wrap="none">
            <a:spAutoFit/>
          </a:bodyPr>
          <a:lstStyle/>
          <a:p>
            <a:pPr algn="justLow"/>
            <a:r>
              <a:rPr lang="ar-SA" sz="3200" b="1">
                <a:latin typeface="Times New Roman" pitchFamily="18" charset="0"/>
                <a:cs typeface="Times New Roman" pitchFamily="18" charset="0"/>
              </a:rPr>
              <a:t>مميزات برمجيات حل المشكلات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رقم الشريحة 3"/>
          <p:cNvSpPr>
            <a:spLocks noGrp="1"/>
          </p:cNvSpPr>
          <p:nvPr>
            <p:ph type="sldNum" sz="quarter" idx="10"/>
          </p:nvPr>
        </p:nvSpPr>
        <p:spPr bwMode="auto">
          <a:noFill/>
          <a:ln>
            <a:miter lim="800000"/>
            <a:headEnd/>
            <a:tailEnd/>
          </a:ln>
        </p:spPr>
        <p:txBody>
          <a:bodyPr/>
          <a:lstStyle/>
          <a:p>
            <a:fld id="{01D4E053-3A07-4567-93DD-E262EBE9A8DA}" type="slidenum">
              <a:rPr lang="ar-SA" smtClean="0">
                <a:cs typeface="Arial" pitchFamily="34" charset="0"/>
              </a:rPr>
              <a:pPr/>
              <a:t>71</a:t>
            </a:fld>
            <a:endParaRPr lang="en-US" smtClean="0">
              <a:cs typeface="Arial" pitchFamily="34" charset="0"/>
            </a:endParaRPr>
          </a:p>
        </p:txBody>
      </p:sp>
      <p:sp>
        <p:nvSpPr>
          <p:cNvPr id="3" name="Rectangle 2"/>
          <p:cNvSpPr>
            <a:spLocks noChangeArrowheads="1"/>
          </p:cNvSpPr>
          <p:nvPr/>
        </p:nvSpPr>
        <p:spPr bwMode="auto">
          <a:xfrm>
            <a:off x="457200" y="2081213"/>
            <a:ext cx="8915400" cy="2554287"/>
          </a:xfrm>
          <a:prstGeom prst="rect">
            <a:avLst/>
          </a:prstGeom>
          <a:noFill/>
          <a:ln w="9525">
            <a:noFill/>
            <a:miter lim="800000"/>
            <a:headEnd/>
            <a:tailEnd/>
          </a:ln>
          <a:effectLst/>
        </p:spPr>
        <p:txBody>
          <a:bodyPr anchor="ctr">
            <a:spAutoFit/>
          </a:bodyPr>
          <a:lstStyle/>
          <a:p>
            <a:pPr algn="justLow">
              <a:defRPr/>
            </a:pPr>
            <a:r>
              <a:rPr lang="ar-SA" sz="3200" dirty="0">
                <a:solidFill>
                  <a:srgbClr val="0E478A"/>
                </a:solidFill>
                <a:latin typeface="+mn-lt"/>
                <a:cs typeface="Arial" charset="0"/>
                <a:sym typeface="AGA Arabesque" pitchFamily="2" charset="2"/>
              </a:rPr>
              <a:t>- يناسب المستويات العليا من التعليم العام, ويتطلب خلفية جيدة في الحاسب لدى المتعلم</a:t>
            </a:r>
            <a:endParaRPr lang="en-US" sz="3200" dirty="0">
              <a:solidFill>
                <a:srgbClr val="0E478A"/>
              </a:solidFill>
              <a:latin typeface="+mn-lt"/>
              <a:cs typeface="Arial" charset="0"/>
              <a:sym typeface="AGA Arabesque" pitchFamily="2" charset="2"/>
            </a:endParaRPr>
          </a:p>
          <a:p>
            <a:pPr algn="justLow" eaLnBrk="0" hangingPunct="0">
              <a:buFontTx/>
              <a:buChar char="-"/>
              <a:defRPr/>
            </a:pPr>
            <a:r>
              <a:rPr lang="ar-SA" sz="3200" dirty="0">
                <a:solidFill>
                  <a:srgbClr val="0E478A"/>
                </a:solidFill>
                <a:latin typeface="+mn-lt"/>
                <a:cs typeface="Arial" charset="0"/>
                <a:sym typeface="AGA Arabesque" pitchFamily="2" charset="2"/>
              </a:rPr>
              <a:t> يناسب الطلاب المتميزين بالذكاء والتفوق والقدرة على التفكير, دون غيرهم من ذوي القدرات المحدودة</a:t>
            </a:r>
            <a:r>
              <a:rPr lang="en-US" sz="3200" dirty="0">
                <a:solidFill>
                  <a:srgbClr val="0E478A"/>
                </a:solidFill>
                <a:latin typeface="+mn-lt"/>
                <a:cs typeface="Arial" charset="0"/>
                <a:sym typeface="AGA Arabesque" pitchFamily="2" charset="2"/>
              </a:rPr>
              <a:t>.</a:t>
            </a:r>
            <a:endParaRPr lang="ar-SA" sz="3200" dirty="0">
              <a:solidFill>
                <a:srgbClr val="0E478A"/>
              </a:solidFill>
              <a:latin typeface="+mn-lt"/>
              <a:cs typeface="Arial" charset="0"/>
              <a:sym typeface="AGA Arabesque" pitchFamily="2" charset="2"/>
            </a:endParaRPr>
          </a:p>
          <a:p>
            <a:pPr algn="justLow" eaLnBrk="0" hangingPunct="0">
              <a:defRPr/>
            </a:pPr>
            <a:r>
              <a:rPr lang="ar-SA" sz="3200" dirty="0">
                <a:solidFill>
                  <a:srgbClr val="0E478A"/>
                </a:solidFill>
                <a:latin typeface="+mn-lt"/>
                <a:cs typeface="Arial" charset="0"/>
                <a:sym typeface="AGA Arabesque" pitchFamily="2" charset="2"/>
              </a:rPr>
              <a:t>- لا يمكن استخدامه مع كل المقررات الدراسية, فهو مناسب لبعضها</a:t>
            </a:r>
            <a:r>
              <a:rPr lang="en-US" sz="3200" dirty="0">
                <a:solidFill>
                  <a:srgbClr val="0E478A"/>
                </a:solidFill>
                <a:latin typeface="+mn-lt"/>
                <a:cs typeface="Arial" charset="0"/>
                <a:sym typeface="AGA Arabesque" pitchFamily="2" charset="2"/>
              </a:rPr>
              <a:t> </a:t>
            </a:r>
          </a:p>
        </p:txBody>
      </p:sp>
      <p:sp>
        <p:nvSpPr>
          <p:cNvPr id="32772" name="مستطيل 4"/>
          <p:cNvSpPr>
            <a:spLocks noChangeArrowheads="1"/>
          </p:cNvSpPr>
          <p:nvPr/>
        </p:nvSpPr>
        <p:spPr bwMode="auto">
          <a:xfrm>
            <a:off x="5105400" y="457200"/>
            <a:ext cx="4105275" cy="584200"/>
          </a:xfrm>
          <a:prstGeom prst="rect">
            <a:avLst/>
          </a:prstGeom>
          <a:noFill/>
          <a:ln w="9525">
            <a:noFill/>
            <a:miter lim="800000"/>
            <a:headEnd/>
            <a:tailEnd/>
          </a:ln>
        </p:spPr>
        <p:txBody>
          <a:bodyPr wrap="none">
            <a:spAutoFit/>
          </a:bodyPr>
          <a:lstStyle/>
          <a:p>
            <a:pPr algn="justLow"/>
            <a:r>
              <a:rPr lang="ar-SA" sz="3200" b="1">
                <a:latin typeface="Times New Roman" pitchFamily="18" charset="0"/>
                <a:cs typeface="Times New Roman" pitchFamily="18" charset="0"/>
              </a:rPr>
              <a:t>عيوب برمجيات حل المشكلات</a:t>
            </a:r>
            <a:endParaRPr lang="en-US" sz="1400" b="1"/>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صر نائب لرقم الشريحة 3"/>
          <p:cNvSpPr>
            <a:spLocks noGrp="1"/>
          </p:cNvSpPr>
          <p:nvPr>
            <p:ph type="sldNum" sz="quarter" idx="10"/>
          </p:nvPr>
        </p:nvSpPr>
        <p:spPr bwMode="auto">
          <a:noFill/>
          <a:ln>
            <a:miter lim="800000"/>
            <a:headEnd/>
            <a:tailEnd/>
          </a:ln>
        </p:spPr>
        <p:txBody>
          <a:bodyPr/>
          <a:lstStyle/>
          <a:p>
            <a:fld id="{3AAC8CB9-5D81-4BDC-AA3B-7C1B3ADBE8AC}" type="slidenum">
              <a:rPr lang="ar-SA" smtClean="0">
                <a:cs typeface="Arial" pitchFamily="34" charset="0"/>
              </a:rPr>
              <a:pPr/>
              <a:t>72</a:t>
            </a:fld>
            <a:endParaRPr lang="en-US" smtClean="0">
              <a:cs typeface="Arial" pitchFamily="34" charset="0"/>
            </a:endParaRPr>
          </a:p>
        </p:txBody>
      </p:sp>
      <p:sp>
        <p:nvSpPr>
          <p:cNvPr id="3" name="Rectangle 2"/>
          <p:cNvSpPr txBox="1">
            <a:spLocks noChangeArrowheads="1"/>
          </p:cNvSpPr>
          <p:nvPr/>
        </p:nvSpPr>
        <p:spPr>
          <a:xfrm>
            <a:off x="557213" y="1700213"/>
            <a:ext cx="8662987" cy="3328987"/>
          </a:xfrm>
          <a:prstGeom prst="rect">
            <a:avLst/>
          </a:prstGeom>
        </p:spPr>
        <p:txBody>
          <a:bodyPr/>
          <a:lstStyle/>
          <a:p>
            <a:pPr algn="justLow" fontAlgn="auto">
              <a:spcBef>
                <a:spcPct val="20000"/>
              </a:spcBef>
              <a:spcAft>
                <a:spcPts val="600"/>
              </a:spcAft>
              <a:buClr>
                <a:schemeClr val="tx2"/>
              </a:buClr>
              <a:defRPr/>
            </a:pPr>
            <a:r>
              <a:rPr lang="ar-SA" sz="3200" dirty="0">
                <a:solidFill>
                  <a:srgbClr val="0E478A"/>
                </a:solidFill>
                <a:latin typeface="+mn-lt"/>
                <a:cs typeface="Arial" charset="0"/>
                <a:sym typeface="AGA Arabesque" pitchFamily="2" charset="2"/>
              </a:rPr>
              <a:t>يعرض هذا النوع من البرمجيات المحتوى التعليمي على شكل لعبة في قالب ترفيهي يتنافس فيه المتعلمون من خلال الإجابة عن أسئلة وتمارين , وتتسم تلك البرمجيات بالإثارة والتحفيز والدافعية وتنمية مهارات التفكير السريع ومن الأمثلة على هذه البرمجيات المنافسة بين المتعلمين على معرفة وتحديد أسماء وعواصم دول العالم من خلال عرضها على الخريطة </a:t>
            </a:r>
            <a:r>
              <a:rPr lang="ar-SA" sz="3600" b="1" spc="30" dirty="0">
                <a:latin typeface="+mn-lt"/>
              </a:rPr>
              <a:t>. </a:t>
            </a:r>
            <a:endParaRPr lang="en-US" sz="3600" b="1" spc="30" dirty="0">
              <a:latin typeface="+mn-lt"/>
            </a:endParaRPr>
          </a:p>
          <a:p>
            <a:pPr algn="justLow" fontAlgn="auto">
              <a:spcBef>
                <a:spcPct val="20000"/>
              </a:spcBef>
              <a:spcAft>
                <a:spcPts val="600"/>
              </a:spcAft>
              <a:buClr>
                <a:schemeClr val="tx2"/>
              </a:buClr>
              <a:buFont typeface="Arial" pitchFamily="34" charset="0"/>
              <a:buChar char="•"/>
              <a:defRPr/>
            </a:pPr>
            <a:endParaRPr lang="en-US" sz="3600" b="1" spc="30" dirty="0">
              <a:latin typeface="+mn-lt"/>
            </a:endParaRPr>
          </a:p>
        </p:txBody>
      </p:sp>
      <p:sp>
        <p:nvSpPr>
          <p:cNvPr id="33796" name="مربع نص 1"/>
          <p:cNvSpPr txBox="1">
            <a:spLocks noChangeArrowheads="1"/>
          </p:cNvSpPr>
          <p:nvPr/>
        </p:nvSpPr>
        <p:spPr bwMode="auto">
          <a:xfrm>
            <a:off x="1079500" y="404813"/>
            <a:ext cx="8064500" cy="584200"/>
          </a:xfrm>
          <a:prstGeom prst="rect">
            <a:avLst/>
          </a:prstGeom>
          <a:noFill/>
          <a:ln w="9525">
            <a:noFill/>
            <a:miter lim="800000"/>
            <a:headEnd/>
            <a:tailEnd/>
          </a:ln>
        </p:spPr>
        <p:txBody>
          <a:bodyPr>
            <a:spAutoFit/>
          </a:bodyPr>
          <a:lstStyle/>
          <a:p>
            <a:pPr algn="ctr"/>
            <a:r>
              <a:rPr lang="ar-SA" sz="3200" b="1"/>
              <a:t>برمجيات الألعاب التعليمية  </a:t>
            </a:r>
            <a:r>
              <a:rPr lang="en-US" sz="3200" b="1"/>
              <a:t>EducationI Cames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صر نائب لرقم الشريحة 3"/>
          <p:cNvSpPr>
            <a:spLocks noGrp="1"/>
          </p:cNvSpPr>
          <p:nvPr>
            <p:ph type="sldNum" sz="quarter" idx="10"/>
          </p:nvPr>
        </p:nvSpPr>
        <p:spPr bwMode="auto">
          <a:noFill/>
          <a:ln>
            <a:miter lim="800000"/>
            <a:headEnd/>
            <a:tailEnd/>
          </a:ln>
        </p:spPr>
        <p:txBody>
          <a:bodyPr/>
          <a:lstStyle/>
          <a:p>
            <a:fld id="{DE8DD2CF-20B4-4E84-9E23-7A254489A7EC}" type="slidenum">
              <a:rPr lang="ar-SA" smtClean="0">
                <a:cs typeface="Arial" pitchFamily="34" charset="0"/>
              </a:rPr>
              <a:pPr/>
              <a:t>73</a:t>
            </a:fld>
            <a:endParaRPr lang="en-US" smtClean="0">
              <a:cs typeface="Arial" pitchFamily="34" charset="0"/>
            </a:endParaRPr>
          </a:p>
        </p:txBody>
      </p:sp>
      <p:sp>
        <p:nvSpPr>
          <p:cNvPr id="3" name="Rectangle 1"/>
          <p:cNvSpPr>
            <a:spLocks noChangeArrowheads="1"/>
          </p:cNvSpPr>
          <p:nvPr/>
        </p:nvSpPr>
        <p:spPr bwMode="auto">
          <a:xfrm>
            <a:off x="609600" y="1219200"/>
            <a:ext cx="8991600" cy="4616450"/>
          </a:xfrm>
          <a:prstGeom prst="rect">
            <a:avLst/>
          </a:prstGeom>
          <a:noFill/>
          <a:ln w="9525">
            <a:noFill/>
            <a:miter lim="800000"/>
            <a:headEnd/>
            <a:tailEnd/>
          </a:ln>
          <a:effectLst/>
        </p:spPr>
        <p:txBody>
          <a:bodyPr anchor="ctr">
            <a:spAutoFit/>
          </a:bodyPr>
          <a:lstStyle/>
          <a:p>
            <a:pPr algn="justLow">
              <a:defRPr/>
            </a:pPr>
            <a:endParaRPr lang="en-US" sz="1400" b="1" dirty="0"/>
          </a:p>
          <a:p>
            <a:pPr algn="justLow" eaLnBrk="0" hangingPunct="0">
              <a:defRPr/>
            </a:pPr>
            <a:r>
              <a:rPr lang="ar-SA" sz="2800" dirty="0">
                <a:solidFill>
                  <a:srgbClr val="0E478A"/>
                </a:solidFill>
                <a:latin typeface="+mn-lt"/>
                <a:cs typeface="+mn-cs"/>
                <a:sym typeface="AGA Arabesque" pitchFamily="2" charset="2"/>
              </a:rPr>
              <a:t>-  يقوم المتعلم بالمشاركة الايجابية والفعالة في الحصول على خبرات جديدة.</a:t>
            </a:r>
            <a:endParaRPr lang="en-US" sz="2800" dirty="0">
              <a:solidFill>
                <a:srgbClr val="0E478A"/>
              </a:solidFill>
              <a:latin typeface="+mn-lt"/>
              <a:cs typeface="+mn-cs"/>
              <a:sym typeface="AGA Arabesque" pitchFamily="2" charset="2"/>
            </a:endParaRPr>
          </a:p>
          <a:p>
            <a:pPr algn="justLow" eaLnBrk="0" hangingPunct="0">
              <a:defRPr/>
            </a:pPr>
            <a:r>
              <a:rPr lang="ar-SA" sz="2800" dirty="0">
                <a:solidFill>
                  <a:srgbClr val="0E478A"/>
                </a:solidFill>
                <a:latin typeface="+mn-lt"/>
                <a:cs typeface="+mn-cs"/>
                <a:sym typeface="AGA Arabesque" pitchFamily="2" charset="2"/>
              </a:rPr>
              <a:t>-  يصاحب التعلم عن طريق الألعاب عملية استمتاع وترفيه, وتخلو من الملل والرتابة.</a:t>
            </a:r>
            <a:endParaRPr lang="en-US" sz="2800" dirty="0">
              <a:solidFill>
                <a:srgbClr val="0E478A"/>
              </a:solidFill>
              <a:latin typeface="+mn-lt"/>
              <a:cs typeface="+mn-cs"/>
              <a:sym typeface="AGA Arabesque" pitchFamily="2" charset="2"/>
            </a:endParaRPr>
          </a:p>
          <a:p>
            <a:pPr algn="justLow" eaLnBrk="0" hangingPunct="0">
              <a:defRPr/>
            </a:pPr>
            <a:r>
              <a:rPr lang="ar-SA" sz="2800" dirty="0">
                <a:solidFill>
                  <a:srgbClr val="0E478A"/>
                </a:solidFill>
                <a:latin typeface="+mn-lt"/>
                <a:cs typeface="+mn-cs"/>
                <a:sym typeface="AGA Arabesque" pitchFamily="2" charset="2"/>
              </a:rPr>
              <a:t>- يسيطر هذا النشاط على مشاعر المتعلم وأحاسيسه, الأمر الذي يؤدي إلى زيادة الاهتمام والتركيز.</a:t>
            </a:r>
            <a:endParaRPr lang="en-US" sz="2800" dirty="0">
              <a:solidFill>
                <a:srgbClr val="0E478A"/>
              </a:solidFill>
              <a:latin typeface="+mn-lt"/>
              <a:cs typeface="+mn-cs"/>
              <a:sym typeface="AGA Arabesque" pitchFamily="2" charset="2"/>
            </a:endParaRPr>
          </a:p>
          <a:p>
            <a:pPr algn="justLow" eaLnBrk="0" hangingPunct="0">
              <a:defRPr/>
            </a:pPr>
            <a:r>
              <a:rPr lang="ar-SA" sz="2800" dirty="0">
                <a:solidFill>
                  <a:srgbClr val="0E478A"/>
                </a:solidFill>
                <a:latin typeface="+mn-lt"/>
                <a:cs typeface="+mn-cs"/>
                <a:sym typeface="AGA Arabesque" pitchFamily="2" charset="2"/>
              </a:rPr>
              <a:t>- يساعد هذا النمط في كثير من الأحيان على إتاحة فرصة التعلم للأشخاص الذين لا تجدي معهم الطرق التقليدية في التعليم لحاجتهم إلى مزيد من الإثارة والمشاركة لكي يتم التعلم.</a:t>
            </a:r>
            <a:endParaRPr lang="en-US" sz="2800" dirty="0">
              <a:solidFill>
                <a:srgbClr val="0E478A"/>
              </a:solidFill>
              <a:latin typeface="+mn-lt"/>
              <a:cs typeface="+mn-cs"/>
              <a:sym typeface="AGA Arabesque" pitchFamily="2" charset="2"/>
            </a:endParaRPr>
          </a:p>
          <a:p>
            <a:pPr algn="justLow" eaLnBrk="0" hangingPunct="0">
              <a:defRPr/>
            </a:pPr>
            <a:r>
              <a:rPr lang="ar-SA" sz="2800" dirty="0">
                <a:solidFill>
                  <a:srgbClr val="0E478A"/>
                </a:solidFill>
                <a:latin typeface="+mn-lt"/>
                <a:cs typeface="+mn-cs"/>
                <a:sym typeface="AGA Arabesque" pitchFamily="2" charset="2"/>
              </a:rPr>
              <a:t>-  تساعد الطلاب على تكوين اتجاه إيجابي نحو الحاسب الآلي والعملية التعليمية.</a:t>
            </a:r>
          </a:p>
        </p:txBody>
      </p:sp>
      <p:sp>
        <p:nvSpPr>
          <p:cNvPr id="34820" name="مستطيل 4"/>
          <p:cNvSpPr>
            <a:spLocks noChangeArrowheads="1"/>
          </p:cNvSpPr>
          <p:nvPr/>
        </p:nvSpPr>
        <p:spPr bwMode="auto">
          <a:xfrm>
            <a:off x="4735513" y="609600"/>
            <a:ext cx="4662487" cy="584200"/>
          </a:xfrm>
          <a:prstGeom prst="rect">
            <a:avLst/>
          </a:prstGeom>
          <a:noFill/>
          <a:ln w="9525">
            <a:noFill/>
            <a:miter lim="800000"/>
            <a:headEnd/>
            <a:tailEnd/>
          </a:ln>
        </p:spPr>
        <p:txBody>
          <a:bodyPr wrap="none">
            <a:spAutoFit/>
          </a:bodyPr>
          <a:lstStyle/>
          <a:p>
            <a:pPr algn="justLow"/>
            <a:r>
              <a:rPr lang="ar-SA" sz="3200" b="1">
                <a:latin typeface="Times New Roman" pitchFamily="18" charset="0"/>
                <a:cs typeface="Times New Roman" pitchFamily="18" charset="0"/>
              </a:rPr>
              <a:t>مميزات برمجيات الألعاب التعليمية</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رقم الشريحة 3"/>
          <p:cNvSpPr>
            <a:spLocks noGrp="1"/>
          </p:cNvSpPr>
          <p:nvPr>
            <p:ph type="sldNum" sz="quarter" idx="10"/>
          </p:nvPr>
        </p:nvSpPr>
        <p:spPr bwMode="auto">
          <a:noFill/>
          <a:ln>
            <a:miter lim="800000"/>
            <a:headEnd/>
            <a:tailEnd/>
          </a:ln>
        </p:spPr>
        <p:txBody>
          <a:bodyPr/>
          <a:lstStyle/>
          <a:p>
            <a:fld id="{2B51452E-230B-4656-B1CF-05A480CBAC03}" type="slidenum">
              <a:rPr lang="ar-SA" smtClean="0">
                <a:cs typeface="Arial" pitchFamily="34" charset="0"/>
              </a:rPr>
              <a:pPr/>
              <a:t>74</a:t>
            </a:fld>
            <a:endParaRPr lang="en-US" smtClean="0">
              <a:cs typeface="Arial" pitchFamily="34" charset="0"/>
            </a:endParaRPr>
          </a:p>
        </p:txBody>
      </p:sp>
      <p:sp>
        <p:nvSpPr>
          <p:cNvPr id="3" name="Rectangle 1"/>
          <p:cNvSpPr>
            <a:spLocks noChangeArrowheads="1"/>
          </p:cNvSpPr>
          <p:nvPr/>
        </p:nvSpPr>
        <p:spPr bwMode="auto">
          <a:xfrm>
            <a:off x="762000" y="1827213"/>
            <a:ext cx="8610600" cy="3354387"/>
          </a:xfrm>
          <a:prstGeom prst="rect">
            <a:avLst/>
          </a:prstGeom>
          <a:noFill/>
          <a:ln w="9525">
            <a:noFill/>
            <a:miter lim="800000"/>
            <a:headEnd/>
            <a:tailEnd/>
          </a:ln>
          <a:effectLst/>
        </p:spPr>
        <p:txBody>
          <a:bodyPr anchor="ctr">
            <a:spAutoFit/>
          </a:bodyPr>
          <a:lstStyle/>
          <a:p>
            <a:pPr algn="justLow">
              <a:defRPr/>
            </a:pPr>
            <a:endParaRPr lang="en-US" sz="2000" b="1" dirty="0"/>
          </a:p>
          <a:p>
            <a:pPr algn="justLow" eaLnBrk="0" hangingPunct="0">
              <a:defRPr/>
            </a:pPr>
            <a:r>
              <a:rPr lang="ar-SA" sz="3200" dirty="0">
                <a:solidFill>
                  <a:srgbClr val="0E478A"/>
                </a:solidFill>
                <a:latin typeface="+mn-lt"/>
                <a:cs typeface="+mn-cs"/>
                <a:sym typeface="AGA Arabesque" pitchFamily="2" charset="2"/>
              </a:rPr>
              <a:t>- حجم المعلومات أو المهارات التي تقدمها هذه النوعية من البرمجيات قليلة، ومن ثم تنمى جزءاً صغيراً أو قدراً قليلاً من المهارات في وقت كبير نسبياً ومن خلال العديد من الإجراءات.</a:t>
            </a:r>
            <a:endParaRPr lang="en-US" sz="3200" dirty="0">
              <a:solidFill>
                <a:srgbClr val="0E478A"/>
              </a:solidFill>
              <a:latin typeface="+mn-lt"/>
              <a:cs typeface="+mn-cs"/>
              <a:sym typeface="AGA Arabesque" pitchFamily="2" charset="2"/>
            </a:endParaRPr>
          </a:p>
          <a:p>
            <a:pPr algn="justLow" eaLnBrk="0" hangingPunct="0">
              <a:defRPr/>
            </a:pPr>
            <a:r>
              <a:rPr lang="ar-SA" sz="3200" dirty="0">
                <a:solidFill>
                  <a:srgbClr val="0E478A"/>
                </a:solidFill>
                <a:latin typeface="+mn-lt"/>
                <a:cs typeface="+mn-cs"/>
                <a:sym typeface="AGA Arabesque" pitchFamily="2" charset="2"/>
              </a:rPr>
              <a:t>-  إعدادها يحتاج إلى وقت كبير وجهد أكبر.</a:t>
            </a:r>
            <a:endParaRPr lang="en-US" sz="3200" dirty="0">
              <a:solidFill>
                <a:srgbClr val="0E478A"/>
              </a:solidFill>
              <a:latin typeface="+mn-lt"/>
              <a:cs typeface="+mn-cs"/>
              <a:sym typeface="AGA Arabesque" pitchFamily="2" charset="2"/>
            </a:endParaRPr>
          </a:p>
          <a:p>
            <a:pPr algn="justLow" eaLnBrk="0" hangingPunct="0">
              <a:defRPr/>
            </a:pPr>
            <a:r>
              <a:rPr lang="ar-SA" sz="3200" dirty="0">
                <a:solidFill>
                  <a:srgbClr val="0E478A"/>
                </a:solidFill>
                <a:latin typeface="+mn-lt"/>
                <a:cs typeface="+mn-cs"/>
                <a:sym typeface="AGA Arabesque" pitchFamily="2" charset="2"/>
              </a:rPr>
              <a:t>-  تناسب المراحل الأولى من التعليم العام دون باقي المراحل التعليمية الأخرى.</a:t>
            </a:r>
          </a:p>
        </p:txBody>
      </p:sp>
      <p:sp>
        <p:nvSpPr>
          <p:cNvPr id="35844" name="مستطيل 4"/>
          <p:cNvSpPr>
            <a:spLocks noChangeArrowheads="1"/>
          </p:cNvSpPr>
          <p:nvPr/>
        </p:nvSpPr>
        <p:spPr bwMode="auto">
          <a:xfrm>
            <a:off x="4724400" y="482600"/>
            <a:ext cx="4464050" cy="584200"/>
          </a:xfrm>
          <a:prstGeom prst="rect">
            <a:avLst/>
          </a:prstGeom>
          <a:noFill/>
          <a:ln w="9525">
            <a:noFill/>
            <a:miter lim="800000"/>
            <a:headEnd/>
            <a:tailEnd/>
          </a:ln>
        </p:spPr>
        <p:txBody>
          <a:bodyPr wrap="none">
            <a:spAutoFit/>
          </a:bodyPr>
          <a:lstStyle/>
          <a:p>
            <a:pPr algn="justLow"/>
            <a:r>
              <a:rPr lang="ar-SA" sz="3200" b="1">
                <a:latin typeface="Times New Roman" pitchFamily="18" charset="0"/>
                <a:cs typeface="Times New Roman" pitchFamily="18" charset="0"/>
              </a:rPr>
              <a:t>عيوب برمجيات الألعاب التعليمية</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صر نائب لرقم الشريحة 3"/>
          <p:cNvSpPr>
            <a:spLocks noGrp="1"/>
          </p:cNvSpPr>
          <p:nvPr>
            <p:ph type="sldNum" sz="quarter" idx="10"/>
          </p:nvPr>
        </p:nvSpPr>
        <p:spPr bwMode="auto">
          <a:noFill/>
          <a:ln>
            <a:miter lim="800000"/>
            <a:headEnd/>
            <a:tailEnd/>
          </a:ln>
        </p:spPr>
        <p:txBody>
          <a:bodyPr/>
          <a:lstStyle/>
          <a:p>
            <a:fld id="{9CBE8A07-8385-4179-A429-905E2807100A}" type="slidenum">
              <a:rPr lang="ar-SA" smtClean="0">
                <a:cs typeface="Arial" pitchFamily="34" charset="0"/>
              </a:rPr>
              <a:pPr/>
              <a:t>75</a:t>
            </a:fld>
            <a:endParaRPr lang="en-US" smtClean="0">
              <a:cs typeface="Arial" pitchFamily="34" charset="0"/>
            </a:endParaRPr>
          </a:p>
        </p:txBody>
      </p:sp>
      <p:sp>
        <p:nvSpPr>
          <p:cNvPr id="3" name="Title 1"/>
          <p:cNvSpPr>
            <a:spLocks noGrp="1"/>
          </p:cNvSpPr>
          <p:nvPr>
            <p:ph type="title"/>
          </p:nvPr>
        </p:nvSpPr>
        <p:spPr>
          <a:xfrm>
            <a:off x="1371600" y="152400"/>
            <a:ext cx="7924800" cy="1143000"/>
          </a:xfrm>
        </p:spPr>
        <p:txBody>
          <a:bodyPr/>
          <a:lstStyle/>
          <a:p>
            <a:pPr rtl="1" eaLnBrk="1" hangingPunct="1"/>
            <a:r>
              <a:rPr lang="ar-SA" sz="3200" b="1" smtClean="0">
                <a:solidFill>
                  <a:schemeClr val="tx1"/>
                </a:solidFill>
                <a:cs typeface="Arial" pitchFamily="34" charset="0"/>
              </a:rPr>
              <a:t>إيجابيات الحاسب التعليمي:</a:t>
            </a:r>
            <a:endParaRPr lang="en-US" sz="3200" b="1" smtClean="0">
              <a:solidFill>
                <a:schemeClr val="tx1"/>
              </a:solidFill>
              <a:cs typeface="Arial" pitchFamily="34" charset="0"/>
            </a:endParaRPr>
          </a:p>
        </p:txBody>
      </p:sp>
      <p:sp>
        <p:nvSpPr>
          <p:cNvPr id="5" name="Content Placeholder 2"/>
          <p:cNvSpPr>
            <a:spLocks noGrp="1"/>
          </p:cNvSpPr>
          <p:nvPr>
            <p:ph sz="quarter" idx="4294967295"/>
          </p:nvPr>
        </p:nvSpPr>
        <p:spPr>
          <a:xfrm>
            <a:off x="609600" y="1981200"/>
            <a:ext cx="8991600" cy="1828800"/>
          </a:xfrm>
        </p:spPr>
        <p:txBody>
          <a:bodyPr/>
          <a:lstStyle/>
          <a:p>
            <a:pPr marL="514350" indent="-514350" algn="just" rtl="1" eaLnBrk="1" hangingPunct="1">
              <a:buFont typeface="Calibri" pitchFamily="34" charset="0"/>
              <a:buAutoNum type="arabicPeriod"/>
            </a:pPr>
            <a:r>
              <a:rPr lang="ar-SA" b="1" smtClean="0">
                <a:solidFill>
                  <a:srgbClr val="00B0F0"/>
                </a:solidFill>
                <a:cs typeface="Arial" pitchFamily="34" charset="0"/>
              </a:rPr>
              <a:t>تفريد التعليم: </a:t>
            </a:r>
            <a:r>
              <a:rPr lang="ar-SA" smtClean="0">
                <a:cs typeface="Arial" pitchFamily="34" charset="0"/>
              </a:rPr>
              <a:t>يسمح الحاسب التعليمي للمتعلم أن يسير في العملية التعليمية حسب قدرته، ويتيح له أن يعيد الموقف التعليمي عدة مرات حسب رغبته</a:t>
            </a:r>
            <a:r>
              <a:rPr lang="ar-EG" smtClean="0">
                <a:cs typeface="Arial" pitchFamily="34" charset="0"/>
              </a:rPr>
              <a:t>.</a:t>
            </a:r>
            <a:r>
              <a:rPr lang="ar-SA" smtClean="0">
                <a:cs typeface="Arial" pitchFamily="34" charset="0"/>
              </a:rPr>
              <a:t> </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عنصر نائب لرقم الشريحة 3"/>
          <p:cNvSpPr>
            <a:spLocks noGrp="1"/>
          </p:cNvSpPr>
          <p:nvPr>
            <p:ph type="sldNum" sz="quarter" idx="10"/>
          </p:nvPr>
        </p:nvSpPr>
        <p:spPr bwMode="auto">
          <a:noFill/>
          <a:ln>
            <a:miter lim="800000"/>
            <a:headEnd/>
            <a:tailEnd/>
          </a:ln>
        </p:spPr>
        <p:txBody>
          <a:bodyPr/>
          <a:lstStyle/>
          <a:p>
            <a:fld id="{E4E0097B-F318-4FB7-8A28-4C7D3D140211}" type="slidenum">
              <a:rPr lang="ar-SA" smtClean="0">
                <a:cs typeface="Arial" pitchFamily="34" charset="0"/>
              </a:rPr>
              <a:pPr/>
              <a:t>76</a:t>
            </a:fld>
            <a:endParaRPr lang="en-US" smtClean="0">
              <a:cs typeface="Arial" pitchFamily="34" charset="0"/>
            </a:endParaRPr>
          </a:p>
        </p:txBody>
      </p:sp>
      <p:sp>
        <p:nvSpPr>
          <p:cNvPr id="5" name="Content Placeholder 2"/>
          <p:cNvSpPr>
            <a:spLocks noGrp="1"/>
          </p:cNvSpPr>
          <p:nvPr>
            <p:ph sz="quarter" idx="4294967295"/>
          </p:nvPr>
        </p:nvSpPr>
        <p:spPr>
          <a:xfrm>
            <a:off x="533400" y="1828800"/>
            <a:ext cx="8991600" cy="2743200"/>
          </a:xfrm>
        </p:spPr>
        <p:txBody>
          <a:bodyPr/>
          <a:lstStyle/>
          <a:p>
            <a:pPr marL="514350" indent="-514350" algn="just" rtl="1" eaLnBrk="1" hangingPunct="1">
              <a:buFont typeface="Arial" pitchFamily="34" charset="0"/>
              <a:buNone/>
            </a:pPr>
            <a:r>
              <a:rPr lang="ar-SA" b="1" smtClean="0">
                <a:solidFill>
                  <a:srgbClr val="00B0F0"/>
                </a:solidFill>
                <a:cs typeface="Arial" pitchFamily="34" charset="0"/>
              </a:rPr>
              <a:t>2. إتقان التعلم: </a:t>
            </a:r>
            <a:r>
              <a:rPr lang="ar-SA" smtClean="0">
                <a:cs typeface="Arial" pitchFamily="34" charset="0"/>
              </a:rPr>
              <a:t>يتيح التعلم بمساعدة الحاسب الآلي أن يتنقل المتعلم بين أجزاء المحتوى التعليمي حسب إمكاناته، فإذا أتقن جزءا وتجاوز اختباراته انتقل إلى الجزء الذي يليه، فتضمن هذه المنهجية أن يتقن المتعلم ما يتعلمه.</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عنصر نائب لرقم الشريحة 3"/>
          <p:cNvSpPr>
            <a:spLocks noGrp="1"/>
          </p:cNvSpPr>
          <p:nvPr>
            <p:ph type="sldNum" sz="quarter" idx="10"/>
          </p:nvPr>
        </p:nvSpPr>
        <p:spPr bwMode="auto">
          <a:noFill/>
          <a:ln>
            <a:miter lim="800000"/>
            <a:headEnd/>
            <a:tailEnd/>
          </a:ln>
        </p:spPr>
        <p:txBody>
          <a:bodyPr/>
          <a:lstStyle/>
          <a:p>
            <a:fld id="{10DF7501-D214-4A4F-8EC5-A31C11634743}" type="slidenum">
              <a:rPr lang="ar-SA" smtClean="0">
                <a:cs typeface="Arial" pitchFamily="34" charset="0"/>
              </a:rPr>
              <a:pPr/>
              <a:t>77</a:t>
            </a:fld>
            <a:endParaRPr lang="en-US" smtClean="0">
              <a:cs typeface="Arial" pitchFamily="34" charset="0"/>
            </a:endParaRPr>
          </a:p>
        </p:txBody>
      </p:sp>
      <p:sp>
        <p:nvSpPr>
          <p:cNvPr id="5" name="مستطيل 4"/>
          <p:cNvSpPr/>
          <p:nvPr/>
        </p:nvSpPr>
        <p:spPr>
          <a:xfrm>
            <a:off x="381000" y="1752600"/>
            <a:ext cx="9144000" cy="2062163"/>
          </a:xfrm>
          <a:prstGeom prst="rect">
            <a:avLst/>
          </a:prstGeom>
        </p:spPr>
        <p:txBody>
          <a:bodyPr>
            <a:spAutoFit/>
          </a:bodyPr>
          <a:lstStyle/>
          <a:p>
            <a:pPr marL="514350" indent="-514350" algn="just">
              <a:spcBef>
                <a:spcPct val="20000"/>
              </a:spcBef>
              <a:defRPr/>
            </a:pPr>
            <a:r>
              <a:rPr lang="ar-SA" sz="3200" b="1" dirty="0">
                <a:solidFill>
                  <a:srgbClr val="00B0F0"/>
                </a:solidFill>
                <a:latin typeface="+mn-lt"/>
                <a:cs typeface="Arial" charset="0"/>
              </a:rPr>
              <a:t>3. مراعاة الفروق الفردية بين المتعلمين: </a:t>
            </a:r>
            <a:r>
              <a:rPr lang="ar-SA" sz="3200" dirty="0">
                <a:solidFill>
                  <a:srgbClr val="0E478A"/>
                </a:solidFill>
                <a:latin typeface="+mn-lt"/>
                <a:cs typeface="Arial" charset="0"/>
              </a:rPr>
              <a:t>تتميز البرمجيات التعليمية بإمكانية تقديم المحتوى التعليمي بمستويات مختلفة من حيث الصعوبة والعمق، الأمر الذي يتيح للمتعلم اختيار المستوى المناسب له ثم الارتقاء فيها حسب تحصيله.</a:t>
            </a:r>
            <a:endParaRPr lang="en-US" sz="3200" dirty="0">
              <a:solidFill>
                <a:srgbClr val="0E478A"/>
              </a:solidFill>
              <a:latin typeface="+mn-lt"/>
              <a:cs typeface="Arial"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عنصر نائب لرقم الشريحة 3"/>
          <p:cNvSpPr>
            <a:spLocks noGrp="1"/>
          </p:cNvSpPr>
          <p:nvPr>
            <p:ph type="sldNum" sz="quarter" idx="10"/>
          </p:nvPr>
        </p:nvSpPr>
        <p:spPr bwMode="auto">
          <a:noFill/>
          <a:ln>
            <a:miter lim="800000"/>
            <a:headEnd/>
            <a:tailEnd/>
          </a:ln>
        </p:spPr>
        <p:txBody>
          <a:bodyPr/>
          <a:lstStyle/>
          <a:p>
            <a:fld id="{72E1C123-9D7C-42BC-ABDD-00BE56A93516}" type="slidenum">
              <a:rPr lang="ar-SA" smtClean="0">
                <a:cs typeface="Arial" pitchFamily="34" charset="0"/>
              </a:rPr>
              <a:pPr/>
              <a:t>78</a:t>
            </a:fld>
            <a:endParaRPr lang="en-US" smtClean="0">
              <a:cs typeface="Arial" pitchFamily="34" charset="0"/>
            </a:endParaRPr>
          </a:p>
        </p:txBody>
      </p:sp>
      <p:sp>
        <p:nvSpPr>
          <p:cNvPr id="5" name="Content Placeholder 2"/>
          <p:cNvSpPr>
            <a:spLocks noGrp="1"/>
          </p:cNvSpPr>
          <p:nvPr>
            <p:ph sz="quarter" idx="4294967295"/>
          </p:nvPr>
        </p:nvSpPr>
        <p:spPr>
          <a:xfrm>
            <a:off x="457200" y="2057400"/>
            <a:ext cx="8991600" cy="2743200"/>
          </a:xfrm>
        </p:spPr>
        <p:txBody>
          <a:bodyPr/>
          <a:lstStyle/>
          <a:p>
            <a:pPr marL="514350" indent="-514350" algn="just" rtl="1" eaLnBrk="1" hangingPunct="1">
              <a:buFont typeface="Calibri" pitchFamily="34" charset="0"/>
              <a:buAutoNum type="arabicPeriod" startAt="4"/>
            </a:pPr>
            <a:r>
              <a:rPr lang="ar-SA" b="1" smtClean="0">
                <a:solidFill>
                  <a:srgbClr val="00B0F0"/>
                </a:solidFill>
                <a:cs typeface="Arial" pitchFamily="34" charset="0"/>
              </a:rPr>
              <a:t>المشاركة التفاعلية النشطة: </a:t>
            </a:r>
            <a:r>
              <a:rPr lang="ar-SA" smtClean="0">
                <a:cs typeface="Arial" pitchFamily="34" charset="0"/>
              </a:rPr>
              <a:t>لا تقتصر البرمجيات التعليمية على تقديم المحتوى التعليمي في اتجاه واحد من المعلم إلى المتعلم، بل إنها تتضمن أنشطة وتمارين وتدريبات، تقتضي أن يتفاعل المتعلم معها تفاعلا إيجابيا نشطا</a:t>
            </a:r>
            <a:r>
              <a:rPr lang="ar-EG" smtClean="0">
                <a:cs typeface="Arial" pitchFamily="34" charset="0"/>
              </a:rPr>
              <a:t>.</a:t>
            </a:r>
            <a:endParaRPr lang="en-US" smtClean="0">
              <a:cs typeface="Arial" pitchFamily="34" charset="0"/>
            </a:endParaRPr>
          </a:p>
          <a:p>
            <a:pPr marL="514350" indent="-514350" algn="just" rtl="1" eaLnBrk="1" hangingPunct="1">
              <a:buFont typeface="Arial" pitchFamily="34" charset="0"/>
              <a:buNone/>
            </a:pP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عنصر نائب لرقم الشريحة 3"/>
          <p:cNvSpPr>
            <a:spLocks noGrp="1"/>
          </p:cNvSpPr>
          <p:nvPr>
            <p:ph type="sldNum" sz="quarter" idx="10"/>
          </p:nvPr>
        </p:nvSpPr>
        <p:spPr bwMode="auto">
          <a:noFill/>
          <a:ln>
            <a:miter lim="800000"/>
            <a:headEnd/>
            <a:tailEnd/>
          </a:ln>
        </p:spPr>
        <p:txBody>
          <a:bodyPr/>
          <a:lstStyle/>
          <a:p>
            <a:fld id="{20E88591-5750-40FF-8321-7DC1DABC400E}" type="slidenum">
              <a:rPr lang="ar-SA" smtClean="0">
                <a:cs typeface="Arial" pitchFamily="34" charset="0"/>
              </a:rPr>
              <a:pPr/>
              <a:t>79</a:t>
            </a:fld>
            <a:endParaRPr lang="en-US" smtClean="0">
              <a:cs typeface="Arial" pitchFamily="34" charset="0"/>
            </a:endParaRPr>
          </a:p>
        </p:txBody>
      </p:sp>
      <p:sp>
        <p:nvSpPr>
          <p:cNvPr id="3" name="Content Placeholder 2"/>
          <p:cNvSpPr>
            <a:spLocks noGrp="1"/>
          </p:cNvSpPr>
          <p:nvPr>
            <p:ph sz="quarter" idx="4294967295"/>
          </p:nvPr>
        </p:nvSpPr>
        <p:spPr>
          <a:xfrm>
            <a:off x="457200" y="1752600"/>
            <a:ext cx="8991600" cy="2743200"/>
          </a:xfrm>
        </p:spPr>
        <p:txBody>
          <a:bodyPr/>
          <a:lstStyle/>
          <a:p>
            <a:pPr marL="514350" indent="-514350" algn="just" rtl="1" eaLnBrk="1" hangingPunct="1">
              <a:buFont typeface="Arial" pitchFamily="34" charset="0"/>
              <a:buNone/>
            </a:pPr>
            <a:r>
              <a:rPr lang="ar-SA" b="1" smtClean="0">
                <a:solidFill>
                  <a:srgbClr val="00B0F0"/>
                </a:solidFill>
                <a:cs typeface="Arial" pitchFamily="34" charset="0"/>
              </a:rPr>
              <a:t>5. التغذية الراجعة الفورية: </a:t>
            </a:r>
            <a:r>
              <a:rPr lang="ar-SA" smtClean="0">
                <a:cs typeface="Arial" pitchFamily="34" charset="0"/>
              </a:rPr>
              <a:t>يقدم الحاسب التعليمي للمتعلم تقييما فوريا لإجاباته، وتتخذ التغذية الراجعة أشكالا متعددة، فقد تكون تصفيقا أو رسوما متحركة، وقد تكون إيجابية أو سلبية، ومن المهم أن تدفع التغذية الراجعة بالمتعلم نحو مزيد من التعلم.</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عنصر نائب لرقم الشريحة 3"/>
          <p:cNvSpPr>
            <a:spLocks noGrp="1"/>
          </p:cNvSpPr>
          <p:nvPr>
            <p:ph type="sldNum" sz="quarter" idx="10"/>
          </p:nvPr>
        </p:nvSpPr>
        <p:spPr bwMode="auto">
          <a:noFill/>
          <a:ln>
            <a:miter lim="800000"/>
            <a:headEnd/>
            <a:tailEnd/>
          </a:ln>
        </p:spPr>
        <p:txBody>
          <a:bodyPr/>
          <a:lstStyle/>
          <a:p>
            <a:fld id="{B9032617-FCBA-4D74-AA5D-2E809413CD06}" type="slidenum">
              <a:rPr lang="ar-SA" smtClean="0">
                <a:cs typeface="Arial" pitchFamily="34" charset="0"/>
              </a:rPr>
              <a:pPr/>
              <a:t>80</a:t>
            </a:fld>
            <a:endParaRPr lang="en-US" smtClean="0">
              <a:cs typeface="Arial" pitchFamily="34" charset="0"/>
            </a:endParaRPr>
          </a:p>
        </p:txBody>
      </p:sp>
      <p:sp>
        <p:nvSpPr>
          <p:cNvPr id="3" name="Content Placeholder 2"/>
          <p:cNvSpPr>
            <a:spLocks noGrp="1"/>
          </p:cNvSpPr>
          <p:nvPr>
            <p:ph sz="quarter" idx="4294967295"/>
          </p:nvPr>
        </p:nvSpPr>
        <p:spPr>
          <a:xfrm>
            <a:off x="533400" y="1676400"/>
            <a:ext cx="8991600" cy="2743200"/>
          </a:xfrm>
        </p:spPr>
        <p:txBody>
          <a:bodyPr/>
          <a:lstStyle/>
          <a:p>
            <a:pPr marL="514350" indent="-514350" algn="just" rtl="1" eaLnBrk="1" hangingPunct="1">
              <a:buFont typeface="Arial" pitchFamily="34" charset="0"/>
              <a:buNone/>
            </a:pPr>
            <a:r>
              <a:rPr lang="ar-SA" b="1" smtClean="0">
                <a:solidFill>
                  <a:srgbClr val="00B0F0"/>
                </a:solidFill>
                <a:cs typeface="Arial" pitchFamily="34" charset="0"/>
              </a:rPr>
              <a:t>6. تجنب المواقف الحرجة: </a:t>
            </a:r>
            <a:r>
              <a:rPr lang="ar-SA" smtClean="0">
                <a:cs typeface="Arial" pitchFamily="34" charset="0"/>
              </a:rPr>
              <a:t>قد يغلب على المتعلم عنصر الخجل أو الخوف أو الرهبة من بعض المواقف التعليمية التي يتعرض لها في التعليم التقليدي ، فيمكن للتعلم بمساعدة الحاسب الآلي أن يعينه على تجاوز تلك المواقف الحرجة.</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عنصر نائب لرقم الشريحة 3"/>
          <p:cNvSpPr>
            <a:spLocks noGrp="1"/>
          </p:cNvSpPr>
          <p:nvPr>
            <p:ph type="sldNum" sz="quarter" idx="10"/>
          </p:nvPr>
        </p:nvSpPr>
        <p:spPr bwMode="auto">
          <a:noFill/>
          <a:ln>
            <a:miter lim="800000"/>
            <a:headEnd/>
            <a:tailEnd/>
          </a:ln>
        </p:spPr>
        <p:txBody>
          <a:bodyPr/>
          <a:lstStyle/>
          <a:p>
            <a:fld id="{6A27876A-BE2D-4815-AFCE-27F0570FC27B}" type="slidenum">
              <a:rPr lang="ar-SA" smtClean="0">
                <a:cs typeface="Arial" pitchFamily="34" charset="0"/>
              </a:rPr>
              <a:pPr/>
              <a:t>81</a:t>
            </a:fld>
            <a:endParaRPr lang="en-US" smtClean="0">
              <a:cs typeface="Arial" pitchFamily="34" charset="0"/>
            </a:endParaRPr>
          </a:p>
        </p:txBody>
      </p:sp>
      <p:sp>
        <p:nvSpPr>
          <p:cNvPr id="3" name="Content Placeholder 2"/>
          <p:cNvSpPr>
            <a:spLocks noGrp="1"/>
          </p:cNvSpPr>
          <p:nvPr>
            <p:ph sz="quarter" idx="4294967295"/>
          </p:nvPr>
        </p:nvSpPr>
        <p:spPr>
          <a:xfrm>
            <a:off x="533400" y="1905000"/>
            <a:ext cx="8991600" cy="2743200"/>
          </a:xfrm>
        </p:spPr>
        <p:txBody>
          <a:bodyPr/>
          <a:lstStyle/>
          <a:p>
            <a:pPr marL="514350" indent="-514350" algn="just" rtl="1" eaLnBrk="1" hangingPunct="1">
              <a:buFont typeface="Calibri" pitchFamily="34" charset="0"/>
              <a:buAutoNum type="arabicPeriod" startAt="7"/>
            </a:pPr>
            <a:r>
              <a:rPr lang="ar-SA" b="1" smtClean="0">
                <a:solidFill>
                  <a:srgbClr val="00B0F0"/>
                </a:solidFill>
                <a:cs typeface="Arial" pitchFamily="34" charset="0"/>
              </a:rPr>
              <a:t>الوسائط المتعددة: </a:t>
            </a:r>
            <a:r>
              <a:rPr lang="ar-SA" smtClean="0">
                <a:cs typeface="Arial" pitchFamily="34" charset="0"/>
              </a:rPr>
              <a:t>يوفر الحاسب التعليمي للمتعلم بيئة تعليمية غنية بالوسائط المتعددة من نصوص وأصوات ورسو</a:t>
            </a:r>
            <a:r>
              <a:rPr lang="ar-EG" smtClean="0">
                <a:cs typeface="Arial" pitchFamily="34" charset="0"/>
              </a:rPr>
              <a:t>م</a:t>
            </a:r>
            <a:r>
              <a:rPr lang="ar-SA" smtClean="0">
                <a:cs typeface="Arial" pitchFamily="34" charset="0"/>
              </a:rPr>
              <a:t> متحركة وصور وفيديو، ويقدمها في قالب من التشويق والتحفيز، الأمر الذي يرفع مستوى التحصيل الدراسي لدى المتعلمين.</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عنصر نائب لرقم الشريحة 3"/>
          <p:cNvSpPr>
            <a:spLocks noGrp="1"/>
          </p:cNvSpPr>
          <p:nvPr>
            <p:ph type="sldNum" sz="quarter" idx="10"/>
          </p:nvPr>
        </p:nvSpPr>
        <p:spPr bwMode="auto">
          <a:noFill/>
          <a:ln>
            <a:miter lim="800000"/>
            <a:headEnd/>
            <a:tailEnd/>
          </a:ln>
        </p:spPr>
        <p:txBody>
          <a:bodyPr/>
          <a:lstStyle/>
          <a:p>
            <a:fld id="{BFB3B4A6-FE0A-42B9-8BE9-5313FA2C7B81}" type="slidenum">
              <a:rPr lang="ar-SA" smtClean="0">
                <a:cs typeface="Arial" pitchFamily="34" charset="0"/>
              </a:rPr>
              <a:pPr/>
              <a:t>82</a:t>
            </a:fld>
            <a:endParaRPr lang="en-US" smtClean="0">
              <a:cs typeface="Arial" pitchFamily="34" charset="0"/>
            </a:endParaRPr>
          </a:p>
        </p:txBody>
      </p:sp>
      <p:sp>
        <p:nvSpPr>
          <p:cNvPr id="3" name="Content Placeholder 2"/>
          <p:cNvSpPr>
            <a:spLocks noGrp="1"/>
          </p:cNvSpPr>
          <p:nvPr>
            <p:ph sz="quarter" idx="4294967295"/>
          </p:nvPr>
        </p:nvSpPr>
        <p:spPr>
          <a:xfrm>
            <a:off x="457200" y="1828800"/>
            <a:ext cx="8991600" cy="2743200"/>
          </a:xfrm>
        </p:spPr>
        <p:txBody>
          <a:bodyPr/>
          <a:lstStyle/>
          <a:p>
            <a:pPr marL="514350" indent="-514350" algn="just" rtl="1" eaLnBrk="1" hangingPunct="1">
              <a:buFont typeface="Arial" pitchFamily="34" charset="0"/>
              <a:buNone/>
            </a:pPr>
            <a:r>
              <a:rPr lang="ar-SA" b="1" smtClean="0">
                <a:solidFill>
                  <a:srgbClr val="00B0F0"/>
                </a:solidFill>
                <a:cs typeface="Arial" pitchFamily="34" charset="0"/>
              </a:rPr>
              <a:t>8. توفير الوقت والجهد: </a:t>
            </a:r>
            <a:r>
              <a:rPr lang="ar-SA" smtClean="0">
                <a:cs typeface="Arial" pitchFamily="34" charset="0"/>
              </a:rPr>
              <a:t>يقوم الحاسب التعليمي بدور كبير في توفير وقت وجهد المعلم والمتعلم، فمثلا عندما يتم تصميم وإنتاج البرمجيات التعليمية وفق منهجية علمية فإن دمجها في العملية التعليمية توفر وقتا وجهدا لكل من المعلم والمتعلم.</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عنصر نائب لرقم الشريحة 3"/>
          <p:cNvSpPr>
            <a:spLocks noGrp="1"/>
          </p:cNvSpPr>
          <p:nvPr>
            <p:ph type="sldNum" sz="quarter" idx="10"/>
          </p:nvPr>
        </p:nvSpPr>
        <p:spPr bwMode="auto">
          <a:noFill/>
          <a:ln>
            <a:miter lim="800000"/>
            <a:headEnd/>
            <a:tailEnd/>
          </a:ln>
        </p:spPr>
        <p:txBody>
          <a:bodyPr/>
          <a:lstStyle/>
          <a:p>
            <a:fld id="{21FF2CC1-B693-4A99-86C5-59D5E84D2873}" type="slidenum">
              <a:rPr lang="ar-SA" smtClean="0">
                <a:cs typeface="Arial" pitchFamily="34" charset="0"/>
              </a:rPr>
              <a:pPr/>
              <a:t>83</a:t>
            </a:fld>
            <a:endParaRPr lang="en-US" smtClean="0">
              <a:cs typeface="Arial" pitchFamily="34" charset="0"/>
            </a:endParaRPr>
          </a:p>
        </p:txBody>
      </p:sp>
      <p:sp>
        <p:nvSpPr>
          <p:cNvPr id="3" name="Content Placeholder 2"/>
          <p:cNvSpPr>
            <a:spLocks noGrp="1"/>
          </p:cNvSpPr>
          <p:nvPr>
            <p:ph sz="quarter" idx="4294967295"/>
          </p:nvPr>
        </p:nvSpPr>
        <p:spPr>
          <a:xfrm>
            <a:off x="457200" y="1676400"/>
            <a:ext cx="8991600" cy="2743200"/>
          </a:xfrm>
        </p:spPr>
        <p:txBody>
          <a:bodyPr/>
          <a:lstStyle/>
          <a:p>
            <a:pPr marL="514350" indent="-514350" algn="just" rtl="1" eaLnBrk="1" hangingPunct="1">
              <a:buFont typeface="Arial" pitchFamily="34" charset="0"/>
              <a:buNone/>
            </a:pPr>
            <a:r>
              <a:rPr lang="ar-SA" b="1" smtClean="0">
                <a:solidFill>
                  <a:srgbClr val="00B0F0"/>
                </a:solidFill>
                <a:cs typeface="Arial" pitchFamily="34" charset="0"/>
              </a:rPr>
              <a:t>9. تشجيع الابتكار والإبداع: </a:t>
            </a:r>
            <a:r>
              <a:rPr lang="ar-SA" smtClean="0">
                <a:cs typeface="Arial" pitchFamily="34" charset="0"/>
              </a:rPr>
              <a:t>يتميز الحاسب الآلي بكثرة لغات البرمجة وأدوات التأليف وبرامج الوسائط المتعددة، ويؤدي إتقانها واستخدامها إلى ارتفاع مستوى الابتكار والإبداع والثقة بالنفس لدى المتعلمين.</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عنصر نائب لرقم الشريحة 3"/>
          <p:cNvSpPr>
            <a:spLocks noGrp="1"/>
          </p:cNvSpPr>
          <p:nvPr>
            <p:ph type="sldNum" sz="quarter" idx="10"/>
          </p:nvPr>
        </p:nvSpPr>
        <p:spPr bwMode="auto">
          <a:noFill/>
          <a:ln>
            <a:miter lim="800000"/>
            <a:headEnd/>
            <a:tailEnd/>
          </a:ln>
        </p:spPr>
        <p:txBody>
          <a:bodyPr/>
          <a:lstStyle/>
          <a:p>
            <a:fld id="{10DCAEA0-1229-4EF5-80CB-263D53C5FCB3}" type="slidenum">
              <a:rPr lang="ar-SA" smtClean="0">
                <a:cs typeface="Arial" pitchFamily="34" charset="0"/>
              </a:rPr>
              <a:pPr/>
              <a:t>84</a:t>
            </a:fld>
            <a:endParaRPr lang="en-US" smtClean="0">
              <a:cs typeface="Arial" pitchFamily="34" charset="0"/>
            </a:endParaRPr>
          </a:p>
        </p:txBody>
      </p:sp>
      <p:sp>
        <p:nvSpPr>
          <p:cNvPr id="3" name="Title 1"/>
          <p:cNvSpPr>
            <a:spLocks noGrp="1"/>
          </p:cNvSpPr>
          <p:nvPr>
            <p:ph type="title"/>
          </p:nvPr>
        </p:nvSpPr>
        <p:spPr>
          <a:xfrm>
            <a:off x="1295400" y="152400"/>
            <a:ext cx="7924800" cy="1143000"/>
          </a:xfrm>
        </p:spPr>
        <p:txBody>
          <a:bodyPr/>
          <a:lstStyle/>
          <a:p>
            <a:pPr rtl="1" eaLnBrk="1" hangingPunct="1"/>
            <a:r>
              <a:rPr lang="ar-EG" sz="3200" b="1" smtClean="0">
                <a:solidFill>
                  <a:schemeClr val="tx1"/>
                </a:solidFill>
                <a:cs typeface="Arial" pitchFamily="34" charset="0"/>
              </a:rPr>
              <a:t>سلبيات</a:t>
            </a:r>
            <a:r>
              <a:rPr lang="ar-SA" sz="3200" b="1" smtClean="0">
                <a:solidFill>
                  <a:schemeClr val="tx1"/>
                </a:solidFill>
                <a:cs typeface="Arial" pitchFamily="34" charset="0"/>
              </a:rPr>
              <a:t> الحاسب التعليمي:</a:t>
            </a:r>
            <a:endParaRPr lang="en-US" sz="3200" b="1" smtClean="0">
              <a:solidFill>
                <a:schemeClr val="tx1"/>
              </a:solidFill>
              <a:cs typeface="Arial" pitchFamily="34" charset="0"/>
            </a:endParaRPr>
          </a:p>
        </p:txBody>
      </p:sp>
      <p:sp>
        <p:nvSpPr>
          <p:cNvPr id="5" name="Content Placeholder 2"/>
          <p:cNvSpPr>
            <a:spLocks noGrp="1"/>
          </p:cNvSpPr>
          <p:nvPr>
            <p:ph sz="quarter" idx="4294967295"/>
          </p:nvPr>
        </p:nvSpPr>
        <p:spPr>
          <a:xfrm>
            <a:off x="457200" y="1981200"/>
            <a:ext cx="8991600" cy="2743200"/>
          </a:xfrm>
        </p:spPr>
        <p:txBody>
          <a:bodyPr/>
          <a:lstStyle/>
          <a:p>
            <a:pPr marL="514350" indent="-514350" algn="just" rtl="1" eaLnBrk="1" hangingPunct="1">
              <a:buFont typeface="Calibri" pitchFamily="34" charset="0"/>
              <a:buAutoNum type="arabicPeriod"/>
            </a:pPr>
            <a:r>
              <a:rPr lang="ar-SA" b="1" smtClean="0">
                <a:solidFill>
                  <a:srgbClr val="00B0F0"/>
                </a:solidFill>
                <a:cs typeface="Arial" pitchFamily="34" charset="0"/>
              </a:rPr>
              <a:t>ارتفاع التكاليف: </a:t>
            </a:r>
            <a:r>
              <a:rPr lang="ar-SA" smtClean="0">
                <a:cs typeface="Arial" pitchFamily="34" charset="0"/>
              </a:rPr>
              <a:t>يتطلب التعليم بمساعدة الحاسب الآلي تجهيزات مادية كثيرة كأجهزة الحاسب الآلي وشبكات الاتصالات وبرامج التشغيل وغيرها ، الأمر الذي يستدعي تخصيص ميزانيات كافية لهذا الغرض.</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عنصر نائب لرقم الشريحة 3"/>
          <p:cNvSpPr>
            <a:spLocks noGrp="1"/>
          </p:cNvSpPr>
          <p:nvPr>
            <p:ph type="sldNum" sz="quarter" idx="10"/>
          </p:nvPr>
        </p:nvSpPr>
        <p:spPr bwMode="auto">
          <a:noFill/>
          <a:ln>
            <a:miter lim="800000"/>
            <a:headEnd/>
            <a:tailEnd/>
          </a:ln>
        </p:spPr>
        <p:txBody>
          <a:bodyPr/>
          <a:lstStyle/>
          <a:p>
            <a:fld id="{BB8F907F-EFF8-4184-A997-A788E217D8C9}" type="slidenum">
              <a:rPr lang="ar-SA" smtClean="0">
                <a:cs typeface="Arial" pitchFamily="34" charset="0"/>
              </a:rPr>
              <a:pPr/>
              <a:t>85</a:t>
            </a:fld>
            <a:endParaRPr lang="en-US" smtClean="0">
              <a:cs typeface="Arial" pitchFamily="34" charset="0"/>
            </a:endParaRPr>
          </a:p>
        </p:txBody>
      </p:sp>
      <p:sp>
        <p:nvSpPr>
          <p:cNvPr id="5" name="Content Placeholder 2"/>
          <p:cNvSpPr>
            <a:spLocks noGrp="1"/>
          </p:cNvSpPr>
          <p:nvPr>
            <p:ph sz="quarter" idx="4294967295"/>
          </p:nvPr>
        </p:nvSpPr>
        <p:spPr>
          <a:xfrm>
            <a:off x="533400" y="1295400"/>
            <a:ext cx="8991600" cy="3048000"/>
          </a:xfrm>
        </p:spPr>
        <p:txBody>
          <a:bodyPr/>
          <a:lstStyle/>
          <a:p>
            <a:pPr marL="514350" indent="-514350" algn="just" rtl="1" eaLnBrk="1" hangingPunct="1">
              <a:buFont typeface="Arial" pitchFamily="34" charset="0"/>
              <a:buNone/>
            </a:pPr>
            <a:endParaRPr lang="en-US" smtClean="0">
              <a:cs typeface="Arial" pitchFamily="34" charset="0"/>
            </a:endParaRPr>
          </a:p>
          <a:p>
            <a:pPr marL="514350" indent="-514350" algn="just" rtl="1" eaLnBrk="1" hangingPunct="1">
              <a:buFont typeface="Arial" pitchFamily="34" charset="0"/>
              <a:buNone/>
            </a:pPr>
            <a:r>
              <a:rPr lang="ar-SA" b="1" smtClean="0">
                <a:solidFill>
                  <a:srgbClr val="00B0F0"/>
                </a:solidFill>
                <a:cs typeface="Arial" pitchFamily="34" charset="0"/>
              </a:rPr>
              <a:t>2. قصوره عن تدريس بعض المواد: </a:t>
            </a:r>
            <a:r>
              <a:rPr lang="ar-SA" smtClean="0">
                <a:cs typeface="Arial" pitchFamily="34" charset="0"/>
              </a:rPr>
              <a:t>تحتاج بعض المواد الدراسية التدريب على مهارات حركية وتجارب معملية كمواد الكيمياء والفيزياء والأحياء والتربية البدنية ، وحيث إن الحاسب الآلي يقتصر على الجوانب العقلية والوجدانية فإنه يقصر عن تدريس عدد من المواد الدراسية التي تتطلب مهارات أخرى.</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عنصر نائب لرقم الشريحة 3"/>
          <p:cNvSpPr>
            <a:spLocks noGrp="1"/>
          </p:cNvSpPr>
          <p:nvPr>
            <p:ph type="sldNum" sz="quarter" idx="10"/>
          </p:nvPr>
        </p:nvSpPr>
        <p:spPr bwMode="auto">
          <a:noFill/>
          <a:ln>
            <a:miter lim="800000"/>
            <a:headEnd/>
            <a:tailEnd/>
          </a:ln>
        </p:spPr>
        <p:txBody>
          <a:bodyPr/>
          <a:lstStyle/>
          <a:p>
            <a:fld id="{BB5E8C81-6916-4503-8C92-6A7B4B2EF00C}" type="slidenum">
              <a:rPr lang="ar-SA" smtClean="0">
                <a:cs typeface="Arial" pitchFamily="34" charset="0"/>
              </a:rPr>
              <a:pPr/>
              <a:t>86</a:t>
            </a:fld>
            <a:endParaRPr lang="en-US" smtClean="0">
              <a:cs typeface="Arial" pitchFamily="34" charset="0"/>
            </a:endParaRPr>
          </a:p>
        </p:txBody>
      </p:sp>
      <p:sp>
        <p:nvSpPr>
          <p:cNvPr id="5" name="Content Placeholder 2"/>
          <p:cNvSpPr>
            <a:spLocks noGrp="1"/>
          </p:cNvSpPr>
          <p:nvPr>
            <p:ph sz="quarter" idx="4294967295"/>
          </p:nvPr>
        </p:nvSpPr>
        <p:spPr>
          <a:xfrm>
            <a:off x="381000" y="1828800"/>
            <a:ext cx="8991600" cy="2743200"/>
          </a:xfrm>
        </p:spPr>
        <p:txBody>
          <a:bodyPr/>
          <a:lstStyle/>
          <a:p>
            <a:pPr marL="514350" indent="-514350" algn="just" rtl="1" eaLnBrk="1" hangingPunct="1">
              <a:buFont typeface="Calibri" pitchFamily="34" charset="0"/>
              <a:buAutoNum type="arabicPeriod" startAt="3"/>
            </a:pPr>
            <a:r>
              <a:rPr lang="ar-SA" b="1" smtClean="0">
                <a:solidFill>
                  <a:srgbClr val="00B0F0"/>
                </a:solidFill>
                <a:cs typeface="Arial" pitchFamily="34" charset="0"/>
              </a:rPr>
              <a:t>تدني مستوى التفاعل الدراسي: </a:t>
            </a:r>
            <a:r>
              <a:rPr lang="ar-SA" smtClean="0">
                <a:cs typeface="Arial" pitchFamily="34" charset="0"/>
              </a:rPr>
              <a:t>عندما تتباعد المسافات بين المعلم والمتعلم وتختلف أوقات مشاركتهما في الموقف التعليمي فإن مستوى التفاعل بين المتعلم والمعلم من جهة وبين المتعلم والمحتوى التعليمي من جهة أخرى تنحدر إلى مستويات دنيا ، الأمر الذي ينعكس سلبا على مستوى التحصيل الدراسي.</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عنصر نائب لرقم الشريحة 3"/>
          <p:cNvSpPr>
            <a:spLocks noGrp="1"/>
          </p:cNvSpPr>
          <p:nvPr>
            <p:ph type="sldNum" sz="quarter" idx="10"/>
          </p:nvPr>
        </p:nvSpPr>
        <p:spPr bwMode="auto">
          <a:noFill/>
          <a:ln>
            <a:miter lim="800000"/>
            <a:headEnd/>
            <a:tailEnd/>
          </a:ln>
        </p:spPr>
        <p:txBody>
          <a:bodyPr/>
          <a:lstStyle/>
          <a:p>
            <a:fld id="{A5A509BC-D469-41C6-8DF0-D3E82A4F03F9}" type="slidenum">
              <a:rPr lang="ar-SA" smtClean="0">
                <a:cs typeface="Arial" pitchFamily="34" charset="0"/>
              </a:rPr>
              <a:pPr/>
              <a:t>87</a:t>
            </a:fld>
            <a:endParaRPr lang="en-US" smtClean="0">
              <a:cs typeface="Arial" pitchFamily="34" charset="0"/>
            </a:endParaRPr>
          </a:p>
        </p:txBody>
      </p:sp>
      <p:sp>
        <p:nvSpPr>
          <p:cNvPr id="3" name="Content Placeholder 2"/>
          <p:cNvSpPr>
            <a:spLocks noGrp="1"/>
          </p:cNvSpPr>
          <p:nvPr>
            <p:ph sz="quarter" idx="4294967295"/>
          </p:nvPr>
        </p:nvSpPr>
        <p:spPr>
          <a:xfrm>
            <a:off x="381000" y="1828800"/>
            <a:ext cx="8991600" cy="2743200"/>
          </a:xfrm>
        </p:spPr>
        <p:txBody>
          <a:bodyPr/>
          <a:lstStyle/>
          <a:p>
            <a:pPr marL="514350" indent="-514350" algn="just" rtl="1" eaLnBrk="1" hangingPunct="1">
              <a:buFont typeface="Arial" pitchFamily="34" charset="0"/>
              <a:buNone/>
            </a:pPr>
            <a:r>
              <a:rPr lang="ar-SA" b="1" smtClean="0">
                <a:solidFill>
                  <a:srgbClr val="00B0F0"/>
                </a:solidFill>
                <a:cs typeface="Arial" pitchFamily="34" charset="0"/>
              </a:rPr>
              <a:t>4. ضعف التواصل الاجتماعي: </a:t>
            </a:r>
            <a:r>
              <a:rPr lang="ar-SA" smtClean="0">
                <a:cs typeface="Arial" pitchFamily="34" charset="0"/>
              </a:rPr>
              <a:t>عندما يهيمن الحاسب الآلي على العملية التعليمية فإن مهارات التواصل الاجتماعي بين المعلم والمتعلم من جهة وبين المتعلمين أنفسهم من جهة أخرى تضعف بشكل ملحوظ</a:t>
            </a:r>
            <a:r>
              <a:rPr lang="ar-EG" smtClean="0">
                <a:cs typeface="Arial" pitchFamily="34" charset="0"/>
              </a:rPr>
              <a:t>.</a:t>
            </a:r>
            <a:endParaRPr lang="en-US" smtClean="0">
              <a:cs typeface="Arial" pitchFamily="34" charset="0"/>
            </a:endParaRPr>
          </a:p>
          <a:p>
            <a:pPr marL="514350" indent="-514350" algn="just" rtl="1" eaLnBrk="1" hangingPunct="1">
              <a:buFont typeface="Arial" pitchFamily="34" charset="0"/>
              <a:buNone/>
            </a:pP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عنصر نائب لرقم الشريحة 3"/>
          <p:cNvSpPr>
            <a:spLocks noGrp="1"/>
          </p:cNvSpPr>
          <p:nvPr>
            <p:ph type="sldNum" sz="quarter" idx="10"/>
          </p:nvPr>
        </p:nvSpPr>
        <p:spPr bwMode="auto">
          <a:noFill/>
          <a:ln>
            <a:miter lim="800000"/>
            <a:headEnd/>
            <a:tailEnd/>
          </a:ln>
        </p:spPr>
        <p:txBody>
          <a:bodyPr/>
          <a:lstStyle/>
          <a:p>
            <a:fld id="{A70735AF-6CDB-4B86-9990-F7BCF6427D29}" type="slidenum">
              <a:rPr lang="ar-SA" smtClean="0">
                <a:cs typeface="Arial" pitchFamily="34" charset="0"/>
              </a:rPr>
              <a:pPr/>
              <a:t>88</a:t>
            </a:fld>
            <a:endParaRPr lang="en-US" smtClean="0">
              <a:cs typeface="Arial" pitchFamily="34" charset="0"/>
            </a:endParaRPr>
          </a:p>
        </p:txBody>
      </p:sp>
      <p:sp>
        <p:nvSpPr>
          <p:cNvPr id="3" name="Content Placeholder 2"/>
          <p:cNvSpPr>
            <a:spLocks noGrp="1"/>
          </p:cNvSpPr>
          <p:nvPr>
            <p:ph sz="quarter" idx="4294967295"/>
          </p:nvPr>
        </p:nvSpPr>
        <p:spPr>
          <a:xfrm>
            <a:off x="457200" y="1676400"/>
            <a:ext cx="8991600" cy="2743200"/>
          </a:xfrm>
        </p:spPr>
        <p:txBody>
          <a:bodyPr/>
          <a:lstStyle/>
          <a:p>
            <a:pPr marL="514350" indent="-514350" algn="just" rtl="1" eaLnBrk="1" hangingPunct="1">
              <a:buFont typeface="Arial" pitchFamily="34" charset="0"/>
              <a:buNone/>
            </a:pPr>
            <a:r>
              <a:rPr lang="ar-SA" b="1" smtClean="0">
                <a:solidFill>
                  <a:srgbClr val="00B0F0"/>
                </a:solidFill>
                <a:cs typeface="Arial" pitchFamily="34" charset="0"/>
              </a:rPr>
              <a:t>5. ندرة البرمجيات التعليمية المناسبة: </a:t>
            </a:r>
            <a:r>
              <a:rPr lang="ar-SA" smtClean="0">
                <a:cs typeface="Arial" pitchFamily="34" charset="0"/>
              </a:rPr>
              <a:t>تتوفر في الأسواق برمجيات تعليمية كثيرة، ولكنها تتفاوت فيما بينها من حيث قوة المحتوى العلمي وجودة التصميم ومستوى التفاعل</a:t>
            </a:r>
            <a:r>
              <a:rPr lang="ar-EG" smtClean="0">
                <a:cs typeface="Arial" pitchFamily="34" charset="0"/>
              </a:rPr>
              <a:t>.</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عنصر نائب لرقم الشريحة 3"/>
          <p:cNvSpPr>
            <a:spLocks noGrp="1"/>
          </p:cNvSpPr>
          <p:nvPr>
            <p:ph type="sldNum" sz="quarter" idx="10"/>
          </p:nvPr>
        </p:nvSpPr>
        <p:spPr bwMode="auto">
          <a:noFill/>
          <a:ln>
            <a:miter lim="800000"/>
            <a:headEnd/>
            <a:tailEnd/>
          </a:ln>
        </p:spPr>
        <p:txBody>
          <a:bodyPr/>
          <a:lstStyle/>
          <a:p>
            <a:fld id="{D8C63FA8-749E-4500-A1AC-EDD73DD6EF04}" type="slidenum">
              <a:rPr lang="ar-SA" smtClean="0">
                <a:cs typeface="Arial" pitchFamily="34" charset="0"/>
              </a:rPr>
              <a:pPr/>
              <a:t>89</a:t>
            </a:fld>
            <a:endParaRPr lang="en-US" smtClean="0">
              <a:cs typeface="Arial" pitchFamily="34" charset="0"/>
            </a:endParaRPr>
          </a:p>
        </p:txBody>
      </p:sp>
      <p:sp>
        <p:nvSpPr>
          <p:cNvPr id="3" name="Title 1"/>
          <p:cNvSpPr>
            <a:spLocks noGrp="1"/>
          </p:cNvSpPr>
          <p:nvPr>
            <p:ph type="title"/>
          </p:nvPr>
        </p:nvSpPr>
        <p:spPr>
          <a:xfrm>
            <a:off x="1371600" y="152400"/>
            <a:ext cx="7924800" cy="1143000"/>
          </a:xfrm>
        </p:spPr>
        <p:txBody>
          <a:bodyPr/>
          <a:lstStyle/>
          <a:p>
            <a:pPr rtl="1" eaLnBrk="1" hangingPunct="1"/>
            <a:r>
              <a:rPr lang="ar-SA" sz="3200" b="1" smtClean="0">
                <a:solidFill>
                  <a:schemeClr val="tx1"/>
                </a:solidFill>
                <a:cs typeface="Arial" pitchFamily="34" charset="0"/>
              </a:rPr>
              <a:t>شروط نجاح تطبيق الحاسب التعليمي:</a:t>
            </a:r>
            <a:endParaRPr lang="en-US" sz="3200" b="1" smtClean="0">
              <a:solidFill>
                <a:schemeClr val="tx1"/>
              </a:solidFill>
              <a:cs typeface="Arial" pitchFamily="34" charset="0"/>
            </a:endParaRPr>
          </a:p>
        </p:txBody>
      </p:sp>
      <p:sp>
        <p:nvSpPr>
          <p:cNvPr id="5" name="Content Placeholder 2"/>
          <p:cNvSpPr>
            <a:spLocks noGrp="1"/>
          </p:cNvSpPr>
          <p:nvPr>
            <p:ph sz="quarter" idx="4294967295"/>
          </p:nvPr>
        </p:nvSpPr>
        <p:spPr>
          <a:xfrm>
            <a:off x="533400" y="1752600"/>
            <a:ext cx="8991600" cy="2743200"/>
          </a:xfrm>
        </p:spPr>
        <p:txBody>
          <a:bodyPr/>
          <a:lstStyle/>
          <a:p>
            <a:pPr marL="514350" indent="-514350" algn="just" rtl="1" eaLnBrk="1" hangingPunct="1">
              <a:buFont typeface="Calibri" pitchFamily="34" charset="0"/>
              <a:buAutoNum type="arabicPeriod"/>
            </a:pPr>
            <a:r>
              <a:rPr lang="ar-SA" smtClean="0">
                <a:cs typeface="Arial" pitchFamily="34" charset="0"/>
              </a:rPr>
              <a:t>ضرورة تدريب المعلمين على إستراتيجية واضحة لتطبيق الحاسب التعليمي وفق منهجية علمية سليمة ، وإلا فقد يؤدي التطبيق العشوائي إلى نتائج عكسية.</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عنصر نائب لرقم الشريحة 3"/>
          <p:cNvSpPr>
            <a:spLocks noGrp="1"/>
          </p:cNvSpPr>
          <p:nvPr>
            <p:ph type="sldNum" sz="quarter" idx="10"/>
          </p:nvPr>
        </p:nvSpPr>
        <p:spPr bwMode="auto">
          <a:noFill/>
          <a:ln>
            <a:miter lim="800000"/>
            <a:headEnd/>
            <a:tailEnd/>
          </a:ln>
        </p:spPr>
        <p:txBody>
          <a:bodyPr/>
          <a:lstStyle/>
          <a:p>
            <a:fld id="{088D6D6E-08F0-427B-A13C-8CB08AD9825D}" type="slidenum">
              <a:rPr lang="ar-SA" smtClean="0">
                <a:cs typeface="Arial" pitchFamily="34" charset="0"/>
              </a:rPr>
              <a:pPr/>
              <a:t>90</a:t>
            </a:fld>
            <a:endParaRPr lang="en-US" smtClean="0">
              <a:cs typeface="Arial" pitchFamily="34" charset="0"/>
            </a:endParaRPr>
          </a:p>
        </p:txBody>
      </p:sp>
      <p:sp>
        <p:nvSpPr>
          <p:cNvPr id="5" name="Content Placeholder 2"/>
          <p:cNvSpPr>
            <a:spLocks noGrp="1"/>
          </p:cNvSpPr>
          <p:nvPr>
            <p:ph sz="quarter" idx="4294967295"/>
          </p:nvPr>
        </p:nvSpPr>
        <p:spPr>
          <a:xfrm>
            <a:off x="609600" y="1600200"/>
            <a:ext cx="8991600" cy="3581400"/>
          </a:xfrm>
        </p:spPr>
        <p:txBody>
          <a:bodyPr/>
          <a:lstStyle/>
          <a:p>
            <a:pPr marL="514350" indent="-514350" algn="just" rtl="1" eaLnBrk="1" hangingPunct="1">
              <a:buFont typeface="Arial" pitchFamily="34" charset="0"/>
              <a:buNone/>
            </a:pPr>
            <a:r>
              <a:rPr lang="ar-SA" smtClean="0">
                <a:cs typeface="Arial" pitchFamily="34" charset="0"/>
              </a:rPr>
              <a:t>2. توسيع دائرة مهارات الحاسب الآلي اللازمة لتطبيق الحاسب التعليمي بحيث لا تقتصر على برامج الأوفيس والإنترنت، بل تمتد لتشمل التدريب على استخدام أجهزة وبرامج حاسوبية متقدمة مثل الماسح الضوئي وكاميرا التصوير والفيديو الرقمية والسبورة الذكية/التفاعلية وبرامج عرض وإعداد الصوت والصور والفيديو وبرامج إدارة المقررات الإلكترونية عبر الإنترنت وأدوات تأليف الوسائط المتعددة وبرامج تصميم المواقع الإلكترونية.</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عنصر نائب لرقم الشريحة 3"/>
          <p:cNvSpPr>
            <a:spLocks noGrp="1"/>
          </p:cNvSpPr>
          <p:nvPr>
            <p:ph type="sldNum" sz="quarter" idx="10"/>
          </p:nvPr>
        </p:nvSpPr>
        <p:spPr bwMode="auto">
          <a:noFill/>
          <a:ln>
            <a:miter lim="800000"/>
            <a:headEnd/>
            <a:tailEnd/>
          </a:ln>
        </p:spPr>
        <p:txBody>
          <a:bodyPr/>
          <a:lstStyle/>
          <a:p>
            <a:fld id="{71B779DF-765F-4576-9EC0-43C4227A7E7E}" type="slidenum">
              <a:rPr lang="ar-SA" smtClean="0">
                <a:cs typeface="Arial" pitchFamily="34" charset="0"/>
              </a:rPr>
              <a:pPr/>
              <a:t>91</a:t>
            </a:fld>
            <a:endParaRPr lang="en-US" smtClean="0">
              <a:cs typeface="Arial" pitchFamily="34" charset="0"/>
            </a:endParaRPr>
          </a:p>
        </p:txBody>
      </p:sp>
      <p:sp>
        <p:nvSpPr>
          <p:cNvPr id="5" name="Content Placeholder 2"/>
          <p:cNvSpPr>
            <a:spLocks noGrp="1"/>
          </p:cNvSpPr>
          <p:nvPr>
            <p:ph sz="quarter" idx="4294967295"/>
          </p:nvPr>
        </p:nvSpPr>
        <p:spPr>
          <a:xfrm>
            <a:off x="457200" y="1676400"/>
            <a:ext cx="8991600" cy="2743200"/>
          </a:xfrm>
        </p:spPr>
        <p:txBody>
          <a:bodyPr/>
          <a:lstStyle/>
          <a:p>
            <a:pPr marL="514350" indent="-514350" algn="just" rtl="1" eaLnBrk="1" hangingPunct="1">
              <a:buFont typeface="Calibri" pitchFamily="34" charset="0"/>
              <a:buAutoNum type="arabicPeriod" startAt="3"/>
            </a:pPr>
            <a:r>
              <a:rPr lang="ar-SA" smtClean="0">
                <a:cs typeface="Arial" pitchFamily="34" charset="0"/>
              </a:rPr>
              <a:t>توفير بيئة تقنية حاسوبية في المدارس تعتمد على التعليم الإلكتروني والوسائط المتعددة والبرمجيات التعليمية ، بحيث تتكامل فيها الأجهزة والبرامج مع ضرورة التحديث الدوري والصيانة الدورية لها وتوفير الدعم الفني للمعلمين.</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عنصر نائب لرقم الشريحة 3"/>
          <p:cNvSpPr>
            <a:spLocks noGrp="1"/>
          </p:cNvSpPr>
          <p:nvPr>
            <p:ph type="sldNum" sz="quarter" idx="10"/>
          </p:nvPr>
        </p:nvSpPr>
        <p:spPr bwMode="auto">
          <a:noFill/>
          <a:ln>
            <a:miter lim="800000"/>
            <a:headEnd/>
            <a:tailEnd/>
          </a:ln>
        </p:spPr>
        <p:txBody>
          <a:bodyPr/>
          <a:lstStyle/>
          <a:p>
            <a:fld id="{3456BECA-F7C9-42C0-B5AB-ED695F273B3A}" type="slidenum">
              <a:rPr lang="ar-SA" smtClean="0">
                <a:cs typeface="Arial" pitchFamily="34" charset="0"/>
              </a:rPr>
              <a:pPr/>
              <a:t>92</a:t>
            </a:fld>
            <a:endParaRPr lang="en-US" smtClean="0">
              <a:cs typeface="Arial" pitchFamily="34" charset="0"/>
            </a:endParaRPr>
          </a:p>
        </p:txBody>
      </p:sp>
      <p:sp>
        <p:nvSpPr>
          <p:cNvPr id="5" name="Content Placeholder 2"/>
          <p:cNvSpPr>
            <a:spLocks noGrp="1"/>
          </p:cNvSpPr>
          <p:nvPr>
            <p:ph sz="quarter" idx="4294967295"/>
          </p:nvPr>
        </p:nvSpPr>
        <p:spPr>
          <a:xfrm>
            <a:off x="457200" y="1676400"/>
            <a:ext cx="8991600" cy="3200400"/>
          </a:xfrm>
        </p:spPr>
        <p:txBody>
          <a:bodyPr/>
          <a:lstStyle/>
          <a:p>
            <a:pPr marL="514350" indent="-514350" algn="just" rtl="1" eaLnBrk="1" hangingPunct="1">
              <a:buFont typeface="Calibri" pitchFamily="34" charset="0"/>
              <a:buAutoNum type="arabicPeriod" startAt="4"/>
            </a:pPr>
            <a:r>
              <a:rPr lang="ar-SA" smtClean="0">
                <a:cs typeface="Arial" pitchFamily="34" charset="0"/>
              </a:rPr>
              <a:t>تشجيع المعلمين على المبادرة بتطبيق الحاسب التعليمي من خلال الحوافز المالية والمكافآت التشجيعية لهم وقيام الإدارة بدعمهم ومؤازرتهم والإشادة بتجاربهم.</a:t>
            </a:r>
            <a:endParaRPr lang="ar-EG" smtClean="0">
              <a:cs typeface="Arial" pitchFamily="34" charset="0"/>
            </a:endParaRPr>
          </a:p>
          <a:p>
            <a:pPr marL="514350" indent="-514350" algn="just" rtl="1" eaLnBrk="1" hangingPunct="1">
              <a:buFont typeface="Calibri" pitchFamily="34" charset="0"/>
              <a:buAutoNum type="arabicPeriod" startAt="4"/>
            </a:pPr>
            <a:r>
              <a:rPr lang="ar-SA" smtClean="0">
                <a:cs typeface="Arial" pitchFamily="34" charset="0"/>
              </a:rPr>
              <a:t>اغتنام النظرة الإيجابية للمعلمين تجاه الحاسب الآلي ودوره في التدريس بإزالة العوائق التي تحد من تطبيقهم للحاسب التعليمي في تدريسهم.</a:t>
            </a:r>
            <a:endParaRPr lang="en-US" smtClean="0">
              <a:cs typeface="Arial" pitchFamily="34" charset="0"/>
            </a:endParaRPr>
          </a:p>
          <a:p>
            <a:pPr marL="514350" indent="-514350" algn="just" rtl="1" eaLnBrk="1" hangingPunct="1">
              <a:buFont typeface="Calibri" pitchFamily="34" charset="0"/>
              <a:buAutoNum type="arabicPeriod" startAt="4"/>
            </a:pP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sz="quarter" idx="4294967295"/>
          </p:nvPr>
        </p:nvSpPr>
        <p:spPr>
          <a:xfrm>
            <a:off x="457200" y="1828800"/>
            <a:ext cx="8991600" cy="3276600"/>
          </a:xfrm>
        </p:spPr>
        <p:txBody>
          <a:bodyPr/>
          <a:lstStyle/>
          <a:p>
            <a:pPr marL="514350" indent="-514350" algn="just" rtl="1" eaLnBrk="1" hangingPunct="1">
              <a:buFont typeface="Calibri" pitchFamily="34" charset="0"/>
              <a:buAutoNum type="arabicPeriod" startAt="6"/>
            </a:pPr>
            <a:r>
              <a:rPr lang="ar-SA" smtClean="0">
                <a:cs typeface="Arial" pitchFamily="34" charset="0"/>
              </a:rPr>
              <a:t>تقييم تجارب تطبيق الحاسب التعليمي من خلال إجراء بحوث بطريقة دراسة الحالات لتحديد عوامل نجاح/فشل تلك التجارب وتقويمها وتطويرها.</a:t>
            </a:r>
            <a:endParaRPr lang="en-US" smtClean="0">
              <a:cs typeface="Arial" pitchFamily="34" charset="0"/>
            </a:endParaRPr>
          </a:p>
          <a:p>
            <a:pPr marL="514350" indent="-514350" algn="just" rtl="1" eaLnBrk="1" hangingPunct="1">
              <a:buFont typeface="Calibri" pitchFamily="34" charset="0"/>
              <a:buAutoNum type="arabicPeriod" startAt="6"/>
            </a:pPr>
            <a:r>
              <a:rPr lang="ar-SA" smtClean="0">
                <a:cs typeface="Arial" pitchFamily="34" charset="0"/>
              </a:rPr>
              <a:t>عرض التجارب الناجحة لعملية تطبيق الحاسب التعليمي والاستفادة منها في تدريب المعلمين الراغبين في خوض تلك التجربة.</a:t>
            </a:r>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4</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8"/>
            <a:ext cx="8877300" cy="1752600"/>
          </a:xfrm>
          <a:prstGeom prst="rect">
            <a:avLst/>
          </a:prstGeom>
          <a:noFill/>
          <a:ln w="9525">
            <a:noFill/>
            <a:miter lim="800000"/>
            <a:headEnd/>
            <a:tailEnd/>
          </a:ln>
        </p:spPr>
        <p:txBody>
          <a:bodyPr/>
          <a:lstStyle/>
          <a:p>
            <a:pPr algn="ctr">
              <a:buFont typeface="Arial" pitchFamily="34" charset="0"/>
              <a:buNone/>
              <a:defRPr/>
            </a:pPr>
            <a:r>
              <a:rPr lang="ar-SA" sz="4000" b="1" dirty="0">
                <a:solidFill>
                  <a:srgbClr val="313B4A"/>
                </a:solidFill>
                <a:effectLst>
                  <a:outerShdw blurRad="38100" dist="38100" dir="2700000" algn="tl">
                    <a:srgbClr val="C0C0C0"/>
                  </a:outerShdw>
                </a:effectLst>
              </a:rPr>
              <a:t>الإدارة التعليمية باستخدام الحاسب الآلي (1)</a:t>
            </a:r>
          </a:p>
          <a:p>
            <a:pPr algn="ctr">
              <a:buFont typeface="Arial" pitchFamily="34" charset="0"/>
              <a:buNone/>
              <a:defRPr/>
            </a:pPr>
            <a:r>
              <a:rPr lang="en-US" sz="3600" b="1" dirty="0">
                <a:solidFill>
                  <a:srgbClr val="000000"/>
                </a:solidFill>
                <a:effectLst>
                  <a:outerShdw blurRad="38100" dist="38100" dir="2700000" algn="tl">
                    <a:srgbClr val="C0C0C0"/>
                  </a:outerShdw>
                </a:effectLst>
                <a:latin typeface="Arial Unicode MS" pitchFamily="34" charset="-128"/>
                <a:ea typeface="Arial Unicode MS" pitchFamily="34" charset="-128"/>
                <a:cs typeface="Arial Unicode MS" pitchFamily="34" charset="-128"/>
              </a:rPr>
              <a:t>Computer </a:t>
            </a:r>
            <a:r>
              <a:rPr lang="en-US" sz="3600" b="1" dirty="0" err="1">
                <a:solidFill>
                  <a:srgbClr val="000000"/>
                </a:solidFill>
                <a:effectLst>
                  <a:outerShdw blurRad="38100" dist="38100" dir="2700000" algn="tl">
                    <a:srgbClr val="C0C0C0"/>
                  </a:outerShdw>
                </a:effectLst>
                <a:latin typeface="Arial Unicode MS" pitchFamily="34" charset="-128"/>
                <a:ea typeface="Arial Unicode MS" pitchFamily="34" charset="-128"/>
                <a:cs typeface="Arial Unicode MS" pitchFamily="34" charset="-128"/>
              </a:rPr>
              <a:t>Manaed</a:t>
            </a:r>
            <a:r>
              <a:rPr lang="en-US" sz="3600" b="1" dirty="0">
                <a:solidFill>
                  <a:srgbClr val="000000"/>
                </a:solidFill>
                <a:effectLst>
                  <a:outerShdw blurRad="38100" dist="38100" dir="2700000" algn="tl">
                    <a:srgbClr val="C0C0C0"/>
                  </a:outerShdw>
                </a:effectLst>
                <a:latin typeface="Arial Unicode MS" pitchFamily="34" charset="-128"/>
                <a:ea typeface="Arial Unicode MS" pitchFamily="34" charset="-128"/>
                <a:cs typeface="Arial Unicode MS" pitchFamily="34" charset="-128"/>
              </a:rPr>
              <a:t> Instruction CMI</a:t>
            </a:r>
            <a:endParaRPr lang="ar-SA" sz="3600" b="1" dirty="0">
              <a:solidFill>
                <a:srgbClr val="000000"/>
              </a:solidFill>
              <a:effectLst>
                <a:outerShdw blurRad="38100" dist="38100" dir="2700000" algn="tl">
                  <a:srgbClr val="C0C0C0"/>
                </a:outerShdw>
              </a:effectLst>
              <a:latin typeface="Arial Unicode MS" pitchFamily="34" charset="-128"/>
              <a:ea typeface="Arial Unicode MS" pitchFamily="34" charset="-128"/>
              <a:cs typeface="Arial Unicode MS" pitchFamily="34" charset="-128"/>
            </a:endParaRPr>
          </a:p>
          <a:p>
            <a:pPr algn="ctr">
              <a:buFont typeface="Arial" pitchFamily="34" charset="0"/>
              <a:buNone/>
              <a:defRPr/>
            </a:pPr>
            <a:endParaRPr lang="en-US" sz="4000" b="1" dirty="0">
              <a:solidFill>
                <a:srgbClr val="313B4A"/>
              </a:solidFill>
              <a:effectLst>
                <a:outerShdw blurRad="38100" dist="38100" dir="2700000" algn="tl">
                  <a:srgbClr val="C0C0C0"/>
                </a:outerShdw>
              </a:effectLst>
            </a:endParaRPr>
          </a:p>
        </p:txBody>
      </p:sp>
      <p:sp>
        <p:nvSpPr>
          <p:cNvPr id="14340" name="Slide Number Placeholder 2"/>
          <p:cNvSpPr>
            <a:spLocks noGrp="1"/>
          </p:cNvSpPr>
          <p:nvPr>
            <p:ph type="sldNum" sz="quarter" idx="10"/>
          </p:nvPr>
        </p:nvSpPr>
        <p:spPr bwMode="auto">
          <a:noFill/>
          <a:ln>
            <a:miter lim="800000"/>
            <a:headEnd/>
            <a:tailEnd/>
          </a:ln>
        </p:spPr>
        <p:txBody>
          <a:bodyPr/>
          <a:lstStyle/>
          <a:p>
            <a:fld id="{A5FC07FA-DAE5-497D-A20A-C5C0E131C0F4}" type="slidenum">
              <a:rPr lang="ar-SA" smtClean="0">
                <a:cs typeface="Arial" pitchFamily="34" charset="0"/>
              </a:rPr>
              <a:pPr/>
              <a:t>94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صر نائب للمحتوى 2"/>
          <p:cNvSpPr>
            <a:spLocks noGrp="1"/>
          </p:cNvSpPr>
          <p:nvPr>
            <p:ph idx="1"/>
          </p:nvPr>
        </p:nvSpPr>
        <p:spPr>
          <a:xfrm>
            <a:off x="609600" y="1295400"/>
            <a:ext cx="8839200" cy="4267200"/>
          </a:xfrm>
        </p:spPr>
        <p:txBody>
          <a:bodyPr/>
          <a:lstStyle/>
          <a:p>
            <a:pPr eaLnBrk="1" hangingPunct="1"/>
            <a:endParaRPr lang="ar-SA" b="1" smtClean="0">
              <a:solidFill>
                <a:schemeClr val="tx1"/>
              </a:solidFill>
              <a:cs typeface="Arial" pitchFamily="34" charset="0"/>
            </a:endParaRPr>
          </a:p>
          <a:p>
            <a:pPr eaLnBrk="1" hangingPunct="1"/>
            <a:r>
              <a:rPr lang="ar-SA" b="1" smtClean="0">
                <a:solidFill>
                  <a:schemeClr val="tx1"/>
                </a:solidFill>
                <a:cs typeface="Arial" pitchFamily="34" charset="0"/>
              </a:rPr>
              <a:t>المحور الأول: مصطلحات  خاصة بالادارة التعليمية</a:t>
            </a:r>
          </a:p>
          <a:p>
            <a:pPr eaLnBrk="1" hangingPunct="1"/>
            <a:r>
              <a:rPr lang="ar-SA" b="1" smtClean="0">
                <a:solidFill>
                  <a:schemeClr val="tx1"/>
                </a:solidFill>
                <a:cs typeface="Arial" pitchFamily="34" charset="0"/>
              </a:rPr>
              <a:t>المحور الثاني: الخدمات المرتبطة بالمؤسسة التعليمية</a:t>
            </a:r>
          </a:p>
          <a:p>
            <a:pPr eaLnBrk="1" hangingPunct="1"/>
            <a:r>
              <a:rPr lang="ar-SA" smtClean="0">
                <a:cs typeface="Arial" pitchFamily="34" charset="0"/>
              </a:rPr>
              <a:t>1- الخدمات المتعلقة بشؤون الطلاب</a:t>
            </a:r>
          </a:p>
          <a:p>
            <a:pPr eaLnBrk="1" hangingPunct="1"/>
            <a:r>
              <a:rPr lang="ar-SA" smtClean="0">
                <a:cs typeface="Arial" pitchFamily="34" charset="0"/>
              </a:rPr>
              <a:t>2- الخدمات المتعلقة بشؤون الموظفين</a:t>
            </a:r>
          </a:p>
          <a:p>
            <a:pPr eaLnBrk="1" hangingPunct="1"/>
            <a:r>
              <a:rPr lang="ar-SA" smtClean="0">
                <a:cs typeface="Arial" pitchFamily="34" charset="0"/>
              </a:rPr>
              <a:t>3- الخدمات المتعلقة بشؤؤن المؤسسة التعليمية</a:t>
            </a:r>
          </a:p>
        </p:txBody>
      </p:sp>
      <p:sp>
        <p:nvSpPr>
          <p:cNvPr id="15363" name="Title 1"/>
          <p:cNvSpPr>
            <a:spLocks noGrp="1"/>
          </p:cNvSpPr>
          <p:nvPr>
            <p:ph type="title"/>
          </p:nvPr>
        </p:nvSpPr>
        <p:spPr/>
        <p:txBody>
          <a:bodyPr/>
          <a:lstStyle/>
          <a:p>
            <a:pPr eaLnBrk="1" hangingPunct="1"/>
            <a:r>
              <a:rPr lang="ar-SA" smtClean="0">
                <a:solidFill>
                  <a:srgbClr val="FF0000"/>
                </a:solidFill>
                <a:cs typeface="Arial" pitchFamily="34" charset="0"/>
              </a:rPr>
              <a:t>محاور المحاضرة</a:t>
            </a:r>
            <a:endParaRPr lang="en-US" smtClean="0">
              <a:solidFill>
                <a:srgbClr val="FF0000"/>
              </a:solidFill>
              <a:cs typeface="Arial" pitchFamily="34" charset="0"/>
            </a:endParaRPr>
          </a:p>
        </p:txBody>
      </p:sp>
      <p:sp>
        <p:nvSpPr>
          <p:cNvPr id="15364" name="Slide Number Placeholder 3"/>
          <p:cNvSpPr>
            <a:spLocks noGrp="1"/>
          </p:cNvSpPr>
          <p:nvPr>
            <p:ph type="sldNum" sz="quarter" idx="10"/>
          </p:nvPr>
        </p:nvSpPr>
        <p:spPr bwMode="auto">
          <a:noFill/>
          <a:ln>
            <a:miter lim="800000"/>
            <a:headEnd/>
            <a:tailEnd/>
          </a:ln>
        </p:spPr>
        <p:txBody>
          <a:bodyPr/>
          <a:lstStyle/>
          <a:p>
            <a:fld id="{B8DDA088-5691-44D4-8AD9-381561DCBC8F}" type="slidenum">
              <a:rPr lang="ar-SA" smtClean="0">
                <a:cs typeface="Arial" pitchFamily="34" charset="0"/>
              </a:rPr>
              <a:pPr/>
              <a:t>95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صر نائب لرقم الشريحة 3"/>
          <p:cNvSpPr>
            <a:spLocks noGrp="1"/>
          </p:cNvSpPr>
          <p:nvPr>
            <p:ph type="sldNum" sz="quarter" idx="10"/>
          </p:nvPr>
        </p:nvSpPr>
        <p:spPr bwMode="auto">
          <a:noFill/>
          <a:ln>
            <a:miter lim="800000"/>
            <a:headEnd/>
            <a:tailEnd/>
          </a:ln>
        </p:spPr>
        <p:txBody>
          <a:bodyPr/>
          <a:lstStyle/>
          <a:p>
            <a:fld id="{E317A732-745D-46B6-9373-B4CEE7CF401C}" type="slidenum">
              <a:rPr lang="ar-SA" smtClean="0">
                <a:cs typeface="Arial" pitchFamily="34" charset="0"/>
              </a:rPr>
              <a:pPr/>
              <a:t>96</a:t>
            </a:fld>
            <a:endParaRPr lang="en-US" smtClean="0">
              <a:cs typeface="Arial" pitchFamily="34" charset="0"/>
            </a:endParaRPr>
          </a:p>
        </p:txBody>
      </p:sp>
      <p:sp>
        <p:nvSpPr>
          <p:cNvPr id="5" name="مستطيل 4"/>
          <p:cNvSpPr>
            <a:spLocks noChangeArrowheads="1"/>
          </p:cNvSpPr>
          <p:nvPr/>
        </p:nvSpPr>
        <p:spPr bwMode="auto">
          <a:xfrm>
            <a:off x="712788" y="1371600"/>
            <a:ext cx="8812212" cy="2554288"/>
          </a:xfrm>
          <a:prstGeom prst="rect">
            <a:avLst/>
          </a:prstGeom>
          <a:noFill/>
          <a:ln w="9525">
            <a:noFill/>
            <a:miter lim="800000"/>
            <a:headEnd/>
            <a:tailEnd/>
          </a:ln>
        </p:spPr>
        <p:txBody>
          <a:bodyPr>
            <a:spAutoFit/>
          </a:bodyPr>
          <a:lstStyle/>
          <a:p>
            <a:pPr algn="ctr">
              <a:defRPr/>
            </a:pPr>
            <a:endParaRPr lang="ar-SA" sz="3200" b="1" dirty="0">
              <a:solidFill>
                <a:srgbClr val="0000FF"/>
              </a:solidFill>
              <a:cs typeface="+mn-cs"/>
            </a:endParaRPr>
          </a:p>
          <a:p>
            <a:pPr algn="justLow">
              <a:defRPr/>
            </a:pPr>
            <a:r>
              <a:rPr lang="ar-SA" sz="3200" dirty="0">
                <a:solidFill>
                  <a:srgbClr val="0E478A"/>
                </a:solidFill>
                <a:latin typeface="+mn-lt"/>
                <a:cs typeface="Arial" charset="0"/>
              </a:rPr>
              <a:t>تتطور التقنيات الحاسوبية في العصر الحديث بصورة مذهلة في جميع المجالات الحياتية وقد تزامن تطورها مع رخص ثمنها وسهولة الحصول عليها الأمر الذي جعلها جزءا مهما في كل تجديد تقوم </a:t>
            </a:r>
            <a:r>
              <a:rPr lang="ar-SA" sz="3200" dirty="0" err="1">
                <a:solidFill>
                  <a:srgbClr val="0E478A"/>
                </a:solidFill>
                <a:latin typeface="+mn-lt"/>
                <a:cs typeface="Arial" charset="0"/>
              </a:rPr>
              <a:t>به</a:t>
            </a:r>
            <a:r>
              <a:rPr lang="ar-SA" sz="3200" dirty="0">
                <a:solidFill>
                  <a:srgbClr val="0E478A"/>
                </a:solidFill>
                <a:latin typeface="+mn-lt"/>
                <a:cs typeface="Arial" charset="0"/>
              </a:rPr>
              <a:t> المؤسسات نحو التطور والإبداع.</a:t>
            </a:r>
            <a:endParaRPr lang="en-US" sz="3200" dirty="0">
              <a:solidFill>
                <a:srgbClr val="0E478A"/>
              </a:solidFill>
              <a:latin typeface="+mn-lt"/>
              <a:cs typeface="Arial" charset="0"/>
            </a:endParaRPr>
          </a:p>
        </p:txBody>
      </p:sp>
      <p:sp>
        <p:nvSpPr>
          <p:cNvPr id="16388" name="مستطيل 5"/>
          <p:cNvSpPr>
            <a:spLocks noChangeArrowheads="1"/>
          </p:cNvSpPr>
          <p:nvPr/>
        </p:nvSpPr>
        <p:spPr bwMode="auto">
          <a:xfrm>
            <a:off x="7945438" y="533400"/>
            <a:ext cx="1277937" cy="646113"/>
          </a:xfrm>
          <a:prstGeom prst="rect">
            <a:avLst/>
          </a:prstGeom>
          <a:noFill/>
          <a:ln w="9525">
            <a:noFill/>
            <a:miter lim="800000"/>
            <a:headEnd/>
            <a:tailEnd/>
          </a:ln>
        </p:spPr>
        <p:txBody>
          <a:bodyPr wrap="none">
            <a:spAutoFit/>
          </a:bodyPr>
          <a:lstStyle/>
          <a:p>
            <a:r>
              <a:rPr lang="ar-SA" sz="3600" b="1"/>
              <a:t>المقدمة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heel(1)">
                                      <p:cBhvr>
                                        <p:cTn id="7"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رقم الشريحة 3"/>
          <p:cNvSpPr>
            <a:spLocks noGrp="1"/>
          </p:cNvSpPr>
          <p:nvPr>
            <p:ph type="sldNum" sz="quarter" idx="10"/>
          </p:nvPr>
        </p:nvSpPr>
        <p:spPr bwMode="auto">
          <a:noFill/>
          <a:ln>
            <a:miter lim="800000"/>
            <a:headEnd/>
            <a:tailEnd/>
          </a:ln>
        </p:spPr>
        <p:txBody>
          <a:bodyPr/>
          <a:lstStyle/>
          <a:p>
            <a:fld id="{A7E66029-C694-49E2-8BEF-0FBE8CD1AD1E}" type="slidenum">
              <a:rPr lang="ar-SA" smtClean="0">
                <a:cs typeface="Arial" pitchFamily="34" charset="0"/>
              </a:rPr>
              <a:pPr/>
              <a:t>97</a:t>
            </a:fld>
            <a:endParaRPr lang="en-US" smtClean="0">
              <a:cs typeface="Arial" pitchFamily="34" charset="0"/>
            </a:endParaRPr>
          </a:p>
        </p:txBody>
      </p:sp>
      <p:sp>
        <p:nvSpPr>
          <p:cNvPr id="3" name="مستطيل 2"/>
          <p:cNvSpPr>
            <a:spLocks noChangeArrowheads="1"/>
          </p:cNvSpPr>
          <p:nvPr/>
        </p:nvSpPr>
        <p:spPr bwMode="auto">
          <a:xfrm>
            <a:off x="179388" y="1697038"/>
            <a:ext cx="9193212" cy="4094162"/>
          </a:xfrm>
          <a:prstGeom prst="rect">
            <a:avLst/>
          </a:prstGeom>
          <a:noFill/>
          <a:ln w="9525">
            <a:noFill/>
            <a:miter lim="800000"/>
            <a:headEnd/>
            <a:tailEnd/>
          </a:ln>
        </p:spPr>
        <p:txBody>
          <a:bodyPr>
            <a:spAutoFit/>
          </a:bodyPr>
          <a:lstStyle/>
          <a:p>
            <a:pPr marL="342900" indent="-342900" rtl="0">
              <a:spcBef>
                <a:spcPct val="20000"/>
              </a:spcBef>
              <a:defRPr/>
            </a:pPr>
            <a:r>
              <a:rPr lang="ar-SA" sz="2000" b="1" dirty="0">
                <a:solidFill>
                  <a:srgbClr val="0E478A"/>
                </a:solidFill>
                <a:latin typeface="+mn-lt"/>
                <a:cs typeface="Arial" charset="0"/>
              </a:rPr>
              <a:t> الإشراف على الأنشطة ذات العلاقة </a:t>
            </a:r>
            <a:r>
              <a:rPr lang="ar-SA" sz="2000" b="1" dirty="0" err="1">
                <a:solidFill>
                  <a:srgbClr val="0E478A"/>
                </a:solidFill>
                <a:latin typeface="+mn-lt"/>
                <a:cs typeface="Arial" charset="0"/>
              </a:rPr>
              <a:t>بكفاءه</a:t>
            </a:r>
            <a:r>
              <a:rPr lang="ar-SA" sz="2000" b="1" dirty="0">
                <a:solidFill>
                  <a:srgbClr val="0E478A"/>
                </a:solidFill>
                <a:latin typeface="+mn-lt"/>
                <a:cs typeface="Arial" charset="0"/>
              </a:rPr>
              <a:t> واقتدار.</a:t>
            </a:r>
            <a:r>
              <a:rPr lang="en-US" sz="2000" b="1" dirty="0">
                <a:solidFill>
                  <a:srgbClr val="0E478A"/>
                </a:solidFill>
                <a:latin typeface="+mn-lt"/>
                <a:cs typeface="Arial" charset="0"/>
              </a:rPr>
              <a:t>-</a:t>
            </a:r>
            <a:endParaRPr lang="ar-SA" sz="2000" b="1" dirty="0">
              <a:solidFill>
                <a:srgbClr val="0E478A"/>
              </a:solidFill>
              <a:latin typeface="+mn-lt"/>
              <a:cs typeface="Arial" charset="0"/>
            </a:endParaRPr>
          </a:p>
          <a:p>
            <a:pPr marL="342900" indent="-342900" rtl="0">
              <a:spcBef>
                <a:spcPct val="20000"/>
              </a:spcBef>
              <a:defRPr/>
            </a:pPr>
            <a:r>
              <a:rPr lang="ar-SA" sz="2000" b="1" dirty="0">
                <a:solidFill>
                  <a:srgbClr val="0E478A"/>
                </a:solidFill>
                <a:latin typeface="+mn-lt"/>
                <a:cs typeface="Arial" charset="0"/>
              </a:rPr>
              <a:t> تحويل البيانات إلى معلومات حديثة وصحيحة ومترابطة.</a:t>
            </a:r>
            <a:r>
              <a:rPr lang="en-US" sz="2000" b="1" dirty="0">
                <a:solidFill>
                  <a:srgbClr val="0E478A"/>
                </a:solidFill>
                <a:latin typeface="+mn-lt"/>
                <a:cs typeface="Arial" charset="0"/>
              </a:rPr>
              <a:t>-</a:t>
            </a:r>
            <a:endParaRPr lang="ar-SA" sz="2000" b="1" dirty="0">
              <a:solidFill>
                <a:srgbClr val="0E478A"/>
              </a:solidFill>
              <a:latin typeface="+mn-lt"/>
              <a:cs typeface="Arial" charset="0"/>
            </a:endParaRPr>
          </a:p>
          <a:p>
            <a:pPr marL="342900" indent="-342900" rtl="0">
              <a:spcBef>
                <a:spcPct val="20000"/>
              </a:spcBef>
              <a:defRPr/>
            </a:pPr>
            <a:r>
              <a:rPr lang="ar-SA" sz="2000" b="1" dirty="0">
                <a:solidFill>
                  <a:srgbClr val="0E478A"/>
                </a:solidFill>
                <a:latin typeface="+mn-lt"/>
                <a:cs typeface="Arial" charset="0"/>
              </a:rPr>
              <a:t>- التخلص من الطريقة التقليدية في تخزين المعلومات واسترجاعها.</a:t>
            </a:r>
          </a:p>
          <a:p>
            <a:pPr marL="342900" indent="-342900" rtl="0">
              <a:spcBef>
                <a:spcPct val="20000"/>
              </a:spcBef>
              <a:defRPr/>
            </a:pPr>
            <a:r>
              <a:rPr lang="ar-SA" sz="2000" b="1" dirty="0">
                <a:solidFill>
                  <a:srgbClr val="0E478A"/>
                </a:solidFill>
                <a:latin typeface="+mn-lt"/>
                <a:cs typeface="Arial" charset="0"/>
              </a:rPr>
              <a:t>- سرعة البحث عن المعلومة واسترجاعها وتخزينها.</a:t>
            </a:r>
          </a:p>
          <a:p>
            <a:pPr marL="342900" indent="-342900" rtl="0">
              <a:spcBef>
                <a:spcPct val="20000"/>
              </a:spcBef>
              <a:defRPr/>
            </a:pPr>
            <a:r>
              <a:rPr lang="ar-SA" sz="2000" b="1" dirty="0">
                <a:solidFill>
                  <a:srgbClr val="0E478A"/>
                </a:solidFill>
                <a:latin typeface="+mn-lt"/>
                <a:cs typeface="Arial" charset="0"/>
              </a:rPr>
              <a:t>- المساعد على اتخاذ القرارات بناء على معطيات دقيقة.</a:t>
            </a:r>
          </a:p>
          <a:p>
            <a:pPr marL="342900" indent="-342900" rtl="0">
              <a:spcBef>
                <a:spcPct val="20000"/>
              </a:spcBef>
              <a:defRPr/>
            </a:pPr>
            <a:r>
              <a:rPr lang="ar-SA" sz="2000" b="1" dirty="0">
                <a:solidFill>
                  <a:srgbClr val="0E478A"/>
                </a:solidFill>
                <a:latin typeface="+mn-lt"/>
                <a:cs typeface="Arial" charset="0"/>
              </a:rPr>
              <a:t>- انجاز الأعمال الإدارية بسرعة فائقة ودقة بالغة.</a:t>
            </a:r>
          </a:p>
          <a:p>
            <a:pPr marL="342900" indent="-342900" rtl="0">
              <a:spcBef>
                <a:spcPct val="20000"/>
              </a:spcBef>
              <a:defRPr/>
            </a:pPr>
            <a:r>
              <a:rPr lang="ar-SA" sz="2000" b="1" dirty="0">
                <a:solidFill>
                  <a:srgbClr val="0E478A"/>
                </a:solidFill>
                <a:latin typeface="+mn-lt"/>
                <a:cs typeface="Arial" charset="0"/>
              </a:rPr>
              <a:t>- توفير الوقت والجهد في أداء المهام الإدارية المختلفة.</a:t>
            </a:r>
          </a:p>
          <a:p>
            <a:pPr marL="342900" indent="-342900" rtl="0">
              <a:spcBef>
                <a:spcPct val="20000"/>
              </a:spcBef>
              <a:defRPr/>
            </a:pPr>
            <a:r>
              <a:rPr lang="ar-SA" sz="2000" b="1" dirty="0">
                <a:solidFill>
                  <a:srgbClr val="0E478A"/>
                </a:solidFill>
                <a:latin typeface="+mn-lt"/>
                <a:cs typeface="Arial" charset="0"/>
              </a:rPr>
              <a:t>- سهولة التواصل والتعاون بين الفريق الإداري.</a:t>
            </a:r>
          </a:p>
          <a:p>
            <a:pPr marL="342900" indent="-342900" rtl="0">
              <a:spcBef>
                <a:spcPct val="20000"/>
              </a:spcBef>
              <a:defRPr/>
            </a:pPr>
            <a:r>
              <a:rPr lang="ar-SA" sz="2000" b="1" dirty="0">
                <a:solidFill>
                  <a:srgbClr val="0E478A"/>
                </a:solidFill>
                <a:latin typeface="+mn-lt"/>
                <a:cs typeface="Arial" charset="0"/>
              </a:rPr>
              <a:t>- إمكانية ارتباط المركز الرئيسي بفروعه المتباعدة.</a:t>
            </a:r>
          </a:p>
          <a:p>
            <a:pPr marL="342900" indent="-342900" rtl="0">
              <a:spcBef>
                <a:spcPct val="20000"/>
              </a:spcBef>
              <a:defRPr/>
            </a:pPr>
            <a:r>
              <a:rPr lang="ar-SA" sz="2000" b="1" dirty="0">
                <a:solidFill>
                  <a:srgbClr val="0E478A"/>
                </a:solidFill>
                <a:latin typeface="+mn-lt"/>
                <a:cs typeface="Arial" charset="0"/>
              </a:rPr>
              <a:t>- رفع مستوى الإنتاجية من خلال استخدام التطبيقات الحاسوبية.</a:t>
            </a:r>
          </a:p>
          <a:p>
            <a:pPr marL="342900" indent="-342900" rtl="0">
              <a:spcBef>
                <a:spcPct val="20000"/>
              </a:spcBef>
              <a:defRPr/>
            </a:pPr>
            <a:r>
              <a:rPr lang="ar-SA" sz="2000" b="1" dirty="0">
                <a:solidFill>
                  <a:srgbClr val="0E478A"/>
                </a:solidFill>
                <a:latin typeface="+mn-lt"/>
                <a:cs typeface="Arial" charset="0"/>
              </a:rPr>
              <a:t>- تحقيق جودة العمل الإداري الناتج عن مرونة التعامل مع المعلومات</a:t>
            </a:r>
            <a:r>
              <a:rPr lang="ar-SA" sz="1200" b="1" dirty="0">
                <a:solidFill>
                  <a:srgbClr val="006600"/>
                </a:solidFill>
                <a:cs typeface="+mn-cs"/>
              </a:rPr>
              <a:t>.</a:t>
            </a:r>
          </a:p>
        </p:txBody>
      </p:sp>
      <p:sp>
        <p:nvSpPr>
          <p:cNvPr id="17412" name="مستطيل 4"/>
          <p:cNvSpPr>
            <a:spLocks noChangeArrowheads="1"/>
          </p:cNvSpPr>
          <p:nvPr/>
        </p:nvSpPr>
        <p:spPr bwMode="auto">
          <a:xfrm>
            <a:off x="3810000" y="457200"/>
            <a:ext cx="5464175" cy="523875"/>
          </a:xfrm>
          <a:prstGeom prst="rect">
            <a:avLst/>
          </a:prstGeom>
          <a:noFill/>
          <a:ln w="9525">
            <a:noFill/>
            <a:miter lim="800000"/>
            <a:headEnd/>
            <a:tailEnd/>
          </a:ln>
        </p:spPr>
        <p:txBody>
          <a:bodyPr wrap="none">
            <a:spAutoFit/>
          </a:bodyPr>
          <a:lstStyle/>
          <a:p>
            <a:pPr algn="ctr"/>
            <a:r>
              <a:rPr lang="ar-SA" sz="2800" b="1"/>
              <a:t> دخول الحاسب في المجال الإداري وإيجابياته: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2000"/>
                                        <p:tgtEl>
                                          <p:spTgt spid="3">
                                            <p:txEl>
                                              <p:pRg st="0" end="0"/>
                                            </p:txEl>
                                          </p:spTgt>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up)">
                                      <p:cBhvr>
                                        <p:cTn id="11" dur="2000"/>
                                        <p:tgtEl>
                                          <p:spTgt spid="3">
                                            <p:txEl>
                                              <p:pRg st="1" end="1"/>
                                            </p:txEl>
                                          </p:spTgt>
                                        </p:tgtEl>
                                      </p:cBhvr>
                                    </p:animEffect>
                                  </p:childTnLst>
                                </p:cTn>
                              </p:par>
                            </p:childTnLst>
                          </p:cTn>
                        </p:par>
                        <p:par>
                          <p:cTn id="12" fill="hold">
                            <p:stCondLst>
                              <p:cond delay="4000"/>
                            </p:stCondLst>
                            <p:childTnLst>
                              <p:par>
                                <p:cTn id="13" presetID="22" presetClass="entr" presetSubtype="1"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up)">
                                      <p:cBhvr>
                                        <p:cTn id="15" dur="2000"/>
                                        <p:tgtEl>
                                          <p:spTgt spid="3">
                                            <p:txEl>
                                              <p:pRg st="2" end="2"/>
                                            </p:txEl>
                                          </p:spTgt>
                                        </p:tgtEl>
                                      </p:cBhvr>
                                    </p:animEffect>
                                  </p:childTnLst>
                                </p:cTn>
                              </p:par>
                            </p:childTnLst>
                          </p:cTn>
                        </p:par>
                        <p:par>
                          <p:cTn id="16" fill="hold">
                            <p:stCondLst>
                              <p:cond delay="6000"/>
                            </p:stCondLst>
                            <p:childTnLst>
                              <p:par>
                                <p:cTn id="17" presetID="22" presetClass="entr" presetSubtype="1"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up)">
                                      <p:cBhvr>
                                        <p:cTn id="19" dur="2000"/>
                                        <p:tgtEl>
                                          <p:spTgt spid="3">
                                            <p:txEl>
                                              <p:pRg st="3" end="3"/>
                                            </p:txEl>
                                          </p:spTgt>
                                        </p:tgtEl>
                                      </p:cBhvr>
                                    </p:animEffect>
                                  </p:childTnLst>
                                </p:cTn>
                              </p:par>
                            </p:childTnLst>
                          </p:cTn>
                        </p:par>
                        <p:par>
                          <p:cTn id="20" fill="hold">
                            <p:stCondLst>
                              <p:cond delay="8000"/>
                            </p:stCondLst>
                            <p:childTnLst>
                              <p:par>
                                <p:cTn id="21" presetID="22" presetClass="entr" presetSubtype="1"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up)">
                                      <p:cBhvr>
                                        <p:cTn id="23" dur="2000"/>
                                        <p:tgtEl>
                                          <p:spTgt spid="3">
                                            <p:txEl>
                                              <p:pRg st="4" end="4"/>
                                            </p:txEl>
                                          </p:spTgt>
                                        </p:tgtEl>
                                      </p:cBhvr>
                                    </p:animEffect>
                                  </p:childTnLst>
                                </p:cTn>
                              </p:par>
                            </p:childTnLst>
                          </p:cTn>
                        </p:par>
                        <p:par>
                          <p:cTn id="24" fill="hold">
                            <p:stCondLst>
                              <p:cond delay="10000"/>
                            </p:stCondLst>
                            <p:childTnLst>
                              <p:par>
                                <p:cTn id="25" presetID="22" presetClass="entr" presetSubtype="1"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up)">
                                      <p:cBhvr>
                                        <p:cTn id="27" dur="2000"/>
                                        <p:tgtEl>
                                          <p:spTgt spid="3">
                                            <p:txEl>
                                              <p:pRg st="5" end="5"/>
                                            </p:txEl>
                                          </p:spTgt>
                                        </p:tgtEl>
                                      </p:cBhvr>
                                    </p:animEffect>
                                  </p:childTnLst>
                                </p:cTn>
                              </p:par>
                            </p:childTnLst>
                          </p:cTn>
                        </p:par>
                        <p:par>
                          <p:cTn id="28" fill="hold">
                            <p:stCondLst>
                              <p:cond delay="12000"/>
                            </p:stCondLst>
                            <p:childTnLst>
                              <p:par>
                                <p:cTn id="29" presetID="22" presetClass="entr" presetSubtype="1"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up)">
                                      <p:cBhvr>
                                        <p:cTn id="31" dur="2000"/>
                                        <p:tgtEl>
                                          <p:spTgt spid="3">
                                            <p:txEl>
                                              <p:pRg st="6" end="6"/>
                                            </p:txEl>
                                          </p:spTgt>
                                        </p:tgtEl>
                                      </p:cBhvr>
                                    </p:animEffect>
                                  </p:childTnLst>
                                </p:cTn>
                              </p:par>
                            </p:childTnLst>
                          </p:cTn>
                        </p:par>
                        <p:par>
                          <p:cTn id="32" fill="hold">
                            <p:stCondLst>
                              <p:cond delay="14000"/>
                            </p:stCondLst>
                            <p:childTnLst>
                              <p:par>
                                <p:cTn id="33" presetID="22" presetClass="entr" presetSubtype="1"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wipe(up)">
                                      <p:cBhvr>
                                        <p:cTn id="35" dur="2000"/>
                                        <p:tgtEl>
                                          <p:spTgt spid="3">
                                            <p:txEl>
                                              <p:pRg st="7" end="7"/>
                                            </p:txEl>
                                          </p:spTgt>
                                        </p:tgtEl>
                                      </p:cBhvr>
                                    </p:animEffect>
                                  </p:childTnLst>
                                </p:cTn>
                              </p:par>
                            </p:childTnLst>
                          </p:cTn>
                        </p:par>
                        <p:par>
                          <p:cTn id="36" fill="hold">
                            <p:stCondLst>
                              <p:cond delay="16000"/>
                            </p:stCondLst>
                            <p:childTnLst>
                              <p:par>
                                <p:cTn id="37" presetID="22" presetClass="entr" presetSubtype="1" fill="hold" grpId="0"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wipe(up)">
                                      <p:cBhvr>
                                        <p:cTn id="39" dur="2000"/>
                                        <p:tgtEl>
                                          <p:spTgt spid="3">
                                            <p:txEl>
                                              <p:pRg st="8" end="8"/>
                                            </p:txEl>
                                          </p:spTgt>
                                        </p:tgtEl>
                                      </p:cBhvr>
                                    </p:animEffect>
                                  </p:childTnLst>
                                </p:cTn>
                              </p:par>
                            </p:childTnLst>
                          </p:cTn>
                        </p:par>
                        <p:par>
                          <p:cTn id="40" fill="hold">
                            <p:stCondLst>
                              <p:cond delay="18000"/>
                            </p:stCondLst>
                            <p:childTnLst>
                              <p:par>
                                <p:cTn id="41" presetID="22" presetClass="entr" presetSubtype="1" fill="hold" grpId="0" nodeType="after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wipe(up)">
                                      <p:cBhvr>
                                        <p:cTn id="43" dur="2000"/>
                                        <p:tgtEl>
                                          <p:spTgt spid="3">
                                            <p:txEl>
                                              <p:pRg st="9" end="9"/>
                                            </p:txEl>
                                          </p:spTgt>
                                        </p:tgtEl>
                                      </p:cBhvr>
                                    </p:animEffect>
                                  </p:childTnLst>
                                </p:cTn>
                              </p:par>
                            </p:childTnLst>
                          </p:cTn>
                        </p:par>
                        <p:par>
                          <p:cTn id="44" fill="hold">
                            <p:stCondLst>
                              <p:cond delay="20000"/>
                            </p:stCondLst>
                            <p:childTnLst>
                              <p:par>
                                <p:cTn id="45" presetID="22" presetClass="entr" presetSubtype="1" fill="hold" grpId="0" nodeType="after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wipe(up)">
                                      <p:cBhvr>
                                        <p:cTn id="47"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3"/>
          <p:cNvSpPr>
            <a:spLocks noGrp="1"/>
          </p:cNvSpPr>
          <p:nvPr>
            <p:ph type="sldNum" sz="quarter" idx="10"/>
          </p:nvPr>
        </p:nvSpPr>
        <p:spPr bwMode="auto">
          <a:noFill/>
          <a:ln>
            <a:miter lim="800000"/>
            <a:headEnd/>
            <a:tailEnd/>
          </a:ln>
        </p:spPr>
        <p:txBody>
          <a:bodyPr/>
          <a:lstStyle/>
          <a:p>
            <a:fld id="{6B29859E-E3BA-4FF4-B3E8-10437971D50D}" type="slidenum">
              <a:rPr lang="ar-SA" smtClean="0">
                <a:cs typeface="Arial" pitchFamily="34" charset="0"/>
              </a:rPr>
              <a:pPr/>
              <a:t>98</a:t>
            </a:fld>
            <a:endParaRPr lang="en-US" smtClean="0">
              <a:cs typeface="Arial" pitchFamily="34" charset="0"/>
            </a:endParaRPr>
          </a:p>
        </p:txBody>
      </p:sp>
      <p:sp>
        <p:nvSpPr>
          <p:cNvPr id="18435" name="Title 1"/>
          <p:cNvSpPr>
            <a:spLocks noGrp="1"/>
          </p:cNvSpPr>
          <p:nvPr>
            <p:ph type="title"/>
          </p:nvPr>
        </p:nvSpPr>
        <p:spPr>
          <a:xfrm>
            <a:off x="3733800" y="503238"/>
            <a:ext cx="5524500" cy="868362"/>
          </a:xfrm>
        </p:spPr>
        <p:txBody>
          <a:bodyPr/>
          <a:lstStyle/>
          <a:p>
            <a:pPr eaLnBrk="1" hangingPunct="1"/>
            <a:r>
              <a:rPr lang="ar-SA" sz="4000" smtClean="0">
                <a:solidFill>
                  <a:schemeClr val="tx1"/>
                </a:solidFill>
                <a:cs typeface="Arial" pitchFamily="34" charset="0"/>
              </a:rPr>
              <a:t>مصطلحات أو تعريفات</a:t>
            </a:r>
            <a:r>
              <a:rPr lang="ar-SA" sz="4000" b="1" smtClean="0">
                <a:cs typeface="Arial" pitchFamily="34" charset="0"/>
              </a:rPr>
              <a:t/>
            </a:r>
            <a:br>
              <a:rPr lang="ar-SA" sz="4000" b="1" smtClean="0">
                <a:cs typeface="Arial" pitchFamily="34" charset="0"/>
              </a:rPr>
            </a:br>
            <a:endParaRPr lang="en-US" sz="4000" smtClean="0">
              <a:latin typeface="Arial" pitchFamily="34" charset="0"/>
              <a:cs typeface="Arial" pitchFamily="34" charset="0"/>
            </a:endParaRPr>
          </a:p>
        </p:txBody>
      </p:sp>
      <p:sp>
        <p:nvSpPr>
          <p:cNvPr id="18436" name="Content Placeholder 2"/>
          <p:cNvSpPr>
            <a:spLocks noGrp="1"/>
          </p:cNvSpPr>
          <p:nvPr>
            <p:ph idx="1"/>
          </p:nvPr>
        </p:nvSpPr>
        <p:spPr>
          <a:xfrm>
            <a:off x="685800" y="1447800"/>
            <a:ext cx="8915400" cy="4830763"/>
          </a:xfrm>
        </p:spPr>
        <p:txBody>
          <a:bodyPr/>
          <a:lstStyle/>
          <a:p>
            <a:pPr algn="justLow" rtl="1" eaLnBrk="1" hangingPunct="1"/>
            <a:endParaRPr lang="ar-SA" smtClean="0">
              <a:solidFill>
                <a:srgbClr val="FF0000"/>
              </a:solidFill>
              <a:cs typeface="Arial" pitchFamily="34" charset="0"/>
            </a:endParaRPr>
          </a:p>
          <a:p>
            <a:pPr algn="justLow" rtl="1" eaLnBrk="1" hangingPunct="1"/>
            <a:r>
              <a:rPr lang="ar-SA" smtClean="0">
                <a:solidFill>
                  <a:srgbClr val="C00000"/>
                </a:solidFill>
                <a:cs typeface="Arial" pitchFamily="34" charset="0"/>
              </a:rPr>
              <a:t>الإدارة المدرسية: </a:t>
            </a:r>
            <a:r>
              <a:rPr lang="ar-SA" smtClean="0">
                <a:solidFill>
                  <a:srgbClr val="003300"/>
                </a:solidFill>
                <a:cs typeface="Arial" pitchFamily="34" charset="0"/>
              </a:rPr>
              <a:t> </a:t>
            </a:r>
            <a:r>
              <a:rPr lang="ar-SA" smtClean="0">
                <a:solidFill>
                  <a:srgbClr val="0070C0"/>
                </a:solidFill>
                <a:cs typeface="Arial" pitchFamily="34" charset="0"/>
              </a:rPr>
              <a:t>هي الجهود التي يبذلها الفريق الإداري داخل المدرسة(طلاب، معلمين، موظفين من إداريين وفنيين)، وتتمحور حول الإشراف على سير العملية التعليمية بكفاءة, وتشمل خدمات متعلقة بشؤون الطلاب, وخدمات متعلقة بشؤون الموظفين من معلمين وإداريين وفنيين, وخدمات متعلقة بشؤون المؤسسة التعليمية.</a:t>
            </a:r>
          </a:p>
          <a:p>
            <a:pPr algn="justLow" rtl="1" eaLnBrk="1" hangingPunct="1"/>
            <a:endParaRPr lang="ar-SA" sz="900" smtClean="0">
              <a:solidFill>
                <a:srgbClr val="0070C0"/>
              </a:solidFill>
              <a:cs typeface="Arial" pitchFamily="34" charset="0"/>
            </a:endParaRPr>
          </a:p>
          <a:p>
            <a:pPr algn="justLow" rtl="1" eaLnBrk="1" hangingPunct="1"/>
            <a:endParaRPr lang="en-US" smtClean="0">
              <a:latin typeface="Arial" pitchFamily="34" charset="0"/>
              <a:cs typeface="Arial" pitchFamily="34" charset="0"/>
            </a:endParaRPr>
          </a:p>
        </p:txBody>
      </p:sp>
      <p:sp>
        <p:nvSpPr>
          <p:cNvPr id="18437" name="Slide Number Placeholder 3"/>
          <p:cNvSpPr txBox="1">
            <a:spLocks/>
          </p:cNvSpPr>
          <p:nvPr/>
        </p:nvSpPr>
        <p:spPr bwMode="auto">
          <a:xfrm>
            <a:off x="5127625" y="6508750"/>
            <a:ext cx="482600" cy="365125"/>
          </a:xfrm>
          <a:prstGeom prst="rect">
            <a:avLst/>
          </a:prstGeom>
          <a:noFill/>
          <a:ln w="9525">
            <a:noFill/>
            <a:miter lim="800000"/>
            <a:headEnd/>
            <a:tailEnd/>
          </a:ln>
        </p:spPr>
        <p:txBody>
          <a:bodyPr anchor="ctr"/>
          <a:lstStyle/>
          <a:p>
            <a:pPr algn="ctr" rtl="0"/>
            <a:fld id="{1113571B-2D86-49F5-B582-B1248975CA8D}" type="slidenum">
              <a:rPr lang="ar-SA" sz="1200">
                <a:solidFill>
                  <a:schemeClr val="bg1"/>
                </a:solidFill>
                <a:latin typeface="Calibri" pitchFamily="34" charset="0"/>
              </a:rPr>
              <a:pPr algn="ctr" rtl="0"/>
              <a:t>98</a:t>
            </a:fld>
            <a:endParaRPr lang="en-US" sz="1200">
              <a:solidFill>
                <a:schemeClr val="bg1"/>
              </a:solidFill>
              <a:latin typeface="Calibri" pitchFamily="34"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رقم الشريحة 3"/>
          <p:cNvSpPr>
            <a:spLocks noGrp="1"/>
          </p:cNvSpPr>
          <p:nvPr>
            <p:ph type="sldNum" sz="quarter" idx="10"/>
          </p:nvPr>
        </p:nvSpPr>
        <p:spPr bwMode="auto">
          <a:noFill/>
          <a:ln>
            <a:miter lim="800000"/>
            <a:headEnd/>
            <a:tailEnd/>
          </a:ln>
        </p:spPr>
        <p:txBody>
          <a:bodyPr/>
          <a:lstStyle/>
          <a:p>
            <a:fld id="{4BC3D061-82FB-4F8E-817C-F5E86161DE81}" type="slidenum">
              <a:rPr lang="ar-SA" smtClean="0">
                <a:cs typeface="Arial" pitchFamily="34" charset="0"/>
              </a:rPr>
              <a:pPr/>
              <a:t>99</a:t>
            </a:fld>
            <a:endParaRPr lang="en-US" smtClean="0">
              <a:cs typeface="Arial" pitchFamily="34" charset="0"/>
            </a:endParaRPr>
          </a:p>
        </p:txBody>
      </p:sp>
      <p:sp>
        <p:nvSpPr>
          <p:cNvPr id="3" name="مستطيل 2"/>
          <p:cNvSpPr/>
          <p:nvPr/>
        </p:nvSpPr>
        <p:spPr>
          <a:xfrm>
            <a:off x="533400" y="1712913"/>
            <a:ext cx="9067800" cy="2554287"/>
          </a:xfrm>
          <a:prstGeom prst="rect">
            <a:avLst/>
          </a:prstGeom>
        </p:spPr>
        <p:txBody>
          <a:bodyPr>
            <a:spAutoFit/>
          </a:bodyPr>
          <a:lstStyle/>
          <a:p>
            <a:pPr algn="justLow">
              <a:buFont typeface="Arial" pitchFamily="34" charset="0"/>
              <a:buChar char="•"/>
              <a:defRPr/>
            </a:pPr>
            <a:r>
              <a:rPr lang="ar-SA" sz="3200" b="1" dirty="0">
                <a:solidFill>
                  <a:srgbClr val="C00000"/>
                </a:solidFill>
                <a:latin typeface="+mn-lt"/>
                <a:cs typeface="Arial" charset="0"/>
              </a:rPr>
              <a:t> الإدارة التعليمية : </a:t>
            </a:r>
            <a:r>
              <a:rPr lang="ar-SA" sz="3200" b="1" dirty="0">
                <a:solidFill>
                  <a:srgbClr val="0070C0"/>
                </a:solidFill>
                <a:latin typeface="+mn-lt"/>
                <a:cs typeface="Arial" charset="0"/>
              </a:rPr>
              <a:t>هي الجهود التي تقوم </a:t>
            </a:r>
            <a:r>
              <a:rPr lang="ar-SA" sz="3200" b="1" dirty="0" err="1">
                <a:solidFill>
                  <a:srgbClr val="0070C0"/>
                </a:solidFill>
                <a:latin typeface="+mn-lt"/>
                <a:cs typeface="Arial" charset="0"/>
              </a:rPr>
              <a:t>بها</a:t>
            </a:r>
            <a:r>
              <a:rPr lang="ar-SA" sz="3200" b="1" dirty="0">
                <a:solidFill>
                  <a:srgbClr val="0070C0"/>
                </a:solidFill>
                <a:latin typeface="+mn-lt"/>
                <a:cs typeface="Arial" charset="0"/>
              </a:rPr>
              <a:t> الإدارات التعليمية العليا مثل وزارة التعليم, وتشمل التخطيط والتنظيم وتحديد الأهداف التعليمية واتخاذ القرارات العليا وتصميم المقررات الدراسية واختيار المعلمين والإشراف على الأنشطة والفعاليات وتحديد مواعيد بداية الدراسة وانتهائها وغير ذلك</a:t>
            </a:r>
            <a:r>
              <a:rPr lang="ar-SA" b="1" dirty="0">
                <a:solidFill>
                  <a:srgbClr val="003300"/>
                </a:solidFill>
              </a:rPr>
              <a:t>.</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رقم الشريحة 3"/>
          <p:cNvSpPr>
            <a:spLocks noGrp="1"/>
          </p:cNvSpPr>
          <p:nvPr>
            <p:ph type="sldNum" sz="quarter" idx="10"/>
          </p:nvPr>
        </p:nvSpPr>
        <p:spPr bwMode="auto">
          <a:noFill/>
          <a:ln>
            <a:miter lim="800000"/>
            <a:headEnd/>
            <a:tailEnd/>
          </a:ln>
        </p:spPr>
        <p:txBody>
          <a:bodyPr/>
          <a:lstStyle/>
          <a:p>
            <a:fld id="{F884DA41-3125-4E95-9B46-E853797EB95C}" type="slidenum">
              <a:rPr lang="ar-SA" smtClean="0">
                <a:cs typeface="Arial" pitchFamily="34" charset="0"/>
              </a:rPr>
              <a:pPr/>
              <a:t>100</a:t>
            </a:fld>
            <a:endParaRPr lang="en-US" smtClean="0">
              <a:cs typeface="Arial" pitchFamily="34" charset="0"/>
            </a:endParaRPr>
          </a:p>
        </p:txBody>
      </p:sp>
      <p:sp>
        <p:nvSpPr>
          <p:cNvPr id="5" name="عنوان 1"/>
          <p:cNvSpPr txBox="1">
            <a:spLocks/>
          </p:cNvSpPr>
          <p:nvPr/>
        </p:nvSpPr>
        <p:spPr>
          <a:xfrm>
            <a:off x="4114800" y="214313"/>
            <a:ext cx="4953000" cy="1081087"/>
          </a:xfrm>
          <a:prstGeom prst="rect">
            <a:avLst/>
          </a:prstGeom>
        </p:spPr>
        <p:txBody>
          <a:bodyPr anchor="ctr">
            <a:normAutofit/>
          </a:bodyPr>
          <a:lstStyle/>
          <a:p>
            <a:pPr algn="ctr" fontAlgn="auto">
              <a:spcAft>
                <a:spcPts val="0"/>
              </a:spcAft>
              <a:defRPr/>
            </a:pPr>
            <a:r>
              <a:rPr lang="ar-SA" sz="3200" b="1" dirty="0">
                <a:solidFill>
                  <a:srgbClr val="003300"/>
                </a:solidFill>
                <a:latin typeface="+mj-lt"/>
                <a:ea typeface="+mj-ea"/>
                <a:cs typeface="+mn-cs"/>
              </a:rPr>
              <a:t>أهداف الإدارة التعليمية</a:t>
            </a:r>
          </a:p>
        </p:txBody>
      </p:sp>
      <p:sp>
        <p:nvSpPr>
          <p:cNvPr id="6" name="عنوان 1"/>
          <p:cNvSpPr txBox="1">
            <a:spLocks/>
          </p:cNvSpPr>
          <p:nvPr/>
        </p:nvSpPr>
        <p:spPr>
          <a:xfrm>
            <a:off x="260920" y="1781200"/>
            <a:ext cx="9340280" cy="3857600"/>
          </a:xfrm>
          <a:prstGeom prst="rect">
            <a:avLst/>
          </a:prstGeom>
          <a:ln>
            <a:noFill/>
          </a:ln>
        </p:spPr>
        <p:txBody>
          <a:bodyPr lIns="0" tIns="0" rIns="18288" bIns="0">
            <a:scene3d>
              <a:camera prst="orthographicFront"/>
              <a:lightRig rig="freezing" dir="t">
                <a:rot lat="0" lon="0" rev="5640000"/>
              </a:lightRig>
            </a:scene3d>
            <a:sp3d prstMaterial="flat">
              <a:bevelT w="38100" h="38100"/>
              <a:contourClr>
                <a:schemeClr val="tx2"/>
              </a:contourClr>
            </a:sp3d>
          </a:bodyPr>
          <a:lstStyle/>
          <a:p>
            <a:pPr fontAlgn="auto">
              <a:spcAft>
                <a:spcPts val="0"/>
              </a:spcAft>
              <a:buFont typeface="Arial" pitchFamily="34" charset="0"/>
              <a:buChar char="•"/>
              <a:defRPr/>
            </a:pPr>
            <a:r>
              <a:rPr lang="ar-SA" sz="3000" b="1" dirty="0">
                <a:solidFill>
                  <a:srgbClr val="0070C0"/>
                </a:solidFill>
                <a:latin typeface="+mn-lt"/>
                <a:cs typeface="+mn-cs"/>
              </a:rPr>
              <a:t> إدراك الأهداف التعليمية العليا وتوجيه دفة الأنشطة المختلفة نحو تحقيقها.</a:t>
            </a:r>
            <a:endParaRPr lang="en-US" sz="3000" b="1" dirty="0">
              <a:solidFill>
                <a:srgbClr val="0070C0"/>
              </a:solidFill>
              <a:latin typeface="+mn-lt"/>
              <a:cs typeface="+mn-cs"/>
            </a:endParaRPr>
          </a:p>
          <a:p>
            <a:pPr>
              <a:buFont typeface="Arial" pitchFamily="34" charset="0"/>
              <a:buChar char="•"/>
              <a:defRPr/>
            </a:pPr>
            <a:r>
              <a:rPr lang="ar-SA" sz="3000" b="1" dirty="0">
                <a:solidFill>
                  <a:srgbClr val="0070C0"/>
                </a:solidFill>
                <a:latin typeface="+mn-lt"/>
                <a:cs typeface="+mn-cs"/>
              </a:rPr>
              <a:t> متابعة سير العملية التعليمية داخل الصفوف والقاعات والمعامل الدراسية.</a:t>
            </a:r>
            <a:endParaRPr lang="en-US" sz="3000" b="1" dirty="0">
              <a:solidFill>
                <a:srgbClr val="0070C0"/>
              </a:solidFill>
              <a:latin typeface="+mn-lt"/>
              <a:cs typeface="+mn-cs"/>
            </a:endParaRPr>
          </a:p>
          <a:p>
            <a:pPr>
              <a:buFont typeface="Arial" pitchFamily="34" charset="0"/>
              <a:buChar char="•"/>
              <a:defRPr/>
            </a:pPr>
            <a:r>
              <a:rPr lang="ar-SA" sz="3000" b="1" dirty="0">
                <a:solidFill>
                  <a:srgbClr val="0070C0"/>
                </a:solidFill>
                <a:latin typeface="+mn-lt"/>
                <a:cs typeface="+mn-cs"/>
              </a:rPr>
              <a:t> إطلاع الجهاز التعليمي والإداري في المؤسسة التعليمية على اللوائح المنظمة.</a:t>
            </a:r>
            <a:endParaRPr lang="en-US" sz="3000" b="1" dirty="0">
              <a:solidFill>
                <a:srgbClr val="0070C0"/>
              </a:solidFill>
              <a:latin typeface="+mn-lt"/>
              <a:cs typeface="+mn-cs"/>
            </a:endParaRPr>
          </a:p>
          <a:p>
            <a:pPr>
              <a:buFont typeface="Arial" pitchFamily="34" charset="0"/>
              <a:buChar char="•"/>
              <a:defRPr/>
            </a:pPr>
            <a:r>
              <a:rPr lang="ar-SA" sz="3000" b="1" dirty="0">
                <a:solidFill>
                  <a:srgbClr val="0070C0"/>
                </a:solidFill>
                <a:latin typeface="+mn-lt"/>
                <a:cs typeface="+mn-cs"/>
              </a:rPr>
              <a:t> مخاطبة الإدارة التعليمية العليا عن احتياجات المؤسسة التعليمية من تجهيزات.</a:t>
            </a:r>
            <a:endParaRPr lang="en-US" sz="3000" b="1" dirty="0">
              <a:solidFill>
                <a:srgbClr val="0070C0"/>
              </a:solidFill>
              <a:latin typeface="+mn-lt"/>
              <a:cs typeface="+mn-cs"/>
            </a:endParaRPr>
          </a:p>
          <a:p>
            <a:pPr>
              <a:buFont typeface="Arial" pitchFamily="34" charset="0"/>
              <a:buChar char="•"/>
              <a:defRPr/>
            </a:pPr>
            <a:r>
              <a:rPr lang="ar-SA" sz="3000" b="1" dirty="0">
                <a:solidFill>
                  <a:srgbClr val="0070C0"/>
                </a:solidFill>
                <a:latin typeface="+mn-lt"/>
                <a:cs typeface="+mn-cs"/>
              </a:rPr>
              <a:t> تحفيز المعلمين والأساتذة لتطوير خبراتهم العلمية والعملية بصورة دورية.</a:t>
            </a:r>
            <a:endParaRPr lang="en-US" sz="3000" b="1" dirty="0">
              <a:solidFill>
                <a:srgbClr val="0070C0"/>
              </a:solidFill>
              <a:latin typeface="+mn-lt"/>
              <a:cs typeface="+mn-cs"/>
            </a:endParaRPr>
          </a:p>
          <a:p>
            <a:pPr>
              <a:buFont typeface="Arial" pitchFamily="34" charset="0"/>
              <a:buChar char="•"/>
              <a:defRPr/>
            </a:pPr>
            <a:r>
              <a:rPr lang="ar-SA" sz="3000" b="1" dirty="0">
                <a:solidFill>
                  <a:srgbClr val="0070C0"/>
                </a:solidFill>
                <a:latin typeface="+mn-lt"/>
                <a:cs typeface="+mn-cs"/>
              </a:rPr>
              <a:t> التعاون مع أولياء أمور المتعلمين لتطوير مستواهم وإزالة العقبات أمامهم.</a:t>
            </a:r>
            <a:endParaRPr lang="en-US" sz="3000" b="1" dirty="0">
              <a:solidFill>
                <a:srgbClr val="0070C0"/>
              </a:solidFill>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heel(4)">
                                      <p:cBhvr>
                                        <p:cTn id="12" dur="1000"/>
                                        <p:tgtEl>
                                          <p:spTgt spid="6">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heel(4)">
                                      <p:cBhvr>
                                        <p:cTn id="17" dur="1000"/>
                                        <p:tgtEl>
                                          <p:spTgt spid="6">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heel(4)">
                                      <p:cBhvr>
                                        <p:cTn id="22" dur="1000"/>
                                        <p:tgtEl>
                                          <p:spTgt spid="6">
                                            <p:txEl>
                                              <p:pRg st="2" end="2"/>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heel(4)">
                                      <p:cBhvr>
                                        <p:cTn id="27" dur="1000"/>
                                        <p:tgtEl>
                                          <p:spTgt spid="6">
                                            <p:txEl>
                                              <p:pRg st="3" end="3"/>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childTnLst>
                    </p:cTn>
                  </p:par>
                  <p:par>
                    <p:cTn id="28" fill="hold">
                      <p:stCondLst>
                        <p:cond delay="indefinite"/>
                      </p:stCondLst>
                      <p:childTnLst>
                        <p:par>
                          <p:cTn id="29" fill="hold">
                            <p:stCondLst>
                              <p:cond delay="0"/>
                            </p:stCondLst>
                            <p:childTnLst>
                              <p:par>
                                <p:cTn id="30" presetID="21" presetClass="entr" presetSubtype="4"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wheel(4)">
                                      <p:cBhvr>
                                        <p:cTn id="32" dur="1000"/>
                                        <p:tgtEl>
                                          <p:spTgt spid="6">
                                            <p:txEl>
                                              <p:pRg st="4" end="4"/>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himes.wav"/>
                                        </p:tgtEl>
                                      </p:cMediaNode>
                                    </p:audio>
                                  </p:subTnLst>
                                </p:cTn>
                              </p:par>
                            </p:childTnLst>
                          </p:cTn>
                        </p:par>
                      </p:childTnLst>
                    </p:cTn>
                  </p:par>
                  <p:par>
                    <p:cTn id="33" fill="hold">
                      <p:stCondLst>
                        <p:cond delay="indefinite"/>
                      </p:stCondLst>
                      <p:childTnLst>
                        <p:par>
                          <p:cTn id="34" fill="hold">
                            <p:stCondLst>
                              <p:cond delay="0"/>
                            </p:stCondLst>
                            <p:childTnLst>
                              <p:par>
                                <p:cTn id="35" presetID="21"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wheel(4)">
                                      <p:cBhvr>
                                        <p:cTn id="37" dur="1000"/>
                                        <p:tgtEl>
                                          <p:spTgt spid="6">
                                            <p:txEl>
                                              <p:pRg st="5" end="5"/>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bldLvl="2"/>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رقم الشريحة 3"/>
          <p:cNvSpPr>
            <a:spLocks noGrp="1"/>
          </p:cNvSpPr>
          <p:nvPr>
            <p:ph type="sldNum" sz="quarter" idx="10"/>
          </p:nvPr>
        </p:nvSpPr>
        <p:spPr bwMode="auto">
          <a:noFill/>
          <a:ln>
            <a:miter lim="800000"/>
            <a:headEnd/>
            <a:tailEnd/>
          </a:ln>
        </p:spPr>
        <p:txBody>
          <a:bodyPr/>
          <a:lstStyle/>
          <a:p>
            <a:fld id="{05BEF31E-2D90-4E27-860F-0F7D3F62CF04}" type="slidenum">
              <a:rPr lang="ar-SA" smtClean="0">
                <a:cs typeface="Arial" pitchFamily="34" charset="0"/>
              </a:rPr>
              <a:pPr/>
              <a:t>101</a:t>
            </a:fld>
            <a:endParaRPr lang="en-US" smtClean="0">
              <a:cs typeface="Arial" pitchFamily="34" charset="0"/>
            </a:endParaRPr>
          </a:p>
        </p:txBody>
      </p:sp>
      <p:sp>
        <p:nvSpPr>
          <p:cNvPr id="6" name="عنوان 1"/>
          <p:cNvSpPr txBox="1">
            <a:spLocks/>
          </p:cNvSpPr>
          <p:nvPr/>
        </p:nvSpPr>
        <p:spPr>
          <a:xfrm>
            <a:off x="395536" y="1669233"/>
            <a:ext cx="9205664" cy="3893367"/>
          </a:xfrm>
          <a:prstGeom prst="rect">
            <a:avLst/>
          </a:prstGeom>
          <a:ln>
            <a:noFill/>
          </a:ln>
        </p:spPr>
        <p:txBody>
          <a:bodyPr lIns="0" tIns="0" rIns="18288" bIns="0">
            <a:scene3d>
              <a:camera prst="orthographicFront"/>
              <a:lightRig rig="freezing" dir="t">
                <a:rot lat="0" lon="0" rev="5640000"/>
              </a:lightRig>
            </a:scene3d>
            <a:sp3d prstMaterial="flat">
              <a:bevelT w="38100" h="38100"/>
              <a:contourClr>
                <a:schemeClr val="tx2"/>
              </a:contourClr>
            </a:sp3d>
          </a:bodyPr>
          <a:lstStyle/>
          <a:p>
            <a:pPr algn="justLow" fontAlgn="auto">
              <a:spcAft>
                <a:spcPts val="0"/>
              </a:spcAft>
              <a:buFont typeface="Arial" pitchFamily="34" charset="0"/>
              <a:buChar char="•"/>
              <a:defRPr/>
            </a:pPr>
            <a:r>
              <a:rPr lang="ar-SA" sz="2800" b="1" dirty="0">
                <a:solidFill>
                  <a:srgbClr val="0070C0"/>
                </a:solidFill>
                <a:latin typeface="+mn-lt"/>
                <a:cs typeface="Arial" charset="0"/>
              </a:rPr>
              <a:t> إنجاز العمليات الإدارية المتعلقة بالمؤسسة التعليمية والجهاز الإداري والتعليمي.</a:t>
            </a:r>
            <a:endParaRPr lang="en-US" sz="2800" b="1" dirty="0">
              <a:solidFill>
                <a:srgbClr val="0070C0"/>
              </a:solidFill>
              <a:latin typeface="+mn-lt"/>
              <a:cs typeface="Arial" charset="0"/>
            </a:endParaRPr>
          </a:p>
          <a:p>
            <a:pPr algn="justLow">
              <a:buFont typeface="Arial" pitchFamily="34" charset="0"/>
              <a:buChar char="•"/>
              <a:defRPr/>
            </a:pPr>
            <a:r>
              <a:rPr lang="ar-SA" sz="2800" b="1" dirty="0">
                <a:solidFill>
                  <a:srgbClr val="0070C0"/>
                </a:solidFill>
                <a:latin typeface="+mn-lt"/>
                <a:cs typeface="Arial" charset="0"/>
              </a:rPr>
              <a:t> إقامة الأنشطة التي تبرز ارتفاع مستوى المتعلمين علميا </a:t>
            </a:r>
            <a:r>
              <a:rPr lang="ar-SA" sz="2800" b="1" dirty="0" err="1">
                <a:solidFill>
                  <a:srgbClr val="0070C0"/>
                </a:solidFill>
                <a:latin typeface="+mn-lt"/>
                <a:cs typeface="Arial" charset="0"/>
              </a:rPr>
              <a:t>ومهاريا</a:t>
            </a:r>
            <a:r>
              <a:rPr lang="ar-SA" sz="2800" b="1" dirty="0">
                <a:solidFill>
                  <a:srgbClr val="0070C0"/>
                </a:solidFill>
                <a:latin typeface="+mn-lt"/>
                <a:cs typeface="Arial" charset="0"/>
              </a:rPr>
              <a:t> ووجدانيا.</a:t>
            </a:r>
            <a:endParaRPr lang="en-US" sz="2800" b="1" dirty="0">
              <a:solidFill>
                <a:srgbClr val="0070C0"/>
              </a:solidFill>
              <a:latin typeface="+mn-lt"/>
              <a:cs typeface="Arial" charset="0"/>
            </a:endParaRPr>
          </a:p>
          <a:p>
            <a:pPr algn="justLow">
              <a:buFont typeface="Arial" pitchFamily="34" charset="0"/>
              <a:buChar char="•"/>
              <a:defRPr/>
            </a:pPr>
            <a:r>
              <a:rPr lang="ar-SA" sz="2800" b="1" dirty="0">
                <a:solidFill>
                  <a:srgbClr val="0070C0"/>
                </a:solidFill>
                <a:latin typeface="+mn-lt"/>
                <a:cs typeface="Arial" charset="0"/>
              </a:rPr>
              <a:t> وضع الحلول للمشاكل التي تعيق أفراد المؤسسة التعليمية من أداء واجباتهم.</a:t>
            </a:r>
            <a:endParaRPr lang="en-US" sz="2800" b="1" dirty="0">
              <a:solidFill>
                <a:srgbClr val="0070C0"/>
              </a:solidFill>
              <a:latin typeface="+mn-lt"/>
              <a:cs typeface="Arial" charset="0"/>
            </a:endParaRPr>
          </a:p>
          <a:p>
            <a:pPr algn="justLow">
              <a:buFont typeface="Arial" pitchFamily="34" charset="0"/>
              <a:buChar char="•"/>
              <a:defRPr/>
            </a:pPr>
            <a:r>
              <a:rPr lang="ar-SA" sz="2800" b="1" dirty="0">
                <a:solidFill>
                  <a:srgbClr val="0070C0"/>
                </a:solidFill>
                <a:latin typeface="+mn-lt"/>
                <a:cs typeface="Arial" charset="0"/>
              </a:rPr>
              <a:t> المحافظة على النظام العام في المؤسسة التعليمية بما يوفر بيئة تربوية مناسبة.</a:t>
            </a:r>
            <a:endParaRPr lang="en-US" sz="2800" b="1" dirty="0">
              <a:solidFill>
                <a:srgbClr val="0070C0"/>
              </a:solidFill>
              <a:latin typeface="+mn-lt"/>
              <a:cs typeface="Arial" charset="0"/>
            </a:endParaRPr>
          </a:p>
          <a:p>
            <a:pPr algn="justLow">
              <a:buFont typeface="Arial" pitchFamily="34" charset="0"/>
              <a:buChar char="•"/>
              <a:defRPr/>
            </a:pPr>
            <a:r>
              <a:rPr lang="ar-SA" sz="2800" b="1" dirty="0">
                <a:solidFill>
                  <a:srgbClr val="0070C0"/>
                </a:solidFill>
                <a:latin typeface="+mn-lt"/>
                <a:cs typeface="Arial" charset="0"/>
              </a:rPr>
              <a:t> سلامة المؤسسة التعليمية </a:t>
            </a:r>
            <a:r>
              <a:rPr lang="ar-SA" sz="2800" b="1" dirty="0" err="1">
                <a:solidFill>
                  <a:srgbClr val="0070C0"/>
                </a:solidFill>
                <a:latin typeface="+mn-lt"/>
                <a:cs typeface="Arial" charset="0"/>
              </a:rPr>
              <a:t>وموجوداتها</a:t>
            </a:r>
            <a:r>
              <a:rPr lang="ar-SA" sz="2800" b="1" dirty="0">
                <a:solidFill>
                  <a:srgbClr val="0070C0"/>
                </a:solidFill>
                <a:latin typeface="+mn-lt"/>
                <a:cs typeface="Arial" charset="0"/>
              </a:rPr>
              <a:t> من أجهزة وأثاث ومواد تعليمية.</a:t>
            </a:r>
            <a:endParaRPr lang="en-US" sz="2800" b="1" dirty="0">
              <a:solidFill>
                <a:srgbClr val="0070C0"/>
              </a:solidFill>
              <a:latin typeface="+mn-lt"/>
              <a:cs typeface="Arial" charset="0"/>
            </a:endParaRPr>
          </a:p>
          <a:p>
            <a:pPr algn="justLow">
              <a:buFont typeface="Arial" pitchFamily="34" charset="0"/>
              <a:buChar char="•"/>
              <a:defRPr/>
            </a:pPr>
            <a:r>
              <a:rPr lang="ar-SA" sz="2800" b="1" dirty="0">
                <a:solidFill>
                  <a:srgbClr val="0070C0"/>
                </a:solidFill>
                <a:latin typeface="+mn-lt"/>
                <a:cs typeface="Arial" charset="0"/>
              </a:rPr>
              <a:t> مشاركة الإدارة التعليمية العليا في قراراتها بشأن الخطط والمناهج وغيرها.</a:t>
            </a:r>
            <a:endParaRPr lang="en-US" sz="2800" b="1" dirty="0">
              <a:solidFill>
                <a:srgbClr val="0070C0"/>
              </a:solidFill>
              <a:latin typeface="+mn-lt"/>
              <a:cs typeface="Arial" charset="0"/>
            </a:endParaRPr>
          </a:p>
          <a:p>
            <a:pPr algn="just" fontAlgn="auto">
              <a:spcAft>
                <a:spcPts val="0"/>
              </a:spcAft>
              <a:buFont typeface="Arial" pitchFamily="34" charset="0"/>
              <a:buChar char="•"/>
              <a:defRPr/>
            </a:pPr>
            <a:endParaRPr lang="ar-SA" sz="2800" b="1" dirty="0">
              <a:solidFill>
                <a:srgbClr val="003300"/>
              </a:solidFill>
              <a:effectLst>
                <a:outerShdw blurRad="38100" dist="25400" dir="5400000" algn="tl" rotWithShape="0">
                  <a:srgbClr val="000000">
                    <a:alpha val="43000"/>
                  </a:srgbClr>
                </a:outerShdw>
              </a:effectLst>
              <a:latin typeface="+mj-lt"/>
              <a:ea typeface="+mj-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heel(4)">
                                      <p:cBhvr>
                                        <p:cTn id="7" dur="1000"/>
                                        <p:tgtEl>
                                          <p:spTgt spid="6">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heel(4)">
                                      <p:cBhvr>
                                        <p:cTn id="12" dur="1000"/>
                                        <p:tgtEl>
                                          <p:spTgt spid="6">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heel(4)">
                                      <p:cBhvr>
                                        <p:cTn id="17" dur="1000"/>
                                        <p:tgtEl>
                                          <p:spTgt spid="6">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heel(4)">
                                      <p:cBhvr>
                                        <p:cTn id="22" dur="1000"/>
                                        <p:tgtEl>
                                          <p:spTgt spid="6">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heel(4)">
                                      <p:cBhvr>
                                        <p:cTn id="27" dur="1000"/>
                                        <p:tgtEl>
                                          <p:spTgt spid="6">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childTnLst>
                    </p:cTn>
                  </p:par>
                  <p:par>
                    <p:cTn id="28" fill="hold">
                      <p:stCondLst>
                        <p:cond delay="indefinite"/>
                      </p:stCondLst>
                      <p:childTnLst>
                        <p:par>
                          <p:cTn id="29" fill="hold">
                            <p:stCondLst>
                              <p:cond delay="0"/>
                            </p:stCondLst>
                            <p:childTnLst>
                              <p:par>
                                <p:cTn id="30" presetID="21" presetClass="entr" presetSubtype="4"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heel(4)">
                                      <p:cBhvr>
                                        <p:cTn id="32" dur="1000"/>
                                        <p:tgtEl>
                                          <p:spTgt spid="6">
                                            <p:txEl>
                                              <p:pRg st="5" end="5"/>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2"/>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رقم الشريحة 3"/>
          <p:cNvSpPr>
            <a:spLocks noGrp="1"/>
          </p:cNvSpPr>
          <p:nvPr>
            <p:ph type="sldNum" sz="quarter" idx="10"/>
          </p:nvPr>
        </p:nvSpPr>
        <p:spPr bwMode="auto">
          <a:noFill/>
          <a:ln>
            <a:miter lim="800000"/>
            <a:headEnd/>
            <a:tailEnd/>
          </a:ln>
        </p:spPr>
        <p:txBody>
          <a:bodyPr/>
          <a:lstStyle/>
          <a:p>
            <a:fld id="{215C2D0B-661A-4567-897C-333D4B425BC9}" type="slidenum">
              <a:rPr lang="ar-SA" smtClean="0">
                <a:cs typeface="Arial" pitchFamily="34" charset="0"/>
              </a:rPr>
              <a:pPr/>
              <a:t>102</a:t>
            </a:fld>
            <a:endParaRPr lang="en-US" smtClean="0">
              <a:cs typeface="Arial" pitchFamily="34" charset="0"/>
            </a:endParaRPr>
          </a:p>
        </p:txBody>
      </p:sp>
      <p:sp>
        <p:nvSpPr>
          <p:cNvPr id="5" name="عنوان 1"/>
          <p:cNvSpPr txBox="1">
            <a:spLocks/>
          </p:cNvSpPr>
          <p:nvPr/>
        </p:nvSpPr>
        <p:spPr>
          <a:xfrm>
            <a:off x="457200" y="1772816"/>
            <a:ext cx="8991600" cy="2951584"/>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p>
            <a:pPr algn="justLow">
              <a:defRPr/>
            </a:pPr>
            <a:r>
              <a:rPr lang="ar-SA" sz="3200" b="1" dirty="0">
                <a:solidFill>
                  <a:srgbClr val="C00000"/>
                </a:solidFill>
              </a:rPr>
              <a:t>الإدارة التعليمية بمساعدة الحاسب الآلي:</a:t>
            </a:r>
          </a:p>
          <a:p>
            <a:pPr algn="justLow">
              <a:defRPr/>
            </a:pPr>
            <a:r>
              <a:rPr lang="ar-SA" sz="3200" b="1" dirty="0">
                <a:solidFill>
                  <a:srgbClr val="0070C0"/>
                </a:solidFill>
                <a:latin typeface="+mn-lt"/>
                <a:cs typeface="Arial" charset="0"/>
              </a:rPr>
              <a:t>الجهود التي يبذلها الفريق الإداري لإدارة المؤسسة التعليمية - الجامعات والكليات والمدارس والمعاهد والمراكز - بمساعدة الحاسب الآلي, ولا يشمل هذا المصطلح توظيف الحاسب الآلي في العملية التعليمية نفسها داخل قاعات الدراسة</a:t>
            </a:r>
            <a:r>
              <a:rPr lang="ar-SA" sz="3200" b="1" dirty="0">
                <a:solidFill>
                  <a:srgbClr val="000000"/>
                </a:solidFill>
              </a:rPr>
              <a:t>.</a:t>
            </a:r>
            <a:endParaRPr lang="en-US" sz="3200" b="1" dirty="0">
              <a:solidFill>
                <a:srgbClr val="000000"/>
              </a:solidFill>
            </a:endParaRPr>
          </a:p>
          <a:p>
            <a:pPr algn="justLow">
              <a:defRPr/>
            </a:pPr>
            <a:endParaRPr lang="en-US" sz="3200" b="1"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4)">
                                      <p:cBhvr>
                                        <p:cTn id="7" dur="1000"/>
                                        <p:tgtEl>
                                          <p:spTgt spid="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heel(4)">
                                      <p:cBhvr>
                                        <p:cTn id="12" dur="1000"/>
                                        <p:tgtEl>
                                          <p:spTgt spid="5">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6"/>
          <p:cNvSpPr>
            <a:spLocks noChangeArrowheads="1"/>
          </p:cNvSpPr>
          <p:nvPr/>
        </p:nvSpPr>
        <p:spPr bwMode="auto">
          <a:xfrm>
            <a:off x="3522663" y="476250"/>
            <a:ext cx="5621337" cy="1200150"/>
          </a:xfrm>
          <a:prstGeom prst="rect">
            <a:avLst/>
          </a:prstGeom>
          <a:noFill/>
          <a:ln w="9525">
            <a:noFill/>
            <a:miter lim="800000"/>
            <a:headEnd/>
            <a:tailEnd/>
          </a:ln>
        </p:spPr>
        <p:txBody>
          <a:bodyPr>
            <a:spAutoFit/>
          </a:bodyPr>
          <a:lstStyle/>
          <a:p>
            <a:pPr algn="ctr"/>
            <a:r>
              <a:rPr lang="ar-SA" sz="3600" b="1">
                <a:solidFill>
                  <a:srgbClr val="003300"/>
                </a:solidFill>
              </a:rPr>
              <a:t>الخدمات الحاسوبية للإدارة التعليمية </a:t>
            </a:r>
          </a:p>
          <a:p>
            <a:pPr algn="just"/>
            <a:endParaRPr lang="ar-SA" sz="3600" b="1">
              <a:solidFill>
                <a:srgbClr val="003300"/>
              </a:solidFill>
            </a:endParaRPr>
          </a:p>
        </p:txBody>
      </p:sp>
      <p:sp>
        <p:nvSpPr>
          <p:cNvPr id="8" name="عنوان 1"/>
          <p:cNvSpPr txBox="1">
            <a:spLocks/>
          </p:cNvSpPr>
          <p:nvPr/>
        </p:nvSpPr>
        <p:spPr>
          <a:xfrm>
            <a:off x="795264" y="1905000"/>
            <a:ext cx="8424936" cy="1828800"/>
          </a:xfrm>
          <a:prstGeom prst="rect">
            <a:avLst/>
          </a:prstGeom>
          <a:ln>
            <a:noFill/>
          </a:ln>
        </p:spPr>
        <p:txBody>
          <a:bodyPr lIns="0" tIns="0" rIns="18288" bIns="0">
            <a:scene3d>
              <a:camera prst="orthographicFront"/>
              <a:lightRig rig="freezing" dir="t">
                <a:rot lat="0" lon="0" rev="5640000"/>
              </a:lightRig>
            </a:scene3d>
            <a:sp3d prstMaterial="flat">
              <a:bevelT w="38100" h="38100"/>
              <a:contourClr>
                <a:schemeClr val="tx2"/>
              </a:contourClr>
            </a:sp3d>
          </a:bodyPr>
          <a:lstStyle/>
          <a:p>
            <a:pPr algn="justLow" fontAlgn="auto">
              <a:spcAft>
                <a:spcPts val="0"/>
              </a:spcAft>
              <a:buFont typeface="Arial" pitchFamily="34" charset="0"/>
              <a:buChar char="•"/>
              <a:defRPr/>
            </a:pPr>
            <a:r>
              <a:rPr lang="ar-SA" sz="3200" b="1" dirty="0">
                <a:solidFill>
                  <a:srgbClr val="0070C0"/>
                </a:solidFill>
                <a:latin typeface="+mn-lt"/>
                <a:cs typeface="+mn-cs"/>
              </a:rPr>
              <a:t> الخدمات المتعلقة بشؤون الطلاب.</a:t>
            </a:r>
          </a:p>
          <a:p>
            <a:pPr algn="justLow">
              <a:buFont typeface="Arial" pitchFamily="34" charset="0"/>
              <a:buChar char="•"/>
              <a:defRPr/>
            </a:pPr>
            <a:r>
              <a:rPr lang="ar-SA" sz="3200" b="1" dirty="0">
                <a:solidFill>
                  <a:srgbClr val="0070C0"/>
                </a:solidFill>
                <a:latin typeface="+mn-lt"/>
                <a:cs typeface="+mn-cs"/>
              </a:rPr>
              <a:t> الخدمات المتعلقة بشؤون الموظفين.</a:t>
            </a:r>
            <a:endParaRPr lang="en-US" sz="3200" b="1" dirty="0">
              <a:solidFill>
                <a:srgbClr val="0070C0"/>
              </a:solidFill>
              <a:latin typeface="+mn-lt"/>
              <a:cs typeface="+mn-cs"/>
            </a:endParaRPr>
          </a:p>
          <a:p>
            <a:pPr algn="justLow">
              <a:buFont typeface="Arial" pitchFamily="34" charset="0"/>
              <a:buChar char="•"/>
              <a:defRPr/>
            </a:pPr>
            <a:r>
              <a:rPr lang="ar-SA" sz="3200" b="1" dirty="0">
                <a:solidFill>
                  <a:srgbClr val="0070C0"/>
                </a:solidFill>
                <a:latin typeface="+mn-lt"/>
                <a:cs typeface="+mn-cs"/>
              </a:rPr>
              <a:t> الخدمات المتعلقة بشؤون المؤسسة التعليمية.</a:t>
            </a:r>
            <a:endParaRPr lang="en-US" sz="3200" b="1" dirty="0">
              <a:solidFill>
                <a:srgbClr val="0070C0"/>
              </a:solidFill>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wheel(4)">
                                      <p:cBhvr>
                                        <p:cTn id="14" dur="1000"/>
                                        <p:tgtEl>
                                          <p:spTgt spid="8">
                                            <p:txEl>
                                              <p:pRg st="0" end="0"/>
                                            </p:txEl>
                                          </p:spTgt>
                                        </p:tgtEl>
                                      </p:cBhvr>
                                    </p:animEffect>
                                  </p:childTnLst>
                                  <p:subTnLst>
                                    <p:audio>
                                      <p:cMediaNode>
                                        <p:cTn display="0" masterRel="sameClick">
                                          <p:stCondLst>
                                            <p:cond evt="begin" delay="0">
                                              <p:tn val="12"/>
                                            </p:cond>
                                          </p:stCondLst>
                                          <p:endCondLst>
                                            <p:cond evt="onStopAudio" delay="0">
                                              <p:tgtEl>
                                                <p:sldTgt/>
                                              </p:tgtEl>
                                            </p:cond>
                                          </p:endCondLst>
                                        </p:cTn>
                                        <p:tgtEl>
                                          <p:sndTgt r:embed="rId2" name="chimes.wav"/>
                                        </p:tgtEl>
                                      </p:cMediaNode>
                                    </p:audio>
                                  </p:subTnLst>
                                </p:cTn>
                              </p:par>
                            </p:childTnLst>
                          </p:cTn>
                        </p:par>
                      </p:childTnLst>
                    </p:cTn>
                  </p:par>
                  <p:par>
                    <p:cTn id="15" fill="hold">
                      <p:stCondLst>
                        <p:cond delay="indefinite"/>
                      </p:stCondLst>
                      <p:childTnLst>
                        <p:par>
                          <p:cTn id="16" fill="hold">
                            <p:stCondLst>
                              <p:cond delay="0"/>
                            </p:stCondLst>
                            <p:childTnLst>
                              <p:par>
                                <p:cTn id="17" presetID="21"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wheel(4)">
                                      <p:cBhvr>
                                        <p:cTn id="19" dur="1000"/>
                                        <p:tgtEl>
                                          <p:spTgt spid="8">
                                            <p:txEl>
                                              <p:pRg st="1" end="1"/>
                                            </p:txEl>
                                          </p:spTgt>
                                        </p:tgtEl>
                                      </p:cBhvr>
                                    </p:animEffect>
                                  </p:childTnLst>
                                  <p:subTnLst>
                                    <p:audio>
                                      <p:cMediaNode>
                                        <p:cTn display="0" masterRel="sameClick">
                                          <p:stCondLst>
                                            <p:cond evt="begin" delay="0">
                                              <p:tn val="17"/>
                                            </p:cond>
                                          </p:stCondLst>
                                          <p:endCondLst>
                                            <p:cond evt="onStopAudio" delay="0">
                                              <p:tgtEl>
                                                <p:sldTgt/>
                                              </p:tgtEl>
                                            </p:cond>
                                          </p:endCondLst>
                                        </p:cTn>
                                        <p:tgtEl>
                                          <p:sndTgt r:embed="rId2" name="chimes.wav"/>
                                        </p:tgtEl>
                                      </p:cMediaNode>
                                    </p:audio>
                                  </p:subTnLst>
                                </p:cTn>
                              </p:par>
                            </p:childTnLst>
                          </p:cTn>
                        </p:par>
                      </p:childTnLst>
                    </p:cTn>
                  </p:par>
                  <p:par>
                    <p:cTn id="20" fill="hold">
                      <p:stCondLst>
                        <p:cond delay="indefinite"/>
                      </p:stCondLst>
                      <p:childTnLst>
                        <p:par>
                          <p:cTn id="21" fill="hold">
                            <p:stCondLst>
                              <p:cond delay="0"/>
                            </p:stCondLst>
                            <p:childTnLst>
                              <p:par>
                                <p:cTn id="22" presetID="21" presetClass="entr" presetSubtype="4" fill="hold" grpId="0" nodeType="clickEffect">
                                  <p:stCondLst>
                                    <p:cond delay="0"/>
                                  </p:stCondLst>
                                  <p:childTnLst>
                                    <p:set>
                                      <p:cBhvr>
                                        <p:cTn id="23" dur="1" fill="hold">
                                          <p:stCondLst>
                                            <p:cond delay="0"/>
                                          </p:stCondLst>
                                        </p:cTn>
                                        <p:tgtEl>
                                          <p:spTgt spid="8">
                                            <p:txEl>
                                              <p:pRg st="2" end="2"/>
                                            </p:txEl>
                                          </p:spTgt>
                                        </p:tgtEl>
                                        <p:attrNameLst>
                                          <p:attrName>style.visibility</p:attrName>
                                        </p:attrNameLst>
                                      </p:cBhvr>
                                      <p:to>
                                        <p:strVal val="visible"/>
                                      </p:to>
                                    </p:set>
                                    <p:animEffect transition="in" filter="wheel(4)">
                                      <p:cBhvr>
                                        <p:cTn id="24" dur="1000"/>
                                        <p:tgtEl>
                                          <p:spTgt spid="8">
                                            <p:txEl>
                                              <p:pRg st="2" end="2"/>
                                            </p:txEl>
                                          </p:spTgt>
                                        </p:tgtEl>
                                      </p:cBhvr>
                                    </p:animEffect>
                                  </p:childTnLst>
                                  <p:subTnLst>
                                    <p:audio>
                                      <p:cMediaNode>
                                        <p:cTn display="0" masterRel="sameClick">
                                          <p:stCondLst>
                                            <p:cond evt="begin" delay="0">
                                              <p:tn val="22"/>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a:spLocks noChangeArrowheads="1"/>
          </p:cNvSpPr>
          <p:nvPr/>
        </p:nvSpPr>
        <p:spPr bwMode="auto">
          <a:xfrm>
            <a:off x="457200" y="1765300"/>
            <a:ext cx="9144000" cy="3416300"/>
          </a:xfrm>
          <a:prstGeom prst="rect">
            <a:avLst/>
          </a:prstGeom>
          <a:noFill/>
          <a:ln w="9525">
            <a:noFill/>
            <a:miter lim="800000"/>
            <a:headEnd/>
            <a:tailEnd/>
          </a:ln>
        </p:spPr>
        <p:txBody>
          <a:bodyPr>
            <a:spAutoFit/>
          </a:bodyPr>
          <a:lstStyle/>
          <a:p>
            <a:pPr marL="342900" indent="-342900" algn="justLow">
              <a:defRPr/>
            </a:pPr>
            <a:r>
              <a:rPr lang="ar-SA" sz="3200" dirty="0">
                <a:solidFill>
                  <a:srgbClr val="0070C0"/>
                </a:solidFill>
                <a:latin typeface="+mn-lt"/>
                <a:cs typeface="Arial" charset="0"/>
              </a:rPr>
              <a:t>- تنظيم قبول المتعلمين في المؤسسة التعليمية, ومتابعة تسجيلهم, وأعداد جداولهم الدراسية , وتحديد مواعيد اختبارهم . </a:t>
            </a:r>
          </a:p>
          <a:p>
            <a:pPr marL="342900" indent="-342900" algn="justLow">
              <a:defRPr/>
            </a:pPr>
            <a:r>
              <a:rPr lang="ar-SA" sz="3200" dirty="0">
                <a:solidFill>
                  <a:srgbClr val="0070C0"/>
                </a:solidFill>
                <a:latin typeface="+mn-lt"/>
                <a:cs typeface="Arial" charset="0"/>
              </a:rPr>
              <a:t>- إنشاء قاعدة بيانات للمتعلمين, تشمل عناوينهم ووسائل الاتصال بهم, وذلك تيسيراً للتواصل معهم ومع أولياء أمورهم. </a:t>
            </a:r>
          </a:p>
          <a:p>
            <a:pPr marL="342900" indent="-342900" algn="justLow">
              <a:defRPr/>
            </a:pPr>
            <a:r>
              <a:rPr lang="ar-SA" sz="3200" dirty="0">
                <a:solidFill>
                  <a:srgbClr val="0070C0"/>
                </a:solidFill>
                <a:latin typeface="+mn-lt"/>
                <a:cs typeface="Arial" charset="0"/>
              </a:rPr>
              <a:t>- متابعة حضور المتعلمين وانتظامهم , وأشعارهم بما ترتب علية من إلغاء تسجيلهم أو إنذارهم  أو حرمانهم.</a:t>
            </a:r>
          </a:p>
          <a:p>
            <a:pPr marL="342900" indent="-342900" algn="justLow">
              <a:defRPr/>
            </a:pPr>
            <a:endParaRPr lang="en-US" sz="2400" b="1" dirty="0">
              <a:solidFill>
                <a:srgbClr val="660066"/>
              </a:solidFill>
            </a:endParaRPr>
          </a:p>
        </p:txBody>
      </p:sp>
      <p:sp>
        <p:nvSpPr>
          <p:cNvPr id="24579" name="مستطيل 6"/>
          <p:cNvSpPr>
            <a:spLocks noChangeArrowheads="1"/>
          </p:cNvSpPr>
          <p:nvPr/>
        </p:nvSpPr>
        <p:spPr bwMode="auto">
          <a:xfrm>
            <a:off x="4419600" y="542925"/>
            <a:ext cx="4759325" cy="523875"/>
          </a:xfrm>
          <a:prstGeom prst="rect">
            <a:avLst/>
          </a:prstGeom>
          <a:noFill/>
          <a:ln w="9525">
            <a:noFill/>
            <a:miter lim="800000"/>
            <a:headEnd/>
            <a:tailEnd/>
          </a:ln>
        </p:spPr>
        <p:txBody>
          <a:bodyPr wrap="none">
            <a:spAutoFit/>
          </a:bodyPr>
          <a:lstStyle/>
          <a:p>
            <a:pPr marL="342900" indent="-342900" algn="justLow"/>
            <a:r>
              <a:rPr lang="ar-SA" sz="2800" b="1"/>
              <a:t>أولا : الخدمات المتعلقة بشؤون الطلاب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6"/>
          <p:cNvSpPr/>
          <p:nvPr/>
        </p:nvSpPr>
        <p:spPr>
          <a:xfrm>
            <a:off x="381000" y="1752600"/>
            <a:ext cx="9220200" cy="3046413"/>
          </a:xfrm>
          <a:prstGeom prst="rect">
            <a:avLst/>
          </a:prstGeom>
        </p:spPr>
        <p:txBody>
          <a:bodyPr>
            <a:spAutoFit/>
          </a:bodyPr>
          <a:lstStyle/>
          <a:p>
            <a:pPr marL="342900" indent="-342900" algn="justLow">
              <a:defRPr/>
            </a:pPr>
            <a:r>
              <a:rPr lang="ar-SA" sz="3200" dirty="0">
                <a:solidFill>
                  <a:srgbClr val="0070C0"/>
                </a:solidFill>
                <a:latin typeface="+mn-lt"/>
                <a:cs typeface="Arial" charset="0"/>
              </a:rPr>
              <a:t>- توثيق الأنشطة الطلابية المختلفة كالمسابقات والرحلات والزيارات والحفلات والمعارض تشيعاً للمتعلمين وتحفيزا لهم . </a:t>
            </a:r>
          </a:p>
          <a:p>
            <a:pPr marL="342900" indent="-342900" algn="justLow">
              <a:defRPr/>
            </a:pPr>
            <a:r>
              <a:rPr lang="ar-SA" sz="3200" dirty="0">
                <a:solidFill>
                  <a:srgbClr val="0070C0"/>
                </a:solidFill>
                <a:latin typeface="+mn-lt"/>
                <a:cs typeface="Arial" charset="0"/>
              </a:rPr>
              <a:t>- تيسير الاتصال  بأولياء أمور المتعلمين لمناقشة مستوياتهم الدراسية وسلوكياتهم الخلقية وأمنهم الفكري .</a:t>
            </a:r>
          </a:p>
          <a:p>
            <a:pPr marL="342900" indent="-342900" algn="justLow">
              <a:defRPr/>
            </a:pPr>
            <a:r>
              <a:rPr lang="ar-SA" sz="3200" dirty="0">
                <a:solidFill>
                  <a:srgbClr val="0070C0"/>
                </a:solidFill>
                <a:latin typeface="+mn-lt"/>
                <a:cs typeface="Arial" charset="0"/>
              </a:rPr>
              <a:t>- حساب نتائج المتعلمين وإصدار شهادتهم وخطابات تفوقهم أو تأخرهم وتحليل نتائجهم الدراسية </a:t>
            </a:r>
            <a:r>
              <a:rPr lang="ar-SA" b="1" dirty="0">
                <a:solidFill>
                  <a:srgbClr val="660066"/>
                </a:solidFill>
              </a:rPr>
              <a:t>. </a:t>
            </a:r>
            <a:endParaRPr lang="en-US" b="1" dirty="0">
              <a:solidFill>
                <a:srgbClr val="660066"/>
              </a:solidFill>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6"/>
          <p:cNvSpPr>
            <a:spLocks noChangeArrowheads="1"/>
          </p:cNvSpPr>
          <p:nvPr/>
        </p:nvSpPr>
        <p:spPr bwMode="auto">
          <a:xfrm>
            <a:off x="660400" y="1524000"/>
            <a:ext cx="8864600" cy="3908425"/>
          </a:xfrm>
          <a:prstGeom prst="rect">
            <a:avLst/>
          </a:prstGeom>
          <a:noFill/>
          <a:ln w="9525">
            <a:noFill/>
            <a:miter lim="800000"/>
            <a:headEnd/>
            <a:tailEnd/>
          </a:ln>
        </p:spPr>
        <p:txBody>
          <a:bodyPr>
            <a:spAutoFit/>
          </a:bodyPr>
          <a:lstStyle/>
          <a:p>
            <a:pPr marL="342900" indent="-342900" algn="justLow">
              <a:defRPr/>
            </a:pPr>
            <a:endParaRPr lang="ar-SA" sz="2800" b="1" dirty="0">
              <a:solidFill>
                <a:srgbClr val="003300"/>
              </a:solidFill>
            </a:endParaRPr>
          </a:p>
          <a:p>
            <a:pPr marL="342900" indent="-342900" algn="justLow">
              <a:defRPr/>
            </a:pPr>
            <a:r>
              <a:rPr lang="ar-SA" sz="3200" dirty="0">
                <a:solidFill>
                  <a:srgbClr val="0070C0"/>
                </a:solidFill>
                <a:latin typeface="+mn-lt"/>
                <a:cs typeface="Arial" charset="0"/>
              </a:rPr>
              <a:t>- إنشاء قاعدة بيانات للموظفين في المؤسسة التعليمية من إداريين ومعلمين وفنين , تشمل عناوينهم ووسائل الاتصال بهم . </a:t>
            </a:r>
          </a:p>
          <a:p>
            <a:pPr marL="342900" indent="-342900" algn="justLow">
              <a:defRPr/>
            </a:pPr>
            <a:r>
              <a:rPr lang="ar-SA" sz="3200" dirty="0">
                <a:solidFill>
                  <a:srgbClr val="0070C0"/>
                </a:solidFill>
                <a:latin typeface="+mn-lt"/>
                <a:cs typeface="Arial" charset="0"/>
              </a:rPr>
              <a:t>- توفير النماذج الإلكترونية لجميع الخدمات التي يحتاجها الموظفون مثل خطابات التعريف وطلب الإجازات وتقييم الأداء الوظيفي </a:t>
            </a:r>
          </a:p>
          <a:p>
            <a:pPr marL="342900" indent="-342900" algn="justLow">
              <a:defRPr/>
            </a:pPr>
            <a:r>
              <a:rPr lang="ar-SA" sz="3200" dirty="0">
                <a:solidFill>
                  <a:srgbClr val="0070C0"/>
                </a:solidFill>
                <a:latin typeface="+mn-lt"/>
                <a:cs typeface="Arial" charset="0"/>
              </a:rPr>
              <a:t>- متابعة الواجبات والمهام </a:t>
            </a:r>
            <a:r>
              <a:rPr lang="ar-SA" sz="3200" dirty="0" err="1">
                <a:solidFill>
                  <a:srgbClr val="0070C0"/>
                </a:solidFill>
                <a:latin typeface="+mn-lt"/>
                <a:cs typeface="Arial" charset="0"/>
              </a:rPr>
              <a:t>المنوطة</a:t>
            </a:r>
            <a:r>
              <a:rPr lang="ar-SA" sz="3200" dirty="0">
                <a:solidFill>
                  <a:srgbClr val="0070C0"/>
                </a:solidFill>
                <a:latin typeface="+mn-lt"/>
                <a:cs typeface="Arial" charset="0"/>
              </a:rPr>
              <a:t> بالموظفين بشكل دقيق وواضح, وتقيمهم تقييما حياديا .</a:t>
            </a:r>
          </a:p>
          <a:p>
            <a:pPr marL="342900" indent="-342900" algn="justLow">
              <a:defRPr/>
            </a:pPr>
            <a:endParaRPr lang="ar-SA" sz="2800" b="1" dirty="0">
              <a:solidFill>
                <a:srgbClr val="003300"/>
              </a:solidFill>
            </a:endParaRPr>
          </a:p>
        </p:txBody>
      </p:sp>
      <p:sp>
        <p:nvSpPr>
          <p:cNvPr id="26627" name="مستطيل 7"/>
          <p:cNvSpPr>
            <a:spLocks noChangeArrowheads="1"/>
          </p:cNvSpPr>
          <p:nvPr/>
        </p:nvSpPr>
        <p:spPr bwMode="auto">
          <a:xfrm>
            <a:off x="3263900" y="533400"/>
            <a:ext cx="5803900" cy="584200"/>
          </a:xfrm>
          <a:prstGeom prst="rect">
            <a:avLst/>
          </a:prstGeom>
          <a:noFill/>
          <a:ln w="9525">
            <a:noFill/>
            <a:miter lim="800000"/>
            <a:headEnd/>
            <a:tailEnd/>
          </a:ln>
        </p:spPr>
        <p:txBody>
          <a:bodyPr wrap="none">
            <a:spAutoFit/>
          </a:bodyPr>
          <a:lstStyle/>
          <a:p>
            <a:r>
              <a:rPr lang="ar-SA" sz="3200" b="1">
                <a:solidFill>
                  <a:srgbClr val="003300"/>
                </a:solidFill>
              </a:rPr>
              <a:t>ثانياً : الخدمات المتعلقة بشؤون الموظفين </a:t>
            </a:r>
            <a:endParaRPr lang="ar-SA" sz="3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2000"/>
                                        <p:tgtEl>
                                          <p:spTgt spid="7">
                                            <p:txEl>
                                              <p:pRg st="1" end="1"/>
                                            </p:txEl>
                                          </p:spTgt>
                                        </p:tgtEl>
                                      </p:cBhvr>
                                    </p:animEffect>
                                    <p:anim calcmode="lin" valueType="num">
                                      <p:cBhvr>
                                        <p:cTn id="8" dur="2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2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nodeType="after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2000"/>
                                        <p:tgtEl>
                                          <p:spTgt spid="7">
                                            <p:txEl>
                                              <p:pRg st="2" end="2"/>
                                            </p:txEl>
                                          </p:spTgt>
                                        </p:tgtEl>
                                      </p:cBhvr>
                                    </p:animEffect>
                                    <p:anim calcmode="lin" valueType="num">
                                      <p:cBhvr>
                                        <p:cTn id="14" dur="2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5" dur="2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2000"/>
                                        <p:tgtEl>
                                          <p:spTgt spid="7">
                                            <p:txEl>
                                              <p:pRg st="3" end="3"/>
                                            </p:txEl>
                                          </p:spTgt>
                                        </p:tgtEl>
                                      </p:cBhvr>
                                    </p:animEffect>
                                    <p:anim calcmode="lin" valueType="num">
                                      <p:cBhvr>
                                        <p:cTn id="20" dur="2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1" dur="2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a:spLocks noChangeArrowheads="1"/>
          </p:cNvSpPr>
          <p:nvPr/>
        </p:nvSpPr>
        <p:spPr bwMode="auto">
          <a:xfrm>
            <a:off x="609600" y="1828800"/>
            <a:ext cx="8864600" cy="3046413"/>
          </a:xfrm>
          <a:prstGeom prst="rect">
            <a:avLst/>
          </a:prstGeom>
          <a:noFill/>
          <a:ln w="9525">
            <a:noFill/>
            <a:miter lim="800000"/>
            <a:headEnd/>
            <a:tailEnd/>
          </a:ln>
        </p:spPr>
        <p:txBody>
          <a:bodyPr>
            <a:spAutoFit/>
          </a:bodyPr>
          <a:lstStyle/>
          <a:p>
            <a:pPr marL="342900" indent="-342900" algn="just">
              <a:defRPr/>
            </a:pPr>
            <a:r>
              <a:rPr lang="ar-SA" sz="3200" dirty="0">
                <a:solidFill>
                  <a:srgbClr val="0070C0"/>
                </a:solidFill>
                <a:latin typeface="+mn-lt"/>
                <a:cs typeface="Arial" charset="0"/>
              </a:rPr>
              <a:t>- عرض الدروس النموذجية التي يصممها المعلمون ويبدعونها لتشجيعهم وتحفيزهم نحو بذل المزيد .</a:t>
            </a:r>
          </a:p>
          <a:p>
            <a:pPr marL="342900" indent="-342900" algn="just">
              <a:defRPr/>
            </a:pPr>
            <a:r>
              <a:rPr lang="ar-SA" sz="3200" dirty="0">
                <a:solidFill>
                  <a:srgbClr val="0070C0"/>
                </a:solidFill>
                <a:latin typeface="+mn-lt"/>
                <a:cs typeface="Arial" charset="0"/>
              </a:rPr>
              <a:t>- تدريب الجهازين الإداري والتعليمي إلكترونيا من خلال الدخول على مواقع الإنترنت التي تعني بالتدريب .</a:t>
            </a:r>
          </a:p>
          <a:p>
            <a:pPr marL="342900" indent="-342900" algn="just">
              <a:defRPr/>
            </a:pPr>
            <a:r>
              <a:rPr lang="ar-SA" sz="3200" dirty="0">
                <a:solidFill>
                  <a:srgbClr val="0070C0"/>
                </a:solidFill>
                <a:latin typeface="+mn-lt"/>
                <a:cs typeface="Arial" charset="0"/>
              </a:rPr>
              <a:t>- سرعة تدفق المعلومات بين موظفي المؤسسة التعليمية , واطلاعهم على الأنظمة واللوائح في أوقات قياسية </a:t>
            </a:r>
            <a:r>
              <a:rPr lang="ar-SA" sz="2800" b="1" dirty="0">
                <a:solidFill>
                  <a:srgbClr val="0033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anim calcmode="lin" valueType="num">
                                      <p:cBhvr>
                                        <p:cTn id="8" dur="2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nodeType="after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2000"/>
                                        <p:tgtEl>
                                          <p:spTgt spid="2">
                                            <p:txEl>
                                              <p:pRg st="1" end="1"/>
                                            </p:txEl>
                                          </p:spTgt>
                                        </p:tgtEl>
                                      </p:cBhvr>
                                    </p:animEffect>
                                    <p:anim calcmode="lin" valueType="num">
                                      <p:cBhvr>
                                        <p:cTn id="14" dur="2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2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2000"/>
                                        <p:tgtEl>
                                          <p:spTgt spid="2">
                                            <p:txEl>
                                              <p:pRg st="2" end="2"/>
                                            </p:txEl>
                                          </p:spTgt>
                                        </p:tgtEl>
                                      </p:cBhvr>
                                    </p:animEffect>
                                    <p:anim calcmode="lin" valueType="num">
                                      <p:cBhvr>
                                        <p:cTn id="20" dur="2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2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a:spLocks noChangeArrowheads="1"/>
          </p:cNvSpPr>
          <p:nvPr/>
        </p:nvSpPr>
        <p:spPr bwMode="auto">
          <a:xfrm>
            <a:off x="381000" y="1754188"/>
            <a:ext cx="9144000" cy="3046412"/>
          </a:xfrm>
          <a:prstGeom prst="rect">
            <a:avLst/>
          </a:prstGeom>
          <a:noFill/>
          <a:ln w="9525">
            <a:noFill/>
            <a:miter lim="800000"/>
            <a:headEnd/>
            <a:tailEnd/>
          </a:ln>
        </p:spPr>
        <p:txBody>
          <a:bodyPr>
            <a:spAutoFit/>
          </a:bodyPr>
          <a:lstStyle/>
          <a:p>
            <a:pPr marL="342900" indent="-342900" algn="justLow">
              <a:defRPr/>
            </a:pPr>
            <a:r>
              <a:rPr lang="ar-SA" sz="3200" dirty="0">
                <a:solidFill>
                  <a:srgbClr val="0070C0"/>
                </a:solidFill>
                <a:latin typeface="+mn-lt"/>
                <a:cs typeface="Arial" charset="0"/>
              </a:rPr>
              <a:t>- الاتصال الإلكتروني مع الإدارة التعليمية العليا, واستقبال التعليمات, وإرسال التقارير الدورية المتعلقة بالمؤسسة التعليمية.</a:t>
            </a:r>
          </a:p>
          <a:p>
            <a:pPr marL="342900" indent="-342900" algn="justLow">
              <a:defRPr/>
            </a:pPr>
            <a:endParaRPr lang="ar-SA" sz="3200" dirty="0">
              <a:solidFill>
                <a:srgbClr val="0070C0"/>
              </a:solidFill>
              <a:latin typeface="+mn-lt"/>
              <a:cs typeface="Arial" charset="0"/>
            </a:endParaRPr>
          </a:p>
          <a:p>
            <a:pPr marL="342900" indent="-342900" algn="justLow">
              <a:defRPr/>
            </a:pPr>
            <a:r>
              <a:rPr lang="ar-SA" sz="3200" dirty="0">
                <a:solidFill>
                  <a:srgbClr val="0070C0"/>
                </a:solidFill>
                <a:latin typeface="+mn-lt"/>
                <a:cs typeface="Arial" charset="0"/>
              </a:rPr>
              <a:t>- تقديم المقررات الدراسية للمتعلمين بصيغة إلكترونية تفاعلية وإتاحتها لهم في كل وقت وكل مكان.</a:t>
            </a:r>
            <a:endParaRPr lang="ar-SA" sz="3200" b="1" dirty="0">
              <a:solidFill>
                <a:schemeClr val="tx2"/>
              </a:solidFill>
            </a:endParaRPr>
          </a:p>
          <a:p>
            <a:pPr marL="342900" indent="-342900">
              <a:defRPr/>
            </a:pPr>
            <a:endParaRPr lang="ar-SA" sz="3200" b="1" dirty="0">
              <a:solidFill>
                <a:schemeClr val="tx2"/>
              </a:solidFill>
            </a:endParaRPr>
          </a:p>
        </p:txBody>
      </p:sp>
      <p:sp>
        <p:nvSpPr>
          <p:cNvPr id="28675" name="مستطيل 2"/>
          <p:cNvSpPr>
            <a:spLocks noChangeArrowheads="1"/>
          </p:cNvSpPr>
          <p:nvPr/>
        </p:nvSpPr>
        <p:spPr bwMode="auto">
          <a:xfrm>
            <a:off x="3087688" y="533400"/>
            <a:ext cx="6048375" cy="523875"/>
          </a:xfrm>
          <a:prstGeom prst="rect">
            <a:avLst/>
          </a:prstGeom>
          <a:noFill/>
          <a:ln w="9525">
            <a:noFill/>
            <a:miter lim="800000"/>
            <a:headEnd/>
            <a:tailEnd/>
          </a:ln>
        </p:spPr>
        <p:txBody>
          <a:bodyPr wrap="none">
            <a:spAutoFit/>
          </a:bodyPr>
          <a:lstStyle/>
          <a:p>
            <a:pPr marL="342900" indent="-342900"/>
            <a:r>
              <a:rPr lang="ar-SA" sz="2800" b="1"/>
              <a:t>ثالثاً : الخدمات المتعلقة بشؤون المؤسسة التعليمة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8)">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a:spLocks noChangeArrowheads="1"/>
          </p:cNvSpPr>
          <p:nvPr/>
        </p:nvSpPr>
        <p:spPr bwMode="auto">
          <a:xfrm>
            <a:off x="533400" y="1671638"/>
            <a:ext cx="8991600" cy="4032250"/>
          </a:xfrm>
          <a:prstGeom prst="rect">
            <a:avLst/>
          </a:prstGeom>
          <a:noFill/>
          <a:ln w="9525">
            <a:noFill/>
            <a:miter lim="800000"/>
            <a:headEnd/>
            <a:tailEnd/>
          </a:ln>
        </p:spPr>
        <p:txBody>
          <a:bodyPr>
            <a:spAutoFit/>
          </a:bodyPr>
          <a:lstStyle/>
          <a:p>
            <a:pPr marL="342900" indent="-342900">
              <a:defRPr/>
            </a:pPr>
            <a:endParaRPr lang="ar-SA" sz="3200" b="1" dirty="0">
              <a:solidFill>
                <a:schemeClr val="tx2"/>
              </a:solidFill>
            </a:endParaRPr>
          </a:p>
          <a:p>
            <a:pPr marL="342900" indent="-342900" algn="just">
              <a:defRPr/>
            </a:pPr>
            <a:r>
              <a:rPr lang="ar-SA" sz="3200" b="1" dirty="0">
                <a:solidFill>
                  <a:schemeClr val="tx2"/>
                </a:solidFill>
              </a:rPr>
              <a:t> </a:t>
            </a:r>
            <a:r>
              <a:rPr lang="ar-SA" sz="3200" dirty="0">
                <a:solidFill>
                  <a:srgbClr val="0070C0"/>
                </a:solidFill>
                <a:latin typeface="+mn-lt"/>
                <a:cs typeface="Arial" charset="0"/>
              </a:rPr>
              <a:t>- إدارة مركز مصادر التعليم إلكترونيا , شاملا الفهرسة الإلكترونية والبحث في قواعد المعلومات , وتداول المواد التعليمية والأجهزة التقنية.</a:t>
            </a:r>
            <a:endParaRPr lang="ar-SA" sz="3200" b="1" dirty="0">
              <a:solidFill>
                <a:schemeClr val="tx2"/>
              </a:solidFill>
            </a:endParaRPr>
          </a:p>
          <a:p>
            <a:pPr marL="342900" indent="-342900" algn="just">
              <a:defRPr/>
            </a:pPr>
            <a:r>
              <a:rPr lang="ar-SA" sz="3200" b="1" dirty="0"/>
              <a:t> </a:t>
            </a:r>
            <a:r>
              <a:rPr lang="ar-SA" sz="3200" dirty="0">
                <a:solidFill>
                  <a:srgbClr val="0070C0"/>
                </a:solidFill>
                <a:latin typeface="+mn-lt"/>
                <a:cs typeface="Arial" charset="0"/>
              </a:rPr>
              <a:t>- إعداد تقارير دورية عن وضع المؤسسة التعليمية من حيث سلامتها وصيانتها ونظافتها وتجهيزها.</a:t>
            </a:r>
          </a:p>
          <a:p>
            <a:pPr marL="342900" indent="-342900" algn="just">
              <a:defRPr/>
            </a:pPr>
            <a:endParaRPr lang="ar-SA" sz="3200" dirty="0">
              <a:solidFill>
                <a:srgbClr val="0070C0"/>
              </a:solidFill>
              <a:latin typeface="+mn-lt"/>
              <a:cs typeface="Arial" charset="0"/>
            </a:endParaRPr>
          </a:p>
          <a:p>
            <a:pPr marL="342900" indent="-342900" algn="just">
              <a:defRPr/>
            </a:pPr>
            <a:endParaRPr lang="ar-SA" sz="3200" b="1"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8)">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85800" y="1905000"/>
            <a:ext cx="8839200" cy="2554288"/>
          </a:xfrm>
          <a:prstGeom prst="rect">
            <a:avLst/>
          </a:prstGeom>
        </p:spPr>
        <p:txBody>
          <a:bodyPr>
            <a:spAutoFit/>
          </a:bodyPr>
          <a:lstStyle/>
          <a:p>
            <a:pPr marL="342900" indent="-342900" algn="justLow">
              <a:defRPr/>
            </a:pPr>
            <a:r>
              <a:rPr lang="ar-SA" sz="3200" dirty="0">
                <a:solidFill>
                  <a:srgbClr val="0070C0"/>
                </a:solidFill>
                <a:latin typeface="+mn-lt"/>
                <a:cs typeface="Arial" charset="0"/>
              </a:rPr>
              <a:t>- جرد محتويات المؤسسة التعليمية من مواد وأجهزة </a:t>
            </a:r>
            <a:r>
              <a:rPr lang="ar-SA" sz="3200" dirty="0" err="1">
                <a:solidFill>
                  <a:srgbClr val="0070C0"/>
                </a:solidFill>
                <a:latin typeface="+mn-lt"/>
                <a:cs typeface="Arial" charset="0"/>
              </a:rPr>
              <a:t>و</a:t>
            </a:r>
            <a:r>
              <a:rPr lang="ar-SA" sz="3200" dirty="0">
                <a:solidFill>
                  <a:srgbClr val="0070C0"/>
                </a:solidFill>
                <a:latin typeface="+mn-lt"/>
                <a:cs typeface="Arial" charset="0"/>
              </a:rPr>
              <a:t> أثاث, وما يتبع ذلك من استسلام وتسليم العهد .</a:t>
            </a:r>
          </a:p>
          <a:p>
            <a:pPr marL="342900" indent="-342900" algn="justLow">
              <a:defRPr/>
            </a:pPr>
            <a:endParaRPr lang="ar-SA" sz="3200" dirty="0">
              <a:solidFill>
                <a:srgbClr val="0070C0"/>
              </a:solidFill>
              <a:latin typeface="+mn-lt"/>
              <a:cs typeface="Arial" charset="0"/>
            </a:endParaRPr>
          </a:p>
          <a:p>
            <a:pPr marL="342900" indent="-342900" algn="justLow">
              <a:defRPr/>
            </a:pPr>
            <a:r>
              <a:rPr lang="ar-SA" sz="3200" dirty="0">
                <a:solidFill>
                  <a:srgbClr val="0070C0"/>
                </a:solidFill>
                <a:latin typeface="+mn-lt"/>
                <a:cs typeface="Arial" charset="0"/>
              </a:rPr>
              <a:t>- تنظيم ميزانية المؤسسة التعليمة ونظامها المحاسبي, وما يتعلق </a:t>
            </a:r>
            <a:r>
              <a:rPr lang="ar-SA" sz="3200" dirty="0" err="1">
                <a:solidFill>
                  <a:srgbClr val="0070C0"/>
                </a:solidFill>
                <a:latin typeface="+mn-lt"/>
                <a:cs typeface="Arial" charset="0"/>
              </a:rPr>
              <a:t>بها</a:t>
            </a:r>
            <a:r>
              <a:rPr lang="ar-SA" sz="3200" dirty="0">
                <a:solidFill>
                  <a:srgbClr val="0070C0"/>
                </a:solidFill>
                <a:latin typeface="+mn-lt"/>
                <a:cs typeface="Arial" charset="0"/>
              </a:rPr>
              <a:t> من واردات ومصروفات ومشتريات وصيانة .</a:t>
            </a:r>
            <a:endParaRPr lang="en-US" sz="3200" dirty="0">
              <a:solidFill>
                <a:srgbClr val="0070C0"/>
              </a:solidFill>
              <a:latin typeface="+mn-lt"/>
              <a:cs typeface="Arial" charset="0"/>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1"/>
          <p:cNvSpPr txBox="1">
            <a:spLocks/>
          </p:cNvSpPr>
          <p:nvPr/>
        </p:nvSpPr>
        <p:spPr>
          <a:xfrm>
            <a:off x="2743200" y="138113"/>
            <a:ext cx="6629400" cy="1081087"/>
          </a:xfrm>
          <a:prstGeom prst="rect">
            <a:avLst/>
          </a:prstGeom>
        </p:spPr>
        <p:txBody>
          <a:bodyPr anchor="ctr">
            <a:normAutofit fontScale="97500"/>
          </a:bodyPr>
          <a:lstStyle/>
          <a:p>
            <a:pPr algn="ctr" fontAlgn="auto">
              <a:spcAft>
                <a:spcPts val="0"/>
              </a:spcAft>
              <a:defRPr/>
            </a:pPr>
            <a:r>
              <a:rPr lang="ar-SA" sz="3000" b="1" dirty="0">
                <a:solidFill>
                  <a:srgbClr val="003300"/>
                </a:solidFill>
                <a:latin typeface="+mj-lt"/>
                <a:ea typeface="+mj-ea"/>
                <a:cs typeface="+mn-cs"/>
              </a:rPr>
              <a:t>صعوبات الحاسب الآلي في الإدارة التعليمية</a:t>
            </a:r>
          </a:p>
        </p:txBody>
      </p:sp>
      <p:sp>
        <p:nvSpPr>
          <p:cNvPr id="7" name="عنوان 1"/>
          <p:cNvSpPr txBox="1">
            <a:spLocks/>
          </p:cNvSpPr>
          <p:nvPr/>
        </p:nvSpPr>
        <p:spPr>
          <a:xfrm>
            <a:off x="719064" y="1734344"/>
            <a:ext cx="8882136" cy="3752056"/>
          </a:xfrm>
          <a:prstGeom prst="rect">
            <a:avLst/>
          </a:prstGeom>
          <a:ln>
            <a:noFill/>
          </a:ln>
        </p:spPr>
        <p:txBody>
          <a:bodyPr lIns="0" tIns="0" rIns="18288" bIns="0">
            <a:scene3d>
              <a:camera prst="orthographicFront"/>
              <a:lightRig rig="freezing" dir="t">
                <a:rot lat="0" lon="0" rev="5640000"/>
              </a:lightRig>
            </a:scene3d>
            <a:sp3d prstMaterial="flat">
              <a:bevelT w="38100" h="38100"/>
              <a:contourClr>
                <a:schemeClr val="tx2"/>
              </a:contourClr>
            </a:sp3d>
          </a:bodyPr>
          <a:lstStyle/>
          <a:p>
            <a:pPr marL="514350" indent="-514350" algn="justLow">
              <a:defRPr/>
            </a:pPr>
            <a:r>
              <a:rPr lang="ar-SA" sz="3200" dirty="0">
                <a:solidFill>
                  <a:srgbClr val="0070C0"/>
                </a:solidFill>
                <a:latin typeface="+mn-lt"/>
                <a:cs typeface="Arial" charset="0"/>
              </a:rPr>
              <a:t>- ضعف التدريب اللازم لأعضاء الإدارة التعليمية فيما يتعلق بتوظيف الحاسب الآلي في أعمالهم ومهامهم الإدارية.</a:t>
            </a:r>
          </a:p>
          <a:p>
            <a:pPr marL="514350" indent="-514350" algn="justLow">
              <a:defRPr/>
            </a:pPr>
            <a:r>
              <a:rPr lang="ar-SA" sz="3200" dirty="0">
                <a:solidFill>
                  <a:srgbClr val="0070C0"/>
                </a:solidFill>
                <a:latin typeface="+mn-lt"/>
                <a:cs typeface="Arial" charset="0"/>
              </a:rPr>
              <a:t>- اقتصار الإدارة التعليمية على استخدام الحاسب الآلي بصورة سطحية, كالاقتصار على برامج معالج الكلمات والبريد الإلكتروني.</a:t>
            </a:r>
          </a:p>
          <a:p>
            <a:pPr marL="514350" indent="-514350" algn="justLow">
              <a:defRPr/>
            </a:pPr>
            <a:r>
              <a:rPr lang="ar-SA" sz="3200" dirty="0">
                <a:solidFill>
                  <a:srgbClr val="0070C0"/>
                </a:solidFill>
                <a:latin typeface="+mn-lt"/>
                <a:cs typeface="Arial" charset="0"/>
              </a:rPr>
              <a:t>- نقص بناء البنية التحتية الحاسوبية اللازمة للاستخدام الأمثل للحاسب الآلي في الإدارة التعليمية.</a:t>
            </a:r>
          </a:p>
          <a:p>
            <a:pPr marL="514350" indent="-514350" algn="justLow">
              <a:defRPr/>
            </a:pPr>
            <a:endParaRPr lang="en-US" sz="2800" dirty="0">
              <a:solidFill>
                <a:srgbClr val="003300"/>
              </a:solidFill>
              <a:effectLst>
                <a:outerShdw blurRad="38100" dist="25400" dir="5400000" algn="tl" rotWithShape="0">
                  <a:srgbClr val="000000">
                    <a:alpha val="43000"/>
                  </a:srgbClr>
                </a:outerShdw>
              </a:effectLst>
              <a:latin typeface="+mj-lt"/>
              <a:ea typeface="+mj-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10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heel(4)">
                                      <p:cBhvr>
                                        <p:cTn id="12" dur="1000"/>
                                        <p:tgtEl>
                                          <p:spTgt spid="7">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wheel(4)">
                                      <p:cBhvr>
                                        <p:cTn id="17" dur="1000"/>
                                        <p:tgtEl>
                                          <p:spTgt spid="7">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wheel(4)">
                                      <p:cBhvr>
                                        <p:cTn id="22" dur="1000"/>
                                        <p:tgtEl>
                                          <p:spTgt spid="7">
                                            <p:txEl>
                                              <p:pRg st="2" end="2"/>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bldLvl="2"/>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وان 1"/>
          <p:cNvSpPr txBox="1">
            <a:spLocks/>
          </p:cNvSpPr>
          <p:nvPr/>
        </p:nvSpPr>
        <p:spPr>
          <a:xfrm>
            <a:off x="533400" y="1810544"/>
            <a:ext cx="8763000" cy="3218656"/>
          </a:xfrm>
          <a:prstGeom prst="rect">
            <a:avLst/>
          </a:prstGeom>
          <a:ln>
            <a:noFill/>
          </a:ln>
        </p:spPr>
        <p:txBody>
          <a:bodyPr lIns="0" tIns="0" rIns="18288" bIns="0">
            <a:scene3d>
              <a:camera prst="orthographicFront"/>
              <a:lightRig rig="freezing" dir="t">
                <a:rot lat="0" lon="0" rev="5640000"/>
              </a:lightRig>
            </a:scene3d>
            <a:sp3d prstMaterial="flat">
              <a:bevelT w="38100" h="38100"/>
              <a:contourClr>
                <a:schemeClr val="tx2"/>
              </a:contourClr>
            </a:sp3d>
          </a:bodyPr>
          <a:lstStyle/>
          <a:p>
            <a:pPr marL="514350" indent="-514350" algn="justLow">
              <a:defRPr/>
            </a:pPr>
            <a:r>
              <a:rPr lang="ar-SA" sz="3200" dirty="0">
                <a:solidFill>
                  <a:srgbClr val="0070C0"/>
                </a:solidFill>
                <a:latin typeface="+mn-lt"/>
                <a:cs typeface="Arial" charset="0"/>
              </a:rPr>
              <a:t>- بطء عملية الصيانة والتحديث للأجهزة والبرامج الحاسوبية بسبب قلة الإمكانات المادية أو بسبب نقص الكفاءات المؤهلة.</a:t>
            </a:r>
          </a:p>
          <a:p>
            <a:pPr marL="514350" indent="-514350" algn="justLow">
              <a:defRPr/>
            </a:pPr>
            <a:r>
              <a:rPr lang="ar-SA" sz="3200" dirty="0">
                <a:solidFill>
                  <a:srgbClr val="0070C0"/>
                </a:solidFill>
                <a:latin typeface="+mn-lt"/>
                <a:cs typeface="Arial" charset="0"/>
              </a:rPr>
              <a:t>- إهمال الإدارات التعليمية العليا متابعة وتشجيع الإدارات التعليمية على استخدام الحاسب الآلي في أعمالهم الإدارية.</a:t>
            </a:r>
          </a:p>
          <a:p>
            <a:pPr marL="514350" indent="-514350" algn="justLow">
              <a:defRPr/>
            </a:pPr>
            <a:r>
              <a:rPr lang="ar-SA" sz="3200" dirty="0">
                <a:solidFill>
                  <a:srgbClr val="0070C0"/>
                </a:solidFill>
                <a:latin typeface="+mn-lt"/>
                <a:cs typeface="Arial" charset="0"/>
              </a:rPr>
              <a:t>- قصور برامج الحاسب الآلي عن الاستجابة لجميع الأعمال والمهام </a:t>
            </a:r>
            <a:r>
              <a:rPr lang="ar-SA" sz="3200" dirty="0" err="1">
                <a:solidFill>
                  <a:srgbClr val="0070C0"/>
                </a:solidFill>
                <a:latin typeface="+mn-lt"/>
                <a:cs typeface="Arial" charset="0"/>
              </a:rPr>
              <a:t>المنوطة</a:t>
            </a:r>
            <a:r>
              <a:rPr lang="ar-SA" sz="3200" dirty="0">
                <a:solidFill>
                  <a:srgbClr val="0070C0"/>
                </a:solidFill>
                <a:latin typeface="+mn-lt"/>
                <a:cs typeface="Arial" charset="0"/>
              </a:rPr>
              <a:t> بالإدارة التعليمية</a:t>
            </a:r>
            <a:r>
              <a:rPr lang="ar-SA" sz="2800" dirty="0">
                <a:solidFill>
                  <a:srgbClr val="003300"/>
                </a:solidFill>
                <a:effectLst>
                  <a:outerShdw blurRad="38100" dist="25400" dir="5400000" algn="tl" rotWithShape="0">
                    <a:srgbClr val="000000">
                      <a:alpha val="43000"/>
                    </a:srgbClr>
                  </a:outerShdw>
                </a:effectLst>
                <a:latin typeface="+mj-lt"/>
                <a:ea typeface="+mj-ea"/>
                <a:cs typeface="+mn-cs"/>
              </a:rPr>
              <a:t>.</a:t>
            </a:r>
            <a:endParaRPr lang="en-US" sz="2800" dirty="0">
              <a:solidFill>
                <a:srgbClr val="003300"/>
              </a:solidFill>
              <a:effectLst>
                <a:outerShdw blurRad="38100" dist="25400" dir="5400000" algn="tl" rotWithShape="0">
                  <a:srgbClr val="000000">
                    <a:alpha val="43000"/>
                  </a:srgbClr>
                </a:outerShdw>
              </a:effectLst>
              <a:latin typeface="+mj-lt"/>
              <a:ea typeface="+mj-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heel(4)">
                                      <p:cBhvr>
                                        <p:cTn id="7" dur="1000"/>
                                        <p:tgtEl>
                                          <p:spTgt spid="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heel(4)">
                                      <p:cBhvr>
                                        <p:cTn id="12" dur="1000"/>
                                        <p:tgtEl>
                                          <p:spTgt spid="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heel(4)">
                                      <p:cBhvr>
                                        <p:cTn id="17" dur="1000"/>
                                        <p:tgtEl>
                                          <p:spTgt spid="7">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2"/>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8"/>
            <a:ext cx="8877300" cy="1752600"/>
          </a:xfrm>
          <a:prstGeom prst="rect">
            <a:avLst/>
          </a:prstGeom>
          <a:noFill/>
          <a:ln w="9525">
            <a:noFill/>
            <a:miter lim="800000"/>
            <a:headEnd/>
            <a:tailEnd/>
          </a:ln>
        </p:spPr>
        <p:txBody>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الادارة التعليمية باستخدام </a:t>
            </a:r>
            <a:r>
              <a:rPr lang="ar-SA" sz="4000" b="1" spc="5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الحاسب الآلي (2)</a:t>
            </a: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14340" name="Slide Number Placeholder 2"/>
          <p:cNvSpPr>
            <a:spLocks noGrp="1"/>
          </p:cNvSpPr>
          <p:nvPr>
            <p:ph type="sldNum" sz="quarter" idx="10"/>
          </p:nvPr>
        </p:nvSpPr>
        <p:spPr bwMode="auto">
          <a:noFill/>
          <a:ln>
            <a:miter lim="800000"/>
            <a:headEnd/>
            <a:tailEnd/>
          </a:ln>
        </p:spPr>
        <p:txBody>
          <a:bodyPr/>
          <a:lstStyle/>
          <a:p>
            <a:fld id="{E9CBA228-3072-41FE-9FEE-695FC054D61A}" type="slidenum">
              <a:rPr lang="ar-SA" smtClean="0">
                <a:cs typeface="Arial" pitchFamily="34" charset="0"/>
              </a:rPr>
              <a:pPr/>
              <a:t>113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صر نائب للمحتوى 2"/>
          <p:cNvSpPr>
            <a:spLocks noGrp="1"/>
          </p:cNvSpPr>
          <p:nvPr>
            <p:ph idx="1"/>
          </p:nvPr>
        </p:nvSpPr>
        <p:spPr>
          <a:xfrm>
            <a:off x="609600" y="1371600"/>
            <a:ext cx="8839200" cy="4267200"/>
          </a:xfrm>
        </p:spPr>
        <p:txBody>
          <a:bodyPr/>
          <a:lstStyle/>
          <a:p>
            <a:pPr eaLnBrk="1" hangingPunct="1"/>
            <a:endParaRPr lang="ar-SA" b="1" smtClean="0">
              <a:solidFill>
                <a:schemeClr val="tx1"/>
              </a:solidFill>
              <a:cs typeface="Arial" pitchFamily="34" charset="0"/>
            </a:endParaRPr>
          </a:p>
          <a:p>
            <a:pPr eaLnBrk="1" hangingPunct="1"/>
            <a:r>
              <a:rPr lang="ar-SA" b="1" smtClean="0">
                <a:solidFill>
                  <a:schemeClr val="tx1"/>
                </a:solidFill>
                <a:cs typeface="Arial" pitchFamily="34" charset="0"/>
              </a:rPr>
              <a:t>التطبيقات الحاسوبية في الإدارة التعليمية</a:t>
            </a:r>
            <a:endParaRPr lang="en-US" b="1" smtClean="0">
              <a:solidFill>
                <a:schemeClr val="tx1"/>
              </a:solidFill>
              <a:cs typeface="Arial" pitchFamily="34" charset="0"/>
            </a:endParaRPr>
          </a:p>
          <a:p>
            <a:pPr rtl="1" eaLnBrk="1" hangingPunct="1"/>
            <a:r>
              <a:rPr lang="ar-SA" b="1" smtClean="0">
                <a:solidFill>
                  <a:schemeClr val="tx1"/>
                </a:solidFill>
                <a:cs typeface="Arial" pitchFamily="34" charset="0"/>
              </a:rPr>
              <a:t>الشبكات المحلية</a:t>
            </a:r>
            <a:endParaRPr lang="ar-SA" b="1" smtClean="0">
              <a:solidFill>
                <a:srgbClr val="FF0000"/>
              </a:solidFill>
              <a:cs typeface="Arial" pitchFamily="34" charset="0"/>
            </a:endParaRPr>
          </a:p>
          <a:p>
            <a:pPr eaLnBrk="1" hangingPunct="1"/>
            <a:endParaRPr lang="ar-SA" b="1" smtClean="0">
              <a:solidFill>
                <a:schemeClr val="tx1"/>
              </a:solidFill>
              <a:cs typeface="Arial" pitchFamily="34" charset="0"/>
            </a:endParaRPr>
          </a:p>
        </p:txBody>
      </p:sp>
      <p:sp>
        <p:nvSpPr>
          <p:cNvPr id="15363" name="Title 1"/>
          <p:cNvSpPr>
            <a:spLocks noGrp="1"/>
          </p:cNvSpPr>
          <p:nvPr>
            <p:ph type="title"/>
          </p:nvPr>
        </p:nvSpPr>
        <p:spPr>
          <a:xfrm>
            <a:off x="495300" y="304800"/>
            <a:ext cx="8915400" cy="1143000"/>
          </a:xfrm>
        </p:spPr>
        <p:txBody>
          <a:bodyPr/>
          <a:lstStyle/>
          <a:p>
            <a:pPr eaLnBrk="1" hangingPunct="1"/>
            <a:r>
              <a:rPr lang="ar-SA" smtClean="0">
                <a:solidFill>
                  <a:srgbClr val="FF0000"/>
                </a:solidFill>
                <a:cs typeface="Arial" pitchFamily="34" charset="0"/>
              </a:rPr>
              <a:t>محاور المحاضرة</a:t>
            </a:r>
            <a:endParaRPr lang="en-US" smtClean="0">
              <a:solidFill>
                <a:srgbClr val="FF0000"/>
              </a:solidFill>
              <a:cs typeface="Arial" pitchFamily="34" charset="0"/>
            </a:endParaRPr>
          </a:p>
        </p:txBody>
      </p:sp>
      <p:sp>
        <p:nvSpPr>
          <p:cNvPr id="15364" name="Slide Number Placeholder 3"/>
          <p:cNvSpPr>
            <a:spLocks noGrp="1"/>
          </p:cNvSpPr>
          <p:nvPr>
            <p:ph type="sldNum" sz="quarter" idx="10"/>
          </p:nvPr>
        </p:nvSpPr>
        <p:spPr bwMode="auto">
          <a:noFill/>
          <a:ln>
            <a:miter lim="800000"/>
            <a:headEnd/>
            <a:tailEnd/>
          </a:ln>
        </p:spPr>
        <p:txBody>
          <a:bodyPr/>
          <a:lstStyle/>
          <a:p>
            <a:fld id="{8EBFE583-E465-4ABB-B40D-F8BA0567D260}" type="slidenum">
              <a:rPr lang="ar-SA" smtClean="0">
                <a:cs typeface="Arial" pitchFamily="34" charset="0"/>
              </a:rPr>
              <a:pPr/>
              <a:t>114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صر نائب لرقم الشريحة 3"/>
          <p:cNvSpPr>
            <a:spLocks noGrp="1"/>
          </p:cNvSpPr>
          <p:nvPr>
            <p:ph type="sldNum" sz="quarter" idx="10"/>
          </p:nvPr>
        </p:nvSpPr>
        <p:spPr bwMode="auto">
          <a:noFill/>
          <a:ln>
            <a:miter lim="800000"/>
            <a:headEnd/>
            <a:tailEnd/>
          </a:ln>
        </p:spPr>
        <p:txBody>
          <a:bodyPr/>
          <a:lstStyle/>
          <a:p>
            <a:fld id="{45CCE906-A446-4534-A12F-14D9D45D9EFF}" type="slidenum">
              <a:rPr lang="ar-SA" smtClean="0">
                <a:cs typeface="Arial" pitchFamily="34" charset="0"/>
              </a:rPr>
              <a:pPr/>
              <a:t>115</a:t>
            </a:fld>
            <a:endParaRPr lang="en-US" smtClean="0">
              <a:cs typeface="Arial" pitchFamily="34" charset="0"/>
            </a:endParaRPr>
          </a:p>
        </p:txBody>
      </p:sp>
      <p:sp>
        <p:nvSpPr>
          <p:cNvPr id="5" name="مستطيل 4"/>
          <p:cNvSpPr>
            <a:spLocks noChangeArrowheads="1"/>
          </p:cNvSpPr>
          <p:nvPr/>
        </p:nvSpPr>
        <p:spPr bwMode="auto">
          <a:xfrm>
            <a:off x="609600" y="1809750"/>
            <a:ext cx="8713788" cy="3600450"/>
          </a:xfrm>
          <a:prstGeom prst="rect">
            <a:avLst/>
          </a:prstGeom>
          <a:noFill/>
          <a:ln w="9525">
            <a:noFill/>
            <a:miter lim="800000"/>
            <a:headEnd/>
            <a:tailEnd/>
          </a:ln>
        </p:spPr>
        <p:txBody>
          <a:bodyPr>
            <a:spAutoFit/>
          </a:bodyPr>
          <a:lstStyle/>
          <a:p>
            <a:pPr marL="342900" indent="-342900" algn="just">
              <a:defRPr/>
            </a:pPr>
            <a:r>
              <a:rPr lang="ar-SA" sz="3200" b="1" dirty="0">
                <a:solidFill>
                  <a:srgbClr val="7030A0"/>
                </a:solidFill>
                <a:latin typeface="+mn-lt"/>
                <a:cs typeface="Arial" charset="0"/>
              </a:rPr>
              <a:t>معالج الكلمات : </a:t>
            </a:r>
          </a:p>
          <a:p>
            <a:pPr marL="342900" indent="-342900" algn="justLow">
              <a:defRPr/>
            </a:pPr>
            <a:r>
              <a:rPr lang="ar-SA" sz="2800" b="1" dirty="0">
                <a:solidFill>
                  <a:srgbClr val="0070C0"/>
                </a:solidFill>
                <a:latin typeface="+mn-lt"/>
                <a:cs typeface="Arial" charset="0"/>
              </a:rPr>
              <a:t>- كتابة الخطابات المختلفة في أهدافها ومحتواها سواء للإدارة التعليمية العليا أو لا ولياء أمور المتعلمين أو غيرهم ، وإرسالها عبر الوسائل الالكترونية المتعددة كالبريد الالكتروني أو الفاكس الحاسوبي </a:t>
            </a:r>
          </a:p>
          <a:p>
            <a:pPr marL="342900" indent="-342900" algn="justLow">
              <a:defRPr/>
            </a:pPr>
            <a:r>
              <a:rPr lang="ar-SA" sz="2800" b="1" dirty="0">
                <a:solidFill>
                  <a:srgbClr val="0070C0"/>
                </a:solidFill>
                <a:latin typeface="+mn-lt"/>
                <a:cs typeface="Arial" charset="0"/>
              </a:rPr>
              <a:t>- إعداد التقارير الدورية المتعلقة بالعمليتين التعليمية والإدارية داخل المؤسسة التعليمية وحفظها واسترجاعها عن الحاجة </a:t>
            </a:r>
          </a:p>
          <a:p>
            <a:pPr marL="342900" indent="-342900" algn="justLow">
              <a:defRPr/>
            </a:pPr>
            <a:r>
              <a:rPr lang="ar-SA" sz="2800" b="1" dirty="0">
                <a:solidFill>
                  <a:srgbClr val="0070C0"/>
                </a:solidFill>
                <a:latin typeface="+mn-lt"/>
                <a:cs typeface="Arial" charset="0"/>
              </a:rPr>
              <a:t>- تصميم الجدول الدراسي وجداول تنظيم أعمال المعلمين كجدول الانتظار </a:t>
            </a:r>
            <a:r>
              <a:rPr lang="ar-SA" sz="2800" b="1" dirty="0" err="1">
                <a:solidFill>
                  <a:srgbClr val="0070C0"/>
                </a:solidFill>
                <a:latin typeface="+mn-lt"/>
                <a:cs typeface="Arial" charset="0"/>
              </a:rPr>
              <a:t>و</a:t>
            </a:r>
            <a:r>
              <a:rPr lang="ar-SA" sz="2800" b="1" dirty="0">
                <a:solidFill>
                  <a:srgbClr val="0070C0"/>
                </a:solidFill>
                <a:latin typeface="+mn-lt"/>
                <a:cs typeface="Arial" charset="0"/>
              </a:rPr>
              <a:t> المناوبات والإشراف ومن أمثلة تلك البرامج برنامج مايكروسوفت وورد </a:t>
            </a:r>
          </a:p>
        </p:txBody>
      </p:sp>
      <p:sp>
        <p:nvSpPr>
          <p:cNvPr id="16388" name="Title 1"/>
          <p:cNvSpPr>
            <a:spLocks noGrp="1"/>
          </p:cNvSpPr>
          <p:nvPr>
            <p:ph type="title"/>
          </p:nvPr>
        </p:nvSpPr>
        <p:spPr>
          <a:xfrm>
            <a:off x="228600" y="-106363"/>
            <a:ext cx="8915400" cy="1554163"/>
          </a:xfrm>
        </p:spPr>
        <p:txBody>
          <a:bodyPr/>
          <a:lstStyle/>
          <a:p>
            <a:pPr eaLnBrk="1" hangingPunct="1"/>
            <a:r>
              <a:rPr lang="ar-SA" sz="3600" smtClean="0">
                <a:solidFill>
                  <a:srgbClr val="C00000"/>
                </a:solidFill>
                <a:cs typeface="Arial" pitchFamily="34" charset="0"/>
              </a:rPr>
              <a:t>التطبيقات الحاسوبية في الإدارة التعليمية</a:t>
            </a:r>
            <a:endParaRPr lang="en-US" sz="3600" smtClean="0">
              <a:solidFill>
                <a:srgbClr val="C0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2000"/>
                                        <p:tgtEl>
                                          <p:spTgt spid="5">
                                            <p:txEl>
                                              <p:pRg st="1" end="1"/>
                                            </p:txEl>
                                          </p:spTgt>
                                        </p:tgtEl>
                                      </p:cBhvr>
                                    </p:animEffect>
                                    <p:anim calcmode="lin" valueType="num">
                                      <p:cBhvr>
                                        <p:cTn id="8" dur="2000" fill="hold"/>
                                        <p:tgtEl>
                                          <p:spTgt spid="5">
                                            <p:txEl>
                                              <p:pRg st="1" end="1"/>
                                            </p:txEl>
                                          </p:spTgt>
                                        </p:tgtEl>
                                        <p:attrNameLst>
                                          <p:attrName>style.rotation</p:attrName>
                                        </p:attrNameLst>
                                      </p:cBhvr>
                                      <p:tavLst>
                                        <p:tav tm="0">
                                          <p:val>
                                            <p:fltVal val="720"/>
                                          </p:val>
                                        </p:tav>
                                        <p:tav tm="100000">
                                          <p:val>
                                            <p:fltVal val="0"/>
                                          </p:val>
                                        </p:tav>
                                      </p:tavLst>
                                    </p:anim>
                                    <p:anim calcmode="lin" valueType="num">
                                      <p:cBhvr>
                                        <p:cTn id="9" dur="2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10" dur="2000" fill="hold"/>
                                        <p:tgtEl>
                                          <p:spTgt spid="5">
                                            <p:txEl>
                                              <p:pRg st="1" end="1"/>
                                            </p:txEl>
                                          </p:spTgt>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35" presetClass="entr" presetSubtype="0" fill="hold"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2000"/>
                                        <p:tgtEl>
                                          <p:spTgt spid="5">
                                            <p:txEl>
                                              <p:pRg st="0" end="0"/>
                                            </p:txEl>
                                          </p:spTgt>
                                        </p:tgtEl>
                                      </p:cBhvr>
                                    </p:animEffect>
                                    <p:anim calcmode="lin" valueType="num">
                                      <p:cBhvr>
                                        <p:cTn id="15" dur="2000" fill="hold"/>
                                        <p:tgtEl>
                                          <p:spTgt spid="5">
                                            <p:txEl>
                                              <p:pRg st="0" end="0"/>
                                            </p:txEl>
                                          </p:spTgt>
                                        </p:tgtEl>
                                        <p:attrNameLst>
                                          <p:attrName>style.rotation</p:attrName>
                                        </p:attrNameLst>
                                      </p:cBhvr>
                                      <p:tavLst>
                                        <p:tav tm="0">
                                          <p:val>
                                            <p:fltVal val="720"/>
                                          </p:val>
                                        </p:tav>
                                        <p:tav tm="100000">
                                          <p:val>
                                            <p:fltVal val="0"/>
                                          </p:val>
                                        </p:tav>
                                      </p:tavLst>
                                    </p:anim>
                                    <p:anim calcmode="lin" valueType="num">
                                      <p:cBhvr>
                                        <p:cTn id="16" dur="2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7" dur="2000" fill="hold"/>
                                        <p:tgtEl>
                                          <p:spTgt spid="5">
                                            <p:txEl>
                                              <p:pRg st="0" end="0"/>
                                            </p:txEl>
                                          </p:spTgt>
                                        </p:tgtEl>
                                        <p:attrNameLst>
                                          <p:attrName>ppt_w</p:attrName>
                                        </p:attrNameLst>
                                      </p:cBhvr>
                                      <p:tavLst>
                                        <p:tav tm="0">
                                          <p:val>
                                            <p:fltVal val="0"/>
                                          </p:val>
                                        </p:tav>
                                        <p:tav tm="100000">
                                          <p:val>
                                            <p:strVal val="#ppt_w"/>
                                          </p:val>
                                        </p:tav>
                                      </p:tavLst>
                                    </p:anim>
                                  </p:childTnLst>
                                </p:cTn>
                              </p:par>
                            </p:childTnLst>
                          </p:cTn>
                        </p:par>
                        <p:par>
                          <p:cTn id="18" fill="hold">
                            <p:stCondLst>
                              <p:cond delay="4000"/>
                            </p:stCondLst>
                            <p:childTnLst>
                              <p:par>
                                <p:cTn id="19" presetID="35" presetClass="entr" presetSubtype="0" fill="hold" nodeType="after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2000"/>
                                        <p:tgtEl>
                                          <p:spTgt spid="5">
                                            <p:txEl>
                                              <p:pRg st="2" end="2"/>
                                            </p:txEl>
                                          </p:spTgt>
                                        </p:tgtEl>
                                      </p:cBhvr>
                                    </p:animEffect>
                                    <p:anim calcmode="lin" valueType="num">
                                      <p:cBhvr>
                                        <p:cTn id="22" dur="2000" fill="hold"/>
                                        <p:tgtEl>
                                          <p:spTgt spid="5">
                                            <p:txEl>
                                              <p:pRg st="2" end="2"/>
                                            </p:txEl>
                                          </p:spTgt>
                                        </p:tgtEl>
                                        <p:attrNameLst>
                                          <p:attrName>style.rotation</p:attrName>
                                        </p:attrNameLst>
                                      </p:cBhvr>
                                      <p:tavLst>
                                        <p:tav tm="0">
                                          <p:val>
                                            <p:fltVal val="720"/>
                                          </p:val>
                                        </p:tav>
                                        <p:tav tm="100000">
                                          <p:val>
                                            <p:fltVal val="0"/>
                                          </p:val>
                                        </p:tav>
                                      </p:tavLst>
                                    </p:anim>
                                    <p:anim calcmode="lin" valueType="num">
                                      <p:cBhvr>
                                        <p:cTn id="23" dur="2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24" dur="2000" fill="hold"/>
                                        <p:tgtEl>
                                          <p:spTgt spid="5">
                                            <p:txEl>
                                              <p:pRg st="2" end="2"/>
                                            </p:txEl>
                                          </p:spTgt>
                                        </p:tgtEl>
                                        <p:attrNameLst>
                                          <p:attrName>ppt_w</p:attrName>
                                        </p:attrNameLst>
                                      </p:cBhvr>
                                      <p:tavLst>
                                        <p:tav tm="0">
                                          <p:val>
                                            <p:fltVal val="0"/>
                                          </p:val>
                                        </p:tav>
                                        <p:tav tm="100000">
                                          <p:val>
                                            <p:strVal val="#ppt_w"/>
                                          </p:val>
                                        </p:tav>
                                      </p:tavLst>
                                    </p:anim>
                                  </p:childTnLst>
                                </p:cTn>
                              </p:par>
                            </p:childTnLst>
                          </p:cTn>
                        </p:par>
                        <p:par>
                          <p:cTn id="25" fill="hold">
                            <p:stCondLst>
                              <p:cond delay="6000"/>
                            </p:stCondLst>
                            <p:childTnLst>
                              <p:par>
                                <p:cTn id="26" presetID="35" presetClass="entr" presetSubtype="0" fill="hold" nodeType="after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2000"/>
                                        <p:tgtEl>
                                          <p:spTgt spid="5">
                                            <p:txEl>
                                              <p:pRg st="3" end="3"/>
                                            </p:txEl>
                                          </p:spTgt>
                                        </p:tgtEl>
                                      </p:cBhvr>
                                    </p:animEffect>
                                    <p:anim calcmode="lin" valueType="num">
                                      <p:cBhvr>
                                        <p:cTn id="29" dur="2000" fill="hold"/>
                                        <p:tgtEl>
                                          <p:spTgt spid="5">
                                            <p:txEl>
                                              <p:pRg st="3" end="3"/>
                                            </p:txEl>
                                          </p:spTgt>
                                        </p:tgtEl>
                                        <p:attrNameLst>
                                          <p:attrName>style.rotation</p:attrName>
                                        </p:attrNameLst>
                                      </p:cBhvr>
                                      <p:tavLst>
                                        <p:tav tm="0">
                                          <p:val>
                                            <p:fltVal val="720"/>
                                          </p:val>
                                        </p:tav>
                                        <p:tav tm="100000">
                                          <p:val>
                                            <p:fltVal val="0"/>
                                          </p:val>
                                        </p:tav>
                                      </p:tavLst>
                                    </p:anim>
                                    <p:anim calcmode="lin" valueType="num">
                                      <p:cBhvr>
                                        <p:cTn id="30" dur="2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31" dur="2000" fill="hold"/>
                                        <p:tgtEl>
                                          <p:spTgt spid="5">
                                            <p:txEl>
                                              <p:pRg st="3" end="3"/>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p:txBody>
          <a:bodyPr/>
          <a:lstStyle/>
          <a:p>
            <a:pPr eaLnBrk="1" hangingPunct="1"/>
            <a:r>
              <a:rPr lang="ar-SA" b="1" smtClean="0">
                <a:solidFill>
                  <a:srgbClr val="7030A0"/>
                </a:solidFill>
                <a:cs typeface="Arial" pitchFamily="34" charset="0"/>
              </a:rPr>
              <a:t>الجداول الالكترونية:</a:t>
            </a:r>
            <a:endParaRPr lang="en-US" b="1" smtClean="0">
              <a:solidFill>
                <a:srgbClr val="7030A0"/>
              </a:solidFill>
              <a:cs typeface="Arial" pitchFamily="34" charset="0"/>
            </a:endParaRPr>
          </a:p>
          <a:p>
            <a:pPr eaLnBrk="1" hangingPunct="1"/>
            <a:endParaRPr lang="en-US" smtClean="0">
              <a:latin typeface="Arial" pitchFamily="34" charset="0"/>
              <a:cs typeface="Arial" pitchFamily="34" charset="0"/>
            </a:endParaRPr>
          </a:p>
        </p:txBody>
      </p:sp>
      <p:sp>
        <p:nvSpPr>
          <p:cNvPr id="17411" name="Slide Number Placeholder 3"/>
          <p:cNvSpPr>
            <a:spLocks noGrp="1"/>
          </p:cNvSpPr>
          <p:nvPr>
            <p:ph type="sldNum" sz="quarter" idx="10"/>
          </p:nvPr>
        </p:nvSpPr>
        <p:spPr bwMode="auto">
          <a:noFill/>
          <a:ln>
            <a:miter lim="800000"/>
            <a:headEnd/>
            <a:tailEnd/>
          </a:ln>
        </p:spPr>
        <p:txBody>
          <a:bodyPr/>
          <a:lstStyle/>
          <a:p>
            <a:fld id="{91105B13-1C5E-4F1E-A828-6B306207924E}" type="slidenum">
              <a:rPr lang="ar-SA" smtClean="0">
                <a:cs typeface="Arial" pitchFamily="34" charset="0"/>
              </a:rPr>
              <a:pPr/>
              <a:t>116</a:t>
            </a:fld>
            <a:endParaRPr lang="en-US" smtClean="0">
              <a:cs typeface="Arial" pitchFamily="34" charset="0"/>
            </a:endParaRPr>
          </a:p>
        </p:txBody>
      </p:sp>
      <p:sp>
        <p:nvSpPr>
          <p:cNvPr id="5" name="مستطيل 4"/>
          <p:cNvSpPr>
            <a:spLocks noChangeArrowheads="1"/>
          </p:cNvSpPr>
          <p:nvPr/>
        </p:nvSpPr>
        <p:spPr bwMode="auto">
          <a:xfrm>
            <a:off x="457200" y="1682750"/>
            <a:ext cx="8991600" cy="4032250"/>
          </a:xfrm>
          <a:prstGeom prst="rect">
            <a:avLst/>
          </a:prstGeom>
          <a:noFill/>
          <a:ln w="9525">
            <a:noFill/>
            <a:miter lim="800000"/>
            <a:headEnd/>
            <a:tailEnd/>
          </a:ln>
        </p:spPr>
        <p:txBody>
          <a:bodyPr>
            <a:spAutoFit/>
          </a:bodyPr>
          <a:lstStyle/>
          <a:p>
            <a:pPr marL="342900" indent="-342900" algn="justLow"/>
            <a:endParaRPr lang="ar-SA" sz="3200" b="1">
              <a:solidFill>
                <a:srgbClr val="003300"/>
              </a:solidFill>
            </a:endParaRPr>
          </a:p>
          <a:p>
            <a:pPr marL="342900" indent="-342900" algn="justLow"/>
            <a:r>
              <a:rPr lang="ar-SA" sz="3200">
                <a:solidFill>
                  <a:srgbClr val="0070C0"/>
                </a:solidFill>
              </a:rPr>
              <a:t>- إجراء العمليات الحسابية بدقة عالية وسرعة كبيرة. </a:t>
            </a:r>
          </a:p>
          <a:p>
            <a:pPr marL="342900" indent="-342900" algn="justLow"/>
            <a:r>
              <a:rPr lang="ar-SA" sz="3200">
                <a:solidFill>
                  <a:srgbClr val="0070C0"/>
                </a:solidFill>
              </a:rPr>
              <a:t>- تعبئة البيانات بواسطة صيغ ومعادلات رياضية.</a:t>
            </a:r>
          </a:p>
          <a:p>
            <a:pPr marL="342900" indent="-342900" algn="justLow"/>
            <a:r>
              <a:rPr lang="ar-SA" sz="3200">
                <a:solidFill>
                  <a:srgbClr val="0070C0"/>
                </a:solidFill>
              </a:rPr>
              <a:t>- تصحيح الأخطاء بصورة تلقائية.</a:t>
            </a:r>
          </a:p>
          <a:p>
            <a:pPr marL="342900" indent="-342900" algn="justLow"/>
            <a:r>
              <a:rPr lang="ar-SA" sz="3200">
                <a:solidFill>
                  <a:srgbClr val="0070C0"/>
                </a:solidFill>
              </a:rPr>
              <a:t>- عرض البيانات برسومات بيانية متعددة.</a:t>
            </a:r>
          </a:p>
          <a:p>
            <a:pPr marL="342900" indent="-342900" algn="justLow"/>
            <a:r>
              <a:rPr lang="ar-SA" sz="3200">
                <a:solidFill>
                  <a:srgbClr val="0070C0"/>
                </a:solidFill>
              </a:rPr>
              <a:t>- تحليل البيانات المختلفة وتقييمها.</a:t>
            </a:r>
          </a:p>
          <a:p>
            <a:pPr marL="342900" indent="-342900" algn="justLow"/>
            <a:r>
              <a:rPr lang="ar-SA" sz="3200">
                <a:solidFill>
                  <a:srgbClr val="0070C0"/>
                </a:solidFill>
              </a:rPr>
              <a:t>و من أمثلة تلك البرامج برنامج مايكروسوفت اكسل.</a:t>
            </a:r>
          </a:p>
          <a:p>
            <a:pPr marL="342900" indent="-342900" algn="justLow"/>
            <a:endParaRPr lang="ar-SA" sz="2800" b="1">
              <a:solidFill>
                <a:srgbClr val="00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2000"/>
                                        <p:tgtEl>
                                          <p:spTgt spid="5">
                                            <p:txEl>
                                              <p:pRg st="1" end="1"/>
                                            </p:txEl>
                                          </p:spTgt>
                                        </p:tgtEl>
                                      </p:cBhvr>
                                    </p:animEffect>
                                    <p:anim calcmode="lin" valueType="num">
                                      <p:cBhvr>
                                        <p:cTn id="8" dur="2000" fill="hold"/>
                                        <p:tgtEl>
                                          <p:spTgt spid="5">
                                            <p:txEl>
                                              <p:pRg st="1" end="1"/>
                                            </p:txEl>
                                          </p:spTgt>
                                        </p:tgtEl>
                                        <p:attrNameLst>
                                          <p:attrName>style.rotation</p:attrName>
                                        </p:attrNameLst>
                                      </p:cBhvr>
                                      <p:tavLst>
                                        <p:tav tm="0">
                                          <p:val>
                                            <p:fltVal val="720"/>
                                          </p:val>
                                        </p:tav>
                                        <p:tav tm="100000">
                                          <p:val>
                                            <p:fltVal val="0"/>
                                          </p:val>
                                        </p:tav>
                                      </p:tavLst>
                                    </p:anim>
                                    <p:anim calcmode="lin" valueType="num">
                                      <p:cBhvr>
                                        <p:cTn id="9" dur="2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10" dur="2000" fill="hold"/>
                                        <p:tgtEl>
                                          <p:spTgt spid="5">
                                            <p:txEl>
                                              <p:pRg st="1" end="1"/>
                                            </p:txEl>
                                          </p:spTgt>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35" presetClass="entr" presetSubtype="0" fill="hold" nodeType="after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2000"/>
                                        <p:tgtEl>
                                          <p:spTgt spid="5">
                                            <p:txEl>
                                              <p:pRg st="2" end="2"/>
                                            </p:txEl>
                                          </p:spTgt>
                                        </p:tgtEl>
                                      </p:cBhvr>
                                    </p:animEffect>
                                    <p:anim calcmode="lin" valueType="num">
                                      <p:cBhvr>
                                        <p:cTn id="15" dur="2000" fill="hold"/>
                                        <p:tgtEl>
                                          <p:spTgt spid="5">
                                            <p:txEl>
                                              <p:pRg st="2" end="2"/>
                                            </p:txEl>
                                          </p:spTgt>
                                        </p:tgtEl>
                                        <p:attrNameLst>
                                          <p:attrName>style.rotation</p:attrName>
                                        </p:attrNameLst>
                                      </p:cBhvr>
                                      <p:tavLst>
                                        <p:tav tm="0">
                                          <p:val>
                                            <p:fltVal val="720"/>
                                          </p:val>
                                        </p:tav>
                                        <p:tav tm="100000">
                                          <p:val>
                                            <p:fltVal val="0"/>
                                          </p:val>
                                        </p:tav>
                                      </p:tavLst>
                                    </p:anim>
                                    <p:anim calcmode="lin" valueType="num">
                                      <p:cBhvr>
                                        <p:cTn id="16" dur="2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17" dur="2000" fill="hold"/>
                                        <p:tgtEl>
                                          <p:spTgt spid="5">
                                            <p:txEl>
                                              <p:pRg st="2" end="2"/>
                                            </p:txEl>
                                          </p:spTgt>
                                        </p:tgtEl>
                                        <p:attrNameLst>
                                          <p:attrName>ppt_w</p:attrName>
                                        </p:attrNameLst>
                                      </p:cBhvr>
                                      <p:tavLst>
                                        <p:tav tm="0">
                                          <p:val>
                                            <p:fltVal val="0"/>
                                          </p:val>
                                        </p:tav>
                                        <p:tav tm="100000">
                                          <p:val>
                                            <p:strVal val="#ppt_w"/>
                                          </p:val>
                                        </p:tav>
                                      </p:tavLst>
                                    </p:anim>
                                  </p:childTnLst>
                                </p:cTn>
                              </p:par>
                            </p:childTnLst>
                          </p:cTn>
                        </p:par>
                        <p:par>
                          <p:cTn id="18" fill="hold">
                            <p:stCondLst>
                              <p:cond delay="4000"/>
                            </p:stCondLst>
                            <p:childTnLst>
                              <p:par>
                                <p:cTn id="19" presetID="35" presetClass="entr" presetSubtype="0" fill="hold" nodeType="after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2000"/>
                                        <p:tgtEl>
                                          <p:spTgt spid="5">
                                            <p:txEl>
                                              <p:pRg st="3" end="3"/>
                                            </p:txEl>
                                          </p:spTgt>
                                        </p:tgtEl>
                                      </p:cBhvr>
                                    </p:animEffect>
                                    <p:anim calcmode="lin" valueType="num">
                                      <p:cBhvr>
                                        <p:cTn id="22" dur="2000" fill="hold"/>
                                        <p:tgtEl>
                                          <p:spTgt spid="5">
                                            <p:txEl>
                                              <p:pRg st="3" end="3"/>
                                            </p:txEl>
                                          </p:spTgt>
                                        </p:tgtEl>
                                        <p:attrNameLst>
                                          <p:attrName>style.rotation</p:attrName>
                                        </p:attrNameLst>
                                      </p:cBhvr>
                                      <p:tavLst>
                                        <p:tav tm="0">
                                          <p:val>
                                            <p:fltVal val="720"/>
                                          </p:val>
                                        </p:tav>
                                        <p:tav tm="100000">
                                          <p:val>
                                            <p:fltVal val="0"/>
                                          </p:val>
                                        </p:tav>
                                      </p:tavLst>
                                    </p:anim>
                                    <p:anim calcmode="lin" valueType="num">
                                      <p:cBhvr>
                                        <p:cTn id="23" dur="2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24" dur="2000" fill="hold"/>
                                        <p:tgtEl>
                                          <p:spTgt spid="5">
                                            <p:txEl>
                                              <p:pRg st="3" end="3"/>
                                            </p:txEl>
                                          </p:spTgt>
                                        </p:tgtEl>
                                        <p:attrNameLst>
                                          <p:attrName>ppt_w</p:attrName>
                                        </p:attrNameLst>
                                      </p:cBhvr>
                                      <p:tavLst>
                                        <p:tav tm="0">
                                          <p:val>
                                            <p:fltVal val="0"/>
                                          </p:val>
                                        </p:tav>
                                        <p:tav tm="100000">
                                          <p:val>
                                            <p:strVal val="#ppt_w"/>
                                          </p:val>
                                        </p:tav>
                                      </p:tavLst>
                                    </p:anim>
                                  </p:childTnLst>
                                </p:cTn>
                              </p:par>
                            </p:childTnLst>
                          </p:cTn>
                        </p:par>
                        <p:par>
                          <p:cTn id="25" fill="hold">
                            <p:stCondLst>
                              <p:cond delay="6000"/>
                            </p:stCondLst>
                            <p:childTnLst>
                              <p:par>
                                <p:cTn id="26" presetID="35" presetClass="entr" presetSubtype="0" fill="hold" nodeType="after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2000"/>
                                        <p:tgtEl>
                                          <p:spTgt spid="5">
                                            <p:txEl>
                                              <p:pRg st="4" end="4"/>
                                            </p:txEl>
                                          </p:spTgt>
                                        </p:tgtEl>
                                      </p:cBhvr>
                                    </p:animEffect>
                                    <p:anim calcmode="lin" valueType="num">
                                      <p:cBhvr>
                                        <p:cTn id="29" dur="2000" fill="hold"/>
                                        <p:tgtEl>
                                          <p:spTgt spid="5">
                                            <p:txEl>
                                              <p:pRg st="4" end="4"/>
                                            </p:txEl>
                                          </p:spTgt>
                                        </p:tgtEl>
                                        <p:attrNameLst>
                                          <p:attrName>style.rotation</p:attrName>
                                        </p:attrNameLst>
                                      </p:cBhvr>
                                      <p:tavLst>
                                        <p:tav tm="0">
                                          <p:val>
                                            <p:fltVal val="720"/>
                                          </p:val>
                                        </p:tav>
                                        <p:tav tm="100000">
                                          <p:val>
                                            <p:fltVal val="0"/>
                                          </p:val>
                                        </p:tav>
                                      </p:tavLst>
                                    </p:anim>
                                    <p:anim calcmode="lin" valueType="num">
                                      <p:cBhvr>
                                        <p:cTn id="30" dur="2000" fill="hold"/>
                                        <p:tgtEl>
                                          <p:spTgt spid="5">
                                            <p:txEl>
                                              <p:pRg st="4" end="4"/>
                                            </p:txEl>
                                          </p:spTgt>
                                        </p:tgtEl>
                                        <p:attrNameLst>
                                          <p:attrName>ppt_h</p:attrName>
                                        </p:attrNameLst>
                                      </p:cBhvr>
                                      <p:tavLst>
                                        <p:tav tm="0">
                                          <p:val>
                                            <p:fltVal val="0"/>
                                          </p:val>
                                        </p:tav>
                                        <p:tav tm="100000">
                                          <p:val>
                                            <p:strVal val="#ppt_h"/>
                                          </p:val>
                                        </p:tav>
                                      </p:tavLst>
                                    </p:anim>
                                    <p:anim calcmode="lin" valueType="num">
                                      <p:cBhvr>
                                        <p:cTn id="31" dur="2000" fill="hold"/>
                                        <p:tgtEl>
                                          <p:spTgt spid="5">
                                            <p:txEl>
                                              <p:pRg st="4" end="4"/>
                                            </p:txEl>
                                          </p:spTgt>
                                        </p:tgtEl>
                                        <p:attrNameLst>
                                          <p:attrName>ppt_w</p:attrName>
                                        </p:attrNameLst>
                                      </p:cBhvr>
                                      <p:tavLst>
                                        <p:tav tm="0">
                                          <p:val>
                                            <p:fltVal val="0"/>
                                          </p:val>
                                        </p:tav>
                                        <p:tav tm="100000">
                                          <p:val>
                                            <p:strVal val="#ppt_w"/>
                                          </p:val>
                                        </p:tav>
                                      </p:tavLst>
                                    </p:anim>
                                  </p:childTnLst>
                                </p:cTn>
                              </p:par>
                            </p:childTnLst>
                          </p:cTn>
                        </p:par>
                        <p:par>
                          <p:cTn id="32" fill="hold">
                            <p:stCondLst>
                              <p:cond delay="8000"/>
                            </p:stCondLst>
                            <p:childTnLst>
                              <p:par>
                                <p:cTn id="33" presetID="35" presetClass="entr" presetSubtype="0" fill="hold" nodeType="after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2000"/>
                                        <p:tgtEl>
                                          <p:spTgt spid="5">
                                            <p:txEl>
                                              <p:pRg st="5" end="5"/>
                                            </p:txEl>
                                          </p:spTgt>
                                        </p:tgtEl>
                                      </p:cBhvr>
                                    </p:animEffect>
                                    <p:anim calcmode="lin" valueType="num">
                                      <p:cBhvr>
                                        <p:cTn id="36" dur="2000" fill="hold"/>
                                        <p:tgtEl>
                                          <p:spTgt spid="5">
                                            <p:txEl>
                                              <p:pRg st="5" end="5"/>
                                            </p:txEl>
                                          </p:spTgt>
                                        </p:tgtEl>
                                        <p:attrNameLst>
                                          <p:attrName>style.rotation</p:attrName>
                                        </p:attrNameLst>
                                      </p:cBhvr>
                                      <p:tavLst>
                                        <p:tav tm="0">
                                          <p:val>
                                            <p:fltVal val="720"/>
                                          </p:val>
                                        </p:tav>
                                        <p:tav tm="100000">
                                          <p:val>
                                            <p:fltVal val="0"/>
                                          </p:val>
                                        </p:tav>
                                      </p:tavLst>
                                    </p:anim>
                                    <p:anim calcmode="lin" valueType="num">
                                      <p:cBhvr>
                                        <p:cTn id="37" dur="2000" fill="hold"/>
                                        <p:tgtEl>
                                          <p:spTgt spid="5">
                                            <p:txEl>
                                              <p:pRg st="5" end="5"/>
                                            </p:txEl>
                                          </p:spTgt>
                                        </p:tgtEl>
                                        <p:attrNameLst>
                                          <p:attrName>ppt_h</p:attrName>
                                        </p:attrNameLst>
                                      </p:cBhvr>
                                      <p:tavLst>
                                        <p:tav tm="0">
                                          <p:val>
                                            <p:fltVal val="0"/>
                                          </p:val>
                                        </p:tav>
                                        <p:tav tm="100000">
                                          <p:val>
                                            <p:strVal val="#ppt_h"/>
                                          </p:val>
                                        </p:tav>
                                      </p:tavLst>
                                    </p:anim>
                                    <p:anim calcmode="lin" valueType="num">
                                      <p:cBhvr>
                                        <p:cTn id="38" dur="2000" fill="hold"/>
                                        <p:tgtEl>
                                          <p:spTgt spid="5">
                                            <p:txEl>
                                              <p:pRg st="5" end="5"/>
                                            </p:txEl>
                                          </p:spTgt>
                                        </p:tgtEl>
                                        <p:attrNameLst>
                                          <p:attrName>ppt_w</p:attrName>
                                        </p:attrNameLst>
                                      </p:cBhvr>
                                      <p:tavLst>
                                        <p:tav tm="0">
                                          <p:val>
                                            <p:fltVal val="0"/>
                                          </p:val>
                                        </p:tav>
                                        <p:tav tm="100000">
                                          <p:val>
                                            <p:strVal val="#ppt_w"/>
                                          </p:val>
                                        </p:tav>
                                      </p:tavLst>
                                    </p:anim>
                                  </p:childTnLst>
                                </p:cTn>
                              </p:par>
                            </p:childTnLst>
                          </p:cTn>
                        </p:par>
                        <p:par>
                          <p:cTn id="39" fill="hold">
                            <p:stCondLst>
                              <p:cond delay="10000"/>
                            </p:stCondLst>
                            <p:childTnLst>
                              <p:par>
                                <p:cTn id="40" presetID="35" presetClass="entr" presetSubtype="0" fill="hold" nodeType="after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fade">
                                      <p:cBhvr>
                                        <p:cTn id="42" dur="2000"/>
                                        <p:tgtEl>
                                          <p:spTgt spid="5">
                                            <p:txEl>
                                              <p:pRg st="6" end="6"/>
                                            </p:txEl>
                                          </p:spTgt>
                                        </p:tgtEl>
                                      </p:cBhvr>
                                    </p:animEffect>
                                    <p:anim calcmode="lin" valueType="num">
                                      <p:cBhvr>
                                        <p:cTn id="43" dur="2000" fill="hold"/>
                                        <p:tgtEl>
                                          <p:spTgt spid="5">
                                            <p:txEl>
                                              <p:pRg st="6" end="6"/>
                                            </p:txEl>
                                          </p:spTgt>
                                        </p:tgtEl>
                                        <p:attrNameLst>
                                          <p:attrName>style.rotation</p:attrName>
                                        </p:attrNameLst>
                                      </p:cBhvr>
                                      <p:tavLst>
                                        <p:tav tm="0">
                                          <p:val>
                                            <p:fltVal val="720"/>
                                          </p:val>
                                        </p:tav>
                                        <p:tav tm="100000">
                                          <p:val>
                                            <p:fltVal val="0"/>
                                          </p:val>
                                        </p:tav>
                                      </p:tavLst>
                                    </p:anim>
                                    <p:anim calcmode="lin" valueType="num">
                                      <p:cBhvr>
                                        <p:cTn id="44" dur="2000" fill="hold"/>
                                        <p:tgtEl>
                                          <p:spTgt spid="5">
                                            <p:txEl>
                                              <p:pRg st="6" end="6"/>
                                            </p:txEl>
                                          </p:spTgt>
                                        </p:tgtEl>
                                        <p:attrNameLst>
                                          <p:attrName>ppt_h</p:attrName>
                                        </p:attrNameLst>
                                      </p:cBhvr>
                                      <p:tavLst>
                                        <p:tav tm="0">
                                          <p:val>
                                            <p:fltVal val="0"/>
                                          </p:val>
                                        </p:tav>
                                        <p:tav tm="100000">
                                          <p:val>
                                            <p:strVal val="#ppt_h"/>
                                          </p:val>
                                        </p:tav>
                                      </p:tavLst>
                                    </p:anim>
                                    <p:anim calcmode="lin" valueType="num">
                                      <p:cBhvr>
                                        <p:cTn id="45" dur="2000" fill="hold"/>
                                        <p:tgtEl>
                                          <p:spTgt spid="5">
                                            <p:txEl>
                                              <p:pRg st="6" end="6"/>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953500" cy="4343400"/>
          </a:xfrm>
        </p:spPr>
        <p:txBody>
          <a:bodyPr/>
          <a:lstStyle/>
          <a:p>
            <a:pPr algn="justLow" rtl="1" eaLnBrk="1" hangingPunct="1">
              <a:defRPr/>
            </a:pPr>
            <a:r>
              <a:rPr lang="ar-SA" b="1" dirty="0" smtClean="0"/>
              <a:t>العروض التقديمية:</a:t>
            </a:r>
          </a:p>
          <a:p>
            <a:pPr algn="justLow" rtl="1" eaLnBrk="1" hangingPunct="1">
              <a:defRPr/>
            </a:pPr>
            <a:r>
              <a:rPr lang="ar-SA" b="1" dirty="0" smtClean="0">
                <a:solidFill>
                  <a:schemeClr val="accent6">
                    <a:lumMod val="50000"/>
                  </a:schemeClr>
                </a:solidFill>
              </a:rPr>
              <a:t>1- الاجتماعات الدورية بالجهازين التعليمي والإداري.</a:t>
            </a:r>
          </a:p>
          <a:p>
            <a:pPr algn="justLow" rtl="1" eaLnBrk="1" hangingPunct="1">
              <a:defRPr/>
            </a:pPr>
            <a:r>
              <a:rPr lang="ar-SA" b="1" dirty="0" smtClean="0">
                <a:solidFill>
                  <a:schemeClr val="accent6">
                    <a:lumMod val="50000"/>
                  </a:schemeClr>
                </a:solidFill>
              </a:rPr>
              <a:t>2- اجتماع الإدارة التعليمية بأولياء الأمور.</a:t>
            </a:r>
          </a:p>
          <a:p>
            <a:pPr algn="justLow" rtl="1" eaLnBrk="1" hangingPunct="1">
              <a:defRPr/>
            </a:pPr>
            <a:r>
              <a:rPr lang="ar-SA" b="1" dirty="0" smtClean="0">
                <a:solidFill>
                  <a:schemeClr val="accent6">
                    <a:lumMod val="50000"/>
                  </a:schemeClr>
                </a:solidFill>
              </a:rPr>
              <a:t>3- احتفالات المؤسسة الفصلية والسنوية.</a:t>
            </a:r>
          </a:p>
          <a:p>
            <a:pPr algn="justLow" rtl="1" eaLnBrk="1" hangingPunct="1">
              <a:defRPr/>
            </a:pPr>
            <a:r>
              <a:rPr lang="ar-SA" b="1" dirty="0" smtClean="0">
                <a:solidFill>
                  <a:schemeClr val="accent6">
                    <a:lumMod val="50000"/>
                  </a:schemeClr>
                </a:solidFill>
              </a:rPr>
              <a:t>(يمكن تطبيقها باستخدام برنامج البوربوينت </a:t>
            </a:r>
            <a:r>
              <a:rPr lang="en-US" b="1" dirty="0" smtClean="0">
                <a:solidFill>
                  <a:schemeClr val="accent6">
                    <a:lumMod val="50000"/>
                  </a:schemeClr>
                </a:solidFill>
              </a:rPr>
              <a:t>PowerPoint</a:t>
            </a:r>
            <a:r>
              <a:rPr lang="ar-SA" b="1" dirty="0" smtClean="0">
                <a:solidFill>
                  <a:schemeClr val="accent6">
                    <a:lumMod val="50000"/>
                  </a:schemeClr>
                </a:solidFill>
              </a:rPr>
              <a:t>)</a:t>
            </a:r>
          </a:p>
          <a:p>
            <a:pPr algn="justLow" rtl="1" eaLnBrk="1" hangingPunct="1">
              <a:defRPr/>
            </a:pPr>
            <a:endParaRPr lang="ar-SA" b="1" dirty="0" smtClean="0"/>
          </a:p>
        </p:txBody>
      </p:sp>
      <p:sp>
        <p:nvSpPr>
          <p:cNvPr id="18435" name="Slide Number Placeholder 3"/>
          <p:cNvSpPr>
            <a:spLocks noGrp="1"/>
          </p:cNvSpPr>
          <p:nvPr>
            <p:ph type="sldNum" sz="quarter" idx="10"/>
          </p:nvPr>
        </p:nvSpPr>
        <p:spPr bwMode="auto">
          <a:noFill/>
          <a:ln>
            <a:miter lim="800000"/>
            <a:headEnd/>
            <a:tailEnd/>
          </a:ln>
        </p:spPr>
        <p:txBody>
          <a:bodyPr/>
          <a:lstStyle/>
          <a:p>
            <a:fld id="{F174C5E8-4794-4FDF-A76E-BF673A8DC392}" type="slidenum">
              <a:rPr lang="ar-SA" smtClean="0">
                <a:cs typeface="Arial" pitchFamily="34" charset="0"/>
              </a:rPr>
              <a:pPr/>
              <a:t>117</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a:xfrm>
            <a:off x="533400" y="1600200"/>
            <a:ext cx="8877300" cy="4267200"/>
          </a:xfrm>
        </p:spPr>
        <p:txBody>
          <a:bodyPr/>
          <a:lstStyle/>
          <a:p>
            <a:pPr eaLnBrk="1" hangingPunct="1"/>
            <a:endParaRPr lang="ar-SA" b="1" smtClean="0">
              <a:solidFill>
                <a:srgbClr val="002060"/>
              </a:solidFill>
              <a:cs typeface="Arial" pitchFamily="34" charset="0"/>
            </a:endParaRPr>
          </a:p>
          <a:p>
            <a:pPr eaLnBrk="1" hangingPunct="1"/>
            <a:endParaRPr lang="en-US" smtClean="0">
              <a:cs typeface="Arial" pitchFamily="34" charset="0"/>
            </a:endParaRPr>
          </a:p>
        </p:txBody>
      </p:sp>
      <p:sp>
        <p:nvSpPr>
          <p:cNvPr id="19459" name="Slide Number Placeholder 3"/>
          <p:cNvSpPr>
            <a:spLocks noGrp="1"/>
          </p:cNvSpPr>
          <p:nvPr>
            <p:ph type="sldNum" sz="quarter" idx="10"/>
          </p:nvPr>
        </p:nvSpPr>
        <p:spPr bwMode="auto">
          <a:noFill/>
          <a:ln>
            <a:miter lim="800000"/>
            <a:headEnd/>
            <a:tailEnd/>
          </a:ln>
        </p:spPr>
        <p:txBody>
          <a:bodyPr/>
          <a:lstStyle/>
          <a:p>
            <a:fld id="{4FD6E94E-65D4-474E-8DB4-20F24678998C}" type="slidenum">
              <a:rPr lang="ar-SA" smtClean="0">
                <a:cs typeface="Arial" pitchFamily="34" charset="0"/>
              </a:rPr>
              <a:pPr/>
              <a:t>118</a:t>
            </a:fld>
            <a:endParaRPr lang="en-US" smtClean="0">
              <a:cs typeface="Arial" pitchFamily="34" charset="0"/>
            </a:endParaRPr>
          </a:p>
        </p:txBody>
      </p:sp>
      <p:sp>
        <p:nvSpPr>
          <p:cNvPr id="6" name="Rectangle 5"/>
          <p:cNvSpPr/>
          <p:nvPr/>
        </p:nvSpPr>
        <p:spPr>
          <a:xfrm>
            <a:off x="457200" y="1447800"/>
            <a:ext cx="8991600" cy="3046413"/>
          </a:xfrm>
          <a:prstGeom prst="rect">
            <a:avLst/>
          </a:prstGeom>
        </p:spPr>
        <p:txBody>
          <a:bodyPr>
            <a:spAutoFit/>
          </a:bodyPr>
          <a:lstStyle/>
          <a:p>
            <a:pPr>
              <a:defRPr/>
            </a:pPr>
            <a:r>
              <a:rPr lang="ar-SA" sz="3200" b="1" dirty="0">
                <a:solidFill>
                  <a:srgbClr val="002060"/>
                </a:solidFill>
              </a:rPr>
              <a:t>قواعد البيانات:</a:t>
            </a:r>
          </a:p>
          <a:p>
            <a:pPr>
              <a:defRPr/>
            </a:pPr>
            <a:r>
              <a:rPr lang="ar-SA" sz="3200" b="1" dirty="0">
                <a:solidFill>
                  <a:schemeClr val="accent6">
                    <a:lumMod val="50000"/>
                  </a:schemeClr>
                </a:solidFill>
                <a:latin typeface="+mn-lt"/>
                <a:cs typeface="Arial" charset="0"/>
              </a:rPr>
              <a:t>1-</a:t>
            </a:r>
            <a:r>
              <a:rPr lang="ar-SA" sz="3200" b="1" dirty="0">
                <a:solidFill>
                  <a:srgbClr val="FF0000"/>
                </a:solidFill>
              </a:rPr>
              <a:t> </a:t>
            </a:r>
            <a:r>
              <a:rPr lang="ar-SA" sz="3200" b="1" dirty="0">
                <a:solidFill>
                  <a:schemeClr val="accent6">
                    <a:lumMod val="50000"/>
                  </a:schemeClr>
                </a:solidFill>
                <a:latin typeface="+mn-lt"/>
                <a:cs typeface="Arial" charset="0"/>
              </a:rPr>
              <a:t>البيانات الإحصائية لأعداد المعلمين والطلاب والمتفوقين، وحجم الميزانية.</a:t>
            </a:r>
          </a:p>
          <a:p>
            <a:pPr>
              <a:defRPr/>
            </a:pPr>
            <a:endParaRPr lang="ar-SA" sz="3200" b="1" dirty="0">
              <a:solidFill>
                <a:schemeClr val="accent6">
                  <a:lumMod val="50000"/>
                </a:schemeClr>
              </a:solidFill>
              <a:latin typeface="+mn-lt"/>
              <a:cs typeface="Arial" charset="0"/>
            </a:endParaRPr>
          </a:p>
          <a:p>
            <a:pPr>
              <a:defRPr/>
            </a:pPr>
            <a:r>
              <a:rPr lang="ar-SA" sz="3200" b="1" dirty="0">
                <a:solidFill>
                  <a:schemeClr val="accent6">
                    <a:lumMod val="50000"/>
                  </a:schemeClr>
                </a:solidFill>
                <a:latin typeface="+mn-lt"/>
                <a:cs typeface="Arial" charset="0"/>
              </a:rPr>
              <a:t>2- بيانات الموظفين (معلمين وإداريين وفنيين) وتشمل مؤهلاتهم وتخصصاتهم وخبراتهم.</a:t>
            </a: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915400" cy="4525963"/>
          </a:xfrm>
        </p:spPr>
        <p:txBody>
          <a:bodyPr/>
          <a:lstStyle/>
          <a:p>
            <a:pPr algn="justLow" rtl="1" eaLnBrk="1" hangingPunct="1">
              <a:defRPr/>
            </a:pPr>
            <a:r>
              <a:rPr lang="ar-SA" b="1" dirty="0" smtClean="0">
                <a:solidFill>
                  <a:schemeClr val="accent6">
                    <a:lumMod val="50000"/>
                  </a:schemeClr>
                </a:solidFill>
              </a:rPr>
              <a:t>3- بيانات الطلاب: وتشمل أسماؤهم، وعناوينهم وأعمالهم الدراسية.</a:t>
            </a:r>
          </a:p>
          <a:p>
            <a:pPr algn="justLow" rtl="1" eaLnBrk="1" hangingPunct="1">
              <a:defRPr/>
            </a:pPr>
            <a:endParaRPr lang="ar-SA" b="1" dirty="0" smtClean="0">
              <a:solidFill>
                <a:schemeClr val="accent6">
                  <a:lumMod val="50000"/>
                </a:schemeClr>
              </a:solidFill>
            </a:endParaRPr>
          </a:p>
          <a:p>
            <a:pPr algn="justLow" rtl="1" eaLnBrk="1" hangingPunct="1">
              <a:defRPr/>
            </a:pPr>
            <a:r>
              <a:rPr lang="ar-SA" b="1" dirty="0" smtClean="0">
                <a:solidFill>
                  <a:schemeClr val="accent6">
                    <a:lumMod val="50000"/>
                  </a:schemeClr>
                </a:solidFill>
              </a:rPr>
              <a:t>4- بيانات تجهيزات المؤسسة التعليمية، وتشمل: أجهزة وأثاث ومواد تعليمية.</a:t>
            </a:r>
          </a:p>
          <a:p>
            <a:pPr algn="justLow" rtl="1" eaLnBrk="1" hangingPunct="1">
              <a:defRPr/>
            </a:pPr>
            <a:r>
              <a:rPr lang="ar-SA" b="1" dirty="0" smtClean="0">
                <a:solidFill>
                  <a:schemeClr val="accent6">
                    <a:lumMod val="50000"/>
                  </a:schemeClr>
                </a:solidFill>
              </a:rPr>
              <a:t>(يمكن تطبيقها باستخدام برنامج اكسس </a:t>
            </a:r>
            <a:r>
              <a:rPr lang="en-US" b="1" dirty="0" smtClean="0">
                <a:solidFill>
                  <a:schemeClr val="accent6">
                    <a:lumMod val="50000"/>
                  </a:schemeClr>
                </a:solidFill>
              </a:rPr>
              <a:t>ACCESS</a:t>
            </a:r>
            <a:r>
              <a:rPr lang="ar-SA" b="1" dirty="0" smtClean="0">
                <a:solidFill>
                  <a:schemeClr val="accent6">
                    <a:lumMod val="50000"/>
                  </a:schemeClr>
                </a:solidFill>
              </a:rPr>
              <a:t>)</a:t>
            </a:r>
          </a:p>
          <a:p>
            <a:pPr algn="justLow" rtl="1" eaLnBrk="1" hangingPunct="1">
              <a:defRPr/>
            </a:pPr>
            <a:endParaRPr lang="en-US" dirty="0">
              <a:latin typeface="Arial" pitchFamily="34" charset="0"/>
              <a:cs typeface="Arial" pitchFamily="34" charset="0"/>
            </a:endParaRPr>
          </a:p>
        </p:txBody>
      </p:sp>
      <p:sp>
        <p:nvSpPr>
          <p:cNvPr id="20483" name="Slide Number Placeholder 3"/>
          <p:cNvSpPr>
            <a:spLocks noGrp="1"/>
          </p:cNvSpPr>
          <p:nvPr>
            <p:ph type="sldNum" sz="quarter" idx="10"/>
          </p:nvPr>
        </p:nvSpPr>
        <p:spPr bwMode="auto">
          <a:noFill/>
          <a:ln>
            <a:miter lim="800000"/>
            <a:headEnd/>
            <a:tailEnd/>
          </a:ln>
        </p:spPr>
        <p:txBody>
          <a:bodyPr/>
          <a:lstStyle/>
          <a:p>
            <a:fld id="{68D11B23-1FAF-4E79-A6C0-B0BBC4E55DA3}" type="slidenum">
              <a:rPr lang="ar-SA" smtClean="0">
                <a:cs typeface="Arial" pitchFamily="34" charset="0"/>
              </a:rPr>
              <a:pPr/>
              <a:t>119</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idx="1"/>
          </p:nvPr>
        </p:nvSpPr>
        <p:spPr>
          <a:xfrm>
            <a:off x="533400" y="1600200"/>
            <a:ext cx="8763000" cy="4343400"/>
          </a:xfrm>
        </p:spPr>
        <p:txBody>
          <a:bodyPr/>
          <a:lstStyle/>
          <a:p>
            <a:pPr rtl="1" eaLnBrk="1" hangingPunct="1"/>
            <a:r>
              <a:rPr lang="ar-SA" b="1" smtClean="0">
                <a:solidFill>
                  <a:srgbClr val="C00000"/>
                </a:solidFill>
                <a:cs typeface="Arial" pitchFamily="34" charset="0"/>
              </a:rPr>
              <a:t>النشر المكتبي:</a:t>
            </a:r>
          </a:p>
          <a:p>
            <a:pPr rtl="1" eaLnBrk="1" hangingPunct="1"/>
            <a:r>
              <a:rPr lang="ar-SA" b="1" smtClean="0">
                <a:solidFill>
                  <a:srgbClr val="00B050"/>
                </a:solidFill>
                <a:cs typeface="Arial" pitchFamily="34" charset="0"/>
              </a:rPr>
              <a:t>1- النشرات والمطويات والصحف والمجلات</a:t>
            </a:r>
          </a:p>
          <a:p>
            <a:pPr rtl="1" eaLnBrk="1" hangingPunct="1"/>
            <a:r>
              <a:rPr lang="ar-SA" b="1" smtClean="0">
                <a:solidFill>
                  <a:srgbClr val="00B050"/>
                </a:solidFill>
                <a:cs typeface="Arial" pitchFamily="34" charset="0"/>
              </a:rPr>
              <a:t>2- الإعلانات الإرشادية واللوحات التوضيحية</a:t>
            </a:r>
          </a:p>
          <a:p>
            <a:pPr rtl="1" eaLnBrk="1" hangingPunct="1"/>
            <a:r>
              <a:rPr lang="ar-SA" b="1" smtClean="0">
                <a:solidFill>
                  <a:srgbClr val="00B050"/>
                </a:solidFill>
                <a:cs typeface="Arial" pitchFamily="34" charset="0"/>
              </a:rPr>
              <a:t>3- بطاقات الدعوة لحضور الحفلات والمجالس والمناسبات.</a:t>
            </a:r>
          </a:p>
          <a:p>
            <a:pPr rtl="1" eaLnBrk="1" hangingPunct="1"/>
            <a:r>
              <a:rPr lang="ar-SA" b="1" smtClean="0">
                <a:solidFill>
                  <a:srgbClr val="00B050"/>
                </a:solidFill>
                <a:cs typeface="Arial" pitchFamily="34" charset="0"/>
              </a:rPr>
              <a:t>(يمكن تطبيقها باستخدام برنامج الناشر </a:t>
            </a:r>
            <a:r>
              <a:rPr lang="en-US" b="1" smtClean="0">
                <a:solidFill>
                  <a:srgbClr val="00B050"/>
                </a:solidFill>
                <a:cs typeface="Arial" pitchFamily="34" charset="0"/>
              </a:rPr>
              <a:t>Publisher</a:t>
            </a:r>
            <a:r>
              <a:rPr lang="ar-SA" b="1" smtClean="0">
                <a:solidFill>
                  <a:srgbClr val="00B050"/>
                </a:solidFill>
                <a:cs typeface="Arial" pitchFamily="34" charset="0"/>
              </a:rPr>
              <a:t>)</a:t>
            </a:r>
          </a:p>
          <a:p>
            <a:pPr rtl="1" eaLnBrk="1" hangingPunct="1"/>
            <a:endParaRPr lang="en-US" smtClean="0">
              <a:cs typeface="Arial" pitchFamily="34" charset="0"/>
            </a:endParaRPr>
          </a:p>
        </p:txBody>
      </p:sp>
      <p:sp>
        <p:nvSpPr>
          <p:cNvPr id="21507" name="Slide Number Placeholder 3"/>
          <p:cNvSpPr>
            <a:spLocks noGrp="1"/>
          </p:cNvSpPr>
          <p:nvPr>
            <p:ph type="sldNum" sz="quarter" idx="10"/>
          </p:nvPr>
        </p:nvSpPr>
        <p:spPr bwMode="auto">
          <a:noFill/>
          <a:ln>
            <a:miter lim="800000"/>
            <a:headEnd/>
            <a:tailEnd/>
          </a:ln>
        </p:spPr>
        <p:txBody>
          <a:bodyPr/>
          <a:lstStyle/>
          <a:p>
            <a:fld id="{D3DB921B-5A11-40B4-AFC9-301AE2C5DC90}" type="slidenum">
              <a:rPr lang="ar-SA" smtClean="0">
                <a:cs typeface="Arial" pitchFamily="34" charset="0"/>
              </a:rPr>
              <a:pPr/>
              <a:t>120</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0"/>
          </p:nvPr>
        </p:nvSpPr>
        <p:spPr bwMode="auto">
          <a:noFill/>
          <a:ln>
            <a:miter lim="800000"/>
            <a:headEnd/>
            <a:tailEnd/>
          </a:ln>
        </p:spPr>
        <p:txBody>
          <a:bodyPr/>
          <a:lstStyle/>
          <a:p>
            <a:fld id="{E9813CBB-C4F1-4F8E-A6F6-C566660BA21F}" type="slidenum">
              <a:rPr lang="ar-SA" smtClean="0">
                <a:cs typeface="Arial" pitchFamily="34" charset="0"/>
              </a:rPr>
              <a:pPr/>
              <a:t>121</a:t>
            </a:fld>
            <a:endParaRPr lang="en-US" smtClean="0">
              <a:cs typeface="Arial" pitchFamily="34" charset="0"/>
            </a:endParaRPr>
          </a:p>
        </p:txBody>
      </p:sp>
      <p:sp>
        <p:nvSpPr>
          <p:cNvPr id="5" name="مستطيل 4"/>
          <p:cNvSpPr>
            <a:spLocks noChangeArrowheads="1"/>
          </p:cNvSpPr>
          <p:nvPr/>
        </p:nvSpPr>
        <p:spPr bwMode="auto">
          <a:xfrm>
            <a:off x="658813" y="1701800"/>
            <a:ext cx="8713787" cy="3403600"/>
          </a:xfrm>
          <a:prstGeom prst="rect">
            <a:avLst/>
          </a:prstGeom>
          <a:noFill/>
          <a:ln w="9525">
            <a:noFill/>
            <a:miter lim="800000"/>
            <a:headEnd/>
            <a:tailEnd/>
          </a:ln>
        </p:spPr>
        <p:txBody>
          <a:bodyPr>
            <a:spAutoFit/>
          </a:bodyPr>
          <a:lstStyle/>
          <a:p>
            <a:pPr marL="342900" indent="-342900" algn="justLow">
              <a:spcBef>
                <a:spcPct val="20000"/>
              </a:spcBef>
              <a:defRPr/>
            </a:pPr>
            <a:r>
              <a:rPr lang="ar-SA" sz="2800" b="1" dirty="0">
                <a:solidFill>
                  <a:srgbClr val="FF0000"/>
                </a:solidFill>
                <a:latin typeface="+mn-lt"/>
                <a:cs typeface="+mn-cs"/>
              </a:rPr>
              <a:t>الرسوم </a:t>
            </a:r>
            <a:r>
              <a:rPr lang="en-US" sz="2800" b="1" dirty="0">
                <a:solidFill>
                  <a:srgbClr val="FF0000"/>
                </a:solidFill>
                <a:latin typeface="+mn-lt"/>
                <a:cs typeface="+mn-cs"/>
              </a:rPr>
              <a:t> Painting </a:t>
            </a:r>
          </a:p>
          <a:p>
            <a:pPr marL="342900" indent="-342900" algn="justLow">
              <a:spcBef>
                <a:spcPct val="20000"/>
              </a:spcBef>
              <a:defRPr/>
            </a:pPr>
            <a:r>
              <a:rPr lang="ar-SA" sz="2800" b="1" dirty="0">
                <a:solidFill>
                  <a:srgbClr val="00B050"/>
                </a:solidFill>
                <a:latin typeface="+mn-lt"/>
                <a:cs typeface="+mn-cs"/>
              </a:rPr>
              <a:t> يمكن للإدارة التعليمية أن تستعين ببرامج الرسوم  لإنتاج رسومات توضيحية وبيانية وكاريكاتيرية لكي تستخدم في الوسائل التعليمية </a:t>
            </a:r>
            <a:r>
              <a:rPr lang="ar-SA" sz="2800" b="1" dirty="0" err="1">
                <a:solidFill>
                  <a:srgbClr val="00B050"/>
                </a:solidFill>
                <a:latin typeface="+mn-lt"/>
                <a:cs typeface="+mn-cs"/>
              </a:rPr>
              <a:t>و</a:t>
            </a:r>
            <a:r>
              <a:rPr lang="ar-SA" sz="2800" b="1" dirty="0">
                <a:solidFill>
                  <a:srgbClr val="00B050"/>
                </a:solidFill>
                <a:latin typeface="+mn-lt"/>
                <a:cs typeface="+mn-cs"/>
              </a:rPr>
              <a:t> النشرات </a:t>
            </a:r>
            <a:r>
              <a:rPr lang="ar-SA" sz="2800" b="1" dirty="0" err="1">
                <a:solidFill>
                  <a:srgbClr val="00B050"/>
                </a:solidFill>
                <a:latin typeface="+mn-lt"/>
                <a:cs typeface="+mn-cs"/>
              </a:rPr>
              <a:t>والمطويات</a:t>
            </a:r>
            <a:r>
              <a:rPr lang="ar-SA" sz="2800" b="1" dirty="0">
                <a:solidFill>
                  <a:srgbClr val="00B050"/>
                </a:solidFill>
                <a:latin typeface="+mn-lt"/>
                <a:cs typeface="+mn-cs"/>
              </a:rPr>
              <a:t> والصحف والمجلات والإعلانات و البطاقات </a:t>
            </a:r>
            <a:r>
              <a:rPr lang="ar-SA" sz="2800" b="1" dirty="0" err="1">
                <a:solidFill>
                  <a:srgbClr val="00B050"/>
                </a:solidFill>
                <a:latin typeface="+mn-lt"/>
                <a:cs typeface="+mn-cs"/>
              </a:rPr>
              <a:t>و</a:t>
            </a:r>
            <a:r>
              <a:rPr lang="ar-SA" sz="2800" b="1" dirty="0">
                <a:solidFill>
                  <a:srgbClr val="00B050"/>
                </a:solidFill>
                <a:latin typeface="+mn-lt"/>
                <a:cs typeface="+mn-cs"/>
              </a:rPr>
              <a:t> غيرها. </a:t>
            </a:r>
          </a:p>
          <a:p>
            <a:pPr marL="342900" indent="-342900" algn="justLow">
              <a:spcBef>
                <a:spcPct val="20000"/>
              </a:spcBef>
              <a:defRPr/>
            </a:pPr>
            <a:r>
              <a:rPr lang="ar-SA" sz="2800" b="1" dirty="0">
                <a:solidFill>
                  <a:srgbClr val="00B050"/>
                </a:solidFill>
                <a:latin typeface="+mn-lt"/>
                <a:cs typeface="+mn-cs"/>
              </a:rPr>
              <a:t>ومن أمثلة تلك البرامج برنامج </a:t>
            </a:r>
            <a:r>
              <a:rPr lang="ar-SA" sz="2800" b="1" dirty="0" err="1">
                <a:solidFill>
                  <a:srgbClr val="00B050"/>
                </a:solidFill>
                <a:latin typeface="+mn-lt"/>
                <a:cs typeface="+mn-cs"/>
              </a:rPr>
              <a:t>أدوبي</a:t>
            </a:r>
            <a:r>
              <a:rPr lang="ar-SA" sz="2800" b="1" dirty="0">
                <a:solidFill>
                  <a:srgbClr val="00B050"/>
                </a:solidFill>
                <a:latin typeface="+mn-lt"/>
                <a:cs typeface="+mn-cs"/>
              </a:rPr>
              <a:t> فوتوشوب </a:t>
            </a:r>
            <a:r>
              <a:rPr lang="en-US" sz="2800" b="1" dirty="0">
                <a:solidFill>
                  <a:srgbClr val="00B050"/>
                </a:solidFill>
                <a:latin typeface="+mn-lt"/>
                <a:cs typeface="+mn-cs"/>
              </a:rPr>
              <a:t>Adobe-</a:t>
            </a:r>
            <a:r>
              <a:rPr lang="en-US" sz="2800" b="1" dirty="0" err="1">
                <a:solidFill>
                  <a:srgbClr val="00B050"/>
                </a:solidFill>
                <a:latin typeface="+mn-lt"/>
                <a:cs typeface="+mn-cs"/>
              </a:rPr>
              <a:t>PhotoShop</a:t>
            </a:r>
            <a:r>
              <a:rPr lang="ar-SA" sz="2800" b="1" dirty="0">
                <a:solidFill>
                  <a:srgbClr val="00B050"/>
                </a:solidFill>
                <a:latin typeface="+mn-lt"/>
                <a:cs typeface="+mn-cs"/>
              </a:rPr>
              <a:t>.</a:t>
            </a:r>
            <a:endParaRPr lang="en-US" sz="2800" b="1" dirty="0">
              <a:solidFill>
                <a:srgbClr val="00B050"/>
              </a:solidFill>
              <a:latin typeface="+mn-lt"/>
              <a:cs typeface="+mn-cs"/>
            </a:endParaRPr>
          </a:p>
          <a:p>
            <a:pPr algn="justLow">
              <a:defRPr/>
            </a:pPr>
            <a:endParaRPr lang="ar-SA" sz="3200" dirty="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anim calcmode="lin" valueType="num">
                                      <p:cBhvr>
                                        <p:cTn id="8" dur="2000" fill="hold"/>
                                        <p:tgtEl>
                                          <p:spTgt spid="5">
                                            <p:txEl>
                                              <p:pRg st="0" end="0"/>
                                            </p:txEl>
                                          </p:spTgt>
                                        </p:tgtEl>
                                        <p:attrNameLst>
                                          <p:attrName>style.rotation</p:attrName>
                                        </p:attrNameLst>
                                      </p:cBhvr>
                                      <p:tavLst>
                                        <p:tav tm="0">
                                          <p:val>
                                            <p:fltVal val="720"/>
                                          </p:val>
                                        </p:tav>
                                        <p:tav tm="100000">
                                          <p:val>
                                            <p:fltVal val="0"/>
                                          </p:val>
                                        </p:tav>
                                      </p:tavLst>
                                    </p:anim>
                                    <p:anim calcmode="lin" valueType="num">
                                      <p:cBhvr>
                                        <p:cTn id="9" dur="2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0" dur="2000" fill="hold"/>
                                        <p:tgtEl>
                                          <p:spTgt spid="5">
                                            <p:txEl>
                                              <p:pRg st="0" end="0"/>
                                            </p:txEl>
                                          </p:spTgt>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35" presetClass="entr" presetSubtype="0" fill="hold" nodeType="after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2000"/>
                                        <p:tgtEl>
                                          <p:spTgt spid="5">
                                            <p:txEl>
                                              <p:pRg st="1" end="1"/>
                                            </p:txEl>
                                          </p:spTgt>
                                        </p:tgtEl>
                                      </p:cBhvr>
                                    </p:animEffect>
                                    <p:anim calcmode="lin" valueType="num">
                                      <p:cBhvr>
                                        <p:cTn id="15" dur="2000" fill="hold"/>
                                        <p:tgtEl>
                                          <p:spTgt spid="5">
                                            <p:txEl>
                                              <p:pRg st="1" end="1"/>
                                            </p:txEl>
                                          </p:spTgt>
                                        </p:tgtEl>
                                        <p:attrNameLst>
                                          <p:attrName>style.rotation</p:attrName>
                                        </p:attrNameLst>
                                      </p:cBhvr>
                                      <p:tavLst>
                                        <p:tav tm="0">
                                          <p:val>
                                            <p:fltVal val="720"/>
                                          </p:val>
                                        </p:tav>
                                        <p:tav tm="100000">
                                          <p:val>
                                            <p:fltVal val="0"/>
                                          </p:val>
                                        </p:tav>
                                      </p:tavLst>
                                    </p:anim>
                                    <p:anim calcmode="lin" valueType="num">
                                      <p:cBhvr>
                                        <p:cTn id="16" dur="2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17" dur="2000" fill="hold"/>
                                        <p:tgtEl>
                                          <p:spTgt spid="5">
                                            <p:txEl>
                                              <p:pRg st="1" end="1"/>
                                            </p:txEl>
                                          </p:spTgt>
                                        </p:tgtEl>
                                        <p:attrNameLst>
                                          <p:attrName>ppt_w</p:attrName>
                                        </p:attrNameLst>
                                      </p:cBhvr>
                                      <p:tavLst>
                                        <p:tav tm="0">
                                          <p:val>
                                            <p:fltVal val="0"/>
                                          </p:val>
                                        </p:tav>
                                        <p:tav tm="100000">
                                          <p:val>
                                            <p:strVal val="#ppt_w"/>
                                          </p:val>
                                        </p:tav>
                                      </p:tavLst>
                                    </p:anim>
                                  </p:childTnLst>
                                </p:cTn>
                              </p:par>
                            </p:childTnLst>
                          </p:cTn>
                        </p:par>
                        <p:par>
                          <p:cTn id="18" fill="hold">
                            <p:stCondLst>
                              <p:cond delay="4000"/>
                            </p:stCondLst>
                            <p:childTnLst>
                              <p:par>
                                <p:cTn id="19" presetID="35" presetClass="entr" presetSubtype="0" fill="hold" nodeType="after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2000"/>
                                        <p:tgtEl>
                                          <p:spTgt spid="5">
                                            <p:txEl>
                                              <p:pRg st="2" end="2"/>
                                            </p:txEl>
                                          </p:spTgt>
                                        </p:tgtEl>
                                      </p:cBhvr>
                                    </p:animEffect>
                                    <p:anim calcmode="lin" valueType="num">
                                      <p:cBhvr>
                                        <p:cTn id="22" dur="2000" fill="hold"/>
                                        <p:tgtEl>
                                          <p:spTgt spid="5">
                                            <p:txEl>
                                              <p:pRg st="2" end="2"/>
                                            </p:txEl>
                                          </p:spTgt>
                                        </p:tgtEl>
                                        <p:attrNameLst>
                                          <p:attrName>style.rotation</p:attrName>
                                        </p:attrNameLst>
                                      </p:cBhvr>
                                      <p:tavLst>
                                        <p:tav tm="0">
                                          <p:val>
                                            <p:fltVal val="720"/>
                                          </p:val>
                                        </p:tav>
                                        <p:tav tm="100000">
                                          <p:val>
                                            <p:fltVal val="0"/>
                                          </p:val>
                                        </p:tav>
                                      </p:tavLst>
                                    </p:anim>
                                    <p:anim calcmode="lin" valueType="num">
                                      <p:cBhvr>
                                        <p:cTn id="23" dur="2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24" dur="2000" fill="hold"/>
                                        <p:tgtEl>
                                          <p:spTgt spid="5">
                                            <p:txEl>
                                              <p:pRg st="2" end="2"/>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10"/>
          </p:nvPr>
        </p:nvSpPr>
        <p:spPr bwMode="auto">
          <a:noFill/>
          <a:ln>
            <a:miter lim="800000"/>
            <a:headEnd/>
            <a:tailEnd/>
          </a:ln>
        </p:spPr>
        <p:txBody>
          <a:bodyPr/>
          <a:lstStyle/>
          <a:p>
            <a:fld id="{6D5A58E4-9E17-4F0A-9E4F-EDB9CB498400}" type="slidenum">
              <a:rPr lang="ar-SA" smtClean="0">
                <a:cs typeface="Arial" pitchFamily="34" charset="0"/>
              </a:rPr>
              <a:pPr/>
              <a:t>122</a:t>
            </a:fld>
            <a:endParaRPr lang="en-US" smtClean="0">
              <a:cs typeface="Arial" pitchFamily="34" charset="0"/>
            </a:endParaRPr>
          </a:p>
        </p:txBody>
      </p:sp>
      <p:sp>
        <p:nvSpPr>
          <p:cNvPr id="5" name="Text Box 5"/>
          <p:cNvSpPr txBox="1">
            <a:spLocks noChangeArrowheads="1"/>
          </p:cNvSpPr>
          <p:nvPr/>
        </p:nvSpPr>
        <p:spPr bwMode="auto">
          <a:xfrm>
            <a:off x="609600" y="1641475"/>
            <a:ext cx="8839200" cy="3478213"/>
          </a:xfrm>
          <a:prstGeom prst="rect">
            <a:avLst/>
          </a:prstGeom>
          <a:noFill/>
          <a:ln w="9525">
            <a:noFill/>
            <a:miter lim="800000"/>
            <a:headEnd/>
            <a:tailEnd/>
          </a:ln>
        </p:spPr>
        <p:txBody>
          <a:bodyPr>
            <a:spAutoFit/>
          </a:bodyPr>
          <a:lstStyle/>
          <a:p>
            <a:pPr marL="342900" indent="-342900">
              <a:defRPr/>
            </a:pPr>
            <a:r>
              <a:rPr lang="ar-SA" sz="2800" b="1" dirty="0">
                <a:solidFill>
                  <a:srgbClr val="00B050"/>
                </a:solidFill>
                <a:cs typeface="+mn-cs"/>
              </a:rPr>
              <a:t>تنظيم المواعيد والاجتماعات والمراسلات :</a:t>
            </a:r>
          </a:p>
          <a:p>
            <a:pPr marL="342900" indent="-342900" algn="justLow">
              <a:defRPr/>
            </a:pPr>
            <a:endParaRPr lang="ar-SA" sz="3200" dirty="0">
              <a:solidFill>
                <a:srgbClr val="0070C0"/>
              </a:solidFill>
            </a:endParaRPr>
          </a:p>
          <a:p>
            <a:pPr marL="342900" indent="-342900" algn="justLow">
              <a:defRPr/>
            </a:pPr>
            <a:r>
              <a:rPr lang="ar-SA" sz="3200" dirty="0">
                <a:solidFill>
                  <a:srgbClr val="0070C0"/>
                </a:solidFill>
              </a:rPr>
              <a:t>- استقبال أولياء أمور المتعلمين </a:t>
            </a:r>
            <a:r>
              <a:rPr lang="ar-SA" sz="3200" dirty="0" err="1">
                <a:solidFill>
                  <a:srgbClr val="0070C0"/>
                </a:solidFill>
              </a:rPr>
              <a:t>ومسؤولي</a:t>
            </a:r>
            <a:r>
              <a:rPr lang="ar-SA" sz="3200" dirty="0">
                <a:solidFill>
                  <a:srgbClr val="0070C0"/>
                </a:solidFill>
              </a:rPr>
              <a:t> الإدارة التعليمية العليا وموظفي الشركات والمؤسسات وغيرهم</a:t>
            </a:r>
          </a:p>
          <a:p>
            <a:pPr marL="342900" indent="-342900" algn="justLow">
              <a:defRPr/>
            </a:pPr>
            <a:r>
              <a:rPr lang="ar-SA" sz="3200" dirty="0">
                <a:solidFill>
                  <a:srgbClr val="0070C0"/>
                </a:solidFill>
              </a:rPr>
              <a:t>-  عقد الاجتماعات الدورية مع الجهازين الإداري والتعليمي</a:t>
            </a:r>
          </a:p>
          <a:p>
            <a:pPr marL="342900" indent="-342900" algn="justLow">
              <a:defRPr/>
            </a:pPr>
            <a:r>
              <a:rPr lang="ar-SA" sz="3200" dirty="0">
                <a:solidFill>
                  <a:srgbClr val="0070C0"/>
                </a:solidFill>
              </a:rPr>
              <a:t>-  تنظيم العديد من اللقاءات والاحتفالات  والمهرجانات </a:t>
            </a:r>
          </a:p>
          <a:p>
            <a:pPr marL="342900" indent="-342900" algn="justLow">
              <a:defRPr/>
            </a:pPr>
            <a:r>
              <a:rPr lang="ar-SA" sz="3200" dirty="0">
                <a:solidFill>
                  <a:srgbClr val="0070C0"/>
                </a:solidFill>
              </a:rPr>
              <a:t>- إرسال واستقبال العديد من الخطابات والمراسلات </a:t>
            </a:r>
            <a:endParaRPr lang="en-US" sz="3200" dirty="0">
              <a:solidFill>
                <a:srgbClr val="0070C0"/>
              </a:solidFill>
            </a:endParaRP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رقم الشريحة 3"/>
          <p:cNvSpPr>
            <a:spLocks noGrp="1"/>
          </p:cNvSpPr>
          <p:nvPr>
            <p:ph type="sldNum" sz="quarter" idx="10"/>
          </p:nvPr>
        </p:nvSpPr>
        <p:spPr bwMode="auto">
          <a:noFill/>
          <a:ln>
            <a:miter lim="800000"/>
            <a:headEnd/>
            <a:tailEnd/>
          </a:ln>
        </p:spPr>
        <p:txBody>
          <a:bodyPr/>
          <a:lstStyle/>
          <a:p>
            <a:fld id="{2D872232-7FD2-4FF5-9D96-4D9C6842A803}" type="slidenum">
              <a:rPr lang="ar-SA" smtClean="0">
                <a:cs typeface="Arial" pitchFamily="34" charset="0"/>
              </a:rPr>
              <a:pPr/>
              <a:t>123</a:t>
            </a:fld>
            <a:endParaRPr lang="en-US" smtClean="0">
              <a:cs typeface="Arial" pitchFamily="34" charset="0"/>
            </a:endParaRPr>
          </a:p>
        </p:txBody>
      </p:sp>
      <p:sp>
        <p:nvSpPr>
          <p:cNvPr id="24579" name="مستطيل 4"/>
          <p:cNvSpPr>
            <a:spLocks noChangeArrowheads="1"/>
          </p:cNvSpPr>
          <p:nvPr/>
        </p:nvSpPr>
        <p:spPr bwMode="auto">
          <a:xfrm>
            <a:off x="952500" y="1828800"/>
            <a:ext cx="8191500" cy="2554288"/>
          </a:xfrm>
          <a:prstGeom prst="rect">
            <a:avLst/>
          </a:prstGeom>
          <a:noFill/>
          <a:ln w="9525">
            <a:noFill/>
            <a:miter lim="800000"/>
            <a:headEnd/>
            <a:tailEnd/>
          </a:ln>
        </p:spPr>
        <p:txBody>
          <a:bodyPr>
            <a:spAutoFit/>
          </a:bodyPr>
          <a:lstStyle/>
          <a:p>
            <a:pPr marL="342900" indent="-342900" algn="justLow"/>
            <a:r>
              <a:rPr lang="ar-SA" sz="3200" b="1">
                <a:solidFill>
                  <a:srgbClr val="000099"/>
                </a:solidFill>
                <a:cs typeface="Traditional Arabic" pitchFamily="18" charset="-78"/>
              </a:rPr>
              <a:t>إن هذه الأعباء و المهام تتطلب تنظيم العمل الإداري بشكل فعال ، وهنا تأتي برامج تنظيم العمل المكتبي لمساعدة الإدارة التعليمية في أداء مهامها المتعددة بشكل فعال ، ومن أمثلة تلك البرامج برنامج مايكروسوفت اوتلوك </a:t>
            </a:r>
            <a:r>
              <a:rPr lang="en-US" sz="2800" b="1">
                <a:solidFill>
                  <a:srgbClr val="000099"/>
                </a:solidFill>
                <a:cs typeface="Traditional Arabic" pitchFamily="18" charset="-78"/>
              </a:rPr>
              <a:t>MS_Outiook </a:t>
            </a:r>
            <a:r>
              <a:rPr lang="ar-SA" sz="2800" b="1">
                <a:solidFill>
                  <a:srgbClr val="000099"/>
                </a:solidFill>
                <a:cs typeface="Traditional Arabic" pitchFamily="18" charset="-78"/>
              </a:rPr>
              <a:t>.</a:t>
            </a:r>
            <a:endParaRPr lang="ar-SA" sz="3200" b="1">
              <a:solidFill>
                <a:srgbClr val="000099"/>
              </a:solidFill>
              <a:cs typeface="Traditional Arabic" pitchFamily="18" charset="-78"/>
            </a:endParaRPr>
          </a:p>
          <a:p>
            <a:pPr marL="342900" indent="-342900" algn="justLow"/>
            <a:endParaRPr lang="ar-SA" sz="3200" b="1">
              <a:solidFill>
                <a:srgbClr val="000099"/>
              </a:solidFill>
              <a:cs typeface="Traditional Arabic" pitchFamily="18" charset="-78"/>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رقم الشريحة 3"/>
          <p:cNvSpPr>
            <a:spLocks noGrp="1"/>
          </p:cNvSpPr>
          <p:nvPr>
            <p:ph type="sldNum" sz="quarter" idx="10"/>
          </p:nvPr>
        </p:nvSpPr>
        <p:spPr bwMode="auto">
          <a:noFill/>
          <a:ln>
            <a:miter lim="800000"/>
            <a:headEnd/>
            <a:tailEnd/>
          </a:ln>
        </p:spPr>
        <p:txBody>
          <a:bodyPr/>
          <a:lstStyle/>
          <a:p>
            <a:fld id="{03AB1A6D-BD41-45C4-B060-59AEADC67718}" type="slidenum">
              <a:rPr lang="ar-SA" smtClean="0">
                <a:cs typeface="Arial" pitchFamily="34" charset="0"/>
              </a:rPr>
              <a:pPr/>
              <a:t>124</a:t>
            </a:fld>
            <a:endParaRPr lang="en-US" smtClean="0">
              <a:cs typeface="Arial" pitchFamily="34" charset="0"/>
            </a:endParaRPr>
          </a:p>
        </p:txBody>
      </p:sp>
      <p:sp>
        <p:nvSpPr>
          <p:cNvPr id="5" name="مستطيل 4"/>
          <p:cNvSpPr/>
          <p:nvPr/>
        </p:nvSpPr>
        <p:spPr>
          <a:xfrm>
            <a:off x="952500" y="1752600"/>
            <a:ext cx="8191500" cy="4032250"/>
          </a:xfrm>
          <a:prstGeom prst="rect">
            <a:avLst/>
          </a:prstGeom>
        </p:spPr>
        <p:txBody>
          <a:bodyPr>
            <a:spAutoFit/>
          </a:bodyPr>
          <a:lstStyle/>
          <a:p>
            <a:pPr marL="342900" indent="-342900" algn="justLow">
              <a:defRPr/>
            </a:pPr>
            <a:r>
              <a:rPr lang="ar-SA" sz="3200" b="1" dirty="0">
                <a:solidFill>
                  <a:srgbClr val="000099"/>
                </a:solidFill>
                <a:cs typeface="Traditional Arabic" pitchFamily="2" charset="-78"/>
              </a:rPr>
              <a:t>برنامج مايكروسوفت </a:t>
            </a:r>
            <a:r>
              <a:rPr lang="ar-SA" sz="3200" b="1" dirty="0" err="1">
                <a:solidFill>
                  <a:srgbClr val="000099"/>
                </a:solidFill>
                <a:cs typeface="Traditional Arabic" pitchFamily="2" charset="-78"/>
              </a:rPr>
              <a:t>اوتلوك</a:t>
            </a:r>
            <a:r>
              <a:rPr lang="ar-SA" sz="3200" b="1" dirty="0">
                <a:solidFill>
                  <a:srgbClr val="000099"/>
                </a:solidFill>
                <a:cs typeface="Traditional Arabic" pitchFamily="2" charset="-78"/>
              </a:rPr>
              <a:t> </a:t>
            </a:r>
            <a:r>
              <a:rPr lang="en-US" sz="3200" b="1" dirty="0" err="1">
                <a:solidFill>
                  <a:srgbClr val="000099"/>
                </a:solidFill>
                <a:cs typeface="Traditional Arabic" pitchFamily="2" charset="-78"/>
              </a:rPr>
              <a:t>MS_Outiook</a:t>
            </a:r>
            <a:r>
              <a:rPr lang="en-US" sz="3200" b="1" dirty="0">
                <a:solidFill>
                  <a:srgbClr val="000099"/>
                </a:solidFill>
                <a:cs typeface="Traditional Arabic" pitchFamily="2" charset="-78"/>
              </a:rPr>
              <a:t> </a:t>
            </a:r>
            <a:r>
              <a:rPr lang="ar-SA" sz="3200" b="1" dirty="0">
                <a:solidFill>
                  <a:srgbClr val="000099"/>
                </a:solidFill>
                <a:cs typeface="Traditional Arabic" pitchFamily="2" charset="-78"/>
              </a:rPr>
              <a:t>، يساعد  الإدارة التعليمية على تنفيذ المهام التالية :</a:t>
            </a:r>
          </a:p>
          <a:p>
            <a:pPr>
              <a:defRPr/>
            </a:pPr>
            <a:r>
              <a:rPr lang="ar-SA" sz="3200" b="1" dirty="0">
                <a:solidFill>
                  <a:srgbClr val="000099"/>
                </a:solidFill>
                <a:cs typeface="Traditional Arabic" pitchFamily="2" charset="-78"/>
              </a:rPr>
              <a:t>- إرسال واستقبال البريد الإلكتروني.</a:t>
            </a:r>
            <a:endParaRPr lang="en-US" sz="3200" b="1" dirty="0">
              <a:solidFill>
                <a:srgbClr val="000099"/>
              </a:solidFill>
              <a:cs typeface="Traditional Arabic" pitchFamily="2" charset="-78"/>
            </a:endParaRPr>
          </a:p>
          <a:p>
            <a:pPr>
              <a:defRPr/>
            </a:pPr>
            <a:r>
              <a:rPr lang="ar-SA" sz="3200" b="1" dirty="0">
                <a:solidFill>
                  <a:srgbClr val="000099"/>
                </a:solidFill>
                <a:cs typeface="Traditional Arabic" pitchFamily="2" charset="-78"/>
              </a:rPr>
              <a:t>- إنشاء المواعيد وعرضها والتذكير </a:t>
            </a:r>
            <a:r>
              <a:rPr lang="ar-SA" sz="3200" b="1" dirty="0" err="1">
                <a:solidFill>
                  <a:srgbClr val="000099"/>
                </a:solidFill>
                <a:cs typeface="Traditional Arabic" pitchFamily="2" charset="-78"/>
              </a:rPr>
              <a:t>بها</a:t>
            </a:r>
            <a:r>
              <a:rPr lang="ar-SA" sz="3200" b="1" dirty="0">
                <a:solidFill>
                  <a:srgbClr val="000099"/>
                </a:solidFill>
                <a:cs typeface="Traditional Arabic" pitchFamily="2" charset="-78"/>
              </a:rPr>
              <a:t>.</a:t>
            </a:r>
            <a:endParaRPr lang="en-US" sz="3200" b="1" dirty="0">
              <a:solidFill>
                <a:srgbClr val="000099"/>
              </a:solidFill>
              <a:cs typeface="Traditional Arabic" pitchFamily="2" charset="-78"/>
            </a:endParaRPr>
          </a:p>
          <a:p>
            <a:pPr>
              <a:defRPr/>
            </a:pPr>
            <a:r>
              <a:rPr lang="ar-SA" sz="3200" b="1" dirty="0">
                <a:solidFill>
                  <a:srgbClr val="000099"/>
                </a:solidFill>
                <a:cs typeface="Traditional Arabic" pitchFamily="2" charset="-78"/>
              </a:rPr>
              <a:t>- جدولة المهام والأعمال المكتبية.</a:t>
            </a:r>
            <a:endParaRPr lang="en-US" sz="3200" b="1" dirty="0">
              <a:solidFill>
                <a:srgbClr val="000099"/>
              </a:solidFill>
              <a:cs typeface="Traditional Arabic" pitchFamily="2" charset="-78"/>
            </a:endParaRPr>
          </a:p>
          <a:p>
            <a:pPr>
              <a:defRPr/>
            </a:pPr>
            <a:r>
              <a:rPr lang="ar-SA" sz="3200" b="1" dirty="0">
                <a:solidFill>
                  <a:srgbClr val="000099"/>
                </a:solidFill>
                <a:cs typeface="Traditional Arabic" pitchFamily="2" charset="-78"/>
              </a:rPr>
              <a:t>- الاتصال بجهات وأشخاص محددين.</a:t>
            </a:r>
            <a:endParaRPr lang="en-US" sz="3200" b="1" dirty="0">
              <a:solidFill>
                <a:srgbClr val="000099"/>
              </a:solidFill>
              <a:cs typeface="Traditional Arabic" pitchFamily="2" charset="-78"/>
            </a:endParaRPr>
          </a:p>
          <a:p>
            <a:pPr marL="342900" indent="-342900" algn="justLow">
              <a:defRPr/>
            </a:pPr>
            <a:endParaRPr lang="ar-SA" sz="3200" b="1" dirty="0">
              <a:solidFill>
                <a:srgbClr val="000099"/>
              </a:solidFill>
              <a:cs typeface="Traditional Arabic" pitchFamily="2" charset="-78"/>
            </a:endParaRPr>
          </a:p>
          <a:p>
            <a:pPr marL="342900" indent="-342900" algn="justLow">
              <a:defRPr/>
            </a:pPr>
            <a:endParaRPr lang="ar-SA" sz="3200" b="1" dirty="0">
              <a:solidFill>
                <a:srgbClr val="000099"/>
              </a:solidFill>
              <a:cs typeface="Traditional Arabic" pitchFamily="2" charset="-78"/>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p:cNvSpPr>
            <a:spLocks noGrp="1"/>
          </p:cNvSpPr>
          <p:nvPr>
            <p:ph type="sldNum" sz="quarter" idx="10"/>
          </p:nvPr>
        </p:nvSpPr>
        <p:spPr bwMode="auto">
          <a:noFill/>
          <a:ln>
            <a:miter lim="800000"/>
            <a:headEnd/>
            <a:tailEnd/>
          </a:ln>
        </p:spPr>
        <p:txBody>
          <a:bodyPr/>
          <a:lstStyle/>
          <a:p>
            <a:fld id="{D05C1F2F-F933-4211-82E6-483B2D5644B1}" type="slidenum">
              <a:rPr lang="ar-SA" smtClean="0">
                <a:cs typeface="Arial" pitchFamily="34" charset="0"/>
              </a:rPr>
              <a:pPr/>
              <a:t>125</a:t>
            </a:fld>
            <a:endParaRPr lang="en-US" smtClean="0">
              <a:cs typeface="Arial" pitchFamily="34" charset="0"/>
            </a:endParaRPr>
          </a:p>
        </p:txBody>
      </p:sp>
      <p:sp>
        <p:nvSpPr>
          <p:cNvPr id="26627" name="Content Placeholder 5"/>
          <p:cNvSpPr>
            <a:spLocks noGrp="1"/>
          </p:cNvSpPr>
          <p:nvPr>
            <p:ph idx="1"/>
          </p:nvPr>
        </p:nvSpPr>
        <p:spPr>
          <a:xfrm>
            <a:off x="609600" y="1752600"/>
            <a:ext cx="8763000" cy="2971800"/>
          </a:xfrm>
        </p:spPr>
        <p:txBody>
          <a:bodyPr/>
          <a:lstStyle/>
          <a:p>
            <a:pPr algn="justLow" rtl="1" eaLnBrk="1" hangingPunct="1"/>
            <a:r>
              <a:rPr lang="ar-SA" b="1" smtClean="0">
                <a:solidFill>
                  <a:srgbClr val="FF0000"/>
                </a:solidFill>
                <a:cs typeface="Arial" pitchFamily="34" charset="0"/>
              </a:rPr>
              <a:t>الشبكات المحلية:</a:t>
            </a:r>
          </a:p>
          <a:p>
            <a:pPr algn="justLow" rtl="1" eaLnBrk="1" hangingPunct="1"/>
            <a:r>
              <a:rPr lang="ar-SA" b="1" smtClean="0">
                <a:cs typeface="Traditional Arabic" pitchFamily="18" charset="-78"/>
              </a:rPr>
              <a:t>الشبكة المحلية هي عبارة عن حاسبات آلية تربط الجهازين الإداري والتعليمي في المؤسسة التعليمية ببعضها البعض, وتربط المؤسسة التعليمية بالإدارة التعليمية العليا,</a:t>
            </a:r>
            <a:r>
              <a:rPr lang="ar-SA" b="1" smtClean="0">
                <a:solidFill>
                  <a:srgbClr val="C00000"/>
                </a:solidFill>
                <a:cs typeface="Arial" pitchFamily="34" charset="0"/>
              </a:rPr>
              <a:t> </a:t>
            </a:r>
            <a:r>
              <a:rPr lang="ar-SA" b="1" smtClean="0">
                <a:cs typeface="Traditional Arabic" pitchFamily="18" charset="-78"/>
              </a:rPr>
              <a:t>لتقييم الموظفين والمعلمين والاطلاع على سير العملية التعليمية من الناحية الإدارية والأكاديمية عن طريق التقارير الدورية.</a:t>
            </a:r>
          </a:p>
          <a:p>
            <a:pPr algn="justLow" rtl="1" eaLnBrk="1" hangingPunct="1"/>
            <a:endParaRPr lang="en-US" smtClean="0">
              <a:cs typeface="Arial" pitchFamily="34" charset="0"/>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ChangeArrowheads="1"/>
          </p:cNvSpPr>
          <p:nvPr/>
        </p:nvSpPr>
        <p:spPr bwMode="auto">
          <a:xfrm>
            <a:off x="250825" y="1524000"/>
            <a:ext cx="9197975" cy="3970338"/>
          </a:xfrm>
          <a:prstGeom prst="rect">
            <a:avLst/>
          </a:prstGeom>
          <a:noFill/>
          <a:ln w="9525">
            <a:noFill/>
            <a:miter lim="800000"/>
            <a:headEnd/>
            <a:tailEnd/>
          </a:ln>
        </p:spPr>
        <p:txBody>
          <a:bodyPr anchor="ctr">
            <a:spAutoFit/>
          </a:bodyPr>
          <a:lstStyle/>
          <a:p>
            <a:pPr eaLnBrk="0" hangingPunct="0"/>
            <a:r>
              <a:rPr lang="ar-SA" sz="2800" b="1">
                <a:solidFill>
                  <a:srgbClr val="FF0000"/>
                </a:solidFill>
                <a:latin typeface="Times New Roman" pitchFamily="18" charset="0"/>
                <a:ea typeface="Times New Roman" pitchFamily="18" charset="0"/>
                <a:cs typeface="Traditional Arabic" pitchFamily="18" charset="-78"/>
              </a:rPr>
              <a:t>الإنترنت </a:t>
            </a:r>
            <a:r>
              <a:rPr lang="en-US" sz="2800" b="1">
                <a:solidFill>
                  <a:srgbClr val="FF0000"/>
                </a:solidFill>
                <a:latin typeface="Calibri" pitchFamily="34" charset="0"/>
                <a:ea typeface="Times New Roman" pitchFamily="18" charset="0"/>
                <a:cs typeface="Traditional Arabic" pitchFamily="18" charset="-78"/>
              </a:rPr>
              <a:t>Internet</a:t>
            </a:r>
            <a:r>
              <a:rPr lang="ar-SA" sz="2800" b="1">
                <a:solidFill>
                  <a:srgbClr val="FF0000"/>
                </a:solidFill>
                <a:latin typeface="Calibri" pitchFamily="34" charset="0"/>
                <a:ea typeface="Times New Roman" pitchFamily="18" charset="0"/>
                <a:cs typeface="Traditional Arabic" pitchFamily="18" charset="-78"/>
              </a:rPr>
              <a:t>:</a:t>
            </a:r>
            <a:endParaRPr lang="ar-SA" sz="2400" b="1">
              <a:solidFill>
                <a:srgbClr val="FF0000"/>
              </a:solidFill>
              <a:latin typeface="Calibri" pitchFamily="34" charset="0"/>
              <a:ea typeface="Times New Roman" pitchFamily="18" charset="0"/>
              <a:cs typeface="Traditional Arabic" pitchFamily="18" charset="-78"/>
            </a:endParaRPr>
          </a:p>
          <a:p>
            <a:pPr eaLnBrk="0" hangingPunct="0"/>
            <a:r>
              <a:rPr lang="ar-SA" sz="2800" b="1">
                <a:latin typeface="Times New Roman" pitchFamily="18" charset="0"/>
                <a:ea typeface="Times New Roman" pitchFamily="18" charset="0"/>
                <a:cs typeface="Traditional Arabic" pitchFamily="18" charset="-78"/>
              </a:rPr>
              <a:t> </a:t>
            </a:r>
            <a:r>
              <a:rPr lang="ar-SA" sz="3200" b="1">
                <a:solidFill>
                  <a:srgbClr val="00B050"/>
                </a:solidFill>
                <a:latin typeface="Times New Roman" pitchFamily="18" charset="0"/>
                <a:ea typeface="Times New Roman" pitchFamily="18" charset="0"/>
                <a:cs typeface="Traditional Arabic" pitchFamily="18" charset="-78"/>
              </a:rPr>
              <a:t>الإنترنت وسيلة اتصال عالمية ضخمة, ويمكن أن تقدم خدمات جليلة للإدارة التعليمية, مثل</a:t>
            </a:r>
            <a:r>
              <a:rPr lang="ar-SA" sz="3200" b="1">
                <a:latin typeface="Times New Roman" pitchFamily="18" charset="0"/>
                <a:ea typeface="Times New Roman" pitchFamily="18" charset="0"/>
                <a:cs typeface="Traditional Arabic" pitchFamily="18" charset="-78"/>
              </a:rPr>
              <a:t>:</a:t>
            </a:r>
          </a:p>
          <a:p>
            <a:pPr eaLnBrk="0" hangingPunct="0"/>
            <a:endParaRPr lang="en-US" sz="3200" b="1">
              <a:ea typeface="Times New Roman" pitchFamily="18" charset="0"/>
              <a:cs typeface="Traditional Arabic" pitchFamily="18" charset="-78"/>
            </a:endParaRPr>
          </a:p>
          <a:p>
            <a:pPr eaLnBrk="0" hangingPunct="0"/>
            <a:r>
              <a:rPr lang="ar-SA" sz="3200" b="1">
                <a:latin typeface="Times New Roman" pitchFamily="18" charset="0"/>
                <a:cs typeface="Traditional Arabic" pitchFamily="18" charset="-78"/>
              </a:rPr>
              <a:t>- الاتصال بالعلماء والخبراء لاستشارتهم حول مواضيع تتعلق بتطوير العملية التعليمية وإدارتها بصورة فعالة.</a:t>
            </a:r>
            <a:endParaRPr lang="en-US" sz="3200" b="1">
              <a:cs typeface="Traditional Arabic" pitchFamily="18" charset="-78"/>
            </a:endParaRPr>
          </a:p>
          <a:p>
            <a:pPr eaLnBrk="0" hangingPunct="0"/>
            <a:r>
              <a:rPr lang="ar-SA" sz="3200" b="1">
                <a:latin typeface="Times New Roman" pitchFamily="18" charset="0"/>
                <a:cs typeface="Traditional Arabic" pitchFamily="18" charset="-78"/>
              </a:rPr>
              <a:t>- زيارة مواقع الجامعات والمدارس ومراكز البحوث للاستفادة من تجاربها على المستوى الإداري والتعليمي</a:t>
            </a:r>
            <a:r>
              <a:rPr lang="ar-SA" sz="2800" b="1">
                <a:latin typeface="Times New Roman" pitchFamily="18" charset="0"/>
                <a:cs typeface="Traditional Arabic" pitchFamily="18" charset="-78"/>
              </a:rPr>
              <a:t>.</a:t>
            </a:r>
            <a:endParaRPr lang="en-US" sz="2800" b="1">
              <a:cs typeface="Traditional Arabic" pitchFamily="18" charset="-78"/>
            </a:endParaRPr>
          </a:p>
        </p:txBody>
      </p:sp>
      <p:sp>
        <p:nvSpPr>
          <p:cNvPr id="27651" name="عنصر نائب لرقم الشريحة 2"/>
          <p:cNvSpPr>
            <a:spLocks noGrp="1"/>
          </p:cNvSpPr>
          <p:nvPr>
            <p:ph type="sldNum" sz="quarter" idx="10"/>
          </p:nvPr>
        </p:nvSpPr>
        <p:spPr bwMode="auto">
          <a:noFill/>
          <a:ln>
            <a:miter lim="800000"/>
            <a:headEnd/>
            <a:tailEnd/>
          </a:ln>
        </p:spPr>
        <p:txBody>
          <a:bodyPr/>
          <a:lstStyle/>
          <a:p>
            <a:fld id="{52514FC7-4F20-416F-B231-9FF95AB802A3}" type="slidenum">
              <a:rPr lang="ar-SA" smtClean="0">
                <a:cs typeface="Arial" pitchFamily="34" charset="0"/>
              </a:rPr>
              <a:pPr/>
              <a:t>126</a:t>
            </a:fld>
            <a:endParaRPr lang="en-US" smtClean="0">
              <a:cs typeface="Arial" pitchFamily="34" charset="0"/>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
          <p:cNvSpPr>
            <a:spLocks noChangeArrowheads="1"/>
          </p:cNvSpPr>
          <p:nvPr/>
        </p:nvSpPr>
        <p:spPr bwMode="auto">
          <a:xfrm>
            <a:off x="381000" y="1828800"/>
            <a:ext cx="9144000" cy="3046413"/>
          </a:xfrm>
          <a:prstGeom prst="rect">
            <a:avLst/>
          </a:prstGeom>
          <a:noFill/>
          <a:ln w="9525">
            <a:noFill/>
            <a:miter lim="800000"/>
            <a:headEnd/>
            <a:tailEnd/>
          </a:ln>
        </p:spPr>
        <p:txBody>
          <a:bodyPr anchor="ctr">
            <a:spAutoFit/>
          </a:bodyPr>
          <a:lstStyle/>
          <a:p>
            <a:pPr eaLnBrk="0" hangingPunct="0">
              <a:buFontTx/>
              <a:buChar char="•"/>
            </a:pPr>
            <a:r>
              <a:rPr lang="ar-SA" sz="3200" b="1">
                <a:latin typeface="Times New Roman" pitchFamily="18" charset="0"/>
                <a:cs typeface="Traditional Arabic" pitchFamily="18" charset="-78"/>
              </a:rPr>
              <a:t>عرض المشاريع التعليمية والتجارب الحديثة والدروس النموذجية لتقييمها والاستفادة منها.</a:t>
            </a:r>
            <a:endParaRPr lang="en-US" sz="3200" b="1">
              <a:latin typeface="Times New Roman" pitchFamily="18" charset="0"/>
              <a:cs typeface="Traditional Arabic" pitchFamily="18" charset="-78"/>
            </a:endParaRPr>
          </a:p>
          <a:p>
            <a:pPr eaLnBrk="0" hangingPunct="0">
              <a:buFontTx/>
              <a:buChar char="•"/>
            </a:pPr>
            <a:r>
              <a:rPr lang="ar-SA" sz="3200" b="1">
                <a:latin typeface="Times New Roman" pitchFamily="18" charset="0"/>
                <a:cs typeface="Traditional Arabic" pitchFamily="18" charset="-78"/>
              </a:rPr>
              <a:t>البحث في قواعد البيانات المختلفة للاطلاع على أحدث البحوث والدراسات في مختلف التخصصات.</a:t>
            </a:r>
            <a:endParaRPr lang="en-US" sz="3200" b="1">
              <a:latin typeface="Times New Roman" pitchFamily="18" charset="0"/>
              <a:cs typeface="Traditional Arabic" pitchFamily="18" charset="-78"/>
            </a:endParaRPr>
          </a:p>
          <a:p>
            <a:pPr eaLnBrk="0" hangingPunct="0">
              <a:buFontTx/>
              <a:buChar char="•"/>
            </a:pPr>
            <a:r>
              <a:rPr lang="ar-SA" sz="3200" b="1">
                <a:latin typeface="Times New Roman" pitchFamily="18" charset="0"/>
                <a:cs typeface="Traditional Arabic" pitchFamily="18" charset="-78"/>
              </a:rPr>
              <a:t>عقد المؤتمرات الصوتية </a:t>
            </a:r>
            <a:r>
              <a:rPr lang="en-US" sz="2800" b="1">
                <a:latin typeface="Times New Roman" pitchFamily="18" charset="0"/>
                <a:cs typeface="Traditional Arabic" pitchFamily="18" charset="-78"/>
              </a:rPr>
              <a:t>Voice Conferencing</a:t>
            </a:r>
            <a:r>
              <a:rPr lang="ar-SA" sz="2800" b="1">
                <a:latin typeface="Times New Roman" pitchFamily="18" charset="0"/>
                <a:cs typeface="Traditional Arabic" pitchFamily="18" charset="-78"/>
              </a:rPr>
              <a:t> </a:t>
            </a:r>
            <a:r>
              <a:rPr lang="ar-SA" sz="3200" b="1">
                <a:latin typeface="Times New Roman" pitchFamily="18" charset="0"/>
                <a:cs typeface="Traditional Arabic" pitchFamily="18" charset="-78"/>
              </a:rPr>
              <a:t>والمؤتمرات المرئية </a:t>
            </a:r>
            <a:r>
              <a:rPr lang="en-US" sz="2400" b="1">
                <a:latin typeface="Times New Roman" pitchFamily="18" charset="0"/>
                <a:cs typeface="Traditional Arabic" pitchFamily="18" charset="-78"/>
              </a:rPr>
              <a:t>Video Conferencing</a:t>
            </a:r>
            <a:r>
              <a:rPr lang="ar-SA" sz="2400" b="1">
                <a:latin typeface="Times New Roman" pitchFamily="18" charset="0"/>
                <a:cs typeface="Traditional Arabic" pitchFamily="18" charset="-78"/>
              </a:rPr>
              <a:t> </a:t>
            </a:r>
            <a:r>
              <a:rPr lang="ar-SA" sz="3200" b="1">
                <a:latin typeface="Times New Roman" pitchFamily="18" charset="0"/>
                <a:cs typeface="Traditional Arabic" pitchFamily="18" charset="-78"/>
              </a:rPr>
              <a:t>بين المتخصصين.</a:t>
            </a:r>
          </a:p>
        </p:txBody>
      </p:sp>
      <p:sp>
        <p:nvSpPr>
          <p:cNvPr id="28675" name="عنصر نائب لرقم الشريحة 2"/>
          <p:cNvSpPr>
            <a:spLocks noGrp="1"/>
          </p:cNvSpPr>
          <p:nvPr>
            <p:ph type="sldNum" sz="quarter" idx="10"/>
          </p:nvPr>
        </p:nvSpPr>
        <p:spPr bwMode="auto">
          <a:noFill/>
          <a:ln>
            <a:miter lim="800000"/>
            <a:headEnd/>
            <a:tailEnd/>
          </a:ln>
        </p:spPr>
        <p:txBody>
          <a:bodyPr/>
          <a:lstStyle/>
          <a:p>
            <a:fld id="{630C3176-6872-4342-B058-84E21BBBAD54}" type="slidenum">
              <a:rPr lang="ar-SA" smtClean="0">
                <a:cs typeface="Arial" pitchFamily="34" charset="0"/>
              </a:rPr>
              <a:pPr/>
              <a:t>127</a:t>
            </a:fld>
            <a:endParaRPr lang="en-US" smtClean="0">
              <a:cs typeface="Arial" pitchFamily="34" charset="0"/>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السادسة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14339" name="Slide Number Placeholder 2"/>
          <p:cNvSpPr>
            <a:spLocks noGrp="1"/>
          </p:cNvSpPr>
          <p:nvPr>
            <p:ph type="sldNum" sz="quarter" idx="10"/>
          </p:nvPr>
        </p:nvSpPr>
        <p:spPr bwMode="auto">
          <a:noFill/>
          <a:ln>
            <a:miter lim="800000"/>
            <a:headEnd/>
            <a:tailEnd/>
          </a:ln>
        </p:spPr>
        <p:txBody>
          <a:bodyPr/>
          <a:lstStyle/>
          <a:p>
            <a:fld id="{B280DCD4-8B72-4F45-90DA-235CC4E00C61}" type="slidenum">
              <a:rPr lang="ar-SA" smtClean="0">
                <a:cs typeface="Arial" pitchFamily="34" charset="0"/>
              </a:rPr>
              <a:pPr/>
              <a:t>128</a:t>
            </a:fld>
            <a:endParaRPr lang="en-US" smtClean="0">
              <a:cs typeface="Arial" pitchFamily="34" charset="0"/>
            </a:endParaRPr>
          </a:p>
        </p:txBody>
      </p:sp>
      <p:sp>
        <p:nvSpPr>
          <p:cNvPr id="6" name="مستطيل 5"/>
          <p:cNvSpPr/>
          <p:nvPr/>
        </p:nvSpPr>
        <p:spPr>
          <a:xfrm>
            <a:off x="868363" y="3987800"/>
            <a:ext cx="7818437" cy="584200"/>
          </a:xfrm>
          <a:prstGeom prst="rect">
            <a:avLst/>
          </a:prstGeom>
        </p:spPr>
        <p:txBody>
          <a:bodyPr wrap="none">
            <a:spAutoFit/>
          </a:bodyPr>
          <a:lstStyle/>
          <a:p>
            <a:pPr fontAlgn="auto">
              <a:spcAft>
                <a:spcPts val="0"/>
              </a:spcAft>
              <a:defRPr/>
            </a:pPr>
            <a:r>
              <a:rPr lang="ar-SA" sz="3200" b="1" spc="50" dirty="0">
                <a:ln w="11430"/>
                <a:solidFill>
                  <a:srgbClr val="FF0000"/>
                </a:solidFill>
                <a:effectLst>
                  <a:outerShdw blurRad="76200" dist="50800" dir="5400000" algn="tl" rotWithShape="0">
                    <a:srgbClr val="000000">
                      <a:alpha val="65000"/>
                    </a:srgbClr>
                  </a:outerShdw>
                </a:effectLst>
              </a:rPr>
              <a:t>الشبكة العالمية للمعلومات ( الانترنت )</a:t>
            </a:r>
            <a:r>
              <a:rPr lang="en-US" sz="3200" b="1" spc="50" dirty="0">
                <a:ln w="11430"/>
                <a:solidFill>
                  <a:srgbClr val="FF0000"/>
                </a:solidFill>
                <a:effectLst>
                  <a:outerShdw blurRad="76200" dist="50800" dir="5400000" algn="tl" rotWithShape="0">
                    <a:srgbClr val="000000">
                      <a:alpha val="65000"/>
                    </a:srgbClr>
                  </a:outerShdw>
                </a:effectLst>
              </a:rPr>
              <a:t>Internet </a:t>
            </a:r>
            <a:r>
              <a:rPr lang="ar-SA" sz="3200" b="1" spc="50" dirty="0">
                <a:ln w="11430"/>
                <a:solidFill>
                  <a:srgbClr val="FF0000"/>
                </a:solidFill>
                <a:effectLst>
                  <a:outerShdw blurRad="76200" dist="50800" dir="5400000" algn="tl" rotWithShape="0">
                    <a:srgbClr val="000000">
                      <a:alpha val="65000"/>
                    </a:srgbClr>
                  </a:outerShdw>
                </a:effectLst>
              </a:rPr>
              <a:t> (1)</a:t>
            </a:r>
            <a:endParaRPr lang="en-US" sz="3200" b="1" spc="50" dirty="0">
              <a:ln w="11430"/>
              <a:solidFill>
                <a:srgbClr val="FF0000"/>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0" y="228600"/>
            <a:ext cx="8585200" cy="1143000"/>
          </a:xfrm>
        </p:spPr>
        <p:txBody>
          <a:bodyPr/>
          <a:lstStyle/>
          <a:p>
            <a:pPr eaLnBrk="1" hangingPunct="1"/>
            <a:r>
              <a:rPr lang="ar-SA" b="1" smtClean="0">
                <a:solidFill>
                  <a:srgbClr val="FF0000"/>
                </a:solidFill>
                <a:cs typeface="Arial" pitchFamily="34" charset="0"/>
              </a:rPr>
              <a:t>العناصر:</a:t>
            </a:r>
            <a:endParaRPr lang="en-US" b="1" smtClean="0">
              <a:solidFill>
                <a:srgbClr val="FF0000"/>
              </a:solidFill>
              <a:cs typeface="Arial" pitchFamily="34" charset="0"/>
            </a:endParaRPr>
          </a:p>
        </p:txBody>
      </p:sp>
      <p:sp>
        <p:nvSpPr>
          <p:cNvPr id="3" name="Content Placeholder 2"/>
          <p:cNvSpPr>
            <a:spLocks noGrp="1"/>
          </p:cNvSpPr>
          <p:nvPr>
            <p:ph sz="quarter" idx="4294967295"/>
          </p:nvPr>
        </p:nvSpPr>
        <p:spPr>
          <a:xfrm>
            <a:off x="330200" y="1524000"/>
            <a:ext cx="9410700" cy="4572000"/>
          </a:xfrm>
        </p:spPr>
        <p:txBody>
          <a:bodyPr/>
          <a:lstStyle/>
          <a:p>
            <a:pPr rtl="1" eaLnBrk="1" hangingPunct="1"/>
            <a:r>
              <a:rPr lang="ar-SA" sz="3500" b="1" smtClean="0">
                <a:solidFill>
                  <a:srgbClr val="002060"/>
                </a:solidFill>
                <a:cs typeface="Arial" pitchFamily="34" charset="0"/>
              </a:rPr>
              <a:t>م</a:t>
            </a:r>
            <a:r>
              <a:rPr lang="ar-EG" sz="3500" b="1" smtClean="0">
                <a:solidFill>
                  <a:srgbClr val="002060"/>
                </a:solidFill>
                <a:cs typeface="Arial" pitchFamily="34" charset="0"/>
              </a:rPr>
              <a:t>فهوم الإنترنت.</a:t>
            </a:r>
            <a:endParaRPr lang="ar-SA" sz="3500" b="1" smtClean="0">
              <a:solidFill>
                <a:srgbClr val="002060"/>
              </a:solidFill>
              <a:cs typeface="Arial" pitchFamily="34" charset="0"/>
            </a:endParaRPr>
          </a:p>
          <a:p>
            <a:pPr rtl="1" eaLnBrk="1" hangingPunct="1"/>
            <a:r>
              <a:rPr lang="ar-EG" sz="3500" b="1" smtClean="0">
                <a:solidFill>
                  <a:srgbClr val="002060"/>
                </a:solidFill>
                <a:cs typeface="Arial" pitchFamily="34" charset="0"/>
              </a:rPr>
              <a:t>بروتوكولات الإنترنت.</a:t>
            </a:r>
            <a:endParaRPr lang="ar-SA" sz="3500" b="1" smtClean="0">
              <a:solidFill>
                <a:srgbClr val="002060"/>
              </a:solidFill>
              <a:cs typeface="Arial" pitchFamily="34" charset="0"/>
            </a:endParaRPr>
          </a:p>
          <a:p>
            <a:pPr rtl="1" eaLnBrk="1" hangingPunct="1"/>
            <a:r>
              <a:rPr lang="ar-EG" sz="3500" b="1" smtClean="0">
                <a:solidFill>
                  <a:srgbClr val="002060"/>
                </a:solidFill>
                <a:cs typeface="Arial" pitchFamily="34" charset="0"/>
              </a:rPr>
              <a:t>أهم خدمات الإنترنت:</a:t>
            </a:r>
          </a:p>
          <a:p>
            <a:pPr rtl="1" eaLnBrk="1" hangingPunct="1">
              <a:buFont typeface="Arial" pitchFamily="34" charset="0"/>
              <a:buNone/>
            </a:pPr>
            <a:r>
              <a:rPr lang="ar-EG" smtClean="0">
                <a:solidFill>
                  <a:srgbClr val="002060"/>
                </a:solidFill>
                <a:cs typeface="Arial" pitchFamily="34" charset="0"/>
              </a:rPr>
              <a:t>   (خدمة شبكة الويب العالمية ، أدوات البحث ، البريد الإلكتروني ، القوائم البريدية ، مجموعات الأخبار والمنتديات ، برامج المحادثة)</a:t>
            </a:r>
            <a:endParaRPr lang="ar-SA" smtClean="0">
              <a:solidFill>
                <a:srgbClr val="002060"/>
              </a:solidFill>
              <a:cs typeface="Arial" pitchFamily="34" charset="0"/>
            </a:endParaRPr>
          </a:p>
          <a:p>
            <a:pPr rtl="1" eaLnBrk="1" hangingPunct="1"/>
            <a:r>
              <a:rPr lang="ar-EG" sz="3500" b="1" smtClean="0">
                <a:solidFill>
                  <a:srgbClr val="002060"/>
                </a:solidFill>
                <a:cs typeface="Arial" pitchFamily="34" charset="0"/>
              </a:rPr>
              <a:t>دور المعلم في عصر الإنترنت.</a:t>
            </a:r>
            <a:endParaRPr lang="ar-SA" sz="3500" b="1" smtClean="0">
              <a:solidFill>
                <a:srgbClr val="002060"/>
              </a:solidFill>
              <a:cs typeface="Arial" pitchFamily="34" charset="0"/>
            </a:endParaRPr>
          </a:p>
          <a:p>
            <a:pPr rtl="1" eaLnBrk="1" hangingPunct="1">
              <a:buFont typeface="Arial" pitchFamily="34" charset="0"/>
              <a:buNone/>
            </a:pPr>
            <a:endParaRPr lang="ar-SA" b="1" smtClean="0">
              <a:solidFill>
                <a:srgbClr val="002060"/>
              </a:solidFill>
              <a:cs typeface="Arial" pitchFamily="34" charset="0"/>
            </a:endParaRPr>
          </a:p>
          <a:p>
            <a:pPr rtl="1" eaLnBrk="1" hangingPunct="1"/>
            <a:endParaRPr lang="ar-SA" smtClean="0">
              <a:solidFill>
                <a:srgbClr val="002060"/>
              </a:solidFill>
              <a:cs typeface="Arial" pitchFamily="34" charset="0"/>
            </a:endParaRPr>
          </a:p>
          <a:p>
            <a:pPr rtl="1" eaLnBrk="1" hangingPunct="1"/>
            <a:endParaRPr lang="en-US" smtClean="0">
              <a:solidFill>
                <a:srgbClr val="002060"/>
              </a:solidFill>
              <a:cs typeface="Arial" pitchFamily="34" charset="0"/>
            </a:endParaRPr>
          </a:p>
        </p:txBody>
      </p:sp>
      <p:sp>
        <p:nvSpPr>
          <p:cNvPr id="15364" name="عنصر نائب لرقم الشريحة 3"/>
          <p:cNvSpPr>
            <a:spLocks noGrp="1"/>
          </p:cNvSpPr>
          <p:nvPr>
            <p:ph type="sldNum" sz="quarter" idx="10"/>
          </p:nvPr>
        </p:nvSpPr>
        <p:spPr bwMode="auto">
          <a:noFill/>
          <a:ln>
            <a:miter lim="800000"/>
            <a:headEnd/>
            <a:tailEnd/>
          </a:ln>
        </p:spPr>
        <p:txBody>
          <a:bodyPr/>
          <a:lstStyle/>
          <a:p>
            <a:fld id="{2EBA3196-7F45-4121-BEA8-11A73B266F45}" type="slidenum">
              <a:rPr lang="ar-SA" smtClean="0">
                <a:cs typeface="Arial" pitchFamily="34" charset="0"/>
              </a:rPr>
              <a:pPr/>
              <a:t>129</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9209088" cy="1143000"/>
          </a:xfrm>
        </p:spPr>
        <p:txBody>
          <a:bodyPr/>
          <a:lstStyle/>
          <a:p>
            <a:pPr eaLnBrk="1" hangingPunct="1"/>
            <a:r>
              <a:rPr lang="ar-SA" sz="3600" b="1" smtClean="0">
                <a:solidFill>
                  <a:srgbClr val="FF0000"/>
                </a:solidFill>
                <a:cs typeface="Arial" pitchFamily="34" charset="0"/>
              </a:rPr>
              <a:t>مفهوم الشبكة العالمية للمعلومات</a:t>
            </a:r>
            <a:r>
              <a:rPr lang="ar-EG" sz="3600" b="1" smtClean="0">
                <a:solidFill>
                  <a:srgbClr val="FF0000"/>
                </a:solidFill>
                <a:cs typeface="Arial" pitchFamily="34" charset="0"/>
              </a:rPr>
              <a:t> (الإنترنت):</a:t>
            </a:r>
            <a:endParaRPr lang="en-US" sz="3600" b="1" smtClean="0">
              <a:solidFill>
                <a:srgbClr val="FF0000"/>
              </a:solidFill>
              <a:cs typeface="Arial" pitchFamily="34" charset="0"/>
            </a:endParaRPr>
          </a:p>
        </p:txBody>
      </p:sp>
      <p:sp>
        <p:nvSpPr>
          <p:cNvPr id="3" name="Content Placeholder 2"/>
          <p:cNvSpPr>
            <a:spLocks noGrp="1"/>
          </p:cNvSpPr>
          <p:nvPr>
            <p:ph sz="quarter" idx="4294967295"/>
          </p:nvPr>
        </p:nvSpPr>
        <p:spPr>
          <a:xfrm>
            <a:off x="387350" y="2000250"/>
            <a:ext cx="9358313" cy="3562350"/>
          </a:xfrm>
        </p:spPr>
        <p:txBody>
          <a:bodyPr/>
          <a:lstStyle/>
          <a:p>
            <a:pPr algn="just" rtl="1" eaLnBrk="1" hangingPunct="1"/>
            <a:r>
              <a:rPr lang="ar-SA" sz="3600" smtClean="0">
                <a:cs typeface="Arial" pitchFamily="34" charset="0"/>
              </a:rPr>
              <a:t>الإنترنت هى شبكة عالمية</a:t>
            </a:r>
            <a:r>
              <a:rPr lang="ar-EG" sz="3600" smtClean="0">
                <a:cs typeface="Arial" pitchFamily="34" charset="0"/>
              </a:rPr>
              <a:t> </a:t>
            </a:r>
            <a:r>
              <a:rPr lang="en-US" sz="3600" smtClean="0">
                <a:cs typeface="Arial" pitchFamily="34" charset="0"/>
              </a:rPr>
              <a:t>(International Network)</a:t>
            </a:r>
            <a:r>
              <a:rPr lang="ar-SA" sz="3600" smtClean="0">
                <a:cs typeface="Arial" pitchFamily="34" charset="0"/>
              </a:rPr>
              <a:t> تربط عدة آلاف من الشبكات وملايين أجهزة الحاسب الآلي المختلفة الأنواع والأحجام فى العالم</a:t>
            </a:r>
            <a:r>
              <a:rPr lang="ar-EG" sz="3600" smtClean="0">
                <a:cs typeface="Arial" pitchFamily="34" charset="0"/>
              </a:rPr>
              <a:t>.</a:t>
            </a:r>
          </a:p>
          <a:p>
            <a:pPr algn="just" rtl="1" eaLnBrk="1" hangingPunct="1"/>
            <a:r>
              <a:rPr lang="ar-SA" sz="3600" smtClean="0">
                <a:cs typeface="Arial" pitchFamily="34" charset="0"/>
              </a:rPr>
              <a:t>وتعتمد فكرة الإنترنت على ربط مشاركات ملايين أجهزة الحاسب الآلي حول العالم في شبكة يتم من خلالها إعداد ونشر وتبادل المعلومات فيما بينها</a:t>
            </a:r>
            <a:r>
              <a:rPr lang="ar-EG" sz="3600" smtClean="0">
                <a:cs typeface="Arial" pitchFamily="34" charset="0"/>
              </a:rPr>
              <a:t>.</a:t>
            </a:r>
            <a:endParaRPr lang="en-US" sz="3600" smtClean="0">
              <a:cs typeface="Arial" pitchFamily="34" charset="0"/>
            </a:endParaRPr>
          </a:p>
        </p:txBody>
      </p:sp>
      <p:sp>
        <p:nvSpPr>
          <p:cNvPr id="16388" name="عنصر نائب لرقم الشريحة 3"/>
          <p:cNvSpPr>
            <a:spLocks noGrp="1"/>
          </p:cNvSpPr>
          <p:nvPr>
            <p:ph type="sldNum" sz="quarter" idx="10"/>
          </p:nvPr>
        </p:nvSpPr>
        <p:spPr bwMode="auto">
          <a:noFill/>
          <a:ln>
            <a:miter lim="800000"/>
            <a:headEnd/>
            <a:tailEnd/>
          </a:ln>
        </p:spPr>
        <p:txBody>
          <a:bodyPr/>
          <a:lstStyle/>
          <a:p>
            <a:fld id="{6383E31E-1E54-45B4-93D9-FB548BA19D60}" type="slidenum">
              <a:rPr lang="ar-SA" smtClean="0">
                <a:cs typeface="Arial" pitchFamily="34" charset="0"/>
              </a:rPr>
              <a:pPr/>
              <a:t>130</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381000"/>
            <a:ext cx="4724400" cy="762000"/>
          </a:xfrm>
        </p:spPr>
        <p:txBody>
          <a:bodyPr/>
          <a:lstStyle/>
          <a:p>
            <a:pPr algn="just" rtl="1" eaLnBrk="1" hangingPunct="1"/>
            <a:r>
              <a:rPr lang="ar-SA" sz="4000" b="1" smtClean="0">
                <a:solidFill>
                  <a:srgbClr val="FF0000"/>
                </a:solidFill>
                <a:cs typeface="Arial" pitchFamily="34" charset="0"/>
              </a:rPr>
              <a:t>بروتوكولات الإنترنت:</a:t>
            </a:r>
            <a:endParaRPr lang="en-US" sz="4000" b="1" smtClean="0">
              <a:solidFill>
                <a:srgbClr val="FF0000"/>
              </a:solidFill>
              <a:cs typeface="Arial" pitchFamily="34" charset="0"/>
            </a:endParaRPr>
          </a:p>
        </p:txBody>
      </p:sp>
      <p:sp>
        <p:nvSpPr>
          <p:cNvPr id="3" name="Content Placeholder 2"/>
          <p:cNvSpPr>
            <a:spLocks noGrp="1"/>
          </p:cNvSpPr>
          <p:nvPr>
            <p:ph sz="quarter" idx="4294967295"/>
          </p:nvPr>
        </p:nvSpPr>
        <p:spPr>
          <a:xfrm>
            <a:off x="247650" y="1671638"/>
            <a:ext cx="9575800" cy="3509962"/>
          </a:xfrm>
        </p:spPr>
        <p:txBody>
          <a:bodyPr/>
          <a:lstStyle/>
          <a:p>
            <a:pPr algn="just" rtl="1" eaLnBrk="1" hangingPunct="1"/>
            <a:r>
              <a:rPr lang="ar-SA" sz="3600" smtClean="0">
                <a:cs typeface="Arial" pitchFamily="34" charset="0"/>
              </a:rPr>
              <a:t>كى تتمكن أجهزة الحاسب الآلي من تبادل المعلومات والاتصال فيما بينها لابد لها من التوافق مع مجموعة من معايير وقواعد الاتصال تسمى </a:t>
            </a:r>
            <a:r>
              <a:rPr lang="ar-SA" sz="3600" smtClean="0">
                <a:solidFill>
                  <a:srgbClr val="00B0F0"/>
                </a:solidFill>
                <a:cs typeface="Arial" pitchFamily="34" charset="0"/>
              </a:rPr>
              <a:t>بروتوكولاً </a:t>
            </a:r>
            <a:r>
              <a:rPr lang="en-US" sz="3600" smtClean="0">
                <a:solidFill>
                  <a:srgbClr val="00B0F0"/>
                </a:solidFill>
                <a:cs typeface="Arial" pitchFamily="34" charset="0"/>
              </a:rPr>
              <a:t>(Protocol)</a:t>
            </a:r>
            <a:r>
              <a:rPr lang="ar-EG" sz="3600" smtClean="0">
                <a:cs typeface="Arial" pitchFamily="34" charset="0"/>
              </a:rPr>
              <a:t>.</a:t>
            </a:r>
          </a:p>
          <a:p>
            <a:pPr algn="just" rtl="1" eaLnBrk="1" hangingPunct="1"/>
            <a:r>
              <a:rPr lang="ar-SA" sz="3600" smtClean="0">
                <a:cs typeface="Arial" pitchFamily="34" charset="0"/>
              </a:rPr>
              <a:t> وتعتمد جميع أجهزة الحاسب الآلي المتصلة بالإنترنت بروتوكولا يُسمَى </a:t>
            </a:r>
            <a:r>
              <a:rPr lang="ar-SA" sz="3600" smtClean="0">
                <a:solidFill>
                  <a:srgbClr val="00B0F0"/>
                </a:solidFill>
                <a:cs typeface="Arial" pitchFamily="34" charset="0"/>
              </a:rPr>
              <a:t>بروتوكول الإنترنت </a:t>
            </a:r>
            <a:r>
              <a:rPr lang="en-US" sz="3600" smtClean="0">
                <a:solidFill>
                  <a:srgbClr val="00B0F0"/>
                </a:solidFill>
                <a:cs typeface="Arial" pitchFamily="34" charset="0"/>
              </a:rPr>
              <a:t>(Internet Protocol - IP)</a:t>
            </a:r>
            <a:r>
              <a:rPr lang="ar-SA" sz="3600" smtClean="0">
                <a:solidFill>
                  <a:srgbClr val="00B0F0"/>
                </a:solidFill>
                <a:cs typeface="Arial" pitchFamily="34" charset="0"/>
              </a:rPr>
              <a:t>.</a:t>
            </a:r>
            <a:endParaRPr lang="en-US" sz="3600" smtClean="0">
              <a:solidFill>
                <a:srgbClr val="00B0F0"/>
              </a:solidFill>
              <a:cs typeface="Arial" pitchFamily="34" charset="0"/>
            </a:endParaRPr>
          </a:p>
        </p:txBody>
      </p:sp>
      <p:sp>
        <p:nvSpPr>
          <p:cNvPr id="17412" name="عنصر نائب لرقم الشريحة 3"/>
          <p:cNvSpPr>
            <a:spLocks noGrp="1"/>
          </p:cNvSpPr>
          <p:nvPr>
            <p:ph type="sldNum" sz="quarter" idx="10"/>
          </p:nvPr>
        </p:nvSpPr>
        <p:spPr bwMode="auto">
          <a:noFill/>
          <a:ln>
            <a:miter lim="800000"/>
            <a:headEnd/>
            <a:tailEnd/>
          </a:ln>
        </p:spPr>
        <p:txBody>
          <a:bodyPr/>
          <a:lstStyle/>
          <a:p>
            <a:fld id="{30EB3126-6D8F-45C0-8D3C-3433234D682E}" type="slidenum">
              <a:rPr lang="ar-SA" smtClean="0">
                <a:cs typeface="Arial" pitchFamily="34" charset="0"/>
              </a:rPr>
              <a:pPr/>
              <a:t>131</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152400"/>
            <a:ext cx="6451600" cy="1143000"/>
          </a:xfrm>
        </p:spPr>
        <p:txBody>
          <a:bodyPr/>
          <a:lstStyle/>
          <a:p>
            <a:pPr eaLnBrk="1" hangingPunct="1"/>
            <a:r>
              <a:rPr lang="ar-SA" sz="3600" b="1" smtClean="0">
                <a:solidFill>
                  <a:srgbClr val="FF0000"/>
                </a:solidFill>
                <a:cs typeface="Arial" pitchFamily="34" charset="0"/>
              </a:rPr>
              <a:t>أهم بر</a:t>
            </a:r>
            <a:r>
              <a:rPr lang="ar-EG" sz="3600" b="1" smtClean="0">
                <a:solidFill>
                  <a:srgbClr val="FF0000"/>
                </a:solidFill>
                <a:cs typeface="Arial" pitchFamily="34" charset="0"/>
              </a:rPr>
              <a:t>و</a:t>
            </a:r>
            <a:r>
              <a:rPr lang="ar-SA" sz="3600" b="1" smtClean="0">
                <a:solidFill>
                  <a:srgbClr val="FF0000"/>
                </a:solidFill>
                <a:cs typeface="Arial" pitchFamily="34" charset="0"/>
              </a:rPr>
              <a:t>توكولات</a:t>
            </a:r>
            <a:r>
              <a:rPr lang="ar-EG" sz="3600" b="1" smtClean="0">
                <a:solidFill>
                  <a:srgbClr val="FF0000"/>
                </a:solidFill>
                <a:cs typeface="Arial" pitchFamily="34" charset="0"/>
              </a:rPr>
              <a:t> الإنترنت</a:t>
            </a:r>
            <a:r>
              <a:rPr lang="ar-SA" sz="3600" b="1" smtClean="0">
                <a:solidFill>
                  <a:srgbClr val="FF0000"/>
                </a:solidFill>
                <a:cs typeface="Arial" pitchFamily="34" charset="0"/>
              </a:rPr>
              <a:t> ووظائفها:</a:t>
            </a:r>
            <a:endParaRPr lang="en-US" sz="3600" b="1" smtClean="0">
              <a:solidFill>
                <a:srgbClr val="FF0000"/>
              </a:solidFill>
              <a:cs typeface="Arial" pitchFamily="34" charset="0"/>
            </a:endParaRPr>
          </a:p>
        </p:txBody>
      </p:sp>
      <p:sp>
        <p:nvSpPr>
          <p:cNvPr id="3" name="Content Placeholder 2"/>
          <p:cNvSpPr>
            <a:spLocks noGrp="1"/>
          </p:cNvSpPr>
          <p:nvPr>
            <p:ph sz="quarter" idx="4294967295"/>
          </p:nvPr>
        </p:nvSpPr>
        <p:spPr>
          <a:xfrm>
            <a:off x="330200" y="1733550"/>
            <a:ext cx="9328150" cy="3124200"/>
          </a:xfrm>
        </p:spPr>
        <p:txBody>
          <a:bodyPr/>
          <a:lstStyle/>
          <a:p>
            <a:pPr rtl="1" eaLnBrk="1" hangingPunct="1"/>
            <a:r>
              <a:rPr lang="ar-SA" sz="3600" b="1" smtClean="0">
                <a:solidFill>
                  <a:srgbClr val="00B0F0"/>
                </a:solidFill>
                <a:cs typeface="Arial" pitchFamily="34" charset="0"/>
              </a:rPr>
              <a:t>أولاً: بروتوكول الإنترنت (</a:t>
            </a:r>
            <a:r>
              <a:rPr lang="en-US" sz="3600" b="1" smtClean="0">
                <a:solidFill>
                  <a:srgbClr val="00B0F0"/>
                </a:solidFill>
                <a:cs typeface="Arial" pitchFamily="34" charset="0"/>
              </a:rPr>
              <a:t>Internet Protocol) (IP</a:t>
            </a:r>
            <a:r>
              <a:rPr lang="ar-SA" sz="3600" b="1" smtClean="0">
                <a:solidFill>
                  <a:srgbClr val="00B0F0"/>
                </a:solidFill>
                <a:cs typeface="Arial" pitchFamily="34" charset="0"/>
              </a:rPr>
              <a:t>)</a:t>
            </a:r>
            <a:r>
              <a:rPr lang="en-US" sz="3600" b="1" smtClean="0">
                <a:solidFill>
                  <a:srgbClr val="00B0F0"/>
                </a:solidFill>
                <a:cs typeface="Arial" pitchFamily="34" charset="0"/>
              </a:rPr>
              <a:t>:</a:t>
            </a:r>
          </a:p>
          <a:p>
            <a:pPr algn="just" rtl="1" eaLnBrk="1" hangingPunct="1">
              <a:buFont typeface="Arial" pitchFamily="34" charset="0"/>
              <a:buNone/>
            </a:pPr>
            <a:r>
              <a:rPr lang="ar-SA" sz="3600" smtClean="0">
                <a:cs typeface="Arial" pitchFamily="34" charset="0"/>
              </a:rPr>
              <a:t>وهو أحد أهم البروتوكولات الأساسية، ومهمته إرسال الرزم والبيانات إلى مقصدها الصحيح، أى أنه يتحكم بتوجيه البيانات من المرسل إلى المستقبل</a:t>
            </a:r>
            <a:r>
              <a:rPr lang="ar-EG" sz="3600" smtClean="0">
                <a:cs typeface="Arial" pitchFamily="34" charset="0"/>
              </a:rPr>
              <a:t>.</a:t>
            </a:r>
            <a:r>
              <a:rPr lang="en-US" sz="3600" smtClean="0">
                <a:cs typeface="Arial" pitchFamily="34" charset="0"/>
              </a:rPr>
              <a:t> </a:t>
            </a:r>
            <a:endParaRPr lang="ar-EG" sz="3600" smtClean="0">
              <a:cs typeface="Arial" pitchFamily="34" charset="0"/>
            </a:endParaRPr>
          </a:p>
          <a:p>
            <a:pPr algn="just" rtl="1" eaLnBrk="1" hangingPunct="1">
              <a:buFont typeface="Arial" pitchFamily="34" charset="0"/>
              <a:buNone/>
            </a:pPr>
            <a:endParaRPr lang="en-US" sz="3600" smtClean="0">
              <a:solidFill>
                <a:srgbClr val="00B0F0"/>
              </a:solidFill>
              <a:cs typeface="Arial" pitchFamily="34" charset="0"/>
            </a:endParaRPr>
          </a:p>
        </p:txBody>
      </p:sp>
      <p:sp>
        <p:nvSpPr>
          <p:cNvPr id="18436" name="عنصر نائب لرقم الشريحة 3"/>
          <p:cNvSpPr>
            <a:spLocks noGrp="1"/>
          </p:cNvSpPr>
          <p:nvPr>
            <p:ph type="sldNum" sz="quarter" idx="10"/>
          </p:nvPr>
        </p:nvSpPr>
        <p:spPr bwMode="auto">
          <a:noFill/>
          <a:ln>
            <a:miter lim="800000"/>
            <a:headEnd/>
            <a:tailEnd/>
          </a:ln>
        </p:spPr>
        <p:txBody>
          <a:bodyPr/>
          <a:lstStyle/>
          <a:p>
            <a:fld id="{FD58501C-CF53-4756-A460-65BCB9F97F36}" type="slidenum">
              <a:rPr lang="ar-SA" smtClean="0">
                <a:cs typeface="Arial" pitchFamily="34" charset="0"/>
              </a:rPr>
              <a:pPr/>
              <a:t>132</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30200" y="2500313"/>
            <a:ext cx="9328150" cy="3062287"/>
          </a:xfrm>
        </p:spPr>
        <p:txBody>
          <a:bodyPr/>
          <a:lstStyle/>
          <a:p>
            <a:pPr algn="just" rtl="1" eaLnBrk="1" hangingPunct="1"/>
            <a:r>
              <a:rPr lang="ar-EG" smtClean="0">
                <a:solidFill>
                  <a:srgbClr val="C00000"/>
                </a:solidFill>
                <a:cs typeface="Arial" pitchFamily="34" charset="0"/>
              </a:rPr>
              <a:t>ا</a:t>
            </a:r>
            <a:r>
              <a:rPr lang="ar-SA" smtClean="0">
                <a:solidFill>
                  <a:srgbClr val="C00000"/>
                </a:solidFill>
                <a:cs typeface="Arial" pitchFamily="34" charset="0"/>
              </a:rPr>
              <a:t>لجزء الأول</a:t>
            </a:r>
            <a:r>
              <a:rPr lang="ar-EG" smtClean="0">
                <a:solidFill>
                  <a:srgbClr val="C00000"/>
                </a:solidFill>
                <a:cs typeface="Arial" pitchFamily="34" charset="0"/>
              </a:rPr>
              <a:t>:</a:t>
            </a:r>
            <a:r>
              <a:rPr lang="ar-SA" smtClean="0">
                <a:solidFill>
                  <a:srgbClr val="C00000"/>
                </a:solidFill>
                <a:cs typeface="Arial" pitchFamily="34" charset="0"/>
              </a:rPr>
              <a:t> </a:t>
            </a:r>
            <a:r>
              <a:rPr lang="ar-SA" smtClean="0">
                <a:cs typeface="Arial" pitchFamily="34" charset="0"/>
              </a:rPr>
              <a:t>بدءاً من اليسار </a:t>
            </a:r>
            <a:r>
              <a:rPr lang="ar-EG" smtClean="0">
                <a:cs typeface="Arial" pitchFamily="34" charset="0"/>
              </a:rPr>
              <a:t>يحدد </a:t>
            </a:r>
            <a:r>
              <a:rPr lang="ar-SA" smtClean="0">
                <a:cs typeface="Arial" pitchFamily="34" charset="0"/>
              </a:rPr>
              <a:t>المنطقة الجغرافية</a:t>
            </a:r>
            <a:r>
              <a:rPr lang="ar-EG" smtClean="0">
                <a:cs typeface="Arial" pitchFamily="34" charset="0"/>
              </a:rPr>
              <a:t>.</a:t>
            </a:r>
            <a:r>
              <a:rPr lang="ar-SA" smtClean="0">
                <a:cs typeface="Arial" pitchFamily="34" charset="0"/>
              </a:rPr>
              <a:t> </a:t>
            </a:r>
            <a:endParaRPr lang="ar-EG" smtClean="0">
              <a:cs typeface="Arial" pitchFamily="34" charset="0"/>
            </a:endParaRPr>
          </a:p>
          <a:p>
            <a:pPr algn="just" rtl="1" eaLnBrk="1" hangingPunct="1"/>
            <a:r>
              <a:rPr lang="ar-SA" smtClean="0">
                <a:solidFill>
                  <a:srgbClr val="C00000"/>
                </a:solidFill>
                <a:cs typeface="Arial" pitchFamily="34" charset="0"/>
              </a:rPr>
              <a:t>الجزء الثاني</a:t>
            </a:r>
            <a:r>
              <a:rPr lang="ar-EG" smtClean="0">
                <a:solidFill>
                  <a:srgbClr val="C00000"/>
                </a:solidFill>
                <a:cs typeface="Arial" pitchFamily="34" charset="0"/>
              </a:rPr>
              <a:t>:</a:t>
            </a:r>
            <a:r>
              <a:rPr lang="ar-SA" smtClean="0">
                <a:solidFill>
                  <a:srgbClr val="C00000"/>
                </a:solidFill>
                <a:cs typeface="Arial" pitchFamily="34" charset="0"/>
              </a:rPr>
              <a:t> </a:t>
            </a:r>
            <a:r>
              <a:rPr lang="ar-SA" smtClean="0">
                <a:cs typeface="Arial" pitchFamily="34" charset="0"/>
              </a:rPr>
              <a:t>يحدد </a:t>
            </a:r>
            <a:r>
              <a:rPr lang="ar-EG" smtClean="0">
                <a:cs typeface="Arial" pitchFamily="34" charset="0"/>
              </a:rPr>
              <a:t>المنظمة أو</a:t>
            </a:r>
            <a:r>
              <a:rPr lang="ar-SA" smtClean="0">
                <a:cs typeface="Arial" pitchFamily="34" charset="0"/>
              </a:rPr>
              <a:t> الحاسب المزود</a:t>
            </a:r>
            <a:r>
              <a:rPr lang="ar-EG" smtClean="0">
                <a:cs typeface="Arial" pitchFamily="34" charset="0"/>
              </a:rPr>
              <a:t> للخدمة.</a:t>
            </a:r>
          </a:p>
          <a:p>
            <a:pPr algn="just" rtl="1" eaLnBrk="1" hangingPunct="1"/>
            <a:r>
              <a:rPr lang="ar-SA" smtClean="0">
                <a:solidFill>
                  <a:srgbClr val="FFFF00"/>
                </a:solidFill>
                <a:cs typeface="Arial" pitchFamily="34" charset="0"/>
              </a:rPr>
              <a:t> </a:t>
            </a:r>
            <a:r>
              <a:rPr lang="ar-SA" smtClean="0">
                <a:solidFill>
                  <a:srgbClr val="C00000"/>
                </a:solidFill>
                <a:cs typeface="Arial" pitchFamily="34" charset="0"/>
              </a:rPr>
              <a:t>ال</a:t>
            </a:r>
            <a:r>
              <a:rPr lang="ar-EG" smtClean="0">
                <a:solidFill>
                  <a:srgbClr val="C00000"/>
                </a:solidFill>
                <a:cs typeface="Arial" pitchFamily="34" charset="0"/>
              </a:rPr>
              <a:t>جزء </a:t>
            </a:r>
            <a:r>
              <a:rPr lang="ar-SA" smtClean="0">
                <a:solidFill>
                  <a:srgbClr val="C00000"/>
                </a:solidFill>
                <a:cs typeface="Arial" pitchFamily="34" charset="0"/>
              </a:rPr>
              <a:t>الثالث</a:t>
            </a:r>
            <a:r>
              <a:rPr lang="ar-EG" smtClean="0">
                <a:solidFill>
                  <a:srgbClr val="C00000"/>
                </a:solidFill>
                <a:cs typeface="Arial" pitchFamily="34" charset="0"/>
              </a:rPr>
              <a:t>:</a:t>
            </a:r>
            <a:r>
              <a:rPr lang="ar-SA" smtClean="0">
                <a:solidFill>
                  <a:srgbClr val="C00000"/>
                </a:solidFill>
                <a:cs typeface="Arial" pitchFamily="34" charset="0"/>
              </a:rPr>
              <a:t> </a:t>
            </a:r>
            <a:r>
              <a:rPr lang="ar-EG" smtClean="0">
                <a:cs typeface="Arial" pitchFamily="34" charset="0"/>
              </a:rPr>
              <a:t>ي</a:t>
            </a:r>
            <a:r>
              <a:rPr lang="ar-SA" smtClean="0">
                <a:cs typeface="Arial" pitchFamily="34" charset="0"/>
              </a:rPr>
              <a:t>حدد مجموعة الحاسب الآل</a:t>
            </a:r>
            <a:r>
              <a:rPr lang="ar-EG" smtClean="0">
                <a:cs typeface="Arial" pitchFamily="34" charset="0"/>
              </a:rPr>
              <a:t>ي</a:t>
            </a:r>
            <a:r>
              <a:rPr lang="ar-SA" smtClean="0">
                <a:cs typeface="Arial" pitchFamily="34" charset="0"/>
              </a:rPr>
              <a:t> التي ينتمي إليها الجهاز</a:t>
            </a:r>
            <a:r>
              <a:rPr lang="ar-EG" smtClean="0">
                <a:cs typeface="Arial" pitchFamily="34" charset="0"/>
              </a:rPr>
              <a:t>.</a:t>
            </a:r>
          </a:p>
          <a:p>
            <a:pPr algn="just" rtl="1" eaLnBrk="1" hangingPunct="1"/>
            <a:r>
              <a:rPr lang="ar-EG" smtClean="0">
                <a:solidFill>
                  <a:srgbClr val="C00000"/>
                </a:solidFill>
                <a:cs typeface="Arial" pitchFamily="34" charset="0"/>
              </a:rPr>
              <a:t>الجزء الرابع:</a:t>
            </a:r>
            <a:r>
              <a:rPr lang="ar-SA" smtClean="0">
                <a:solidFill>
                  <a:srgbClr val="C00000"/>
                </a:solidFill>
                <a:cs typeface="Arial" pitchFamily="34" charset="0"/>
              </a:rPr>
              <a:t> </a:t>
            </a:r>
            <a:r>
              <a:rPr lang="ar-SA" smtClean="0">
                <a:cs typeface="Arial" pitchFamily="34" charset="0"/>
              </a:rPr>
              <a:t>يحدد الجهاز المستخدم</a:t>
            </a:r>
            <a:r>
              <a:rPr lang="ar-EG" smtClean="0">
                <a:cs typeface="Arial" pitchFamily="34" charset="0"/>
              </a:rPr>
              <a:t>.</a:t>
            </a:r>
          </a:p>
          <a:p>
            <a:pPr algn="just" rtl="1" eaLnBrk="1" hangingPunct="1"/>
            <a:r>
              <a:rPr lang="ar-SA" smtClean="0">
                <a:solidFill>
                  <a:srgbClr val="00B0F0"/>
                </a:solidFill>
                <a:cs typeface="Arial" pitchFamily="34" charset="0"/>
              </a:rPr>
              <a:t>مثال:   </a:t>
            </a:r>
            <a:r>
              <a:rPr lang="en-US" smtClean="0">
                <a:cs typeface="Arial" pitchFamily="34" charset="0"/>
              </a:rPr>
              <a:t>192.168.1.1</a:t>
            </a:r>
          </a:p>
        </p:txBody>
      </p:sp>
      <p:sp>
        <p:nvSpPr>
          <p:cNvPr id="7" name="Title 1"/>
          <p:cNvSpPr>
            <a:spLocks noGrp="1"/>
          </p:cNvSpPr>
          <p:nvPr>
            <p:ph type="title"/>
          </p:nvPr>
        </p:nvSpPr>
        <p:spPr>
          <a:xfrm>
            <a:off x="1449388" y="1447800"/>
            <a:ext cx="8075612" cy="838200"/>
          </a:xfrm>
        </p:spPr>
        <p:txBody>
          <a:bodyPr/>
          <a:lstStyle/>
          <a:p>
            <a:pPr rtl="1" eaLnBrk="1" hangingPunct="1"/>
            <a:r>
              <a:rPr lang="ar-SA" sz="3200" b="1" smtClean="0">
                <a:solidFill>
                  <a:srgbClr val="FF0000"/>
                </a:solidFill>
                <a:cs typeface="Arial" pitchFamily="34" charset="0"/>
              </a:rPr>
              <a:t>والـ (</a:t>
            </a:r>
            <a:r>
              <a:rPr lang="en-US" sz="3200" b="1" smtClean="0">
                <a:solidFill>
                  <a:srgbClr val="FF0000"/>
                </a:solidFill>
                <a:cs typeface="Arial" pitchFamily="34" charset="0"/>
              </a:rPr>
              <a:t>IP</a:t>
            </a:r>
            <a:r>
              <a:rPr lang="ar-SA" sz="3200" b="1" smtClean="0">
                <a:solidFill>
                  <a:srgbClr val="FF0000"/>
                </a:solidFill>
                <a:cs typeface="Arial" pitchFamily="34" charset="0"/>
              </a:rPr>
              <a:t>) عبارة عن رقم مكون من أربعة أجزاء:</a:t>
            </a:r>
            <a:endParaRPr lang="en-US" sz="3200" b="1" smtClean="0">
              <a:solidFill>
                <a:srgbClr val="FF0000"/>
              </a:solidFill>
              <a:cs typeface="Arial" pitchFamily="34" charset="0"/>
            </a:endParaRPr>
          </a:p>
        </p:txBody>
      </p:sp>
      <p:sp>
        <p:nvSpPr>
          <p:cNvPr id="19460" name="عنصر نائب لرقم الشريحة 3"/>
          <p:cNvSpPr>
            <a:spLocks noGrp="1"/>
          </p:cNvSpPr>
          <p:nvPr>
            <p:ph type="sldNum" sz="quarter" idx="10"/>
          </p:nvPr>
        </p:nvSpPr>
        <p:spPr bwMode="auto">
          <a:noFill/>
          <a:ln>
            <a:miter lim="800000"/>
            <a:headEnd/>
            <a:tailEnd/>
          </a:ln>
        </p:spPr>
        <p:txBody>
          <a:bodyPr/>
          <a:lstStyle/>
          <a:p>
            <a:fld id="{CD49EA9C-6994-4D97-9E91-A41290805C7A}" type="slidenum">
              <a:rPr lang="ar-SA" smtClean="0">
                <a:cs typeface="Arial" pitchFamily="34" charset="0"/>
              </a:rPr>
              <a:pPr/>
              <a:t>133</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30200" y="2209800"/>
            <a:ext cx="9328150" cy="3124200"/>
          </a:xfrm>
        </p:spPr>
        <p:txBody>
          <a:bodyPr>
            <a:noAutofit/>
          </a:bodyPr>
          <a:lstStyle/>
          <a:p>
            <a:pPr algn="just" rtl="1" eaLnBrk="1" hangingPunct="1">
              <a:buFont typeface="Arial Narrow" pitchFamily="34" charset="0"/>
              <a:buChar char="–"/>
              <a:defRPr/>
            </a:pPr>
            <a:r>
              <a:rPr lang="ar-SA" dirty="0" smtClean="0"/>
              <a:t>وهو البروتوكول الذي يُعرِّف البناء الخاص بالبيانات وكيفية إرسالها بين الحاسبات، وعادة يتم تقسيم هذه البيانات إلى أجزاء عند إرسالها، ومن ثم يعمد إلى إعادة تجميعها وإعادتها إلى ترتيبها الأصلي عند وصولها إلى نقطة النهاية</a:t>
            </a:r>
            <a:r>
              <a:rPr lang="ar-EG" dirty="0" smtClean="0"/>
              <a:t>.</a:t>
            </a:r>
          </a:p>
          <a:p>
            <a:pPr marL="365125" indent="-365125" algn="just" rtl="1" eaLnBrk="1" hangingPunct="1">
              <a:defRPr/>
            </a:pPr>
            <a:r>
              <a:rPr lang="ar-SA" dirty="0" smtClean="0">
                <a:solidFill>
                  <a:srgbClr val="00B0F0"/>
                </a:solidFill>
              </a:rPr>
              <a:t>ونظرا لاشتراك البروتوكول  (</a:t>
            </a:r>
            <a:r>
              <a:rPr lang="en-US" dirty="0" smtClean="0">
                <a:solidFill>
                  <a:srgbClr val="00B0F0"/>
                </a:solidFill>
              </a:rPr>
              <a:t>(TCP</a:t>
            </a:r>
            <a:r>
              <a:rPr lang="ar-EG" dirty="0" smtClean="0">
                <a:solidFill>
                  <a:srgbClr val="00B0F0"/>
                </a:solidFill>
              </a:rPr>
              <a:t> </a:t>
            </a:r>
            <a:r>
              <a:rPr lang="ar-SA" dirty="0" smtClean="0">
                <a:solidFill>
                  <a:srgbClr val="00B0F0"/>
                </a:solidFill>
              </a:rPr>
              <a:t>و </a:t>
            </a:r>
            <a:r>
              <a:rPr lang="en-US" dirty="0" smtClean="0">
                <a:solidFill>
                  <a:srgbClr val="00B0F0"/>
                </a:solidFill>
              </a:rPr>
              <a:t>IP)</a:t>
            </a:r>
            <a:r>
              <a:rPr lang="ar-SA" dirty="0" smtClean="0">
                <a:solidFill>
                  <a:srgbClr val="00B0F0"/>
                </a:solidFill>
              </a:rPr>
              <a:t>) فقد جرى العمل عادة إلى الإشارة إليهما مجتمعين بـ (</a:t>
            </a:r>
            <a:r>
              <a:rPr lang="en-US" dirty="0" smtClean="0">
                <a:solidFill>
                  <a:srgbClr val="00B0F0"/>
                </a:solidFill>
              </a:rPr>
              <a:t>TCP/IP</a:t>
            </a:r>
            <a:r>
              <a:rPr lang="ar-SA" dirty="0" smtClean="0">
                <a:solidFill>
                  <a:srgbClr val="00B0F0"/>
                </a:solidFill>
              </a:rPr>
              <a:t>).</a:t>
            </a:r>
            <a:endParaRPr lang="en-US" b="1" dirty="0" smtClean="0">
              <a:solidFill>
                <a:srgbClr val="00B0F0"/>
              </a:solidFill>
            </a:endParaRPr>
          </a:p>
          <a:p>
            <a:pPr algn="just" rtl="1" eaLnBrk="1" hangingPunct="1">
              <a:buFont typeface="Arial" pitchFamily="34" charset="0"/>
              <a:buNone/>
              <a:defRPr/>
            </a:pPr>
            <a:endParaRPr lang="ar-EG" dirty="0" smtClean="0"/>
          </a:p>
          <a:p>
            <a:pPr algn="just" rtl="1" eaLnBrk="1" hangingPunct="1">
              <a:buFont typeface="Arial" pitchFamily="34" charset="0"/>
              <a:buNone/>
              <a:defRPr/>
            </a:pPr>
            <a:endParaRPr lang="en-US" dirty="0">
              <a:solidFill>
                <a:srgbClr val="00B0F0"/>
              </a:solidFill>
            </a:endParaRPr>
          </a:p>
        </p:txBody>
      </p:sp>
      <p:sp>
        <p:nvSpPr>
          <p:cNvPr id="9" name="TextBox 8"/>
          <p:cNvSpPr txBox="1">
            <a:spLocks noChangeArrowheads="1"/>
          </p:cNvSpPr>
          <p:nvPr/>
        </p:nvSpPr>
        <p:spPr bwMode="auto">
          <a:xfrm>
            <a:off x="2743200" y="1408113"/>
            <a:ext cx="6548438" cy="954087"/>
          </a:xfrm>
          <a:prstGeom prst="rect">
            <a:avLst/>
          </a:prstGeom>
          <a:noFill/>
          <a:ln w="9525">
            <a:noFill/>
            <a:miter lim="800000"/>
            <a:headEnd/>
            <a:tailEnd/>
          </a:ln>
        </p:spPr>
        <p:txBody>
          <a:bodyPr>
            <a:spAutoFit/>
          </a:bodyPr>
          <a:lstStyle/>
          <a:p>
            <a:pPr algn="just"/>
            <a:r>
              <a:rPr lang="ar-SA" sz="2800" b="1">
                <a:solidFill>
                  <a:srgbClr val="00B0F0"/>
                </a:solidFill>
              </a:rPr>
              <a:t>ثانياً: بروتوكول التحكم في النقل</a:t>
            </a:r>
            <a:r>
              <a:rPr lang="en-US" sz="2800" b="1">
                <a:solidFill>
                  <a:srgbClr val="00B0F0"/>
                </a:solidFill>
              </a:rPr>
              <a:t>: (TCP) </a:t>
            </a:r>
          </a:p>
          <a:p>
            <a:pPr algn="just"/>
            <a:endParaRPr lang="ar-EG" sz="2800"/>
          </a:p>
        </p:txBody>
      </p:sp>
      <p:sp>
        <p:nvSpPr>
          <p:cNvPr id="20484" name="عنصر نائب لرقم الشريحة 3"/>
          <p:cNvSpPr>
            <a:spLocks noGrp="1"/>
          </p:cNvSpPr>
          <p:nvPr>
            <p:ph type="sldNum" sz="quarter" idx="10"/>
          </p:nvPr>
        </p:nvSpPr>
        <p:spPr bwMode="auto">
          <a:noFill/>
          <a:ln>
            <a:miter lim="800000"/>
            <a:headEnd/>
            <a:tailEnd/>
          </a:ln>
        </p:spPr>
        <p:txBody>
          <a:bodyPr/>
          <a:lstStyle/>
          <a:p>
            <a:fld id="{05B2AC4E-6141-49F5-B08A-A10B1E41DBA7}" type="slidenum">
              <a:rPr lang="ar-SA" smtClean="0">
                <a:cs typeface="Arial" pitchFamily="34" charset="0"/>
              </a:rPr>
              <a:pPr/>
              <a:t>134</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4200" y="152400"/>
            <a:ext cx="6143625" cy="1143000"/>
          </a:xfrm>
        </p:spPr>
        <p:txBody>
          <a:bodyPr/>
          <a:lstStyle/>
          <a:p>
            <a:pPr algn="just" rtl="1" eaLnBrk="1" hangingPunct="1"/>
            <a:r>
              <a:rPr lang="ar-EG" sz="4000" b="1" smtClean="0">
                <a:solidFill>
                  <a:srgbClr val="FF0000"/>
                </a:solidFill>
                <a:cs typeface="Arial" pitchFamily="34" charset="0"/>
              </a:rPr>
              <a:t>كيف يعمل بروتوكولا </a:t>
            </a:r>
            <a:r>
              <a:rPr lang="en-US" sz="4000" b="1" smtClean="0">
                <a:solidFill>
                  <a:srgbClr val="FF0000"/>
                </a:solidFill>
                <a:cs typeface="Arial" pitchFamily="34" charset="0"/>
              </a:rPr>
              <a:t>TCP/IP </a:t>
            </a:r>
            <a:r>
              <a:rPr lang="ar-SA" sz="4000" b="1" smtClean="0">
                <a:solidFill>
                  <a:srgbClr val="FF0000"/>
                </a:solidFill>
                <a:cs typeface="Arial" pitchFamily="34" charset="0"/>
              </a:rPr>
              <a:t>:</a:t>
            </a:r>
            <a:endParaRPr lang="en-US" sz="4000" b="1" smtClean="0">
              <a:solidFill>
                <a:srgbClr val="FF0000"/>
              </a:solidFill>
              <a:cs typeface="Arial" pitchFamily="34" charset="0"/>
            </a:endParaRPr>
          </a:p>
        </p:txBody>
      </p:sp>
      <p:sp>
        <p:nvSpPr>
          <p:cNvPr id="3" name="Content Placeholder 2"/>
          <p:cNvSpPr>
            <a:spLocks noGrp="1"/>
          </p:cNvSpPr>
          <p:nvPr>
            <p:ph sz="quarter" idx="4294967295"/>
          </p:nvPr>
        </p:nvSpPr>
        <p:spPr>
          <a:xfrm>
            <a:off x="423863" y="2352675"/>
            <a:ext cx="9328150" cy="2752725"/>
          </a:xfrm>
        </p:spPr>
        <p:txBody>
          <a:bodyPr/>
          <a:lstStyle/>
          <a:p>
            <a:pPr algn="just" rtl="1" eaLnBrk="1" hangingPunct="1"/>
            <a:r>
              <a:rPr lang="ar-EG" sz="3400" smtClean="0">
                <a:cs typeface="Arial" pitchFamily="34" charset="0"/>
              </a:rPr>
              <a:t>إن فكرة </a:t>
            </a:r>
            <a:r>
              <a:rPr lang="ar-SA" sz="3400" smtClean="0">
                <a:cs typeface="Arial" pitchFamily="34" charset="0"/>
              </a:rPr>
              <a:t>إرسال المعلومات بين الشبكات هي تجزئة هذه المعلومات وتحويلها إلى أجزاء صغيرة اسمها رزم وتوزيع هذه الرزم إلى الوجهات الملائمة ومن ثم إعادة جمع الرزم إلى شكلها الأساسي بعد تسليمها بحيث يستطيع حاسب المستلم مشاهدتها واستخدامها</a:t>
            </a:r>
            <a:r>
              <a:rPr lang="ar-EG" sz="3400" smtClean="0">
                <a:cs typeface="Arial" pitchFamily="34" charset="0"/>
              </a:rPr>
              <a:t>.</a:t>
            </a:r>
          </a:p>
          <a:p>
            <a:pPr algn="just" rtl="1" eaLnBrk="1" hangingPunct="1">
              <a:buFont typeface="Arial" pitchFamily="34" charset="0"/>
              <a:buNone/>
            </a:pPr>
            <a:endParaRPr lang="en-US" sz="3400" smtClean="0">
              <a:cs typeface="Arial" pitchFamily="34" charset="0"/>
            </a:endParaRPr>
          </a:p>
        </p:txBody>
      </p:sp>
      <p:sp>
        <p:nvSpPr>
          <p:cNvPr id="21508" name="عنصر نائب لرقم الشريحة 3"/>
          <p:cNvSpPr>
            <a:spLocks noGrp="1"/>
          </p:cNvSpPr>
          <p:nvPr>
            <p:ph type="sldNum" sz="quarter" idx="10"/>
          </p:nvPr>
        </p:nvSpPr>
        <p:spPr bwMode="auto">
          <a:noFill/>
          <a:ln>
            <a:miter lim="800000"/>
            <a:headEnd/>
            <a:tailEnd/>
          </a:ln>
        </p:spPr>
        <p:txBody>
          <a:bodyPr/>
          <a:lstStyle/>
          <a:p>
            <a:fld id="{C236AE24-71CA-44D4-8F64-9A47A207697B}" type="slidenum">
              <a:rPr lang="ar-SA" smtClean="0">
                <a:cs typeface="Arial" pitchFamily="34" charset="0"/>
              </a:rPr>
              <a:pPr/>
              <a:t>135</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04800" y="1981200"/>
            <a:ext cx="9328150" cy="2143125"/>
          </a:xfrm>
        </p:spPr>
        <p:txBody>
          <a:bodyPr/>
          <a:lstStyle/>
          <a:p>
            <a:pPr algn="just" rtl="1" eaLnBrk="1" hangingPunct="1"/>
            <a:r>
              <a:rPr lang="ar-SA" sz="3400" smtClean="0">
                <a:cs typeface="Arial" pitchFamily="34" charset="0"/>
              </a:rPr>
              <a:t>هنا تكمن مهمة البروتوكولين </a:t>
            </a:r>
            <a:r>
              <a:rPr lang="en-US" sz="3400" smtClean="0">
                <a:solidFill>
                  <a:srgbClr val="00B0F0"/>
                </a:solidFill>
                <a:cs typeface="Arial" pitchFamily="34" charset="0"/>
              </a:rPr>
              <a:t>TCP/IP</a:t>
            </a:r>
            <a:r>
              <a:rPr lang="ar-SA" sz="3400" smtClean="0">
                <a:cs typeface="Arial" pitchFamily="34" charset="0"/>
              </a:rPr>
              <a:t>، حيث يتولى بروتوكول </a:t>
            </a:r>
            <a:r>
              <a:rPr lang="en-US" sz="3400" smtClean="0">
                <a:cs typeface="Arial" pitchFamily="34" charset="0"/>
              </a:rPr>
              <a:t>TCP</a:t>
            </a:r>
            <a:r>
              <a:rPr lang="ar-SA" sz="3400" smtClean="0">
                <a:cs typeface="Arial" pitchFamily="34" charset="0"/>
              </a:rPr>
              <a:t> تفكيك الرزمة وإعادة جمعها، فيما يكمن دور البروتوكول </a:t>
            </a:r>
            <a:r>
              <a:rPr lang="en-US" sz="3400" smtClean="0">
                <a:cs typeface="Arial" pitchFamily="34" charset="0"/>
              </a:rPr>
              <a:t>IP</a:t>
            </a:r>
            <a:r>
              <a:rPr lang="ar-SA" sz="3400" smtClean="0">
                <a:cs typeface="Arial" pitchFamily="34" charset="0"/>
              </a:rPr>
              <a:t> بالمسؤولية عن ضمان إرسال الرزم إلى الوجهة الصحيحة.</a:t>
            </a:r>
            <a:endParaRPr lang="en-US" sz="3400" smtClean="0">
              <a:cs typeface="Arial" pitchFamily="34" charset="0"/>
            </a:endParaRPr>
          </a:p>
        </p:txBody>
      </p:sp>
      <p:sp>
        <p:nvSpPr>
          <p:cNvPr id="22531" name="عنصر نائب لرقم الشريحة 3"/>
          <p:cNvSpPr>
            <a:spLocks noGrp="1"/>
          </p:cNvSpPr>
          <p:nvPr>
            <p:ph type="sldNum" sz="quarter" idx="10"/>
          </p:nvPr>
        </p:nvSpPr>
        <p:spPr bwMode="auto">
          <a:noFill/>
          <a:ln>
            <a:miter lim="800000"/>
            <a:headEnd/>
            <a:tailEnd/>
          </a:ln>
        </p:spPr>
        <p:txBody>
          <a:bodyPr/>
          <a:lstStyle/>
          <a:p>
            <a:fld id="{EC00233B-6DCB-41B9-B404-0D5FD2D16EFF}" type="slidenum">
              <a:rPr lang="ar-SA" smtClean="0">
                <a:cs typeface="Arial" pitchFamily="34" charset="0"/>
              </a:rPr>
              <a:pPr/>
              <a:t>136</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423863" y="1514475"/>
            <a:ext cx="9328150" cy="4200525"/>
          </a:xfrm>
        </p:spPr>
        <p:txBody>
          <a:bodyPr/>
          <a:lstStyle/>
          <a:p>
            <a:pPr algn="just" rtl="1" eaLnBrk="1" hangingPunct="1"/>
            <a:r>
              <a:rPr lang="ar-SA" sz="3600" b="1" smtClean="0">
                <a:solidFill>
                  <a:srgbClr val="FFC000"/>
                </a:solidFill>
                <a:cs typeface="Arial" pitchFamily="34" charset="0"/>
              </a:rPr>
              <a:t>ويتكوَّن العمود الفقري للإنترنت من</a:t>
            </a:r>
            <a:r>
              <a:rPr lang="ar-EG" sz="3600" b="1" smtClean="0">
                <a:solidFill>
                  <a:srgbClr val="FFC000"/>
                </a:solidFill>
                <a:cs typeface="Arial" pitchFamily="34" charset="0"/>
              </a:rPr>
              <a:t> </a:t>
            </a:r>
            <a:r>
              <a:rPr lang="ar-SA" sz="3600" smtClean="0">
                <a:solidFill>
                  <a:srgbClr val="00B0F0"/>
                </a:solidFill>
                <a:cs typeface="Arial" pitchFamily="34" charset="0"/>
              </a:rPr>
              <a:t>خطوط اتصالات </a:t>
            </a:r>
            <a:r>
              <a:rPr lang="ar-SA" sz="3600" smtClean="0">
                <a:cs typeface="Arial" pitchFamily="34" charset="0"/>
              </a:rPr>
              <a:t>تنقل البيانات بسرعة عالية، وتربط العُقَدَ وأجهزة الحاسب الآلي المُضيفة الرئيسية</a:t>
            </a:r>
            <a:r>
              <a:rPr lang="en-US" sz="3600" smtClean="0">
                <a:cs typeface="Arial" pitchFamily="34" charset="0"/>
              </a:rPr>
              <a:t> (host computers) </a:t>
            </a:r>
            <a:r>
              <a:rPr lang="ar-SA" sz="3600" smtClean="0">
                <a:cs typeface="Arial" pitchFamily="34" charset="0"/>
              </a:rPr>
              <a:t>، وعبر هذه الخطوط تسري حركة البيانات بكميات كبيرة</a:t>
            </a:r>
            <a:r>
              <a:rPr lang="ar-EG" sz="3600" smtClean="0">
                <a:cs typeface="Arial" pitchFamily="34" charset="0"/>
              </a:rPr>
              <a:t>.</a:t>
            </a:r>
            <a:endParaRPr lang="en-US" sz="3600" smtClean="0">
              <a:cs typeface="Arial" pitchFamily="34" charset="0"/>
            </a:endParaRPr>
          </a:p>
          <a:p>
            <a:pPr algn="just" rtl="1" eaLnBrk="1" hangingPunct="1"/>
            <a:r>
              <a:rPr lang="ar-SA" sz="3400" smtClean="0">
                <a:cs typeface="Arial" pitchFamily="34" charset="0"/>
              </a:rPr>
              <a:t> </a:t>
            </a:r>
            <a:r>
              <a:rPr lang="ar-SA" sz="3600" smtClean="0">
                <a:cs typeface="Arial" pitchFamily="34" charset="0"/>
              </a:rPr>
              <a:t>ولا يُمكن لأي جهة أن تعطِّل الإنترنت على مستوى العالم بأكمله، إذ ليس هنالك عقدة واحدة أو حاسب آلي واحد يتحكم بالإنترنت</a:t>
            </a:r>
            <a:r>
              <a:rPr lang="ar-EG" sz="3600" smtClean="0">
                <a:cs typeface="Arial" pitchFamily="34" charset="0"/>
              </a:rPr>
              <a:t>.</a:t>
            </a:r>
          </a:p>
        </p:txBody>
      </p:sp>
      <p:sp>
        <p:nvSpPr>
          <p:cNvPr id="23555" name="عنصر نائب لرقم الشريحة 3"/>
          <p:cNvSpPr>
            <a:spLocks noGrp="1"/>
          </p:cNvSpPr>
          <p:nvPr>
            <p:ph type="sldNum" sz="quarter" idx="10"/>
          </p:nvPr>
        </p:nvSpPr>
        <p:spPr bwMode="auto">
          <a:noFill/>
          <a:ln>
            <a:miter lim="800000"/>
            <a:headEnd/>
            <a:tailEnd/>
          </a:ln>
        </p:spPr>
        <p:txBody>
          <a:bodyPr/>
          <a:lstStyle/>
          <a:p>
            <a:fld id="{4B0C5350-ACBC-4054-8C4B-CC8EB7FD5AEA}" type="slidenum">
              <a:rPr lang="ar-SA" smtClean="0">
                <a:cs typeface="Arial" pitchFamily="34" charset="0"/>
              </a:rPr>
              <a:pPr/>
              <a:t>137</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423863" y="1662113"/>
            <a:ext cx="9328150" cy="3824287"/>
          </a:xfrm>
        </p:spPr>
        <p:txBody>
          <a:bodyPr/>
          <a:lstStyle/>
          <a:p>
            <a:pPr algn="just" rtl="1" eaLnBrk="1" hangingPunct="1"/>
            <a:r>
              <a:rPr lang="ar-SA" smtClean="0">
                <a:cs typeface="Arial" pitchFamily="34" charset="0"/>
              </a:rPr>
              <a:t>إن مناطق العالم المختلفة تتفاوت في احتمال تعرض خدمة الإنترنت فيها للأعطال، إذ يضم العمود الفقري للإنترنت أعدادا متفاوتة من النقاط الفائضة</a:t>
            </a:r>
            <a:r>
              <a:rPr lang="en-US" smtClean="0">
                <a:cs typeface="Arial" pitchFamily="34" charset="0"/>
              </a:rPr>
              <a:t> (redundant intersecting  points) </a:t>
            </a:r>
            <a:r>
              <a:rPr lang="ar-EG" smtClean="0">
                <a:cs typeface="Arial" pitchFamily="34" charset="0"/>
              </a:rPr>
              <a:t> </a:t>
            </a:r>
            <a:r>
              <a:rPr lang="ar-SA" smtClean="0">
                <a:cs typeface="Arial" pitchFamily="34" charset="0"/>
              </a:rPr>
              <a:t>في المناطق المختلفة، فإذا تعطل جزء ما من الإنترنت، فإنه يمكن إعادة توجيه المعلومات بسرعة عبر مسار آخر، وتُدعى هذه الميزة </a:t>
            </a:r>
            <a:r>
              <a:rPr lang="ar-SA" smtClean="0">
                <a:solidFill>
                  <a:srgbClr val="0070C0"/>
                </a:solidFill>
                <a:cs typeface="Arial" pitchFamily="34" charset="0"/>
              </a:rPr>
              <a:t>الفائضية </a:t>
            </a:r>
            <a:r>
              <a:rPr lang="en-US" smtClean="0">
                <a:solidFill>
                  <a:srgbClr val="0070C0"/>
                </a:solidFill>
                <a:cs typeface="Arial" pitchFamily="34" charset="0"/>
              </a:rPr>
              <a:t>(Redundancy)</a:t>
            </a:r>
            <a:r>
              <a:rPr lang="ar-SA" smtClean="0">
                <a:cs typeface="Arial" pitchFamily="34" charset="0"/>
              </a:rPr>
              <a:t>، وكلما زادت درجة الفائضية في مكان ما زادت موثوقية خدمة الإنترنت فيه.</a:t>
            </a:r>
            <a:endParaRPr lang="ar-EG" smtClean="0">
              <a:cs typeface="Arial" pitchFamily="34" charset="0"/>
            </a:endParaRPr>
          </a:p>
        </p:txBody>
      </p:sp>
      <p:sp>
        <p:nvSpPr>
          <p:cNvPr id="24579" name="عنصر نائب لرقم الشريحة 3"/>
          <p:cNvSpPr>
            <a:spLocks noGrp="1"/>
          </p:cNvSpPr>
          <p:nvPr>
            <p:ph type="sldNum" sz="quarter" idx="10"/>
          </p:nvPr>
        </p:nvSpPr>
        <p:spPr bwMode="auto">
          <a:noFill/>
          <a:ln>
            <a:miter lim="800000"/>
            <a:headEnd/>
            <a:tailEnd/>
          </a:ln>
        </p:spPr>
        <p:txBody>
          <a:bodyPr/>
          <a:lstStyle/>
          <a:p>
            <a:fld id="{B3D1AE92-8C27-44E5-8325-2F3EACABB3CB}" type="slidenum">
              <a:rPr lang="ar-SA" smtClean="0">
                <a:cs typeface="Arial" pitchFamily="34" charset="0"/>
              </a:rPr>
              <a:pPr/>
              <a:t>138</a:t>
            </a:fld>
            <a:endParaRPr lang="en-US" smtClean="0">
              <a:cs typeface="Arial" pitchFamily="34" charset="0"/>
            </a:endParaRPr>
          </a:p>
        </p:txBody>
      </p:sp>
      <p:sp>
        <p:nvSpPr>
          <p:cNvPr id="24580" name="مستطيل 4"/>
          <p:cNvSpPr>
            <a:spLocks noChangeArrowheads="1"/>
          </p:cNvSpPr>
          <p:nvPr/>
        </p:nvSpPr>
        <p:spPr bwMode="auto">
          <a:xfrm>
            <a:off x="3810000" y="457200"/>
            <a:ext cx="5324475" cy="584200"/>
          </a:xfrm>
          <a:prstGeom prst="rect">
            <a:avLst/>
          </a:prstGeom>
          <a:noFill/>
          <a:ln w="9525">
            <a:noFill/>
            <a:miter lim="800000"/>
            <a:headEnd/>
            <a:tailEnd/>
          </a:ln>
        </p:spPr>
        <p:txBody>
          <a:bodyPr wrap="none">
            <a:spAutoFit/>
          </a:bodyPr>
          <a:lstStyle/>
          <a:p>
            <a:pPr algn="just"/>
            <a:r>
              <a:rPr lang="ar-SA" sz="3200" b="1">
                <a:solidFill>
                  <a:srgbClr val="FF0000"/>
                </a:solidFill>
              </a:rPr>
              <a:t>احتمال تعرض خدمة الإنترنت للأعطال</a:t>
            </a:r>
            <a:r>
              <a:rPr lang="en-US" sz="3200" b="1">
                <a:solidFill>
                  <a:srgbClr val="FF00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0" y="152400"/>
            <a:ext cx="4391025" cy="1143000"/>
          </a:xfrm>
        </p:spPr>
        <p:txBody>
          <a:bodyPr/>
          <a:lstStyle/>
          <a:p>
            <a:pPr algn="just" rtl="1" eaLnBrk="1" hangingPunct="1"/>
            <a:r>
              <a:rPr lang="ar-SA" sz="4200" b="1" smtClean="0">
                <a:solidFill>
                  <a:srgbClr val="FF0000"/>
                </a:solidFill>
                <a:cs typeface="Arial" pitchFamily="34" charset="0"/>
              </a:rPr>
              <a:t>أهم خدمات الإنترنت:</a:t>
            </a:r>
            <a:endParaRPr lang="en-US" sz="4200" b="1" smtClean="0">
              <a:solidFill>
                <a:srgbClr val="FF0000"/>
              </a:solidFill>
              <a:cs typeface="Arial" pitchFamily="34" charset="0"/>
            </a:endParaRPr>
          </a:p>
        </p:txBody>
      </p:sp>
      <p:sp>
        <p:nvSpPr>
          <p:cNvPr id="3" name="Content Placeholder 2"/>
          <p:cNvSpPr>
            <a:spLocks noGrp="1"/>
          </p:cNvSpPr>
          <p:nvPr>
            <p:ph sz="quarter" idx="4294967295"/>
          </p:nvPr>
        </p:nvSpPr>
        <p:spPr>
          <a:xfrm>
            <a:off x="387350" y="1819275"/>
            <a:ext cx="9209088" cy="3743325"/>
          </a:xfrm>
        </p:spPr>
        <p:txBody>
          <a:bodyPr/>
          <a:lstStyle/>
          <a:p>
            <a:pPr marL="742950" indent="-742950" algn="just" rtl="1" eaLnBrk="1" hangingPunct="1">
              <a:buFont typeface="Calibri" pitchFamily="34" charset="0"/>
              <a:buAutoNum type="arabicPeriod"/>
            </a:pPr>
            <a:r>
              <a:rPr lang="ar-SA" smtClean="0">
                <a:cs typeface="Arial" pitchFamily="34" charset="0"/>
              </a:rPr>
              <a:t>خدمة شبكة الويب العالمية </a:t>
            </a:r>
            <a:r>
              <a:rPr lang="en-US" smtClean="0">
                <a:cs typeface="Arial" pitchFamily="34" charset="0"/>
              </a:rPr>
              <a:t>(World Wide Web - WWW)</a:t>
            </a:r>
            <a:r>
              <a:rPr lang="ar-SA" smtClean="0">
                <a:cs typeface="Arial" pitchFamily="34" charset="0"/>
              </a:rPr>
              <a:t>. </a:t>
            </a:r>
            <a:endParaRPr lang="en-US" smtClean="0">
              <a:cs typeface="Arial" pitchFamily="34" charset="0"/>
            </a:endParaRPr>
          </a:p>
          <a:p>
            <a:pPr marL="742950" indent="-742950" algn="just" rtl="1" eaLnBrk="1" hangingPunct="1">
              <a:buFont typeface="Calibri" pitchFamily="34" charset="0"/>
              <a:buAutoNum type="arabicPeriod"/>
            </a:pPr>
            <a:r>
              <a:rPr lang="ar-SA" smtClean="0">
                <a:cs typeface="Arial" pitchFamily="34" charset="0"/>
              </a:rPr>
              <a:t>أدوات (محركات) البحث </a:t>
            </a:r>
            <a:r>
              <a:rPr lang="en-US" smtClean="0">
                <a:cs typeface="Arial" pitchFamily="34" charset="0"/>
              </a:rPr>
              <a:t>(Search Engines) </a:t>
            </a:r>
            <a:r>
              <a:rPr lang="ar-SA" smtClean="0">
                <a:cs typeface="Arial" pitchFamily="34" charset="0"/>
              </a:rPr>
              <a:t>.</a:t>
            </a:r>
            <a:endParaRPr lang="en-US" smtClean="0">
              <a:cs typeface="Arial" pitchFamily="34" charset="0"/>
            </a:endParaRPr>
          </a:p>
          <a:p>
            <a:pPr marL="742950" indent="-742950" algn="just" rtl="1" eaLnBrk="1" hangingPunct="1">
              <a:buFont typeface="Calibri" pitchFamily="34" charset="0"/>
              <a:buAutoNum type="arabicPeriod"/>
            </a:pPr>
            <a:r>
              <a:rPr lang="ar-SA" smtClean="0">
                <a:cs typeface="Arial" pitchFamily="34" charset="0"/>
              </a:rPr>
              <a:t>البريد الإلكتروني </a:t>
            </a:r>
            <a:r>
              <a:rPr lang="en-US" smtClean="0">
                <a:cs typeface="Arial" pitchFamily="34" charset="0"/>
              </a:rPr>
              <a:t>(Electronic-mail)</a:t>
            </a:r>
            <a:r>
              <a:rPr lang="ar-SA" smtClean="0">
                <a:cs typeface="Arial" pitchFamily="34" charset="0"/>
              </a:rPr>
              <a:t>.</a:t>
            </a:r>
            <a:endParaRPr lang="en-US" smtClean="0">
              <a:cs typeface="Arial" pitchFamily="34" charset="0"/>
            </a:endParaRPr>
          </a:p>
          <a:p>
            <a:pPr marL="742950" indent="-742950" algn="just" rtl="1" eaLnBrk="1" hangingPunct="1">
              <a:buFont typeface="Calibri" pitchFamily="34" charset="0"/>
              <a:buAutoNum type="arabicPeriod"/>
            </a:pPr>
            <a:r>
              <a:rPr lang="ar-SA" smtClean="0">
                <a:cs typeface="Arial" pitchFamily="34" charset="0"/>
              </a:rPr>
              <a:t>القوائم البريدية (</a:t>
            </a:r>
            <a:r>
              <a:rPr lang="en-US" smtClean="0">
                <a:cs typeface="Arial" pitchFamily="34" charset="0"/>
              </a:rPr>
              <a:t>Mailing List</a:t>
            </a:r>
            <a:r>
              <a:rPr lang="ar-SA" smtClean="0">
                <a:cs typeface="Arial" pitchFamily="34" charset="0"/>
              </a:rPr>
              <a:t>).</a:t>
            </a:r>
            <a:endParaRPr lang="en-US" smtClean="0">
              <a:cs typeface="Arial" pitchFamily="34" charset="0"/>
            </a:endParaRPr>
          </a:p>
          <a:p>
            <a:pPr marL="742950" indent="-742950" algn="just" rtl="1" eaLnBrk="1" hangingPunct="1">
              <a:buFont typeface="Calibri" pitchFamily="34" charset="0"/>
              <a:buAutoNum type="arabicPeriod"/>
            </a:pPr>
            <a:r>
              <a:rPr lang="ar-SA" smtClean="0">
                <a:cs typeface="Arial" pitchFamily="34" charset="0"/>
              </a:rPr>
              <a:t>مجموعات الأخبار والمنتديات (</a:t>
            </a:r>
            <a:r>
              <a:rPr lang="en-US" smtClean="0">
                <a:cs typeface="Arial" pitchFamily="34" charset="0"/>
              </a:rPr>
              <a:t>News groups</a:t>
            </a:r>
            <a:r>
              <a:rPr lang="ar-SA" smtClean="0">
                <a:cs typeface="Arial" pitchFamily="34" charset="0"/>
              </a:rPr>
              <a:t>).</a:t>
            </a:r>
            <a:endParaRPr lang="en-US" smtClean="0">
              <a:cs typeface="Arial" pitchFamily="34" charset="0"/>
            </a:endParaRPr>
          </a:p>
          <a:p>
            <a:pPr marL="742950" indent="-742950" algn="just" rtl="1" eaLnBrk="1" hangingPunct="1">
              <a:buFont typeface="Calibri" pitchFamily="34" charset="0"/>
              <a:buAutoNum type="arabicPeriod"/>
            </a:pPr>
            <a:r>
              <a:rPr lang="ar-SA" smtClean="0">
                <a:cs typeface="Arial" pitchFamily="34" charset="0"/>
              </a:rPr>
              <a:t>برامج المحادثة (</a:t>
            </a:r>
            <a:r>
              <a:rPr lang="en-US" smtClean="0">
                <a:cs typeface="Arial" pitchFamily="34" charset="0"/>
              </a:rPr>
              <a:t>Chat</a:t>
            </a:r>
            <a:r>
              <a:rPr lang="ar-SA" smtClean="0">
                <a:cs typeface="Arial" pitchFamily="34" charset="0"/>
              </a:rPr>
              <a:t>).</a:t>
            </a:r>
            <a:endParaRPr lang="en-US" smtClean="0">
              <a:cs typeface="Arial" pitchFamily="34" charset="0"/>
            </a:endParaRPr>
          </a:p>
        </p:txBody>
      </p:sp>
      <p:sp>
        <p:nvSpPr>
          <p:cNvPr id="25604" name="عنصر نائب لرقم الشريحة 3"/>
          <p:cNvSpPr>
            <a:spLocks noGrp="1"/>
          </p:cNvSpPr>
          <p:nvPr>
            <p:ph type="sldNum" sz="quarter" idx="10"/>
          </p:nvPr>
        </p:nvSpPr>
        <p:spPr bwMode="auto">
          <a:noFill/>
          <a:ln>
            <a:miter lim="800000"/>
            <a:headEnd/>
            <a:tailEnd/>
          </a:ln>
        </p:spPr>
        <p:txBody>
          <a:bodyPr/>
          <a:lstStyle/>
          <a:p>
            <a:fld id="{71855BD6-93BD-45C9-B7DD-D337E3DBD8A1}" type="slidenum">
              <a:rPr lang="ar-SA" smtClean="0">
                <a:cs typeface="Arial" pitchFamily="34" charset="0"/>
              </a:rPr>
              <a:pPr/>
              <a:t>139</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14313"/>
            <a:ext cx="7820025" cy="1143000"/>
          </a:xfrm>
        </p:spPr>
        <p:txBody>
          <a:bodyPr/>
          <a:lstStyle/>
          <a:p>
            <a:pPr marL="441325" indent="-441325" rtl="1" eaLnBrk="1" hangingPunct="1">
              <a:buFont typeface="Calibri" pitchFamily="34" charset="0"/>
              <a:buAutoNum type="arabicPeriod"/>
            </a:pPr>
            <a:r>
              <a:rPr lang="ar-EG" sz="3200" b="1" smtClean="0">
                <a:solidFill>
                  <a:srgbClr val="FF0000"/>
                </a:solidFill>
                <a:cs typeface="Arial" pitchFamily="34" charset="0"/>
              </a:rPr>
              <a:t> </a:t>
            </a:r>
            <a:r>
              <a:rPr lang="ar-SA" sz="3200" b="1" smtClean="0">
                <a:solidFill>
                  <a:srgbClr val="FF0000"/>
                </a:solidFill>
                <a:cs typeface="Arial" pitchFamily="34" charset="0"/>
              </a:rPr>
              <a:t>شبكة الويب العالمية </a:t>
            </a:r>
            <a:r>
              <a:rPr lang="ar-SA" sz="2800" b="1" smtClean="0">
                <a:solidFill>
                  <a:srgbClr val="FF0000"/>
                </a:solidFill>
                <a:cs typeface="Arial" pitchFamily="34" charset="0"/>
              </a:rPr>
              <a:t>(</a:t>
            </a:r>
            <a:r>
              <a:rPr lang="en-US" sz="2800" b="1" smtClean="0">
                <a:solidFill>
                  <a:srgbClr val="FF0000"/>
                </a:solidFill>
                <a:cs typeface="Arial" pitchFamily="34" charset="0"/>
              </a:rPr>
              <a:t>World Wide Web - WWW</a:t>
            </a:r>
            <a:r>
              <a:rPr lang="ar-SA" sz="2800" b="1" smtClean="0">
                <a:solidFill>
                  <a:srgbClr val="FF0000"/>
                </a:solidFill>
                <a:cs typeface="Arial" pitchFamily="34" charset="0"/>
              </a:rPr>
              <a:t>):</a:t>
            </a:r>
            <a:endParaRPr lang="en-US" sz="2800" b="1" smtClean="0">
              <a:solidFill>
                <a:srgbClr val="FF0000"/>
              </a:solidFill>
              <a:cs typeface="Arial" pitchFamily="34" charset="0"/>
            </a:endParaRPr>
          </a:p>
        </p:txBody>
      </p:sp>
      <p:sp>
        <p:nvSpPr>
          <p:cNvPr id="3" name="Content Placeholder 2"/>
          <p:cNvSpPr>
            <a:spLocks noGrp="1"/>
          </p:cNvSpPr>
          <p:nvPr>
            <p:ph sz="quarter" idx="4294967295"/>
          </p:nvPr>
        </p:nvSpPr>
        <p:spPr>
          <a:xfrm>
            <a:off x="228600" y="2657475"/>
            <a:ext cx="9518650" cy="2143125"/>
          </a:xfrm>
        </p:spPr>
        <p:txBody>
          <a:bodyPr/>
          <a:lstStyle/>
          <a:p>
            <a:pPr algn="just" rtl="1" eaLnBrk="1" hangingPunct="1"/>
            <a:r>
              <a:rPr lang="ar-EG" smtClean="0">
                <a:cs typeface="Arial" pitchFamily="34" charset="0"/>
              </a:rPr>
              <a:t>هي</a:t>
            </a:r>
            <a:r>
              <a:rPr lang="ar-SA" smtClean="0">
                <a:cs typeface="Arial" pitchFamily="34" charset="0"/>
              </a:rPr>
              <a:t> تقديم العالم العريض (الكبير) من خلال الصفحة البسيطة، مما جعلها مكتبة واسعة لتبادل المعلومات</a:t>
            </a:r>
            <a:r>
              <a:rPr lang="ar-EG" smtClean="0">
                <a:cs typeface="Arial" pitchFamily="34" charset="0"/>
              </a:rPr>
              <a:t>.</a:t>
            </a:r>
          </a:p>
          <a:p>
            <a:pPr algn="just" rtl="1" eaLnBrk="1" hangingPunct="1">
              <a:buFont typeface="Arial" pitchFamily="34" charset="0"/>
              <a:buNone/>
            </a:pPr>
            <a:endParaRPr lang="en-US" smtClean="0">
              <a:cs typeface="Arial" pitchFamily="34" charset="0"/>
            </a:endParaRPr>
          </a:p>
        </p:txBody>
      </p:sp>
      <p:sp>
        <p:nvSpPr>
          <p:cNvPr id="26628" name="عنصر نائب لرقم الشريحة 3"/>
          <p:cNvSpPr>
            <a:spLocks noGrp="1"/>
          </p:cNvSpPr>
          <p:nvPr>
            <p:ph type="sldNum" sz="quarter" idx="10"/>
          </p:nvPr>
        </p:nvSpPr>
        <p:spPr bwMode="auto">
          <a:noFill/>
          <a:ln>
            <a:miter lim="800000"/>
            <a:headEnd/>
            <a:tailEnd/>
          </a:ln>
        </p:spPr>
        <p:txBody>
          <a:bodyPr/>
          <a:lstStyle/>
          <a:p>
            <a:fld id="{79E67B03-3A6D-452D-89AD-C80D83267FAB}" type="slidenum">
              <a:rPr lang="ar-SA" smtClean="0">
                <a:cs typeface="Arial" pitchFamily="34" charset="0"/>
              </a:rPr>
              <a:pPr/>
              <a:t>140</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228600" y="1590675"/>
            <a:ext cx="9518650" cy="3362325"/>
          </a:xfrm>
        </p:spPr>
        <p:txBody>
          <a:bodyPr/>
          <a:lstStyle/>
          <a:p>
            <a:pPr algn="just" rtl="1" eaLnBrk="1" hangingPunct="1"/>
            <a:r>
              <a:rPr lang="ar-SA" smtClean="0">
                <a:cs typeface="Arial" pitchFamily="34" charset="0"/>
              </a:rPr>
              <a:t>وهي خدمة سهلة الاستخدام، تعتمد في عرض المعلومات على النصوص والصور والصوت والفيديو، وهي مركز معلومات منتشر عالمياً لوثائق متصلة ببعضها بواسطة روابط (</a:t>
            </a:r>
            <a:r>
              <a:rPr lang="en-US" smtClean="0">
                <a:cs typeface="Arial" pitchFamily="34" charset="0"/>
              </a:rPr>
              <a:t>Link</a:t>
            </a:r>
            <a:r>
              <a:rPr lang="ar-SA" smtClean="0">
                <a:cs typeface="Arial" pitchFamily="34" charset="0"/>
              </a:rPr>
              <a:t>) وكل وثيقة من هذه الوثائق تسمى صفحة، وتحتوي هذه الصفحة على خاصية الربط بعدد من الصفحات الأخرى الموجوده فى أى مكان على الشبكة.</a:t>
            </a:r>
            <a:endParaRPr lang="en-US" smtClean="0">
              <a:cs typeface="Arial" pitchFamily="34" charset="0"/>
            </a:endParaRPr>
          </a:p>
        </p:txBody>
      </p:sp>
      <p:sp>
        <p:nvSpPr>
          <p:cNvPr id="27651" name="عنصر نائب لرقم الشريحة 3"/>
          <p:cNvSpPr>
            <a:spLocks noGrp="1"/>
          </p:cNvSpPr>
          <p:nvPr>
            <p:ph type="sldNum" sz="quarter" idx="10"/>
          </p:nvPr>
        </p:nvSpPr>
        <p:spPr bwMode="auto">
          <a:noFill/>
          <a:ln>
            <a:miter lim="800000"/>
            <a:headEnd/>
            <a:tailEnd/>
          </a:ln>
        </p:spPr>
        <p:txBody>
          <a:bodyPr/>
          <a:lstStyle/>
          <a:p>
            <a:fld id="{3D2978E8-CDE2-4D9D-9276-13187DEEF94B}" type="slidenum">
              <a:rPr lang="ar-SA" smtClean="0">
                <a:cs typeface="Arial" pitchFamily="34" charset="0"/>
              </a:rPr>
              <a:pPr/>
              <a:t>141</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87350" y="1704975"/>
            <a:ext cx="9290050" cy="2790825"/>
          </a:xfrm>
        </p:spPr>
        <p:txBody>
          <a:bodyPr/>
          <a:lstStyle/>
          <a:p>
            <a:pPr algn="just" rtl="1" eaLnBrk="1" hangingPunct="1"/>
            <a:r>
              <a:rPr lang="ar-EG" smtClean="0">
                <a:cs typeface="Arial" pitchFamily="34" charset="0"/>
              </a:rPr>
              <a:t>و</a:t>
            </a:r>
            <a:r>
              <a:rPr lang="ar-SA" smtClean="0">
                <a:cs typeface="Arial" pitchFamily="34" charset="0"/>
              </a:rPr>
              <a:t>تسمى برامج الشبكة العنكبوتية المستخدمة على أجهزة المستفيدين </a:t>
            </a:r>
            <a:r>
              <a:rPr lang="ar-SA" smtClean="0">
                <a:solidFill>
                  <a:srgbClr val="0070C0"/>
                </a:solidFill>
                <a:cs typeface="Arial" pitchFamily="34" charset="0"/>
              </a:rPr>
              <a:t>بالمتصفحات </a:t>
            </a:r>
            <a:r>
              <a:rPr lang="en-US" smtClean="0">
                <a:solidFill>
                  <a:srgbClr val="0070C0"/>
                </a:solidFill>
                <a:cs typeface="Arial" pitchFamily="34" charset="0"/>
              </a:rPr>
              <a:t>(Browsers)</a:t>
            </a:r>
            <a:r>
              <a:rPr lang="ar-SA" smtClean="0">
                <a:cs typeface="Arial" pitchFamily="34" charset="0"/>
              </a:rPr>
              <a:t>، وهناك متصفحات متوفرة لمعظم أنواع الحاسبات، وتتفاوت من متصفحات خطية بسيطة الى متصفحات ذات واجهات استخدام رسوميه معقده، ومن أشهر المتصفحات </a:t>
            </a:r>
            <a:r>
              <a:rPr lang="en-US" smtClean="0">
                <a:cs typeface="Arial" pitchFamily="34" charset="0"/>
              </a:rPr>
              <a:t>(Netscape) </a:t>
            </a:r>
            <a:r>
              <a:rPr lang="ar-SA" smtClean="0">
                <a:cs typeface="Arial" pitchFamily="34" charset="0"/>
              </a:rPr>
              <a:t> و</a:t>
            </a:r>
            <a:r>
              <a:rPr lang="en-US" smtClean="0">
                <a:cs typeface="Arial" pitchFamily="34" charset="0"/>
              </a:rPr>
              <a:t>Fire Fox </a:t>
            </a:r>
            <a:r>
              <a:rPr lang="ar-SA" smtClean="0">
                <a:cs typeface="Arial" pitchFamily="34" charset="0"/>
              </a:rPr>
              <a:t> و</a:t>
            </a:r>
            <a:r>
              <a:rPr lang="en-US" smtClean="0">
                <a:cs typeface="Arial" pitchFamily="34" charset="0"/>
              </a:rPr>
              <a:t>(Internet Explorer – IE)</a:t>
            </a:r>
            <a:r>
              <a:rPr lang="ar-SA" smtClean="0">
                <a:cs typeface="Arial" pitchFamily="34" charset="0"/>
              </a:rPr>
              <a:t>.</a:t>
            </a:r>
            <a:endParaRPr lang="en-US" smtClean="0">
              <a:cs typeface="Arial" pitchFamily="34" charset="0"/>
            </a:endParaRPr>
          </a:p>
        </p:txBody>
      </p:sp>
      <p:sp>
        <p:nvSpPr>
          <p:cNvPr id="28675" name="عنصر نائب لرقم الشريحة 3"/>
          <p:cNvSpPr>
            <a:spLocks noGrp="1"/>
          </p:cNvSpPr>
          <p:nvPr>
            <p:ph type="sldNum" sz="quarter" idx="10"/>
          </p:nvPr>
        </p:nvSpPr>
        <p:spPr bwMode="auto">
          <a:noFill/>
          <a:ln>
            <a:miter lim="800000"/>
            <a:headEnd/>
            <a:tailEnd/>
          </a:ln>
        </p:spPr>
        <p:txBody>
          <a:bodyPr/>
          <a:lstStyle/>
          <a:p>
            <a:fld id="{2FFF6246-218B-415B-A9EF-D62E2BF3123F}" type="slidenum">
              <a:rPr lang="ar-SA" smtClean="0">
                <a:cs typeface="Arial" pitchFamily="34" charset="0"/>
              </a:rPr>
              <a:pPr/>
              <a:t>142</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152400"/>
            <a:ext cx="6604000" cy="1143000"/>
          </a:xfrm>
        </p:spPr>
        <p:txBody>
          <a:bodyPr/>
          <a:lstStyle/>
          <a:p>
            <a:pPr marL="274638" indent="-274638" rtl="1" eaLnBrk="1" hangingPunct="1">
              <a:buFontTx/>
              <a:buChar char="•"/>
            </a:pPr>
            <a:r>
              <a:rPr lang="ar-EG" sz="3200" b="1" smtClean="0">
                <a:solidFill>
                  <a:srgbClr val="FF0000"/>
                </a:solidFill>
                <a:cs typeface="Arial" pitchFamily="34" charset="0"/>
              </a:rPr>
              <a:t> </a:t>
            </a:r>
            <a:r>
              <a:rPr lang="ar-SA" sz="3200" b="1" smtClean="0">
                <a:solidFill>
                  <a:srgbClr val="FF0000"/>
                </a:solidFill>
                <a:cs typeface="Arial" pitchFamily="34" charset="0"/>
              </a:rPr>
              <a:t>الفرق بين الإنترنت وشبكة الويب العالمية:</a:t>
            </a:r>
            <a:endParaRPr lang="en-US" sz="3200" b="1" smtClean="0">
              <a:solidFill>
                <a:srgbClr val="FF0000"/>
              </a:solidFill>
              <a:cs typeface="Arial" pitchFamily="34" charset="0"/>
            </a:endParaRPr>
          </a:p>
        </p:txBody>
      </p:sp>
      <p:sp>
        <p:nvSpPr>
          <p:cNvPr id="3" name="Content Placeholder 2"/>
          <p:cNvSpPr>
            <a:spLocks noGrp="1"/>
          </p:cNvSpPr>
          <p:nvPr>
            <p:ph sz="quarter" idx="4294967295"/>
          </p:nvPr>
        </p:nvSpPr>
        <p:spPr>
          <a:xfrm>
            <a:off x="228600" y="2124075"/>
            <a:ext cx="9518650" cy="2143125"/>
          </a:xfrm>
        </p:spPr>
        <p:txBody>
          <a:bodyPr/>
          <a:lstStyle/>
          <a:p>
            <a:pPr algn="just" rtl="1" eaLnBrk="1" hangingPunct="1"/>
            <a:r>
              <a:rPr lang="ar-SA" b="1" smtClean="0">
                <a:solidFill>
                  <a:srgbClr val="00B0F0"/>
                </a:solidFill>
                <a:cs typeface="Arial" pitchFamily="34" charset="0"/>
              </a:rPr>
              <a:t>الإنترنت</a:t>
            </a:r>
            <a:r>
              <a:rPr lang="ar-EG" b="1" smtClean="0">
                <a:solidFill>
                  <a:srgbClr val="00B0F0"/>
                </a:solidFill>
                <a:cs typeface="Arial" pitchFamily="34" charset="0"/>
              </a:rPr>
              <a:t>:</a:t>
            </a:r>
            <a:r>
              <a:rPr lang="ar-SA" smtClean="0">
                <a:cs typeface="Arial" pitchFamily="34" charset="0"/>
              </a:rPr>
              <a:t> هي شبكة من أجهزة الحاسب الآلي والكبلات والأجهزة والبرامج الأخرى، </a:t>
            </a:r>
            <a:r>
              <a:rPr lang="ar-EG" smtClean="0">
                <a:cs typeface="Arial" pitchFamily="34" charset="0"/>
              </a:rPr>
              <a:t>والتي </a:t>
            </a:r>
            <a:r>
              <a:rPr lang="ar-SA" smtClean="0">
                <a:cs typeface="Arial" pitchFamily="34" charset="0"/>
              </a:rPr>
              <a:t>تعمل من خلال شبكة اتصال،</a:t>
            </a:r>
            <a:r>
              <a:rPr lang="ar-EG" smtClean="0">
                <a:cs typeface="Arial" pitchFamily="34" charset="0"/>
              </a:rPr>
              <a:t> </a:t>
            </a:r>
            <a:r>
              <a:rPr lang="ar-SA" smtClean="0">
                <a:cs typeface="Arial" pitchFamily="34" charset="0"/>
              </a:rPr>
              <a:t>(إذاً الإنترنت هو مجرد شبكة من أجهزة الكومبيوتر).</a:t>
            </a:r>
            <a:endParaRPr lang="ar-EG" smtClean="0">
              <a:cs typeface="Arial" pitchFamily="34" charset="0"/>
            </a:endParaRPr>
          </a:p>
        </p:txBody>
      </p:sp>
      <p:sp>
        <p:nvSpPr>
          <p:cNvPr id="29700" name="عنصر نائب لرقم الشريحة 3"/>
          <p:cNvSpPr>
            <a:spLocks noGrp="1"/>
          </p:cNvSpPr>
          <p:nvPr>
            <p:ph type="sldNum" sz="quarter" idx="10"/>
          </p:nvPr>
        </p:nvSpPr>
        <p:spPr bwMode="auto">
          <a:noFill/>
          <a:ln>
            <a:miter lim="800000"/>
            <a:headEnd/>
            <a:tailEnd/>
          </a:ln>
        </p:spPr>
        <p:txBody>
          <a:bodyPr/>
          <a:lstStyle/>
          <a:p>
            <a:fld id="{CC837F1E-F280-4A83-861D-A1BE20EFA882}" type="slidenum">
              <a:rPr lang="ar-SA" smtClean="0">
                <a:cs typeface="Arial" pitchFamily="34" charset="0"/>
              </a:rPr>
              <a:pPr/>
              <a:t>143</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87350" y="1895475"/>
            <a:ext cx="9213850" cy="3438525"/>
          </a:xfrm>
        </p:spPr>
        <p:txBody>
          <a:bodyPr>
            <a:noAutofit/>
          </a:bodyPr>
          <a:lstStyle/>
          <a:p>
            <a:pPr algn="just" rtl="1" eaLnBrk="1" hangingPunct="1">
              <a:defRPr/>
            </a:pPr>
            <a:r>
              <a:rPr lang="ar-SA" b="1" dirty="0" smtClean="0">
                <a:solidFill>
                  <a:srgbClr val="00B0F0"/>
                </a:solidFill>
              </a:rPr>
              <a:t>الويب</a:t>
            </a:r>
            <a:r>
              <a:rPr lang="ar-EG" b="1" dirty="0" smtClean="0">
                <a:solidFill>
                  <a:srgbClr val="00B0F0"/>
                </a:solidFill>
              </a:rPr>
              <a:t>: </a:t>
            </a:r>
            <a:r>
              <a:rPr lang="ar-SA" dirty="0" smtClean="0"/>
              <a:t>هي المستندات التي يتم إرسالها عبر أجهزة الإنترنت</a:t>
            </a:r>
            <a:r>
              <a:rPr lang="ar-EG" dirty="0" smtClean="0"/>
              <a:t>.</a:t>
            </a:r>
          </a:p>
          <a:p>
            <a:pPr marL="722313" algn="just" rtl="1" eaLnBrk="1" hangingPunct="1">
              <a:buFont typeface="Wingdings" pitchFamily="2" charset="2"/>
              <a:buChar char="Ø"/>
              <a:defRPr/>
            </a:pPr>
            <a:r>
              <a:rPr lang="ar-SA" dirty="0" smtClean="0"/>
              <a:t> </a:t>
            </a:r>
            <a:r>
              <a:rPr lang="ar-SA" b="1" dirty="0" smtClean="0">
                <a:solidFill>
                  <a:srgbClr val="0070C0"/>
                </a:solidFill>
              </a:rPr>
              <a:t>وتتكون الويب من</a:t>
            </a:r>
            <a:r>
              <a:rPr lang="ar-EG" b="1" dirty="0" smtClean="0">
                <a:solidFill>
                  <a:srgbClr val="0070C0"/>
                </a:solidFill>
              </a:rPr>
              <a:t>:</a:t>
            </a:r>
          </a:p>
          <a:p>
            <a:pPr marL="898525" indent="-365125" algn="just" rtl="1" eaLnBrk="1" hangingPunct="1">
              <a:buFont typeface="Arial Narrow" pitchFamily="34" charset="0"/>
              <a:buChar char="–"/>
              <a:defRPr/>
            </a:pPr>
            <a:r>
              <a:rPr lang="ar-SA" dirty="0" smtClean="0">
                <a:solidFill>
                  <a:srgbClr val="0070C0"/>
                </a:solidFill>
              </a:rPr>
              <a:t>صفحة الويب</a:t>
            </a:r>
            <a:r>
              <a:rPr lang="ar-EG" dirty="0" smtClean="0">
                <a:solidFill>
                  <a:srgbClr val="0070C0"/>
                </a:solidFill>
              </a:rPr>
              <a:t>:</a:t>
            </a:r>
            <a:r>
              <a:rPr lang="ar-SA" dirty="0" smtClean="0">
                <a:solidFill>
                  <a:srgbClr val="0070C0"/>
                </a:solidFill>
              </a:rPr>
              <a:t> </a:t>
            </a:r>
            <a:r>
              <a:rPr lang="ar-SA" dirty="0" smtClean="0"/>
              <a:t>هي مستند بتنسيق خاص من الممكن أن يحتوي على نصوص أو رسومات أو ارتباطات تشعبية أو ملفات صوتية أو صور متحركة أو ملفات فيديو</a:t>
            </a:r>
            <a:r>
              <a:rPr lang="ar-EG" dirty="0" smtClean="0"/>
              <a:t>.</a:t>
            </a:r>
          </a:p>
          <a:p>
            <a:pPr marL="898525" indent="-365125" algn="justLow" rtl="1" eaLnBrk="1" hangingPunct="1">
              <a:buFont typeface="Arial Narrow" pitchFamily="34" charset="0"/>
              <a:buChar char="–"/>
              <a:defRPr/>
            </a:pPr>
            <a:r>
              <a:rPr lang="ar-SA" dirty="0" smtClean="0">
                <a:solidFill>
                  <a:srgbClr val="0070C0"/>
                </a:solidFill>
              </a:rPr>
              <a:t>موقع الويب</a:t>
            </a:r>
            <a:r>
              <a:rPr lang="en-US" dirty="0" smtClean="0">
                <a:solidFill>
                  <a:srgbClr val="0070C0"/>
                </a:solidFill>
              </a:rPr>
              <a:t>:</a:t>
            </a:r>
            <a:r>
              <a:rPr lang="ar-SA" dirty="0" smtClean="0">
                <a:solidFill>
                  <a:srgbClr val="0070C0"/>
                </a:solidFill>
              </a:rPr>
              <a:t> </a:t>
            </a:r>
            <a:r>
              <a:rPr lang="ar-SA" dirty="0" smtClean="0"/>
              <a:t>هو مجموعة صفحات ويب مرتبطة ببعضها.</a:t>
            </a:r>
            <a:endParaRPr lang="en-US" dirty="0"/>
          </a:p>
        </p:txBody>
      </p:sp>
      <p:sp>
        <p:nvSpPr>
          <p:cNvPr id="30723" name="عنصر نائب لرقم الشريحة 3"/>
          <p:cNvSpPr>
            <a:spLocks noGrp="1"/>
          </p:cNvSpPr>
          <p:nvPr>
            <p:ph type="sldNum" sz="quarter" idx="10"/>
          </p:nvPr>
        </p:nvSpPr>
        <p:spPr bwMode="auto">
          <a:noFill/>
          <a:ln>
            <a:miter lim="800000"/>
            <a:headEnd/>
            <a:tailEnd/>
          </a:ln>
        </p:spPr>
        <p:txBody>
          <a:bodyPr/>
          <a:lstStyle/>
          <a:p>
            <a:fld id="{62B451C3-D00B-4E47-9E46-E42ABFBD4080}" type="slidenum">
              <a:rPr lang="ar-SA" smtClean="0">
                <a:cs typeface="Arial" pitchFamily="34" charset="0"/>
              </a:rPr>
              <a:pPr/>
              <a:t>144</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152400"/>
            <a:ext cx="7445375" cy="1143000"/>
          </a:xfrm>
        </p:spPr>
        <p:txBody>
          <a:bodyPr/>
          <a:lstStyle/>
          <a:p>
            <a:pPr marL="533400" indent="-533400" algn="just" rtl="1" eaLnBrk="1" hangingPunct="1">
              <a:buFont typeface="Calibri" pitchFamily="34" charset="0"/>
              <a:buAutoNum type="arabicPeriod" startAt="2"/>
            </a:pPr>
            <a:r>
              <a:rPr lang="ar-SA" sz="3200" b="1" smtClean="0">
                <a:solidFill>
                  <a:srgbClr val="FF0000"/>
                </a:solidFill>
                <a:cs typeface="Arial" pitchFamily="34" charset="0"/>
              </a:rPr>
              <a:t>أدوات (محركات) البحث </a:t>
            </a:r>
            <a:r>
              <a:rPr lang="en-US" sz="3200" b="1" smtClean="0">
                <a:solidFill>
                  <a:srgbClr val="FF0000"/>
                </a:solidFill>
                <a:cs typeface="Arial" pitchFamily="34" charset="0"/>
              </a:rPr>
              <a:t>(Search Engines)</a:t>
            </a:r>
            <a:r>
              <a:rPr lang="ar-SA" sz="3200" b="1" smtClean="0">
                <a:solidFill>
                  <a:srgbClr val="FF0000"/>
                </a:solidFill>
                <a:cs typeface="Arial" pitchFamily="34" charset="0"/>
              </a:rPr>
              <a:t>:</a:t>
            </a:r>
            <a:endParaRPr lang="en-US" sz="3200" b="1" smtClean="0">
              <a:solidFill>
                <a:srgbClr val="FF0000"/>
              </a:solidFill>
              <a:cs typeface="Arial" pitchFamily="34" charset="0"/>
            </a:endParaRPr>
          </a:p>
        </p:txBody>
      </p:sp>
      <p:sp>
        <p:nvSpPr>
          <p:cNvPr id="3" name="Content Placeholder 2"/>
          <p:cNvSpPr>
            <a:spLocks noGrp="1"/>
          </p:cNvSpPr>
          <p:nvPr>
            <p:ph sz="quarter" idx="4294967295"/>
          </p:nvPr>
        </p:nvSpPr>
        <p:spPr>
          <a:xfrm>
            <a:off x="309563" y="1643063"/>
            <a:ext cx="9518650" cy="3767137"/>
          </a:xfrm>
        </p:spPr>
        <p:txBody>
          <a:bodyPr>
            <a:noAutofit/>
          </a:bodyPr>
          <a:lstStyle/>
          <a:p>
            <a:pPr algn="just" rtl="1" eaLnBrk="1" hangingPunct="1">
              <a:defRPr/>
            </a:pPr>
            <a:r>
              <a:rPr lang="ar-SA" dirty="0" smtClean="0"/>
              <a:t>أداة </a:t>
            </a:r>
            <a:r>
              <a:rPr lang="ar-EG" dirty="0" smtClean="0"/>
              <a:t>ال</a:t>
            </a:r>
            <a:r>
              <a:rPr lang="ar-SA" dirty="0" smtClean="0"/>
              <a:t>بحث </a:t>
            </a:r>
            <a:r>
              <a:rPr lang="en-US" dirty="0" smtClean="0"/>
              <a:t>(Search Engines) </a:t>
            </a:r>
            <a:r>
              <a:rPr lang="ar-SA" dirty="0" smtClean="0"/>
              <a:t> تساعد فى عملية البحث عن معلومة معينة أو موقع معين أو شخص معين</a:t>
            </a:r>
            <a:r>
              <a:rPr lang="ar-EG" dirty="0" smtClean="0"/>
              <a:t>.</a:t>
            </a:r>
          </a:p>
          <a:p>
            <a:pPr algn="just" rtl="1" eaLnBrk="1" hangingPunct="1">
              <a:defRPr/>
            </a:pPr>
            <a:r>
              <a:rPr lang="ar-SA" dirty="0" smtClean="0"/>
              <a:t>ومن المشكلات أو العوائق التي تقف أمام مستخدمي شبكة الإنترنت هي كثرة أدوات البحث أو كما يسميها البعض بمحركات البحث والتي من أهمها:</a:t>
            </a:r>
            <a:endParaRPr lang="en-US" dirty="0" smtClean="0"/>
          </a:p>
          <a:p>
            <a:pPr marL="441325" indent="-349250" algn="just" rtl="1" eaLnBrk="1" hangingPunct="1">
              <a:buFont typeface="Arial" pitchFamily="34" charset="0"/>
              <a:buNone/>
              <a:defRPr/>
            </a:pPr>
            <a:r>
              <a:rPr lang="ar-SA" dirty="0" smtClean="0"/>
              <a:t> </a:t>
            </a:r>
            <a:r>
              <a:rPr lang="en-US" dirty="0" smtClean="0"/>
              <a:t>Google, Yahoo, </a:t>
            </a:r>
            <a:r>
              <a:rPr lang="en-US" dirty="0" smtClean="0">
                <a:cs typeface="+mn-cs"/>
              </a:rPr>
              <a:t>Alta</a:t>
            </a:r>
            <a:r>
              <a:rPr lang="en-US" dirty="0" smtClean="0"/>
              <a:t> Vista , Info seek </a:t>
            </a:r>
            <a:r>
              <a:rPr lang="ar-SA" dirty="0" smtClean="0"/>
              <a:t>.</a:t>
            </a:r>
            <a:endParaRPr lang="en-US" dirty="0" smtClean="0"/>
          </a:p>
          <a:p>
            <a:pPr algn="just" rtl="1" eaLnBrk="1" hangingPunct="1">
              <a:buFont typeface="Arial" pitchFamily="34" charset="0"/>
              <a:buNone/>
              <a:defRPr/>
            </a:pPr>
            <a:endParaRPr lang="ar-EG" dirty="0" smtClean="0"/>
          </a:p>
        </p:txBody>
      </p:sp>
      <p:sp>
        <p:nvSpPr>
          <p:cNvPr id="31748" name="عنصر نائب لرقم الشريحة 3"/>
          <p:cNvSpPr>
            <a:spLocks noGrp="1"/>
          </p:cNvSpPr>
          <p:nvPr>
            <p:ph type="sldNum" sz="quarter" idx="10"/>
          </p:nvPr>
        </p:nvSpPr>
        <p:spPr bwMode="auto">
          <a:noFill/>
          <a:ln>
            <a:miter lim="800000"/>
            <a:headEnd/>
            <a:tailEnd/>
          </a:ln>
        </p:spPr>
        <p:txBody>
          <a:bodyPr/>
          <a:lstStyle/>
          <a:p>
            <a:fld id="{9105223A-5A58-4E7C-BE42-15989001C786}" type="slidenum">
              <a:rPr lang="ar-SA" smtClean="0">
                <a:cs typeface="Arial" pitchFamily="34" charset="0"/>
              </a:rPr>
              <a:pPr/>
              <a:t>145</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52400"/>
            <a:ext cx="7694613" cy="1143000"/>
          </a:xfrm>
        </p:spPr>
        <p:txBody>
          <a:bodyPr/>
          <a:lstStyle/>
          <a:p>
            <a:pPr marL="533400" indent="-533400" algn="just" rtl="1" eaLnBrk="1" hangingPunct="1">
              <a:buFontTx/>
              <a:buChar char="•"/>
            </a:pPr>
            <a:r>
              <a:rPr lang="ar-SA" sz="3600" b="1" smtClean="0">
                <a:solidFill>
                  <a:srgbClr val="FF0000"/>
                </a:solidFill>
                <a:cs typeface="Arial" pitchFamily="34" charset="0"/>
              </a:rPr>
              <a:t>عند البحث في الإنترنت </a:t>
            </a:r>
            <a:r>
              <a:rPr lang="ar-EG" sz="3600" b="1" smtClean="0">
                <a:solidFill>
                  <a:srgbClr val="FF0000"/>
                </a:solidFill>
                <a:cs typeface="Arial" pitchFamily="34" charset="0"/>
              </a:rPr>
              <a:t>لابد </a:t>
            </a:r>
            <a:r>
              <a:rPr lang="ar-SA" sz="3600" b="1" smtClean="0">
                <a:solidFill>
                  <a:srgbClr val="FF0000"/>
                </a:solidFill>
                <a:cs typeface="Arial" pitchFamily="34" charset="0"/>
              </a:rPr>
              <a:t>من اتباع ما يلي:</a:t>
            </a:r>
            <a:endParaRPr lang="en-US" sz="3600" b="1" smtClean="0">
              <a:solidFill>
                <a:srgbClr val="FF0000"/>
              </a:solidFill>
              <a:cs typeface="Arial" pitchFamily="34" charset="0"/>
            </a:endParaRPr>
          </a:p>
        </p:txBody>
      </p:sp>
      <p:sp>
        <p:nvSpPr>
          <p:cNvPr id="3" name="Content Placeholder 2"/>
          <p:cNvSpPr>
            <a:spLocks noGrp="1"/>
          </p:cNvSpPr>
          <p:nvPr>
            <p:ph sz="quarter" idx="4294967295"/>
          </p:nvPr>
        </p:nvSpPr>
        <p:spPr>
          <a:xfrm>
            <a:off x="457200" y="1866900"/>
            <a:ext cx="9055100" cy="3086100"/>
          </a:xfrm>
        </p:spPr>
        <p:txBody>
          <a:bodyPr/>
          <a:lstStyle/>
          <a:p>
            <a:pPr algn="just" rtl="1" eaLnBrk="1" hangingPunct="1"/>
            <a:r>
              <a:rPr lang="ar-SA" sz="3600" smtClean="0">
                <a:cs typeface="Arial" pitchFamily="34" charset="0"/>
              </a:rPr>
              <a:t>ضرورة تحديد الكلمة (الكلمات) الأساسية في البحث. </a:t>
            </a:r>
            <a:endParaRPr lang="en-US" sz="3600" smtClean="0">
              <a:cs typeface="Arial" pitchFamily="34" charset="0"/>
            </a:endParaRPr>
          </a:p>
          <a:p>
            <a:pPr algn="just" rtl="1" eaLnBrk="1" hangingPunct="1"/>
            <a:r>
              <a:rPr lang="ar-SA" sz="3600" smtClean="0">
                <a:cs typeface="Arial" pitchFamily="34" charset="0"/>
              </a:rPr>
              <a:t> تحديد العلم (علوم، اجتماع</a:t>
            </a:r>
            <a:r>
              <a:rPr lang="ar-EG" sz="3600" smtClean="0">
                <a:cs typeface="Arial" pitchFamily="34" charset="0"/>
              </a:rPr>
              <a:t>، تربية</a:t>
            </a:r>
            <a:r>
              <a:rPr lang="ar-SA" sz="3600" smtClean="0">
                <a:cs typeface="Arial" pitchFamily="34" charset="0"/>
              </a:rPr>
              <a:t>…إلخ) الذي سوف تبحث فيه. </a:t>
            </a:r>
            <a:endParaRPr lang="en-US" sz="3600" smtClean="0">
              <a:cs typeface="Arial" pitchFamily="34" charset="0"/>
            </a:endParaRPr>
          </a:p>
          <a:p>
            <a:pPr algn="just" rtl="1" eaLnBrk="1" hangingPunct="1"/>
            <a:r>
              <a:rPr lang="ar-SA" sz="3600" smtClean="0">
                <a:cs typeface="Arial" pitchFamily="34" charset="0"/>
              </a:rPr>
              <a:t> تحديد الأداة أو المحرك  (</a:t>
            </a:r>
            <a:r>
              <a:rPr lang="en-US" sz="3600" smtClean="0">
                <a:cs typeface="Arial" pitchFamily="34" charset="0"/>
              </a:rPr>
              <a:t>Search Engine</a:t>
            </a:r>
            <a:r>
              <a:rPr lang="ar-SA" sz="3600" smtClean="0">
                <a:cs typeface="Arial" pitchFamily="34" charset="0"/>
              </a:rPr>
              <a:t>) الذي سوف تبحث فيه. </a:t>
            </a:r>
            <a:endParaRPr lang="ar-EG" sz="3600" smtClean="0">
              <a:cs typeface="Arial" pitchFamily="34" charset="0"/>
            </a:endParaRPr>
          </a:p>
          <a:p>
            <a:pPr algn="just" rtl="1" eaLnBrk="1" hangingPunct="1">
              <a:buFont typeface="Arial" pitchFamily="34" charset="0"/>
              <a:buNone/>
            </a:pPr>
            <a:endParaRPr lang="ar-EG" sz="3600" smtClean="0">
              <a:cs typeface="Arial" pitchFamily="34" charset="0"/>
            </a:endParaRPr>
          </a:p>
        </p:txBody>
      </p:sp>
      <p:sp>
        <p:nvSpPr>
          <p:cNvPr id="32772" name="عنصر نائب لرقم الشريحة 3"/>
          <p:cNvSpPr>
            <a:spLocks noGrp="1"/>
          </p:cNvSpPr>
          <p:nvPr>
            <p:ph type="sldNum" sz="quarter" idx="10"/>
          </p:nvPr>
        </p:nvSpPr>
        <p:spPr bwMode="auto">
          <a:noFill/>
          <a:ln>
            <a:miter lim="800000"/>
            <a:headEnd/>
            <a:tailEnd/>
          </a:ln>
        </p:spPr>
        <p:txBody>
          <a:bodyPr/>
          <a:lstStyle/>
          <a:p>
            <a:fld id="{4C8DE14C-34A6-4108-A6BB-F1B1C44CB390}" type="slidenum">
              <a:rPr lang="ar-SA" smtClean="0">
                <a:cs typeface="Arial" pitchFamily="34" charset="0"/>
              </a:rPr>
              <a:pPr/>
              <a:t>146</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152400"/>
            <a:ext cx="6378575" cy="1143000"/>
          </a:xfrm>
        </p:spPr>
        <p:txBody>
          <a:bodyPr/>
          <a:lstStyle/>
          <a:p>
            <a:pPr marL="742950" indent="-742950" algn="just" rtl="1" eaLnBrk="1" hangingPunct="1">
              <a:buFont typeface="Calibri" pitchFamily="34" charset="0"/>
              <a:buAutoNum type="arabicPeriod" startAt="3"/>
            </a:pPr>
            <a:r>
              <a:rPr lang="ar-SA" sz="3200" b="1" smtClean="0">
                <a:solidFill>
                  <a:srgbClr val="FF0000"/>
                </a:solidFill>
                <a:cs typeface="Arial" pitchFamily="34" charset="0"/>
              </a:rPr>
              <a:t>البريد الإلكتروني (</a:t>
            </a:r>
            <a:r>
              <a:rPr lang="en-US" sz="3200" b="1" smtClean="0">
                <a:solidFill>
                  <a:srgbClr val="FF0000"/>
                </a:solidFill>
                <a:cs typeface="Arial" pitchFamily="34" charset="0"/>
              </a:rPr>
              <a:t>Electronic mail</a:t>
            </a:r>
            <a:r>
              <a:rPr lang="ar-SA" sz="3200" b="1" smtClean="0">
                <a:solidFill>
                  <a:srgbClr val="FF0000"/>
                </a:solidFill>
                <a:cs typeface="Arial" pitchFamily="34" charset="0"/>
              </a:rPr>
              <a:t>):</a:t>
            </a:r>
            <a:endParaRPr lang="en-US" sz="3200" b="1" smtClean="0">
              <a:solidFill>
                <a:srgbClr val="FF0000"/>
              </a:solidFill>
              <a:cs typeface="Arial" pitchFamily="34" charset="0"/>
            </a:endParaRPr>
          </a:p>
        </p:txBody>
      </p:sp>
      <p:sp>
        <p:nvSpPr>
          <p:cNvPr id="3" name="Content Placeholder 2"/>
          <p:cNvSpPr>
            <a:spLocks noGrp="1"/>
          </p:cNvSpPr>
          <p:nvPr>
            <p:ph sz="quarter" idx="4294967295"/>
          </p:nvPr>
        </p:nvSpPr>
        <p:spPr>
          <a:xfrm>
            <a:off x="385763" y="2047875"/>
            <a:ext cx="9139237" cy="2143125"/>
          </a:xfrm>
        </p:spPr>
        <p:txBody>
          <a:bodyPr>
            <a:noAutofit/>
          </a:bodyPr>
          <a:lstStyle/>
          <a:p>
            <a:pPr algn="just" rtl="1" eaLnBrk="1" hangingPunct="1">
              <a:defRPr/>
            </a:pPr>
            <a:r>
              <a:rPr lang="ar-SA" dirty="0" smtClean="0">
                <a:cs typeface="+mn-cs"/>
              </a:rPr>
              <a:t>البريد الإلكتروني والمعروف باسم </a:t>
            </a:r>
            <a:r>
              <a:rPr lang="en-US" dirty="0" smtClean="0">
                <a:solidFill>
                  <a:srgbClr val="00B0F0"/>
                </a:solidFill>
                <a:cs typeface="+mn-cs"/>
              </a:rPr>
              <a:t>(E-Mail)</a:t>
            </a:r>
            <a:r>
              <a:rPr lang="ar-SA" dirty="0" smtClean="0">
                <a:cs typeface="+mn-cs"/>
              </a:rPr>
              <a:t> هو تبادل الرسائل والوثائق باستخدام الحاسب، ويعد أفضل بديل عصري للرسائل البريدية الورقية ولأجهزة الفاكس</a:t>
            </a:r>
            <a:r>
              <a:rPr lang="ar-EG" dirty="0" smtClean="0">
                <a:cs typeface="+mn-cs"/>
              </a:rPr>
              <a:t>.</a:t>
            </a:r>
          </a:p>
        </p:txBody>
      </p:sp>
      <p:sp>
        <p:nvSpPr>
          <p:cNvPr id="33796" name="عنصر نائب لرقم الشريحة 3"/>
          <p:cNvSpPr>
            <a:spLocks noGrp="1"/>
          </p:cNvSpPr>
          <p:nvPr>
            <p:ph type="sldNum" sz="quarter" idx="10"/>
          </p:nvPr>
        </p:nvSpPr>
        <p:spPr bwMode="auto">
          <a:noFill/>
          <a:ln>
            <a:miter lim="800000"/>
            <a:headEnd/>
            <a:tailEnd/>
          </a:ln>
        </p:spPr>
        <p:txBody>
          <a:bodyPr/>
          <a:lstStyle/>
          <a:p>
            <a:fld id="{FC5F375D-190E-48F2-A599-55BF64EEB24E}" type="slidenum">
              <a:rPr lang="ar-SA" smtClean="0">
                <a:cs typeface="Arial" pitchFamily="34" charset="0"/>
              </a:rPr>
              <a:pPr/>
              <a:t>147</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81000" y="1843088"/>
            <a:ext cx="9144000" cy="2576512"/>
          </a:xfrm>
        </p:spPr>
        <p:txBody>
          <a:bodyPr>
            <a:noAutofit/>
          </a:bodyPr>
          <a:lstStyle/>
          <a:p>
            <a:pPr algn="just" rtl="1" eaLnBrk="1" hangingPunct="1">
              <a:defRPr/>
            </a:pPr>
            <a:r>
              <a:rPr lang="ar-SA" b="1" dirty="0" smtClean="0">
                <a:solidFill>
                  <a:srgbClr val="0070C0"/>
                </a:solidFill>
                <a:cs typeface="+mn-cs"/>
              </a:rPr>
              <a:t>البريد الالكتروني يتكون من: </a:t>
            </a:r>
            <a:endParaRPr lang="en-US" b="1" dirty="0" smtClean="0">
              <a:solidFill>
                <a:srgbClr val="0070C0"/>
              </a:solidFill>
              <a:cs typeface="+mn-cs"/>
            </a:endParaRPr>
          </a:p>
          <a:p>
            <a:pPr marL="365125" indent="0" algn="justLow" rtl="1" eaLnBrk="1" hangingPunct="1">
              <a:buFont typeface="Arial" pitchFamily="34" charset="0"/>
              <a:buNone/>
              <a:defRPr/>
            </a:pPr>
            <a:r>
              <a:rPr lang="ar-SA" dirty="0" smtClean="0">
                <a:solidFill>
                  <a:srgbClr val="92D050"/>
                </a:solidFill>
                <a:cs typeface="+mn-cs"/>
              </a:rPr>
              <a:t>(المجال. المؤسسة@اسم المستخدم)</a:t>
            </a:r>
            <a:r>
              <a:rPr lang="ar-SA" dirty="0" smtClean="0">
                <a:cs typeface="+mn-cs"/>
              </a:rPr>
              <a:t>، ومثال على ذلك: </a:t>
            </a:r>
            <a:r>
              <a:rPr lang="ar-SA" dirty="0" smtClean="0">
                <a:solidFill>
                  <a:srgbClr val="92D050"/>
                </a:solidFill>
                <a:cs typeface="+mn-cs"/>
              </a:rPr>
              <a:t>(</a:t>
            </a:r>
            <a:r>
              <a:rPr lang="en-US" dirty="0" smtClean="0">
                <a:solidFill>
                  <a:srgbClr val="92D050"/>
                </a:solidFill>
                <a:cs typeface="+mn-cs"/>
                <a:hlinkClick r:id="rId2"/>
              </a:rPr>
              <a:t>username@hotmail.com</a:t>
            </a:r>
            <a:r>
              <a:rPr lang="ar-SA" dirty="0" smtClean="0">
                <a:solidFill>
                  <a:srgbClr val="92D050"/>
                </a:solidFill>
                <a:cs typeface="+mn-cs"/>
              </a:rPr>
              <a:t>)</a:t>
            </a:r>
            <a:r>
              <a:rPr lang="ar-EG" dirty="0" smtClean="0">
                <a:solidFill>
                  <a:srgbClr val="92D050"/>
                </a:solidFill>
                <a:cs typeface="+mn-cs"/>
              </a:rPr>
              <a:t>.</a:t>
            </a:r>
          </a:p>
          <a:p>
            <a:pPr marL="365125" indent="-365125" algn="just" rtl="1" eaLnBrk="1" hangingPunct="1">
              <a:defRPr/>
            </a:pPr>
            <a:r>
              <a:rPr lang="ar-SA" dirty="0" smtClean="0">
                <a:cs typeface="+mn-cs"/>
              </a:rPr>
              <a:t>ولإرسال البريد الإلكتروني يجب أن تعرف عنوان المرسل اليه.</a:t>
            </a:r>
            <a:endParaRPr lang="en-US" dirty="0" smtClean="0">
              <a:cs typeface="+mn-cs"/>
            </a:endParaRPr>
          </a:p>
          <a:p>
            <a:pPr algn="just" rtl="1" eaLnBrk="1" hangingPunct="1">
              <a:buFont typeface="Arial" pitchFamily="34" charset="0"/>
              <a:buNone/>
              <a:defRPr/>
            </a:pPr>
            <a:endParaRPr lang="ar-EG" dirty="0" smtClean="0">
              <a:cs typeface="+mn-cs"/>
            </a:endParaRPr>
          </a:p>
        </p:txBody>
      </p:sp>
      <p:sp>
        <p:nvSpPr>
          <p:cNvPr id="34819" name="عنصر نائب لرقم الشريحة 3"/>
          <p:cNvSpPr>
            <a:spLocks noGrp="1"/>
          </p:cNvSpPr>
          <p:nvPr>
            <p:ph type="sldNum" sz="quarter" idx="10"/>
          </p:nvPr>
        </p:nvSpPr>
        <p:spPr bwMode="auto">
          <a:noFill/>
          <a:ln>
            <a:miter lim="800000"/>
            <a:headEnd/>
            <a:tailEnd/>
          </a:ln>
        </p:spPr>
        <p:txBody>
          <a:bodyPr/>
          <a:lstStyle/>
          <a:p>
            <a:fld id="{CD04C7AF-DC77-4D8B-9BD8-FED33530B91B}" type="slidenum">
              <a:rPr lang="ar-SA" smtClean="0">
                <a:cs typeface="Arial" pitchFamily="34" charset="0"/>
              </a:rPr>
              <a:pPr/>
              <a:t>148</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152400"/>
            <a:ext cx="6530975" cy="1143000"/>
          </a:xfrm>
        </p:spPr>
        <p:txBody>
          <a:bodyPr/>
          <a:lstStyle/>
          <a:p>
            <a:pPr marL="533400" indent="-533400" algn="just" rtl="1" eaLnBrk="1" hangingPunct="1">
              <a:buFontTx/>
              <a:buChar char="•"/>
            </a:pPr>
            <a:r>
              <a:rPr lang="ar-SA" sz="3200" b="1" smtClean="0">
                <a:solidFill>
                  <a:srgbClr val="FF0000"/>
                </a:solidFill>
                <a:cs typeface="Arial" pitchFamily="34" charset="0"/>
              </a:rPr>
              <a:t>أهم تطبيقات البريد الإلكتروني في التعليم:</a:t>
            </a:r>
            <a:endParaRPr lang="en-US" sz="3200" b="1" smtClean="0">
              <a:solidFill>
                <a:srgbClr val="FF0000"/>
              </a:solidFill>
              <a:cs typeface="Arial" pitchFamily="34" charset="0"/>
            </a:endParaRPr>
          </a:p>
        </p:txBody>
      </p:sp>
      <p:sp>
        <p:nvSpPr>
          <p:cNvPr id="3" name="Content Placeholder 2"/>
          <p:cNvSpPr>
            <a:spLocks noGrp="1"/>
          </p:cNvSpPr>
          <p:nvPr>
            <p:ph sz="quarter" idx="4294967295"/>
          </p:nvPr>
        </p:nvSpPr>
        <p:spPr>
          <a:xfrm>
            <a:off x="228600" y="1519238"/>
            <a:ext cx="9518650" cy="4119562"/>
          </a:xfrm>
        </p:spPr>
        <p:txBody>
          <a:bodyPr>
            <a:noAutofit/>
          </a:bodyPr>
          <a:lstStyle/>
          <a:p>
            <a:pPr marL="0" indent="-742950" algn="justLow" rtl="1" eaLnBrk="1" hangingPunct="1">
              <a:buFont typeface="Arial" pitchFamily="34" charset="0"/>
              <a:buNone/>
              <a:defRPr/>
            </a:pPr>
            <a:r>
              <a:rPr lang="ar-SA" dirty="0" smtClean="0">
                <a:cs typeface="+mn-cs"/>
              </a:rPr>
              <a:t>- وسيط بين المعلم والمتعلم</a:t>
            </a:r>
            <a:r>
              <a:rPr lang="ar-EG" dirty="0" smtClean="0">
                <a:cs typeface="+mn-cs"/>
              </a:rPr>
              <a:t>.</a:t>
            </a:r>
            <a:r>
              <a:rPr lang="ar-SA" dirty="0" smtClean="0">
                <a:cs typeface="+mn-cs"/>
              </a:rPr>
              <a:t> </a:t>
            </a:r>
            <a:endParaRPr lang="ar-EG" dirty="0" smtClean="0">
              <a:cs typeface="+mn-cs"/>
            </a:endParaRPr>
          </a:p>
          <a:p>
            <a:pPr marL="0" indent="-742950" algn="justLow" rtl="1" eaLnBrk="1" hangingPunct="1">
              <a:buFont typeface="Arial" pitchFamily="34" charset="0"/>
              <a:buNone/>
              <a:defRPr/>
            </a:pPr>
            <a:r>
              <a:rPr lang="ar-SA" dirty="0" smtClean="0">
                <a:cs typeface="+mn-cs"/>
              </a:rPr>
              <a:t>- الاتصال بالمختصين على مستوى العالم</a:t>
            </a:r>
            <a:r>
              <a:rPr lang="ar-EG" dirty="0" smtClean="0">
                <a:cs typeface="+mn-cs"/>
              </a:rPr>
              <a:t>.</a:t>
            </a:r>
            <a:r>
              <a:rPr lang="ar-SA" dirty="0" smtClean="0">
                <a:cs typeface="+mn-cs"/>
              </a:rPr>
              <a:t> </a:t>
            </a:r>
            <a:endParaRPr lang="ar-EG" dirty="0" smtClean="0">
              <a:cs typeface="+mn-cs"/>
            </a:endParaRPr>
          </a:p>
          <a:p>
            <a:pPr marL="0" lvl="1" indent="-742950" algn="justLow" rtl="1" eaLnBrk="1" hangingPunct="1">
              <a:buFont typeface="Arial" pitchFamily="34" charset="0"/>
              <a:buNone/>
              <a:defRPr/>
            </a:pPr>
            <a:r>
              <a:rPr lang="ar-SA" sz="3200" dirty="0" smtClean="0">
                <a:cs typeface="+mn-cs"/>
              </a:rPr>
              <a:t>- الاتصال بين الجامعات.</a:t>
            </a:r>
            <a:endParaRPr lang="en-US" sz="3200" dirty="0" smtClean="0">
              <a:cs typeface="+mn-cs"/>
            </a:endParaRPr>
          </a:p>
          <a:p>
            <a:pPr marL="0" lvl="1" indent="-742950" algn="justLow" rtl="1" eaLnBrk="1" hangingPunct="1">
              <a:buFont typeface="Arial" pitchFamily="34" charset="0"/>
              <a:buNone/>
              <a:defRPr/>
            </a:pPr>
            <a:r>
              <a:rPr lang="ar-SA" sz="3200" dirty="0" smtClean="0">
                <a:cs typeface="+mn-cs"/>
              </a:rPr>
              <a:t>- الاتصال بين الشؤون الإدارية وأعضاء هيئة التدريس والمتعلمين، وإرسال الإعلانات والأوراق المهمة. </a:t>
            </a:r>
            <a:endParaRPr lang="en-US" sz="3200" dirty="0" smtClean="0">
              <a:cs typeface="+mn-cs"/>
            </a:endParaRPr>
          </a:p>
          <a:p>
            <a:pPr marL="0" lvl="1" indent="-742950" algn="justLow" rtl="1" eaLnBrk="1" hangingPunct="1">
              <a:buFont typeface="Arial" pitchFamily="34" charset="0"/>
              <a:buNone/>
              <a:defRPr/>
            </a:pPr>
            <a:r>
              <a:rPr lang="ar-SA" sz="3200" dirty="0" smtClean="0">
                <a:cs typeface="+mn-cs"/>
              </a:rPr>
              <a:t>- إرسال اللوائح والتعاميم وما يستجد من أنظمة لأعضاء هيئة التدريس بالجامعات.</a:t>
            </a:r>
            <a:endParaRPr lang="en-US" sz="3200" dirty="0" smtClean="0">
              <a:cs typeface="+mn-cs"/>
            </a:endParaRPr>
          </a:p>
        </p:txBody>
      </p:sp>
      <p:sp>
        <p:nvSpPr>
          <p:cNvPr id="35844" name="عنصر نائب لرقم الشريحة 3"/>
          <p:cNvSpPr>
            <a:spLocks noGrp="1"/>
          </p:cNvSpPr>
          <p:nvPr>
            <p:ph type="sldNum" sz="quarter" idx="10"/>
          </p:nvPr>
        </p:nvSpPr>
        <p:spPr bwMode="auto">
          <a:noFill/>
          <a:ln>
            <a:miter lim="800000"/>
            <a:headEnd/>
            <a:tailEnd/>
          </a:ln>
        </p:spPr>
        <p:txBody>
          <a:bodyPr/>
          <a:lstStyle/>
          <a:p>
            <a:fld id="{67418C7C-E757-47F2-AC8B-A901BFC3925C}" type="slidenum">
              <a:rPr lang="ar-SA" smtClean="0">
                <a:cs typeface="Arial" pitchFamily="34" charset="0"/>
              </a:rPr>
              <a:pPr/>
              <a:t>149</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52400"/>
            <a:ext cx="7064375" cy="1143000"/>
          </a:xfrm>
        </p:spPr>
        <p:txBody>
          <a:bodyPr/>
          <a:lstStyle/>
          <a:p>
            <a:pPr marL="742950" indent="-742950" algn="just" rtl="1" eaLnBrk="1" hangingPunct="1">
              <a:buFont typeface="Calibri" pitchFamily="34" charset="0"/>
              <a:buAutoNum type="arabicPeriod" startAt="4"/>
            </a:pPr>
            <a:r>
              <a:rPr lang="ar-SA" sz="3200" b="1" smtClean="0">
                <a:solidFill>
                  <a:srgbClr val="FF0000"/>
                </a:solidFill>
                <a:cs typeface="Arial" pitchFamily="34" charset="0"/>
              </a:rPr>
              <a:t>القوائم البريدية (</a:t>
            </a:r>
            <a:r>
              <a:rPr lang="en-US" sz="3200" b="1" smtClean="0">
                <a:solidFill>
                  <a:srgbClr val="FF0000"/>
                </a:solidFill>
                <a:cs typeface="Arial" pitchFamily="34" charset="0"/>
              </a:rPr>
              <a:t>Mailing List</a:t>
            </a:r>
            <a:r>
              <a:rPr lang="ar-SA" sz="3200" b="1" smtClean="0">
                <a:solidFill>
                  <a:srgbClr val="FF0000"/>
                </a:solidFill>
                <a:cs typeface="Arial" pitchFamily="34" charset="0"/>
              </a:rPr>
              <a:t>):</a:t>
            </a:r>
            <a:endParaRPr lang="en-US" sz="3200" b="1" smtClean="0">
              <a:solidFill>
                <a:srgbClr val="FF0000"/>
              </a:solidFill>
              <a:cs typeface="Arial" pitchFamily="34" charset="0"/>
            </a:endParaRPr>
          </a:p>
        </p:txBody>
      </p:sp>
      <p:sp>
        <p:nvSpPr>
          <p:cNvPr id="3" name="Content Placeholder 2"/>
          <p:cNvSpPr>
            <a:spLocks noGrp="1"/>
          </p:cNvSpPr>
          <p:nvPr>
            <p:ph sz="quarter" idx="4294967295"/>
          </p:nvPr>
        </p:nvSpPr>
        <p:spPr>
          <a:xfrm>
            <a:off x="309563" y="1733550"/>
            <a:ext cx="9518650" cy="3600450"/>
          </a:xfrm>
        </p:spPr>
        <p:txBody>
          <a:bodyPr/>
          <a:lstStyle/>
          <a:p>
            <a:pPr algn="just" rtl="1" eaLnBrk="1" hangingPunct="1"/>
            <a:r>
              <a:rPr lang="ar-SA" smtClean="0">
                <a:solidFill>
                  <a:srgbClr val="00B0F0"/>
                </a:solidFill>
                <a:cs typeface="Arial" pitchFamily="34" charset="0"/>
              </a:rPr>
              <a:t>القائمة البريدية </a:t>
            </a:r>
            <a:r>
              <a:rPr lang="ar-SA" smtClean="0">
                <a:cs typeface="Arial" pitchFamily="34" charset="0"/>
              </a:rPr>
              <a:t>عبارة عن عدة عناوين بريدية تندرج في العادة تحت عنوان بريدي واحد، أى هى عبارة عن لائحة من مجموعة من عناوين البريد الإلكتروني</a:t>
            </a:r>
            <a:r>
              <a:rPr lang="ar-EG" smtClean="0">
                <a:cs typeface="Arial" pitchFamily="34" charset="0"/>
              </a:rPr>
              <a:t>.</a:t>
            </a:r>
            <a:r>
              <a:rPr lang="ar-SA" smtClean="0">
                <a:cs typeface="Arial" pitchFamily="34" charset="0"/>
              </a:rPr>
              <a:t> </a:t>
            </a:r>
            <a:endParaRPr lang="en-US" smtClean="0">
              <a:cs typeface="Arial" pitchFamily="34" charset="0"/>
            </a:endParaRPr>
          </a:p>
          <a:p>
            <a:pPr algn="just" rtl="1" eaLnBrk="1" hangingPunct="1"/>
            <a:r>
              <a:rPr lang="ar-SA" smtClean="0">
                <a:cs typeface="Arial" pitchFamily="34" charset="0"/>
              </a:rPr>
              <a:t>وهناك بعض اللوائح أو القوائم البريدية التى تعمل كمجموعات مناقشة، وهناك قوائم بريدية أخرى تستعمل كوسيلة لتوزيع المعلومات كنشر دوريات أو مجلات شهرية.</a:t>
            </a:r>
            <a:endParaRPr lang="en-US" smtClean="0">
              <a:cs typeface="Arial" pitchFamily="34" charset="0"/>
            </a:endParaRPr>
          </a:p>
          <a:p>
            <a:pPr algn="just" rtl="1" eaLnBrk="1" hangingPunct="1"/>
            <a:endParaRPr lang="ar-EG" smtClean="0">
              <a:cs typeface="Arial" pitchFamily="34" charset="0"/>
            </a:endParaRPr>
          </a:p>
        </p:txBody>
      </p:sp>
      <p:sp>
        <p:nvSpPr>
          <p:cNvPr id="36868" name="عنصر نائب لرقم الشريحة 3"/>
          <p:cNvSpPr>
            <a:spLocks noGrp="1"/>
          </p:cNvSpPr>
          <p:nvPr>
            <p:ph type="sldNum" sz="quarter" idx="10"/>
          </p:nvPr>
        </p:nvSpPr>
        <p:spPr bwMode="auto">
          <a:noFill/>
          <a:ln>
            <a:miter lim="800000"/>
            <a:headEnd/>
            <a:tailEnd/>
          </a:ln>
        </p:spPr>
        <p:txBody>
          <a:bodyPr/>
          <a:lstStyle/>
          <a:p>
            <a:fld id="{F3AF5CE1-9726-4208-A835-B9221E6F110A}" type="slidenum">
              <a:rPr lang="ar-SA" smtClean="0">
                <a:cs typeface="Arial" pitchFamily="34" charset="0"/>
              </a:rPr>
              <a:pPr/>
              <a:t>150</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152400"/>
            <a:ext cx="7450138" cy="1143000"/>
          </a:xfrm>
        </p:spPr>
        <p:txBody>
          <a:bodyPr/>
          <a:lstStyle/>
          <a:p>
            <a:pPr marL="441325" indent="-441325" algn="just" rtl="1" eaLnBrk="1" hangingPunct="1">
              <a:buFontTx/>
              <a:buChar char="•"/>
            </a:pPr>
            <a:r>
              <a:rPr lang="ar-SA" sz="3600" b="1" smtClean="0">
                <a:solidFill>
                  <a:srgbClr val="FF0000"/>
                </a:solidFill>
                <a:cs typeface="Arial" pitchFamily="34" charset="0"/>
              </a:rPr>
              <a:t>أهم تطبيقات القوائم البريدية في التعليم:</a:t>
            </a:r>
            <a:endParaRPr lang="en-US" sz="3600" b="1" smtClean="0">
              <a:solidFill>
                <a:srgbClr val="FF0000"/>
              </a:solidFill>
              <a:cs typeface="Arial" pitchFamily="34" charset="0"/>
            </a:endParaRPr>
          </a:p>
        </p:txBody>
      </p:sp>
      <p:sp>
        <p:nvSpPr>
          <p:cNvPr id="3" name="Content Placeholder 2"/>
          <p:cNvSpPr>
            <a:spLocks noGrp="1"/>
          </p:cNvSpPr>
          <p:nvPr>
            <p:ph sz="quarter" idx="4294967295"/>
          </p:nvPr>
        </p:nvSpPr>
        <p:spPr>
          <a:xfrm>
            <a:off x="309563" y="1890713"/>
            <a:ext cx="9367837" cy="2986087"/>
          </a:xfrm>
        </p:spPr>
        <p:txBody>
          <a:bodyPr>
            <a:noAutofit/>
          </a:bodyPr>
          <a:lstStyle/>
          <a:p>
            <a:pPr marL="533400" indent="0" algn="justLow" rtl="1" eaLnBrk="1" hangingPunct="1">
              <a:defRPr/>
            </a:pPr>
            <a:r>
              <a:rPr lang="ar-SA" dirty="0" smtClean="0">
                <a:cs typeface="+mn-cs"/>
              </a:rPr>
              <a:t>عمل قائمة بريدية بأسماء جميع الطلاب المسجلين في مادة معينة</a:t>
            </a:r>
            <a:r>
              <a:rPr lang="ar-EG" dirty="0" smtClean="0">
                <a:cs typeface="+mn-cs"/>
              </a:rPr>
              <a:t>.</a:t>
            </a:r>
            <a:endParaRPr lang="en-US" dirty="0" smtClean="0">
              <a:cs typeface="+mn-cs"/>
            </a:endParaRPr>
          </a:p>
          <a:p>
            <a:pPr marL="533400" indent="0" algn="justLow" rtl="1" eaLnBrk="1" hangingPunct="1">
              <a:defRPr/>
            </a:pPr>
            <a:r>
              <a:rPr lang="ar-SA" dirty="0" smtClean="0">
                <a:cs typeface="+mn-cs"/>
              </a:rPr>
              <a:t>عمل قوائم بريدية مصنفة وفق الاهتمامات والتخصصات</a:t>
            </a:r>
            <a:r>
              <a:rPr lang="ar-EG" dirty="0" smtClean="0">
                <a:cs typeface="+mn-cs"/>
              </a:rPr>
              <a:t>.</a:t>
            </a:r>
          </a:p>
          <a:p>
            <a:pPr marL="742950" indent="0" algn="justLow" rtl="1" eaLnBrk="1" hangingPunct="1">
              <a:defRPr/>
            </a:pPr>
            <a:r>
              <a:rPr lang="ar-SA" dirty="0" smtClean="0">
                <a:cs typeface="+mn-cs"/>
              </a:rPr>
              <a:t>تأسيس قوائم بريدية خاصة بالمعلمين حسب الاهتمام (حاسب - علوم – قرآنية ...الخ)</a:t>
            </a:r>
            <a:r>
              <a:rPr lang="ar-EG" dirty="0" smtClean="0">
                <a:cs typeface="+mn-cs"/>
              </a:rPr>
              <a:t>.</a:t>
            </a:r>
            <a:endParaRPr lang="en-US" dirty="0" smtClean="0">
              <a:cs typeface="+mn-cs"/>
            </a:endParaRPr>
          </a:p>
          <a:p>
            <a:pPr marL="533400" indent="0" algn="justLow" rtl="1" eaLnBrk="1" hangingPunct="1">
              <a:defRPr/>
            </a:pPr>
            <a:r>
              <a:rPr lang="ar-SA" dirty="0" smtClean="0">
                <a:cs typeface="+mn-cs"/>
              </a:rPr>
              <a:t>توجيه الطلاب للتسجيل في القوائم البريدية العلمية</a:t>
            </a:r>
            <a:r>
              <a:rPr lang="ar-EG" dirty="0" smtClean="0">
                <a:cs typeface="+mn-cs"/>
              </a:rPr>
              <a:t>.</a:t>
            </a:r>
            <a:endParaRPr lang="en-US" dirty="0" smtClean="0">
              <a:cs typeface="+mn-cs"/>
            </a:endParaRPr>
          </a:p>
          <a:p>
            <a:pPr marL="533400" indent="0" algn="justLow" rtl="1" eaLnBrk="1" hangingPunct="1">
              <a:defRPr/>
            </a:pPr>
            <a:endParaRPr lang="en-US" dirty="0" smtClean="0">
              <a:cs typeface="+mn-cs"/>
            </a:endParaRPr>
          </a:p>
        </p:txBody>
      </p:sp>
      <p:sp>
        <p:nvSpPr>
          <p:cNvPr id="37892" name="عنصر نائب لرقم الشريحة 3"/>
          <p:cNvSpPr>
            <a:spLocks noGrp="1"/>
          </p:cNvSpPr>
          <p:nvPr>
            <p:ph type="sldNum" sz="quarter" idx="10"/>
          </p:nvPr>
        </p:nvSpPr>
        <p:spPr bwMode="auto">
          <a:noFill/>
          <a:ln>
            <a:miter lim="800000"/>
            <a:headEnd/>
            <a:tailEnd/>
          </a:ln>
        </p:spPr>
        <p:txBody>
          <a:bodyPr/>
          <a:lstStyle/>
          <a:p>
            <a:fld id="{C09479E3-C439-483F-9678-44A79EC88B4E}" type="slidenum">
              <a:rPr lang="ar-SA" smtClean="0">
                <a:cs typeface="Arial" pitchFamily="34" charset="0"/>
              </a:rPr>
              <a:pPr/>
              <a:t>151</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76200"/>
            <a:ext cx="7764463" cy="1143000"/>
          </a:xfrm>
        </p:spPr>
        <p:txBody>
          <a:bodyPr/>
          <a:lstStyle/>
          <a:p>
            <a:pPr marL="533400" indent="-533400" rtl="1" eaLnBrk="1" hangingPunct="1">
              <a:buFont typeface="Calibri" pitchFamily="34" charset="0"/>
              <a:buAutoNum type="arabicPeriod" startAt="5"/>
            </a:pPr>
            <a:r>
              <a:rPr lang="ar-SA" sz="3600" b="1" smtClean="0">
                <a:solidFill>
                  <a:srgbClr val="FF0000"/>
                </a:solidFill>
                <a:cs typeface="Arial" pitchFamily="34" charset="0"/>
              </a:rPr>
              <a:t>مجموعات الأخبار والمنتديات </a:t>
            </a:r>
            <a:r>
              <a:rPr lang="ar-SA" sz="3200" b="1" smtClean="0">
                <a:solidFill>
                  <a:srgbClr val="FF0000"/>
                </a:solidFill>
                <a:cs typeface="Arial" pitchFamily="34" charset="0"/>
              </a:rPr>
              <a:t>(</a:t>
            </a:r>
            <a:r>
              <a:rPr lang="en-US" sz="3200" b="1" smtClean="0">
                <a:solidFill>
                  <a:srgbClr val="FF0000"/>
                </a:solidFill>
                <a:cs typeface="Arial" pitchFamily="34" charset="0"/>
              </a:rPr>
              <a:t>News groups</a:t>
            </a:r>
            <a:r>
              <a:rPr lang="ar-SA" sz="3200" b="1" smtClean="0">
                <a:solidFill>
                  <a:srgbClr val="FF0000"/>
                </a:solidFill>
                <a:cs typeface="Arial" pitchFamily="34" charset="0"/>
              </a:rPr>
              <a:t>)</a:t>
            </a:r>
            <a:r>
              <a:rPr lang="ar-SA" sz="3600" b="1" smtClean="0">
                <a:solidFill>
                  <a:srgbClr val="FF0000"/>
                </a:solidFill>
                <a:cs typeface="Arial" pitchFamily="34" charset="0"/>
              </a:rPr>
              <a:t>:</a:t>
            </a:r>
            <a:endParaRPr lang="en-US" sz="3600" b="1" smtClean="0">
              <a:solidFill>
                <a:srgbClr val="FF0000"/>
              </a:solidFill>
              <a:cs typeface="Arial" pitchFamily="34" charset="0"/>
            </a:endParaRPr>
          </a:p>
        </p:txBody>
      </p:sp>
      <p:sp>
        <p:nvSpPr>
          <p:cNvPr id="3" name="Content Placeholder 2"/>
          <p:cNvSpPr>
            <a:spLocks noGrp="1"/>
          </p:cNvSpPr>
          <p:nvPr>
            <p:ph sz="quarter" idx="4294967295"/>
          </p:nvPr>
        </p:nvSpPr>
        <p:spPr>
          <a:xfrm>
            <a:off x="228600" y="1914525"/>
            <a:ext cx="9518650" cy="3267075"/>
          </a:xfrm>
        </p:spPr>
        <p:txBody>
          <a:bodyPr/>
          <a:lstStyle/>
          <a:p>
            <a:pPr algn="just" rtl="1" eaLnBrk="1" hangingPunct="1"/>
            <a:r>
              <a:rPr lang="ar-SA" sz="2800" smtClean="0">
                <a:cs typeface="Arial" pitchFamily="34" charset="0"/>
              </a:rPr>
              <a:t>هي</a:t>
            </a:r>
            <a:r>
              <a:rPr lang="ar-EG" sz="2800" smtClean="0">
                <a:cs typeface="Arial" pitchFamily="34" charset="0"/>
              </a:rPr>
              <a:t> </a:t>
            </a:r>
            <a:r>
              <a:rPr lang="ar-SA" sz="2800" smtClean="0">
                <a:cs typeface="Arial" pitchFamily="34" charset="0"/>
              </a:rPr>
              <a:t>أماكن يجتمع فيها الناس</a:t>
            </a:r>
            <a:r>
              <a:rPr lang="ar-EG" sz="2800" smtClean="0">
                <a:cs typeface="Arial" pitchFamily="34" charset="0"/>
              </a:rPr>
              <a:t> ذوي الاهتمامات المشتركة</a:t>
            </a:r>
            <a:r>
              <a:rPr lang="ar-SA" sz="2800" smtClean="0">
                <a:cs typeface="Arial" pitchFamily="34" charset="0"/>
              </a:rPr>
              <a:t> </a:t>
            </a:r>
            <a:r>
              <a:rPr lang="ar-EG" sz="2800" smtClean="0">
                <a:cs typeface="Arial" pitchFamily="34" charset="0"/>
              </a:rPr>
              <a:t>للتناقش و</a:t>
            </a:r>
            <a:r>
              <a:rPr lang="ar-SA" sz="2800" smtClean="0">
                <a:cs typeface="Arial" pitchFamily="34" charset="0"/>
              </a:rPr>
              <a:t>تبادل الآراء والأفكار </a:t>
            </a:r>
            <a:r>
              <a:rPr lang="ar-EG" sz="2800" smtClean="0">
                <a:cs typeface="Arial" pitchFamily="34" charset="0"/>
              </a:rPr>
              <a:t>حول موضوع محدد، </a:t>
            </a:r>
            <a:r>
              <a:rPr lang="ar-SA" sz="2800" smtClean="0">
                <a:cs typeface="Arial" pitchFamily="34" charset="0"/>
              </a:rPr>
              <a:t>وبذلك</a:t>
            </a:r>
            <a:r>
              <a:rPr lang="ar-EG" sz="2800" smtClean="0">
                <a:cs typeface="Arial" pitchFamily="34" charset="0"/>
              </a:rPr>
              <a:t> </a:t>
            </a:r>
            <a:r>
              <a:rPr lang="ar-SA" sz="2800" smtClean="0">
                <a:cs typeface="Arial" pitchFamily="34" charset="0"/>
              </a:rPr>
              <a:t>يتم تدعيم الموضوع بالآراء ووجهات النظر المختلفة</a:t>
            </a:r>
            <a:r>
              <a:rPr lang="ar-EG" sz="2800" smtClean="0">
                <a:cs typeface="Arial" pitchFamily="34" charset="0"/>
              </a:rPr>
              <a:t>.</a:t>
            </a:r>
          </a:p>
          <a:p>
            <a:pPr algn="just" rtl="1" eaLnBrk="1" hangingPunct="1"/>
            <a:r>
              <a:rPr lang="ar-SA" sz="2800" smtClean="0">
                <a:cs typeface="Arial" pitchFamily="34" charset="0"/>
              </a:rPr>
              <a:t>وتعتبر مجموعات الأخبار منتدى عام للمناقشة لمن لهم نفس الاهتمامات.</a:t>
            </a:r>
            <a:endParaRPr lang="en-US" sz="2800" smtClean="0">
              <a:cs typeface="Arial" pitchFamily="34" charset="0"/>
            </a:endParaRPr>
          </a:p>
          <a:p>
            <a:pPr algn="just" rtl="1" eaLnBrk="1" hangingPunct="1"/>
            <a:r>
              <a:rPr lang="ar-SA" sz="2800" smtClean="0">
                <a:cs typeface="Arial" pitchFamily="34" charset="0"/>
              </a:rPr>
              <a:t>وتعد مجموعات الأخبار مصادر معلومات ممتازة، فهى تقدم المساعدة فى جميع التخصصات، ويمكن أن تكون مكانا للحورات الحية وفرصة لاجتماع أشخاص مختلفين لديهم اهتمامات مشتركة.</a:t>
            </a:r>
            <a:endParaRPr lang="en-US" sz="2800" smtClean="0">
              <a:cs typeface="Arial" pitchFamily="34" charset="0"/>
            </a:endParaRPr>
          </a:p>
          <a:p>
            <a:pPr algn="just" rtl="1" eaLnBrk="1" hangingPunct="1">
              <a:buFont typeface="Arial" pitchFamily="34" charset="0"/>
              <a:buNone/>
            </a:pPr>
            <a:endParaRPr lang="ar-EG" sz="2800" smtClean="0">
              <a:cs typeface="Arial" pitchFamily="34" charset="0"/>
            </a:endParaRPr>
          </a:p>
        </p:txBody>
      </p:sp>
      <p:sp>
        <p:nvSpPr>
          <p:cNvPr id="38916" name="عنصر نائب لرقم الشريحة 3"/>
          <p:cNvSpPr>
            <a:spLocks noGrp="1"/>
          </p:cNvSpPr>
          <p:nvPr>
            <p:ph type="sldNum" sz="quarter" idx="10"/>
          </p:nvPr>
        </p:nvSpPr>
        <p:spPr bwMode="auto">
          <a:noFill/>
          <a:ln>
            <a:miter lim="800000"/>
            <a:headEnd/>
            <a:tailEnd/>
          </a:ln>
        </p:spPr>
        <p:txBody>
          <a:bodyPr/>
          <a:lstStyle/>
          <a:p>
            <a:fld id="{8CBEEBB5-C938-4414-8899-CE3F9221FBAF}" type="slidenum">
              <a:rPr lang="ar-SA" smtClean="0">
                <a:cs typeface="Arial" pitchFamily="34" charset="0"/>
              </a:rPr>
              <a:pPr/>
              <a:t>152</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152400"/>
            <a:ext cx="6835775" cy="1143000"/>
          </a:xfrm>
        </p:spPr>
        <p:txBody>
          <a:bodyPr/>
          <a:lstStyle/>
          <a:p>
            <a:pPr marL="441325" indent="-441325" algn="just" rtl="1" eaLnBrk="1" hangingPunct="1">
              <a:buFontTx/>
              <a:buChar char="•"/>
            </a:pPr>
            <a:r>
              <a:rPr lang="ar-SA" sz="3600" b="1" smtClean="0">
                <a:solidFill>
                  <a:srgbClr val="FF0000"/>
                </a:solidFill>
                <a:cs typeface="Arial" pitchFamily="34" charset="0"/>
              </a:rPr>
              <a:t>أهم تطبيقات مجموعات الأخبار في التعليم:</a:t>
            </a:r>
            <a:endParaRPr lang="en-US" sz="3600" b="1" smtClean="0">
              <a:solidFill>
                <a:srgbClr val="FF0000"/>
              </a:solidFill>
              <a:cs typeface="Arial" pitchFamily="34" charset="0"/>
            </a:endParaRPr>
          </a:p>
        </p:txBody>
      </p:sp>
      <p:sp>
        <p:nvSpPr>
          <p:cNvPr id="3" name="Content Placeholder 2"/>
          <p:cNvSpPr>
            <a:spLocks noGrp="1"/>
          </p:cNvSpPr>
          <p:nvPr>
            <p:ph sz="quarter" idx="4294967295"/>
          </p:nvPr>
        </p:nvSpPr>
        <p:spPr>
          <a:xfrm>
            <a:off x="152400" y="1547813"/>
            <a:ext cx="9518650" cy="4167187"/>
          </a:xfrm>
        </p:spPr>
        <p:txBody>
          <a:bodyPr>
            <a:noAutofit/>
          </a:bodyPr>
          <a:lstStyle/>
          <a:p>
            <a:pPr marL="0" indent="0" algn="justLow" rtl="1" eaLnBrk="1" hangingPunct="1">
              <a:defRPr/>
            </a:pPr>
            <a:r>
              <a:rPr lang="ar-SA" sz="3000" dirty="0" smtClean="0">
                <a:cs typeface="+mn-cs"/>
              </a:rPr>
              <a:t>منبر حي للحوارات الحية.</a:t>
            </a:r>
            <a:endParaRPr lang="en-US" sz="3000" dirty="0" smtClean="0">
              <a:cs typeface="+mn-cs"/>
            </a:endParaRPr>
          </a:p>
          <a:p>
            <a:pPr marL="0" indent="0" algn="justLow" rtl="1" eaLnBrk="1" hangingPunct="1">
              <a:defRPr/>
            </a:pPr>
            <a:r>
              <a:rPr lang="ar-SA" sz="3000" dirty="0" smtClean="0">
                <a:cs typeface="+mn-cs"/>
              </a:rPr>
              <a:t>فرصة لاجتماع أشخاص مختلفين لديهم اهتمامات مشتركة، لتبادل الآراء ووجهات النظر.</a:t>
            </a:r>
            <a:endParaRPr lang="en-US" sz="3000" dirty="0" smtClean="0">
              <a:cs typeface="+mn-cs"/>
            </a:endParaRPr>
          </a:p>
          <a:p>
            <a:pPr marL="0" indent="0" algn="justLow" rtl="1" eaLnBrk="1" hangingPunct="1">
              <a:defRPr/>
            </a:pPr>
            <a:r>
              <a:rPr lang="ar-SA" sz="3000" dirty="0" smtClean="0">
                <a:cs typeface="+mn-cs"/>
              </a:rPr>
              <a:t>تسجيل المعلم والطلاب فى مجموعات الأخبار العالمية المتخصصة للاستفادة من المتخصصين.</a:t>
            </a:r>
            <a:endParaRPr lang="en-US" sz="3000" dirty="0" smtClean="0">
              <a:cs typeface="+mn-cs"/>
            </a:endParaRPr>
          </a:p>
          <a:p>
            <a:pPr marL="0" indent="0" algn="justLow" rtl="1" eaLnBrk="1" hangingPunct="1">
              <a:defRPr/>
            </a:pPr>
            <a:r>
              <a:rPr lang="ar-SA" sz="3000" dirty="0" smtClean="0">
                <a:cs typeface="+mn-cs"/>
              </a:rPr>
              <a:t>وضع منتديات عامة للطلاب لتبادل وجهات النظر والاستفادة فيما بينهم.</a:t>
            </a:r>
            <a:endParaRPr lang="en-US" sz="3000" dirty="0" smtClean="0">
              <a:cs typeface="+mn-cs"/>
            </a:endParaRPr>
          </a:p>
          <a:p>
            <a:pPr marL="0" indent="0" algn="justLow" rtl="1" eaLnBrk="1" hangingPunct="1">
              <a:defRPr/>
            </a:pPr>
            <a:r>
              <a:rPr lang="ar-SA" sz="3000" dirty="0" smtClean="0">
                <a:cs typeface="+mn-cs"/>
              </a:rPr>
              <a:t>منبر حي لطرح التساؤلات المرتبطة بجهة معينة، والحصول على الرد من المسؤولين.</a:t>
            </a:r>
            <a:endParaRPr lang="en-US" sz="3000" dirty="0" smtClean="0">
              <a:cs typeface="+mn-cs"/>
            </a:endParaRPr>
          </a:p>
          <a:p>
            <a:pPr marL="0" indent="0" algn="justLow" rtl="1" eaLnBrk="1" hangingPunct="1">
              <a:buFont typeface="+mj-cs"/>
              <a:buAutoNum type="arabic2Minus"/>
              <a:defRPr/>
            </a:pPr>
            <a:endParaRPr lang="ar-EG" sz="3000" dirty="0" smtClean="0">
              <a:cs typeface="+mn-cs"/>
            </a:endParaRPr>
          </a:p>
        </p:txBody>
      </p:sp>
      <p:sp>
        <p:nvSpPr>
          <p:cNvPr id="39940" name="عنصر نائب لرقم الشريحة 3"/>
          <p:cNvSpPr>
            <a:spLocks noGrp="1"/>
          </p:cNvSpPr>
          <p:nvPr>
            <p:ph type="sldNum" sz="quarter" idx="10"/>
          </p:nvPr>
        </p:nvSpPr>
        <p:spPr bwMode="auto">
          <a:noFill/>
          <a:ln>
            <a:miter lim="800000"/>
            <a:headEnd/>
            <a:tailEnd/>
          </a:ln>
        </p:spPr>
        <p:txBody>
          <a:bodyPr/>
          <a:lstStyle/>
          <a:p>
            <a:fld id="{FF7EF7F1-AC1C-4924-B954-28EF5B356687}" type="slidenum">
              <a:rPr lang="ar-SA" smtClean="0">
                <a:cs typeface="Arial" pitchFamily="34" charset="0"/>
              </a:rPr>
              <a:pPr/>
              <a:t>153</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8001000" cy="1143000"/>
          </a:xfrm>
        </p:spPr>
        <p:txBody>
          <a:bodyPr/>
          <a:lstStyle/>
          <a:p>
            <a:pPr marL="742950" indent="-742950" rtl="1" eaLnBrk="1" hangingPunct="1">
              <a:buFont typeface="Calibri" pitchFamily="34" charset="0"/>
              <a:buAutoNum type="arabicPeriod" startAt="6"/>
            </a:pPr>
            <a:r>
              <a:rPr lang="ar-SA" sz="3600" b="1" smtClean="0">
                <a:solidFill>
                  <a:srgbClr val="FF0000"/>
                </a:solidFill>
                <a:cs typeface="Arial" pitchFamily="34" charset="0"/>
              </a:rPr>
              <a:t>برامج المحادثة</a:t>
            </a:r>
            <a:r>
              <a:rPr lang="ar-SA" sz="3200" b="1" smtClean="0">
                <a:solidFill>
                  <a:srgbClr val="FF0000"/>
                </a:solidFill>
                <a:cs typeface="Arial" pitchFamily="34" charset="0"/>
              </a:rPr>
              <a:t>(</a:t>
            </a:r>
            <a:r>
              <a:rPr lang="en-US" sz="3200" b="1" smtClean="0">
                <a:solidFill>
                  <a:srgbClr val="FF0000"/>
                </a:solidFill>
                <a:cs typeface="Arial" pitchFamily="34" charset="0"/>
              </a:rPr>
              <a:t>Internet Really Chat - IRC</a:t>
            </a:r>
            <a:r>
              <a:rPr lang="ar-SA" sz="3200" b="1" smtClean="0">
                <a:solidFill>
                  <a:srgbClr val="FF0000"/>
                </a:solidFill>
                <a:cs typeface="Arial" pitchFamily="34" charset="0"/>
              </a:rPr>
              <a:t>):</a:t>
            </a:r>
            <a:endParaRPr lang="en-US" sz="4200" b="1" smtClean="0">
              <a:solidFill>
                <a:srgbClr val="FF0000"/>
              </a:solidFill>
              <a:cs typeface="Arial" pitchFamily="34" charset="0"/>
            </a:endParaRPr>
          </a:p>
        </p:txBody>
      </p:sp>
      <p:sp>
        <p:nvSpPr>
          <p:cNvPr id="3" name="Content Placeholder 2"/>
          <p:cNvSpPr>
            <a:spLocks noGrp="1"/>
          </p:cNvSpPr>
          <p:nvPr>
            <p:ph sz="quarter" idx="4294967295"/>
          </p:nvPr>
        </p:nvSpPr>
        <p:spPr>
          <a:xfrm>
            <a:off x="228600" y="1795463"/>
            <a:ext cx="9518650" cy="3614737"/>
          </a:xfrm>
        </p:spPr>
        <p:txBody>
          <a:bodyPr/>
          <a:lstStyle/>
          <a:p>
            <a:pPr algn="just" rtl="1" eaLnBrk="1" hangingPunct="1"/>
            <a:r>
              <a:rPr lang="ar-SA" smtClean="0">
                <a:cs typeface="Arial" pitchFamily="34" charset="0"/>
              </a:rPr>
              <a:t>المحادثة على الإنترنت </a:t>
            </a:r>
            <a:r>
              <a:rPr lang="en-US" smtClean="0">
                <a:solidFill>
                  <a:srgbClr val="00B0F0"/>
                </a:solidFill>
                <a:cs typeface="Arial" pitchFamily="34" charset="0"/>
              </a:rPr>
              <a:t>(IRC)</a:t>
            </a:r>
            <a:r>
              <a:rPr lang="ar-SA" smtClean="0">
                <a:cs typeface="Arial" pitchFamily="34" charset="0"/>
              </a:rPr>
              <a:t> هو نظام يُمكِن مستخدمه من الحديث مع المستخدمين الأخرين فى وقت حقيقى (نفس الوقت) للتحدث كتابة وصوتاً وفيديو، ونقل الملفات من جهاز لآخر</a:t>
            </a:r>
            <a:r>
              <a:rPr lang="ar-EG" smtClean="0">
                <a:cs typeface="Arial" pitchFamily="34" charset="0"/>
              </a:rPr>
              <a:t>.</a:t>
            </a:r>
          </a:p>
          <a:p>
            <a:pPr algn="just" rtl="1" eaLnBrk="1" hangingPunct="1"/>
            <a:r>
              <a:rPr lang="ar-SA" smtClean="0">
                <a:cs typeface="Arial" pitchFamily="34" charset="0"/>
              </a:rPr>
              <a:t>كما يمكن لأى شخص أن يشترك فى أى قناة من قنوات المحادثة المفتوحة والتى يمكن تحويلها إلى قناة خاصة بحيث يمكن استخدامها لعدد معين من الأشخاص.</a:t>
            </a:r>
            <a:endParaRPr lang="en-US" smtClean="0">
              <a:cs typeface="Arial" pitchFamily="34" charset="0"/>
            </a:endParaRPr>
          </a:p>
          <a:p>
            <a:pPr algn="just" rtl="1" eaLnBrk="1" hangingPunct="1">
              <a:buFont typeface="Arial" pitchFamily="34" charset="0"/>
              <a:buNone/>
            </a:pPr>
            <a:endParaRPr lang="ar-EG" smtClean="0">
              <a:cs typeface="Arial" pitchFamily="34" charset="0"/>
            </a:endParaRPr>
          </a:p>
        </p:txBody>
      </p:sp>
      <p:sp>
        <p:nvSpPr>
          <p:cNvPr id="40964" name="عنصر نائب لرقم الشريحة 3"/>
          <p:cNvSpPr>
            <a:spLocks noGrp="1"/>
          </p:cNvSpPr>
          <p:nvPr>
            <p:ph type="sldNum" sz="quarter" idx="10"/>
          </p:nvPr>
        </p:nvSpPr>
        <p:spPr bwMode="auto">
          <a:noFill/>
          <a:ln>
            <a:miter lim="800000"/>
            <a:headEnd/>
            <a:tailEnd/>
          </a:ln>
        </p:spPr>
        <p:txBody>
          <a:bodyPr/>
          <a:lstStyle/>
          <a:p>
            <a:fld id="{4ABB9414-8D91-4D26-B4C3-0DFDF7102580}" type="slidenum">
              <a:rPr lang="ar-SA" smtClean="0">
                <a:cs typeface="Arial" pitchFamily="34" charset="0"/>
              </a:rPr>
              <a:pPr/>
              <a:t>154</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28600"/>
            <a:ext cx="7446963" cy="1143000"/>
          </a:xfrm>
        </p:spPr>
        <p:txBody>
          <a:bodyPr/>
          <a:lstStyle/>
          <a:p>
            <a:pPr marL="441325" indent="-441325" algn="just" rtl="1" eaLnBrk="1" hangingPunct="1">
              <a:buFontTx/>
              <a:buChar char="•"/>
            </a:pPr>
            <a:r>
              <a:rPr lang="ar-SA" sz="3200" b="1" smtClean="0">
                <a:solidFill>
                  <a:srgbClr val="FF0000"/>
                </a:solidFill>
                <a:cs typeface="Arial" pitchFamily="34" charset="0"/>
              </a:rPr>
              <a:t>أهم تطبيقات برامج المحادثة في التعليم:</a:t>
            </a:r>
            <a:endParaRPr lang="en-US" sz="3200" b="1" smtClean="0">
              <a:solidFill>
                <a:srgbClr val="FF0000"/>
              </a:solidFill>
              <a:cs typeface="Arial" pitchFamily="34" charset="0"/>
            </a:endParaRPr>
          </a:p>
        </p:txBody>
      </p:sp>
      <p:sp>
        <p:nvSpPr>
          <p:cNvPr id="3" name="Content Placeholder 2"/>
          <p:cNvSpPr>
            <a:spLocks noGrp="1"/>
          </p:cNvSpPr>
          <p:nvPr>
            <p:ph sz="quarter" idx="4294967295"/>
          </p:nvPr>
        </p:nvSpPr>
        <p:spPr>
          <a:xfrm>
            <a:off x="152400" y="2057400"/>
            <a:ext cx="9518650" cy="3657600"/>
          </a:xfrm>
        </p:spPr>
        <p:txBody>
          <a:bodyPr/>
          <a:lstStyle/>
          <a:p>
            <a:pPr marL="533400" indent="-533400" algn="just" rtl="1" eaLnBrk="1" hangingPunct="1">
              <a:defRPr/>
            </a:pPr>
            <a:r>
              <a:rPr lang="ar-SA" sz="2800" dirty="0" smtClean="0">
                <a:cs typeface="+mn-cs"/>
              </a:rPr>
              <a:t>استخدامه كوسيلة لعقد الاجتماعات والمؤتمرات والندوات والدورات والدروس (في نفس الوقت). </a:t>
            </a:r>
            <a:endParaRPr lang="en-US" sz="2800" dirty="0" smtClean="0">
              <a:cs typeface="+mn-cs"/>
            </a:endParaRPr>
          </a:p>
          <a:p>
            <a:pPr marL="533400" indent="-533400" algn="just" rtl="1" eaLnBrk="1" hangingPunct="1">
              <a:defRPr/>
            </a:pPr>
            <a:r>
              <a:rPr lang="ar-SA" sz="2800" dirty="0" smtClean="0">
                <a:cs typeface="+mn-cs"/>
              </a:rPr>
              <a:t>بث المحاضرات والندوات والمؤتمرات من مقر ما إلى أي مكان في العالم.</a:t>
            </a:r>
            <a:endParaRPr lang="en-US" sz="2800" dirty="0" smtClean="0">
              <a:cs typeface="+mn-cs"/>
            </a:endParaRPr>
          </a:p>
          <a:p>
            <a:pPr marL="533400" indent="-533400" algn="just" rtl="1" eaLnBrk="1" hangingPunct="1">
              <a:defRPr/>
            </a:pPr>
            <a:r>
              <a:rPr lang="ar-SA" sz="2800" dirty="0" smtClean="0">
                <a:cs typeface="+mn-cs"/>
              </a:rPr>
              <a:t>استخدامها في التعليم عن بعد والتعليم الإلكتروني.</a:t>
            </a:r>
            <a:endParaRPr lang="en-US" sz="2800" dirty="0" smtClean="0">
              <a:cs typeface="+mn-cs"/>
            </a:endParaRPr>
          </a:p>
          <a:p>
            <a:pPr marL="533400" indent="-533400" algn="just" rtl="1" eaLnBrk="1" hangingPunct="1">
              <a:defRPr/>
            </a:pPr>
            <a:r>
              <a:rPr lang="ar-SA" sz="2800" dirty="0" smtClean="0">
                <a:cs typeface="+mn-cs"/>
              </a:rPr>
              <a:t>استضافة عالم أو أستاذ من أي مكان في العالم لإلقاء محاضرة على طلاب الجامعة بنفس الوقت وبتكلفة زهيدة</a:t>
            </a:r>
            <a:r>
              <a:rPr lang="en-US" sz="2800" dirty="0" smtClean="0">
                <a:cs typeface="+mn-cs"/>
              </a:rPr>
              <a:t>.</a:t>
            </a:r>
          </a:p>
          <a:p>
            <a:pPr marL="533400" indent="-533400" algn="just" rtl="1" eaLnBrk="1" hangingPunct="1">
              <a:defRPr/>
            </a:pPr>
            <a:r>
              <a:rPr lang="ar-SA" sz="2800" dirty="0" smtClean="0">
                <a:cs typeface="+mn-cs"/>
              </a:rPr>
              <a:t>عقد الدورات العلمية عبر الإنترنت.</a:t>
            </a:r>
            <a:endParaRPr lang="en-US" sz="2800" dirty="0" smtClean="0">
              <a:cs typeface="+mn-cs"/>
            </a:endParaRPr>
          </a:p>
          <a:p>
            <a:pPr marL="533400" indent="-533400" algn="just" rtl="1" eaLnBrk="1" hangingPunct="1">
              <a:defRPr/>
            </a:pPr>
            <a:endParaRPr lang="ar-EG" sz="2800" dirty="0" smtClean="0">
              <a:cs typeface="+mn-cs"/>
            </a:endParaRPr>
          </a:p>
        </p:txBody>
      </p:sp>
      <p:sp>
        <p:nvSpPr>
          <p:cNvPr id="41988" name="عنصر نائب لرقم الشريحة 3"/>
          <p:cNvSpPr>
            <a:spLocks noGrp="1"/>
          </p:cNvSpPr>
          <p:nvPr>
            <p:ph type="sldNum" sz="quarter" idx="10"/>
          </p:nvPr>
        </p:nvSpPr>
        <p:spPr bwMode="auto">
          <a:noFill/>
          <a:ln>
            <a:miter lim="800000"/>
            <a:headEnd/>
            <a:tailEnd/>
          </a:ln>
        </p:spPr>
        <p:txBody>
          <a:bodyPr/>
          <a:lstStyle/>
          <a:p>
            <a:fld id="{48E4B7C0-D746-4FDE-B972-DC8DE5446A1D}" type="slidenum">
              <a:rPr lang="ar-SA" smtClean="0">
                <a:cs typeface="Arial" pitchFamily="34" charset="0"/>
              </a:rPr>
              <a:pPr/>
              <a:t>155</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0" y="152400"/>
            <a:ext cx="5618163" cy="1143000"/>
          </a:xfrm>
        </p:spPr>
        <p:txBody>
          <a:bodyPr/>
          <a:lstStyle/>
          <a:p>
            <a:pPr marL="441325" indent="-441325" algn="just" rtl="1" eaLnBrk="1" hangingPunct="1">
              <a:buFontTx/>
              <a:buChar char="•"/>
            </a:pPr>
            <a:r>
              <a:rPr lang="ar-SA" sz="3600" b="1" smtClean="0">
                <a:solidFill>
                  <a:srgbClr val="FF0000"/>
                </a:solidFill>
                <a:cs typeface="Arial" pitchFamily="34" charset="0"/>
              </a:rPr>
              <a:t>دور المعلم في عصر الإنترنت:</a:t>
            </a:r>
            <a:endParaRPr lang="en-US" sz="3600" b="1" smtClean="0">
              <a:solidFill>
                <a:srgbClr val="FF0000"/>
              </a:solidFill>
              <a:cs typeface="Arial" pitchFamily="34" charset="0"/>
            </a:endParaRPr>
          </a:p>
        </p:txBody>
      </p:sp>
      <p:sp>
        <p:nvSpPr>
          <p:cNvPr id="3" name="Content Placeholder 2"/>
          <p:cNvSpPr>
            <a:spLocks noGrp="1"/>
          </p:cNvSpPr>
          <p:nvPr>
            <p:ph sz="quarter" idx="4294967295"/>
          </p:nvPr>
        </p:nvSpPr>
        <p:spPr>
          <a:xfrm>
            <a:off x="152400" y="1528763"/>
            <a:ext cx="9518650" cy="4567237"/>
          </a:xfrm>
        </p:spPr>
        <p:txBody>
          <a:bodyPr/>
          <a:lstStyle/>
          <a:p>
            <a:pPr algn="just" rtl="1" eaLnBrk="1" hangingPunct="1"/>
            <a:r>
              <a:rPr lang="ar-SA" sz="3400" smtClean="0">
                <a:cs typeface="Arial" pitchFamily="34" charset="0"/>
              </a:rPr>
              <a:t>إن استخدام </a:t>
            </a:r>
            <a:r>
              <a:rPr lang="ar-EG" sz="3400" smtClean="0">
                <a:cs typeface="Arial" pitchFamily="34" charset="0"/>
              </a:rPr>
              <a:t>ا</a:t>
            </a:r>
            <a:r>
              <a:rPr lang="ar-SA" sz="3400" smtClean="0">
                <a:cs typeface="Arial" pitchFamily="34" charset="0"/>
              </a:rPr>
              <a:t>لتكنولوجيا و</a:t>
            </a:r>
            <a:r>
              <a:rPr lang="ar-EG" sz="3400" smtClean="0">
                <a:cs typeface="Arial" pitchFamily="34" charset="0"/>
              </a:rPr>
              <a:t>الإنترنت</a:t>
            </a:r>
            <a:r>
              <a:rPr lang="ar-SA" sz="3400" smtClean="0">
                <a:cs typeface="Arial" pitchFamily="34" charset="0"/>
              </a:rPr>
              <a:t> أثر في طريقة أداء المعلم والمتعلم، حيث صنع طريقة جديدة للتعليم ألا وهي طريقة التعليم عن بعد</a:t>
            </a:r>
            <a:r>
              <a:rPr lang="ar-EG" sz="3400" smtClean="0">
                <a:cs typeface="Arial" pitchFamily="34" charset="0"/>
              </a:rPr>
              <a:t>.</a:t>
            </a:r>
          </a:p>
          <a:p>
            <a:pPr algn="just" rtl="1" eaLnBrk="1" hangingPunct="1"/>
            <a:r>
              <a:rPr lang="ar-EG" sz="3400" smtClean="0">
                <a:cs typeface="Arial" pitchFamily="34" charset="0"/>
              </a:rPr>
              <a:t> </a:t>
            </a:r>
            <a:r>
              <a:rPr lang="ar-SA" sz="3400" smtClean="0">
                <a:cs typeface="Arial" pitchFamily="34" charset="0"/>
              </a:rPr>
              <a:t>وتتطلب هذه الطريقة من المعلم أن يلعب أدواراً تختلف عن الدور التقليدي </a:t>
            </a:r>
            <a:r>
              <a:rPr lang="en-US" sz="3400" smtClean="0">
                <a:cs typeface="Arial" pitchFamily="34" charset="0"/>
              </a:rPr>
              <a:t>)</a:t>
            </a:r>
            <a:r>
              <a:rPr lang="ar-EG" sz="3400" smtClean="0">
                <a:cs typeface="Arial" pitchFamily="34" charset="0"/>
              </a:rPr>
              <a:t>ت</a:t>
            </a:r>
            <a:r>
              <a:rPr lang="ar-SA" sz="3400" smtClean="0">
                <a:cs typeface="Arial" pitchFamily="34" charset="0"/>
              </a:rPr>
              <a:t>حد</a:t>
            </a:r>
            <a:r>
              <a:rPr lang="ar-EG" sz="3400" smtClean="0">
                <a:cs typeface="Arial" pitchFamily="34" charset="0"/>
              </a:rPr>
              <a:t>ي</a:t>
            </a:r>
            <a:r>
              <a:rPr lang="ar-SA" sz="3400" smtClean="0">
                <a:cs typeface="Arial" pitchFamily="34" charset="0"/>
              </a:rPr>
              <a:t>د </a:t>
            </a:r>
            <a:r>
              <a:rPr lang="ar-EG" sz="3400" smtClean="0">
                <a:cs typeface="Arial" pitchFamily="34" charset="0"/>
              </a:rPr>
              <a:t>ا</a:t>
            </a:r>
            <a:r>
              <a:rPr lang="ar-SA" sz="3400" smtClean="0">
                <a:cs typeface="Arial" pitchFamily="34" charset="0"/>
              </a:rPr>
              <a:t>لمادة الدراسية، شارح معلومات الكتاب المدرسي</a:t>
            </a:r>
            <a:r>
              <a:rPr lang="en-US" sz="3400" smtClean="0">
                <a:cs typeface="Arial" pitchFamily="34" charset="0"/>
              </a:rPr>
              <a:t>(</a:t>
            </a:r>
            <a:r>
              <a:rPr lang="ar-SA" sz="3400" smtClean="0">
                <a:cs typeface="Arial" pitchFamily="34" charset="0"/>
              </a:rPr>
              <a:t>، فاصبح دوره يرتكز على تخطيط العملية التعليمية وتصميمها واعدادها، علاوة على كونه مشرفا ومديرا وموجها ومرشدا ومقيما لها</a:t>
            </a:r>
            <a:r>
              <a:rPr lang="ar-EG" sz="3400" smtClean="0">
                <a:cs typeface="Arial" pitchFamily="34" charset="0"/>
              </a:rPr>
              <a:t>.</a:t>
            </a:r>
            <a:endParaRPr lang="en-US" sz="3400" smtClean="0">
              <a:cs typeface="Arial" pitchFamily="34" charset="0"/>
            </a:endParaRPr>
          </a:p>
          <a:p>
            <a:pPr algn="just" rtl="1" eaLnBrk="1" hangingPunct="1"/>
            <a:endParaRPr lang="ar-EG" sz="3400" smtClean="0">
              <a:cs typeface="Arial" pitchFamily="34" charset="0"/>
            </a:endParaRPr>
          </a:p>
          <a:p>
            <a:pPr algn="just" rtl="1" eaLnBrk="1" hangingPunct="1"/>
            <a:endParaRPr lang="en-US" sz="3400" smtClean="0">
              <a:cs typeface="Arial" pitchFamily="34" charset="0"/>
            </a:endParaRPr>
          </a:p>
        </p:txBody>
      </p:sp>
      <p:sp>
        <p:nvSpPr>
          <p:cNvPr id="43012" name="عنصر نائب لرقم الشريحة 3"/>
          <p:cNvSpPr>
            <a:spLocks noGrp="1"/>
          </p:cNvSpPr>
          <p:nvPr>
            <p:ph type="sldNum" sz="quarter" idx="10"/>
          </p:nvPr>
        </p:nvSpPr>
        <p:spPr bwMode="auto">
          <a:noFill/>
          <a:ln>
            <a:miter lim="800000"/>
            <a:headEnd/>
            <a:tailEnd/>
          </a:ln>
        </p:spPr>
        <p:txBody>
          <a:bodyPr/>
          <a:lstStyle/>
          <a:p>
            <a:fld id="{EDB9E9AD-2BA2-45A9-B5CC-346D46FD3938}" type="slidenum">
              <a:rPr lang="ar-SA" smtClean="0">
                <a:cs typeface="Arial" pitchFamily="34" charset="0"/>
              </a:rPr>
              <a:pPr/>
              <a:t>156</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8528050" cy="1143000"/>
          </a:xfrm>
        </p:spPr>
        <p:txBody>
          <a:bodyPr/>
          <a:lstStyle/>
          <a:p>
            <a:pPr marL="441325" indent="-441325" algn="just" rtl="1" eaLnBrk="1" hangingPunct="1">
              <a:buFontTx/>
              <a:buChar char="•"/>
            </a:pPr>
            <a:r>
              <a:rPr lang="ar-SA" sz="2400" b="1" smtClean="0">
                <a:solidFill>
                  <a:srgbClr val="FF0000"/>
                </a:solidFill>
                <a:cs typeface="Arial" pitchFamily="34" charset="0"/>
              </a:rPr>
              <a:t>للمعلم في عصر الإنترنت والتعلم عن بعد دور مرتبط بأربع مجالات واسعة هي:</a:t>
            </a:r>
            <a:endParaRPr lang="en-US" sz="2400" b="1" smtClean="0">
              <a:solidFill>
                <a:srgbClr val="FF0000"/>
              </a:solidFill>
              <a:cs typeface="Arial" pitchFamily="34" charset="0"/>
            </a:endParaRPr>
          </a:p>
        </p:txBody>
      </p:sp>
      <p:sp>
        <p:nvSpPr>
          <p:cNvPr id="3" name="Content Placeholder 2"/>
          <p:cNvSpPr>
            <a:spLocks noGrp="1"/>
          </p:cNvSpPr>
          <p:nvPr>
            <p:ph sz="quarter" idx="4294967295"/>
          </p:nvPr>
        </p:nvSpPr>
        <p:spPr>
          <a:xfrm>
            <a:off x="77788" y="2305050"/>
            <a:ext cx="9518650" cy="3181350"/>
          </a:xfrm>
        </p:spPr>
        <p:txBody>
          <a:bodyPr/>
          <a:lstStyle/>
          <a:p>
            <a:pPr marL="742950" indent="-742950" algn="just" rtl="1" eaLnBrk="1" hangingPunct="1">
              <a:buFont typeface="Calibri" pitchFamily="34" charset="0"/>
              <a:buAutoNum type="arabicPeriod"/>
            </a:pPr>
            <a:r>
              <a:rPr lang="ar-SA" sz="3600" smtClean="0">
                <a:cs typeface="Arial" pitchFamily="34" charset="0"/>
              </a:rPr>
              <a:t>تصميم التعليم. </a:t>
            </a:r>
            <a:endParaRPr lang="en-US" sz="3600" smtClean="0">
              <a:cs typeface="Arial" pitchFamily="34" charset="0"/>
            </a:endParaRPr>
          </a:p>
          <a:p>
            <a:pPr marL="742950" indent="-742950" algn="just" rtl="1" eaLnBrk="1" hangingPunct="1">
              <a:buFont typeface="Calibri" pitchFamily="34" charset="0"/>
              <a:buAutoNum type="arabicPeriod"/>
            </a:pPr>
            <a:r>
              <a:rPr lang="ar-SA" sz="3600" smtClean="0">
                <a:cs typeface="Arial" pitchFamily="34" charset="0"/>
              </a:rPr>
              <a:t>توظيف التقنيات. </a:t>
            </a:r>
            <a:endParaRPr lang="en-US" sz="3600" smtClean="0">
              <a:cs typeface="Arial" pitchFamily="34" charset="0"/>
            </a:endParaRPr>
          </a:p>
          <a:p>
            <a:pPr marL="742950" indent="-742950" algn="just" rtl="1" eaLnBrk="1" hangingPunct="1">
              <a:buFont typeface="Calibri" pitchFamily="34" charset="0"/>
              <a:buAutoNum type="arabicPeriod"/>
            </a:pPr>
            <a:r>
              <a:rPr lang="ar-SA" sz="3600" smtClean="0">
                <a:cs typeface="Arial" pitchFamily="34" charset="0"/>
              </a:rPr>
              <a:t>تشجيع تفاعل الطلاب. </a:t>
            </a:r>
            <a:endParaRPr lang="en-US" sz="3600" smtClean="0">
              <a:cs typeface="Arial" pitchFamily="34" charset="0"/>
            </a:endParaRPr>
          </a:p>
          <a:p>
            <a:pPr marL="742950" indent="-742950" algn="just" rtl="1" eaLnBrk="1" hangingPunct="1">
              <a:buFont typeface="Calibri" pitchFamily="34" charset="0"/>
              <a:buAutoNum type="arabicPeriod"/>
            </a:pPr>
            <a:r>
              <a:rPr lang="ar-SA" sz="3600" smtClean="0">
                <a:cs typeface="Arial" pitchFamily="34" charset="0"/>
              </a:rPr>
              <a:t>تطوير التعلم الذاتي للطلاب.</a:t>
            </a:r>
            <a:r>
              <a:rPr lang="en-US" sz="3600" smtClean="0">
                <a:cs typeface="Arial" pitchFamily="34" charset="0"/>
              </a:rPr>
              <a:t> </a:t>
            </a:r>
          </a:p>
          <a:p>
            <a:pPr marL="742950" indent="-742950" algn="just" rtl="1" eaLnBrk="1" hangingPunct="1">
              <a:buFont typeface="Calibri" pitchFamily="34" charset="0"/>
              <a:buAutoNum type="arabicPeriod"/>
            </a:pPr>
            <a:endParaRPr lang="ar-EG" sz="3600" smtClean="0">
              <a:cs typeface="Arial" pitchFamily="34" charset="0"/>
            </a:endParaRPr>
          </a:p>
        </p:txBody>
      </p:sp>
      <p:sp>
        <p:nvSpPr>
          <p:cNvPr id="44036" name="عنصر نائب لرقم الشريحة 3"/>
          <p:cNvSpPr>
            <a:spLocks noGrp="1"/>
          </p:cNvSpPr>
          <p:nvPr>
            <p:ph type="sldNum" sz="quarter" idx="10"/>
          </p:nvPr>
        </p:nvSpPr>
        <p:spPr bwMode="auto">
          <a:noFill/>
          <a:ln>
            <a:miter lim="800000"/>
            <a:headEnd/>
            <a:tailEnd/>
          </a:ln>
        </p:spPr>
        <p:txBody>
          <a:bodyPr/>
          <a:lstStyle/>
          <a:p>
            <a:fld id="{4952AA52-E6AF-4980-A050-D42845F3CF7D}" type="slidenum">
              <a:rPr lang="ar-SA" smtClean="0">
                <a:cs typeface="Arial" pitchFamily="34" charset="0"/>
              </a:rPr>
              <a:pPr/>
              <a:t>157</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8200" y="152400"/>
            <a:ext cx="4724400" cy="1143000"/>
          </a:xfrm>
        </p:spPr>
        <p:txBody>
          <a:bodyPr/>
          <a:lstStyle/>
          <a:p>
            <a:pPr marL="441325" indent="-441325" algn="just" rtl="1" eaLnBrk="1" hangingPunct="1">
              <a:buFontTx/>
              <a:buChar char="•"/>
            </a:pPr>
            <a:r>
              <a:rPr lang="ar-SA" sz="3200" b="1" smtClean="0">
                <a:solidFill>
                  <a:srgbClr val="FF0000"/>
                </a:solidFill>
                <a:cs typeface="Arial" pitchFamily="34" charset="0"/>
              </a:rPr>
              <a:t>أولاً: تصميم التعليم:</a:t>
            </a:r>
            <a:endParaRPr lang="en-US" sz="3200" b="1" smtClean="0">
              <a:solidFill>
                <a:srgbClr val="FF0000"/>
              </a:solidFill>
              <a:cs typeface="Arial" pitchFamily="34" charset="0"/>
            </a:endParaRPr>
          </a:p>
        </p:txBody>
      </p:sp>
      <p:sp>
        <p:nvSpPr>
          <p:cNvPr id="3" name="Content Placeholder 2"/>
          <p:cNvSpPr>
            <a:spLocks noGrp="1"/>
          </p:cNvSpPr>
          <p:nvPr>
            <p:ph sz="quarter" idx="4294967295"/>
          </p:nvPr>
        </p:nvSpPr>
        <p:spPr>
          <a:xfrm>
            <a:off x="152400" y="1509713"/>
            <a:ext cx="9518650" cy="4129087"/>
          </a:xfrm>
        </p:spPr>
        <p:txBody>
          <a:bodyPr>
            <a:noAutofit/>
          </a:bodyPr>
          <a:lstStyle/>
          <a:p>
            <a:pPr algn="just" rtl="1" eaLnBrk="1" hangingPunct="1">
              <a:defRPr/>
            </a:pPr>
            <a:r>
              <a:rPr lang="ar-SA" sz="3600" dirty="0" smtClean="0"/>
              <a:t>مع تطور العصر وانتشار الحاسب الآلي التعليمي </a:t>
            </a:r>
            <a:r>
              <a:rPr lang="ar-EG" sz="3600" dirty="0" smtClean="0"/>
              <a:t>أ</a:t>
            </a:r>
            <a:r>
              <a:rPr lang="ar-SA" sz="3600" dirty="0" smtClean="0"/>
              <a:t>صبح لزاما على المعلم أن يتزود بمهارات المصمم التعليمي</a:t>
            </a:r>
            <a:r>
              <a:rPr lang="ar-EG" sz="3600" dirty="0" smtClean="0"/>
              <a:t>.</a:t>
            </a:r>
          </a:p>
          <a:p>
            <a:pPr algn="just" rtl="1" eaLnBrk="1" hangingPunct="1">
              <a:defRPr/>
            </a:pPr>
            <a:r>
              <a:rPr lang="ar-SA" sz="3600" dirty="0" smtClean="0">
                <a:solidFill>
                  <a:srgbClr val="00B0F0"/>
                </a:solidFill>
              </a:rPr>
              <a:t>دور المصمم التعليمي</a:t>
            </a:r>
            <a:r>
              <a:rPr lang="ar-EG" sz="3600" dirty="0" smtClean="0">
                <a:solidFill>
                  <a:srgbClr val="00B0F0"/>
                </a:solidFill>
              </a:rPr>
              <a:t>:</a:t>
            </a:r>
            <a:r>
              <a:rPr lang="ar-SA" sz="3600" dirty="0" smtClean="0">
                <a:solidFill>
                  <a:srgbClr val="00B0F0"/>
                </a:solidFill>
              </a:rPr>
              <a:t> </a:t>
            </a:r>
            <a:r>
              <a:rPr lang="ar-SA" sz="3600" dirty="0" smtClean="0"/>
              <a:t>تصميم المادة الدراسية بهدف</a:t>
            </a:r>
            <a:r>
              <a:rPr lang="ar-EG" sz="3600" dirty="0" smtClean="0"/>
              <a:t>:</a:t>
            </a:r>
          </a:p>
          <a:p>
            <a:pPr indent="22225" algn="just" rtl="1" eaLnBrk="1" hangingPunct="1">
              <a:buFont typeface="Arial" pitchFamily="34" charset="0"/>
              <a:buNone/>
              <a:defRPr/>
            </a:pPr>
            <a:r>
              <a:rPr lang="ar-SA" sz="3600" dirty="0" smtClean="0"/>
              <a:t>وضع أهدافها وتحليل محتواها وتنظيمها واختيار الطرائق التعليمية المناسبة لها واقتراح الادوات والمواد والأجهزة والوسائل التعليمية اللازمة لتعليمها وتصميم الاختبارات التقويمية لمحتواها.</a:t>
            </a:r>
            <a:endParaRPr lang="ar-EG" sz="3600" dirty="0" smtClean="0"/>
          </a:p>
        </p:txBody>
      </p:sp>
      <p:sp>
        <p:nvSpPr>
          <p:cNvPr id="45060" name="عنصر نائب لرقم الشريحة 3"/>
          <p:cNvSpPr>
            <a:spLocks noGrp="1"/>
          </p:cNvSpPr>
          <p:nvPr>
            <p:ph type="sldNum" sz="quarter" idx="10"/>
          </p:nvPr>
        </p:nvSpPr>
        <p:spPr bwMode="auto">
          <a:noFill/>
          <a:ln>
            <a:miter lim="800000"/>
            <a:headEnd/>
            <a:tailEnd/>
          </a:ln>
        </p:spPr>
        <p:txBody>
          <a:bodyPr/>
          <a:lstStyle/>
          <a:p>
            <a:fld id="{FA819241-D8AD-4E54-979C-A1E3C8ECA9D4}" type="slidenum">
              <a:rPr lang="ar-SA" smtClean="0">
                <a:cs typeface="Arial" pitchFamily="34" charset="0"/>
              </a:rPr>
              <a:pPr/>
              <a:t>158</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228600"/>
            <a:ext cx="4779963" cy="1143000"/>
          </a:xfrm>
        </p:spPr>
        <p:txBody>
          <a:bodyPr/>
          <a:lstStyle/>
          <a:p>
            <a:pPr marL="441325" indent="-441325" algn="just" rtl="1" eaLnBrk="1" hangingPunct="1">
              <a:buFontTx/>
              <a:buChar char="•"/>
            </a:pPr>
            <a:r>
              <a:rPr lang="ar-SA" sz="3600" b="1" smtClean="0">
                <a:solidFill>
                  <a:srgbClr val="FF0000"/>
                </a:solidFill>
                <a:cs typeface="Arial" pitchFamily="34" charset="0"/>
              </a:rPr>
              <a:t>ثانياً: توظيف التقنيات:</a:t>
            </a:r>
            <a:endParaRPr lang="en-US" sz="3600" b="1" smtClean="0">
              <a:solidFill>
                <a:srgbClr val="FF0000"/>
              </a:solidFill>
              <a:cs typeface="Arial" pitchFamily="34" charset="0"/>
            </a:endParaRPr>
          </a:p>
        </p:txBody>
      </p:sp>
      <p:sp>
        <p:nvSpPr>
          <p:cNvPr id="3" name="Content Placeholder 2"/>
          <p:cNvSpPr>
            <a:spLocks noGrp="1"/>
          </p:cNvSpPr>
          <p:nvPr>
            <p:ph sz="quarter" idx="4294967295"/>
          </p:nvPr>
        </p:nvSpPr>
        <p:spPr>
          <a:xfrm>
            <a:off x="157163" y="1795463"/>
            <a:ext cx="9596437" cy="3386137"/>
          </a:xfrm>
        </p:spPr>
        <p:txBody>
          <a:bodyPr/>
          <a:lstStyle/>
          <a:p>
            <a:pPr algn="just" rtl="1" eaLnBrk="1" hangingPunct="1"/>
            <a:r>
              <a:rPr lang="ar-SA" smtClean="0">
                <a:cs typeface="Arial" pitchFamily="34" charset="0"/>
              </a:rPr>
              <a:t>إن دور المعلم الذي يستخدم التقنيات في التعليم عن بعد يتلخص في المهام التالية:</a:t>
            </a:r>
            <a:endParaRPr lang="en-US" smtClean="0">
              <a:cs typeface="Arial" pitchFamily="34" charset="0"/>
            </a:endParaRPr>
          </a:p>
          <a:p>
            <a:pPr algn="just" rtl="1" eaLnBrk="1" hangingPunct="1">
              <a:buFont typeface="Calibri" pitchFamily="34" charset="0"/>
              <a:buAutoNum type="arabicPeriod"/>
            </a:pPr>
            <a:r>
              <a:rPr lang="ar-SA" smtClean="0">
                <a:cs typeface="Arial" pitchFamily="34" charset="0"/>
              </a:rPr>
              <a:t>دور الشارح باستخدام الوسائل التقنية</a:t>
            </a:r>
            <a:r>
              <a:rPr lang="ar-EG" smtClean="0">
                <a:cs typeface="Arial" pitchFamily="34" charset="0"/>
              </a:rPr>
              <a:t>.</a:t>
            </a:r>
            <a:endParaRPr lang="en-US" smtClean="0">
              <a:cs typeface="Arial" pitchFamily="34" charset="0"/>
            </a:endParaRPr>
          </a:p>
          <a:p>
            <a:pPr algn="just" rtl="1" eaLnBrk="1" hangingPunct="1">
              <a:buFont typeface="Calibri" pitchFamily="34" charset="0"/>
              <a:buAutoNum type="arabicPeriod"/>
            </a:pPr>
            <a:r>
              <a:rPr lang="ar-SA" smtClean="0">
                <a:cs typeface="Arial" pitchFamily="34" charset="0"/>
              </a:rPr>
              <a:t>دور المشجع على التفاعل في العملية التعليمية التعلمية</a:t>
            </a:r>
            <a:r>
              <a:rPr lang="ar-EG" smtClean="0">
                <a:cs typeface="Arial" pitchFamily="34" charset="0"/>
              </a:rPr>
              <a:t>.</a:t>
            </a:r>
            <a:endParaRPr lang="en-US" smtClean="0">
              <a:cs typeface="Arial" pitchFamily="34" charset="0"/>
            </a:endParaRPr>
          </a:p>
          <a:p>
            <a:pPr algn="just" rtl="1" eaLnBrk="1" hangingPunct="1">
              <a:buFont typeface="Calibri" pitchFamily="34" charset="0"/>
              <a:buAutoNum type="arabicPeriod"/>
            </a:pPr>
            <a:r>
              <a:rPr lang="ar-SA" smtClean="0">
                <a:cs typeface="Arial" pitchFamily="34" charset="0"/>
              </a:rPr>
              <a:t>دور المشجع على توليد المعرفة والإبداع</a:t>
            </a:r>
            <a:r>
              <a:rPr lang="ar-EG" smtClean="0">
                <a:cs typeface="Arial" pitchFamily="34" charset="0"/>
              </a:rPr>
              <a:t>.</a:t>
            </a:r>
            <a:r>
              <a:rPr lang="ar-SA" smtClean="0">
                <a:cs typeface="Arial" pitchFamily="34" charset="0"/>
              </a:rPr>
              <a:t>ش</a:t>
            </a:r>
            <a:endParaRPr lang="en-US" smtClean="0">
              <a:cs typeface="Arial" pitchFamily="34" charset="0"/>
            </a:endParaRPr>
          </a:p>
        </p:txBody>
      </p:sp>
      <p:sp>
        <p:nvSpPr>
          <p:cNvPr id="46084" name="عنصر نائب لرقم الشريحة 3"/>
          <p:cNvSpPr>
            <a:spLocks noGrp="1"/>
          </p:cNvSpPr>
          <p:nvPr>
            <p:ph type="sldNum" sz="quarter" idx="10"/>
          </p:nvPr>
        </p:nvSpPr>
        <p:spPr bwMode="auto">
          <a:noFill/>
          <a:ln>
            <a:miter lim="800000"/>
            <a:headEnd/>
            <a:tailEnd/>
          </a:ln>
        </p:spPr>
        <p:txBody>
          <a:bodyPr/>
          <a:lstStyle/>
          <a:p>
            <a:fld id="{67DEC93A-858E-40E4-A36B-EC98A977B842}" type="slidenum">
              <a:rPr lang="ar-SA" smtClean="0">
                <a:cs typeface="Arial" pitchFamily="34" charset="0"/>
              </a:rPr>
              <a:pPr/>
              <a:t>159</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152400"/>
            <a:ext cx="5846763" cy="1143000"/>
          </a:xfrm>
        </p:spPr>
        <p:txBody>
          <a:bodyPr/>
          <a:lstStyle/>
          <a:p>
            <a:pPr marL="441325" indent="-441325" algn="just" rtl="1" eaLnBrk="1" hangingPunct="1">
              <a:buFontTx/>
              <a:buChar char="•"/>
            </a:pPr>
            <a:r>
              <a:rPr lang="ar-SA" sz="3600" b="1" smtClean="0">
                <a:solidFill>
                  <a:srgbClr val="FF0000"/>
                </a:solidFill>
                <a:cs typeface="Arial" pitchFamily="34" charset="0"/>
              </a:rPr>
              <a:t>ثالثاً: تشجيع تفاعل الطلاب:</a:t>
            </a:r>
            <a:endParaRPr lang="en-US" sz="3600" b="1" smtClean="0">
              <a:solidFill>
                <a:srgbClr val="FF0000"/>
              </a:solidFill>
              <a:cs typeface="Arial" pitchFamily="34" charset="0"/>
            </a:endParaRPr>
          </a:p>
        </p:txBody>
      </p:sp>
      <p:sp>
        <p:nvSpPr>
          <p:cNvPr id="3" name="Content Placeholder 2"/>
          <p:cNvSpPr>
            <a:spLocks noGrp="1"/>
          </p:cNvSpPr>
          <p:nvPr>
            <p:ph sz="quarter" idx="4294967295"/>
          </p:nvPr>
        </p:nvSpPr>
        <p:spPr>
          <a:xfrm>
            <a:off x="309563" y="1643063"/>
            <a:ext cx="9518650" cy="3538537"/>
          </a:xfrm>
        </p:spPr>
        <p:txBody>
          <a:bodyPr>
            <a:noAutofit/>
          </a:bodyPr>
          <a:lstStyle/>
          <a:p>
            <a:pPr algn="just" rtl="1" eaLnBrk="1" hangingPunct="1">
              <a:defRPr/>
            </a:pPr>
            <a:r>
              <a:rPr lang="ar-SA" dirty="0" smtClean="0">
                <a:solidFill>
                  <a:srgbClr val="0070C0"/>
                </a:solidFill>
              </a:rPr>
              <a:t>هناك أربعة أنواع من التفاعل</a:t>
            </a:r>
            <a:r>
              <a:rPr lang="ar-EG" dirty="0" smtClean="0">
                <a:solidFill>
                  <a:srgbClr val="0070C0"/>
                </a:solidFill>
              </a:rPr>
              <a:t>:</a:t>
            </a:r>
          </a:p>
          <a:p>
            <a:pPr marL="1155700" indent="-742950" algn="just" rtl="1" eaLnBrk="1" hangingPunct="1">
              <a:buFont typeface="+mj-lt"/>
              <a:buAutoNum type="arabicPeriod"/>
              <a:defRPr/>
            </a:pPr>
            <a:r>
              <a:rPr lang="ar-SA" dirty="0" smtClean="0"/>
              <a:t>تفاعل المتعلم مع المحتوى</a:t>
            </a:r>
            <a:r>
              <a:rPr lang="ar-EG" dirty="0" smtClean="0"/>
              <a:t>.</a:t>
            </a:r>
            <a:endParaRPr lang="en-US" dirty="0" smtClean="0"/>
          </a:p>
          <a:p>
            <a:pPr marL="1155700" indent="-742950" algn="just" rtl="1" eaLnBrk="1" hangingPunct="1">
              <a:buFont typeface="+mj-lt"/>
              <a:buAutoNum type="arabicPeriod"/>
              <a:defRPr/>
            </a:pPr>
            <a:r>
              <a:rPr lang="ar-SA" dirty="0" smtClean="0"/>
              <a:t>تفاعل المتعلم مع المشرف</a:t>
            </a:r>
            <a:r>
              <a:rPr lang="ar-EG" dirty="0" smtClean="0"/>
              <a:t>.</a:t>
            </a:r>
            <a:r>
              <a:rPr lang="ar-SA" dirty="0" smtClean="0"/>
              <a:t> </a:t>
            </a:r>
            <a:endParaRPr lang="en-US" dirty="0" smtClean="0"/>
          </a:p>
          <a:p>
            <a:pPr marL="1155700" indent="-742950" algn="just" rtl="1" eaLnBrk="1" hangingPunct="1">
              <a:buFont typeface="+mj-lt"/>
              <a:buAutoNum type="arabicPeriod"/>
              <a:defRPr/>
            </a:pPr>
            <a:r>
              <a:rPr lang="ar-SA" dirty="0" smtClean="0"/>
              <a:t>تفاعل المتعلم مع المتعلم</a:t>
            </a:r>
            <a:r>
              <a:rPr lang="ar-EG" dirty="0" smtClean="0"/>
              <a:t>.</a:t>
            </a:r>
            <a:endParaRPr lang="en-US" dirty="0" smtClean="0"/>
          </a:p>
          <a:p>
            <a:pPr marL="1155700" indent="-742950" algn="just" rtl="1" eaLnBrk="1" hangingPunct="1">
              <a:buFont typeface="+mj-lt"/>
              <a:buAutoNum type="arabicPeriod"/>
              <a:defRPr/>
            </a:pPr>
            <a:r>
              <a:rPr lang="ar-SA" dirty="0" smtClean="0"/>
              <a:t>تفاعل المتعلم مع نفسه</a:t>
            </a:r>
            <a:r>
              <a:rPr lang="ar-EG" dirty="0" smtClean="0"/>
              <a:t>.</a:t>
            </a:r>
            <a:endParaRPr lang="en-US" dirty="0" smtClean="0"/>
          </a:p>
        </p:txBody>
      </p:sp>
      <p:sp>
        <p:nvSpPr>
          <p:cNvPr id="47108" name="عنصر نائب لرقم الشريحة 3"/>
          <p:cNvSpPr>
            <a:spLocks noGrp="1"/>
          </p:cNvSpPr>
          <p:nvPr>
            <p:ph type="sldNum" sz="quarter" idx="10"/>
          </p:nvPr>
        </p:nvSpPr>
        <p:spPr bwMode="auto">
          <a:noFill/>
          <a:ln>
            <a:miter lim="800000"/>
            <a:headEnd/>
            <a:tailEnd/>
          </a:ln>
        </p:spPr>
        <p:txBody>
          <a:bodyPr/>
          <a:lstStyle/>
          <a:p>
            <a:fld id="{B52C0D32-68C5-4075-9B73-4CF8E384A409}" type="slidenum">
              <a:rPr lang="ar-SA" smtClean="0">
                <a:cs typeface="Arial" pitchFamily="34" charset="0"/>
              </a:rPr>
              <a:pPr/>
              <a:t>160</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152400"/>
            <a:ext cx="6684963" cy="1143000"/>
          </a:xfrm>
        </p:spPr>
        <p:txBody>
          <a:bodyPr/>
          <a:lstStyle/>
          <a:p>
            <a:pPr marL="441325" indent="-441325" algn="just" rtl="1" eaLnBrk="1" hangingPunct="1">
              <a:buFontTx/>
              <a:buChar char="•"/>
            </a:pPr>
            <a:r>
              <a:rPr lang="ar-SA" sz="3200" b="1" smtClean="0">
                <a:solidFill>
                  <a:srgbClr val="FF0000"/>
                </a:solidFill>
                <a:cs typeface="Arial" pitchFamily="34" charset="0"/>
              </a:rPr>
              <a:t>رابعاً: تطوير التعلم الذاتي للطلاب:</a:t>
            </a:r>
            <a:endParaRPr lang="en-US" sz="3200" b="1" smtClean="0">
              <a:solidFill>
                <a:srgbClr val="FF0000"/>
              </a:solidFill>
              <a:cs typeface="Arial" pitchFamily="34" charset="0"/>
            </a:endParaRPr>
          </a:p>
        </p:txBody>
      </p:sp>
      <p:sp>
        <p:nvSpPr>
          <p:cNvPr id="3" name="Content Placeholder 2"/>
          <p:cNvSpPr>
            <a:spLocks noGrp="1"/>
          </p:cNvSpPr>
          <p:nvPr>
            <p:ph sz="quarter" idx="4294967295"/>
          </p:nvPr>
        </p:nvSpPr>
        <p:spPr>
          <a:xfrm>
            <a:off x="228600" y="1795463"/>
            <a:ext cx="9518650" cy="3233737"/>
          </a:xfrm>
        </p:spPr>
        <p:txBody>
          <a:bodyPr/>
          <a:lstStyle/>
          <a:p>
            <a:pPr algn="just" rtl="1" eaLnBrk="1" hangingPunct="1"/>
            <a:r>
              <a:rPr lang="ar-SA" smtClean="0">
                <a:cs typeface="Arial" pitchFamily="34" charset="0"/>
              </a:rPr>
              <a:t>التعلم الذاتي هو قدرة الطلاب على المشاركة بنشاط في تعليمهم، فالتعلم الذاتي هو قدرة المتعلم على الممارسة والاستقلال بشكل كبير في تقرير ما هو نافع للتعلم وكيف يقترب من مهمة التعلم.</a:t>
            </a:r>
            <a:endParaRPr lang="en-US" smtClean="0">
              <a:cs typeface="Arial" pitchFamily="34" charset="0"/>
            </a:endParaRPr>
          </a:p>
          <a:p>
            <a:pPr algn="just" rtl="1" eaLnBrk="1" hangingPunct="1"/>
            <a:r>
              <a:rPr lang="ar-SA" smtClean="0">
                <a:cs typeface="Arial" pitchFamily="34" charset="0"/>
              </a:rPr>
              <a:t> إنه محاولة لحفز الطلبة لغرض الاستجابة الشخصية وإشراك المراقبة الذاتية والإدارة الذاتية لعملية بناء وتحقيق معنى ومخرجات التعلم الجيد.</a:t>
            </a:r>
            <a:endParaRPr lang="en-US" smtClean="0">
              <a:cs typeface="Arial" pitchFamily="34" charset="0"/>
            </a:endParaRPr>
          </a:p>
          <a:p>
            <a:pPr algn="just" rtl="1" eaLnBrk="1" hangingPunct="1"/>
            <a:endParaRPr lang="ar-EG" smtClean="0">
              <a:cs typeface="Arial" pitchFamily="34" charset="0"/>
            </a:endParaRPr>
          </a:p>
        </p:txBody>
      </p:sp>
      <p:sp>
        <p:nvSpPr>
          <p:cNvPr id="48132" name="عنصر نائب لرقم الشريحة 3"/>
          <p:cNvSpPr>
            <a:spLocks noGrp="1"/>
          </p:cNvSpPr>
          <p:nvPr>
            <p:ph type="sldNum" sz="quarter" idx="10"/>
          </p:nvPr>
        </p:nvSpPr>
        <p:spPr bwMode="auto">
          <a:noFill/>
          <a:ln>
            <a:miter lim="800000"/>
            <a:headEnd/>
            <a:tailEnd/>
          </a:ln>
        </p:spPr>
        <p:txBody>
          <a:bodyPr/>
          <a:lstStyle/>
          <a:p>
            <a:fld id="{1DF3185C-0919-4C21-B794-F4FA44DD5DEE}" type="slidenum">
              <a:rPr lang="ar-SA" smtClean="0">
                <a:cs typeface="Arial" pitchFamily="34" charset="0"/>
              </a:rPr>
              <a:pPr/>
              <a:t>161</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14339" name="Slide Number Placeholder 2"/>
          <p:cNvSpPr>
            <a:spLocks noGrp="1"/>
          </p:cNvSpPr>
          <p:nvPr>
            <p:ph type="sldNum" sz="quarter" idx="10"/>
          </p:nvPr>
        </p:nvSpPr>
        <p:spPr bwMode="auto">
          <a:noFill/>
          <a:ln>
            <a:miter lim="800000"/>
            <a:headEnd/>
            <a:tailEnd/>
          </a:ln>
        </p:spPr>
        <p:txBody>
          <a:bodyPr/>
          <a:lstStyle/>
          <a:p>
            <a:fld id="{EED50544-7D63-4892-89A2-F8FBFB3B543C}" type="slidenum">
              <a:rPr lang="ar-SA" smtClean="0">
                <a:cs typeface="Arial" pitchFamily="34" charset="0"/>
              </a:rPr>
              <a:pPr/>
              <a:t>162</a:t>
            </a:fld>
            <a:endParaRPr lang="en-US" smtClean="0">
              <a:cs typeface="Arial" pitchFamily="34" charset="0"/>
            </a:endParaRPr>
          </a:p>
        </p:txBody>
      </p:sp>
      <p:sp>
        <p:nvSpPr>
          <p:cNvPr id="5" name="مستطيل 4"/>
          <p:cNvSpPr/>
          <p:nvPr/>
        </p:nvSpPr>
        <p:spPr>
          <a:xfrm>
            <a:off x="868363" y="3886200"/>
            <a:ext cx="7818437" cy="584200"/>
          </a:xfrm>
          <a:prstGeom prst="rect">
            <a:avLst/>
          </a:prstGeom>
        </p:spPr>
        <p:txBody>
          <a:bodyPr wrap="none">
            <a:spAutoFit/>
          </a:bodyPr>
          <a:lstStyle/>
          <a:p>
            <a:pPr fontAlgn="auto">
              <a:spcAft>
                <a:spcPts val="0"/>
              </a:spcAft>
              <a:defRPr/>
            </a:pPr>
            <a:r>
              <a:rPr lang="ar-SA" sz="3200" b="1" spc="50" dirty="0">
                <a:ln w="11430"/>
                <a:solidFill>
                  <a:srgbClr val="FF0000"/>
                </a:solidFill>
                <a:effectLst>
                  <a:outerShdw blurRad="76200" dist="50800" dir="5400000" algn="tl" rotWithShape="0">
                    <a:srgbClr val="000000">
                      <a:alpha val="65000"/>
                    </a:srgbClr>
                  </a:outerShdw>
                </a:effectLst>
              </a:rPr>
              <a:t>الشبكة العالمية للمعلومات ( الانترنت )</a:t>
            </a:r>
            <a:r>
              <a:rPr lang="en-US" sz="3200" b="1" spc="50" dirty="0">
                <a:ln w="11430"/>
                <a:solidFill>
                  <a:srgbClr val="FF0000"/>
                </a:solidFill>
                <a:effectLst>
                  <a:outerShdw blurRad="76200" dist="50800" dir="5400000" algn="tl" rotWithShape="0">
                    <a:srgbClr val="000000">
                      <a:alpha val="65000"/>
                    </a:srgbClr>
                  </a:outerShdw>
                </a:effectLst>
              </a:rPr>
              <a:t>Internet </a:t>
            </a:r>
            <a:r>
              <a:rPr lang="ar-SA" sz="3200" b="1" spc="50" dirty="0">
                <a:ln w="11430"/>
                <a:solidFill>
                  <a:srgbClr val="FF0000"/>
                </a:solidFill>
                <a:effectLst>
                  <a:outerShdw blurRad="76200" dist="50800" dir="5400000" algn="tl" rotWithShape="0">
                    <a:srgbClr val="000000">
                      <a:alpha val="65000"/>
                    </a:srgbClr>
                  </a:outerShdw>
                </a:effectLst>
              </a:rPr>
              <a:t> (2)</a:t>
            </a:r>
            <a:endParaRPr lang="en-US" sz="3200" b="1" spc="50" dirty="0">
              <a:ln w="11430"/>
              <a:solidFill>
                <a:srgbClr val="FF0000"/>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صر نائب للمحتوى 2"/>
          <p:cNvSpPr>
            <a:spLocks noGrp="1"/>
          </p:cNvSpPr>
          <p:nvPr>
            <p:ph idx="1"/>
          </p:nvPr>
        </p:nvSpPr>
        <p:spPr>
          <a:xfrm>
            <a:off x="609600" y="1447800"/>
            <a:ext cx="8915400" cy="4343400"/>
          </a:xfrm>
        </p:spPr>
        <p:txBody>
          <a:bodyPr/>
          <a:lstStyle/>
          <a:p>
            <a:pPr eaLnBrk="1" hangingPunct="1"/>
            <a:endParaRPr lang="ar-SA" b="1" smtClean="0">
              <a:solidFill>
                <a:schemeClr val="tx1"/>
              </a:solidFill>
              <a:cs typeface="Arial" pitchFamily="34" charset="0"/>
            </a:endParaRPr>
          </a:p>
          <a:p>
            <a:pPr eaLnBrk="1" hangingPunct="1"/>
            <a:r>
              <a:rPr lang="ar-SA" b="1" smtClean="0">
                <a:cs typeface="Arial" pitchFamily="34" charset="0"/>
              </a:rPr>
              <a:t>المعلومات</a:t>
            </a:r>
            <a:r>
              <a:rPr lang="en-US" b="1" smtClean="0">
                <a:solidFill>
                  <a:schemeClr val="tx1"/>
                </a:solidFill>
                <a:cs typeface="Arial" pitchFamily="34" charset="0"/>
              </a:rPr>
              <a:t> </a:t>
            </a:r>
            <a:r>
              <a:rPr lang="ar-SA" b="1" smtClean="0">
                <a:solidFill>
                  <a:schemeClr val="tx1"/>
                </a:solidFill>
                <a:cs typeface="Arial" pitchFamily="34" charset="0"/>
              </a:rPr>
              <a:t> المحور الأول: </a:t>
            </a:r>
            <a:r>
              <a:rPr lang="ar-SA" b="1" smtClean="0">
                <a:cs typeface="Arial" pitchFamily="34" charset="0"/>
              </a:rPr>
              <a:t>أدوات البحث عن</a:t>
            </a:r>
            <a:r>
              <a:rPr lang="en-US" b="1" smtClean="0">
                <a:cs typeface="Arial" pitchFamily="34" charset="0"/>
              </a:rPr>
              <a:t> </a:t>
            </a:r>
            <a:endParaRPr lang="ar-SA" b="1" smtClean="0">
              <a:cs typeface="Arial" pitchFamily="34" charset="0"/>
            </a:endParaRPr>
          </a:p>
          <a:p>
            <a:pPr eaLnBrk="1" hangingPunct="1"/>
            <a:r>
              <a:rPr lang="ar-SA" b="1" smtClean="0">
                <a:solidFill>
                  <a:schemeClr val="tx1"/>
                </a:solidFill>
                <a:cs typeface="Arial" pitchFamily="34" charset="0"/>
              </a:rPr>
              <a:t>المحور الثاني: </a:t>
            </a:r>
            <a:r>
              <a:rPr lang="ar-SA" b="1" smtClean="0">
                <a:cs typeface="Arial" pitchFamily="34" charset="0"/>
              </a:rPr>
              <a:t>مواقع الخدمات التعليمية على شبكة الإنترنت</a:t>
            </a:r>
          </a:p>
          <a:p>
            <a:pPr eaLnBrk="1" hangingPunct="1"/>
            <a:endParaRPr lang="ar-SA" sz="1200" b="1" smtClean="0">
              <a:cs typeface="Arial" pitchFamily="34" charset="0"/>
            </a:endParaRPr>
          </a:p>
        </p:txBody>
      </p:sp>
      <p:sp>
        <p:nvSpPr>
          <p:cNvPr id="15363" name="Title 1"/>
          <p:cNvSpPr>
            <a:spLocks noGrp="1"/>
          </p:cNvSpPr>
          <p:nvPr>
            <p:ph type="title"/>
          </p:nvPr>
        </p:nvSpPr>
        <p:spPr/>
        <p:txBody>
          <a:bodyPr/>
          <a:lstStyle/>
          <a:p>
            <a:pPr eaLnBrk="1" hangingPunct="1"/>
            <a:r>
              <a:rPr lang="ar-SA" smtClean="0">
                <a:solidFill>
                  <a:srgbClr val="FF0000"/>
                </a:solidFill>
                <a:cs typeface="Arial" pitchFamily="34" charset="0"/>
              </a:rPr>
              <a:t>محاور المحاضرة</a:t>
            </a:r>
            <a:endParaRPr lang="en-US" smtClean="0">
              <a:solidFill>
                <a:srgbClr val="FF0000"/>
              </a:solidFill>
              <a:cs typeface="Arial" pitchFamily="34" charset="0"/>
            </a:endParaRPr>
          </a:p>
        </p:txBody>
      </p:sp>
      <p:sp>
        <p:nvSpPr>
          <p:cNvPr id="15364" name="Slide Number Placeholder 3"/>
          <p:cNvSpPr>
            <a:spLocks noGrp="1"/>
          </p:cNvSpPr>
          <p:nvPr>
            <p:ph type="sldNum" sz="quarter" idx="10"/>
          </p:nvPr>
        </p:nvSpPr>
        <p:spPr bwMode="auto">
          <a:noFill/>
          <a:ln>
            <a:miter lim="800000"/>
            <a:headEnd/>
            <a:tailEnd/>
          </a:ln>
        </p:spPr>
        <p:txBody>
          <a:bodyPr/>
          <a:lstStyle/>
          <a:p>
            <a:fld id="{7C143C63-0A0A-44E0-BA49-F6E9E7416BB5}" type="slidenum">
              <a:rPr lang="ar-SA" smtClean="0">
                <a:cs typeface="Arial" pitchFamily="34" charset="0"/>
              </a:rPr>
              <a:pPr/>
              <a:t>163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10"/>
          </p:nvPr>
        </p:nvSpPr>
        <p:spPr bwMode="auto">
          <a:noFill/>
          <a:ln>
            <a:miter lim="800000"/>
            <a:headEnd/>
            <a:tailEnd/>
          </a:ln>
        </p:spPr>
        <p:txBody>
          <a:bodyPr/>
          <a:lstStyle/>
          <a:p>
            <a:fld id="{8173AA5F-E118-4917-AC9A-3AE61178458D}" type="slidenum">
              <a:rPr lang="ar-SA" smtClean="0">
                <a:cs typeface="Arial" pitchFamily="34" charset="0"/>
              </a:rPr>
              <a:pPr/>
              <a:t>164</a:t>
            </a:fld>
            <a:endParaRPr lang="en-US" smtClean="0">
              <a:cs typeface="Arial" pitchFamily="34" charset="0"/>
            </a:endParaRPr>
          </a:p>
        </p:txBody>
      </p:sp>
      <p:sp>
        <p:nvSpPr>
          <p:cNvPr id="7" name="Subtitle 2"/>
          <p:cNvSpPr txBox="1">
            <a:spLocks/>
          </p:cNvSpPr>
          <p:nvPr/>
        </p:nvSpPr>
        <p:spPr bwMode="auto">
          <a:xfrm>
            <a:off x="862013" y="304800"/>
            <a:ext cx="8358187" cy="1030288"/>
          </a:xfrm>
          <a:prstGeom prst="rect">
            <a:avLst/>
          </a:prstGeom>
          <a:noFill/>
          <a:ln w="9525">
            <a:noFill/>
            <a:miter lim="800000"/>
            <a:headEnd/>
            <a:tailEnd/>
          </a:ln>
        </p:spPr>
        <p:txBody>
          <a:bodyPr>
            <a:normAutofit/>
          </a:bodyPr>
          <a:lstStyle/>
          <a:p>
            <a:pPr marL="342900" indent="-342900">
              <a:spcBef>
                <a:spcPct val="20000"/>
              </a:spcBef>
              <a:buFont typeface="Arial" pitchFamily="34" charset="0"/>
              <a:buChar char="•"/>
              <a:defRPr/>
            </a:pPr>
            <a:r>
              <a:rPr lang="ar-SA" sz="4400" b="1" dirty="0">
                <a:solidFill>
                  <a:srgbClr val="FF0000"/>
                </a:solidFill>
                <a:latin typeface="+mn-lt"/>
                <a:cs typeface="Arial" charset="0"/>
              </a:rPr>
              <a:t>أدوات البحث عن </a:t>
            </a:r>
            <a:r>
              <a:rPr lang="ar-SA" sz="4400" b="1" dirty="0" err="1">
                <a:solidFill>
                  <a:srgbClr val="FF0000"/>
                </a:solidFill>
                <a:latin typeface="+mn-lt"/>
                <a:cs typeface="Arial" charset="0"/>
              </a:rPr>
              <a:t>ا</a:t>
            </a:r>
            <a:r>
              <a:rPr lang="ar-EG" sz="4400" b="1" dirty="0">
                <a:solidFill>
                  <a:srgbClr val="FF0000"/>
                </a:solidFill>
                <a:latin typeface="+mn-lt"/>
                <a:cs typeface="Arial" charset="0"/>
              </a:rPr>
              <a:t>لمعلومات</a:t>
            </a:r>
          </a:p>
          <a:p>
            <a:pPr marL="342900" indent="-342900">
              <a:spcBef>
                <a:spcPct val="20000"/>
              </a:spcBef>
              <a:buFont typeface="Arial" pitchFamily="34" charset="0"/>
              <a:buNone/>
              <a:defRPr/>
            </a:pPr>
            <a:endParaRPr lang="en-US" sz="4400" dirty="0">
              <a:solidFill>
                <a:srgbClr val="FF0000"/>
              </a:solidFill>
              <a:latin typeface="+mn-lt"/>
              <a:cs typeface="Arial" charset="0"/>
            </a:endParaRPr>
          </a:p>
        </p:txBody>
      </p:sp>
      <p:sp>
        <p:nvSpPr>
          <p:cNvPr id="8" name="Content Placeholder 2"/>
          <p:cNvSpPr txBox="1">
            <a:spLocks/>
          </p:cNvSpPr>
          <p:nvPr/>
        </p:nvSpPr>
        <p:spPr>
          <a:xfrm>
            <a:off x="788988" y="1628775"/>
            <a:ext cx="8736012" cy="3857625"/>
          </a:xfrm>
          <a:prstGeom prst="rect">
            <a:avLst/>
          </a:prstGeom>
        </p:spPr>
        <p:txBody>
          <a:bodyPr>
            <a:normAutofit/>
          </a:bodyPr>
          <a:lstStyle/>
          <a:p>
            <a:pPr marL="342900" indent="-342900" algn="justLow" fontAlgn="auto">
              <a:spcBef>
                <a:spcPct val="20000"/>
              </a:spcBef>
              <a:spcAft>
                <a:spcPts val="600"/>
              </a:spcAft>
              <a:buClr>
                <a:schemeClr val="tx2"/>
              </a:buClr>
              <a:buFont typeface="Arial" pitchFamily="34" charset="0"/>
              <a:buNone/>
              <a:defRPr/>
            </a:pPr>
            <a:r>
              <a:rPr lang="ar-SA" sz="3200" b="1" dirty="0">
                <a:latin typeface="+mn-lt"/>
                <a:cs typeface="Traditional Arabic" pitchFamily="2" charset="-78"/>
              </a:rPr>
              <a:t>بجانب خدمات الاتصال وتبادل المعلومات مع الآخرين، فإن هناك جانباً مهماً وحيوياً لخدمات الإنترنت، وهو المعلومات (العلمية، والتعليمية، والعامة) والخدمات المختلفة (التعليم، المعاملات التجارية والحكومية، وغيرها من الخدمات) التي تتيحها شبكة الإنترنت من خلال المواقع والبحث في الشبكة </a:t>
            </a:r>
            <a:r>
              <a:rPr lang="ar-SA" sz="3200" b="1" dirty="0" err="1">
                <a:latin typeface="+mn-lt"/>
                <a:cs typeface="Traditional Arabic" pitchFamily="2" charset="-78"/>
              </a:rPr>
              <a:t>العنكبوتية</a:t>
            </a:r>
            <a:r>
              <a:rPr lang="ar-SA" sz="3200" b="1" dirty="0">
                <a:latin typeface="+mn-lt"/>
                <a:cs typeface="Traditional Arabic" pitchFamily="2" charset="-78"/>
              </a:rPr>
              <a:t> بواسطة محركات البحث. وسيتناول هذا الجزء جانبين، هما: البحث عن المعلومات الدراسية، ومواقع المعلومات والخدمات التعليمية</a:t>
            </a:r>
          </a:p>
          <a:p>
            <a:pPr marL="342900" indent="-342900" algn="justLow" fontAlgn="auto">
              <a:spcBef>
                <a:spcPct val="20000"/>
              </a:spcBef>
              <a:spcAft>
                <a:spcPts val="600"/>
              </a:spcAft>
              <a:buClr>
                <a:schemeClr val="tx2"/>
              </a:buClr>
              <a:buFont typeface="Arial" pitchFamily="34" charset="0"/>
              <a:buNone/>
              <a:defRPr/>
            </a:pPr>
            <a:endParaRPr lang="ar-SA" sz="3200" b="1" spc="30" dirty="0">
              <a:latin typeface="+mn-lt"/>
              <a:cs typeface="Traditional Arabic" pitchFamily="2" charset="-78"/>
            </a:endParaRPr>
          </a:p>
          <a:p>
            <a:pPr marL="342900" indent="-342900" algn="justLow" fontAlgn="auto">
              <a:spcBef>
                <a:spcPct val="20000"/>
              </a:spcBef>
              <a:spcAft>
                <a:spcPts val="600"/>
              </a:spcAft>
              <a:buClr>
                <a:schemeClr val="tx2"/>
              </a:buClr>
              <a:buFont typeface="Arial" pitchFamily="34" charset="0"/>
              <a:buNone/>
              <a:defRPr/>
            </a:pPr>
            <a:endParaRPr lang="ar-SA" sz="1700" b="1" spc="30" dirty="0">
              <a:latin typeface="+mn-lt"/>
              <a:cs typeface="Traditional Arabic" pitchFamily="2" charset="-78"/>
            </a:endParaRPr>
          </a:p>
          <a:p>
            <a:pPr marL="342900" indent="-342900" algn="justLow" fontAlgn="auto">
              <a:spcBef>
                <a:spcPct val="20000"/>
              </a:spcBef>
              <a:spcAft>
                <a:spcPts val="600"/>
              </a:spcAft>
              <a:buClr>
                <a:schemeClr val="tx2"/>
              </a:buClr>
              <a:buFont typeface="Arial" pitchFamily="34" charset="0"/>
              <a:buNone/>
              <a:defRPr/>
            </a:pPr>
            <a:endParaRPr lang="en-US" sz="1700" b="1" spc="30" dirty="0">
              <a:latin typeface="+mn-lt"/>
              <a:cs typeface="Traditional Arabic"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98595C73-1991-4467-BA18-4BBEBC03F760}" type="slidenum">
              <a:rPr lang="ar-SA" smtClean="0">
                <a:cs typeface="Arial" pitchFamily="34" charset="0"/>
              </a:rPr>
              <a:pPr/>
              <a:t>165</a:t>
            </a:fld>
            <a:endParaRPr lang="en-US" smtClean="0">
              <a:cs typeface="Arial" pitchFamily="34" charset="0"/>
            </a:endParaRPr>
          </a:p>
        </p:txBody>
      </p:sp>
      <p:sp>
        <p:nvSpPr>
          <p:cNvPr id="17411" name="Rectangle 1"/>
          <p:cNvSpPr>
            <a:spLocks noChangeArrowheads="1"/>
          </p:cNvSpPr>
          <p:nvPr/>
        </p:nvSpPr>
        <p:spPr bwMode="auto">
          <a:xfrm>
            <a:off x="609600" y="1574800"/>
            <a:ext cx="8991600" cy="4216400"/>
          </a:xfrm>
          <a:prstGeom prst="rect">
            <a:avLst/>
          </a:prstGeom>
          <a:noFill/>
          <a:ln w="9525">
            <a:noFill/>
            <a:miter lim="800000"/>
            <a:headEnd/>
            <a:tailEnd/>
          </a:ln>
        </p:spPr>
        <p:txBody>
          <a:bodyPr anchor="ctr">
            <a:spAutoFit/>
          </a:bodyPr>
          <a:lstStyle/>
          <a:p>
            <a:pPr algn="justLow">
              <a:tabLst>
                <a:tab pos="325438" algn="r"/>
              </a:tabLst>
            </a:pPr>
            <a:r>
              <a:rPr lang="ar-SA" sz="3600" b="1">
                <a:solidFill>
                  <a:srgbClr val="0070C0"/>
                </a:solidFill>
                <a:latin typeface="Times New Roman" pitchFamily="18" charset="0"/>
                <a:ea typeface="Times New Roman" pitchFamily="18" charset="0"/>
                <a:cs typeface="Traditional Arabic" pitchFamily="18" charset="-78"/>
              </a:rPr>
              <a:t>أولاً: البحث عن المعلومات الدراسية:</a:t>
            </a:r>
          </a:p>
          <a:p>
            <a:pPr algn="justLow">
              <a:tabLst>
                <a:tab pos="325438" algn="r"/>
              </a:tabLst>
            </a:pPr>
            <a:endParaRPr lang="en-US" sz="1600" b="1">
              <a:ea typeface="Times New Roman" pitchFamily="18" charset="0"/>
              <a:cs typeface="Traditional Arabic" pitchFamily="18" charset="-78"/>
            </a:endParaRPr>
          </a:p>
          <a:p>
            <a:pPr algn="justLow" eaLnBrk="0" hangingPunct="0">
              <a:tabLst>
                <a:tab pos="325438" algn="r"/>
              </a:tabLst>
            </a:pPr>
            <a:r>
              <a:rPr lang="ar-SA" sz="3600" b="1">
                <a:latin typeface="Times New Roman" pitchFamily="18" charset="0"/>
                <a:ea typeface="Times New Roman" pitchFamily="18" charset="0"/>
                <a:cs typeface="Traditional Arabic" pitchFamily="18" charset="-78"/>
              </a:rPr>
              <a:t>	الشبكة العنكبوتية العالمية </a:t>
            </a:r>
            <a:r>
              <a:rPr lang="en-US" sz="3600" b="1">
                <a:latin typeface="Calibri" pitchFamily="34" charset="0"/>
                <a:ea typeface="Times New Roman" pitchFamily="18" charset="0"/>
                <a:cs typeface="Traditional Arabic" pitchFamily="18" charset="-78"/>
              </a:rPr>
              <a:t>www</a:t>
            </a:r>
            <a:r>
              <a:rPr lang="ar-SA" sz="3600" b="1">
                <a:latin typeface="Times New Roman" pitchFamily="18" charset="0"/>
                <a:ea typeface="Times New Roman" pitchFamily="18" charset="0"/>
                <a:cs typeface="Traditional Arabic" pitchFamily="18" charset="-78"/>
              </a:rPr>
              <a:t> مكتبة ضخمة، ومن يدخل إليها فهو إما أن يرغب الذهاب إلى موقع محدّد يعرف عنوانه، أو البحث عن موضوع معين واستعراض المواقع المتصلة به. ويتم ذلك بواسطة الطرق المتاحة للوصول إلى المعلومات في الشبكة العالمية، وهي: (1) كتابة عنوان الموقع، (2) والنقر على النصوص المترابطة، (3) والبحث في محركات البحث.</a:t>
            </a:r>
            <a:endParaRPr lang="ar-SA" sz="4000" b="1">
              <a:cs typeface="Traditional Arabic" pitchFamily="18" charset="-78"/>
            </a:endParaRPr>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a:spLocks noGrp="1"/>
          </p:cNvSpPr>
          <p:nvPr>
            <p:ph type="sldNum" sz="quarter" idx="10"/>
          </p:nvPr>
        </p:nvSpPr>
        <p:spPr bwMode="auto">
          <a:noFill/>
          <a:ln>
            <a:miter lim="800000"/>
            <a:headEnd/>
            <a:tailEnd/>
          </a:ln>
        </p:spPr>
        <p:txBody>
          <a:bodyPr/>
          <a:lstStyle/>
          <a:p>
            <a:fld id="{7653BD52-06A8-41FD-8D1B-EEA4926F69E3}" type="slidenum">
              <a:rPr lang="ar-SA" smtClean="0">
                <a:cs typeface="Arial" pitchFamily="34" charset="0"/>
              </a:rPr>
              <a:pPr/>
              <a:t>166</a:t>
            </a:fld>
            <a:endParaRPr lang="en-US" smtClean="0">
              <a:cs typeface="Arial" pitchFamily="34" charset="0"/>
            </a:endParaRPr>
          </a:p>
        </p:txBody>
      </p:sp>
      <p:sp>
        <p:nvSpPr>
          <p:cNvPr id="18435" name="مستطيل 2"/>
          <p:cNvSpPr>
            <a:spLocks noChangeArrowheads="1"/>
          </p:cNvSpPr>
          <p:nvPr/>
        </p:nvSpPr>
        <p:spPr bwMode="auto">
          <a:xfrm>
            <a:off x="609600" y="1676400"/>
            <a:ext cx="8750300" cy="4032250"/>
          </a:xfrm>
          <a:prstGeom prst="rect">
            <a:avLst/>
          </a:prstGeom>
          <a:noFill/>
          <a:ln w="9525">
            <a:noFill/>
            <a:miter lim="800000"/>
            <a:headEnd/>
            <a:tailEnd/>
          </a:ln>
        </p:spPr>
        <p:txBody>
          <a:bodyPr>
            <a:spAutoFit/>
          </a:bodyPr>
          <a:lstStyle/>
          <a:p>
            <a:pPr algn="justLow"/>
            <a:r>
              <a:rPr lang="ar-SA" sz="3200" b="1">
                <a:cs typeface="Traditional Arabic" pitchFamily="18" charset="-78"/>
              </a:rPr>
              <a:t>يستطيع الطلاب استخدام الشبكة في </a:t>
            </a:r>
            <a:r>
              <a:rPr lang="ar-SA" sz="3200" b="1">
                <a:solidFill>
                  <a:srgbClr val="FF0000"/>
                </a:solidFill>
                <a:cs typeface="Traditional Arabic" pitchFamily="18" charset="-78"/>
              </a:rPr>
              <a:t>البحث عن المعلومات </a:t>
            </a:r>
            <a:r>
              <a:rPr lang="ar-SA" sz="3200" b="1">
                <a:cs typeface="Traditional Arabic" pitchFamily="18" charset="-78"/>
              </a:rPr>
              <a:t>الدراسية، </a:t>
            </a:r>
            <a:r>
              <a:rPr lang="ar-SA" sz="3200" b="1">
                <a:solidFill>
                  <a:srgbClr val="FF0000"/>
                </a:solidFill>
                <a:cs typeface="Traditional Arabic" pitchFamily="18" charset="-78"/>
              </a:rPr>
              <a:t>ويستطيع المعلم تكليف طلابه بالبحث عن معلومات معينة </a:t>
            </a:r>
            <a:r>
              <a:rPr lang="ar-SA" sz="3200" b="1">
                <a:cs typeface="Traditional Arabic" pitchFamily="18" charset="-78"/>
              </a:rPr>
              <a:t>تتعلق بموضوع الدرس سواء في شكل مجموعات أو في شكل أفراد، ويمكن أن يكون ذلك داخل الفصل أو خارجه. المقصود هو أن يكون البحث في الشبكة جزءاً من العملية التعليمية. ولعل </a:t>
            </a:r>
            <a:r>
              <a:rPr lang="ar-SA" sz="3200" b="1">
                <a:solidFill>
                  <a:srgbClr val="FF0000"/>
                </a:solidFill>
                <a:cs typeface="Traditional Arabic" pitchFamily="18" charset="-78"/>
              </a:rPr>
              <a:t>الأنسب هو أن يقوم الأستاذ بوضع قائمة بالمواقع التعليمية المرتبطة بالموضوعات ويتيح للطلاب البحث فيها وتصفحها</a:t>
            </a:r>
            <a:r>
              <a:rPr lang="ar-SA" sz="3200" b="1">
                <a:cs typeface="Traditional Arabic" pitchFamily="18" charset="-78"/>
              </a:rPr>
              <a:t>، أو توجيههم للبحث في قواعد معلومات تربوية تعد من قبل المنظمات التربوية المتخصصة من أجل حماية الطلاب من التعرض لمواد سيئة.</a:t>
            </a: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bwMode="auto">
          <a:noFill/>
          <a:ln>
            <a:miter lim="800000"/>
            <a:headEnd/>
            <a:tailEnd/>
          </a:ln>
        </p:spPr>
        <p:txBody>
          <a:bodyPr/>
          <a:lstStyle/>
          <a:p>
            <a:fld id="{FA3B5B63-99A7-4E44-ACE4-32B1EC101C12}" type="slidenum">
              <a:rPr lang="ar-SA" smtClean="0">
                <a:cs typeface="Arial" pitchFamily="34" charset="0"/>
              </a:rPr>
              <a:pPr/>
              <a:t>167</a:t>
            </a:fld>
            <a:endParaRPr lang="en-US" smtClean="0">
              <a:cs typeface="Arial" pitchFamily="34" charset="0"/>
            </a:endParaRPr>
          </a:p>
        </p:txBody>
      </p:sp>
      <p:sp>
        <p:nvSpPr>
          <p:cNvPr id="19459" name="Rectangle 1"/>
          <p:cNvSpPr>
            <a:spLocks noChangeArrowheads="1"/>
          </p:cNvSpPr>
          <p:nvPr/>
        </p:nvSpPr>
        <p:spPr bwMode="auto">
          <a:xfrm>
            <a:off x="533400" y="1922463"/>
            <a:ext cx="9067800" cy="3046412"/>
          </a:xfrm>
          <a:prstGeom prst="rect">
            <a:avLst/>
          </a:prstGeom>
          <a:noFill/>
          <a:ln w="9525">
            <a:noFill/>
            <a:miter lim="800000"/>
            <a:headEnd/>
            <a:tailEnd/>
          </a:ln>
        </p:spPr>
        <p:txBody>
          <a:bodyPr anchor="ctr">
            <a:spAutoFit/>
          </a:bodyPr>
          <a:lstStyle/>
          <a:p>
            <a:pPr algn="justLow"/>
            <a:r>
              <a:rPr lang="ar-SA" sz="3200" b="1">
                <a:latin typeface="Times New Roman" pitchFamily="18" charset="0"/>
                <a:ea typeface="Times New Roman" pitchFamily="18" charset="0"/>
                <a:cs typeface="Traditional Arabic" pitchFamily="18" charset="-78"/>
              </a:rPr>
              <a:t>كما </a:t>
            </a:r>
            <a:r>
              <a:rPr lang="ar-SA" sz="3200" b="1">
                <a:solidFill>
                  <a:srgbClr val="FF0000"/>
                </a:solidFill>
                <a:latin typeface="Times New Roman" pitchFamily="18" charset="0"/>
                <a:ea typeface="Times New Roman" pitchFamily="18" charset="0"/>
                <a:cs typeface="Traditional Arabic" pitchFamily="18" charset="-78"/>
              </a:rPr>
              <a:t>توفر الإنترنت الدخول إلى المكتبات العالمية ومحركات البحث </a:t>
            </a:r>
            <a:r>
              <a:rPr lang="ar-SA" sz="3200" b="1">
                <a:latin typeface="Times New Roman" pitchFamily="18" charset="0"/>
                <a:ea typeface="Times New Roman" pitchFamily="18" charset="0"/>
                <a:cs typeface="Traditional Arabic" pitchFamily="18" charset="-78"/>
              </a:rPr>
              <a:t>للبحث فيها عن المقالات والمواقع ومنتديات النقاش والرسوم والأصوات والفيديو والبرامج الحاسوبية ذات الصلة بموضوعات الدراسة. وبإمكان الطالب إجراء بحث للحصول على أحدث المعلومات عن علاج السرطان، أو حلول مشكلة ثقب الأوزون، ومن خلال ذلك، يتعلم الطلاب مهارات البحث في الإنترنت، من جمع للمعلومات وتحليلها وتقييمها.</a:t>
            </a:r>
            <a:endParaRPr lang="ar-SA" sz="3600" b="1">
              <a:ea typeface="Times New Roman" pitchFamily="18" charset="0"/>
              <a:cs typeface="Traditional Arabic" pitchFamily="18" charset="-78"/>
            </a:endParaRP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a:spLocks noGrp="1"/>
          </p:cNvSpPr>
          <p:nvPr>
            <p:ph type="sldNum" sz="quarter" idx="10"/>
          </p:nvPr>
        </p:nvSpPr>
        <p:spPr bwMode="auto">
          <a:noFill/>
          <a:ln>
            <a:miter lim="800000"/>
            <a:headEnd/>
            <a:tailEnd/>
          </a:ln>
        </p:spPr>
        <p:txBody>
          <a:bodyPr/>
          <a:lstStyle/>
          <a:p>
            <a:fld id="{93C6E41C-9AFC-4EDE-903A-0A0948CE2873}" type="slidenum">
              <a:rPr lang="ar-SA" smtClean="0">
                <a:cs typeface="Arial" pitchFamily="34" charset="0"/>
              </a:rPr>
              <a:pPr/>
              <a:t>168</a:t>
            </a:fld>
            <a:endParaRPr lang="en-US" smtClean="0">
              <a:cs typeface="Arial" pitchFamily="34" charset="0"/>
            </a:endParaRPr>
          </a:p>
        </p:txBody>
      </p:sp>
      <p:sp>
        <p:nvSpPr>
          <p:cNvPr id="20483" name="Rectangle 1"/>
          <p:cNvSpPr>
            <a:spLocks noChangeArrowheads="1"/>
          </p:cNvSpPr>
          <p:nvPr/>
        </p:nvSpPr>
        <p:spPr bwMode="auto">
          <a:xfrm>
            <a:off x="790575" y="1574800"/>
            <a:ext cx="8353425" cy="3662363"/>
          </a:xfrm>
          <a:prstGeom prst="rect">
            <a:avLst/>
          </a:prstGeom>
          <a:noFill/>
          <a:ln w="9525">
            <a:noFill/>
            <a:miter lim="800000"/>
            <a:headEnd/>
            <a:tailEnd/>
          </a:ln>
        </p:spPr>
        <p:txBody>
          <a:bodyPr anchor="ctr">
            <a:spAutoFit/>
          </a:bodyPr>
          <a:lstStyle/>
          <a:p>
            <a:pPr algn="justLow"/>
            <a:endParaRPr lang="en-US" sz="1600">
              <a:cs typeface="Traditional Arabic" pitchFamily="18" charset="-78"/>
            </a:endParaRPr>
          </a:p>
          <a:p>
            <a:pPr algn="justLow" eaLnBrk="0" hangingPunct="0">
              <a:buFontTx/>
              <a:buChar char="•"/>
            </a:pPr>
            <a:r>
              <a:rPr lang="ar-SA" sz="3600">
                <a:latin typeface="Times New Roman" pitchFamily="18" charset="0"/>
                <a:ea typeface="Times New Roman" pitchFamily="18" charset="0"/>
                <a:cs typeface="Traditional Arabic" pitchFamily="18" charset="-78"/>
              </a:rPr>
              <a:t>موقع يوتيوب </a:t>
            </a:r>
            <a:r>
              <a:rPr lang="en-US" sz="3600">
                <a:latin typeface="Calibri" pitchFamily="34" charset="0"/>
                <a:ea typeface="Times New Roman" pitchFamily="18" charset="0"/>
                <a:cs typeface="Traditional Arabic" pitchFamily="18" charset="-78"/>
              </a:rPr>
              <a:t>YouTube</a:t>
            </a:r>
            <a:r>
              <a:rPr lang="ar-SA" sz="3600">
                <a:latin typeface="Times New Roman" pitchFamily="18" charset="0"/>
                <a:ea typeface="Times New Roman" pitchFamily="18" charset="0"/>
                <a:cs typeface="Traditional Arabic" pitchFamily="18" charset="-78"/>
              </a:rPr>
              <a:t>، حيث يوجد آلاف المقاطع التعليمية والدروس المتاحة في الموقع والتي يمكن الاستفادة منها في الدروس في الموضوعات المختلفة.</a:t>
            </a:r>
            <a:endParaRPr lang="en-US" sz="1600">
              <a:cs typeface="Traditional Arabic" pitchFamily="18" charset="-78"/>
            </a:endParaRPr>
          </a:p>
          <a:p>
            <a:pPr algn="justLow" eaLnBrk="0" hangingPunct="0">
              <a:buFontTx/>
              <a:buChar char="•"/>
            </a:pPr>
            <a:r>
              <a:rPr lang="ar-SA" sz="3600">
                <a:latin typeface="Times New Roman" pitchFamily="18" charset="0"/>
                <a:cs typeface="Traditional Arabic" pitchFamily="18" charset="-78"/>
              </a:rPr>
              <a:t>موقع فيس بوك </a:t>
            </a:r>
            <a:r>
              <a:rPr lang="en-US" sz="3600">
                <a:latin typeface="Calibri" pitchFamily="34" charset="0"/>
                <a:cs typeface="Traditional Arabic" pitchFamily="18" charset="-78"/>
              </a:rPr>
              <a:t>Facebook</a:t>
            </a:r>
            <a:r>
              <a:rPr lang="ar-SA" sz="3600">
                <a:latin typeface="Times New Roman" pitchFamily="18" charset="0"/>
                <a:cs typeface="Traditional Arabic" pitchFamily="18" charset="-78"/>
              </a:rPr>
              <a:t>، حيث يمكن استخدام موقع فيس بوك في التواصل بين الطلاب لتبادل أخبار المقرر وإعداد المشروعات ونقاش بعض الموضوعات.</a:t>
            </a:r>
            <a:endParaRPr lang="ar-SA" sz="4000">
              <a:cs typeface="Traditional Arabic" pitchFamily="18" charset="-78"/>
            </a:endParaRPr>
          </a:p>
        </p:txBody>
      </p:sp>
      <p:sp>
        <p:nvSpPr>
          <p:cNvPr id="20484" name="مستطيل 4"/>
          <p:cNvSpPr>
            <a:spLocks noChangeArrowheads="1"/>
          </p:cNvSpPr>
          <p:nvPr/>
        </p:nvSpPr>
        <p:spPr bwMode="auto">
          <a:xfrm>
            <a:off x="1600200" y="457200"/>
            <a:ext cx="7686675" cy="584200"/>
          </a:xfrm>
          <a:prstGeom prst="rect">
            <a:avLst/>
          </a:prstGeom>
          <a:noFill/>
          <a:ln w="9525">
            <a:noFill/>
            <a:miter lim="800000"/>
            <a:headEnd/>
            <a:tailEnd/>
          </a:ln>
        </p:spPr>
        <p:txBody>
          <a:bodyPr wrap="none">
            <a:spAutoFit/>
          </a:bodyPr>
          <a:lstStyle/>
          <a:p>
            <a:pPr algn="justLow"/>
            <a:r>
              <a:rPr lang="ar-SA" sz="3200" b="1">
                <a:solidFill>
                  <a:srgbClr val="FF0000"/>
                </a:solidFill>
                <a:latin typeface="Times New Roman" pitchFamily="18" charset="0"/>
                <a:ea typeface="Times New Roman" pitchFamily="18" charset="0"/>
                <a:cs typeface="Traditional Arabic" pitchFamily="18" charset="-78"/>
              </a:rPr>
              <a:t>ومن المواقع التي يمكن الاستفادة منها في تعلم وتعليم المواد الدراسية:</a:t>
            </a: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a:spLocks noGrp="1"/>
          </p:cNvSpPr>
          <p:nvPr>
            <p:ph type="sldNum" sz="quarter" idx="10"/>
          </p:nvPr>
        </p:nvSpPr>
        <p:spPr bwMode="auto">
          <a:noFill/>
          <a:ln>
            <a:miter lim="800000"/>
            <a:headEnd/>
            <a:tailEnd/>
          </a:ln>
        </p:spPr>
        <p:txBody>
          <a:bodyPr/>
          <a:lstStyle/>
          <a:p>
            <a:fld id="{52C2E67B-A812-4E05-8341-FBF58EA414DD}" type="slidenum">
              <a:rPr lang="ar-SA" smtClean="0">
                <a:cs typeface="Arial" pitchFamily="34" charset="0"/>
              </a:rPr>
              <a:pPr/>
              <a:t>169</a:t>
            </a:fld>
            <a:endParaRPr lang="en-US" smtClean="0">
              <a:cs typeface="Arial" pitchFamily="34" charset="0"/>
            </a:endParaRPr>
          </a:p>
        </p:txBody>
      </p:sp>
      <p:sp>
        <p:nvSpPr>
          <p:cNvPr id="3" name="Rectangle 1"/>
          <p:cNvSpPr>
            <a:spLocks noChangeArrowheads="1"/>
          </p:cNvSpPr>
          <p:nvPr/>
        </p:nvSpPr>
        <p:spPr bwMode="auto">
          <a:xfrm>
            <a:off x="381000" y="1806575"/>
            <a:ext cx="8985250" cy="3108325"/>
          </a:xfrm>
          <a:prstGeom prst="rect">
            <a:avLst/>
          </a:prstGeom>
          <a:noFill/>
          <a:ln w="9525">
            <a:noFill/>
            <a:miter lim="800000"/>
            <a:headEnd/>
            <a:tailEnd/>
          </a:ln>
          <a:effectLst/>
        </p:spPr>
        <p:txBody>
          <a:bodyPr anchor="ctr">
            <a:spAutoFit/>
          </a:bodyPr>
          <a:lstStyle/>
          <a:p>
            <a:pPr algn="justLow">
              <a:tabLst>
                <a:tab pos="325438" algn="r"/>
              </a:tabLst>
              <a:defRPr/>
            </a:pPr>
            <a:r>
              <a:rPr lang="ar-SA" sz="3600" b="1" dirty="0">
                <a:solidFill>
                  <a:srgbClr val="0E478A"/>
                </a:solidFill>
                <a:latin typeface="Times New Roman" pitchFamily="18" charset="0"/>
                <a:ea typeface="Times New Roman" pitchFamily="18" charset="0"/>
                <a:cs typeface="Traditional Arabic" pitchFamily="2" charset="-78"/>
              </a:rPr>
              <a:t>ثانياً: مواقع الخدمات التعليمية على شبكة الإنترنت</a:t>
            </a:r>
            <a:r>
              <a:rPr lang="ar-SA" sz="3600" dirty="0">
                <a:latin typeface="Times New Roman" pitchFamily="18" charset="0"/>
                <a:ea typeface="Times New Roman" pitchFamily="18" charset="0"/>
                <a:cs typeface="Traditional Arabic" pitchFamily="2" charset="-78"/>
              </a:rPr>
              <a:t>:</a:t>
            </a:r>
          </a:p>
          <a:p>
            <a:pPr algn="justLow">
              <a:tabLst>
                <a:tab pos="325438" algn="r"/>
              </a:tabLst>
              <a:defRPr/>
            </a:pPr>
            <a:endParaRPr lang="ar-SA" sz="3200" dirty="0">
              <a:latin typeface="Times New Roman" pitchFamily="18" charset="0"/>
              <a:cs typeface="Traditional Arabic" pitchFamily="2" charset="-78"/>
            </a:endParaRPr>
          </a:p>
          <a:p>
            <a:pPr algn="justLow" eaLnBrk="0" hangingPunct="0">
              <a:tabLst>
                <a:tab pos="325438" algn="r"/>
              </a:tabLst>
              <a:defRPr/>
            </a:pPr>
            <a:r>
              <a:rPr lang="ar-SA" sz="3200" dirty="0">
                <a:latin typeface="Times New Roman" pitchFamily="18" charset="0"/>
                <a:ea typeface="Times New Roman" pitchFamily="18" charset="0"/>
                <a:cs typeface="Traditional Arabic" pitchFamily="2" charset="-78"/>
              </a:rPr>
              <a:t>تمتلئ الشبكة بآلاف المواقع التي توفر المعلومات والخدمات التعليمية، ويشمل ذلك: </a:t>
            </a:r>
          </a:p>
          <a:p>
            <a:pPr marL="742950" indent="-742950" algn="justLow" eaLnBrk="0" hangingPunct="0">
              <a:tabLst>
                <a:tab pos="325438" algn="r"/>
              </a:tabLst>
              <a:defRPr/>
            </a:pPr>
            <a:r>
              <a:rPr lang="ar-SA" sz="3200" dirty="0">
                <a:latin typeface="Times New Roman" pitchFamily="18" charset="0"/>
                <a:ea typeface="Times New Roman" pitchFamily="18" charset="0"/>
                <a:cs typeface="Traditional Arabic" pitchFamily="2" charset="-78"/>
              </a:rPr>
              <a:t>1- مواقع التدريس بمساعدة الإنترنت (تقديم وإدارة التعلم).</a:t>
            </a:r>
          </a:p>
          <a:p>
            <a:pPr marL="742950" indent="-742950" algn="justLow" eaLnBrk="0" hangingPunct="0">
              <a:tabLst>
                <a:tab pos="325438" algn="r"/>
              </a:tabLst>
              <a:defRPr/>
            </a:pPr>
            <a:r>
              <a:rPr lang="ar-SA" sz="3200" dirty="0">
                <a:latin typeface="Times New Roman" pitchFamily="18" charset="0"/>
                <a:ea typeface="Times New Roman" pitchFamily="18" charset="0"/>
                <a:cs typeface="Traditional Arabic" pitchFamily="2" charset="-78"/>
              </a:rPr>
              <a:t>2- إدارة المدارس ومعلومات الطلاب (الإدارة التعليمية) .</a:t>
            </a:r>
          </a:p>
          <a:p>
            <a:pPr marL="742950" indent="-742950" algn="justLow" eaLnBrk="0" hangingPunct="0">
              <a:tabLst>
                <a:tab pos="325438" algn="r"/>
              </a:tabLst>
              <a:defRPr/>
            </a:pPr>
            <a:r>
              <a:rPr lang="ar-SA" sz="3200" dirty="0">
                <a:latin typeface="Times New Roman" pitchFamily="18" charset="0"/>
                <a:ea typeface="Times New Roman" pitchFamily="18" charset="0"/>
                <a:cs typeface="Traditional Arabic" pitchFamily="2" charset="-78"/>
              </a:rPr>
              <a:t>3- المصادر التعليمية للمعلمين.</a:t>
            </a:r>
            <a:endParaRPr lang="ar-SA" sz="3600" dirty="0">
              <a:cs typeface="Traditional Arabic" pitchFamily="2" charset="-78"/>
            </a:endParaRP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0"/>
          </p:nvPr>
        </p:nvSpPr>
        <p:spPr bwMode="auto">
          <a:noFill/>
          <a:ln>
            <a:miter lim="800000"/>
            <a:headEnd/>
            <a:tailEnd/>
          </a:ln>
        </p:spPr>
        <p:txBody>
          <a:bodyPr/>
          <a:lstStyle/>
          <a:p>
            <a:fld id="{F782B07C-EA6F-48F7-BEC3-AECD4B6C00F4}" type="slidenum">
              <a:rPr lang="ar-SA" smtClean="0">
                <a:cs typeface="Arial" pitchFamily="34" charset="0"/>
              </a:rPr>
              <a:pPr/>
              <a:t>170</a:t>
            </a:fld>
            <a:endParaRPr lang="en-US" smtClean="0">
              <a:cs typeface="Arial" pitchFamily="34" charset="0"/>
            </a:endParaRPr>
          </a:p>
        </p:txBody>
      </p:sp>
      <p:sp>
        <p:nvSpPr>
          <p:cNvPr id="22531" name="Rectangle 1"/>
          <p:cNvSpPr>
            <a:spLocks noChangeArrowheads="1"/>
          </p:cNvSpPr>
          <p:nvPr/>
        </p:nvSpPr>
        <p:spPr bwMode="auto">
          <a:xfrm>
            <a:off x="468313" y="1530350"/>
            <a:ext cx="8980487" cy="4032250"/>
          </a:xfrm>
          <a:prstGeom prst="rect">
            <a:avLst/>
          </a:prstGeom>
          <a:noFill/>
          <a:ln w="9525">
            <a:noFill/>
            <a:miter lim="800000"/>
            <a:headEnd/>
            <a:tailEnd/>
          </a:ln>
        </p:spPr>
        <p:txBody>
          <a:bodyPr anchor="ctr">
            <a:spAutoFit/>
          </a:bodyPr>
          <a:lstStyle/>
          <a:p>
            <a:pPr>
              <a:tabLst>
                <a:tab pos="325438" algn="r"/>
              </a:tabLst>
            </a:pPr>
            <a:r>
              <a:rPr lang="ar-SA" sz="3200" b="1">
                <a:solidFill>
                  <a:srgbClr val="FF0000"/>
                </a:solidFill>
                <a:latin typeface="Times New Roman" pitchFamily="18" charset="0"/>
                <a:ea typeface="Times New Roman" pitchFamily="18" charset="0"/>
                <a:cs typeface="Traditional Arabic" pitchFamily="18" charset="-78"/>
              </a:rPr>
              <a:t>(1) مواقع التدريس بمساعدة الإنترنت:</a:t>
            </a:r>
          </a:p>
          <a:p>
            <a:pPr algn="justLow" eaLnBrk="0" hangingPunct="0">
              <a:tabLst>
                <a:tab pos="325438" algn="r"/>
              </a:tabLst>
            </a:pPr>
            <a:r>
              <a:rPr lang="ar-SA" sz="3200" b="1">
                <a:latin typeface="Times New Roman" pitchFamily="18" charset="0"/>
                <a:ea typeface="Times New Roman" pitchFamily="18" charset="0"/>
                <a:cs typeface="Traditional Arabic" pitchFamily="18" charset="-78"/>
              </a:rPr>
              <a:t>التدريس بمساعدة الإنترنت هو طريقة يقدم من خلالها التعليم بما يتضمنه من محتوى المنهج والتدريبات والواجبات والاختبارات كلياً أو جزئياً عبر مواقع الشبكة، كعنصر مساعدة للتعليم في المدارس والفصول أو كعنصر رئيس في تقديم التعليم عن بعد </a:t>
            </a:r>
            <a:r>
              <a:rPr lang="en-US" sz="2400" b="1">
                <a:ea typeface="Times New Roman" pitchFamily="18" charset="0"/>
                <a:cs typeface="Traditional Arabic" pitchFamily="18" charset="-78"/>
              </a:rPr>
              <a:t>Distance Education</a:t>
            </a:r>
            <a:r>
              <a:rPr lang="ar-SA" sz="3200" b="1">
                <a:latin typeface="Times New Roman" pitchFamily="18" charset="0"/>
                <a:ea typeface="Times New Roman" pitchFamily="18" charset="0"/>
                <a:cs typeface="Traditional Arabic" pitchFamily="18" charset="-78"/>
              </a:rPr>
              <a:t>. يطلق على هذه الطريقة إضافة إلى هذا الاسم عدة أسماء مثل التعلم المباشر أو عبر الإنترنت </a:t>
            </a:r>
            <a:r>
              <a:rPr lang="en-US" sz="2000" b="1">
                <a:ea typeface="Times New Roman" pitchFamily="18" charset="0"/>
                <a:cs typeface="Traditional Arabic" pitchFamily="18" charset="-78"/>
              </a:rPr>
              <a:t>On line Learning</a:t>
            </a:r>
            <a:r>
              <a:rPr lang="ar-SA" sz="2000" b="1">
                <a:latin typeface="Times New Roman" pitchFamily="18" charset="0"/>
                <a:ea typeface="Times New Roman" pitchFamily="18" charset="0"/>
                <a:cs typeface="Traditional Arabic" pitchFamily="18" charset="-78"/>
              </a:rPr>
              <a:t>، </a:t>
            </a:r>
            <a:r>
              <a:rPr lang="ar-SA" sz="3200" b="1">
                <a:latin typeface="Times New Roman" pitchFamily="18" charset="0"/>
                <a:ea typeface="Times New Roman" pitchFamily="18" charset="0"/>
                <a:cs typeface="Traditional Arabic" pitchFamily="18" charset="-78"/>
              </a:rPr>
              <a:t>والتعلم الإلكتروني </a:t>
            </a:r>
            <a:r>
              <a:rPr lang="en-US" sz="2400" b="1">
                <a:ea typeface="Times New Roman" pitchFamily="18" charset="0"/>
                <a:cs typeface="Traditional Arabic" pitchFamily="18" charset="-78"/>
              </a:rPr>
              <a:t>E-Learning</a:t>
            </a:r>
            <a:r>
              <a:rPr lang="ar-SA" sz="2400" b="1">
                <a:latin typeface="Times New Roman" pitchFamily="18" charset="0"/>
                <a:ea typeface="Times New Roman" pitchFamily="18" charset="0"/>
                <a:cs typeface="Traditional Arabic" pitchFamily="18" charset="-78"/>
              </a:rPr>
              <a:t>، </a:t>
            </a:r>
            <a:r>
              <a:rPr lang="ar-SA" sz="3200" b="1">
                <a:latin typeface="Times New Roman" pitchFamily="18" charset="0"/>
                <a:ea typeface="Times New Roman" pitchFamily="18" charset="0"/>
                <a:cs typeface="Traditional Arabic" pitchFamily="18" charset="-78"/>
              </a:rPr>
              <a:t>وجميعها تدور حول مفهوم واحد هو استخدام الإنترنت كوسيلة لتقديم وإدارة العملية التعليمية. </a:t>
            </a:r>
            <a:endParaRPr lang="ar-SA" sz="3600" b="1">
              <a:cs typeface="Traditional Arabic" pitchFamily="18" charset="-78"/>
            </a:endParaRP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10"/>
          </p:nvPr>
        </p:nvSpPr>
        <p:spPr bwMode="auto">
          <a:noFill/>
          <a:ln>
            <a:miter lim="800000"/>
            <a:headEnd/>
            <a:tailEnd/>
          </a:ln>
        </p:spPr>
        <p:txBody>
          <a:bodyPr/>
          <a:lstStyle/>
          <a:p>
            <a:fld id="{0766E288-DCE3-411D-870C-53941E1714E4}" type="slidenum">
              <a:rPr lang="ar-SA" smtClean="0">
                <a:cs typeface="Arial" pitchFamily="34" charset="0"/>
              </a:rPr>
              <a:pPr/>
              <a:t>171</a:t>
            </a:fld>
            <a:endParaRPr lang="en-US" smtClean="0">
              <a:cs typeface="Arial" pitchFamily="34" charset="0"/>
            </a:endParaRPr>
          </a:p>
        </p:txBody>
      </p:sp>
      <p:sp>
        <p:nvSpPr>
          <p:cNvPr id="23555" name="مستطيل 2"/>
          <p:cNvSpPr>
            <a:spLocks noChangeArrowheads="1"/>
          </p:cNvSpPr>
          <p:nvPr/>
        </p:nvSpPr>
        <p:spPr bwMode="auto">
          <a:xfrm>
            <a:off x="457200" y="1830388"/>
            <a:ext cx="9067800" cy="3046412"/>
          </a:xfrm>
          <a:prstGeom prst="rect">
            <a:avLst/>
          </a:prstGeom>
          <a:noFill/>
          <a:ln w="9525">
            <a:noFill/>
            <a:miter lim="800000"/>
            <a:headEnd/>
            <a:tailEnd/>
          </a:ln>
        </p:spPr>
        <p:txBody>
          <a:bodyPr>
            <a:spAutoFit/>
          </a:bodyPr>
          <a:lstStyle/>
          <a:p>
            <a:pPr algn="justLow"/>
            <a:r>
              <a:rPr lang="ar-SA" sz="3200" b="1">
                <a:cs typeface="Traditional Arabic" pitchFamily="18" charset="-78"/>
              </a:rPr>
              <a:t>يمكن أن يقدّم التدريس بواسطة الإنترنت في شكل </a:t>
            </a:r>
            <a:r>
              <a:rPr lang="ar-SA" sz="3200" b="1">
                <a:solidFill>
                  <a:srgbClr val="FF0000"/>
                </a:solidFill>
                <a:cs typeface="Traditional Arabic" pitchFamily="18" charset="-78"/>
              </a:rPr>
              <a:t>محتوى مقرر إلكتروني </a:t>
            </a:r>
            <a:r>
              <a:rPr lang="ar-SA" sz="3200" b="1">
                <a:cs typeface="Traditional Arabic" pitchFamily="18" charset="-78"/>
              </a:rPr>
              <a:t>يوضع على الشبكة. وغالباً ما تحتوى هذه المقررات على خصائص الوسائط المتعددة التي تسمح للمتعلم بالمشاهدة، والاستماع، والقراءة، والتفاعل مع الدروس، وهي وجه آخر لبرامج التدريس بمساعدة الحاسب. وكما هو الحال في التدريس بمساعدة الحاسب، هناك عدة أنماط لبرامج التدريس بمساعدة الإنترنت، تشمل التدريس الخاص، والتدريب والممارسة، والمحاكاة، والألعاب التعليمية. </a:t>
            </a: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10"/>
          </p:nvPr>
        </p:nvSpPr>
        <p:spPr bwMode="auto">
          <a:noFill/>
          <a:ln>
            <a:miter lim="800000"/>
            <a:headEnd/>
            <a:tailEnd/>
          </a:ln>
        </p:spPr>
        <p:txBody>
          <a:bodyPr/>
          <a:lstStyle/>
          <a:p>
            <a:fld id="{83B252AE-3CFB-467C-A3B9-6357611A2B8C}" type="slidenum">
              <a:rPr lang="ar-SA" smtClean="0">
                <a:cs typeface="Arial" pitchFamily="34" charset="0"/>
              </a:rPr>
              <a:pPr/>
              <a:t>172</a:t>
            </a:fld>
            <a:endParaRPr lang="en-US" smtClean="0">
              <a:cs typeface="Arial" pitchFamily="34" charset="0"/>
            </a:endParaRPr>
          </a:p>
        </p:txBody>
      </p:sp>
      <p:sp>
        <p:nvSpPr>
          <p:cNvPr id="24579" name="Rectangle 1"/>
          <p:cNvSpPr>
            <a:spLocks noChangeArrowheads="1"/>
          </p:cNvSpPr>
          <p:nvPr/>
        </p:nvSpPr>
        <p:spPr bwMode="auto">
          <a:xfrm>
            <a:off x="395288" y="1416050"/>
            <a:ext cx="9053512" cy="4032250"/>
          </a:xfrm>
          <a:prstGeom prst="rect">
            <a:avLst/>
          </a:prstGeom>
          <a:noFill/>
          <a:ln w="9525">
            <a:noFill/>
            <a:miter lim="800000"/>
            <a:headEnd/>
            <a:tailEnd/>
          </a:ln>
        </p:spPr>
        <p:txBody>
          <a:bodyPr anchor="ctr">
            <a:spAutoFit/>
          </a:bodyPr>
          <a:lstStyle/>
          <a:p>
            <a:pPr algn="justLow">
              <a:tabLst>
                <a:tab pos="325438" algn="r"/>
              </a:tabLst>
            </a:pPr>
            <a:r>
              <a:rPr lang="ar-SA" sz="3200" b="1">
                <a:latin typeface="Times New Roman" pitchFamily="18" charset="0"/>
                <a:ea typeface="Times New Roman" pitchFamily="18" charset="0"/>
                <a:cs typeface="Traditional Arabic" pitchFamily="18" charset="-78"/>
              </a:rPr>
              <a:t>ويتمثل الشكل الثاني للتدريس بمساعدة الإنترنت في وجود </a:t>
            </a:r>
            <a:r>
              <a:rPr lang="ar-SA" sz="3200" b="1">
                <a:solidFill>
                  <a:srgbClr val="FF0000"/>
                </a:solidFill>
                <a:latin typeface="Times New Roman" pitchFamily="18" charset="0"/>
                <a:ea typeface="Times New Roman" pitchFamily="18" charset="0"/>
                <a:cs typeface="Traditional Arabic" pitchFamily="18" charset="-78"/>
              </a:rPr>
              <a:t>نظام إدارة تعلم </a:t>
            </a:r>
            <a:r>
              <a:rPr lang="en-US" sz="3200" b="1">
                <a:solidFill>
                  <a:srgbClr val="FF0000"/>
                </a:solidFill>
                <a:latin typeface="Calibri" pitchFamily="34" charset="0"/>
                <a:ea typeface="Times New Roman" pitchFamily="18" charset="0"/>
                <a:cs typeface="Traditional Arabic" pitchFamily="18" charset="-78"/>
              </a:rPr>
              <a:t>LMS</a:t>
            </a:r>
            <a:r>
              <a:rPr lang="ar-SA" sz="3200" b="1">
                <a:solidFill>
                  <a:srgbClr val="FF0000"/>
                </a:solidFill>
                <a:latin typeface="Times New Roman" pitchFamily="18" charset="0"/>
                <a:ea typeface="Times New Roman" pitchFamily="18" charset="0"/>
                <a:cs typeface="Traditional Arabic" pitchFamily="18" charset="-78"/>
              </a:rPr>
              <a:t> </a:t>
            </a:r>
            <a:r>
              <a:rPr lang="ar-SA" sz="3200" b="1">
                <a:latin typeface="Times New Roman" pitchFamily="18" charset="0"/>
                <a:ea typeface="Times New Roman" pitchFamily="18" charset="0"/>
                <a:cs typeface="Traditional Arabic" pitchFamily="18" charset="-78"/>
              </a:rPr>
              <a:t>يتم من خلاله وضع جميع ما يتصل بالمقرر، من معلومات للمقرر والمدرس، وجدول الدروس، ومحتوى الدروس مع ملخصات لها، والتمرينات، والروابط. وبذلك يصبح من السهل تحديث المحتوى والأنشطة، وقابليته للتعديل والتطوير لمواكبة التغير السريع في المعلومات الدراسية.</a:t>
            </a:r>
            <a:endParaRPr lang="en-US" sz="1400" b="1">
              <a:cs typeface="Traditional Arabic" pitchFamily="18" charset="-78"/>
            </a:endParaRPr>
          </a:p>
          <a:p>
            <a:pPr algn="justLow" eaLnBrk="0" hangingPunct="0">
              <a:tabLst>
                <a:tab pos="325438" algn="r"/>
              </a:tabLst>
            </a:pPr>
            <a:r>
              <a:rPr lang="ar-SA" sz="3200" b="1">
                <a:latin typeface="Times New Roman" pitchFamily="18" charset="0"/>
                <a:cs typeface="Traditional Arabic" pitchFamily="18" charset="-78"/>
              </a:rPr>
              <a:t>	ويوجد المئات من النظم المتخصصة في إدارة التعلم والمقررات عبر الإنترنت، منها نظام بلاكبورد </a:t>
            </a:r>
            <a:r>
              <a:rPr lang="en-US" sz="3200" b="1">
                <a:latin typeface="Calibri" pitchFamily="34" charset="0"/>
                <a:cs typeface="Traditional Arabic" pitchFamily="18" charset="-78"/>
              </a:rPr>
              <a:t>Blackboard</a:t>
            </a:r>
            <a:r>
              <a:rPr lang="ar-SA" sz="3200" b="1">
                <a:latin typeface="Times New Roman" pitchFamily="18" charset="0"/>
                <a:cs typeface="Traditional Arabic" pitchFamily="18" charset="-78"/>
              </a:rPr>
              <a:t> ونظام تدارس </a:t>
            </a:r>
            <a:r>
              <a:rPr lang="en-US" sz="3200" b="1">
                <a:latin typeface="Calibri" pitchFamily="34" charset="0"/>
                <a:cs typeface="Traditional Arabic" pitchFamily="18" charset="-78"/>
              </a:rPr>
              <a:t>Tadarus</a:t>
            </a:r>
            <a:r>
              <a:rPr lang="ar-SA" sz="3200" b="1">
                <a:latin typeface="Times New Roman" pitchFamily="18" charset="0"/>
                <a:cs typeface="Traditional Arabic" pitchFamily="18" charset="-78"/>
              </a:rPr>
              <a:t> ونظام مودل </a:t>
            </a:r>
            <a:r>
              <a:rPr lang="en-US" sz="3200" b="1">
                <a:latin typeface="Calibri" pitchFamily="34" charset="0"/>
                <a:cs typeface="Traditional Arabic" pitchFamily="18" charset="-78"/>
              </a:rPr>
              <a:t>Moodle</a:t>
            </a:r>
            <a:r>
              <a:rPr lang="ar-SA" sz="3200" b="1">
                <a:latin typeface="Times New Roman" pitchFamily="18" charset="0"/>
                <a:cs typeface="Traditional Arabic" pitchFamily="18" charset="-78"/>
              </a:rPr>
              <a:t> وغيرها. </a:t>
            </a:r>
            <a:endParaRPr lang="ar-SA" sz="3600" b="1">
              <a:cs typeface="Traditional Arabic" pitchFamily="18" charset="-78"/>
            </a:endParaRP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p:cNvSpPr>
            <a:spLocks noGrp="1"/>
          </p:cNvSpPr>
          <p:nvPr>
            <p:ph type="sldNum" sz="quarter" idx="10"/>
          </p:nvPr>
        </p:nvSpPr>
        <p:spPr bwMode="auto">
          <a:noFill/>
          <a:ln>
            <a:miter lim="800000"/>
            <a:headEnd/>
            <a:tailEnd/>
          </a:ln>
        </p:spPr>
        <p:txBody>
          <a:bodyPr/>
          <a:lstStyle/>
          <a:p>
            <a:fld id="{B3A0C88A-EFEA-4EB6-8410-D044015700FB}" type="slidenum">
              <a:rPr lang="ar-SA" smtClean="0">
                <a:cs typeface="Arial" pitchFamily="34" charset="0"/>
              </a:rPr>
              <a:pPr/>
              <a:t>173</a:t>
            </a:fld>
            <a:endParaRPr lang="en-US" smtClean="0">
              <a:cs typeface="Arial" pitchFamily="34" charset="0"/>
            </a:endParaRPr>
          </a:p>
        </p:txBody>
      </p:sp>
      <p:sp>
        <p:nvSpPr>
          <p:cNvPr id="25603" name="Rectangle 1"/>
          <p:cNvSpPr>
            <a:spLocks noChangeArrowheads="1"/>
          </p:cNvSpPr>
          <p:nvPr/>
        </p:nvSpPr>
        <p:spPr bwMode="auto">
          <a:xfrm>
            <a:off x="431800" y="1752600"/>
            <a:ext cx="9093200" cy="3970338"/>
          </a:xfrm>
          <a:prstGeom prst="rect">
            <a:avLst/>
          </a:prstGeom>
          <a:noFill/>
          <a:ln w="9525">
            <a:noFill/>
            <a:miter lim="800000"/>
            <a:headEnd/>
            <a:tailEnd/>
          </a:ln>
        </p:spPr>
        <p:txBody>
          <a:bodyPr anchor="ctr">
            <a:spAutoFit/>
          </a:bodyPr>
          <a:lstStyle/>
          <a:p>
            <a:pPr eaLnBrk="0" hangingPunct="0">
              <a:tabLst>
                <a:tab pos="325438" algn="r"/>
              </a:tabLst>
            </a:pPr>
            <a:r>
              <a:rPr lang="ar-SA" sz="2800" b="1">
                <a:latin typeface="Times New Roman" pitchFamily="18" charset="0"/>
                <a:ea typeface="Times New Roman" pitchFamily="18" charset="0"/>
                <a:cs typeface="Traditional Arabic" pitchFamily="18" charset="-78"/>
              </a:rPr>
              <a:t>معلومات المدرس.</a:t>
            </a:r>
            <a:endParaRPr lang="en-US" sz="1200" b="1">
              <a:ea typeface="Times New Roman" pitchFamily="18" charset="0"/>
              <a:cs typeface="Traditional Arabic" pitchFamily="18" charset="-78"/>
            </a:endParaRPr>
          </a:p>
          <a:p>
            <a:pPr eaLnBrk="0" hangingPunct="0">
              <a:tabLst>
                <a:tab pos="325438" algn="r"/>
              </a:tabLst>
            </a:pPr>
            <a:r>
              <a:rPr lang="ar-SA" sz="2800" b="1">
                <a:latin typeface="Times New Roman" pitchFamily="18" charset="0"/>
                <a:ea typeface="Times New Roman" pitchFamily="18" charset="0"/>
                <a:cs typeface="Traditional Arabic" pitchFamily="18" charset="-78"/>
              </a:rPr>
              <a:t>معلومات المقرر.</a:t>
            </a:r>
            <a:endParaRPr lang="en-US" sz="1200" b="1">
              <a:cs typeface="Times New Roman" pitchFamily="18" charset="0"/>
            </a:endParaRPr>
          </a:p>
          <a:p>
            <a:pPr eaLnBrk="0" hangingPunct="0">
              <a:tabLst>
                <a:tab pos="325438" algn="r"/>
              </a:tabLst>
            </a:pPr>
            <a:r>
              <a:rPr lang="ar-SA" sz="2800" b="1">
                <a:latin typeface="Times New Roman" pitchFamily="18" charset="0"/>
                <a:cs typeface="Traditional Arabic" pitchFamily="18" charset="-78"/>
              </a:rPr>
              <a:t>إعلانات.</a:t>
            </a:r>
            <a:endParaRPr lang="en-US" sz="1200" b="1"/>
          </a:p>
          <a:p>
            <a:pPr eaLnBrk="0" hangingPunct="0">
              <a:tabLst>
                <a:tab pos="325438" algn="r"/>
              </a:tabLst>
            </a:pPr>
            <a:r>
              <a:rPr lang="ar-SA" sz="2800" b="1">
                <a:latin typeface="Times New Roman" pitchFamily="18" charset="0"/>
                <a:cs typeface="Traditional Arabic" pitchFamily="18" charset="-78"/>
              </a:rPr>
              <a:t>جدول الدروس.</a:t>
            </a:r>
            <a:endParaRPr lang="en-US" sz="1200" b="1"/>
          </a:p>
          <a:p>
            <a:pPr eaLnBrk="0" hangingPunct="0">
              <a:tabLst>
                <a:tab pos="325438" algn="r"/>
              </a:tabLst>
            </a:pPr>
            <a:r>
              <a:rPr lang="ar-SA" sz="2800" b="1">
                <a:latin typeface="Times New Roman" pitchFamily="18" charset="0"/>
                <a:cs typeface="Traditional Arabic" pitchFamily="18" charset="-78"/>
              </a:rPr>
              <a:t>الدروس / المحتوى الدراسي.</a:t>
            </a:r>
            <a:endParaRPr lang="en-US" sz="1200" b="1"/>
          </a:p>
          <a:p>
            <a:pPr eaLnBrk="0" hangingPunct="0">
              <a:tabLst>
                <a:tab pos="325438" algn="r"/>
              </a:tabLst>
            </a:pPr>
            <a:r>
              <a:rPr lang="ar-SA" sz="2800" b="1">
                <a:latin typeface="Times New Roman" pitchFamily="18" charset="0"/>
                <a:cs typeface="Traditional Arabic" pitchFamily="18" charset="-78"/>
              </a:rPr>
              <a:t>تدريبات وأنشطة.</a:t>
            </a:r>
            <a:endParaRPr lang="en-US" sz="1200" b="1"/>
          </a:p>
          <a:p>
            <a:pPr eaLnBrk="0" hangingPunct="0">
              <a:tabLst>
                <a:tab pos="325438" algn="r"/>
              </a:tabLst>
            </a:pPr>
            <a:r>
              <a:rPr lang="ar-SA" sz="2800" b="1">
                <a:latin typeface="Times New Roman" pitchFamily="18" charset="0"/>
                <a:cs typeface="Traditional Arabic" pitchFamily="18" charset="-78"/>
              </a:rPr>
              <a:t>منتدى النقاش أو الدردشة.</a:t>
            </a:r>
            <a:endParaRPr lang="en-US" sz="1200" b="1"/>
          </a:p>
          <a:p>
            <a:pPr eaLnBrk="0" hangingPunct="0">
              <a:tabLst>
                <a:tab pos="325438" algn="r"/>
              </a:tabLst>
            </a:pPr>
            <a:r>
              <a:rPr lang="ar-SA" sz="2800" b="1">
                <a:latin typeface="Times New Roman" pitchFamily="18" charset="0"/>
                <a:cs typeface="Traditional Arabic" pitchFamily="18" charset="-78"/>
              </a:rPr>
              <a:t>الواجبات.</a:t>
            </a:r>
            <a:endParaRPr lang="en-US" sz="1200" b="1"/>
          </a:p>
          <a:p>
            <a:pPr eaLnBrk="0" hangingPunct="0">
              <a:tabLst>
                <a:tab pos="325438" algn="r"/>
              </a:tabLst>
            </a:pPr>
            <a:r>
              <a:rPr lang="ar-SA" sz="2800" b="1">
                <a:latin typeface="Times New Roman" pitchFamily="18" charset="0"/>
                <a:cs typeface="Traditional Arabic" pitchFamily="18" charset="-78"/>
              </a:rPr>
              <a:t>الاختبارات.</a:t>
            </a:r>
            <a:endParaRPr lang="ar-SA" sz="3200" b="1"/>
          </a:p>
        </p:txBody>
      </p:sp>
      <p:sp>
        <p:nvSpPr>
          <p:cNvPr id="25604" name="مستطيل 4"/>
          <p:cNvSpPr>
            <a:spLocks noChangeArrowheads="1"/>
          </p:cNvSpPr>
          <p:nvPr/>
        </p:nvSpPr>
        <p:spPr bwMode="auto">
          <a:xfrm>
            <a:off x="609600" y="381000"/>
            <a:ext cx="8534400" cy="830263"/>
          </a:xfrm>
          <a:prstGeom prst="rect">
            <a:avLst/>
          </a:prstGeom>
          <a:noFill/>
          <a:ln w="9525">
            <a:noFill/>
            <a:miter lim="800000"/>
            <a:headEnd/>
            <a:tailEnd/>
          </a:ln>
        </p:spPr>
        <p:txBody>
          <a:bodyPr>
            <a:spAutoFit/>
          </a:bodyPr>
          <a:lstStyle/>
          <a:p>
            <a:pPr>
              <a:tabLst>
                <a:tab pos="325438" algn="r"/>
              </a:tabLst>
            </a:pPr>
            <a:r>
              <a:rPr lang="ar-SA" sz="2400" b="1">
                <a:solidFill>
                  <a:srgbClr val="FF0000"/>
                </a:solidFill>
                <a:latin typeface="Times New Roman" pitchFamily="18" charset="0"/>
                <a:cs typeface="Times New Roman" pitchFamily="18" charset="0"/>
              </a:rPr>
              <a:t>بعض العناصر المهمة التي يمكن أن توضع في الصفحة التعليمية باستخدام أدوات بناء المواقع أو بأحد نظم إدارة التعلم </a:t>
            </a:r>
            <a:r>
              <a:rPr lang="en-US" sz="2400" b="1">
                <a:solidFill>
                  <a:srgbClr val="FF0000"/>
                </a:solidFill>
                <a:latin typeface="Times New Roman" pitchFamily="18" charset="0"/>
                <a:cs typeface="Times New Roman" pitchFamily="18" charset="0"/>
              </a:rPr>
              <a:t>MS</a:t>
            </a:r>
            <a:r>
              <a:rPr lang="ar-SA" sz="2400" b="1">
                <a:solidFill>
                  <a:srgbClr val="FF0000"/>
                </a:solidFill>
                <a:latin typeface="Times New Roman" pitchFamily="18" charset="0"/>
                <a:cs typeface="Times New Roman" pitchFamily="18" charset="0"/>
              </a:rPr>
              <a:t> </a:t>
            </a:r>
            <a:r>
              <a:rPr lang="en-US" sz="2400" b="1">
                <a:solidFill>
                  <a:srgbClr val="FF0000"/>
                </a:solidFill>
                <a:latin typeface="Calibri" pitchFamily="34" charset="0"/>
                <a:cs typeface="Times New Roman" pitchFamily="18" charset="0"/>
              </a:rPr>
              <a:t>L</a:t>
            </a:r>
            <a:r>
              <a:rPr lang="ar-SA" sz="2400" b="1">
                <a:solidFill>
                  <a:srgbClr val="FF0000"/>
                </a:solidFill>
                <a:latin typeface="Times New Roman" pitchFamily="18" charset="0"/>
                <a:cs typeface="Times New Roman" pitchFamily="18" charset="0"/>
              </a:rPr>
              <a:t>:</a:t>
            </a:r>
            <a:endParaRPr lang="en-US" sz="1100" b="1">
              <a:solidFill>
                <a:srgbClr val="FF0000"/>
              </a:solidFill>
            </a:endParaRP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p:cNvSpPr>
            <a:spLocks noGrp="1"/>
          </p:cNvSpPr>
          <p:nvPr>
            <p:ph type="sldNum" sz="quarter" idx="10"/>
          </p:nvPr>
        </p:nvSpPr>
        <p:spPr bwMode="auto">
          <a:noFill/>
          <a:ln>
            <a:miter lim="800000"/>
            <a:headEnd/>
            <a:tailEnd/>
          </a:ln>
        </p:spPr>
        <p:txBody>
          <a:bodyPr/>
          <a:lstStyle/>
          <a:p>
            <a:fld id="{1C5AE427-5BB4-4288-B567-5C4BC0B6F9B3}" type="slidenum">
              <a:rPr lang="ar-SA" smtClean="0">
                <a:cs typeface="Arial" pitchFamily="34" charset="0"/>
              </a:rPr>
              <a:pPr/>
              <a:t>174</a:t>
            </a:fld>
            <a:endParaRPr lang="en-US" smtClean="0">
              <a:cs typeface="Arial" pitchFamily="34" charset="0"/>
            </a:endParaRPr>
          </a:p>
        </p:txBody>
      </p:sp>
      <p:sp>
        <p:nvSpPr>
          <p:cNvPr id="26627" name="Rectangle 1"/>
          <p:cNvSpPr>
            <a:spLocks noChangeArrowheads="1"/>
          </p:cNvSpPr>
          <p:nvPr/>
        </p:nvSpPr>
        <p:spPr bwMode="auto">
          <a:xfrm>
            <a:off x="431800" y="1530350"/>
            <a:ext cx="8940800" cy="4032250"/>
          </a:xfrm>
          <a:prstGeom prst="rect">
            <a:avLst/>
          </a:prstGeom>
          <a:noFill/>
          <a:ln w="9525">
            <a:noFill/>
            <a:miter lim="800000"/>
            <a:headEnd/>
            <a:tailEnd/>
          </a:ln>
        </p:spPr>
        <p:txBody>
          <a:bodyPr anchor="ctr">
            <a:spAutoFit/>
          </a:bodyPr>
          <a:lstStyle/>
          <a:p>
            <a:pPr algn="justLow">
              <a:tabLst>
                <a:tab pos="325438" algn="r"/>
              </a:tabLst>
            </a:pPr>
            <a:r>
              <a:rPr lang="ar-SA" sz="3200" b="1">
                <a:latin typeface="Times New Roman" pitchFamily="18" charset="0"/>
                <a:ea typeface="Times New Roman" pitchFamily="18" charset="0"/>
                <a:cs typeface="Traditional Arabic" pitchFamily="18" charset="-78"/>
              </a:rPr>
              <a:t>ومن أدوات التدريس بمساعدة الإنترنت </a:t>
            </a:r>
            <a:r>
              <a:rPr lang="ar-SA" sz="3200" b="1">
                <a:solidFill>
                  <a:srgbClr val="00B0F0"/>
                </a:solidFill>
                <a:latin typeface="Times New Roman" pitchFamily="18" charset="0"/>
                <a:ea typeface="Times New Roman" pitchFamily="18" charset="0"/>
                <a:cs typeface="Traditional Arabic" pitchFamily="18" charset="-78"/>
              </a:rPr>
              <a:t>الفصول الافتراضية </a:t>
            </a:r>
            <a:r>
              <a:rPr lang="en-US" sz="3200" b="1">
                <a:latin typeface="Calibri" pitchFamily="34" charset="0"/>
                <a:ea typeface="Times New Roman" pitchFamily="18" charset="0"/>
                <a:cs typeface="Traditional Arabic" pitchFamily="18" charset="-78"/>
              </a:rPr>
              <a:t>Virtual Classrooms</a:t>
            </a:r>
            <a:r>
              <a:rPr lang="ar-SA" sz="3200" b="1">
                <a:latin typeface="Times New Roman" pitchFamily="18" charset="0"/>
                <a:ea typeface="Times New Roman" pitchFamily="18" charset="0"/>
                <a:cs typeface="Traditional Arabic" pitchFamily="18" charset="-78"/>
              </a:rPr>
              <a:t>، وهي برامج على الإنترنت تحتوي على سبورة إلكترونية يمكن الشرح عليها، وتتيح التحدث بالصوت والصورة، وتحدث الطلاب وطرحهم للأسئلة بالصوت والكتابة، بصورة حية كما لو كانوا في فصل حقيقي. </a:t>
            </a:r>
          </a:p>
          <a:p>
            <a:pPr algn="justLow" eaLnBrk="0" hangingPunct="0">
              <a:tabLst>
                <a:tab pos="325438" algn="r"/>
              </a:tabLst>
            </a:pPr>
            <a:r>
              <a:rPr lang="ar-SA" sz="3200" b="1">
                <a:latin typeface="Times New Roman" pitchFamily="18" charset="0"/>
                <a:ea typeface="Times New Roman" pitchFamily="18" charset="0"/>
                <a:cs typeface="Traditional Arabic" pitchFamily="18" charset="-78"/>
              </a:rPr>
              <a:t>وباستخدام الأدوات التعليمية السابقة في العملية التعليمية، يتم الجمع بين الطرق التزامنية </a:t>
            </a:r>
            <a:r>
              <a:rPr lang="en-US" sz="3200" b="1">
                <a:ea typeface="Times New Roman" pitchFamily="18" charset="0"/>
                <a:cs typeface="Traditional Arabic" pitchFamily="18" charset="-78"/>
              </a:rPr>
              <a:t>synchronous</a:t>
            </a:r>
            <a:r>
              <a:rPr lang="ar-SA" sz="3200" b="1">
                <a:latin typeface="Times New Roman" pitchFamily="18" charset="0"/>
                <a:ea typeface="Times New Roman" pitchFamily="18" charset="0"/>
                <a:cs typeface="Traditional Arabic" pitchFamily="18" charset="-78"/>
              </a:rPr>
              <a:t> والطرق غير التزامنية </a:t>
            </a:r>
            <a:r>
              <a:rPr lang="en-US" sz="3200" b="1">
                <a:ea typeface="Times New Roman" pitchFamily="18" charset="0"/>
                <a:cs typeface="Traditional Arabic" pitchFamily="18" charset="-78"/>
              </a:rPr>
              <a:t>Asynchronous</a:t>
            </a:r>
            <a:r>
              <a:rPr lang="ar-SA" sz="3200" b="1">
                <a:latin typeface="Times New Roman" pitchFamily="18" charset="0"/>
                <a:ea typeface="Times New Roman" pitchFamily="18" charset="0"/>
                <a:cs typeface="Traditional Arabic" pitchFamily="18" charset="-78"/>
              </a:rPr>
              <a:t> في تقديم التدريس بمساعدة الإنترنت (التعلم الإلكتروني </a:t>
            </a:r>
            <a:r>
              <a:rPr lang="en-US" sz="3200" b="1">
                <a:ea typeface="Times New Roman" pitchFamily="18" charset="0"/>
                <a:cs typeface="Traditional Arabic" pitchFamily="18" charset="-78"/>
              </a:rPr>
              <a:t>(</a:t>
            </a:r>
            <a:r>
              <a:rPr lang="ar-SA" sz="3200" b="1">
                <a:latin typeface="Times New Roman" pitchFamily="18" charset="0"/>
                <a:ea typeface="Times New Roman" pitchFamily="18" charset="0"/>
                <a:cs typeface="Traditional Arabic" pitchFamily="18" charset="-78"/>
              </a:rPr>
              <a:t>.</a:t>
            </a:r>
            <a:r>
              <a:rPr lang="en-US" sz="1400" b="1">
                <a:cs typeface="Traditional Arabic" pitchFamily="18" charset="-78"/>
              </a:rPr>
              <a:t> </a:t>
            </a:r>
            <a:endParaRPr lang="en-US" sz="3600" b="1">
              <a:cs typeface="Traditional Arabic" pitchFamily="18" charset="-78"/>
            </a:endParaRP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a:spLocks noGrp="1"/>
          </p:cNvSpPr>
          <p:nvPr>
            <p:ph type="sldNum" sz="quarter" idx="10"/>
          </p:nvPr>
        </p:nvSpPr>
        <p:spPr bwMode="auto">
          <a:noFill/>
          <a:ln>
            <a:miter lim="800000"/>
            <a:headEnd/>
            <a:tailEnd/>
          </a:ln>
        </p:spPr>
        <p:txBody>
          <a:bodyPr/>
          <a:lstStyle/>
          <a:p>
            <a:fld id="{3E0563D4-45A6-4E72-BFC4-2B2944B68174}" type="slidenum">
              <a:rPr lang="ar-SA" smtClean="0">
                <a:cs typeface="Arial" pitchFamily="34" charset="0"/>
              </a:rPr>
              <a:pPr/>
              <a:t>175</a:t>
            </a:fld>
            <a:endParaRPr lang="en-US" smtClean="0">
              <a:cs typeface="Arial" pitchFamily="34" charset="0"/>
            </a:endParaRPr>
          </a:p>
        </p:txBody>
      </p:sp>
      <p:sp>
        <p:nvSpPr>
          <p:cNvPr id="27651" name="Rectangle 1"/>
          <p:cNvSpPr>
            <a:spLocks noChangeArrowheads="1"/>
          </p:cNvSpPr>
          <p:nvPr/>
        </p:nvSpPr>
        <p:spPr bwMode="auto">
          <a:xfrm>
            <a:off x="504825" y="1682750"/>
            <a:ext cx="9020175" cy="4032250"/>
          </a:xfrm>
          <a:prstGeom prst="rect">
            <a:avLst/>
          </a:prstGeom>
          <a:noFill/>
          <a:ln w="9525">
            <a:noFill/>
            <a:miter lim="800000"/>
            <a:headEnd/>
            <a:tailEnd/>
          </a:ln>
        </p:spPr>
        <p:txBody>
          <a:bodyPr anchor="ctr">
            <a:spAutoFit/>
          </a:bodyPr>
          <a:lstStyle/>
          <a:p>
            <a:pPr algn="justLow">
              <a:tabLst>
                <a:tab pos="325438" algn="r"/>
              </a:tabLst>
            </a:pPr>
            <a:r>
              <a:rPr lang="ar-SA" sz="3200" b="1">
                <a:solidFill>
                  <a:srgbClr val="FF0000"/>
                </a:solidFill>
                <a:latin typeface="Times New Roman" pitchFamily="18" charset="0"/>
                <a:ea typeface="Times New Roman" pitchFamily="18" charset="0"/>
                <a:cs typeface="Traditional Arabic" pitchFamily="18" charset="-78"/>
              </a:rPr>
              <a:t>(2) إدارة المدارس ومعلومات الطلاب (الإدارة التعليمية):</a:t>
            </a:r>
            <a:endParaRPr lang="en-US" sz="1400" b="1">
              <a:solidFill>
                <a:srgbClr val="FF0000"/>
              </a:solidFill>
              <a:ea typeface="Times New Roman" pitchFamily="18" charset="0"/>
              <a:cs typeface="Traditional Arabic" pitchFamily="18" charset="-78"/>
            </a:endParaRPr>
          </a:p>
          <a:p>
            <a:pPr algn="justLow" eaLnBrk="0" hangingPunct="0">
              <a:tabLst>
                <a:tab pos="325438" algn="r"/>
              </a:tabLst>
            </a:pPr>
            <a:r>
              <a:rPr lang="ar-SA" sz="3200" b="1">
                <a:latin typeface="Times New Roman" pitchFamily="18" charset="0"/>
                <a:ea typeface="Times New Roman" pitchFamily="18" charset="0"/>
                <a:cs typeface="Traditional Arabic" pitchFamily="18" charset="-78"/>
              </a:rPr>
              <a:t>	ومن الخدمات التي يمكن تقديمها عبر الإنترنت إدارة المدارس والتعليم، من خلال مواقع أو نظم إدارية مركزية (نظم معلومات الطلاب </a:t>
            </a:r>
            <a:r>
              <a:rPr lang="en-US" sz="3200" b="1">
                <a:latin typeface="Calibri" pitchFamily="34" charset="0"/>
                <a:ea typeface="Times New Roman" pitchFamily="18" charset="0"/>
                <a:cs typeface="Traditional Arabic" pitchFamily="18" charset="-78"/>
              </a:rPr>
              <a:t>SIS</a:t>
            </a:r>
            <a:r>
              <a:rPr lang="ar-SA" sz="3200" b="1">
                <a:latin typeface="Times New Roman" pitchFamily="18" charset="0"/>
                <a:ea typeface="Times New Roman" pitchFamily="18" charset="0"/>
                <a:cs typeface="Traditional Arabic" pitchFamily="18" charset="-78"/>
              </a:rPr>
              <a:t> أو نظم إدارة المدارس </a:t>
            </a:r>
            <a:r>
              <a:rPr lang="en-US" sz="3200" b="1">
                <a:latin typeface="Calibri" pitchFamily="34" charset="0"/>
                <a:ea typeface="Times New Roman" pitchFamily="18" charset="0"/>
                <a:cs typeface="Traditional Arabic" pitchFamily="18" charset="-78"/>
              </a:rPr>
              <a:t>SMS</a:t>
            </a:r>
            <a:r>
              <a:rPr lang="ar-SA" sz="3200" b="1">
                <a:latin typeface="Times New Roman" pitchFamily="18" charset="0"/>
                <a:ea typeface="Times New Roman" pitchFamily="18" charset="0"/>
                <a:cs typeface="Traditional Arabic" pitchFamily="18" charset="-78"/>
              </a:rPr>
              <a:t>) توضع فيها بيانات الطلاب والمعلمين والخطط، وتكون مرتبطة بالنظام التعليمي للمدرسة، ويتاح من خلالها إدارة جوانب كثيرة في المدرسة عبر الإنترنت، مثل الجدول الدراسي ومتابعة مستويات الأبناء ومراسلة الطلاب وأولياء الأمور والتسجيل في المدرسة وعرض نتائج الطلاب وتسديد الرسوم وغيرها من الجوانب الإدارية المدرسية.</a:t>
            </a:r>
            <a:endParaRPr lang="ar-SA" sz="3600" b="1">
              <a:cs typeface="Traditional Arabic" pitchFamily="18" charset="-78"/>
            </a:endParaRPr>
          </a:p>
        </p:txBody>
      </p:sp>
      <p:sp>
        <p:nvSpPr>
          <p:cNvPr id="27652" name="مستطيل 4"/>
          <p:cNvSpPr>
            <a:spLocks noChangeArrowheads="1"/>
          </p:cNvSpPr>
          <p:nvPr/>
        </p:nvSpPr>
        <p:spPr bwMode="auto">
          <a:xfrm>
            <a:off x="2590800" y="420688"/>
            <a:ext cx="6400800" cy="646112"/>
          </a:xfrm>
          <a:prstGeom prst="rect">
            <a:avLst/>
          </a:prstGeom>
          <a:noFill/>
          <a:ln w="9525">
            <a:noFill/>
            <a:miter lim="800000"/>
            <a:headEnd/>
            <a:tailEnd/>
          </a:ln>
        </p:spPr>
        <p:txBody>
          <a:bodyPr>
            <a:spAutoFit/>
          </a:bodyPr>
          <a:lstStyle/>
          <a:p>
            <a:r>
              <a:rPr lang="ar-SA" sz="3600" b="1">
                <a:solidFill>
                  <a:srgbClr val="00B0F0"/>
                </a:solidFill>
                <a:latin typeface="Times New Roman" pitchFamily="18" charset="0"/>
                <a:ea typeface="Times New Roman" pitchFamily="18" charset="0"/>
                <a:cs typeface="Traditional Arabic" pitchFamily="18" charset="-78"/>
              </a:rPr>
              <a:t>مواقع الخدمات التعليمية على شبكة الإنترنت</a:t>
            </a:r>
            <a:endParaRPr lang="ar-SA" sz="3600">
              <a:solidFill>
                <a:srgbClr val="00B0F0"/>
              </a:solidFill>
              <a:ea typeface="Times New Roman" pitchFamily="18" charset="0"/>
              <a:cs typeface="Traditional Arabic" pitchFamily="18" charset="-78"/>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0"/>
          </p:nvPr>
        </p:nvSpPr>
        <p:spPr bwMode="auto">
          <a:noFill/>
          <a:ln>
            <a:miter lim="800000"/>
            <a:headEnd/>
            <a:tailEnd/>
          </a:ln>
        </p:spPr>
        <p:txBody>
          <a:bodyPr/>
          <a:lstStyle/>
          <a:p>
            <a:fld id="{196B0831-F62B-4198-A717-D6C33967C7FE}" type="slidenum">
              <a:rPr lang="ar-SA" smtClean="0">
                <a:cs typeface="Arial" pitchFamily="34" charset="0"/>
              </a:rPr>
              <a:pPr/>
              <a:t>176</a:t>
            </a:fld>
            <a:endParaRPr lang="en-US" smtClean="0">
              <a:cs typeface="Arial" pitchFamily="34" charset="0"/>
            </a:endParaRPr>
          </a:p>
        </p:txBody>
      </p:sp>
      <p:sp>
        <p:nvSpPr>
          <p:cNvPr id="28675" name="Rectangle 1"/>
          <p:cNvSpPr>
            <a:spLocks noChangeArrowheads="1"/>
          </p:cNvSpPr>
          <p:nvPr/>
        </p:nvSpPr>
        <p:spPr bwMode="auto">
          <a:xfrm>
            <a:off x="250825" y="1419225"/>
            <a:ext cx="9197975" cy="4524375"/>
          </a:xfrm>
          <a:prstGeom prst="rect">
            <a:avLst/>
          </a:prstGeom>
          <a:noFill/>
          <a:ln w="9525">
            <a:noFill/>
            <a:miter lim="800000"/>
            <a:headEnd/>
            <a:tailEnd/>
          </a:ln>
        </p:spPr>
        <p:txBody>
          <a:bodyPr anchor="ctr">
            <a:spAutoFit/>
          </a:bodyPr>
          <a:lstStyle/>
          <a:p>
            <a:pPr>
              <a:tabLst>
                <a:tab pos="179388" algn="l"/>
              </a:tabLst>
            </a:pPr>
            <a:r>
              <a:rPr lang="ar-SA" sz="2400" b="1">
                <a:latin typeface="Times New Roman" pitchFamily="18" charset="0"/>
                <a:ea typeface="Times New Roman" pitchFamily="18" charset="0"/>
                <a:cs typeface="Traditional Arabic" pitchFamily="18" charset="-78"/>
              </a:rPr>
              <a:t>(3) المصادر التعليمية للمعلمين: </a:t>
            </a:r>
          </a:p>
          <a:p>
            <a:pPr>
              <a:tabLst>
                <a:tab pos="179388" algn="l"/>
              </a:tabLst>
            </a:pPr>
            <a:r>
              <a:rPr lang="ar-SA" sz="2400" b="1">
                <a:latin typeface="Times New Roman" pitchFamily="18" charset="0"/>
                <a:ea typeface="Times New Roman" pitchFamily="18" charset="0"/>
                <a:cs typeface="Traditional Arabic" pitchFamily="18" charset="-78"/>
              </a:rPr>
              <a:t>وفيما يلي بعض هذه المصادر:</a:t>
            </a:r>
            <a:endParaRPr lang="en-US" sz="1100" b="1">
              <a:ea typeface="Times New Roman" pitchFamily="18" charset="0"/>
              <a:cs typeface="Traditional Arabic" pitchFamily="18" charset="-78"/>
            </a:endParaRPr>
          </a:p>
          <a:p>
            <a:pPr eaLnBrk="0" hangingPunct="0">
              <a:tabLst>
                <a:tab pos="179388" algn="l"/>
              </a:tabLst>
            </a:pPr>
            <a:r>
              <a:rPr lang="ar-SA" sz="2400" b="1">
                <a:solidFill>
                  <a:srgbClr val="00B0F0"/>
                </a:solidFill>
                <a:latin typeface="Times New Roman" pitchFamily="18" charset="0"/>
                <a:ea typeface="Times New Roman" pitchFamily="18" charset="0"/>
                <a:cs typeface="Traditional Arabic" pitchFamily="18" charset="-78"/>
              </a:rPr>
              <a:t>- البحث عن مدرسة: </a:t>
            </a:r>
            <a:r>
              <a:rPr lang="ar-SA" sz="2400" b="1">
                <a:latin typeface="Times New Roman" pitchFamily="18" charset="0"/>
                <a:ea typeface="Times New Roman" pitchFamily="18" charset="0"/>
                <a:cs typeface="Traditional Arabic" pitchFamily="18" charset="-78"/>
              </a:rPr>
              <a:t>يمكن البحث عن المدارس في محركات البحث العربية العامة مثل </a:t>
            </a:r>
            <a:r>
              <a:rPr lang="en-US" sz="1600" b="1">
                <a:solidFill>
                  <a:srgbClr val="FFFF00"/>
                </a:solidFill>
                <a:latin typeface="Calibri" pitchFamily="34" charset="0"/>
                <a:ea typeface="Times New Roman" pitchFamily="18" charset="0"/>
                <a:cs typeface="Traditional Arabic" pitchFamily="18" charset="-78"/>
                <a:hlinkClick r:id="rId2"/>
              </a:rPr>
              <a:t>http://naseeje.net</a:t>
            </a:r>
            <a:r>
              <a:rPr lang="ar-SA" sz="2400" b="1">
                <a:solidFill>
                  <a:srgbClr val="FFFF00"/>
                </a:solidFill>
                <a:latin typeface="Times New Roman" pitchFamily="18" charset="0"/>
                <a:ea typeface="Times New Roman" pitchFamily="18" charset="0"/>
                <a:cs typeface="Traditional Arabic" pitchFamily="18" charset="-78"/>
              </a:rPr>
              <a:t> </a:t>
            </a:r>
            <a:r>
              <a:rPr lang="ar-SA" sz="2400" b="1">
                <a:latin typeface="Times New Roman" pitchFamily="18" charset="0"/>
                <a:ea typeface="Times New Roman" pitchFamily="18" charset="0"/>
                <a:cs typeface="Traditional Arabic" pitchFamily="18" charset="-78"/>
              </a:rPr>
              <a:t>تحت تصنيف تربية وتعليم، ثم مدارس.</a:t>
            </a:r>
            <a:endParaRPr lang="en-US" sz="1100" b="1">
              <a:ea typeface="Times New Roman" pitchFamily="18" charset="0"/>
              <a:cs typeface="Traditional Arabic" pitchFamily="18" charset="-78"/>
            </a:endParaRPr>
          </a:p>
          <a:p>
            <a:pPr eaLnBrk="0" hangingPunct="0">
              <a:tabLst>
                <a:tab pos="179388" algn="l"/>
              </a:tabLst>
            </a:pPr>
            <a:r>
              <a:rPr lang="ar-SA" sz="2400" b="1">
                <a:solidFill>
                  <a:srgbClr val="00B0F0"/>
                </a:solidFill>
                <a:latin typeface="Times New Roman" pitchFamily="18" charset="0"/>
                <a:cs typeface="Traditional Arabic" pitchFamily="18" charset="-78"/>
              </a:rPr>
              <a:t>- الخطط التدريسية: </a:t>
            </a:r>
            <a:r>
              <a:rPr lang="ar-SA" sz="2400" b="1">
                <a:latin typeface="Times New Roman" pitchFamily="18" charset="0"/>
                <a:cs typeface="Traditional Arabic" pitchFamily="18" charset="-78"/>
              </a:rPr>
              <a:t>من الخدمات النافعة للمدرسين البحث عن الخطط التدريسية </a:t>
            </a:r>
            <a:r>
              <a:rPr lang="en-US" sz="2400" b="1">
                <a:latin typeface="Calibri" pitchFamily="34" charset="0"/>
                <a:cs typeface="Traditional Arabic" pitchFamily="18" charset="-78"/>
              </a:rPr>
              <a:t>Lesson Plans</a:t>
            </a:r>
            <a:r>
              <a:rPr lang="ar-SA" sz="2400" b="1">
                <a:latin typeface="Times New Roman" pitchFamily="18" charset="0"/>
                <a:cs typeface="Traditional Arabic" pitchFamily="18" charset="-78"/>
              </a:rPr>
              <a:t> الجاهزة. وهناك مجموعة مصادر للحصول على هذه الخطط منها موقع </a:t>
            </a:r>
            <a:r>
              <a:rPr lang="en-US" sz="2400" b="1">
                <a:solidFill>
                  <a:srgbClr val="FF0000"/>
                </a:solidFill>
                <a:latin typeface="Calibri" pitchFamily="34" charset="0"/>
                <a:cs typeface="Traditional Arabic" pitchFamily="18" charset="-78"/>
                <a:hlinkClick r:id="rId3"/>
              </a:rPr>
              <a:t>http://www.lessonplansearch.com</a:t>
            </a:r>
            <a:r>
              <a:rPr lang="ar-SA" sz="2400" b="1">
                <a:solidFill>
                  <a:srgbClr val="FF0000"/>
                </a:solidFill>
                <a:latin typeface="Calibri" pitchFamily="34" charset="0"/>
                <a:cs typeface="Traditional Arabic" pitchFamily="18" charset="-78"/>
                <a:hlinkClick r:id="rId3"/>
              </a:rPr>
              <a:t>/</a:t>
            </a:r>
            <a:r>
              <a:rPr lang="ar-SA" sz="2400" b="1">
                <a:solidFill>
                  <a:srgbClr val="FF0000"/>
                </a:solidFill>
                <a:latin typeface="Times New Roman" pitchFamily="18" charset="0"/>
                <a:cs typeface="Traditional Arabic" pitchFamily="18" charset="-78"/>
              </a:rPr>
              <a:t>.</a:t>
            </a:r>
            <a:endParaRPr lang="en-US" sz="1100" b="1">
              <a:cs typeface="Traditional Arabic" pitchFamily="18" charset="-78"/>
            </a:endParaRPr>
          </a:p>
          <a:p>
            <a:pPr eaLnBrk="0" hangingPunct="0">
              <a:tabLst>
                <a:tab pos="179388" algn="l"/>
              </a:tabLst>
            </a:pPr>
            <a:r>
              <a:rPr lang="ar-SA" sz="2400" b="1">
                <a:solidFill>
                  <a:srgbClr val="00B0F0"/>
                </a:solidFill>
                <a:latin typeface="Times New Roman" pitchFamily="18" charset="0"/>
                <a:cs typeface="Traditional Arabic" pitchFamily="18" charset="-78"/>
              </a:rPr>
              <a:t>- الأنشطة والأفكار التدريسية: </a:t>
            </a:r>
            <a:r>
              <a:rPr lang="ar-SA" sz="2400" b="1">
                <a:latin typeface="Times New Roman" pitchFamily="18" charset="0"/>
                <a:cs typeface="Traditional Arabic" pitchFamily="18" charset="-78"/>
              </a:rPr>
              <a:t>يمكن الحصول على العديد من الأفكار والأنشطة التدريسية من خلال موقع مجلة بريد المعلم، إضافة إلى العديد من المنتديات التعليمية.</a:t>
            </a:r>
            <a:endParaRPr lang="en-US" sz="1100" b="1">
              <a:cs typeface="Traditional Arabic" pitchFamily="18" charset="-78"/>
            </a:endParaRPr>
          </a:p>
          <a:p>
            <a:pPr eaLnBrk="0" hangingPunct="0">
              <a:tabLst>
                <a:tab pos="179388" algn="l"/>
              </a:tabLst>
            </a:pPr>
            <a:r>
              <a:rPr lang="ar-SA" sz="2400" b="1">
                <a:solidFill>
                  <a:srgbClr val="00B0F0"/>
                </a:solidFill>
                <a:latin typeface="Times New Roman" pitchFamily="18" charset="0"/>
                <a:cs typeface="Traditional Arabic" pitchFamily="18" charset="-78"/>
              </a:rPr>
              <a:t>- الدراسات والأبحاث التربوية: </a:t>
            </a:r>
            <a:r>
              <a:rPr lang="ar-SA" sz="2400" b="1">
                <a:latin typeface="Times New Roman" pitchFamily="18" charset="0"/>
                <a:cs typeface="Traditional Arabic" pitchFamily="18" charset="-78"/>
              </a:rPr>
              <a:t>من المصادر التعليمية في هذا المجال موقع </a:t>
            </a:r>
            <a:r>
              <a:rPr lang="en-US" sz="2400" b="1">
                <a:latin typeface="Calibri" pitchFamily="34" charset="0"/>
                <a:cs typeface="Traditional Arabic" pitchFamily="18" charset="-78"/>
              </a:rPr>
              <a:t>Ask Eric</a:t>
            </a:r>
            <a:r>
              <a:rPr lang="ar-SA" sz="2400" b="1">
                <a:latin typeface="Times New Roman" pitchFamily="18" charset="0"/>
                <a:cs typeface="Traditional Arabic" pitchFamily="18" charset="-78"/>
              </a:rPr>
              <a:t> </a:t>
            </a:r>
            <a:r>
              <a:rPr lang="en-US" sz="2400" b="1">
                <a:latin typeface="Calibri" pitchFamily="34" charset="0"/>
                <a:cs typeface="Traditional Arabic" pitchFamily="18" charset="-78"/>
                <a:hlinkClick r:id="rId4"/>
              </a:rPr>
              <a:t>http://www.askeric.org</a:t>
            </a:r>
            <a:r>
              <a:rPr lang="ar-SA" sz="2400" b="1">
                <a:latin typeface="Calibri" pitchFamily="34" charset="0"/>
                <a:cs typeface="Traditional Arabic" pitchFamily="18" charset="-78"/>
                <a:hlinkClick r:id="rId4"/>
              </a:rPr>
              <a:t>/</a:t>
            </a:r>
            <a:r>
              <a:rPr lang="ar-SA" sz="2400" b="1">
                <a:latin typeface="Times New Roman" pitchFamily="18" charset="0"/>
                <a:cs typeface="Traditional Arabic" pitchFamily="18" charset="-78"/>
              </a:rPr>
              <a:t> والذي من خلاله يمكن الحصول على ملخصات لآلاف الأبحاث الجديدة في التخصصات التربوية المختلفة والمنشورة في المجلات العلمية.</a:t>
            </a:r>
            <a:endParaRPr lang="ar-SA" sz="2800" b="1">
              <a:cs typeface="Traditional Arabic" pitchFamily="18" charset="-78"/>
            </a:endParaRPr>
          </a:p>
        </p:txBody>
      </p:sp>
      <p:sp>
        <p:nvSpPr>
          <p:cNvPr id="28676" name="مستطيل 4"/>
          <p:cNvSpPr>
            <a:spLocks noChangeArrowheads="1"/>
          </p:cNvSpPr>
          <p:nvPr/>
        </p:nvSpPr>
        <p:spPr bwMode="auto">
          <a:xfrm>
            <a:off x="2590800" y="420688"/>
            <a:ext cx="6400800" cy="646112"/>
          </a:xfrm>
          <a:prstGeom prst="rect">
            <a:avLst/>
          </a:prstGeom>
          <a:noFill/>
          <a:ln w="9525">
            <a:noFill/>
            <a:miter lim="800000"/>
            <a:headEnd/>
            <a:tailEnd/>
          </a:ln>
        </p:spPr>
        <p:txBody>
          <a:bodyPr>
            <a:spAutoFit/>
          </a:bodyPr>
          <a:lstStyle/>
          <a:p>
            <a:r>
              <a:rPr lang="ar-SA" sz="3600" b="1">
                <a:solidFill>
                  <a:srgbClr val="00B0F0"/>
                </a:solidFill>
                <a:latin typeface="Times New Roman" pitchFamily="18" charset="0"/>
                <a:ea typeface="Times New Roman" pitchFamily="18" charset="0"/>
                <a:cs typeface="Traditional Arabic" pitchFamily="18" charset="-78"/>
              </a:rPr>
              <a:t>مواقع الخدمات التعليمية على شبكة الإنترنت</a:t>
            </a:r>
            <a:endParaRPr lang="ar-SA" sz="3600">
              <a:solidFill>
                <a:srgbClr val="00B0F0"/>
              </a:solidFill>
              <a:ea typeface="Times New Roman" pitchFamily="18" charset="0"/>
              <a:cs typeface="Traditional Arabic" pitchFamily="18" charset="-78"/>
            </a:endParaRP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p:cNvSpPr>
            <a:spLocks noGrp="1"/>
          </p:cNvSpPr>
          <p:nvPr>
            <p:ph type="sldNum" sz="quarter" idx="10"/>
          </p:nvPr>
        </p:nvSpPr>
        <p:spPr bwMode="auto">
          <a:noFill/>
          <a:ln>
            <a:miter lim="800000"/>
            <a:headEnd/>
            <a:tailEnd/>
          </a:ln>
        </p:spPr>
        <p:txBody>
          <a:bodyPr/>
          <a:lstStyle/>
          <a:p>
            <a:fld id="{81CBA772-C108-4904-BBEB-BAE65FE6B025}" type="slidenum">
              <a:rPr lang="ar-SA" smtClean="0">
                <a:cs typeface="Arial" pitchFamily="34" charset="0"/>
              </a:rPr>
              <a:pPr/>
              <a:t>177</a:t>
            </a:fld>
            <a:endParaRPr lang="en-US" smtClean="0">
              <a:cs typeface="Arial" pitchFamily="34" charset="0"/>
            </a:endParaRPr>
          </a:p>
        </p:txBody>
      </p:sp>
      <p:sp>
        <p:nvSpPr>
          <p:cNvPr id="29699" name="Rectangle 1"/>
          <p:cNvSpPr>
            <a:spLocks noChangeArrowheads="1"/>
          </p:cNvSpPr>
          <p:nvPr/>
        </p:nvSpPr>
        <p:spPr bwMode="auto">
          <a:xfrm>
            <a:off x="368300" y="1789113"/>
            <a:ext cx="9232900" cy="3540125"/>
          </a:xfrm>
          <a:prstGeom prst="rect">
            <a:avLst/>
          </a:prstGeom>
          <a:noFill/>
          <a:ln w="9525">
            <a:noFill/>
            <a:miter lim="800000"/>
            <a:headEnd/>
            <a:tailEnd/>
          </a:ln>
        </p:spPr>
        <p:txBody>
          <a:bodyPr anchor="ctr">
            <a:spAutoFit/>
          </a:bodyPr>
          <a:lstStyle/>
          <a:p>
            <a:pPr algn="justLow" eaLnBrk="0" hangingPunct="0">
              <a:tabLst>
                <a:tab pos="325438" algn="r"/>
              </a:tabLst>
            </a:pPr>
            <a:r>
              <a:rPr lang="ar-SA" sz="2800" b="1">
                <a:latin typeface="Times New Roman" pitchFamily="18" charset="0"/>
                <a:ea typeface="Times New Roman" pitchFamily="18" charset="0"/>
                <a:cs typeface="Traditional Arabic" pitchFamily="18" charset="-78"/>
              </a:rPr>
              <a:t>	أثمرت التجارب المتعددة والكثيرة لاستخدام الإنترنت في تقديم وشرح الدروس والأنشطة التعليمية في بروز عدة استراتيجيات للتعلم والتعليم، ومنها على سبيل المثال:</a:t>
            </a:r>
            <a:endParaRPr lang="en-US" sz="1200" b="1">
              <a:ea typeface="Times New Roman" pitchFamily="18" charset="0"/>
              <a:cs typeface="Traditional Arabic" pitchFamily="18" charset="-78"/>
            </a:endParaRPr>
          </a:p>
          <a:p>
            <a:pPr algn="justLow" eaLnBrk="0" hangingPunct="0">
              <a:buFontTx/>
              <a:buChar char="•"/>
              <a:tabLst>
                <a:tab pos="325438" algn="r"/>
              </a:tabLst>
            </a:pPr>
            <a:r>
              <a:rPr lang="ar-SA" sz="2800" b="1">
                <a:solidFill>
                  <a:srgbClr val="00B0F0"/>
                </a:solidFill>
                <a:latin typeface="Times New Roman" pitchFamily="18" charset="0"/>
                <a:ea typeface="Times New Roman" pitchFamily="18" charset="0"/>
                <a:cs typeface="Traditional Arabic" pitchFamily="18" charset="-78"/>
              </a:rPr>
              <a:t>اسأل الخبير</a:t>
            </a:r>
            <a:r>
              <a:rPr lang="ar-SA" sz="2800" b="1">
                <a:latin typeface="Times New Roman" pitchFamily="18" charset="0"/>
                <a:ea typeface="Times New Roman" pitchFamily="18" charset="0"/>
                <a:cs typeface="Traditional Arabic" pitchFamily="18" charset="-78"/>
              </a:rPr>
              <a:t>: فمن خلال الشبكة العنكبوتية يمكن الاتصال بالخبراء والمختصين في المجالات العلمية المختلفة، سواء على المستوى المحلي أو الإقليمي أو العالمي.</a:t>
            </a:r>
            <a:endParaRPr lang="en-US" sz="1200" b="1">
              <a:cs typeface="Traditional Arabic" pitchFamily="18" charset="-78"/>
            </a:endParaRPr>
          </a:p>
          <a:p>
            <a:pPr algn="justLow" eaLnBrk="0" hangingPunct="0">
              <a:buFontTx/>
              <a:buChar char="•"/>
              <a:tabLst>
                <a:tab pos="325438" algn="r"/>
              </a:tabLst>
            </a:pPr>
            <a:r>
              <a:rPr lang="ar-SA" sz="2800" b="1">
                <a:solidFill>
                  <a:srgbClr val="00B0F0"/>
                </a:solidFill>
                <a:latin typeface="Times New Roman" pitchFamily="18" charset="0"/>
                <a:cs typeface="Traditional Arabic" pitchFamily="18" charset="-78"/>
              </a:rPr>
              <a:t>العضوية: </a:t>
            </a:r>
            <a:r>
              <a:rPr lang="ar-SA" sz="2800" b="1">
                <a:latin typeface="Times New Roman" pitchFamily="18" charset="0"/>
                <a:cs typeface="Traditional Arabic" pitchFamily="18" charset="-78"/>
              </a:rPr>
              <a:t>يستطيع المعلم أو الطالب الاشتراك في مجموعة أو منظمة معينة، ومن خلال هذه العضوية يحصل على معلومات وأفكار ومصادر خاصة في مجال اهتمام المنظمة أو المجموعة.</a:t>
            </a:r>
            <a:endParaRPr lang="en-US" sz="1200" b="1">
              <a:cs typeface="Traditional Arabic" pitchFamily="18" charset="-78"/>
            </a:endParaRPr>
          </a:p>
          <a:p>
            <a:pPr algn="justLow" eaLnBrk="0" hangingPunct="0">
              <a:buFontTx/>
              <a:buChar char="•"/>
              <a:tabLst>
                <a:tab pos="325438" algn="r"/>
              </a:tabLst>
            </a:pPr>
            <a:r>
              <a:rPr lang="ar-SA" sz="2800" b="1">
                <a:solidFill>
                  <a:srgbClr val="00B0F0"/>
                </a:solidFill>
                <a:latin typeface="Times New Roman" pitchFamily="18" charset="0"/>
                <a:cs typeface="Traditional Arabic" pitchFamily="18" charset="-78"/>
              </a:rPr>
              <a:t>المعلم الخاص: </a:t>
            </a:r>
            <a:r>
              <a:rPr lang="ar-SA" sz="2800" b="1">
                <a:latin typeface="Times New Roman" pitchFamily="18" charset="0"/>
                <a:cs typeface="Traditional Arabic" pitchFamily="18" charset="-78"/>
              </a:rPr>
              <a:t>فالمتعلمون من جميع المستويات يستطيعون الحصول على تعليم خاص ومساعدة خاصة في مجال علمي أو تعليمي معين من خلال البريد الإلكتروني أو المحادثة المباشرة. </a:t>
            </a:r>
            <a:endParaRPr lang="en-US" sz="1200" b="1">
              <a:cs typeface="Traditional Arabic" pitchFamily="18" charset="-78"/>
            </a:endParaRPr>
          </a:p>
        </p:txBody>
      </p:sp>
      <p:cxnSp>
        <p:nvCxnSpPr>
          <p:cNvPr id="5" name="رابط كسهم مستقيم 4"/>
          <p:cNvCxnSpPr/>
          <p:nvPr/>
        </p:nvCxnSpPr>
        <p:spPr>
          <a:xfrm>
            <a:off x="2484438" y="6858000"/>
            <a:ext cx="96837" cy="0"/>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
        <p:nvSpPr>
          <p:cNvPr id="29701" name="مستطيل 6"/>
          <p:cNvSpPr>
            <a:spLocks noChangeArrowheads="1"/>
          </p:cNvSpPr>
          <p:nvPr/>
        </p:nvSpPr>
        <p:spPr bwMode="auto">
          <a:xfrm>
            <a:off x="4648200" y="457200"/>
            <a:ext cx="4538663" cy="584200"/>
          </a:xfrm>
          <a:prstGeom prst="rect">
            <a:avLst/>
          </a:prstGeom>
          <a:noFill/>
          <a:ln w="9525">
            <a:noFill/>
            <a:miter lim="800000"/>
            <a:headEnd/>
            <a:tailEnd/>
          </a:ln>
        </p:spPr>
        <p:txBody>
          <a:bodyPr wrap="none">
            <a:spAutoFit/>
          </a:bodyPr>
          <a:lstStyle/>
          <a:p>
            <a:pPr algn="justLow">
              <a:tabLst>
                <a:tab pos="325438" algn="r"/>
              </a:tabLst>
            </a:pPr>
            <a:r>
              <a:rPr lang="ar-SA" sz="3200" b="1">
                <a:solidFill>
                  <a:srgbClr val="00B0F0"/>
                </a:solidFill>
                <a:latin typeface="Times New Roman" pitchFamily="18" charset="0"/>
                <a:ea typeface="Times New Roman" pitchFamily="18" charset="0"/>
                <a:cs typeface="Traditional Arabic" pitchFamily="18" charset="-78"/>
              </a:rPr>
              <a:t>استراتيجيات التعلم والتعليم بالإنترنت:</a:t>
            </a:r>
            <a:endParaRPr lang="en-US" sz="3200" b="1">
              <a:solidFill>
                <a:srgbClr val="00B0F0"/>
              </a:solidFill>
              <a:ea typeface="Times New Roman" pitchFamily="18" charset="0"/>
              <a:cs typeface="Traditional Arabic" pitchFamily="18" charset="-78"/>
            </a:endParaRP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p:cNvSpPr>
            <a:spLocks noGrp="1"/>
          </p:cNvSpPr>
          <p:nvPr>
            <p:ph type="sldNum" sz="quarter" idx="10"/>
          </p:nvPr>
        </p:nvSpPr>
        <p:spPr bwMode="auto">
          <a:noFill/>
          <a:ln>
            <a:miter lim="800000"/>
            <a:headEnd/>
            <a:tailEnd/>
          </a:ln>
        </p:spPr>
        <p:txBody>
          <a:bodyPr/>
          <a:lstStyle/>
          <a:p>
            <a:fld id="{00F21351-5EA8-4149-AE51-55FF5BF70C44}" type="slidenum">
              <a:rPr lang="ar-SA" smtClean="0">
                <a:cs typeface="Arial" pitchFamily="34" charset="0"/>
              </a:rPr>
              <a:pPr/>
              <a:t>178</a:t>
            </a:fld>
            <a:endParaRPr lang="en-US" smtClean="0">
              <a:cs typeface="Arial" pitchFamily="34" charset="0"/>
            </a:endParaRPr>
          </a:p>
        </p:txBody>
      </p:sp>
      <p:sp>
        <p:nvSpPr>
          <p:cNvPr id="30723" name="مستطيل 2"/>
          <p:cNvSpPr>
            <a:spLocks noChangeArrowheads="1"/>
          </p:cNvSpPr>
          <p:nvPr/>
        </p:nvSpPr>
        <p:spPr bwMode="auto">
          <a:xfrm>
            <a:off x="395288" y="1768475"/>
            <a:ext cx="9053512" cy="3108325"/>
          </a:xfrm>
          <a:prstGeom prst="rect">
            <a:avLst/>
          </a:prstGeom>
          <a:noFill/>
          <a:ln w="9525">
            <a:noFill/>
            <a:miter lim="800000"/>
            <a:headEnd/>
            <a:tailEnd/>
          </a:ln>
        </p:spPr>
        <p:txBody>
          <a:bodyPr>
            <a:spAutoFit/>
          </a:bodyPr>
          <a:lstStyle/>
          <a:p>
            <a:pPr algn="justLow" eaLnBrk="0" hangingPunct="0">
              <a:buFontTx/>
              <a:buChar char="•"/>
              <a:tabLst>
                <a:tab pos="325438" algn="r"/>
              </a:tabLst>
            </a:pPr>
            <a:r>
              <a:rPr lang="ar-SA" sz="2800" b="1">
                <a:solidFill>
                  <a:srgbClr val="00B0F0"/>
                </a:solidFill>
                <a:latin typeface="Times New Roman" pitchFamily="18" charset="0"/>
                <a:ea typeface="Times New Roman" pitchFamily="18" charset="0"/>
                <a:cs typeface="Traditional Arabic" pitchFamily="18" charset="-78"/>
              </a:rPr>
              <a:t>تفاعل الأقران: </a:t>
            </a:r>
            <a:r>
              <a:rPr lang="ar-SA" sz="2800" b="1">
                <a:latin typeface="Times New Roman" pitchFamily="18" charset="0"/>
                <a:ea typeface="Times New Roman" pitchFamily="18" charset="0"/>
                <a:cs typeface="Traditional Arabic" pitchFamily="18" charset="-78"/>
              </a:rPr>
              <a:t>هذا النوع من التفاعل قائم على مبدأ التعلم التعاوني، ومثاله استخدام البريد الإلكتروني بين مجموعة من الطلاب في شرح نقطة أو إنجاز واجب.</a:t>
            </a:r>
            <a:endParaRPr lang="en-US" sz="1200" b="1">
              <a:ea typeface="Times New Roman" pitchFamily="18" charset="0"/>
              <a:cs typeface="Traditional Arabic" pitchFamily="18" charset="-78"/>
            </a:endParaRPr>
          </a:p>
          <a:p>
            <a:pPr algn="justLow" eaLnBrk="0" hangingPunct="0">
              <a:buFontTx/>
              <a:buChar char="•"/>
              <a:tabLst>
                <a:tab pos="325438" algn="r"/>
              </a:tabLst>
            </a:pPr>
            <a:r>
              <a:rPr lang="ar-SA" sz="2800" b="1">
                <a:solidFill>
                  <a:srgbClr val="00B0F0"/>
                </a:solidFill>
                <a:latin typeface="Times New Roman" pitchFamily="18" charset="0"/>
                <a:ea typeface="Times New Roman" pitchFamily="18" charset="0"/>
                <a:cs typeface="Traditional Arabic" pitchFamily="18" charset="-78"/>
              </a:rPr>
              <a:t>نشاط جماعي معين:</a:t>
            </a:r>
            <a:r>
              <a:rPr lang="ar-SA" sz="2800" b="1">
                <a:solidFill>
                  <a:srgbClr val="00B0F0"/>
                </a:solidFill>
                <a:latin typeface="Calibri" pitchFamily="34" charset="0"/>
                <a:ea typeface="Times New Roman" pitchFamily="18" charset="0"/>
                <a:cs typeface="Traditional Arabic" pitchFamily="18" charset="-78"/>
              </a:rPr>
              <a:t> </a:t>
            </a:r>
            <a:r>
              <a:rPr lang="ar-SA" sz="2800" b="1">
                <a:latin typeface="Times New Roman" pitchFamily="18" charset="0"/>
                <a:ea typeface="Times New Roman" pitchFamily="18" charset="0"/>
                <a:cs typeface="Traditional Arabic" pitchFamily="18" charset="-78"/>
              </a:rPr>
              <a:t>يتم التعلم هنا عن طريق إعطاء مهمّة معينة لمجموعة من الطلاب على أن يتم مناقشتها وتنفيذها وتسليمها عن طريق الإنترنت في وقت محدد.</a:t>
            </a:r>
            <a:endParaRPr lang="en-US" sz="1200" b="1">
              <a:cs typeface="Traditional Arabic" pitchFamily="18" charset="-78"/>
            </a:endParaRPr>
          </a:p>
          <a:p>
            <a:pPr algn="justLow" eaLnBrk="0" hangingPunct="0">
              <a:buFontTx/>
              <a:buChar char="•"/>
              <a:tabLst>
                <a:tab pos="325438" algn="r"/>
              </a:tabLst>
            </a:pPr>
            <a:r>
              <a:rPr lang="ar-SA" sz="2800" b="1">
                <a:solidFill>
                  <a:srgbClr val="00B0F0"/>
                </a:solidFill>
                <a:latin typeface="Times New Roman" pitchFamily="18" charset="0"/>
                <a:cs typeface="Traditional Arabic" pitchFamily="18" charset="-78"/>
              </a:rPr>
              <a:t>الدخول إلى مصادر الإنترنت: </a:t>
            </a:r>
            <a:r>
              <a:rPr lang="ar-SA" sz="2800" b="1">
                <a:latin typeface="Times New Roman" pitchFamily="18" charset="0"/>
                <a:cs typeface="Traditional Arabic" pitchFamily="18" charset="-78"/>
              </a:rPr>
              <a:t>تحتوي الإنترنت على قواعد معلومات ومستودعات كبيرة، تحوي ملايين الملفات والبرامج والمقالات، والمجلات والموسوعات، يستطيع الطلاب الدخول إليها للحصول على معلومات معينة حول المنهج.</a:t>
            </a:r>
            <a:endParaRPr lang="ar-SA" sz="3200" b="1">
              <a:cs typeface="Traditional Arabic" pitchFamily="18" charset="-78"/>
            </a:endParaRP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3"/>
          <p:cNvSpPr>
            <a:spLocks noGrp="1"/>
          </p:cNvSpPr>
          <p:nvPr>
            <p:ph type="sldNum" sz="quarter" idx="10"/>
          </p:nvPr>
        </p:nvSpPr>
        <p:spPr bwMode="auto">
          <a:noFill/>
          <a:ln>
            <a:miter lim="800000"/>
            <a:headEnd/>
            <a:tailEnd/>
          </a:ln>
        </p:spPr>
        <p:txBody>
          <a:bodyPr/>
          <a:lstStyle/>
          <a:p>
            <a:fld id="{1EC0AD4B-1BA3-43B3-A1B7-10073A3604C8}" type="slidenum">
              <a:rPr lang="ar-SA" smtClean="0">
                <a:cs typeface="Arial" pitchFamily="34" charset="0"/>
              </a:rPr>
              <a:pPr/>
              <a:t>179</a:t>
            </a:fld>
            <a:endParaRPr lang="en-US" smtClean="0">
              <a:cs typeface="Arial" pitchFamily="34" charset="0"/>
            </a:endParaRPr>
          </a:p>
        </p:txBody>
      </p:sp>
      <p:sp>
        <p:nvSpPr>
          <p:cNvPr id="31747" name="Rectangle 1"/>
          <p:cNvSpPr>
            <a:spLocks noChangeArrowheads="1"/>
          </p:cNvSpPr>
          <p:nvPr/>
        </p:nvSpPr>
        <p:spPr bwMode="auto">
          <a:xfrm>
            <a:off x="611188" y="1728788"/>
            <a:ext cx="8532812" cy="3324225"/>
          </a:xfrm>
          <a:prstGeom prst="rect">
            <a:avLst/>
          </a:prstGeom>
          <a:noFill/>
          <a:ln w="9525">
            <a:noFill/>
            <a:miter lim="800000"/>
            <a:headEnd/>
            <a:tailEnd/>
          </a:ln>
        </p:spPr>
        <p:txBody>
          <a:bodyPr anchor="ctr">
            <a:spAutoFit/>
          </a:bodyPr>
          <a:lstStyle/>
          <a:p>
            <a:pPr algn="justLow">
              <a:tabLst>
                <a:tab pos="325438" algn="r"/>
              </a:tabLst>
            </a:pPr>
            <a:r>
              <a:rPr lang="ar-SA" sz="3000" b="1">
                <a:solidFill>
                  <a:srgbClr val="FF0000"/>
                </a:solidFill>
                <a:latin typeface="Times New Roman" pitchFamily="18" charset="0"/>
                <a:ea typeface="Times New Roman" pitchFamily="18" charset="0"/>
                <a:cs typeface="Traditional Arabic" pitchFamily="18" charset="-78"/>
              </a:rPr>
              <a:t>اعتبارات هامة عند استخدام الإنترنت في التعليم:</a:t>
            </a:r>
            <a:endParaRPr lang="en-US" sz="3000" b="1">
              <a:solidFill>
                <a:srgbClr val="FF0000"/>
              </a:solidFill>
              <a:ea typeface="Times New Roman" pitchFamily="18" charset="0"/>
              <a:cs typeface="Traditional Arabic" pitchFamily="18" charset="-78"/>
            </a:endParaRPr>
          </a:p>
          <a:p>
            <a:pPr algn="justLow" eaLnBrk="0" hangingPunct="0">
              <a:buFontTx/>
              <a:buChar char="•"/>
              <a:tabLst>
                <a:tab pos="325438" algn="r"/>
              </a:tabLst>
            </a:pPr>
            <a:r>
              <a:rPr lang="ar-SA" sz="3000" b="1">
                <a:latin typeface="Times New Roman" pitchFamily="18" charset="0"/>
                <a:ea typeface="Times New Roman" pitchFamily="18" charset="0"/>
                <a:cs typeface="Traditional Arabic" pitchFamily="18" charset="-78"/>
              </a:rPr>
              <a:t>أن يتوافر لجميع الطلاب في المقرر إمكانية الدخول على شبكة الإنترنت بالتساوي.</a:t>
            </a:r>
            <a:endParaRPr lang="en-US" sz="3000" b="1">
              <a:cs typeface="Traditional Arabic" pitchFamily="18" charset="-78"/>
            </a:endParaRPr>
          </a:p>
          <a:p>
            <a:pPr algn="justLow" eaLnBrk="0" hangingPunct="0">
              <a:buFontTx/>
              <a:buChar char="•"/>
              <a:tabLst>
                <a:tab pos="325438" algn="r"/>
              </a:tabLst>
            </a:pPr>
            <a:r>
              <a:rPr lang="ar-SA" sz="3000" b="1">
                <a:latin typeface="Times New Roman" pitchFamily="18" charset="0"/>
                <a:cs typeface="Traditional Arabic" pitchFamily="18" charset="-78"/>
              </a:rPr>
              <a:t>يمكن أن يواجه الطلاب صعوبات في تعلم مهارات الحاسب الآلي، ومهارات الاتصال بالإنترنت. فينبغي توفير قائمة مساعدة بأهم المشكلات التي يمكن أن تواجه المتعلم، ومساعدته على التخلص منها.</a:t>
            </a:r>
            <a:r>
              <a:rPr lang="ar-SA" sz="3000" b="1">
                <a:latin typeface="Calibri" pitchFamily="34" charset="0"/>
                <a:cs typeface="Traditional Arabic" pitchFamily="18" charset="-78"/>
              </a:rPr>
              <a:t> </a:t>
            </a:r>
            <a:r>
              <a:rPr lang="ar-SA" sz="3000" b="1">
                <a:latin typeface="Times New Roman" pitchFamily="18" charset="0"/>
                <a:cs typeface="Traditional Arabic" pitchFamily="18" charset="-78"/>
              </a:rPr>
              <a:t>وحبذا أن يكون ذلك في درس خاص.</a:t>
            </a:r>
            <a:endParaRPr lang="en-US" sz="3000" b="1">
              <a:cs typeface="Traditional Arabic" pitchFamily="18" charset="-78"/>
            </a:endParaRP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p:cNvSpPr>
            <a:spLocks noGrp="1"/>
          </p:cNvSpPr>
          <p:nvPr>
            <p:ph type="sldNum" sz="quarter" idx="10"/>
          </p:nvPr>
        </p:nvSpPr>
        <p:spPr bwMode="auto">
          <a:noFill/>
          <a:ln>
            <a:miter lim="800000"/>
            <a:headEnd/>
            <a:tailEnd/>
          </a:ln>
        </p:spPr>
        <p:txBody>
          <a:bodyPr/>
          <a:lstStyle/>
          <a:p>
            <a:fld id="{4DD84E58-51C1-4FE7-B2FD-75677E553310}" type="slidenum">
              <a:rPr lang="ar-SA" smtClean="0">
                <a:cs typeface="Arial" pitchFamily="34" charset="0"/>
              </a:rPr>
              <a:pPr/>
              <a:t>180</a:t>
            </a:fld>
            <a:endParaRPr lang="en-US" smtClean="0">
              <a:cs typeface="Arial" pitchFamily="34" charset="0"/>
            </a:endParaRPr>
          </a:p>
        </p:txBody>
      </p:sp>
      <p:sp>
        <p:nvSpPr>
          <p:cNvPr id="32771" name="Rectangle 1"/>
          <p:cNvSpPr>
            <a:spLocks noChangeArrowheads="1"/>
          </p:cNvSpPr>
          <p:nvPr/>
        </p:nvSpPr>
        <p:spPr bwMode="auto">
          <a:xfrm>
            <a:off x="360363" y="1728788"/>
            <a:ext cx="9012237" cy="3324225"/>
          </a:xfrm>
          <a:prstGeom prst="rect">
            <a:avLst/>
          </a:prstGeom>
          <a:noFill/>
          <a:ln w="9525">
            <a:noFill/>
            <a:miter lim="800000"/>
            <a:headEnd/>
            <a:tailEnd/>
          </a:ln>
        </p:spPr>
        <p:txBody>
          <a:bodyPr anchor="ctr">
            <a:spAutoFit/>
          </a:bodyPr>
          <a:lstStyle/>
          <a:p>
            <a:pPr algn="justLow" eaLnBrk="0" hangingPunct="0">
              <a:buFontTx/>
              <a:buChar char="•"/>
              <a:tabLst>
                <a:tab pos="325438" algn="r"/>
              </a:tabLst>
            </a:pPr>
            <a:r>
              <a:rPr lang="ar-SA" sz="3000" b="1">
                <a:latin typeface="Times New Roman" pitchFamily="18" charset="0"/>
                <a:ea typeface="Times New Roman" pitchFamily="18" charset="0"/>
                <a:cs typeface="Traditional Arabic" pitchFamily="18" charset="-78"/>
              </a:rPr>
              <a:t>ينبغي تشجيع الطلاب على استخدام البريد، والمشاركة في المناقشات الصفية، ومنتديات المناقشة، واستخدام الشبكة العنكبوتية وتدريبهم على ذلك.</a:t>
            </a:r>
            <a:endParaRPr lang="en-US" sz="3000" b="1">
              <a:ea typeface="Times New Roman" pitchFamily="18" charset="0"/>
              <a:cs typeface="Traditional Arabic" pitchFamily="18" charset="-78"/>
            </a:endParaRPr>
          </a:p>
          <a:p>
            <a:pPr algn="justLow" eaLnBrk="0" hangingPunct="0">
              <a:buFontTx/>
              <a:buChar char="•"/>
              <a:tabLst>
                <a:tab pos="325438" algn="r"/>
              </a:tabLst>
            </a:pPr>
            <a:r>
              <a:rPr lang="ar-SA" sz="3000" b="1">
                <a:latin typeface="Times New Roman" pitchFamily="18" charset="0"/>
                <a:ea typeface="Times New Roman" pitchFamily="18" charset="0"/>
                <a:cs typeface="Traditional Arabic" pitchFamily="18" charset="-78"/>
              </a:rPr>
              <a:t>استخدام البريد الإلكتروني من قبل المدرس في تقديم تعليقات وتشجيعات فورية للمشاركات الطلابية يزيد من دافعية الطالب ويحسن من أدائه.</a:t>
            </a:r>
            <a:endParaRPr lang="en-US" sz="3000" b="1">
              <a:cs typeface="Traditional Arabic" pitchFamily="18" charset="-78"/>
            </a:endParaRPr>
          </a:p>
          <a:p>
            <a:pPr algn="justLow" eaLnBrk="0" hangingPunct="0">
              <a:buFontTx/>
              <a:buChar char="•"/>
              <a:tabLst>
                <a:tab pos="325438" algn="r"/>
              </a:tabLst>
            </a:pPr>
            <a:r>
              <a:rPr lang="ar-SA" sz="3000" b="1">
                <a:latin typeface="Times New Roman" pitchFamily="18" charset="0"/>
                <a:cs typeface="Traditional Arabic" pitchFamily="18" charset="-78"/>
              </a:rPr>
              <a:t>جعل الطالب يألف المصادر المتاحة على الإنترنت واستخدامها سوف يكون جزءاً من التحديات التعليمية، لذا لا بد من توفير قائمة مساعدة بالمصادر وقت العمل على الأنشطة.</a:t>
            </a:r>
            <a:endParaRPr lang="ar-SA" sz="3000" b="1">
              <a:cs typeface="Traditional Arabic" pitchFamily="18" charset="-78"/>
            </a:endParaRP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p:cNvSpPr>
            <a:spLocks noGrp="1"/>
          </p:cNvSpPr>
          <p:nvPr>
            <p:ph type="sldNum" sz="quarter" idx="10"/>
          </p:nvPr>
        </p:nvSpPr>
        <p:spPr bwMode="auto">
          <a:noFill/>
          <a:ln>
            <a:miter lim="800000"/>
            <a:headEnd/>
            <a:tailEnd/>
          </a:ln>
        </p:spPr>
        <p:txBody>
          <a:bodyPr/>
          <a:lstStyle/>
          <a:p>
            <a:fld id="{85511CC9-2E34-4CE1-A86F-ABC94B89EF25}" type="slidenum">
              <a:rPr lang="ar-SA" smtClean="0">
                <a:cs typeface="Arial" pitchFamily="34" charset="0"/>
              </a:rPr>
              <a:pPr/>
              <a:t>181</a:t>
            </a:fld>
            <a:endParaRPr lang="en-US" smtClean="0">
              <a:cs typeface="Arial" pitchFamily="34" charset="0"/>
            </a:endParaRPr>
          </a:p>
        </p:txBody>
      </p:sp>
      <p:sp>
        <p:nvSpPr>
          <p:cNvPr id="3" name="Title 1"/>
          <p:cNvSpPr>
            <a:spLocks noGrp="1"/>
          </p:cNvSpPr>
          <p:nvPr>
            <p:ph type="title"/>
          </p:nvPr>
        </p:nvSpPr>
        <p:spPr>
          <a:xfrm>
            <a:off x="166688" y="152400"/>
            <a:ext cx="9053512" cy="1143000"/>
          </a:xfrm>
        </p:spPr>
        <p:txBody>
          <a:bodyPr/>
          <a:lstStyle/>
          <a:p>
            <a:pPr marL="441325" indent="-441325" algn="just" rtl="1" eaLnBrk="1" hangingPunct="1">
              <a:buClr>
                <a:srgbClr val="FFC000"/>
              </a:buClr>
              <a:buFontTx/>
              <a:buChar char="•"/>
            </a:pPr>
            <a:r>
              <a:rPr lang="ar-SA" sz="3600" b="1" smtClean="0">
                <a:solidFill>
                  <a:srgbClr val="FF0000"/>
                </a:solidFill>
                <a:cs typeface="Arial" pitchFamily="34" charset="0"/>
              </a:rPr>
              <a:t>إيجابيات استخدام الإنترنت في التعليم:</a:t>
            </a:r>
            <a:endParaRPr lang="en-US" sz="3600" b="1" smtClean="0">
              <a:solidFill>
                <a:srgbClr val="FF0000"/>
              </a:solidFill>
              <a:cs typeface="Arial" pitchFamily="34" charset="0"/>
            </a:endParaRPr>
          </a:p>
        </p:txBody>
      </p:sp>
      <p:sp>
        <p:nvSpPr>
          <p:cNvPr id="5" name="Content Placeholder 2"/>
          <p:cNvSpPr>
            <a:spLocks noGrp="1"/>
          </p:cNvSpPr>
          <p:nvPr>
            <p:ph sz="quarter" idx="4294967295"/>
          </p:nvPr>
        </p:nvSpPr>
        <p:spPr>
          <a:xfrm>
            <a:off x="433388" y="1685925"/>
            <a:ext cx="8786812" cy="4029075"/>
          </a:xfrm>
        </p:spPr>
        <p:txBody>
          <a:bodyPr/>
          <a:lstStyle/>
          <a:p>
            <a:pPr marL="971550" lvl="1" indent="-514350" algn="just" rtl="1" eaLnBrk="1" hangingPunct="1"/>
            <a:r>
              <a:rPr lang="ar-SA" b="1" smtClean="0">
                <a:solidFill>
                  <a:schemeClr val="tx1"/>
                </a:solidFill>
                <a:cs typeface="Traditional Arabic" pitchFamily="18" charset="-78"/>
              </a:rPr>
              <a:t>سهولة الحصول على المعلومات من مختلف أنحاء العالم.</a:t>
            </a:r>
            <a:endParaRPr lang="en-US" b="1" smtClean="0">
              <a:solidFill>
                <a:schemeClr val="tx1"/>
              </a:solidFill>
              <a:cs typeface="Traditional Arabic" pitchFamily="18" charset="-78"/>
            </a:endParaRPr>
          </a:p>
          <a:p>
            <a:pPr marL="971550" lvl="1" indent="-514350" algn="just" rtl="1" eaLnBrk="1" hangingPunct="1"/>
            <a:r>
              <a:rPr lang="ar-SA" b="1" smtClean="0">
                <a:solidFill>
                  <a:schemeClr val="tx1"/>
                </a:solidFill>
                <a:cs typeface="Traditional Arabic" pitchFamily="18" charset="-78"/>
              </a:rPr>
              <a:t>سهولة تطوير محتوى المناهج الموجودة على الإنترنت.</a:t>
            </a:r>
            <a:endParaRPr lang="en-US" b="1" smtClean="0">
              <a:solidFill>
                <a:schemeClr val="tx1"/>
              </a:solidFill>
              <a:cs typeface="Traditional Arabic" pitchFamily="18" charset="-78"/>
            </a:endParaRPr>
          </a:p>
          <a:p>
            <a:pPr marL="971550" lvl="1" indent="-514350" algn="just" rtl="1" eaLnBrk="1" hangingPunct="1"/>
            <a:r>
              <a:rPr lang="ar-SA" b="1" smtClean="0">
                <a:solidFill>
                  <a:schemeClr val="tx1"/>
                </a:solidFill>
                <a:cs typeface="Traditional Arabic" pitchFamily="18" charset="-78"/>
              </a:rPr>
              <a:t>يساعد على التعلم التعاوني الجماعي على المستوى المحلي أو الدولي ، ويدعم التعليم عن بعد.</a:t>
            </a:r>
            <a:endParaRPr lang="en-US" b="1" smtClean="0">
              <a:solidFill>
                <a:schemeClr val="tx1"/>
              </a:solidFill>
              <a:cs typeface="Traditional Arabic" pitchFamily="18" charset="-78"/>
            </a:endParaRPr>
          </a:p>
          <a:p>
            <a:pPr marL="971550" lvl="1" indent="-514350" algn="just" rtl="1" eaLnBrk="1" hangingPunct="1"/>
            <a:r>
              <a:rPr lang="ar-SA" b="1" smtClean="0">
                <a:solidFill>
                  <a:schemeClr val="tx1"/>
                </a:solidFill>
                <a:cs typeface="Traditional Arabic" pitchFamily="18" charset="-78"/>
              </a:rPr>
              <a:t>الاتصال بالعالم في أسرع وقت وأقل تكلفة.</a:t>
            </a:r>
            <a:endParaRPr lang="en-US" b="1" smtClean="0">
              <a:solidFill>
                <a:schemeClr val="tx1"/>
              </a:solidFill>
              <a:cs typeface="Traditional Arabic" pitchFamily="18" charset="-78"/>
            </a:endParaRPr>
          </a:p>
          <a:p>
            <a:pPr marL="971550" lvl="1" indent="-514350" algn="just" rtl="1" eaLnBrk="1" hangingPunct="1"/>
            <a:r>
              <a:rPr lang="ar-SA" b="1" smtClean="0">
                <a:solidFill>
                  <a:schemeClr val="tx1"/>
                </a:solidFill>
                <a:cs typeface="Traditional Arabic" pitchFamily="18" charset="-78"/>
              </a:rPr>
              <a:t>إعطاء التعليم صبغة العالمية والخروج من الإطار المحلي</a:t>
            </a:r>
            <a:r>
              <a:rPr lang="en-US" b="1" smtClean="0">
                <a:solidFill>
                  <a:schemeClr val="tx1"/>
                </a:solidFill>
                <a:cs typeface="Traditional Arabic" pitchFamily="18" charset="-78"/>
              </a:rPr>
              <a:t>.</a:t>
            </a:r>
          </a:p>
          <a:p>
            <a:pPr marL="971550" lvl="1" indent="-514350" algn="just" rtl="1" eaLnBrk="1" hangingPunct="1"/>
            <a:r>
              <a:rPr lang="ar-SA" b="1" smtClean="0">
                <a:solidFill>
                  <a:schemeClr val="tx1"/>
                </a:solidFill>
                <a:cs typeface="Traditional Arabic" pitchFamily="18" charset="-78"/>
              </a:rPr>
              <a:t>احتوائه على عدد كبير من مختلف التجارب والمشاريع العلمية والبرامج التعليمية الجاهزة.</a:t>
            </a:r>
            <a:endParaRPr lang="en-US" b="1" smtClean="0">
              <a:solidFill>
                <a:schemeClr val="tx1"/>
              </a:solidFill>
              <a:cs typeface="Traditional Arabic" pitchFamily="18" charset="-78"/>
            </a:endParaRPr>
          </a:p>
          <a:p>
            <a:pPr marL="514350" indent="-514350" algn="just" rtl="1" eaLnBrk="1" hangingPunct="1"/>
            <a:endParaRPr lang="ar-EG" sz="2800" b="1" smtClean="0">
              <a:solidFill>
                <a:schemeClr val="tx1"/>
              </a:solidFill>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500"/>
                                        <p:tgtEl>
                                          <p:spTgt spid="5">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fade">
                                      <p:cBhvr>
                                        <p:cTn id="18" dur="500"/>
                                        <p:tgtEl>
                                          <p:spTgt spid="5">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500"/>
                                        <p:tgtEl>
                                          <p:spTgt spid="5">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Effect transition="in" filter="fade">
                                      <p:cBhvr>
                                        <p:cTn id="24" dur="500"/>
                                        <p:tgtEl>
                                          <p:spTgt spid="5">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3"/>
          <p:cNvSpPr>
            <a:spLocks noGrp="1"/>
          </p:cNvSpPr>
          <p:nvPr>
            <p:ph type="sldNum" sz="quarter" idx="10"/>
          </p:nvPr>
        </p:nvSpPr>
        <p:spPr bwMode="auto">
          <a:noFill/>
          <a:ln>
            <a:miter lim="800000"/>
            <a:headEnd/>
            <a:tailEnd/>
          </a:ln>
        </p:spPr>
        <p:txBody>
          <a:bodyPr/>
          <a:lstStyle/>
          <a:p>
            <a:fld id="{00FDFC44-6254-4528-9B0A-11D27ADAC234}" type="slidenum">
              <a:rPr lang="ar-SA" smtClean="0">
                <a:cs typeface="Arial" pitchFamily="34" charset="0"/>
              </a:rPr>
              <a:pPr/>
              <a:t>182</a:t>
            </a:fld>
            <a:endParaRPr lang="en-US" smtClean="0">
              <a:cs typeface="Arial" pitchFamily="34" charset="0"/>
            </a:endParaRPr>
          </a:p>
        </p:txBody>
      </p:sp>
      <p:sp>
        <p:nvSpPr>
          <p:cNvPr id="5" name="Content Placeholder 2"/>
          <p:cNvSpPr>
            <a:spLocks noGrp="1"/>
          </p:cNvSpPr>
          <p:nvPr>
            <p:ph sz="quarter" idx="4294967295"/>
          </p:nvPr>
        </p:nvSpPr>
        <p:spPr>
          <a:xfrm>
            <a:off x="661988" y="1676400"/>
            <a:ext cx="8786812" cy="3581400"/>
          </a:xfrm>
        </p:spPr>
        <p:txBody>
          <a:bodyPr/>
          <a:lstStyle/>
          <a:p>
            <a:pPr marL="971550" lvl="1" indent="-514350" algn="just" rtl="1" eaLnBrk="1" hangingPunct="1"/>
            <a:r>
              <a:rPr lang="ar-SA" b="1" smtClean="0">
                <a:solidFill>
                  <a:schemeClr val="tx1"/>
                </a:solidFill>
                <a:cs typeface="Traditional Arabic" pitchFamily="18" charset="-78"/>
              </a:rPr>
              <a:t>إمكانية الوصول إلى أكبر عدد من الجمهور </a:t>
            </a:r>
            <a:r>
              <a:rPr lang="ar-EG" b="1" smtClean="0">
                <a:solidFill>
                  <a:schemeClr val="tx1"/>
                </a:solidFill>
                <a:cs typeface="Traditional Arabic" pitchFamily="18" charset="-78"/>
              </a:rPr>
              <a:t>دولياً.</a:t>
            </a:r>
            <a:endParaRPr lang="en-US" b="1" smtClean="0">
              <a:solidFill>
                <a:schemeClr val="tx1"/>
              </a:solidFill>
              <a:cs typeface="Traditional Arabic" pitchFamily="18" charset="-78"/>
            </a:endParaRPr>
          </a:p>
          <a:p>
            <a:pPr marL="971550" lvl="1" indent="-514350" algn="just" rtl="1" eaLnBrk="1" hangingPunct="1"/>
            <a:r>
              <a:rPr lang="ar-SA" b="1" smtClean="0">
                <a:solidFill>
                  <a:schemeClr val="tx1"/>
                </a:solidFill>
                <a:cs typeface="Traditional Arabic" pitchFamily="18" charset="-78"/>
              </a:rPr>
              <a:t>توفير أكثر من طريقة في التدريس</a:t>
            </a:r>
            <a:r>
              <a:rPr lang="ar-EG" b="1" smtClean="0">
                <a:solidFill>
                  <a:schemeClr val="tx1"/>
                </a:solidFill>
                <a:cs typeface="Traditional Arabic" pitchFamily="18" charset="-78"/>
              </a:rPr>
              <a:t>.</a:t>
            </a:r>
            <a:endParaRPr lang="en-US" b="1" smtClean="0">
              <a:solidFill>
                <a:schemeClr val="tx1"/>
              </a:solidFill>
              <a:cs typeface="Traditional Arabic" pitchFamily="18" charset="-78"/>
            </a:endParaRPr>
          </a:p>
          <a:p>
            <a:pPr marL="971550" lvl="1" indent="-514350" algn="just" rtl="1" eaLnBrk="1" hangingPunct="1"/>
            <a:r>
              <a:rPr lang="ar-SA" b="1" smtClean="0">
                <a:solidFill>
                  <a:schemeClr val="tx1"/>
                </a:solidFill>
                <a:cs typeface="Traditional Arabic" pitchFamily="18" charset="-78"/>
              </a:rPr>
              <a:t>تغيير طرق ونظم التدريس التقليدية</a:t>
            </a:r>
            <a:r>
              <a:rPr lang="ar-EG" b="1" smtClean="0">
                <a:solidFill>
                  <a:schemeClr val="tx1"/>
                </a:solidFill>
                <a:cs typeface="Traditional Arabic" pitchFamily="18" charset="-78"/>
              </a:rPr>
              <a:t>.</a:t>
            </a:r>
            <a:endParaRPr lang="en-US" b="1" smtClean="0">
              <a:solidFill>
                <a:schemeClr val="tx1"/>
              </a:solidFill>
              <a:cs typeface="Traditional Arabic" pitchFamily="18" charset="-78"/>
            </a:endParaRPr>
          </a:p>
          <a:p>
            <a:pPr marL="971550" lvl="1" indent="-514350" algn="just" rtl="1" eaLnBrk="1" hangingPunct="1"/>
            <a:r>
              <a:rPr lang="ar-SA" b="1" smtClean="0">
                <a:solidFill>
                  <a:schemeClr val="tx1"/>
                </a:solidFill>
                <a:cs typeface="Traditional Arabic" pitchFamily="18" charset="-78"/>
              </a:rPr>
              <a:t>عدم التقيد بالساعات الدراسية</a:t>
            </a:r>
            <a:r>
              <a:rPr lang="ar-EG" b="1" smtClean="0">
                <a:solidFill>
                  <a:schemeClr val="tx1"/>
                </a:solidFill>
                <a:cs typeface="Traditional Arabic" pitchFamily="18" charset="-78"/>
              </a:rPr>
              <a:t>.</a:t>
            </a:r>
            <a:endParaRPr lang="en-US" b="1" smtClean="0">
              <a:solidFill>
                <a:schemeClr val="tx1"/>
              </a:solidFill>
              <a:cs typeface="Traditional Arabic" pitchFamily="18" charset="-78"/>
            </a:endParaRPr>
          </a:p>
          <a:p>
            <a:pPr marL="971550" lvl="1" indent="-514350" algn="just" rtl="1" eaLnBrk="1" hangingPunct="1"/>
            <a:r>
              <a:rPr lang="ar-SA" b="1" smtClean="0">
                <a:solidFill>
                  <a:schemeClr val="tx1"/>
                </a:solidFill>
                <a:cs typeface="Traditional Arabic" pitchFamily="18" charset="-78"/>
              </a:rPr>
              <a:t>تمتعها بالمرونة</a:t>
            </a:r>
            <a:r>
              <a:rPr lang="ar-EG" b="1" smtClean="0">
                <a:solidFill>
                  <a:schemeClr val="tx1"/>
                </a:solidFill>
                <a:cs typeface="Traditional Arabic" pitchFamily="18" charset="-78"/>
              </a:rPr>
              <a:t>.</a:t>
            </a:r>
            <a:endParaRPr lang="en-US" b="1" smtClean="0">
              <a:solidFill>
                <a:schemeClr val="tx1"/>
              </a:solidFill>
              <a:cs typeface="Traditional Arabic" pitchFamily="18" charset="-78"/>
            </a:endParaRPr>
          </a:p>
          <a:p>
            <a:pPr marL="971550" lvl="1" indent="-514350" algn="just" rtl="1" eaLnBrk="1" hangingPunct="1"/>
            <a:r>
              <a:rPr lang="ar-SA" b="1" smtClean="0">
                <a:solidFill>
                  <a:schemeClr val="tx1"/>
                </a:solidFill>
                <a:cs typeface="Traditional Arabic" pitchFamily="18" charset="-78"/>
              </a:rPr>
              <a:t>مساعدة الطلاب على تكوين علاقات عالمية</a:t>
            </a:r>
            <a:r>
              <a:rPr lang="ar-EG" b="1" smtClean="0">
                <a:solidFill>
                  <a:schemeClr val="tx1"/>
                </a:solidFill>
                <a:cs typeface="Traditional Arabic" pitchFamily="18" charset="-78"/>
              </a:rPr>
              <a:t>.</a:t>
            </a:r>
            <a:endParaRPr lang="en-US" b="1" smtClean="0">
              <a:solidFill>
                <a:schemeClr val="tx1"/>
              </a:solidFill>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500"/>
                                        <p:tgtEl>
                                          <p:spTgt spid="5">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500"/>
                                        <p:tgtEl>
                                          <p:spTgt spid="5">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14339" name="Slide Number Placeholder 2"/>
          <p:cNvSpPr>
            <a:spLocks noGrp="1"/>
          </p:cNvSpPr>
          <p:nvPr>
            <p:ph type="sldNum" sz="quarter" idx="10"/>
          </p:nvPr>
        </p:nvSpPr>
        <p:spPr bwMode="auto">
          <a:noFill/>
          <a:ln>
            <a:miter lim="800000"/>
            <a:headEnd/>
            <a:tailEnd/>
          </a:ln>
        </p:spPr>
        <p:txBody>
          <a:bodyPr/>
          <a:lstStyle/>
          <a:p>
            <a:fld id="{99886589-A116-458D-9A02-FF4266CCA964}" type="slidenum">
              <a:rPr lang="ar-SA" smtClean="0">
                <a:cs typeface="Arial" pitchFamily="34" charset="0"/>
              </a:rPr>
              <a:pPr/>
              <a:t>183</a:t>
            </a:fld>
            <a:endParaRPr lang="en-US" smtClean="0">
              <a:cs typeface="Arial" pitchFamily="34" charset="0"/>
            </a:endParaRPr>
          </a:p>
        </p:txBody>
      </p:sp>
      <p:sp>
        <p:nvSpPr>
          <p:cNvPr id="5" name="عنوان 1"/>
          <p:cNvSpPr txBox="1">
            <a:spLocks/>
          </p:cNvSpPr>
          <p:nvPr/>
        </p:nvSpPr>
        <p:spPr bwMode="auto">
          <a:xfrm>
            <a:off x="579438" y="3200400"/>
            <a:ext cx="8640762" cy="1871663"/>
          </a:xfrm>
          <a:prstGeom prst="rect">
            <a:avLst/>
          </a:prstGeom>
          <a:noFill/>
          <a:ln w="9525">
            <a:noFill/>
            <a:miter lim="800000"/>
            <a:headEnd/>
            <a:tailEnd/>
          </a:ln>
        </p:spPr>
        <p:txBody>
          <a:bodyPr anchor="ctr"/>
          <a:lstStyle/>
          <a:p>
            <a:pPr algn="ctr" fontAlgn="auto">
              <a:spcAft>
                <a:spcPts val="0"/>
              </a:spcAft>
              <a:defRPr/>
            </a:pPr>
            <a:r>
              <a:rPr lang="ar-SA" sz="3600" b="1" spc="50" dirty="0">
                <a:ln w="11430"/>
                <a:solidFill>
                  <a:srgbClr val="313B4A"/>
                </a:solidFill>
                <a:effectLst>
                  <a:outerShdw blurRad="76200" dist="50800" dir="5400000" algn="tl" rotWithShape="0">
                    <a:srgbClr val="000000">
                      <a:alpha val="65000"/>
                    </a:srgbClr>
                  </a:outerShdw>
                </a:effectLst>
              </a:rPr>
              <a:t/>
            </a:r>
            <a:br>
              <a:rPr lang="ar-SA" sz="3600" b="1" spc="50" dirty="0">
                <a:ln w="11430"/>
                <a:solidFill>
                  <a:srgbClr val="313B4A"/>
                </a:solidFill>
                <a:effectLst>
                  <a:outerShdw blurRad="76200" dist="50800" dir="5400000" algn="tl" rotWithShape="0">
                    <a:srgbClr val="000000">
                      <a:alpha val="65000"/>
                    </a:srgbClr>
                  </a:outerShdw>
                </a:effectLst>
              </a:rPr>
            </a:br>
            <a:r>
              <a:rPr lang="ar-SA" sz="3600" b="1" spc="50" dirty="0">
                <a:ln w="11430"/>
                <a:solidFill>
                  <a:srgbClr val="313B4A"/>
                </a:solidFill>
                <a:effectLst>
                  <a:outerShdw blurRad="76200" dist="50800" dir="5400000" algn="tl" rotWithShape="0">
                    <a:srgbClr val="000000">
                      <a:alpha val="65000"/>
                    </a:srgbClr>
                  </a:outerShdw>
                </a:effectLst>
              </a:rPr>
              <a:t>تصميم وإنتاج البرمجيات التعليمية متعددة الوسائط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95300" y="304800"/>
            <a:ext cx="8915400" cy="1143000"/>
          </a:xfrm>
        </p:spPr>
        <p:txBody>
          <a:bodyPr/>
          <a:lstStyle/>
          <a:p>
            <a:pPr algn="ctr" eaLnBrk="1" hangingPunct="1"/>
            <a:r>
              <a:rPr lang="ar-SA" smtClean="0">
                <a:solidFill>
                  <a:schemeClr val="tx1"/>
                </a:solidFill>
                <a:cs typeface="Arial" pitchFamily="34" charset="0"/>
              </a:rPr>
              <a:t>محاور المحاضرة</a:t>
            </a:r>
            <a:endParaRPr lang="en-US" smtClean="0">
              <a:solidFill>
                <a:schemeClr val="tx1"/>
              </a:solidFill>
              <a:cs typeface="Arial" pitchFamily="34" charset="0"/>
            </a:endParaRPr>
          </a:p>
        </p:txBody>
      </p:sp>
      <p:sp>
        <p:nvSpPr>
          <p:cNvPr id="15363" name="Content Placeholder 2"/>
          <p:cNvSpPr>
            <a:spLocks noGrp="1"/>
          </p:cNvSpPr>
          <p:nvPr>
            <p:ph idx="1"/>
          </p:nvPr>
        </p:nvSpPr>
        <p:spPr>
          <a:xfrm>
            <a:off x="457200" y="1371600"/>
            <a:ext cx="8915400" cy="4525963"/>
          </a:xfrm>
        </p:spPr>
        <p:txBody>
          <a:bodyPr/>
          <a:lstStyle/>
          <a:p>
            <a:pPr algn="l" rtl="1" eaLnBrk="1" hangingPunct="1">
              <a:defRPr/>
            </a:pPr>
            <a:endParaRPr lang="ar-SA" dirty="0" smtClean="0">
              <a:cs typeface="Arial" pitchFamily="34" charset="0"/>
            </a:endParaRPr>
          </a:p>
          <a:p>
            <a:pPr rtl="1" eaLnBrk="1" hangingPunct="1">
              <a:defRPr/>
            </a:pPr>
            <a:r>
              <a:rPr lang="en-US" dirty="0" smtClean="0">
                <a:cs typeface="Arial" pitchFamily="34" charset="0"/>
              </a:rPr>
              <a:t> </a:t>
            </a:r>
            <a:r>
              <a:rPr lang="ar-SA" dirty="0" smtClean="0">
                <a:cs typeface="Arial" pitchFamily="34" charset="0"/>
              </a:rPr>
              <a:t>مراحل تصميم وإنتاج البرمجيات التعليمية</a:t>
            </a:r>
            <a:endParaRPr lang="en-US" dirty="0" smtClean="0">
              <a:cs typeface="Arial" pitchFamily="34" charset="0"/>
            </a:endParaRPr>
          </a:p>
          <a:p>
            <a:pPr marL="1371600" lvl="1" indent="-914400" algn="just" rtl="1">
              <a:buFont typeface="+mj-lt"/>
              <a:buAutoNum type="arabicPeriod"/>
              <a:defRPr/>
            </a:pPr>
            <a:r>
              <a:rPr lang="ar-SA" sz="3600" b="1" dirty="0" smtClean="0">
                <a:solidFill>
                  <a:srgbClr val="0070C0"/>
                </a:solidFill>
                <a:effectLst>
                  <a:outerShdw blurRad="38100" dist="25400" dir="5400000" algn="tl" rotWithShape="0">
                    <a:srgbClr val="000000">
                      <a:alpha val="43000"/>
                    </a:srgbClr>
                  </a:outerShdw>
                </a:effectLst>
                <a:cs typeface="Traditional Arabic" pitchFamily="2" charset="-78"/>
              </a:rPr>
              <a:t>مرحلة الدراسة والتحليل</a:t>
            </a:r>
          </a:p>
          <a:p>
            <a:pPr marL="1371600" lvl="1" indent="-914400" algn="just" rtl="1">
              <a:buFont typeface="+mj-lt"/>
              <a:buAutoNum type="arabicPeriod"/>
              <a:defRPr/>
            </a:pPr>
            <a:r>
              <a:rPr lang="ar-SA" sz="3600" b="1" dirty="0" smtClean="0">
                <a:solidFill>
                  <a:srgbClr val="0070C0"/>
                </a:solidFill>
                <a:effectLst>
                  <a:outerShdw blurRad="38100" dist="25400" dir="5400000" algn="tl" rotWithShape="0">
                    <a:srgbClr val="000000">
                      <a:alpha val="43000"/>
                    </a:srgbClr>
                  </a:outerShdw>
                </a:effectLst>
                <a:cs typeface="Traditional Arabic" pitchFamily="2" charset="-78"/>
              </a:rPr>
              <a:t>مرحلة التصميم التعليمي</a:t>
            </a:r>
          </a:p>
          <a:p>
            <a:pPr marL="1371600" lvl="1" indent="-914400" algn="just" rtl="1">
              <a:buFont typeface="+mj-lt"/>
              <a:buAutoNum type="arabicPeriod"/>
              <a:defRPr/>
            </a:pPr>
            <a:r>
              <a:rPr lang="ar-SA" sz="3600" b="1" dirty="0" smtClean="0">
                <a:solidFill>
                  <a:srgbClr val="0070C0"/>
                </a:solidFill>
                <a:effectLst>
                  <a:outerShdw blurRad="38100" dist="25400" dir="5400000" algn="tl" rotWithShape="0">
                    <a:srgbClr val="000000">
                      <a:alpha val="43000"/>
                    </a:srgbClr>
                  </a:outerShdw>
                </a:effectLst>
                <a:cs typeface="Traditional Arabic" pitchFamily="2" charset="-78"/>
              </a:rPr>
              <a:t>مرحلة تصميم التفاعل</a:t>
            </a:r>
          </a:p>
          <a:p>
            <a:pPr algn="l" rtl="1" eaLnBrk="1" hangingPunct="1">
              <a:defRPr/>
            </a:pPr>
            <a:endParaRPr lang="en-US" dirty="0" smtClean="0">
              <a:cs typeface="Arial" pitchFamily="34" charset="0"/>
            </a:endParaRPr>
          </a:p>
        </p:txBody>
      </p:sp>
      <p:sp>
        <p:nvSpPr>
          <p:cNvPr id="15364" name="Slide Number Placeholder 3"/>
          <p:cNvSpPr>
            <a:spLocks noGrp="1"/>
          </p:cNvSpPr>
          <p:nvPr>
            <p:ph type="sldNum" sz="quarter" idx="10"/>
          </p:nvPr>
        </p:nvSpPr>
        <p:spPr bwMode="auto">
          <a:noFill/>
          <a:ln>
            <a:miter lim="800000"/>
            <a:headEnd/>
            <a:tailEnd/>
          </a:ln>
        </p:spPr>
        <p:txBody>
          <a:bodyPr/>
          <a:lstStyle/>
          <a:p>
            <a:fld id="{31234189-D07A-4F6C-AC2F-F973287E8BAB}" type="slidenum">
              <a:rPr lang="ar-SA" smtClean="0">
                <a:cs typeface="Arial" pitchFamily="34" charset="0"/>
              </a:rPr>
              <a:pPr/>
              <a:t>184</a:t>
            </a:fld>
            <a:endParaRPr lang="en-US" smtClean="0">
              <a:cs typeface="Arial" pitchFamily="34" charset="0"/>
            </a:endParaRP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صر نائب لرقم الشريحة 3"/>
          <p:cNvSpPr>
            <a:spLocks noGrp="1"/>
          </p:cNvSpPr>
          <p:nvPr>
            <p:ph type="sldNum" sz="quarter" idx="10"/>
          </p:nvPr>
        </p:nvSpPr>
        <p:spPr bwMode="auto">
          <a:noFill/>
          <a:ln>
            <a:miter lim="800000"/>
            <a:headEnd/>
            <a:tailEnd/>
          </a:ln>
        </p:spPr>
        <p:txBody>
          <a:bodyPr/>
          <a:lstStyle/>
          <a:p>
            <a:fld id="{F7E40D9F-EEF5-45CB-8F12-9B8109DF6B64}" type="slidenum">
              <a:rPr lang="ar-SA" smtClean="0">
                <a:cs typeface="Arial" pitchFamily="34" charset="0"/>
              </a:rPr>
              <a:pPr/>
              <a:t>185</a:t>
            </a:fld>
            <a:endParaRPr lang="en-US" smtClean="0">
              <a:cs typeface="Arial" pitchFamily="34" charset="0"/>
            </a:endParaRPr>
          </a:p>
        </p:txBody>
      </p:sp>
      <p:sp>
        <p:nvSpPr>
          <p:cNvPr id="5" name="عنوان 1"/>
          <p:cNvSpPr txBox="1">
            <a:spLocks/>
          </p:cNvSpPr>
          <p:nvPr/>
        </p:nvSpPr>
        <p:spPr bwMode="auto">
          <a:xfrm>
            <a:off x="6172200" y="44450"/>
            <a:ext cx="2286000" cy="1081088"/>
          </a:xfrm>
          <a:prstGeom prst="rect">
            <a:avLst/>
          </a:prstGeom>
          <a:noFill/>
          <a:ln w="9525">
            <a:noFill/>
            <a:miter lim="800000"/>
            <a:headEnd/>
            <a:tailEnd/>
          </a:ln>
        </p:spPr>
        <p:txBody>
          <a:bodyPr anchor="ctr"/>
          <a:lstStyle/>
          <a:p>
            <a:r>
              <a:rPr lang="ar-SA" sz="3600" b="1">
                <a:solidFill>
                  <a:srgbClr val="FF0000"/>
                </a:solidFill>
                <a:latin typeface="SimSun-PUA" pitchFamily="2" charset="-122"/>
                <a:ea typeface="SimSun-PUA" pitchFamily="2" charset="-122"/>
                <a:cs typeface="Traditional Arabic" pitchFamily="18" charset="-78"/>
              </a:rPr>
              <a:t>المقدمة</a:t>
            </a:r>
          </a:p>
        </p:txBody>
      </p:sp>
      <p:sp>
        <p:nvSpPr>
          <p:cNvPr id="6" name="عنوان 1"/>
          <p:cNvSpPr txBox="1">
            <a:spLocks/>
          </p:cNvSpPr>
          <p:nvPr/>
        </p:nvSpPr>
        <p:spPr>
          <a:xfrm>
            <a:off x="323528" y="1447800"/>
            <a:ext cx="9049072" cy="4598640"/>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p>
            <a:pPr algn="justLow" fontAlgn="auto">
              <a:spcAft>
                <a:spcPts val="0"/>
              </a:spcAft>
              <a:buFont typeface="Arial" pitchFamily="34" charset="0"/>
              <a:buChar char="•"/>
              <a:defRPr/>
            </a:pPr>
            <a:r>
              <a:rPr lang="ar-SA" sz="3200" dirty="0">
                <a:solidFill>
                  <a:srgbClr val="0E478A"/>
                </a:solidFill>
                <a:latin typeface="+mn-lt"/>
                <a:cs typeface="Arial" charset="0"/>
              </a:rPr>
              <a:t> </a:t>
            </a:r>
            <a:r>
              <a:rPr lang="ar-SA" sz="3200" dirty="0" err="1">
                <a:solidFill>
                  <a:srgbClr val="0E478A"/>
                </a:solidFill>
                <a:latin typeface="+mn-lt"/>
                <a:cs typeface="Arial" charset="0"/>
              </a:rPr>
              <a:t>اتباع</a:t>
            </a:r>
            <a:r>
              <a:rPr lang="ar-SA" sz="3200" dirty="0">
                <a:solidFill>
                  <a:srgbClr val="0E478A"/>
                </a:solidFill>
                <a:latin typeface="+mn-lt"/>
                <a:cs typeface="Arial" charset="0"/>
              </a:rPr>
              <a:t> أسلوب النظم في تصميم البرامج التعليمية عموما والبرمجيات التعليمية الحاسوبية خصوصا.</a:t>
            </a:r>
          </a:p>
          <a:p>
            <a:pPr algn="justLow" fontAlgn="auto">
              <a:spcAft>
                <a:spcPts val="0"/>
              </a:spcAft>
              <a:buFont typeface="Arial" pitchFamily="34" charset="0"/>
              <a:buChar char="•"/>
              <a:defRPr/>
            </a:pPr>
            <a:r>
              <a:rPr lang="ar-SA" sz="3200" dirty="0">
                <a:solidFill>
                  <a:srgbClr val="0E478A"/>
                </a:solidFill>
                <a:latin typeface="+mn-lt"/>
                <a:cs typeface="Arial" charset="0"/>
              </a:rPr>
              <a:t> أهمية التعرف على مكونات البرنامج التعليمي, والعناصر الداخلة فيه, وعلاقاتها </a:t>
            </a:r>
            <a:r>
              <a:rPr lang="ar-SA" sz="3200" dirty="0" err="1">
                <a:solidFill>
                  <a:srgbClr val="0E478A"/>
                </a:solidFill>
                <a:latin typeface="+mn-lt"/>
                <a:cs typeface="Arial" charset="0"/>
              </a:rPr>
              <a:t>ببعضها</a:t>
            </a:r>
            <a:r>
              <a:rPr lang="ar-SA" sz="3200" dirty="0">
                <a:solidFill>
                  <a:srgbClr val="0E478A"/>
                </a:solidFill>
                <a:latin typeface="+mn-lt"/>
                <a:cs typeface="Arial" charset="0"/>
              </a:rPr>
              <a:t>.</a:t>
            </a:r>
          </a:p>
          <a:p>
            <a:pPr algn="justLow" fontAlgn="auto">
              <a:spcAft>
                <a:spcPts val="0"/>
              </a:spcAft>
              <a:buFont typeface="Arial" pitchFamily="34" charset="0"/>
              <a:buChar char="•"/>
              <a:defRPr/>
            </a:pPr>
            <a:r>
              <a:rPr lang="ar-SA" sz="3200" dirty="0">
                <a:solidFill>
                  <a:srgbClr val="0E478A"/>
                </a:solidFill>
                <a:latin typeface="+mn-lt"/>
                <a:cs typeface="Arial" charset="0"/>
              </a:rPr>
              <a:t> هناك عدة نماذج تصميم في ضوء أسلوب النظم في تصميم البرمجيات التعليمية الحاسوبية.</a:t>
            </a:r>
          </a:p>
          <a:p>
            <a:pPr algn="justLow" fontAlgn="auto">
              <a:spcAft>
                <a:spcPts val="0"/>
              </a:spcAft>
              <a:buFont typeface="Arial" pitchFamily="34" charset="0"/>
              <a:buChar char="•"/>
              <a:defRPr/>
            </a:pPr>
            <a:r>
              <a:rPr lang="ar-SA" sz="3200" dirty="0">
                <a:solidFill>
                  <a:srgbClr val="0E478A"/>
                </a:solidFill>
                <a:latin typeface="+mn-lt"/>
                <a:cs typeface="Arial" charset="0"/>
              </a:rPr>
              <a:t> مع اختلاف هذه النماذج في مراحلها الرئيسية وخطواتها الإجرائية إلا أنها تشكل هيكلا متكاملا منطقيا متتابعا.</a:t>
            </a:r>
          </a:p>
          <a:p>
            <a:pPr algn="justLow" fontAlgn="auto">
              <a:spcAft>
                <a:spcPts val="0"/>
              </a:spcAft>
              <a:defRPr/>
            </a:pPr>
            <a:endParaRPr lang="ar-SA" sz="3200" dirty="0">
              <a:solidFill>
                <a:srgbClr val="3333CC"/>
              </a:solidFill>
              <a:effectLst>
                <a:outerShdw blurRad="38100" dist="25400" dir="5400000" algn="tl" rotWithShape="0">
                  <a:srgbClr val="000000">
                    <a:alpha val="43000"/>
                  </a:srgbClr>
                </a:outerShdw>
              </a:effectLst>
              <a:latin typeface="Angsana New" pitchFamily="18" charset="-34"/>
              <a:ea typeface="SimSun-PUA" pitchFamily="2" charset="-122"/>
              <a:cs typeface="Traditional Arabic"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heel(4)">
                                      <p:cBhvr>
                                        <p:cTn id="12" dur="1000"/>
                                        <p:tgtEl>
                                          <p:spTgt spid="6">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heel(4)">
                                      <p:cBhvr>
                                        <p:cTn id="17" dur="1000"/>
                                        <p:tgtEl>
                                          <p:spTgt spid="6">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heel(4)">
                                      <p:cBhvr>
                                        <p:cTn id="22" dur="1000"/>
                                        <p:tgtEl>
                                          <p:spTgt spid="6">
                                            <p:txEl>
                                              <p:pRg st="2" end="2"/>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heel(4)">
                                      <p:cBhvr>
                                        <p:cTn id="27" dur="1000"/>
                                        <p:tgtEl>
                                          <p:spTgt spid="6">
                                            <p:txEl>
                                              <p:pRg st="3" end="3"/>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bldLvl="2"/>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164E0630-2B59-4C81-A318-CAC9D8837D0C}" type="slidenum">
              <a:rPr lang="ar-SA" smtClean="0">
                <a:cs typeface="Arial" pitchFamily="34" charset="0"/>
              </a:rPr>
              <a:pPr/>
              <a:t>186</a:t>
            </a:fld>
            <a:endParaRPr lang="en-US" smtClean="0">
              <a:cs typeface="Arial" pitchFamily="34" charset="0"/>
            </a:endParaRPr>
          </a:p>
        </p:txBody>
      </p:sp>
      <p:sp>
        <p:nvSpPr>
          <p:cNvPr id="8" name="عنوان 1"/>
          <p:cNvSpPr txBox="1">
            <a:spLocks/>
          </p:cNvSpPr>
          <p:nvPr/>
        </p:nvSpPr>
        <p:spPr>
          <a:xfrm>
            <a:off x="638672" y="1821633"/>
            <a:ext cx="8581528" cy="3817167"/>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p>
            <a:pPr marL="1371600" lvl="1" indent="-914400" algn="just">
              <a:buFont typeface="+mj-lt"/>
              <a:buAutoNum type="arabicPeriod"/>
              <a:defRPr/>
            </a:pPr>
            <a:r>
              <a:rPr lang="ar-SA" sz="3600" b="1" dirty="0">
                <a:solidFill>
                  <a:srgbClr val="0070C0"/>
                </a:solidFill>
                <a:effectLst>
                  <a:outerShdw blurRad="38100" dist="25400" dir="5400000" algn="tl" rotWithShape="0">
                    <a:srgbClr val="000000">
                      <a:alpha val="43000"/>
                    </a:srgbClr>
                  </a:outerShdw>
                </a:effectLst>
                <a:latin typeface="+mj-lt"/>
                <a:ea typeface="+mj-ea"/>
                <a:cs typeface="Traditional Arabic" pitchFamily="2" charset="-78"/>
              </a:rPr>
              <a:t>مرحلة الدراسة والتحليل</a:t>
            </a:r>
          </a:p>
          <a:p>
            <a:pPr marL="1371600" lvl="1" indent="-914400" algn="just">
              <a:buFont typeface="+mj-lt"/>
              <a:buAutoNum type="arabicPeriod"/>
              <a:defRPr/>
            </a:pPr>
            <a:r>
              <a:rPr lang="ar-SA" sz="3600" b="1" dirty="0">
                <a:solidFill>
                  <a:srgbClr val="0070C0"/>
                </a:solidFill>
                <a:effectLst>
                  <a:outerShdw blurRad="38100" dist="25400" dir="5400000" algn="tl" rotWithShape="0">
                    <a:srgbClr val="000000">
                      <a:alpha val="43000"/>
                    </a:srgbClr>
                  </a:outerShdw>
                </a:effectLst>
                <a:latin typeface="+mj-lt"/>
                <a:ea typeface="+mj-ea"/>
                <a:cs typeface="Traditional Arabic" pitchFamily="2" charset="-78"/>
              </a:rPr>
              <a:t>مرحلة التصميم التعليمي</a:t>
            </a:r>
          </a:p>
          <a:p>
            <a:pPr marL="1371600" lvl="1" indent="-914400" algn="just">
              <a:buFont typeface="+mj-lt"/>
              <a:buAutoNum type="arabicPeriod"/>
              <a:defRPr/>
            </a:pPr>
            <a:r>
              <a:rPr lang="ar-SA" sz="3600" b="1" dirty="0">
                <a:solidFill>
                  <a:srgbClr val="0070C0"/>
                </a:solidFill>
                <a:effectLst>
                  <a:outerShdw blurRad="38100" dist="25400" dir="5400000" algn="tl" rotWithShape="0">
                    <a:srgbClr val="000000">
                      <a:alpha val="43000"/>
                    </a:srgbClr>
                  </a:outerShdw>
                </a:effectLst>
                <a:latin typeface="+mj-lt"/>
                <a:ea typeface="+mj-ea"/>
                <a:cs typeface="Traditional Arabic" pitchFamily="2" charset="-78"/>
              </a:rPr>
              <a:t>مرحلة تصميم التفاعل</a:t>
            </a:r>
          </a:p>
          <a:p>
            <a:pPr marL="1371600" lvl="1" indent="-914400" algn="just">
              <a:buFont typeface="+mj-lt"/>
              <a:buAutoNum type="arabicPeriod"/>
              <a:defRPr/>
            </a:pPr>
            <a:r>
              <a:rPr lang="ar-SA" sz="3600" b="1" dirty="0">
                <a:solidFill>
                  <a:srgbClr val="0070C0"/>
                </a:solidFill>
                <a:effectLst>
                  <a:outerShdw blurRad="38100" dist="25400" dir="5400000" algn="tl" rotWithShape="0">
                    <a:srgbClr val="000000">
                      <a:alpha val="43000"/>
                    </a:srgbClr>
                  </a:outerShdw>
                </a:effectLst>
                <a:latin typeface="+mj-lt"/>
                <a:ea typeface="+mj-ea"/>
                <a:cs typeface="Traditional Arabic" pitchFamily="2" charset="-78"/>
              </a:rPr>
              <a:t>مرحلة الإنتاج</a:t>
            </a:r>
          </a:p>
          <a:p>
            <a:pPr marL="1371600" lvl="1" indent="-914400" algn="just">
              <a:buFont typeface="+mj-lt"/>
              <a:buAutoNum type="arabicPeriod"/>
              <a:defRPr/>
            </a:pPr>
            <a:r>
              <a:rPr lang="ar-SA" sz="3600" b="1" dirty="0">
                <a:solidFill>
                  <a:srgbClr val="0070C0"/>
                </a:solidFill>
                <a:effectLst>
                  <a:outerShdw blurRad="38100" dist="25400" dir="5400000" algn="tl" rotWithShape="0">
                    <a:srgbClr val="000000">
                      <a:alpha val="43000"/>
                    </a:srgbClr>
                  </a:outerShdw>
                </a:effectLst>
                <a:latin typeface="+mj-lt"/>
                <a:ea typeface="+mj-ea"/>
                <a:cs typeface="Traditional Arabic" pitchFamily="2" charset="-78"/>
              </a:rPr>
              <a:t>مرحلة التقويم</a:t>
            </a:r>
          </a:p>
        </p:txBody>
      </p:sp>
      <p:sp>
        <p:nvSpPr>
          <p:cNvPr id="9" name="عنوان 1"/>
          <p:cNvSpPr txBox="1">
            <a:spLocks/>
          </p:cNvSpPr>
          <p:nvPr/>
        </p:nvSpPr>
        <p:spPr bwMode="auto">
          <a:xfrm>
            <a:off x="579438" y="0"/>
            <a:ext cx="8640762" cy="1262063"/>
          </a:xfrm>
          <a:prstGeom prst="rect">
            <a:avLst/>
          </a:prstGeom>
          <a:noFill/>
          <a:ln w="9525">
            <a:noFill/>
            <a:miter lim="800000"/>
            <a:headEnd/>
            <a:tailEnd/>
          </a:ln>
        </p:spPr>
        <p:txBody>
          <a:bodyPr anchor="ctr"/>
          <a:lstStyle/>
          <a:p>
            <a:pPr algn="ctr" fontAlgn="auto">
              <a:spcAft>
                <a:spcPts val="0"/>
              </a:spcAft>
              <a:defRPr/>
            </a:pPr>
            <a:r>
              <a:rPr lang="ar-SA" sz="2800" b="1" spc="50" dirty="0">
                <a:ln w="11430"/>
                <a:solidFill>
                  <a:srgbClr val="FF0000"/>
                </a:solidFill>
                <a:effectLst>
                  <a:outerShdw blurRad="76200" dist="50800" dir="5400000" algn="tl" rotWithShape="0">
                    <a:srgbClr val="000000">
                      <a:alpha val="65000"/>
                    </a:srgbClr>
                  </a:outerShdw>
                </a:effectLst>
              </a:rPr>
              <a:t/>
            </a:r>
            <a:br>
              <a:rPr lang="ar-SA" sz="2800" b="1" spc="50" dirty="0">
                <a:ln w="11430"/>
                <a:solidFill>
                  <a:srgbClr val="FF0000"/>
                </a:solidFill>
                <a:effectLst>
                  <a:outerShdw blurRad="76200" dist="50800" dir="5400000" algn="tl" rotWithShape="0">
                    <a:srgbClr val="000000">
                      <a:alpha val="65000"/>
                    </a:srgbClr>
                  </a:outerShdw>
                </a:effectLst>
              </a:rPr>
            </a:br>
            <a:r>
              <a:rPr lang="ar-SA" sz="2800" b="1" spc="50" dirty="0">
                <a:ln w="11430"/>
                <a:solidFill>
                  <a:srgbClr val="FF0000"/>
                </a:solidFill>
                <a:effectLst>
                  <a:outerShdw blurRad="76200" dist="50800" dir="5400000" algn="tl" rotWithShape="0">
                    <a:srgbClr val="000000">
                      <a:alpha val="65000"/>
                    </a:srgbClr>
                  </a:outerShdw>
                </a:effectLst>
              </a:rPr>
              <a:t>تصميم وإنتاج البرمجيات التعليمية متعددة الوسائط تتكون من خمس مراحل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heel(4)">
                                      <p:cBhvr>
                                        <p:cTn id="7" dur="1000"/>
                                        <p:tgtEl>
                                          <p:spTgt spid="8">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par>
                                <p:cTn id="8" presetID="21" presetClass="entr" presetSubtype="4"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wheel(4)">
                                      <p:cBhvr>
                                        <p:cTn id="10" dur="1000"/>
                                        <p:tgtEl>
                                          <p:spTgt spid="8">
                                            <p:txEl>
                                              <p:pRg st="1" end="1"/>
                                            </p:txEl>
                                          </p:spTgt>
                                        </p:tgtEl>
                                      </p:cBhvr>
                                    </p:animEffect>
                                  </p:childTnLst>
                                  <p:subTnLst>
                                    <p:audio>
                                      <p:cMediaNode>
                                        <p:cTn display="0" masterRel="sameClick">
                                          <p:stCondLst>
                                            <p:cond evt="begin" delay="0">
                                              <p:tn val="8"/>
                                            </p:cond>
                                          </p:stCondLst>
                                          <p:endCondLst>
                                            <p:cond evt="onStopAudio" delay="0">
                                              <p:tgtEl>
                                                <p:sldTgt/>
                                              </p:tgtEl>
                                            </p:cond>
                                          </p:endCondLst>
                                        </p:cTn>
                                        <p:tgtEl>
                                          <p:sndTgt r:embed="rId2" name="chimes.wav"/>
                                        </p:tgtEl>
                                      </p:cMediaNode>
                                    </p:audio>
                                  </p:subTnLst>
                                </p:cTn>
                              </p:par>
                              <p:par>
                                <p:cTn id="11" presetID="21" presetClass="entr" presetSubtype="4"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wheel(4)">
                                      <p:cBhvr>
                                        <p:cTn id="13" dur="1000"/>
                                        <p:tgtEl>
                                          <p:spTgt spid="8">
                                            <p:txEl>
                                              <p:pRg st="2" end="2"/>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par>
                                <p:cTn id="14" presetID="21" presetClass="entr" presetSubtype="4" fill="hold" grpId="0"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wheel(4)">
                                      <p:cBhvr>
                                        <p:cTn id="16" dur="1000"/>
                                        <p:tgtEl>
                                          <p:spTgt spid="8">
                                            <p:txEl>
                                              <p:pRg st="3" end="3"/>
                                            </p:txEl>
                                          </p:spTgt>
                                        </p:tgtEl>
                                      </p:cBhvr>
                                    </p:animEffect>
                                  </p:childTnLst>
                                  <p:subTnLst>
                                    <p:audio>
                                      <p:cMediaNode>
                                        <p:cTn display="0" masterRel="sameClick">
                                          <p:stCondLst>
                                            <p:cond evt="begin" delay="0">
                                              <p:tn val="14"/>
                                            </p:cond>
                                          </p:stCondLst>
                                          <p:endCondLst>
                                            <p:cond evt="onStopAudio" delay="0">
                                              <p:tgtEl>
                                                <p:sldTgt/>
                                              </p:tgtEl>
                                            </p:cond>
                                          </p:endCondLst>
                                        </p:cTn>
                                        <p:tgtEl>
                                          <p:sndTgt r:embed="rId2" name="chimes.wav"/>
                                        </p:tgtEl>
                                      </p:cMediaNode>
                                    </p:audio>
                                  </p:subTnLst>
                                </p:cTn>
                              </p:par>
                              <p:par>
                                <p:cTn id="17" presetID="21" presetClass="entr" presetSubtype="4" fill="hold" grpId="0"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wheel(4)">
                                      <p:cBhvr>
                                        <p:cTn id="19" dur="1000"/>
                                        <p:tgtEl>
                                          <p:spTgt spid="8">
                                            <p:txEl>
                                              <p:pRg st="4" end="4"/>
                                            </p:txEl>
                                          </p:spTgt>
                                        </p:tgtEl>
                                      </p:cBhvr>
                                    </p:animEffect>
                                  </p:childTnLst>
                                  <p:subTnLst>
                                    <p:audio>
                                      <p:cMediaNode>
                                        <p:cTn display="0" masterRel="sameClick">
                                          <p:stCondLst>
                                            <p:cond evt="begin" delay="0">
                                              <p:tn val="17"/>
                                            </p:cond>
                                          </p:stCondLst>
                                          <p:endCondLst>
                                            <p:cond evt="onStopAudio" delay="0">
                                              <p:tgtEl>
                                                <p:sldTgt/>
                                              </p:tgtEl>
                                            </p:cond>
                                          </p:endCondLst>
                                        </p:cTn>
                                        <p:tgtEl>
                                          <p:sndTgt r:embed="rId2" name="chimes.wav"/>
                                        </p:tgtEl>
                                      </p:cMediaNode>
                                    </p:audio>
                                  </p:subTnLst>
                                </p:cTn>
                              </p:par>
                            </p:childTnLst>
                          </p:cTn>
                        </p:par>
                      </p:childTnLst>
                    </p:cTn>
                  </p:par>
                  <p:par>
                    <p:cTn id="20" fill="hold">
                      <p:stCondLst>
                        <p:cond delay="indefinite"/>
                      </p:stCondLst>
                      <p:childTnLst>
                        <p:par>
                          <p:cTn id="21" fill="hold">
                            <p:stCondLst>
                              <p:cond delay="0"/>
                            </p:stCondLst>
                            <p:childTnLst>
                              <p:par>
                                <p:cTn id="22" presetID="21"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heel(4)">
                                      <p:cBhvr>
                                        <p:cTn id="24" dur="1000"/>
                                        <p:tgtEl>
                                          <p:spTgt spid="9"/>
                                        </p:tgtEl>
                                      </p:cBhvr>
                                    </p:animEffect>
                                  </p:childTnLst>
                                  <p:subTnLst>
                                    <p:audio>
                                      <p:cMediaNode>
                                        <p:cTn display="0" masterRel="sameClick">
                                          <p:stCondLst>
                                            <p:cond evt="begin" delay="0">
                                              <p:tn val="22"/>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a:spLocks noGrp="1"/>
          </p:cNvSpPr>
          <p:nvPr>
            <p:ph type="sldNum" sz="quarter" idx="10"/>
          </p:nvPr>
        </p:nvSpPr>
        <p:spPr bwMode="auto">
          <a:noFill/>
          <a:ln>
            <a:miter lim="800000"/>
            <a:headEnd/>
            <a:tailEnd/>
          </a:ln>
        </p:spPr>
        <p:txBody>
          <a:bodyPr/>
          <a:lstStyle/>
          <a:p>
            <a:fld id="{678149A4-31A6-4F9E-84DD-1B9AC1AB908F}" type="slidenum">
              <a:rPr lang="ar-SA" smtClean="0">
                <a:cs typeface="Arial" pitchFamily="34" charset="0"/>
              </a:rPr>
              <a:pPr/>
              <a:t>187</a:t>
            </a:fld>
            <a:endParaRPr lang="en-US" smtClean="0">
              <a:cs typeface="Arial" pitchFamily="34" charset="0"/>
            </a:endParaRPr>
          </a:p>
        </p:txBody>
      </p:sp>
      <p:sp>
        <p:nvSpPr>
          <p:cNvPr id="7" name="عنوان 1"/>
          <p:cNvSpPr txBox="1">
            <a:spLocks/>
          </p:cNvSpPr>
          <p:nvPr/>
        </p:nvSpPr>
        <p:spPr bwMode="auto">
          <a:xfrm>
            <a:off x="685800" y="44450"/>
            <a:ext cx="7772400" cy="1081088"/>
          </a:xfrm>
          <a:prstGeom prst="rect">
            <a:avLst/>
          </a:prstGeom>
          <a:noFill/>
          <a:ln w="9525">
            <a:noFill/>
            <a:miter lim="800000"/>
            <a:headEnd/>
            <a:tailEnd/>
          </a:ln>
        </p:spPr>
        <p:txBody>
          <a:bodyPr anchor="ctr">
            <a:normAutofit/>
          </a:bodyPr>
          <a:lstStyle/>
          <a:p>
            <a:pPr algn="ctr">
              <a:defRPr/>
            </a:pPr>
            <a:r>
              <a:rPr lang="ar-SA" sz="4400">
                <a:solidFill>
                  <a:srgbClr val="FFFFFF"/>
                </a:solidFill>
                <a:latin typeface="+mj-lt"/>
                <a:ea typeface="+mj-ea"/>
                <a:cs typeface="Traditional Arabic" pitchFamily="2" charset="-78"/>
              </a:rPr>
              <a:t>1. مرحلة الدراسة والتحليل</a:t>
            </a:r>
            <a:endParaRPr lang="ar-SA" sz="4400" dirty="0">
              <a:solidFill>
                <a:srgbClr val="FFFFFF"/>
              </a:solidFill>
              <a:latin typeface="+mj-lt"/>
              <a:ea typeface="+mj-ea"/>
              <a:cs typeface="Traditional Arabic" pitchFamily="2" charset="-78"/>
            </a:endParaRPr>
          </a:p>
        </p:txBody>
      </p:sp>
      <p:sp>
        <p:nvSpPr>
          <p:cNvPr id="8" name="عنوان 1"/>
          <p:cNvSpPr txBox="1">
            <a:spLocks/>
          </p:cNvSpPr>
          <p:nvPr/>
        </p:nvSpPr>
        <p:spPr>
          <a:xfrm>
            <a:off x="719064" y="1725960"/>
            <a:ext cx="8424936" cy="3531840"/>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p>
            <a:pPr marL="742950" indent="-742950" algn="justLow" fontAlgn="auto">
              <a:spcAft>
                <a:spcPts val="0"/>
              </a:spcAft>
              <a:buFont typeface="+mj-lt"/>
              <a:buAutoNum type="arabicPeriod"/>
              <a:defRPr/>
            </a:pPr>
            <a:r>
              <a:rPr lang="ar-SA" sz="3200" dirty="0">
                <a:solidFill>
                  <a:srgbClr val="0E478A"/>
                </a:solidFill>
                <a:latin typeface="+mn-lt"/>
                <a:cs typeface="Arial" charset="0"/>
              </a:rPr>
              <a:t>تقييم الاحتياجات</a:t>
            </a:r>
          </a:p>
          <a:p>
            <a:pPr marL="742950" indent="-742950" algn="justLow" fontAlgn="auto">
              <a:spcAft>
                <a:spcPts val="0"/>
              </a:spcAft>
              <a:buFont typeface="+mj-lt"/>
              <a:buAutoNum type="arabicPeriod"/>
              <a:defRPr/>
            </a:pPr>
            <a:r>
              <a:rPr lang="ar-SA" sz="3200" dirty="0">
                <a:solidFill>
                  <a:srgbClr val="0E478A"/>
                </a:solidFill>
                <a:latin typeface="+mn-lt"/>
                <a:cs typeface="Arial" charset="0"/>
              </a:rPr>
              <a:t>وصف بيئة التعلم</a:t>
            </a:r>
          </a:p>
          <a:p>
            <a:pPr marL="742950" indent="-742950" algn="justLow" fontAlgn="auto">
              <a:spcAft>
                <a:spcPts val="0"/>
              </a:spcAft>
              <a:buFont typeface="+mj-lt"/>
              <a:buAutoNum type="arabicPeriod"/>
              <a:defRPr/>
            </a:pPr>
            <a:r>
              <a:rPr lang="ar-SA" sz="3200" dirty="0">
                <a:solidFill>
                  <a:srgbClr val="0E478A"/>
                </a:solidFill>
                <a:latin typeface="+mn-lt"/>
                <a:cs typeface="Arial" charset="0"/>
              </a:rPr>
              <a:t>تحديد خصائص المتعلمين</a:t>
            </a:r>
          </a:p>
          <a:p>
            <a:pPr marL="742950" indent="-742950" algn="justLow" fontAlgn="auto">
              <a:spcAft>
                <a:spcPts val="0"/>
              </a:spcAft>
              <a:buFont typeface="+mj-lt"/>
              <a:buAutoNum type="arabicPeriod"/>
              <a:defRPr/>
            </a:pPr>
            <a:r>
              <a:rPr lang="ar-SA" sz="3200" dirty="0">
                <a:solidFill>
                  <a:srgbClr val="0E478A"/>
                </a:solidFill>
                <a:latin typeface="+mn-lt"/>
                <a:cs typeface="Arial" charset="0"/>
              </a:rPr>
              <a:t>تحديد الهدف العام للبرنامج</a:t>
            </a:r>
          </a:p>
          <a:p>
            <a:pPr marL="742950" indent="-742950" algn="justLow" fontAlgn="auto">
              <a:spcAft>
                <a:spcPts val="0"/>
              </a:spcAft>
              <a:buFont typeface="+mj-lt"/>
              <a:buAutoNum type="arabicPeriod"/>
              <a:defRPr/>
            </a:pPr>
            <a:r>
              <a:rPr lang="ar-SA" sz="3200" dirty="0">
                <a:solidFill>
                  <a:srgbClr val="0E478A"/>
                </a:solidFill>
                <a:latin typeface="+mn-lt"/>
                <a:cs typeface="Arial" charset="0"/>
              </a:rPr>
              <a:t>تحديد أسلوب التعلم</a:t>
            </a:r>
          </a:p>
          <a:p>
            <a:pPr marL="1200150" lvl="1" indent="-742950" algn="justLow">
              <a:buFont typeface="+mj-lt"/>
              <a:buAutoNum type="arabicPeriod"/>
              <a:defRPr/>
            </a:pPr>
            <a:r>
              <a:rPr lang="ar-SA" sz="3200" dirty="0">
                <a:solidFill>
                  <a:srgbClr val="0E478A"/>
                </a:solidFill>
                <a:latin typeface="+mn-lt"/>
                <a:cs typeface="Arial" charset="0"/>
              </a:rPr>
              <a:t>استخدام المعلم</a:t>
            </a:r>
          </a:p>
          <a:p>
            <a:pPr marL="1200150" lvl="1" indent="-742950" algn="justLow">
              <a:buFont typeface="+mj-lt"/>
              <a:buAutoNum type="arabicPeriod"/>
              <a:defRPr/>
            </a:pPr>
            <a:r>
              <a:rPr lang="ar-SA" sz="3200" dirty="0">
                <a:solidFill>
                  <a:srgbClr val="0E478A"/>
                </a:solidFill>
                <a:latin typeface="+mn-lt"/>
                <a:cs typeface="Arial" charset="0"/>
              </a:rPr>
              <a:t>التعلم الذاتي</a:t>
            </a:r>
          </a:p>
        </p:txBody>
      </p:sp>
      <p:sp>
        <p:nvSpPr>
          <p:cNvPr id="9" name="عنوان 1"/>
          <p:cNvSpPr txBox="1">
            <a:spLocks/>
          </p:cNvSpPr>
          <p:nvPr/>
        </p:nvSpPr>
        <p:spPr bwMode="auto">
          <a:xfrm>
            <a:off x="1371600" y="196850"/>
            <a:ext cx="7772400" cy="1081088"/>
          </a:xfrm>
          <a:prstGeom prst="rect">
            <a:avLst/>
          </a:prstGeom>
          <a:noFill/>
          <a:ln w="9525">
            <a:noFill/>
            <a:miter lim="800000"/>
            <a:headEnd/>
            <a:tailEnd/>
          </a:ln>
        </p:spPr>
        <p:txBody>
          <a:bodyPr anchor="ctr">
            <a:normAutofit/>
          </a:bodyPr>
          <a:lstStyle/>
          <a:p>
            <a:pPr algn="ctr">
              <a:defRPr/>
            </a:pPr>
            <a:r>
              <a:rPr lang="ar-SA" sz="4400" b="1" dirty="0">
                <a:solidFill>
                  <a:srgbClr val="3333CC"/>
                </a:solidFill>
                <a:latin typeface="+mj-lt"/>
                <a:ea typeface="+mj-ea"/>
                <a:cs typeface="Traditional Arabic" pitchFamily="2" charset="-78"/>
              </a:rPr>
              <a:t>1. مرحلة الدراسة والتحليل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4)">
                                      <p:cBhvr>
                                        <p:cTn id="7" dur="1000"/>
                                        <p:tgtEl>
                                          <p:spTgt spid="7"/>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heel(4)">
                                      <p:cBhvr>
                                        <p:cTn id="12" dur="1000"/>
                                        <p:tgtEl>
                                          <p:spTgt spid="8">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wheel(4)">
                                      <p:cBhvr>
                                        <p:cTn id="17" dur="1000"/>
                                        <p:tgtEl>
                                          <p:spTgt spid="8">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wheel(4)">
                                      <p:cBhvr>
                                        <p:cTn id="22" dur="1000"/>
                                        <p:tgtEl>
                                          <p:spTgt spid="8">
                                            <p:txEl>
                                              <p:pRg st="2" end="2"/>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wheel(4)">
                                      <p:cBhvr>
                                        <p:cTn id="27" dur="1000"/>
                                        <p:tgtEl>
                                          <p:spTgt spid="8">
                                            <p:txEl>
                                              <p:pRg st="3" end="3"/>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childTnLst>
                    </p:cTn>
                  </p:par>
                  <p:par>
                    <p:cTn id="28" fill="hold">
                      <p:stCondLst>
                        <p:cond delay="indefinite"/>
                      </p:stCondLst>
                      <p:childTnLst>
                        <p:par>
                          <p:cTn id="29" fill="hold">
                            <p:stCondLst>
                              <p:cond delay="0"/>
                            </p:stCondLst>
                            <p:childTnLst>
                              <p:par>
                                <p:cTn id="30" presetID="21" presetClass="entr" presetSubtype="4" fill="hold" grpId="0" nodeType="clickEffect">
                                  <p:stCondLst>
                                    <p:cond delay="0"/>
                                  </p:stCondLst>
                                  <p:childTnLst>
                                    <p:set>
                                      <p:cBhvr>
                                        <p:cTn id="31" dur="1" fill="hold">
                                          <p:stCondLst>
                                            <p:cond delay="0"/>
                                          </p:stCondLst>
                                        </p:cTn>
                                        <p:tgtEl>
                                          <p:spTgt spid="8">
                                            <p:txEl>
                                              <p:pRg st="4" end="4"/>
                                            </p:txEl>
                                          </p:spTgt>
                                        </p:tgtEl>
                                        <p:attrNameLst>
                                          <p:attrName>style.visibility</p:attrName>
                                        </p:attrNameLst>
                                      </p:cBhvr>
                                      <p:to>
                                        <p:strVal val="visible"/>
                                      </p:to>
                                    </p:set>
                                    <p:animEffect transition="in" filter="wheel(4)">
                                      <p:cBhvr>
                                        <p:cTn id="32" dur="1000"/>
                                        <p:tgtEl>
                                          <p:spTgt spid="8">
                                            <p:txEl>
                                              <p:pRg st="4" end="4"/>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himes.wav"/>
                                        </p:tgtEl>
                                      </p:cMediaNode>
                                    </p:audio>
                                  </p:subTnLst>
                                </p:cTn>
                              </p:par>
                            </p:childTnLst>
                          </p:cTn>
                        </p:par>
                      </p:childTnLst>
                    </p:cTn>
                  </p:par>
                  <p:par>
                    <p:cTn id="33" fill="hold">
                      <p:stCondLst>
                        <p:cond delay="indefinite"/>
                      </p:stCondLst>
                      <p:childTnLst>
                        <p:par>
                          <p:cTn id="34" fill="hold">
                            <p:stCondLst>
                              <p:cond delay="0"/>
                            </p:stCondLst>
                            <p:childTnLst>
                              <p:par>
                                <p:cTn id="35" presetID="21" presetClass="entr" presetSubtype="4" fill="hold" grpId="0"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Effect transition="in" filter="wheel(4)">
                                      <p:cBhvr>
                                        <p:cTn id="37" dur="1000"/>
                                        <p:tgtEl>
                                          <p:spTgt spid="8">
                                            <p:txEl>
                                              <p:pRg st="5" end="5"/>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2" name="chimes.wav"/>
                                        </p:tgtEl>
                                      </p:cMediaNode>
                                    </p:audio>
                                  </p:subTnLst>
                                </p:cTn>
                              </p:par>
                            </p:childTnLst>
                          </p:cTn>
                        </p:par>
                      </p:childTnLst>
                    </p:cTn>
                  </p:par>
                  <p:par>
                    <p:cTn id="38" fill="hold">
                      <p:stCondLst>
                        <p:cond delay="indefinite"/>
                      </p:stCondLst>
                      <p:childTnLst>
                        <p:par>
                          <p:cTn id="39" fill="hold">
                            <p:stCondLst>
                              <p:cond delay="0"/>
                            </p:stCondLst>
                            <p:childTnLst>
                              <p:par>
                                <p:cTn id="40" presetID="21" presetClass="entr" presetSubtype="4" fill="hold" grpId="0" nodeType="clickEffect">
                                  <p:stCondLst>
                                    <p:cond delay="0"/>
                                  </p:stCondLst>
                                  <p:childTnLst>
                                    <p:set>
                                      <p:cBhvr>
                                        <p:cTn id="41" dur="1" fill="hold">
                                          <p:stCondLst>
                                            <p:cond delay="0"/>
                                          </p:stCondLst>
                                        </p:cTn>
                                        <p:tgtEl>
                                          <p:spTgt spid="8">
                                            <p:txEl>
                                              <p:pRg st="6" end="6"/>
                                            </p:txEl>
                                          </p:spTgt>
                                        </p:tgtEl>
                                        <p:attrNameLst>
                                          <p:attrName>style.visibility</p:attrName>
                                        </p:attrNameLst>
                                      </p:cBhvr>
                                      <p:to>
                                        <p:strVal val="visible"/>
                                      </p:to>
                                    </p:set>
                                    <p:animEffect transition="in" filter="wheel(4)">
                                      <p:cBhvr>
                                        <p:cTn id="42" dur="1000"/>
                                        <p:tgtEl>
                                          <p:spTgt spid="8">
                                            <p:txEl>
                                              <p:pRg st="6" end="6"/>
                                            </p:txEl>
                                          </p:spTgt>
                                        </p:tgtEl>
                                      </p:cBhvr>
                                    </p:animEffect>
                                  </p:childTnLst>
                                  <p:subTnLst>
                                    <p:audio>
                                      <p:cMediaNode>
                                        <p:cTn display="0" masterRel="sameClick">
                                          <p:stCondLst>
                                            <p:cond evt="begin" delay="0">
                                              <p:tn val="40"/>
                                            </p:cond>
                                          </p:stCondLst>
                                          <p:endCondLst>
                                            <p:cond evt="onStopAudio" delay="0">
                                              <p:tgtEl>
                                                <p:sldTgt/>
                                              </p:tgtEl>
                                            </p:cond>
                                          </p:endCondLst>
                                        </p:cTn>
                                        <p:tgtEl>
                                          <p:sndTgt r:embed="rId2" name="chimes.wav"/>
                                        </p:tgtEl>
                                      </p:cMediaNode>
                                    </p:audio>
                                  </p:subTnLst>
                                </p:cTn>
                              </p:par>
                            </p:childTnLst>
                          </p:cTn>
                        </p:par>
                      </p:childTnLst>
                    </p:cTn>
                  </p:par>
                  <p:par>
                    <p:cTn id="43" fill="hold">
                      <p:stCondLst>
                        <p:cond delay="indefinite"/>
                      </p:stCondLst>
                      <p:childTnLst>
                        <p:par>
                          <p:cTn id="44" fill="hold">
                            <p:stCondLst>
                              <p:cond delay="0"/>
                            </p:stCondLst>
                            <p:childTnLst>
                              <p:par>
                                <p:cTn id="45" presetID="21" presetClass="entr" presetSubtype="4"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heel(4)">
                                      <p:cBhvr>
                                        <p:cTn id="47" dur="1000"/>
                                        <p:tgtEl>
                                          <p:spTgt spid="9"/>
                                        </p:tgtEl>
                                      </p:cBhvr>
                                    </p:animEffect>
                                  </p:childTnLst>
                                  <p:subTnLst>
                                    <p:audio>
                                      <p:cMediaNode>
                                        <p:cTn display="0" masterRel="sameClick">
                                          <p:stCondLst>
                                            <p:cond evt="begin" delay="0">
                                              <p:tn val="4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bldLvl="2"/>
      <p:bldP spid="9" grpId="0"/>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bwMode="auto">
          <a:noFill/>
          <a:ln>
            <a:miter lim="800000"/>
            <a:headEnd/>
            <a:tailEnd/>
          </a:ln>
        </p:spPr>
        <p:txBody>
          <a:bodyPr/>
          <a:lstStyle/>
          <a:p>
            <a:fld id="{BCE3380C-C2D3-414F-9C84-97888AD2F4ED}" type="slidenum">
              <a:rPr lang="ar-SA" smtClean="0">
                <a:cs typeface="Arial" pitchFamily="34" charset="0"/>
              </a:rPr>
              <a:pPr/>
              <a:t>188</a:t>
            </a:fld>
            <a:endParaRPr lang="en-US" smtClean="0">
              <a:cs typeface="Arial" pitchFamily="34" charset="0"/>
            </a:endParaRPr>
          </a:p>
        </p:txBody>
      </p:sp>
      <p:sp>
        <p:nvSpPr>
          <p:cNvPr id="19459" name="Rectangle 1"/>
          <p:cNvSpPr>
            <a:spLocks noChangeArrowheads="1"/>
          </p:cNvSpPr>
          <p:nvPr/>
        </p:nvSpPr>
        <p:spPr bwMode="auto">
          <a:xfrm>
            <a:off x="360363" y="1606550"/>
            <a:ext cx="9088437" cy="4032250"/>
          </a:xfrm>
          <a:prstGeom prst="rect">
            <a:avLst/>
          </a:prstGeom>
          <a:noFill/>
          <a:ln w="9525">
            <a:noFill/>
            <a:miter lim="800000"/>
            <a:headEnd/>
            <a:tailEnd/>
          </a:ln>
        </p:spPr>
        <p:txBody>
          <a:bodyPr anchor="ctr">
            <a:spAutoFit/>
          </a:bodyPr>
          <a:lstStyle/>
          <a:p>
            <a:pPr algn="justLow">
              <a:buFontTx/>
              <a:buChar char="•"/>
            </a:pPr>
            <a:r>
              <a:rPr lang="ar-SA" sz="3200">
                <a:solidFill>
                  <a:srgbClr val="3333CC"/>
                </a:solidFill>
                <a:latin typeface="Times New Roman" pitchFamily="18" charset="0"/>
                <a:ea typeface="Times New Roman" pitchFamily="18" charset="0"/>
                <a:cs typeface="Traditional Arabic" pitchFamily="18" charset="-78"/>
              </a:rPr>
              <a:t>تقييم الاحتياجات:</a:t>
            </a:r>
            <a:endParaRPr lang="en-US" sz="1400">
              <a:solidFill>
                <a:srgbClr val="3333CC"/>
              </a:solidFill>
              <a:ea typeface="Times New Roman" pitchFamily="18" charset="0"/>
              <a:cs typeface="Traditional Arabic" pitchFamily="18" charset="-78"/>
            </a:endParaRPr>
          </a:p>
          <a:p>
            <a:pPr algn="justLow" eaLnBrk="0" hangingPunct="0"/>
            <a:r>
              <a:rPr lang="ar-SA" sz="3200">
                <a:solidFill>
                  <a:srgbClr val="000000"/>
                </a:solidFill>
                <a:latin typeface="Times New Roman" pitchFamily="18" charset="0"/>
                <a:ea typeface="Times New Roman" pitchFamily="18" charset="0"/>
                <a:cs typeface="Traditional Arabic" pitchFamily="18" charset="-78"/>
              </a:rPr>
              <a:t>إن اتخاذ القرار بتصميم وإنتاج البرنامج التعليمية الحاسوبية لا يتم بطريقة عشوائية، ولكن لابد من وجود حاجة ضرورية وملحة لذلك، مثال ذلك الشعور بمشكلة معينة قد تكون هذه المشكلة هو احتياج المتعلمين لهذا البرنامج لمساعدتهم على فهم موضوع دراسي معين يصعب فهمه في غرفة الصف، أو حاجة المتعلمين لبرنامج يعرض عدداً من التمرينات والتدريبات والمسائل في موضوع دراسي معين، وخلاصة القول أن هذه الخطوة الهدف الأساسي منها هو التعرف على مدي حاجة المتعلمين لهذا البرنامج.</a:t>
            </a:r>
            <a:endParaRPr lang="ar-SA" sz="3600">
              <a:solidFill>
                <a:srgbClr val="000000"/>
              </a:solidFill>
              <a:cs typeface="Traditional Arabic" pitchFamily="18" charset="-78"/>
            </a:endParaRPr>
          </a:p>
        </p:txBody>
      </p:sp>
      <p:sp>
        <p:nvSpPr>
          <p:cNvPr id="19460" name="مربع نص 4"/>
          <p:cNvSpPr txBox="1">
            <a:spLocks noChangeArrowheads="1"/>
          </p:cNvSpPr>
          <p:nvPr/>
        </p:nvSpPr>
        <p:spPr bwMode="auto">
          <a:xfrm>
            <a:off x="1763713" y="188913"/>
            <a:ext cx="5832475" cy="769937"/>
          </a:xfrm>
          <a:prstGeom prst="rect">
            <a:avLst/>
          </a:prstGeom>
          <a:noFill/>
          <a:ln w="9525">
            <a:noFill/>
            <a:miter lim="800000"/>
            <a:headEnd/>
            <a:tailEnd/>
          </a:ln>
        </p:spPr>
        <p:txBody>
          <a:bodyPr>
            <a:spAutoFit/>
          </a:bodyPr>
          <a:lstStyle/>
          <a:p>
            <a:r>
              <a:rPr lang="ar-SA" sz="4400">
                <a:solidFill>
                  <a:srgbClr val="FF0000"/>
                </a:solidFill>
                <a:cs typeface="Traditional Arabic" pitchFamily="18" charset="-78"/>
              </a:rPr>
              <a:t>مرحلة الدراسة والتحليل</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a:spLocks noGrp="1"/>
          </p:cNvSpPr>
          <p:nvPr>
            <p:ph type="sldNum" sz="quarter" idx="10"/>
          </p:nvPr>
        </p:nvSpPr>
        <p:spPr bwMode="auto">
          <a:noFill/>
          <a:ln>
            <a:miter lim="800000"/>
            <a:headEnd/>
            <a:tailEnd/>
          </a:ln>
        </p:spPr>
        <p:txBody>
          <a:bodyPr/>
          <a:lstStyle/>
          <a:p>
            <a:fld id="{96A190C1-6D4D-4888-8E85-4A7EADAAED39}" type="slidenum">
              <a:rPr lang="ar-SA" smtClean="0">
                <a:cs typeface="Arial" pitchFamily="34" charset="0"/>
              </a:rPr>
              <a:pPr/>
              <a:t>189</a:t>
            </a:fld>
            <a:endParaRPr lang="en-US" smtClean="0">
              <a:cs typeface="Arial" pitchFamily="34" charset="0"/>
            </a:endParaRPr>
          </a:p>
        </p:txBody>
      </p:sp>
      <p:sp>
        <p:nvSpPr>
          <p:cNvPr id="20483" name="Rectangle 1"/>
          <p:cNvSpPr>
            <a:spLocks noChangeArrowheads="1"/>
          </p:cNvSpPr>
          <p:nvPr/>
        </p:nvSpPr>
        <p:spPr bwMode="auto">
          <a:xfrm>
            <a:off x="363538" y="2011363"/>
            <a:ext cx="9009062" cy="3170237"/>
          </a:xfrm>
          <a:prstGeom prst="rect">
            <a:avLst/>
          </a:prstGeom>
          <a:noFill/>
          <a:ln w="9525">
            <a:noFill/>
            <a:miter lim="800000"/>
            <a:headEnd/>
            <a:tailEnd/>
          </a:ln>
        </p:spPr>
        <p:txBody>
          <a:bodyPr anchor="ctr">
            <a:spAutoFit/>
          </a:bodyPr>
          <a:lstStyle/>
          <a:p>
            <a:pPr algn="justLow">
              <a:buFontTx/>
              <a:buChar char="•"/>
            </a:pPr>
            <a:r>
              <a:rPr lang="ar-SA" sz="4000">
                <a:solidFill>
                  <a:srgbClr val="3333CC"/>
                </a:solidFill>
                <a:latin typeface="Times New Roman" pitchFamily="18" charset="0"/>
                <a:ea typeface="Times New Roman" pitchFamily="18" charset="0"/>
                <a:cs typeface="Traditional Arabic" pitchFamily="18" charset="-78"/>
              </a:rPr>
              <a:t>وصف بيئة التعلم: </a:t>
            </a:r>
            <a:endParaRPr lang="en-US">
              <a:solidFill>
                <a:srgbClr val="3333CC"/>
              </a:solidFill>
              <a:ea typeface="Times New Roman" pitchFamily="18" charset="0"/>
              <a:cs typeface="Traditional Arabic" pitchFamily="18" charset="-78"/>
            </a:endParaRPr>
          </a:p>
          <a:p>
            <a:pPr algn="justLow" eaLnBrk="0" hangingPunct="0"/>
            <a:r>
              <a:rPr lang="ar-SA" sz="4000">
                <a:solidFill>
                  <a:srgbClr val="000000"/>
                </a:solidFill>
                <a:latin typeface="Times New Roman" pitchFamily="18" charset="0"/>
                <a:ea typeface="Times New Roman" pitchFamily="18" charset="0"/>
                <a:cs typeface="Traditional Arabic" pitchFamily="18" charset="-78"/>
              </a:rPr>
              <a:t>والمقصود بوصف بيئة التعلم، هو وصف النظام التعليمي الذي سوف يُستخدم فيه البرنامج ووصف المرحلة التي يعد لها، والتعرف أيضاً على مدى توافر أجهزة الحاسوب للمتعلمين، والتعرف أيضاً على مدي توافر الأجهزة اللازمة لإنتاج البرنامج التعليمي. </a:t>
            </a:r>
            <a:endParaRPr lang="ar-SA" sz="4400">
              <a:solidFill>
                <a:srgbClr val="000000"/>
              </a:solidFill>
              <a:cs typeface="Traditional Arabic" pitchFamily="18" charset="-78"/>
            </a:endParaRPr>
          </a:p>
        </p:txBody>
      </p:sp>
      <p:sp>
        <p:nvSpPr>
          <p:cNvPr id="20484" name="مربع نص 4"/>
          <p:cNvSpPr txBox="1">
            <a:spLocks noChangeArrowheads="1"/>
          </p:cNvSpPr>
          <p:nvPr/>
        </p:nvSpPr>
        <p:spPr bwMode="auto">
          <a:xfrm>
            <a:off x="1763713" y="282575"/>
            <a:ext cx="5832475" cy="769938"/>
          </a:xfrm>
          <a:prstGeom prst="rect">
            <a:avLst/>
          </a:prstGeom>
          <a:noFill/>
          <a:ln w="9525">
            <a:noFill/>
            <a:miter lim="800000"/>
            <a:headEnd/>
            <a:tailEnd/>
          </a:ln>
        </p:spPr>
        <p:txBody>
          <a:bodyPr>
            <a:spAutoFit/>
          </a:bodyPr>
          <a:lstStyle/>
          <a:p>
            <a:r>
              <a:rPr lang="ar-SA" sz="4400">
                <a:solidFill>
                  <a:srgbClr val="FF0000"/>
                </a:solidFill>
                <a:cs typeface="Traditional Arabic" pitchFamily="18" charset="-78"/>
              </a:rPr>
              <a:t>مرحلة الدراسة والتحليل</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a:spLocks noGrp="1"/>
          </p:cNvSpPr>
          <p:nvPr>
            <p:ph type="sldNum" sz="quarter" idx="10"/>
          </p:nvPr>
        </p:nvSpPr>
        <p:spPr bwMode="auto">
          <a:noFill/>
          <a:ln>
            <a:miter lim="800000"/>
            <a:headEnd/>
            <a:tailEnd/>
          </a:ln>
        </p:spPr>
        <p:txBody>
          <a:bodyPr/>
          <a:lstStyle/>
          <a:p>
            <a:fld id="{BC028687-B359-4F71-8250-221655DF8B52}" type="slidenum">
              <a:rPr lang="ar-SA" smtClean="0">
                <a:cs typeface="Arial" pitchFamily="34" charset="0"/>
              </a:rPr>
              <a:pPr/>
              <a:t>190</a:t>
            </a:fld>
            <a:endParaRPr lang="en-US" smtClean="0">
              <a:cs typeface="Arial" pitchFamily="34" charset="0"/>
            </a:endParaRPr>
          </a:p>
        </p:txBody>
      </p:sp>
      <p:sp>
        <p:nvSpPr>
          <p:cNvPr id="21507" name="Rectangle 1"/>
          <p:cNvSpPr>
            <a:spLocks noChangeArrowheads="1"/>
          </p:cNvSpPr>
          <p:nvPr/>
        </p:nvSpPr>
        <p:spPr bwMode="auto">
          <a:xfrm>
            <a:off x="360363" y="1636713"/>
            <a:ext cx="9164637" cy="4154487"/>
          </a:xfrm>
          <a:prstGeom prst="rect">
            <a:avLst/>
          </a:prstGeom>
          <a:noFill/>
          <a:ln w="9525">
            <a:noFill/>
            <a:miter lim="800000"/>
            <a:headEnd/>
            <a:tailEnd/>
          </a:ln>
        </p:spPr>
        <p:txBody>
          <a:bodyPr anchor="ctr">
            <a:spAutoFit/>
          </a:bodyPr>
          <a:lstStyle/>
          <a:p>
            <a:pPr algn="justLow">
              <a:buFontTx/>
              <a:buChar char="•"/>
            </a:pPr>
            <a:r>
              <a:rPr lang="ar-SA" sz="4400">
                <a:solidFill>
                  <a:srgbClr val="3333CC"/>
                </a:solidFill>
                <a:latin typeface="Times New Roman" pitchFamily="18" charset="0"/>
                <a:ea typeface="Times New Roman" pitchFamily="18" charset="0"/>
                <a:cs typeface="Traditional Arabic" pitchFamily="18" charset="-78"/>
              </a:rPr>
              <a:t>تحديد خصائص المتعلمين:</a:t>
            </a:r>
            <a:endParaRPr lang="en-US" sz="2000">
              <a:solidFill>
                <a:srgbClr val="3333CC"/>
              </a:solidFill>
              <a:ea typeface="Times New Roman" pitchFamily="18" charset="0"/>
              <a:cs typeface="Traditional Arabic" pitchFamily="18" charset="-78"/>
            </a:endParaRPr>
          </a:p>
          <a:p>
            <a:pPr algn="justLow" eaLnBrk="0" hangingPunct="0"/>
            <a:r>
              <a:rPr lang="ar-SA" sz="4400">
                <a:solidFill>
                  <a:srgbClr val="000000"/>
                </a:solidFill>
                <a:latin typeface="Times New Roman" pitchFamily="18" charset="0"/>
                <a:ea typeface="Times New Roman" pitchFamily="18" charset="0"/>
                <a:cs typeface="Traditional Arabic" pitchFamily="18" charset="-78"/>
              </a:rPr>
              <a:t>من حيث المستوى التعليمي والاجتماعي, وخبراتهم السابقة المرتبطة باستخدام البرمجية المنتجة،</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وما</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يتعلق بهم</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من</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خصائص</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معرفية</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مرتبطة</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بخبراتهم</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السابقة</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المرتبطة</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باستخدام البرنامج،</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وكذلك</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الخصائص النفسية.فلا</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بد</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من</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مراعاة</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قدرات</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كل</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متعلم</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ومتطلباته</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عند</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تخطيط</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أي</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برنامج تعليمي.</a:t>
            </a:r>
            <a:endParaRPr lang="ar-SA" sz="4800">
              <a:solidFill>
                <a:srgbClr val="000000"/>
              </a:solidFill>
              <a:cs typeface="Traditional Arabic" pitchFamily="18" charset="-78"/>
            </a:endParaRPr>
          </a:p>
        </p:txBody>
      </p:sp>
      <p:sp>
        <p:nvSpPr>
          <p:cNvPr id="21508" name="مستطيل 4"/>
          <p:cNvSpPr>
            <a:spLocks noChangeArrowheads="1"/>
          </p:cNvSpPr>
          <p:nvPr/>
        </p:nvSpPr>
        <p:spPr bwMode="auto">
          <a:xfrm>
            <a:off x="4675188" y="404813"/>
            <a:ext cx="3706812" cy="769937"/>
          </a:xfrm>
          <a:prstGeom prst="rect">
            <a:avLst/>
          </a:prstGeom>
          <a:noFill/>
          <a:ln w="9525">
            <a:noFill/>
            <a:miter lim="800000"/>
            <a:headEnd/>
            <a:tailEnd/>
          </a:ln>
        </p:spPr>
        <p:txBody>
          <a:bodyPr wrap="none">
            <a:spAutoFit/>
          </a:bodyPr>
          <a:lstStyle/>
          <a:p>
            <a:r>
              <a:rPr lang="ar-SA" sz="4400">
                <a:solidFill>
                  <a:srgbClr val="FF0000"/>
                </a:solidFill>
                <a:cs typeface="Traditional Arabic" pitchFamily="18" charset="-78"/>
              </a:rPr>
              <a:t>مرحلة الدراسة والتحليل</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0"/>
          </p:nvPr>
        </p:nvSpPr>
        <p:spPr bwMode="auto">
          <a:noFill/>
          <a:ln>
            <a:miter lim="800000"/>
            <a:headEnd/>
            <a:tailEnd/>
          </a:ln>
        </p:spPr>
        <p:txBody>
          <a:bodyPr/>
          <a:lstStyle/>
          <a:p>
            <a:fld id="{E130969D-4CDD-468D-9BE1-5E4566F96C03}" type="slidenum">
              <a:rPr lang="ar-SA" smtClean="0">
                <a:cs typeface="Arial" pitchFamily="34" charset="0"/>
              </a:rPr>
              <a:pPr/>
              <a:t>191</a:t>
            </a:fld>
            <a:endParaRPr lang="en-US" smtClean="0">
              <a:cs typeface="Arial" pitchFamily="34" charset="0"/>
            </a:endParaRPr>
          </a:p>
        </p:txBody>
      </p:sp>
      <p:sp>
        <p:nvSpPr>
          <p:cNvPr id="22531" name="مربع نص 2"/>
          <p:cNvSpPr txBox="1">
            <a:spLocks noChangeArrowheads="1"/>
          </p:cNvSpPr>
          <p:nvPr/>
        </p:nvSpPr>
        <p:spPr bwMode="auto">
          <a:xfrm>
            <a:off x="3006725" y="373063"/>
            <a:ext cx="5832475" cy="769937"/>
          </a:xfrm>
          <a:prstGeom prst="rect">
            <a:avLst/>
          </a:prstGeom>
          <a:noFill/>
          <a:ln w="9525">
            <a:noFill/>
            <a:miter lim="800000"/>
            <a:headEnd/>
            <a:tailEnd/>
          </a:ln>
        </p:spPr>
        <p:txBody>
          <a:bodyPr>
            <a:spAutoFit/>
          </a:bodyPr>
          <a:lstStyle/>
          <a:p>
            <a:r>
              <a:rPr lang="ar-SA" sz="4400" b="1">
                <a:solidFill>
                  <a:srgbClr val="FF0000"/>
                </a:solidFill>
                <a:cs typeface="Traditional Arabic" pitchFamily="18" charset="-78"/>
              </a:rPr>
              <a:t>مرحلة الدراسة والتحليل</a:t>
            </a:r>
          </a:p>
        </p:txBody>
      </p:sp>
      <p:sp>
        <p:nvSpPr>
          <p:cNvPr id="22532" name="Rectangle 1"/>
          <p:cNvSpPr>
            <a:spLocks noChangeArrowheads="1"/>
          </p:cNvSpPr>
          <p:nvPr/>
        </p:nvSpPr>
        <p:spPr bwMode="auto">
          <a:xfrm>
            <a:off x="360363" y="1676400"/>
            <a:ext cx="9088437" cy="3970338"/>
          </a:xfrm>
          <a:prstGeom prst="rect">
            <a:avLst/>
          </a:prstGeom>
          <a:noFill/>
          <a:ln w="9525">
            <a:noFill/>
            <a:miter lim="800000"/>
            <a:headEnd/>
            <a:tailEnd/>
          </a:ln>
        </p:spPr>
        <p:txBody>
          <a:bodyPr anchor="ctr">
            <a:spAutoFit/>
          </a:bodyPr>
          <a:lstStyle/>
          <a:p>
            <a:pPr algn="justLow">
              <a:buFontTx/>
              <a:buChar char="•"/>
            </a:pPr>
            <a:r>
              <a:rPr lang="ar-SA" sz="3600">
                <a:solidFill>
                  <a:srgbClr val="3333CC"/>
                </a:solidFill>
                <a:latin typeface="Times New Roman" pitchFamily="18" charset="0"/>
                <a:ea typeface="Times New Roman" pitchFamily="18" charset="0"/>
                <a:cs typeface="Traditional Arabic" pitchFamily="18" charset="-78"/>
              </a:rPr>
              <a:t>تحديد الهدف العام للبرامج:</a:t>
            </a:r>
            <a:endParaRPr lang="en-US" sz="1600">
              <a:solidFill>
                <a:srgbClr val="3333CC"/>
              </a:solidFill>
              <a:ea typeface="Times New Roman" pitchFamily="18" charset="0"/>
              <a:cs typeface="Traditional Arabic" pitchFamily="18" charset="-78"/>
            </a:endParaRPr>
          </a:p>
          <a:p>
            <a:pPr algn="justLow" eaLnBrk="0" hangingPunct="0"/>
            <a:r>
              <a:rPr lang="ar-SA" sz="3600">
                <a:solidFill>
                  <a:srgbClr val="000000"/>
                </a:solidFill>
                <a:latin typeface="Times New Roman" pitchFamily="18" charset="0"/>
                <a:ea typeface="Times New Roman" pitchFamily="18" charset="0"/>
                <a:cs typeface="Traditional Arabic" pitchFamily="18" charset="-78"/>
              </a:rPr>
              <a:t>في ضوء تحديد خصائص المتعلمين في الخطوة السابقة يتم تحديد الأهداف العامة للبرنامج </a:t>
            </a:r>
            <a:r>
              <a:rPr lang="ar-SA" sz="3600">
                <a:solidFill>
                  <a:srgbClr val="FF0000"/>
                </a:solidFill>
                <a:latin typeface="Times New Roman" pitchFamily="18" charset="0"/>
                <a:ea typeface="Times New Roman" pitchFamily="18" charset="0"/>
                <a:cs typeface="Traditional Arabic" pitchFamily="18" charset="-78"/>
              </a:rPr>
              <a:t>والتي تعني الغايات التي يسعى البرنامج إلى تحقيقها</a:t>
            </a:r>
            <a:r>
              <a:rPr lang="ar-SA" sz="3600">
                <a:solidFill>
                  <a:srgbClr val="000000"/>
                </a:solidFill>
                <a:latin typeface="Times New Roman" pitchFamily="18" charset="0"/>
                <a:ea typeface="Times New Roman" pitchFamily="18" charset="0"/>
                <a:cs typeface="Traditional Arabic" pitchFamily="18" charset="-78"/>
              </a:rPr>
              <a:t>، وهذه الأهداف عادة </a:t>
            </a:r>
            <a:r>
              <a:rPr lang="ar-SA" sz="3600">
                <a:solidFill>
                  <a:srgbClr val="FF0000"/>
                </a:solidFill>
                <a:latin typeface="Times New Roman" pitchFamily="18" charset="0"/>
                <a:ea typeface="Times New Roman" pitchFamily="18" charset="0"/>
                <a:cs typeface="Traditional Arabic" pitchFamily="18" charset="-78"/>
              </a:rPr>
              <a:t>ما تتصف بالعمومية والشمول</a:t>
            </a:r>
            <a:r>
              <a:rPr lang="ar-SA" sz="3600">
                <a:solidFill>
                  <a:srgbClr val="000000"/>
                </a:solidFill>
                <a:latin typeface="Times New Roman" pitchFamily="18" charset="0"/>
                <a:ea typeface="Times New Roman" pitchFamily="18" charset="0"/>
                <a:cs typeface="Traditional Arabic" pitchFamily="18" charset="-78"/>
              </a:rPr>
              <a:t>، و</a:t>
            </a:r>
            <a:r>
              <a:rPr lang="ar-SA" sz="3600">
                <a:solidFill>
                  <a:srgbClr val="FF0000"/>
                </a:solidFill>
                <a:latin typeface="Times New Roman" pitchFamily="18" charset="0"/>
                <a:ea typeface="Times New Roman" pitchFamily="18" charset="0"/>
                <a:cs typeface="Traditional Arabic" pitchFamily="18" charset="-78"/>
              </a:rPr>
              <a:t>لا </a:t>
            </a:r>
            <a:r>
              <a:rPr lang="ar-SA" sz="3600">
                <a:solidFill>
                  <a:srgbClr val="000000"/>
                </a:solidFill>
                <a:latin typeface="Times New Roman" pitchFamily="18" charset="0"/>
                <a:ea typeface="Times New Roman" pitchFamily="18" charset="0"/>
                <a:cs typeface="Traditional Arabic" pitchFamily="18" charset="-78"/>
              </a:rPr>
              <a:t>يُشترط في صياغتها أن تكون في </a:t>
            </a:r>
            <a:r>
              <a:rPr lang="ar-SA" sz="3600">
                <a:solidFill>
                  <a:srgbClr val="FF0000"/>
                </a:solidFill>
                <a:latin typeface="Times New Roman" pitchFamily="18" charset="0"/>
                <a:ea typeface="Times New Roman" pitchFamily="18" charset="0"/>
                <a:cs typeface="Traditional Arabic" pitchFamily="18" charset="-78"/>
              </a:rPr>
              <a:t>صورة قابلة للقياس</a:t>
            </a:r>
            <a:r>
              <a:rPr lang="ar-SA" sz="3600">
                <a:solidFill>
                  <a:srgbClr val="000000"/>
                </a:solidFill>
                <a:latin typeface="Times New Roman" pitchFamily="18" charset="0"/>
                <a:ea typeface="Times New Roman" pitchFamily="18" charset="0"/>
                <a:cs typeface="Traditional Arabic" pitchFamily="18" charset="-78"/>
              </a:rPr>
              <a:t>، ويُلاحظ أن هذه الأهداف لا تشتمل على أهداف إجرائية أو سلوكية يمكن قياسها وملاحظتها، بل هي أهداف عامة تحدد المطلوب تحقيقه من البرنامج ومحتواه بشكل عام.</a:t>
            </a:r>
            <a:endParaRPr lang="ar-SA" sz="4000">
              <a:solidFill>
                <a:srgbClr val="000000"/>
              </a:solidFill>
              <a:cs typeface="Traditional Arabic" pitchFamily="18" charset="-78"/>
            </a:endParaRP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10"/>
          </p:nvPr>
        </p:nvSpPr>
        <p:spPr bwMode="auto">
          <a:noFill/>
          <a:ln>
            <a:miter lim="800000"/>
            <a:headEnd/>
            <a:tailEnd/>
          </a:ln>
        </p:spPr>
        <p:txBody>
          <a:bodyPr/>
          <a:lstStyle/>
          <a:p>
            <a:fld id="{8C0A4719-55E3-4D30-8C99-938AA958CAAD}" type="slidenum">
              <a:rPr lang="ar-SA" smtClean="0">
                <a:cs typeface="Arial" pitchFamily="34" charset="0"/>
              </a:rPr>
              <a:pPr/>
              <a:t>192</a:t>
            </a:fld>
            <a:endParaRPr lang="en-US" smtClean="0">
              <a:cs typeface="Arial" pitchFamily="34" charset="0"/>
            </a:endParaRPr>
          </a:p>
        </p:txBody>
      </p:sp>
      <p:sp>
        <p:nvSpPr>
          <p:cNvPr id="23555" name="Rectangle 1"/>
          <p:cNvSpPr>
            <a:spLocks noChangeArrowheads="1"/>
          </p:cNvSpPr>
          <p:nvPr/>
        </p:nvSpPr>
        <p:spPr bwMode="auto">
          <a:xfrm>
            <a:off x="395288" y="1614488"/>
            <a:ext cx="9129712" cy="4402137"/>
          </a:xfrm>
          <a:prstGeom prst="rect">
            <a:avLst/>
          </a:prstGeom>
          <a:noFill/>
          <a:ln w="9525">
            <a:noFill/>
            <a:miter lim="800000"/>
            <a:headEnd/>
            <a:tailEnd/>
          </a:ln>
        </p:spPr>
        <p:txBody>
          <a:bodyPr anchor="ctr">
            <a:spAutoFit/>
          </a:bodyPr>
          <a:lstStyle/>
          <a:p>
            <a:pPr algn="justLow">
              <a:buFontTx/>
              <a:buChar char="•"/>
            </a:pPr>
            <a:r>
              <a:rPr lang="ar-SA" sz="2800" b="1">
                <a:solidFill>
                  <a:srgbClr val="3333CC"/>
                </a:solidFill>
                <a:latin typeface="Times New Roman" pitchFamily="18" charset="0"/>
                <a:ea typeface="Times New Roman" pitchFamily="18" charset="0"/>
                <a:cs typeface="Traditional Arabic" pitchFamily="18" charset="-78"/>
              </a:rPr>
              <a:t>تحديد أسلوب التعلم:</a:t>
            </a:r>
            <a:endParaRPr lang="en-US" sz="2800" b="1">
              <a:solidFill>
                <a:srgbClr val="3333CC"/>
              </a:solidFill>
              <a:ea typeface="Times New Roman" pitchFamily="18" charset="0"/>
              <a:cs typeface="Traditional Arabic" pitchFamily="18" charset="-78"/>
            </a:endParaRPr>
          </a:p>
          <a:p>
            <a:pPr algn="justLow" eaLnBrk="0" hangingPunct="0"/>
            <a:r>
              <a:rPr lang="ar-SA" sz="2800">
                <a:solidFill>
                  <a:srgbClr val="000000"/>
                </a:solidFill>
                <a:latin typeface="Times New Roman" pitchFamily="18" charset="0"/>
                <a:ea typeface="Times New Roman" pitchFamily="18" charset="0"/>
                <a:cs typeface="Traditional Arabic" pitchFamily="18" charset="-78"/>
              </a:rPr>
              <a:t>يوجد أسلوبان لاستخدام البرامج التعليمية الحاسوبية:</a:t>
            </a:r>
            <a:endParaRPr lang="en-US" sz="2800">
              <a:solidFill>
                <a:srgbClr val="000000"/>
              </a:solidFill>
              <a:cs typeface="Traditional Arabic" pitchFamily="18" charset="-78"/>
            </a:endParaRPr>
          </a:p>
          <a:p>
            <a:pPr algn="justLow" eaLnBrk="0" hangingPunct="0"/>
            <a:r>
              <a:rPr lang="ar-SA" sz="2800">
                <a:solidFill>
                  <a:srgbClr val="000000"/>
                </a:solidFill>
                <a:latin typeface="Times New Roman" pitchFamily="18" charset="0"/>
                <a:cs typeface="Traditional Arabic" pitchFamily="18" charset="-78"/>
              </a:rPr>
              <a:t>الأسلوب الأول:</a:t>
            </a:r>
            <a:endParaRPr lang="en-US" sz="2800">
              <a:solidFill>
                <a:srgbClr val="000000"/>
              </a:solidFill>
              <a:cs typeface="Traditional Arabic" pitchFamily="18" charset="-78"/>
            </a:endParaRPr>
          </a:p>
          <a:p>
            <a:pPr algn="justLow" eaLnBrk="0" hangingPunct="0"/>
            <a:r>
              <a:rPr lang="ar-SA" sz="2800">
                <a:solidFill>
                  <a:srgbClr val="000000"/>
                </a:solidFill>
                <a:latin typeface="Times New Roman" pitchFamily="18" charset="0"/>
                <a:cs typeface="Traditional Arabic" pitchFamily="18" charset="-78"/>
              </a:rPr>
              <a:t>وفيه يُستخدم البرنامج التعليمي داخل حجرة الدراسة أو ما يُسمى بالعروض التقديمية، حيث يستخدمه المعلم في تقديم النقاط الأساسية للدرس و الرسوم البيانية أو الصور التعليمية،و تبرز أهمية هذه الطريقة في  مساعدة المعلمين على شرح المحتوى التعليمي للمتعلمين بوضوح ودقة.</a:t>
            </a:r>
            <a:endParaRPr lang="en-US" sz="2800">
              <a:solidFill>
                <a:srgbClr val="000000"/>
              </a:solidFill>
              <a:cs typeface="Traditional Arabic" pitchFamily="18" charset="-78"/>
            </a:endParaRPr>
          </a:p>
          <a:p>
            <a:pPr algn="justLow" eaLnBrk="0" hangingPunct="0"/>
            <a:r>
              <a:rPr lang="ar-SA" sz="2800">
                <a:solidFill>
                  <a:srgbClr val="000000"/>
                </a:solidFill>
                <a:latin typeface="Times New Roman" pitchFamily="18" charset="0"/>
                <a:cs typeface="Traditional Arabic" pitchFamily="18" charset="-78"/>
              </a:rPr>
              <a:t>الأسلوب الثاني: </a:t>
            </a:r>
            <a:endParaRPr lang="en-US" sz="2800">
              <a:solidFill>
                <a:srgbClr val="000000"/>
              </a:solidFill>
              <a:cs typeface="Traditional Arabic" pitchFamily="18" charset="-78"/>
            </a:endParaRPr>
          </a:p>
          <a:p>
            <a:pPr algn="justLow" eaLnBrk="0" hangingPunct="0"/>
            <a:r>
              <a:rPr lang="ar-SA" sz="2800">
                <a:solidFill>
                  <a:srgbClr val="000000"/>
                </a:solidFill>
                <a:latin typeface="Times New Roman" pitchFamily="18" charset="0"/>
                <a:cs typeface="Traditional Arabic" pitchFamily="18" charset="-78"/>
              </a:rPr>
              <a:t>وفق هذا الأسلوب يكون المتعلم أكثر تحكماً و تفاعلاً مع بيئة التعلم،حيث يمكن للمعلمين أن يتعلموا ذاتياً وفي غياب المعلم، حيث يستطيع المتعلم التعلم من البرنامج بمفردهم وفق قدراتهم وخطوهم الذاتي.</a:t>
            </a:r>
            <a:endParaRPr lang="ar-SA" sz="2800">
              <a:solidFill>
                <a:srgbClr val="000000"/>
              </a:solidFill>
              <a:cs typeface="Traditional Arabic" pitchFamily="18" charset="-78"/>
            </a:endParaRPr>
          </a:p>
        </p:txBody>
      </p:sp>
      <p:sp>
        <p:nvSpPr>
          <p:cNvPr id="23556" name="مربع نص 4"/>
          <p:cNvSpPr txBox="1">
            <a:spLocks noChangeArrowheads="1"/>
          </p:cNvSpPr>
          <p:nvPr/>
        </p:nvSpPr>
        <p:spPr bwMode="auto">
          <a:xfrm>
            <a:off x="2930525" y="373063"/>
            <a:ext cx="5832475" cy="769937"/>
          </a:xfrm>
          <a:prstGeom prst="rect">
            <a:avLst/>
          </a:prstGeom>
          <a:noFill/>
          <a:ln w="9525">
            <a:noFill/>
            <a:miter lim="800000"/>
            <a:headEnd/>
            <a:tailEnd/>
          </a:ln>
        </p:spPr>
        <p:txBody>
          <a:bodyPr>
            <a:spAutoFit/>
          </a:bodyPr>
          <a:lstStyle/>
          <a:p>
            <a:r>
              <a:rPr lang="ar-SA" sz="4400">
                <a:solidFill>
                  <a:srgbClr val="FF0000"/>
                </a:solidFill>
                <a:cs typeface="Traditional Arabic" pitchFamily="18" charset="-78"/>
              </a:rPr>
              <a:t>مرحلة الدراسة والتحليل</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10"/>
          </p:nvPr>
        </p:nvSpPr>
        <p:spPr bwMode="auto">
          <a:noFill/>
          <a:ln>
            <a:miter lim="800000"/>
            <a:headEnd/>
            <a:tailEnd/>
          </a:ln>
        </p:spPr>
        <p:txBody>
          <a:bodyPr/>
          <a:lstStyle/>
          <a:p>
            <a:fld id="{91AD1E56-87BF-4175-AB70-FB6895039C0E}" type="slidenum">
              <a:rPr lang="ar-SA" smtClean="0">
                <a:cs typeface="Arial" pitchFamily="34" charset="0"/>
              </a:rPr>
              <a:pPr/>
              <a:t>193</a:t>
            </a:fld>
            <a:endParaRPr lang="en-US" smtClean="0">
              <a:cs typeface="Arial" pitchFamily="34" charset="0"/>
            </a:endParaRPr>
          </a:p>
        </p:txBody>
      </p:sp>
      <p:sp>
        <p:nvSpPr>
          <p:cNvPr id="3" name="عنوان 1"/>
          <p:cNvSpPr txBox="1">
            <a:spLocks/>
          </p:cNvSpPr>
          <p:nvPr/>
        </p:nvSpPr>
        <p:spPr bwMode="auto">
          <a:xfrm>
            <a:off x="3962400" y="152400"/>
            <a:ext cx="5334000" cy="1079500"/>
          </a:xfrm>
          <a:prstGeom prst="rect">
            <a:avLst/>
          </a:prstGeom>
          <a:noFill/>
          <a:ln w="9525">
            <a:noFill/>
            <a:miter lim="800000"/>
            <a:headEnd/>
            <a:tailEnd/>
          </a:ln>
        </p:spPr>
        <p:txBody>
          <a:bodyPr anchor="ctr">
            <a:normAutofit/>
          </a:bodyPr>
          <a:lstStyle/>
          <a:p>
            <a:pPr algn="ctr">
              <a:defRPr/>
            </a:pPr>
            <a:r>
              <a:rPr lang="ar-SA" sz="3200" b="1" dirty="0">
                <a:solidFill>
                  <a:srgbClr val="FF0000"/>
                </a:solidFill>
                <a:latin typeface="+mj-lt"/>
                <a:ea typeface="+mj-ea"/>
                <a:cs typeface="Traditional Arabic" pitchFamily="2" charset="-78"/>
              </a:rPr>
              <a:t>2. مرحلة التصميم التعليمي</a:t>
            </a:r>
          </a:p>
        </p:txBody>
      </p:sp>
      <p:sp>
        <p:nvSpPr>
          <p:cNvPr id="5" name="عنوان 1"/>
          <p:cNvSpPr txBox="1">
            <a:spLocks/>
          </p:cNvSpPr>
          <p:nvPr/>
        </p:nvSpPr>
        <p:spPr>
          <a:xfrm>
            <a:off x="414264" y="1725960"/>
            <a:ext cx="8424936" cy="4065240"/>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p>
            <a:pPr marL="742950" indent="-742950" algn="justLow" fontAlgn="auto">
              <a:spcAft>
                <a:spcPts val="0"/>
              </a:spcAft>
              <a:buFont typeface="+mj-lt"/>
              <a:buAutoNum type="arabicPeriod"/>
              <a:defRPr/>
            </a:pPr>
            <a:r>
              <a:rPr lang="ar-SA" sz="3600" dirty="0">
                <a:solidFill>
                  <a:srgbClr val="000000"/>
                </a:solidFill>
                <a:effectLst>
                  <a:outerShdw blurRad="38100" dist="25400" dir="5400000" algn="tl" rotWithShape="0">
                    <a:srgbClr val="000000">
                      <a:alpha val="43000"/>
                    </a:srgbClr>
                  </a:outerShdw>
                </a:effectLst>
                <a:latin typeface="+mj-lt"/>
                <a:ea typeface="+mj-ea"/>
                <a:cs typeface="Traditional Arabic" pitchFamily="2" charset="-78"/>
              </a:rPr>
              <a:t>صياغة الأهداف التعليمية الإجرائية</a:t>
            </a:r>
          </a:p>
          <a:p>
            <a:pPr marL="742950" indent="-742950" algn="justLow" fontAlgn="auto">
              <a:spcAft>
                <a:spcPts val="0"/>
              </a:spcAft>
              <a:buFont typeface="+mj-lt"/>
              <a:buAutoNum type="arabicPeriod"/>
              <a:defRPr/>
            </a:pPr>
            <a:r>
              <a:rPr lang="ar-SA" sz="3600" dirty="0">
                <a:solidFill>
                  <a:srgbClr val="000000"/>
                </a:solidFill>
                <a:effectLst>
                  <a:outerShdw blurRad="38100" dist="25400" dir="5400000" algn="tl" rotWithShape="0">
                    <a:srgbClr val="000000">
                      <a:alpha val="43000"/>
                    </a:srgbClr>
                  </a:outerShdw>
                </a:effectLst>
                <a:latin typeface="+mj-lt"/>
                <a:ea typeface="+mj-ea"/>
                <a:cs typeface="Traditional Arabic" pitchFamily="2" charset="-78"/>
              </a:rPr>
              <a:t>تحديد عناصر المحتوى التعليمي وتنظيمه</a:t>
            </a:r>
          </a:p>
          <a:p>
            <a:pPr marL="742950" indent="-742950" algn="justLow" fontAlgn="auto">
              <a:spcAft>
                <a:spcPts val="0"/>
              </a:spcAft>
              <a:buFont typeface="+mj-lt"/>
              <a:buAutoNum type="arabicPeriod"/>
              <a:defRPr/>
            </a:pPr>
            <a:r>
              <a:rPr lang="ar-SA" sz="3600" dirty="0">
                <a:solidFill>
                  <a:srgbClr val="000000"/>
                </a:solidFill>
                <a:effectLst>
                  <a:outerShdw blurRad="38100" dist="25400" dir="5400000" algn="tl" rotWithShape="0">
                    <a:srgbClr val="000000">
                      <a:alpha val="43000"/>
                    </a:srgbClr>
                  </a:outerShdw>
                </a:effectLst>
                <a:latin typeface="+mj-lt"/>
                <a:ea typeface="+mj-ea"/>
                <a:cs typeface="Traditional Arabic" pitchFamily="2" charset="-78"/>
              </a:rPr>
              <a:t>تقسيم المحتوى إلى نقاط تعليمية صغيرة متتابعة</a:t>
            </a:r>
          </a:p>
          <a:p>
            <a:pPr marL="742950" indent="-742950" algn="justLow" fontAlgn="auto">
              <a:spcAft>
                <a:spcPts val="0"/>
              </a:spcAft>
              <a:buFont typeface="+mj-lt"/>
              <a:buAutoNum type="arabicPeriod"/>
              <a:defRPr/>
            </a:pPr>
            <a:r>
              <a:rPr lang="ar-SA" sz="3600" dirty="0">
                <a:solidFill>
                  <a:srgbClr val="000000"/>
                </a:solidFill>
                <a:effectLst>
                  <a:outerShdw blurRad="38100" dist="25400" dir="5400000" algn="tl" rotWithShape="0">
                    <a:srgbClr val="000000">
                      <a:alpha val="43000"/>
                    </a:srgbClr>
                  </a:outerShdw>
                </a:effectLst>
                <a:latin typeface="+mj-lt"/>
                <a:ea typeface="+mj-ea"/>
                <a:cs typeface="Traditional Arabic" pitchFamily="2" charset="-78"/>
              </a:rPr>
              <a:t>تحديد المتطلبات القبيلة</a:t>
            </a:r>
          </a:p>
          <a:p>
            <a:pPr marL="742950" indent="-742950" algn="justLow" fontAlgn="auto">
              <a:spcAft>
                <a:spcPts val="0"/>
              </a:spcAft>
              <a:buFont typeface="+mj-lt"/>
              <a:buAutoNum type="arabicPeriod"/>
              <a:defRPr/>
            </a:pPr>
            <a:r>
              <a:rPr lang="ar-SA" sz="3600" dirty="0">
                <a:solidFill>
                  <a:srgbClr val="000000"/>
                </a:solidFill>
                <a:effectLst>
                  <a:outerShdw blurRad="38100" dist="25400" dir="5400000" algn="tl" rotWithShape="0">
                    <a:srgbClr val="000000">
                      <a:alpha val="43000"/>
                    </a:srgbClr>
                  </a:outerShdw>
                </a:effectLst>
                <a:latin typeface="+mj-lt"/>
                <a:ea typeface="+mj-ea"/>
                <a:cs typeface="Traditional Arabic" pitchFamily="2" charset="-78"/>
              </a:rPr>
              <a:t>تحديد نقطة الانتهاء (الإغلاق) من التعليم</a:t>
            </a:r>
          </a:p>
          <a:p>
            <a:pPr marL="742950" indent="-742950" algn="justLow" fontAlgn="auto">
              <a:spcAft>
                <a:spcPts val="0"/>
              </a:spcAft>
              <a:buFont typeface="+mj-lt"/>
              <a:buAutoNum type="arabicPeriod"/>
              <a:defRPr/>
            </a:pPr>
            <a:r>
              <a:rPr lang="ar-SA" sz="3600" dirty="0">
                <a:solidFill>
                  <a:srgbClr val="000000"/>
                </a:solidFill>
                <a:effectLst>
                  <a:outerShdw blurRad="38100" dist="25400" dir="5400000" algn="tl" rotWithShape="0">
                    <a:srgbClr val="000000">
                      <a:alpha val="43000"/>
                    </a:srgbClr>
                  </a:outerShdw>
                </a:effectLst>
                <a:latin typeface="+mj-lt"/>
                <a:ea typeface="+mj-ea"/>
                <a:cs typeface="Traditional Arabic" pitchFamily="2" charset="-78"/>
              </a:rPr>
              <a:t>تحديد الأنشطة التعليمية</a:t>
            </a:r>
          </a:p>
          <a:p>
            <a:pPr marL="742950" indent="-742950" algn="justLow" fontAlgn="auto">
              <a:spcAft>
                <a:spcPts val="0"/>
              </a:spcAft>
              <a:buFont typeface="+mj-lt"/>
              <a:buAutoNum type="arabicPeriod"/>
              <a:defRPr/>
            </a:pPr>
            <a:r>
              <a:rPr lang="ar-SA" sz="3600" dirty="0">
                <a:solidFill>
                  <a:srgbClr val="000000"/>
                </a:solidFill>
                <a:effectLst>
                  <a:outerShdw blurRad="38100" dist="25400" dir="5400000" algn="tl" rotWithShape="0">
                    <a:srgbClr val="000000">
                      <a:alpha val="43000"/>
                    </a:srgbClr>
                  </a:outerShdw>
                </a:effectLst>
                <a:latin typeface="+mj-lt"/>
                <a:ea typeface="+mj-ea"/>
                <a:cs typeface="Traditional Arabic" pitchFamily="2" charset="-78"/>
              </a:rPr>
              <a:t>تحديد الاختبارات</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heel(4)">
                                      <p:cBhvr>
                                        <p:cTn id="12" dur="1000"/>
                                        <p:tgtEl>
                                          <p:spTgt spid="5">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wheel(4)">
                                      <p:cBhvr>
                                        <p:cTn id="17" dur="1000"/>
                                        <p:tgtEl>
                                          <p:spTgt spid="5">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wheel(4)">
                                      <p:cBhvr>
                                        <p:cTn id="22" dur="1000"/>
                                        <p:tgtEl>
                                          <p:spTgt spid="5">
                                            <p:txEl>
                                              <p:pRg st="2" end="2"/>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wheel(4)">
                                      <p:cBhvr>
                                        <p:cTn id="27" dur="1000"/>
                                        <p:tgtEl>
                                          <p:spTgt spid="5">
                                            <p:txEl>
                                              <p:pRg st="3" end="3"/>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childTnLst>
                    </p:cTn>
                  </p:par>
                  <p:par>
                    <p:cTn id="28" fill="hold">
                      <p:stCondLst>
                        <p:cond delay="indefinite"/>
                      </p:stCondLst>
                      <p:childTnLst>
                        <p:par>
                          <p:cTn id="29" fill="hold">
                            <p:stCondLst>
                              <p:cond delay="0"/>
                            </p:stCondLst>
                            <p:childTnLst>
                              <p:par>
                                <p:cTn id="30" presetID="21" presetClass="entr" presetSubtype="4"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wheel(4)">
                                      <p:cBhvr>
                                        <p:cTn id="32" dur="1000"/>
                                        <p:tgtEl>
                                          <p:spTgt spid="5">
                                            <p:txEl>
                                              <p:pRg st="4" end="4"/>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himes.wav"/>
                                        </p:tgtEl>
                                      </p:cMediaNode>
                                    </p:audio>
                                  </p:subTnLst>
                                </p:cTn>
                              </p:par>
                            </p:childTnLst>
                          </p:cTn>
                        </p:par>
                      </p:childTnLst>
                    </p:cTn>
                  </p:par>
                  <p:par>
                    <p:cTn id="33" fill="hold">
                      <p:stCondLst>
                        <p:cond delay="indefinite"/>
                      </p:stCondLst>
                      <p:childTnLst>
                        <p:par>
                          <p:cTn id="34" fill="hold">
                            <p:stCondLst>
                              <p:cond delay="0"/>
                            </p:stCondLst>
                            <p:childTnLst>
                              <p:par>
                                <p:cTn id="35" presetID="21"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wheel(4)">
                                      <p:cBhvr>
                                        <p:cTn id="37" dur="1000"/>
                                        <p:tgtEl>
                                          <p:spTgt spid="5">
                                            <p:txEl>
                                              <p:pRg st="5" end="5"/>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2" name="chimes.wav"/>
                                        </p:tgtEl>
                                      </p:cMediaNode>
                                    </p:audio>
                                  </p:subTnLst>
                                </p:cTn>
                              </p:par>
                            </p:childTnLst>
                          </p:cTn>
                        </p:par>
                      </p:childTnLst>
                    </p:cTn>
                  </p:par>
                  <p:par>
                    <p:cTn id="38" fill="hold">
                      <p:stCondLst>
                        <p:cond delay="indefinite"/>
                      </p:stCondLst>
                      <p:childTnLst>
                        <p:par>
                          <p:cTn id="39" fill="hold">
                            <p:stCondLst>
                              <p:cond delay="0"/>
                            </p:stCondLst>
                            <p:childTnLst>
                              <p:par>
                                <p:cTn id="40" presetID="21" presetClass="entr" presetSubtype="4"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wheel(4)">
                                      <p:cBhvr>
                                        <p:cTn id="42" dur="1000"/>
                                        <p:tgtEl>
                                          <p:spTgt spid="5">
                                            <p:txEl>
                                              <p:pRg st="6" end="6"/>
                                            </p:txEl>
                                          </p:spTgt>
                                        </p:tgtEl>
                                      </p:cBhvr>
                                    </p:animEffect>
                                  </p:childTnLst>
                                  <p:subTnLst>
                                    <p:audio>
                                      <p:cMediaNode>
                                        <p:cTn display="0" masterRel="sameClick">
                                          <p:stCondLst>
                                            <p:cond evt="begin" delay="0">
                                              <p:tn val="4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bldLvl="2"/>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1"/>
          <p:cNvSpPr txBox="1">
            <a:spLocks/>
          </p:cNvSpPr>
          <p:nvPr/>
        </p:nvSpPr>
        <p:spPr>
          <a:xfrm>
            <a:off x="4648200" y="215900"/>
            <a:ext cx="4572000" cy="1079500"/>
          </a:xfrm>
          <a:prstGeom prst="rect">
            <a:avLst/>
          </a:prstGeom>
        </p:spPr>
        <p:txBody>
          <a:bodyPr anchor="ctr">
            <a:normAutofit/>
          </a:bodyPr>
          <a:lstStyle/>
          <a:p>
            <a:pPr algn="ctr" fontAlgn="auto">
              <a:spcAft>
                <a:spcPts val="0"/>
              </a:spcAft>
              <a:defRPr/>
            </a:pPr>
            <a:r>
              <a:rPr lang="ar-SA" sz="4600" b="1" dirty="0">
                <a:solidFill>
                  <a:srgbClr val="FF0000"/>
                </a:solidFill>
                <a:latin typeface="+mj-lt"/>
                <a:ea typeface="+mj-ea"/>
                <a:cs typeface="Traditional Arabic" pitchFamily="2" charset="-78"/>
              </a:rPr>
              <a:t>2. مرحلة التصميم التعليمي</a:t>
            </a:r>
          </a:p>
        </p:txBody>
      </p:sp>
      <p:sp>
        <p:nvSpPr>
          <p:cNvPr id="25603" name="Rectangle 1"/>
          <p:cNvSpPr>
            <a:spLocks noChangeArrowheads="1"/>
          </p:cNvSpPr>
          <p:nvPr/>
        </p:nvSpPr>
        <p:spPr bwMode="auto">
          <a:xfrm>
            <a:off x="504825" y="2606675"/>
            <a:ext cx="9020175" cy="3108325"/>
          </a:xfrm>
          <a:prstGeom prst="rect">
            <a:avLst/>
          </a:prstGeom>
          <a:noFill/>
          <a:ln w="9525">
            <a:noFill/>
            <a:miter lim="800000"/>
            <a:headEnd/>
            <a:tailEnd/>
          </a:ln>
        </p:spPr>
        <p:txBody>
          <a:bodyPr anchor="ctr">
            <a:spAutoFit/>
          </a:bodyPr>
          <a:lstStyle/>
          <a:p>
            <a:r>
              <a:rPr lang="ar-SA" sz="2800">
                <a:solidFill>
                  <a:srgbClr val="3333CC"/>
                </a:solidFill>
                <a:ea typeface="Times New Roman" pitchFamily="18" charset="0"/>
                <a:cs typeface="Traditional Arabic" pitchFamily="18" charset="-78"/>
              </a:rPr>
              <a:t>- صياغة الأهداف التعليمية الإجرائية (السلوكية):</a:t>
            </a:r>
          </a:p>
          <a:p>
            <a:r>
              <a:rPr lang="ar-SA" sz="2800">
                <a:ea typeface="Times New Roman" pitchFamily="18" charset="0"/>
                <a:cs typeface="Traditional Arabic" pitchFamily="18" charset="-78"/>
              </a:rPr>
              <a:t>تعتبر عملية تحديد الأهداف التعليمية من أهم الخطوات في تصميم وإعداد البرامج التعليمية، حيث تفيد في تحديد عناصر المحتوي التعليمي، واختيار الوسائل والأساليب المناسبة لتحقيق الأهداف المرجوة من البرنامج، بالإضافة إلي أنها تساعد في تحديد وسائل وأساليب القياس المناسبة للتعرف علي مدى ما اكتسبه المتعلمين من خبرات تعليمية. </a:t>
            </a:r>
            <a:endParaRPr lang="ar-SA" sz="2800">
              <a:latin typeface="Calibri" pitchFamily="34" charset="0"/>
              <a:ea typeface="Times New Roman" pitchFamily="18" charset="0"/>
              <a:cs typeface="Traditional Arabic" pitchFamily="18" charset="-78"/>
            </a:endParaRPr>
          </a:p>
          <a:p>
            <a:pPr eaLnBrk="0" hangingPunct="0"/>
            <a:r>
              <a:rPr lang="ar-SA" sz="2800">
                <a:latin typeface="Calibri" pitchFamily="34" charset="0"/>
                <a:ea typeface="Times New Roman" pitchFamily="18" charset="0"/>
                <a:cs typeface="Traditional Arabic" pitchFamily="18" charset="-78"/>
              </a:rPr>
              <a:t>ويجب على المصمم التعليمي أن يقوم بصياغة الأهداف التعليمية للبرنامج وعرضها علي مجموعة من الخبراء في تكنولوجيا التعليم، والمادة التعليمية </a:t>
            </a:r>
            <a:endParaRPr lang="ar-SA" sz="3200">
              <a:ea typeface="Times New Roman" pitchFamily="18" charset="0"/>
              <a:cs typeface="Traditional Arabic" pitchFamily="18" charset="-78"/>
            </a:endParaRPr>
          </a:p>
        </p:txBody>
      </p:sp>
      <p:sp>
        <p:nvSpPr>
          <p:cNvPr id="25604" name="Rectangle 4"/>
          <p:cNvSpPr>
            <a:spLocks noChangeArrowheads="1"/>
          </p:cNvSpPr>
          <p:nvPr/>
        </p:nvSpPr>
        <p:spPr bwMode="auto">
          <a:xfrm>
            <a:off x="838200" y="1531938"/>
            <a:ext cx="8534400" cy="830262"/>
          </a:xfrm>
          <a:prstGeom prst="rect">
            <a:avLst/>
          </a:prstGeom>
          <a:noFill/>
          <a:ln w="9525">
            <a:noFill/>
            <a:miter lim="800000"/>
            <a:headEnd/>
            <a:tailEnd/>
          </a:ln>
        </p:spPr>
        <p:txBody>
          <a:bodyPr anchor="ctr">
            <a:spAutoFit/>
          </a:bodyPr>
          <a:lstStyle/>
          <a:p>
            <a:pPr algn="justLow" eaLnBrk="0" hangingPunct="0"/>
            <a:r>
              <a:rPr lang="ar-SA" sz="2400">
                <a:ea typeface="Times New Roman" pitchFamily="18" charset="0"/>
                <a:cs typeface="Traditional Arabic" pitchFamily="18" charset="-78"/>
              </a:rPr>
              <a:t>وهي المرحلة التي يضع المصمم فيها تصوراً كاملاً لمشروع البرنامج، أو وضع الخطوط العريضة لما يحتويه البرنامج من أهداف تعليمية ومحتوى تعليمي (المادة العلمية) وأنشطة تعليمية وتدريبات...</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p:cNvSpPr>
            <a:spLocks noGrp="1"/>
          </p:cNvSpPr>
          <p:nvPr>
            <p:ph type="sldNum" sz="quarter" idx="10"/>
          </p:nvPr>
        </p:nvSpPr>
        <p:spPr bwMode="auto">
          <a:noFill/>
          <a:ln>
            <a:miter lim="800000"/>
            <a:headEnd/>
            <a:tailEnd/>
          </a:ln>
        </p:spPr>
        <p:txBody>
          <a:bodyPr/>
          <a:lstStyle/>
          <a:p>
            <a:fld id="{7B8AEBFE-0A68-4A5F-A64D-6ED294F41F3E}" type="slidenum">
              <a:rPr lang="ar-SA" smtClean="0">
                <a:cs typeface="Arial" pitchFamily="34" charset="0"/>
              </a:rPr>
              <a:pPr/>
              <a:t>195</a:t>
            </a:fld>
            <a:endParaRPr lang="en-US" smtClean="0">
              <a:cs typeface="Arial" pitchFamily="34" charset="0"/>
            </a:endParaRPr>
          </a:p>
        </p:txBody>
      </p:sp>
      <p:sp>
        <p:nvSpPr>
          <p:cNvPr id="3" name="عنوان 1"/>
          <p:cNvSpPr txBox="1">
            <a:spLocks/>
          </p:cNvSpPr>
          <p:nvPr/>
        </p:nvSpPr>
        <p:spPr>
          <a:xfrm>
            <a:off x="3962400" y="152400"/>
            <a:ext cx="5334000" cy="1079500"/>
          </a:xfrm>
          <a:prstGeom prst="rect">
            <a:avLst/>
          </a:prstGeom>
        </p:spPr>
        <p:txBody>
          <a:bodyPr anchor="ctr">
            <a:normAutofit/>
          </a:bodyPr>
          <a:lstStyle/>
          <a:p>
            <a:pPr algn="ctr" fontAlgn="auto">
              <a:spcAft>
                <a:spcPts val="0"/>
              </a:spcAft>
              <a:defRPr/>
            </a:pPr>
            <a:r>
              <a:rPr lang="ar-SA" sz="4600" dirty="0">
                <a:solidFill>
                  <a:srgbClr val="FF0000"/>
                </a:solidFill>
                <a:latin typeface="+mj-lt"/>
                <a:ea typeface="+mj-ea"/>
                <a:cs typeface="Traditional Arabic" pitchFamily="2" charset="-78"/>
              </a:rPr>
              <a:t>2. مرحلة التصميم التعليمي</a:t>
            </a:r>
          </a:p>
        </p:txBody>
      </p:sp>
      <p:sp>
        <p:nvSpPr>
          <p:cNvPr id="26628" name="Rectangle 1"/>
          <p:cNvSpPr>
            <a:spLocks noChangeArrowheads="1"/>
          </p:cNvSpPr>
          <p:nvPr/>
        </p:nvSpPr>
        <p:spPr bwMode="auto">
          <a:xfrm>
            <a:off x="457200" y="1754188"/>
            <a:ext cx="8675688" cy="3662362"/>
          </a:xfrm>
          <a:prstGeom prst="rect">
            <a:avLst/>
          </a:prstGeom>
          <a:noFill/>
          <a:ln w="9525">
            <a:noFill/>
            <a:miter lim="800000"/>
            <a:headEnd/>
            <a:tailEnd/>
          </a:ln>
        </p:spPr>
        <p:txBody>
          <a:bodyPr anchor="ctr">
            <a:spAutoFit/>
          </a:bodyPr>
          <a:lstStyle/>
          <a:p>
            <a:pPr algn="justLow">
              <a:tabLst>
                <a:tab pos="228600" algn="l"/>
              </a:tabLst>
            </a:pPr>
            <a:r>
              <a:rPr lang="ar-SA" sz="2800" b="1">
                <a:solidFill>
                  <a:srgbClr val="3333CC"/>
                </a:solidFill>
                <a:ea typeface="Times New Roman" pitchFamily="18" charset="0"/>
                <a:cs typeface="Traditional Arabic" pitchFamily="18" charset="-78"/>
              </a:rPr>
              <a:t>- تحديد عناصر المحتوي التعليمي وتنظيمه:</a:t>
            </a:r>
            <a:endParaRPr lang="en-US" sz="1200" b="1">
              <a:solidFill>
                <a:srgbClr val="3333CC"/>
              </a:solidFill>
              <a:ea typeface="Times New Roman" pitchFamily="18" charset="0"/>
              <a:cs typeface="Traditional Arabic" pitchFamily="18" charset="-78"/>
            </a:endParaRPr>
          </a:p>
          <a:p>
            <a:pPr algn="justLow" eaLnBrk="0" hangingPunct="0">
              <a:tabLst>
                <a:tab pos="228600" algn="l"/>
              </a:tabLst>
            </a:pPr>
            <a:r>
              <a:rPr lang="ar-SA" sz="2800" b="1">
                <a:solidFill>
                  <a:srgbClr val="000000"/>
                </a:solidFill>
                <a:latin typeface="Times New Roman" pitchFamily="18" charset="0"/>
                <a:ea typeface="Times New Roman" pitchFamily="18" charset="0"/>
                <a:cs typeface="Traditional Arabic" pitchFamily="18" charset="-78"/>
              </a:rPr>
              <a:t>ويجب عند اختيار عناصر المحتوى التعليمي مراعاة الأسس التالية: -</a:t>
            </a:r>
            <a:endParaRPr lang="en-US" sz="1200" b="1">
              <a:solidFill>
                <a:srgbClr val="000000"/>
              </a:solidFill>
            </a:endParaRPr>
          </a:p>
          <a:p>
            <a:pPr algn="justLow" eaLnBrk="0" hangingPunct="0">
              <a:buFontTx/>
              <a:buChar char="•"/>
              <a:tabLst>
                <a:tab pos="228600" algn="l"/>
              </a:tabLst>
            </a:pPr>
            <a:r>
              <a:rPr lang="ar-SA" sz="2800" b="1">
                <a:solidFill>
                  <a:srgbClr val="000000"/>
                </a:solidFill>
                <a:latin typeface="Times New Roman" pitchFamily="18" charset="0"/>
                <a:cs typeface="Traditional Arabic" pitchFamily="18" charset="-78"/>
              </a:rPr>
              <a:t>اختيار المفاهيم والمعلومات الأساسية التي تدور حول الموضوع الرئيسي للتعلم.</a:t>
            </a:r>
            <a:endParaRPr lang="en-US" sz="1200" b="1">
              <a:solidFill>
                <a:srgbClr val="000000"/>
              </a:solidFill>
            </a:endParaRPr>
          </a:p>
          <a:p>
            <a:pPr algn="justLow" eaLnBrk="0" hangingPunct="0">
              <a:buFontTx/>
              <a:buChar char="•"/>
              <a:tabLst>
                <a:tab pos="228600" algn="l"/>
              </a:tabLst>
            </a:pPr>
            <a:r>
              <a:rPr lang="ar-SA" sz="2800" b="1">
                <a:solidFill>
                  <a:srgbClr val="000000"/>
                </a:solidFill>
                <a:latin typeface="Times New Roman" pitchFamily="18" charset="0"/>
                <a:cs typeface="Traditional Arabic" pitchFamily="18" charset="-78"/>
              </a:rPr>
              <a:t>اختيار المحتوى التعليمي بحيث يكون مرتبطاً ارتباطا وثيقاً بكل هدف من الأهداف التعليمية للبرنامج.</a:t>
            </a:r>
            <a:endParaRPr lang="en-US" sz="1200" b="1">
              <a:solidFill>
                <a:srgbClr val="000000"/>
              </a:solidFill>
            </a:endParaRPr>
          </a:p>
          <a:p>
            <a:pPr algn="justLow" eaLnBrk="0" hangingPunct="0">
              <a:buFontTx/>
              <a:buChar char="•"/>
              <a:tabLst>
                <a:tab pos="228600" algn="l"/>
              </a:tabLst>
            </a:pPr>
            <a:r>
              <a:rPr lang="ar-SA" sz="2800" b="1">
                <a:solidFill>
                  <a:srgbClr val="000000"/>
                </a:solidFill>
                <a:latin typeface="Times New Roman" pitchFamily="18" charset="0"/>
                <a:cs typeface="Traditional Arabic" pitchFamily="18" charset="-78"/>
              </a:rPr>
              <a:t>أن يكون المحتوى التعليمي كاف من حيث الكم لتحقيق الأهداف التعليمية للبرنامج.</a:t>
            </a:r>
            <a:endParaRPr lang="en-US" sz="1200" b="1">
              <a:solidFill>
                <a:srgbClr val="000000"/>
              </a:solidFill>
            </a:endParaRPr>
          </a:p>
          <a:p>
            <a:pPr algn="justLow" eaLnBrk="0" hangingPunct="0">
              <a:buFontTx/>
              <a:buChar char="•"/>
              <a:tabLst>
                <a:tab pos="228600" algn="l"/>
              </a:tabLst>
            </a:pPr>
            <a:r>
              <a:rPr lang="ar-SA" sz="2800" b="1">
                <a:solidFill>
                  <a:srgbClr val="000000"/>
                </a:solidFill>
                <a:latin typeface="Times New Roman" pitchFamily="18" charset="0"/>
                <a:cs typeface="Traditional Arabic" pitchFamily="18" charset="-78"/>
              </a:rPr>
              <a:t> ضرورة ملاءمة المحتوى لقدرات المتعلمين. </a:t>
            </a:r>
            <a:endParaRPr lang="en-US" sz="1200" b="1">
              <a:solidFill>
                <a:srgbClr val="000000"/>
              </a:solidFill>
            </a:endParaRPr>
          </a:p>
          <a:p>
            <a:pPr algn="justLow" eaLnBrk="0" hangingPunct="0">
              <a:buFontTx/>
              <a:buChar char="•"/>
              <a:tabLst>
                <a:tab pos="228600" algn="l"/>
              </a:tabLst>
            </a:pPr>
            <a:r>
              <a:rPr lang="ar-SA" sz="2800" b="1">
                <a:solidFill>
                  <a:srgbClr val="000000"/>
                </a:solidFill>
                <a:latin typeface="Times New Roman" pitchFamily="18" charset="0"/>
                <a:cs typeface="Traditional Arabic" pitchFamily="18" charset="-78"/>
              </a:rPr>
              <a:t>أن يتسم المحتوى التعليمي للبرنامج بالحداثة العلمية.</a:t>
            </a:r>
            <a:endParaRPr lang="ar-SA" sz="3200" b="1">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a:spLocks noGrp="1"/>
          </p:cNvSpPr>
          <p:nvPr>
            <p:ph type="sldNum" sz="quarter" idx="10"/>
          </p:nvPr>
        </p:nvSpPr>
        <p:spPr bwMode="auto">
          <a:noFill/>
          <a:ln>
            <a:miter lim="800000"/>
            <a:headEnd/>
            <a:tailEnd/>
          </a:ln>
        </p:spPr>
        <p:txBody>
          <a:bodyPr/>
          <a:lstStyle/>
          <a:p>
            <a:fld id="{24BA11B4-31ED-4F06-A7B5-6747ED009516}" type="slidenum">
              <a:rPr lang="ar-SA" smtClean="0">
                <a:cs typeface="Arial" pitchFamily="34" charset="0"/>
              </a:rPr>
              <a:pPr/>
              <a:t>196</a:t>
            </a:fld>
            <a:endParaRPr lang="en-US" smtClean="0">
              <a:cs typeface="Arial" pitchFamily="34" charset="0"/>
            </a:endParaRPr>
          </a:p>
        </p:txBody>
      </p:sp>
      <p:sp>
        <p:nvSpPr>
          <p:cNvPr id="27651" name="Rectangle 1"/>
          <p:cNvSpPr>
            <a:spLocks noChangeArrowheads="1"/>
          </p:cNvSpPr>
          <p:nvPr/>
        </p:nvSpPr>
        <p:spPr bwMode="auto">
          <a:xfrm>
            <a:off x="360363" y="1466850"/>
            <a:ext cx="8459787" cy="4524375"/>
          </a:xfrm>
          <a:prstGeom prst="rect">
            <a:avLst/>
          </a:prstGeom>
          <a:noFill/>
          <a:ln w="9525">
            <a:noFill/>
            <a:miter lim="800000"/>
            <a:headEnd/>
            <a:tailEnd/>
          </a:ln>
        </p:spPr>
        <p:txBody>
          <a:bodyPr anchor="ctr">
            <a:spAutoFit/>
          </a:bodyPr>
          <a:lstStyle/>
          <a:p>
            <a:pPr algn="justLow"/>
            <a:r>
              <a:rPr lang="ar-SA" sz="3200" b="1">
                <a:solidFill>
                  <a:srgbClr val="3333CC"/>
                </a:solidFill>
                <a:latin typeface="Times New Roman" pitchFamily="18" charset="0"/>
                <a:ea typeface="Times New Roman" pitchFamily="18" charset="0"/>
                <a:cs typeface="Traditional Arabic" pitchFamily="18" charset="-78"/>
              </a:rPr>
              <a:t>- تقسيم</a:t>
            </a:r>
            <a:r>
              <a:rPr lang="ar-SA" sz="3200" b="1">
                <a:solidFill>
                  <a:srgbClr val="3333CC"/>
                </a:solidFill>
                <a:latin typeface="Simplified Arabic" pitchFamily="18" charset="-78"/>
                <a:ea typeface="Times New Roman" pitchFamily="18" charset="0"/>
                <a:cs typeface="Traditional Arabic" pitchFamily="18" charset="-78"/>
              </a:rPr>
              <a:t> </a:t>
            </a:r>
            <a:r>
              <a:rPr lang="ar-SA" sz="3200" b="1">
                <a:solidFill>
                  <a:srgbClr val="3333CC"/>
                </a:solidFill>
                <a:latin typeface="Times New Roman" pitchFamily="18" charset="0"/>
                <a:ea typeface="Times New Roman" pitchFamily="18" charset="0"/>
                <a:cs typeface="Traditional Arabic" pitchFamily="18" charset="-78"/>
              </a:rPr>
              <a:t>المحتوى</a:t>
            </a:r>
            <a:r>
              <a:rPr lang="ar-SA" sz="3200" b="1">
                <a:solidFill>
                  <a:srgbClr val="3333CC"/>
                </a:solidFill>
                <a:latin typeface="Simplified Arabic" pitchFamily="18" charset="-78"/>
                <a:ea typeface="Times New Roman" pitchFamily="18" charset="0"/>
                <a:cs typeface="Traditional Arabic" pitchFamily="18" charset="-78"/>
              </a:rPr>
              <a:t> </a:t>
            </a:r>
            <a:r>
              <a:rPr lang="ar-SA" sz="3200" b="1">
                <a:solidFill>
                  <a:srgbClr val="3333CC"/>
                </a:solidFill>
                <a:latin typeface="Times New Roman" pitchFamily="18" charset="0"/>
                <a:ea typeface="Times New Roman" pitchFamily="18" charset="0"/>
                <a:cs typeface="Traditional Arabic" pitchFamily="18" charset="-78"/>
              </a:rPr>
              <a:t>إلى</a:t>
            </a:r>
            <a:r>
              <a:rPr lang="ar-SA" sz="3200" b="1">
                <a:solidFill>
                  <a:srgbClr val="3333CC"/>
                </a:solidFill>
                <a:latin typeface="Simplified Arabic" pitchFamily="18" charset="-78"/>
                <a:ea typeface="Times New Roman" pitchFamily="18" charset="0"/>
                <a:cs typeface="Traditional Arabic" pitchFamily="18" charset="-78"/>
              </a:rPr>
              <a:t> </a:t>
            </a:r>
            <a:r>
              <a:rPr lang="ar-SA" sz="3200" b="1">
                <a:solidFill>
                  <a:srgbClr val="3333CC"/>
                </a:solidFill>
                <a:latin typeface="Times New Roman" pitchFamily="18" charset="0"/>
                <a:ea typeface="Times New Roman" pitchFamily="18" charset="0"/>
                <a:cs typeface="Traditional Arabic" pitchFamily="18" charset="-78"/>
              </a:rPr>
              <a:t>نقاط</a:t>
            </a:r>
            <a:r>
              <a:rPr lang="ar-SA" sz="3200" b="1">
                <a:solidFill>
                  <a:srgbClr val="3333CC"/>
                </a:solidFill>
                <a:latin typeface="Simplified Arabic" pitchFamily="18" charset="-78"/>
                <a:ea typeface="Times New Roman" pitchFamily="18" charset="0"/>
                <a:cs typeface="Traditional Arabic" pitchFamily="18" charset="-78"/>
              </a:rPr>
              <a:t> </a:t>
            </a:r>
            <a:r>
              <a:rPr lang="ar-SA" sz="3200" b="1">
                <a:solidFill>
                  <a:srgbClr val="3333CC"/>
                </a:solidFill>
                <a:latin typeface="Times New Roman" pitchFamily="18" charset="0"/>
                <a:ea typeface="Times New Roman" pitchFamily="18" charset="0"/>
                <a:cs typeface="Traditional Arabic" pitchFamily="18" charset="-78"/>
              </a:rPr>
              <a:t>تعليمية</a:t>
            </a:r>
            <a:r>
              <a:rPr lang="ar-SA" sz="3200" b="1">
                <a:solidFill>
                  <a:srgbClr val="3333CC"/>
                </a:solidFill>
                <a:latin typeface="Simplified Arabic" pitchFamily="18" charset="-78"/>
                <a:ea typeface="Times New Roman" pitchFamily="18" charset="0"/>
                <a:cs typeface="Traditional Arabic" pitchFamily="18" charset="-78"/>
              </a:rPr>
              <a:t> </a:t>
            </a:r>
            <a:r>
              <a:rPr lang="ar-SA" sz="3200" b="1">
                <a:solidFill>
                  <a:srgbClr val="3333CC"/>
                </a:solidFill>
                <a:latin typeface="Times New Roman" pitchFamily="18" charset="0"/>
                <a:ea typeface="Times New Roman" pitchFamily="18" charset="0"/>
                <a:cs typeface="Traditional Arabic" pitchFamily="18" charset="-78"/>
              </a:rPr>
              <a:t>صغيرة متتابعة:</a:t>
            </a:r>
            <a:endParaRPr lang="en-US" sz="1400">
              <a:solidFill>
                <a:srgbClr val="3333CC"/>
              </a:solidFill>
              <a:ea typeface="Times New Roman" pitchFamily="18" charset="0"/>
              <a:cs typeface="Traditional Arabic" pitchFamily="18" charset="-78"/>
            </a:endParaRPr>
          </a:p>
          <a:p>
            <a:pPr algn="justLow" eaLnBrk="0" hangingPunct="0"/>
            <a:r>
              <a:rPr lang="ar-SA" sz="3200">
                <a:solidFill>
                  <a:srgbClr val="000000"/>
                </a:solidFill>
                <a:latin typeface="Times New Roman" pitchFamily="18" charset="0"/>
                <a:ea typeface="Times New Roman" pitchFamily="18" charset="0"/>
                <a:cs typeface="Traditional Arabic" pitchFamily="18" charset="-78"/>
              </a:rPr>
              <a:t>تجدر</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الإشارة</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إلى</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أن</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حجم</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النقاط التعليمية</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الصغيرة</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يتفاوت</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زمن</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دراستها</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ويتوقف</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ذلك على</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عدة</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عوامل</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منها</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طول</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ونوعية</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أهداف</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الوحدة</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التعليمية</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ومحتواها، ومعدل</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التعلم</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للمتعلم.</a:t>
            </a:r>
            <a:endParaRPr lang="en-US" sz="1400">
              <a:solidFill>
                <a:srgbClr val="000000"/>
              </a:solidFill>
            </a:endParaRPr>
          </a:p>
          <a:p>
            <a:pPr algn="justLow" eaLnBrk="0" hangingPunct="0"/>
            <a:r>
              <a:rPr lang="ar-SA" sz="3200">
                <a:solidFill>
                  <a:srgbClr val="000000"/>
                </a:solidFill>
                <a:cs typeface="Traditional Arabic" pitchFamily="18" charset="-78"/>
              </a:rPr>
              <a:t>ويقوم استخدام النقاط التعليمية الصغيرة في التعليم على فكرة الوصول إلى مرحلة الإتقان المطلوب والذي يحدد بنسبة معينة من الأهداف التعليمية التي يراد تحقيقها، ولا يسمح للمتعلم بالانتقال من نقطة تعليمية صغيرة إلى النقطة التعليمية التي تليها إلا إذا كان قد وصل إلى مستوى الإتقان، ويعتمد ذلك على ترتيب هذه النقاط التعليمية في صورة هرمية</a:t>
            </a:r>
            <a:r>
              <a:rPr lang="en-US" sz="3200">
                <a:solidFill>
                  <a:srgbClr val="000000"/>
                </a:solidFill>
                <a:cs typeface="Traditional Arabic" pitchFamily="18" charset="-78"/>
              </a:rPr>
              <a:t>.</a:t>
            </a:r>
            <a:endParaRPr lang="en-US" sz="3600">
              <a:solidFill>
                <a:srgbClr val="000000"/>
              </a:solidFill>
            </a:endParaRPr>
          </a:p>
        </p:txBody>
      </p:sp>
      <p:sp>
        <p:nvSpPr>
          <p:cNvPr id="5" name="عنوان 1"/>
          <p:cNvSpPr txBox="1">
            <a:spLocks/>
          </p:cNvSpPr>
          <p:nvPr/>
        </p:nvSpPr>
        <p:spPr>
          <a:xfrm>
            <a:off x="1371600" y="215900"/>
            <a:ext cx="7772400" cy="1079500"/>
          </a:xfrm>
          <a:prstGeom prst="rect">
            <a:avLst/>
          </a:prstGeom>
        </p:spPr>
        <p:txBody>
          <a:bodyPr anchor="ctr">
            <a:normAutofit/>
          </a:bodyPr>
          <a:lstStyle/>
          <a:p>
            <a:pPr algn="ctr" fontAlgn="auto">
              <a:spcAft>
                <a:spcPts val="0"/>
              </a:spcAft>
              <a:defRPr/>
            </a:pPr>
            <a:r>
              <a:rPr lang="ar-SA" sz="4600" b="1" dirty="0">
                <a:solidFill>
                  <a:srgbClr val="FF0000"/>
                </a:solidFill>
                <a:latin typeface="+mj-lt"/>
                <a:ea typeface="+mj-ea"/>
                <a:cs typeface="Traditional Arabic" pitchFamily="2" charset="-78"/>
              </a:rPr>
              <a:t>2. مرحلة التصميم التعليمي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0"/>
          </p:nvPr>
        </p:nvSpPr>
        <p:spPr bwMode="auto">
          <a:noFill/>
          <a:ln>
            <a:miter lim="800000"/>
            <a:headEnd/>
            <a:tailEnd/>
          </a:ln>
        </p:spPr>
        <p:txBody>
          <a:bodyPr/>
          <a:lstStyle/>
          <a:p>
            <a:fld id="{28D17156-366E-4B23-877E-B286E29295CB}" type="slidenum">
              <a:rPr lang="ar-SA" smtClean="0">
                <a:cs typeface="Arial" pitchFamily="34" charset="0"/>
              </a:rPr>
              <a:pPr/>
              <a:t>197</a:t>
            </a:fld>
            <a:endParaRPr lang="en-US" smtClean="0">
              <a:cs typeface="Arial" pitchFamily="34" charset="0"/>
            </a:endParaRPr>
          </a:p>
        </p:txBody>
      </p:sp>
      <p:sp>
        <p:nvSpPr>
          <p:cNvPr id="3" name="عنوان 1"/>
          <p:cNvSpPr txBox="1">
            <a:spLocks/>
          </p:cNvSpPr>
          <p:nvPr/>
        </p:nvSpPr>
        <p:spPr>
          <a:xfrm>
            <a:off x="4724400" y="152400"/>
            <a:ext cx="4419600" cy="1079500"/>
          </a:xfrm>
          <a:prstGeom prst="rect">
            <a:avLst/>
          </a:prstGeom>
        </p:spPr>
        <p:txBody>
          <a:bodyPr anchor="ctr">
            <a:normAutofit/>
          </a:bodyPr>
          <a:lstStyle/>
          <a:p>
            <a:pPr algn="ctr" fontAlgn="auto">
              <a:spcAft>
                <a:spcPts val="0"/>
              </a:spcAft>
              <a:defRPr/>
            </a:pPr>
            <a:r>
              <a:rPr lang="ar-SA" sz="4400" b="1" dirty="0">
                <a:solidFill>
                  <a:srgbClr val="FF0000"/>
                </a:solidFill>
                <a:latin typeface="+mj-lt"/>
                <a:ea typeface="+mj-ea"/>
                <a:cs typeface="Traditional Arabic" pitchFamily="2" charset="-78"/>
              </a:rPr>
              <a:t>2. مرحلة التصميم التعليمي</a:t>
            </a:r>
          </a:p>
        </p:txBody>
      </p:sp>
      <p:sp>
        <p:nvSpPr>
          <p:cNvPr id="28676" name="Rectangle 1"/>
          <p:cNvSpPr>
            <a:spLocks noChangeArrowheads="1"/>
          </p:cNvSpPr>
          <p:nvPr/>
        </p:nvSpPr>
        <p:spPr bwMode="auto">
          <a:xfrm>
            <a:off x="395288" y="1795463"/>
            <a:ext cx="8977312" cy="3970337"/>
          </a:xfrm>
          <a:prstGeom prst="rect">
            <a:avLst/>
          </a:prstGeom>
          <a:noFill/>
          <a:ln w="9525">
            <a:noFill/>
            <a:miter lim="800000"/>
            <a:headEnd/>
            <a:tailEnd/>
          </a:ln>
        </p:spPr>
        <p:txBody>
          <a:bodyPr anchor="ctr">
            <a:spAutoFit/>
          </a:bodyPr>
          <a:lstStyle/>
          <a:p>
            <a:pPr>
              <a:buFontTx/>
              <a:buChar char="-"/>
            </a:pPr>
            <a:r>
              <a:rPr lang="ar-SA" sz="3600" b="1">
                <a:solidFill>
                  <a:srgbClr val="3333CC"/>
                </a:solidFill>
                <a:ea typeface="Times New Roman" pitchFamily="18" charset="0"/>
                <a:cs typeface="Traditional Arabic" pitchFamily="18" charset="-78"/>
              </a:rPr>
              <a:t>تحديد المتطلبات القبلية:</a:t>
            </a:r>
            <a:endParaRPr lang="ar-SA" sz="3600">
              <a:solidFill>
                <a:srgbClr val="3333CC"/>
              </a:solidFill>
              <a:latin typeface="Calibri" pitchFamily="34" charset="0"/>
              <a:ea typeface="Times New Roman" pitchFamily="18" charset="0"/>
              <a:cs typeface="Traditional Arabic" pitchFamily="18" charset="-78"/>
            </a:endParaRPr>
          </a:p>
          <a:p>
            <a:pPr eaLnBrk="0" hangingPunct="0"/>
            <a:r>
              <a:rPr lang="ar-SA" sz="3600">
                <a:solidFill>
                  <a:srgbClr val="000000"/>
                </a:solidFill>
                <a:latin typeface="Calibri" pitchFamily="34" charset="0"/>
                <a:ea typeface="Times New Roman" pitchFamily="18" charset="0"/>
                <a:cs typeface="Traditional Arabic" pitchFamily="18" charset="-78"/>
              </a:rPr>
              <a:t>المتطلبات القبلية تعتبر نقطة الانطلاق لدراسة محتوى البرنامج، والمثال على ذلك: هل يمكن تصميم برنامج لتعليم ضرب الأعداد للمرحلة الابتدائية، ونقدمه لمتعلم لا يعرف مبادئ جمع الأعداد؟ والإجابة هنا بالنفي طبعاً لأن دراسة عملية ضرب الأعداد لابد وأن يسبقها إتقان المتعلم مهارة جمع الأعداد (لأن ضرب الأعداد هو جمع متكرر لتلك الأعداد) والتي تعتبر في مثالنا هذا متطلب قبلي لابد من توافره لدى المتعلم</a:t>
            </a:r>
            <a:r>
              <a:rPr lang="en-US" sz="1600">
                <a:solidFill>
                  <a:srgbClr val="000000"/>
                </a:solidFill>
                <a:ea typeface="Times New Roman" pitchFamily="18" charset="0"/>
                <a:cs typeface="Traditional Arabic" pitchFamily="18" charset="-78"/>
              </a:rPr>
              <a:t> </a:t>
            </a:r>
            <a:endParaRPr lang="en-US" sz="4000">
              <a:solidFill>
                <a:srgbClr val="000000"/>
              </a:solidFill>
              <a:ea typeface="Times New Roman" pitchFamily="18" charset="0"/>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p:cNvSpPr>
            <a:spLocks noGrp="1"/>
          </p:cNvSpPr>
          <p:nvPr>
            <p:ph type="sldNum" sz="quarter" idx="10"/>
          </p:nvPr>
        </p:nvSpPr>
        <p:spPr bwMode="auto">
          <a:noFill/>
          <a:ln>
            <a:miter lim="800000"/>
            <a:headEnd/>
            <a:tailEnd/>
          </a:ln>
        </p:spPr>
        <p:txBody>
          <a:bodyPr/>
          <a:lstStyle/>
          <a:p>
            <a:fld id="{657EBEEE-2533-4F82-BFC7-F6EF93C65675}" type="slidenum">
              <a:rPr lang="ar-SA" smtClean="0">
                <a:cs typeface="Arial" pitchFamily="34" charset="0"/>
              </a:rPr>
              <a:pPr/>
              <a:t>198</a:t>
            </a:fld>
            <a:endParaRPr lang="en-US" smtClean="0">
              <a:cs typeface="Arial" pitchFamily="34" charset="0"/>
            </a:endParaRPr>
          </a:p>
        </p:txBody>
      </p:sp>
      <p:sp>
        <p:nvSpPr>
          <p:cNvPr id="3" name="عنوان 1"/>
          <p:cNvSpPr txBox="1">
            <a:spLocks/>
          </p:cNvSpPr>
          <p:nvPr/>
        </p:nvSpPr>
        <p:spPr>
          <a:xfrm>
            <a:off x="1219200" y="215900"/>
            <a:ext cx="7772400" cy="1079500"/>
          </a:xfrm>
          <a:prstGeom prst="rect">
            <a:avLst/>
          </a:prstGeom>
        </p:spPr>
        <p:txBody>
          <a:bodyPr anchor="ctr">
            <a:normAutofit/>
          </a:bodyPr>
          <a:lstStyle/>
          <a:p>
            <a:pPr algn="ctr" fontAlgn="auto">
              <a:spcAft>
                <a:spcPts val="0"/>
              </a:spcAft>
              <a:defRPr/>
            </a:pPr>
            <a:r>
              <a:rPr lang="ar-SA" sz="4600" b="1" dirty="0">
                <a:solidFill>
                  <a:srgbClr val="FF0000"/>
                </a:solidFill>
                <a:latin typeface="+mj-lt"/>
                <a:ea typeface="+mj-ea"/>
                <a:cs typeface="Traditional Arabic" pitchFamily="2" charset="-78"/>
              </a:rPr>
              <a:t>2. مرحلة التصميم التعليمي</a:t>
            </a:r>
          </a:p>
        </p:txBody>
      </p:sp>
      <p:sp>
        <p:nvSpPr>
          <p:cNvPr id="29700" name="Rectangle 2"/>
          <p:cNvSpPr>
            <a:spLocks noChangeArrowheads="1"/>
          </p:cNvSpPr>
          <p:nvPr/>
        </p:nvSpPr>
        <p:spPr bwMode="auto">
          <a:xfrm>
            <a:off x="215900" y="2022475"/>
            <a:ext cx="9309100" cy="3540125"/>
          </a:xfrm>
          <a:prstGeom prst="rect">
            <a:avLst/>
          </a:prstGeom>
          <a:noFill/>
          <a:ln w="9525">
            <a:noFill/>
            <a:miter lim="800000"/>
            <a:headEnd/>
            <a:tailEnd/>
          </a:ln>
        </p:spPr>
        <p:txBody>
          <a:bodyPr anchor="ctr">
            <a:spAutoFit/>
          </a:bodyPr>
          <a:lstStyle/>
          <a:p>
            <a:pPr algn="justLow">
              <a:buFontTx/>
              <a:buChar char="-"/>
            </a:pPr>
            <a:r>
              <a:rPr lang="ar-SA" sz="3200" b="1">
                <a:solidFill>
                  <a:srgbClr val="3333CC"/>
                </a:solidFill>
                <a:ea typeface="Times New Roman" pitchFamily="18" charset="0"/>
                <a:cs typeface="Traditional Arabic" pitchFamily="18" charset="-78"/>
              </a:rPr>
              <a:t>تحديد نقطة الانتهاء من التعليم (نقطة الإغلاق):</a:t>
            </a:r>
            <a:endParaRPr lang="en-US" sz="1400">
              <a:solidFill>
                <a:srgbClr val="3333CC"/>
              </a:solidFill>
              <a:ea typeface="Times New Roman" pitchFamily="18" charset="0"/>
              <a:cs typeface="Traditional Arabic" pitchFamily="18" charset="-78"/>
            </a:endParaRPr>
          </a:p>
          <a:p>
            <a:pPr algn="justLow" eaLnBrk="0" hangingPunct="0">
              <a:buFontTx/>
              <a:buChar char="-"/>
            </a:pPr>
            <a:r>
              <a:rPr lang="ar-SA" sz="3200">
                <a:solidFill>
                  <a:srgbClr val="000000"/>
                </a:solidFill>
                <a:ea typeface="Times New Roman" pitchFamily="18" charset="0"/>
                <a:cs typeface="Traditional Arabic" pitchFamily="18" charset="-78"/>
              </a:rPr>
              <a:t>هي النقطة التي ينتهي عندها البرنامج، أي تحديد نهاية البرنامج، وهذا يتوقف على الأهداف التعليمية العامة والسلوكية التي سبق تحديدها وصياغتها في البداية، وبالتالي من الضروري </a:t>
            </a:r>
            <a:r>
              <a:rPr lang="ar-SA" sz="3200">
                <a:solidFill>
                  <a:srgbClr val="FF0000"/>
                </a:solidFill>
                <a:ea typeface="Times New Roman" pitchFamily="18" charset="0"/>
                <a:cs typeface="Traditional Arabic" pitchFamily="18" charset="-78"/>
              </a:rPr>
              <a:t>ولابد من الاتفاق على النقطة التي عندها يمكن اعتبار المحتوى التعليمي كاف لتحقيق الأهداف التعليمية التي يسعى البرنامج لتحقيقها</a:t>
            </a:r>
            <a:r>
              <a:rPr lang="ar-SA" sz="3200">
                <a:solidFill>
                  <a:srgbClr val="000000"/>
                </a:solidFill>
                <a:ea typeface="Times New Roman" pitchFamily="18" charset="0"/>
                <a:cs typeface="Traditional Arabic" pitchFamily="18" charset="-78"/>
              </a:rPr>
              <a:t>. كما يجب أن لا يؤخذ في الاعتبار طول البرنامج أو قصره لتحديد نقطة الإغلاق هذه، فكل موضوع تعليمي يختلف عن غيره في المفاهيم والحقائق والأمثلة والتمارين التي يحتوي عليها.ذ</a:t>
            </a:r>
            <a:endParaRPr lang="ar-SA" sz="360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p:cNvSpPr>
            <a:spLocks noGrp="1"/>
          </p:cNvSpPr>
          <p:nvPr>
            <p:ph type="sldNum" sz="quarter" idx="10"/>
          </p:nvPr>
        </p:nvSpPr>
        <p:spPr bwMode="auto">
          <a:noFill/>
          <a:ln>
            <a:miter lim="800000"/>
            <a:headEnd/>
            <a:tailEnd/>
          </a:ln>
        </p:spPr>
        <p:txBody>
          <a:bodyPr/>
          <a:lstStyle/>
          <a:p>
            <a:fld id="{28CC3F3A-0DCC-48C1-81F7-446BF72F8CD9}" type="slidenum">
              <a:rPr lang="ar-SA" smtClean="0">
                <a:cs typeface="Arial" pitchFamily="34" charset="0"/>
              </a:rPr>
              <a:pPr/>
              <a:t>199</a:t>
            </a:fld>
            <a:endParaRPr lang="en-US" smtClean="0">
              <a:cs typeface="Arial" pitchFamily="34" charset="0"/>
            </a:endParaRPr>
          </a:p>
        </p:txBody>
      </p:sp>
      <p:sp>
        <p:nvSpPr>
          <p:cNvPr id="3" name="عنوان 1"/>
          <p:cNvSpPr txBox="1">
            <a:spLocks/>
          </p:cNvSpPr>
          <p:nvPr/>
        </p:nvSpPr>
        <p:spPr>
          <a:xfrm>
            <a:off x="1447800" y="152400"/>
            <a:ext cx="7772400" cy="1079500"/>
          </a:xfrm>
          <a:prstGeom prst="rect">
            <a:avLst/>
          </a:prstGeom>
        </p:spPr>
        <p:txBody>
          <a:bodyPr anchor="ctr">
            <a:normAutofit/>
          </a:bodyPr>
          <a:lstStyle/>
          <a:p>
            <a:pPr algn="ctr" fontAlgn="auto">
              <a:spcAft>
                <a:spcPts val="0"/>
              </a:spcAft>
              <a:defRPr/>
            </a:pPr>
            <a:r>
              <a:rPr lang="ar-SA" sz="4600" b="1" dirty="0">
                <a:solidFill>
                  <a:srgbClr val="FF0000"/>
                </a:solidFill>
                <a:latin typeface="+mj-lt"/>
                <a:ea typeface="+mj-ea"/>
                <a:cs typeface="Traditional Arabic" pitchFamily="2" charset="-78"/>
              </a:rPr>
              <a:t>2. مرحلة التصميم التعليمي</a:t>
            </a:r>
          </a:p>
        </p:txBody>
      </p:sp>
      <p:sp>
        <p:nvSpPr>
          <p:cNvPr id="30724" name="Rectangle 1"/>
          <p:cNvSpPr>
            <a:spLocks noChangeArrowheads="1"/>
          </p:cNvSpPr>
          <p:nvPr/>
        </p:nvSpPr>
        <p:spPr bwMode="auto">
          <a:xfrm>
            <a:off x="287338" y="1752600"/>
            <a:ext cx="9237662" cy="4154488"/>
          </a:xfrm>
          <a:prstGeom prst="rect">
            <a:avLst/>
          </a:prstGeom>
          <a:noFill/>
          <a:ln w="9525">
            <a:noFill/>
            <a:miter lim="800000"/>
            <a:headEnd/>
            <a:tailEnd/>
          </a:ln>
        </p:spPr>
        <p:txBody>
          <a:bodyPr anchor="ctr">
            <a:spAutoFit/>
          </a:bodyPr>
          <a:lstStyle/>
          <a:p>
            <a:pPr algn="justLow"/>
            <a:r>
              <a:rPr lang="ar-SA" sz="4400">
                <a:solidFill>
                  <a:srgbClr val="3333CC"/>
                </a:solidFill>
                <a:ea typeface="Times New Roman" pitchFamily="18" charset="0"/>
                <a:cs typeface="Traditional Arabic" pitchFamily="18" charset="-78"/>
              </a:rPr>
              <a:t>- تحديد الأنشطة التعليمية:</a:t>
            </a:r>
            <a:endParaRPr lang="en-US" sz="2000">
              <a:solidFill>
                <a:srgbClr val="3333CC"/>
              </a:solidFill>
              <a:ea typeface="Times New Roman" pitchFamily="18" charset="0"/>
              <a:cs typeface="Traditional Arabic" pitchFamily="18" charset="-78"/>
            </a:endParaRPr>
          </a:p>
          <a:p>
            <a:pPr algn="justLow" eaLnBrk="0" hangingPunct="0"/>
            <a:r>
              <a:rPr lang="ar-SA" sz="4400">
                <a:solidFill>
                  <a:srgbClr val="000000"/>
                </a:solidFill>
                <a:latin typeface="Times New Roman" pitchFamily="18" charset="0"/>
                <a:ea typeface="Times New Roman" pitchFamily="18" charset="0"/>
                <a:cs typeface="Traditional Arabic" pitchFamily="18" charset="-78"/>
              </a:rPr>
              <a:t>وتشمل</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الأنشطة</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التعليمية</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التي</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يقوم</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بها</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المتعلم</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أثناء</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استخدامه للبرنامج</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واستجابته</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لكل</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ما</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يقدمه</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له</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البرنامج،</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والإجابة</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عن</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التساؤلات</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التي يعرضها</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عليه</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البرنامج،</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ولابد</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من</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تقديم</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أنشطة</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علاجية</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للتلاميذ</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بطيئين</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التعلم،وأنشطة</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إثرائية</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للتلاميذ</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الموهوبين</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والمتفوقين</a:t>
            </a:r>
            <a:r>
              <a:rPr lang="ar-SA" sz="4400">
                <a:solidFill>
                  <a:srgbClr val="000000"/>
                </a:solidFill>
                <a:latin typeface="Calibri" pitchFamily="34" charset="0"/>
                <a:ea typeface="Times New Roman" pitchFamily="18" charset="0"/>
                <a:cs typeface="Traditional Arabic" pitchFamily="18" charset="-78"/>
              </a:rPr>
              <a:t> </a:t>
            </a:r>
            <a:r>
              <a:rPr lang="ar-SA" sz="4400">
                <a:solidFill>
                  <a:srgbClr val="000000"/>
                </a:solidFill>
                <a:latin typeface="Times New Roman" pitchFamily="18" charset="0"/>
                <a:ea typeface="Times New Roman" pitchFamily="18" charset="0"/>
                <a:cs typeface="Traditional Arabic" pitchFamily="18" charset="-78"/>
              </a:rPr>
              <a:t>عقليا</a:t>
            </a:r>
            <a:r>
              <a:rPr lang="en-US" sz="4400">
                <a:solidFill>
                  <a:srgbClr val="000000"/>
                </a:solidFill>
                <a:latin typeface="Calibri" pitchFamily="34" charset="0"/>
                <a:ea typeface="Times New Roman" pitchFamily="18" charset="0"/>
                <a:cs typeface="Traditional Arabic" pitchFamily="18" charset="-78"/>
              </a:rPr>
              <a:t>.</a:t>
            </a:r>
            <a:endParaRPr lang="en-US" sz="480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رقم الشريحة 3"/>
          <p:cNvSpPr>
            <a:spLocks noGrp="1"/>
          </p:cNvSpPr>
          <p:nvPr>
            <p:ph type="sldNum" sz="quarter" idx="10"/>
          </p:nvPr>
        </p:nvSpPr>
        <p:spPr bwMode="auto">
          <a:noFill/>
          <a:ln>
            <a:miter lim="800000"/>
            <a:headEnd/>
            <a:tailEnd/>
          </a:ln>
        </p:spPr>
        <p:txBody>
          <a:bodyPr/>
          <a:lstStyle/>
          <a:p>
            <a:fld id="{D776DD6A-AFE2-4F17-B7D5-230D178CD1D1}" type="slidenum">
              <a:rPr lang="ar-SA" smtClean="0">
                <a:cs typeface="Arial" pitchFamily="34" charset="0"/>
              </a:rPr>
              <a:pPr/>
              <a:t>200</a:t>
            </a:fld>
            <a:endParaRPr lang="en-US" smtClean="0">
              <a:cs typeface="Arial" pitchFamily="34" charset="0"/>
            </a:endParaRPr>
          </a:p>
        </p:txBody>
      </p:sp>
      <p:sp>
        <p:nvSpPr>
          <p:cNvPr id="5" name="عنوان 1"/>
          <p:cNvSpPr txBox="1">
            <a:spLocks/>
          </p:cNvSpPr>
          <p:nvPr/>
        </p:nvSpPr>
        <p:spPr>
          <a:xfrm>
            <a:off x="3581400" y="152400"/>
            <a:ext cx="5715000" cy="1079500"/>
          </a:xfrm>
          <a:prstGeom prst="rect">
            <a:avLst/>
          </a:prstGeom>
        </p:spPr>
        <p:txBody>
          <a:bodyPr anchor="ctr">
            <a:normAutofit/>
          </a:bodyPr>
          <a:lstStyle/>
          <a:p>
            <a:pPr algn="ctr" fontAlgn="auto">
              <a:spcAft>
                <a:spcPts val="0"/>
              </a:spcAft>
              <a:defRPr/>
            </a:pPr>
            <a:r>
              <a:rPr lang="ar-SA" sz="4600" b="1" dirty="0">
                <a:solidFill>
                  <a:srgbClr val="FF0000"/>
                </a:solidFill>
                <a:latin typeface="+mj-lt"/>
                <a:ea typeface="+mj-ea"/>
                <a:cs typeface="Traditional Arabic" pitchFamily="2" charset="-78"/>
              </a:rPr>
              <a:t>2. مرحلة التصميم التعليمي</a:t>
            </a:r>
          </a:p>
        </p:txBody>
      </p:sp>
      <p:sp>
        <p:nvSpPr>
          <p:cNvPr id="31748" name="Rectangle 1"/>
          <p:cNvSpPr>
            <a:spLocks noChangeArrowheads="1"/>
          </p:cNvSpPr>
          <p:nvPr/>
        </p:nvSpPr>
        <p:spPr bwMode="auto">
          <a:xfrm>
            <a:off x="287338" y="1416050"/>
            <a:ext cx="9313862" cy="5078413"/>
          </a:xfrm>
          <a:prstGeom prst="rect">
            <a:avLst/>
          </a:prstGeom>
          <a:noFill/>
          <a:ln w="9525">
            <a:noFill/>
            <a:miter lim="800000"/>
            <a:headEnd/>
            <a:tailEnd/>
          </a:ln>
        </p:spPr>
        <p:txBody>
          <a:bodyPr anchor="ctr">
            <a:spAutoFit/>
          </a:bodyPr>
          <a:lstStyle/>
          <a:p>
            <a:pPr algn="justLow"/>
            <a:r>
              <a:rPr lang="ar-SA" sz="3200" b="1">
                <a:solidFill>
                  <a:srgbClr val="3333CC"/>
                </a:solidFill>
                <a:latin typeface="Times New Roman" pitchFamily="18" charset="0"/>
                <a:ea typeface="Times New Roman" pitchFamily="18" charset="0"/>
                <a:cs typeface="Traditional Arabic" pitchFamily="18" charset="-78"/>
              </a:rPr>
              <a:t>- تحديد</a:t>
            </a:r>
            <a:r>
              <a:rPr lang="ar-SA" sz="3200" b="1">
                <a:solidFill>
                  <a:srgbClr val="3333CC"/>
                </a:solidFill>
                <a:latin typeface="Simplified Arabic" pitchFamily="18" charset="-78"/>
                <a:ea typeface="Times New Roman" pitchFamily="18" charset="0"/>
                <a:cs typeface="Traditional Arabic" pitchFamily="18" charset="-78"/>
              </a:rPr>
              <a:t> </a:t>
            </a:r>
            <a:r>
              <a:rPr lang="ar-SA" sz="3200" b="1">
                <a:solidFill>
                  <a:srgbClr val="3333CC"/>
                </a:solidFill>
                <a:latin typeface="Times New Roman" pitchFamily="18" charset="0"/>
                <a:ea typeface="Times New Roman" pitchFamily="18" charset="0"/>
                <a:cs typeface="Traditional Arabic" pitchFamily="18" charset="-78"/>
              </a:rPr>
              <a:t>الاختبارات:</a:t>
            </a:r>
            <a:endParaRPr lang="en-US" sz="1400">
              <a:solidFill>
                <a:srgbClr val="3333CC"/>
              </a:solidFill>
              <a:ea typeface="Times New Roman" pitchFamily="18" charset="0"/>
              <a:cs typeface="Traditional Arabic" pitchFamily="18" charset="-78"/>
            </a:endParaRPr>
          </a:p>
          <a:p>
            <a:pPr algn="justLow" eaLnBrk="0" hangingPunct="0"/>
            <a:r>
              <a:rPr lang="ar-SA" sz="3200">
                <a:solidFill>
                  <a:srgbClr val="000000"/>
                </a:solidFill>
                <a:latin typeface="Times New Roman" pitchFamily="18" charset="0"/>
                <a:ea typeface="Times New Roman" pitchFamily="18" charset="0"/>
                <a:cs typeface="Traditional Arabic" pitchFamily="18" charset="-78"/>
              </a:rPr>
              <a:t>لا</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يخلو</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أي برنامج</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تعليمي</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من</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الاختبارات،</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وذلك</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لتقويم</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المتعلم</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حتى</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وصوله</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إلى</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درجة لإتقان،</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وتتنوع</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الاختبارات</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في</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البرامج</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التعليمية الحاسوبية</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وفقا</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لأهدافها،</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ووفقاً لوقت</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عرضها،</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كما</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تختلف</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الأسئلة</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المقدمة</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من</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حيث</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الشكل،</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حيث</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يمكن</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أن تكون</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أسئلة</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صواب</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وخطأ،</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أو</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اختيار</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من</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متعدد،أو</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مزاوجة</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أو</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غير</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ذلك</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من أشكال</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أسئلة</a:t>
            </a:r>
            <a:r>
              <a:rPr lang="ar-SA" sz="3200">
                <a:solidFill>
                  <a:srgbClr val="000000"/>
                </a:solidFill>
                <a:latin typeface="Calibri" pitchFamily="34" charset="0"/>
                <a:ea typeface="Times New Roman" pitchFamily="18" charset="0"/>
                <a:cs typeface="Traditional Arabic" pitchFamily="18" charset="-78"/>
              </a:rPr>
              <a:t> </a:t>
            </a:r>
            <a:r>
              <a:rPr lang="ar-SA" sz="3200">
                <a:solidFill>
                  <a:srgbClr val="000000"/>
                </a:solidFill>
                <a:latin typeface="Times New Roman" pitchFamily="18" charset="0"/>
                <a:ea typeface="Times New Roman" pitchFamily="18" charset="0"/>
                <a:cs typeface="Traditional Arabic" pitchFamily="18" charset="-78"/>
              </a:rPr>
              <a:t>الاختبارات</a:t>
            </a:r>
            <a:r>
              <a:rPr lang="en-US" sz="3200">
                <a:solidFill>
                  <a:srgbClr val="000000"/>
                </a:solidFill>
                <a:latin typeface="Calibri" pitchFamily="34" charset="0"/>
                <a:ea typeface="Times New Roman" pitchFamily="18" charset="0"/>
                <a:cs typeface="Traditional Arabic" pitchFamily="18" charset="-78"/>
              </a:rPr>
              <a:t>.</a:t>
            </a:r>
            <a:r>
              <a:rPr lang="ar-SA" sz="1400"/>
              <a:t> </a:t>
            </a:r>
          </a:p>
          <a:p>
            <a:pPr algn="justLow" eaLnBrk="0" hangingPunct="0"/>
            <a:r>
              <a:rPr lang="ar-SA" sz="3200">
                <a:solidFill>
                  <a:srgbClr val="000000"/>
                </a:solidFill>
                <a:latin typeface="Times New Roman" pitchFamily="18" charset="0"/>
                <a:cs typeface="Traditional Arabic" pitchFamily="18" charset="-78"/>
              </a:rPr>
              <a:t>وهناك العديد من أنواع الاختبارات التي يمكن توظيفها والاعتماد عليها في تصميم البرامج التعليمية الحاسوبية منها على سبيل المثال اختبارات التسكين, الاختبارات التشخيصية القبلية..</a:t>
            </a:r>
            <a:endParaRPr lang="en-US" sz="3200">
              <a:solidFill>
                <a:srgbClr val="000000"/>
              </a:solidFill>
              <a:latin typeface="Times New Roman" pitchFamily="18" charset="0"/>
              <a:cs typeface="Traditional Arabic" pitchFamily="18" charset="-78"/>
            </a:endParaRPr>
          </a:p>
          <a:p>
            <a:pPr algn="justLow" eaLnBrk="0" hangingPunct="0"/>
            <a:endParaRPr lang="ar-SA" sz="360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رقم الشريحة 3"/>
          <p:cNvSpPr>
            <a:spLocks noGrp="1"/>
          </p:cNvSpPr>
          <p:nvPr>
            <p:ph type="sldNum" sz="quarter" idx="10"/>
          </p:nvPr>
        </p:nvSpPr>
        <p:spPr bwMode="auto">
          <a:noFill/>
          <a:ln>
            <a:miter lim="800000"/>
            <a:headEnd/>
            <a:tailEnd/>
          </a:ln>
        </p:spPr>
        <p:txBody>
          <a:bodyPr/>
          <a:lstStyle/>
          <a:p>
            <a:fld id="{39417076-F6A7-4E3B-BD63-082718B772FF}" type="slidenum">
              <a:rPr lang="ar-SA" smtClean="0">
                <a:cs typeface="Arial" pitchFamily="34" charset="0"/>
              </a:rPr>
              <a:pPr/>
              <a:t>201</a:t>
            </a:fld>
            <a:endParaRPr lang="en-US" smtClean="0">
              <a:cs typeface="Arial" pitchFamily="34" charset="0"/>
            </a:endParaRPr>
          </a:p>
        </p:txBody>
      </p:sp>
      <p:sp>
        <p:nvSpPr>
          <p:cNvPr id="3" name="عنوان 1"/>
          <p:cNvSpPr txBox="1">
            <a:spLocks/>
          </p:cNvSpPr>
          <p:nvPr/>
        </p:nvSpPr>
        <p:spPr>
          <a:xfrm>
            <a:off x="3352800" y="215900"/>
            <a:ext cx="5867400" cy="1079500"/>
          </a:xfrm>
          <a:prstGeom prst="rect">
            <a:avLst/>
          </a:prstGeom>
        </p:spPr>
        <p:txBody>
          <a:bodyPr anchor="ctr">
            <a:normAutofit/>
          </a:bodyPr>
          <a:lstStyle/>
          <a:p>
            <a:pPr algn="ctr" fontAlgn="auto">
              <a:spcAft>
                <a:spcPts val="0"/>
              </a:spcAft>
              <a:defRPr/>
            </a:pPr>
            <a:r>
              <a:rPr lang="ar-SA" sz="4000" b="1" dirty="0">
                <a:solidFill>
                  <a:srgbClr val="FF0000"/>
                </a:solidFill>
                <a:latin typeface="+mj-lt"/>
                <a:ea typeface="+mj-ea"/>
                <a:cs typeface="Traditional Arabic" pitchFamily="2" charset="-78"/>
              </a:rPr>
              <a:t>3. مرحلة تصميم التفاعل</a:t>
            </a:r>
          </a:p>
        </p:txBody>
      </p:sp>
      <p:sp>
        <p:nvSpPr>
          <p:cNvPr id="5" name="عنوان 1"/>
          <p:cNvSpPr txBox="1">
            <a:spLocks/>
          </p:cNvSpPr>
          <p:nvPr/>
        </p:nvSpPr>
        <p:spPr>
          <a:xfrm>
            <a:off x="683568" y="1793776"/>
            <a:ext cx="8612832" cy="3692624"/>
          </a:xfrm>
          <a:prstGeom prst="rect">
            <a:avLst/>
          </a:prstGeom>
          <a:ln>
            <a:noFill/>
          </a:ln>
        </p:spPr>
        <p:txBody>
          <a:bodyPr lIns="0" tIns="0" rIns="18288" bIns="0">
            <a:scene3d>
              <a:camera prst="orthographicFront"/>
              <a:lightRig rig="freezing" dir="t">
                <a:rot lat="0" lon="0" rev="5640000"/>
              </a:lightRig>
            </a:scene3d>
            <a:sp3d prstMaterial="flat">
              <a:bevelT w="38100" h="38100"/>
              <a:contourClr>
                <a:schemeClr val="tx2"/>
              </a:contourClr>
            </a:sp3d>
          </a:bodyPr>
          <a:lstStyle/>
          <a:p>
            <a:pPr marL="742950" indent="-742950" fontAlgn="auto">
              <a:spcAft>
                <a:spcPts val="0"/>
              </a:spcAft>
              <a:buFont typeface="+mj-lt"/>
              <a:buAutoNum type="arabicPeriod"/>
              <a:defRPr/>
            </a:pPr>
            <a:r>
              <a:rPr lang="ar-SA" sz="3600" dirty="0">
                <a:solidFill>
                  <a:srgbClr val="000000"/>
                </a:solidFill>
                <a:latin typeface="Times New Roman" pitchFamily="18" charset="0"/>
                <a:ea typeface="Times New Roman" pitchFamily="18" charset="0"/>
                <a:cs typeface="Traditional Arabic" pitchFamily="2" charset="-78"/>
              </a:rPr>
              <a:t>تحديد أنماط تفاعل المتعلم مع البرنامج</a:t>
            </a:r>
          </a:p>
          <a:p>
            <a:pPr marL="742950" indent="-742950" fontAlgn="auto">
              <a:spcAft>
                <a:spcPts val="0"/>
              </a:spcAft>
              <a:buFont typeface="+mj-lt"/>
              <a:buAutoNum type="arabicPeriod"/>
              <a:defRPr/>
            </a:pPr>
            <a:r>
              <a:rPr lang="ar-SA" sz="3600" dirty="0">
                <a:solidFill>
                  <a:srgbClr val="000000"/>
                </a:solidFill>
                <a:latin typeface="Times New Roman" pitchFamily="18" charset="0"/>
                <a:ea typeface="Times New Roman" pitchFamily="18" charset="0"/>
                <a:cs typeface="Traditional Arabic" pitchFamily="2" charset="-78"/>
              </a:rPr>
              <a:t>وضع خريطة المفاهيم</a:t>
            </a:r>
          </a:p>
          <a:p>
            <a:pPr marL="742950" indent="-742950" fontAlgn="auto">
              <a:spcAft>
                <a:spcPts val="0"/>
              </a:spcAft>
              <a:buFont typeface="+mj-lt"/>
              <a:buAutoNum type="arabicPeriod"/>
              <a:defRPr/>
            </a:pPr>
            <a:r>
              <a:rPr lang="ar-SA" sz="3600" dirty="0">
                <a:solidFill>
                  <a:srgbClr val="000000"/>
                </a:solidFill>
                <a:latin typeface="Times New Roman" pitchFamily="18" charset="0"/>
                <a:ea typeface="Times New Roman" pitchFamily="18" charset="0"/>
                <a:cs typeface="Traditional Arabic" pitchFamily="2" charset="-78"/>
              </a:rPr>
              <a:t>تحديد خريطة الإبحار أو السير في البرنامج</a:t>
            </a:r>
          </a:p>
          <a:p>
            <a:pPr marL="1200150" lvl="1" indent="-742950">
              <a:buFont typeface="+mj-lt"/>
              <a:buAutoNum type="arabicPeriod"/>
              <a:defRPr/>
            </a:pPr>
            <a:r>
              <a:rPr lang="ar-SA" sz="3600" dirty="0">
                <a:solidFill>
                  <a:srgbClr val="000000"/>
                </a:solidFill>
                <a:latin typeface="Times New Roman" pitchFamily="18" charset="0"/>
                <a:ea typeface="Times New Roman" pitchFamily="18" charset="0"/>
                <a:cs typeface="Traditional Arabic" pitchFamily="2" charset="-78"/>
              </a:rPr>
              <a:t>الأسلوب الخطي</a:t>
            </a:r>
          </a:p>
          <a:p>
            <a:pPr marL="1200150" lvl="1" indent="-742950">
              <a:buFont typeface="+mj-lt"/>
              <a:buAutoNum type="arabicPeriod"/>
              <a:defRPr/>
            </a:pPr>
            <a:r>
              <a:rPr lang="ar-SA" sz="3600" dirty="0">
                <a:solidFill>
                  <a:srgbClr val="000000"/>
                </a:solidFill>
                <a:latin typeface="Times New Roman" pitchFamily="18" charset="0"/>
                <a:ea typeface="Times New Roman" pitchFamily="18" charset="0"/>
                <a:cs typeface="Traditional Arabic" pitchFamily="2" charset="-78"/>
              </a:rPr>
              <a:t>الأسلوب المتفرع</a:t>
            </a:r>
          </a:p>
          <a:p>
            <a:pPr marL="742950" indent="-742950">
              <a:buFont typeface="+mj-lt"/>
              <a:buAutoNum type="arabicPeriod"/>
              <a:defRPr/>
            </a:pPr>
            <a:r>
              <a:rPr lang="ar-SA" sz="3600" dirty="0">
                <a:solidFill>
                  <a:srgbClr val="000000"/>
                </a:solidFill>
                <a:latin typeface="Times New Roman" pitchFamily="18" charset="0"/>
                <a:ea typeface="Times New Roman" pitchFamily="18" charset="0"/>
                <a:cs typeface="Traditional Arabic" pitchFamily="2" charset="-78"/>
              </a:rPr>
              <a:t>اختيار الاستراتيجيات التعليمية</a:t>
            </a:r>
          </a:p>
          <a:p>
            <a:pPr marL="742950" indent="-742950">
              <a:buFont typeface="+mj-lt"/>
              <a:buAutoNum type="arabicPeriod"/>
              <a:defRPr/>
            </a:pPr>
            <a:endParaRPr lang="ar-SA" sz="4400" b="1" dirty="0">
              <a:solidFill>
                <a:srgbClr val="000000"/>
              </a:solidFill>
              <a:effectLst>
                <a:outerShdw blurRad="38100" dist="25400" dir="5400000" algn="tl" rotWithShape="0">
                  <a:srgbClr val="000000">
                    <a:alpha val="43000"/>
                  </a:srgbClr>
                </a:outerShdw>
              </a:effectLst>
              <a:latin typeface="+mj-lt"/>
              <a:ea typeface="+mj-ea"/>
              <a:cs typeface="Traditional Arabic" pitchFamily="2" charset="-78"/>
            </a:endParaRPr>
          </a:p>
        </p:txBody>
      </p:sp>
      <p:cxnSp>
        <p:nvCxnSpPr>
          <p:cNvPr id="6" name="رابط كسهم مستقيم 5"/>
          <p:cNvCxnSpPr/>
          <p:nvPr/>
        </p:nvCxnSpPr>
        <p:spPr>
          <a:xfrm flipH="1">
            <a:off x="468313" y="6524625"/>
            <a:ext cx="2951162" cy="0"/>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heel(4)">
                                      <p:cBhvr>
                                        <p:cTn id="12" dur="1000"/>
                                        <p:tgtEl>
                                          <p:spTgt spid="5">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wheel(4)">
                                      <p:cBhvr>
                                        <p:cTn id="17" dur="1000"/>
                                        <p:tgtEl>
                                          <p:spTgt spid="5">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wheel(4)">
                                      <p:cBhvr>
                                        <p:cTn id="22" dur="1000"/>
                                        <p:tgtEl>
                                          <p:spTgt spid="5">
                                            <p:txEl>
                                              <p:pRg st="2" end="2"/>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wheel(4)">
                                      <p:cBhvr>
                                        <p:cTn id="27" dur="1000"/>
                                        <p:tgtEl>
                                          <p:spTgt spid="5">
                                            <p:txEl>
                                              <p:pRg st="3" end="3"/>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childTnLst>
                    </p:cTn>
                  </p:par>
                  <p:par>
                    <p:cTn id="28" fill="hold">
                      <p:stCondLst>
                        <p:cond delay="indefinite"/>
                      </p:stCondLst>
                      <p:childTnLst>
                        <p:par>
                          <p:cTn id="29" fill="hold">
                            <p:stCondLst>
                              <p:cond delay="0"/>
                            </p:stCondLst>
                            <p:childTnLst>
                              <p:par>
                                <p:cTn id="30" presetID="21" presetClass="entr" presetSubtype="4"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wheel(4)">
                                      <p:cBhvr>
                                        <p:cTn id="32" dur="1000"/>
                                        <p:tgtEl>
                                          <p:spTgt spid="5">
                                            <p:txEl>
                                              <p:pRg st="4" end="4"/>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himes.wav"/>
                                        </p:tgtEl>
                                      </p:cMediaNode>
                                    </p:audio>
                                  </p:subTnLst>
                                </p:cTn>
                              </p:par>
                            </p:childTnLst>
                          </p:cTn>
                        </p:par>
                      </p:childTnLst>
                    </p:cTn>
                  </p:par>
                  <p:par>
                    <p:cTn id="33" fill="hold">
                      <p:stCondLst>
                        <p:cond delay="indefinite"/>
                      </p:stCondLst>
                      <p:childTnLst>
                        <p:par>
                          <p:cTn id="34" fill="hold">
                            <p:stCondLst>
                              <p:cond delay="0"/>
                            </p:stCondLst>
                            <p:childTnLst>
                              <p:par>
                                <p:cTn id="35" presetID="21"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wheel(4)">
                                      <p:cBhvr>
                                        <p:cTn id="37" dur="1000"/>
                                        <p:tgtEl>
                                          <p:spTgt spid="5">
                                            <p:txEl>
                                              <p:pRg st="5" end="5"/>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bldLvl="2"/>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صر نائب لرقم الشريحة 3"/>
          <p:cNvSpPr>
            <a:spLocks noGrp="1"/>
          </p:cNvSpPr>
          <p:nvPr>
            <p:ph type="sldNum" sz="quarter" idx="10"/>
          </p:nvPr>
        </p:nvSpPr>
        <p:spPr bwMode="auto">
          <a:noFill/>
          <a:ln>
            <a:miter lim="800000"/>
            <a:headEnd/>
            <a:tailEnd/>
          </a:ln>
        </p:spPr>
        <p:txBody>
          <a:bodyPr/>
          <a:lstStyle/>
          <a:p>
            <a:fld id="{78BFF9E6-3ECF-4B17-8CF4-03FCA53C4093}" type="slidenum">
              <a:rPr lang="ar-SA" smtClean="0">
                <a:cs typeface="Arial" pitchFamily="34" charset="0"/>
              </a:rPr>
              <a:pPr/>
              <a:t>202</a:t>
            </a:fld>
            <a:endParaRPr lang="en-US" smtClean="0">
              <a:cs typeface="Arial" pitchFamily="34" charset="0"/>
            </a:endParaRPr>
          </a:p>
        </p:txBody>
      </p:sp>
      <p:sp>
        <p:nvSpPr>
          <p:cNvPr id="3" name="مستطيل 2"/>
          <p:cNvSpPr/>
          <p:nvPr/>
        </p:nvSpPr>
        <p:spPr>
          <a:xfrm>
            <a:off x="539750" y="1652588"/>
            <a:ext cx="8909050" cy="4062412"/>
          </a:xfrm>
          <a:prstGeom prst="rect">
            <a:avLst/>
          </a:prstGeom>
        </p:spPr>
        <p:txBody>
          <a:bodyPr>
            <a:spAutoFit/>
          </a:bodyPr>
          <a:lstStyle/>
          <a:p>
            <a:pPr marL="742950" indent="-742950" fontAlgn="auto">
              <a:spcAft>
                <a:spcPts val="0"/>
              </a:spcAft>
              <a:buFont typeface="+mj-lt"/>
              <a:buAutoNum type="arabicPeriod" startAt="5"/>
              <a:defRPr/>
            </a:pPr>
            <a:r>
              <a:rPr lang="ar-SA" sz="3200" dirty="0">
                <a:solidFill>
                  <a:srgbClr val="000000"/>
                </a:solidFill>
                <a:latin typeface="Times New Roman" pitchFamily="18" charset="0"/>
                <a:ea typeface="Times New Roman" pitchFamily="18" charset="0"/>
                <a:cs typeface="Traditional Arabic" pitchFamily="2" charset="-78"/>
              </a:rPr>
              <a:t>تصميم سيناريو البرنامج</a:t>
            </a:r>
          </a:p>
          <a:p>
            <a:pPr marL="742950" indent="-742950" fontAlgn="auto">
              <a:spcAft>
                <a:spcPts val="0"/>
              </a:spcAft>
              <a:buFont typeface="+mj-lt"/>
              <a:buAutoNum type="arabicPeriod" startAt="5"/>
              <a:defRPr/>
            </a:pPr>
            <a:r>
              <a:rPr lang="ar-SA" sz="3200" dirty="0">
                <a:solidFill>
                  <a:srgbClr val="000000"/>
                </a:solidFill>
                <a:latin typeface="Times New Roman" pitchFamily="18" charset="0"/>
                <a:ea typeface="Times New Roman" pitchFamily="18" charset="0"/>
                <a:cs typeface="Traditional Arabic" pitchFamily="2" charset="-78"/>
              </a:rPr>
              <a:t>رقم الإطار</a:t>
            </a:r>
          </a:p>
          <a:p>
            <a:pPr marL="742950" indent="-742950" fontAlgn="auto">
              <a:spcAft>
                <a:spcPts val="0"/>
              </a:spcAft>
              <a:buFont typeface="+mj-lt"/>
              <a:buAutoNum type="arabicPeriod" startAt="5"/>
              <a:defRPr/>
            </a:pPr>
            <a:r>
              <a:rPr lang="ar-SA" sz="3200" dirty="0">
                <a:solidFill>
                  <a:srgbClr val="000000"/>
                </a:solidFill>
                <a:latin typeface="Times New Roman" pitchFamily="18" charset="0"/>
                <a:ea typeface="Times New Roman" pitchFamily="18" charset="0"/>
                <a:cs typeface="Traditional Arabic" pitchFamily="2" charset="-78"/>
              </a:rPr>
              <a:t>الجانب المرئي</a:t>
            </a:r>
          </a:p>
          <a:p>
            <a:pPr marL="742950" indent="-742950" fontAlgn="auto">
              <a:spcAft>
                <a:spcPts val="0"/>
              </a:spcAft>
              <a:buFont typeface="+mj-lt"/>
              <a:buAutoNum type="arabicPeriod" startAt="5"/>
              <a:defRPr/>
            </a:pPr>
            <a:r>
              <a:rPr lang="ar-SA" sz="3200" dirty="0">
                <a:solidFill>
                  <a:srgbClr val="000000"/>
                </a:solidFill>
                <a:latin typeface="Times New Roman" pitchFamily="18" charset="0"/>
                <a:ea typeface="Times New Roman" pitchFamily="18" charset="0"/>
                <a:cs typeface="Traditional Arabic" pitchFamily="2" charset="-78"/>
              </a:rPr>
              <a:t>الجانب المسموع</a:t>
            </a:r>
          </a:p>
          <a:p>
            <a:pPr marL="742950" indent="-742950" fontAlgn="auto">
              <a:spcAft>
                <a:spcPts val="0"/>
              </a:spcAft>
              <a:buFont typeface="+mj-lt"/>
              <a:buAutoNum type="arabicPeriod" startAt="5"/>
              <a:defRPr/>
            </a:pPr>
            <a:r>
              <a:rPr lang="ar-SA" sz="3200" dirty="0">
                <a:solidFill>
                  <a:srgbClr val="000000"/>
                </a:solidFill>
                <a:latin typeface="Times New Roman" pitchFamily="18" charset="0"/>
                <a:ea typeface="Times New Roman" pitchFamily="18" charset="0"/>
                <a:cs typeface="Traditional Arabic" pitchFamily="2" charset="-78"/>
              </a:rPr>
              <a:t>وصف الإطار (الظهور والبدائل والتفاعل والحركة والزمن)</a:t>
            </a:r>
          </a:p>
          <a:p>
            <a:pPr marL="742950" indent="-742950" fontAlgn="auto">
              <a:spcAft>
                <a:spcPts val="0"/>
              </a:spcAft>
              <a:buFont typeface="+mj-lt"/>
              <a:buAutoNum type="arabicPeriod" startAt="5"/>
              <a:defRPr/>
            </a:pPr>
            <a:r>
              <a:rPr lang="ar-SA" sz="3200" dirty="0">
                <a:solidFill>
                  <a:srgbClr val="000000"/>
                </a:solidFill>
                <a:latin typeface="Times New Roman" pitchFamily="18" charset="0"/>
                <a:ea typeface="Times New Roman" pitchFamily="18" charset="0"/>
                <a:cs typeface="Traditional Arabic" pitchFamily="2" charset="-78"/>
              </a:rPr>
              <a:t>تصميم واجهة التفاعل</a:t>
            </a:r>
          </a:p>
          <a:p>
            <a:pPr marL="914400" indent="-914400" algn="justLow">
              <a:defRPr/>
            </a:pPr>
            <a:endParaRPr lang="ar-SA" sz="6600" b="1" dirty="0">
              <a:solidFill>
                <a:srgbClr val="000000"/>
              </a:solidFill>
              <a:effectLst>
                <a:outerShdw blurRad="38100" dist="25400" dir="5400000" algn="tl" rotWithShape="0">
                  <a:srgbClr val="000000">
                    <a:alpha val="43000"/>
                  </a:srgbClr>
                </a:outerShdw>
              </a:effectLst>
              <a:cs typeface="Traditional Arabic" pitchFamily="2" charset="-78"/>
            </a:endParaRPr>
          </a:p>
        </p:txBody>
      </p:sp>
      <p:sp>
        <p:nvSpPr>
          <p:cNvPr id="5" name="عنوان 1"/>
          <p:cNvSpPr txBox="1">
            <a:spLocks/>
          </p:cNvSpPr>
          <p:nvPr/>
        </p:nvSpPr>
        <p:spPr>
          <a:xfrm>
            <a:off x="4648200" y="228600"/>
            <a:ext cx="4572000" cy="1079500"/>
          </a:xfrm>
          <a:prstGeom prst="rect">
            <a:avLst/>
          </a:prstGeom>
        </p:spPr>
        <p:txBody>
          <a:bodyPr anchor="ctr">
            <a:normAutofit/>
          </a:bodyPr>
          <a:lstStyle/>
          <a:p>
            <a:pPr algn="ctr" fontAlgn="auto">
              <a:spcAft>
                <a:spcPts val="0"/>
              </a:spcAft>
              <a:defRPr/>
            </a:pPr>
            <a:r>
              <a:rPr lang="ar-SA" sz="4600" dirty="0">
                <a:solidFill>
                  <a:srgbClr val="FF0000"/>
                </a:solidFill>
                <a:latin typeface="+mj-lt"/>
                <a:ea typeface="+mj-ea"/>
                <a:cs typeface="Traditional Arabic" pitchFamily="2" charset="-78"/>
              </a:rPr>
              <a:t>3. مرحلة تصميم التفاعل</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صر نائب لرقم الشريحة 3"/>
          <p:cNvSpPr>
            <a:spLocks noGrp="1"/>
          </p:cNvSpPr>
          <p:nvPr>
            <p:ph type="sldNum" sz="quarter" idx="10"/>
          </p:nvPr>
        </p:nvSpPr>
        <p:spPr bwMode="auto">
          <a:noFill/>
          <a:ln>
            <a:miter lim="800000"/>
            <a:headEnd/>
            <a:tailEnd/>
          </a:ln>
        </p:spPr>
        <p:txBody>
          <a:bodyPr/>
          <a:lstStyle/>
          <a:p>
            <a:fld id="{CB56BA96-FA33-4694-9689-FE782A472BD3}" type="slidenum">
              <a:rPr lang="ar-SA" smtClean="0">
                <a:cs typeface="Arial" pitchFamily="34" charset="0"/>
              </a:rPr>
              <a:pPr/>
              <a:t>203</a:t>
            </a:fld>
            <a:endParaRPr lang="en-US" smtClean="0">
              <a:cs typeface="Arial" pitchFamily="34" charset="0"/>
            </a:endParaRPr>
          </a:p>
        </p:txBody>
      </p:sp>
      <p:sp>
        <p:nvSpPr>
          <p:cNvPr id="3" name="عنوان 1"/>
          <p:cNvSpPr txBox="1">
            <a:spLocks/>
          </p:cNvSpPr>
          <p:nvPr/>
        </p:nvSpPr>
        <p:spPr>
          <a:xfrm>
            <a:off x="3886200" y="228600"/>
            <a:ext cx="5410200" cy="1079500"/>
          </a:xfrm>
          <a:prstGeom prst="rect">
            <a:avLst/>
          </a:prstGeom>
        </p:spPr>
        <p:txBody>
          <a:bodyPr anchor="ctr">
            <a:normAutofit/>
          </a:bodyPr>
          <a:lstStyle/>
          <a:p>
            <a:pPr algn="ctr" fontAlgn="auto">
              <a:spcAft>
                <a:spcPts val="0"/>
              </a:spcAft>
              <a:defRPr/>
            </a:pPr>
            <a:r>
              <a:rPr lang="ar-SA" sz="4600" b="1" dirty="0">
                <a:solidFill>
                  <a:srgbClr val="FF0000"/>
                </a:solidFill>
                <a:latin typeface="+mj-lt"/>
                <a:ea typeface="+mj-ea"/>
                <a:cs typeface="Traditional Arabic" pitchFamily="2" charset="-78"/>
              </a:rPr>
              <a:t>3. مرحلة تصميم التفاعل</a:t>
            </a:r>
          </a:p>
        </p:txBody>
      </p:sp>
      <p:sp>
        <p:nvSpPr>
          <p:cNvPr id="5" name="عنوان 1"/>
          <p:cNvSpPr txBox="1">
            <a:spLocks/>
          </p:cNvSpPr>
          <p:nvPr/>
        </p:nvSpPr>
        <p:spPr>
          <a:xfrm>
            <a:off x="323528" y="1732856"/>
            <a:ext cx="8896672" cy="3753544"/>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p>
            <a:pPr marL="914400" indent="-914400" algn="justLow" fontAlgn="auto">
              <a:spcAft>
                <a:spcPts val="0"/>
              </a:spcAft>
              <a:buFont typeface="+mj-lt"/>
              <a:buAutoNum type="arabicPeriod" startAt="7"/>
              <a:defRPr/>
            </a:pPr>
            <a:r>
              <a:rPr lang="ar-SA" sz="3600" dirty="0">
                <a:solidFill>
                  <a:srgbClr val="080808"/>
                </a:solidFill>
                <a:effectLst>
                  <a:outerShdw blurRad="38100" dist="25400" dir="5400000" algn="tl" rotWithShape="0">
                    <a:srgbClr val="000000">
                      <a:alpha val="43000"/>
                    </a:srgbClr>
                  </a:outerShdw>
                </a:effectLst>
                <a:latin typeface="+mj-lt"/>
                <a:ea typeface="+mj-ea"/>
                <a:cs typeface="Traditional Arabic" pitchFamily="2" charset="-78"/>
              </a:rPr>
              <a:t>تصميم وسائل تقديم المحتوى التعليمي للبرنامج وتشمل:</a:t>
            </a:r>
          </a:p>
          <a:p>
            <a:pPr marL="1371600" lvl="1" indent="-914400" algn="justLow">
              <a:buFont typeface="+mj-lt"/>
              <a:buAutoNum type="arabicPeriod"/>
              <a:defRPr/>
            </a:pPr>
            <a:r>
              <a:rPr lang="ar-SA" sz="3600" dirty="0">
                <a:solidFill>
                  <a:srgbClr val="080808"/>
                </a:solidFill>
                <a:effectLst>
                  <a:outerShdw blurRad="38100" dist="25400" dir="5400000" algn="tl" rotWithShape="0">
                    <a:srgbClr val="000000">
                      <a:alpha val="43000"/>
                    </a:srgbClr>
                  </a:outerShdw>
                </a:effectLst>
                <a:latin typeface="+mj-lt"/>
                <a:ea typeface="+mj-ea"/>
                <a:cs typeface="Traditional Arabic" pitchFamily="2" charset="-78"/>
              </a:rPr>
              <a:t>النصوص المكتوبة</a:t>
            </a:r>
          </a:p>
          <a:p>
            <a:pPr marL="1371600" lvl="1" indent="-914400" algn="justLow">
              <a:buFont typeface="+mj-lt"/>
              <a:buAutoNum type="arabicPeriod"/>
              <a:defRPr/>
            </a:pPr>
            <a:r>
              <a:rPr lang="ar-SA" sz="3600" dirty="0">
                <a:solidFill>
                  <a:srgbClr val="080808"/>
                </a:solidFill>
                <a:effectLst>
                  <a:outerShdw blurRad="38100" dist="25400" dir="5400000" algn="tl" rotWithShape="0">
                    <a:srgbClr val="000000">
                      <a:alpha val="43000"/>
                    </a:srgbClr>
                  </a:outerShdw>
                </a:effectLst>
                <a:latin typeface="+mj-lt"/>
                <a:ea typeface="+mj-ea"/>
                <a:cs typeface="Traditional Arabic" pitchFamily="2" charset="-78"/>
              </a:rPr>
              <a:t>الصور الفوتوغرافية والرسومات الخطية</a:t>
            </a:r>
          </a:p>
          <a:p>
            <a:pPr marL="1371600" lvl="1" indent="-914400" algn="justLow">
              <a:buFont typeface="+mj-lt"/>
              <a:buAutoNum type="arabicPeriod"/>
              <a:defRPr/>
            </a:pPr>
            <a:r>
              <a:rPr lang="ar-SA" sz="3600" dirty="0">
                <a:solidFill>
                  <a:srgbClr val="080808"/>
                </a:solidFill>
                <a:effectLst>
                  <a:outerShdw blurRad="38100" dist="25400" dir="5400000" algn="tl" rotWithShape="0">
                    <a:srgbClr val="000000">
                      <a:alpha val="43000"/>
                    </a:srgbClr>
                  </a:outerShdw>
                </a:effectLst>
                <a:latin typeface="+mj-lt"/>
                <a:ea typeface="+mj-ea"/>
                <a:cs typeface="Traditional Arabic" pitchFamily="2" charset="-78"/>
              </a:rPr>
              <a:t>الصوت</a:t>
            </a:r>
          </a:p>
          <a:p>
            <a:pPr marL="1371600" lvl="1" indent="-914400" algn="justLow">
              <a:buFont typeface="+mj-lt"/>
              <a:buAutoNum type="arabicPeriod"/>
              <a:defRPr/>
            </a:pPr>
            <a:r>
              <a:rPr lang="ar-SA" sz="3600" dirty="0">
                <a:solidFill>
                  <a:srgbClr val="080808"/>
                </a:solidFill>
                <a:effectLst>
                  <a:outerShdw blurRad="38100" dist="25400" dir="5400000" algn="tl" rotWithShape="0">
                    <a:srgbClr val="000000">
                      <a:alpha val="43000"/>
                    </a:srgbClr>
                  </a:outerShdw>
                </a:effectLst>
                <a:latin typeface="+mj-lt"/>
                <a:ea typeface="+mj-ea"/>
                <a:cs typeface="Traditional Arabic" pitchFamily="2" charset="-78"/>
              </a:rPr>
              <a:t>الرسومات المتحركة</a:t>
            </a:r>
          </a:p>
          <a:p>
            <a:pPr marL="1371600" lvl="1" indent="-914400" algn="justLow">
              <a:buFont typeface="+mj-lt"/>
              <a:buAutoNum type="arabicPeriod"/>
              <a:defRPr/>
            </a:pPr>
            <a:r>
              <a:rPr lang="ar-SA" sz="3600" dirty="0">
                <a:solidFill>
                  <a:srgbClr val="080808"/>
                </a:solidFill>
                <a:effectLst>
                  <a:outerShdw blurRad="38100" dist="25400" dir="5400000" algn="tl" rotWithShape="0">
                    <a:srgbClr val="000000">
                      <a:alpha val="43000"/>
                    </a:srgbClr>
                  </a:outerShdw>
                </a:effectLst>
                <a:latin typeface="+mj-lt"/>
                <a:ea typeface="+mj-ea"/>
                <a:cs typeface="Traditional Arabic" pitchFamily="2" charset="-78"/>
              </a:rPr>
              <a:t>لقطات الفيديو</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4)">
                                      <p:cBhvr>
                                        <p:cTn id="7" dur="1000"/>
                                        <p:tgtEl>
                                          <p:spTgt spid="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heel(4)">
                                      <p:cBhvr>
                                        <p:cTn id="12" dur="1000"/>
                                        <p:tgtEl>
                                          <p:spTgt spid="5">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heel(4)">
                                      <p:cBhvr>
                                        <p:cTn id="17" dur="1000"/>
                                        <p:tgtEl>
                                          <p:spTgt spid="5">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heel(4)">
                                      <p:cBhvr>
                                        <p:cTn id="22" dur="1000"/>
                                        <p:tgtEl>
                                          <p:spTgt spid="5">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heel(4)">
                                      <p:cBhvr>
                                        <p:cTn id="27" dur="1000"/>
                                        <p:tgtEl>
                                          <p:spTgt spid="5">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childTnLst>
                    </p:cTn>
                  </p:par>
                  <p:par>
                    <p:cTn id="28" fill="hold">
                      <p:stCondLst>
                        <p:cond delay="indefinite"/>
                      </p:stCondLst>
                      <p:childTnLst>
                        <p:par>
                          <p:cTn id="29" fill="hold">
                            <p:stCondLst>
                              <p:cond delay="0"/>
                            </p:stCondLst>
                            <p:childTnLst>
                              <p:par>
                                <p:cTn id="30" presetID="21"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heel(4)">
                                      <p:cBhvr>
                                        <p:cTn id="32" dur="1000"/>
                                        <p:tgtEl>
                                          <p:spTgt spid="5">
                                            <p:txEl>
                                              <p:pRg st="5" end="5"/>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رقم الشريحة 3"/>
          <p:cNvSpPr>
            <a:spLocks noGrp="1"/>
          </p:cNvSpPr>
          <p:nvPr>
            <p:ph type="sldNum" sz="quarter" idx="10"/>
          </p:nvPr>
        </p:nvSpPr>
        <p:spPr bwMode="auto">
          <a:noFill/>
          <a:ln>
            <a:miter lim="800000"/>
            <a:headEnd/>
            <a:tailEnd/>
          </a:ln>
        </p:spPr>
        <p:txBody>
          <a:bodyPr/>
          <a:lstStyle/>
          <a:p>
            <a:fld id="{0A00A292-252D-4F28-9108-F6D0605C00EB}" type="slidenum">
              <a:rPr lang="ar-SA" smtClean="0">
                <a:cs typeface="Arial" pitchFamily="34" charset="0"/>
              </a:rPr>
              <a:pPr/>
              <a:t>204</a:t>
            </a:fld>
            <a:endParaRPr lang="en-US" smtClean="0">
              <a:cs typeface="Arial" pitchFamily="34" charset="0"/>
            </a:endParaRPr>
          </a:p>
        </p:txBody>
      </p:sp>
      <p:sp>
        <p:nvSpPr>
          <p:cNvPr id="3" name="عنوان 1"/>
          <p:cNvSpPr txBox="1">
            <a:spLocks/>
          </p:cNvSpPr>
          <p:nvPr/>
        </p:nvSpPr>
        <p:spPr>
          <a:xfrm>
            <a:off x="3886200" y="215900"/>
            <a:ext cx="5410200" cy="1079500"/>
          </a:xfrm>
          <a:prstGeom prst="rect">
            <a:avLst/>
          </a:prstGeom>
        </p:spPr>
        <p:txBody>
          <a:bodyPr anchor="ctr">
            <a:normAutofit/>
          </a:bodyPr>
          <a:lstStyle/>
          <a:p>
            <a:pPr algn="ctr" fontAlgn="auto">
              <a:spcAft>
                <a:spcPts val="0"/>
              </a:spcAft>
              <a:defRPr/>
            </a:pPr>
            <a:r>
              <a:rPr lang="ar-SA" sz="4600" b="1" dirty="0">
                <a:solidFill>
                  <a:srgbClr val="FF0000"/>
                </a:solidFill>
                <a:latin typeface="+mj-lt"/>
                <a:ea typeface="+mj-ea"/>
                <a:cs typeface="Traditional Arabic" pitchFamily="2" charset="-78"/>
              </a:rPr>
              <a:t>3. مرحلة تصميم التفاعل</a:t>
            </a:r>
          </a:p>
        </p:txBody>
      </p:sp>
      <p:sp>
        <p:nvSpPr>
          <p:cNvPr id="35844" name="Rectangle 1"/>
          <p:cNvSpPr>
            <a:spLocks noChangeArrowheads="1"/>
          </p:cNvSpPr>
          <p:nvPr/>
        </p:nvSpPr>
        <p:spPr bwMode="auto">
          <a:xfrm>
            <a:off x="304800" y="1568450"/>
            <a:ext cx="9248775" cy="3970338"/>
          </a:xfrm>
          <a:prstGeom prst="rect">
            <a:avLst/>
          </a:prstGeom>
          <a:noFill/>
          <a:ln w="9525">
            <a:noFill/>
            <a:miter lim="800000"/>
            <a:headEnd/>
            <a:tailEnd/>
          </a:ln>
        </p:spPr>
        <p:txBody>
          <a:bodyPr anchor="ctr">
            <a:spAutoFit/>
          </a:bodyPr>
          <a:lstStyle/>
          <a:p>
            <a:pPr algn="justLow">
              <a:buFontTx/>
              <a:buChar char="•"/>
            </a:pPr>
            <a:r>
              <a:rPr lang="en-US" sz="3600" b="1">
                <a:latin typeface="Times New Roman" pitchFamily="18" charset="0"/>
                <a:ea typeface="Times New Roman" pitchFamily="18" charset="0"/>
                <a:cs typeface="Traditional Arabic" pitchFamily="18" charset="-78"/>
              </a:rPr>
              <a:t> </a:t>
            </a:r>
            <a:r>
              <a:rPr lang="ar-SA" sz="3600" b="1">
                <a:solidFill>
                  <a:srgbClr val="3333CC"/>
                </a:solidFill>
                <a:latin typeface="Times New Roman" pitchFamily="18" charset="0"/>
                <a:ea typeface="Times New Roman" pitchFamily="18" charset="0"/>
                <a:cs typeface="Traditional Arabic" pitchFamily="18" charset="-78"/>
              </a:rPr>
              <a:t>تحديد أنماط تفاعل المتعلم مع البرنامج:</a:t>
            </a:r>
            <a:endParaRPr lang="en-US" sz="1600">
              <a:solidFill>
                <a:srgbClr val="3333CC"/>
              </a:solidFill>
            </a:endParaRPr>
          </a:p>
          <a:p>
            <a:pPr algn="justLow" eaLnBrk="0" hangingPunct="0"/>
            <a:r>
              <a:rPr lang="ar-SA" sz="3600">
                <a:latin typeface="Times New Roman" pitchFamily="18" charset="0"/>
                <a:cs typeface="Traditional Arabic" pitchFamily="18" charset="-78"/>
              </a:rPr>
              <a:t>ويقصد بأنماط التفاعل جميع الوسائل والأساليب التي يتيحها البرنامج للمتعلم للتعبير عن استجاباته، </a:t>
            </a:r>
            <a:endParaRPr lang="en-US" sz="1600"/>
          </a:p>
          <a:p>
            <a:pPr algn="justLow" eaLnBrk="0" hangingPunct="0"/>
            <a:r>
              <a:rPr lang="ar-SA" sz="3600">
                <a:latin typeface="Times New Roman" pitchFamily="18" charset="0"/>
                <a:cs typeface="Traditional Arabic" pitchFamily="18" charset="-78"/>
              </a:rPr>
              <a:t>ويوجد العديد من أنماط التفاعل مع البرنامج مثل النقر بالفأرة "الماوس" الملحقة بجهاز الحاسوب أو الكتابة باستخدام لوحة المفاتيح أو الضغط على زر معين أو النقر بالفأرة على أي جزء من الشاشة أو الاختيار من إحدى القوائم في البرنامج. </a:t>
            </a:r>
            <a:endParaRPr lang="ar-SA" sz="4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صر نائب لرقم الشريحة 3"/>
          <p:cNvSpPr>
            <a:spLocks noGrp="1"/>
          </p:cNvSpPr>
          <p:nvPr>
            <p:ph type="sldNum" sz="quarter" idx="10"/>
          </p:nvPr>
        </p:nvSpPr>
        <p:spPr bwMode="auto">
          <a:noFill/>
          <a:ln>
            <a:miter lim="800000"/>
            <a:headEnd/>
            <a:tailEnd/>
          </a:ln>
        </p:spPr>
        <p:txBody>
          <a:bodyPr/>
          <a:lstStyle/>
          <a:p>
            <a:fld id="{F00043ED-7586-4C62-ADFD-CF6204A0D419}" type="slidenum">
              <a:rPr lang="ar-SA" smtClean="0">
                <a:cs typeface="Arial" pitchFamily="34" charset="0"/>
              </a:rPr>
              <a:pPr/>
              <a:t>205</a:t>
            </a:fld>
            <a:endParaRPr lang="en-US" smtClean="0">
              <a:cs typeface="Arial" pitchFamily="34" charset="0"/>
            </a:endParaRPr>
          </a:p>
        </p:txBody>
      </p:sp>
      <p:sp>
        <p:nvSpPr>
          <p:cNvPr id="36867" name="Rectangle 1"/>
          <p:cNvSpPr>
            <a:spLocks noChangeArrowheads="1"/>
          </p:cNvSpPr>
          <p:nvPr/>
        </p:nvSpPr>
        <p:spPr bwMode="auto">
          <a:xfrm>
            <a:off x="436563" y="1752600"/>
            <a:ext cx="9012237" cy="2616200"/>
          </a:xfrm>
          <a:prstGeom prst="rect">
            <a:avLst/>
          </a:prstGeom>
          <a:noFill/>
          <a:ln w="9525">
            <a:noFill/>
            <a:miter lim="800000"/>
            <a:headEnd/>
            <a:tailEnd/>
          </a:ln>
        </p:spPr>
        <p:txBody>
          <a:bodyPr anchor="ctr">
            <a:spAutoFit/>
          </a:bodyPr>
          <a:lstStyle/>
          <a:p>
            <a:pPr algn="justLow">
              <a:buFontTx/>
              <a:buChar char="•"/>
            </a:pPr>
            <a:r>
              <a:rPr lang="en-US" sz="4400">
                <a:latin typeface="Times New Roman" pitchFamily="18" charset="0"/>
                <a:ea typeface="Times New Roman" pitchFamily="18" charset="0"/>
                <a:cs typeface="Traditional Arabic" pitchFamily="18" charset="-78"/>
              </a:rPr>
              <a:t> </a:t>
            </a:r>
            <a:r>
              <a:rPr lang="ar-SA" sz="4000">
                <a:solidFill>
                  <a:srgbClr val="3333CC"/>
                </a:solidFill>
                <a:latin typeface="Times New Roman" pitchFamily="18" charset="0"/>
                <a:ea typeface="Times New Roman" pitchFamily="18" charset="0"/>
                <a:cs typeface="Traditional Arabic" pitchFamily="18" charset="-78"/>
              </a:rPr>
              <a:t>وضع خريطة المفاهيم:</a:t>
            </a:r>
            <a:endParaRPr lang="en-US" sz="2000">
              <a:solidFill>
                <a:srgbClr val="3333CC"/>
              </a:solidFill>
            </a:endParaRPr>
          </a:p>
          <a:p>
            <a:pPr algn="justLow" eaLnBrk="0" hangingPunct="0"/>
            <a:r>
              <a:rPr lang="ar-SA" sz="4000">
                <a:latin typeface="Times New Roman" pitchFamily="18" charset="0"/>
                <a:cs typeface="Traditional Arabic" pitchFamily="18" charset="-78"/>
              </a:rPr>
              <a:t>وهذه عبارة عن خريطة يتم فيها توضيح كل المفاهيم والحقائق والمعارف التي يتضمنها الموضوع التعليمي للبرنامج، وتسلسل هذه المفاهيم بالنسبة لبعضها البعض، وعلاقاتها الارتباطية بعضها البعض.</a:t>
            </a:r>
            <a:endParaRPr lang="ar-SA" sz="4400"/>
          </a:p>
        </p:txBody>
      </p:sp>
      <p:sp>
        <p:nvSpPr>
          <p:cNvPr id="5" name="عنوان 1"/>
          <p:cNvSpPr txBox="1">
            <a:spLocks/>
          </p:cNvSpPr>
          <p:nvPr/>
        </p:nvSpPr>
        <p:spPr>
          <a:xfrm>
            <a:off x="4343400" y="139700"/>
            <a:ext cx="4953000" cy="1079500"/>
          </a:xfrm>
          <a:prstGeom prst="rect">
            <a:avLst/>
          </a:prstGeom>
        </p:spPr>
        <p:txBody>
          <a:bodyPr anchor="ctr">
            <a:normAutofit/>
          </a:bodyPr>
          <a:lstStyle/>
          <a:p>
            <a:pPr algn="ctr" fontAlgn="auto">
              <a:spcAft>
                <a:spcPts val="0"/>
              </a:spcAft>
              <a:defRPr/>
            </a:pPr>
            <a:r>
              <a:rPr lang="ar-SA" sz="4600" b="1" dirty="0">
                <a:solidFill>
                  <a:srgbClr val="FF0000"/>
                </a:solidFill>
                <a:latin typeface="+mj-lt"/>
                <a:ea typeface="+mj-ea"/>
                <a:cs typeface="Traditional Arabic" pitchFamily="2" charset="-78"/>
              </a:rPr>
              <a:t>3. مرحلة تصميم التفاعل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عنصر نائب لرقم الشريحة 3"/>
          <p:cNvSpPr>
            <a:spLocks noGrp="1"/>
          </p:cNvSpPr>
          <p:nvPr>
            <p:ph type="sldNum" sz="quarter" idx="10"/>
          </p:nvPr>
        </p:nvSpPr>
        <p:spPr bwMode="auto">
          <a:noFill/>
          <a:ln>
            <a:miter lim="800000"/>
            <a:headEnd/>
            <a:tailEnd/>
          </a:ln>
        </p:spPr>
        <p:txBody>
          <a:bodyPr/>
          <a:lstStyle/>
          <a:p>
            <a:fld id="{6B5BC281-4EA2-4A56-A2F7-1F32EC7FD5DA}" type="slidenum">
              <a:rPr lang="ar-SA" smtClean="0">
                <a:cs typeface="Arial" pitchFamily="34" charset="0"/>
              </a:rPr>
              <a:pPr/>
              <a:t>206</a:t>
            </a:fld>
            <a:endParaRPr lang="en-US" smtClean="0">
              <a:cs typeface="Arial" pitchFamily="34" charset="0"/>
            </a:endParaRPr>
          </a:p>
        </p:txBody>
      </p:sp>
      <p:sp>
        <p:nvSpPr>
          <p:cNvPr id="37891" name="Rectangle 1"/>
          <p:cNvSpPr>
            <a:spLocks noChangeArrowheads="1"/>
          </p:cNvSpPr>
          <p:nvPr/>
        </p:nvSpPr>
        <p:spPr bwMode="auto">
          <a:xfrm>
            <a:off x="395288" y="1743075"/>
            <a:ext cx="9129712" cy="3970338"/>
          </a:xfrm>
          <a:prstGeom prst="rect">
            <a:avLst/>
          </a:prstGeom>
          <a:noFill/>
          <a:ln w="9525">
            <a:noFill/>
            <a:miter lim="800000"/>
            <a:headEnd/>
            <a:tailEnd/>
          </a:ln>
        </p:spPr>
        <p:txBody>
          <a:bodyPr anchor="ctr">
            <a:spAutoFit/>
          </a:bodyPr>
          <a:lstStyle/>
          <a:p>
            <a:pPr algn="justLow">
              <a:buFontTx/>
              <a:buChar char="•"/>
            </a:pPr>
            <a:r>
              <a:rPr lang="en-US" sz="2800">
                <a:solidFill>
                  <a:srgbClr val="FFFF00"/>
                </a:solidFill>
                <a:latin typeface="Times New Roman" pitchFamily="18" charset="0"/>
                <a:ea typeface="Times New Roman" pitchFamily="18" charset="0"/>
                <a:cs typeface="Traditional Arabic" pitchFamily="18" charset="-78"/>
              </a:rPr>
              <a:t> </a:t>
            </a:r>
            <a:r>
              <a:rPr lang="ar-SA" sz="2800" b="1">
                <a:solidFill>
                  <a:srgbClr val="3333CC"/>
                </a:solidFill>
                <a:latin typeface="Times New Roman" pitchFamily="18" charset="0"/>
                <a:ea typeface="Times New Roman" pitchFamily="18" charset="0"/>
                <a:cs typeface="Traditional Arabic" pitchFamily="18" charset="-78"/>
              </a:rPr>
              <a:t>تحديد خريطة الإبحار أو السير في البرنامج:</a:t>
            </a:r>
            <a:endParaRPr lang="en-US" sz="1200" b="1">
              <a:solidFill>
                <a:srgbClr val="3333CC"/>
              </a:solidFill>
            </a:endParaRPr>
          </a:p>
          <a:p>
            <a:pPr algn="justLow" eaLnBrk="0" hangingPunct="0"/>
            <a:r>
              <a:rPr lang="ar-SA" sz="2800">
                <a:latin typeface="Times New Roman" pitchFamily="18" charset="0"/>
                <a:cs typeface="Traditional Arabic" pitchFamily="18" charset="-78"/>
              </a:rPr>
              <a:t>تعتبر خريطة الإبحار أو السير في البرنامج </a:t>
            </a:r>
            <a:r>
              <a:rPr lang="ar-SA" sz="2800">
                <a:solidFill>
                  <a:srgbClr val="FF0000"/>
                </a:solidFill>
                <a:latin typeface="Times New Roman" pitchFamily="18" charset="0"/>
                <a:cs typeface="Traditional Arabic" pitchFamily="18" charset="-78"/>
              </a:rPr>
              <a:t>وسيلة عرض بصري لتوضيح المسارات وطريقة تعامل المتعلم مع البرنامج، </a:t>
            </a:r>
            <a:r>
              <a:rPr lang="ar-SA" sz="2800">
                <a:latin typeface="Times New Roman" pitchFamily="18" charset="0"/>
                <a:cs typeface="Traditional Arabic" pitchFamily="18" charset="-78"/>
              </a:rPr>
              <a:t>وكذلك تحديد مواصفات العمل وبدائله في البرنامج مثل عرض بعض المعلومات، أو تقديم بعض الأسئلة أو اختيار بعض الإجابات، أو تخطى أو تكرار أو الاستمرار في درس ما، كما تعمل على تحديد نقاط البداية والنهاية والتفريعات الحادثة في البرنامج.</a:t>
            </a:r>
            <a:endParaRPr lang="en-US" sz="1200"/>
          </a:p>
          <a:p>
            <a:pPr algn="justLow" eaLnBrk="0" hangingPunct="0"/>
            <a:r>
              <a:rPr lang="ar-SA" sz="2800">
                <a:latin typeface="Times New Roman" pitchFamily="18" charset="0"/>
                <a:cs typeface="Traditional Arabic" pitchFamily="18" charset="-78"/>
              </a:rPr>
              <a:t>وفى ضوء التصميمات المتعددة لبرامج الحاسوب التعليمية يوجد أسلوبان للسير أو الإبحار في البرنامج هما:</a:t>
            </a:r>
            <a:endParaRPr lang="en-US" sz="1200"/>
          </a:p>
          <a:p>
            <a:pPr algn="justLow" eaLnBrk="0" hangingPunct="0"/>
            <a:r>
              <a:rPr lang="ar-SA" sz="2800">
                <a:latin typeface="Times New Roman" pitchFamily="18" charset="0"/>
                <a:cs typeface="Traditional Arabic" pitchFamily="18" charset="-78"/>
              </a:rPr>
              <a:t>أ. الأسلوب الخطى:</a:t>
            </a:r>
            <a:endParaRPr lang="en-US" sz="1200"/>
          </a:p>
          <a:p>
            <a:pPr algn="justLow" eaLnBrk="0" hangingPunct="0"/>
            <a:r>
              <a:rPr lang="ar-SA" sz="2800">
                <a:latin typeface="Times New Roman" pitchFamily="18" charset="0"/>
                <a:cs typeface="Traditional Arabic" pitchFamily="18" charset="-78"/>
              </a:rPr>
              <a:t>ب. الأسلوب المتفرع:</a:t>
            </a:r>
            <a:endParaRPr lang="en-US" sz="1200"/>
          </a:p>
        </p:txBody>
      </p:sp>
      <p:sp>
        <p:nvSpPr>
          <p:cNvPr id="5" name="عنوان 1"/>
          <p:cNvSpPr txBox="1">
            <a:spLocks/>
          </p:cNvSpPr>
          <p:nvPr/>
        </p:nvSpPr>
        <p:spPr>
          <a:xfrm>
            <a:off x="4648200" y="215900"/>
            <a:ext cx="4648200" cy="1079500"/>
          </a:xfrm>
          <a:prstGeom prst="rect">
            <a:avLst/>
          </a:prstGeom>
        </p:spPr>
        <p:txBody>
          <a:bodyPr anchor="ctr">
            <a:normAutofit/>
          </a:bodyPr>
          <a:lstStyle/>
          <a:p>
            <a:pPr algn="ctr" fontAlgn="auto">
              <a:spcAft>
                <a:spcPts val="0"/>
              </a:spcAft>
              <a:defRPr/>
            </a:pPr>
            <a:r>
              <a:rPr lang="ar-SA" sz="4600" b="1" dirty="0">
                <a:solidFill>
                  <a:srgbClr val="FF0000"/>
                </a:solidFill>
                <a:latin typeface="+mj-lt"/>
                <a:ea typeface="+mj-ea"/>
                <a:cs typeface="Traditional Arabic" pitchFamily="2" charset="-78"/>
              </a:rPr>
              <a:t>3. مرحلة تصميم التفاعل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عنصر نائب لرقم الشريحة 3"/>
          <p:cNvSpPr>
            <a:spLocks noGrp="1"/>
          </p:cNvSpPr>
          <p:nvPr>
            <p:ph type="sldNum" sz="quarter" idx="10"/>
          </p:nvPr>
        </p:nvSpPr>
        <p:spPr bwMode="auto">
          <a:noFill/>
          <a:ln>
            <a:miter lim="800000"/>
            <a:headEnd/>
            <a:tailEnd/>
          </a:ln>
        </p:spPr>
        <p:txBody>
          <a:bodyPr/>
          <a:lstStyle/>
          <a:p>
            <a:fld id="{A215635B-7A5D-412C-BCAF-0A56E728F8DC}" type="slidenum">
              <a:rPr lang="ar-SA" smtClean="0">
                <a:cs typeface="Arial" pitchFamily="34" charset="0"/>
              </a:rPr>
              <a:pPr/>
              <a:t>207</a:t>
            </a:fld>
            <a:endParaRPr lang="en-US" smtClean="0">
              <a:cs typeface="Arial" pitchFamily="34" charset="0"/>
            </a:endParaRPr>
          </a:p>
        </p:txBody>
      </p:sp>
      <p:sp>
        <p:nvSpPr>
          <p:cNvPr id="38915" name="Rectangle 1"/>
          <p:cNvSpPr>
            <a:spLocks noChangeArrowheads="1"/>
          </p:cNvSpPr>
          <p:nvPr/>
        </p:nvSpPr>
        <p:spPr bwMode="auto">
          <a:xfrm>
            <a:off x="360363" y="1712913"/>
            <a:ext cx="8936037" cy="3970337"/>
          </a:xfrm>
          <a:prstGeom prst="rect">
            <a:avLst/>
          </a:prstGeom>
          <a:noFill/>
          <a:ln w="9525">
            <a:noFill/>
            <a:miter lim="800000"/>
            <a:headEnd/>
            <a:tailEnd/>
          </a:ln>
        </p:spPr>
        <p:txBody>
          <a:bodyPr anchor="ctr">
            <a:spAutoFit/>
          </a:bodyPr>
          <a:lstStyle/>
          <a:p>
            <a:pPr algn="justLow">
              <a:buFontTx/>
              <a:buChar char="•"/>
            </a:pPr>
            <a:r>
              <a:rPr lang="ar-SA" sz="3600">
                <a:solidFill>
                  <a:srgbClr val="3333CC"/>
                </a:solidFill>
                <a:latin typeface="Times New Roman" pitchFamily="18" charset="0"/>
                <a:ea typeface="Times New Roman" pitchFamily="18" charset="0"/>
                <a:cs typeface="Traditional Arabic" pitchFamily="18" charset="-78"/>
              </a:rPr>
              <a:t>اختيار الاستراتيجيات التعليمية: </a:t>
            </a:r>
            <a:endParaRPr lang="en-US" sz="1600">
              <a:solidFill>
                <a:srgbClr val="3333CC"/>
              </a:solidFill>
              <a:ea typeface="Times New Roman" pitchFamily="18" charset="0"/>
              <a:cs typeface="Traditional Arabic" pitchFamily="18" charset="-78"/>
            </a:endParaRPr>
          </a:p>
          <a:p>
            <a:pPr algn="justLow" eaLnBrk="0" hangingPunct="0"/>
            <a:r>
              <a:rPr lang="ar-SA" sz="3600">
                <a:latin typeface="Times New Roman" pitchFamily="18" charset="0"/>
                <a:ea typeface="Times New Roman" pitchFamily="18" charset="0"/>
                <a:cs typeface="Traditional Arabic" pitchFamily="18" charset="-78"/>
              </a:rPr>
              <a:t>وتتمثل في تحديد نوع الإستراتيجية أو الأنماط التعليمية المستخدمة في تصميم البرنامج سواء كانت إستراتيجية التدريب والممارسة, أو التدريس الخصوصي الفردي, أو المحاكاة والنمذجة, أو حل المشكلات, أو الألعاب التعليمية,, وأيضاً اختيار الاستراتيجيات والمداخل التدريسية في ضوء نظريات التعلم المختلفة بشكل يُساعد المتعلمين على تحقيق الأهداف التعليمية التي يسعى البرنامج إلى تحقيقها.</a:t>
            </a:r>
            <a:endParaRPr lang="ar-SA" sz="4000"/>
          </a:p>
        </p:txBody>
      </p:sp>
      <p:sp>
        <p:nvSpPr>
          <p:cNvPr id="5" name="عنوان 1"/>
          <p:cNvSpPr txBox="1">
            <a:spLocks/>
          </p:cNvSpPr>
          <p:nvPr/>
        </p:nvSpPr>
        <p:spPr>
          <a:xfrm>
            <a:off x="3352800" y="215900"/>
            <a:ext cx="5867400" cy="1079500"/>
          </a:xfrm>
          <a:prstGeom prst="rect">
            <a:avLst/>
          </a:prstGeom>
        </p:spPr>
        <p:txBody>
          <a:bodyPr anchor="ctr">
            <a:normAutofit/>
          </a:bodyPr>
          <a:lstStyle/>
          <a:p>
            <a:pPr algn="ctr" fontAlgn="auto">
              <a:spcAft>
                <a:spcPts val="0"/>
              </a:spcAft>
              <a:defRPr/>
            </a:pPr>
            <a:r>
              <a:rPr lang="ar-SA" sz="4600" b="1" dirty="0">
                <a:solidFill>
                  <a:srgbClr val="FF0000"/>
                </a:solidFill>
                <a:latin typeface="+mj-lt"/>
                <a:ea typeface="+mj-ea"/>
                <a:cs typeface="Traditional Arabic" pitchFamily="2" charset="-78"/>
              </a:rPr>
              <a:t>3. مرحلة تصميم التفاعل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14339" name="Slide Number Placeholder 2"/>
          <p:cNvSpPr>
            <a:spLocks noGrp="1"/>
          </p:cNvSpPr>
          <p:nvPr>
            <p:ph type="sldNum" sz="quarter" idx="10"/>
          </p:nvPr>
        </p:nvSpPr>
        <p:spPr bwMode="auto">
          <a:noFill/>
          <a:ln>
            <a:miter lim="800000"/>
            <a:headEnd/>
            <a:tailEnd/>
          </a:ln>
        </p:spPr>
        <p:txBody>
          <a:bodyPr/>
          <a:lstStyle/>
          <a:p>
            <a:fld id="{D210B3C1-4025-4EF8-B7D8-27963946CD87}" type="slidenum">
              <a:rPr lang="ar-SA" smtClean="0">
                <a:cs typeface="Arial" pitchFamily="34" charset="0"/>
              </a:rPr>
              <a:pPr/>
              <a:t>208</a:t>
            </a:fld>
            <a:endParaRPr lang="en-US" smtClean="0">
              <a:cs typeface="Arial" pitchFamily="34" charset="0"/>
            </a:endParaRPr>
          </a:p>
        </p:txBody>
      </p:sp>
      <p:sp>
        <p:nvSpPr>
          <p:cNvPr id="5" name="عنوان 1"/>
          <p:cNvSpPr txBox="1">
            <a:spLocks/>
          </p:cNvSpPr>
          <p:nvPr/>
        </p:nvSpPr>
        <p:spPr bwMode="auto">
          <a:xfrm>
            <a:off x="579438" y="3233738"/>
            <a:ext cx="8640762" cy="1871662"/>
          </a:xfrm>
          <a:prstGeom prst="rect">
            <a:avLst/>
          </a:prstGeom>
          <a:noFill/>
          <a:ln w="9525">
            <a:noFill/>
            <a:miter lim="800000"/>
            <a:headEnd/>
            <a:tailEnd/>
          </a:ln>
        </p:spPr>
        <p:txBody>
          <a:bodyPr anchor="ctr"/>
          <a:lstStyle/>
          <a:p>
            <a:pPr algn="ctr" fontAlgn="auto">
              <a:spcAft>
                <a:spcPts val="0"/>
              </a:spcAft>
              <a:defRPr/>
            </a:pPr>
            <a:r>
              <a:rPr lang="ar-SA" sz="3600" b="1" spc="50" dirty="0">
                <a:ln w="11430"/>
                <a:solidFill>
                  <a:srgbClr val="313B4A"/>
                </a:solidFill>
                <a:effectLst>
                  <a:outerShdw blurRad="76200" dist="50800" dir="5400000" algn="tl" rotWithShape="0">
                    <a:srgbClr val="000000">
                      <a:alpha val="65000"/>
                    </a:srgbClr>
                  </a:outerShdw>
                </a:effectLst>
              </a:rPr>
              <a:t/>
            </a:r>
            <a:br>
              <a:rPr lang="ar-SA" sz="3600" b="1" spc="50" dirty="0">
                <a:ln w="11430"/>
                <a:solidFill>
                  <a:srgbClr val="313B4A"/>
                </a:solidFill>
                <a:effectLst>
                  <a:outerShdw blurRad="76200" dist="50800" dir="5400000" algn="tl" rotWithShape="0">
                    <a:srgbClr val="000000">
                      <a:alpha val="65000"/>
                    </a:srgbClr>
                  </a:outerShdw>
                </a:effectLst>
              </a:rPr>
            </a:br>
            <a:r>
              <a:rPr lang="ar-SA" sz="3600" b="1" spc="50" dirty="0">
                <a:ln w="11430"/>
                <a:solidFill>
                  <a:srgbClr val="313B4A"/>
                </a:solidFill>
                <a:effectLst>
                  <a:outerShdw blurRad="76200" dist="50800" dir="5400000" algn="tl" rotWithShape="0">
                    <a:srgbClr val="000000">
                      <a:alpha val="65000"/>
                    </a:srgbClr>
                  </a:outerShdw>
                </a:effectLst>
              </a:rPr>
              <a:t>تصميم وإنتاج البرمجيات التعليمية متعددة الوسائط (2)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algn="ctr" eaLnBrk="1" hangingPunct="1"/>
            <a:r>
              <a:rPr lang="ar-SA" smtClean="0">
                <a:solidFill>
                  <a:schemeClr val="tx1"/>
                </a:solidFill>
                <a:cs typeface="Arial" pitchFamily="34" charset="0"/>
              </a:rPr>
              <a:t>محاور المحاضرة</a:t>
            </a:r>
            <a:endParaRPr lang="en-US" smtClean="0">
              <a:solidFill>
                <a:schemeClr val="tx1"/>
              </a:solidFill>
              <a:cs typeface="Arial" pitchFamily="34" charset="0"/>
            </a:endParaRPr>
          </a:p>
        </p:txBody>
      </p:sp>
      <p:sp>
        <p:nvSpPr>
          <p:cNvPr id="15363" name="Content Placeholder 2"/>
          <p:cNvSpPr>
            <a:spLocks noGrp="1"/>
          </p:cNvSpPr>
          <p:nvPr>
            <p:ph idx="1"/>
          </p:nvPr>
        </p:nvSpPr>
        <p:spPr>
          <a:xfrm>
            <a:off x="381000" y="1493838"/>
            <a:ext cx="8915400" cy="4525962"/>
          </a:xfrm>
        </p:spPr>
        <p:txBody>
          <a:bodyPr/>
          <a:lstStyle/>
          <a:p>
            <a:pPr algn="justLow" rtl="1" eaLnBrk="1" hangingPunct="1"/>
            <a:endParaRPr lang="ar-SA" smtClean="0">
              <a:cs typeface="Arial" pitchFamily="34" charset="0"/>
            </a:endParaRPr>
          </a:p>
          <a:p>
            <a:pPr algn="justLow" rtl="1" eaLnBrk="1" hangingPunct="1"/>
            <a:r>
              <a:rPr lang="ar-SA" smtClean="0">
                <a:cs typeface="Arial" pitchFamily="34" charset="0"/>
              </a:rPr>
              <a:t>- مرحلة تصميم التفاعل</a:t>
            </a:r>
          </a:p>
          <a:p>
            <a:pPr algn="justLow" rtl="1" eaLnBrk="1" hangingPunct="1">
              <a:buFontTx/>
              <a:buChar char="-"/>
            </a:pPr>
            <a:r>
              <a:rPr lang="ar-SA" smtClean="0">
                <a:cs typeface="Arial" pitchFamily="34" charset="0"/>
              </a:rPr>
              <a:t>مرحلة الإنتاج</a:t>
            </a:r>
          </a:p>
          <a:p>
            <a:pPr algn="justLow" rtl="1" eaLnBrk="1" hangingPunct="1">
              <a:buFontTx/>
              <a:buChar char="-"/>
            </a:pPr>
            <a:r>
              <a:rPr lang="ar-SA" smtClean="0">
                <a:cs typeface="Arial" pitchFamily="34" charset="0"/>
              </a:rPr>
              <a:t> مرحلة التقويم</a:t>
            </a:r>
            <a:endParaRPr lang="en-US" smtClean="0">
              <a:cs typeface="Arial" pitchFamily="34" charset="0"/>
            </a:endParaRPr>
          </a:p>
        </p:txBody>
      </p:sp>
      <p:sp>
        <p:nvSpPr>
          <p:cNvPr id="15364" name="Slide Number Placeholder 3"/>
          <p:cNvSpPr>
            <a:spLocks noGrp="1"/>
          </p:cNvSpPr>
          <p:nvPr>
            <p:ph type="sldNum" sz="quarter" idx="10"/>
          </p:nvPr>
        </p:nvSpPr>
        <p:spPr bwMode="auto">
          <a:noFill/>
          <a:ln>
            <a:miter lim="800000"/>
            <a:headEnd/>
            <a:tailEnd/>
          </a:ln>
        </p:spPr>
        <p:txBody>
          <a:bodyPr/>
          <a:lstStyle/>
          <a:p>
            <a:fld id="{7BF10C4B-3F09-4E65-BDB3-6C1BCC74F33C}" type="slidenum">
              <a:rPr lang="ar-SA" smtClean="0">
                <a:cs typeface="Arial" pitchFamily="34" charset="0"/>
              </a:rPr>
              <a:pPr/>
              <a:t>209</a:t>
            </a:fld>
            <a:endParaRPr lang="en-US" smtClean="0">
              <a:cs typeface="Arial" pitchFamily="34" charset="0"/>
            </a:endParaRP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صر نائب لرقم الشريحة 3"/>
          <p:cNvSpPr>
            <a:spLocks noGrp="1"/>
          </p:cNvSpPr>
          <p:nvPr>
            <p:ph type="sldNum" sz="quarter" idx="10"/>
          </p:nvPr>
        </p:nvSpPr>
        <p:spPr bwMode="auto">
          <a:noFill/>
          <a:ln>
            <a:miter lim="800000"/>
            <a:headEnd/>
            <a:tailEnd/>
          </a:ln>
        </p:spPr>
        <p:txBody>
          <a:bodyPr/>
          <a:lstStyle/>
          <a:p>
            <a:fld id="{4DBA3430-FE23-4978-88F3-E9931D0CC076}" type="slidenum">
              <a:rPr lang="ar-SA" smtClean="0">
                <a:cs typeface="Arial" pitchFamily="34" charset="0"/>
              </a:rPr>
              <a:pPr/>
              <a:t>210</a:t>
            </a:fld>
            <a:endParaRPr lang="en-US" smtClean="0">
              <a:cs typeface="Arial" pitchFamily="34" charset="0"/>
            </a:endParaRPr>
          </a:p>
        </p:txBody>
      </p:sp>
      <p:sp>
        <p:nvSpPr>
          <p:cNvPr id="16387" name="Rectangle 1"/>
          <p:cNvSpPr>
            <a:spLocks noChangeArrowheads="1"/>
          </p:cNvSpPr>
          <p:nvPr/>
        </p:nvSpPr>
        <p:spPr bwMode="auto">
          <a:xfrm>
            <a:off x="287338" y="2000250"/>
            <a:ext cx="9313862" cy="3108325"/>
          </a:xfrm>
          <a:prstGeom prst="rect">
            <a:avLst/>
          </a:prstGeom>
          <a:noFill/>
          <a:ln w="9525">
            <a:noFill/>
            <a:miter lim="800000"/>
            <a:headEnd/>
            <a:tailEnd/>
          </a:ln>
        </p:spPr>
        <p:txBody>
          <a:bodyPr anchor="ctr">
            <a:spAutoFit/>
          </a:bodyPr>
          <a:lstStyle/>
          <a:p>
            <a:pPr>
              <a:buFontTx/>
              <a:buChar char="•"/>
            </a:pPr>
            <a:r>
              <a:rPr lang="ar-SA" sz="2800">
                <a:solidFill>
                  <a:srgbClr val="3333CC"/>
                </a:solidFill>
                <a:latin typeface="Times New Roman" pitchFamily="18" charset="0"/>
                <a:ea typeface="Times New Roman" pitchFamily="18" charset="0"/>
                <a:cs typeface="Traditional Arabic" pitchFamily="18" charset="-78"/>
              </a:rPr>
              <a:t>تصميم سيناريو البرنامج:</a:t>
            </a:r>
            <a:endParaRPr lang="en-US" sz="1200">
              <a:solidFill>
                <a:srgbClr val="3333CC"/>
              </a:solidFill>
              <a:ea typeface="Times New Roman" pitchFamily="18" charset="0"/>
              <a:cs typeface="Traditional Arabic" pitchFamily="18" charset="-78"/>
            </a:endParaRPr>
          </a:p>
          <a:p>
            <a:pPr eaLnBrk="0" hangingPunct="0"/>
            <a:r>
              <a:rPr lang="ar-SA" sz="2800">
                <a:latin typeface="Times New Roman" pitchFamily="18" charset="0"/>
                <a:ea typeface="Times New Roman" pitchFamily="18" charset="0"/>
                <a:cs typeface="Traditional Arabic" pitchFamily="18" charset="-78"/>
              </a:rPr>
              <a:t>هذه الخطوة ترتبط بتصميم كل ما يظهر على شاشة الحاسوب أثناء استخدام المتعلم للبرنامج، سواء أكان نصاً مكتوباً، وصوراً ثابتة ومتحركة، ورسومات ثابتة ومتحركة، وسماع صوت وموسيقى، بالإضافة إلى أنماط الاستجابة التي من خلالها يتفاعل المتعلم مع البرنامج، ونمط التغذية الراجعة، وأساليب التحكم، وكيفية التفرع إلى إطارات بديلة.</a:t>
            </a:r>
          </a:p>
          <a:p>
            <a:pPr eaLnBrk="0" hangingPunct="0"/>
            <a:r>
              <a:rPr lang="ar-SA" sz="2800">
                <a:latin typeface="Times New Roman" pitchFamily="18" charset="0"/>
                <a:ea typeface="Times New Roman" pitchFamily="18" charset="0"/>
                <a:cs typeface="Traditional Arabic" pitchFamily="18" charset="-78"/>
              </a:rPr>
              <a:t>وسيناريو البرنامج يتضمن أربعة أعمدة رئيسية هي رقم الإطار(الشاشة)، الجانب المرئي، الجانب المسموع، ووصف الإطار.</a:t>
            </a:r>
            <a:r>
              <a:rPr lang="en-US" sz="1200"/>
              <a:t> </a:t>
            </a:r>
            <a:endParaRPr lang="en-US" sz="3200"/>
          </a:p>
        </p:txBody>
      </p:sp>
      <p:sp>
        <p:nvSpPr>
          <p:cNvPr id="5" name="عنوان 1"/>
          <p:cNvSpPr txBox="1">
            <a:spLocks/>
          </p:cNvSpPr>
          <p:nvPr/>
        </p:nvSpPr>
        <p:spPr>
          <a:xfrm>
            <a:off x="3124200" y="215900"/>
            <a:ext cx="6172200" cy="1079500"/>
          </a:xfrm>
          <a:prstGeom prst="rect">
            <a:avLst/>
          </a:prstGeom>
        </p:spPr>
        <p:txBody>
          <a:bodyPr anchor="ctr">
            <a:normAutofit/>
          </a:bodyPr>
          <a:lstStyle/>
          <a:p>
            <a:pPr algn="ctr" fontAlgn="auto">
              <a:spcAft>
                <a:spcPts val="0"/>
              </a:spcAft>
              <a:defRPr/>
            </a:pPr>
            <a:r>
              <a:rPr lang="ar-SA" sz="4600" b="1" dirty="0">
                <a:solidFill>
                  <a:srgbClr val="FF0000"/>
                </a:solidFill>
                <a:latin typeface="+mj-lt"/>
                <a:ea typeface="+mj-ea"/>
                <a:cs typeface="Traditional Arabic" pitchFamily="2" charset="-78"/>
              </a:rPr>
              <a:t>3. مرحلة تصميم التفاعل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رقم الشريحة 3"/>
          <p:cNvSpPr>
            <a:spLocks noGrp="1"/>
          </p:cNvSpPr>
          <p:nvPr>
            <p:ph type="sldNum" sz="quarter" idx="10"/>
          </p:nvPr>
        </p:nvSpPr>
        <p:spPr bwMode="auto">
          <a:noFill/>
          <a:ln>
            <a:miter lim="800000"/>
            <a:headEnd/>
            <a:tailEnd/>
          </a:ln>
        </p:spPr>
        <p:txBody>
          <a:bodyPr/>
          <a:lstStyle/>
          <a:p>
            <a:fld id="{2D8A2507-83A2-473C-B3CB-D38BA590590B}" type="slidenum">
              <a:rPr lang="ar-SA" smtClean="0">
                <a:cs typeface="Arial" pitchFamily="34" charset="0"/>
              </a:rPr>
              <a:pPr/>
              <a:t>211</a:t>
            </a:fld>
            <a:endParaRPr lang="en-US" smtClean="0">
              <a:cs typeface="Arial" pitchFamily="34" charset="0"/>
            </a:endParaRPr>
          </a:p>
        </p:txBody>
      </p:sp>
      <p:sp>
        <p:nvSpPr>
          <p:cNvPr id="17411" name="مستطيل 2"/>
          <p:cNvSpPr>
            <a:spLocks noChangeArrowheads="1"/>
          </p:cNvSpPr>
          <p:nvPr/>
        </p:nvSpPr>
        <p:spPr bwMode="auto">
          <a:xfrm>
            <a:off x="476250" y="1741488"/>
            <a:ext cx="8820150" cy="1077912"/>
          </a:xfrm>
          <a:prstGeom prst="rect">
            <a:avLst/>
          </a:prstGeom>
          <a:noFill/>
          <a:ln w="9525">
            <a:noFill/>
            <a:miter lim="800000"/>
            <a:headEnd/>
            <a:tailEnd/>
          </a:ln>
        </p:spPr>
        <p:txBody>
          <a:bodyPr>
            <a:spAutoFit/>
          </a:bodyPr>
          <a:lstStyle/>
          <a:p>
            <a:pPr eaLnBrk="0" hangingPunct="0"/>
            <a:r>
              <a:rPr lang="ar-SA" sz="3200" b="1">
                <a:solidFill>
                  <a:srgbClr val="3333CC"/>
                </a:solidFill>
                <a:latin typeface="Times New Roman" pitchFamily="18" charset="0"/>
                <a:ea typeface="Times New Roman" pitchFamily="18" charset="0"/>
                <a:cs typeface="Traditional Arabic" pitchFamily="18" charset="-78"/>
              </a:rPr>
              <a:t>وسيناريو البرنامج يتضمن أربعة أعمدة رئيسية هي رقم الإطار(الشاشة)، الجانب المرئي، الجانب المسموع، ووصف الإطار.</a:t>
            </a:r>
            <a:r>
              <a:rPr lang="en-US" sz="1400" b="1">
                <a:solidFill>
                  <a:srgbClr val="3333CC"/>
                </a:solidFill>
                <a:ea typeface="Times New Roman" pitchFamily="18" charset="0"/>
                <a:cs typeface="Traditional Arabic" pitchFamily="18" charset="-78"/>
              </a:rPr>
              <a:t> </a:t>
            </a:r>
            <a:endParaRPr lang="en-US" sz="3600" b="1">
              <a:solidFill>
                <a:srgbClr val="3333CC"/>
              </a:solidFill>
              <a:ea typeface="Times New Roman" pitchFamily="18" charset="0"/>
              <a:cs typeface="Traditional Arabic" pitchFamily="18" charset="-78"/>
            </a:endParaRPr>
          </a:p>
        </p:txBody>
      </p:sp>
      <p:sp>
        <p:nvSpPr>
          <p:cNvPr id="17412" name="Rectangle 1"/>
          <p:cNvSpPr>
            <a:spLocks noChangeArrowheads="1"/>
          </p:cNvSpPr>
          <p:nvPr/>
        </p:nvSpPr>
        <p:spPr bwMode="auto">
          <a:xfrm>
            <a:off x="696913" y="3119438"/>
            <a:ext cx="8675687" cy="2062162"/>
          </a:xfrm>
          <a:prstGeom prst="rect">
            <a:avLst/>
          </a:prstGeom>
          <a:noFill/>
          <a:ln w="9525">
            <a:noFill/>
            <a:miter lim="800000"/>
            <a:headEnd/>
            <a:tailEnd/>
          </a:ln>
        </p:spPr>
        <p:txBody>
          <a:bodyPr anchor="ctr">
            <a:spAutoFit/>
          </a:bodyPr>
          <a:lstStyle/>
          <a:p>
            <a:pPr algn="justLow"/>
            <a:r>
              <a:rPr lang="ar-SA" sz="3200" b="1">
                <a:latin typeface="Times New Roman" pitchFamily="18" charset="0"/>
                <a:ea typeface="Times New Roman" pitchFamily="18" charset="0"/>
                <a:cs typeface="Traditional Arabic" pitchFamily="18" charset="-78"/>
              </a:rPr>
              <a:t>العمود الأول: رقم الإطار (الشاشة)</a:t>
            </a:r>
            <a:endParaRPr lang="en-US" sz="1400">
              <a:ea typeface="Times New Roman" pitchFamily="18" charset="0"/>
              <a:cs typeface="Traditional Arabic" pitchFamily="18" charset="-78"/>
            </a:endParaRPr>
          </a:p>
          <a:p>
            <a:pPr algn="justLow" eaLnBrk="0" hangingPunct="0"/>
            <a:r>
              <a:rPr lang="ar-SA" sz="3200">
                <a:latin typeface="Times New Roman" pitchFamily="18" charset="0"/>
                <a:ea typeface="Times New Roman" pitchFamily="18" charset="0"/>
                <a:cs typeface="Traditional Arabic" pitchFamily="18" charset="-78"/>
              </a:rPr>
              <a:t>يتم فيه تحديد رقم لكل شاشة أو إطار داخل البرمجية, بحيث تأخذ كل شاشة رقماً وحيداً, مع ملاحظة أن ترقيم الشاشات أو الإطارات الفرعية يتفرع من الترقيم الرئيسي ولا يأخذ نفس الترقيم الأساسي.</a:t>
            </a:r>
            <a:endParaRPr lang="ar-SA" sz="3600"/>
          </a:p>
        </p:txBody>
      </p:sp>
      <p:sp>
        <p:nvSpPr>
          <p:cNvPr id="6" name="عنوان 1"/>
          <p:cNvSpPr txBox="1">
            <a:spLocks/>
          </p:cNvSpPr>
          <p:nvPr/>
        </p:nvSpPr>
        <p:spPr>
          <a:xfrm>
            <a:off x="3048000" y="139700"/>
            <a:ext cx="6248400" cy="1079500"/>
          </a:xfrm>
          <a:prstGeom prst="rect">
            <a:avLst/>
          </a:prstGeom>
        </p:spPr>
        <p:txBody>
          <a:bodyPr anchor="ctr">
            <a:normAutofit/>
          </a:bodyPr>
          <a:lstStyle/>
          <a:p>
            <a:pPr algn="ctr" fontAlgn="auto">
              <a:spcAft>
                <a:spcPts val="0"/>
              </a:spcAft>
              <a:defRPr/>
            </a:pPr>
            <a:r>
              <a:rPr lang="ar-SA" sz="4600" b="1" dirty="0">
                <a:solidFill>
                  <a:srgbClr val="FF0000"/>
                </a:solidFill>
                <a:latin typeface="+mj-lt"/>
                <a:ea typeface="+mj-ea"/>
                <a:cs typeface="Traditional Arabic" pitchFamily="2" charset="-78"/>
              </a:rPr>
              <a:t>3. مرحلة تصميم التفاعل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10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3"/>
          <p:cNvSpPr>
            <a:spLocks noGrp="1"/>
          </p:cNvSpPr>
          <p:nvPr>
            <p:ph type="sldNum" sz="quarter" idx="10"/>
          </p:nvPr>
        </p:nvSpPr>
        <p:spPr bwMode="auto">
          <a:noFill/>
          <a:ln>
            <a:miter lim="800000"/>
            <a:headEnd/>
            <a:tailEnd/>
          </a:ln>
        </p:spPr>
        <p:txBody>
          <a:bodyPr/>
          <a:lstStyle/>
          <a:p>
            <a:fld id="{7C56C89C-27CD-4CFF-A451-890B735BD2B8}" type="slidenum">
              <a:rPr lang="ar-SA" smtClean="0">
                <a:cs typeface="Arial" pitchFamily="34" charset="0"/>
              </a:rPr>
              <a:pPr/>
              <a:t>212</a:t>
            </a:fld>
            <a:endParaRPr lang="en-US" smtClean="0">
              <a:cs typeface="Arial" pitchFamily="34" charset="0"/>
            </a:endParaRPr>
          </a:p>
        </p:txBody>
      </p:sp>
      <p:sp>
        <p:nvSpPr>
          <p:cNvPr id="18435" name="Rectangle 1"/>
          <p:cNvSpPr>
            <a:spLocks noChangeArrowheads="1"/>
          </p:cNvSpPr>
          <p:nvPr/>
        </p:nvSpPr>
        <p:spPr bwMode="auto">
          <a:xfrm>
            <a:off x="368300" y="1592263"/>
            <a:ext cx="9156700" cy="3970337"/>
          </a:xfrm>
          <a:prstGeom prst="rect">
            <a:avLst/>
          </a:prstGeom>
          <a:noFill/>
          <a:ln w="9525">
            <a:noFill/>
            <a:miter lim="800000"/>
            <a:headEnd/>
            <a:tailEnd/>
          </a:ln>
        </p:spPr>
        <p:txBody>
          <a:bodyPr anchor="ctr">
            <a:spAutoFit/>
          </a:bodyPr>
          <a:lstStyle/>
          <a:p>
            <a:pPr algn="justLow"/>
            <a:r>
              <a:rPr lang="ar-SA" sz="2800" b="1">
                <a:latin typeface="Times New Roman" pitchFamily="18" charset="0"/>
                <a:ea typeface="Times New Roman" pitchFamily="18" charset="0"/>
                <a:cs typeface="Traditional Arabic" pitchFamily="18" charset="-78"/>
              </a:rPr>
              <a:t>العمود الثاني: الجانب المرئي</a:t>
            </a:r>
            <a:endParaRPr lang="en-US" sz="1200">
              <a:ea typeface="Times New Roman" pitchFamily="18" charset="0"/>
              <a:cs typeface="Traditional Arabic" pitchFamily="18" charset="-78"/>
            </a:endParaRPr>
          </a:p>
          <a:p>
            <a:pPr algn="justLow" eaLnBrk="0" hangingPunct="0"/>
            <a:r>
              <a:rPr lang="ar-SA" sz="2800">
                <a:latin typeface="Times New Roman" pitchFamily="18" charset="0"/>
                <a:ea typeface="Times New Roman" pitchFamily="18" charset="0"/>
                <a:cs typeface="Traditional Arabic" pitchFamily="18" charset="-78"/>
              </a:rPr>
              <a:t>وفيه يتم عرض كل المثيرات البصرية التي تظهر على الشاشة في لحظة ما سواء أكان نصاً مكتوباً، وصوراً ثابتة وصوراً متحركة (لقطات فيديو)، أو سؤال يقدم للمتعلم حول نقطة تعليمية في البرنامج، أو إجابة المتعلم على هذا السؤال، أو معلومات التغذية الراجعة، أو تعليمات تُقدم للمتعلم حول كيفية السير في البرنامج.</a:t>
            </a:r>
            <a:endParaRPr lang="en-US" sz="1200"/>
          </a:p>
          <a:p>
            <a:pPr algn="justLow" eaLnBrk="0" hangingPunct="0"/>
            <a:r>
              <a:rPr lang="ar-SA" sz="2800" b="1">
                <a:latin typeface="Times New Roman" pitchFamily="18" charset="0"/>
                <a:cs typeface="Traditional Arabic" pitchFamily="18" charset="-78"/>
              </a:rPr>
              <a:t>العمود الثالث: الجانب المسموع</a:t>
            </a:r>
            <a:endParaRPr lang="en-US" sz="1200"/>
          </a:p>
          <a:p>
            <a:pPr algn="justLow" eaLnBrk="0" hangingPunct="0"/>
            <a:r>
              <a:rPr lang="ar-SA" sz="2800">
                <a:latin typeface="Times New Roman" pitchFamily="18" charset="0"/>
                <a:cs typeface="Traditional Arabic" pitchFamily="18" charset="-78"/>
              </a:rPr>
              <a:t>وفيه يتم تحديد كل الأصوات والموسيقى والمؤثرات الصوتية المرتبطة بالإطار في لحظة ما, وكذلك المؤثرات الصوتية التي ترتبط بالتغذية الراجعة الإيجابية أو السلبية, ويفضل تثبيتها طوال عرض البرمجية بحيث ترتبط لدى المتعلم بالاستجابتين.</a:t>
            </a:r>
            <a:endParaRPr lang="ar-SA" sz="3200"/>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رقم الشريحة 3"/>
          <p:cNvSpPr>
            <a:spLocks noGrp="1"/>
          </p:cNvSpPr>
          <p:nvPr>
            <p:ph type="sldNum" sz="quarter" idx="10"/>
          </p:nvPr>
        </p:nvSpPr>
        <p:spPr bwMode="auto">
          <a:noFill/>
          <a:ln>
            <a:miter lim="800000"/>
            <a:headEnd/>
            <a:tailEnd/>
          </a:ln>
        </p:spPr>
        <p:txBody>
          <a:bodyPr/>
          <a:lstStyle/>
          <a:p>
            <a:fld id="{9D182C2D-7D69-412F-B884-945918EC2792}" type="slidenum">
              <a:rPr lang="ar-SA" smtClean="0">
                <a:cs typeface="Arial" pitchFamily="34" charset="0"/>
              </a:rPr>
              <a:pPr/>
              <a:t>213</a:t>
            </a:fld>
            <a:endParaRPr lang="en-US" smtClean="0">
              <a:cs typeface="Arial" pitchFamily="34" charset="0"/>
            </a:endParaRPr>
          </a:p>
        </p:txBody>
      </p:sp>
      <p:sp>
        <p:nvSpPr>
          <p:cNvPr id="19459" name="Rectangle 1"/>
          <p:cNvSpPr>
            <a:spLocks noChangeArrowheads="1"/>
          </p:cNvSpPr>
          <p:nvPr/>
        </p:nvSpPr>
        <p:spPr bwMode="auto">
          <a:xfrm>
            <a:off x="152400" y="1454150"/>
            <a:ext cx="9461500" cy="4032250"/>
          </a:xfrm>
          <a:prstGeom prst="rect">
            <a:avLst/>
          </a:prstGeom>
          <a:noFill/>
          <a:ln w="9525">
            <a:noFill/>
            <a:miter lim="800000"/>
            <a:headEnd/>
            <a:tailEnd/>
          </a:ln>
        </p:spPr>
        <p:txBody>
          <a:bodyPr anchor="ctr">
            <a:spAutoFit/>
          </a:bodyPr>
          <a:lstStyle/>
          <a:p>
            <a:pPr algn="justLow"/>
            <a:r>
              <a:rPr lang="ar-SA" sz="3200" b="1">
                <a:latin typeface="Times New Roman" pitchFamily="18" charset="0"/>
                <a:ea typeface="Times New Roman" pitchFamily="18" charset="0"/>
                <a:cs typeface="Traditional Arabic" pitchFamily="18" charset="-78"/>
              </a:rPr>
              <a:t>العمود الرابع: وصف الإطار</a:t>
            </a:r>
            <a:endParaRPr lang="en-US" sz="3200" b="1">
              <a:ea typeface="Times New Roman" pitchFamily="18" charset="0"/>
              <a:cs typeface="Traditional Arabic" pitchFamily="18" charset="-78"/>
            </a:endParaRPr>
          </a:p>
          <a:p>
            <a:pPr algn="justLow" eaLnBrk="0" hangingPunct="0"/>
            <a:r>
              <a:rPr lang="ar-SA" sz="3200">
                <a:latin typeface="Times New Roman" pitchFamily="18" charset="0"/>
                <a:ea typeface="Times New Roman" pitchFamily="18" charset="0"/>
                <a:cs typeface="Traditional Arabic" pitchFamily="18" charset="-78"/>
              </a:rPr>
              <a:t>وفى هذا الجانب يتم تحديد التالي:</a:t>
            </a:r>
            <a:endParaRPr lang="en-US" sz="3200"/>
          </a:p>
          <a:p>
            <a:pPr algn="justLow" eaLnBrk="0" hangingPunct="0">
              <a:buFontTx/>
              <a:buChar char="•"/>
            </a:pPr>
            <a:r>
              <a:rPr lang="ar-SA" sz="3200">
                <a:latin typeface="Times New Roman" pitchFamily="18" charset="0"/>
                <a:cs typeface="Traditional Arabic" pitchFamily="18" charset="-78"/>
              </a:rPr>
              <a:t>وصف لكيفية ظهور الإطار. </a:t>
            </a:r>
            <a:endParaRPr lang="en-US" sz="3200"/>
          </a:p>
          <a:p>
            <a:pPr algn="justLow" eaLnBrk="0" hangingPunct="0">
              <a:buFontTx/>
              <a:buChar char="•"/>
            </a:pPr>
            <a:r>
              <a:rPr lang="ar-SA" sz="3200">
                <a:latin typeface="Times New Roman" pitchFamily="18" charset="0"/>
                <a:cs typeface="Traditional Arabic" pitchFamily="18" charset="-78"/>
              </a:rPr>
              <a:t>وصف البدائل</a:t>
            </a:r>
            <a:endParaRPr lang="en-US" sz="3200"/>
          </a:p>
          <a:p>
            <a:pPr algn="justLow" eaLnBrk="0" hangingPunct="0">
              <a:buFontTx/>
              <a:buChar char="•"/>
            </a:pPr>
            <a:r>
              <a:rPr lang="ar-SA" sz="3200">
                <a:latin typeface="Times New Roman" pitchFamily="18" charset="0"/>
                <a:cs typeface="Traditional Arabic" pitchFamily="18" charset="-78"/>
              </a:rPr>
              <a:t>وصف عمليات التفاعل التي تحدث من قِبل المتعلم, وكيفية استجابة المتعلم لها</a:t>
            </a:r>
            <a:endParaRPr lang="en-US" sz="3200"/>
          </a:p>
          <a:p>
            <a:pPr algn="justLow" eaLnBrk="0" hangingPunct="0">
              <a:buFontTx/>
              <a:buChar char="•"/>
            </a:pPr>
            <a:r>
              <a:rPr lang="ar-SA" sz="3200">
                <a:latin typeface="Times New Roman" pitchFamily="18" charset="0"/>
                <a:cs typeface="Traditional Arabic" pitchFamily="18" charset="-78"/>
              </a:rPr>
              <a:t>وصف الحركة في الحالات التي تُقدم فيها رسوماً متحركة، وزمن استمرار هذه الحركة ومتى تتوقف.</a:t>
            </a:r>
            <a:endParaRPr lang="en-US" sz="3200"/>
          </a:p>
          <a:p>
            <a:pPr algn="justLow" eaLnBrk="0" hangingPunct="0">
              <a:buFontTx/>
              <a:buChar char="•"/>
            </a:pPr>
            <a:r>
              <a:rPr lang="ar-SA" sz="3200">
                <a:latin typeface="Times New Roman" pitchFamily="18" charset="0"/>
                <a:cs typeface="Traditional Arabic" pitchFamily="18" charset="-78"/>
              </a:rPr>
              <a:t>زمن الإطار:وفيه يتم تحديد زمن بقاء الإطار ثابتاً على الشاشة</a:t>
            </a:r>
            <a:endParaRPr lang="ar-SA" sz="3200"/>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رقم الشريحة 3"/>
          <p:cNvSpPr>
            <a:spLocks noGrp="1"/>
          </p:cNvSpPr>
          <p:nvPr>
            <p:ph type="sldNum" sz="quarter" idx="10"/>
          </p:nvPr>
        </p:nvSpPr>
        <p:spPr bwMode="auto">
          <a:noFill/>
          <a:ln>
            <a:miter lim="800000"/>
            <a:headEnd/>
            <a:tailEnd/>
          </a:ln>
        </p:spPr>
        <p:txBody>
          <a:bodyPr/>
          <a:lstStyle/>
          <a:p>
            <a:fld id="{6A8174AE-8FC5-4BF8-BC19-7179C3442E95}" type="slidenum">
              <a:rPr lang="ar-SA" smtClean="0">
                <a:cs typeface="Arial" pitchFamily="34" charset="0"/>
              </a:rPr>
              <a:pPr/>
              <a:t>214</a:t>
            </a:fld>
            <a:endParaRPr lang="en-US" smtClean="0">
              <a:cs typeface="Arial" pitchFamily="34" charset="0"/>
            </a:endParaRPr>
          </a:p>
        </p:txBody>
      </p:sp>
      <p:sp>
        <p:nvSpPr>
          <p:cNvPr id="20483" name="Rectangle 1"/>
          <p:cNvSpPr>
            <a:spLocks noChangeArrowheads="1"/>
          </p:cNvSpPr>
          <p:nvPr/>
        </p:nvSpPr>
        <p:spPr bwMode="auto">
          <a:xfrm>
            <a:off x="292100" y="1752600"/>
            <a:ext cx="9232900" cy="3046413"/>
          </a:xfrm>
          <a:prstGeom prst="rect">
            <a:avLst/>
          </a:prstGeom>
          <a:noFill/>
          <a:ln w="9525">
            <a:noFill/>
            <a:miter lim="800000"/>
            <a:headEnd/>
            <a:tailEnd/>
          </a:ln>
        </p:spPr>
        <p:txBody>
          <a:bodyPr anchor="ctr">
            <a:spAutoFit/>
          </a:bodyPr>
          <a:lstStyle/>
          <a:p>
            <a:pPr algn="justLow">
              <a:buFontTx/>
              <a:buChar char="•"/>
            </a:pPr>
            <a:r>
              <a:rPr lang="ar-SA" sz="3200" b="1">
                <a:solidFill>
                  <a:srgbClr val="3333CC"/>
                </a:solidFill>
                <a:cs typeface="Traditional Arabic" pitchFamily="18" charset="-78"/>
              </a:rPr>
              <a:t>تصميم واجهة التفاعل (شاشات البرنامج):</a:t>
            </a:r>
            <a:endParaRPr lang="en-US" sz="3200" b="1">
              <a:solidFill>
                <a:srgbClr val="3333CC"/>
              </a:solidFill>
              <a:cs typeface="Traditional Arabic" pitchFamily="18" charset="-78"/>
            </a:endParaRPr>
          </a:p>
          <a:p>
            <a:pPr algn="justLow" eaLnBrk="0" hangingPunct="0"/>
            <a:r>
              <a:rPr lang="ar-SA" sz="3200">
                <a:cs typeface="Traditional Arabic" pitchFamily="18" charset="-78"/>
              </a:rPr>
              <a:t>والمقصود بتصميم واجهة التفاعل هو تصميم (شاشات البرنامج)، والتي تعتبر الواجهة التي يتعامل معها المتعلم بما تحتويه من نصوص مكتوبة، ورسومات  وصورثابتة أو متحركة،،والأزرار المرسومة والقوائم التي يتعامل معها المتعلم. ويجب التأكيد على أن تصميم الشاشة بشكل جيد يساعد المتعلم على التعامل مع البرنامج بكفاءة وبدون الوقوع في حيرة بالغة كما يخضع تصميم الشاشة لمعاير فنية و تعليمية عديدة, </a:t>
            </a:r>
          </a:p>
        </p:txBody>
      </p:sp>
      <p:sp>
        <p:nvSpPr>
          <p:cNvPr id="5" name="عنوان 1"/>
          <p:cNvSpPr txBox="1">
            <a:spLocks/>
          </p:cNvSpPr>
          <p:nvPr/>
        </p:nvSpPr>
        <p:spPr>
          <a:xfrm>
            <a:off x="1447800" y="215900"/>
            <a:ext cx="7772400" cy="1079500"/>
          </a:xfrm>
          <a:prstGeom prst="rect">
            <a:avLst/>
          </a:prstGeom>
        </p:spPr>
        <p:txBody>
          <a:bodyPr anchor="ctr">
            <a:normAutofit/>
          </a:bodyPr>
          <a:lstStyle/>
          <a:p>
            <a:pPr algn="ctr" fontAlgn="auto">
              <a:spcAft>
                <a:spcPts val="0"/>
              </a:spcAft>
              <a:defRPr/>
            </a:pPr>
            <a:r>
              <a:rPr lang="ar-SA" sz="4600" dirty="0">
                <a:solidFill>
                  <a:srgbClr val="FF0000"/>
                </a:solidFill>
                <a:latin typeface="+mj-lt"/>
                <a:ea typeface="+mj-ea"/>
                <a:cs typeface="Traditional Arabic" pitchFamily="2" charset="-78"/>
              </a:rPr>
              <a:t>3. مرحلة تصميم التفاعل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رقم الشريحة 3"/>
          <p:cNvSpPr>
            <a:spLocks noGrp="1"/>
          </p:cNvSpPr>
          <p:nvPr>
            <p:ph type="sldNum" sz="quarter" idx="10"/>
          </p:nvPr>
        </p:nvSpPr>
        <p:spPr bwMode="auto">
          <a:noFill/>
          <a:ln>
            <a:miter lim="800000"/>
            <a:headEnd/>
            <a:tailEnd/>
          </a:ln>
        </p:spPr>
        <p:txBody>
          <a:bodyPr/>
          <a:lstStyle/>
          <a:p>
            <a:fld id="{E62C0566-A102-4090-B616-AEE929320234}" type="slidenum">
              <a:rPr lang="ar-SA" smtClean="0">
                <a:cs typeface="Arial" pitchFamily="34" charset="0"/>
              </a:rPr>
              <a:pPr/>
              <a:t>215</a:t>
            </a:fld>
            <a:endParaRPr lang="en-US" smtClean="0">
              <a:cs typeface="Arial" pitchFamily="34" charset="0"/>
            </a:endParaRPr>
          </a:p>
        </p:txBody>
      </p:sp>
      <p:sp>
        <p:nvSpPr>
          <p:cNvPr id="21507" name="Rectangle 1"/>
          <p:cNvSpPr>
            <a:spLocks noChangeArrowheads="1"/>
          </p:cNvSpPr>
          <p:nvPr/>
        </p:nvSpPr>
        <p:spPr bwMode="auto">
          <a:xfrm>
            <a:off x="292100" y="1724025"/>
            <a:ext cx="9080500" cy="2062163"/>
          </a:xfrm>
          <a:prstGeom prst="rect">
            <a:avLst/>
          </a:prstGeom>
          <a:noFill/>
          <a:ln w="9525">
            <a:noFill/>
            <a:miter lim="800000"/>
            <a:headEnd/>
            <a:tailEnd/>
          </a:ln>
        </p:spPr>
        <p:txBody>
          <a:bodyPr anchor="ctr">
            <a:spAutoFit/>
          </a:bodyPr>
          <a:lstStyle/>
          <a:p>
            <a:pPr algn="justLow">
              <a:buFontTx/>
              <a:buChar char="•"/>
            </a:pPr>
            <a:r>
              <a:rPr lang="ar-SA" sz="3200">
                <a:solidFill>
                  <a:srgbClr val="3333CC"/>
                </a:solidFill>
                <a:latin typeface="Times New Roman" pitchFamily="18" charset="0"/>
                <a:ea typeface="Times New Roman" pitchFamily="18" charset="0"/>
                <a:cs typeface="Traditional Arabic" pitchFamily="18" charset="-78"/>
              </a:rPr>
              <a:t>تصميم وسائل تقديم المحتوى التعليمي للبرنامج:</a:t>
            </a:r>
            <a:endParaRPr lang="en-US" sz="1400">
              <a:solidFill>
                <a:srgbClr val="3333CC"/>
              </a:solidFill>
              <a:ea typeface="Times New Roman" pitchFamily="18" charset="0"/>
              <a:cs typeface="Traditional Arabic" pitchFamily="18" charset="-78"/>
            </a:endParaRPr>
          </a:p>
          <a:p>
            <a:pPr algn="justLow" eaLnBrk="0" hangingPunct="0"/>
            <a:r>
              <a:rPr lang="ar-SA" sz="3200">
                <a:latin typeface="Times New Roman" pitchFamily="18" charset="0"/>
                <a:ea typeface="Times New Roman" pitchFamily="18" charset="0"/>
                <a:cs typeface="Traditional Arabic" pitchFamily="18" charset="-78"/>
              </a:rPr>
              <a:t>في هذه الخطوة يتم تحديد واختيار الوسائل الأكثر مناسبة لتقديم المحتوى التعليمي للبرنامج، وذلك في ضوء أسس ومعايير اختيار الوسائل التعليمية، ويمكن تقسيم وسائل تقديم المحتوى التعليمي للبرنامج إلى ما يلي:</a:t>
            </a:r>
            <a:endParaRPr lang="ar-SA" sz="3600"/>
          </a:p>
        </p:txBody>
      </p:sp>
      <p:sp>
        <p:nvSpPr>
          <p:cNvPr id="5" name="عنوان 1"/>
          <p:cNvSpPr txBox="1">
            <a:spLocks/>
          </p:cNvSpPr>
          <p:nvPr/>
        </p:nvSpPr>
        <p:spPr>
          <a:xfrm>
            <a:off x="1295400" y="188913"/>
            <a:ext cx="7772400" cy="1079500"/>
          </a:xfrm>
          <a:prstGeom prst="rect">
            <a:avLst/>
          </a:prstGeom>
        </p:spPr>
        <p:txBody>
          <a:bodyPr anchor="ctr">
            <a:normAutofit/>
          </a:bodyPr>
          <a:lstStyle/>
          <a:p>
            <a:pPr algn="ctr" fontAlgn="auto">
              <a:spcAft>
                <a:spcPts val="0"/>
              </a:spcAft>
              <a:defRPr/>
            </a:pPr>
            <a:r>
              <a:rPr lang="ar-SA" sz="4600" dirty="0">
                <a:solidFill>
                  <a:srgbClr val="FF0000"/>
                </a:solidFill>
                <a:latin typeface="+mj-lt"/>
                <a:ea typeface="+mj-ea"/>
                <a:cs typeface="Traditional Arabic" pitchFamily="2" charset="-78"/>
              </a:rPr>
              <a:t>3. مرحلة تصميم التفاعل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رقم الشريحة 3"/>
          <p:cNvSpPr>
            <a:spLocks noGrp="1"/>
          </p:cNvSpPr>
          <p:nvPr>
            <p:ph type="sldNum" sz="quarter" idx="10"/>
          </p:nvPr>
        </p:nvSpPr>
        <p:spPr bwMode="auto">
          <a:noFill/>
          <a:ln>
            <a:miter lim="800000"/>
            <a:headEnd/>
            <a:tailEnd/>
          </a:ln>
        </p:spPr>
        <p:txBody>
          <a:bodyPr/>
          <a:lstStyle/>
          <a:p>
            <a:fld id="{923405C8-1CD9-437C-B733-0D7248CA68B3}" type="slidenum">
              <a:rPr lang="ar-SA" smtClean="0">
                <a:cs typeface="Arial" pitchFamily="34" charset="0"/>
              </a:rPr>
              <a:pPr/>
              <a:t>216</a:t>
            </a:fld>
            <a:endParaRPr lang="en-US" smtClean="0">
              <a:cs typeface="Arial" pitchFamily="34" charset="0"/>
            </a:endParaRPr>
          </a:p>
        </p:txBody>
      </p:sp>
      <p:sp>
        <p:nvSpPr>
          <p:cNvPr id="22531" name="Rectangle 1"/>
          <p:cNvSpPr>
            <a:spLocks noChangeArrowheads="1"/>
          </p:cNvSpPr>
          <p:nvPr/>
        </p:nvSpPr>
        <p:spPr bwMode="auto">
          <a:xfrm>
            <a:off x="287338" y="1466850"/>
            <a:ext cx="9237662" cy="4400550"/>
          </a:xfrm>
          <a:prstGeom prst="rect">
            <a:avLst/>
          </a:prstGeom>
          <a:noFill/>
          <a:ln w="9525">
            <a:noFill/>
            <a:miter lim="800000"/>
            <a:headEnd/>
            <a:tailEnd/>
          </a:ln>
        </p:spPr>
        <p:txBody>
          <a:bodyPr anchor="ctr">
            <a:spAutoFit/>
          </a:bodyPr>
          <a:lstStyle/>
          <a:p>
            <a:pPr algn="justLow">
              <a:tabLst>
                <a:tab pos="228600" algn="l"/>
              </a:tabLst>
            </a:pPr>
            <a:r>
              <a:rPr lang="ar-SA" sz="2800" b="1">
                <a:solidFill>
                  <a:srgbClr val="3333CC"/>
                </a:solidFill>
                <a:ea typeface="Times New Roman" pitchFamily="18" charset="0"/>
                <a:cs typeface="Traditional Arabic" pitchFamily="18" charset="-78"/>
              </a:rPr>
              <a:t>أ. النصوص المكتوية </a:t>
            </a:r>
            <a:r>
              <a:rPr lang="en-US" sz="2800" b="1">
                <a:solidFill>
                  <a:srgbClr val="3333CC"/>
                </a:solidFill>
                <a:ea typeface="Times New Roman" pitchFamily="18" charset="0"/>
                <a:cs typeface="Traditional Arabic" pitchFamily="18" charset="-78"/>
              </a:rPr>
              <a:t>Text</a:t>
            </a:r>
            <a:r>
              <a:rPr lang="ar-SA" sz="2800" b="1">
                <a:solidFill>
                  <a:srgbClr val="3333CC"/>
                </a:solidFill>
                <a:ea typeface="Times New Roman" pitchFamily="18" charset="0"/>
                <a:cs typeface="Traditional Arabic" pitchFamily="18" charset="-78"/>
              </a:rPr>
              <a:t>:</a:t>
            </a:r>
            <a:endParaRPr lang="en-US" sz="1200" b="1">
              <a:solidFill>
                <a:srgbClr val="3333CC"/>
              </a:solidFill>
            </a:endParaRPr>
          </a:p>
          <a:p>
            <a:pPr algn="justLow" eaLnBrk="0" hangingPunct="0">
              <a:tabLst>
                <a:tab pos="228600" algn="l"/>
              </a:tabLst>
            </a:pPr>
            <a:r>
              <a:rPr lang="ar-SA" sz="2800">
                <a:cs typeface="Traditional Arabic" pitchFamily="18" charset="-78"/>
              </a:rPr>
              <a:t>وعند تصميم النصوص المكتوبة يجب مراعاة الأسس التالية: </a:t>
            </a:r>
            <a:endParaRPr lang="en-US" sz="1200"/>
          </a:p>
          <a:p>
            <a:pPr algn="justLow" eaLnBrk="0" hangingPunct="0">
              <a:buFontTx/>
              <a:buChar char="•"/>
              <a:tabLst>
                <a:tab pos="228600" algn="l"/>
              </a:tabLst>
            </a:pPr>
            <a:r>
              <a:rPr lang="ar-SA" sz="2800">
                <a:cs typeface="Traditional Arabic" pitchFamily="18" charset="-78"/>
              </a:rPr>
              <a:t>صياغة المحتوى في شكل جمل بسيطة وفى شكل نقاط رئيسية تجذب انتباه المتعلم، من خلال بعض </a:t>
            </a:r>
            <a:r>
              <a:rPr lang="ar-SA" sz="2800">
                <a:solidFill>
                  <a:srgbClr val="3333CC"/>
                </a:solidFill>
                <a:cs typeface="Traditional Arabic" pitchFamily="18" charset="-78"/>
              </a:rPr>
              <a:t>ا</a:t>
            </a:r>
            <a:r>
              <a:rPr lang="ar-SA" sz="2800">
                <a:cs typeface="Traditional Arabic" pitchFamily="18" charset="-78"/>
              </a:rPr>
              <a:t>لطرق منها استخدام النص المائل والسميك، وغير ذلك من أساليب جذب الانتباه، </a:t>
            </a:r>
            <a:endParaRPr lang="en-US" sz="1200"/>
          </a:p>
          <a:p>
            <a:pPr algn="justLow" eaLnBrk="0" hangingPunct="0">
              <a:buFontTx/>
              <a:buChar char="•"/>
              <a:tabLst>
                <a:tab pos="228600" algn="l"/>
              </a:tabLst>
            </a:pPr>
            <a:r>
              <a:rPr lang="ar-SA" sz="2800">
                <a:cs typeface="Traditional Arabic" pitchFamily="18" charset="-78"/>
              </a:rPr>
              <a:t>عدم استخدام عدد كبير من الخطوط بمقاسات مختلفة، حيث يؤدى ذلك إلى تشتيت ذهن المتعلم، </a:t>
            </a:r>
            <a:endParaRPr lang="en-US" sz="1200"/>
          </a:p>
          <a:p>
            <a:pPr algn="justLow" eaLnBrk="0" hangingPunct="0">
              <a:buFontTx/>
              <a:buChar char="•"/>
              <a:tabLst>
                <a:tab pos="228600" algn="l"/>
              </a:tabLst>
            </a:pPr>
            <a:r>
              <a:rPr lang="ar-SA" sz="2800">
                <a:cs typeface="Traditional Arabic" pitchFamily="18" charset="-78"/>
              </a:rPr>
              <a:t>عدم استخدام النصوص الملونة بكثرة دون الحاجة إليها، مع مراعاة تناسب لون النص مع لون خلفيته.</a:t>
            </a:r>
            <a:endParaRPr lang="en-US" sz="1200"/>
          </a:p>
          <a:p>
            <a:pPr algn="justLow" eaLnBrk="0" hangingPunct="0">
              <a:buFontTx/>
              <a:buChar char="•"/>
              <a:tabLst>
                <a:tab pos="228600" algn="l"/>
              </a:tabLst>
            </a:pPr>
            <a:r>
              <a:rPr lang="ar-SA" sz="2800">
                <a:cs typeface="Traditional Arabic" pitchFamily="18" charset="-78"/>
              </a:rPr>
              <a:t>إعطاء النصوص المكتوبة مساحة مناسبة على الشاشة باعتبارها وسيلة أساسية في تقديم موضوع التعلم. على سبيل المثال، وضعها في النصف الأيمن من الشاشة والصور والرسومات مجاورة لها في النصف الأيسر من الشاشة.</a:t>
            </a:r>
            <a:endParaRPr lang="ar-SA" sz="3200"/>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رقم الشريحة 3"/>
          <p:cNvSpPr>
            <a:spLocks noGrp="1"/>
          </p:cNvSpPr>
          <p:nvPr>
            <p:ph type="sldNum" sz="quarter" idx="10"/>
          </p:nvPr>
        </p:nvSpPr>
        <p:spPr bwMode="auto">
          <a:noFill/>
          <a:ln>
            <a:miter lim="800000"/>
            <a:headEnd/>
            <a:tailEnd/>
          </a:ln>
        </p:spPr>
        <p:txBody>
          <a:bodyPr/>
          <a:lstStyle/>
          <a:p>
            <a:fld id="{72457CBB-C11D-48AE-94D6-BE95D51EF581}" type="slidenum">
              <a:rPr lang="ar-SA" smtClean="0">
                <a:cs typeface="Arial" pitchFamily="34" charset="0"/>
              </a:rPr>
              <a:pPr/>
              <a:t>217</a:t>
            </a:fld>
            <a:endParaRPr lang="en-US" smtClean="0">
              <a:cs typeface="Arial" pitchFamily="34" charset="0"/>
            </a:endParaRPr>
          </a:p>
        </p:txBody>
      </p:sp>
      <p:sp>
        <p:nvSpPr>
          <p:cNvPr id="23555" name="Rectangle 1"/>
          <p:cNvSpPr>
            <a:spLocks noChangeArrowheads="1"/>
          </p:cNvSpPr>
          <p:nvPr/>
        </p:nvSpPr>
        <p:spPr bwMode="auto">
          <a:xfrm>
            <a:off x="215900" y="1468438"/>
            <a:ext cx="9309100" cy="4154487"/>
          </a:xfrm>
          <a:prstGeom prst="rect">
            <a:avLst/>
          </a:prstGeom>
          <a:noFill/>
          <a:ln w="9525">
            <a:noFill/>
            <a:miter lim="800000"/>
            <a:headEnd/>
            <a:tailEnd/>
          </a:ln>
        </p:spPr>
        <p:txBody>
          <a:bodyPr anchor="ctr">
            <a:spAutoFit/>
          </a:bodyPr>
          <a:lstStyle/>
          <a:p>
            <a:pPr algn="justLow">
              <a:tabLst>
                <a:tab pos="228600" algn="l"/>
              </a:tabLst>
            </a:pPr>
            <a:r>
              <a:rPr lang="ar-SA" sz="3200" b="1">
                <a:solidFill>
                  <a:srgbClr val="3333CC"/>
                </a:solidFill>
                <a:latin typeface="Times New Roman" pitchFamily="18" charset="0"/>
                <a:ea typeface="Times New Roman" pitchFamily="18" charset="0"/>
                <a:cs typeface="Traditional Arabic" pitchFamily="18" charset="-78"/>
              </a:rPr>
              <a:t>ب. الصور الفوتوغرافية والرسومات الخطية</a:t>
            </a:r>
            <a:endParaRPr lang="en-US" sz="1400">
              <a:solidFill>
                <a:srgbClr val="3333CC"/>
              </a:solidFill>
              <a:ea typeface="Times New Roman" pitchFamily="18" charset="0"/>
              <a:cs typeface="Traditional Arabic" pitchFamily="18" charset="-78"/>
            </a:endParaRPr>
          </a:p>
          <a:p>
            <a:pPr algn="justLow" eaLnBrk="0" hangingPunct="0">
              <a:tabLst>
                <a:tab pos="228600" algn="l"/>
              </a:tabLst>
            </a:pPr>
            <a:r>
              <a:rPr lang="ar-SA" sz="3200">
                <a:latin typeface="Times New Roman" pitchFamily="18" charset="0"/>
                <a:ea typeface="Times New Roman" pitchFamily="18" charset="0"/>
                <a:cs typeface="Traditional Arabic" pitchFamily="18" charset="-78"/>
              </a:rPr>
              <a:t>تتميز بمزايا عديدة منها: </a:t>
            </a:r>
            <a:endParaRPr lang="en-US" sz="1400"/>
          </a:p>
          <a:p>
            <a:pPr algn="justLow" eaLnBrk="0" hangingPunct="0">
              <a:buFontTx/>
              <a:buChar char="•"/>
              <a:tabLst>
                <a:tab pos="228600" algn="l"/>
              </a:tabLst>
            </a:pPr>
            <a:r>
              <a:rPr lang="ar-SA" sz="3200">
                <a:latin typeface="Times New Roman" pitchFamily="18" charset="0"/>
                <a:cs typeface="Traditional Arabic" pitchFamily="18" charset="-78"/>
              </a:rPr>
              <a:t>أنها تقدم أوصافا دقيقة للأشياء الحقيقية.</a:t>
            </a:r>
            <a:endParaRPr lang="en-US" sz="1400"/>
          </a:p>
          <a:p>
            <a:pPr algn="justLow" eaLnBrk="0" hangingPunct="0">
              <a:buFontTx/>
              <a:buChar char="•"/>
              <a:tabLst>
                <a:tab pos="228600" algn="l"/>
              </a:tabLst>
            </a:pPr>
            <a:r>
              <a:rPr lang="ar-SA" sz="3200">
                <a:cs typeface="Traditional Arabic" pitchFamily="18" charset="-78"/>
              </a:rPr>
              <a:t>تظهر علاقة البعد من خلال عمل العدسات والأفلام،وفي الرسم اليدوي، والرسم بالألوان عن طريق المنظور والتقريب.</a:t>
            </a:r>
            <a:endParaRPr lang="en-US" sz="1400"/>
          </a:p>
          <a:p>
            <a:pPr algn="justLow" eaLnBrk="0" hangingPunct="0">
              <a:buFontTx/>
              <a:buChar char="•"/>
              <a:tabLst>
                <a:tab pos="228600" algn="l"/>
              </a:tabLst>
            </a:pPr>
            <a:r>
              <a:rPr lang="ar-SA" sz="3200">
                <a:cs typeface="Traditional Arabic" pitchFamily="18" charset="-78"/>
              </a:rPr>
              <a:t>تعطي معلومات كثيرة بوضوح وفي مساحات صغيرة.</a:t>
            </a:r>
            <a:endParaRPr lang="en-US" sz="1400"/>
          </a:p>
          <a:p>
            <a:pPr algn="justLow" eaLnBrk="0" hangingPunct="0">
              <a:buFontTx/>
              <a:buChar char="•"/>
              <a:tabLst>
                <a:tab pos="228600" algn="l"/>
              </a:tabLst>
            </a:pPr>
            <a:r>
              <a:rPr lang="ar-SA" sz="3200">
                <a:cs typeface="Traditional Arabic" pitchFamily="18" charset="-78"/>
              </a:rPr>
              <a:t>إهمال التفاصيل غير الهامة والتركز علي العلاقات والتفاصيل الأساسية.</a:t>
            </a:r>
            <a:endParaRPr lang="en-US" sz="1400"/>
          </a:p>
          <a:p>
            <a:pPr algn="justLow" eaLnBrk="0" hangingPunct="0">
              <a:buFontTx/>
              <a:buChar char="•"/>
              <a:tabLst>
                <a:tab pos="228600" algn="l"/>
              </a:tabLst>
            </a:pPr>
            <a:r>
              <a:rPr lang="ar-SA" sz="3200">
                <a:cs typeface="Traditional Arabic" pitchFamily="18" charset="-78"/>
              </a:rPr>
              <a:t>مألوفة لثقافات كثيرة، وغالبا ما تصنع وفقا لقواعد خاصة ويسهل تقليدها.</a:t>
            </a:r>
            <a:endParaRPr lang="ar-SA" sz="3600"/>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رقم الشريحة 3"/>
          <p:cNvSpPr>
            <a:spLocks noGrp="1"/>
          </p:cNvSpPr>
          <p:nvPr>
            <p:ph type="sldNum" sz="quarter" idx="10"/>
          </p:nvPr>
        </p:nvSpPr>
        <p:spPr bwMode="auto">
          <a:noFill/>
          <a:ln>
            <a:miter lim="800000"/>
            <a:headEnd/>
            <a:tailEnd/>
          </a:ln>
        </p:spPr>
        <p:txBody>
          <a:bodyPr/>
          <a:lstStyle/>
          <a:p>
            <a:fld id="{5B045876-AFF5-4DD1-A099-14F1CDE4022E}" type="slidenum">
              <a:rPr lang="ar-SA" smtClean="0">
                <a:cs typeface="Arial" pitchFamily="34" charset="0"/>
              </a:rPr>
              <a:pPr/>
              <a:t>218</a:t>
            </a:fld>
            <a:endParaRPr lang="en-US" smtClean="0">
              <a:cs typeface="Arial" pitchFamily="34" charset="0"/>
            </a:endParaRPr>
          </a:p>
        </p:txBody>
      </p:sp>
      <p:sp>
        <p:nvSpPr>
          <p:cNvPr id="24579" name="Rectangle 1"/>
          <p:cNvSpPr>
            <a:spLocks noChangeArrowheads="1"/>
          </p:cNvSpPr>
          <p:nvPr/>
        </p:nvSpPr>
        <p:spPr bwMode="auto">
          <a:xfrm>
            <a:off x="144463" y="1800225"/>
            <a:ext cx="9456737" cy="3970338"/>
          </a:xfrm>
          <a:prstGeom prst="rect">
            <a:avLst/>
          </a:prstGeom>
          <a:noFill/>
          <a:ln w="9525">
            <a:noFill/>
            <a:miter lim="800000"/>
            <a:headEnd/>
            <a:tailEnd/>
          </a:ln>
        </p:spPr>
        <p:txBody>
          <a:bodyPr anchor="ctr">
            <a:spAutoFit/>
          </a:bodyPr>
          <a:lstStyle/>
          <a:p>
            <a:pPr algn="justLow">
              <a:tabLst>
                <a:tab pos="228600" algn="l"/>
              </a:tabLst>
            </a:pPr>
            <a:r>
              <a:rPr lang="ar-SA" sz="2400" b="1">
                <a:solidFill>
                  <a:srgbClr val="3333CC"/>
                </a:solidFill>
                <a:ea typeface="Times New Roman" pitchFamily="18" charset="0"/>
                <a:cs typeface="Traditional Arabic" pitchFamily="18" charset="-78"/>
              </a:rPr>
              <a:t>ويجب مراعاة بعض الأسس والمعايير الواجب توافرها في الصور والرسوم المستخدمة في تقديم المحتوى التعليمي للبرنامج، منها ما يلي</a:t>
            </a:r>
            <a:r>
              <a:rPr lang="ar-SA" sz="2400">
                <a:solidFill>
                  <a:srgbClr val="3333CC"/>
                </a:solidFill>
                <a:ea typeface="Times New Roman" pitchFamily="18" charset="0"/>
                <a:cs typeface="Traditional Arabic" pitchFamily="18" charset="-78"/>
              </a:rPr>
              <a:t>:</a:t>
            </a:r>
            <a:endParaRPr lang="en-US" sz="1100">
              <a:solidFill>
                <a:srgbClr val="3333CC"/>
              </a:solidFill>
              <a:ea typeface="Times New Roman" pitchFamily="18" charset="0"/>
              <a:cs typeface="Traditional Arabic" pitchFamily="18" charset="-78"/>
            </a:endParaRPr>
          </a:p>
          <a:p>
            <a:pPr algn="justLow" eaLnBrk="0" hangingPunct="0">
              <a:buFontTx/>
              <a:buChar char="•"/>
              <a:tabLst>
                <a:tab pos="228600" algn="l"/>
              </a:tabLst>
            </a:pPr>
            <a:r>
              <a:rPr lang="ar-SA" sz="2800">
                <a:ea typeface="Times New Roman" pitchFamily="18" charset="0"/>
                <a:cs typeface="Traditional Arabic" pitchFamily="18" charset="-78"/>
              </a:rPr>
              <a:t>مراعاة الدقة والواقعية والقدرة علي تحقيق الهدف المنشود.</a:t>
            </a:r>
            <a:endParaRPr lang="en-US" sz="1200"/>
          </a:p>
          <a:p>
            <a:pPr algn="justLow" eaLnBrk="0" hangingPunct="0">
              <a:buFontTx/>
              <a:buChar char="•"/>
              <a:tabLst>
                <a:tab pos="228600" algn="l"/>
              </a:tabLst>
            </a:pPr>
            <a:r>
              <a:rPr lang="ar-SA" sz="2800">
                <a:cs typeface="Traditional Arabic" pitchFamily="18" charset="-78"/>
              </a:rPr>
              <a:t>مراعاة الناحية الفنية في إنتاج الصورة من حيث الزوايا والخطوط واللون والوضوح.</a:t>
            </a:r>
            <a:endParaRPr lang="en-US" sz="1200"/>
          </a:p>
          <a:p>
            <a:pPr algn="justLow" eaLnBrk="0" hangingPunct="0">
              <a:buFontTx/>
              <a:buChar char="•"/>
              <a:tabLst>
                <a:tab pos="228600" algn="l"/>
              </a:tabLst>
            </a:pPr>
            <a:r>
              <a:rPr lang="ar-SA" sz="2800">
                <a:cs typeface="Traditional Arabic" pitchFamily="18" charset="-78"/>
              </a:rPr>
              <a:t>مراعاة القدرة علي إثارة التفكير لدي المتعلمين وتنمية مداركهم.</a:t>
            </a:r>
            <a:endParaRPr lang="en-US" sz="1200"/>
          </a:p>
          <a:p>
            <a:pPr algn="justLow" eaLnBrk="0" hangingPunct="0">
              <a:buFontTx/>
              <a:buChar char="•"/>
              <a:tabLst>
                <a:tab pos="228600" algn="l"/>
              </a:tabLst>
            </a:pPr>
            <a:r>
              <a:rPr lang="ar-SA" sz="2800">
                <a:cs typeface="Traditional Arabic" pitchFamily="18" charset="-78"/>
              </a:rPr>
              <a:t>مراعاة الحداثة بالنسبة للموضوع الذي يتناوله البرنامج.</a:t>
            </a:r>
            <a:endParaRPr lang="en-US" sz="1200"/>
          </a:p>
          <a:p>
            <a:pPr algn="justLow" eaLnBrk="0" hangingPunct="0">
              <a:buFontTx/>
              <a:buChar char="•"/>
              <a:tabLst>
                <a:tab pos="228600" algn="l"/>
              </a:tabLst>
            </a:pPr>
            <a:r>
              <a:rPr lang="ar-SA" sz="2800">
                <a:cs typeface="Traditional Arabic" pitchFamily="18" charset="-78"/>
              </a:rPr>
              <a:t>معالجة مفهوم واحد بوضوح، أي تكون بسيطة في تركيبها ومحتواها.</a:t>
            </a:r>
            <a:endParaRPr lang="en-US" sz="1200"/>
          </a:p>
          <a:p>
            <a:pPr algn="justLow" eaLnBrk="0" hangingPunct="0">
              <a:buFontTx/>
              <a:buChar char="•"/>
              <a:tabLst>
                <a:tab pos="228600" algn="l"/>
              </a:tabLst>
            </a:pPr>
            <a:r>
              <a:rPr lang="ar-SA" sz="2800">
                <a:cs typeface="Traditional Arabic" pitchFamily="18" charset="-78"/>
              </a:rPr>
              <a:t>أن تكون مناسبة لمستوي المتعلمين وأعمارهم الزمنية من حيث البساطة التفاصيل والألوان.</a:t>
            </a:r>
          </a:p>
          <a:p>
            <a:pPr algn="justLow" eaLnBrk="0" hangingPunct="0">
              <a:tabLst>
                <a:tab pos="228600" algn="l"/>
              </a:tabLst>
            </a:pPr>
            <a:endParaRPr lang="ar-SA" sz="3600"/>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رقم الشريحة 3"/>
          <p:cNvSpPr>
            <a:spLocks noGrp="1"/>
          </p:cNvSpPr>
          <p:nvPr>
            <p:ph type="sldNum" sz="quarter" idx="10"/>
          </p:nvPr>
        </p:nvSpPr>
        <p:spPr bwMode="auto">
          <a:noFill/>
          <a:ln>
            <a:miter lim="800000"/>
            <a:headEnd/>
            <a:tailEnd/>
          </a:ln>
        </p:spPr>
        <p:txBody>
          <a:bodyPr/>
          <a:lstStyle/>
          <a:p>
            <a:fld id="{17692469-A1E9-4624-BAB5-6F2B38B865AE}" type="slidenum">
              <a:rPr lang="ar-SA" smtClean="0">
                <a:cs typeface="Arial" pitchFamily="34" charset="0"/>
              </a:rPr>
              <a:pPr/>
              <a:t>219</a:t>
            </a:fld>
            <a:endParaRPr lang="en-US" smtClean="0">
              <a:cs typeface="Arial" pitchFamily="34" charset="0"/>
            </a:endParaRPr>
          </a:p>
        </p:txBody>
      </p:sp>
      <p:sp>
        <p:nvSpPr>
          <p:cNvPr id="25603" name="Rectangle 1"/>
          <p:cNvSpPr>
            <a:spLocks noChangeArrowheads="1"/>
          </p:cNvSpPr>
          <p:nvPr/>
        </p:nvSpPr>
        <p:spPr bwMode="auto">
          <a:xfrm>
            <a:off x="287338" y="1498600"/>
            <a:ext cx="9237662" cy="3600450"/>
          </a:xfrm>
          <a:prstGeom prst="rect">
            <a:avLst/>
          </a:prstGeom>
          <a:noFill/>
          <a:ln w="9525">
            <a:noFill/>
            <a:miter lim="800000"/>
            <a:headEnd/>
            <a:tailEnd/>
          </a:ln>
        </p:spPr>
        <p:txBody>
          <a:bodyPr anchor="ctr">
            <a:spAutoFit/>
          </a:bodyPr>
          <a:lstStyle/>
          <a:p>
            <a:pPr algn="justLow"/>
            <a:r>
              <a:rPr lang="ar-SA" sz="3200" b="1">
                <a:solidFill>
                  <a:srgbClr val="3333CC"/>
                </a:solidFill>
                <a:ea typeface="Times New Roman" pitchFamily="18" charset="0"/>
                <a:cs typeface="Traditional Arabic" pitchFamily="18" charset="-78"/>
              </a:rPr>
              <a:t>ج. الصوت :</a:t>
            </a:r>
            <a:endParaRPr lang="en-US" sz="1400">
              <a:solidFill>
                <a:srgbClr val="3333CC"/>
              </a:solidFill>
              <a:ea typeface="Times New Roman" pitchFamily="18" charset="0"/>
              <a:cs typeface="Traditional Arabic" pitchFamily="18" charset="-78"/>
            </a:endParaRPr>
          </a:p>
          <a:p>
            <a:pPr algn="justLow" eaLnBrk="0" hangingPunct="0"/>
            <a:r>
              <a:rPr lang="ar-SA" sz="2800" b="1">
                <a:latin typeface="Times New Roman" pitchFamily="18" charset="0"/>
                <a:ea typeface="Times New Roman" pitchFamily="18" charset="0"/>
                <a:cs typeface="Traditional Arabic" pitchFamily="18" charset="-78"/>
              </a:rPr>
              <a:t>وللصوت استخدامات عديدة في برامج الحاسوب التعليمية، منها :</a:t>
            </a:r>
            <a:endParaRPr lang="en-US" sz="1200"/>
          </a:p>
          <a:p>
            <a:pPr algn="justLow" eaLnBrk="0" hangingPunct="0">
              <a:buFontTx/>
              <a:buChar char="•"/>
            </a:pPr>
            <a:r>
              <a:rPr lang="ar-SA" sz="2800">
                <a:latin typeface="Times New Roman" pitchFamily="18" charset="0"/>
                <a:cs typeface="Traditional Arabic" pitchFamily="18" charset="-78"/>
              </a:rPr>
              <a:t>يمكن توظيفه في البرنامج ليقوم بمصاحبة المثيرات البصرية التي تظهر على الشاشة.</a:t>
            </a:r>
            <a:endParaRPr lang="en-US" sz="1200"/>
          </a:p>
          <a:p>
            <a:pPr algn="justLow" eaLnBrk="0" hangingPunct="0">
              <a:buFontTx/>
              <a:buChar char="•"/>
            </a:pPr>
            <a:r>
              <a:rPr lang="ar-SA" sz="2800">
                <a:latin typeface="Times New Roman" pitchFamily="18" charset="0"/>
                <a:cs typeface="Traditional Arabic" pitchFamily="18" charset="-78"/>
              </a:rPr>
              <a:t>تقديم المعلومات والتعليمات للمتعلم حول كيفية التعامل مع البرنامج التعليمي والسير فيه.</a:t>
            </a:r>
            <a:endParaRPr lang="en-US" sz="1200"/>
          </a:p>
          <a:p>
            <a:pPr algn="justLow" eaLnBrk="0" hangingPunct="0">
              <a:buFontTx/>
              <a:buChar char="•"/>
            </a:pPr>
            <a:r>
              <a:rPr lang="ar-SA" sz="2800">
                <a:latin typeface="Times New Roman" pitchFamily="18" charset="0"/>
                <a:cs typeface="Traditional Arabic" pitchFamily="18" charset="-78"/>
              </a:rPr>
              <a:t>مؤثرات صوتية مصاحبة لمقدمة البرنامج ونهايته.</a:t>
            </a:r>
            <a:endParaRPr lang="en-US" sz="1200"/>
          </a:p>
          <a:p>
            <a:pPr algn="justLow" eaLnBrk="0" hangingPunct="0">
              <a:buFontTx/>
              <a:buChar char="•"/>
            </a:pPr>
            <a:r>
              <a:rPr lang="ar-SA" sz="2800">
                <a:latin typeface="Times New Roman" pitchFamily="18" charset="0"/>
                <a:cs typeface="Traditional Arabic" pitchFamily="18" charset="-78"/>
              </a:rPr>
              <a:t>مؤثرات صوتية عند بداية كل إطار من إطارات البرنامج.</a:t>
            </a:r>
            <a:endParaRPr lang="en-US" sz="1200"/>
          </a:p>
          <a:p>
            <a:pPr algn="justLow" eaLnBrk="0" hangingPunct="0">
              <a:buFontTx/>
              <a:buChar char="•"/>
            </a:pPr>
            <a:r>
              <a:rPr lang="ar-SA" sz="2800">
                <a:latin typeface="Times New Roman" pitchFamily="18" charset="0"/>
                <a:cs typeface="Traditional Arabic" pitchFamily="18" charset="-78"/>
              </a:rPr>
              <a:t>تقديم معلومات التغذية الراجعة، مثال ذلك صوت تصفيق عند الإجابة الصحيحة، مؤثر صوتي عند الإجابة الخاطئة.</a:t>
            </a:r>
            <a:endParaRPr lang="en-US" sz="1200"/>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رقم الشريحة 3"/>
          <p:cNvSpPr>
            <a:spLocks noGrp="1"/>
          </p:cNvSpPr>
          <p:nvPr>
            <p:ph type="sldNum" sz="quarter" idx="10"/>
          </p:nvPr>
        </p:nvSpPr>
        <p:spPr bwMode="auto">
          <a:noFill/>
          <a:ln>
            <a:miter lim="800000"/>
            <a:headEnd/>
            <a:tailEnd/>
          </a:ln>
        </p:spPr>
        <p:txBody>
          <a:bodyPr/>
          <a:lstStyle/>
          <a:p>
            <a:fld id="{321E34D9-F102-4CD6-AB41-EB431F642206}" type="slidenum">
              <a:rPr lang="ar-SA" smtClean="0">
                <a:cs typeface="Arial" pitchFamily="34" charset="0"/>
              </a:rPr>
              <a:pPr/>
              <a:t>220</a:t>
            </a:fld>
            <a:endParaRPr lang="en-US" smtClean="0">
              <a:cs typeface="Arial" pitchFamily="34" charset="0"/>
            </a:endParaRPr>
          </a:p>
        </p:txBody>
      </p:sp>
      <p:sp>
        <p:nvSpPr>
          <p:cNvPr id="26627" name="Rectangle 1"/>
          <p:cNvSpPr>
            <a:spLocks noChangeArrowheads="1"/>
          </p:cNvSpPr>
          <p:nvPr/>
        </p:nvSpPr>
        <p:spPr bwMode="auto">
          <a:xfrm>
            <a:off x="287338" y="1765300"/>
            <a:ext cx="9161462" cy="3416300"/>
          </a:xfrm>
          <a:prstGeom prst="rect">
            <a:avLst/>
          </a:prstGeom>
          <a:noFill/>
          <a:ln w="9525">
            <a:noFill/>
            <a:miter lim="800000"/>
            <a:headEnd/>
            <a:tailEnd/>
          </a:ln>
        </p:spPr>
        <p:txBody>
          <a:bodyPr anchor="ctr">
            <a:spAutoFit/>
          </a:bodyPr>
          <a:lstStyle/>
          <a:p>
            <a:pPr algn="justLow"/>
            <a:r>
              <a:rPr lang="ar-SA" sz="3600" b="1">
                <a:solidFill>
                  <a:srgbClr val="3333CC"/>
                </a:solidFill>
                <a:latin typeface="Times New Roman" pitchFamily="18" charset="0"/>
                <a:ea typeface="Times New Roman" pitchFamily="18" charset="0"/>
                <a:cs typeface="Traditional Arabic" pitchFamily="18" charset="-78"/>
              </a:rPr>
              <a:t>د. الرسومات المتحركة </a:t>
            </a:r>
            <a:r>
              <a:rPr lang="en-US" sz="3600" b="1">
                <a:solidFill>
                  <a:srgbClr val="3333CC"/>
                </a:solidFill>
                <a:latin typeface="Calibri" pitchFamily="34" charset="0"/>
                <a:ea typeface="Times New Roman" pitchFamily="18" charset="0"/>
                <a:cs typeface="Traditional Arabic" pitchFamily="18" charset="-78"/>
              </a:rPr>
              <a:t>Animations</a:t>
            </a:r>
            <a:r>
              <a:rPr lang="ar-SA" sz="3600" b="1">
                <a:solidFill>
                  <a:srgbClr val="3333CC"/>
                </a:solidFill>
                <a:latin typeface="Times New Roman" pitchFamily="18" charset="0"/>
                <a:ea typeface="Times New Roman" pitchFamily="18" charset="0"/>
                <a:cs typeface="Traditional Arabic" pitchFamily="18" charset="-78"/>
              </a:rPr>
              <a:t>:</a:t>
            </a:r>
            <a:endParaRPr lang="en-US" sz="1600">
              <a:solidFill>
                <a:srgbClr val="3333CC"/>
              </a:solidFill>
            </a:endParaRPr>
          </a:p>
          <a:p>
            <a:pPr algn="justLow" eaLnBrk="0" hangingPunct="0"/>
            <a:r>
              <a:rPr lang="ar-SA" sz="3600">
                <a:latin typeface="Times New Roman" pitchFamily="18" charset="0"/>
                <a:cs typeface="Traditional Arabic" pitchFamily="18" charset="-78"/>
              </a:rPr>
              <a:t>تتميز الرسومات المتحركة بأنها تعمل على تيسير عملية التعليم والتعلم وذلك من خلال جذب انتباه المتعلم واهتمامه بصفة مستمرة, كما تعتبر وسيلة فعالة في شرح وتفسير المعلومات التي يتضمنها موضوع التعلم خاصة المعلومات المركبة والصعبة، كما تعمل على تفسير العلاقات البنائية والوظيفية لبعض الظواهر خاصة تلك التي لا يمكن إدراكها وملاحظتها أثناء حركتها.</a:t>
            </a:r>
            <a:endParaRPr lang="ar-SA" sz="4000"/>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رقم الشريحة 3"/>
          <p:cNvSpPr>
            <a:spLocks noGrp="1"/>
          </p:cNvSpPr>
          <p:nvPr>
            <p:ph type="sldNum" sz="quarter" idx="10"/>
          </p:nvPr>
        </p:nvSpPr>
        <p:spPr bwMode="auto">
          <a:noFill/>
          <a:ln>
            <a:miter lim="800000"/>
            <a:headEnd/>
            <a:tailEnd/>
          </a:ln>
        </p:spPr>
        <p:txBody>
          <a:bodyPr/>
          <a:lstStyle/>
          <a:p>
            <a:fld id="{2FF2ADA7-C742-4F42-B268-59B81F03DD59}" type="slidenum">
              <a:rPr lang="ar-SA" smtClean="0">
                <a:cs typeface="Arial" pitchFamily="34" charset="0"/>
              </a:rPr>
              <a:pPr/>
              <a:t>221</a:t>
            </a:fld>
            <a:endParaRPr lang="en-US" smtClean="0">
              <a:cs typeface="Arial" pitchFamily="34" charset="0"/>
            </a:endParaRPr>
          </a:p>
        </p:txBody>
      </p:sp>
      <p:sp>
        <p:nvSpPr>
          <p:cNvPr id="27651" name="Rectangle 1"/>
          <p:cNvSpPr>
            <a:spLocks noChangeArrowheads="1"/>
          </p:cNvSpPr>
          <p:nvPr/>
        </p:nvSpPr>
        <p:spPr bwMode="auto">
          <a:xfrm>
            <a:off x="144463" y="1592263"/>
            <a:ext cx="9380537" cy="3970337"/>
          </a:xfrm>
          <a:prstGeom prst="rect">
            <a:avLst/>
          </a:prstGeom>
          <a:noFill/>
          <a:ln w="9525">
            <a:noFill/>
            <a:miter lim="800000"/>
            <a:headEnd/>
            <a:tailEnd/>
          </a:ln>
        </p:spPr>
        <p:txBody>
          <a:bodyPr anchor="ctr">
            <a:spAutoFit/>
          </a:bodyPr>
          <a:lstStyle/>
          <a:p>
            <a:pPr algn="justLow"/>
            <a:r>
              <a:rPr lang="ar-SA" sz="3600" b="1">
                <a:solidFill>
                  <a:srgbClr val="3333CC"/>
                </a:solidFill>
                <a:latin typeface="Times New Roman" pitchFamily="18" charset="0"/>
                <a:ea typeface="Times New Roman" pitchFamily="18" charset="0"/>
                <a:cs typeface="Traditional Arabic" pitchFamily="18" charset="-78"/>
              </a:rPr>
              <a:t>هـ. لقطات الفيديو </a:t>
            </a:r>
            <a:r>
              <a:rPr lang="en-US" sz="3600" b="1">
                <a:solidFill>
                  <a:srgbClr val="3333CC"/>
                </a:solidFill>
                <a:latin typeface="Calibri" pitchFamily="34" charset="0"/>
                <a:ea typeface="Times New Roman" pitchFamily="18" charset="0"/>
                <a:cs typeface="Traditional Arabic" pitchFamily="18" charset="-78"/>
              </a:rPr>
              <a:t>Video</a:t>
            </a:r>
            <a:r>
              <a:rPr lang="ar-SA" sz="3600" b="1">
                <a:solidFill>
                  <a:srgbClr val="3333CC"/>
                </a:solidFill>
                <a:latin typeface="Times New Roman" pitchFamily="18" charset="0"/>
                <a:ea typeface="Times New Roman" pitchFamily="18" charset="0"/>
                <a:cs typeface="Traditional Arabic" pitchFamily="18" charset="-78"/>
              </a:rPr>
              <a:t>:</a:t>
            </a:r>
            <a:endParaRPr lang="en-US" sz="1600">
              <a:solidFill>
                <a:srgbClr val="3333CC"/>
              </a:solidFill>
            </a:endParaRPr>
          </a:p>
          <a:p>
            <a:pPr algn="justLow" eaLnBrk="0" hangingPunct="0"/>
            <a:r>
              <a:rPr lang="ar-SA" sz="3600">
                <a:latin typeface="Times New Roman" pitchFamily="18" charset="0"/>
                <a:cs typeface="Traditional Arabic" pitchFamily="18" charset="-78"/>
              </a:rPr>
              <a:t>تعتبر لقطات الفيديو من أقوى الوسائل التي تساعد المتعلم في التعرف على العالم الواقعي المحيط به، حيث يمكن إحضار الواقع إلى حجرات الدراسة وتوفير معلومات لا يمكن نقلها باستخدام اللغة اللفظية.</a:t>
            </a:r>
            <a:endParaRPr lang="en-US" sz="1600"/>
          </a:p>
          <a:p>
            <a:pPr algn="justLow" eaLnBrk="0" hangingPunct="0"/>
            <a:r>
              <a:rPr lang="ar-SA" sz="3600">
                <a:latin typeface="Times New Roman" pitchFamily="18" charset="0"/>
                <a:cs typeface="Traditional Arabic" pitchFamily="18" charset="-78"/>
              </a:rPr>
              <a:t>وعلى الرغم من أهمية لقطات الفيديو في برامج الحاسوب التعليمية، إلا أنها تتطلب أجهزة كمبيوتر ذات مواصفات خاصة، حيث أن عرض لقطة فيديو مدتها ثانية واحدة تتطلب 30 ميجابايت من الذاكرة. </a:t>
            </a:r>
            <a:endParaRPr lang="ar-SA" sz="4000"/>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رقم الشريحة 3"/>
          <p:cNvSpPr>
            <a:spLocks noGrp="1"/>
          </p:cNvSpPr>
          <p:nvPr>
            <p:ph type="sldNum" sz="quarter" idx="10"/>
          </p:nvPr>
        </p:nvSpPr>
        <p:spPr bwMode="auto">
          <a:noFill/>
          <a:ln>
            <a:miter lim="800000"/>
            <a:headEnd/>
            <a:tailEnd/>
          </a:ln>
        </p:spPr>
        <p:txBody>
          <a:bodyPr/>
          <a:lstStyle/>
          <a:p>
            <a:fld id="{2B4FA739-BC3A-412E-BEA6-D8A492FD4049}" type="slidenum">
              <a:rPr lang="ar-SA" smtClean="0">
                <a:cs typeface="Arial" pitchFamily="34" charset="0"/>
              </a:rPr>
              <a:pPr/>
              <a:t>222</a:t>
            </a:fld>
            <a:endParaRPr lang="en-US" smtClean="0">
              <a:cs typeface="Arial" pitchFamily="34" charset="0"/>
            </a:endParaRPr>
          </a:p>
        </p:txBody>
      </p:sp>
      <p:sp>
        <p:nvSpPr>
          <p:cNvPr id="3" name="عنوان 1"/>
          <p:cNvSpPr txBox="1">
            <a:spLocks/>
          </p:cNvSpPr>
          <p:nvPr/>
        </p:nvSpPr>
        <p:spPr>
          <a:xfrm>
            <a:off x="4953000" y="309563"/>
            <a:ext cx="4343400" cy="909637"/>
          </a:xfrm>
          <a:prstGeom prst="rect">
            <a:avLst/>
          </a:prstGeom>
        </p:spPr>
        <p:txBody>
          <a:bodyPr anchor="ctr">
            <a:normAutofit/>
          </a:bodyPr>
          <a:lstStyle/>
          <a:p>
            <a:pPr algn="ctr" fontAlgn="auto">
              <a:spcAft>
                <a:spcPts val="0"/>
              </a:spcAft>
              <a:defRPr/>
            </a:pPr>
            <a:r>
              <a:rPr lang="ar-SA" sz="4400" b="1" dirty="0">
                <a:solidFill>
                  <a:srgbClr val="FF0000"/>
                </a:solidFill>
                <a:latin typeface="+mj-lt"/>
                <a:ea typeface="+mj-ea"/>
                <a:cs typeface="Traditional Arabic" pitchFamily="2" charset="-78"/>
              </a:rPr>
              <a:t>4. مرحلة الإنتاج</a:t>
            </a:r>
          </a:p>
        </p:txBody>
      </p:sp>
      <p:sp>
        <p:nvSpPr>
          <p:cNvPr id="5" name="عنوان 1"/>
          <p:cNvSpPr txBox="1">
            <a:spLocks/>
          </p:cNvSpPr>
          <p:nvPr/>
        </p:nvSpPr>
        <p:spPr>
          <a:xfrm>
            <a:off x="719064" y="1590328"/>
            <a:ext cx="8805936" cy="4124672"/>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p>
            <a:pPr marL="742950" indent="-742950" algn="justLow" fontAlgn="auto">
              <a:spcAft>
                <a:spcPts val="0"/>
              </a:spcAft>
              <a:buFont typeface="+mj-lt"/>
              <a:buAutoNum type="arabicPeriod"/>
              <a:defRPr/>
            </a:pPr>
            <a:r>
              <a:rPr lang="ar-SA" sz="3600" dirty="0">
                <a:solidFill>
                  <a:srgbClr val="000000"/>
                </a:solidFill>
                <a:effectLst>
                  <a:outerShdw blurRad="38100" dist="25400" dir="5400000" algn="tl" rotWithShape="0">
                    <a:srgbClr val="000000">
                      <a:alpha val="43000"/>
                    </a:srgbClr>
                  </a:outerShdw>
                </a:effectLst>
                <a:latin typeface="+mj-lt"/>
                <a:ea typeface="+mj-ea"/>
                <a:cs typeface="Traditional Arabic" pitchFamily="2" charset="-78"/>
              </a:rPr>
              <a:t>تجميع الوسائط المتاحة</a:t>
            </a:r>
          </a:p>
          <a:p>
            <a:pPr marL="742950" indent="-742950" algn="justLow" fontAlgn="auto">
              <a:spcAft>
                <a:spcPts val="0"/>
              </a:spcAft>
              <a:buFont typeface="+mj-lt"/>
              <a:buAutoNum type="arabicPeriod"/>
              <a:defRPr/>
            </a:pPr>
            <a:r>
              <a:rPr lang="ar-SA" sz="3600" dirty="0">
                <a:solidFill>
                  <a:srgbClr val="000000"/>
                </a:solidFill>
                <a:effectLst>
                  <a:outerShdw blurRad="38100" dist="25400" dir="5400000" algn="tl" rotWithShape="0">
                    <a:srgbClr val="000000">
                      <a:alpha val="43000"/>
                    </a:srgbClr>
                  </a:outerShdw>
                </a:effectLst>
                <a:latin typeface="+mj-lt"/>
                <a:ea typeface="+mj-ea"/>
                <a:cs typeface="Traditional Arabic" pitchFamily="2" charset="-78"/>
              </a:rPr>
              <a:t>إنتاج الوسائط المتطلبة</a:t>
            </a:r>
          </a:p>
          <a:p>
            <a:pPr marL="742950" indent="-742950" algn="justLow" fontAlgn="auto">
              <a:spcAft>
                <a:spcPts val="0"/>
              </a:spcAft>
              <a:buFont typeface="+mj-lt"/>
              <a:buAutoNum type="arabicPeriod"/>
              <a:defRPr/>
            </a:pPr>
            <a:r>
              <a:rPr lang="ar-SA" sz="3600" dirty="0">
                <a:solidFill>
                  <a:srgbClr val="000000"/>
                </a:solidFill>
                <a:effectLst>
                  <a:outerShdw blurRad="38100" dist="25400" dir="5400000" algn="tl" rotWithShape="0">
                    <a:srgbClr val="000000">
                      <a:alpha val="43000"/>
                    </a:srgbClr>
                  </a:outerShdw>
                </a:effectLst>
                <a:latin typeface="+mj-lt"/>
                <a:ea typeface="+mj-ea"/>
                <a:cs typeface="Traditional Arabic" pitchFamily="2" charset="-78"/>
              </a:rPr>
              <a:t>اختيار نظام التأليف</a:t>
            </a:r>
          </a:p>
          <a:p>
            <a:pPr marL="742950" indent="-742950" algn="justLow" fontAlgn="auto">
              <a:spcAft>
                <a:spcPts val="0"/>
              </a:spcAft>
              <a:buFont typeface="+mj-lt"/>
              <a:buAutoNum type="arabicPeriod"/>
              <a:defRPr/>
            </a:pPr>
            <a:r>
              <a:rPr lang="ar-SA" sz="3200" dirty="0">
                <a:solidFill>
                  <a:srgbClr val="000000"/>
                </a:solidFill>
                <a:effectLst>
                  <a:outerShdw blurRad="38100" dist="25400" dir="5400000" algn="tl" rotWithShape="0">
                    <a:srgbClr val="000000">
                      <a:alpha val="43000"/>
                    </a:srgbClr>
                  </a:outerShdw>
                </a:effectLst>
                <a:latin typeface="+mj-lt"/>
                <a:ea typeface="+mj-ea"/>
                <a:cs typeface="Traditional Arabic" pitchFamily="2" charset="-78"/>
              </a:rPr>
              <a:t>اختيار البرامج المساعدة لإعداد الوسائط المتعددة</a:t>
            </a:r>
          </a:p>
          <a:p>
            <a:pPr marL="742950" indent="-742950" algn="justLow" fontAlgn="auto">
              <a:spcAft>
                <a:spcPts val="0"/>
              </a:spcAft>
              <a:buFont typeface="+mj-lt"/>
              <a:buAutoNum type="arabicPeriod"/>
              <a:defRPr/>
            </a:pPr>
            <a:r>
              <a:rPr lang="ar-SA" sz="3600" dirty="0">
                <a:solidFill>
                  <a:srgbClr val="000000"/>
                </a:solidFill>
                <a:effectLst>
                  <a:outerShdw blurRad="38100" dist="25400" dir="5400000" algn="tl" rotWithShape="0">
                    <a:srgbClr val="000000">
                      <a:alpha val="43000"/>
                    </a:srgbClr>
                  </a:outerShdw>
                </a:effectLst>
                <a:latin typeface="+mj-lt"/>
                <a:ea typeface="+mj-ea"/>
                <a:cs typeface="Traditional Arabic" pitchFamily="2" charset="-78"/>
              </a:rPr>
              <a:t>عمل المعالجات </a:t>
            </a:r>
            <a:r>
              <a:rPr lang="ar-SA" sz="3200" dirty="0">
                <a:solidFill>
                  <a:srgbClr val="000000"/>
                </a:solidFill>
                <a:effectLst>
                  <a:outerShdw blurRad="38100" dist="25400" dir="5400000" algn="tl" rotWithShape="0">
                    <a:srgbClr val="000000">
                      <a:alpha val="43000"/>
                    </a:srgbClr>
                  </a:outerShdw>
                </a:effectLst>
                <a:latin typeface="+mj-lt"/>
                <a:ea typeface="+mj-ea"/>
                <a:cs typeface="Traditional Arabic" pitchFamily="2" charset="-78"/>
              </a:rPr>
              <a:t>الرقمية</a:t>
            </a:r>
            <a:endParaRPr lang="ar-SA" sz="3600" dirty="0">
              <a:solidFill>
                <a:srgbClr val="000000"/>
              </a:solidFill>
              <a:effectLst>
                <a:outerShdw blurRad="38100" dist="25400" dir="5400000" algn="tl" rotWithShape="0">
                  <a:srgbClr val="000000">
                    <a:alpha val="43000"/>
                  </a:srgbClr>
                </a:outerShdw>
              </a:effectLst>
              <a:latin typeface="+mj-lt"/>
              <a:ea typeface="+mj-ea"/>
              <a:cs typeface="Traditional Arabic" pitchFamily="2" charset="-78"/>
            </a:endParaRPr>
          </a:p>
          <a:p>
            <a:pPr marL="742950" indent="-742950" algn="justLow" fontAlgn="auto">
              <a:spcAft>
                <a:spcPts val="0"/>
              </a:spcAft>
              <a:buFont typeface="+mj-lt"/>
              <a:buAutoNum type="arabicPeriod"/>
              <a:defRPr/>
            </a:pPr>
            <a:r>
              <a:rPr lang="ar-SA" sz="3600" dirty="0">
                <a:solidFill>
                  <a:srgbClr val="000000"/>
                </a:solidFill>
                <a:effectLst>
                  <a:outerShdw blurRad="38100" dist="25400" dir="5400000" algn="tl" rotWithShape="0">
                    <a:srgbClr val="000000">
                      <a:alpha val="43000"/>
                    </a:srgbClr>
                  </a:outerShdw>
                </a:effectLst>
                <a:latin typeface="+mj-lt"/>
                <a:ea typeface="+mj-ea"/>
                <a:cs typeface="Traditional Arabic" pitchFamily="2" charset="-78"/>
              </a:rPr>
              <a:t>إنتاج البرمجية في صورتها المبدئية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heel(4)">
                                      <p:cBhvr>
                                        <p:cTn id="12" dur="1000"/>
                                        <p:tgtEl>
                                          <p:spTgt spid="5">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wheel(4)">
                                      <p:cBhvr>
                                        <p:cTn id="17" dur="1000"/>
                                        <p:tgtEl>
                                          <p:spTgt spid="5">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wheel(4)">
                                      <p:cBhvr>
                                        <p:cTn id="22" dur="1000"/>
                                        <p:tgtEl>
                                          <p:spTgt spid="5">
                                            <p:txEl>
                                              <p:pRg st="2" end="2"/>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wheel(4)">
                                      <p:cBhvr>
                                        <p:cTn id="27" dur="1000"/>
                                        <p:tgtEl>
                                          <p:spTgt spid="5">
                                            <p:txEl>
                                              <p:pRg st="3" end="3"/>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childTnLst>
                    </p:cTn>
                  </p:par>
                  <p:par>
                    <p:cTn id="28" fill="hold">
                      <p:stCondLst>
                        <p:cond delay="indefinite"/>
                      </p:stCondLst>
                      <p:childTnLst>
                        <p:par>
                          <p:cTn id="29" fill="hold">
                            <p:stCondLst>
                              <p:cond delay="0"/>
                            </p:stCondLst>
                            <p:childTnLst>
                              <p:par>
                                <p:cTn id="30" presetID="21" presetClass="entr" presetSubtype="4"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wheel(4)">
                                      <p:cBhvr>
                                        <p:cTn id="32" dur="1000"/>
                                        <p:tgtEl>
                                          <p:spTgt spid="5">
                                            <p:txEl>
                                              <p:pRg st="4" end="4"/>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himes.wav"/>
                                        </p:tgtEl>
                                      </p:cMediaNode>
                                    </p:audio>
                                  </p:subTnLst>
                                </p:cTn>
                              </p:par>
                            </p:childTnLst>
                          </p:cTn>
                        </p:par>
                      </p:childTnLst>
                    </p:cTn>
                  </p:par>
                  <p:par>
                    <p:cTn id="33" fill="hold">
                      <p:stCondLst>
                        <p:cond delay="indefinite"/>
                      </p:stCondLst>
                      <p:childTnLst>
                        <p:par>
                          <p:cTn id="34" fill="hold">
                            <p:stCondLst>
                              <p:cond delay="0"/>
                            </p:stCondLst>
                            <p:childTnLst>
                              <p:par>
                                <p:cTn id="35" presetID="21"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wheel(4)">
                                      <p:cBhvr>
                                        <p:cTn id="37" dur="1000"/>
                                        <p:tgtEl>
                                          <p:spTgt spid="5">
                                            <p:txEl>
                                              <p:pRg st="5" end="5"/>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bldLvl="2"/>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رقم الشريحة 3"/>
          <p:cNvSpPr>
            <a:spLocks noGrp="1"/>
          </p:cNvSpPr>
          <p:nvPr>
            <p:ph type="sldNum" sz="quarter" idx="10"/>
          </p:nvPr>
        </p:nvSpPr>
        <p:spPr bwMode="auto">
          <a:noFill/>
          <a:ln>
            <a:miter lim="800000"/>
            <a:headEnd/>
            <a:tailEnd/>
          </a:ln>
        </p:spPr>
        <p:txBody>
          <a:bodyPr/>
          <a:lstStyle/>
          <a:p>
            <a:fld id="{B07CEA59-79D6-482C-8788-498C21D59B3C}" type="slidenum">
              <a:rPr lang="ar-SA" smtClean="0">
                <a:cs typeface="Arial" pitchFamily="34" charset="0"/>
              </a:rPr>
              <a:pPr/>
              <a:t>223</a:t>
            </a:fld>
            <a:endParaRPr lang="en-US" smtClean="0">
              <a:cs typeface="Arial" pitchFamily="34" charset="0"/>
            </a:endParaRPr>
          </a:p>
        </p:txBody>
      </p:sp>
      <p:sp>
        <p:nvSpPr>
          <p:cNvPr id="29699" name="Rectangle 1"/>
          <p:cNvSpPr>
            <a:spLocks noChangeArrowheads="1"/>
          </p:cNvSpPr>
          <p:nvPr/>
        </p:nvSpPr>
        <p:spPr bwMode="auto">
          <a:xfrm>
            <a:off x="287338" y="2062163"/>
            <a:ext cx="9161462" cy="3416300"/>
          </a:xfrm>
          <a:prstGeom prst="rect">
            <a:avLst/>
          </a:prstGeom>
          <a:noFill/>
          <a:ln w="9525">
            <a:noFill/>
            <a:miter lim="800000"/>
            <a:headEnd/>
            <a:tailEnd/>
          </a:ln>
        </p:spPr>
        <p:txBody>
          <a:bodyPr anchor="ctr">
            <a:spAutoFit/>
          </a:bodyPr>
          <a:lstStyle/>
          <a:p>
            <a:pPr algn="justLow">
              <a:buFontTx/>
              <a:buChar char="•"/>
            </a:pPr>
            <a:r>
              <a:rPr lang="ar-SA" sz="3600" b="1">
                <a:solidFill>
                  <a:srgbClr val="3333CC"/>
                </a:solidFill>
                <a:ea typeface="Times New Roman" pitchFamily="18" charset="0"/>
                <a:cs typeface="Traditional Arabic" pitchFamily="18" charset="-78"/>
              </a:rPr>
              <a:t>تجميع الوسائط المتاحة:</a:t>
            </a:r>
            <a:endParaRPr lang="en-US" sz="1600">
              <a:solidFill>
                <a:srgbClr val="3333CC"/>
              </a:solidFill>
              <a:ea typeface="Times New Roman" pitchFamily="18" charset="0"/>
              <a:cs typeface="Traditional Arabic" pitchFamily="18" charset="-78"/>
            </a:endParaRPr>
          </a:p>
          <a:p>
            <a:pPr algn="justLow" eaLnBrk="0" hangingPunct="0"/>
            <a:r>
              <a:rPr lang="ar-SA" sz="3600">
                <a:ea typeface="Times New Roman" pitchFamily="18" charset="0"/>
                <a:cs typeface="Traditional Arabic" pitchFamily="18" charset="-78"/>
              </a:rPr>
              <a:t>تتمثل هذه الخطوة في تحديد كل الوسائط المطلوبة لإنتاج البرمجية, سواء كانت صوراً او رسومات  ثابتة  أو متحركة أو لقطات فيديو, أو ملفات صوتية أو موسيقى, وذلك أثناء تصميم السيناريو, بحيث يتم جمع هذه الوسائط من المصادر المتاحة مثل الأقراص الضوئية المدمجة </a:t>
            </a:r>
            <a:r>
              <a:rPr lang="en-US" sz="2400">
                <a:ea typeface="Times New Roman" pitchFamily="18" charset="0"/>
                <a:cs typeface="Traditional Arabic" pitchFamily="18" charset="-78"/>
              </a:rPr>
              <a:t>CDs</a:t>
            </a:r>
            <a:r>
              <a:rPr lang="ar-SA" sz="3600">
                <a:ea typeface="Times New Roman" pitchFamily="18" charset="0"/>
                <a:cs typeface="Traditional Arabic" pitchFamily="18" charset="-78"/>
              </a:rPr>
              <a:t>, أو من الشبكات العالمية أو من الموسوعات التعليمية والعملية.</a:t>
            </a:r>
            <a:endParaRPr lang="ar-SA" sz="4000"/>
          </a:p>
        </p:txBody>
      </p:sp>
      <p:sp>
        <p:nvSpPr>
          <p:cNvPr id="5" name="عنوان 1"/>
          <p:cNvSpPr txBox="1">
            <a:spLocks/>
          </p:cNvSpPr>
          <p:nvPr/>
        </p:nvSpPr>
        <p:spPr>
          <a:xfrm>
            <a:off x="3733800" y="215900"/>
            <a:ext cx="4800600" cy="1079500"/>
          </a:xfrm>
          <a:prstGeom prst="rect">
            <a:avLst/>
          </a:prstGeom>
        </p:spPr>
        <p:txBody>
          <a:bodyPr anchor="ctr">
            <a:normAutofit/>
          </a:bodyPr>
          <a:lstStyle/>
          <a:p>
            <a:pPr algn="ctr" fontAlgn="auto">
              <a:spcAft>
                <a:spcPts val="0"/>
              </a:spcAft>
              <a:defRPr/>
            </a:pPr>
            <a:r>
              <a:rPr lang="ar-SA" sz="4400" dirty="0">
                <a:solidFill>
                  <a:srgbClr val="FF0000"/>
                </a:solidFill>
                <a:latin typeface="+mj-lt"/>
                <a:ea typeface="+mj-ea"/>
                <a:cs typeface="Traditional Arabic" pitchFamily="2" charset="-78"/>
              </a:rPr>
              <a:t>4. مرحلة الإنتاج</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رقم الشريحة 3"/>
          <p:cNvSpPr>
            <a:spLocks noGrp="1"/>
          </p:cNvSpPr>
          <p:nvPr>
            <p:ph type="sldNum" sz="quarter" idx="10"/>
          </p:nvPr>
        </p:nvSpPr>
        <p:spPr bwMode="auto">
          <a:noFill/>
          <a:ln>
            <a:miter lim="800000"/>
            <a:headEnd/>
            <a:tailEnd/>
          </a:ln>
        </p:spPr>
        <p:txBody>
          <a:bodyPr/>
          <a:lstStyle/>
          <a:p>
            <a:fld id="{D447809A-3F75-486B-8030-EEF328F9B6AB}" type="slidenum">
              <a:rPr lang="ar-SA" smtClean="0">
                <a:cs typeface="Arial" pitchFamily="34" charset="0"/>
              </a:rPr>
              <a:pPr/>
              <a:t>224</a:t>
            </a:fld>
            <a:endParaRPr lang="en-US" smtClean="0">
              <a:cs typeface="Arial" pitchFamily="34" charset="0"/>
            </a:endParaRPr>
          </a:p>
        </p:txBody>
      </p:sp>
      <p:sp>
        <p:nvSpPr>
          <p:cNvPr id="3" name="عنوان 1"/>
          <p:cNvSpPr txBox="1">
            <a:spLocks/>
          </p:cNvSpPr>
          <p:nvPr/>
        </p:nvSpPr>
        <p:spPr>
          <a:xfrm>
            <a:off x="3505200" y="215900"/>
            <a:ext cx="5638800" cy="1079500"/>
          </a:xfrm>
          <a:prstGeom prst="rect">
            <a:avLst/>
          </a:prstGeom>
        </p:spPr>
        <p:txBody>
          <a:bodyPr anchor="ctr">
            <a:normAutofit/>
          </a:bodyPr>
          <a:lstStyle/>
          <a:p>
            <a:pPr algn="ctr" fontAlgn="auto">
              <a:spcAft>
                <a:spcPts val="0"/>
              </a:spcAft>
              <a:defRPr/>
            </a:pPr>
            <a:r>
              <a:rPr lang="ar-SA" sz="4400" dirty="0">
                <a:solidFill>
                  <a:srgbClr val="FF0000"/>
                </a:solidFill>
                <a:latin typeface="+mj-lt"/>
                <a:ea typeface="+mj-ea"/>
                <a:cs typeface="Traditional Arabic" pitchFamily="2" charset="-78"/>
              </a:rPr>
              <a:t>4. مرحلة الإنتاج</a:t>
            </a:r>
          </a:p>
        </p:txBody>
      </p:sp>
      <p:sp>
        <p:nvSpPr>
          <p:cNvPr id="30724" name="Rectangle 1"/>
          <p:cNvSpPr>
            <a:spLocks noChangeArrowheads="1"/>
          </p:cNvSpPr>
          <p:nvPr/>
        </p:nvSpPr>
        <p:spPr bwMode="auto">
          <a:xfrm>
            <a:off x="215900" y="1785938"/>
            <a:ext cx="9309100" cy="3970337"/>
          </a:xfrm>
          <a:prstGeom prst="rect">
            <a:avLst/>
          </a:prstGeom>
          <a:noFill/>
          <a:ln w="9525">
            <a:noFill/>
            <a:miter lim="800000"/>
            <a:headEnd/>
            <a:tailEnd/>
          </a:ln>
        </p:spPr>
        <p:txBody>
          <a:bodyPr anchor="ctr">
            <a:spAutoFit/>
          </a:bodyPr>
          <a:lstStyle/>
          <a:p>
            <a:pPr algn="justLow">
              <a:buFontTx/>
              <a:buChar char="•"/>
            </a:pPr>
            <a:r>
              <a:rPr lang="ar-SA" sz="3600" b="1">
                <a:solidFill>
                  <a:srgbClr val="3333CC"/>
                </a:solidFill>
                <a:ea typeface="Times New Roman" pitchFamily="18" charset="0"/>
                <a:cs typeface="Traditional Arabic" pitchFamily="18" charset="-78"/>
              </a:rPr>
              <a:t>إنتاج الوسائط المتطلبة:</a:t>
            </a:r>
            <a:endParaRPr lang="en-US" sz="1600" b="1">
              <a:solidFill>
                <a:srgbClr val="3333CC"/>
              </a:solidFill>
              <a:ea typeface="Times New Roman" pitchFamily="18" charset="0"/>
              <a:cs typeface="Traditional Arabic" pitchFamily="18" charset="-78"/>
            </a:endParaRPr>
          </a:p>
          <a:p>
            <a:pPr algn="justLow" eaLnBrk="0" hangingPunct="0"/>
            <a:r>
              <a:rPr lang="ar-SA" sz="3600">
                <a:ea typeface="Times New Roman" pitchFamily="18" charset="0"/>
                <a:cs typeface="Traditional Arabic" pitchFamily="18" charset="-78"/>
              </a:rPr>
              <a:t>تأتى عملية إنتاج الوسائط المتطلبة بعد عملية تحديد دقيق لها, وتحديد الأجهزة اللازمة لإنتاجها, فلابد أن يسبق إنتاج الوسائط مرحلة البدء في تصميم البرمجية, فلابد من توافر كافة الوسائط المستخدمة في البرمجية قبل البدء فيها, ويجب تجميع كل هذه الوسائط في مجلد واحد مهما تباينت نوعياتها سواء صوت أو صورة أو فيديو.. الخ, بحيث يكون هذا المجلد مصدر كل الوسائط المستخدمة في البرمجية.</a:t>
            </a:r>
            <a:endParaRPr lang="ar-SA" sz="4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رقم الشريحة 3"/>
          <p:cNvSpPr>
            <a:spLocks noGrp="1"/>
          </p:cNvSpPr>
          <p:nvPr>
            <p:ph type="sldNum" sz="quarter" idx="10"/>
          </p:nvPr>
        </p:nvSpPr>
        <p:spPr bwMode="auto">
          <a:noFill/>
          <a:ln>
            <a:miter lim="800000"/>
            <a:headEnd/>
            <a:tailEnd/>
          </a:ln>
        </p:spPr>
        <p:txBody>
          <a:bodyPr/>
          <a:lstStyle/>
          <a:p>
            <a:fld id="{AD83AC9B-78B7-4F4D-B26A-1DF62175BB46}" type="slidenum">
              <a:rPr lang="ar-SA" smtClean="0">
                <a:cs typeface="Arial" pitchFamily="34" charset="0"/>
              </a:rPr>
              <a:pPr/>
              <a:t>225</a:t>
            </a:fld>
            <a:endParaRPr lang="en-US" smtClean="0">
              <a:cs typeface="Arial" pitchFamily="34" charset="0"/>
            </a:endParaRPr>
          </a:p>
        </p:txBody>
      </p:sp>
      <p:sp>
        <p:nvSpPr>
          <p:cNvPr id="3" name="عنوان 1"/>
          <p:cNvSpPr txBox="1">
            <a:spLocks/>
          </p:cNvSpPr>
          <p:nvPr/>
        </p:nvSpPr>
        <p:spPr>
          <a:xfrm>
            <a:off x="5029200" y="215900"/>
            <a:ext cx="4114800" cy="1079500"/>
          </a:xfrm>
          <a:prstGeom prst="rect">
            <a:avLst/>
          </a:prstGeom>
        </p:spPr>
        <p:txBody>
          <a:bodyPr anchor="ctr">
            <a:normAutofit/>
          </a:bodyPr>
          <a:lstStyle/>
          <a:p>
            <a:pPr algn="ctr" fontAlgn="auto">
              <a:spcAft>
                <a:spcPts val="0"/>
              </a:spcAft>
              <a:defRPr/>
            </a:pPr>
            <a:r>
              <a:rPr lang="ar-SA" sz="4400" dirty="0">
                <a:solidFill>
                  <a:srgbClr val="FF0000"/>
                </a:solidFill>
                <a:latin typeface="+mj-lt"/>
                <a:ea typeface="+mj-ea"/>
                <a:cs typeface="Traditional Arabic" pitchFamily="2" charset="-78"/>
              </a:rPr>
              <a:t>4. مرحلة الإنتاج</a:t>
            </a:r>
          </a:p>
        </p:txBody>
      </p:sp>
      <p:sp>
        <p:nvSpPr>
          <p:cNvPr id="31748" name="Rectangle 1"/>
          <p:cNvSpPr>
            <a:spLocks noChangeArrowheads="1"/>
          </p:cNvSpPr>
          <p:nvPr/>
        </p:nvSpPr>
        <p:spPr bwMode="auto">
          <a:xfrm>
            <a:off x="287338" y="1968500"/>
            <a:ext cx="9161462" cy="3416300"/>
          </a:xfrm>
          <a:prstGeom prst="rect">
            <a:avLst/>
          </a:prstGeom>
          <a:noFill/>
          <a:ln w="9525">
            <a:noFill/>
            <a:miter lim="800000"/>
            <a:headEnd/>
            <a:tailEnd/>
          </a:ln>
        </p:spPr>
        <p:txBody>
          <a:bodyPr anchor="ctr">
            <a:spAutoFit/>
          </a:bodyPr>
          <a:lstStyle/>
          <a:p>
            <a:pPr algn="justLow">
              <a:buFontTx/>
              <a:buChar char="•"/>
            </a:pPr>
            <a:r>
              <a:rPr lang="ar-SA" sz="3600" b="1">
                <a:solidFill>
                  <a:srgbClr val="3333CC"/>
                </a:solidFill>
                <a:ea typeface="Times New Roman" pitchFamily="18" charset="0"/>
                <a:cs typeface="Traditional Arabic" pitchFamily="18" charset="-78"/>
              </a:rPr>
              <a:t>اختيار نظام التأليف:</a:t>
            </a:r>
            <a:endParaRPr lang="en-US" sz="1600" b="1">
              <a:solidFill>
                <a:srgbClr val="3333CC"/>
              </a:solidFill>
              <a:ea typeface="Times New Roman" pitchFamily="18" charset="0"/>
              <a:cs typeface="Traditional Arabic" pitchFamily="18" charset="-78"/>
            </a:endParaRPr>
          </a:p>
          <a:p>
            <a:pPr algn="justLow" eaLnBrk="0" hangingPunct="0"/>
            <a:r>
              <a:rPr lang="ar-SA" sz="3600">
                <a:ea typeface="Times New Roman" pitchFamily="18" charset="0"/>
                <a:cs typeface="Traditional Arabic" pitchFamily="18" charset="-78"/>
              </a:rPr>
              <a:t>ويتمثل في نظام التأليف المناسب الذي يتقنه مُصمم البرمجية ويُجيد التعامل مع أدواته بكفاءة وفعالية, ونظام التأليف يُبسط عملية التأليف ويجعلها سهلة بحيث يمكن لأي فرد له دراية متوسطة بأسس البرمجة أن يُصمم برمجية تعليمية باستخدامه دون إهدار كبير للوقت والمجهود، ومن أمثلة هذه البرامج </a:t>
            </a:r>
            <a:r>
              <a:rPr lang="en-US" sz="3600">
                <a:ea typeface="Times New Roman" pitchFamily="18" charset="0"/>
                <a:cs typeface="Traditional Arabic" pitchFamily="18" charset="-78"/>
              </a:rPr>
              <a:t>Author ware Professional</a:t>
            </a:r>
            <a:endParaRPr lang="en-US" sz="4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رقم الشريحة 3"/>
          <p:cNvSpPr>
            <a:spLocks noGrp="1"/>
          </p:cNvSpPr>
          <p:nvPr>
            <p:ph type="sldNum" sz="quarter" idx="10"/>
          </p:nvPr>
        </p:nvSpPr>
        <p:spPr bwMode="auto">
          <a:noFill/>
          <a:ln>
            <a:miter lim="800000"/>
            <a:headEnd/>
            <a:tailEnd/>
          </a:ln>
        </p:spPr>
        <p:txBody>
          <a:bodyPr/>
          <a:lstStyle/>
          <a:p>
            <a:fld id="{F189EA35-760E-4E34-9658-76C7CBEE3269}" type="slidenum">
              <a:rPr lang="ar-SA" smtClean="0">
                <a:cs typeface="Arial" pitchFamily="34" charset="0"/>
              </a:rPr>
              <a:pPr/>
              <a:t>226</a:t>
            </a:fld>
            <a:endParaRPr lang="en-US" smtClean="0">
              <a:cs typeface="Arial" pitchFamily="34" charset="0"/>
            </a:endParaRPr>
          </a:p>
        </p:txBody>
      </p:sp>
      <p:sp>
        <p:nvSpPr>
          <p:cNvPr id="3" name="عنوان 1"/>
          <p:cNvSpPr txBox="1">
            <a:spLocks/>
          </p:cNvSpPr>
          <p:nvPr/>
        </p:nvSpPr>
        <p:spPr>
          <a:xfrm>
            <a:off x="5105400" y="215900"/>
            <a:ext cx="4114800" cy="1079500"/>
          </a:xfrm>
          <a:prstGeom prst="rect">
            <a:avLst/>
          </a:prstGeom>
        </p:spPr>
        <p:txBody>
          <a:bodyPr anchor="ctr">
            <a:normAutofit/>
          </a:bodyPr>
          <a:lstStyle/>
          <a:p>
            <a:pPr algn="ctr" fontAlgn="auto">
              <a:spcAft>
                <a:spcPts val="0"/>
              </a:spcAft>
              <a:defRPr/>
            </a:pPr>
            <a:r>
              <a:rPr lang="ar-SA" sz="4400" dirty="0">
                <a:solidFill>
                  <a:srgbClr val="FF0000"/>
                </a:solidFill>
                <a:latin typeface="+mj-lt"/>
                <a:ea typeface="+mj-ea"/>
                <a:cs typeface="Traditional Arabic" pitchFamily="2" charset="-78"/>
              </a:rPr>
              <a:t>4. مرحلة الإنتاج</a:t>
            </a:r>
          </a:p>
        </p:txBody>
      </p:sp>
      <p:sp>
        <p:nvSpPr>
          <p:cNvPr id="32772" name="Rectangle 1"/>
          <p:cNvSpPr>
            <a:spLocks noChangeArrowheads="1"/>
          </p:cNvSpPr>
          <p:nvPr/>
        </p:nvSpPr>
        <p:spPr bwMode="auto">
          <a:xfrm>
            <a:off x="215900" y="1641475"/>
            <a:ext cx="9309100" cy="3970338"/>
          </a:xfrm>
          <a:prstGeom prst="rect">
            <a:avLst/>
          </a:prstGeom>
          <a:noFill/>
          <a:ln w="9525">
            <a:noFill/>
            <a:miter lim="800000"/>
            <a:headEnd/>
            <a:tailEnd/>
          </a:ln>
        </p:spPr>
        <p:txBody>
          <a:bodyPr anchor="ctr">
            <a:spAutoFit/>
          </a:bodyPr>
          <a:lstStyle/>
          <a:p>
            <a:pPr algn="justLow">
              <a:buFontTx/>
              <a:buChar char="•"/>
              <a:tabLst>
                <a:tab pos="228600" algn="l"/>
              </a:tabLst>
            </a:pPr>
            <a:r>
              <a:rPr lang="ar-SA" sz="3600" b="1">
                <a:solidFill>
                  <a:srgbClr val="3333CC"/>
                </a:solidFill>
                <a:ea typeface="Times New Roman" pitchFamily="18" charset="0"/>
                <a:cs typeface="Traditional Arabic" pitchFamily="18" charset="-78"/>
              </a:rPr>
              <a:t>اختيار البرامج المساعدة لإعداد الوسائط المتعددة:</a:t>
            </a:r>
            <a:endParaRPr lang="en-US" sz="1600">
              <a:solidFill>
                <a:srgbClr val="3333CC"/>
              </a:solidFill>
              <a:ea typeface="Times New Roman" pitchFamily="18" charset="0"/>
              <a:cs typeface="Traditional Arabic" pitchFamily="18" charset="-78"/>
            </a:endParaRPr>
          </a:p>
          <a:p>
            <a:pPr algn="justLow" eaLnBrk="0" hangingPunct="0">
              <a:tabLst>
                <a:tab pos="228600" algn="l"/>
              </a:tabLst>
            </a:pPr>
            <a:r>
              <a:rPr lang="ar-SA" sz="3200">
                <a:ea typeface="Times New Roman" pitchFamily="18" charset="0"/>
                <a:cs typeface="Traditional Arabic" pitchFamily="18" charset="-78"/>
              </a:rPr>
              <a:t>من هذه البرامج والتي من أمثلتها ما يلي:</a:t>
            </a:r>
            <a:endParaRPr lang="en-US" sz="1400">
              <a:cs typeface="Times New Roman" pitchFamily="18" charset="0"/>
            </a:endParaRPr>
          </a:p>
          <a:p>
            <a:pPr algn="justLow" eaLnBrk="0" hangingPunct="0">
              <a:buFontTx/>
              <a:buChar char="•"/>
              <a:tabLst>
                <a:tab pos="228600" algn="l"/>
              </a:tabLst>
            </a:pPr>
            <a:r>
              <a:rPr lang="ar-SA" sz="3200">
                <a:cs typeface="Traditional Arabic" pitchFamily="18" charset="-78"/>
              </a:rPr>
              <a:t>برامج إعداد الرسومات الثابتة </a:t>
            </a:r>
            <a:r>
              <a:rPr lang="en-US" sz="2400">
                <a:latin typeface="Adobe Garamond Pro Bold" pitchFamily="18" charset="0"/>
                <a:cs typeface="Traditional Arabic" pitchFamily="18" charset="-78"/>
              </a:rPr>
              <a:t>Graphics Editing Software</a:t>
            </a:r>
            <a:r>
              <a:rPr lang="en-US" sz="2800">
                <a:latin typeface="Adobe Garamond Pro Bold" pitchFamily="18" charset="0"/>
                <a:cs typeface="Traditional Arabic" pitchFamily="18" charset="-78"/>
              </a:rPr>
              <a:t> </a:t>
            </a:r>
            <a:endParaRPr lang="en-US" sz="1400">
              <a:latin typeface="Adobe Garamond Pro Bold" pitchFamily="18" charset="0"/>
            </a:endParaRPr>
          </a:p>
          <a:p>
            <a:pPr algn="justLow" eaLnBrk="0" hangingPunct="0">
              <a:buFontTx/>
              <a:buChar char="•"/>
              <a:tabLst>
                <a:tab pos="228600" algn="l"/>
              </a:tabLst>
            </a:pPr>
            <a:r>
              <a:rPr lang="ar-SA" sz="3200">
                <a:cs typeface="Traditional Arabic" pitchFamily="18" charset="-78"/>
              </a:rPr>
              <a:t>برامج إعداد الصور الثابتة </a:t>
            </a:r>
            <a:r>
              <a:rPr lang="en-US" sz="2000">
                <a:latin typeface="Adobe Garamond Pro Bold" pitchFamily="18" charset="0"/>
                <a:cs typeface="Traditional Arabic" pitchFamily="18" charset="-78"/>
              </a:rPr>
              <a:t>Image Editing Software</a:t>
            </a:r>
            <a:endParaRPr lang="en-US" sz="3200">
              <a:latin typeface="Adobe Garamond Pro Bold" pitchFamily="18" charset="0"/>
              <a:cs typeface="Traditional Arabic" pitchFamily="18" charset="-78"/>
            </a:endParaRPr>
          </a:p>
          <a:p>
            <a:pPr algn="justLow" eaLnBrk="0" hangingPunct="0">
              <a:buFontTx/>
              <a:buChar char="•"/>
              <a:tabLst>
                <a:tab pos="228600" algn="l"/>
              </a:tabLst>
            </a:pPr>
            <a:r>
              <a:rPr lang="ar-SA" sz="3200">
                <a:cs typeface="Traditional Arabic" pitchFamily="18" charset="-78"/>
              </a:rPr>
              <a:t>برامج إعداد النصوص المكتوبة </a:t>
            </a:r>
            <a:r>
              <a:rPr lang="en-US" sz="2400">
                <a:latin typeface="Adobe Garamond Pro Bold" pitchFamily="18" charset="0"/>
                <a:cs typeface="Traditional Arabic" pitchFamily="18" charset="-78"/>
              </a:rPr>
              <a:t>OCR Software</a:t>
            </a:r>
            <a:endParaRPr lang="en-US" sz="3200">
              <a:latin typeface="Adobe Garamond Pro Bold" pitchFamily="18" charset="0"/>
              <a:cs typeface="Traditional Arabic" pitchFamily="18" charset="-78"/>
            </a:endParaRPr>
          </a:p>
          <a:p>
            <a:pPr algn="justLow" eaLnBrk="0" hangingPunct="0">
              <a:buFontTx/>
              <a:buChar char="•"/>
              <a:tabLst>
                <a:tab pos="228600" algn="l"/>
              </a:tabLst>
            </a:pPr>
            <a:r>
              <a:rPr lang="ar-SA" sz="3200">
                <a:cs typeface="Traditional Arabic" pitchFamily="18" charset="-78"/>
              </a:rPr>
              <a:t>برامج إعداد الصوت </a:t>
            </a:r>
            <a:r>
              <a:rPr lang="en-US" sz="2400">
                <a:latin typeface="Adobe Garamond Pro Bold" pitchFamily="18" charset="0"/>
                <a:cs typeface="Traditional Arabic" pitchFamily="18" charset="-78"/>
              </a:rPr>
              <a:t>Sound Editing Software</a:t>
            </a:r>
            <a:endParaRPr lang="en-US" sz="3200">
              <a:latin typeface="Adobe Garamond Pro Bold" pitchFamily="18" charset="0"/>
              <a:cs typeface="Traditional Arabic" pitchFamily="18" charset="-78"/>
            </a:endParaRPr>
          </a:p>
          <a:p>
            <a:pPr algn="justLow" eaLnBrk="0" hangingPunct="0">
              <a:buFontTx/>
              <a:buChar char="•"/>
              <a:tabLst>
                <a:tab pos="228600" algn="l"/>
              </a:tabLst>
            </a:pPr>
            <a:r>
              <a:rPr lang="ar-SA" sz="3200">
                <a:cs typeface="Traditional Arabic" pitchFamily="18" charset="-78"/>
              </a:rPr>
              <a:t>برامج إعداد الفيديو والرسومات المتحركة. </a:t>
            </a:r>
            <a:r>
              <a:rPr lang="en-US" sz="2400">
                <a:latin typeface="Adobe Garamond Pro Bold" pitchFamily="18" charset="0"/>
                <a:cs typeface="Traditional Arabic" pitchFamily="18" charset="-78"/>
              </a:rPr>
              <a:t>Animation</a:t>
            </a:r>
            <a:r>
              <a:rPr lang="ar-SA" sz="2400">
                <a:latin typeface="Adobe Garamond Pro Bold" pitchFamily="18" charset="0"/>
                <a:cs typeface="Traditional Arabic" pitchFamily="18" charset="-78"/>
              </a:rPr>
              <a:t>،</a:t>
            </a:r>
            <a:r>
              <a:rPr lang="en-US" sz="2400">
                <a:latin typeface="Adobe Garamond Pro Bold" pitchFamily="18" charset="0"/>
                <a:cs typeface="Traditional Arabic" pitchFamily="18" charset="-78"/>
              </a:rPr>
              <a:t> Video and Digital Movies</a:t>
            </a:r>
            <a:endParaRPr lang="en-US" sz="3200">
              <a:latin typeface="Adobe Garamond Pro Bold" pitchFamily="18" charset="0"/>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صر نائب لرقم الشريحة 3"/>
          <p:cNvSpPr>
            <a:spLocks noGrp="1"/>
          </p:cNvSpPr>
          <p:nvPr>
            <p:ph type="sldNum" sz="quarter" idx="10"/>
          </p:nvPr>
        </p:nvSpPr>
        <p:spPr bwMode="auto">
          <a:noFill/>
          <a:ln>
            <a:miter lim="800000"/>
            <a:headEnd/>
            <a:tailEnd/>
          </a:ln>
        </p:spPr>
        <p:txBody>
          <a:bodyPr/>
          <a:lstStyle/>
          <a:p>
            <a:fld id="{31031EB4-733B-457C-911C-679B4468E3C8}" type="slidenum">
              <a:rPr lang="ar-SA" smtClean="0">
                <a:cs typeface="Arial" pitchFamily="34" charset="0"/>
              </a:rPr>
              <a:pPr/>
              <a:t>227</a:t>
            </a:fld>
            <a:endParaRPr lang="en-US" smtClean="0">
              <a:cs typeface="Arial" pitchFamily="34" charset="0"/>
            </a:endParaRPr>
          </a:p>
        </p:txBody>
      </p:sp>
      <p:sp>
        <p:nvSpPr>
          <p:cNvPr id="33795" name="Rectangle 1"/>
          <p:cNvSpPr>
            <a:spLocks noChangeArrowheads="1"/>
          </p:cNvSpPr>
          <p:nvPr/>
        </p:nvSpPr>
        <p:spPr bwMode="auto">
          <a:xfrm>
            <a:off x="287338" y="2260600"/>
            <a:ext cx="9085262" cy="2554288"/>
          </a:xfrm>
          <a:prstGeom prst="rect">
            <a:avLst/>
          </a:prstGeom>
          <a:noFill/>
          <a:ln w="9525">
            <a:noFill/>
            <a:miter lim="800000"/>
            <a:headEnd/>
            <a:tailEnd/>
          </a:ln>
        </p:spPr>
        <p:txBody>
          <a:bodyPr anchor="ctr">
            <a:spAutoFit/>
          </a:bodyPr>
          <a:lstStyle/>
          <a:p>
            <a:pPr algn="justLow">
              <a:buFontTx/>
              <a:buChar char="•"/>
            </a:pPr>
            <a:r>
              <a:rPr lang="ar-SA" sz="4000">
                <a:solidFill>
                  <a:srgbClr val="3333CC"/>
                </a:solidFill>
                <a:ea typeface="Times New Roman" pitchFamily="18" charset="0"/>
                <a:cs typeface="Traditional Arabic" pitchFamily="18" charset="-78"/>
              </a:rPr>
              <a:t>عمل المعالجات الرقمية: </a:t>
            </a:r>
            <a:endParaRPr lang="en-US">
              <a:solidFill>
                <a:srgbClr val="3333CC"/>
              </a:solidFill>
              <a:ea typeface="Times New Roman" pitchFamily="18" charset="0"/>
              <a:cs typeface="Traditional Arabic" pitchFamily="18" charset="-78"/>
            </a:endParaRPr>
          </a:p>
          <a:p>
            <a:pPr algn="justLow" eaLnBrk="0" hangingPunct="0"/>
            <a:r>
              <a:rPr lang="ar-SA" sz="4000">
                <a:ea typeface="Times New Roman" pitchFamily="18" charset="0"/>
                <a:cs typeface="Traditional Arabic" pitchFamily="18" charset="-78"/>
              </a:rPr>
              <a:t>وتتمثل في معالجة الوسائط (صور ثابتة ومتحركة ورسوم ثابتة ومتحركة وصوت..) التي تم جمعها بطريقة رقمية تمكن من تخزينها على الكمبيوتر واستخدامها في عملية الإنتاج.</a:t>
            </a:r>
            <a:endParaRPr lang="ar-SA" sz="4400"/>
          </a:p>
        </p:txBody>
      </p:sp>
      <p:sp>
        <p:nvSpPr>
          <p:cNvPr id="5" name="عنوان 1"/>
          <p:cNvSpPr txBox="1">
            <a:spLocks/>
          </p:cNvSpPr>
          <p:nvPr/>
        </p:nvSpPr>
        <p:spPr>
          <a:xfrm>
            <a:off x="685800" y="188913"/>
            <a:ext cx="7772400" cy="1079500"/>
          </a:xfrm>
          <a:prstGeom prst="rect">
            <a:avLst/>
          </a:prstGeom>
        </p:spPr>
        <p:txBody>
          <a:bodyPr anchor="ctr">
            <a:normAutofit/>
          </a:bodyPr>
          <a:lstStyle/>
          <a:p>
            <a:pPr algn="ctr" fontAlgn="auto">
              <a:spcAft>
                <a:spcPts val="0"/>
              </a:spcAft>
              <a:defRPr/>
            </a:pPr>
            <a:r>
              <a:rPr lang="ar-SA" sz="4400" dirty="0">
                <a:solidFill>
                  <a:srgbClr val="FF0000"/>
                </a:solidFill>
                <a:latin typeface="+mj-lt"/>
                <a:ea typeface="+mj-ea"/>
                <a:cs typeface="Traditional Arabic" pitchFamily="2" charset="-78"/>
              </a:rPr>
              <a:t>4. مرحلة الإنتاج</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صر نائب لرقم الشريحة 3"/>
          <p:cNvSpPr>
            <a:spLocks noGrp="1"/>
          </p:cNvSpPr>
          <p:nvPr>
            <p:ph type="sldNum" sz="quarter" idx="10"/>
          </p:nvPr>
        </p:nvSpPr>
        <p:spPr bwMode="auto">
          <a:noFill/>
          <a:ln>
            <a:miter lim="800000"/>
            <a:headEnd/>
            <a:tailEnd/>
          </a:ln>
        </p:spPr>
        <p:txBody>
          <a:bodyPr/>
          <a:lstStyle/>
          <a:p>
            <a:fld id="{278E8A9C-BEBC-400B-BDC5-4545F742AEC4}" type="slidenum">
              <a:rPr lang="ar-SA" smtClean="0">
                <a:cs typeface="Arial" pitchFamily="34" charset="0"/>
              </a:rPr>
              <a:pPr/>
              <a:t>228</a:t>
            </a:fld>
            <a:endParaRPr lang="en-US" smtClean="0">
              <a:cs typeface="Arial" pitchFamily="34" charset="0"/>
            </a:endParaRPr>
          </a:p>
        </p:txBody>
      </p:sp>
      <p:sp>
        <p:nvSpPr>
          <p:cNvPr id="3" name="عنوان 1"/>
          <p:cNvSpPr txBox="1">
            <a:spLocks/>
          </p:cNvSpPr>
          <p:nvPr/>
        </p:nvSpPr>
        <p:spPr>
          <a:xfrm>
            <a:off x="4419600" y="215900"/>
            <a:ext cx="4800600" cy="1079500"/>
          </a:xfrm>
          <a:prstGeom prst="rect">
            <a:avLst/>
          </a:prstGeom>
        </p:spPr>
        <p:txBody>
          <a:bodyPr anchor="ctr">
            <a:normAutofit/>
          </a:bodyPr>
          <a:lstStyle/>
          <a:p>
            <a:pPr algn="ctr" fontAlgn="auto">
              <a:spcAft>
                <a:spcPts val="0"/>
              </a:spcAft>
              <a:defRPr/>
            </a:pPr>
            <a:r>
              <a:rPr lang="ar-SA" sz="4400" b="1" dirty="0">
                <a:solidFill>
                  <a:srgbClr val="FF0000"/>
                </a:solidFill>
                <a:latin typeface="+mj-lt"/>
                <a:ea typeface="+mj-ea"/>
                <a:cs typeface="Traditional Arabic" pitchFamily="2" charset="-78"/>
              </a:rPr>
              <a:t>4. مرحلة الإنتاج</a:t>
            </a:r>
          </a:p>
        </p:txBody>
      </p:sp>
      <p:sp>
        <p:nvSpPr>
          <p:cNvPr id="34820" name="Rectangle 1"/>
          <p:cNvSpPr>
            <a:spLocks noChangeArrowheads="1"/>
          </p:cNvSpPr>
          <p:nvPr/>
        </p:nvSpPr>
        <p:spPr bwMode="auto">
          <a:xfrm>
            <a:off x="215900" y="1701800"/>
            <a:ext cx="9232900" cy="3538538"/>
          </a:xfrm>
          <a:prstGeom prst="rect">
            <a:avLst/>
          </a:prstGeom>
          <a:noFill/>
          <a:ln w="9525">
            <a:noFill/>
            <a:miter lim="800000"/>
            <a:headEnd/>
            <a:tailEnd/>
          </a:ln>
        </p:spPr>
        <p:txBody>
          <a:bodyPr anchor="ctr">
            <a:spAutoFit/>
          </a:bodyPr>
          <a:lstStyle/>
          <a:p>
            <a:pPr algn="justLow">
              <a:buFontTx/>
              <a:buChar char="•"/>
            </a:pPr>
            <a:r>
              <a:rPr lang="ar-SA" sz="3200" b="1">
                <a:solidFill>
                  <a:srgbClr val="3333CC"/>
                </a:solidFill>
                <a:ea typeface="Times New Roman" pitchFamily="18" charset="0"/>
                <a:cs typeface="Traditional Arabic" pitchFamily="18" charset="-78"/>
              </a:rPr>
              <a:t>إنتاج البرمجية في صورتها المبدئية:</a:t>
            </a:r>
            <a:endParaRPr lang="en-US" sz="1400">
              <a:solidFill>
                <a:srgbClr val="3333CC"/>
              </a:solidFill>
              <a:ea typeface="Times New Roman" pitchFamily="18" charset="0"/>
              <a:cs typeface="Traditional Arabic" pitchFamily="18" charset="-78"/>
            </a:endParaRPr>
          </a:p>
          <a:p>
            <a:pPr algn="justLow" eaLnBrk="0" hangingPunct="0"/>
            <a:r>
              <a:rPr lang="ar-SA" sz="3200">
                <a:latin typeface="Times New Roman" pitchFamily="18" charset="0"/>
                <a:ea typeface="Times New Roman" pitchFamily="18" charset="0"/>
                <a:cs typeface="Traditional Arabic" pitchFamily="18" charset="-78"/>
              </a:rPr>
              <a:t>بعد تجميع وإنتاج كافة الوسائط التعليمية المطلوبة، والتي سبق تصميمها في مرحلة تصميم واجهة التفاعل للبرنامج، يتم التصميم الفعلي للبرنامج ولكن في صورته المبدئية، حيث يتم تصميم البرنامج شاشة تلو الأخرى وفق كل الملاحظات التي تم ذكرها في عمليات التصميم، مع ملاحظة ضرورة الانتباه إلى عمليات الربط بين أجزاء البرنامج وبعضها البعض، والسير في البرنامج وفقاً لخريطة المفاهيم والتي توضح العلاقات المتبادلة بين المفاهيم وبعضها البعض، حتى الانتهاء من البرنامج. </a:t>
            </a:r>
            <a:endParaRPr lang="ar-SA" sz="3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رقم الشريحة 3"/>
          <p:cNvSpPr>
            <a:spLocks noGrp="1"/>
          </p:cNvSpPr>
          <p:nvPr>
            <p:ph type="sldNum" sz="quarter" idx="10"/>
          </p:nvPr>
        </p:nvSpPr>
        <p:spPr bwMode="auto">
          <a:noFill/>
          <a:ln>
            <a:miter lim="800000"/>
            <a:headEnd/>
            <a:tailEnd/>
          </a:ln>
        </p:spPr>
        <p:txBody>
          <a:bodyPr/>
          <a:lstStyle/>
          <a:p>
            <a:fld id="{3858861D-8EB0-48E5-887F-0025CE154E2D}" type="slidenum">
              <a:rPr lang="ar-SA" smtClean="0">
                <a:cs typeface="Arial" pitchFamily="34" charset="0"/>
              </a:rPr>
              <a:pPr/>
              <a:t>229</a:t>
            </a:fld>
            <a:endParaRPr lang="en-US" smtClean="0">
              <a:cs typeface="Arial" pitchFamily="34" charset="0"/>
            </a:endParaRPr>
          </a:p>
        </p:txBody>
      </p:sp>
      <p:sp>
        <p:nvSpPr>
          <p:cNvPr id="3" name="عنوان 1"/>
          <p:cNvSpPr txBox="1">
            <a:spLocks/>
          </p:cNvSpPr>
          <p:nvPr/>
        </p:nvSpPr>
        <p:spPr>
          <a:xfrm>
            <a:off x="3429000" y="215900"/>
            <a:ext cx="5715000" cy="1079500"/>
          </a:xfrm>
          <a:prstGeom prst="rect">
            <a:avLst/>
          </a:prstGeom>
        </p:spPr>
        <p:txBody>
          <a:bodyPr anchor="ctr">
            <a:normAutofit/>
          </a:bodyPr>
          <a:lstStyle/>
          <a:p>
            <a:pPr algn="ctr" fontAlgn="auto">
              <a:spcAft>
                <a:spcPts val="0"/>
              </a:spcAft>
              <a:defRPr/>
            </a:pPr>
            <a:r>
              <a:rPr lang="ar-SA" sz="4600" dirty="0">
                <a:solidFill>
                  <a:srgbClr val="FF0000"/>
                </a:solidFill>
                <a:latin typeface="+mj-lt"/>
                <a:ea typeface="+mj-ea"/>
                <a:cs typeface="Traditional Arabic" pitchFamily="2" charset="-78"/>
              </a:rPr>
              <a:t>5. مرحلة تقويم البرنامج</a:t>
            </a:r>
          </a:p>
        </p:txBody>
      </p:sp>
      <p:sp>
        <p:nvSpPr>
          <p:cNvPr id="5" name="عنوان 1"/>
          <p:cNvSpPr txBox="1">
            <a:spLocks/>
          </p:cNvSpPr>
          <p:nvPr/>
        </p:nvSpPr>
        <p:spPr>
          <a:xfrm>
            <a:off x="323528" y="1954560"/>
            <a:ext cx="9125272" cy="3303240"/>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p>
            <a:pPr marL="742950" indent="-742950" algn="justLow" fontAlgn="auto">
              <a:spcAft>
                <a:spcPts val="0"/>
              </a:spcAft>
              <a:buFont typeface="+mj-lt"/>
              <a:buAutoNum type="arabicPeriod"/>
              <a:defRPr/>
            </a:pPr>
            <a:r>
              <a:rPr lang="ar-SA" sz="4000" dirty="0">
                <a:effectLst>
                  <a:outerShdw blurRad="38100" dist="25400" dir="5400000" algn="tl" rotWithShape="0">
                    <a:srgbClr val="000000">
                      <a:alpha val="43000"/>
                    </a:srgbClr>
                  </a:outerShdw>
                </a:effectLst>
                <a:latin typeface="+mj-lt"/>
                <a:ea typeface="+mj-ea"/>
                <a:cs typeface="Traditional Arabic" pitchFamily="2" charset="-78"/>
              </a:rPr>
              <a:t>التجريب المبدئي للبرمجية</a:t>
            </a:r>
          </a:p>
          <a:p>
            <a:pPr marL="1200150" lvl="1" indent="-742950" algn="justLow">
              <a:buFont typeface="+mj-lt"/>
              <a:buAutoNum type="arabicPeriod"/>
              <a:defRPr/>
            </a:pPr>
            <a:r>
              <a:rPr lang="ar-SA" sz="4000" dirty="0">
                <a:effectLst>
                  <a:outerShdw blurRad="38100" dist="25400" dir="5400000" algn="tl" rotWithShape="0">
                    <a:srgbClr val="000000">
                      <a:alpha val="43000"/>
                    </a:srgbClr>
                  </a:outerShdw>
                </a:effectLst>
                <a:latin typeface="+mj-lt"/>
                <a:ea typeface="+mj-ea"/>
                <a:cs typeface="Traditional Arabic" pitchFamily="2" charset="-78"/>
              </a:rPr>
              <a:t>الخبراء</a:t>
            </a:r>
          </a:p>
          <a:p>
            <a:pPr marL="1200150" lvl="1" indent="-742950" algn="justLow">
              <a:buFont typeface="+mj-lt"/>
              <a:buAutoNum type="arabicPeriod"/>
              <a:defRPr/>
            </a:pPr>
            <a:r>
              <a:rPr lang="ar-SA" sz="4000" dirty="0">
                <a:effectLst>
                  <a:outerShdw blurRad="38100" dist="25400" dir="5400000" algn="tl" rotWithShape="0">
                    <a:srgbClr val="000000">
                      <a:alpha val="43000"/>
                    </a:srgbClr>
                  </a:outerShdw>
                </a:effectLst>
                <a:latin typeface="+mj-lt"/>
                <a:ea typeface="+mj-ea"/>
                <a:cs typeface="Traditional Arabic" pitchFamily="2" charset="-78"/>
              </a:rPr>
              <a:t>المتعلمون</a:t>
            </a:r>
          </a:p>
          <a:p>
            <a:pPr marL="742950" indent="-742950" algn="justLow">
              <a:buFont typeface="+mj-lt"/>
              <a:buAutoNum type="arabicPeriod"/>
              <a:defRPr/>
            </a:pPr>
            <a:r>
              <a:rPr lang="ar-SA" sz="4000" dirty="0">
                <a:effectLst>
                  <a:outerShdw blurRad="38100" dist="25400" dir="5400000" algn="tl" rotWithShape="0">
                    <a:srgbClr val="000000">
                      <a:alpha val="43000"/>
                    </a:srgbClr>
                  </a:outerShdw>
                </a:effectLst>
                <a:latin typeface="+mj-lt"/>
                <a:ea typeface="+mj-ea"/>
                <a:cs typeface="Traditional Arabic" pitchFamily="2" charset="-78"/>
              </a:rPr>
              <a:t>الضبط النهائي</a:t>
            </a:r>
          </a:p>
          <a:p>
            <a:pPr marL="742950" indent="-742950" algn="justLow">
              <a:buFont typeface="+mj-lt"/>
              <a:buAutoNum type="arabicPeriod"/>
              <a:defRPr/>
            </a:pPr>
            <a:r>
              <a:rPr lang="ar-SA" sz="4000" dirty="0">
                <a:effectLst>
                  <a:outerShdw blurRad="38100" dist="25400" dir="5400000" algn="tl" rotWithShape="0">
                    <a:srgbClr val="000000">
                      <a:alpha val="43000"/>
                    </a:srgbClr>
                  </a:outerShdw>
                </a:effectLst>
                <a:latin typeface="+mj-lt"/>
                <a:ea typeface="+mj-ea"/>
                <a:cs typeface="Traditional Arabic" pitchFamily="2" charset="-78"/>
              </a:rPr>
              <a:t>الإنتاج النهائي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heel(4)">
                                      <p:cBhvr>
                                        <p:cTn id="12" dur="1000"/>
                                        <p:tgtEl>
                                          <p:spTgt spid="5">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wheel(4)">
                                      <p:cBhvr>
                                        <p:cTn id="17" dur="1000"/>
                                        <p:tgtEl>
                                          <p:spTgt spid="5">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wheel(4)">
                                      <p:cBhvr>
                                        <p:cTn id="22" dur="1000"/>
                                        <p:tgtEl>
                                          <p:spTgt spid="5">
                                            <p:txEl>
                                              <p:pRg st="2" end="2"/>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wheel(4)">
                                      <p:cBhvr>
                                        <p:cTn id="27" dur="1000"/>
                                        <p:tgtEl>
                                          <p:spTgt spid="5">
                                            <p:txEl>
                                              <p:pRg st="3" end="3"/>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childTnLst>
                    </p:cTn>
                  </p:par>
                  <p:par>
                    <p:cTn id="28" fill="hold">
                      <p:stCondLst>
                        <p:cond delay="indefinite"/>
                      </p:stCondLst>
                      <p:childTnLst>
                        <p:par>
                          <p:cTn id="29" fill="hold">
                            <p:stCondLst>
                              <p:cond delay="0"/>
                            </p:stCondLst>
                            <p:childTnLst>
                              <p:par>
                                <p:cTn id="30" presetID="21" presetClass="entr" presetSubtype="4"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wheel(4)">
                                      <p:cBhvr>
                                        <p:cTn id="32" dur="1000"/>
                                        <p:tgtEl>
                                          <p:spTgt spid="5">
                                            <p:txEl>
                                              <p:pRg st="4" end="4"/>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bldLvl="2"/>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صر نائب لرقم الشريحة 3"/>
          <p:cNvSpPr>
            <a:spLocks noGrp="1"/>
          </p:cNvSpPr>
          <p:nvPr>
            <p:ph type="sldNum" sz="quarter" idx="10"/>
          </p:nvPr>
        </p:nvSpPr>
        <p:spPr bwMode="auto">
          <a:noFill/>
          <a:ln>
            <a:miter lim="800000"/>
            <a:headEnd/>
            <a:tailEnd/>
          </a:ln>
        </p:spPr>
        <p:txBody>
          <a:bodyPr/>
          <a:lstStyle/>
          <a:p>
            <a:fld id="{E9A728A5-F82F-46AF-8C96-365A61E1A76F}" type="slidenum">
              <a:rPr lang="ar-SA" smtClean="0">
                <a:cs typeface="Arial" pitchFamily="34" charset="0"/>
              </a:rPr>
              <a:pPr/>
              <a:t>230</a:t>
            </a:fld>
            <a:endParaRPr lang="en-US" smtClean="0">
              <a:cs typeface="Arial" pitchFamily="34" charset="0"/>
            </a:endParaRPr>
          </a:p>
        </p:txBody>
      </p:sp>
      <p:sp>
        <p:nvSpPr>
          <p:cNvPr id="36867" name="Rectangle 1"/>
          <p:cNvSpPr>
            <a:spLocks noChangeArrowheads="1"/>
          </p:cNvSpPr>
          <p:nvPr/>
        </p:nvSpPr>
        <p:spPr bwMode="auto">
          <a:xfrm>
            <a:off x="431800" y="2805113"/>
            <a:ext cx="9017000" cy="1974850"/>
          </a:xfrm>
          <a:prstGeom prst="rect">
            <a:avLst/>
          </a:prstGeom>
          <a:noFill/>
          <a:ln w="9525">
            <a:noFill/>
            <a:miter lim="800000"/>
            <a:headEnd/>
            <a:tailEnd/>
          </a:ln>
        </p:spPr>
        <p:txBody>
          <a:bodyPr lIns="0" tIns="63480" rIns="0" bIns="63480" anchor="ctr">
            <a:spAutoFit/>
          </a:bodyPr>
          <a:lstStyle/>
          <a:p>
            <a:pPr algn="justLow" eaLnBrk="0" hangingPunct="0"/>
            <a:r>
              <a:rPr lang="ar-SA" sz="4000">
                <a:latin typeface="Times New Roman" pitchFamily="18" charset="0"/>
                <a:ea typeface="Times New Roman" pitchFamily="18" charset="0"/>
                <a:cs typeface="Traditional Arabic" pitchFamily="18" charset="-78"/>
              </a:rPr>
              <a:t>تهدف هذه المرحلة إلى التحقق من مدى مناسبة البرنامج وقدرته على تحقيق الأهداف المرجوة منه، وضبطه وتعديله في ضوء ما تسفر عنه عمليات التقويم، وهذه المرحلة تشمل الخطوات التالية:</a:t>
            </a:r>
            <a:endParaRPr lang="ar-SA" sz="4400">
              <a:ea typeface="Times New Roman" pitchFamily="18" charset="0"/>
              <a:cs typeface="Traditional Arabic" pitchFamily="18" charset="-78"/>
            </a:endParaRPr>
          </a:p>
        </p:txBody>
      </p:sp>
      <p:sp>
        <p:nvSpPr>
          <p:cNvPr id="5" name="عنوان 1"/>
          <p:cNvSpPr txBox="1">
            <a:spLocks/>
          </p:cNvSpPr>
          <p:nvPr/>
        </p:nvSpPr>
        <p:spPr>
          <a:xfrm>
            <a:off x="1447800" y="188913"/>
            <a:ext cx="7772400" cy="1079500"/>
          </a:xfrm>
          <a:prstGeom prst="rect">
            <a:avLst/>
          </a:prstGeom>
        </p:spPr>
        <p:txBody>
          <a:bodyPr anchor="ctr">
            <a:normAutofit/>
          </a:bodyPr>
          <a:lstStyle/>
          <a:p>
            <a:pPr algn="ctr" fontAlgn="auto">
              <a:spcAft>
                <a:spcPts val="0"/>
              </a:spcAft>
              <a:defRPr/>
            </a:pPr>
            <a:r>
              <a:rPr lang="ar-SA" sz="4600" dirty="0">
                <a:solidFill>
                  <a:srgbClr val="FF0000"/>
                </a:solidFill>
                <a:latin typeface="+mj-lt"/>
                <a:ea typeface="+mj-ea"/>
                <a:cs typeface="Traditional Arabic" pitchFamily="2" charset="-78"/>
              </a:rPr>
              <a:t>5. مرحلة تقويم البرنامج</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عنصر نائب لرقم الشريحة 3"/>
          <p:cNvSpPr>
            <a:spLocks noGrp="1"/>
          </p:cNvSpPr>
          <p:nvPr>
            <p:ph type="sldNum" sz="quarter" idx="10"/>
          </p:nvPr>
        </p:nvSpPr>
        <p:spPr bwMode="auto">
          <a:noFill/>
          <a:ln>
            <a:miter lim="800000"/>
            <a:headEnd/>
            <a:tailEnd/>
          </a:ln>
        </p:spPr>
        <p:txBody>
          <a:bodyPr/>
          <a:lstStyle/>
          <a:p>
            <a:fld id="{B0A348FC-7F73-41E1-B1E7-E081A89049E8}" type="slidenum">
              <a:rPr lang="ar-SA" smtClean="0">
                <a:cs typeface="Arial" pitchFamily="34" charset="0"/>
              </a:rPr>
              <a:pPr/>
              <a:t>231</a:t>
            </a:fld>
            <a:endParaRPr lang="en-US" smtClean="0">
              <a:cs typeface="Arial" pitchFamily="34" charset="0"/>
            </a:endParaRPr>
          </a:p>
        </p:txBody>
      </p:sp>
      <p:sp>
        <p:nvSpPr>
          <p:cNvPr id="5" name="عنوان 1"/>
          <p:cNvSpPr txBox="1">
            <a:spLocks/>
          </p:cNvSpPr>
          <p:nvPr/>
        </p:nvSpPr>
        <p:spPr>
          <a:xfrm>
            <a:off x="1447800" y="188913"/>
            <a:ext cx="7772400" cy="1079500"/>
          </a:xfrm>
          <a:prstGeom prst="rect">
            <a:avLst/>
          </a:prstGeom>
        </p:spPr>
        <p:txBody>
          <a:bodyPr anchor="ctr">
            <a:normAutofit/>
          </a:bodyPr>
          <a:lstStyle/>
          <a:p>
            <a:pPr algn="ctr" fontAlgn="auto">
              <a:spcAft>
                <a:spcPts val="0"/>
              </a:spcAft>
              <a:defRPr/>
            </a:pPr>
            <a:r>
              <a:rPr lang="ar-SA" sz="4600" dirty="0">
                <a:solidFill>
                  <a:srgbClr val="FF0000"/>
                </a:solidFill>
                <a:latin typeface="+mj-lt"/>
                <a:ea typeface="+mj-ea"/>
                <a:cs typeface="Traditional Arabic" pitchFamily="2" charset="-78"/>
              </a:rPr>
              <a:t>5. مرحلة تقويم البرنامج</a:t>
            </a:r>
          </a:p>
        </p:txBody>
      </p:sp>
      <p:sp>
        <p:nvSpPr>
          <p:cNvPr id="37892" name="Rectangle 1"/>
          <p:cNvSpPr>
            <a:spLocks noChangeArrowheads="1"/>
          </p:cNvSpPr>
          <p:nvPr/>
        </p:nvSpPr>
        <p:spPr bwMode="auto">
          <a:xfrm>
            <a:off x="215900" y="1733550"/>
            <a:ext cx="9309100" cy="4032250"/>
          </a:xfrm>
          <a:prstGeom prst="rect">
            <a:avLst/>
          </a:prstGeom>
          <a:noFill/>
          <a:ln w="9525">
            <a:noFill/>
            <a:miter lim="800000"/>
            <a:headEnd/>
            <a:tailEnd/>
          </a:ln>
        </p:spPr>
        <p:txBody>
          <a:bodyPr anchor="ctr">
            <a:spAutoFit/>
          </a:bodyPr>
          <a:lstStyle/>
          <a:p>
            <a:pPr algn="justLow">
              <a:buFontTx/>
              <a:buChar char="•"/>
            </a:pPr>
            <a:r>
              <a:rPr lang="ar-SA" sz="3200" b="1">
                <a:solidFill>
                  <a:srgbClr val="3333CC"/>
                </a:solidFill>
                <a:ea typeface="Times New Roman" pitchFamily="18" charset="0"/>
                <a:cs typeface="Traditional Arabic" pitchFamily="18" charset="-78"/>
              </a:rPr>
              <a:t>التجريب المبدئي للبرمجية:</a:t>
            </a:r>
            <a:endParaRPr lang="en-US" sz="1400">
              <a:solidFill>
                <a:srgbClr val="3333CC"/>
              </a:solidFill>
              <a:ea typeface="Times New Roman" pitchFamily="18" charset="0"/>
              <a:cs typeface="Traditional Arabic" pitchFamily="18" charset="-78"/>
            </a:endParaRPr>
          </a:p>
          <a:p>
            <a:pPr algn="justLow" eaLnBrk="0" hangingPunct="0"/>
            <a:r>
              <a:rPr lang="ar-SA" sz="3200">
                <a:ea typeface="Times New Roman" pitchFamily="18" charset="0"/>
                <a:cs typeface="Traditional Arabic" pitchFamily="18" charset="-78"/>
              </a:rPr>
              <a:t>وهذه الخطوة تتم بطريقتين هما:</a:t>
            </a:r>
            <a:endParaRPr lang="en-US" sz="1400"/>
          </a:p>
          <a:p>
            <a:pPr algn="justLow" eaLnBrk="0" hangingPunct="0"/>
            <a:r>
              <a:rPr lang="ar-SA" sz="3200">
                <a:solidFill>
                  <a:srgbClr val="3333CC"/>
                </a:solidFill>
                <a:cs typeface="Traditional Arabic" pitchFamily="18" charset="-78"/>
              </a:rPr>
              <a:t>الطريقة الأولى: </a:t>
            </a:r>
            <a:r>
              <a:rPr lang="ar-SA" sz="3200">
                <a:cs typeface="Traditional Arabic" pitchFamily="18" charset="-78"/>
              </a:rPr>
              <a:t>وهي عرض النسخة المبدئية على خبراء والمتخصصين في تكنولوجيا التعليم,وفي المادة العلمية للتأكد من مناسبتها لتحقيق الأهداف, وتسلسل العرض, ومناسبة العناصر المكتوبة والمرسومة والمصورة وجودتها, والترابط والتكامل بهذه العناصر وسهولة استخدامها.</a:t>
            </a:r>
            <a:endParaRPr lang="ar-SA" sz="3200">
              <a:latin typeface="Calibri" pitchFamily="34" charset="0"/>
              <a:cs typeface="Traditional Arabic" pitchFamily="18" charset="-78"/>
            </a:endParaRPr>
          </a:p>
          <a:p>
            <a:pPr algn="justLow" eaLnBrk="0" hangingPunct="0"/>
            <a:r>
              <a:rPr lang="ar-SA" sz="3200">
                <a:solidFill>
                  <a:srgbClr val="3333CC"/>
                </a:solidFill>
                <a:latin typeface="Calibri" pitchFamily="34" charset="0"/>
                <a:cs typeface="Traditional Arabic" pitchFamily="18" charset="-78"/>
              </a:rPr>
              <a:t>الطريقة الثانية: </a:t>
            </a:r>
            <a:r>
              <a:rPr lang="ar-SA" sz="3200">
                <a:latin typeface="Calibri" pitchFamily="34" charset="0"/>
                <a:cs typeface="Traditional Arabic" pitchFamily="18" charset="-78"/>
              </a:rPr>
              <a:t>وهي تجريب البرنامج وهذا عن طريق عرضه على مجموعة من المتعلمين من نفس النوعية المستهدفة، </a:t>
            </a:r>
            <a:endParaRPr lang="ar-SA" sz="3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عنصر نائب لرقم الشريحة 3"/>
          <p:cNvSpPr>
            <a:spLocks noGrp="1"/>
          </p:cNvSpPr>
          <p:nvPr>
            <p:ph type="sldNum" sz="quarter" idx="10"/>
          </p:nvPr>
        </p:nvSpPr>
        <p:spPr bwMode="auto">
          <a:noFill/>
          <a:ln>
            <a:miter lim="800000"/>
            <a:headEnd/>
            <a:tailEnd/>
          </a:ln>
        </p:spPr>
        <p:txBody>
          <a:bodyPr/>
          <a:lstStyle/>
          <a:p>
            <a:fld id="{029EE905-84A3-4E36-9B31-C88AB6143A20}" type="slidenum">
              <a:rPr lang="ar-SA" smtClean="0">
                <a:cs typeface="Arial" pitchFamily="34" charset="0"/>
              </a:rPr>
              <a:pPr/>
              <a:t>232</a:t>
            </a:fld>
            <a:endParaRPr lang="en-US" smtClean="0">
              <a:cs typeface="Arial" pitchFamily="34" charset="0"/>
            </a:endParaRPr>
          </a:p>
        </p:txBody>
      </p:sp>
      <p:sp>
        <p:nvSpPr>
          <p:cNvPr id="3" name="عنوان 1"/>
          <p:cNvSpPr txBox="1">
            <a:spLocks/>
          </p:cNvSpPr>
          <p:nvPr/>
        </p:nvSpPr>
        <p:spPr>
          <a:xfrm>
            <a:off x="4572000" y="188913"/>
            <a:ext cx="4724400" cy="1079500"/>
          </a:xfrm>
          <a:prstGeom prst="rect">
            <a:avLst/>
          </a:prstGeom>
        </p:spPr>
        <p:txBody>
          <a:bodyPr anchor="ctr">
            <a:normAutofit/>
          </a:bodyPr>
          <a:lstStyle/>
          <a:p>
            <a:pPr algn="ctr" fontAlgn="auto">
              <a:spcAft>
                <a:spcPts val="0"/>
              </a:spcAft>
              <a:defRPr/>
            </a:pPr>
            <a:r>
              <a:rPr lang="ar-SA" sz="4600" b="1" dirty="0">
                <a:solidFill>
                  <a:srgbClr val="FF0000"/>
                </a:solidFill>
                <a:latin typeface="+mj-lt"/>
                <a:ea typeface="+mj-ea"/>
                <a:cs typeface="Traditional Arabic" pitchFamily="2" charset="-78"/>
              </a:rPr>
              <a:t>5. مرحلة تقويم البرنامج</a:t>
            </a:r>
          </a:p>
        </p:txBody>
      </p:sp>
      <p:sp>
        <p:nvSpPr>
          <p:cNvPr id="38916" name="Rectangle 1"/>
          <p:cNvSpPr>
            <a:spLocks noChangeArrowheads="1"/>
          </p:cNvSpPr>
          <p:nvPr/>
        </p:nvSpPr>
        <p:spPr bwMode="auto">
          <a:xfrm>
            <a:off x="287338" y="1887538"/>
            <a:ext cx="9313862" cy="3970337"/>
          </a:xfrm>
          <a:prstGeom prst="rect">
            <a:avLst/>
          </a:prstGeom>
          <a:noFill/>
          <a:ln w="9525">
            <a:noFill/>
            <a:miter lim="800000"/>
            <a:headEnd/>
            <a:tailEnd/>
          </a:ln>
        </p:spPr>
        <p:txBody>
          <a:bodyPr anchor="ctr">
            <a:spAutoFit/>
          </a:bodyPr>
          <a:lstStyle/>
          <a:p>
            <a:pPr algn="justLow">
              <a:buFontTx/>
              <a:buChar char="•"/>
            </a:pPr>
            <a:r>
              <a:rPr lang="ar-SA" sz="3600" b="1">
                <a:solidFill>
                  <a:srgbClr val="3333CC"/>
                </a:solidFill>
                <a:ea typeface="Times New Roman" pitchFamily="18" charset="0"/>
                <a:cs typeface="Traditional Arabic" pitchFamily="18" charset="-78"/>
              </a:rPr>
              <a:t>الضبط النهائي:</a:t>
            </a:r>
            <a:endParaRPr lang="en-US" sz="1600">
              <a:solidFill>
                <a:srgbClr val="3333CC"/>
              </a:solidFill>
              <a:ea typeface="Times New Roman" pitchFamily="18" charset="0"/>
              <a:cs typeface="Traditional Arabic" pitchFamily="18" charset="-78"/>
            </a:endParaRPr>
          </a:p>
          <a:p>
            <a:pPr algn="justLow" eaLnBrk="0" hangingPunct="0"/>
            <a:r>
              <a:rPr lang="ar-SA" sz="3600">
                <a:ea typeface="Times New Roman" pitchFamily="18" charset="0"/>
                <a:cs typeface="Traditional Arabic" pitchFamily="18" charset="-78"/>
              </a:rPr>
              <a:t>بعد جمع كل الملاحظات من المحكمين أو من المتعلمين أنفسهم، يتم إجراء التعديلات اللازمة، وتجريب البرنامج على أجهزة حاسوب تختلف مواصفاتها عن الأجهزة التي تم استخدامها في عمليات الإنتاج، وهذا لكشف بعض العيوب التي لم تظهر من قبل للعمل على تلافيها، مع الأخذ في الاعتبار المراجعة الكاملة للنسخة التجريبية للبرنامج تمهيداً لإعداد النسخة النهائية وتجهيزها للعرض.</a:t>
            </a:r>
            <a:endParaRPr lang="ar-SA" sz="4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عنصر نائب لرقم الشريحة 3"/>
          <p:cNvSpPr>
            <a:spLocks noGrp="1"/>
          </p:cNvSpPr>
          <p:nvPr>
            <p:ph type="sldNum" sz="quarter" idx="10"/>
          </p:nvPr>
        </p:nvSpPr>
        <p:spPr bwMode="auto">
          <a:noFill/>
          <a:ln>
            <a:miter lim="800000"/>
            <a:headEnd/>
            <a:tailEnd/>
          </a:ln>
        </p:spPr>
        <p:txBody>
          <a:bodyPr/>
          <a:lstStyle/>
          <a:p>
            <a:fld id="{5DCBD07C-48B3-4E9E-8806-E3F9B12C8A34}" type="slidenum">
              <a:rPr lang="ar-SA" smtClean="0">
                <a:cs typeface="Arial" pitchFamily="34" charset="0"/>
              </a:rPr>
              <a:pPr/>
              <a:t>233</a:t>
            </a:fld>
            <a:endParaRPr lang="en-US" smtClean="0">
              <a:cs typeface="Arial" pitchFamily="34" charset="0"/>
            </a:endParaRPr>
          </a:p>
        </p:txBody>
      </p:sp>
      <p:sp>
        <p:nvSpPr>
          <p:cNvPr id="3" name="عنوان 1"/>
          <p:cNvSpPr txBox="1">
            <a:spLocks/>
          </p:cNvSpPr>
          <p:nvPr/>
        </p:nvSpPr>
        <p:spPr>
          <a:xfrm>
            <a:off x="1524000" y="188913"/>
            <a:ext cx="7772400" cy="1079500"/>
          </a:xfrm>
          <a:prstGeom prst="rect">
            <a:avLst/>
          </a:prstGeom>
        </p:spPr>
        <p:txBody>
          <a:bodyPr anchor="ctr">
            <a:normAutofit/>
          </a:bodyPr>
          <a:lstStyle/>
          <a:p>
            <a:pPr algn="ctr" fontAlgn="auto">
              <a:spcAft>
                <a:spcPts val="0"/>
              </a:spcAft>
              <a:defRPr/>
            </a:pPr>
            <a:r>
              <a:rPr lang="ar-SA" sz="4600" dirty="0">
                <a:solidFill>
                  <a:srgbClr val="FF0000"/>
                </a:solidFill>
                <a:latin typeface="+mj-lt"/>
                <a:ea typeface="+mj-ea"/>
                <a:cs typeface="Traditional Arabic" pitchFamily="2" charset="-78"/>
              </a:rPr>
              <a:t>5. مرحلة تقويم البرنامج</a:t>
            </a:r>
          </a:p>
        </p:txBody>
      </p:sp>
      <p:sp>
        <p:nvSpPr>
          <p:cNvPr id="39940" name="Rectangle 1"/>
          <p:cNvSpPr>
            <a:spLocks noChangeArrowheads="1"/>
          </p:cNvSpPr>
          <p:nvPr/>
        </p:nvSpPr>
        <p:spPr bwMode="auto">
          <a:xfrm>
            <a:off x="287338" y="1781175"/>
            <a:ext cx="9237662" cy="3970338"/>
          </a:xfrm>
          <a:prstGeom prst="rect">
            <a:avLst/>
          </a:prstGeom>
          <a:noFill/>
          <a:ln w="9525">
            <a:noFill/>
            <a:miter lim="800000"/>
            <a:headEnd/>
            <a:tailEnd/>
          </a:ln>
        </p:spPr>
        <p:txBody>
          <a:bodyPr anchor="ctr">
            <a:spAutoFit/>
          </a:bodyPr>
          <a:lstStyle/>
          <a:p>
            <a:pPr algn="justLow">
              <a:buFontTx/>
              <a:buChar char="•"/>
            </a:pPr>
            <a:r>
              <a:rPr lang="ar-SA" sz="2800" b="1">
                <a:solidFill>
                  <a:srgbClr val="3333CC"/>
                </a:solidFill>
                <a:ea typeface="Times New Roman" pitchFamily="18" charset="0"/>
                <a:cs typeface="Traditional Arabic" pitchFamily="18" charset="-78"/>
              </a:rPr>
              <a:t>الإنتاج النهائي:</a:t>
            </a:r>
            <a:endParaRPr lang="en-US" sz="1200">
              <a:solidFill>
                <a:srgbClr val="3333CC"/>
              </a:solidFill>
              <a:ea typeface="Times New Roman" pitchFamily="18" charset="0"/>
              <a:cs typeface="Traditional Arabic" pitchFamily="18" charset="-78"/>
            </a:endParaRPr>
          </a:p>
          <a:p>
            <a:pPr algn="justLow" eaLnBrk="0" hangingPunct="0"/>
            <a:r>
              <a:rPr lang="ar-SA" sz="2800">
                <a:ea typeface="Times New Roman" pitchFamily="18" charset="0"/>
                <a:cs typeface="Traditional Arabic" pitchFamily="18" charset="-78"/>
              </a:rPr>
              <a:t>تختص هذه الخطوة بوضع البرنامج في صورته النهائية المادية الملموسة والقابلة للتوزيع والتشغيل على أي جهاز حاسوب، ويجب مراعاة ما يلي:</a:t>
            </a:r>
            <a:endParaRPr lang="en-US" sz="1200"/>
          </a:p>
          <a:p>
            <a:pPr algn="justLow" eaLnBrk="0" hangingPunct="0">
              <a:buFontTx/>
              <a:buChar char="•"/>
            </a:pPr>
            <a:r>
              <a:rPr lang="ar-SA" sz="2800">
                <a:cs typeface="Traditional Arabic" pitchFamily="18" charset="-78"/>
              </a:rPr>
              <a:t>تحديد حجم الملفات</a:t>
            </a:r>
            <a:endParaRPr lang="en-US" sz="1200"/>
          </a:p>
          <a:p>
            <a:pPr algn="justLow" eaLnBrk="0" hangingPunct="0">
              <a:buFontTx/>
              <a:buChar char="•"/>
            </a:pPr>
            <a:r>
              <a:rPr lang="ar-SA" sz="2800">
                <a:cs typeface="Traditional Arabic" pitchFamily="18" charset="-78"/>
              </a:rPr>
              <a:t>توثيق البرنامج: حيث يجب تحديد اسم مؤلف البرنامج أو الشركة المنتجة، ونظام التأليف المستخدم والإصدار الخاص بهذه كما يجب تحديد الفئة المستهدفة من البرنامج والمقرر التعليمي والدرس أو الوحدة التعليمية التي يدور حولها البرنامج.</a:t>
            </a:r>
          </a:p>
          <a:p>
            <a:pPr algn="justLow" eaLnBrk="0" hangingPunct="0">
              <a:buFontTx/>
              <a:buChar char="•"/>
            </a:pPr>
            <a:r>
              <a:rPr lang="ar-SA" sz="2800">
                <a:cs typeface="Traditional Arabic" pitchFamily="18" charset="-78"/>
              </a:rPr>
              <a:t>التعليمات المطبوعة.</a:t>
            </a:r>
          </a:p>
          <a:p>
            <a:pPr algn="justLow" eaLnBrk="0" hangingPunct="0">
              <a:buFontTx/>
              <a:buChar char="•"/>
            </a:pPr>
            <a:r>
              <a:rPr lang="ar-SA" sz="2800">
                <a:cs typeface="Traditional Arabic" pitchFamily="18" charset="-78"/>
              </a:rPr>
              <a:t>التوزيع والاستخدام.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8"/>
            <a:ext cx="8877300" cy="1752600"/>
          </a:xfrm>
          <a:prstGeom prst="rect">
            <a:avLst/>
          </a:prstGeom>
          <a:noFill/>
          <a:ln w="9525">
            <a:noFill/>
            <a:miter lim="800000"/>
            <a:headEnd/>
            <a:tailEnd/>
          </a:ln>
        </p:spPr>
        <p:txBody>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الويب (2.0)</a:t>
            </a: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14340" name="Slide Number Placeholder 2"/>
          <p:cNvSpPr>
            <a:spLocks noGrp="1"/>
          </p:cNvSpPr>
          <p:nvPr>
            <p:ph type="sldNum" sz="quarter" idx="10"/>
          </p:nvPr>
        </p:nvSpPr>
        <p:spPr bwMode="auto">
          <a:noFill/>
          <a:ln>
            <a:miter lim="800000"/>
            <a:headEnd/>
            <a:tailEnd/>
          </a:ln>
        </p:spPr>
        <p:txBody>
          <a:bodyPr/>
          <a:lstStyle/>
          <a:p>
            <a:fld id="{5B3F731F-6E11-45DC-8345-9FA6198BDE24}" type="slidenum">
              <a:rPr lang="ar-SA" smtClean="0">
                <a:cs typeface="Arial" pitchFamily="34" charset="0"/>
              </a:rPr>
              <a:pPr/>
              <a:t>234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صر نائب لرقم الشريحة 3"/>
          <p:cNvSpPr>
            <a:spLocks noGrp="1"/>
          </p:cNvSpPr>
          <p:nvPr>
            <p:ph type="sldNum" sz="quarter" idx="10"/>
          </p:nvPr>
        </p:nvSpPr>
        <p:spPr bwMode="auto">
          <a:noFill/>
          <a:ln>
            <a:miter lim="800000"/>
            <a:headEnd/>
            <a:tailEnd/>
          </a:ln>
        </p:spPr>
        <p:txBody>
          <a:bodyPr/>
          <a:lstStyle/>
          <a:p>
            <a:fld id="{3BC5F9C8-8CC6-4A0C-AE8C-0D9F20AC7B4D}" type="slidenum">
              <a:rPr lang="ar-SA" smtClean="0">
                <a:cs typeface="Arial" pitchFamily="34" charset="0"/>
              </a:rPr>
              <a:pPr/>
              <a:t>235</a:t>
            </a:fld>
            <a:endParaRPr lang="en-US" smtClean="0">
              <a:cs typeface="Arial" pitchFamily="34" charset="0"/>
            </a:endParaRPr>
          </a:p>
        </p:txBody>
      </p:sp>
      <p:sp>
        <p:nvSpPr>
          <p:cNvPr id="15363" name="مربع نص 4"/>
          <p:cNvSpPr txBox="1">
            <a:spLocks noChangeArrowheads="1"/>
          </p:cNvSpPr>
          <p:nvPr/>
        </p:nvSpPr>
        <p:spPr bwMode="auto">
          <a:xfrm>
            <a:off x="1143000" y="1447800"/>
            <a:ext cx="7696200" cy="3908425"/>
          </a:xfrm>
          <a:prstGeom prst="rect">
            <a:avLst/>
          </a:prstGeom>
          <a:noFill/>
          <a:ln w="9525">
            <a:noFill/>
            <a:miter lim="800000"/>
            <a:headEnd/>
            <a:tailEnd/>
          </a:ln>
        </p:spPr>
        <p:txBody>
          <a:bodyPr>
            <a:spAutoFit/>
          </a:bodyPr>
          <a:lstStyle/>
          <a:p>
            <a:r>
              <a:rPr lang="ar-SA" sz="3200" b="1">
                <a:solidFill>
                  <a:srgbClr val="FF0000"/>
                </a:solidFill>
                <a:cs typeface="Simplified Arabic" pitchFamily="18" charset="-78"/>
              </a:rPr>
              <a:t>محاور المحاضرة</a:t>
            </a:r>
          </a:p>
          <a:p>
            <a:pPr>
              <a:buFontTx/>
              <a:buChar char="-"/>
            </a:pPr>
            <a:r>
              <a:rPr lang="ar-SA" sz="2400" b="1">
                <a:solidFill>
                  <a:srgbClr val="0070C0"/>
                </a:solidFill>
                <a:cs typeface="Simplified Arabic" pitchFamily="18" charset="-78"/>
              </a:rPr>
              <a:t>أهم أوجه الاختلاف بين </a:t>
            </a:r>
            <a:r>
              <a:rPr lang="en-US" sz="2400" b="1">
                <a:solidFill>
                  <a:srgbClr val="0070C0"/>
                </a:solidFill>
                <a:cs typeface="Simplified Arabic" pitchFamily="18" charset="-78"/>
              </a:rPr>
              <a:t>WEB 1.0 </a:t>
            </a:r>
            <a:r>
              <a:rPr lang="ar-SA" sz="2400" b="1">
                <a:solidFill>
                  <a:srgbClr val="0070C0"/>
                </a:solidFill>
                <a:cs typeface="Simplified Arabic" pitchFamily="18" charset="-78"/>
              </a:rPr>
              <a:t> و </a:t>
            </a:r>
            <a:r>
              <a:rPr lang="en-US" sz="2400" b="1">
                <a:solidFill>
                  <a:srgbClr val="0070C0"/>
                </a:solidFill>
                <a:cs typeface="Simplified Arabic" pitchFamily="18" charset="-78"/>
              </a:rPr>
              <a:t>Web2.0`</a:t>
            </a:r>
            <a:endParaRPr lang="ar-SA" sz="2400" b="1">
              <a:solidFill>
                <a:srgbClr val="0070C0"/>
              </a:solidFill>
              <a:cs typeface="Simplified Arabic" pitchFamily="18" charset="-78"/>
            </a:endParaRPr>
          </a:p>
          <a:p>
            <a:pPr>
              <a:buFontTx/>
              <a:buChar char="-"/>
            </a:pPr>
            <a:r>
              <a:rPr lang="ar-SA" sz="2400" b="1">
                <a:solidFill>
                  <a:srgbClr val="0070C0"/>
                </a:solidFill>
                <a:cs typeface="Simplified Arabic" pitchFamily="18" charset="-78"/>
              </a:rPr>
              <a:t>خصائص </a:t>
            </a:r>
            <a:r>
              <a:rPr lang="en-US" sz="2400" b="1">
                <a:solidFill>
                  <a:srgbClr val="0070C0"/>
                </a:solidFill>
                <a:cs typeface="Simplified Arabic" pitchFamily="18" charset="-78"/>
              </a:rPr>
              <a:t>Web 2.0</a:t>
            </a:r>
            <a:r>
              <a:rPr lang="ar-SA" sz="2400" b="1">
                <a:solidFill>
                  <a:srgbClr val="0070C0"/>
                </a:solidFill>
                <a:cs typeface="Simplified Arabic" pitchFamily="18" charset="-78"/>
              </a:rPr>
              <a:t>:</a:t>
            </a:r>
          </a:p>
          <a:p>
            <a:pPr>
              <a:buFontTx/>
              <a:buChar char="-"/>
            </a:pPr>
            <a:r>
              <a:rPr lang="ar-SA" sz="2400" b="1">
                <a:solidFill>
                  <a:srgbClr val="0070C0"/>
                </a:solidFill>
                <a:cs typeface="Simplified Arabic" pitchFamily="18" charset="-78"/>
              </a:rPr>
              <a:t>تقنيات </a:t>
            </a:r>
            <a:r>
              <a:rPr lang="en-US" sz="2400" b="1">
                <a:solidFill>
                  <a:srgbClr val="0070C0"/>
                </a:solidFill>
                <a:cs typeface="Simplified Arabic" pitchFamily="18" charset="-78"/>
              </a:rPr>
              <a:t>Web 2.0</a:t>
            </a:r>
          </a:p>
          <a:p>
            <a:pPr>
              <a:buFontTx/>
              <a:buChar char="-"/>
            </a:pPr>
            <a:r>
              <a:rPr lang="ar-SA" sz="2400" b="1">
                <a:solidFill>
                  <a:srgbClr val="0070C0"/>
                </a:solidFill>
                <a:cs typeface="Simplified Arabic" pitchFamily="18" charset="-78"/>
              </a:rPr>
              <a:t>خدمات </a:t>
            </a:r>
            <a:r>
              <a:rPr lang="en-US" sz="2400" b="1">
                <a:solidFill>
                  <a:srgbClr val="0070C0"/>
                </a:solidFill>
                <a:cs typeface="Simplified Arabic" pitchFamily="18" charset="-78"/>
              </a:rPr>
              <a:t>Web 2.0</a:t>
            </a:r>
          </a:p>
          <a:p>
            <a:pPr>
              <a:buFontTx/>
              <a:buChar char="-"/>
            </a:pPr>
            <a:r>
              <a:rPr lang="ar-SA" sz="2400" b="1">
                <a:solidFill>
                  <a:srgbClr val="0070C0"/>
                </a:solidFill>
                <a:cs typeface="Simplified Arabic" pitchFamily="18" charset="-78"/>
              </a:rPr>
              <a:t>فوائد استخدام تقنيات وخدمات </a:t>
            </a:r>
            <a:r>
              <a:rPr lang="en-US" sz="2400" b="1">
                <a:solidFill>
                  <a:srgbClr val="0070C0"/>
                </a:solidFill>
                <a:cs typeface="Simplified Arabic" pitchFamily="18" charset="-78"/>
              </a:rPr>
              <a:t> Web 2.0</a:t>
            </a:r>
            <a:r>
              <a:rPr lang="ar-SA" sz="2400" b="1">
                <a:solidFill>
                  <a:srgbClr val="0070C0"/>
                </a:solidFill>
                <a:cs typeface="Simplified Arabic" pitchFamily="18" charset="-78"/>
              </a:rPr>
              <a:t> في التعليم</a:t>
            </a:r>
          </a:p>
          <a:p>
            <a:pPr>
              <a:buFontTx/>
              <a:buChar char="-"/>
            </a:pPr>
            <a:r>
              <a:rPr lang="ar-SA" sz="2400" b="1">
                <a:solidFill>
                  <a:srgbClr val="0070C0"/>
                </a:solidFill>
                <a:cs typeface="Simplified Arabic" pitchFamily="18" charset="-78"/>
              </a:rPr>
              <a:t>العوائق والمخاطر المحتملة من استخدام </a:t>
            </a:r>
            <a:r>
              <a:rPr lang="en-US" sz="2400" b="1">
                <a:solidFill>
                  <a:srgbClr val="0070C0"/>
                </a:solidFill>
                <a:cs typeface="Simplified Arabic" pitchFamily="18" charset="-78"/>
              </a:rPr>
              <a:t>Web 2.0</a:t>
            </a:r>
            <a:r>
              <a:rPr lang="ar-SA" sz="2400" b="1">
                <a:solidFill>
                  <a:srgbClr val="0070C0"/>
                </a:solidFill>
                <a:cs typeface="Simplified Arabic" pitchFamily="18" charset="-78"/>
              </a:rPr>
              <a:t> في التعليم</a:t>
            </a:r>
          </a:p>
          <a:p>
            <a:pPr>
              <a:buFontTx/>
              <a:buChar char="-"/>
            </a:pPr>
            <a:endParaRPr lang="ar-SA" sz="2400">
              <a:solidFill>
                <a:srgbClr val="0070C0"/>
              </a:solidFill>
              <a:cs typeface="Simplified Arabic" pitchFamily="18" charset="-78"/>
            </a:endParaRPr>
          </a:p>
          <a:p>
            <a:pPr>
              <a:buFontTx/>
              <a:buChar char="-"/>
            </a:pPr>
            <a:endParaRPr lang="ar-SA" sz="2400">
              <a:solidFill>
                <a:srgbClr val="0070C0"/>
              </a:solidFill>
              <a:cs typeface="Simplified Arabic" pitchFamily="18" charset="-78"/>
            </a:endParaRPr>
          </a:p>
          <a:p>
            <a:endParaRPr lang="ar-SA" sz="2400">
              <a:solidFill>
                <a:srgbClr val="0070C0"/>
              </a:solidFill>
              <a:cs typeface="Simplified Arabic" pitchFamily="18" charset="-78"/>
            </a:endParaRPr>
          </a:p>
        </p:txBody>
      </p:sp>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صر نائب للمحتوى 2"/>
          <p:cNvSpPr>
            <a:spLocks noGrp="1"/>
          </p:cNvSpPr>
          <p:nvPr>
            <p:ph sz="quarter" idx="1"/>
          </p:nvPr>
        </p:nvSpPr>
        <p:spPr>
          <a:xfrm>
            <a:off x="506413" y="1700213"/>
            <a:ext cx="8915400" cy="4321175"/>
          </a:xfrm>
        </p:spPr>
        <p:txBody>
          <a:bodyPr/>
          <a:lstStyle/>
          <a:p>
            <a:pPr marL="0" indent="0" algn="justLow" rtl="1" eaLnBrk="1" hangingPunct="1">
              <a:lnSpc>
                <a:spcPct val="150000"/>
              </a:lnSpc>
            </a:pPr>
            <a:r>
              <a:rPr lang="ar-SA" smtClean="0">
                <a:ea typeface="mohammad bold art 1"/>
                <a:cs typeface="mohammad bold art 1"/>
              </a:rPr>
              <a:t>يشهد مجتمع المعلوماتية انفجاراً في مصطلحات ومسميات واستخدامات التقنية الحديثة, ومن الواضح أن السمة المميزة للألفية الثالثة تكمن في هذا الانفجار المعرفي والمعلوماتي, والذي ساعد في نموه توافر بيئة خصبة أوجدتها ثورة تقنية يشهدها العالم يومياً</a:t>
            </a:r>
            <a:endParaRPr lang="en-US" smtClean="0">
              <a:ea typeface="mohammad bold art 1"/>
              <a:cs typeface="mohammad bold art 1"/>
            </a:endParaRPr>
          </a:p>
        </p:txBody>
      </p:sp>
      <p:sp>
        <p:nvSpPr>
          <p:cNvPr id="16387" name="مربع نص 3"/>
          <p:cNvSpPr txBox="1">
            <a:spLocks noChangeArrowheads="1"/>
          </p:cNvSpPr>
          <p:nvPr/>
        </p:nvSpPr>
        <p:spPr bwMode="auto">
          <a:xfrm>
            <a:off x="2613025" y="260350"/>
            <a:ext cx="6318250" cy="831850"/>
          </a:xfrm>
          <a:prstGeom prst="rect">
            <a:avLst/>
          </a:prstGeom>
          <a:noFill/>
          <a:ln w="9525">
            <a:noFill/>
            <a:miter lim="800000"/>
            <a:headEnd/>
            <a:tailEnd/>
          </a:ln>
        </p:spPr>
        <p:txBody>
          <a:bodyPr>
            <a:spAutoFit/>
          </a:bodyPr>
          <a:lstStyle/>
          <a:p>
            <a:r>
              <a:rPr lang="ar-SA" sz="4800">
                <a:ea typeface="mohammad bold art 1"/>
                <a:cs typeface="mohammad bold art 1"/>
              </a:rPr>
              <a:t>مقدمة</a:t>
            </a:r>
          </a:p>
        </p:txBody>
      </p:sp>
      <p:sp>
        <p:nvSpPr>
          <p:cNvPr id="16388" name="عنصر نائب لرقم الشريحة 3"/>
          <p:cNvSpPr>
            <a:spLocks noGrp="1"/>
          </p:cNvSpPr>
          <p:nvPr>
            <p:ph type="sldNum" sz="quarter" idx="10"/>
          </p:nvPr>
        </p:nvSpPr>
        <p:spPr bwMode="auto">
          <a:noFill/>
          <a:ln>
            <a:miter lim="800000"/>
            <a:headEnd/>
            <a:tailEnd/>
          </a:ln>
        </p:spPr>
        <p:txBody>
          <a:bodyPr/>
          <a:lstStyle/>
          <a:p>
            <a:fld id="{886FE7BD-D0DA-4996-BF40-68C9F46F6B2C}" type="slidenum">
              <a:rPr lang="ar-SA" smtClean="0">
                <a:cs typeface="Arial" pitchFamily="34" charset="0"/>
              </a:rPr>
              <a:pPr/>
              <a:t>236</a:t>
            </a:fld>
            <a:endParaRPr lang="en-US" smtClean="0">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لمحتوى 2"/>
          <p:cNvSpPr>
            <a:spLocks noGrp="1"/>
          </p:cNvSpPr>
          <p:nvPr>
            <p:ph sz="quarter" idx="1"/>
          </p:nvPr>
        </p:nvSpPr>
        <p:spPr>
          <a:xfrm>
            <a:off x="495300" y="1600200"/>
            <a:ext cx="8915400" cy="4205288"/>
          </a:xfrm>
        </p:spPr>
        <p:txBody>
          <a:bodyPr/>
          <a:lstStyle/>
          <a:p>
            <a:pPr rtl="1" eaLnBrk="1" hangingPunct="1">
              <a:lnSpc>
                <a:spcPct val="150000"/>
              </a:lnSpc>
            </a:pPr>
            <a:r>
              <a:rPr lang="ar-SA" smtClean="0">
                <a:ea typeface="mohammad bold art 1"/>
                <a:cs typeface="mohammad bold art 1"/>
              </a:rPr>
              <a:t>ويعتبر مصطلح </a:t>
            </a:r>
            <a:r>
              <a:rPr lang="en-US" smtClean="0">
                <a:ea typeface="mohammad bold art 1"/>
                <a:cs typeface="mohammad bold art 1"/>
              </a:rPr>
              <a:t>WEB 2.0 </a:t>
            </a:r>
            <a:r>
              <a:rPr lang="ar-SA" smtClean="0">
                <a:ea typeface="mohammad bold art 1"/>
                <a:cs typeface="mohammad bold art 1"/>
              </a:rPr>
              <a:t> من أحدث المصطلحات التي يطرحها قطاع المعلوماتية في الآونة الأخيرة. وبدأت تنتشر هذه التقنية في الآونة الأخيرة وتعتبر بمثابة الانطلاقة الجديدة في عالم الويب. وتقوم على مبدأ المشاركة والتفاعل مع المستخدم.</a:t>
            </a:r>
            <a:endParaRPr lang="ar-SA" smtClean="0">
              <a:cs typeface="Arial" pitchFamily="34" charset="0"/>
            </a:endParaRPr>
          </a:p>
        </p:txBody>
      </p:sp>
      <p:sp>
        <p:nvSpPr>
          <p:cNvPr id="17411" name="عنصر نائب لرقم الشريحة 2"/>
          <p:cNvSpPr>
            <a:spLocks noGrp="1"/>
          </p:cNvSpPr>
          <p:nvPr>
            <p:ph type="sldNum" sz="quarter" idx="10"/>
          </p:nvPr>
        </p:nvSpPr>
        <p:spPr bwMode="auto">
          <a:noFill/>
          <a:ln>
            <a:miter lim="800000"/>
            <a:headEnd/>
            <a:tailEnd/>
          </a:ln>
        </p:spPr>
        <p:txBody>
          <a:bodyPr/>
          <a:lstStyle/>
          <a:p>
            <a:fld id="{B6BEC789-8A67-44F3-83CE-DA9CD9E3D03F}" type="slidenum">
              <a:rPr lang="ar-SA" smtClean="0">
                <a:cs typeface="Arial" pitchFamily="34" charset="0"/>
              </a:rPr>
              <a:pPr/>
              <a:t>237</a:t>
            </a:fld>
            <a:endParaRPr lang="en-US" smtClean="0">
              <a:cs typeface="Arial" pitchFamily="34" charset="0"/>
            </a:endParaRPr>
          </a:p>
        </p:txBody>
      </p:sp>
    </p:spTree>
  </p:cSld>
  <p:clrMapOvr>
    <a:masterClrMapping/>
  </p:clrMapOvr>
  <p:transition spd="slow">
    <p:circle/>
  </p:transition>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86200" y="228600"/>
            <a:ext cx="5219700" cy="1143000"/>
          </a:xfrm>
        </p:spPr>
        <p:txBody>
          <a:bodyPr>
            <a:normAutofit/>
          </a:bodyPr>
          <a:lstStyle/>
          <a:p>
            <a:pPr rtl="1" eaLnBrk="1" hangingPunct="1">
              <a:defRPr/>
            </a:pPr>
            <a:r>
              <a:rPr lang="ar-SA" b="1" dirty="0">
                <a:solidFill>
                  <a:schemeClr val="accent2">
                    <a:lumMod val="75000"/>
                  </a:schemeClr>
                </a:solidFill>
              </a:rPr>
              <a:t>ما هي </a:t>
            </a:r>
            <a:r>
              <a:rPr lang="en-US" b="1" dirty="0">
                <a:solidFill>
                  <a:schemeClr val="accent2">
                    <a:lumMod val="75000"/>
                  </a:schemeClr>
                </a:solidFill>
              </a:rPr>
              <a:t>Web 2.0 </a:t>
            </a:r>
          </a:p>
        </p:txBody>
      </p:sp>
      <p:sp>
        <p:nvSpPr>
          <p:cNvPr id="3" name="عنصر نائب للمحتوى 2"/>
          <p:cNvSpPr>
            <a:spLocks noGrp="1"/>
          </p:cNvSpPr>
          <p:nvPr>
            <p:ph sz="quarter" idx="1"/>
          </p:nvPr>
        </p:nvSpPr>
        <p:spPr>
          <a:xfrm>
            <a:off x="239713" y="1631950"/>
            <a:ext cx="6318250" cy="4616450"/>
          </a:xfrm>
        </p:spPr>
        <p:txBody>
          <a:bodyPr/>
          <a:lstStyle/>
          <a:p>
            <a:pPr algn="justLow" rtl="1" eaLnBrk="1" hangingPunct="1">
              <a:lnSpc>
                <a:spcPct val="120000"/>
              </a:lnSpc>
            </a:pPr>
            <a:r>
              <a:rPr lang="ar-SA" sz="2400" smtClean="0">
                <a:ea typeface="mohammad bold art 1"/>
                <a:cs typeface="mohammad bold art 1"/>
              </a:rPr>
              <a:t>إن </a:t>
            </a:r>
            <a:r>
              <a:rPr lang="en-US" sz="2400" smtClean="0">
                <a:ea typeface="mohammad bold art 1"/>
                <a:cs typeface="mohammad bold art 1"/>
              </a:rPr>
              <a:t>Web 1.0</a:t>
            </a:r>
            <a:r>
              <a:rPr lang="ar-SA" sz="2400" smtClean="0">
                <a:ea typeface="mohammad bold art 1"/>
                <a:cs typeface="mohammad bold art 1"/>
              </a:rPr>
              <a:t> بنيت على البنية العلائقية ( واحد – متعدد) ويعني ( موقع إنترنت واحد لعدد كبير من المستخدمين)</a:t>
            </a:r>
            <a:endParaRPr lang="en-US" sz="2400" smtClean="0">
              <a:ea typeface="mohammad bold art 1"/>
              <a:cs typeface="mohammad bold art 1"/>
            </a:endParaRPr>
          </a:p>
          <a:p>
            <a:pPr algn="justLow" rtl="1" eaLnBrk="1" hangingPunct="1">
              <a:lnSpc>
                <a:spcPct val="120000"/>
              </a:lnSpc>
            </a:pPr>
            <a:r>
              <a:rPr lang="ar-SA" sz="2400" smtClean="0">
                <a:ea typeface="mohammad bold art 1"/>
                <a:cs typeface="mohammad bold art 1"/>
              </a:rPr>
              <a:t>أما </a:t>
            </a:r>
            <a:r>
              <a:rPr lang="en-US" sz="2400" smtClean="0">
                <a:ea typeface="mohammad bold art 1"/>
                <a:cs typeface="mohammad bold art 1"/>
              </a:rPr>
              <a:t>Web 2.0 </a:t>
            </a:r>
            <a:r>
              <a:rPr lang="ar-SA" sz="2400" smtClean="0">
                <a:ea typeface="mohammad bold art 1"/>
                <a:cs typeface="mohammad bold art 1"/>
              </a:rPr>
              <a:t> فهي تسعى لإيجاد مفهوم جديد, مبني على علاقة ( متعدد, متعدد) ( عدد كبير من المستخدمين لعدد كبير من المستخدمين)</a:t>
            </a:r>
            <a:endParaRPr lang="en-US" sz="2400" smtClean="0">
              <a:ea typeface="mohammad bold art 1"/>
              <a:cs typeface="mohammad bold art 1"/>
            </a:endParaRPr>
          </a:p>
          <a:p>
            <a:pPr algn="justLow" rtl="1" eaLnBrk="1" hangingPunct="1">
              <a:lnSpc>
                <a:spcPct val="120000"/>
              </a:lnSpc>
            </a:pPr>
            <a:r>
              <a:rPr lang="ar-SA" sz="2400" smtClean="0">
                <a:ea typeface="mohammad bold art 1"/>
                <a:cs typeface="mohammad bold art 1"/>
              </a:rPr>
              <a:t>الـــ </a:t>
            </a:r>
            <a:r>
              <a:rPr lang="en-US" sz="2400" smtClean="0">
                <a:ea typeface="mohammad bold art 1"/>
                <a:cs typeface="mohammad bold art 1"/>
              </a:rPr>
              <a:t>web 2.0 </a:t>
            </a:r>
            <a:r>
              <a:rPr lang="ar-SA" sz="2400" smtClean="0">
                <a:ea typeface="mohammad bold art 1"/>
                <a:cs typeface="mohammad bold art 1"/>
              </a:rPr>
              <a:t>: هي الجيل الثاني من مواقع وخدمات الإنترنت, تعتمد على دعم الاتصال بين مستخدمي الإنترنت, وتعظيم دور المستخدم في إثراء المحتوى الرقمي على الإنترنت, والتعاون بين مختلف مستخدمي الإنترنت في بناء مجتمعات إلكترونية.</a:t>
            </a:r>
            <a:endParaRPr lang="en-US" sz="2400" smtClean="0">
              <a:ea typeface="mohammad bold art 1"/>
              <a:cs typeface="mohammad bold art 1"/>
            </a:endParaRPr>
          </a:p>
          <a:p>
            <a:pPr algn="justLow" rtl="1" eaLnBrk="1" hangingPunct="1">
              <a:lnSpc>
                <a:spcPct val="120000"/>
              </a:lnSpc>
            </a:pPr>
            <a:r>
              <a:rPr lang="ar-SA" sz="2400" smtClean="0">
                <a:ea typeface="mohammad bold art 1"/>
                <a:cs typeface="mohammad bold art 1"/>
              </a:rPr>
              <a:t>وتعتمد في تكوينها على الشبكات الإجتماعية  ومن التطبيقات التي تحقق سمات وخصائص </a:t>
            </a:r>
            <a:r>
              <a:rPr lang="en-US" sz="2400" smtClean="0">
                <a:ea typeface="mohammad bold art 1"/>
                <a:cs typeface="mohammad bold art 1"/>
              </a:rPr>
              <a:t>Web 2.0</a:t>
            </a:r>
            <a:r>
              <a:rPr lang="ar-SA" sz="2400" smtClean="0">
                <a:ea typeface="mohammad bold art 1"/>
                <a:cs typeface="mohammad bold art 1"/>
              </a:rPr>
              <a:t>: المدونات والويكي واليوتيوب والفيس بوك.</a:t>
            </a:r>
            <a:endParaRPr lang="en-US" sz="2400" smtClean="0">
              <a:ea typeface="mohammad bold art 1"/>
              <a:cs typeface="mohammad bold art 1"/>
            </a:endParaRPr>
          </a:p>
        </p:txBody>
      </p:sp>
      <p:sp>
        <p:nvSpPr>
          <p:cNvPr id="18436" name="AutoShape 2" descr="data:image/jpeg;base64,/9j/4AAQSkZJRgABAQAAAQABAAD/2wCEAAkGBxQSEhUTEhQWFhUXFxkYGBgYGRwcHRgYGBgYHxscHRcYHCggGBolHBoYITEiJSkrLi4uFx8zODMsNygtLisBCgoKDg0OGxAQGywkICYsLCwsLCwsLCwsLC8sLCwsLCwsLDIsLywsLCwsLC8sLCwsLCwsLCwsLCwsLCwsLCwsLP/AABEIALcBEwMBIgACEQEDEQH/xAAbAAABBQEBAAAAAAAAAAAAAAAFAAIDBAYBB//EAEgQAAIBAgQDBQUDBwoGAgMAAAECEQADBBIhMQVBUQYTImFxMoGRobFCwdEUI1JicpLwBxUkM0NTc4Ky4RZjorPC8TTSJUSD/8QAGgEAAwEBAQEAAAAAAAAAAAAAAgMEAQAFBv/EADERAAICAQMCBQIFBAMBAAAAAAABAhEDEiExBEETIlFhcZHwMoGhsdEUI0LBUnLhBf/aAAwDAQACEQMRAD8A9NtroOdPyCnKKRqYYNy08LTM1OmuZqOFBXEQU4CulayzSOKaVp4WkLdaYMApFRUptUiorrOoh0rgqUrXCBXGDEFdKinRXAtccNNsVw2/KpQK61dZlEJWkF8qe2mswKy385NduB1YhWylV5BDmAPkxIDT0IFJz51iV8jsWGWRmnC0u7FRYG7mQSZOxqcimQkpJNC5RcXQw2/KmtaqauhaMEpm0KY2EU7ir2WuZa7YymDW4eh+yPhUT8LT9AfCjCrXclZsEATwa2fsL8BXDwK1/dr8KPhad3YrNjVZnv5gtf3a/CoLnZ61+gK0xWo3t11I62Zk9nbX6A+dRN2ct8l+ZrUFKZ3VbSM1My57OW+h/eP40xezyfrfvH8a1Zs1wWK6kdqkZn/h5er/ABNKtSEpVmlG62XxUT1Ix0qA1xzETThVC9j1Fy3bHia4T7MeELuT5TpVua5NPg5pokU1BdxyhsmugBnlrOnX/wB13PQPvJu3yXVctwL4iBtbSTr6/OkdRNwVodhgpumaFjXVagNjtLYUEXL1skE+yZ05aCYqK92ysD2Fuv8Aso0fGIrVmjQf9LlbpRZqM1NNZR+1rkxbw7E/rMo+Ikmq2I45jz7Nqyg6sWMf9IHzofHiGuiy96X5mxJrj1hW4riGENiranooUfV2Pyqte8Wr4m6w/VLEa7aKg0350L6pdkGugfdm+e6qiWYAeZqrc45hk9q8nxFYi1wqywL5bj6nR5B06BnPyFR22tJMYcCN8zDT3AD60p9XLsh0ehx922a1u2OEmEdnPREY/QVWu9sU+zZun1hf9RFZ65iiFVwtpVYxmys0H3mDEH4DrTbOJu3QWsHRRLMAiiYbQFRrsDHSaD+oyMP+mwRV1+oZxfaK9dRkGHhXUj+sEwd/YBiqC3LqKFt2LSwoX7RYhdpzQSd9gTrQ/GW8Q4JZmA31ZjIzACNYbnMVz/hi3chWe4H6lCuuuvX+BQSk9VTYSjBK47fBoOEdp1tAJftG35hiwE9Z1XXlvWnwfEbV7W26t5A/dXmV0YvDruuJsgalhqB0JPiXpuahw/EcK7eIPh39TE/tDVfeKfjzUvLwJn0qlv8Af0PXRTSax+B4jiETNbdcRbjqCSegZfvohge11l/DdBst0cQPc21UQzxfOxJPpJx43NBmrgNNS4GEqQR1BpLTk7JmmiSa6KbXM1aYPJpymoi1dLVxx2daRFNVq4xrjhzCmiuZ50poatBHE9K6aU1wVho5RXKeBSrjqGXr4VSTsP45VmX7QO+FuNbk3EIQlADDxLeE8gNPOdKD2+2Nx0cCGIm2wyEFmc3AjweUZJWObUFfFHC50S3lznLn2llWCQIyg+Inc61NPKnsh1aOTSdmr7G7lZIZpKsxPigBiV0gNB1HlNbIt/6rJYLi/c2bd68VbMyyB7QEFS8bsxMH0NWMLxG5eu2zORQbkoPEbgBhWJHsrGvrpQdPUVt3OyNye5obt0ASdhPwry7i+K7y5duuqkhvCrAalssCf2RPlJrc9occEUKTEy206Lr8zArzXjN83HhRqWgD9c+0fcPvoOpnqnp9D0//AJuDZzYXwvGkSIwdszEFLw1kgagkdRpVkcdV4ixctea2UafZ+1LfpL+8K5w3s5h76hL2aUGYZQTGaBrG/s/OpV7CWQZt4t0M9CI1nmRyC/u1PF45qyqTgnT/ANjL3EbR3xN1dNnNxBOseyIj8DUVsWHPiuWT6MDrJ1m6Z2jlyqZux98JAxqtsIP7LBtJ21geRNVLvZbHnX8ze3MeHUlg53GpLAD3HYGuuKdWGnjf+VffwEfyVNCjrHTqPPIPpXeH2biSWA0mFBIzeIlcwYajU+goOezOKRZOBViCBKEAnS3row0MEertVa3bxKSWwd5RGuW4w3E7a8p+NOd9qFLHDtL9UbBHbvPCSZGZtAIgDwIVjc896it4W2uW41q8Ga6DGYsQ4UxJM5xpz2NAF4oVHs4pGmN80axsyVxeONt+VHlpcsjXQfokHc1PTCWBr8LDt3HuLc2kCZgxS20GCeZXlz36mhy4h1w7uVVXJYqqwNBI9CCSfcDUZ46Vkm5h2jXZ15NrGokwP3qacerzmW20aSt0bS0brqPCTHmOtdCKjLVVgSwz8NwVF/CqyWkN0KCXDE+QKjxTor5p6bUQW/mxCeIH8yFIBBEltGMa7QYqonGcwIa05B0MQ0meqt1qT8rtfat3Qdpy3F0gbQpHIfCty78IV4ct77+hYv8AEAblxLbZssSYG4G3QmY+NVLvCLWKBzWgSQfGsA5iOsaxoR6edRWMZh0ZQjZIbPBO522bLE0Qs8QSDBJWDsAZ8OXVVJ0jpWQjWPSgMilGVpOjPYfsvdsyy3HTTwkEKS8eESu4nT31H/OOIU93isOt4xOgIbLGrBgIOnXXUUZw4AUCcupcQh9oaDRuZERrUrWDcCMDlfOSzA8lII0kDbQ/wKpxwdvU/oKfUSWzV/IFw+PQtGGxDYe4DrauiB6HlPrRu12qxGHgYqxmXlctGQY3MTVLE8PFzvVNqbhWZyGWOaQdhlMjUTsNaEW+C4zDKzWbisN8ikCRoP6pyVaCNSDzpqg48Ba8eStX6/yejcM7QWL8ZHEnZTofgaKZtK8YvcStEn8qsG2ykDPblDtubTb+oI3o5wrjNwr/AETFpeI2tXZRhHLxax6TRxySXIrJ0q/x/k9KJpCsjg+2eU5MZafDtp4iCUP+YDTXqKPnjNnJnRw8mFCmZY7DTbrPKKdrXcjeKV0EAabNUeG4lnHjIkicoWIE8pMnpOnpV6JroTUlaAnFxdMbXUpEUhRgj6WWuKa4aw0fnFKuClXG2YDheKX8osLkACtdLhhmaR7T5yJaX2A6eVc45h2xV24LZhUyhWPszJciP3j18NW2wVtC6Zs5gMTsQoUyZOggwcxI0MUEwPFArk24yqYg/akCM66iYLQfSvN8/Ehsmr2CWP4M11oa0vhgW2ABkiIJnVQBHrrVrg3CLyIUZ+7uHNcBAgE95PiH6Og0HJjVHhnFGGa59oGWBiDlHhAA2nw6DktW7XGiym3aaQFcln0ZgdpJ2YsSY5QOtEpRitzow1S+QXx/ijXL32dgPKfs+6Zb0iqXAOHwGvP7IlUJ6EmWPmTr7zTTgu9ediWAPmTqR7l8Pv8AOp+2mP7iwlldSTLAcgBpMdTHuFRtvI9K5fJ9GqhFRiS4LjeW4TbLtmBAFsByFU81IiBHI1bv/wAoNvD6XPGS0RoGUADdV23jUTINRfyc2pFu7zYXeWwlfnqa887bADH4nVf606FfvFUYMEZScfQlzTj3VnpNz+UTBuPGhj3fQ0Sw/F0nW0iEzlGcA6a9ImI2rx2wucZmKyokryMTAHnW/wCx/CrV9AXUmU3zGQVYCQfTSsy4IRd8uw1Fabar7+TUt2gw6KpuXGtFpgMzEaGDqCRvVnDcew8//LQdMzj/AMhXhHHMQ73W7w3GysQMzToDAE8vWreEtBbitMZCDlksCRr7/wDamy6WlbYjSm3FJnu1ni1pv7ZDzGZQNOW8TNWRhbdwA5LTgj9HcRp1rz7C3L9xLlxHH5trgZNlNtdSQB9okHXzrKcR45fa5nUi34QAqudAogSxMkxzqeGNuQXgLsz2LEcAwz+1h7RJ6adNtN6Ht2TwcycO41nwtIJnbevLsLxvGlly4i7kBGci5qF5mDNbfhWPvMAyF3DDxS5BzCFMEHXUdBvRTUob2ZomuJBNuxOCJ/q7yHr4gB79qX/CCLrbxl62J0Gcx6a1m8b29vowXDS6LoS41JBPNjNNP8plwe3YTzJkffR6ZNcG6cv/ACNJe7O4giBjQ4O4cKfTcb1SPZDEDXLYub8gAdSY0A5nrsKi4V2wGJIVMOknQFngZt+ayfTei+FxykKDbUNpmClgVzTGgHkZjaKTqlHZnacn3QJucBvBQPyZlYc7TNH+swNOlRWsFeB8RxaieRLaaSdVMHf4iitvtPhMxAxFxYJHtE6j40Ss9psOYVcSxJ5RJ+BWaPUZeRLgy+MxFwIobEXs0HS4AokRIDQNOvuqrh+OZJzXCQDECDM5hqOegE/tVvhj1uHKLqzv402H+YCNfpUV3BLcBzWsO8/qDX3hjRQy1sJl5uUee3OK59GKsgaQl2zpHRecUCx+Dsk+G2N/ssQJkDYmRqQK9MxHCrbf/qLpzVmHu0G1V/8AhzDt/ZXlM8nHLyb76Px0uQoJR4sxnCOKXLcIblwqYBS6A41HIN4gD68xRvDnDZzlZsNcBjMmcS28EZZ+Zos/ZbDhgxa+hEGWVG1HPatBwPh1q0isssxEl31Yzvvt8KKCWV7AZc0YKyLgdu/Oa86MuXwELlZpI1cQI2+dF5phaTXGNXQgoKkeXOWp2Sk02mZqcpijBFmrqtTFrhFcYWV/jSlTUBilWGnk1m8LoMOyFlCupPhgnKZP2RBFPt8INm4hTK2hlSNTv4xOgg+Hz16UX4sWt627MBGZ5QD+q2zHXRiw2GmUxzqLiuJe0bVzXu+7RvZVVe4BJCszE6fogRIrzlFptjmrZb/m62wDBSqMoaSYJ0AJWDuTETzJoLfsPmdlyiMupGsBJY+YAM8zK6VoeH4hslxCsLkEzALvIzeMGFVRAyjr51nMQ4v3AqrlAAJE6qNIiDvpAG1T5nVR+pb0/SyyLUgphsWoPfH2EUnOdNdOe5JgQayXFi90d4ZBulswEjQECDPtQI8qOPbICoHDKJOUCPEJBKt0Tzq0lhTaVWlspEk6kg3Rz66RU8ZLHuuT18cXGNs0HZzh3cd1b00tMSf1mKk6V5p2mwy/l+IfTN3jjUTy18pr2Huovz+p94ryvtLaX8qxB+13rR/007pMrU5WefNOb2BmG4apVyo2WR7sv4mvUf5PMMEwqNzIb/UTWT4PhRlYgbqJ+Q+tb/sokYYDpmHzNb4zlk0lHUWsKs8CbAFnd9fEzsCZiAx5VpMNwyADJkqJkDSf/VAcQ2XORO7R5STI+Neg8P4cAih+aIRHUCqeoz6Y2zfBUaQR4BhsvDb7jdkvGfMBvvryUMSPzmUggbxPLkPrXt+HsZeGv52bvzDV4fZwpKFuUgCf2oms6R7Nv1ESk3JpF7hlnvCqiQmYeHfQ9PKvXexuDH5Pby6hWfU77g/WvLuDIyloGwXUbaDWvXewCxhP89z5Gs6jzMCbaieH47FyWleZ29egqLcDxSDG40A5j1/CnOsO4MkB2095+U0/hNvOsHbU/Oq6ikMuV7mi7K4E3cRaAIXxB5IJkJuAJjUeVa7jvAlXDNcGYMGYZgSCVa5zjflr0rO8HxK2TadtQAAY01YgD1rddt3KYFOvfWh8X+dee5OUvqOzaozivWjzDFcMw63ERrXiyzMkSQeUabTv0org7pVl7rwBpQCF2BmduRG5rnFMIbmKtsfYVDm1jU5o0571et4T+l2ECscwgGfCg1JMddOdBLNqSXemN0KKbJOOYa9hUVEzMtxSWOkISQNzzMmggwj5PDdGeZOuURzG249a2n8ouJNp7QUXACNXt/Y8Y30gA7TQ08Ga+lxFKyoNyHHhfLPhJGo3mfKtimnFNcioZP7euzqPdSwuIRUNkAlgD4wuhkPGupgeXxoXgeOcTusTaaAW8OY6DMdBLAzuK9F7MYVTgrcqCGVAVYAjXLIjpQ7gfAbSt3oERcuKANBAYwI9w+FMx47q1yyaXUxWrbgHJx++GFpheNwZRcm2pILCJA2iRIjkZrUcKRhbAafeI09IH0p1rh697du7sRHplUDSra1Z0+PTJsg6nKpRSSIzSIrs001YRHCdhXfcZPIVxLMn61Onh91LnkURuPE5EBuRowKnz/2pq3akuERrQJcepcKoYLmiR945UEMre1DMmFLdM0SNpv8AOu0Mt4xY0CnfWJ59edKj1ewGheqM7xDh7hVxVu4zL3ZWGbxS7gLZgbgMSJOoijuO4TbxFpnvqCDbMLoO7WQzDODBkqJI5Usfw8nF27Y0tXGGIYT/AGliNAP1iUJ/ZPWrfHwy2HAJyNAcDdULAXGU+SkmPWkJVuM0rY867R2LVi6bSkkpaUyST3bsSzRG8gxz3FQcOslFJKmecROaNADzyj5k1F+RtbvtbfVwxBnmQfD/AJdm9Kv29XdWIVV0k6ZiSNSf2hXmZ5ttn0mGCx40l8/+i4bhYYnWApEHlIBjfz3q3ZOYOOQKgejXqr8PbOGKnTN06CPhpRjhuEGYgiBmt/K834VFK9e4eSaUWajN+ddTyA/8a8p7Ug/lF/T+2I+LoK9RtD+kXD+qo+lYO7ZzYu6SdPyhvk4j6U7FNRuRBgXmr2JODXDkckQc0R01Jn5Vu+zg/o2v631NY7FX8hY9Akfut+NansxiM1giI0J+JahwSvJqfcZ1afh/meK3sMWDHT7Xx1r061bkoB/dp9D+FYbBrI15FvjlrYXGhrIJMFE586d1MtS0spyx2i0aMr/+PcD+5uf6TXhdtoQrOzD03JNe4uT+SsomDh2+atXjCWPCoHNvxAFVdLJaWmeYovU6DXCcOGzR5f8AUu9em9hvDhinS5dg+XeGK864Tpbb9pAfIR/7redhnPcJP6V4aabXWH3Upzdv0VDOpglFXyeL2lPe3BIjvH195oj2ew3gDHYH6t/tVbBPnuXzAUi4xgdNfvFG+EIVtLHkfielV55aVXuh3SxUrfomWsXZi1aI3LWp99xYrd/yif8Awh/j2v8AuCsXxAHu7K8+8sCOn5xPvrbdvlnCR/z7f/cFR4vw2/VndS7zQXwY27hc11XAHg9oneCGG58zt5Ud4Jh1fEJcYaoVC6nTNM89dtj1qBIWzcJ2zLPy/Gr3Z1QbgI1lkP8AqpONbx/6v/Z3VTeifyl+wX7XWh3d8nY4dhHmGn76r4Hh/d2nuT7SXAB5ZDrPuq52v/qLn+E31FdRv6Kv+E/+g1bFJzh7WeapNY2l3LXBgBgbAH93Z/8ACqnB7kIFj+0c/wDWas8GcfkiDolr6LT8DbHdKY5n6mujNvTXqLarVZ3B3iXvA7AH5gVONtKjsLpc01Mj6VWx3FEsjxHU7KN/9vfVuB25fJPm4RLeuhdzuf40qF8T6gddz8KEHiJcd5EEjTXYdPLzpWlFtdDLvEknYe/atlkb4OjiQXXGFfDz5fietWUPMnegtvGAsMsExoesc/SpL/EGKwrAnmRy8ojf40Gl8D1KKJeN4ru7bMOXymNayeFxrP492UgHX4HTf30Qu4S5fJUTBAkkmDrz613C8Lt2AGuPqTEdT5CnQjGPIqc2yfATkExOvLzPnSo7h7a5RqvvrlHrQnwl6kWO43aPiV8r2LrDxAiQBFyJ9pQGnQ65az1rizIGDPmF0nQHOMhZgwBOxJdYXfwj1qxewxt4W5mIY3CtpGTQe2igsswCTrtI1BqO7wF8Jcw7M5dO+bMwgZXug5SepzyJjQNUORSe5QqsEdpselzKFUF0ju3zasFKqCwj2iBGv30G4Nhy7FbrEsQ4yx4lkyT7MROkHaa0mKxguF+8VbKBndshDKSwUGCQMz5lBMaSfKqWHshRMgKWJLggFSp5nc6gDpziDUOR1cV9SqMsrr0OYKz3ZKWtcxDMTAUTI8MaHUHQUfs3MoIkTNszy0un8azGAtKpYshDqfFJkEzqVIMHXXbbpRPE4kBGZju9mQOQa75VLNNzpcnquDcdzSpicuIce14QfiRWHuYoLir0zBvtA9TWl/LUW/cYskZANWAOmp391Y7iaEY24f8AmAx6mabHGtLTF4lpnfwFmVrr5R9pyPQBa2XCEFpnQHw5VA8zrNZrs8M1y5psTHX/AGqxg8SPyrENmBWVA1G6gyBJ135UqCknt7G9QtTaMc1sKXUbeKOv8aVtLWB7xkJnRE/HesXj7JkkjQzPzrd4e4Q9pR9peX6qj4b0c7atFPV7RikX7eIH5I46WXEjl4SYrxrD4oBLY3aRIjrP416Rgb7/AJJezg/1d4DQjkwHyisH2RwQuugbUASfd921W4VUHq7Hn3obo1XY3hzOSziEkD9ognT0ra9msOEtbARcvfO65oP3qrdUJpCKegBOvvMfWiXB78wZ17y5p/8A0YfWkauaFZpOW7PHezGFD3ruu9wz6Bm/2+NaHhtuLa+QHyNZnsvjTbxd1QJzO/Po+v0rW4I5cGT9opJP3VT1v4l8oo6F+R/Ay8A3csdSb9k+f9aorcdvRGDP+NaPxuCsw3DQMJbuODn7zD5R+j+etiY89aJdqMR/+PcT7Ny0dT/zQfhS8K8tP1YGWevNFrtQPwiNdw15VkkuigHcEkR7p+taTg/De47snWIzMNACsxpv76E8ButaS0ziO9LP1lRsfKfpRbifEIuWrI2uq7T+wsx8591Ck4pfDA6ieuTS4sm7V3Iw90/8pj66rUt0xhhr/ZN/2zWe7W8ZFmwUaZuqbaevhJmo+0/H7ljCWMkfnT3LEwdGtNETtrFHBtuDXuTuPl/M0HAbv5kBtAAvwGU6+e9S4rH91g3uRqitHrOh+NCsZpgbsGIsn/Ss1HxzFKOF3RM/mfmIpGNvZe4WSKttB7hWMJwouE5nNonTmQN/jXmz4uHAzlmbxNO8QSZnatd2UvBsKn+D8jn/AArzjF3gt3TcAAj6/WrMc5LHJLkmyY02mbrh9xSkmQqx74GoFC8di2uXSqnwkieiiRE6669KCcU4heU20tSbboHPhJknQzp5TAjYUR7NcIu3mLXkKpOpIIlfs6b+YFUwl5NQHfSbNcMLVpUYw7algdco3E+8CrNjI6gAGJg6R5VT7QO4FvINVnUawpA3HnFR8LvOCqEL7WU9ZK6TGgilyyrb1Cig/asqgyggE6AdSB8zE/ChGMSELGYLhNNwBqfQk/dWO472sY4y3bTwiwxEgaM+WCSpGwOYedaPGcatKiqzQbhzajkNc0dDt6msc5cAqUWzQ4S2Mg0HXbqaVZ3Ado3uIGUQpJjbkxHP0pU3xUZpOdoRdu2g6IM9tkvHTS8bDBspA0DaaHziiPFsVbuWrd4SxdEYWydFUkMxgfb0yjz99Zy/x/S4ikSFacp1CqRIPmZ0FC+HYjukAzeAKNTIAuMTKid40GnQ1093Q2G0bCvGeIMQtkjKHUB3USV1GQ5zoPGoGWNZnlQ7Ad5myG2QsyzAzNwrIBJ30AJI5sBVh8WLjKmZkzEHOsGMhDBSOYPXyirysRpGdxM7QNecbtMaCoOqkk6W/wB8lvSRi1qfK+6BTMwDgmSG1PoSD76a2JZl2yqIIaJMics8oB16zUmLsd21wXPESGYRtqCcvQa6/fT1wbCPEVlQyqcuUEk5p8zpr199S2lueu5J0S4PiSzKvbOSdXMSSp8LmPDqRPWqnFV/OG9dZACVJKHMJBI2naY3qTC4hGF1LmqswYxANwyJmBoBHLyofx0m7dQSGlbYJg+PIDPSDMmKfCKbonnHS9aXP0Ly49k/KO7YpcUrkiJOaYJzDYAGQOtTYA5g/dW18RlmGg0IGdS2wYE6Ac6G3bJbK1xpBjXnGmaNPERynzpYG4uQeHMsZvZGWS2gIP2gJM+Vbtp2DafZFvtA2tzw5QD4RECCOlW72NcXvB4YtwCVHhIJDSxMAGN6ocRxJvZiuYhtBC7AQIHQVDxXDst10JIi0zKGykrOujnUyZPXWKViSumHnaqC7hnhMKlsAkk2y2bVg7G6BbOf6iI2oL2Rxa2sEbmVnvPcMoo8ZAbKIkciZjyNHuz6JFpAcg7q0wYHdwfEjawJyjUDUGs32XuMpxNzLN0vcKg6lGDPsepBPSY1qhNOMvlHnZFUl9Q5YxhuZbyFTJKsh3VxG5B2iIPQVe4ViGR7i3Lr5VZDCKNDcMkBiDIBJnc0PvYYG1ZYMEC2Q02/Fm8JEdQfZMDXQ1HwK8tywjveuh80MhY+MRAAGsGddecigSpNnKOvYyXZ+4i8RxCi2rKe+yg+HLlDNIg6HTnRy3bYYRW0IFsCFPPnHWKrvwuyMS7Lm2Ys0x4mSCpWNQsnUdan4djRft92vQ2zJI0J9ozEjKQI86dmam9S9hmDFOHlrlM0GP4m1zDscvhXumk7AhlZZ1neNIqbE4ZrjC3d7ooCjHLMn86BEFiGWNNt6G8XN23hswKqSyh1gEQH8MgmBGWNpkUawigZe8MEwYCrtObRhyzGY3maVukhEkW+158doLzDDQbDQbDlrWc4iWe7YZZ8K3Nzk2CyATMEAGRB2NG+2LhzZCqDmuLbIMggFgQR0OgoOllxdtjMiw1xiInISsmNd45+dHOUav2AxR2KfauxcxFmyWkMtwEBoM5rbM0QoMiDprt5V3tcrXMHZSIyXFJPKSpG/WTRtMzWmd+7hJdSBEgjKG1Ph0JG3WmsLd1baXLeZe9UaSAIAymQTswHxrYyvT7HZI1qRFbz3Fv4cqQz2VDEnwqMm4U6gwR76i4hcH823VEE904kGRJk7xpsfhRXBswtiZ7ws4uFvaZVzBQfKdQRpJNDLDm7YuWyIzpcDDn7TjQnQGT7o86CNKSCpziyHsnjTaVbRS4SLVsHwjYgnYuIjWsHxMOMTeVyNLhBy6DQxIn41uODAqGuAMzhAAO8JIVvDAJUyxI38ulYzixKY24IBlpIZSIzidhuADp1puB3KVCerioqKNd2CwRvOrOxFqynX7Ubz7j76N2e0Ja5cgqttGyqIG36zEkk86F9grgWzdA8KhssMZ3X2h0O+nnQW5intXMi5YOrCJ5aHXnr8qbrXDJa7mg41x5rhWAQATz19THPp5VprRYYa5lAVw3eSebDLmmPeK8yt4oL4FLEyoUmDA3PqZJ1r0SzcJtkAkjxnU6NvMSYUbwfKpZN6rCjueZLDYjvGBMkk8ySeZq/x0/0m2FJK90sCdBp/ttVTCwGzzHiInkNeX8c6e/ELd54XVhIAHMrMzzGgmjUpatl2FaVRpuEJFlZTXXbQe0dhSq72ftf0e3q2x/1GlQUx6ao81S43csF/tWHWYLeW2oifOpcB3rN4nIyjKoB8K8oAPtE+labE9lmwr4a0zKzXLiKOoymSdNAJ0mjfDeyPchncNceDlAGk6/HTaKq8RJUdKMmtgJwTCt3tvODlnXkTmSYX0lWnzovbw8kOiPcXJbZ5OUOzR4lXm4UkkTEx0o9bt3SB+ZyRIWBJAgDfrAAPpUbYW5O7QuomoMmR3Siy3Hj23kTLhlJ+xH6On4U+3grZGVgGHKOXz0FQJhnzZis6fxpVlLkH2AfcfwqWpXuhsn6Ms2sJbA0UU42bUg92pK7HTQ9eoNRG4x0Cr8Dp8q4jATmj5/hTFae1iXdblpkVt0nzIpiYC0NraAD9Xb4VxbynrHvrquvIiPfRVNbgXXDOXcLbCQVQIPWPEenrVXHcBtXGLPaRmIAJOpIGw1G2lLiZLqEUgfnLevowPl6+6r35V+qPpRKTq6pm7+oHxvCrWHsErZEKNhOgG3uG/uoR2P4clzEOHEyC7DYFtpgeRrXDEZvDG/z+VAuzdnu8YxUfm3tsbZ5QrAMs+R26g10Lv8Acojk/tyUua2NJiOG2shUKBpAjTTpIoXh+yuHtrkVSFmYzEmfUijtxxBqPvRTJZNySMpLhgZezthTmCEGdzrvEzJ12qvw7sdYtyFVIOYEAsZDTO532+FHWudBTkt+ldGd8GvJJdwHxbslae2QXZVBzHX9GYmeQpx4fZyh2JRQQQeRhQxJBGmx+FRdqDcvWmwwYIxiWg5SqurEqPtHSIoLxUOwwy5gcveZ1tzEyNYGusRVUcfqxeuVGgx1uxfa2Q2SIuhliWUhvBp5En4VWXhVhrve982hBHiH2hB0id4kVmcffa7ZtkKQ4uIXRB9hGKBYGoPiBjnFWHxpw+IxCvmb82r2AdiUgXFInRizDXzrNGqNoY4uM9AdwfBFi63fNN3OMs/YBIEBh5TEelQviRbbItvVTnl82srE5R5xWZxvaBrF4QwFq8cwDLBFxgo7sD7Onu1G1WbfEnULfvMncAhXYFh+da8YUQJdROaSQDBPSul082k4ujvFUZuMtzZ8Dsm/ZFxzDGQd9I0Oh29Oopl7geR2dHhiGjSR4vIn+IoKe0ItYe942k38trJAgFpnWdIOs1p7d/Mltzmk21JnrQ+HpdPkHVL8S4M5guydy2oUXV0LQe7M+L/Nr76hxHYEtcF03Rn0LRb9ogRPtaacq2GbnrXe95mRXJaTsmWWTZgDBdlQs94XYEgjKI1HXf5Vcudm8OZLW3JmdSd/vomuIMe0Kj/KvMUyLQjSBONdn8IEa7aszcBBhQx8icswdK5dxWW2SVg92DygSJ2EctNOtHDfO+nwH0qPCKGXMQrZlE8xz+e1ZNWrOWz2PJsT2YvX1bLlRS5ProZjX2elUbfZe5hT3puLpoNSJk6COsV7QpjTIvwFZztR2ca/D2WCXFMwfZPlrtTE2lSYqWPug52f4dbOGskrBNtWPqwk/M0qvcLtlbNtTEhFB9QBNKl6RyozHFrefjGDU7JYu3Ij7UxNbJbdZDB3M3G8QG+xhrYXXkSCfma16trXSq0EynxHEpZALnLmMTHOCdY9Kbai4JQqR5MPuoV2ywwuG0DOmY6GCNtaE8EwjLeGW5mGV/aUToV6etRTzpZHFFkMKeLXe5qhgn6Dy1rncEe0IpWHI0+n4U65mP6Mec0XiJrYTTvchcxsflUZujmT8xVW5f7vwFwczQuXkSTKnly51V4njTbts4MkeyuYeJh9kRzrYzbD0rkM27hqS5eCKzsYVQSxI2AEk/CgVviM5ZBKnSQZ/wBP1oT2z4yFw5tIZN3wnMT7AGp1OmsDXrTE29joYtbSiFb/AGmtNbW62ZbfeLlZgBnGQkFRMxMbxRrhONF+2Hy5SRqsglegMc4g++vGsS+fDJbkOC6gxMIsTE/ZnXWOVegdg8Ygtd2WOeSdBCkLAhJ1MCJnWhnjaVsblwqMbRquJGLVw/qN8YMe+ucIwC2bNu0o0RQon57+dU8fiVIRJPjuKNeg8R90LHvqw2MUHUwfN4++g1U9ybS6CGXWllqmMUh+2J/aB++pVuruIPoaK0wWmiwoFOyjoPhVZrn8RThc91bcQWmTGwh+yvwqFuF2jr3a9JGnzFJLp/gU8P8AxFMjIBoY/CLTQSuoKkRpBUQCPMVVfgoJ1IaDPjRWIEgkBhB1iiKXPWpA1FqO3RmMb2St3GtvcJY25ygjwgmNY6gKPhVbDW1m5g7yBxLHLlLAK3sEnbXWOkcoE65jQHiN1bWILZczXLeWNhuo1aIAkx8KKLd8nWZH+ZwuGBIMpdhiRtrH+xr0LD2VCrprA+lVxw5SqzmB9owxIn0OnOruf+PSgnk1ZLDTrGo9kD8fjMl21bFpmDzLg+yAQNuepHuk1efDjpXnNnirPi7oDNL82JhGBaAP0R0Hxr0aywKqZJkDXrpvpTcuJwSFQyKXBDdtiNAJ9Y+tRPaP6I+U1adJ5zUV0QCZ0G8CfpzpKCK9+zCMddvSm8KIKAgRM6a76SNa7Zxi3RcCz4RBkFZkcp6betd4VZCKR0Zojz2o3Wjf1B31j2TnTGuEbx8Kuv5gfL61XuKp5D4/hWBIsYa4Co2/g0qkw4GUfjSrdzrR57wK4Tj8ffzgEsltZGbQabDzWtVa4gSD+cU/5SNdOo1FZfsRcy3MWG/veknXNV/GW3RyQrFTJP150MWpS3foVThpLfHrucpl2KNrHUr8Nqh4AMzdIVx8SlUVu5j4SdQATMQZ5UT4VY7u4UknwkyT1YE6VBlxuGd37FMJp4aXuEsXiltKXYwoBJ6mOg51kuMccuXLjLaMJmVAWkRmXoDJnrygUR7W3SuVozKAZtj2oG5BHLUCKyAvKbmWbgUeJV5G4RqsnbQn6VRiwyasRqgvxIfieLKuWSQT47rNpOnsgHaXBaI+tWcJcS7ZFwIe7TMwsiRm85IJZtQQV0293cTZsm2UvQ912CqD7Q0MEhdY05GrWLxfdWlABS6yAKiPIzCNFJHhExp50/wXXv8AoBHM15e37/I/DXmBt3mXJbZDnnRswJAVV5AwIAHOgXbRGdrR8I8DSNJC5j8zHyohi7QZELqzAhvzYILBlKCMwI1kggjpQ7tAyhxLAyyoTEE6AgkdSNSOprsapi+oz3HyKvgbxPhzC3aVc2buV8KrvMkgsNBoZ8XIGrHZ7DKlpLtzKIY5ZMSBl1E+/SjfaUsEd7BJtsiqxGgyxA9KF2kzW7VoDRAWls8ENABER5jnWTlcWKw5JuUYt7Lt2LOJxam6MlxTKlgNDE6E5hEEQQB61N/OWhHeGSeiH3a8qq28ETmK92Ncuz7BR9rNIEk786kTCXssXO7CROzlZ/aD6GpGovkvtsju40kw0HSZyqPpz9DUmG4kE1zOR0In3aa1x+GXB/aoo3m2rmPUd5JFdwnDM4JW8voLNw6/vVqjH1Mk5UGLXaFYAKMPMGR89qIW+NoBm8Uen4H7qzdng13QG6VAP6DgGfVtavYPCsohmUR+ko+OaY+NFpiu4l79jR4biQPJh69fdUqcUWSDmEev+9CUtXBtDD9UJp7g0/CpbODDTDR5GDG/KfDP3USkl3FtewYw+LD7Z+moNSC8sn2x8fvoXawkezcynrlBq0uGc/28xv4B9aZFpg0S4lkbd7g8hI+lVblnw+F394B5zuwnkPeKsLhWG94x+yv4U5cOT/bN+6v0iuuu51CXGOFkpMDXWJqtc4yg0YMpO2mb6VNcwWYEG65Hmq//AFofc4GCPbYwdIgR7iIrFT5OPO8PanFYlfEqu5FvMYkdY5EmTHnXpvDuJJbREAOgA9TQz+ZFRw5R2MzJ9oEDSCNIHpU99ERcxDE/onJpPuqvLJzSURMKjdhO9xcD7DH+Oc0Pt2bptFmuZVNyQo0m2Z8MxIjr5VFY7gjchjspYTPlIFEcJiUuWktmQdCR+qpiQw31Ee+lpSjeoYpJ8F+34tVA3EjrPUVFw+34TqTLNvppOgpHEBQQPLTppznWKnwg8AHl/G9BkfkRy3kNe8Rpln31Qv325p8Cfwq5cwNsnUN++/0moG4ban2W/ef/AO1LSdDFRJhbvhGhG/1pVNYsKFAAOnmTz60qPQwdSPLOFOVxmJWSA7Ag6GACevrRtcKGPiYn0EelKlUuVvUl8fseolVsecCXZkzmFAMdfIn1+VXbmJa22dvCijK0HXU6Ee+lSoskf71X2X7CIOoMo4zDDEKCmYAsM0nnMkbaqdj61l+K8IDI11C6a/1ZIYDIANDM7yZpUqthJqVE0orQ2ATw9rzKTIkaNmk6EiPOCN6tcaS5dSzbu3IBYSwGviJAnqdqVKi8RqdAQxxcbL+BuLZW2sMzWjDXJ5XW8CwTJ+yee9FU4cxi+WbvSx1kZRAI23Ijzmu0qybqGpc0NxxTno7Ct3WxBuMGITw21AJUGAZJUbDSTXOAYdwAXaEUtoN5IUnXmK7Sqa3v9+hTPFCKdLv/ACX+HFSgzAsx10JiWJbaR8a6pCnRWjmGIO/TxSK7SpM0DF+YmF5BqbIXzmRPpE1IFynMVUruPKfn8KVKlrYKRfW+CoPdrPr+K00iVOZEaeWUDTp0NKlWx5Ey4K9vDCIWF/V/R+A++nMzKQFIO2sQd+k6/GlSqhCbCmGvPqCwJHQfidaczXSR4hHmv3g6UqVdwDe5eS9lAzHfy0+VT938eo0pUqxGiyMNmkee/wBKargyJM9NKVKjMRxmjnVZvFzkdDqKVKh7mEGLwa3BlIjzXfT1oQeDup/N4ll8io0AMwCNtaVKuc5J1Zzii5as3l/rHZ9oII215ECTt8KI4e5ChS7T6eY6enzpUqNu6FruQYnF3ZHdFTHJhv75p2Hx9+QLlpRPNW29xpUqCW3A2O4Xt3IEGlSpUWpmaUf/2Q=="/>
          <p:cNvSpPr>
            <a:spLocks noChangeAspect="1" noChangeArrowheads="1"/>
          </p:cNvSpPr>
          <p:nvPr/>
        </p:nvSpPr>
        <p:spPr bwMode="auto">
          <a:xfrm>
            <a:off x="9666288" y="-144463"/>
            <a:ext cx="330200" cy="304801"/>
          </a:xfrm>
          <a:prstGeom prst="rect">
            <a:avLst/>
          </a:prstGeom>
          <a:noFill/>
          <a:ln w="9525">
            <a:noFill/>
            <a:miter lim="800000"/>
            <a:headEnd/>
            <a:tailEnd/>
          </a:ln>
        </p:spPr>
        <p:txBody>
          <a:bodyPr/>
          <a:lstStyle/>
          <a:p>
            <a:endParaRPr lang="ar-SA"/>
          </a:p>
        </p:txBody>
      </p:sp>
      <p:sp>
        <p:nvSpPr>
          <p:cNvPr id="18437" name="AutoShape 4" descr="data:image/jpeg;base64,/9j/4AAQSkZJRgABAQAAAQABAAD/2wCEAAkGBxQSEhUTEhQWFhUXFxkYGBgYGRwcHRgYGBgYHxscHRcYHCggGBolHBoYITEiJSkrLi4uFx8zODMsNygtLisBCgoKDg0OGxAQGywkICYsLCwsLCwsLCwsLC8sLCwsLCwsLDIsLywsLCwsLC8sLCwsLCwsLCwsLCwsLCwsLCwsLP/AABEIALcBEwMBIgACEQEDEQH/xAAbAAABBQEBAAAAAAAAAAAAAAAFAAIDBAYBB//EAEgQAAIBAgQDBQUDBwoGAgMAAAECEQADBBIhMQVBUQYTImFxMoGRobFCwdEUI1JicpLwBxUkM0NTc4Ky4RZjorPC8TTSJUSD/8QAGgEAAwEBAQEAAAAAAAAAAAAAAgMEAQAFBv/EADERAAICAQMCBQIFBAMBAAAAAAABAhEDEiExBEETIlFhcZHwMoGhsdEUI0LBUnLhBf/aAAwDAQACEQMRAD8A9NtroOdPyCnKKRqYYNy08LTM1OmuZqOFBXEQU4CulayzSOKaVp4WkLdaYMApFRUptUiorrOoh0rgqUrXCBXGDEFdKinRXAtccNNsVw2/KpQK61dZlEJWkF8qe2mswKy385NduB1YhWylV5BDmAPkxIDT0IFJz51iV8jsWGWRmnC0u7FRYG7mQSZOxqcimQkpJNC5RcXQw2/KmtaqauhaMEpm0KY2EU7ir2WuZa7YymDW4eh+yPhUT8LT9AfCjCrXclZsEATwa2fsL8BXDwK1/dr8KPhad3YrNjVZnv5gtf3a/CoLnZ61+gK0xWo3t11I62Zk9nbX6A+dRN2ct8l+ZrUFKZ3VbSM1My57OW+h/eP40xezyfrfvH8a1Zs1wWK6kdqkZn/h5er/ABNKtSEpVmlG62XxUT1Ix0qA1xzETThVC9j1Fy3bHia4T7MeELuT5TpVua5NPg5pokU1BdxyhsmugBnlrOnX/wB13PQPvJu3yXVctwL4iBtbSTr6/OkdRNwVodhgpumaFjXVagNjtLYUEXL1skE+yZ05aCYqK92ysD2Fuv8Aso0fGIrVmjQf9LlbpRZqM1NNZR+1rkxbw7E/rMo+Ikmq2I45jz7Nqyg6sWMf9IHzofHiGuiy96X5mxJrj1hW4riGENiranooUfV2Pyqte8Wr4m6w/VLEa7aKg0350L6pdkGugfdm+e6qiWYAeZqrc45hk9q8nxFYi1wqywL5bj6nR5B06BnPyFR22tJMYcCN8zDT3AD60p9XLsh0ehx922a1u2OEmEdnPREY/QVWu9sU+zZun1hf9RFZ65iiFVwtpVYxmys0H3mDEH4DrTbOJu3QWsHRRLMAiiYbQFRrsDHSaD+oyMP+mwRV1+oZxfaK9dRkGHhXUj+sEwd/YBiqC3LqKFt2LSwoX7RYhdpzQSd9gTrQ/GW8Q4JZmA31ZjIzACNYbnMVz/hi3chWe4H6lCuuuvX+BQSk9VTYSjBK47fBoOEdp1tAJftG35hiwE9Z1XXlvWnwfEbV7W26t5A/dXmV0YvDruuJsgalhqB0JPiXpuahw/EcK7eIPh39TE/tDVfeKfjzUvLwJn0qlv8Af0PXRTSax+B4jiETNbdcRbjqCSegZfvohge11l/DdBst0cQPc21UQzxfOxJPpJx43NBmrgNNS4GEqQR1BpLTk7JmmiSa6KbXM1aYPJpymoi1dLVxx2daRFNVq4xrjhzCmiuZ50poatBHE9K6aU1wVho5RXKeBSrjqGXr4VSTsP45VmX7QO+FuNbk3EIQlADDxLeE8gNPOdKD2+2Nx0cCGIm2wyEFmc3AjweUZJWObUFfFHC50S3lznLn2llWCQIyg+Inc61NPKnsh1aOTSdmr7G7lZIZpKsxPigBiV0gNB1HlNbIt/6rJYLi/c2bd68VbMyyB7QEFS8bsxMH0NWMLxG5eu2zORQbkoPEbgBhWJHsrGvrpQdPUVt3OyNye5obt0ASdhPwry7i+K7y5duuqkhvCrAalssCf2RPlJrc9occEUKTEy206Lr8zArzXjN83HhRqWgD9c+0fcPvoOpnqnp9D0//AJuDZzYXwvGkSIwdszEFLw1kgagkdRpVkcdV4ixctea2UafZ+1LfpL+8K5w3s5h76hL2aUGYZQTGaBrG/s/OpV7CWQZt4t0M9CI1nmRyC/u1PF45qyqTgnT/ANjL3EbR3xN1dNnNxBOseyIj8DUVsWHPiuWT6MDrJ1m6Z2jlyqZux98JAxqtsIP7LBtJ21geRNVLvZbHnX8ze3MeHUlg53GpLAD3HYGuuKdWGnjf+VffwEfyVNCjrHTqPPIPpXeH2biSWA0mFBIzeIlcwYajU+goOezOKRZOBViCBKEAnS3row0MEertVa3bxKSWwd5RGuW4w3E7a8p+NOd9qFLHDtL9UbBHbvPCSZGZtAIgDwIVjc896it4W2uW41q8Ga6DGYsQ4UxJM5xpz2NAF4oVHs4pGmN80axsyVxeONt+VHlpcsjXQfokHc1PTCWBr8LDt3HuLc2kCZgxS20GCeZXlz36mhy4h1w7uVVXJYqqwNBI9CCSfcDUZ46Vkm5h2jXZ15NrGokwP3qacerzmW20aSt0bS0brqPCTHmOtdCKjLVVgSwz8NwVF/CqyWkN0KCXDE+QKjxTor5p6bUQW/mxCeIH8yFIBBEltGMa7QYqonGcwIa05B0MQ0meqt1qT8rtfat3Qdpy3F0gbQpHIfCty78IV4ct77+hYv8AEAblxLbZssSYG4G3QmY+NVLvCLWKBzWgSQfGsA5iOsaxoR6edRWMZh0ZQjZIbPBO522bLE0Qs8QSDBJWDsAZ8OXVVJ0jpWQjWPSgMilGVpOjPYfsvdsyy3HTTwkEKS8eESu4nT31H/OOIU93isOt4xOgIbLGrBgIOnXXUUZw4AUCcupcQh9oaDRuZERrUrWDcCMDlfOSzA8lII0kDbQ/wKpxwdvU/oKfUSWzV/IFw+PQtGGxDYe4DrauiB6HlPrRu12qxGHgYqxmXlctGQY3MTVLE8PFzvVNqbhWZyGWOaQdhlMjUTsNaEW+C4zDKzWbisN8ikCRoP6pyVaCNSDzpqg48Ba8eStX6/yejcM7QWL8ZHEnZTofgaKZtK8YvcStEn8qsG2ykDPblDtubTb+oI3o5wrjNwr/AETFpeI2tXZRhHLxax6TRxySXIrJ0q/x/k9KJpCsjg+2eU5MZafDtp4iCUP+YDTXqKPnjNnJnRw8mFCmZY7DTbrPKKdrXcjeKV0EAabNUeG4lnHjIkicoWIE8pMnpOnpV6JroTUlaAnFxdMbXUpEUhRgj6WWuKa4aw0fnFKuClXG2YDheKX8osLkACtdLhhmaR7T5yJaX2A6eVc45h2xV24LZhUyhWPszJciP3j18NW2wVtC6Zs5gMTsQoUyZOggwcxI0MUEwPFArk24yqYg/akCM66iYLQfSvN8/Ehsmr2CWP4M11oa0vhgW2ABkiIJnVQBHrrVrg3CLyIUZ+7uHNcBAgE95PiH6Og0HJjVHhnFGGa59oGWBiDlHhAA2nw6DktW7XGiym3aaQFcln0ZgdpJ2YsSY5QOtEpRitzow1S+QXx/ijXL32dgPKfs+6Zb0iqXAOHwGvP7IlUJ6EmWPmTr7zTTgu9ediWAPmTqR7l8Pv8AOp+2mP7iwlldSTLAcgBpMdTHuFRtvI9K5fJ9GqhFRiS4LjeW4TbLtmBAFsByFU81IiBHI1bv/wAoNvD6XPGS0RoGUADdV23jUTINRfyc2pFu7zYXeWwlfnqa887bADH4nVf606FfvFUYMEZScfQlzTj3VnpNz+UTBuPGhj3fQ0Sw/F0nW0iEzlGcA6a9ImI2rx2wucZmKyokryMTAHnW/wCx/CrV9AXUmU3zGQVYCQfTSsy4IRd8uw1Fabar7+TUt2gw6KpuXGtFpgMzEaGDqCRvVnDcew8//LQdMzj/AMhXhHHMQ73W7w3GysQMzToDAE8vWreEtBbitMZCDlksCRr7/wDamy6WlbYjSm3FJnu1ni1pv7ZDzGZQNOW8TNWRhbdwA5LTgj9HcRp1rz7C3L9xLlxHH5trgZNlNtdSQB9okHXzrKcR45fa5nUi34QAqudAogSxMkxzqeGNuQXgLsz2LEcAwz+1h7RJ6adNtN6Ht2TwcycO41nwtIJnbevLsLxvGlly4i7kBGci5qF5mDNbfhWPvMAyF3DDxS5BzCFMEHXUdBvRTUob2ZomuJBNuxOCJ/q7yHr4gB79qX/CCLrbxl62J0Gcx6a1m8b29vowXDS6LoS41JBPNjNNP8plwe3YTzJkffR6ZNcG6cv/ACNJe7O4giBjQ4O4cKfTcb1SPZDEDXLYub8gAdSY0A5nrsKi4V2wGJIVMOknQFngZt+ayfTei+FxykKDbUNpmClgVzTGgHkZjaKTqlHZnacn3QJucBvBQPyZlYc7TNH+swNOlRWsFeB8RxaieRLaaSdVMHf4iitvtPhMxAxFxYJHtE6j40Ss9psOYVcSxJ5RJ+BWaPUZeRLgy+MxFwIobEXs0HS4AokRIDQNOvuqrh+OZJzXCQDECDM5hqOegE/tVvhj1uHKLqzv402H+YCNfpUV3BLcBzWsO8/qDX3hjRQy1sJl5uUee3OK59GKsgaQl2zpHRecUCx+Dsk+G2N/ssQJkDYmRqQK9MxHCrbf/qLpzVmHu0G1V/8AhzDt/ZXlM8nHLyb76Px0uQoJR4sxnCOKXLcIblwqYBS6A41HIN4gD68xRvDnDZzlZsNcBjMmcS28EZZ+Zos/ZbDhgxa+hEGWVG1HPatBwPh1q0isssxEl31Yzvvt8KKCWV7AZc0YKyLgdu/Oa86MuXwELlZpI1cQI2+dF5phaTXGNXQgoKkeXOWp2Sk02mZqcpijBFmrqtTFrhFcYWV/jSlTUBilWGnk1m8LoMOyFlCupPhgnKZP2RBFPt8INm4hTK2hlSNTv4xOgg+Hz16UX4sWt627MBGZ5QD+q2zHXRiw2GmUxzqLiuJe0bVzXu+7RvZVVe4BJCszE6fogRIrzlFptjmrZb/m62wDBSqMoaSYJ0AJWDuTETzJoLfsPmdlyiMupGsBJY+YAM8zK6VoeH4hslxCsLkEzALvIzeMGFVRAyjr51nMQ4v3AqrlAAJE6qNIiDvpAG1T5nVR+pb0/SyyLUgphsWoPfH2EUnOdNdOe5JgQayXFi90d4ZBulswEjQECDPtQI8qOPbICoHDKJOUCPEJBKt0Tzq0lhTaVWlspEk6kg3Rz66RU8ZLHuuT18cXGNs0HZzh3cd1b00tMSf1mKk6V5p2mwy/l+IfTN3jjUTy18pr2Huovz+p94ryvtLaX8qxB+13rR/007pMrU5WefNOb2BmG4apVyo2WR7sv4mvUf5PMMEwqNzIb/UTWT4PhRlYgbqJ+Q+tb/sokYYDpmHzNb4zlk0lHUWsKs8CbAFnd9fEzsCZiAx5VpMNwyADJkqJkDSf/VAcQ2XORO7R5STI+Neg8P4cAih+aIRHUCqeoz6Y2zfBUaQR4BhsvDb7jdkvGfMBvvryUMSPzmUggbxPLkPrXt+HsZeGv52bvzDV4fZwpKFuUgCf2oms6R7Nv1ESk3JpF7hlnvCqiQmYeHfQ9PKvXexuDH5Pby6hWfU77g/WvLuDIyloGwXUbaDWvXewCxhP89z5Gs6jzMCbaieH47FyWleZ29egqLcDxSDG40A5j1/CnOsO4MkB2095+U0/hNvOsHbU/Oq6ikMuV7mi7K4E3cRaAIXxB5IJkJuAJjUeVa7jvAlXDNcGYMGYZgSCVa5zjflr0rO8HxK2TadtQAAY01YgD1rddt3KYFOvfWh8X+dee5OUvqOzaozivWjzDFcMw63ERrXiyzMkSQeUabTv0org7pVl7rwBpQCF2BmduRG5rnFMIbmKtsfYVDm1jU5o0571et4T+l2ECscwgGfCg1JMddOdBLNqSXemN0KKbJOOYa9hUVEzMtxSWOkISQNzzMmggwj5PDdGeZOuURzG249a2n8ouJNp7QUXACNXt/Y8Y30gA7TQ08Ga+lxFKyoNyHHhfLPhJGo3mfKtimnFNcioZP7euzqPdSwuIRUNkAlgD4wuhkPGupgeXxoXgeOcTusTaaAW8OY6DMdBLAzuK9F7MYVTgrcqCGVAVYAjXLIjpQ7gfAbSt3oERcuKANBAYwI9w+FMx47q1yyaXUxWrbgHJx++GFpheNwZRcm2pILCJA2iRIjkZrUcKRhbAafeI09IH0p1rh697du7sRHplUDSra1Z0+PTJsg6nKpRSSIzSIrs001YRHCdhXfcZPIVxLMn61Onh91LnkURuPE5EBuRowKnz/2pq3akuERrQJcepcKoYLmiR945UEMre1DMmFLdM0SNpv8AOu0Mt4xY0CnfWJ59edKj1ewGheqM7xDh7hVxVu4zL3ZWGbxS7gLZgbgMSJOoijuO4TbxFpnvqCDbMLoO7WQzDODBkqJI5Usfw8nF27Y0tXGGIYT/AGliNAP1iUJ/ZPWrfHwy2HAJyNAcDdULAXGU+SkmPWkJVuM0rY867R2LVi6bSkkpaUyST3bsSzRG8gxz3FQcOslFJKmecROaNADzyj5k1F+RtbvtbfVwxBnmQfD/AJdm9Kv29XdWIVV0k6ZiSNSf2hXmZ5ttn0mGCx40l8/+i4bhYYnWApEHlIBjfz3q3ZOYOOQKgejXqr8PbOGKnTN06CPhpRjhuEGYgiBmt/K834VFK9e4eSaUWajN+ddTyA/8a8p7Ug/lF/T+2I+LoK9RtD+kXD+qo+lYO7ZzYu6SdPyhvk4j6U7FNRuRBgXmr2JODXDkckQc0R01Jn5Vu+zg/o2v631NY7FX8hY9Akfut+NansxiM1giI0J+JahwSvJqfcZ1afh/meK3sMWDHT7Xx1r061bkoB/dp9D+FYbBrI15FvjlrYXGhrIJMFE586d1MtS0spyx2i0aMr/+PcD+5uf6TXhdtoQrOzD03JNe4uT+SsomDh2+atXjCWPCoHNvxAFVdLJaWmeYovU6DXCcOGzR5f8AUu9em9hvDhinS5dg+XeGK864Tpbb9pAfIR/7redhnPcJP6V4aabXWH3Upzdv0VDOpglFXyeL2lPe3BIjvH195oj2ew3gDHYH6t/tVbBPnuXzAUi4xgdNfvFG+EIVtLHkfielV55aVXuh3SxUrfomWsXZi1aI3LWp99xYrd/yif8Awh/j2v8AuCsXxAHu7K8+8sCOn5xPvrbdvlnCR/z7f/cFR4vw2/VndS7zQXwY27hc11XAHg9oneCGG58zt5Ud4Jh1fEJcYaoVC6nTNM89dtj1qBIWzcJ2zLPy/Gr3Z1QbgI1lkP8AqpONbx/6v/Z3VTeifyl+wX7XWh3d8nY4dhHmGn76r4Hh/d2nuT7SXAB5ZDrPuq52v/qLn+E31FdRv6Kv+E/+g1bFJzh7WeapNY2l3LXBgBgbAH93Z/8ACqnB7kIFj+0c/wDWas8GcfkiDolr6LT8DbHdKY5n6mujNvTXqLarVZ3B3iXvA7AH5gVONtKjsLpc01Mj6VWx3FEsjxHU7KN/9vfVuB25fJPm4RLeuhdzuf40qF8T6gddz8KEHiJcd5EEjTXYdPLzpWlFtdDLvEknYe/atlkb4OjiQXXGFfDz5fietWUPMnegtvGAsMsExoesc/SpL/EGKwrAnmRy8ojf40Gl8D1KKJeN4ru7bMOXymNayeFxrP492UgHX4HTf30Qu4S5fJUTBAkkmDrz613C8Lt2AGuPqTEdT5CnQjGPIqc2yfATkExOvLzPnSo7h7a5RqvvrlHrQnwl6kWO43aPiV8r2LrDxAiQBFyJ9pQGnQ65az1rizIGDPmF0nQHOMhZgwBOxJdYXfwj1qxewxt4W5mIY3CtpGTQe2igsswCTrtI1BqO7wF8Jcw7M5dO+bMwgZXug5SepzyJjQNUORSe5QqsEdpselzKFUF0ju3zasFKqCwj2iBGv30G4Nhy7FbrEsQ4yx4lkyT7MROkHaa0mKxguF+8VbKBndshDKSwUGCQMz5lBMaSfKqWHshRMgKWJLggFSp5nc6gDpziDUOR1cV9SqMsrr0OYKz3ZKWtcxDMTAUTI8MaHUHQUfs3MoIkTNszy0un8azGAtKpYshDqfFJkEzqVIMHXXbbpRPE4kBGZju9mQOQa75VLNNzpcnquDcdzSpicuIce14QfiRWHuYoLir0zBvtA9TWl/LUW/cYskZANWAOmp391Y7iaEY24f8AmAx6mabHGtLTF4lpnfwFmVrr5R9pyPQBa2XCEFpnQHw5VA8zrNZrs8M1y5psTHX/AGqxg8SPyrENmBWVA1G6gyBJ135UqCknt7G9QtTaMc1sKXUbeKOv8aVtLWB7xkJnRE/HesXj7JkkjQzPzrd4e4Q9pR9peX6qj4b0c7atFPV7RikX7eIH5I46WXEjl4SYrxrD4oBLY3aRIjrP416Rgb7/AJJezg/1d4DQjkwHyisH2RwQuugbUASfd921W4VUHq7Hn3obo1XY3hzOSziEkD9ognT0ra9msOEtbARcvfO65oP3qrdUJpCKegBOvvMfWiXB78wZ17y5p/8A0YfWkauaFZpOW7PHezGFD3ruu9wz6Bm/2+NaHhtuLa+QHyNZnsvjTbxd1QJzO/Po+v0rW4I5cGT9opJP3VT1v4l8oo6F+R/Ay8A3csdSb9k+f9aorcdvRGDP+NaPxuCsw3DQMJbuODn7zD5R+j+etiY89aJdqMR/+PcT7Ny0dT/zQfhS8K8tP1YGWevNFrtQPwiNdw15VkkuigHcEkR7p+taTg/De47snWIzMNACsxpv76E8ButaS0ziO9LP1lRsfKfpRbifEIuWrI2uq7T+wsx8591Ck4pfDA6ieuTS4sm7V3Iw90/8pj66rUt0xhhr/ZN/2zWe7W8ZFmwUaZuqbaevhJmo+0/H7ljCWMkfnT3LEwdGtNETtrFHBtuDXuTuPl/M0HAbv5kBtAAvwGU6+e9S4rH91g3uRqitHrOh+NCsZpgbsGIsn/Ss1HxzFKOF3RM/mfmIpGNvZe4WSKttB7hWMJwouE5nNonTmQN/jXmz4uHAzlmbxNO8QSZnatd2UvBsKn+D8jn/AArzjF3gt3TcAAj6/WrMc5LHJLkmyY02mbrh9xSkmQqx74GoFC8di2uXSqnwkieiiRE6669KCcU4heU20tSbboHPhJknQzp5TAjYUR7NcIu3mLXkKpOpIIlfs6b+YFUwl5NQHfSbNcMLVpUYw7algdco3E+8CrNjI6gAGJg6R5VT7QO4FvINVnUawpA3HnFR8LvOCqEL7WU9ZK6TGgilyyrb1Cig/asqgyggE6AdSB8zE/ChGMSELGYLhNNwBqfQk/dWO472sY4y3bTwiwxEgaM+WCSpGwOYedaPGcatKiqzQbhzajkNc0dDt6msc5cAqUWzQ4S2Mg0HXbqaVZ3Ado3uIGUQpJjbkxHP0pU3xUZpOdoRdu2g6IM9tkvHTS8bDBspA0DaaHziiPFsVbuWrd4SxdEYWydFUkMxgfb0yjz99Zy/x/S4ikSFacp1CqRIPmZ0FC+HYjukAzeAKNTIAuMTKid40GnQ1093Q2G0bCvGeIMQtkjKHUB3USV1GQ5zoPGoGWNZnlQ7Ad5myG2QsyzAzNwrIBJ30AJI5sBVh8WLjKmZkzEHOsGMhDBSOYPXyirysRpGdxM7QNecbtMaCoOqkk6W/wB8lvSRi1qfK+6BTMwDgmSG1PoSD76a2JZl2yqIIaJMics8oB16zUmLsd21wXPESGYRtqCcvQa6/fT1wbCPEVlQyqcuUEk5p8zpr199S2lueu5J0S4PiSzKvbOSdXMSSp8LmPDqRPWqnFV/OG9dZACVJKHMJBI2naY3qTC4hGF1LmqswYxANwyJmBoBHLyofx0m7dQSGlbYJg+PIDPSDMmKfCKbonnHS9aXP0Ly49k/KO7YpcUrkiJOaYJzDYAGQOtTYA5g/dW18RlmGg0IGdS2wYE6Ac6G3bJbK1xpBjXnGmaNPERynzpYG4uQeHMsZvZGWS2gIP2gJM+Vbtp2DafZFvtA2tzw5QD4RECCOlW72NcXvB4YtwCVHhIJDSxMAGN6ocRxJvZiuYhtBC7AQIHQVDxXDst10JIi0zKGykrOujnUyZPXWKViSumHnaqC7hnhMKlsAkk2y2bVg7G6BbOf6iI2oL2Rxa2sEbmVnvPcMoo8ZAbKIkciZjyNHuz6JFpAcg7q0wYHdwfEjawJyjUDUGs32XuMpxNzLN0vcKg6lGDPsepBPSY1qhNOMvlHnZFUl9Q5YxhuZbyFTJKsh3VxG5B2iIPQVe4ViGR7i3Lr5VZDCKNDcMkBiDIBJnc0PvYYG1ZYMEC2Q02/Fm8JEdQfZMDXQ1HwK8tywjveuh80MhY+MRAAGsGddecigSpNnKOvYyXZ+4i8RxCi2rKe+yg+HLlDNIg6HTnRy3bYYRW0IFsCFPPnHWKrvwuyMS7Lm2Ys0x4mSCpWNQsnUdan4djRft92vQ2zJI0J9ozEjKQI86dmam9S9hmDFOHlrlM0GP4m1zDscvhXumk7AhlZZ1neNIqbE4ZrjC3d7ooCjHLMn86BEFiGWNNt6G8XN23hswKqSyh1gEQH8MgmBGWNpkUawigZe8MEwYCrtObRhyzGY3maVukhEkW+158doLzDDQbDQbDlrWc4iWe7YZZ8K3Nzk2CyATMEAGRB2NG+2LhzZCqDmuLbIMggFgQR0OgoOllxdtjMiw1xiInISsmNd45+dHOUav2AxR2KfauxcxFmyWkMtwEBoM5rbM0QoMiDprt5V3tcrXMHZSIyXFJPKSpG/WTRtMzWmd+7hJdSBEgjKG1Ph0JG3WmsLd1baXLeZe9UaSAIAymQTswHxrYyvT7HZI1qRFbz3Fv4cqQz2VDEnwqMm4U6gwR76i4hcH823VEE904kGRJk7xpsfhRXBswtiZ7ws4uFvaZVzBQfKdQRpJNDLDm7YuWyIzpcDDn7TjQnQGT7o86CNKSCpziyHsnjTaVbRS4SLVsHwjYgnYuIjWsHxMOMTeVyNLhBy6DQxIn41uODAqGuAMzhAAO8JIVvDAJUyxI38ulYzixKY24IBlpIZSIzidhuADp1puB3KVCerioqKNd2CwRvOrOxFqynX7Ubz7j76N2e0Ja5cgqttGyqIG36zEkk86F9grgWzdA8KhssMZ3X2h0O+nnQW5intXMi5YOrCJ5aHXnr8qbrXDJa7mg41x5rhWAQATz19THPp5VprRYYa5lAVw3eSebDLmmPeK8yt4oL4FLEyoUmDA3PqZJ1r0SzcJtkAkjxnU6NvMSYUbwfKpZN6rCjueZLDYjvGBMkk8ySeZq/x0/0m2FJK90sCdBp/ttVTCwGzzHiInkNeX8c6e/ELd54XVhIAHMrMzzGgmjUpatl2FaVRpuEJFlZTXXbQe0dhSq72ftf0e3q2x/1GlQUx6ao81S43csF/tWHWYLeW2oifOpcB3rN4nIyjKoB8K8oAPtE+labE9lmwr4a0zKzXLiKOoymSdNAJ0mjfDeyPchncNceDlAGk6/HTaKq8RJUdKMmtgJwTCt3tvODlnXkTmSYX0lWnzovbw8kOiPcXJbZ5OUOzR4lXm4UkkTEx0o9bt3SB+ZyRIWBJAgDfrAAPpUbYW5O7QuomoMmR3Siy3Hj23kTLhlJ+xH6On4U+3grZGVgGHKOXz0FQJhnzZis6fxpVlLkH2AfcfwqWpXuhsn6Ms2sJbA0UU42bUg92pK7HTQ9eoNRG4x0Cr8Dp8q4jATmj5/hTFae1iXdblpkVt0nzIpiYC0NraAD9Xb4VxbynrHvrquvIiPfRVNbgXXDOXcLbCQVQIPWPEenrVXHcBtXGLPaRmIAJOpIGw1G2lLiZLqEUgfnLevowPl6+6r35V+qPpRKTq6pm7+oHxvCrWHsErZEKNhOgG3uG/uoR2P4clzEOHEyC7DYFtpgeRrXDEZvDG/z+VAuzdnu8YxUfm3tsbZ5QrAMs+R26g10Lv8Acojk/tyUua2NJiOG2shUKBpAjTTpIoXh+yuHtrkVSFmYzEmfUijtxxBqPvRTJZNySMpLhgZezthTmCEGdzrvEzJ12qvw7sdYtyFVIOYEAsZDTO532+FHWudBTkt+ldGd8GvJJdwHxbslae2QXZVBzHX9GYmeQpx4fZyh2JRQQQeRhQxJBGmx+FRdqDcvWmwwYIxiWg5SqurEqPtHSIoLxUOwwy5gcveZ1tzEyNYGusRVUcfqxeuVGgx1uxfa2Q2SIuhliWUhvBp5En4VWXhVhrve982hBHiH2hB0id4kVmcffa7ZtkKQ4uIXRB9hGKBYGoPiBjnFWHxpw+IxCvmb82r2AdiUgXFInRizDXzrNGqNoY4uM9AdwfBFi63fNN3OMs/YBIEBh5TEelQviRbbItvVTnl82srE5R5xWZxvaBrF4QwFq8cwDLBFxgo7sD7Onu1G1WbfEnULfvMncAhXYFh+da8YUQJdROaSQDBPSul082k4ujvFUZuMtzZ8Dsm/ZFxzDGQd9I0Oh29Oopl7geR2dHhiGjSR4vIn+IoKe0ItYe942k38trJAgFpnWdIOs1p7d/Mltzmk21JnrQ+HpdPkHVL8S4M5guydy2oUXV0LQe7M+L/Nr76hxHYEtcF03Rn0LRb9ogRPtaacq2GbnrXe95mRXJaTsmWWTZgDBdlQs94XYEgjKI1HXf5Vcudm8OZLW3JmdSd/vomuIMe0Kj/KvMUyLQjSBONdn8IEa7aszcBBhQx8icswdK5dxWW2SVg92DygSJ2EctNOtHDfO+nwH0qPCKGXMQrZlE8xz+e1ZNWrOWz2PJsT2YvX1bLlRS5ProZjX2elUbfZe5hT3puLpoNSJk6COsV7QpjTIvwFZztR2ca/D2WCXFMwfZPlrtTE2lSYqWPug52f4dbOGskrBNtWPqwk/M0qvcLtlbNtTEhFB9QBNKl6RyozHFrefjGDU7JYu3Ij7UxNbJbdZDB3M3G8QG+xhrYXXkSCfma16trXSq0EynxHEpZALnLmMTHOCdY9Kbai4JQqR5MPuoV2ywwuG0DOmY6GCNtaE8EwjLeGW5mGV/aUToV6etRTzpZHFFkMKeLXe5qhgn6Dy1rncEe0IpWHI0+n4U65mP6Mec0XiJrYTTvchcxsflUZujmT8xVW5f7vwFwczQuXkSTKnly51V4njTbts4MkeyuYeJh9kRzrYzbD0rkM27hqS5eCKzsYVQSxI2AEk/CgVviM5ZBKnSQZ/wBP1oT2z4yFw5tIZN3wnMT7AGp1OmsDXrTE29joYtbSiFb/AGmtNbW62ZbfeLlZgBnGQkFRMxMbxRrhONF+2Hy5SRqsglegMc4g++vGsS+fDJbkOC6gxMIsTE/ZnXWOVegdg8Ygtd2WOeSdBCkLAhJ1MCJnWhnjaVsblwqMbRquJGLVw/qN8YMe+ucIwC2bNu0o0RQon57+dU8fiVIRJPjuKNeg8R90LHvqw2MUHUwfN4++g1U9ybS6CGXWllqmMUh+2J/aB++pVuruIPoaK0wWmiwoFOyjoPhVZrn8RThc91bcQWmTGwh+yvwqFuF2jr3a9JGnzFJLp/gU8P8AxFMjIBoY/CLTQSuoKkRpBUQCPMVVfgoJ1IaDPjRWIEgkBhB1iiKXPWpA1FqO3RmMb2St3GtvcJY25ygjwgmNY6gKPhVbDW1m5g7yBxLHLlLAK3sEnbXWOkcoE65jQHiN1bWILZczXLeWNhuo1aIAkx8KKLd8nWZH+ZwuGBIMpdhiRtrH+xr0LD2VCrprA+lVxw5SqzmB9owxIn0OnOruf+PSgnk1ZLDTrGo9kD8fjMl21bFpmDzLg+yAQNuepHuk1efDjpXnNnirPi7oDNL82JhGBaAP0R0Hxr0aywKqZJkDXrpvpTcuJwSFQyKXBDdtiNAJ9Y+tRPaP6I+U1adJ5zUV0QCZ0G8CfpzpKCK9+zCMddvSm8KIKAgRM6a76SNa7Zxi3RcCz4RBkFZkcp6betd4VZCKR0Zojz2o3Wjf1B31j2TnTGuEbx8Kuv5gfL61XuKp5D4/hWBIsYa4Co2/g0qkw4GUfjSrdzrR57wK4Tj8ffzgEsltZGbQabDzWtVa4gSD+cU/5SNdOo1FZfsRcy3MWG/veknXNV/GW3RyQrFTJP150MWpS3foVThpLfHrucpl2KNrHUr8Nqh4AMzdIVx8SlUVu5j4SdQATMQZ5UT4VY7u4UknwkyT1YE6VBlxuGd37FMJp4aXuEsXiltKXYwoBJ6mOg51kuMccuXLjLaMJmVAWkRmXoDJnrygUR7W3SuVozKAZtj2oG5BHLUCKyAvKbmWbgUeJV5G4RqsnbQn6VRiwyasRqgvxIfieLKuWSQT47rNpOnsgHaXBaI+tWcJcS7ZFwIe7TMwsiRm85IJZtQQV0293cTZsm2UvQ912CqD7Q0MEhdY05GrWLxfdWlABS6yAKiPIzCNFJHhExp50/wXXv8AoBHM15e37/I/DXmBt3mXJbZDnnRswJAVV5AwIAHOgXbRGdrR8I8DSNJC5j8zHyohi7QZELqzAhvzYILBlKCMwI1kggjpQ7tAyhxLAyyoTEE6AgkdSNSOprsapi+oz3HyKvgbxPhzC3aVc2buV8KrvMkgsNBoZ8XIGrHZ7DKlpLtzKIY5ZMSBl1E+/SjfaUsEd7BJtsiqxGgyxA9KF2kzW7VoDRAWls8ENABER5jnWTlcWKw5JuUYt7Lt2LOJxam6MlxTKlgNDE6E5hEEQQB61N/OWhHeGSeiH3a8qq28ETmK92Ncuz7BR9rNIEk786kTCXssXO7CROzlZ/aD6GpGovkvtsju40kw0HSZyqPpz9DUmG4kE1zOR0In3aa1x+GXB/aoo3m2rmPUd5JFdwnDM4JW8voLNw6/vVqjH1Mk5UGLXaFYAKMPMGR89qIW+NoBm8Uen4H7qzdng13QG6VAP6DgGfVtavYPCsohmUR+ko+OaY+NFpiu4l79jR4biQPJh69fdUqcUWSDmEev+9CUtXBtDD9UJp7g0/CpbODDTDR5GDG/KfDP3USkl3FtewYw+LD7Z+moNSC8sn2x8fvoXawkezcynrlBq0uGc/28xv4B9aZFpg0S4lkbd7g8hI+lVblnw+F394B5zuwnkPeKsLhWG94x+yv4U5cOT/bN+6v0iuuu51CXGOFkpMDXWJqtc4yg0YMpO2mb6VNcwWYEG65Hmq//AFofc4GCPbYwdIgR7iIrFT5OPO8PanFYlfEqu5FvMYkdY5EmTHnXpvDuJJbREAOgA9TQz+ZFRw5R2MzJ9oEDSCNIHpU99ERcxDE/onJpPuqvLJzSURMKjdhO9xcD7DH+Oc0Pt2bptFmuZVNyQo0m2Z8MxIjr5VFY7gjchjspYTPlIFEcJiUuWktmQdCR+qpiQw31Ee+lpSjeoYpJ8F+34tVA3EjrPUVFw+34TqTLNvppOgpHEBQQPLTppznWKnwg8AHl/G9BkfkRy3kNe8Rpln31Qv325p8Cfwq5cwNsnUN++/0moG4ban2W/ef/AO1LSdDFRJhbvhGhG/1pVNYsKFAAOnmTz60qPQwdSPLOFOVxmJWSA7Ag6GACevrRtcKGPiYn0EelKlUuVvUl8fseolVsecCXZkzmFAMdfIn1+VXbmJa22dvCijK0HXU6Ee+lSoskf71X2X7CIOoMo4zDDEKCmYAsM0nnMkbaqdj61l+K8IDI11C6a/1ZIYDIANDM7yZpUqthJqVE0orQ2ATw9rzKTIkaNmk6EiPOCN6tcaS5dSzbu3IBYSwGviJAnqdqVKi8RqdAQxxcbL+BuLZW2sMzWjDXJ5XW8CwTJ+yee9FU4cxi+WbvSx1kZRAI23Ijzmu0qybqGpc0NxxTno7Ct3WxBuMGITw21AJUGAZJUbDSTXOAYdwAXaEUtoN5IUnXmK7Sqa3v9+hTPFCKdLv/ACX+HFSgzAsx10JiWJbaR8a6pCnRWjmGIO/TxSK7SpM0DF+YmF5BqbIXzmRPpE1IFynMVUruPKfn8KVKlrYKRfW+CoPdrPr+K00iVOZEaeWUDTp0NKlWx5Ey4K9vDCIWF/V/R+A++nMzKQFIO2sQd+k6/GlSqhCbCmGvPqCwJHQfidaczXSR4hHmv3g6UqVdwDe5eS9lAzHfy0+VT938eo0pUqxGiyMNmkee/wBKargyJM9NKVKjMRxmjnVZvFzkdDqKVKh7mEGLwa3BlIjzXfT1oQeDup/N4ll8io0AMwCNtaVKuc5J1Zzii5as3l/rHZ9oII215ECTt8KI4e5ChS7T6eY6enzpUqNu6FruQYnF3ZHdFTHJhv75p2Hx9+QLlpRPNW29xpUqCW3A2O4Xt3IEGlSpUWpmaUf/2Q=="/>
          <p:cNvSpPr>
            <a:spLocks noChangeAspect="1" noChangeArrowheads="1"/>
          </p:cNvSpPr>
          <p:nvPr/>
        </p:nvSpPr>
        <p:spPr bwMode="auto">
          <a:xfrm>
            <a:off x="9666288" y="-144463"/>
            <a:ext cx="330200" cy="304801"/>
          </a:xfrm>
          <a:prstGeom prst="rect">
            <a:avLst/>
          </a:prstGeom>
          <a:noFill/>
          <a:ln w="9525">
            <a:noFill/>
            <a:miter lim="800000"/>
            <a:headEnd/>
            <a:tailEnd/>
          </a:ln>
        </p:spPr>
        <p:txBody>
          <a:bodyPr/>
          <a:lstStyle/>
          <a:p>
            <a:endParaRPr lang="ar-SA"/>
          </a:p>
        </p:txBody>
      </p:sp>
      <p:sp>
        <p:nvSpPr>
          <p:cNvPr id="18438" name="AutoShape 8" descr="data:image/jpeg;base64,/9j/4AAQSkZJRgABAQAAAQABAAD/2wCEAAkGBxQSEhUTEhQWFhUXFxkYGBgYGRwcHRgYGBgYHxscHRcYHCggGBolHBoYITEiJSkrLi4uFx8zODMsNygtLisBCgoKDg0OGxAQGywkICYsLCwsLCwsLCwsLC8sLCwsLCwsLDIsLywsLCwsLC8sLCwsLCwsLCwsLCwsLCwsLCwsLP/AABEIALcBEwMBIgACEQEDEQH/xAAbAAABBQEBAAAAAAAAAAAAAAAFAAIDBAYBB//EAEgQAAIBAgQDBQUDBwoGAgMAAAECEQADBBIhMQVBUQYTImFxMoGRobFCwdEUI1JicpLwBxUkM0NTc4Ky4RZjorPC8TTSJUSD/8QAGgEAAwEBAQEAAAAAAAAAAAAAAgMEAQAFBv/EADERAAICAQMCBQIFBAMBAAAAAAABAhEDEiExBEETIlFhcZHwMoGhsdEUI0LBUnLhBf/aAAwDAQACEQMRAD8A9NtroOdPyCnKKRqYYNy08LTM1OmuZqOFBXEQU4CulayzSOKaVp4WkLdaYMApFRUptUiorrOoh0rgqUrXCBXGDEFdKinRXAtccNNsVw2/KpQK61dZlEJWkF8qe2mswKy385NduB1YhWylV5BDmAPkxIDT0IFJz51iV8jsWGWRmnC0u7FRYG7mQSZOxqcimQkpJNC5RcXQw2/KmtaqauhaMEpm0KY2EU7ir2WuZa7YymDW4eh+yPhUT8LT9AfCjCrXclZsEATwa2fsL8BXDwK1/dr8KPhad3YrNjVZnv5gtf3a/CoLnZ61+gK0xWo3t11I62Zk9nbX6A+dRN2ct8l+ZrUFKZ3VbSM1My57OW+h/eP40xezyfrfvH8a1Zs1wWK6kdqkZn/h5er/ABNKtSEpVmlG62XxUT1Ix0qA1xzETThVC9j1Fy3bHia4T7MeELuT5TpVua5NPg5pokU1BdxyhsmugBnlrOnX/wB13PQPvJu3yXVctwL4iBtbSTr6/OkdRNwVodhgpumaFjXVagNjtLYUEXL1skE+yZ05aCYqK92ysD2Fuv8Aso0fGIrVmjQf9LlbpRZqM1NNZR+1rkxbw7E/rMo+Ikmq2I45jz7Nqyg6sWMf9IHzofHiGuiy96X5mxJrj1hW4riGENiranooUfV2Pyqte8Wr4m6w/VLEa7aKg0350L6pdkGugfdm+e6qiWYAeZqrc45hk9q8nxFYi1wqywL5bj6nR5B06BnPyFR22tJMYcCN8zDT3AD60p9XLsh0ehx922a1u2OEmEdnPREY/QVWu9sU+zZun1hf9RFZ65iiFVwtpVYxmys0H3mDEH4DrTbOJu3QWsHRRLMAiiYbQFRrsDHSaD+oyMP+mwRV1+oZxfaK9dRkGHhXUj+sEwd/YBiqC3LqKFt2LSwoX7RYhdpzQSd9gTrQ/GW8Q4JZmA31ZjIzACNYbnMVz/hi3chWe4H6lCuuuvX+BQSk9VTYSjBK47fBoOEdp1tAJftG35hiwE9Z1XXlvWnwfEbV7W26t5A/dXmV0YvDruuJsgalhqB0JPiXpuahw/EcK7eIPh39TE/tDVfeKfjzUvLwJn0qlv8Af0PXRTSax+B4jiETNbdcRbjqCSegZfvohge11l/DdBst0cQPc21UQzxfOxJPpJx43NBmrgNNS4GEqQR1BpLTk7JmmiSa6KbXM1aYPJpymoi1dLVxx2daRFNVq4xrjhzCmiuZ50poatBHE9K6aU1wVho5RXKeBSrjqGXr4VSTsP45VmX7QO+FuNbk3EIQlADDxLeE8gNPOdKD2+2Nx0cCGIm2wyEFmc3AjweUZJWObUFfFHC50S3lznLn2llWCQIyg+Inc61NPKnsh1aOTSdmr7G7lZIZpKsxPigBiV0gNB1HlNbIt/6rJYLi/c2bd68VbMyyB7QEFS8bsxMH0NWMLxG5eu2zORQbkoPEbgBhWJHsrGvrpQdPUVt3OyNye5obt0ASdhPwry7i+K7y5duuqkhvCrAalssCf2RPlJrc9occEUKTEy206Lr8zArzXjN83HhRqWgD9c+0fcPvoOpnqnp9D0//AJuDZzYXwvGkSIwdszEFLw1kgagkdRpVkcdV4ixctea2UafZ+1LfpL+8K5w3s5h76hL2aUGYZQTGaBrG/s/OpV7CWQZt4t0M9CI1nmRyC/u1PF45qyqTgnT/ANjL3EbR3xN1dNnNxBOseyIj8DUVsWHPiuWT6MDrJ1m6Z2jlyqZux98JAxqtsIP7LBtJ21geRNVLvZbHnX8ze3MeHUlg53GpLAD3HYGuuKdWGnjf+VffwEfyVNCjrHTqPPIPpXeH2biSWA0mFBIzeIlcwYajU+goOezOKRZOBViCBKEAnS3row0MEertVa3bxKSWwd5RGuW4w3E7a8p+NOd9qFLHDtL9UbBHbvPCSZGZtAIgDwIVjc896it4W2uW41q8Ga6DGYsQ4UxJM5xpz2NAF4oVHs4pGmN80axsyVxeONt+VHlpcsjXQfokHc1PTCWBr8LDt3HuLc2kCZgxS20GCeZXlz36mhy4h1w7uVVXJYqqwNBI9CCSfcDUZ46Vkm5h2jXZ15NrGokwP3qacerzmW20aSt0bS0brqPCTHmOtdCKjLVVgSwz8NwVF/CqyWkN0KCXDE+QKjxTor5p6bUQW/mxCeIH8yFIBBEltGMa7QYqonGcwIa05B0MQ0meqt1qT8rtfat3Qdpy3F0gbQpHIfCty78IV4ct77+hYv8AEAblxLbZssSYG4G3QmY+NVLvCLWKBzWgSQfGsA5iOsaxoR6edRWMZh0ZQjZIbPBO522bLE0Qs8QSDBJWDsAZ8OXVVJ0jpWQjWPSgMilGVpOjPYfsvdsyy3HTTwkEKS8eESu4nT31H/OOIU93isOt4xOgIbLGrBgIOnXXUUZw4AUCcupcQh9oaDRuZERrUrWDcCMDlfOSzA8lII0kDbQ/wKpxwdvU/oKfUSWzV/IFw+PQtGGxDYe4DrauiB6HlPrRu12qxGHgYqxmXlctGQY3MTVLE8PFzvVNqbhWZyGWOaQdhlMjUTsNaEW+C4zDKzWbisN8ikCRoP6pyVaCNSDzpqg48Ba8eStX6/yejcM7QWL8ZHEnZTofgaKZtK8YvcStEn8qsG2ykDPblDtubTb+oI3o5wrjNwr/AETFpeI2tXZRhHLxax6TRxySXIrJ0q/x/k9KJpCsjg+2eU5MZafDtp4iCUP+YDTXqKPnjNnJnRw8mFCmZY7DTbrPKKdrXcjeKV0EAabNUeG4lnHjIkicoWIE8pMnpOnpV6JroTUlaAnFxdMbXUpEUhRgj6WWuKa4aw0fnFKuClXG2YDheKX8osLkACtdLhhmaR7T5yJaX2A6eVc45h2xV24LZhUyhWPszJciP3j18NW2wVtC6Zs5gMTsQoUyZOggwcxI0MUEwPFArk24yqYg/akCM66iYLQfSvN8/Ehsmr2CWP4M11oa0vhgW2ABkiIJnVQBHrrVrg3CLyIUZ+7uHNcBAgE95PiH6Og0HJjVHhnFGGa59oGWBiDlHhAA2nw6DktW7XGiym3aaQFcln0ZgdpJ2YsSY5QOtEpRitzow1S+QXx/ijXL32dgPKfs+6Zb0iqXAOHwGvP7IlUJ6EmWPmTr7zTTgu9ediWAPmTqR7l8Pv8AOp+2mP7iwlldSTLAcgBpMdTHuFRtvI9K5fJ9GqhFRiS4LjeW4TbLtmBAFsByFU81IiBHI1bv/wAoNvD6XPGS0RoGUADdV23jUTINRfyc2pFu7zYXeWwlfnqa887bADH4nVf606FfvFUYMEZScfQlzTj3VnpNz+UTBuPGhj3fQ0Sw/F0nW0iEzlGcA6a9ImI2rx2wucZmKyokryMTAHnW/wCx/CrV9AXUmU3zGQVYCQfTSsy4IRd8uw1Fabar7+TUt2gw6KpuXGtFpgMzEaGDqCRvVnDcew8//LQdMzj/AMhXhHHMQ73W7w3GysQMzToDAE8vWreEtBbitMZCDlksCRr7/wDamy6WlbYjSm3FJnu1ni1pv7ZDzGZQNOW8TNWRhbdwA5LTgj9HcRp1rz7C3L9xLlxHH5trgZNlNtdSQB9okHXzrKcR45fa5nUi34QAqudAogSxMkxzqeGNuQXgLsz2LEcAwz+1h7RJ6adNtN6Ht2TwcycO41nwtIJnbevLsLxvGlly4i7kBGci5qF5mDNbfhWPvMAyF3DDxS5BzCFMEHXUdBvRTUob2ZomuJBNuxOCJ/q7yHr4gB79qX/CCLrbxl62J0Gcx6a1m8b29vowXDS6LoS41JBPNjNNP8plwe3YTzJkffR6ZNcG6cv/ACNJe7O4giBjQ4O4cKfTcb1SPZDEDXLYub8gAdSY0A5nrsKi4V2wGJIVMOknQFngZt+ayfTei+FxykKDbUNpmClgVzTGgHkZjaKTqlHZnacn3QJucBvBQPyZlYc7TNH+swNOlRWsFeB8RxaieRLaaSdVMHf4iitvtPhMxAxFxYJHtE6j40Ss9psOYVcSxJ5RJ+BWaPUZeRLgy+MxFwIobEXs0HS4AokRIDQNOvuqrh+OZJzXCQDECDM5hqOegE/tVvhj1uHKLqzv402H+YCNfpUV3BLcBzWsO8/qDX3hjRQy1sJl5uUee3OK59GKsgaQl2zpHRecUCx+Dsk+G2N/ssQJkDYmRqQK9MxHCrbf/qLpzVmHu0G1V/8AhzDt/ZXlM8nHLyb76Px0uQoJR4sxnCOKXLcIblwqYBS6A41HIN4gD68xRvDnDZzlZsNcBjMmcS28EZZ+Zos/ZbDhgxa+hEGWVG1HPatBwPh1q0isssxEl31Yzvvt8KKCWV7AZc0YKyLgdu/Oa86MuXwELlZpI1cQI2+dF5phaTXGNXQgoKkeXOWp2Sk02mZqcpijBFmrqtTFrhFcYWV/jSlTUBilWGnk1m8LoMOyFlCupPhgnKZP2RBFPt8INm4hTK2hlSNTv4xOgg+Hz16UX4sWt627MBGZ5QD+q2zHXRiw2GmUxzqLiuJe0bVzXu+7RvZVVe4BJCszE6fogRIrzlFptjmrZb/m62wDBSqMoaSYJ0AJWDuTETzJoLfsPmdlyiMupGsBJY+YAM8zK6VoeH4hslxCsLkEzALvIzeMGFVRAyjr51nMQ4v3AqrlAAJE6qNIiDvpAG1T5nVR+pb0/SyyLUgphsWoPfH2EUnOdNdOe5JgQayXFi90d4ZBulswEjQECDPtQI8qOPbICoHDKJOUCPEJBKt0Tzq0lhTaVWlspEk6kg3Rz66RU8ZLHuuT18cXGNs0HZzh3cd1b00tMSf1mKk6V5p2mwy/l+IfTN3jjUTy18pr2Huovz+p94ryvtLaX8qxB+13rR/007pMrU5WefNOb2BmG4apVyo2WR7sv4mvUf5PMMEwqNzIb/UTWT4PhRlYgbqJ+Q+tb/sokYYDpmHzNb4zlk0lHUWsKs8CbAFnd9fEzsCZiAx5VpMNwyADJkqJkDSf/VAcQ2XORO7R5STI+Neg8P4cAih+aIRHUCqeoz6Y2zfBUaQR4BhsvDb7jdkvGfMBvvryUMSPzmUggbxPLkPrXt+HsZeGv52bvzDV4fZwpKFuUgCf2oms6R7Nv1ESk3JpF7hlnvCqiQmYeHfQ9PKvXexuDH5Pby6hWfU77g/WvLuDIyloGwXUbaDWvXewCxhP89z5Gs6jzMCbaieH47FyWleZ29egqLcDxSDG40A5j1/CnOsO4MkB2095+U0/hNvOsHbU/Oq6ikMuV7mi7K4E3cRaAIXxB5IJkJuAJjUeVa7jvAlXDNcGYMGYZgSCVa5zjflr0rO8HxK2TadtQAAY01YgD1rddt3KYFOvfWh8X+dee5OUvqOzaozivWjzDFcMw63ERrXiyzMkSQeUabTv0org7pVl7rwBpQCF2BmduRG5rnFMIbmKtsfYVDm1jU5o0571et4T+l2ECscwgGfCg1JMddOdBLNqSXemN0KKbJOOYa9hUVEzMtxSWOkISQNzzMmggwj5PDdGeZOuURzG249a2n8ouJNp7QUXACNXt/Y8Y30gA7TQ08Ga+lxFKyoNyHHhfLPhJGo3mfKtimnFNcioZP7euzqPdSwuIRUNkAlgD4wuhkPGupgeXxoXgeOcTusTaaAW8OY6DMdBLAzuK9F7MYVTgrcqCGVAVYAjXLIjpQ7gfAbSt3oERcuKANBAYwI9w+FMx47q1yyaXUxWrbgHJx++GFpheNwZRcm2pILCJA2iRIjkZrUcKRhbAafeI09IH0p1rh697du7sRHplUDSra1Z0+PTJsg6nKpRSSIzSIrs001YRHCdhXfcZPIVxLMn61Onh91LnkURuPE5EBuRowKnz/2pq3akuERrQJcepcKoYLmiR945UEMre1DMmFLdM0SNpv8AOu0Mt4xY0CnfWJ59edKj1ewGheqM7xDh7hVxVu4zL3ZWGbxS7gLZgbgMSJOoijuO4TbxFpnvqCDbMLoO7WQzDODBkqJI5Usfw8nF27Y0tXGGIYT/AGliNAP1iUJ/ZPWrfHwy2HAJyNAcDdULAXGU+SkmPWkJVuM0rY867R2LVi6bSkkpaUyST3bsSzRG8gxz3FQcOslFJKmecROaNADzyj5k1F+RtbvtbfVwxBnmQfD/AJdm9Kv29XdWIVV0k6ZiSNSf2hXmZ5ttn0mGCx40l8/+i4bhYYnWApEHlIBjfz3q3ZOYOOQKgejXqr8PbOGKnTN06CPhpRjhuEGYgiBmt/K834VFK9e4eSaUWajN+ddTyA/8a8p7Ug/lF/T+2I+LoK9RtD+kXD+qo+lYO7ZzYu6SdPyhvk4j6U7FNRuRBgXmr2JODXDkckQc0R01Jn5Vu+zg/o2v631NY7FX8hY9Akfut+NansxiM1giI0J+JahwSvJqfcZ1afh/meK3sMWDHT7Xx1r061bkoB/dp9D+FYbBrI15FvjlrYXGhrIJMFE586d1MtS0spyx2i0aMr/+PcD+5uf6TXhdtoQrOzD03JNe4uT+SsomDh2+atXjCWPCoHNvxAFVdLJaWmeYovU6DXCcOGzR5f8AUu9em9hvDhinS5dg+XeGK864Tpbb9pAfIR/7redhnPcJP6V4aabXWH3Upzdv0VDOpglFXyeL2lPe3BIjvH195oj2ew3gDHYH6t/tVbBPnuXzAUi4xgdNfvFG+EIVtLHkfielV55aVXuh3SxUrfomWsXZi1aI3LWp99xYrd/yif8Awh/j2v8AuCsXxAHu7K8+8sCOn5xPvrbdvlnCR/z7f/cFR4vw2/VndS7zQXwY27hc11XAHg9oneCGG58zt5Ud4Jh1fEJcYaoVC6nTNM89dtj1qBIWzcJ2zLPy/Gr3Z1QbgI1lkP8AqpONbx/6v/Z3VTeifyl+wX7XWh3d8nY4dhHmGn76r4Hh/d2nuT7SXAB5ZDrPuq52v/qLn+E31FdRv6Kv+E/+g1bFJzh7WeapNY2l3LXBgBgbAH93Z/8ACqnB7kIFj+0c/wDWas8GcfkiDolr6LT8DbHdKY5n6mujNvTXqLarVZ3B3iXvA7AH5gVONtKjsLpc01Mj6VWx3FEsjxHU7KN/9vfVuB25fJPm4RLeuhdzuf40qF8T6gddz8KEHiJcd5EEjTXYdPLzpWlFtdDLvEknYe/atlkb4OjiQXXGFfDz5fietWUPMnegtvGAsMsExoesc/SpL/EGKwrAnmRy8ojf40Gl8D1KKJeN4ru7bMOXymNayeFxrP492UgHX4HTf30Qu4S5fJUTBAkkmDrz613C8Lt2AGuPqTEdT5CnQjGPIqc2yfATkExOvLzPnSo7h7a5RqvvrlHrQnwl6kWO43aPiV8r2LrDxAiQBFyJ9pQGnQ65az1rizIGDPmF0nQHOMhZgwBOxJdYXfwj1qxewxt4W5mIY3CtpGTQe2igsswCTrtI1BqO7wF8Jcw7M5dO+bMwgZXug5SepzyJjQNUORSe5QqsEdpselzKFUF0ju3zasFKqCwj2iBGv30G4Nhy7FbrEsQ4yx4lkyT7MROkHaa0mKxguF+8VbKBndshDKSwUGCQMz5lBMaSfKqWHshRMgKWJLggFSp5nc6gDpziDUOR1cV9SqMsrr0OYKz3ZKWtcxDMTAUTI8MaHUHQUfs3MoIkTNszy0un8azGAtKpYshDqfFJkEzqVIMHXXbbpRPE4kBGZju9mQOQa75VLNNzpcnquDcdzSpicuIce14QfiRWHuYoLir0zBvtA9TWl/LUW/cYskZANWAOmp391Y7iaEY24f8AmAx6mabHGtLTF4lpnfwFmVrr5R9pyPQBa2XCEFpnQHw5VA8zrNZrs8M1y5psTHX/AGqxg8SPyrENmBWVA1G6gyBJ135UqCknt7G9QtTaMc1sKXUbeKOv8aVtLWB7xkJnRE/HesXj7JkkjQzPzrd4e4Q9pR9peX6qj4b0c7atFPV7RikX7eIH5I46WXEjl4SYrxrD4oBLY3aRIjrP416Rgb7/AJJezg/1d4DQjkwHyisH2RwQuugbUASfd921W4VUHq7Hn3obo1XY3hzOSziEkD9ognT0ra9msOEtbARcvfO65oP3qrdUJpCKegBOvvMfWiXB78wZ17y5p/8A0YfWkauaFZpOW7PHezGFD3ruu9wz6Bm/2+NaHhtuLa+QHyNZnsvjTbxd1QJzO/Po+v0rW4I5cGT9opJP3VT1v4l8oo6F+R/Ay8A3csdSb9k+f9aorcdvRGDP+NaPxuCsw3DQMJbuODn7zD5R+j+etiY89aJdqMR/+PcT7Ny0dT/zQfhS8K8tP1YGWevNFrtQPwiNdw15VkkuigHcEkR7p+taTg/De47snWIzMNACsxpv76E8ButaS0ziO9LP1lRsfKfpRbifEIuWrI2uq7T+wsx8591Ck4pfDA6ieuTS4sm7V3Iw90/8pj66rUt0xhhr/ZN/2zWe7W8ZFmwUaZuqbaevhJmo+0/H7ljCWMkfnT3LEwdGtNETtrFHBtuDXuTuPl/M0HAbv5kBtAAvwGU6+e9S4rH91g3uRqitHrOh+NCsZpgbsGIsn/Ss1HxzFKOF3RM/mfmIpGNvZe4WSKttB7hWMJwouE5nNonTmQN/jXmz4uHAzlmbxNO8QSZnatd2UvBsKn+D8jn/AArzjF3gt3TcAAj6/WrMc5LHJLkmyY02mbrh9xSkmQqx74GoFC8di2uXSqnwkieiiRE6669KCcU4heU20tSbboHPhJknQzp5TAjYUR7NcIu3mLXkKpOpIIlfs6b+YFUwl5NQHfSbNcMLVpUYw7algdco3E+8CrNjI6gAGJg6R5VT7QO4FvINVnUawpA3HnFR8LvOCqEL7WU9ZK6TGgilyyrb1Cig/asqgyggE6AdSB8zE/ChGMSELGYLhNNwBqfQk/dWO472sY4y3bTwiwxEgaM+WCSpGwOYedaPGcatKiqzQbhzajkNc0dDt6msc5cAqUWzQ4S2Mg0HXbqaVZ3Ado3uIGUQpJjbkxHP0pU3xUZpOdoRdu2g6IM9tkvHTS8bDBspA0DaaHziiPFsVbuWrd4SxdEYWydFUkMxgfb0yjz99Zy/x/S4ikSFacp1CqRIPmZ0FC+HYjukAzeAKNTIAuMTKid40GnQ1093Q2G0bCvGeIMQtkjKHUB3USV1GQ5zoPGoGWNZnlQ7Ad5myG2QsyzAzNwrIBJ30AJI5sBVh8WLjKmZkzEHOsGMhDBSOYPXyirysRpGdxM7QNecbtMaCoOqkk6W/wB8lvSRi1qfK+6BTMwDgmSG1PoSD76a2JZl2yqIIaJMics8oB16zUmLsd21wXPESGYRtqCcvQa6/fT1wbCPEVlQyqcuUEk5p8zpr199S2lueu5J0S4PiSzKvbOSdXMSSp8LmPDqRPWqnFV/OG9dZACVJKHMJBI2naY3qTC4hGF1LmqswYxANwyJmBoBHLyofx0m7dQSGlbYJg+PIDPSDMmKfCKbonnHS9aXP0Ly49k/KO7YpcUrkiJOaYJzDYAGQOtTYA5g/dW18RlmGg0IGdS2wYE6Ac6G3bJbK1xpBjXnGmaNPERynzpYG4uQeHMsZvZGWS2gIP2gJM+Vbtp2DafZFvtA2tzw5QD4RECCOlW72NcXvB4YtwCVHhIJDSxMAGN6ocRxJvZiuYhtBC7AQIHQVDxXDst10JIi0zKGykrOujnUyZPXWKViSumHnaqC7hnhMKlsAkk2y2bVg7G6BbOf6iI2oL2Rxa2sEbmVnvPcMoo8ZAbKIkciZjyNHuz6JFpAcg7q0wYHdwfEjawJyjUDUGs32XuMpxNzLN0vcKg6lGDPsepBPSY1qhNOMvlHnZFUl9Q5YxhuZbyFTJKsh3VxG5B2iIPQVe4ViGR7i3Lr5VZDCKNDcMkBiDIBJnc0PvYYG1ZYMEC2Q02/Fm8JEdQfZMDXQ1HwK8tywjveuh80MhY+MRAAGsGddecigSpNnKOvYyXZ+4i8RxCi2rKe+yg+HLlDNIg6HTnRy3bYYRW0IFsCFPPnHWKrvwuyMS7Lm2Ys0x4mSCpWNQsnUdan4djRft92vQ2zJI0J9ozEjKQI86dmam9S9hmDFOHlrlM0GP4m1zDscvhXumk7AhlZZ1neNIqbE4ZrjC3d7ooCjHLMn86BEFiGWNNt6G8XN23hswKqSyh1gEQH8MgmBGWNpkUawigZe8MEwYCrtObRhyzGY3maVukhEkW+158doLzDDQbDQbDlrWc4iWe7YZZ8K3Nzk2CyATMEAGRB2NG+2LhzZCqDmuLbIMggFgQR0OgoOllxdtjMiw1xiInISsmNd45+dHOUav2AxR2KfauxcxFmyWkMtwEBoM5rbM0QoMiDprt5V3tcrXMHZSIyXFJPKSpG/WTRtMzWmd+7hJdSBEgjKG1Ph0JG3WmsLd1baXLeZe9UaSAIAymQTswHxrYyvT7HZI1qRFbz3Fv4cqQz2VDEnwqMm4U6gwR76i4hcH823VEE904kGRJk7xpsfhRXBswtiZ7ws4uFvaZVzBQfKdQRpJNDLDm7YuWyIzpcDDn7TjQnQGT7o86CNKSCpziyHsnjTaVbRS4SLVsHwjYgnYuIjWsHxMOMTeVyNLhBy6DQxIn41uODAqGuAMzhAAO8JIVvDAJUyxI38ulYzixKY24IBlpIZSIzidhuADp1puB3KVCerioqKNd2CwRvOrOxFqynX7Ubz7j76N2e0Ja5cgqttGyqIG36zEkk86F9grgWzdA8KhssMZ3X2h0O+nnQW5intXMi5YOrCJ5aHXnr8qbrXDJa7mg41x5rhWAQATz19THPp5VprRYYa5lAVw3eSebDLmmPeK8yt4oL4FLEyoUmDA3PqZJ1r0SzcJtkAkjxnU6NvMSYUbwfKpZN6rCjueZLDYjvGBMkk8ySeZq/x0/0m2FJK90sCdBp/ttVTCwGzzHiInkNeX8c6e/ELd54XVhIAHMrMzzGgmjUpatl2FaVRpuEJFlZTXXbQe0dhSq72ftf0e3q2x/1GlQUx6ao81S43csF/tWHWYLeW2oifOpcB3rN4nIyjKoB8K8oAPtE+labE9lmwr4a0zKzXLiKOoymSdNAJ0mjfDeyPchncNceDlAGk6/HTaKq8RJUdKMmtgJwTCt3tvODlnXkTmSYX0lWnzovbw8kOiPcXJbZ5OUOzR4lXm4UkkTEx0o9bt3SB+ZyRIWBJAgDfrAAPpUbYW5O7QuomoMmR3Siy3Hj23kTLhlJ+xH6On4U+3grZGVgGHKOXz0FQJhnzZis6fxpVlLkH2AfcfwqWpXuhsn6Ms2sJbA0UU42bUg92pK7HTQ9eoNRG4x0Cr8Dp8q4jATmj5/hTFae1iXdblpkVt0nzIpiYC0NraAD9Xb4VxbynrHvrquvIiPfRVNbgXXDOXcLbCQVQIPWPEenrVXHcBtXGLPaRmIAJOpIGw1G2lLiZLqEUgfnLevowPl6+6r35V+qPpRKTq6pm7+oHxvCrWHsErZEKNhOgG3uG/uoR2P4clzEOHEyC7DYFtpgeRrXDEZvDG/z+VAuzdnu8YxUfm3tsbZ5QrAMs+R26g10Lv8Acojk/tyUua2NJiOG2shUKBpAjTTpIoXh+yuHtrkVSFmYzEmfUijtxxBqPvRTJZNySMpLhgZezthTmCEGdzrvEzJ12qvw7sdYtyFVIOYEAsZDTO532+FHWudBTkt+ldGd8GvJJdwHxbslae2QXZVBzHX9GYmeQpx4fZyh2JRQQQeRhQxJBGmx+FRdqDcvWmwwYIxiWg5SqurEqPtHSIoLxUOwwy5gcveZ1tzEyNYGusRVUcfqxeuVGgx1uxfa2Q2SIuhliWUhvBp5En4VWXhVhrve982hBHiH2hB0id4kVmcffa7ZtkKQ4uIXRB9hGKBYGoPiBjnFWHxpw+IxCvmb82r2AdiUgXFInRizDXzrNGqNoY4uM9AdwfBFi63fNN3OMs/YBIEBh5TEelQviRbbItvVTnl82srE5R5xWZxvaBrF4QwFq8cwDLBFxgo7sD7Onu1G1WbfEnULfvMncAhXYFh+da8YUQJdROaSQDBPSul082k4ujvFUZuMtzZ8Dsm/ZFxzDGQd9I0Oh29Oopl7geR2dHhiGjSR4vIn+IoKe0ItYe942k38trJAgFpnWdIOs1p7d/Mltzmk21JnrQ+HpdPkHVL8S4M5guydy2oUXV0LQe7M+L/Nr76hxHYEtcF03Rn0LRb9ogRPtaacq2GbnrXe95mRXJaTsmWWTZgDBdlQs94XYEgjKI1HXf5Vcudm8OZLW3JmdSd/vomuIMe0Kj/KvMUyLQjSBONdn8IEa7aszcBBhQx8icswdK5dxWW2SVg92DygSJ2EctNOtHDfO+nwH0qPCKGXMQrZlE8xz+e1ZNWrOWz2PJsT2YvX1bLlRS5ProZjX2elUbfZe5hT3puLpoNSJk6COsV7QpjTIvwFZztR2ca/D2WCXFMwfZPlrtTE2lSYqWPug52f4dbOGskrBNtWPqwk/M0qvcLtlbNtTEhFB9QBNKl6RyozHFrefjGDU7JYu3Ij7UxNbJbdZDB3M3G8QG+xhrYXXkSCfma16trXSq0EynxHEpZALnLmMTHOCdY9Kbai4JQqR5MPuoV2ywwuG0DOmY6GCNtaE8EwjLeGW5mGV/aUToV6etRTzpZHFFkMKeLXe5qhgn6Dy1rncEe0IpWHI0+n4U65mP6Mec0XiJrYTTvchcxsflUZujmT8xVW5f7vwFwczQuXkSTKnly51V4njTbts4MkeyuYeJh9kRzrYzbD0rkM27hqS5eCKzsYVQSxI2AEk/CgVviM5ZBKnSQZ/wBP1oT2z4yFw5tIZN3wnMT7AGp1OmsDXrTE29joYtbSiFb/AGmtNbW62ZbfeLlZgBnGQkFRMxMbxRrhONF+2Hy5SRqsglegMc4g++vGsS+fDJbkOC6gxMIsTE/ZnXWOVegdg8Ygtd2WOeSdBCkLAhJ1MCJnWhnjaVsblwqMbRquJGLVw/qN8YMe+ucIwC2bNu0o0RQon57+dU8fiVIRJPjuKNeg8R90LHvqw2MUHUwfN4++g1U9ybS6CGXWllqmMUh+2J/aB++pVuruIPoaK0wWmiwoFOyjoPhVZrn8RThc91bcQWmTGwh+yvwqFuF2jr3a9JGnzFJLp/gU8P8AxFMjIBoY/CLTQSuoKkRpBUQCPMVVfgoJ1IaDPjRWIEgkBhB1iiKXPWpA1FqO3RmMb2St3GtvcJY25ygjwgmNY6gKPhVbDW1m5g7yBxLHLlLAK3sEnbXWOkcoE65jQHiN1bWILZczXLeWNhuo1aIAkx8KKLd8nWZH+ZwuGBIMpdhiRtrH+xr0LD2VCrprA+lVxw5SqzmB9owxIn0OnOruf+PSgnk1ZLDTrGo9kD8fjMl21bFpmDzLg+yAQNuepHuk1efDjpXnNnirPi7oDNL82JhGBaAP0R0Hxr0aywKqZJkDXrpvpTcuJwSFQyKXBDdtiNAJ9Y+tRPaP6I+U1adJ5zUV0QCZ0G8CfpzpKCK9+zCMddvSm8KIKAgRM6a76SNa7Zxi3RcCz4RBkFZkcp6betd4VZCKR0Zojz2o3Wjf1B31j2TnTGuEbx8Kuv5gfL61XuKp5D4/hWBIsYa4Co2/g0qkw4GUfjSrdzrR57wK4Tj8ffzgEsltZGbQabDzWtVa4gSD+cU/5SNdOo1FZfsRcy3MWG/veknXNV/GW3RyQrFTJP150MWpS3foVThpLfHrucpl2KNrHUr8Nqh4AMzdIVx8SlUVu5j4SdQATMQZ5UT4VY7u4UknwkyT1YE6VBlxuGd37FMJp4aXuEsXiltKXYwoBJ6mOg51kuMccuXLjLaMJmVAWkRmXoDJnrygUR7W3SuVozKAZtj2oG5BHLUCKyAvKbmWbgUeJV5G4RqsnbQn6VRiwyasRqgvxIfieLKuWSQT47rNpOnsgHaXBaI+tWcJcS7ZFwIe7TMwsiRm85IJZtQQV0293cTZsm2UvQ912CqD7Q0MEhdY05GrWLxfdWlABS6yAKiPIzCNFJHhExp50/wXXv8AoBHM15e37/I/DXmBt3mXJbZDnnRswJAVV5AwIAHOgXbRGdrR8I8DSNJC5j8zHyohi7QZELqzAhvzYILBlKCMwI1kggjpQ7tAyhxLAyyoTEE6AgkdSNSOprsapi+oz3HyKvgbxPhzC3aVc2buV8KrvMkgsNBoZ8XIGrHZ7DKlpLtzKIY5ZMSBl1E+/SjfaUsEd7BJtsiqxGgyxA9KF2kzW7VoDRAWls8ENABER5jnWTlcWKw5JuUYt7Lt2LOJxam6MlxTKlgNDE6E5hEEQQB61N/OWhHeGSeiH3a8qq28ETmK92Ncuz7BR9rNIEk786kTCXssXO7CROzlZ/aD6GpGovkvtsju40kw0HSZyqPpz9DUmG4kE1zOR0In3aa1x+GXB/aoo3m2rmPUd5JFdwnDM4JW8voLNw6/vVqjH1Mk5UGLXaFYAKMPMGR89qIW+NoBm8Uen4H7qzdng13QG6VAP6DgGfVtavYPCsohmUR+ko+OaY+NFpiu4l79jR4biQPJh69fdUqcUWSDmEev+9CUtXBtDD9UJp7g0/CpbODDTDR5GDG/KfDP3USkl3FtewYw+LD7Z+moNSC8sn2x8fvoXawkezcynrlBq0uGc/28xv4B9aZFpg0S4lkbd7g8hI+lVblnw+F394B5zuwnkPeKsLhWG94x+yv4U5cOT/bN+6v0iuuu51CXGOFkpMDXWJqtc4yg0YMpO2mb6VNcwWYEG65Hmq//AFofc4GCPbYwdIgR7iIrFT5OPO8PanFYlfEqu5FvMYkdY5EmTHnXpvDuJJbREAOgA9TQz+ZFRw5R2MzJ9oEDSCNIHpU99ERcxDE/onJpPuqvLJzSURMKjdhO9xcD7DH+Oc0Pt2bptFmuZVNyQo0m2Z8MxIjr5VFY7gjchjspYTPlIFEcJiUuWktmQdCR+qpiQw31Ee+lpSjeoYpJ8F+34tVA3EjrPUVFw+34TqTLNvppOgpHEBQQPLTppznWKnwg8AHl/G9BkfkRy3kNe8Rpln31Qv325p8Cfwq5cwNsnUN++/0moG4ban2W/ef/AO1LSdDFRJhbvhGhG/1pVNYsKFAAOnmTz60qPQwdSPLOFOVxmJWSA7Ag6GACevrRtcKGPiYn0EelKlUuVvUl8fseolVsecCXZkzmFAMdfIn1+VXbmJa22dvCijK0HXU6Ee+lSoskf71X2X7CIOoMo4zDDEKCmYAsM0nnMkbaqdj61l+K8IDI11C6a/1ZIYDIANDM7yZpUqthJqVE0orQ2ATw9rzKTIkaNmk6EiPOCN6tcaS5dSzbu3IBYSwGviJAnqdqVKi8RqdAQxxcbL+BuLZW2sMzWjDXJ5XW8CwTJ+yee9FU4cxi+WbvSx1kZRAI23Ijzmu0qybqGpc0NxxTno7Ct3WxBuMGITw21AJUGAZJUbDSTXOAYdwAXaEUtoN5IUnXmK7Sqa3v9+hTPFCKdLv/ACX+HFSgzAsx10JiWJbaR8a6pCnRWjmGIO/TxSK7SpM0DF+YmF5BqbIXzmRPpE1IFynMVUruPKfn8KVKlrYKRfW+CoPdrPr+K00iVOZEaeWUDTp0NKlWx5Ey4K9vDCIWF/V/R+A++nMzKQFIO2sQd+k6/GlSqhCbCmGvPqCwJHQfidaczXSR4hHmv3g6UqVdwDe5eS9lAzHfy0+VT938eo0pUqxGiyMNmkee/wBKargyJM9NKVKjMRxmjnVZvFzkdDqKVKh7mEGLwa3BlIjzXfT1oQeDup/N4ll8io0AMwCNtaVKuc5J1Zzii5as3l/rHZ9oII215ECTt8KI4e5ChS7T6eY6enzpUqNu6FruQYnF3ZHdFTHJhv75p2Hx9+QLlpRPNW29xpUqCW3A2O4Xt3IEGlSpUWpmaUf/2Q=="/>
          <p:cNvSpPr>
            <a:spLocks noChangeAspect="1" noChangeArrowheads="1"/>
          </p:cNvSpPr>
          <p:nvPr/>
        </p:nvSpPr>
        <p:spPr bwMode="auto">
          <a:xfrm>
            <a:off x="9666288" y="-144463"/>
            <a:ext cx="330200" cy="304801"/>
          </a:xfrm>
          <a:prstGeom prst="rect">
            <a:avLst/>
          </a:prstGeom>
          <a:noFill/>
          <a:ln w="9525">
            <a:noFill/>
            <a:miter lim="800000"/>
            <a:headEnd/>
            <a:tailEnd/>
          </a:ln>
        </p:spPr>
        <p:txBody>
          <a:bodyPr/>
          <a:lstStyle/>
          <a:p>
            <a:endParaRPr lang="ar-SA"/>
          </a:p>
        </p:txBody>
      </p:sp>
      <p:pic>
        <p:nvPicPr>
          <p:cNvPr id="5" name="صورة 4"/>
          <p:cNvPicPr>
            <a:picLocks noChangeAspect="1"/>
          </p:cNvPicPr>
          <p:nvPr/>
        </p:nvPicPr>
        <p:blipFill>
          <a:blip r:embed="rId2"/>
          <a:srcRect/>
          <a:stretch>
            <a:fillRect/>
          </a:stretch>
        </p:blipFill>
        <p:spPr bwMode="auto">
          <a:xfrm>
            <a:off x="6591300" y="1636713"/>
            <a:ext cx="3009900" cy="4306887"/>
          </a:xfrm>
          <a:prstGeom prst="rect">
            <a:avLst/>
          </a:prstGeom>
          <a:noFill/>
          <a:ln w="9525">
            <a:noFill/>
            <a:miter lim="800000"/>
            <a:headEnd/>
            <a:tailEnd/>
          </a:ln>
        </p:spPr>
      </p:pic>
      <p:sp>
        <p:nvSpPr>
          <p:cNvPr id="18440" name="عنصر نائب لرقم الشريحة 7"/>
          <p:cNvSpPr>
            <a:spLocks noGrp="1"/>
          </p:cNvSpPr>
          <p:nvPr>
            <p:ph type="sldNum" sz="quarter" idx="10"/>
          </p:nvPr>
        </p:nvSpPr>
        <p:spPr bwMode="auto">
          <a:noFill/>
          <a:ln>
            <a:miter lim="800000"/>
            <a:headEnd/>
            <a:tailEnd/>
          </a:ln>
        </p:spPr>
        <p:txBody>
          <a:bodyPr/>
          <a:lstStyle/>
          <a:p>
            <a:fld id="{03C543E5-A5FC-4E16-B4CB-1B79588D5427}" type="slidenum">
              <a:rPr lang="ar-SA" smtClean="0">
                <a:cs typeface="Arial" pitchFamily="34" charset="0"/>
              </a:rPr>
              <a:pPr/>
              <a:t>238</a:t>
            </a:fld>
            <a:endParaRPr lang="en-US" smtClean="0">
              <a:cs typeface="Arial"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circle(in)">
                                      <p:cBhvr>
                                        <p:cTn id="18" dur="5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circle(in)">
                                      <p:cBhvr>
                                        <p:cTn id="23" dur="5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circle(in)">
                                      <p:cBhvr>
                                        <p:cTn id="28" dur="50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circle(in)">
                                      <p:cBhvr>
                                        <p:cTn id="33" dur="5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رقم الشريحة 3"/>
          <p:cNvSpPr>
            <a:spLocks noGrp="1"/>
          </p:cNvSpPr>
          <p:nvPr>
            <p:ph type="sldNum" sz="quarter" idx="10"/>
          </p:nvPr>
        </p:nvSpPr>
        <p:spPr bwMode="auto">
          <a:noFill/>
          <a:ln>
            <a:miter lim="800000"/>
            <a:headEnd/>
            <a:tailEnd/>
          </a:ln>
        </p:spPr>
        <p:txBody>
          <a:bodyPr/>
          <a:lstStyle/>
          <a:p>
            <a:fld id="{DAB824AE-56F8-46C2-A4CD-EC438F49C2D9}" type="slidenum">
              <a:rPr lang="ar-SA" smtClean="0">
                <a:cs typeface="Arial" pitchFamily="34" charset="0"/>
              </a:rPr>
              <a:pPr/>
              <a:t>239</a:t>
            </a:fld>
            <a:endParaRPr lang="en-US" smtClean="0">
              <a:cs typeface="Arial" pitchFamily="34" charset="0"/>
            </a:endParaRPr>
          </a:p>
        </p:txBody>
      </p:sp>
      <p:sp>
        <p:nvSpPr>
          <p:cNvPr id="5" name="مربع نص 4"/>
          <p:cNvSpPr txBox="1"/>
          <p:nvPr/>
        </p:nvSpPr>
        <p:spPr>
          <a:xfrm>
            <a:off x="685800" y="1536700"/>
            <a:ext cx="8686800" cy="3797300"/>
          </a:xfrm>
          <a:prstGeom prst="rect">
            <a:avLst/>
          </a:prstGeom>
          <a:noFill/>
        </p:spPr>
        <p:txBody>
          <a:bodyPr rtlCol="1">
            <a:spAutoFit/>
          </a:bodyPr>
          <a:lstStyle/>
          <a:p>
            <a:pPr marL="342900" indent="-342900" algn="justLow">
              <a:lnSpc>
                <a:spcPct val="120000"/>
              </a:lnSpc>
              <a:spcBef>
                <a:spcPct val="20000"/>
              </a:spcBef>
              <a:defRPr/>
            </a:pPr>
            <a:r>
              <a:rPr lang="ar-SA" sz="2800" dirty="0">
                <a:solidFill>
                  <a:srgbClr val="0E478A"/>
                </a:solidFill>
                <a:latin typeface="+mn-lt"/>
                <a:ea typeface="mohammad bold art 1"/>
                <a:cs typeface="mohammad bold art 1"/>
              </a:rPr>
              <a:t>تعريف الويب </a:t>
            </a:r>
            <a:r>
              <a:rPr lang="en-US" sz="2800" dirty="0">
                <a:solidFill>
                  <a:srgbClr val="0E478A"/>
                </a:solidFill>
                <a:latin typeface="+mn-lt"/>
                <a:ea typeface="mohammad bold art 1"/>
                <a:cs typeface="mohammad bold art 1"/>
              </a:rPr>
              <a:t>Web 2.0</a:t>
            </a:r>
            <a:endParaRPr lang="ar-SA" sz="2800" dirty="0">
              <a:solidFill>
                <a:srgbClr val="0E478A"/>
              </a:solidFill>
              <a:latin typeface="+mn-lt"/>
              <a:ea typeface="mohammad bold art 1"/>
              <a:cs typeface="mohammad bold art 1"/>
            </a:endParaRPr>
          </a:p>
          <a:p>
            <a:pPr marL="342900" indent="-342900" algn="justLow">
              <a:lnSpc>
                <a:spcPct val="120000"/>
              </a:lnSpc>
              <a:spcBef>
                <a:spcPct val="20000"/>
              </a:spcBef>
              <a:defRPr/>
            </a:pPr>
            <a:r>
              <a:rPr lang="ar-SA" sz="2800" dirty="0">
                <a:solidFill>
                  <a:srgbClr val="0E478A"/>
                </a:solidFill>
                <a:latin typeface="+mn-lt"/>
                <a:ea typeface="mohammad bold art 1"/>
                <a:cs typeface="mohammad bold art 1"/>
              </a:rPr>
              <a:t> هي الجيل الثاني من مواقع وخدمات الانترنت ، تعتمد على دعم الاتصال بين مستخدمي الانترنت، وتعظيم دور المستخدم في إثراء المحتوى الرقمي على الانترنت ، والتعاون بين مختلف مستخدمي الانترنت في بناء مجتمعات الكترونية، وتعتمد في  تكوينها على الشبكات الاجتماعية ومن التطبيقات التي  تحقق سمات وخصائص الويب 2 المدونات </a:t>
            </a:r>
            <a:r>
              <a:rPr lang="ar-SA" sz="2800" dirty="0" err="1">
                <a:solidFill>
                  <a:srgbClr val="0E478A"/>
                </a:solidFill>
                <a:latin typeface="+mn-lt"/>
                <a:ea typeface="mohammad bold art 1"/>
                <a:cs typeface="mohammad bold art 1"/>
              </a:rPr>
              <a:t>والويكي</a:t>
            </a:r>
            <a:r>
              <a:rPr lang="ar-SA" sz="2800" dirty="0">
                <a:solidFill>
                  <a:srgbClr val="0E478A"/>
                </a:solidFill>
                <a:latin typeface="+mn-lt"/>
                <a:ea typeface="mohammad bold art 1"/>
                <a:cs typeface="mohammad bold art 1"/>
              </a:rPr>
              <a:t> </a:t>
            </a:r>
            <a:r>
              <a:rPr lang="ar-SA" sz="2800" dirty="0" err="1">
                <a:solidFill>
                  <a:srgbClr val="0E478A"/>
                </a:solidFill>
                <a:latin typeface="+mn-lt"/>
                <a:ea typeface="mohammad bold art 1"/>
                <a:cs typeface="mohammad bold art 1"/>
              </a:rPr>
              <a:t>واليوتيوب</a:t>
            </a:r>
            <a:r>
              <a:rPr lang="ar-SA" sz="2800" dirty="0">
                <a:solidFill>
                  <a:srgbClr val="0E478A"/>
                </a:solidFill>
                <a:latin typeface="+mn-lt"/>
                <a:ea typeface="mohammad bold art 1"/>
                <a:cs typeface="mohammad bold art 1"/>
              </a:rPr>
              <a:t>، والفيس </a:t>
            </a:r>
            <a:r>
              <a:rPr lang="ar-SA" sz="2800" dirty="0" err="1">
                <a:solidFill>
                  <a:srgbClr val="0E478A"/>
                </a:solidFill>
                <a:latin typeface="+mn-lt"/>
                <a:ea typeface="mohammad bold art 1"/>
                <a:cs typeface="mohammad bold art 1"/>
              </a:rPr>
              <a:t>بوك</a:t>
            </a:r>
            <a:r>
              <a:rPr lang="ar-SA" sz="2800" dirty="0">
                <a:solidFill>
                  <a:srgbClr val="0E478A"/>
                </a:solidFill>
                <a:latin typeface="+mn-lt"/>
                <a:ea typeface="mohammad bold art 1"/>
                <a:cs typeface="mohammad bold art 1"/>
              </a:rPr>
              <a:t>.</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74638"/>
            <a:ext cx="8915400" cy="1143000"/>
          </a:xfrm>
        </p:spPr>
        <p:txBody>
          <a:bodyPr>
            <a:normAutofit fontScale="90000"/>
          </a:bodyPr>
          <a:lstStyle/>
          <a:p>
            <a:pPr algn="l" rtl="1" eaLnBrk="1" hangingPunct="1">
              <a:defRPr/>
            </a:pPr>
            <a:r>
              <a:rPr lang="ar-SA" b="1" dirty="0">
                <a:solidFill>
                  <a:srgbClr val="0070C0"/>
                </a:solidFill>
              </a:rPr>
              <a:t>أهم أوجه الاختلاف بين </a:t>
            </a:r>
            <a:r>
              <a:rPr lang="en-US" b="1" dirty="0">
                <a:solidFill>
                  <a:srgbClr val="0070C0"/>
                </a:solidFill>
              </a:rPr>
              <a:t>WEB 1.0 </a:t>
            </a:r>
            <a:r>
              <a:rPr lang="ar-SA" b="1" dirty="0">
                <a:solidFill>
                  <a:srgbClr val="0070C0"/>
                </a:solidFill>
              </a:rPr>
              <a:t> و </a:t>
            </a:r>
            <a:r>
              <a:rPr lang="en-US" b="1" dirty="0" smtClean="0">
                <a:solidFill>
                  <a:srgbClr val="0070C0"/>
                </a:solidFill>
              </a:rPr>
              <a:t>Web2.0`</a:t>
            </a:r>
            <a:endParaRPr lang="en-US" b="1" dirty="0">
              <a:solidFill>
                <a:srgbClr val="0070C0"/>
              </a:solidFill>
            </a:endParaRPr>
          </a:p>
        </p:txBody>
      </p:sp>
      <p:graphicFrame>
        <p:nvGraphicFramePr>
          <p:cNvPr id="5" name="عنصر نائب للمحتوى 4"/>
          <p:cNvGraphicFramePr>
            <a:graphicFrameLocks noGrp="1"/>
          </p:cNvGraphicFramePr>
          <p:nvPr>
            <p:ph sz="quarter" idx="1"/>
          </p:nvPr>
        </p:nvGraphicFramePr>
        <p:xfrm>
          <a:off x="495300" y="1600200"/>
          <a:ext cx="8915400" cy="3007678"/>
        </p:xfrm>
        <a:graphic>
          <a:graphicData uri="http://schemas.openxmlformats.org/drawingml/2006/table">
            <a:tbl>
              <a:tblPr rtl="1"/>
              <a:tblGrid>
                <a:gridCol w="4457700"/>
                <a:gridCol w="4457700"/>
              </a:tblGrid>
              <a:tr h="315913">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Calibri" pitchFamily="34" charset="0"/>
                          <a:cs typeface="Times New Roman" pitchFamily="18" charset="0"/>
                        </a:rPr>
                        <a:t>Web 1.0</a:t>
                      </a:r>
                      <a:endParaRPr kumimoji="0" lang="en-US" sz="1100" b="1" i="0" u="none" strike="noStrike" cap="none" normalizeH="0" baseline="0" dirty="0" smtClean="0">
                        <a:ln>
                          <a:noFill/>
                        </a:ln>
                        <a:solidFill>
                          <a:srgbClr val="FFFFFF"/>
                        </a:solidFill>
                        <a:effectLst/>
                        <a:latin typeface="Calibri" pitchFamily="34" charset="0"/>
                        <a:cs typeface="Times New Roman" pitchFamily="18"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cs typeface="Times New Roman" pitchFamily="18" charset="0"/>
                        </a:rPr>
                        <a:t>Web 2.0</a:t>
                      </a:r>
                      <a:endParaRPr kumimoji="0" lang="en-US" sz="1100" b="1" i="0" u="none" strike="noStrike" cap="none" normalizeH="0" baseline="0" smtClean="0">
                        <a:ln>
                          <a:noFill/>
                        </a:ln>
                        <a:solidFill>
                          <a:srgbClr val="FFFFFF"/>
                        </a:solidFill>
                        <a:effectLst/>
                        <a:latin typeface="Calibri" pitchFamily="34" charset="0"/>
                        <a:cs typeface="Times New Roman" pitchFamily="18"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just" defTabSz="914400" rtl="1" eaLnBrk="1" fontAlgn="base" latinLnBrk="0" hangingPunct="1">
                        <a:lnSpc>
                          <a:spcPct val="115000"/>
                        </a:lnSpc>
                        <a:spcBef>
                          <a:spcPct val="0"/>
                        </a:spcBef>
                        <a:spcAft>
                          <a:spcPct val="0"/>
                        </a:spcAft>
                        <a:buClrTx/>
                        <a:buSzTx/>
                        <a:buFontTx/>
                        <a:buNone/>
                        <a:tabLst/>
                      </a:pPr>
                      <a:r>
                        <a:rPr kumimoji="0" lang="ar-SA" sz="1800" b="0" i="0" u="none" strike="noStrike" cap="none" normalizeH="0" baseline="0" smtClean="0">
                          <a:ln>
                            <a:noFill/>
                          </a:ln>
                          <a:solidFill>
                            <a:srgbClr val="000000"/>
                          </a:solidFill>
                          <a:effectLst/>
                          <a:latin typeface="Calibri" pitchFamily="34" charset="0"/>
                          <a:cs typeface="Times New Roman" pitchFamily="18" charset="0"/>
                        </a:rPr>
                        <a:t>مصممة للقراءة بصورة رئيسية</a:t>
                      </a:r>
                      <a:endParaRPr kumimoji="0" lang="en-US" sz="1100" b="0" i="0" u="none" strike="noStrike" cap="none" normalizeH="0" baseline="0" smtClean="0">
                        <a:ln>
                          <a:noFill/>
                        </a:ln>
                        <a:solidFill>
                          <a:srgbClr val="000000"/>
                        </a:solidFill>
                        <a:effectLst/>
                        <a:latin typeface="Calibri" pitchFamily="34" charset="0"/>
                        <a:cs typeface="Times New Roman" pitchFamily="18"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5E0D6"/>
                    </a:solidFill>
                  </a:tcPr>
                </a:tc>
                <a:tc>
                  <a:txBody>
                    <a:bodyPr/>
                    <a:lstStyle/>
                    <a:p>
                      <a:pPr marL="0" marR="0" lvl="0" indent="0" algn="just" defTabSz="914400" rtl="1" eaLnBrk="1" fontAlgn="base" latinLnBrk="0" hangingPunct="1">
                        <a:lnSpc>
                          <a:spcPct val="115000"/>
                        </a:lnSpc>
                        <a:spcBef>
                          <a:spcPct val="0"/>
                        </a:spcBef>
                        <a:spcAft>
                          <a:spcPct val="0"/>
                        </a:spcAft>
                        <a:buClrTx/>
                        <a:buSzTx/>
                        <a:buFontTx/>
                        <a:buNone/>
                        <a:tabLst/>
                      </a:pPr>
                      <a:r>
                        <a:rPr kumimoji="0" lang="ar-SA" sz="1800" b="0" i="0" u="none" strike="noStrike" cap="none" normalizeH="0" baseline="0" dirty="0" smtClean="0">
                          <a:ln>
                            <a:noFill/>
                          </a:ln>
                          <a:solidFill>
                            <a:srgbClr val="000000"/>
                          </a:solidFill>
                          <a:effectLst/>
                          <a:latin typeface="Calibri" pitchFamily="34" charset="0"/>
                          <a:cs typeface="Times New Roman" pitchFamily="18" charset="0"/>
                        </a:rPr>
                        <a:t>مصممة للكتابة بصورة رئيسية</a:t>
                      </a:r>
                      <a:endParaRPr kumimoji="0" lang="en-US" sz="1100" b="0" i="0" u="none" strike="noStrike" cap="none" normalizeH="0" baseline="0" dirty="0" smtClean="0">
                        <a:ln>
                          <a:noFill/>
                        </a:ln>
                        <a:solidFill>
                          <a:srgbClr val="000000"/>
                        </a:solidFill>
                        <a:effectLst/>
                        <a:latin typeface="Calibri" pitchFamily="34" charset="0"/>
                        <a:cs typeface="Times New Roman" pitchFamily="18"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5E0D6"/>
                    </a:solidFill>
                  </a:tcPr>
                </a:tc>
              </a:tr>
              <a:tr h="371475">
                <a:tc>
                  <a:txBody>
                    <a:bodyPr/>
                    <a:lstStyle/>
                    <a:p>
                      <a:pPr marL="0" marR="0" lvl="0" indent="0" algn="just" defTabSz="914400" rtl="1" eaLnBrk="1" fontAlgn="base" latinLnBrk="0" hangingPunct="1">
                        <a:lnSpc>
                          <a:spcPct val="115000"/>
                        </a:lnSpc>
                        <a:spcBef>
                          <a:spcPct val="0"/>
                        </a:spcBef>
                        <a:spcAft>
                          <a:spcPct val="0"/>
                        </a:spcAft>
                        <a:buClrTx/>
                        <a:buSzTx/>
                        <a:buFontTx/>
                        <a:buNone/>
                        <a:tabLst/>
                      </a:pPr>
                      <a:r>
                        <a:rPr kumimoji="0" lang="ar-SA" sz="1800" b="0" i="0" u="none" strike="noStrike" cap="none" normalizeH="0" baseline="0" smtClean="0">
                          <a:ln>
                            <a:noFill/>
                          </a:ln>
                          <a:solidFill>
                            <a:srgbClr val="000000"/>
                          </a:solidFill>
                          <a:effectLst/>
                          <a:latin typeface="Calibri" pitchFamily="34" charset="0"/>
                          <a:cs typeface="Times New Roman" pitchFamily="18" charset="0"/>
                        </a:rPr>
                        <a:t>المواقع الشخصية عشوائية وليس لها شكل محدد</a:t>
                      </a:r>
                      <a:endParaRPr kumimoji="0" lang="en-US" sz="1100" b="0" i="0" u="none" strike="noStrike" cap="none" normalizeH="0" baseline="0" smtClean="0">
                        <a:ln>
                          <a:noFill/>
                        </a:ln>
                        <a:solidFill>
                          <a:srgbClr val="000000"/>
                        </a:solidFill>
                        <a:effectLst/>
                        <a:latin typeface="Calibri" pitchFamily="34" charset="0"/>
                        <a:cs typeface="Times New Roman" pitchFamily="18"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0EC"/>
                    </a:solidFill>
                  </a:tcPr>
                </a:tc>
                <a:tc>
                  <a:txBody>
                    <a:bodyPr/>
                    <a:lstStyle/>
                    <a:p>
                      <a:pPr marL="0" marR="0" lvl="0" indent="0" algn="just" defTabSz="914400" rtl="1" eaLnBrk="1" fontAlgn="base" latinLnBrk="0" hangingPunct="1">
                        <a:lnSpc>
                          <a:spcPct val="115000"/>
                        </a:lnSpc>
                        <a:spcBef>
                          <a:spcPct val="0"/>
                        </a:spcBef>
                        <a:spcAft>
                          <a:spcPct val="0"/>
                        </a:spcAft>
                        <a:buClrTx/>
                        <a:buSzTx/>
                        <a:buFontTx/>
                        <a:buNone/>
                        <a:tabLst/>
                      </a:pPr>
                      <a:r>
                        <a:rPr kumimoji="0" lang="ar-SA" sz="1800" b="0" i="0" u="none" strike="noStrike" cap="none" normalizeH="0" baseline="0" smtClean="0">
                          <a:ln>
                            <a:noFill/>
                          </a:ln>
                          <a:solidFill>
                            <a:srgbClr val="000000"/>
                          </a:solidFill>
                          <a:effectLst/>
                          <a:latin typeface="Calibri" pitchFamily="34" charset="0"/>
                          <a:cs typeface="Times New Roman" pitchFamily="18" charset="0"/>
                        </a:rPr>
                        <a:t>المواقع الشخصية هي المدونات</a:t>
                      </a:r>
                      <a:endParaRPr kumimoji="0" lang="en-US" sz="1100" b="0" i="0" u="none" strike="noStrike" cap="none" normalizeH="0" baseline="0" smtClean="0">
                        <a:ln>
                          <a:noFill/>
                        </a:ln>
                        <a:solidFill>
                          <a:srgbClr val="000000"/>
                        </a:solidFill>
                        <a:effectLst/>
                        <a:latin typeface="Calibri" pitchFamily="34" charset="0"/>
                        <a:cs typeface="Times New Roman" pitchFamily="18"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0EC"/>
                    </a:solidFill>
                  </a:tcPr>
                </a:tc>
              </a:tr>
              <a:tr h="371475">
                <a:tc>
                  <a:txBody>
                    <a:bodyPr/>
                    <a:lstStyle/>
                    <a:p>
                      <a:pPr marL="0" marR="0" lvl="0" indent="0" algn="just" defTabSz="914400" rtl="1" eaLnBrk="1" fontAlgn="base" latinLnBrk="0" hangingPunct="1">
                        <a:lnSpc>
                          <a:spcPct val="115000"/>
                        </a:lnSpc>
                        <a:spcBef>
                          <a:spcPct val="0"/>
                        </a:spcBef>
                        <a:spcAft>
                          <a:spcPct val="0"/>
                        </a:spcAft>
                        <a:buClrTx/>
                        <a:buSzTx/>
                        <a:buFontTx/>
                        <a:buNone/>
                        <a:tabLst/>
                      </a:pPr>
                      <a:r>
                        <a:rPr kumimoji="0" lang="ar-SA" sz="1800" b="0" i="0" u="none" strike="noStrike" cap="none" normalizeH="0" baseline="0" dirty="0" smtClean="0">
                          <a:ln>
                            <a:noFill/>
                          </a:ln>
                          <a:solidFill>
                            <a:srgbClr val="000000"/>
                          </a:solidFill>
                          <a:effectLst/>
                          <a:latin typeface="Calibri" pitchFamily="34" charset="0"/>
                          <a:cs typeface="Times New Roman" pitchFamily="18" charset="0"/>
                        </a:rPr>
                        <a:t>تهتم بحقوق ملكية المعلومات</a:t>
                      </a:r>
                      <a:endParaRPr kumimoji="0" lang="en-US" sz="1100" b="0" i="0" u="none" strike="noStrike" cap="none" normalizeH="0" baseline="0" dirty="0" smtClean="0">
                        <a:ln>
                          <a:noFill/>
                        </a:ln>
                        <a:solidFill>
                          <a:srgbClr val="000000"/>
                        </a:solidFill>
                        <a:effectLst/>
                        <a:latin typeface="Calibri" pitchFamily="34" charset="0"/>
                        <a:cs typeface="Times New Roman" pitchFamily="18" charset="0"/>
                      </a:endParaRPr>
                    </a:p>
                    <a:p>
                      <a:pPr marL="0" marR="0" lvl="0" indent="0" algn="just" defTabSz="914400" rtl="1" eaLnBrk="1" fontAlgn="base" latinLnBrk="0" hangingPunct="1">
                        <a:lnSpc>
                          <a:spcPct val="115000"/>
                        </a:lnSpc>
                        <a:spcBef>
                          <a:spcPct val="0"/>
                        </a:spcBef>
                        <a:spcAft>
                          <a:spcPct val="0"/>
                        </a:spcAft>
                        <a:buClrTx/>
                        <a:buSzTx/>
                        <a:buFontTx/>
                        <a:buNone/>
                        <a:tabLst/>
                      </a:pPr>
                      <a:r>
                        <a:rPr kumimoji="0" lang="ar-SA" sz="1800" b="0" i="0" u="none" strike="noStrike" cap="none" normalizeH="0" baseline="0" dirty="0" smtClean="0">
                          <a:ln>
                            <a:noFill/>
                          </a:ln>
                          <a:solidFill>
                            <a:srgbClr val="000000"/>
                          </a:solidFill>
                          <a:effectLst/>
                          <a:latin typeface="Calibri" pitchFamily="34" charset="0"/>
                          <a:cs typeface="Times New Roman" pitchFamily="18" charset="0"/>
                        </a:rPr>
                        <a:t>( الحقوق جميعها محفوظة)</a:t>
                      </a:r>
                      <a:endParaRPr kumimoji="0" lang="en-US" sz="1100" b="0" i="0" u="none" strike="noStrike" cap="none" normalizeH="0" baseline="0" dirty="0" smtClean="0">
                        <a:ln>
                          <a:noFill/>
                        </a:ln>
                        <a:solidFill>
                          <a:srgbClr val="000000"/>
                        </a:solidFill>
                        <a:effectLst/>
                        <a:latin typeface="Calibri" pitchFamily="34" charset="0"/>
                        <a:cs typeface="Times New Roman" pitchFamily="18"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5E0D6"/>
                    </a:solidFill>
                  </a:tcPr>
                </a:tc>
                <a:tc>
                  <a:txBody>
                    <a:bodyPr/>
                    <a:lstStyle/>
                    <a:p>
                      <a:pPr marL="0" marR="0" lvl="0" indent="0" algn="just" defTabSz="914400" rtl="1" eaLnBrk="1" fontAlgn="base" latinLnBrk="0" hangingPunct="1">
                        <a:lnSpc>
                          <a:spcPct val="115000"/>
                        </a:lnSpc>
                        <a:spcBef>
                          <a:spcPct val="0"/>
                        </a:spcBef>
                        <a:spcAft>
                          <a:spcPct val="0"/>
                        </a:spcAft>
                        <a:buClrTx/>
                        <a:buSzTx/>
                        <a:buFontTx/>
                        <a:buNone/>
                        <a:tabLst/>
                      </a:pPr>
                      <a:r>
                        <a:rPr kumimoji="0" lang="ar-SA" sz="1800" b="0" i="0" u="none" strike="noStrike" cap="none" normalizeH="0" baseline="0" smtClean="0">
                          <a:ln>
                            <a:noFill/>
                          </a:ln>
                          <a:solidFill>
                            <a:srgbClr val="000000"/>
                          </a:solidFill>
                          <a:effectLst/>
                          <a:latin typeface="Calibri" pitchFamily="34" charset="0"/>
                          <a:cs typeface="Times New Roman" pitchFamily="18" charset="0"/>
                        </a:rPr>
                        <a:t>تهتم بالمشاركة في المعلومات ( بعض الحقوق محفوظة)</a:t>
                      </a:r>
                      <a:endParaRPr kumimoji="0" lang="en-US" sz="1100" b="0" i="0" u="none" strike="noStrike" cap="none" normalizeH="0" baseline="0" smtClean="0">
                        <a:ln>
                          <a:noFill/>
                        </a:ln>
                        <a:solidFill>
                          <a:srgbClr val="000000"/>
                        </a:solidFill>
                        <a:effectLst/>
                        <a:latin typeface="Calibri" pitchFamily="34" charset="0"/>
                        <a:cs typeface="Times New Roman" pitchFamily="18"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5E0D6"/>
                    </a:solidFill>
                  </a:tcPr>
                </a:tc>
              </a:tr>
              <a:tr h="371475">
                <a:tc>
                  <a:txBody>
                    <a:bodyPr/>
                    <a:lstStyle/>
                    <a:p>
                      <a:pPr marL="0" marR="0" lvl="0" indent="0" algn="just" defTabSz="914400" rtl="1" eaLnBrk="1" fontAlgn="base" latinLnBrk="0" hangingPunct="1">
                        <a:lnSpc>
                          <a:spcPct val="115000"/>
                        </a:lnSpc>
                        <a:spcBef>
                          <a:spcPct val="0"/>
                        </a:spcBef>
                        <a:spcAft>
                          <a:spcPct val="0"/>
                        </a:spcAft>
                        <a:buClrTx/>
                        <a:buSzTx/>
                        <a:buFontTx/>
                        <a:buNone/>
                        <a:tabLst/>
                      </a:pPr>
                      <a:r>
                        <a:rPr kumimoji="0" lang="ar-SA" sz="1800" b="0" i="0" u="none" strike="noStrike" cap="none" normalizeH="0" baseline="0" smtClean="0">
                          <a:ln>
                            <a:noFill/>
                          </a:ln>
                          <a:solidFill>
                            <a:srgbClr val="000000"/>
                          </a:solidFill>
                          <a:effectLst/>
                          <a:latin typeface="Calibri" pitchFamily="34" charset="0"/>
                          <a:cs typeface="Times New Roman" pitchFamily="18" charset="0"/>
                        </a:rPr>
                        <a:t>تصنيف المحتويات هو مسؤولية مجموعة من الخبراء</a:t>
                      </a:r>
                      <a:endParaRPr kumimoji="0" lang="en-US" sz="1100" b="0" i="0" u="none" strike="noStrike" cap="none" normalizeH="0" baseline="0" smtClean="0">
                        <a:ln>
                          <a:noFill/>
                        </a:ln>
                        <a:solidFill>
                          <a:srgbClr val="000000"/>
                        </a:solidFill>
                        <a:effectLst/>
                        <a:latin typeface="Calibri" pitchFamily="34" charset="0"/>
                        <a:cs typeface="Times New Roman" pitchFamily="18"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0EC"/>
                    </a:solidFill>
                  </a:tcPr>
                </a:tc>
                <a:tc>
                  <a:txBody>
                    <a:bodyPr/>
                    <a:lstStyle/>
                    <a:p>
                      <a:pPr marL="0" marR="0" lvl="0" indent="0" algn="just" defTabSz="914400" rtl="1" eaLnBrk="1" fontAlgn="base" latinLnBrk="0" hangingPunct="1">
                        <a:lnSpc>
                          <a:spcPct val="115000"/>
                        </a:lnSpc>
                        <a:spcBef>
                          <a:spcPct val="0"/>
                        </a:spcBef>
                        <a:spcAft>
                          <a:spcPct val="0"/>
                        </a:spcAft>
                        <a:buClrTx/>
                        <a:buSzTx/>
                        <a:buFontTx/>
                        <a:buNone/>
                        <a:tabLst/>
                      </a:pPr>
                      <a:r>
                        <a:rPr kumimoji="0" lang="ar-SA" sz="1800" b="0" i="0" u="none" strike="noStrike" cap="none" normalizeH="0" baseline="0" smtClean="0">
                          <a:ln>
                            <a:noFill/>
                          </a:ln>
                          <a:solidFill>
                            <a:srgbClr val="000000"/>
                          </a:solidFill>
                          <a:effectLst/>
                          <a:latin typeface="Calibri" pitchFamily="34" charset="0"/>
                          <a:cs typeface="Times New Roman" pitchFamily="18" charset="0"/>
                        </a:rPr>
                        <a:t>المستخدم هو الذي يصنف محتوياته ويتعاون مع الآخرين</a:t>
                      </a:r>
                      <a:endParaRPr kumimoji="0" lang="en-US" sz="1100" b="0" i="0" u="none" strike="noStrike" cap="none" normalizeH="0" baseline="0" smtClean="0">
                        <a:ln>
                          <a:noFill/>
                        </a:ln>
                        <a:solidFill>
                          <a:srgbClr val="000000"/>
                        </a:solidFill>
                        <a:effectLst/>
                        <a:latin typeface="Calibri" pitchFamily="34" charset="0"/>
                        <a:cs typeface="Times New Roman" pitchFamily="18"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0EC"/>
                    </a:solidFill>
                  </a:tcPr>
                </a:tc>
              </a:tr>
              <a:tr h="371475">
                <a:tc>
                  <a:txBody>
                    <a:bodyPr/>
                    <a:lstStyle/>
                    <a:p>
                      <a:pPr marL="0" marR="0" lvl="0" indent="0" algn="just" defTabSz="914400" rtl="1" eaLnBrk="1" fontAlgn="base" latinLnBrk="0" hangingPunct="1">
                        <a:lnSpc>
                          <a:spcPct val="115000"/>
                        </a:lnSpc>
                        <a:spcBef>
                          <a:spcPct val="0"/>
                        </a:spcBef>
                        <a:spcAft>
                          <a:spcPct val="0"/>
                        </a:spcAft>
                        <a:buClrTx/>
                        <a:buSzTx/>
                        <a:buFontTx/>
                        <a:buNone/>
                        <a:tabLst/>
                      </a:pPr>
                      <a:r>
                        <a:rPr kumimoji="0" lang="ar-SA" sz="1800" b="0" i="0" u="none" strike="noStrike" cap="none" normalizeH="0" baseline="0" dirty="0" smtClean="0">
                          <a:ln>
                            <a:noFill/>
                          </a:ln>
                          <a:solidFill>
                            <a:srgbClr val="000000"/>
                          </a:solidFill>
                          <a:effectLst/>
                          <a:latin typeface="Calibri" pitchFamily="34" charset="0"/>
                          <a:cs typeface="Times New Roman" pitchFamily="18" charset="0"/>
                        </a:rPr>
                        <a:t>الاطلاع على المحتوى عبر المتصفح</a:t>
                      </a:r>
                    </a:p>
                    <a:p>
                      <a:pPr marL="0" marR="0" lvl="0" indent="0" algn="just" defTabSz="914400" rtl="1" eaLnBrk="1" fontAlgn="base" latinLnBrk="0" hangingPunct="1">
                        <a:lnSpc>
                          <a:spcPct val="115000"/>
                        </a:lnSpc>
                        <a:spcBef>
                          <a:spcPct val="0"/>
                        </a:spcBef>
                        <a:spcAft>
                          <a:spcPct val="0"/>
                        </a:spcAft>
                        <a:buClrTx/>
                        <a:buSzTx/>
                        <a:buFontTx/>
                        <a:buNone/>
                        <a:tabLst/>
                      </a:pPr>
                      <a:endParaRPr kumimoji="0" lang="ar-SA" sz="1800" b="0" i="0" u="none" strike="noStrike" cap="none" normalizeH="0" baseline="0" dirty="0" smtClean="0">
                        <a:ln>
                          <a:noFill/>
                        </a:ln>
                        <a:solidFill>
                          <a:srgbClr val="000000"/>
                        </a:solidFill>
                        <a:effectLst/>
                        <a:latin typeface="Calibri" pitchFamily="34" charset="0"/>
                        <a:cs typeface="Times New Roman" pitchFamily="18" charset="0"/>
                      </a:endParaRPr>
                    </a:p>
                    <a:p>
                      <a:pPr marL="0" marR="0" lvl="0" indent="0" algn="just" defTabSz="914400" rtl="1" eaLnBrk="1" fontAlgn="base" latinLnBrk="0" hangingPunct="1">
                        <a:lnSpc>
                          <a:spcPct val="115000"/>
                        </a:lnSpc>
                        <a:spcBef>
                          <a:spcPct val="0"/>
                        </a:spcBef>
                        <a:spcAft>
                          <a:spcPct val="0"/>
                        </a:spcAft>
                        <a:buClrTx/>
                        <a:buSzTx/>
                        <a:buFontTx/>
                        <a:buNone/>
                        <a:tabLst/>
                      </a:pPr>
                      <a:r>
                        <a:rPr kumimoji="0" lang="ar-SA" sz="1800" b="0" i="0" u="none" strike="noStrike" cap="none" normalizeH="0" baseline="0" dirty="0" smtClean="0">
                          <a:ln>
                            <a:noFill/>
                          </a:ln>
                          <a:solidFill>
                            <a:srgbClr val="000000"/>
                          </a:solidFill>
                          <a:effectLst/>
                          <a:latin typeface="Calibri" pitchFamily="34" charset="0"/>
                          <a:cs typeface="Times New Roman" pitchFamily="18" charset="0"/>
                        </a:rPr>
                        <a:t>تكوين المحتوى من خلال مؤلفي الموقع</a:t>
                      </a:r>
                      <a:endParaRPr kumimoji="0" lang="en-US" sz="1100" b="0" i="0" u="none" strike="noStrike" cap="none" normalizeH="0" baseline="0" dirty="0" smtClean="0">
                        <a:ln>
                          <a:noFill/>
                        </a:ln>
                        <a:solidFill>
                          <a:srgbClr val="000000"/>
                        </a:solidFill>
                        <a:effectLst/>
                        <a:latin typeface="Calibri" pitchFamily="34" charset="0"/>
                        <a:cs typeface="Times New Roman" pitchFamily="18"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5E0D6"/>
                    </a:solidFill>
                  </a:tcPr>
                </a:tc>
                <a:tc>
                  <a:txBody>
                    <a:bodyPr/>
                    <a:lstStyle/>
                    <a:p>
                      <a:pPr marL="0" marR="0" lvl="0" indent="0" algn="just" defTabSz="914400" rtl="1" eaLnBrk="1" fontAlgn="base" latinLnBrk="0" hangingPunct="1">
                        <a:lnSpc>
                          <a:spcPct val="115000"/>
                        </a:lnSpc>
                        <a:spcBef>
                          <a:spcPct val="0"/>
                        </a:spcBef>
                        <a:spcAft>
                          <a:spcPct val="0"/>
                        </a:spcAft>
                        <a:buClrTx/>
                        <a:buSzTx/>
                        <a:buFontTx/>
                        <a:buNone/>
                        <a:tabLst/>
                      </a:pPr>
                      <a:r>
                        <a:rPr kumimoji="0" lang="ar-SA" sz="1800" b="0" i="0" u="none" strike="noStrike" cap="none" normalizeH="0" baseline="0" dirty="0" smtClean="0">
                          <a:ln>
                            <a:noFill/>
                          </a:ln>
                          <a:solidFill>
                            <a:srgbClr val="000000"/>
                          </a:solidFill>
                          <a:effectLst/>
                          <a:latin typeface="Calibri" pitchFamily="34" charset="0"/>
                          <a:cs typeface="Times New Roman" pitchFamily="18" charset="0"/>
                        </a:rPr>
                        <a:t>الاطلاع على المحتوى عبر المتصفح, </a:t>
                      </a:r>
                      <a:r>
                        <a:rPr kumimoji="0" lang="en-US" sz="1800" b="0" i="0" u="none" strike="noStrike" cap="none" normalizeH="0" baseline="0" dirty="0" smtClean="0">
                          <a:ln>
                            <a:noFill/>
                          </a:ln>
                          <a:solidFill>
                            <a:srgbClr val="000000"/>
                          </a:solidFill>
                          <a:effectLst/>
                          <a:latin typeface="Calibri" pitchFamily="34" charset="0"/>
                          <a:cs typeface="Times New Roman" pitchFamily="18" charset="0"/>
                        </a:rPr>
                        <a:t>RSS</a:t>
                      </a:r>
                      <a:r>
                        <a:rPr kumimoji="0" lang="ar-SA" sz="1800" b="0" i="0" u="none" strike="noStrike" cap="none" normalizeH="0" baseline="0" dirty="0" smtClean="0">
                          <a:ln>
                            <a:noFill/>
                          </a:ln>
                          <a:solidFill>
                            <a:srgbClr val="000000"/>
                          </a:solidFill>
                          <a:effectLst/>
                          <a:latin typeface="Calibri" pitchFamily="34" charset="0"/>
                          <a:cs typeface="Times New Roman" pitchFamily="18" charset="0"/>
                        </a:rPr>
                        <a:t>, الأجهزة المحمولة</a:t>
                      </a:r>
                    </a:p>
                    <a:p>
                      <a:pPr marL="0" marR="0" lvl="0" indent="0" algn="just" defTabSz="914400" rtl="1" eaLnBrk="1" fontAlgn="base" latinLnBrk="0" hangingPunct="1">
                        <a:lnSpc>
                          <a:spcPct val="115000"/>
                        </a:lnSpc>
                        <a:spcBef>
                          <a:spcPct val="0"/>
                        </a:spcBef>
                        <a:spcAft>
                          <a:spcPct val="0"/>
                        </a:spcAft>
                        <a:buClrTx/>
                        <a:buSzTx/>
                        <a:buFontTx/>
                        <a:buNone/>
                        <a:tabLst/>
                      </a:pPr>
                      <a:r>
                        <a:rPr kumimoji="0" lang="ar-SA" sz="1100" b="0" i="0" u="none" strike="noStrike" cap="none" normalizeH="0" baseline="0" dirty="0" smtClean="0">
                          <a:ln>
                            <a:noFill/>
                          </a:ln>
                          <a:solidFill>
                            <a:srgbClr val="000000"/>
                          </a:solidFill>
                          <a:effectLst/>
                          <a:latin typeface="Calibri" pitchFamily="34" charset="0"/>
                          <a:cs typeface="Times New Roman" pitchFamily="18" charset="0"/>
                        </a:rPr>
                        <a:t> </a:t>
                      </a:r>
                      <a:r>
                        <a:rPr kumimoji="0" lang="ar-SA" sz="1800" b="0" i="0" u="none" strike="noStrike" kern="1200" cap="none" normalizeH="0" baseline="0" dirty="0" smtClean="0">
                          <a:ln>
                            <a:noFill/>
                          </a:ln>
                          <a:solidFill>
                            <a:srgbClr val="000000"/>
                          </a:solidFill>
                          <a:effectLst/>
                          <a:latin typeface="Calibri" pitchFamily="34" charset="0"/>
                          <a:ea typeface="+mn-ea"/>
                          <a:cs typeface="Times New Roman" pitchFamily="18" charset="0"/>
                        </a:rPr>
                        <a:t>تكوين المحتوى من خلال أي شخص</a:t>
                      </a:r>
                      <a:endParaRPr kumimoji="0" lang="en-US" sz="1800" b="0" i="0" u="none" strike="noStrike" kern="1200" cap="none" normalizeH="0" baseline="0" dirty="0" smtClean="0">
                        <a:ln>
                          <a:noFill/>
                        </a:ln>
                        <a:solidFill>
                          <a:srgbClr val="000000"/>
                        </a:solidFill>
                        <a:effectLst/>
                        <a:latin typeface="Calibri" pitchFamily="34" charset="0"/>
                        <a:ea typeface="+mn-ea"/>
                        <a:cs typeface="Times New Roman" pitchFamily="18"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5E0D6"/>
                    </a:solidFill>
                  </a:tcPr>
                </a:tc>
              </a:tr>
            </a:tbl>
          </a:graphicData>
        </a:graphic>
      </p:graphicFrame>
      <p:pic>
        <p:nvPicPr>
          <p:cNvPr id="20506" name="صورة 6"/>
          <p:cNvPicPr>
            <a:picLocks noChangeAspect="1"/>
          </p:cNvPicPr>
          <p:nvPr/>
        </p:nvPicPr>
        <p:blipFill>
          <a:blip r:embed="rId2"/>
          <a:srcRect/>
          <a:stretch>
            <a:fillRect/>
          </a:stretch>
        </p:blipFill>
        <p:spPr bwMode="auto">
          <a:xfrm>
            <a:off x="1743075" y="4581525"/>
            <a:ext cx="6419850" cy="1362075"/>
          </a:xfrm>
          <a:prstGeom prst="rect">
            <a:avLst/>
          </a:prstGeom>
          <a:noFill/>
          <a:ln w="9525">
            <a:noFill/>
            <a:miter lim="800000"/>
            <a:headEnd/>
            <a:tailEnd/>
          </a:ln>
        </p:spPr>
      </p:pic>
      <p:sp>
        <p:nvSpPr>
          <p:cNvPr id="20507" name="عنصر نائب لرقم الشريحة 5"/>
          <p:cNvSpPr>
            <a:spLocks noGrp="1"/>
          </p:cNvSpPr>
          <p:nvPr>
            <p:ph type="sldNum" sz="quarter" idx="10"/>
          </p:nvPr>
        </p:nvSpPr>
        <p:spPr bwMode="auto">
          <a:noFill/>
          <a:ln>
            <a:miter lim="800000"/>
            <a:headEnd/>
            <a:tailEnd/>
          </a:ln>
        </p:spPr>
        <p:txBody>
          <a:bodyPr/>
          <a:lstStyle/>
          <a:p>
            <a:fld id="{6B802729-211E-4F69-BB65-B1E633B22232}" type="slidenum">
              <a:rPr lang="ar-SA" smtClean="0">
                <a:cs typeface="Arial" pitchFamily="34" charset="0"/>
              </a:rPr>
              <a:pPr/>
              <a:t>240</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591550" cy="1143000"/>
          </a:xfrm>
        </p:spPr>
        <p:txBody>
          <a:bodyPr/>
          <a:lstStyle/>
          <a:p>
            <a:pPr algn="ctr" rtl="1" eaLnBrk="1" hangingPunct="1">
              <a:defRPr/>
            </a:pPr>
            <a:r>
              <a:rPr lang="ar-SA" b="1" dirty="0" smtClean="0">
                <a:solidFill>
                  <a:schemeClr val="accent2">
                    <a:lumMod val="75000"/>
                  </a:schemeClr>
                </a:solidFill>
              </a:rPr>
              <a:t>خصائص </a:t>
            </a:r>
            <a:r>
              <a:rPr lang="en-US" b="1" dirty="0">
                <a:solidFill>
                  <a:schemeClr val="accent2">
                    <a:lumMod val="75000"/>
                  </a:schemeClr>
                </a:solidFill>
              </a:rPr>
              <a:t>Web </a:t>
            </a:r>
            <a:r>
              <a:rPr lang="en-US" b="1" dirty="0" smtClean="0">
                <a:solidFill>
                  <a:schemeClr val="accent2">
                    <a:lumMod val="75000"/>
                  </a:schemeClr>
                </a:solidFill>
              </a:rPr>
              <a:t>2.0</a:t>
            </a:r>
            <a:r>
              <a:rPr lang="ar-SA" b="1" dirty="0" smtClean="0">
                <a:solidFill>
                  <a:schemeClr val="accent2">
                    <a:lumMod val="75000"/>
                  </a:schemeClr>
                </a:solidFill>
              </a:rPr>
              <a:t>:</a:t>
            </a:r>
            <a:endParaRPr lang="en-US" b="1" dirty="0">
              <a:solidFill>
                <a:schemeClr val="accent2">
                  <a:lumMod val="75000"/>
                </a:schemeClr>
              </a:solidFill>
            </a:endParaRPr>
          </a:p>
        </p:txBody>
      </p:sp>
      <p:sp>
        <p:nvSpPr>
          <p:cNvPr id="3" name="عنصر نائب للمحتوى 2"/>
          <p:cNvSpPr>
            <a:spLocks noGrp="1"/>
          </p:cNvSpPr>
          <p:nvPr>
            <p:ph sz="quarter" idx="1"/>
          </p:nvPr>
        </p:nvSpPr>
        <p:spPr>
          <a:xfrm>
            <a:off x="1754188" y="1700213"/>
            <a:ext cx="6083300" cy="3024187"/>
          </a:xfrm>
        </p:spPr>
        <p:txBody>
          <a:bodyPr/>
          <a:lstStyle/>
          <a:p>
            <a:pPr rtl="1" eaLnBrk="1" hangingPunct="1"/>
            <a:r>
              <a:rPr lang="ar-SA" smtClean="0">
                <a:ea typeface="mohammad bold art 1"/>
                <a:cs typeface="mohammad bold art 1"/>
              </a:rPr>
              <a:t>- توفير قدر عالٍ من التفاعلية مع المستخدم.</a:t>
            </a:r>
            <a:endParaRPr lang="en-US" smtClean="0">
              <a:ea typeface="mohammad bold art 1"/>
              <a:cs typeface="mohammad bold art 1"/>
            </a:endParaRPr>
          </a:p>
          <a:p>
            <a:pPr rtl="1" eaLnBrk="1" hangingPunct="1"/>
            <a:r>
              <a:rPr lang="ar-SA" smtClean="0">
                <a:ea typeface="mohammad bold art 1"/>
                <a:cs typeface="mohammad bold art 1"/>
              </a:rPr>
              <a:t>- مشاركة المستخدم في المحتوى.</a:t>
            </a:r>
            <a:endParaRPr lang="en-US" smtClean="0">
              <a:ea typeface="mohammad bold art 1"/>
              <a:cs typeface="mohammad bold art 1"/>
            </a:endParaRPr>
          </a:p>
          <a:p>
            <a:pPr rtl="1" eaLnBrk="1" hangingPunct="1"/>
            <a:r>
              <a:rPr lang="ar-SA" smtClean="0">
                <a:ea typeface="mohammad bold art 1"/>
                <a:cs typeface="mohammad bold art 1"/>
              </a:rPr>
              <a:t>- إمكانية توصيف المحتوى.</a:t>
            </a:r>
            <a:endParaRPr lang="en-US" smtClean="0">
              <a:ea typeface="mohammad bold art 1"/>
              <a:cs typeface="mohammad bold art 1"/>
            </a:endParaRPr>
          </a:p>
        </p:txBody>
      </p:sp>
      <p:sp>
        <p:nvSpPr>
          <p:cNvPr id="21508" name="عنصر نائب لرقم الشريحة 3"/>
          <p:cNvSpPr>
            <a:spLocks noGrp="1"/>
          </p:cNvSpPr>
          <p:nvPr>
            <p:ph type="sldNum" sz="quarter" idx="10"/>
          </p:nvPr>
        </p:nvSpPr>
        <p:spPr bwMode="auto">
          <a:noFill/>
          <a:ln>
            <a:miter lim="800000"/>
            <a:headEnd/>
            <a:tailEnd/>
          </a:ln>
        </p:spPr>
        <p:txBody>
          <a:bodyPr/>
          <a:lstStyle/>
          <a:p>
            <a:fld id="{F8DD262D-2A83-4175-885B-40280A1B7079}" type="slidenum">
              <a:rPr lang="ar-SA" smtClean="0">
                <a:cs typeface="Arial" pitchFamily="34" charset="0"/>
              </a:rPr>
              <a:pPr/>
              <a:t>241</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ircle(in)">
                                      <p:cBhvr>
                                        <p:cTn id="16" dur="2000"/>
                                        <p:tgtEl>
                                          <p:spTgt spid="3">
                                            <p:txEl>
                                              <p:pRg st="1" end="1"/>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ircle(in)">
                                      <p:cBhvr>
                                        <p:cTn id="19"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7967663" cy="1143000"/>
          </a:xfrm>
        </p:spPr>
        <p:txBody>
          <a:bodyPr/>
          <a:lstStyle/>
          <a:p>
            <a:pPr algn="justLow" rtl="1" eaLnBrk="1" hangingPunct="1">
              <a:defRPr/>
            </a:pPr>
            <a:r>
              <a:rPr lang="ar-SA" b="1" dirty="0">
                <a:solidFill>
                  <a:schemeClr val="accent2">
                    <a:lumMod val="75000"/>
                  </a:schemeClr>
                </a:solidFill>
              </a:rPr>
              <a:t>تقنيات </a:t>
            </a:r>
            <a:r>
              <a:rPr lang="en-US" b="1" dirty="0">
                <a:solidFill>
                  <a:schemeClr val="accent2">
                    <a:lumMod val="75000"/>
                  </a:schemeClr>
                </a:solidFill>
              </a:rPr>
              <a:t>Web 2.0</a:t>
            </a:r>
            <a:r>
              <a:rPr lang="ar-SA" b="1" dirty="0">
                <a:solidFill>
                  <a:schemeClr val="accent2">
                    <a:lumMod val="75000"/>
                  </a:schemeClr>
                </a:solidFill>
              </a:rPr>
              <a:t> :</a:t>
            </a:r>
            <a:endParaRPr lang="en-US" b="1" dirty="0">
              <a:solidFill>
                <a:schemeClr val="accent2">
                  <a:lumMod val="75000"/>
                </a:schemeClr>
              </a:solidFill>
            </a:endParaRPr>
          </a:p>
        </p:txBody>
      </p:sp>
      <p:sp>
        <p:nvSpPr>
          <p:cNvPr id="3" name="عنصر نائب للمحتوى 2"/>
          <p:cNvSpPr>
            <a:spLocks noGrp="1"/>
          </p:cNvSpPr>
          <p:nvPr>
            <p:ph sz="quarter" idx="1"/>
          </p:nvPr>
        </p:nvSpPr>
        <p:spPr>
          <a:xfrm>
            <a:off x="3962400" y="1600200"/>
            <a:ext cx="4813300" cy="604838"/>
          </a:xfrm>
        </p:spPr>
        <p:txBody>
          <a:bodyPr>
            <a:normAutofit/>
          </a:bodyPr>
          <a:lstStyle/>
          <a:p>
            <a:pPr rtl="1" eaLnBrk="1" hangingPunct="1">
              <a:defRPr/>
            </a:pPr>
            <a:r>
              <a:rPr lang="ar-SA" dirty="0">
                <a:solidFill>
                  <a:srgbClr val="FF0000"/>
                </a:solidFill>
                <a:cs typeface="mohammad bold art 1" pitchFamily="2" charset="-78"/>
              </a:rPr>
              <a:t>تقنية أجاكس ( </a:t>
            </a:r>
            <a:r>
              <a:rPr lang="en-US" dirty="0">
                <a:solidFill>
                  <a:srgbClr val="FF0000"/>
                </a:solidFill>
                <a:cs typeface="mohammad bold art 1" pitchFamily="2" charset="-78"/>
              </a:rPr>
              <a:t>AJAX</a:t>
            </a:r>
            <a:r>
              <a:rPr lang="ar-SA" dirty="0" smtClean="0">
                <a:solidFill>
                  <a:srgbClr val="FF0000"/>
                </a:solidFill>
                <a:cs typeface="mohammad bold art 1" pitchFamily="2" charset="-78"/>
              </a:rPr>
              <a:t>)</a:t>
            </a:r>
          </a:p>
          <a:p>
            <a:pPr marL="0" indent="0" rtl="1" eaLnBrk="1" hangingPunct="1">
              <a:defRPr/>
            </a:pPr>
            <a:endParaRPr lang="en-US" dirty="0">
              <a:cs typeface="mohammad bold art 1" pitchFamily="2" charset="-78"/>
            </a:endParaRPr>
          </a:p>
        </p:txBody>
      </p:sp>
      <p:pic>
        <p:nvPicPr>
          <p:cNvPr id="4" name="صورة 3"/>
          <p:cNvPicPr>
            <a:picLocks noChangeAspect="1"/>
          </p:cNvPicPr>
          <p:nvPr/>
        </p:nvPicPr>
        <p:blipFill>
          <a:blip r:embed="rId2"/>
          <a:srcRect/>
          <a:stretch>
            <a:fillRect/>
          </a:stretch>
        </p:blipFill>
        <p:spPr bwMode="auto">
          <a:xfrm>
            <a:off x="350838" y="1447800"/>
            <a:ext cx="1176337" cy="896938"/>
          </a:xfrm>
          <a:prstGeom prst="rect">
            <a:avLst/>
          </a:prstGeom>
          <a:noFill/>
          <a:ln w="9525">
            <a:noFill/>
            <a:miter lim="800000"/>
            <a:headEnd/>
            <a:tailEnd/>
          </a:ln>
        </p:spPr>
      </p:pic>
      <p:sp>
        <p:nvSpPr>
          <p:cNvPr id="9" name="مستطيل 8"/>
          <p:cNvSpPr>
            <a:spLocks noChangeArrowheads="1"/>
          </p:cNvSpPr>
          <p:nvPr/>
        </p:nvSpPr>
        <p:spPr bwMode="auto">
          <a:xfrm>
            <a:off x="685800" y="2133600"/>
            <a:ext cx="8915400" cy="3478213"/>
          </a:xfrm>
          <a:prstGeom prst="rect">
            <a:avLst/>
          </a:prstGeom>
          <a:noFill/>
          <a:ln w="9525">
            <a:noFill/>
            <a:miter lim="800000"/>
            <a:headEnd/>
            <a:tailEnd/>
          </a:ln>
        </p:spPr>
        <p:txBody>
          <a:bodyPr>
            <a:spAutoFit/>
          </a:bodyPr>
          <a:lstStyle/>
          <a:p>
            <a:pPr algn="justLow"/>
            <a:r>
              <a:rPr lang="ar-SA" sz="2800">
                <a:ea typeface="mohammad bold art 1"/>
                <a:cs typeface="mohammad bold art 1"/>
              </a:rPr>
              <a:t>تقنيات إنترنت متعددة تجمع جافا سكريبت غير المتزامنة مع لغة (</a:t>
            </a:r>
            <a:r>
              <a:rPr lang="en-US" sz="2800">
                <a:ea typeface="mohammad bold art 1"/>
                <a:cs typeface="mohammad bold art 1"/>
              </a:rPr>
              <a:t>XML</a:t>
            </a:r>
            <a:r>
              <a:rPr lang="ar-SA" sz="2800">
                <a:ea typeface="mohammad bold art 1"/>
                <a:cs typeface="mohammad bold art 1"/>
              </a:rPr>
              <a:t>) لجعل المواقع أكثر تفاعلية.</a:t>
            </a:r>
          </a:p>
          <a:p>
            <a:pPr algn="justLow"/>
            <a:r>
              <a:rPr lang="ar-SA" sz="2800">
                <a:ea typeface="mohammad bold art 1"/>
                <a:cs typeface="mohammad bold art 1"/>
              </a:rPr>
              <a:t>وهي في الأساس استخدام للغة الجافا سكربت لطلب أي معلومة موجودة في السيرفر من دون الحاجة لطلب كامل الصفحة وتعمل هذه التقنية على عرض البيانات للمستخدم بلحظتها من دون أنذ يشعر بأي تأخير لأن هذه التقنية تعمل على جلب البيانات اللازمة للأجزاء التي تحتاج على تحديث من خلال تصفح المستخدم وعرضها عليه حال طلبها </a:t>
            </a:r>
          </a:p>
          <a:p>
            <a:pPr algn="justLow"/>
            <a:endParaRPr lang="en-US" sz="2400">
              <a:ea typeface="mohammad bold art 1"/>
              <a:cs typeface="mohammad bold art 1"/>
            </a:endParaRPr>
          </a:p>
        </p:txBody>
      </p:sp>
      <p:sp>
        <p:nvSpPr>
          <p:cNvPr id="22534" name="عنصر نائب لرقم الشريحة 9"/>
          <p:cNvSpPr>
            <a:spLocks noGrp="1"/>
          </p:cNvSpPr>
          <p:nvPr>
            <p:ph type="sldNum" sz="quarter" idx="10"/>
          </p:nvPr>
        </p:nvSpPr>
        <p:spPr bwMode="auto">
          <a:noFill/>
          <a:ln>
            <a:miter lim="800000"/>
            <a:headEnd/>
            <a:tailEnd/>
          </a:ln>
        </p:spPr>
        <p:txBody>
          <a:bodyPr/>
          <a:lstStyle/>
          <a:p>
            <a:fld id="{D70BBA92-09C0-45B8-8B55-10DD8FC6B488}" type="slidenum">
              <a:rPr lang="ar-SA" smtClean="0">
                <a:cs typeface="Arial" pitchFamily="34" charset="0"/>
              </a:rPr>
              <a:pPr/>
              <a:t>242</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heel(1)">
                                      <p:cBhvr>
                                        <p:cTn id="18" dur="2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style.rotation</p:attrName>
                                        </p:attrNameLst>
                                      </p:cBhvr>
                                      <p:tavLst>
                                        <p:tav tm="0">
                                          <p:val>
                                            <p:fltVal val="90"/>
                                          </p:val>
                                        </p:tav>
                                        <p:tav tm="100000">
                                          <p:val>
                                            <p:fltVal val="0"/>
                                          </p:val>
                                        </p:tav>
                                      </p:tavLst>
                                    </p:anim>
                                    <p:animEffect transition="in" filter="fade">
                                      <p:cBhvr>
                                        <p:cTn id="2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9" grpId="0"/>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7967663" cy="1143000"/>
          </a:xfrm>
        </p:spPr>
        <p:txBody>
          <a:bodyPr/>
          <a:lstStyle/>
          <a:p>
            <a:pPr rtl="1" eaLnBrk="1" hangingPunct="1">
              <a:defRPr/>
            </a:pPr>
            <a:r>
              <a:rPr lang="ar-SA" b="1" dirty="0">
                <a:solidFill>
                  <a:schemeClr val="accent2">
                    <a:lumMod val="75000"/>
                  </a:schemeClr>
                </a:solidFill>
              </a:rPr>
              <a:t>تقنيات </a:t>
            </a:r>
            <a:r>
              <a:rPr lang="en-US" b="1" dirty="0">
                <a:solidFill>
                  <a:schemeClr val="accent2">
                    <a:lumMod val="75000"/>
                  </a:schemeClr>
                </a:solidFill>
              </a:rPr>
              <a:t>Web 2.0</a:t>
            </a:r>
            <a:r>
              <a:rPr lang="ar-SA" b="1" dirty="0">
                <a:solidFill>
                  <a:schemeClr val="accent2">
                    <a:lumMod val="75000"/>
                  </a:schemeClr>
                </a:solidFill>
              </a:rPr>
              <a:t> :</a:t>
            </a:r>
            <a:endParaRPr lang="en-US" b="1" dirty="0">
              <a:solidFill>
                <a:schemeClr val="accent2">
                  <a:lumMod val="75000"/>
                </a:schemeClr>
              </a:solidFill>
            </a:endParaRPr>
          </a:p>
        </p:txBody>
      </p:sp>
      <p:sp>
        <p:nvSpPr>
          <p:cNvPr id="5" name="عنصر نائب للمحتوى 2"/>
          <p:cNvSpPr txBox="1">
            <a:spLocks/>
          </p:cNvSpPr>
          <p:nvPr/>
        </p:nvSpPr>
        <p:spPr bwMode="auto">
          <a:xfrm>
            <a:off x="506413" y="1628775"/>
            <a:ext cx="8280400" cy="576263"/>
          </a:xfrm>
          <a:prstGeom prst="rect">
            <a:avLst/>
          </a:prstGeom>
          <a:noFill/>
          <a:ln w="9525">
            <a:noFill/>
            <a:miter lim="800000"/>
            <a:headEnd/>
            <a:tailEnd/>
          </a:ln>
        </p:spPr>
        <p:txBody>
          <a:bodyPr/>
          <a:lstStyle/>
          <a:p>
            <a:pPr marL="319088" indent="-319088">
              <a:spcBef>
                <a:spcPts val="700"/>
              </a:spcBef>
              <a:buClr>
                <a:schemeClr val="accent2"/>
              </a:buClr>
              <a:buSzPct val="60000"/>
              <a:buFont typeface="Wingdings" pitchFamily="2" charset="2"/>
              <a:buChar char=""/>
            </a:pPr>
            <a:r>
              <a:rPr lang="ar-SA" sz="2900">
                <a:solidFill>
                  <a:srgbClr val="FF0000"/>
                </a:solidFill>
                <a:latin typeface="Calibri" pitchFamily="34" charset="0"/>
                <a:ea typeface="mohammad bold art 1"/>
                <a:cs typeface="mohammad bold art 1"/>
              </a:rPr>
              <a:t>تقنية ( </a:t>
            </a:r>
            <a:r>
              <a:rPr lang="en-US" sz="2900">
                <a:solidFill>
                  <a:srgbClr val="FF0000"/>
                </a:solidFill>
                <a:latin typeface="Calibri" pitchFamily="34" charset="0"/>
                <a:ea typeface="mohammad bold art 1"/>
                <a:cs typeface="mohammad bold art 1"/>
              </a:rPr>
              <a:t>RSS</a:t>
            </a:r>
            <a:r>
              <a:rPr lang="ar-SA" sz="2900">
                <a:solidFill>
                  <a:srgbClr val="FF0000"/>
                </a:solidFill>
                <a:latin typeface="Calibri" pitchFamily="34" charset="0"/>
                <a:ea typeface="mohammad bold art 1"/>
                <a:cs typeface="mohammad bold art 1"/>
              </a:rPr>
              <a:t>)</a:t>
            </a:r>
            <a:endParaRPr lang="en-US" sz="2900">
              <a:solidFill>
                <a:srgbClr val="FF0000"/>
              </a:solidFill>
              <a:latin typeface="Calibri" pitchFamily="34" charset="0"/>
              <a:ea typeface="mohammad bold art 1"/>
              <a:cs typeface="mohammad bold art 1"/>
            </a:endParaRPr>
          </a:p>
        </p:txBody>
      </p:sp>
      <p:pic>
        <p:nvPicPr>
          <p:cNvPr id="7" name="صورة 6"/>
          <p:cNvPicPr>
            <a:picLocks noChangeAspect="1"/>
          </p:cNvPicPr>
          <p:nvPr/>
        </p:nvPicPr>
        <p:blipFill>
          <a:blip r:embed="rId2"/>
          <a:srcRect/>
          <a:stretch>
            <a:fillRect/>
          </a:stretch>
        </p:blipFill>
        <p:spPr bwMode="auto">
          <a:xfrm>
            <a:off x="328613" y="2924175"/>
            <a:ext cx="1198562" cy="1012825"/>
          </a:xfrm>
          <a:prstGeom prst="rect">
            <a:avLst/>
          </a:prstGeom>
          <a:noFill/>
          <a:ln w="9525">
            <a:noFill/>
            <a:miter lim="800000"/>
            <a:headEnd/>
            <a:tailEnd/>
          </a:ln>
        </p:spPr>
      </p:pic>
      <p:sp>
        <p:nvSpPr>
          <p:cNvPr id="10" name="مستطيل 9"/>
          <p:cNvSpPr>
            <a:spLocks noChangeArrowheads="1"/>
          </p:cNvSpPr>
          <p:nvPr/>
        </p:nvSpPr>
        <p:spPr bwMode="auto">
          <a:xfrm>
            <a:off x="1447800" y="2433638"/>
            <a:ext cx="8153400" cy="1816100"/>
          </a:xfrm>
          <a:prstGeom prst="rect">
            <a:avLst/>
          </a:prstGeom>
          <a:noFill/>
          <a:ln w="9525">
            <a:noFill/>
            <a:miter lim="800000"/>
            <a:headEnd/>
            <a:tailEnd/>
          </a:ln>
        </p:spPr>
        <p:txBody>
          <a:bodyPr>
            <a:spAutoFit/>
          </a:bodyPr>
          <a:lstStyle/>
          <a:p>
            <a:r>
              <a:rPr lang="ar-SA" sz="2800">
                <a:ea typeface="mohammad bold art 1"/>
                <a:cs typeface="mohammad bold art 1"/>
              </a:rPr>
              <a:t>تعد تقنية </a:t>
            </a:r>
            <a:r>
              <a:rPr lang="en-US" sz="2800">
                <a:ea typeface="mohammad bold art 1"/>
                <a:cs typeface="mohammad bold art 1"/>
              </a:rPr>
              <a:t>RSS </a:t>
            </a:r>
            <a:r>
              <a:rPr lang="ar-SA" sz="2800">
                <a:ea typeface="mohammad bold art 1"/>
                <a:cs typeface="mohammad bold art 1"/>
              </a:rPr>
              <a:t> من أهم التقنيات المساهمة في هندسة وبناء </a:t>
            </a:r>
            <a:r>
              <a:rPr lang="en-US" sz="2800">
                <a:ea typeface="mohammad bold art 1"/>
                <a:cs typeface="mohammad bold art 1"/>
              </a:rPr>
              <a:t>WEB 2.0</a:t>
            </a:r>
          </a:p>
          <a:p>
            <a:r>
              <a:rPr lang="ar-SA" sz="2800">
                <a:ea typeface="mohammad bold art 1"/>
                <a:cs typeface="mohammad bold art 1"/>
              </a:rPr>
              <a:t>وهي اختصار لكلمة  </a:t>
            </a:r>
            <a:r>
              <a:rPr lang="en-US" sz="2800">
                <a:ea typeface="mohammad bold art 1"/>
                <a:cs typeface="mohammad bold art 1"/>
              </a:rPr>
              <a:t>Really Simple Syndication</a:t>
            </a:r>
            <a:r>
              <a:rPr lang="ar-SA" sz="2800">
                <a:ea typeface="mohammad bold art 1"/>
                <a:cs typeface="mohammad bold art 1"/>
              </a:rPr>
              <a:t> وتعني «الارتباط بطريقة سهلة وبسيطة» وتسمى في بعض الأحيان بـ «خلاصات المواقع»</a:t>
            </a:r>
          </a:p>
          <a:p>
            <a:r>
              <a:rPr lang="ar-SA" sz="2800">
                <a:ea typeface="mohammad bold art 1"/>
                <a:cs typeface="mohammad bold art 1"/>
              </a:rPr>
              <a:t>وهي تقنية تعتمد أساسا على لغة </a:t>
            </a:r>
            <a:r>
              <a:rPr lang="en-US" sz="2800">
                <a:ea typeface="mohammad bold art 1"/>
                <a:cs typeface="mohammad bold art 1"/>
              </a:rPr>
              <a:t>XML</a:t>
            </a:r>
          </a:p>
        </p:txBody>
      </p:sp>
      <p:sp>
        <p:nvSpPr>
          <p:cNvPr id="23558" name="عنصر نائب لرقم الشريحة 7"/>
          <p:cNvSpPr>
            <a:spLocks noGrp="1"/>
          </p:cNvSpPr>
          <p:nvPr>
            <p:ph type="sldNum" sz="quarter" idx="10"/>
          </p:nvPr>
        </p:nvSpPr>
        <p:spPr bwMode="auto">
          <a:noFill/>
          <a:ln>
            <a:miter lim="800000"/>
            <a:headEnd/>
            <a:tailEnd/>
          </a:ln>
        </p:spPr>
        <p:txBody>
          <a:bodyPr/>
          <a:lstStyle/>
          <a:p>
            <a:fld id="{CDA834E2-FDDE-48A4-8BAF-AF5E8BD727F7}" type="slidenum">
              <a:rPr lang="ar-SA" smtClean="0">
                <a:cs typeface="Arial" pitchFamily="34" charset="0"/>
              </a:rPr>
              <a:pPr/>
              <a:t>243</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heel(1)">
                                      <p:cBhvr>
                                        <p:cTn id="18" dur="2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style.rotation</p:attrName>
                                        </p:attrNameLst>
                                      </p:cBhvr>
                                      <p:tavLst>
                                        <p:tav tm="0">
                                          <p:val>
                                            <p:fltVal val="90"/>
                                          </p:val>
                                        </p:tav>
                                        <p:tav tm="100000">
                                          <p:val>
                                            <p:fltVal val="0"/>
                                          </p:val>
                                        </p:tav>
                                      </p:tavLst>
                                    </p:anim>
                                    <p:animEffect transition="in" filter="fade">
                                      <p:cBhvr>
                                        <p:cTn id="2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0" grpId="0"/>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7967663" cy="1143000"/>
          </a:xfrm>
        </p:spPr>
        <p:txBody>
          <a:bodyPr/>
          <a:lstStyle/>
          <a:p>
            <a:pPr rtl="1" eaLnBrk="1" hangingPunct="1">
              <a:defRPr/>
            </a:pPr>
            <a:r>
              <a:rPr lang="ar-SA" b="1" dirty="0">
                <a:solidFill>
                  <a:schemeClr val="accent2">
                    <a:lumMod val="75000"/>
                  </a:schemeClr>
                </a:solidFill>
              </a:rPr>
              <a:t>تقنيات </a:t>
            </a:r>
            <a:r>
              <a:rPr lang="en-US" b="1" dirty="0">
                <a:solidFill>
                  <a:schemeClr val="accent2">
                    <a:lumMod val="75000"/>
                  </a:schemeClr>
                </a:solidFill>
              </a:rPr>
              <a:t>Web 2.0</a:t>
            </a:r>
            <a:r>
              <a:rPr lang="ar-SA" b="1" dirty="0">
                <a:solidFill>
                  <a:schemeClr val="accent2">
                    <a:lumMod val="75000"/>
                  </a:schemeClr>
                </a:solidFill>
              </a:rPr>
              <a:t> :</a:t>
            </a:r>
            <a:endParaRPr lang="en-US" b="1" dirty="0">
              <a:solidFill>
                <a:schemeClr val="accent2">
                  <a:lumMod val="75000"/>
                </a:schemeClr>
              </a:solidFill>
            </a:endParaRPr>
          </a:p>
        </p:txBody>
      </p:sp>
      <p:sp>
        <p:nvSpPr>
          <p:cNvPr id="6" name="عنصر نائب للمحتوى 2"/>
          <p:cNvSpPr txBox="1">
            <a:spLocks/>
          </p:cNvSpPr>
          <p:nvPr/>
        </p:nvSpPr>
        <p:spPr bwMode="auto">
          <a:xfrm>
            <a:off x="506413" y="1557338"/>
            <a:ext cx="8280400" cy="635000"/>
          </a:xfrm>
          <a:prstGeom prst="rect">
            <a:avLst/>
          </a:prstGeom>
          <a:noFill/>
          <a:ln w="9525">
            <a:noFill/>
            <a:miter lim="800000"/>
            <a:headEnd/>
            <a:tailEnd/>
          </a:ln>
        </p:spPr>
        <p:txBody>
          <a:bodyPr/>
          <a:lstStyle/>
          <a:p>
            <a:pPr marL="319088" indent="-319088">
              <a:spcBef>
                <a:spcPts val="700"/>
              </a:spcBef>
              <a:buClr>
                <a:schemeClr val="accent2"/>
              </a:buClr>
              <a:buSzPct val="60000"/>
              <a:buFont typeface="Wingdings" pitchFamily="2" charset="2"/>
              <a:buChar char=""/>
            </a:pPr>
            <a:r>
              <a:rPr lang="ar-SA" sz="2900">
                <a:solidFill>
                  <a:srgbClr val="FF0000"/>
                </a:solidFill>
                <a:latin typeface="Calibri" pitchFamily="34" charset="0"/>
                <a:ea typeface="mohammad bold art 1"/>
                <a:cs typeface="mohammad bold art 1"/>
              </a:rPr>
              <a:t>تقنية التدوين الصوتي ( البث) </a:t>
            </a:r>
            <a:r>
              <a:rPr lang="en-US" sz="2900">
                <a:solidFill>
                  <a:srgbClr val="FF0000"/>
                </a:solidFill>
                <a:latin typeface="Calibri" pitchFamily="34" charset="0"/>
                <a:ea typeface="mohammad bold art 1"/>
                <a:cs typeface="mohammad bold art 1"/>
              </a:rPr>
              <a:t>Podcast</a:t>
            </a:r>
          </a:p>
        </p:txBody>
      </p:sp>
      <p:pic>
        <p:nvPicPr>
          <p:cNvPr id="8" name="صورة 7"/>
          <p:cNvPicPr>
            <a:picLocks noChangeAspect="1"/>
          </p:cNvPicPr>
          <p:nvPr/>
        </p:nvPicPr>
        <p:blipFill>
          <a:blip r:embed="rId2"/>
          <a:srcRect/>
          <a:stretch>
            <a:fillRect/>
          </a:stretch>
        </p:blipFill>
        <p:spPr bwMode="auto">
          <a:xfrm>
            <a:off x="284163" y="1341438"/>
            <a:ext cx="1287462" cy="1046162"/>
          </a:xfrm>
          <a:prstGeom prst="rect">
            <a:avLst/>
          </a:prstGeom>
          <a:noFill/>
          <a:ln w="9525">
            <a:noFill/>
            <a:miter lim="800000"/>
            <a:headEnd/>
            <a:tailEnd/>
          </a:ln>
        </p:spPr>
      </p:pic>
      <p:sp>
        <p:nvSpPr>
          <p:cNvPr id="11" name="مستطيل 10"/>
          <p:cNvSpPr>
            <a:spLocks noChangeArrowheads="1"/>
          </p:cNvSpPr>
          <p:nvPr/>
        </p:nvSpPr>
        <p:spPr bwMode="auto">
          <a:xfrm>
            <a:off x="990600" y="2060575"/>
            <a:ext cx="8610600" cy="1570038"/>
          </a:xfrm>
          <a:prstGeom prst="rect">
            <a:avLst/>
          </a:prstGeom>
          <a:noFill/>
          <a:ln w="9525">
            <a:noFill/>
            <a:miter lim="800000"/>
            <a:headEnd/>
            <a:tailEnd/>
          </a:ln>
        </p:spPr>
        <p:txBody>
          <a:bodyPr>
            <a:spAutoFit/>
          </a:bodyPr>
          <a:lstStyle/>
          <a:p>
            <a:r>
              <a:rPr lang="ar-SA" sz="3200">
                <a:ea typeface="mohammad bold art 1"/>
                <a:cs typeface="mohammad bold art 1"/>
              </a:rPr>
              <a:t>مصطلح </a:t>
            </a:r>
            <a:r>
              <a:rPr lang="en-US" sz="3200">
                <a:ea typeface="mohammad bold art 1"/>
                <a:cs typeface="mohammad bold art 1"/>
              </a:rPr>
              <a:t>Podcast </a:t>
            </a:r>
            <a:r>
              <a:rPr lang="ar-SA" sz="3200">
                <a:ea typeface="mohammad bold art 1"/>
                <a:cs typeface="mohammad bold art 1"/>
              </a:rPr>
              <a:t>مأخوذ من دمج كلمة </a:t>
            </a:r>
            <a:r>
              <a:rPr lang="en-US" sz="3200">
                <a:ea typeface="mohammad bold art 1"/>
                <a:cs typeface="mohammad bold art 1"/>
              </a:rPr>
              <a:t>iPod</a:t>
            </a:r>
            <a:r>
              <a:rPr lang="ar-SA" sz="3200">
                <a:ea typeface="mohammad bold art 1"/>
                <a:cs typeface="mohammad bold art 1"/>
              </a:rPr>
              <a:t> (المأخوذ من جهاز </a:t>
            </a:r>
            <a:r>
              <a:rPr lang="en-US" sz="3200">
                <a:ea typeface="mohammad bold art 1"/>
                <a:cs typeface="mohammad bold art 1"/>
              </a:rPr>
              <a:t>iPod</a:t>
            </a:r>
            <a:r>
              <a:rPr lang="ar-SA" sz="3200">
                <a:ea typeface="mohammad bold art 1"/>
                <a:cs typeface="mohammad bold art 1"/>
              </a:rPr>
              <a:t> من شركة ابل المستخدم في حفظ وتشغيل الملفات الصوتية) مع كلمة </a:t>
            </a:r>
            <a:r>
              <a:rPr lang="en-US" sz="3200">
                <a:ea typeface="mohammad bold art 1"/>
                <a:cs typeface="mohammad bold art 1"/>
              </a:rPr>
              <a:t>Broadcast </a:t>
            </a:r>
            <a:r>
              <a:rPr lang="ar-SA" sz="3200">
                <a:ea typeface="mohammad bold art 1"/>
                <a:cs typeface="mohammad bold art 1"/>
              </a:rPr>
              <a:t> وتعني النشر</a:t>
            </a:r>
            <a:endParaRPr lang="en-US" sz="3200">
              <a:ea typeface="mohammad bold art 1"/>
              <a:cs typeface="mohammad bold art 1"/>
            </a:endParaRPr>
          </a:p>
        </p:txBody>
      </p:sp>
      <p:sp>
        <p:nvSpPr>
          <p:cNvPr id="24582" name="عنصر نائب لرقم الشريحة 6"/>
          <p:cNvSpPr>
            <a:spLocks noGrp="1"/>
          </p:cNvSpPr>
          <p:nvPr>
            <p:ph type="sldNum" sz="quarter" idx="10"/>
          </p:nvPr>
        </p:nvSpPr>
        <p:spPr bwMode="auto">
          <a:noFill/>
          <a:ln>
            <a:miter lim="800000"/>
            <a:headEnd/>
            <a:tailEnd/>
          </a:ln>
        </p:spPr>
        <p:txBody>
          <a:bodyPr/>
          <a:lstStyle/>
          <a:p>
            <a:fld id="{B1C833EF-842F-481A-99AE-A10D4C2E17AC}" type="slidenum">
              <a:rPr lang="ar-SA" smtClean="0">
                <a:cs typeface="Arial" pitchFamily="34" charset="0"/>
              </a:rPr>
              <a:pPr/>
              <a:t>244</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heel(1)">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1000" fill="hold"/>
                                        <p:tgtEl>
                                          <p:spTgt spid="11"/>
                                        </p:tgtEl>
                                        <p:attrNameLst>
                                          <p:attrName>ppt_w</p:attrName>
                                        </p:attrNameLst>
                                      </p:cBhvr>
                                      <p:tavLst>
                                        <p:tav tm="0">
                                          <p:val>
                                            <p:fltVal val="0"/>
                                          </p:val>
                                        </p:tav>
                                        <p:tav tm="100000">
                                          <p:val>
                                            <p:strVal val="#ppt_w"/>
                                          </p:val>
                                        </p:tav>
                                      </p:tavLst>
                                    </p:anim>
                                    <p:anim calcmode="lin" valueType="num">
                                      <p:cBhvr>
                                        <p:cTn id="24" dur="1000" fill="hold"/>
                                        <p:tgtEl>
                                          <p:spTgt spid="11"/>
                                        </p:tgtEl>
                                        <p:attrNameLst>
                                          <p:attrName>ppt_h</p:attrName>
                                        </p:attrNameLst>
                                      </p:cBhvr>
                                      <p:tavLst>
                                        <p:tav tm="0">
                                          <p:val>
                                            <p:fltVal val="0"/>
                                          </p:val>
                                        </p:tav>
                                        <p:tav tm="100000">
                                          <p:val>
                                            <p:strVal val="#ppt_h"/>
                                          </p:val>
                                        </p:tav>
                                      </p:tavLst>
                                    </p:anim>
                                    <p:anim calcmode="lin" valueType="num">
                                      <p:cBhvr>
                                        <p:cTn id="25" dur="1000" fill="hold"/>
                                        <p:tgtEl>
                                          <p:spTgt spid="11"/>
                                        </p:tgtEl>
                                        <p:attrNameLst>
                                          <p:attrName>style.rotation</p:attrName>
                                        </p:attrNameLst>
                                      </p:cBhvr>
                                      <p:tavLst>
                                        <p:tav tm="0">
                                          <p:val>
                                            <p:fltVal val="90"/>
                                          </p:val>
                                        </p:tav>
                                        <p:tav tm="100000">
                                          <p:val>
                                            <p:fltVal val="0"/>
                                          </p:val>
                                        </p:tav>
                                      </p:tavLst>
                                    </p:anim>
                                    <p:animEffect transition="in" filter="fade">
                                      <p:cBhvr>
                                        <p:cTn id="2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1" grpId="0"/>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04288" cy="1143000"/>
          </a:xfrm>
        </p:spPr>
        <p:txBody>
          <a:bodyPr>
            <a:normAutofit/>
          </a:bodyPr>
          <a:lstStyle/>
          <a:p>
            <a:pPr rtl="1" eaLnBrk="1" hangingPunct="1">
              <a:defRPr/>
            </a:pPr>
            <a:r>
              <a:rPr lang="ar-SA" b="1" dirty="0">
                <a:solidFill>
                  <a:schemeClr val="accent2">
                    <a:lumMod val="75000"/>
                  </a:schemeClr>
                </a:solidFill>
              </a:rPr>
              <a:t>خدمات </a:t>
            </a:r>
            <a:r>
              <a:rPr lang="en-US" b="1" dirty="0">
                <a:solidFill>
                  <a:schemeClr val="accent2">
                    <a:lumMod val="75000"/>
                  </a:schemeClr>
                </a:solidFill>
              </a:rPr>
              <a:t>Web 2.0</a:t>
            </a:r>
            <a:r>
              <a:rPr lang="ar-SA" b="1" dirty="0">
                <a:solidFill>
                  <a:schemeClr val="accent2">
                    <a:lumMod val="75000"/>
                  </a:schemeClr>
                </a:solidFill>
              </a:rPr>
              <a:t> :</a:t>
            </a:r>
            <a:endParaRPr lang="en-US" b="1" dirty="0">
              <a:solidFill>
                <a:schemeClr val="accent2">
                  <a:lumMod val="75000"/>
                </a:schemeClr>
              </a:solidFill>
            </a:endParaRPr>
          </a:p>
        </p:txBody>
      </p:sp>
      <p:sp>
        <p:nvSpPr>
          <p:cNvPr id="3" name="عنصر نائب للمحتوى 2"/>
          <p:cNvSpPr>
            <a:spLocks noGrp="1"/>
          </p:cNvSpPr>
          <p:nvPr>
            <p:ph sz="quarter" idx="1"/>
          </p:nvPr>
        </p:nvSpPr>
        <p:spPr>
          <a:xfrm>
            <a:off x="533400" y="1600200"/>
            <a:ext cx="8763000" cy="1612900"/>
          </a:xfrm>
        </p:spPr>
        <p:txBody>
          <a:bodyPr/>
          <a:lstStyle/>
          <a:p>
            <a:pPr rtl="1" eaLnBrk="1" hangingPunct="1"/>
            <a:r>
              <a:rPr lang="ar-SA" b="1" smtClean="0">
                <a:solidFill>
                  <a:srgbClr val="FF0000"/>
                </a:solidFill>
                <a:ea typeface="mohammad bold art 1"/>
                <a:cs typeface="mohammad bold art 1"/>
              </a:rPr>
              <a:t>المدونة </a:t>
            </a:r>
            <a:r>
              <a:rPr lang="en-US" b="1" smtClean="0">
                <a:solidFill>
                  <a:srgbClr val="FF0000"/>
                </a:solidFill>
                <a:ea typeface="mohammad bold art 1"/>
                <a:cs typeface="mohammad bold art 1"/>
              </a:rPr>
              <a:t>Blog</a:t>
            </a:r>
            <a:r>
              <a:rPr lang="ar-SA" b="1" smtClean="0">
                <a:solidFill>
                  <a:srgbClr val="FF0000"/>
                </a:solidFill>
                <a:ea typeface="mohammad bold art 1"/>
                <a:cs typeface="mohammad bold art 1"/>
              </a:rPr>
              <a:t>: </a:t>
            </a:r>
            <a:r>
              <a:rPr lang="ar-SA" smtClean="0">
                <a:ea typeface="mohammad bold art 1"/>
                <a:cs typeface="mohammad bold art 1"/>
              </a:rPr>
              <a:t>صفحة شخصية على الانترنت يقدم المستخدم من خلالها رؤيته وانطباعاته وخواطره وأفكاره بشكل دوري وتتميز بالديناميكية والتفاعل.</a:t>
            </a:r>
          </a:p>
          <a:p>
            <a:pPr rtl="1" eaLnBrk="1" hangingPunct="1"/>
            <a:endParaRPr lang="ar-SA" smtClean="0">
              <a:ea typeface="mohammad bold art 1"/>
              <a:cs typeface="mohammad bold art 1"/>
            </a:endParaRPr>
          </a:p>
        </p:txBody>
      </p:sp>
      <p:pic>
        <p:nvPicPr>
          <p:cNvPr id="4" name="صورة 3"/>
          <p:cNvPicPr>
            <a:picLocks noChangeAspect="1"/>
          </p:cNvPicPr>
          <p:nvPr/>
        </p:nvPicPr>
        <p:blipFill>
          <a:blip r:embed="rId2"/>
          <a:srcRect/>
          <a:stretch>
            <a:fillRect/>
          </a:stretch>
        </p:blipFill>
        <p:spPr bwMode="auto">
          <a:xfrm>
            <a:off x="3783013" y="3716338"/>
            <a:ext cx="2849562" cy="720725"/>
          </a:xfrm>
          <a:prstGeom prst="rect">
            <a:avLst/>
          </a:prstGeom>
          <a:noFill/>
          <a:ln w="9525">
            <a:noFill/>
            <a:miter lim="800000"/>
            <a:headEnd/>
            <a:tailEnd/>
          </a:ln>
        </p:spPr>
      </p:pic>
      <p:sp>
        <p:nvSpPr>
          <p:cNvPr id="25605" name="عنصر نائب لرقم الشريحة 4"/>
          <p:cNvSpPr>
            <a:spLocks noGrp="1"/>
          </p:cNvSpPr>
          <p:nvPr>
            <p:ph type="sldNum" sz="quarter" idx="10"/>
          </p:nvPr>
        </p:nvSpPr>
        <p:spPr bwMode="auto">
          <a:noFill/>
          <a:ln>
            <a:miter lim="800000"/>
            <a:headEnd/>
            <a:tailEnd/>
          </a:ln>
        </p:spPr>
        <p:txBody>
          <a:bodyPr/>
          <a:lstStyle/>
          <a:p>
            <a:fld id="{0BC7F0B3-F42F-4068-9FF4-AF40408F8FDF}" type="slidenum">
              <a:rPr lang="ar-SA" smtClean="0">
                <a:cs typeface="Arial" pitchFamily="34" charset="0"/>
              </a:rPr>
              <a:pPr/>
              <a:t>245</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1000"/>
                                  </p:stCondLst>
                                  <p:childTnLst>
                                    <p:set>
                                      <p:cBhvr>
                                        <p:cTn id="17" dur="1" fill="hold">
                                          <p:stCondLst>
                                            <p:cond delay="0"/>
                                          </p:stCondLst>
                                        </p:cTn>
                                        <p:tgtEl>
                                          <p:spTgt spid="4"/>
                                        </p:tgtEl>
                                        <p:attrNameLst>
                                          <p:attrName>style.visibility</p:attrName>
                                        </p:attrNameLst>
                                      </p:cBhvr>
                                      <p:to>
                                        <p:strVal val="visible"/>
                                      </p:to>
                                    </p:set>
                                    <p:animEffect transition="in" filter="circle(out)">
                                      <p:cBhvr>
                                        <p:cTn id="1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رقم الشريحة 3"/>
          <p:cNvSpPr>
            <a:spLocks noGrp="1"/>
          </p:cNvSpPr>
          <p:nvPr>
            <p:ph type="sldNum" sz="quarter" idx="10"/>
          </p:nvPr>
        </p:nvSpPr>
        <p:spPr bwMode="auto">
          <a:noFill/>
          <a:ln>
            <a:miter lim="800000"/>
            <a:headEnd/>
            <a:tailEnd/>
          </a:ln>
        </p:spPr>
        <p:txBody>
          <a:bodyPr/>
          <a:lstStyle/>
          <a:p>
            <a:fld id="{00865EBD-D961-4AB0-8850-DEFB05A508F4}" type="slidenum">
              <a:rPr lang="ar-SA" smtClean="0">
                <a:cs typeface="Arial" pitchFamily="34" charset="0"/>
              </a:rPr>
              <a:pPr/>
              <a:t>246</a:t>
            </a:fld>
            <a:endParaRPr lang="en-US" smtClean="0">
              <a:cs typeface="Arial" pitchFamily="34" charset="0"/>
            </a:endParaRPr>
          </a:p>
        </p:txBody>
      </p:sp>
      <p:sp>
        <p:nvSpPr>
          <p:cNvPr id="5" name="Rectangle 2"/>
          <p:cNvSpPr txBox="1">
            <a:spLocks noChangeArrowheads="1"/>
          </p:cNvSpPr>
          <p:nvPr/>
        </p:nvSpPr>
        <p:spPr>
          <a:xfrm>
            <a:off x="495300" y="274638"/>
            <a:ext cx="8915400" cy="1143000"/>
          </a:xfrm>
          <a:prstGeom prst="rect">
            <a:avLst/>
          </a:prstGeom>
        </p:spPr>
        <p:txBody>
          <a:bodyPr/>
          <a:lstStyle/>
          <a:p>
            <a:pPr>
              <a:defRPr/>
            </a:pPr>
            <a:r>
              <a:rPr lang="ar-SA" sz="4400" dirty="0">
                <a:solidFill>
                  <a:schemeClr val="accent2">
                    <a:lumMod val="75000"/>
                  </a:schemeClr>
                </a:solidFill>
              </a:rPr>
              <a:t>استخدام المدونات في التعليم</a:t>
            </a:r>
            <a:endParaRPr lang="en-US" sz="4400" b="1" dirty="0">
              <a:solidFill>
                <a:schemeClr val="accent2"/>
              </a:solidFill>
              <a:latin typeface="+mj-lt"/>
              <a:ea typeface="+mj-ea"/>
              <a:cs typeface="+mj-cs"/>
            </a:endParaRPr>
          </a:p>
        </p:txBody>
      </p:sp>
      <p:sp>
        <p:nvSpPr>
          <p:cNvPr id="6" name="Rectangle 3"/>
          <p:cNvSpPr txBox="1">
            <a:spLocks noChangeArrowheads="1"/>
          </p:cNvSpPr>
          <p:nvPr/>
        </p:nvSpPr>
        <p:spPr>
          <a:xfrm>
            <a:off x="533400" y="1814513"/>
            <a:ext cx="8826500" cy="3290887"/>
          </a:xfrm>
          <a:prstGeom prst="rect">
            <a:avLst/>
          </a:prstGeom>
        </p:spPr>
        <p:txBody>
          <a:bodyPr/>
          <a:lstStyle/>
          <a:p>
            <a:pPr algn="justLow" fontAlgn="auto">
              <a:spcBef>
                <a:spcPts val="700"/>
              </a:spcBef>
              <a:spcAft>
                <a:spcPts val="0"/>
              </a:spcAft>
              <a:buClr>
                <a:schemeClr val="accent2"/>
              </a:buClr>
              <a:buSzPct val="60000"/>
              <a:defRPr/>
            </a:pPr>
            <a:r>
              <a:rPr lang="ar-SA" sz="2800" dirty="0">
                <a:solidFill>
                  <a:srgbClr val="0E478A"/>
                </a:solidFill>
                <a:latin typeface="+mn-lt"/>
                <a:ea typeface="mohammad bold art 1"/>
                <a:cs typeface="mohammad bold art 1"/>
              </a:rPr>
              <a:t>1.  استخدامها في نشر الأبحاث والواجبات: يمكن </a:t>
            </a:r>
            <a:r>
              <a:rPr lang="ar-SA" sz="2800" dirty="0" err="1">
                <a:solidFill>
                  <a:srgbClr val="0E478A"/>
                </a:solidFill>
                <a:latin typeface="+mn-lt"/>
                <a:ea typeface="mohammad bold art 1"/>
                <a:cs typeface="mohammad bold art 1"/>
              </a:rPr>
              <a:t>ان</a:t>
            </a:r>
            <a:r>
              <a:rPr lang="ar-SA" sz="2800" dirty="0">
                <a:solidFill>
                  <a:srgbClr val="0E478A"/>
                </a:solidFill>
                <a:latin typeface="+mn-lt"/>
                <a:ea typeface="mohammad bold art 1"/>
                <a:cs typeface="mohammad bold art 1"/>
              </a:rPr>
              <a:t> يستخدمها الطلبة في نشر أبحاثهم وواجباتهم إلكترونيًا بدلا من الطريقة التقليدية.</a:t>
            </a:r>
          </a:p>
          <a:p>
            <a:pPr algn="justLow" fontAlgn="auto">
              <a:spcBef>
                <a:spcPts val="700"/>
              </a:spcBef>
              <a:spcAft>
                <a:spcPts val="0"/>
              </a:spcAft>
              <a:buClr>
                <a:schemeClr val="accent2"/>
              </a:buClr>
              <a:buSzPct val="60000"/>
              <a:defRPr/>
            </a:pPr>
            <a:r>
              <a:rPr lang="ar-SA" sz="2800" dirty="0">
                <a:solidFill>
                  <a:srgbClr val="0E478A"/>
                </a:solidFill>
                <a:latin typeface="+mn-lt"/>
                <a:ea typeface="mohammad bold art 1"/>
                <a:cs typeface="mohammad bold art 1"/>
              </a:rPr>
              <a:t>2. استخدامها لخلق جو من التعاون بين الطلبة والحوار البناء وذلك عن طريق متابعة مدونات زملائهم والتعليق عليها.</a:t>
            </a:r>
          </a:p>
          <a:p>
            <a:pPr algn="justLow" fontAlgn="auto">
              <a:spcBef>
                <a:spcPts val="700"/>
              </a:spcBef>
              <a:spcAft>
                <a:spcPts val="0"/>
              </a:spcAft>
              <a:buClr>
                <a:schemeClr val="accent2"/>
              </a:buClr>
              <a:buSzPct val="60000"/>
              <a:defRPr/>
            </a:pPr>
            <a:r>
              <a:rPr lang="ar-SA" sz="2800" dirty="0">
                <a:solidFill>
                  <a:srgbClr val="0E478A"/>
                </a:solidFill>
                <a:latin typeface="+mn-lt"/>
                <a:ea typeface="mohammad bold art 1"/>
                <a:cs typeface="mohammad bold art 1"/>
              </a:rPr>
              <a:t>3. استخدامها كمرجع شامل لتمارين المادة.</a:t>
            </a:r>
          </a:p>
          <a:p>
            <a:pPr algn="justLow">
              <a:spcBef>
                <a:spcPts val="700"/>
              </a:spcBef>
              <a:buClr>
                <a:schemeClr val="accent2"/>
              </a:buClr>
              <a:buSzPct val="60000"/>
              <a:defRPr/>
            </a:pPr>
            <a:r>
              <a:rPr lang="ar-SA" sz="2800" dirty="0">
                <a:solidFill>
                  <a:srgbClr val="0E478A"/>
                </a:solidFill>
                <a:latin typeface="+mn-lt"/>
                <a:ea typeface="mohammad bold art 1"/>
                <a:cs typeface="mohammad bold art 1"/>
              </a:rPr>
              <a:t>4.  اعتبارها كحقيبة إلكترونية يخزن فيها الطالب أعماله </a:t>
            </a:r>
            <a:r>
              <a:rPr lang="ar-SA" sz="2800" dirty="0" err="1">
                <a:solidFill>
                  <a:srgbClr val="0E478A"/>
                </a:solidFill>
                <a:latin typeface="+mn-lt"/>
                <a:ea typeface="mohammad bold art 1"/>
                <a:cs typeface="mohammad bold art 1"/>
              </a:rPr>
              <a:t>و</a:t>
            </a:r>
            <a:r>
              <a:rPr lang="ar-SA" sz="2800" dirty="0">
                <a:solidFill>
                  <a:srgbClr val="0E478A"/>
                </a:solidFill>
                <a:latin typeface="+mn-lt"/>
                <a:ea typeface="mohammad bold art 1"/>
                <a:cs typeface="mohammad bold art 1"/>
              </a:rPr>
              <a:t> إنجازاته للرجوع إليها لاحقًا عند الحاجة. بشكل </a:t>
            </a:r>
          </a:p>
          <a:p>
            <a:pPr fontAlgn="auto">
              <a:spcBef>
                <a:spcPts val="700"/>
              </a:spcBef>
              <a:spcAft>
                <a:spcPts val="0"/>
              </a:spcAft>
              <a:buClr>
                <a:schemeClr val="accent2"/>
              </a:buClr>
              <a:buSzPct val="60000"/>
              <a:buFont typeface="Wingdings"/>
              <a:buChar char=""/>
              <a:defRPr/>
            </a:pPr>
            <a:endParaRPr lang="en-US" sz="2800" dirty="0">
              <a:solidFill>
                <a:srgbClr val="FF0000"/>
              </a:solidFill>
              <a:latin typeface="+mn-lt"/>
              <a:cs typeface="+mn-cs"/>
            </a:endParaRP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826500" cy="1143000"/>
          </a:xfrm>
        </p:spPr>
        <p:txBody>
          <a:bodyPr>
            <a:normAutofit/>
          </a:bodyPr>
          <a:lstStyle/>
          <a:p>
            <a:pPr algn="justLow" rtl="1" eaLnBrk="1" hangingPunct="1">
              <a:defRPr/>
            </a:pPr>
            <a:r>
              <a:rPr lang="ar-SA" b="1" dirty="0">
                <a:solidFill>
                  <a:schemeClr val="accent2">
                    <a:lumMod val="75000"/>
                  </a:schemeClr>
                </a:solidFill>
              </a:rPr>
              <a:t>خدمات </a:t>
            </a:r>
            <a:r>
              <a:rPr lang="en-US" b="1" dirty="0">
                <a:solidFill>
                  <a:schemeClr val="accent2">
                    <a:lumMod val="75000"/>
                  </a:schemeClr>
                </a:solidFill>
              </a:rPr>
              <a:t>Web 2.0</a:t>
            </a:r>
            <a:r>
              <a:rPr lang="ar-SA" b="1" dirty="0">
                <a:solidFill>
                  <a:schemeClr val="accent2">
                    <a:lumMod val="75000"/>
                  </a:schemeClr>
                </a:solidFill>
              </a:rPr>
              <a:t> :</a:t>
            </a:r>
            <a:endParaRPr lang="en-US" b="1" dirty="0">
              <a:solidFill>
                <a:schemeClr val="accent2">
                  <a:lumMod val="75000"/>
                </a:schemeClr>
              </a:solidFill>
            </a:endParaRPr>
          </a:p>
        </p:txBody>
      </p:sp>
      <p:pic>
        <p:nvPicPr>
          <p:cNvPr id="5" name="صورة 4"/>
          <p:cNvPicPr>
            <a:picLocks noChangeAspect="1"/>
          </p:cNvPicPr>
          <p:nvPr/>
        </p:nvPicPr>
        <p:blipFill>
          <a:blip r:embed="rId2"/>
          <a:srcRect/>
          <a:stretch>
            <a:fillRect/>
          </a:stretch>
        </p:blipFill>
        <p:spPr bwMode="auto">
          <a:xfrm>
            <a:off x="4016375" y="3495675"/>
            <a:ext cx="2419350" cy="1285875"/>
          </a:xfrm>
          <a:prstGeom prst="rect">
            <a:avLst/>
          </a:prstGeom>
          <a:noFill/>
          <a:ln w="9525">
            <a:noFill/>
            <a:miter lim="800000"/>
            <a:headEnd/>
            <a:tailEnd/>
          </a:ln>
        </p:spPr>
      </p:pic>
      <p:sp>
        <p:nvSpPr>
          <p:cNvPr id="11" name="عنصر نائب للمحتوى 2"/>
          <p:cNvSpPr txBox="1">
            <a:spLocks/>
          </p:cNvSpPr>
          <p:nvPr/>
        </p:nvSpPr>
        <p:spPr bwMode="auto">
          <a:xfrm>
            <a:off x="200025" y="1628775"/>
            <a:ext cx="9477375" cy="1223963"/>
          </a:xfrm>
          <a:prstGeom prst="rect">
            <a:avLst/>
          </a:prstGeom>
          <a:noFill/>
          <a:ln w="9525">
            <a:noFill/>
            <a:miter lim="800000"/>
            <a:headEnd/>
            <a:tailEnd/>
          </a:ln>
        </p:spPr>
        <p:txBody>
          <a:bodyPr/>
          <a:lstStyle/>
          <a:p>
            <a:pPr marL="319088" indent="-319088">
              <a:spcBef>
                <a:spcPts val="700"/>
              </a:spcBef>
              <a:buClr>
                <a:schemeClr val="accent2"/>
              </a:buClr>
              <a:buSzPct val="60000"/>
              <a:buFont typeface="Wingdings" pitchFamily="2" charset="2"/>
              <a:buChar char=""/>
            </a:pPr>
            <a:r>
              <a:rPr lang="ar-SA" sz="2400" b="1">
                <a:solidFill>
                  <a:srgbClr val="FF0000"/>
                </a:solidFill>
                <a:latin typeface="Calibri" pitchFamily="34" charset="0"/>
                <a:ea typeface="mohammad bold art 1"/>
                <a:cs typeface="mohammad bold art 1"/>
              </a:rPr>
              <a:t>الويكي </a:t>
            </a:r>
            <a:r>
              <a:rPr lang="en-US" sz="2400" b="1">
                <a:solidFill>
                  <a:srgbClr val="FF0000"/>
                </a:solidFill>
                <a:latin typeface="Calibri" pitchFamily="34" charset="0"/>
                <a:ea typeface="mohammad bold art 1"/>
                <a:cs typeface="mohammad bold art 1"/>
              </a:rPr>
              <a:t>Wiki</a:t>
            </a:r>
            <a:r>
              <a:rPr lang="ar-SA" sz="2400" b="1">
                <a:solidFill>
                  <a:srgbClr val="FF0000"/>
                </a:solidFill>
                <a:latin typeface="Calibri" pitchFamily="34" charset="0"/>
                <a:ea typeface="mohammad bold art 1"/>
                <a:cs typeface="mohammad bold art 1"/>
              </a:rPr>
              <a:t>: </a:t>
            </a:r>
            <a:r>
              <a:rPr lang="ar-SA" sz="2400">
                <a:latin typeface="Calibri" pitchFamily="34" charset="0"/>
                <a:ea typeface="mohammad bold art 1"/>
                <a:cs typeface="mohammad bold art 1"/>
              </a:rPr>
              <a:t>برنامج يسمح للمستخدمين أعضاء او غير أعضاء بالمشاركة في إضافة أو حذف أو تعديل محتوى الموقع بيسر وسهولة. وتحوي هذه الصفحة في أسفلها رابط بعنوان </a:t>
            </a:r>
            <a:r>
              <a:rPr lang="en-US" sz="2400">
                <a:latin typeface="Calibri" pitchFamily="34" charset="0"/>
                <a:ea typeface="mohammad bold art 1"/>
                <a:cs typeface="mohammad bold art 1"/>
              </a:rPr>
              <a:t>Edit</a:t>
            </a:r>
            <a:r>
              <a:rPr lang="ar-SA" sz="2400">
                <a:latin typeface="Calibri" pitchFamily="34" charset="0"/>
                <a:ea typeface="mohammad bold art 1"/>
                <a:cs typeface="mohammad bold art 1"/>
              </a:rPr>
              <a:t> أو تحرير. من أشهرها الويكيبيديا العالمية.</a:t>
            </a:r>
            <a:endParaRPr lang="en-US" sz="2400">
              <a:latin typeface="Calibri" pitchFamily="34" charset="0"/>
              <a:ea typeface="mohammad bold art 1"/>
              <a:cs typeface="mohammad bold art 1"/>
            </a:endParaRPr>
          </a:p>
        </p:txBody>
      </p:sp>
      <p:sp>
        <p:nvSpPr>
          <p:cNvPr id="27653" name="عنصر نائب لرقم الشريحة 5"/>
          <p:cNvSpPr>
            <a:spLocks noGrp="1"/>
          </p:cNvSpPr>
          <p:nvPr>
            <p:ph type="sldNum" sz="quarter" idx="10"/>
          </p:nvPr>
        </p:nvSpPr>
        <p:spPr bwMode="auto">
          <a:noFill/>
          <a:ln>
            <a:miter lim="800000"/>
            <a:headEnd/>
            <a:tailEnd/>
          </a:ln>
        </p:spPr>
        <p:txBody>
          <a:bodyPr/>
          <a:lstStyle/>
          <a:p>
            <a:fld id="{DCBFBEE1-D2C4-4610-83C8-72AC825334CC}" type="slidenum">
              <a:rPr lang="ar-SA" smtClean="0">
                <a:cs typeface="Arial" pitchFamily="34" charset="0"/>
              </a:rPr>
              <a:pPr/>
              <a:t>247</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ircle(in)">
                                      <p:cBhvr>
                                        <p:cTn id="13" dur="20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1000"/>
                                  </p:stCondLst>
                                  <p:childTnLst>
                                    <p:set>
                                      <p:cBhvr>
                                        <p:cTn id="17" dur="1" fill="hold">
                                          <p:stCondLst>
                                            <p:cond delay="0"/>
                                          </p:stCondLst>
                                        </p:cTn>
                                        <p:tgtEl>
                                          <p:spTgt spid="5"/>
                                        </p:tgtEl>
                                        <p:attrNameLst>
                                          <p:attrName>style.visibility</p:attrName>
                                        </p:attrNameLst>
                                      </p:cBhvr>
                                      <p:to>
                                        <p:strVal val="visible"/>
                                      </p:to>
                                    </p:set>
                                    <p:animEffect transition="in" filter="circle(out)">
                                      <p:cBhvr>
                                        <p:cTn id="1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304800"/>
            <a:ext cx="7035800" cy="990600"/>
          </a:xfrm>
        </p:spPr>
        <p:txBody>
          <a:bodyPr>
            <a:normAutofit fontScale="90000"/>
          </a:bodyPr>
          <a:lstStyle/>
          <a:p>
            <a:pPr algn="ctr" eaLnBrk="1" hangingPunct="1">
              <a:defRPr/>
            </a:pPr>
            <a:r>
              <a:rPr lang="ar-SA" b="1" dirty="0" smtClean="0">
                <a:solidFill>
                  <a:schemeClr val="accent2">
                    <a:lumMod val="75000"/>
                  </a:schemeClr>
                </a:solidFill>
              </a:rPr>
              <a:t>استخدامات </a:t>
            </a:r>
            <a:r>
              <a:rPr lang="ar-SA" b="1" dirty="0" err="1" smtClean="0">
                <a:solidFill>
                  <a:schemeClr val="accent2">
                    <a:lumMod val="75000"/>
                  </a:schemeClr>
                </a:solidFill>
              </a:rPr>
              <a:t>الويكي</a:t>
            </a:r>
            <a:r>
              <a:rPr lang="ar-SA" b="1" dirty="0" smtClean="0">
                <a:solidFill>
                  <a:schemeClr val="accent2">
                    <a:lumMod val="75000"/>
                  </a:schemeClr>
                </a:solidFill>
              </a:rPr>
              <a:t> في التعليم: </a:t>
            </a:r>
            <a:r>
              <a:rPr lang="en-US" b="1" dirty="0" smtClean="0">
                <a:solidFill>
                  <a:schemeClr val="accent2"/>
                </a:solidFill>
              </a:rPr>
              <a:t/>
            </a:r>
            <a:br>
              <a:rPr lang="en-US" b="1" dirty="0" smtClean="0">
                <a:solidFill>
                  <a:schemeClr val="accent2"/>
                </a:solidFill>
              </a:rPr>
            </a:br>
            <a:endParaRPr lang="en-US" b="1" dirty="0">
              <a:solidFill>
                <a:schemeClr val="accent2">
                  <a:lumMod val="75000"/>
                </a:schemeClr>
              </a:solidFill>
            </a:endParaRPr>
          </a:p>
        </p:txBody>
      </p:sp>
      <p:sp>
        <p:nvSpPr>
          <p:cNvPr id="7" name="Rectangle 3"/>
          <p:cNvSpPr txBox="1">
            <a:spLocks noChangeArrowheads="1"/>
          </p:cNvSpPr>
          <p:nvPr/>
        </p:nvSpPr>
        <p:spPr>
          <a:xfrm>
            <a:off x="508000" y="1484313"/>
            <a:ext cx="8915400" cy="4154487"/>
          </a:xfrm>
          <a:prstGeom prst="rect">
            <a:avLst/>
          </a:prstGeom>
        </p:spPr>
        <p:txBody>
          <a:bodyPr>
            <a:normAutofit fontScale="92500"/>
          </a:bodyPr>
          <a:lstStyle/>
          <a:p>
            <a:pPr marL="320040" indent="-320040" fontAlgn="auto">
              <a:lnSpc>
                <a:spcPct val="150000"/>
              </a:lnSpc>
              <a:spcBef>
                <a:spcPts val="700"/>
              </a:spcBef>
              <a:spcAft>
                <a:spcPts val="0"/>
              </a:spcAft>
              <a:buClr>
                <a:schemeClr val="accent2"/>
              </a:buClr>
              <a:buSzPct val="60000"/>
              <a:defRPr/>
            </a:pPr>
            <a:r>
              <a:rPr lang="ar-SA" sz="2400" dirty="0">
                <a:cs typeface="mohammad bold art 1" pitchFamily="2" charset="-78"/>
              </a:rPr>
              <a:t>1. التمكن من إدارة مستودعات الكائنات التعليمية . </a:t>
            </a:r>
          </a:p>
          <a:p>
            <a:pPr marL="320040" indent="-320040" fontAlgn="auto">
              <a:lnSpc>
                <a:spcPct val="150000"/>
              </a:lnSpc>
              <a:spcBef>
                <a:spcPts val="700"/>
              </a:spcBef>
              <a:spcAft>
                <a:spcPts val="0"/>
              </a:spcAft>
              <a:buClr>
                <a:schemeClr val="accent2"/>
              </a:buClr>
              <a:buSzPct val="60000"/>
              <a:defRPr/>
            </a:pPr>
            <a:r>
              <a:rPr lang="ar-SA" sz="2400" dirty="0">
                <a:cs typeface="mohammad bold art 1" pitchFamily="2" charset="-78"/>
              </a:rPr>
              <a:t>2. أنها موقع مركزي للتوثيق وتخزين المعلومات الإجرائية . </a:t>
            </a:r>
          </a:p>
          <a:p>
            <a:pPr marL="320040" indent="-320040" fontAlgn="auto">
              <a:lnSpc>
                <a:spcPct val="150000"/>
              </a:lnSpc>
              <a:spcBef>
                <a:spcPts val="700"/>
              </a:spcBef>
              <a:spcAft>
                <a:spcPts val="0"/>
              </a:spcAft>
              <a:buClr>
                <a:schemeClr val="accent2"/>
              </a:buClr>
              <a:buSzPct val="60000"/>
              <a:defRPr/>
            </a:pPr>
            <a:r>
              <a:rPr lang="ar-SA" sz="2400" dirty="0">
                <a:cs typeface="mohammad bold art 1" pitchFamily="2" charset="-78"/>
              </a:rPr>
              <a:t>3. تطبيقا قويا لمفهوم التعليم الجماعي المشترك . </a:t>
            </a:r>
          </a:p>
          <a:p>
            <a:pPr marL="320040" indent="-320040" fontAlgn="auto">
              <a:lnSpc>
                <a:spcPct val="150000"/>
              </a:lnSpc>
              <a:spcBef>
                <a:spcPts val="700"/>
              </a:spcBef>
              <a:spcAft>
                <a:spcPts val="0"/>
              </a:spcAft>
              <a:buClr>
                <a:schemeClr val="accent2"/>
              </a:buClr>
              <a:buSzPct val="60000"/>
              <a:defRPr/>
            </a:pPr>
            <a:r>
              <a:rPr lang="ar-SA" sz="2400" dirty="0">
                <a:cs typeface="mohammad bold art 1" pitchFamily="2" charset="-78"/>
              </a:rPr>
              <a:t>4. تمكن الخبراء في حقل ما من التبادل المعرفي وتحرير مقالاتهم وأبحاثهم . </a:t>
            </a:r>
          </a:p>
          <a:p>
            <a:pPr marL="320040" indent="-320040" fontAlgn="auto">
              <a:lnSpc>
                <a:spcPct val="150000"/>
              </a:lnSpc>
              <a:spcBef>
                <a:spcPts val="700"/>
              </a:spcBef>
              <a:spcAft>
                <a:spcPts val="0"/>
              </a:spcAft>
              <a:buClr>
                <a:schemeClr val="accent2"/>
              </a:buClr>
              <a:buSzPct val="60000"/>
              <a:defRPr/>
            </a:pPr>
            <a:r>
              <a:rPr lang="ar-SA" sz="2400" dirty="0">
                <a:cs typeface="mohammad bold art 1" pitchFamily="2" charset="-78"/>
              </a:rPr>
              <a:t>5. السماح بظهور وجهات نظر مختلفة مما يثري الأبحاث العلمية . </a:t>
            </a:r>
          </a:p>
          <a:p>
            <a:pPr marL="320040" indent="-320040" fontAlgn="auto">
              <a:lnSpc>
                <a:spcPct val="150000"/>
              </a:lnSpc>
              <a:spcBef>
                <a:spcPts val="700"/>
              </a:spcBef>
              <a:spcAft>
                <a:spcPts val="0"/>
              </a:spcAft>
              <a:buClr>
                <a:schemeClr val="accent2"/>
              </a:buClr>
              <a:buSzPct val="60000"/>
              <a:defRPr/>
            </a:pPr>
            <a:r>
              <a:rPr lang="ar-SA" sz="2400" dirty="0">
                <a:cs typeface="mohammad bold art 1" pitchFamily="2" charset="-78"/>
              </a:rPr>
              <a:t>6. محتويات "</a:t>
            </a:r>
            <a:r>
              <a:rPr lang="en-US" sz="2400" dirty="0">
                <a:cs typeface="mohammad bold art 1" pitchFamily="2" charset="-78"/>
              </a:rPr>
              <a:t>wiki</a:t>
            </a:r>
            <a:r>
              <a:rPr lang="ar-SA" sz="2400" dirty="0">
                <a:cs typeface="mohammad bold art 1" pitchFamily="2" charset="-78"/>
              </a:rPr>
              <a:t>" دائمة التجدد بشكل سريع يتلاءم مع حيوية التكنولوجيا </a:t>
            </a:r>
            <a:r>
              <a:rPr lang="ar-SA" sz="1600" b="1" dirty="0">
                <a:solidFill>
                  <a:schemeClr val="accent2"/>
                </a:solidFill>
                <a:latin typeface="+mn-lt"/>
                <a:cs typeface="+mn-cs"/>
              </a:rPr>
              <a:t>.</a:t>
            </a:r>
            <a:r>
              <a:rPr lang="ar-SA" sz="1600" dirty="0">
                <a:solidFill>
                  <a:schemeClr val="accent2"/>
                </a:solidFill>
                <a:latin typeface="+mn-lt"/>
                <a:cs typeface="+mn-cs"/>
              </a:rPr>
              <a:t> </a:t>
            </a:r>
          </a:p>
          <a:p>
            <a:pPr marL="320040" indent="-320040" fontAlgn="auto">
              <a:lnSpc>
                <a:spcPct val="150000"/>
              </a:lnSpc>
              <a:spcBef>
                <a:spcPts val="700"/>
              </a:spcBef>
              <a:spcAft>
                <a:spcPts val="0"/>
              </a:spcAft>
              <a:buClr>
                <a:schemeClr val="accent2"/>
              </a:buClr>
              <a:buSzPct val="60000"/>
              <a:defRPr/>
            </a:pPr>
            <a:r>
              <a:rPr lang="ar-SA" sz="2400" dirty="0">
                <a:cs typeface="mohammad bold art 1" pitchFamily="2" charset="-78"/>
              </a:rPr>
              <a:t>7. يساهم في تطويرها آلاف المتطوعين حول العالم</a:t>
            </a:r>
            <a:endParaRPr lang="en-US" sz="2400" dirty="0">
              <a:cs typeface="mohammad bold art 1" pitchFamily="2" charset="-78"/>
            </a:endParaRPr>
          </a:p>
        </p:txBody>
      </p:sp>
      <p:sp>
        <p:nvSpPr>
          <p:cNvPr id="28676" name="عنصر نائب لرقم الشريحة 3"/>
          <p:cNvSpPr>
            <a:spLocks noGrp="1"/>
          </p:cNvSpPr>
          <p:nvPr>
            <p:ph type="sldNum" sz="quarter" idx="10"/>
          </p:nvPr>
        </p:nvSpPr>
        <p:spPr bwMode="auto">
          <a:noFill/>
          <a:ln>
            <a:miter lim="800000"/>
            <a:headEnd/>
            <a:tailEnd/>
          </a:ln>
        </p:spPr>
        <p:txBody>
          <a:bodyPr/>
          <a:lstStyle/>
          <a:p>
            <a:fld id="{6DEEAC67-7CC8-4A12-90D0-087C7D7E41F9}" type="slidenum">
              <a:rPr lang="ar-SA" smtClean="0">
                <a:cs typeface="Arial" pitchFamily="34" charset="0"/>
              </a:rPr>
              <a:pPr/>
              <a:t>248</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486775" cy="1143000"/>
          </a:xfrm>
        </p:spPr>
        <p:txBody>
          <a:bodyPr>
            <a:normAutofit/>
          </a:bodyPr>
          <a:lstStyle/>
          <a:p>
            <a:pPr algn="ctr" rtl="1" eaLnBrk="1" hangingPunct="1">
              <a:defRPr/>
            </a:pPr>
            <a:r>
              <a:rPr lang="ar-SA" b="1" dirty="0">
                <a:solidFill>
                  <a:schemeClr val="accent2">
                    <a:lumMod val="75000"/>
                  </a:schemeClr>
                </a:solidFill>
              </a:rPr>
              <a:t>خدمات </a:t>
            </a:r>
            <a:r>
              <a:rPr lang="en-US" b="1" dirty="0">
                <a:solidFill>
                  <a:schemeClr val="accent2">
                    <a:lumMod val="75000"/>
                  </a:schemeClr>
                </a:solidFill>
              </a:rPr>
              <a:t>Web 2.0</a:t>
            </a:r>
            <a:r>
              <a:rPr lang="ar-SA" b="1" dirty="0">
                <a:solidFill>
                  <a:schemeClr val="accent2">
                    <a:lumMod val="75000"/>
                  </a:schemeClr>
                </a:solidFill>
              </a:rPr>
              <a:t> :</a:t>
            </a:r>
            <a:endParaRPr lang="en-US" b="1" dirty="0">
              <a:solidFill>
                <a:schemeClr val="accent2">
                  <a:lumMod val="75000"/>
                </a:schemeClr>
              </a:solidFill>
            </a:endParaRPr>
          </a:p>
        </p:txBody>
      </p:sp>
      <p:pic>
        <p:nvPicPr>
          <p:cNvPr id="6" name="صورة 5"/>
          <p:cNvPicPr>
            <a:picLocks noChangeAspect="1"/>
          </p:cNvPicPr>
          <p:nvPr/>
        </p:nvPicPr>
        <p:blipFill>
          <a:blip r:embed="rId2"/>
          <a:srcRect/>
          <a:stretch>
            <a:fillRect/>
          </a:stretch>
        </p:blipFill>
        <p:spPr bwMode="auto">
          <a:xfrm>
            <a:off x="4016375" y="3429000"/>
            <a:ext cx="2316163" cy="669925"/>
          </a:xfrm>
          <a:prstGeom prst="rect">
            <a:avLst/>
          </a:prstGeom>
          <a:noFill/>
          <a:ln w="9525">
            <a:noFill/>
            <a:miter lim="800000"/>
            <a:headEnd/>
            <a:tailEnd/>
          </a:ln>
        </p:spPr>
      </p:pic>
      <p:sp>
        <p:nvSpPr>
          <p:cNvPr id="13" name="عنصر نائب للمحتوى 2"/>
          <p:cNvSpPr txBox="1">
            <a:spLocks/>
          </p:cNvSpPr>
          <p:nvPr/>
        </p:nvSpPr>
        <p:spPr bwMode="auto">
          <a:xfrm>
            <a:off x="195263" y="1600200"/>
            <a:ext cx="9359900" cy="965200"/>
          </a:xfrm>
          <a:prstGeom prst="rect">
            <a:avLst/>
          </a:prstGeom>
          <a:noFill/>
          <a:ln w="9525">
            <a:noFill/>
            <a:miter lim="800000"/>
            <a:headEnd/>
            <a:tailEnd/>
          </a:ln>
        </p:spPr>
        <p:txBody>
          <a:bodyPr/>
          <a:lstStyle/>
          <a:p>
            <a:pPr marL="319088" indent="-319088">
              <a:spcBef>
                <a:spcPts val="700"/>
              </a:spcBef>
              <a:buClr>
                <a:schemeClr val="accent2"/>
              </a:buClr>
              <a:buSzPct val="60000"/>
              <a:buFont typeface="Wingdings" pitchFamily="2" charset="2"/>
              <a:buChar char=""/>
            </a:pPr>
            <a:r>
              <a:rPr lang="ar-SA" sz="2400">
                <a:solidFill>
                  <a:srgbClr val="FF0000"/>
                </a:solidFill>
                <a:latin typeface="Calibri" pitchFamily="34" charset="0"/>
                <a:ea typeface="mohammad bold art 1"/>
                <a:cs typeface="mohammad bold art 1"/>
              </a:rPr>
              <a:t>يوتيوب </a:t>
            </a:r>
            <a:r>
              <a:rPr lang="en-US" sz="2400">
                <a:solidFill>
                  <a:srgbClr val="FF0000"/>
                </a:solidFill>
                <a:latin typeface="Calibri" pitchFamily="34" charset="0"/>
                <a:ea typeface="mohammad bold art 1"/>
                <a:cs typeface="mohammad bold art 1"/>
              </a:rPr>
              <a:t>You Tube</a:t>
            </a:r>
            <a:r>
              <a:rPr lang="ar-SA" sz="2400">
                <a:solidFill>
                  <a:srgbClr val="FF0000"/>
                </a:solidFill>
                <a:latin typeface="Calibri" pitchFamily="34" charset="0"/>
                <a:ea typeface="mohammad bold art 1"/>
                <a:cs typeface="mohammad bold art 1"/>
              </a:rPr>
              <a:t> : </a:t>
            </a:r>
            <a:r>
              <a:rPr lang="ar-SA" sz="2400">
                <a:latin typeface="Calibri" pitchFamily="34" charset="0"/>
                <a:ea typeface="mohammad bold art 1"/>
                <a:cs typeface="mohammad bold art 1"/>
              </a:rPr>
              <a:t>موقع على شبكة الانترنت يسمح للمستخدمين برفع ومشاهدة ومشاركة مقاطع الفيديو بشكل مجاني.</a:t>
            </a:r>
            <a:endParaRPr lang="en-US" sz="2400">
              <a:latin typeface="Calibri" pitchFamily="34" charset="0"/>
              <a:ea typeface="mohammad bold art 1"/>
              <a:cs typeface="mohammad bold art 1"/>
            </a:endParaRPr>
          </a:p>
        </p:txBody>
      </p:sp>
      <p:sp>
        <p:nvSpPr>
          <p:cNvPr id="29701" name="عنصر نائب لرقم الشريحة 4"/>
          <p:cNvSpPr>
            <a:spLocks noGrp="1"/>
          </p:cNvSpPr>
          <p:nvPr>
            <p:ph type="sldNum" sz="quarter" idx="10"/>
          </p:nvPr>
        </p:nvSpPr>
        <p:spPr bwMode="auto">
          <a:noFill/>
          <a:ln>
            <a:miter lim="800000"/>
            <a:headEnd/>
            <a:tailEnd/>
          </a:ln>
        </p:spPr>
        <p:txBody>
          <a:bodyPr/>
          <a:lstStyle/>
          <a:p>
            <a:fld id="{87F7AD5E-E397-4CFB-83BF-670231131D2A}" type="slidenum">
              <a:rPr lang="ar-SA" smtClean="0">
                <a:cs typeface="Arial" pitchFamily="34" charset="0"/>
              </a:rPr>
              <a:pPr/>
              <a:t>249</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circle(in)">
                                      <p:cBhvr>
                                        <p:cTn id="13" dur="20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1000"/>
                                  </p:stCondLst>
                                  <p:childTnLst>
                                    <p:set>
                                      <p:cBhvr>
                                        <p:cTn id="17" dur="1" fill="hold">
                                          <p:stCondLst>
                                            <p:cond delay="0"/>
                                          </p:stCondLst>
                                        </p:cTn>
                                        <p:tgtEl>
                                          <p:spTgt spid="6"/>
                                        </p:tgtEl>
                                        <p:attrNameLst>
                                          <p:attrName>style.visibility</p:attrName>
                                        </p:attrNameLst>
                                      </p:cBhvr>
                                      <p:to>
                                        <p:strVal val="visible"/>
                                      </p:to>
                                    </p:set>
                                    <p:animEffect transition="in" filter="circle(out)">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486775" cy="1143000"/>
          </a:xfrm>
        </p:spPr>
        <p:txBody>
          <a:bodyPr>
            <a:normAutofit fontScale="90000"/>
          </a:bodyPr>
          <a:lstStyle/>
          <a:p>
            <a:pPr algn="ctr" rtl="1" eaLnBrk="1" hangingPunct="1">
              <a:defRPr/>
            </a:pPr>
            <a:r>
              <a:rPr lang="ar-SA" b="1" dirty="0" smtClean="0">
                <a:solidFill>
                  <a:schemeClr val="accent2">
                    <a:lumMod val="75000"/>
                  </a:schemeClr>
                </a:solidFill>
              </a:rPr>
              <a:t>استخدامات </a:t>
            </a:r>
            <a:r>
              <a:rPr lang="ar-SA" b="1" dirty="0" err="1" smtClean="0">
                <a:solidFill>
                  <a:schemeClr val="accent2">
                    <a:lumMod val="75000"/>
                  </a:schemeClr>
                </a:solidFill>
              </a:rPr>
              <a:t>يوتيوب</a:t>
            </a:r>
            <a:r>
              <a:rPr lang="ar-SA" b="1" dirty="0" smtClean="0">
                <a:solidFill>
                  <a:schemeClr val="accent2">
                    <a:lumMod val="75000"/>
                  </a:schemeClr>
                </a:solidFill>
              </a:rPr>
              <a:t> </a:t>
            </a:r>
            <a:r>
              <a:rPr lang="en-US" dirty="0" smtClean="0">
                <a:solidFill>
                  <a:srgbClr val="FF0000"/>
                </a:solidFill>
                <a:cs typeface="mohammad bold art 1" pitchFamily="2" charset="-78"/>
              </a:rPr>
              <a:t>You Tube</a:t>
            </a:r>
            <a:r>
              <a:rPr lang="ar-SA" dirty="0" smtClean="0">
                <a:solidFill>
                  <a:srgbClr val="FF0000"/>
                </a:solidFill>
                <a:cs typeface="mohammad bold art 1" pitchFamily="2" charset="-78"/>
              </a:rPr>
              <a:t> </a:t>
            </a:r>
            <a:r>
              <a:rPr lang="ar-SA" b="1" dirty="0" smtClean="0">
                <a:solidFill>
                  <a:schemeClr val="accent2">
                    <a:lumMod val="75000"/>
                  </a:schemeClr>
                </a:solidFill>
              </a:rPr>
              <a:t>في التعليم </a:t>
            </a:r>
            <a:r>
              <a:rPr lang="en-US" b="1" dirty="0" smtClean="0">
                <a:solidFill>
                  <a:schemeClr val="accent2"/>
                </a:solidFill>
              </a:rPr>
              <a:t/>
            </a:r>
            <a:br>
              <a:rPr lang="en-US" b="1" dirty="0" smtClean="0">
                <a:solidFill>
                  <a:schemeClr val="accent2"/>
                </a:solidFill>
              </a:rPr>
            </a:br>
            <a:endParaRPr lang="en-US" b="1" dirty="0">
              <a:solidFill>
                <a:schemeClr val="accent2">
                  <a:lumMod val="75000"/>
                </a:schemeClr>
              </a:solidFill>
            </a:endParaRPr>
          </a:p>
        </p:txBody>
      </p:sp>
      <p:sp>
        <p:nvSpPr>
          <p:cNvPr id="5" name="Rectangle 2"/>
          <p:cNvSpPr txBox="1">
            <a:spLocks noChangeArrowheads="1"/>
          </p:cNvSpPr>
          <p:nvPr/>
        </p:nvSpPr>
        <p:spPr>
          <a:xfrm>
            <a:off x="495300" y="1754188"/>
            <a:ext cx="8915400" cy="1143000"/>
          </a:xfrm>
          <a:prstGeom prst="rect">
            <a:avLst/>
          </a:prstGeom>
        </p:spPr>
        <p:txBody>
          <a:bodyPr anchor="ctr">
            <a:normAutofit/>
          </a:bodyPr>
          <a:lstStyle/>
          <a:p>
            <a:pPr algn="l" fontAlgn="auto">
              <a:spcAft>
                <a:spcPts val="0"/>
              </a:spcAft>
              <a:defRPr/>
            </a:pPr>
            <a:endParaRPr lang="en-US" sz="4400" b="1" dirty="0">
              <a:solidFill>
                <a:schemeClr val="accent2"/>
              </a:solidFill>
              <a:latin typeface="+mj-lt"/>
              <a:ea typeface="+mj-ea"/>
              <a:cs typeface="+mj-cs"/>
            </a:endParaRPr>
          </a:p>
        </p:txBody>
      </p:sp>
      <p:sp>
        <p:nvSpPr>
          <p:cNvPr id="30724" name="Rectangle 3"/>
          <p:cNvSpPr txBox="1">
            <a:spLocks noChangeArrowheads="1"/>
          </p:cNvSpPr>
          <p:nvPr/>
        </p:nvSpPr>
        <p:spPr bwMode="auto">
          <a:xfrm>
            <a:off x="495300" y="1773238"/>
            <a:ext cx="8915400" cy="2722562"/>
          </a:xfrm>
          <a:prstGeom prst="rect">
            <a:avLst/>
          </a:prstGeom>
          <a:noFill/>
          <a:ln w="9525">
            <a:noFill/>
            <a:miter lim="800000"/>
            <a:headEnd/>
            <a:tailEnd/>
          </a:ln>
        </p:spPr>
        <p:txBody>
          <a:bodyPr/>
          <a:lstStyle/>
          <a:p>
            <a:pPr marL="319088" indent="-319088">
              <a:lnSpc>
                <a:spcPct val="150000"/>
              </a:lnSpc>
              <a:spcBef>
                <a:spcPts val="700"/>
              </a:spcBef>
              <a:buClr>
                <a:schemeClr val="accent2"/>
              </a:buClr>
              <a:buSzPct val="60000"/>
              <a:buFont typeface="Wingdings" pitchFamily="2" charset="2"/>
              <a:buChar char=""/>
            </a:pPr>
            <a:r>
              <a:rPr lang="ar-SA" sz="2400">
                <a:ea typeface="mohammad bold art 1"/>
                <a:cs typeface="mohammad bold art 1"/>
              </a:rPr>
              <a:t>نقل المحاضرات و المؤتمرات. </a:t>
            </a:r>
            <a:endParaRPr lang="en-US" sz="2400">
              <a:ea typeface="mohammad bold art 1"/>
              <a:cs typeface="mohammad bold art 1"/>
            </a:endParaRPr>
          </a:p>
          <a:p>
            <a:pPr marL="319088" indent="-319088">
              <a:lnSpc>
                <a:spcPct val="150000"/>
              </a:lnSpc>
              <a:spcBef>
                <a:spcPts val="700"/>
              </a:spcBef>
              <a:buClr>
                <a:schemeClr val="accent2"/>
              </a:buClr>
              <a:buSzPct val="60000"/>
              <a:buFont typeface="Wingdings" pitchFamily="2" charset="2"/>
              <a:buChar char=""/>
            </a:pPr>
            <a:r>
              <a:rPr lang="ar-SA" sz="2400">
                <a:ea typeface="mohammad bold art 1"/>
                <a:cs typeface="mohammad bold art 1"/>
              </a:rPr>
              <a:t>إنشاء قناة لكل مادة تحتوي على مقاطع متعلقة بالمادة. </a:t>
            </a:r>
            <a:endParaRPr lang="en-US" sz="2400">
              <a:ea typeface="mohammad bold art 1"/>
              <a:cs typeface="mohammad bold art 1"/>
            </a:endParaRPr>
          </a:p>
          <a:p>
            <a:pPr marL="319088" indent="-319088">
              <a:lnSpc>
                <a:spcPct val="150000"/>
              </a:lnSpc>
              <a:spcBef>
                <a:spcPts val="700"/>
              </a:spcBef>
              <a:buClr>
                <a:schemeClr val="accent2"/>
              </a:buClr>
              <a:buSzPct val="60000"/>
              <a:buFont typeface="Wingdings" pitchFamily="2" charset="2"/>
              <a:buChar char=""/>
            </a:pPr>
            <a:r>
              <a:rPr lang="ar-SA" sz="2400">
                <a:ea typeface="mohammad bold art 1"/>
                <a:cs typeface="mohammad bold art 1"/>
              </a:rPr>
              <a:t> كل طالب ينشئ له قناة يعرض فيه ما أنتجه أو أعجبه من المقاطع المتصلة بالمادة. </a:t>
            </a:r>
            <a:endParaRPr lang="en-US" sz="2400">
              <a:ea typeface="mohammad bold art 1"/>
              <a:cs typeface="mohammad bold art 1"/>
            </a:endParaRPr>
          </a:p>
        </p:txBody>
      </p:sp>
      <p:sp>
        <p:nvSpPr>
          <p:cNvPr id="30725" name="عنصر نائب لرقم الشريحة 5"/>
          <p:cNvSpPr>
            <a:spLocks noGrp="1"/>
          </p:cNvSpPr>
          <p:nvPr>
            <p:ph type="sldNum" sz="quarter" idx="10"/>
          </p:nvPr>
        </p:nvSpPr>
        <p:spPr bwMode="auto">
          <a:noFill/>
          <a:ln>
            <a:miter lim="800000"/>
            <a:headEnd/>
            <a:tailEnd/>
          </a:ln>
        </p:spPr>
        <p:txBody>
          <a:bodyPr/>
          <a:lstStyle/>
          <a:p>
            <a:fld id="{847F8872-31F7-484A-9E58-4FFF383315C5}" type="slidenum">
              <a:rPr lang="ar-SA" smtClean="0">
                <a:cs typeface="Arial" pitchFamily="34" charset="0"/>
              </a:rPr>
              <a:pPr/>
              <a:t>250</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486775" cy="1143000"/>
          </a:xfrm>
        </p:spPr>
        <p:txBody>
          <a:bodyPr>
            <a:normAutofit/>
          </a:bodyPr>
          <a:lstStyle/>
          <a:p>
            <a:pPr algn="ctr" eaLnBrk="1" hangingPunct="1">
              <a:defRPr/>
            </a:pPr>
            <a:r>
              <a:rPr lang="ar-SA" b="1" dirty="0">
                <a:solidFill>
                  <a:schemeClr val="accent2">
                    <a:lumMod val="75000"/>
                  </a:schemeClr>
                </a:solidFill>
              </a:rPr>
              <a:t>خدمات </a:t>
            </a:r>
            <a:r>
              <a:rPr lang="en-US" b="1" dirty="0">
                <a:solidFill>
                  <a:schemeClr val="accent2">
                    <a:lumMod val="75000"/>
                  </a:schemeClr>
                </a:solidFill>
              </a:rPr>
              <a:t>Web 2.0</a:t>
            </a:r>
            <a:r>
              <a:rPr lang="ar-SA" b="1" dirty="0">
                <a:solidFill>
                  <a:schemeClr val="accent2">
                    <a:lumMod val="75000"/>
                  </a:schemeClr>
                </a:solidFill>
              </a:rPr>
              <a:t> :</a:t>
            </a:r>
            <a:endParaRPr lang="en-US" b="1" dirty="0">
              <a:solidFill>
                <a:schemeClr val="accent2">
                  <a:lumMod val="75000"/>
                </a:schemeClr>
              </a:solidFill>
            </a:endParaRPr>
          </a:p>
        </p:txBody>
      </p:sp>
      <p:pic>
        <p:nvPicPr>
          <p:cNvPr id="7" name="صورة 6"/>
          <p:cNvPicPr>
            <a:picLocks noChangeAspect="1"/>
          </p:cNvPicPr>
          <p:nvPr/>
        </p:nvPicPr>
        <p:blipFill>
          <a:blip r:embed="rId2"/>
          <a:srcRect/>
          <a:stretch>
            <a:fillRect/>
          </a:stretch>
        </p:blipFill>
        <p:spPr bwMode="auto">
          <a:xfrm>
            <a:off x="4406900" y="3284538"/>
            <a:ext cx="1817688" cy="1116012"/>
          </a:xfrm>
          <a:prstGeom prst="rect">
            <a:avLst/>
          </a:prstGeom>
          <a:noFill/>
          <a:ln w="9525">
            <a:noFill/>
            <a:miter lim="800000"/>
            <a:headEnd/>
            <a:tailEnd/>
          </a:ln>
        </p:spPr>
      </p:pic>
      <p:sp>
        <p:nvSpPr>
          <p:cNvPr id="15" name="عنصر نائب للمحتوى 2"/>
          <p:cNvSpPr txBox="1">
            <a:spLocks/>
          </p:cNvSpPr>
          <p:nvPr/>
        </p:nvSpPr>
        <p:spPr bwMode="auto">
          <a:xfrm>
            <a:off x="1130300" y="1595438"/>
            <a:ext cx="7569200" cy="969962"/>
          </a:xfrm>
          <a:prstGeom prst="rect">
            <a:avLst/>
          </a:prstGeom>
          <a:noFill/>
          <a:ln w="9525">
            <a:noFill/>
            <a:miter lim="800000"/>
            <a:headEnd/>
            <a:tailEnd/>
          </a:ln>
        </p:spPr>
        <p:txBody>
          <a:bodyPr/>
          <a:lstStyle/>
          <a:p>
            <a:pPr marL="319088" indent="-319088">
              <a:spcBef>
                <a:spcPts val="700"/>
              </a:spcBef>
              <a:buClr>
                <a:schemeClr val="accent2"/>
              </a:buClr>
              <a:buSzPct val="60000"/>
              <a:buFont typeface="Wingdings" pitchFamily="2" charset="2"/>
              <a:buChar char=""/>
            </a:pPr>
            <a:r>
              <a:rPr lang="ar-SA" sz="2400">
                <a:solidFill>
                  <a:srgbClr val="FF0000"/>
                </a:solidFill>
                <a:latin typeface="Calibri" pitchFamily="34" charset="0"/>
                <a:ea typeface="mohammad bold art 1"/>
                <a:cs typeface="mohammad bold art 1"/>
              </a:rPr>
              <a:t>الفيس بوك</a:t>
            </a:r>
            <a:r>
              <a:rPr lang="ar-SA" sz="2400">
                <a:solidFill>
                  <a:srgbClr val="FF0000"/>
                </a:solidFill>
                <a:latin typeface="Calibri" pitchFamily="34" charset="0"/>
              </a:rPr>
              <a:t>: </a:t>
            </a:r>
            <a:r>
              <a:rPr lang="ar-SA" sz="2400">
                <a:latin typeface="Calibri" pitchFamily="34" charset="0"/>
                <a:ea typeface="mohammad bold art 1"/>
                <a:cs typeface="mohammad bold art 1"/>
              </a:rPr>
              <a:t>موقع ويب يعمل على تكوين الاصدقاء، ويساعدهم على تبادل المعلومات والصور الشخصية ومقاطع الفيديو والتعليق عليها</a:t>
            </a:r>
            <a:endParaRPr lang="en-US" sz="2400">
              <a:latin typeface="Calibri" pitchFamily="34" charset="0"/>
              <a:ea typeface="mohammad bold art 1"/>
              <a:cs typeface="mohammad bold art 1"/>
            </a:endParaRPr>
          </a:p>
          <a:p>
            <a:pPr marL="319088" indent="-319088">
              <a:spcBef>
                <a:spcPts val="700"/>
              </a:spcBef>
              <a:buClr>
                <a:schemeClr val="accent2"/>
              </a:buClr>
              <a:buSzPct val="60000"/>
              <a:buFont typeface="Wingdings" pitchFamily="2" charset="2"/>
              <a:buChar char=""/>
            </a:pPr>
            <a:endParaRPr lang="en-US">
              <a:latin typeface="Calibri" pitchFamily="34" charset="0"/>
            </a:endParaRPr>
          </a:p>
        </p:txBody>
      </p:sp>
      <p:sp>
        <p:nvSpPr>
          <p:cNvPr id="31749" name="عنصر نائب لرقم الشريحة 4"/>
          <p:cNvSpPr>
            <a:spLocks noGrp="1"/>
          </p:cNvSpPr>
          <p:nvPr>
            <p:ph type="sldNum" sz="quarter" idx="10"/>
          </p:nvPr>
        </p:nvSpPr>
        <p:spPr bwMode="auto">
          <a:noFill/>
          <a:ln>
            <a:miter lim="800000"/>
            <a:headEnd/>
            <a:tailEnd/>
          </a:ln>
        </p:spPr>
        <p:txBody>
          <a:bodyPr/>
          <a:lstStyle/>
          <a:p>
            <a:fld id="{27DCEEB3-A574-4B40-9213-CE4D29457FF6}" type="slidenum">
              <a:rPr lang="ar-SA" smtClean="0">
                <a:cs typeface="Arial" pitchFamily="34" charset="0"/>
              </a:rPr>
              <a:pPr/>
              <a:t>251</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circle(in)">
                                      <p:cBhvr>
                                        <p:cTn id="13" dur="20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1000"/>
                                  </p:stCondLst>
                                  <p:childTnLst>
                                    <p:set>
                                      <p:cBhvr>
                                        <p:cTn id="17" dur="1" fill="hold">
                                          <p:stCondLst>
                                            <p:cond delay="0"/>
                                          </p:stCondLst>
                                        </p:cTn>
                                        <p:tgtEl>
                                          <p:spTgt spid="7"/>
                                        </p:tgtEl>
                                        <p:attrNameLst>
                                          <p:attrName>style.visibility</p:attrName>
                                        </p:attrNameLst>
                                      </p:cBhvr>
                                      <p:to>
                                        <p:strVal val="visible"/>
                                      </p:to>
                                    </p:set>
                                    <p:animEffect transition="in" filter="circle(out)">
                                      <p:cBhvr>
                                        <p:cTn id="1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486775" cy="1143000"/>
          </a:xfrm>
        </p:spPr>
        <p:txBody>
          <a:bodyPr>
            <a:normAutofit fontScale="90000"/>
          </a:bodyPr>
          <a:lstStyle/>
          <a:p>
            <a:pPr algn="ctr" rtl="1" eaLnBrk="1" hangingPunct="1">
              <a:defRPr/>
            </a:pPr>
            <a:r>
              <a:rPr lang="ar-SA" b="1" dirty="0" smtClean="0">
                <a:solidFill>
                  <a:schemeClr val="accent2">
                    <a:lumMod val="75000"/>
                  </a:schemeClr>
                </a:solidFill>
              </a:rPr>
              <a:t>استخدامات </a:t>
            </a:r>
            <a:r>
              <a:rPr lang="ar-SA" b="1" dirty="0" err="1" smtClean="0">
                <a:solidFill>
                  <a:schemeClr val="accent2">
                    <a:lumMod val="75000"/>
                  </a:schemeClr>
                </a:solidFill>
              </a:rPr>
              <a:t>الفيس</a:t>
            </a:r>
            <a:r>
              <a:rPr lang="ar-SA" b="1" dirty="0" smtClean="0">
                <a:solidFill>
                  <a:schemeClr val="accent2">
                    <a:lumMod val="75000"/>
                  </a:schemeClr>
                </a:solidFill>
              </a:rPr>
              <a:t> </a:t>
            </a:r>
            <a:r>
              <a:rPr lang="ar-SA" b="1" dirty="0" err="1" smtClean="0">
                <a:solidFill>
                  <a:schemeClr val="accent2">
                    <a:lumMod val="75000"/>
                  </a:schemeClr>
                </a:solidFill>
              </a:rPr>
              <a:t>بوك</a:t>
            </a:r>
            <a:r>
              <a:rPr lang="ar-SA" b="1" dirty="0" smtClean="0">
                <a:solidFill>
                  <a:schemeClr val="accent2">
                    <a:lumMod val="75000"/>
                  </a:schemeClr>
                </a:solidFill>
              </a:rPr>
              <a:t> في التعليم </a:t>
            </a:r>
            <a:r>
              <a:rPr lang="en-US" b="1" dirty="0" smtClean="0">
                <a:solidFill>
                  <a:schemeClr val="accent2"/>
                </a:solidFill>
              </a:rPr>
              <a:t/>
            </a:r>
            <a:br>
              <a:rPr lang="en-US" b="1" dirty="0" smtClean="0">
                <a:solidFill>
                  <a:schemeClr val="accent2"/>
                </a:solidFill>
              </a:rPr>
            </a:br>
            <a:endParaRPr lang="en-US" b="1" dirty="0">
              <a:solidFill>
                <a:schemeClr val="accent2">
                  <a:lumMod val="75000"/>
                </a:schemeClr>
              </a:solidFill>
            </a:endParaRPr>
          </a:p>
        </p:txBody>
      </p:sp>
      <p:sp>
        <p:nvSpPr>
          <p:cNvPr id="6" name="Rectangle 2"/>
          <p:cNvSpPr txBox="1">
            <a:spLocks noChangeArrowheads="1"/>
          </p:cNvSpPr>
          <p:nvPr/>
        </p:nvSpPr>
        <p:spPr>
          <a:xfrm>
            <a:off x="495300" y="1538288"/>
            <a:ext cx="8915400" cy="1143000"/>
          </a:xfrm>
          <a:prstGeom prst="rect">
            <a:avLst/>
          </a:prstGeom>
        </p:spPr>
        <p:txBody>
          <a:bodyPr anchor="ctr">
            <a:normAutofit/>
          </a:bodyPr>
          <a:lstStyle/>
          <a:p>
            <a:pPr algn="l" fontAlgn="auto">
              <a:spcAft>
                <a:spcPts val="0"/>
              </a:spcAft>
              <a:defRPr/>
            </a:pPr>
            <a:endParaRPr lang="en-US" sz="4400" b="1" dirty="0">
              <a:solidFill>
                <a:schemeClr val="accent2"/>
              </a:solidFill>
              <a:latin typeface="+mj-lt"/>
              <a:ea typeface="+mj-ea"/>
              <a:cs typeface="+mj-cs"/>
            </a:endParaRPr>
          </a:p>
        </p:txBody>
      </p:sp>
      <p:sp>
        <p:nvSpPr>
          <p:cNvPr id="8" name="Rectangle 3"/>
          <p:cNvSpPr txBox="1">
            <a:spLocks noChangeArrowheads="1"/>
          </p:cNvSpPr>
          <p:nvPr/>
        </p:nvSpPr>
        <p:spPr>
          <a:xfrm>
            <a:off x="484188" y="1628775"/>
            <a:ext cx="8915400" cy="4162425"/>
          </a:xfrm>
          <a:prstGeom prst="rect">
            <a:avLst/>
          </a:prstGeom>
        </p:spPr>
        <p:txBody>
          <a:bodyPr>
            <a:normAutofit/>
          </a:bodyPr>
          <a:lstStyle/>
          <a:p>
            <a:pPr marL="320040" indent="-320040" fontAlgn="auto">
              <a:lnSpc>
                <a:spcPct val="150000"/>
              </a:lnSpc>
              <a:spcBef>
                <a:spcPts val="700"/>
              </a:spcBef>
              <a:spcAft>
                <a:spcPts val="0"/>
              </a:spcAft>
              <a:buClr>
                <a:schemeClr val="accent2"/>
              </a:buClr>
              <a:buSzPct val="60000"/>
              <a:buFont typeface="Wingdings"/>
              <a:buChar char=""/>
              <a:defRPr/>
            </a:pPr>
            <a:r>
              <a:rPr lang="ar-SA" sz="2000" dirty="0">
                <a:cs typeface="mohammad bold art 1" pitchFamily="2" charset="-78"/>
              </a:rPr>
              <a:t>إنشاء المعلم أو الطالب مجموعة أو صفحة لمادة أو موضوع تعليمي ودعوة الطلاب للمشاركة فيه وتبادل المعلومات, ونشر وتبادل روابط الصفحات المتعلقة بالموضوع أو المادة. </a:t>
            </a:r>
            <a:endParaRPr lang="en-US" sz="2000" dirty="0">
              <a:cs typeface="mohammad bold art 1" pitchFamily="2" charset="-78"/>
            </a:endParaRPr>
          </a:p>
          <a:p>
            <a:pPr marL="320040" indent="-320040" fontAlgn="auto">
              <a:lnSpc>
                <a:spcPct val="150000"/>
              </a:lnSpc>
              <a:spcBef>
                <a:spcPts val="700"/>
              </a:spcBef>
              <a:spcAft>
                <a:spcPts val="0"/>
              </a:spcAft>
              <a:buClr>
                <a:schemeClr val="accent2"/>
              </a:buClr>
              <a:buSzPct val="60000"/>
              <a:buFont typeface="Wingdings"/>
              <a:buChar char=""/>
              <a:defRPr/>
            </a:pPr>
            <a:r>
              <a:rPr lang="ar-SA" sz="2000" dirty="0">
                <a:cs typeface="mohammad bold art 1" pitchFamily="2" charset="-78"/>
              </a:rPr>
              <a:t> نشر الصور ومقاطع الفيديو التعليمية المناسبة للمادة وتبادلها بين الطلاب والمهتمين, والتعليق عليها ومناقشة ما فيها. </a:t>
            </a:r>
            <a:endParaRPr lang="en-US" sz="2000" dirty="0">
              <a:cs typeface="mohammad bold art 1" pitchFamily="2" charset="-78"/>
            </a:endParaRPr>
          </a:p>
          <a:p>
            <a:pPr marL="320040" indent="-320040" fontAlgn="auto">
              <a:lnSpc>
                <a:spcPct val="150000"/>
              </a:lnSpc>
              <a:spcBef>
                <a:spcPts val="700"/>
              </a:spcBef>
              <a:spcAft>
                <a:spcPts val="0"/>
              </a:spcAft>
              <a:buClr>
                <a:schemeClr val="accent2"/>
              </a:buClr>
              <a:buSzPct val="60000"/>
              <a:buFont typeface="Wingdings"/>
              <a:buChar char=""/>
              <a:defRPr/>
            </a:pPr>
            <a:r>
              <a:rPr lang="ar-SA" sz="2000" dirty="0">
                <a:cs typeface="mohammad bold art 1" pitchFamily="2" charset="-78"/>
              </a:rPr>
              <a:t> تكوين صداقات وعلاقات مع المهتمين بمادة أو موضوع تعليمي معين من جميع أنحاء العالم وتبادل المعلومات والخبرات بينهم. </a:t>
            </a:r>
            <a:endParaRPr lang="en-US" sz="2000" dirty="0">
              <a:cs typeface="mohammad bold art 1" pitchFamily="2" charset="-78"/>
            </a:endParaRPr>
          </a:p>
          <a:p>
            <a:pPr marL="320040" indent="-320040" fontAlgn="auto">
              <a:lnSpc>
                <a:spcPct val="150000"/>
              </a:lnSpc>
              <a:spcBef>
                <a:spcPts val="700"/>
              </a:spcBef>
              <a:spcAft>
                <a:spcPts val="0"/>
              </a:spcAft>
              <a:buClr>
                <a:schemeClr val="accent2"/>
              </a:buClr>
              <a:buSzPct val="60000"/>
              <a:buFont typeface="Wingdings"/>
              <a:buChar char=""/>
              <a:defRPr/>
            </a:pPr>
            <a:r>
              <a:rPr lang="ar-SA" sz="2000" dirty="0">
                <a:cs typeface="mohammad bold art 1" pitchFamily="2" charset="-78"/>
              </a:rPr>
              <a:t> استخدامه كوسيلة لاستمرار العلاقة بين الخريجين للاستمرار في التعلم وتطوير الذات في ذات التخصص. </a:t>
            </a:r>
            <a:endParaRPr lang="en-US" sz="2000" dirty="0">
              <a:cs typeface="mohammad bold art 1" pitchFamily="2" charset="-78"/>
            </a:endParaRPr>
          </a:p>
          <a:p>
            <a:pPr marL="320040" indent="-320040" fontAlgn="auto">
              <a:lnSpc>
                <a:spcPct val="150000"/>
              </a:lnSpc>
              <a:spcBef>
                <a:spcPts val="700"/>
              </a:spcBef>
              <a:spcAft>
                <a:spcPts val="0"/>
              </a:spcAft>
              <a:buClr>
                <a:schemeClr val="accent2"/>
              </a:buClr>
              <a:buSzPct val="60000"/>
              <a:buFont typeface="Wingdings"/>
              <a:buChar char=""/>
              <a:defRPr/>
            </a:pPr>
            <a:r>
              <a:rPr lang="ar-SA" dirty="0">
                <a:solidFill>
                  <a:schemeClr val="accent2"/>
                </a:solidFill>
                <a:latin typeface="+mn-lt"/>
                <a:cs typeface="+mn-cs"/>
              </a:rPr>
              <a:t> </a:t>
            </a:r>
            <a:r>
              <a:rPr lang="ar-SA" sz="2000" dirty="0">
                <a:cs typeface="mohammad bold art 1" pitchFamily="2" charset="-78"/>
              </a:rPr>
              <a:t>استخدامه كوسيلة لدعوة الطلاب وغيرهم للمناسبات التعليمية المختلفة. </a:t>
            </a:r>
            <a:endParaRPr lang="en-US" sz="2000" dirty="0">
              <a:cs typeface="mohammad bold art 1" pitchFamily="2" charset="-78"/>
            </a:endParaRPr>
          </a:p>
        </p:txBody>
      </p:sp>
      <p:sp>
        <p:nvSpPr>
          <p:cNvPr id="32773" name="عنصر نائب لرقم الشريحة 4"/>
          <p:cNvSpPr>
            <a:spLocks noGrp="1"/>
          </p:cNvSpPr>
          <p:nvPr>
            <p:ph type="sldNum" sz="quarter" idx="10"/>
          </p:nvPr>
        </p:nvSpPr>
        <p:spPr bwMode="auto">
          <a:noFill/>
          <a:ln>
            <a:miter lim="800000"/>
            <a:headEnd/>
            <a:tailEnd/>
          </a:ln>
        </p:spPr>
        <p:txBody>
          <a:bodyPr/>
          <a:lstStyle/>
          <a:p>
            <a:fld id="{11483D5A-09F9-4779-A82E-145599069C21}" type="slidenum">
              <a:rPr lang="ar-SA" smtClean="0">
                <a:cs typeface="Arial" pitchFamily="34" charset="0"/>
              </a:rPr>
              <a:pPr/>
              <a:t>252</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486775" cy="1143000"/>
          </a:xfrm>
        </p:spPr>
        <p:txBody>
          <a:bodyPr>
            <a:normAutofit/>
          </a:bodyPr>
          <a:lstStyle/>
          <a:p>
            <a:pPr algn="ctr" rtl="1" eaLnBrk="1" hangingPunct="1">
              <a:defRPr/>
            </a:pPr>
            <a:r>
              <a:rPr lang="ar-SA" b="1" dirty="0">
                <a:solidFill>
                  <a:schemeClr val="accent2">
                    <a:lumMod val="75000"/>
                  </a:schemeClr>
                </a:solidFill>
              </a:rPr>
              <a:t>خدمات </a:t>
            </a:r>
            <a:r>
              <a:rPr lang="en-US" b="1" dirty="0">
                <a:solidFill>
                  <a:schemeClr val="accent2">
                    <a:lumMod val="75000"/>
                  </a:schemeClr>
                </a:solidFill>
              </a:rPr>
              <a:t>Web 2.0</a:t>
            </a:r>
            <a:r>
              <a:rPr lang="ar-SA" b="1" dirty="0">
                <a:solidFill>
                  <a:schemeClr val="accent2">
                    <a:lumMod val="75000"/>
                  </a:schemeClr>
                </a:solidFill>
              </a:rPr>
              <a:t> :</a:t>
            </a:r>
            <a:endParaRPr lang="en-US" b="1" dirty="0">
              <a:solidFill>
                <a:schemeClr val="accent2">
                  <a:lumMod val="75000"/>
                </a:schemeClr>
              </a:solidFill>
            </a:endParaRPr>
          </a:p>
        </p:txBody>
      </p:sp>
      <p:sp>
        <p:nvSpPr>
          <p:cNvPr id="16" name="عنصر نائب للمحتوى 2"/>
          <p:cNvSpPr txBox="1">
            <a:spLocks/>
          </p:cNvSpPr>
          <p:nvPr/>
        </p:nvSpPr>
        <p:spPr bwMode="auto">
          <a:xfrm>
            <a:off x="896938" y="1628775"/>
            <a:ext cx="7800975" cy="823913"/>
          </a:xfrm>
          <a:prstGeom prst="rect">
            <a:avLst/>
          </a:prstGeom>
          <a:noFill/>
          <a:ln w="9525">
            <a:noFill/>
            <a:miter lim="800000"/>
            <a:headEnd/>
            <a:tailEnd/>
          </a:ln>
        </p:spPr>
        <p:txBody>
          <a:bodyPr/>
          <a:lstStyle/>
          <a:p>
            <a:pPr marL="319088" indent="-319088">
              <a:spcBef>
                <a:spcPts val="700"/>
              </a:spcBef>
              <a:buClr>
                <a:schemeClr val="accent2"/>
              </a:buClr>
              <a:buSzPct val="60000"/>
              <a:buFont typeface="Wingdings" pitchFamily="2" charset="2"/>
              <a:buChar char=""/>
            </a:pPr>
            <a:r>
              <a:rPr lang="ar-SA" sz="2400">
                <a:solidFill>
                  <a:srgbClr val="FF0000"/>
                </a:solidFill>
                <a:latin typeface="Calibri" pitchFamily="34" charset="0"/>
                <a:ea typeface="mohammad bold art 1"/>
                <a:cs typeface="mohammad bold art 1"/>
              </a:rPr>
              <a:t>المفضلة</a:t>
            </a:r>
            <a:r>
              <a:rPr lang="ar-SA" sz="2400">
                <a:solidFill>
                  <a:srgbClr val="FF0000"/>
                </a:solidFill>
                <a:latin typeface="Calibri" pitchFamily="34" charset="0"/>
              </a:rPr>
              <a:t> </a:t>
            </a:r>
            <a:r>
              <a:rPr lang="ar-SA" sz="2400">
                <a:solidFill>
                  <a:srgbClr val="FF0000"/>
                </a:solidFill>
                <a:latin typeface="Calibri" pitchFamily="34" charset="0"/>
                <a:ea typeface="mohammad bold art 1"/>
                <a:cs typeface="mohammad bold art 1"/>
              </a:rPr>
              <a:t>الاجتماعية: </a:t>
            </a:r>
            <a:r>
              <a:rPr lang="ar-SA" sz="2400">
                <a:latin typeface="Calibri" pitchFamily="34" charset="0"/>
                <a:ea typeface="mohammad bold art 1"/>
                <a:cs typeface="mohammad bold art 1"/>
              </a:rPr>
              <a:t>عبارة عن مواقع تقدم خدمة تخزين عناوين مواقع الانترنت</a:t>
            </a:r>
            <a:endParaRPr lang="en-US" sz="2400">
              <a:latin typeface="Calibri" pitchFamily="34" charset="0"/>
              <a:ea typeface="mohammad bold art 1"/>
              <a:cs typeface="mohammad bold art 1"/>
            </a:endParaRPr>
          </a:p>
        </p:txBody>
      </p:sp>
      <p:pic>
        <p:nvPicPr>
          <p:cNvPr id="3" name="صورة 2"/>
          <p:cNvPicPr>
            <a:picLocks noChangeAspect="1"/>
          </p:cNvPicPr>
          <p:nvPr/>
        </p:nvPicPr>
        <p:blipFill>
          <a:blip r:embed="rId2"/>
          <a:srcRect/>
          <a:stretch>
            <a:fillRect/>
          </a:stretch>
        </p:blipFill>
        <p:spPr bwMode="auto">
          <a:xfrm>
            <a:off x="2884488" y="2781300"/>
            <a:ext cx="4127500" cy="2352675"/>
          </a:xfrm>
          <a:prstGeom prst="rect">
            <a:avLst/>
          </a:prstGeom>
          <a:noFill/>
          <a:ln w="9525">
            <a:noFill/>
            <a:miter lim="800000"/>
            <a:headEnd/>
            <a:tailEnd/>
          </a:ln>
        </p:spPr>
      </p:pic>
      <p:sp>
        <p:nvSpPr>
          <p:cNvPr id="33797" name="عنصر نائب لرقم الشريحة 4"/>
          <p:cNvSpPr>
            <a:spLocks noGrp="1"/>
          </p:cNvSpPr>
          <p:nvPr>
            <p:ph type="sldNum" sz="quarter" idx="10"/>
          </p:nvPr>
        </p:nvSpPr>
        <p:spPr bwMode="auto">
          <a:noFill/>
          <a:ln>
            <a:miter lim="800000"/>
            <a:headEnd/>
            <a:tailEnd/>
          </a:ln>
        </p:spPr>
        <p:txBody>
          <a:bodyPr/>
          <a:lstStyle/>
          <a:p>
            <a:fld id="{D85060AF-A434-411A-8618-6564F0FA45FA}" type="slidenum">
              <a:rPr lang="ar-SA" smtClean="0">
                <a:cs typeface="Arial" pitchFamily="34" charset="0"/>
              </a:rPr>
              <a:pPr/>
              <a:t>253</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circle(in)">
                                      <p:cBhvr>
                                        <p:cTn id="13" dur="20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1000"/>
                                  </p:stCondLst>
                                  <p:childTnLst>
                                    <p:set>
                                      <p:cBhvr>
                                        <p:cTn id="17" dur="1" fill="hold">
                                          <p:stCondLst>
                                            <p:cond delay="0"/>
                                          </p:stCondLst>
                                        </p:cTn>
                                        <p:tgtEl>
                                          <p:spTgt spid="3"/>
                                        </p:tgtEl>
                                        <p:attrNameLst>
                                          <p:attrName>style.visibility</p:attrName>
                                        </p:attrNameLst>
                                      </p:cBhvr>
                                      <p:to>
                                        <p:strVal val="visible"/>
                                      </p:to>
                                    </p:set>
                                    <p:animEffect transition="in" filter="circle(in)">
                                      <p:cBhvr>
                                        <p:cTn id="1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486775" cy="1143000"/>
          </a:xfrm>
        </p:spPr>
        <p:txBody>
          <a:bodyPr>
            <a:normAutofit/>
          </a:bodyPr>
          <a:lstStyle/>
          <a:p>
            <a:pPr algn="ctr" rtl="1" eaLnBrk="1" hangingPunct="1">
              <a:defRPr/>
            </a:pPr>
            <a:r>
              <a:rPr lang="ar-SA" b="1" dirty="0">
                <a:solidFill>
                  <a:schemeClr val="accent2">
                    <a:lumMod val="75000"/>
                  </a:schemeClr>
                </a:solidFill>
              </a:rPr>
              <a:t>خدمات </a:t>
            </a:r>
            <a:r>
              <a:rPr lang="en-US" b="1" dirty="0">
                <a:solidFill>
                  <a:schemeClr val="accent2">
                    <a:lumMod val="75000"/>
                  </a:schemeClr>
                </a:solidFill>
              </a:rPr>
              <a:t>Web 2.0</a:t>
            </a:r>
            <a:r>
              <a:rPr lang="ar-SA" b="1" dirty="0">
                <a:solidFill>
                  <a:schemeClr val="accent2">
                    <a:lumMod val="75000"/>
                  </a:schemeClr>
                </a:solidFill>
              </a:rPr>
              <a:t> :</a:t>
            </a:r>
            <a:endParaRPr lang="en-US" b="1" dirty="0">
              <a:solidFill>
                <a:schemeClr val="accent2">
                  <a:lumMod val="75000"/>
                </a:schemeClr>
              </a:solidFill>
            </a:endParaRPr>
          </a:p>
        </p:txBody>
      </p:sp>
      <p:sp>
        <p:nvSpPr>
          <p:cNvPr id="18" name="عنصر نائب للمحتوى 2"/>
          <p:cNvSpPr txBox="1">
            <a:spLocks/>
          </p:cNvSpPr>
          <p:nvPr/>
        </p:nvSpPr>
        <p:spPr bwMode="auto">
          <a:xfrm>
            <a:off x="1052513" y="1628775"/>
            <a:ext cx="7878762" cy="1152525"/>
          </a:xfrm>
          <a:prstGeom prst="rect">
            <a:avLst/>
          </a:prstGeom>
          <a:noFill/>
          <a:ln w="9525">
            <a:noFill/>
            <a:miter lim="800000"/>
            <a:headEnd/>
            <a:tailEnd/>
          </a:ln>
        </p:spPr>
        <p:txBody>
          <a:bodyPr/>
          <a:lstStyle/>
          <a:p>
            <a:pPr marL="319088" indent="-319088">
              <a:spcBef>
                <a:spcPts val="700"/>
              </a:spcBef>
              <a:buClr>
                <a:schemeClr val="accent2"/>
              </a:buClr>
              <a:buSzPct val="60000"/>
              <a:buFont typeface="Wingdings" pitchFamily="2" charset="2"/>
              <a:buChar char=""/>
            </a:pPr>
            <a:r>
              <a:rPr lang="ar-SA" sz="2400">
                <a:solidFill>
                  <a:srgbClr val="FF0000"/>
                </a:solidFill>
                <a:latin typeface="Calibri" pitchFamily="34" charset="0"/>
                <a:ea typeface="mohammad bold art 1"/>
                <a:cs typeface="mohammad bold art 1"/>
              </a:rPr>
              <a:t>بريد جوجل: </a:t>
            </a:r>
            <a:r>
              <a:rPr lang="ar-SA" sz="2400">
                <a:latin typeface="Calibri" pitchFamily="34" charset="0"/>
                <a:ea typeface="mohammad bold art 1"/>
                <a:cs typeface="mohammad bold art 1"/>
              </a:rPr>
              <a:t>هذا البريد عمل على تلافي العيوب الموجودة في بريد الياهو </a:t>
            </a:r>
            <a:r>
              <a:rPr lang="en-US" sz="2400">
                <a:latin typeface="Calibri" pitchFamily="34" charset="0"/>
                <a:ea typeface="mohammad bold art 1"/>
                <a:cs typeface="mohammad bold art 1"/>
              </a:rPr>
              <a:t>Yahoo</a:t>
            </a:r>
            <a:r>
              <a:rPr lang="ar-SA" sz="2400">
                <a:latin typeface="Calibri" pitchFamily="34" charset="0"/>
                <a:ea typeface="mohammad bold art 1"/>
                <a:cs typeface="mohammad bold art 1"/>
              </a:rPr>
              <a:t> والهوتميل </a:t>
            </a:r>
            <a:r>
              <a:rPr lang="en-US" sz="2400">
                <a:latin typeface="Calibri" pitchFamily="34" charset="0"/>
                <a:ea typeface="mohammad bold art 1"/>
                <a:cs typeface="mohammad bold art 1"/>
              </a:rPr>
              <a:t>Hotmail</a:t>
            </a:r>
            <a:r>
              <a:rPr lang="ar-SA" sz="2400">
                <a:latin typeface="Calibri" pitchFamily="34" charset="0"/>
                <a:ea typeface="mohammad bold art 1"/>
                <a:cs typeface="mohammad bold art 1"/>
              </a:rPr>
              <a:t>، وبريد جوجل يجعل التعامل مع البريد الإلكتروني أكثر تلقائية وتفاعلية</a:t>
            </a:r>
            <a:endParaRPr lang="en-US" sz="2400">
              <a:latin typeface="Calibri" pitchFamily="34" charset="0"/>
              <a:ea typeface="mohammad bold art 1"/>
              <a:cs typeface="mohammad bold art 1"/>
            </a:endParaRPr>
          </a:p>
        </p:txBody>
      </p:sp>
      <p:pic>
        <p:nvPicPr>
          <p:cNvPr id="3" name="صورة 2"/>
          <p:cNvPicPr>
            <a:picLocks noChangeAspect="1"/>
          </p:cNvPicPr>
          <p:nvPr/>
        </p:nvPicPr>
        <p:blipFill>
          <a:blip r:embed="rId2"/>
          <a:srcRect/>
          <a:stretch>
            <a:fillRect/>
          </a:stretch>
        </p:blipFill>
        <p:spPr bwMode="auto">
          <a:xfrm>
            <a:off x="3978275" y="4005263"/>
            <a:ext cx="2027238" cy="936625"/>
          </a:xfrm>
          <a:prstGeom prst="rect">
            <a:avLst/>
          </a:prstGeom>
          <a:noFill/>
          <a:ln w="9525">
            <a:noFill/>
            <a:miter lim="800000"/>
            <a:headEnd/>
            <a:tailEnd/>
          </a:ln>
        </p:spPr>
      </p:pic>
      <p:sp>
        <p:nvSpPr>
          <p:cNvPr id="34821" name="عنصر نائب لرقم الشريحة 4"/>
          <p:cNvSpPr>
            <a:spLocks noGrp="1"/>
          </p:cNvSpPr>
          <p:nvPr>
            <p:ph type="sldNum" sz="quarter" idx="10"/>
          </p:nvPr>
        </p:nvSpPr>
        <p:spPr bwMode="auto">
          <a:noFill/>
          <a:ln>
            <a:miter lim="800000"/>
            <a:headEnd/>
            <a:tailEnd/>
          </a:ln>
        </p:spPr>
        <p:txBody>
          <a:bodyPr/>
          <a:lstStyle/>
          <a:p>
            <a:fld id="{0E085821-448E-458D-AD98-3F261512B2F6}" type="slidenum">
              <a:rPr lang="ar-SA" smtClean="0">
                <a:cs typeface="Arial" pitchFamily="34" charset="0"/>
              </a:rPr>
              <a:pPr/>
              <a:t>254</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circle(in)">
                                      <p:cBhvr>
                                        <p:cTn id="13" dur="20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1000"/>
                                  </p:stCondLst>
                                  <p:childTnLst>
                                    <p:set>
                                      <p:cBhvr>
                                        <p:cTn id="17" dur="1" fill="hold">
                                          <p:stCondLst>
                                            <p:cond delay="0"/>
                                          </p:stCondLst>
                                        </p:cTn>
                                        <p:tgtEl>
                                          <p:spTgt spid="3"/>
                                        </p:tgtEl>
                                        <p:attrNameLst>
                                          <p:attrName>style.visibility</p:attrName>
                                        </p:attrNameLst>
                                      </p:cBhvr>
                                      <p:to>
                                        <p:strVal val="visible"/>
                                      </p:to>
                                    </p:set>
                                    <p:animEffect transition="in" filter="circle(out)">
                                      <p:cBhvr>
                                        <p:cTn id="1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486775" cy="1143000"/>
          </a:xfrm>
        </p:spPr>
        <p:txBody>
          <a:bodyPr>
            <a:normAutofit/>
          </a:bodyPr>
          <a:lstStyle/>
          <a:p>
            <a:pPr algn="ctr" rtl="1" eaLnBrk="1" hangingPunct="1">
              <a:defRPr/>
            </a:pPr>
            <a:r>
              <a:rPr lang="ar-SA" b="1" dirty="0">
                <a:solidFill>
                  <a:schemeClr val="accent2">
                    <a:lumMod val="75000"/>
                  </a:schemeClr>
                </a:solidFill>
              </a:rPr>
              <a:t>خدمات </a:t>
            </a:r>
            <a:r>
              <a:rPr lang="en-US" b="1" dirty="0">
                <a:solidFill>
                  <a:schemeClr val="accent2">
                    <a:lumMod val="75000"/>
                  </a:schemeClr>
                </a:solidFill>
              </a:rPr>
              <a:t>Web 2.0</a:t>
            </a:r>
            <a:r>
              <a:rPr lang="ar-SA" b="1" dirty="0">
                <a:solidFill>
                  <a:schemeClr val="accent2">
                    <a:lumMod val="75000"/>
                  </a:schemeClr>
                </a:solidFill>
              </a:rPr>
              <a:t> :</a:t>
            </a:r>
            <a:endParaRPr lang="en-US" b="1" dirty="0">
              <a:solidFill>
                <a:schemeClr val="accent2">
                  <a:lumMod val="75000"/>
                </a:schemeClr>
              </a:solidFill>
            </a:endParaRPr>
          </a:p>
        </p:txBody>
      </p:sp>
      <p:sp>
        <p:nvSpPr>
          <p:cNvPr id="19" name="عنصر نائب للمحتوى 2"/>
          <p:cNvSpPr txBox="1">
            <a:spLocks/>
          </p:cNvSpPr>
          <p:nvPr/>
        </p:nvSpPr>
        <p:spPr bwMode="auto">
          <a:xfrm>
            <a:off x="974725" y="1628775"/>
            <a:ext cx="8034338" cy="1439863"/>
          </a:xfrm>
          <a:prstGeom prst="rect">
            <a:avLst/>
          </a:prstGeom>
          <a:noFill/>
          <a:ln w="9525">
            <a:noFill/>
            <a:miter lim="800000"/>
            <a:headEnd/>
            <a:tailEnd/>
          </a:ln>
        </p:spPr>
        <p:txBody>
          <a:bodyPr/>
          <a:lstStyle/>
          <a:p>
            <a:pPr marL="319088" indent="-319088">
              <a:spcBef>
                <a:spcPts val="700"/>
              </a:spcBef>
              <a:buClr>
                <a:schemeClr val="accent2"/>
              </a:buClr>
              <a:buSzPct val="60000"/>
              <a:buFont typeface="Wingdings" pitchFamily="2" charset="2"/>
              <a:buChar char=""/>
            </a:pPr>
            <a:r>
              <a:rPr lang="ar-SA" sz="2400">
                <a:solidFill>
                  <a:srgbClr val="FF0000"/>
                </a:solidFill>
                <a:latin typeface="Calibri" pitchFamily="34" charset="0"/>
                <a:ea typeface="mohammad bold art 1"/>
                <a:cs typeface="mohammad bold art 1"/>
              </a:rPr>
              <a:t>الفلكر </a:t>
            </a:r>
            <a:r>
              <a:rPr lang="en-US" sz="2400">
                <a:solidFill>
                  <a:srgbClr val="FF0000"/>
                </a:solidFill>
                <a:latin typeface="Calibri" pitchFamily="34" charset="0"/>
                <a:ea typeface="mohammad bold art 1"/>
                <a:cs typeface="mohammad bold art 1"/>
              </a:rPr>
              <a:t>Flickr</a:t>
            </a:r>
            <a:r>
              <a:rPr lang="ar-SA" sz="2400">
                <a:solidFill>
                  <a:srgbClr val="FF0000"/>
                </a:solidFill>
                <a:latin typeface="Calibri" pitchFamily="34" charset="0"/>
                <a:ea typeface="mohammad bold art 1"/>
                <a:cs typeface="mohammad bold art 1"/>
              </a:rPr>
              <a:t>: </a:t>
            </a:r>
            <a:r>
              <a:rPr lang="ar-SA" sz="2400">
                <a:latin typeface="Calibri" pitchFamily="34" charset="0"/>
                <a:ea typeface="mohammad bold art 1"/>
                <a:cs typeface="mohammad bold art 1"/>
              </a:rPr>
              <a:t>عبارة عن صفحة أو معرض صور شخصي على الانترنت، بحيث يستطيع الاخرون ان يروا صورك التي قمت بتصويرها في هذه الصفحة والتعليق عليها</a:t>
            </a:r>
            <a:endParaRPr lang="en-US" sz="2400">
              <a:latin typeface="Calibri" pitchFamily="34" charset="0"/>
              <a:ea typeface="mohammad bold art 1"/>
              <a:cs typeface="mohammad bold art 1"/>
            </a:endParaRPr>
          </a:p>
        </p:txBody>
      </p:sp>
      <p:pic>
        <p:nvPicPr>
          <p:cNvPr id="3" name="صورة 2"/>
          <p:cNvPicPr>
            <a:picLocks noChangeAspect="1"/>
          </p:cNvPicPr>
          <p:nvPr/>
        </p:nvPicPr>
        <p:blipFill>
          <a:blip r:embed="rId2"/>
          <a:srcRect/>
          <a:stretch>
            <a:fillRect/>
          </a:stretch>
        </p:blipFill>
        <p:spPr bwMode="auto">
          <a:xfrm>
            <a:off x="3548063" y="4003675"/>
            <a:ext cx="3121025" cy="1131888"/>
          </a:xfrm>
          <a:prstGeom prst="rect">
            <a:avLst/>
          </a:prstGeom>
          <a:noFill/>
          <a:ln w="9525">
            <a:noFill/>
            <a:miter lim="800000"/>
            <a:headEnd/>
            <a:tailEnd/>
          </a:ln>
        </p:spPr>
      </p:pic>
      <p:sp>
        <p:nvSpPr>
          <p:cNvPr id="35845" name="عنصر نائب لرقم الشريحة 4"/>
          <p:cNvSpPr>
            <a:spLocks noGrp="1"/>
          </p:cNvSpPr>
          <p:nvPr>
            <p:ph type="sldNum" sz="quarter" idx="10"/>
          </p:nvPr>
        </p:nvSpPr>
        <p:spPr bwMode="auto">
          <a:noFill/>
          <a:ln>
            <a:miter lim="800000"/>
            <a:headEnd/>
            <a:tailEnd/>
          </a:ln>
        </p:spPr>
        <p:txBody>
          <a:bodyPr/>
          <a:lstStyle/>
          <a:p>
            <a:fld id="{229A49D8-4FCD-491F-8B53-688B1315E3A9}" type="slidenum">
              <a:rPr lang="ar-SA" smtClean="0">
                <a:cs typeface="Arial" pitchFamily="34" charset="0"/>
              </a:rPr>
              <a:pPr/>
              <a:t>255</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circle(in)">
                                      <p:cBhvr>
                                        <p:cTn id="13" dur="20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ircle(out)">
                                      <p:cBhvr>
                                        <p:cTn id="1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28600" y="228600"/>
            <a:ext cx="9067800" cy="990600"/>
          </a:xfrm>
        </p:spPr>
        <p:txBody>
          <a:bodyPr>
            <a:normAutofit/>
          </a:bodyPr>
          <a:lstStyle/>
          <a:p>
            <a:pPr rtl="1" eaLnBrk="1" hangingPunct="1">
              <a:defRPr/>
            </a:pPr>
            <a:r>
              <a:rPr lang="ar-SA" sz="3600" b="1" dirty="0">
                <a:solidFill>
                  <a:schemeClr val="accent2">
                    <a:lumMod val="75000"/>
                  </a:schemeClr>
                </a:solidFill>
              </a:rPr>
              <a:t>فوائد استخدام تقنيات وخدمات </a:t>
            </a:r>
            <a:r>
              <a:rPr lang="en-US" sz="3600" b="1" dirty="0">
                <a:solidFill>
                  <a:schemeClr val="accent2">
                    <a:lumMod val="75000"/>
                  </a:schemeClr>
                </a:solidFill>
              </a:rPr>
              <a:t> Web </a:t>
            </a:r>
            <a:r>
              <a:rPr lang="en-US" sz="3600" b="1" dirty="0" smtClean="0">
                <a:solidFill>
                  <a:schemeClr val="accent2">
                    <a:lumMod val="75000"/>
                  </a:schemeClr>
                </a:solidFill>
              </a:rPr>
              <a:t>2.0</a:t>
            </a:r>
            <a:r>
              <a:rPr lang="ar-SA" sz="3600" b="1" dirty="0" smtClean="0">
                <a:solidFill>
                  <a:schemeClr val="accent2">
                    <a:lumMod val="75000"/>
                  </a:schemeClr>
                </a:solidFill>
              </a:rPr>
              <a:t> </a:t>
            </a:r>
            <a:r>
              <a:rPr lang="ar-SA" sz="3600" b="1" dirty="0">
                <a:solidFill>
                  <a:schemeClr val="accent2">
                    <a:lumMod val="75000"/>
                  </a:schemeClr>
                </a:solidFill>
              </a:rPr>
              <a:t>في التعليم:</a:t>
            </a:r>
            <a:endParaRPr lang="en-US" sz="3600" b="1" dirty="0">
              <a:solidFill>
                <a:schemeClr val="accent2">
                  <a:lumMod val="75000"/>
                </a:schemeClr>
              </a:solidFill>
            </a:endParaRPr>
          </a:p>
        </p:txBody>
      </p:sp>
      <p:sp>
        <p:nvSpPr>
          <p:cNvPr id="3" name="عنصر نائب للمحتوى 2"/>
          <p:cNvSpPr>
            <a:spLocks noGrp="1"/>
          </p:cNvSpPr>
          <p:nvPr>
            <p:ph sz="quarter" idx="1"/>
          </p:nvPr>
        </p:nvSpPr>
        <p:spPr>
          <a:xfrm>
            <a:off x="661988" y="1700213"/>
            <a:ext cx="8915400" cy="4014787"/>
          </a:xfrm>
        </p:spPr>
        <p:txBody>
          <a:bodyPr/>
          <a:lstStyle/>
          <a:p>
            <a:pPr marL="514350" indent="-514350" algn="justLow" rtl="1" eaLnBrk="1" hangingPunct="1">
              <a:buFont typeface="Calibri" pitchFamily="34" charset="0"/>
              <a:buAutoNum type="arabicPeriod"/>
            </a:pPr>
            <a:r>
              <a:rPr lang="ar-SA" smtClean="0">
                <a:ea typeface="mohammad bold art 1"/>
                <a:cs typeface="mohammad bold art 1"/>
              </a:rPr>
              <a:t>قدرتها على تعزيز و زيادة التعاون, وتمكين الطالب بوصفه منتجاً.</a:t>
            </a:r>
            <a:endParaRPr lang="en-US" smtClean="0">
              <a:ea typeface="mohammad bold art 1"/>
              <a:cs typeface="mohammad bold art 1"/>
            </a:endParaRPr>
          </a:p>
          <a:p>
            <a:pPr marL="514350" indent="-514350" algn="justLow" rtl="1" eaLnBrk="1" hangingPunct="1">
              <a:buFont typeface="Calibri" pitchFamily="34" charset="0"/>
              <a:buAutoNum type="arabicPeriod"/>
            </a:pPr>
            <a:r>
              <a:rPr lang="ar-SA" smtClean="0">
                <a:ea typeface="mohammad bold art 1"/>
                <a:cs typeface="mohammad bold art 1"/>
              </a:rPr>
              <a:t>تعزز الضبط الذاتي من خلال متعلمين ذاتيين ناجحين في مهام مختلفة وبيئات متنوعة.</a:t>
            </a:r>
            <a:endParaRPr lang="en-US" smtClean="0">
              <a:ea typeface="mohammad bold art 1"/>
              <a:cs typeface="mohammad bold art 1"/>
            </a:endParaRPr>
          </a:p>
          <a:p>
            <a:pPr marL="514350" indent="-514350" algn="justLow" rtl="1" eaLnBrk="1" hangingPunct="1">
              <a:buFont typeface="Calibri" pitchFamily="34" charset="0"/>
              <a:buAutoNum type="arabicPeriod"/>
            </a:pPr>
            <a:r>
              <a:rPr lang="ar-SA" smtClean="0">
                <a:ea typeface="mohammad bold art 1"/>
                <a:cs typeface="mohammad bold art 1"/>
              </a:rPr>
              <a:t>القدرة على اجتذاب المتعلمين الذين لا يميلون للتعلم النظامي.</a:t>
            </a:r>
            <a:endParaRPr lang="en-US" smtClean="0">
              <a:ea typeface="mohammad bold art 1"/>
              <a:cs typeface="mohammad bold art 1"/>
            </a:endParaRPr>
          </a:p>
          <a:p>
            <a:pPr marL="514350" indent="-514350" algn="justLow" rtl="1" eaLnBrk="1" hangingPunct="1">
              <a:buFont typeface="Calibri" pitchFamily="34" charset="0"/>
              <a:buAutoNum type="arabicPeriod"/>
            </a:pPr>
            <a:r>
              <a:rPr lang="ar-SA" smtClean="0">
                <a:ea typeface="mohammad bold art 1"/>
                <a:cs typeface="mohammad bold art 1"/>
              </a:rPr>
              <a:t>إدراك المفاهيم بفاعلية أكبر من خلال الأنشطة المساعدة.</a:t>
            </a:r>
          </a:p>
          <a:p>
            <a:pPr marL="514350" indent="-514350" algn="justLow" rtl="1" eaLnBrk="1" hangingPunct="1">
              <a:buFont typeface="Calibri" pitchFamily="34" charset="0"/>
              <a:buAutoNum type="arabicPeriod"/>
            </a:pPr>
            <a:r>
              <a:rPr lang="ar-SA" smtClean="0">
                <a:ea typeface="mohammad bold art 1"/>
                <a:cs typeface="mohammad bold art 1"/>
              </a:rPr>
              <a:t>إتاحة الفرصة للمستخدم في بناء محتوى الانترنت</a:t>
            </a:r>
            <a:endParaRPr lang="en-US" smtClean="0">
              <a:ea typeface="mohammad bold art 1"/>
              <a:cs typeface="mohammad bold art 1"/>
            </a:endParaRPr>
          </a:p>
        </p:txBody>
      </p:sp>
      <p:sp>
        <p:nvSpPr>
          <p:cNvPr id="36868" name="عنصر نائب لرقم الشريحة 3"/>
          <p:cNvSpPr>
            <a:spLocks noGrp="1"/>
          </p:cNvSpPr>
          <p:nvPr>
            <p:ph type="sldNum" sz="quarter" idx="10"/>
          </p:nvPr>
        </p:nvSpPr>
        <p:spPr bwMode="auto">
          <a:noFill/>
          <a:ln>
            <a:miter lim="800000"/>
            <a:headEnd/>
            <a:tailEnd/>
          </a:ln>
        </p:spPr>
        <p:txBody>
          <a:bodyPr/>
          <a:lstStyle/>
          <a:p>
            <a:fld id="{B3F2BE77-AC0C-4B14-99B5-7132EB880734}" type="slidenum">
              <a:rPr lang="ar-SA" smtClean="0">
                <a:cs typeface="Arial" pitchFamily="34" charset="0"/>
              </a:rPr>
              <a:pPr/>
              <a:t>256</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circle(in)">
                                      <p:cBhvr>
                                        <p:cTn id="20" dur="2000"/>
                                        <p:tgtEl>
                                          <p:spTgt spid="3">
                                            <p:txEl>
                                              <p:pRg st="2" end="2"/>
                                            </p:txEl>
                                          </p:spTgt>
                                        </p:tgtEl>
                                      </p:cBhvr>
                                    </p:animEffect>
                                  </p:childTnLst>
                                </p:cTn>
                              </p:par>
                              <p:par>
                                <p:cTn id="21" presetID="6" presetClass="entr" presetSubtype="16"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circle(in)">
                                      <p:cBhvr>
                                        <p:cTn id="23" dur="2000"/>
                                        <p:tgtEl>
                                          <p:spTgt spid="3">
                                            <p:txEl>
                                              <p:pRg st="3" end="3"/>
                                            </p:txEl>
                                          </p:spTgt>
                                        </p:tgtEl>
                                      </p:cBhvr>
                                    </p:animEffect>
                                  </p:childTnLst>
                                </p:cTn>
                              </p:par>
                              <p:par>
                                <p:cTn id="24" presetID="6" presetClass="entr" presetSubtype="16"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circle(in)">
                                      <p:cBhvr>
                                        <p:cTn id="26"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1963" y="274638"/>
            <a:ext cx="9215437" cy="1143000"/>
          </a:xfrm>
        </p:spPr>
        <p:txBody>
          <a:bodyPr>
            <a:normAutofit/>
          </a:bodyPr>
          <a:lstStyle/>
          <a:p>
            <a:pPr algn="l" rtl="1" eaLnBrk="1" hangingPunct="1">
              <a:defRPr/>
            </a:pPr>
            <a:r>
              <a:rPr lang="ar-SA" sz="3200" b="1" dirty="0">
                <a:solidFill>
                  <a:schemeClr val="accent2">
                    <a:lumMod val="75000"/>
                  </a:schemeClr>
                </a:solidFill>
              </a:rPr>
              <a:t>العوائق والمخاطر المحتملة من استخدام </a:t>
            </a:r>
            <a:r>
              <a:rPr lang="en-US" sz="3200" b="1" dirty="0">
                <a:solidFill>
                  <a:schemeClr val="accent2">
                    <a:lumMod val="75000"/>
                  </a:schemeClr>
                </a:solidFill>
              </a:rPr>
              <a:t>Web 2.0</a:t>
            </a:r>
            <a:r>
              <a:rPr lang="ar-SA" sz="3200" b="1" dirty="0">
                <a:solidFill>
                  <a:schemeClr val="accent2">
                    <a:lumMod val="75000"/>
                  </a:schemeClr>
                </a:solidFill>
              </a:rPr>
              <a:t> في التعليم :</a:t>
            </a:r>
            <a:endParaRPr lang="en-US" sz="3200" b="1" dirty="0">
              <a:solidFill>
                <a:schemeClr val="accent2">
                  <a:lumMod val="75000"/>
                </a:schemeClr>
              </a:solidFill>
            </a:endParaRPr>
          </a:p>
        </p:txBody>
      </p:sp>
      <p:sp>
        <p:nvSpPr>
          <p:cNvPr id="3" name="عنصر نائب للمحتوى 2"/>
          <p:cNvSpPr>
            <a:spLocks noGrp="1"/>
          </p:cNvSpPr>
          <p:nvPr>
            <p:ph sz="quarter" idx="1"/>
          </p:nvPr>
        </p:nvSpPr>
        <p:spPr>
          <a:xfrm>
            <a:off x="350838" y="1700213"/>
            <a:ext cx="9048750" cy="3816350"/>
          </a:xfrm>
        </p:spPr>
        <p:txBody>
          <a:bodyPr/>
          <a:lstStyle/>
          <a:p>
            <a:pPr marL="514350" indent="-514350" algn="justLow" rtl="1" eaLnBrk="1" hangingPunct="1">
              <a:buFont typeface="Calibri" pitchFamily="34" charset="0"/>
              <a:buAutoNum type="arabicPeriod"/>
            </a:pPr>
            <a:r>
              <a:rPr lang="ar-SA" smtClean="0">
                <a:ea typeface="mohammad bold art 1"/>
                <a:cs typeface="mohammad bold art 1"/>
              </a:rPr>
              <a:t>مدى توفر التقنية والمهارات الرقمية.</a:t>
            </a:r>
            <a:endParaRPr lang="en-US" smtClean="0">
              <a:ea typeface="mohammad bold art 1"/>
              <a:cs typeface="mohammad bold art 1"/>
            </a:endParaRPr>
          </a:p>
          <a:p>
            <a:pPr marL="514350" indent="-514350" algn="justLow" rtl="1" eaLnBrk="1" hangingPunct="1">
              <a:buFont typeface="Calibri" pitchFamily="34" charset="0"/>
              <a:buAutoNum type="arabicPeriod"/>
            </a:pPr>
            <a:r>
              <a:rPr lang="ar-SA" smtClean="0">
                <a:ea typeface="mohammad bold art 1"/>
                <a:cs typeface="mohammad bold art 1"/>
              </a:rPr>
              <a:t>المستخدمين من المراهقين ( عرض بيانات شخصية – سلوك التدمير الذاتي)</a:t>
            </a:r>
            <a:endParaRPr lang="en-US" smtClean="0">
              <a:ea typeface="mohammad bold art 1"/>
              <a:cs typeface="mohammad bold art 1"/>
            </a:endParaRPr>
          </a:p>
          <a:p>
            <a:pPr marL="514350" indent="-514350" algn="justLow" rtl="1" eaLnBrk="1" hangingPunct="1">
              <a:buFont typeface="Calibri" pitchFamily="34" charset="0"/>
              <a:buAutoNum type="arabicPeriod"/>
            </a:pPr>
            <a:r>
              <a:rPr lang="ar-SA" smtClean="0">
                <a:ea typeface="mohammad bold art 1"/>
                <a:cs typeface="mohammad bold art 1"/>
              </a:rPr>
              <a:t>فقدان المحتوى في حالة الانتهاء المفاجئ للخدمة.</a:t>
            </a:r>
            <a:endParaRPr lang="en-US" smtClean="0">
              <a:ea typeface="mohammad bold art 1"/>
              <a:cs typeface="mohammad bold art 1"/>
            </a:endParaRPr>
          </a:p>
          <a:p>
            <a:pPr marL="514350" indent="-514350" algn="justLow" rtl="1" eaLnBrk="1" hangingPunct="1">
              <a:buFont typeface="Calibri" pitchFamily="34" charset="0"/>
              <a:buAutoNum type="arabicPeriod"/>
            </a:pPr>
            <a:r>
              <a:rPr lang="ar-SA" smtClean="0">
                <a:ea typeface="mohammad bold art 1"/>
                <a:cs typeface="mohammad bold art 1"/>
              </a:rPr>
              <a:t>فرض رسوم مفاجئة.</a:t>
            </a:r>
            <a:endParaRPr lang="en-US" smtClean="0">
              <a:ea typeface="mohammad bold art 1"/>
              <a:cs typeface="mohammad bold art 1"/>
            </a:endParaRPr>
          </a:p>
        </p:txBody>
      </p:sp>
      <p:sp>
        <p:nvSpPr>
          <p:cNvPr id="37892" name="عنصر نائب لرقم الشريحة 3"/>
          <p:cNvSpPr>
            <a:spLocks noGrp="1"/>
          </p:cNvSpPr>
          <p:nvPr>
            <p:ph type="sldNum" sz="quarter" idx="10"/>
          </p:nvPr>
        </p:nvSpPr>
        <p:spPr bwMode="auto">
          <a:noFill/>
          <a:ln>
            <a:miter lim="800000"/>
            <a:headEnd/>
            <a:tailEnd/>
          </a:ln>
        </p:spPr>
        <p:txBody>
          <a:bodyPr/>
          <a:lstStyle/>
          <a:p>
            <a:fld id="{4045CFAC-B4BE-47CF-B58B-891F3CF6DE0F}" type="slidenum">
              <a:rPr lang="ar-SA" smtClean="0">
                <a:cs typeface="Arial" pitchFamily="34" charset="0"/>
              </a:rPr>
              <a:pPr/>
              <a:t>257</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ircle(in)">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circle(in)">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circle(in)">
                                      <p:cBhvr>
                                        <p:cTn id="2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8"/>
            <a:ext cx="8877300" cy="1752600"/>
          </a:xfrm>
          <a:prstGeom prst="rect">
            <a:avLst/>
          </a:prstGeom>
          <a:noFill/>
          <a:ln w="9525">
            <a:noFill/>
            <a:miter lim="800000"/>
            <a:headEnd/>
            <a:tailEnd/>
          </a:ln>
        </p:spPr>
        <p:txBody>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البرنامج التعليمي </a:t>
            </a:r>
            <a:r>
              <a:rPr lang="ar-SA" sz="4000" b="1" spc="50" dirty="0" err="1"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لباوربوينت</a:t>
            </a: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( 2010)</a:t>
            </a: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14340" name="Slide Number Placeholder 2"/>
          <p:cNvSpPr>
            <a:spLocks noGrp="1"/>
          </p:cNvSpPr>
          <p:nvPr>
            <p:ph type="sldNum" sz="quarter" idx="10"/>
          </p:nvPr>
        </p:nvSpPr>
        <p:spPr bwMode="auto">
          <a:noFill/>
          <a:ln>
            <a:miter lim="800000"/>
            <a:headEnd/>
            <a:tailEnd/>
          </a:ln>
        </p:spPr>
        <p:txBody>
          <a:bodyPr/>
          <a:lstStyle/>
          <a:p>
            <a:fld id="{E07C8295-F586-4EEF-B7E5-29B807F624E9}" type="slidenum">
              <a:rPr lang="ar-SA" smtClean="0">
                <a:cs typeface="Arial" pitchFamily="34" charset="0"/>
              </a:rPr>
              <a:pPr/>
              <a:t>258</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صر نائب لرقم الشريحة 3"/>
          <p:cNvSpPr>
            <a:spLocks noGrp="1"/>
          </p:cNvSpPr>
          <p:nvPr>
            <p:ph type="sldNum" sz="quarter" idx="10"/>
          </p:nvPr>
        </p:nvSpPr>
        <p:spPr bwMode="auto">
          <a:noFill/>
          <a:ln>
            <a:miter lim="800000"/>
            <a:headEnd/>
            <a:tailEnd/>
          </a:ln>
        </p:spPr>
        <p:txBody>
          <a:bodyPr/>
          <a:lstStyle/>
          <a:p>
            <a:fld id="{6BF4ADCC-6513-400B-94B7-49F9C01B7969}" type="slidenum">
              <a:rPr lang="ar-SA" smtClean="0">
                <a:cs typeface="Arial" pitchFamily="34" charset="0"/>
              </a:rPr>
              <a:pPr/>
              <a:t>259</a:t>
            </a:fld>
            <a:endParaRPr lang="en-US" smtClean="0">
              <a:cs typeface="Arial" pitchFamily="34" charset="0"/>
            </a:endParaRPr>
          </a:p>
        </p:txBody>
      </p:sp>
      <p:sp>
        <p:nvSpPr>
          <p:cNvPr id="3" name="Subtitle 2"/>
          <p:cNvSpPr txBox="1">
            <a:spLocks/>
          </p:cNvSpPr>
          <p:nvPr/>
        </p:nvSpPr>
        <p:spPr bwMode="auto">
          <a:xfrm>
            <a:off x="685800" y="1600200"/>
            <a:ext cx="8610600" cy="4267200"/>
          </a:xfrm>
          <a:prstGeom prst="rect">
            <a:avLst/>
          </a:prstGeom>
          <a:noFill/>
          <a:ln w="9525">
            <a:noFill/>
            <a:miter lim="800000"/>
            <a:headEnd/>
            <a:tailEnd/>
          </a:ln>
        </p:spPr>
        <p:txBody>
          <a:bodyPr>
            <a:normAutofit fontScale="92500" lnSpcReduction="10000"/>
          </a:bodyPr>
          <a:lstStyle/>
          <a:p>
            <a:pPr marL="342900" indent="-342900">
              <a:spcBef>
                <a:spcPct val="20000"/>
              </a:spcBef>
              <a:buFont typeface="Arial" pitchFamily="34" charset="0"/>
              <a:buChar char="•"/>
              <a:defRPr/>
            </a:pPr>
            <a:r>
              <a:rPr lang="ar-JO" sz="3200" dirty="0">
                <a:solidFill>
                  <a:srgbClr val="0E478A"/>
                </a:solidFill>
                <a:latin typeface="+mn-lt"/>
                <a:cs typeface="Arial" charset="0"/>
              </a:rPr>
              <a:t>إن برنامج </a:t>
            </a:r>
            <a:r>
              <a:rPr lang="ar-JO" sz="3200" dirty="0" err="1">
                <a:solidFill>
                  <a:srgbClr val="0E478A"/>
                </a:solidFill>
                <a:latin typeface="+mn-lt"/>
                <a:cs typeface="Arial" charset="0"/>
              </a:rPr>
              <a:t>باوربوينت</a:t>
            </a:r>
            <a:r>
              <a:rPr lang="ar-JO" sz="3200" dirty="0">
                <a:solidFill>
                  <a:srgbClr val="0E478A"/>
                </a:solidFill>
                <a:latin typeface="+mn-lt"/>
                <a:cs typeface="Arial" charset="0"/>
              </a:rPr>
              <a:t> 2010 هو الإصدار الثالث عشر من برنامج العروض </a:t>
            </a:r>
            <a:r>
              <a:rPr lang="ar-JO" sz="3200" dirty="0" err="1">
                <a:solidFill>
                  <a:srgbClr val="0E478A"/>
                </a:solidFill>
                <a:latin typeface="+mn-lt"/>
                <a:cs typeface="Arial" charset="0"/>
              </a:rPr>
              <a:t>التقديمية</a:t>
            </a:r>
            <a:r>
              <a:rPr lang="ar-JO" sz="3200" dirty="0">
                <a:solidFill>
                  <a:srgbClr val="0E478A"/>
                </a:solidFill>
                <a:latin typeface="+mn-lt"/>
                <a:cs typeface="Arial" charset="0"/>
              </a:rPr>
              <a:t> لمايكروسوفت. ويمكن استخدامه لإنشاء أي عرض بدءا من عرض شرائح أساسي إلى عرض تقديمي ذاتي التشغيل ويشتمل على فيديو وأصوات مدمجة. </a:t>
            </a:r>
            <a:endParaRPr lang="en-US" sz="3200" dirty="0">
              <a:solidFill>
                <a:srgbClr val="0E478A"/>
              </a:solidFill>
              <a:latin typeface="+mn-lt"/>
              <a:cs typeface="Arial" charset="0"/>
            </a:endParaRPr>
          </a:p>
          <a:p>
            <a:pPr marL="342900" indent="-342900">
              <a:spcBef>
                <a:spcPct val="20000"/>
              </a:spcBef>
              <a:buFont typeface="Arial" pitchFamily="34" charset="0"/>
              <a:buChar char="•"/>
              <a:defRPr/>
            </a:pPr>
            <a:r>
              <a:rPr lang="ar-JO" sz="3200" dirty="0">
                <a:solidFill>
                  <a:srgbClr val="0E478A"/>
                </a:solidFill>
                <a:latin typeface="+mn-lt"/>
                <a:cs typeface="Arial" charset="0"/>
              </a:rPr>
              <a:t>واجهة بديهية قائمة على أساس الشرائط </a:t>
            </a:r>
            <a:endParaRPr lang="en-US" sz="3200" dirty="0">
              <a:solidFill>
                <a:srgbClr val="0E478A"/>
              </a:solidFill>
              <a:latin typeface="+mn-lt"/>
              <a:cs typeface="Arial" charset="0"/>
            </a:endParaRPr>
          </a:p>
          <a:p>
            <a:pPr marL="342900" indent="-342900">
              <a:spcBef>
                <a:spcPct val="20000"/>
              </a:spcBef>
              <a:buFont typeface="Arial" pitchFamily="34" charset="0"/>
              <a:buChar char="•"/>
              <a:defRPr/>
            </a:pPr>
            <a:r>
              <a:rPr lang="ar-JO" sz="3200" dirty="0">
                <a:solidFill>
                  <a:srgbClr val="0E478A"/>
                </a:solidFill>
                <a:latin typeface="+mn-lt"/>
                <a:cs typeface="Arial" charset="0"/>
              </a:rPr>
              <a:t>إنشاء شرائح بالتأشير والنقر والطباعة</a:t>
            </a:r>
            <a:endParaRPr lang="en-US" sz="3200" dirty="0">
              <a:solidFill>
                <a:srgbClr val="0E478A"/>
              </a:solidFill>
              <a:latin typeface="+mn-lt"/>
              <a:cs typeface="Arial" charset="0"/>
            </a:endParaRPr>
          </a:p>
          <a:p>
            <a:pPr marL="342900" indent="-342900">
              <a:spcBef>
                <a:spcPct val="20000"/>
              </a:spcBef>
              <a:buFont typeface="Arial" pitchFamily="34" charset="0"/>
              <a:buChar char="•"/>
              <a:defRPr/>
            </a:pPr>
            <a:r>
              <a:rPr lang="ar-JO" sz="3200" dirty="0">
                <a:solidFill>
                  <a:srgbClr val="0E478A"/>
                </a:solidFill>
                <a:latin typeface="+mn-lt"/>
                <a:cs typeface="Arial" charset="0"/>
              </a:rPr>
              <a:t>سمات مصممة مسبقاً لمساعدتكم على إنشاء عرض تقديمي ذي مظهر مهني </a:t>
            </a:r>
            <a:endParaRPr lang="en-US" sz="3200" dirty="0">
              <a:solidFill>
                <a:srgbClr val="0E478A"/>
              </a:solidFill>
              <a:latin typeface="+mn-lt"/>
              <a:cs typeface="Arial" charset="0"/>
            </a:endParaRPr>
          </a:p>
          <a:p>
            <a:pPr marL="342900" indent="-342900">
              <a:spcBef>
                <a:spcPct val="20000"/>
              </a:spcBef>
              <a:buFont typeface="Arial" pitchFamily="34" charset="0"/>
              <a:buChar char="•"/>
              <a:defRPr/>
            </a:pPr>
            <a:r>
              <a:rPr lang="ar-JO" sz="3200" dirty="0">
                <a:solidFill>
                  <a:srgbClr val="0E478A"/>
                </a:solidFill>
                <a:latin typeface="+mn-lt"/>
                <a:cs typeface="Arial" charset="0"/>
              </a:rPr>
              <a:t>حركات متعة وتسلية ونقل الشرائح</a:t>
            </a:r>
            <a:endParaRPr lang="en-US" sz="3200" dirty="0">
              <a:solidFill>
                <a:srgbClr val="0E478A"/>
              </a:solidFill>
              <a:latin typeface="+mn-lt"/>
              <a:cs typeface="Arial" charset="0"/>
            </a:endParaRPr>
          </a:p>
          <a:p>
            <a:pPr marL="342900" indent="-342900">
              <a:spcBef>
                <a:spcPct val="20000"/>
              </a:spcBef>
              <a:buFont typeface="Arial" pitchFamily="34" charset="0"/>
              <a:buNone/>
              <a:defRPr/>
            </a:pPr>
            <a:endParaRPr lang="ar-SA" sz="3200" dirty="0">
              <a:solidFill>
                <a:srgbClr val="0E478A"/>
              </a:solidFill>
              <a:latin typeface="+mn-lt"/>
              <a:cs typeface="Arial" charset="0"/>
            </a:endParaRPr>
          </a:p>
        </p:txBody>
      </p:sp>
      <p:sp>
        <p:nvSpPr>
          <p:cNvPr id="5" name="مستطيل 4"/>
          <p:cNvSpPr/>
          <p:nvPr/>
        </p:nvSpPr>
        <p:spPr>
          <a:xfrm>
            <a:off x="1828800" y="457200"/>
            <a:ext cx="6705600" cy="461963"/>
          </a:xfrm>
          <a:prstGeom prst="rect">
            <a:avLst/>
          </a:prstGeom>
        </p:spPr>
        <p:txBody>
          <a:bodyPr>
            <a:spAutoFit/>
          </a:bodyPr>
          <a:lstStyle/>
          <a:p>
            <a:pPr marL="342900" indent="-342900">
              <a:spcBef>
                <a:spcPct val="20000"/>
              </a:spcBef>
              <a:defRPr/>
            </a:pPr>
            <a:r>
              <a:rPr lang="ar-SA" sz="2400" b="1" dirty="0">
                <a:solidFill>
                  <a:srgbClr val="0E478A"/>
                </a:solidFill>
                <a:effectLst>
                  <a:outerShdw blurRad="31750" dist="25400" dir="5400000" algn="tl" rotWithShape="0">
                    <a:srgbClr val="000000">
                      <a:alpha val="25000"/>
                    </a:srgbClr>
                  </a:outerShdw>
                </a:effectLst>
              </a:rPr>
              <a:t>ما هو مايكروسوفت أوفيس </a:t>
            </a:r>
            <a:r>
              <a:rPr lang="ar-SA" sz="2400" b="1" dirty="0" err="1">
                <a:solidFill>
                  <a:srgbClr val="0E478A"/>
                </a:solidFill>
                <a:effectLst>
                  <a:outerShdw blurRad="31750" dist="25400" dir="5400000" algn="tl" rotWithShape="0">
                    <a:srgbClr val="000000">
                      <a:alpha val="25000"/>
                    </a:srgbClr>
                  </a:outerShdw>
                </a:effectLst>
              </a:rPr>
              <a:t>باوربوينت</a:t>
            </a:r>
            <a:r>
              <a:rPr lang="ar-SA" sz="2400" b="1" dirty="0">
                <a:solidFill>
                  <a:srgbClr val="0E478A"/>
                </a:solidFill>
                <a:effectLst>
                  <a:outerShdw blurRad="31750" dist="25400" dir="5400000" algn="tl" rotWithShape="0">
                    <a:srgbClr val="000000">
                      <a:alpha val="25000"/>
                    </a:srgbClr>
                  </a:outerShdw>
                </a:effectLst>
              </a:rPr>
              <a:t> </a:t>
            </a:r>
            <a:r>
              <a:rPr lang="en-US" sz="2400" b="1" dirty="0">
                <a:solidFill>
                  <a:srgbClr val="0E478A"/>
                </a:solidFill>
                <a:effectLst>
                  <a:outerShdw blurRad="31750" dist="25400" dir="5400000" algn="tl" rotWithShape="0">
                    <a:srgbClr val="000000">
                      <a:alpha val="25000"/>
                    </a:srgbClr>
                  </a:outerShdw>
                </a:effectLst>
              </a:rPr>
              <a:t>PowerPoint</a:t>
            </a:r>
            <a:r>
              <a:rPr lang="ar-SA" sz="2400" b="1" dirty="0">
                <a:solidFill>
                  <a:srgbClr val="0E478A"/>
                </a:solidFill>
                <a:effectLst>
                  <a:outerShdw blurRad="31750" dist="25400" dir="5400000" algn="tl" rotWithShape="0">
                    <a:srgbClr val="000000">
                      <a:alpha val="25000"/>
                    </a:srgbClr>
                  </a:outerShdw>
                </a:effectLst>
              </a:rPr>
              <a:t> 2010؟</a:t>
            </a:r>
            <a:endParaRPr lang="en-US" sz="2400" b="1" dirty="0">
              <a:solidFill>
                <a:srgbClr val="0E478A"/>
              </a:solidFill>
              <a:effectLst>
                <a:outerShdw blurRad="31750" dist="25400" dir="5400000" algn="tl" rotWithShape="0">
                  <a:srgbClr val="000000">
                    <a:alpha val="25000"/>
                  </a:srgbClr>
                </a:outerShdw>
              </a:effectLst>
            </a:endParaRP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صر نائب لرقم الشريحة 3"/>
          <p:cNvSpPr>
            <a:spLocks noGrp="1"/>
          </p:cNvSpPr>
          <p:nvPr>
            <p:ph type="sldNum" sz="quarter" idx="10"/>
          </p:nvPr>
        </p:nvSpPr>
        <p:spPr bwMode="auto">
          <a:noFill/>
          <a:ln>
            <a:miter lim="800000"/>
            <a:headEnd/>
            <a:tailEnd/>
          </a:ln>
        </p:spPr>
        <p:txBody>
          <a:bodyPr/>
          <a:lstStyle/>
          <a:p>
            <a:fld id="{8814856D-7004-43F9-899F-88D62D6B603D}" type="slidenum">
              <a:rPr lang="ar-SA" smtClean="0">
                <a:cs typeface="Arial" pitchFamily="34" charset="0"/>
              </a:rPr>
              <a:pPr/>
              <a:t>260</a:t>
            </a:fld>
            <a:endParaRPr lang="en-US" smtClean="0">
              <a:cs typeface="Arial" pitchFamily="34" charset="0"/>
            </a:endParaRPr>
          </a:p>
        </p:txBody>
      </p:sp>
      <p:sp>
        <p:nvSpPr>
          <p:cNvPr id="3" name="Title 1"/>
          <p:cNvSpPr txBox="1">
            <a:spLocks/>
          </p:cNvSpPr>
          <p:nvPr/>
        </p:nvSpPr>
        <p:spPr bwMode="auto">
          <a:xfrm>
            <a:off x="609600" y="227013"/>
            <a:ext cx="8763000" cy="839787"/>
          </a:xfrm>
          <a:prstGeom prst="rect">
            <a:avLst/>
          </a:prstGeom>
          <a:noFill/>
          <a:ln w="9525">
            <a:noFill/>
            <a:miter lim="800000"/>
            <a:headEnd/>
            <a:tailEnd/>
          </a:ln>
        </p:spPr>
        <p:txBody>
          <a:bodyPr anchor="ctr"/>
          <a:lstStyle/>
          <a:p>
            <a:pPr algn="justLow">
              <a:defRPr/>
            </a:pPr>
            <a:r>
              <a:rPr lang="ar-SA" sz="2800" dirty="0">
                <a:solidFill>
                  <a:srgbClr val="81AA52"/>
                </a:solidFill>
                <a:latin typeface="+mj-lt"/>
                <a:ea typeface="+mj-ea"/>
                <a:cs typeface="Arial" charset="0"/>
              </a:rPr>
              <a:t>ما هو الجديد في مايكروسوفت أوفيس </a:t>
            </a:r>
            <a:r>
              <a:rPr lang="ar-SA" sz="2800" dirty="0" err="1">
                <a:solidFill>
                  <a:srgbClr val="81AA52"/>
                </a:solidFill>
                <a:latin typeface="+mj-lt"/>
                <a:ea typeface="+mj-ea"/>
                <a:cs typeface="Arial" charset="0"/>
              </a:rPr>
              <a:t>باوربوينت</a:t>
            </a:r>
            <a:r>
              <a:rPr lang="ar-SA" sz="2800" dirty="0">
                <a:solidFill>
                  <a:srgbClr val="81AA52"/>
                </a:solidFill>
                <a:latin typeface="+mj-lt"/>
                <a:ea typeface="+mj-ea"/>
                <a:cs typeface="Arial" charset="0"/>
              </a:rPr>
              <a:t> </a:t>
            </a:r>
            <a:r>
              <a:rPr lang="en-US" sz="2800" dirty="0">
                <a:solidFill>
                  <a:srgbClr val="81AA52"/>
                </a:solidFill>
                <a:latin typeface="+mj-lt"/>
                <a:ea typeface="+mj-ea"/>
                <a:cs typeface="Arial" charset="0"/>
              </a:rPr>
              <a:t>PowerPoint</a:t>
            </a:r>
            <a:r>
              <a:rPr lang="ar-SA" sz="2800" dirty="0">
                <a:solidFill>
                  <a:srgbClr val="81AA52"/>
                </a:solidFill>
                <a:latin typeface="+mj-lt"/>
                <a:ea typeface="+mj-ea"/>
                <a:cs typeface="Arial" charset="0"/>
              </a:rPr>
              <a:t> 2010؟</a:t>
            </a:r>
          </a:p>
        </p:txBody>
      </p:sp>
      <p:sp>
        <p:nvSpPr>
          <p:cNvPr id="5" name="Subtitle 2"/>
          <p:cNvSpPr txBox="1">
            <a:spLocks/>
          </p:cNvSpPr>
          <p:nvPr/>
        </p:nvSpPr>
        <p:spPr bwMode="auto">
          <a:xfrm>
            <a:off x="685800" y="1524000"/>
            <a:ext cx="8839200" cy="3962400"/>
          </a:xfrm>
          <a:prstGeom prst="rect">
            <a:avLst/>
          </a:prstGeom>
          <a:noFill/>
          <a:ln w="9525">
            <a:noFill/>
            <a:miter lim="800000"/>
            <a:headEnd/>
            <a:tailEnd/>
          </a:ln>
        </p:spPr>
        <p:txBody>
          <a:bodyPr>
            <a:normAutofit/>
          </a:bodyPr>
          <a:lstStyle/>
          <a:p>
            <a:pPr marL="342900" indent="-342900" algn="justLow">
              <a:spcBef>
                <a:spcPct val="20000"/>
              </a:spcBef>
              <a:buFont typeface="Wingdings" pitchFamily="2" charset="2"/>
              <a:buChar char="§"/>
              <a:defRPr/>
            </a:pPr>
            <a:r>
              <a:rPr lang="ar-SA" sz="2400" dirty="0">
                <a:solidFill>
                  <a:srgbClr val="0E478A"/>
                </a:solidFill>
                <a:latin typeface="+mn-lt"/>
                <a:cs typeface="Arial" charset="0"/>
              </a:rPr>
              <a:t>يشتمل </a:t>
            </a:r>
            <a:r>
              <a:rPr lang="ar-JO" sz="2400" dirty="0">
                <a:solidFill>
                  <a:srgbClr val="0E478A"/>
                </a:solidFill>
                <a:latin typeface="+mn-lt"/>
                <a:cs typeface="Arial" charset="0"/>
              </a:rPr>
              <a:t>برنامج </a:t>
            </a:r>
            <a:r>
              <a:rPr lang="ar-JO" sz="2400" dirty="0" err="1">
                <a:solidFill>
                  <a:srgbClr val="0E478A"/>
                </a:solidFill>
                <a:latin typeface="+mn-lt"/>
                <a:cs typeface="Arial" charset="0"/>
              </a:rPr>
              <a:t>باوربوينت</a:t>
            </a:r>
            <a:r>
              <a:rPr lang="ar-JO" sz="2400" dirty="0">
                <a:solidFill>
                  <a:srgbClr val="0E478A"/>
                </a:solidFill>
                <a:latin typeface="+mn-lt"/>
                <a:cs typeface="Arial" charset="0"/>
              </a:rPr>
              <a:t> 2010</a:t>
            </a:r>
            <a:r>
              <a:rPr lang="ar-SA" sz="2400" dirty="0">
                <a:solidFill>
                  <a:srgbClr val="0E478A"/>
                </a:solidFill>
                <a:latin typeface="+mn-lt"/>
                <a:cs typeface="Arial" charset="0"/>
              </a:rPr>
              <a:t>على عدد من السمات الجديدة المثيرة، بما في ذلك: </a:t>
            </a:r>
            <a:endParaRPr lang="en-US" sz="2400" dirty="0">
              <a:solidFill>
                <a:srgbClr val="0E478A"/>
              </a:solidFill>
              <a:latin typeface="+mn-lt"/>
              <a:cs typeface="Arial" charset="0"/>
            </a:endParaRPr>
          </a:p>
          <a:p>
            <a:pPr marL="342900" indent="-342900" algn="justLow">
              <a:spcBef>
                <a:spcPct val="20000"/>
              </a:spcBef>
              <a:buFont typeface="Wingdings" pitchFamily="2" charset="2"/>
              <a:buChar char="§"/>
              <a:defRPr/>
            </a:pPr>
            <a:r>
              <a:rPr lang="ar-SA" sz="2400" dirty="0">
                <a:solidFill>
                  <a:srgbClr val="0E478A"/>
                </a:solidFill>
                <a:latin typeface="+mn-lt"/>
                <a:cs typeface="Arial" charset="0"/>
              </a:rPr>
              <a:t>القدرة على جمع الشرائح في أقسام</a:t>
            </a:r>
            <a:endParaRPr lang="en-US" sz="2400" dirty="0">
              <a:solidFill>
                <a:srgbClr val="0E478A"/>
              </a:solidFill>
              <a:latin typeface="+mn-lt"/>
              <a:cs typeface="Arial" charset="0"/>
            </a:endParaRPr>
          </a:p>
          <a:p>
            <a:pPr marL="342900" indent="-342900" algn="justLow">
              <a:spcBef>
                <a:spcPct val="20000"/>
              </a:spcBef>
              <a:buFont typeface="Wingdings" pitchFamily="2" charset="2"/>
              <a:buChar char="§"/>
              <a:defRPr/>
            </a:pPr>
            <a:r>
              <a:rPr lang="ar-SA" sz="2400" dirty="0">
                <a:solidFill>
                  <a:srgbClr val="0E478A"/>
                </a:solidFill>
                <a:latin typeface="+mn-lt"/>
                <a:cs typeface="Arial" charset="0"/>
              </a:rPr>
              <a:t>قائمة أوفيس المعاد تصميمها (المسماة الآن عرض </a:t>
            </a:r>
            <a:r>
              <a:rPr lang="en-US" sz="2400" dirty="0">
                <a:solidFill>
                  <a:srgbClr val="0E478A"/>
                </a:solidFill>
                <a:latin typeface="+mn-lt"/>
                <a:cs typeface="Arial" charset="0"/>
              </a:rPr>
              <a:t>Backstage</a:t>
            </a:r>
            <a:r>
              <a:rPr lang="ar-SA" sz="2400" dirty="0">
                <a:solidFill>
                  <a:srgbClr val="0E478A"/>
                </a:solidFill>
                <a:latin typeface="+mn-lt"/>
                <a:cs typeface="Arial" charset="0"/>
              </a:rPr>
              <a:t> </a:t>
            </a:r>
            <a:r>
              <a:rPr lang="ar-JO" sz="2400" dirty="0">
                <a:solidFill>
                  <a:srgbClr val="0E478A"/>
                </a:solidFill>
                <a:latin typeface="+mn-lt"/>
                <a:cs typeface="Arial" charset="0"/>
              </a:rPr>
              <a:t> </a:t>
            </a:r>
            <a:r>
              <a:rPr lang="ar-SA" sz="2400" dirty="0">
                <a:solidFill>
                  <a:srgbClr val="0E478A"/>
                </a:solidFill>
                <a:latin typeface="+mn-lt"/>
                <a:cs typeface="Arial" charset="0"/>
              </a:rPr>
              <a:t>أو قائمة الملف) </a:t>
            </a:r>
            <a:endParaRPr lang="en-US" sz="2400" dirty="0">
              <a:solidFill>
                <a:srgbClr val="0E478A"/>
              </a:solidFill>
              <a:latin typeface="+mn-lt"/>
              <a:cs typeface="Arial" charset="0"/>
            </a:endParaRPr>
          </a:p>
          <a:p>
            <a:pPr marL="342900" indent="-342900" algn="justLow">
              <a:spcBef>
                <a:spcPct val="20000"/>
              </a:spcBef>
              <a:buFont typeface="Wingdings" pitchFamily="2" charset="2"/>
              <a:buChar char="§"/>
              <a:defRPr/>
            </a:pPr>
            <a:r>
              <a:rPr lang="ar-SA" sz="2400" dirty="0">
                <a:solidFill>
                  <a:srgbClr val="0E478A"/>
                </a:solidFill>
                <a:latin typeface="+mn-lt"/>
                <a:cs typeface="Arial" charset="0"/>
              </a:rPr>
              <a:t>دعم </a:t>
            </a:r>
            <a:r>
              <a:rPr lang="en-US" sz="2400" dirty="0">
                <a:solidFill>
                  <a:srgbClr val="0E478A"/>
                </a:solidFill>
                <a:latin typeface="+mn-lt"/>
                <a:cs typeface="Arial" charset="0"/>
              </a:rPr>
              <a:t>PDF</a:t>
            </a:r>
            <a:r>
              <a:rPr lang="ar-SA" sz="2400" dirty="0">
                <a:solidFill>
                  <a:srgbClr val="0E478A"/>
                </a:solidFill>
                <a:latin typeface="+mn-lt"/>
                <a:cs typeface="Arial" charset="0"/>
              </a:rPr>
              <a:t> محلي (صيغة المستند المتنقل)</a:t>
            </a:r>
            <a:endParaRPr lang="en-US" sz="2400" dirty="0">
              <a:solidFill>
                <a:srgbClr val="0E478A"/>
              </a:solidFill>
              <a:latin typeface="+mn-lt"/>
              <a:cs typeface="Arial" charset="0"/>
            </a:endParaRPr>
          </a:p>
          <a:p>
            <a:pPr marL="342900" indent="-342900" algn="justLow">
              <a:spcBef>
                <a:spcPct val="20000"/>
              </a:spcBef>
              <a:buFont typeface="Wingdings" pitchFamily="2" charset="2"/>
              <a:buChar char="§"/>
              <a:defRPr/>
            </a:pPr>
            <a:r>
              <a:rPr lang="ar-SA" sz="2400" dirty="0">
                <a:solidFill>
                  <a:srgbClr val="0E478A"/>
                </a:solidFill>
                <a:latin typeface="+mn-lt"/>
                <a:cs typeface="Arial" charset="0"/>
              </a:rPr>
              <a:t>سمات وتصاميم جديدة</a:t>
            </a:r>
            <a:endParaRPr lang="en-US" sz="2400" dirty="0">
              <a:solidFill>
                <a:srgbClr val="0E478A"/>
              </a:solidFill>
              <a:latin typeface="+mn-lt"/>
              <a:cs typeface="Arial" charset="0"/>
            </a:endParaRPr>
          </a:p>
          <a:p>
            <a:pPr marL="342900" indent="-342900" algn="justLow">
              <a:spcBef>
                <a:spcPct val="20000"/>
              </a:spcBef>
              <a:buFont typeface="Wingdings" pitchFamily="2" charset="2"/>
              <a:buChar char="§"/>
              <a:defRPr/>
            </a:pPr>
            <a:r>
              <a:rPr lang="ar-SA" sz="2400" dirty="0">
                <a:solidFill>
                  <a:srgbClr val="0E478A"/>
                </a:solidFill>
                <a:latin typeface="+mn-lt"/>
                <a:cs typeface="Arial" charset="0"/>
              </a:rPr>
              <a:t>أدوات صورة محسنة، بما في ذلك التأثيرات الفنية</a:t>
            </a:r>
            <a:endParaRPr lang="en-US" sz="2400" dirty="0">
              <a:solidFill>
                <a:srgbClr val="0E478A"/>
              </a:solidFill>
              <a:latin typeface="+mn-lt"/>
              <a:cs typeface="Arial" charset="0"/>
            </a:endParaRPr>
          </a:p>
          <a:p>
            <a:pPr marL="342900" indent="-342900" algn="justLow">
              <a:spcBef>
                <a:spcPct val="20000"/>
              </a:spcBef>
              <a:buFont typeface="Wingdings" pitchFamily="2" charset="2"/>
              <a:buChar char="§"/>
              <a:defRPr/>
            </a:pPr>
            <a:r>
              <a:rPr lang="ar-SA" sz="2400" dirty="0">
                <a:solidFill>
                  <a:srgbClr val="0E478A"/>
                </a:solidFill>
                <a:latin typeface="+mn-lt"/>
                <a:cs typeface="Arial" charset="0"/>
              </a:rPr>
              <a:t>أدوات جديدة لتحرير وإدارة الفيديو</a:t>
            </a:r>
            <a:endParaRPr lang="en-US" sz="2400" dirty="0">
              <a:solidFill>
                <a:srgbClr val="0E478A"/>
              </a:solidFill>
              <a:latin typeface="+mn-lt"/>
              <a:cs typeface="Arial" charset="0"/>
            </a:endParaRPr>
          </a:p>
          <a:p>
            <a:pPr marL="342900" indent="-342900" algn="justLow">
              <a:spcBef>
                <a:spcPct val="20000"/>
              </a:spcBef>
              <a:buFont typeface="Wingdings" pitchFamily="2" charset="2"/>
              <a:buChar char="§"/>
              <a:defRPr/>
            </a:pPr>
            <a:r>
              <a:rPr lang="ar-SA" sz="2400" dirty="0">
                <a:solidFill>
                  <a:srgbClr val="0E478A"/>
                </a:solidFill>
                <a:latin typeface="+mn-lt"/>
                <a:cs typeface="Arial" charset="0"/>
              </a:rPr>
              <a:t>أدوات لبث الشرائح</a:t>
            </a:r>
            <a:endParaRPr lang="en-US" sz="2400" dirty="0">
              <a:solidFill>
                <a:srgbClr val="0E478A"/>
              </a:solidFill>
              <a:latin typeface="+mn-lt"/>
              <a:cs typeface="Arial" charset="0"/>
            </a:endParaRPr>
          </a:p>
          <a:p>
            <a:pPr marL="342900" indent="-342900" algn="justLow">
              <a:spcBef>
                <a:spcPct val="20000"/>
              </a:spcBef>
              <a:buFont typeface="Wingdings" pitchFamily="2" charset="2"/>
              <a:buChar char="§"/>
              <a:defRPr/>
            </a:pPr>
            <a:endParaRPr lang="ar-SA" sz="2400" dirty="0">
              <a:solidFill>
                <a:srgbClr val="0E478A"/>
              </a:solidFill>
              <a:latin typeface="+mn-lt"/>
              <a:cs typeface="Arial" charset="0"/>
            </a:endParaRP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رقم الشريحة 3"/>
          <p:cNvSpPr>
            <a:spLocks noGrp="1"/>
          </p:cNvSpPr>
          <p:nvPr>
            <p:ph type="sldNum" sz="quarter" idx="10"/>
          </p:nvPr>
        </p:nvSpPr>
        <p:spPr bwMode="auto">
          <a:noFill/>
          <a:ln>
            <a:miter lim="800000"/>
            <a:headEnd/>
            <a:tailEnd/>
          </a:ln>
        </p:spPr>
        <p:txBody>
          <a:bodyPr/>
          <a:lstStyle/>
          <a:p>
            <a:pPr algn="justLow" rtl="1"/>
            <a:fld id="{41B6ADF9-B907-49B6-9E10-5B2FE85C10D9}" type="slidenum">
              <a:rPr lang="ar-SA" smtClean="0">
                <a:cs typeface="Arial" pitchFamily="34" charset="0"/>
              </a:rPr>
              <a:pPr algn="justLow" rtl="1"/>
              <a:t>261</a:t>
            </a:fld>
            <a:endParaRPr lang="en-US" smtClean="0">
              <a:cs typeface="Arial" pitchFamily="34" charset="0"/>
            </a:endParaRPr>
          </a:p>
        </p:txBody>
      </p:sp>
      <p:sp>
        <p:nvSpPr>
          <p:cNvPr id="3" name="Title 1"/>
          <p:cNvSpPr txBox="1">
            <a:spLocks/>
          </p:cNvSpPr>
          <p:nvPr/>
        </p:nvSpPr>
        <p:spPr bwMode="auto">
          <a:xfrm>
            <a:off x="685800" y="152400"/>
            <a:ext cx="7772400" cy="631825"/>
          </a:xfrm>
          <a:prstGeom prst="rect">
            <a:avLst/>
          </a:prstGeom>
          <a:noFill/>
          <a:ln w="9525">
            <a:noFill/>
            <a:miter lim="800000"/>
            <a:headEnd/>
            <a:tailEnd/>
          </a:ln>
        </p:spPr>
        <p:txBody>
          <a:bodyPr anchor="ctr">
            <a:normAutofit/>
          </a:bodyPr>
          <a:lstStyle/>
          <a:p>
            <a:pPr algn="justLow">
              <a:defRPr/>
            </a:pPr>
            <a:r>
              <a:rPr lang="ar-SA" sz="2800" dirty="0">
                <a:solidFill>
                  <a:srgbClr val="81AA52"/>
                </a:solidFill>
                <a:latin typeface="+mj-lt"/>
                <a:ea typeface="+mj-ea"/>
                <a:cs typeface="Arial" charset="0"/>
              </a:rPr>
              <a:t>فتح برنامج </a:t>
            </a:r>
            <a:r>
              <a:rPr lang="ar-SA" sz="2800" dirty="0" err="1">
                <a:solidFill>
                  <a:srgbClr val="81AA52"/>
                </a:solidFill>
                <a:latin typeface="+mj-lt"/>
                <a:ea typeface="+mj-ea"/>
                <a:cs typeface="Arial" charset="0"/>
              </a:rPr>
              <a:t>باوربوينت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4267200" y="1524000"/>
            <a:ext cx="5181600" cy="43434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3200" dirty="0">
                <a:solidFill>
                  <a:srgbClr val="0E478A"/>
                </a:solidFill>
                <a:latin typeface="+mn-lt"/>
                <a:cs typeface="Arial" charset="0"/>
              </a:rPr>
              <a:t>من أجل فتح برنامج مايكروسوفت أوفيس </a:t>
            </a:r>
            <a:r>
              <a:rPr lang="ar-SA" sz="3200" dirty="0" err="1">
                <a:solidFill>
                  <a:srgbClr val="0E478A"/>
                </a:solidFill>
                <a:latin typeface="+mn-lt"/>
                <a:cs typeface="Arial" charset="0"/>
              </a:rPr>
              <a:t>باوربوينت</a:t>
            </a:r>
            <a:r>
              <a:rPr lang="ar-SA" sz="3200" dirty="0">
                <a:solidFill>
                  <a:srgbClr val="0E478A"/>
                </a:solidFill>
                <a:latin typeface="+mn-lt"/>
                <a:cs typeface="Arial" charset="0"/>
              </a:rPr>
              <a:t> 2010، قم بالنقر على قائمة ابدأ ثم انقر على كافة البرامج. يجب أن ترى مجلد مايكروسوفت أوفيس داخل قائمة ابدأ. قم بتمرير </a:t>
            </a:r>
            <a:r>
              <a:rPr lang="ar-SA" sz="3200" dirty="0" err="1">
                <a:solidFill>
                  <a:srgbClr val="0E478A"/>
                </a:solidFill>
                <a:latin typeface="+mn-lt"/>
                <a:cs typeface="Arial" charset="0"/>
              </a:rPr>
              <a:t>الماوس</a:t>
            </a:r>
            <a:r>
              <a:rPr lang="ar-SA" sz="3200" dirty="0">
                <a:solidFill>
                  <a:srgbClr val="0E478A"/>
                </a:solidFill>
                <a:latin typeface="+mn-lt"/>
                <a:cs typeface="Arial" charset="0"/>
              </a:rPr>
              <a:t> عليه لعرض قائمة فرعية، ثم قم بالنقر على مايكروسوفت </a:t>
            </a:r>
            <a:r>
              <a:rPr lang="ar-SA" sz="3200" dirty="0" err="1">
                <a:solidFill>
                  <a:srgbClr val="0E478A"/>
                </a:solidFill>
                <a:latin typeface="+mn-lt"/>
                <a:cs typeface="Arial" charset="0"/>
              </a:rPr>
              <a:t>باوربوينت</a:t>
            </a:r>
            <a:r>
              <a:rPr lang="ar-SA" sz="3200" dirty="0">
                <a:solidFill>
                  <a:srgbClr val="0E478A"/>
                </a:solidFill>
                <a:latin typeface="+mn-lt"/>
                <a:cs typeface="Arial" charset="0"/>
              </a:rPr>
              <a:t> 2010</a:t>
            </a:r>
          </a:p>
        </p:txBody>
      </p:sp>
      <p:pic>
        <p:nvPicPr>
          <p:cNvPr id="17413" name="صورة 2"/>
          <p:cNvPicPr>
            <a:picLocks noChangeAspect="1" noChangeArrowheads="1"/>
          </p:cNvPicPr>
          <p:nvPr/>
        </p:nvPicPr>
        <p:blipFill>
          <a:blip r:embed="rId2"/>
          <a:srcRect/>
          <a:stretch>
            <a:fillRect/>
          </a:stretch>
        </p:blipFill>
        <p:spPr bwMode="auto">
          <a:xfrm>
            <a:off x="304800" y="2097088"/>
            <a:ext cx="3810000" cy="3008312"/>
          </a:xfrm>
          <a:prstGeom prst="rect">
            <a:avLst/>
          </a:prstGeom>
          <a:solidFill>
            <a:schemeClr val="accent1"/>
          </a:solidFill>
          <a:ln w="9525">
            <a:noFill/>
            <a:miter lim="800000"/>
            <a:headEnd/>
            <a:tailEnd/>
          </a:ln>
        </p:spPr>
      </p:pic>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3"/>
          <p:cNvSpPr>
            <a:spLocks noGrp="1"/>
          </p:cNvSpPr>
          <p:nvPr>
            <p:ph type="sldNum" sz="quarter" idx="10"/>
          </p:nvPr>
        </p:nvSpPr>
        <p:spPr bwMode="auto">
          <a:noFill/>
          <a:ln>
            <a:miter lim="800000"/>
            <a:headEnd/>
            <a:tailEnd/>
          </a:ln>
        </p:spPr>
        <p:txBody>
          <a:bodyPr/>
          <a:lstStyle/>
          <a:p>
            <a:fld id="{48D4A2C8-8FF5-4095-851C-145009493957}" type="slidenum">
              <a:rPr lang="ar-SA" smtClean="0">
                <a:cs typeface="Arial" pitchFamily="34" charset="0"/>
              </a:rPr>
              <a:pPr/>
              <a:t>262</a:t>
            </a:fld>
            <a:endParaRPr lang="en-US" smtClean="0">
              <a:cs typeface="Arial" pitchFamily="34" charset="0"/>
            </a:endParaRPr>
          </a:p>
        </p:txBody>
      </p:sp>
      <p:sp>
        <p:nvSpPr>
          <p:cNvPr id="3" name="Title 1"/>
          <p:cNvSpPr txBox="1">
            <a:spLocks/>
          </p:cNvSpPr>
          <p:nvPr/>
        </p:nvSpPr>
        <p:spPr bwMode="auto">
          <a:xfrm>
            <a:off x="762000" y="152400"/>
            <a:ext cx="7772400" cy="860425"/>
          </a:xfrm>
          <a:prstGeom prst="rect">
            <a:avLst/>
          </a:prstGeom>
          <a:noFill/>
          <a:ln w="9525">
            <a:noFill/>
            <a:miter lim="800000"/>
            <a:headEnd/>
            <a:tailEnd/>
          </a:ln>
        </p:spPr>
        <p:txBody>
          <a:bodyPr anchor="ctr">
            <a:normAutofit/>
          </a:bodyPr>
          <a:lstStyle/>
          <a:p>
            <a:pPr algn="justLow">
              <a:defRPr/>
            </a:pPr>
            <a:r>
              <a:rPr lang="ar-SA" sz="2800">
                <a:solidFill>
                  <a:srgbClr val="81AA52"/>
                </a:solidFill>
                <a:latin typeface="+mj-lt"/>
                <a:ea typeface="+mj-ea"/>
                <a:cs typeface="Arial" charset="0"/>
              </a:rPr>
              <a:t>نظرة عامة على الواجهة</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3962400" y="1447800"/>
            <a:ext cx="5105400" cy="4724400"/>
          </a:xfrm>
          <a:prstGeom prst="rect">
            <a:avLst/>
          </a:prstGeom>
          <a:noFill/>
          <a:ln w="9525">
            <a:noFill/>
            <a:miter lim="800000"/>
            <a:headEnd/>
            <a:tailEnd/>
          </a:ln>
        </p:spPr>
        <p:txBody>
          <a:bodyPr/>
          <a:lstStyle/>
          <a:p>
            <a:pPr marL="514350" indent="-514350" algn="justLow">
              <a:spcBef>
                <a:spcPct val="20000"/>
              </a:spcBef>
              <a:buFont typeface="+mj-lt"/>
              <a:buAutoNum type="arabicParenR"/>
              <a:defRPr/>
            </a:pPr>
            <a:r>
              <a:rPr lang="ar-SA" sz="2000" b="1" dirty="0">
                <a:solidFill>
                  <a:srgbClr val="0E478A"/>
                </a:solidFill>
                <a:latin typeface="+mn-lt"/>
                <a:cs typeface="Arial" charset="0"/>
              </a:rPr>
              <a:t>قائمة الملف</a:t>
            </a:r>
            <a:r>
              <a:rPr lang="ar-JO" sz="2000" b="1" dirty="0">
                <a:solidFill>
                  <a:srgbClr val="0E478A"/>
                </a:solidFill>
                <a:latin typeface="+mn-lt"/>
                <a:cs typeface="Arial" charset="0"/>
              </a:rPr>
              <a:t> </a:t>
            </a:r>
            <a:r>
              <a:rPr lang="ar-SA" sz="2000" b="1" dirty="0">
                <a:solidFill>
                  <a:srgbClr val="0E478A"/>
                </a:solidFill>
                <a:latin typeface="+mn-lt"/>
                <a:cs typeface="Arial" charset="0"/>
              </a:rPr>
              <a:t>(عرض </a:t>
            </a:r>
            <a:r>
              <a:rPr lang="en-US" sz="2000" b="1" dirty="0">
                <a:solidFill>
                  <a:srgbClr val="0E478A"/>
                </a:solidFill>
                <a:latin typeface="+mn-lt"/>
                <a:cs typeface="Arial" charset="0"/>
              </a:rPr>
              <a:t>Backstage</a:t>
            </a:r>
            <a:r>
              <a:rPr lang="ar-SA" sz="2000" b="1" dirty="0">
                <a:solidFill>
                  <a:srgbClr val="0E478A"/>
                </a:solidFill>
                <a:latin typeface="+mn-lt"/>
                <a:cs typeface="Arial" charset="0"/>
              </a:rPr>
              <a:t>)</a:t>
            </a:r>
            <a:endParaRPr lang="ar-JO" sz="2000" b="1" dirty="0">
              <a:solidFill>
                <a:srgbClr val="0E478A"/>
              </a:solidFill>
              <a:latin typeface="+mn-lt"/>
              <a:cs typeface="Arial" charset="0"/>
            </a:endParaRPr>
          </a:p>
          <a:p>
            <a:pPr marL="514350" indent="-514350" algn="justLow">
              <a:spcBef>
                <a:spcPct val="20000"/>
              </a:spcBef>
              <a:buFont typeface="+mj-lt"/>
              <a:buAutoNum type="arabicParenR"/>
              <a:defRPr/>
            </a:pPr>
            <a:r>
              <a:rPr lang="ar-SA" sz="2000" b="1" dirty="0">
                <a:solidFill>
                  <a:srgbClr val="0E478A"/>
                </a:solidFill>
                <a:latin typeface="+mn-lt"/>
                <a:cs typeface="Arial" charset="0"/>
              </a:rPr>
              <a:t>شريط أدوات الوصول السريع</a:t>
            </a:r>
            <a:endParaRPr lang="ar-JO" sz="2000" b="1" dirty="0">
              <a:solidFill>
                <a:srgbClr val="0E478A"/>
              </a:solidFill>
              <a:latin typeface="+mn-lt"/>
              <a:cs typeface="Arial" charset="0"/>
            </a:endParaRPr>
          </a:p>
          <a:p>
            <a:pPr marL="514350" indent="-514350" algn="justLow">
              <a:spcBef>
                <a:spcPct val="20000"/>
              </a:spcBef>
              <a:buFont typeface="+mj-lt"/>
              <a:buAutoNum type="arabicParenR"/>
              <a:defRPr/>
            </a:pPr>
            <a:r>
              <a:rPr lang="ar-SA" sz="2000" b="1" dirty="0">
                <a:solidFill>
                  <a:srgbClr val="0E478A"/>
                </a:solidFill>
                <a:latin typeface="+mn-lt"/>
                <a:cs typeface="Arial" charset="0"/>
              </a:rPr>
              <a:t>شريط العنوان</a:t>
            </a:r>
            <a:endParaRPr lang="ar-JO" sz="2000" b="1" dirty="0">
              <a:solidFill>
                <a:srgbClr val="0E478A"/>
              </a:solidFill>
              <a:latin typeface="+mn-lt"/>
              <a:cs typeface="Arial" charset="0"/>
            </a:endParaRPr>
          </a:p>
          <a:p>
            <a:pPr marL="514350" indent="-514350" algn="justLow">
              <a:spcBef>
                <a:spcPct val="20000"/>
              </a:spcBef>
              <a:buFont typeface="+mj-lt"/>
              <a:buAutoNum type="arabicParenR"/>
              <a:defRPr/>
            </a:pPr>
            <a:r>
              <a:rPr lang="ar-SA" sz="2000" b="1" dirty="0">
                <a:solidFill>
                  <a:srgbClr val="0E478A"/>
                </a:solidFill>
                <a:latin typeface="+mn-lt"/>
                <a:cs typeface="Arial" charset="0"/>
              </a:rPr>
              <a:t>أدوات التحكم بالإطار</a:t>
            </a:r>
            <a:endParaRPr lang="ar-JO" sz="2000" b="1" dirty="0">
              <a:solidFill>
                <a:srgbClr val="0E478A"/>
              </a:solidFill>
              <a:latin typeface="+mn-lt"/>
              <a:cs typeface="Arial" charset="0"/>
            </a:endParaRPr>
          </a:p>
          <a:p>
            <a:pPr marL="514350" indent="-514350" algn="justLow">
              <a:spcBef>
                <a:spcPct val="20000"/>
              </a:spcBef>
              <a:buFont typeface="+mj-lt"/>
              <a:buAutoNum type="arabicParenR"/>
              <a:defRPr/>
            </a:pPr>
            <a:r>
              <a:rPr lang="ar-SA" sz="2000" b="1" dirty="0">
                <a:solidFill>
                  <a:srgbClr val="0E478A"/>
                </a:solidFill>
                <a:latin typeface="+mn-lt"/>
                <a:cs typeface="Arial" charset="0"/>
              </a:rPr>
              <a:t>تصغير رموز الشريط</a:t>
            </a:r>
            <a:r>
              <a:rPr lang="ar-JO" sz="2000" b="1" dirty="0">
                <a:solidFill>
                  <a:srgbClr val="0E478A"/>
                </a:solidFill>
                <a:latin typeface="+mn-lt"/>
                <a:cs typeface="Arial" charset="0"/>
              </a:rPr>
              <a:t> </a:t>
            </a:r>
            <a:r>
              <a:rPr lang="ar-SA" sz="2000" b="1" dirty="0">
                <a:solidFill>
                  <a:srgbClr val="0E478A"/>
                </a:solidFill>
                <a:latin typeface="+mn-lt"/>
                <a:cs typeface="Arial" charset="0"/>
              </a:rPr>
              <a:t>والتعليمات</a:t>
            </a:r>
            <a:endParaRPr lang="ar-JO" sz="2000" b="1" dirty="0">
              <a:solidFill>
                <a:srgbClr val="0E478A"/>
              </a:solidFill>
              <a:latin typeface="+mn-lt"/>
              <a:cs typeface="Arial" charset="0"/>
            </a:endParaRPr>
          </a:p>
          <a:p>
            <a:pPr marL="514350" indent="-514350" algn="justLow">
              <a:spcBef>
                <a:spcPct val="20000"/>
              </a:spcBef>
              <a:buFont typeface="+mj-lt"/>
              <a:buAutoNum type="arabicParenR"/>
              <a:defRPr/>
            </a:pPr>
            <a:r>
              <a:rPr lang="ar-SA" sz="2000" b="1" dirty="0" err="1">
                <a:solidFill>
                  <a:srgbClr val="0E478A"/>
                </a:solidFill>
                <a:latin typeface="+mn-lt"/>
                <a:cs typeface="Arial" charset="0"/>
              </a:rPr>
              <a:t>التبويبات</a:t>
            </a:r>
            <a:endParaRPr lang="ar-JO" sz="2000" b="1" dirty="0">
              <a:solidFill>
                <a:srgbClr val="0E478A"/>
              </a:solidFill>
              <a:latin typeface="+mn-lt"/>
              <a:cs typeface="Arial" charset="0"/>
            </a:endParaRPr>
          </a:p>
          <a:p>
            <a:pPr marL="514350" indent="-514350" algn="justLow">
              <a:spcBef>
                <a:spcPct val="20000"/>
              </a:spcBef>
              <a:buFont typeface="+mj-lt"/>
              <a:buAutoNum type="arabicParenR"/>
              <a:defRPr/>
            </a:pPr>
            <a:r>
              <a:rPr lang="ar-SA" sz="2000" b="1" dirty="0">
                <a:solidFill>
                  <a:srgbClr val="0E478A"/>
                </a:solidFill>
                <a:latin typeface="+mn-lt"/>
                <a:cs typeface="Arial" charset="0"/>
              </a:rPr>
              <a:t>المجموعات</a:t>
            </a:r>
            <a:endParaRPr lang="ar-JO" sz="2000" b="1" dirty="0">
              <a:solidFill>
                <a:srgbClr val="0E478A"/>
              </a:solidFill>
              <a:latin typeface="+mn-lt"/>
              <a:cs typeface="Arial" charset="0"/>
            </a:endParaRPr>
          </a:p>
          <a:p>
            <a:pPr marL="514350" indent="-514350" algn="justLow">
              <a:spcBef>
                <a:spcPct val="20000"/>
              </a:spcBef>
              <a:buFont typeface="+mj-lt"/>
              <a:buAutoNum type="arabicParenR"/>
              <a:defRPr/>
            </a:pPr>
            <a:r>
              <a:rPr lang="ar-SA" sz="2000" b="1" dirty="0">
                <a:solidFill>
                  <a:srgbClr val="0E478A"/>
                </a:solidFill>
                <a:latin typeface="+mn-lt"/>
                <a:cs typeface="Arial" charset="0"/>
              </a:rPr>
              <a:t>جزء الشرائح/المخطط التفصيلي</a:t>
            </a:r>
            <a:endParaRPr lang="ar-JO" sz="2000" b="1" dirty="0">
              <a:solidFill>
                <a:srgbClr val="0E478A"/>
              </a:solidFill>
              <a:latin typeface="+mn-lt"/>
              <a:cs typeface="Arial" charset="0"/>
            </a:endParaRPr>
          </a:p>
          <a:p>
            <a:pPr marL="514350" indent="-514350" algn="justLow">
              <a:spcBef>
                <a:spcPct val="20000"/>
              </a:spcBef>
              <a:buFont typeface="+mj-lt"/>
              <a:buAutoNum type="arabicParenR"/>
              <a:defRPr/>
            </a:pPr>
            <a:r>
              <a:rPr lang="ar-SA" sz="2000" b="1" dirty="0">
                <a:solidFill>
                  <a:srgbClr val="0E478A"/>
                </a:solidFill>
                <a:latin typeface="+mn-lt"/>
                <a:cs typeface="Arial" charset="0"/>
              </a:rPr>
              <a:t>المساطر</a:t>
            </a:r>
            <a:endParaRPr lang="ar-JO" sz="2000" b="1" dirty="0">
              <a:solidFill>
                <a:srgbClr val="0E478A"/>
              </a:solidFill>
              <a:latin typeface="+mn-lt"/>
              <a:cs typeface="Arial" charset="0"/>
            </a:endParaRPr>
          </a:p>
          <a:p>
            <a:pPr marL="514350" indent="-514350" algn="justLow">
              <a:spcBef>
                <a:spcPct val="20000"/>
              </a:spcBef>
              <a:buFont typeface="+mj-lt"/>
              <a:buAutoNum type="arabicParenR"/>
              <a:defRPr/>
            </a:pPr>
            <a:r>
              <a:rPr lang="ar-SA" sz="2000" b="1" dirty="0">
                <a:solidFill>
                  <a:srgbClr val="0E478A"/>
                </a:solidFill>
                <a:latin typeface="+mn-lt"/>
                <a:cs typeface="Arial" charset="0"/>
              </a:rPr>
              <a:t>منطقة عمل</a:t>
            </a:r>
            <a:endParaRPr lang="ar-JO" sz="2000" b="1" dirty="0">
              <a:solidFill>
                <a:srgbClr val="0E478A"/>
              </a:solidFill>
              <a:latin typeface="+mn-lt"/>
              <a:cs typeface="Arial" charset="0"/>
            </a:endParaRPr>
          </a:p>
          <a:p>
            <a:pPr marL="514350" indent="-514350" algn="justLow">
              <a:spcBef>
                <a:spcPct val="20000"/>
              </a:spcBef>
              <a:buFont typeface="+mj-lt"/>
              <a:buAutoNum type="arabicParenR"/>
              <a:defRPr/>
            </a:pPr>
            <a:r>
              <a:rPr lang="ar-SA" sz="2000" b="1" dirty="0">
                <a:solidFill>
                  <a:srgbClr val="0E478A"/>
                </a:solidFill>
                <a:latin typeface="+mn-lt"/>
                <a:cs typeface="Arial" charset="0"/>
              </a:rPr>
              <a:t>منطقة الملاحظات</a:t>
            </a:r>
            <a:endParaRPr lang="ar-JO" sz="2000" b="1" dirty="0">
              <a:solidFill>
                <a:srgbClr val="0E478A"/>
              </a:solidFill>
              <a:latin typeface="+mn-lt"/>
              <a:cs typeface="Arial" charset="0"/>
            </a:endParaRPr>
          </a:p>
          <a:p>
            <a:pPr marL="514350" indent="-514350" algn="justLow">
              <a:spcBef>
                <a:spcPct val="20000"/>
              </a:spcBef>
              <a:buFont typeface="+mj-lt"/>
              <a:buAutoNum type="arabicParenR"/>
              <a:defRPr/>
            </a:pPr>
            <a:r>
              <a:rPr lang="ar-SA" sz="2000" b="1" dirty="0">
                <a:solidFill>
                  <a:srgbClr val="0E478A"/>
                </a:solidFill>
                <a:latin typeface="+mn-lt"/>
                <a:cs typeface="Arial" charset="0"/>
              </a:rPr>
              <a:t>شريط المعلومات</a:t>
            </a:r>
            <a:endParaRPr lang="ar-SA" sz="2000" dirty="0">
              <a:solidFill>
                <a:srgbClr val="0E478A"/>
              </a:solidFill>
              <a:latin typeface="+mn-lt"/>
              <a:cs typeface="Arial" charset="0"/>
            </a:endParaRPr>
          </a:p>
        </p:txBody>
      </p:sp>
      <p:pic>
        <p:nvPicPr>
          <p:cNvPr id="18437" name="صورة 135"/>
          <p:cNvPicPr>
            <a:picLocks noChangeAspect="1" noChangeArrowheads="1"/>
          </p:cNvPicPr>
          <p:nvPr/>
        </p:nvPicPr>
        <p:blipFill>
          <a:blip r:embed="rId2"/>
          <a:srcRect/>
          <a:stretch>
            <a:fillRect/>
          </a:stretch>
        </p:blipFill>
        <p:spPr bwMode="auto">
          <a:xfrm>
            <a:off x="304800" y="990600"/>
            <a:ext cx="5562600" cy="5257800"/>
          </a:xfrm>
          <a:prstGeom prst="rect">
            <a:avLst/>
          </a:prstGeom>
          <a:noFill/>
          <a:ln w="9525">
            <a:noFill/>
            <a:miter lim="800000"/>
            <a:headEnd/>
            <a:tailEnd/>
          </a:ln>
        </p:spPr>
      </p:pic>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رقم الشريحة 3"/>
          <p:cNvSpPr>
            <a:spLocks noGrp="1"/>
          </p:cNvSpPr>
          <p:nvPr>
            <p:ph type="sldNum" sz="quarter" idx="10"/>
          </p:nvPr>
        </p:nvSpPr>
        <p:spPr bwMode="auto">
          <a:noFill/>
          <a:ln>
            <a:miter lim="800000"/>
            <a:headEnd/>
            <a:tailEnd/>
          </a:ln>
        </p:spPr>
        <p:txBody>
          <a:bodyPr/>
          <a:lstStyle/>
          <a:p>
            <a:fld id="{E4CEB006-5AE3-4213-B08A-4864E985FC83}" type="slidenum">
              <a:rPr lang="ar-SA" smtClean="0">
                <a:cs typeface="Arial" pitchFamily="34" charset="0"/>
              </a:rPr>
              <a:pPr/>
              <a:t>263</a:t>
            </a:fld>
            <a:endParaRPr lang="en-US" smtClean="0">
              <a:cs typeface="Arial" pitchFamily="34" charset="0"/>
            </a:endParaRPr>
          </a:p>
        </p:txBody>
      </p:sp>
      <p:sp>
        <p:nvSpPr>
          <p:cNvPr id="3" name="Title 1"/>
          <p:cNvSpPr txBox="1">
            <a:spLocks/>
          </p:cNvSpPr>
          <p:nvPr/>
        </p:nvSpPr>
        <p:spPr bwMode="auto">
          <a:xfrm>
            <a:off x="762000" y="152400"/>
            <a:ext cx="7772400" cy="609600"/>
          </a:xfrm>
          <a:prstGeom prst="rect">
            <a:avLst/>
          </a:prstGeom>
          <a:noFill/>
          <a:ln w="9525">
            <a:noFill/>
            <a:miter lim="800000"/>
            <a:headEnd/>
            <a:tailEnd/>
          </a:ln>
        </p:spPr>
        <p:txBody>
          <a:bodyPr anchor="ctr">
            <a:normAutofit/>
          </a:bodyPr>
          <a:lstStyle/>
          <a:p>
            <a:pPr algn="justLow">
              <a:defRPr/>
            </a:pPr>
            <a:r>
              <a:rPr lang="ar-SA" sz="2800">
                <a:solidFill>
                  <a:srgbClr val="81AA52"/>
                </a:solidFill>
                <a:latin typeface="+mj-lt"/>
                <a:ea typeface="+mj-ea"/>
                <a:cs typeface="Arial" charset="0"/>
              </a:rPr>
              <a:t>إغلاق برنامج باوربوينت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4648200" y="1447800"/>
            <a:ext cx="4343400" cy="4495800"/>
          </a:xfrm>
          <a:prstGeom prst="rect">
            <a:avLst/>
          </a:prstGeom>
          <a:noFill/>
          <a:ln w="9525">
            <a:noFill/>
            <a:miter lim="800000"/>
            <a:headEnd/>
            <a:tailEnd/>
          </a:ln>
        </p:spPr>
        <p:txBody>
          <a:bodyPr>
            <a:normAutofit fontScale="85000" lnSpcReduction="10000"/>
          </a:bodyPr>
          <a:lstStyle/>
          <a:p>
            <a:pPr marL="342900" indent="-342900" algn="justLow">
              <a:lnSpc>
                <a:spcPct val="110000"/>
              </a:lnSpc>
              <a:spcBef>
                <a:spcPct val="20000"/>
              </a:spcBef>
              <a:buFont typeface="Wingdings" pitchFamily="2" charset="2"/>
              <a:buChar char="v"/>
              <a:defRPr/>
            </a:pPr>
            <a:r>
              <a:rPr lang="ar-SA" sz="3200" dirty="0">
                <a:solidFill>
                  <a:srgbClr val="0E478A"/>
                </a:solidFill>
                <a:latin typeface="+mn-lt"/>
                <a:cs typeface="Arial" charset="0"/>
              </a:rPr>
              <a:t>يمكنك النقر على زر إغلاق في </a:t>
            </a:r>
            <a:endParaRPr lang="ar-JO" sz="3200" dirty="0">
              <a:solidFill>
                <a:srgbClr val="0E478A"/>
              </a:solidFill>
              <a:latin typeface="+mn-lt"/>
              <a:cs typeface="Arial" charset="0"/>
            </a:endParaRPr>
          </a:p>
          <a:p>
            <a:pPr marL="342900" indent="-342900" algn="justLow">
              <a:lnSpc>
                <a:spcPct val="110000"/>
              </a:lnSpc>
              <a:spcBef>
                <a:spcPct val="20000"/>
              </a:spcBef>
              <a:buFont typeface="Arial" pitchFamily="34" charset="0"/>
              <a:buNone/>
              <a:defRPr/>
            </a:pPr>
            <a:r>
              <a:rPr lang="ar-JO" sz="3200" dirty="0">
                <a:solidFill>
                  <a:srgbClr val="0E478A"/>
                </a:solidFill>
                <a:latin typeface="+mn-lt"/>
                <a:cs typeface="Arial" charset="0"/>
              </a:rPr>
              <a:t>  </a:t>
            </a:r>
            <a:r>
              <a:rPr lang="ar-SA" sz="3200" dirty="0">
                <a:solidFill>
                  <a:srgbClr val="0E478A"/>
                </a:solidFill>
                <a:latin typeface="+mn-lt"/>
                <a:cs typeface="Arial" charset="0"/>
              </a:rPr>
              <a:t>الزاوية </a:t>
            </a:r>
            <a:r>
              <a:rPr lang="ar-SA" sz="3200" dirty="0" err="1">
                <a:solidFill>
                  <a:srgbClr val="0E478A"/>
                </a:solidFill>
                <a:latin typeface="+mn-lt"/>
                <a:cs typeface="Arial" charset="0"/>
              </a:rPr>
              <a:t>اليسرى</a:t>
            </a:r>
            <a:r>
              <a:rPr lang="ar-SA" sz="3200" dirty="0">
                <a:solidFill>
                  <a:srgbClr val="0E478A"/>
                </a:solidFill>
                <a:latin typeface="+mn-lt"/>
                <a:cs typeface="Arial" charset="0"/>
              </a:rPr>
              <a:t> العليا من الإطار</a:t>
            </a:r>
            <a:endParaRPr lang="ar-JO" sz="3200" dirty="0">
              <a:solidFill>
                <a:srgbClr val="0E478A"/>
              </a:solidFill>
              <a:latin typeface="+mn-lt"/>
              <a:cs typeface="Arial" charset="0"/>
            </a:endParaRPr>
          </a:p>
          <a:p>
            <a:pPr marL="342900" indent="-342900" algn="justLow">
              <a:spcBef>
                <a:spcPct val="20000"/>
              </a:spcBef>
              <a:buFont typeface="Wingdings" pitchFamily="2" charset="2"/>
              <a:buChar char="v"/>
              <a:defRPr/>
            </a:pPr>
            <a:r>
              <a:rPr lang="ar-SA" sz="3200" dirty="0">
                <a:solidFill>
                  <a:srgbClr val="0E478A"/>
                </a:solidFill>
                <a:latin typeface="+mn-lt"/>
                <a:cs typeface="Arial" charset="0"/>
              </a:rPr>
              <a:t>يمكنك أيضاً إغلاق برنامج </a:t>
            </a: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r>
              <a:rPr lang="ar-JO" sz="3200" dirty="0">
                <a:solidFill>
                  <a:srgbClr val="0E478A"/>
                </a:solidFill>
                <a:latin typeface="+mn-lt"/>
                <a:cs typeface="Arial" charset="0"/>
              </a:rPr>
              <a:t>  </a:t>
            </a:r>
            <a:r>
              <a:rPr lang="ar-SA" sz="3200" dirty="0" err="1">
                <a:solidFill>
                  <a:srgbClr val="0E478A"/>
                </a:solidFill>
                <a:latin typeface="+mn-lt"/>
                <a:cs typeface="Arial" charset="0"/>
              </a:rPr>
              <a:t>باوربوينت</a:t>
            </a:r>
            <a:r>
              <a:rPr lang="ar-SA" sz="3200" dirty="0">
                <a:solidFill>
                  <a:srgbClr val="0E478A"/>
                </a:solidFill>
                <a:latin typeface="+mn-lt"/>
                <a:cs typeface="Arial" charset="0"/>
              </a:rPr>
              <a:t> عن طريق النقر على </a:t>
            </a: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r>
              <a:rPr lang="ar-JO" sz="3200" dirty="0">
                <a:solidFill>
                  <a:srgbClr val="0E478A"/>
                </a:solidFill>
                <a:latin typeface="+mn-lt"/>
                <a:cs typeface="Arial" charset="0"/>
              </a:rPr>
              <a:t>  </a:t>
            </a:r>
            <a:r>
              <a:rPr lang="ar-SA" sz="3200" dirty="0">
                <a:solidFill>
                  <a:srgbClr val="0E478A"/>
                </a:solidFill>
                <a:latin typeface="+mn-lt"/>
                <a:cs typeface="Arial" charset="0"/>
              </a:rPr>
              <a:t>ملف ← إنهاء أو عن طريق الضغط </a:t>
            </a:r>
            <a:r>
              <a:rPr lang="ar-JO" sz="3200" dirty="0">
                <a:solidFill>
                  <a:srgbClr val="0E478A"/>
                </a:solidFill>
                <a:latin typeface="+mn-lt"/>
                <a:cs typeface="Arial" charset="0"/>
              </a:rPr>
              <a:t> </a:t>
            </a:r>
          </a:p>
          <a:p>
            <a:pPr marL="342900" indent="-342900" algn="justLow">
              <a:spcBef>
                <a:spcPct val="20000"/>
              </a:spcBef>
              <a:buFont typeface="Arial" pitchFamily="34" charset="0"/>
              <a:buNone/>
              <a:defRPr/>
            </a:pPr>
            <a:r>
              <a:rPr lang="ar-JO" sz="3200" dirty="0">
                <a:solidFill>
                  <a:srgbClr val="0E478A"/>
                </a:solidFill>
                <a:latin typeface="+mn-lt"/>
                <a:cs typeface="Arial" charset="0"/>
              </a:rPr>
              <a:t> </a:t>
            </a:r>
            <a:r>
              <a:rPr lang="ar-SA" sz="3200" dirty="0">
                <a:solidFill>
                  <a:srgbClr val="0E478A"/>
                </a:solidFill>
                <a:latin typeface="+mn-lt"/>
                <a:cs typeface="Arial" charset="0"/>
              </a:rPr>
              <a:t>على </a:t>
            </a:r>
            <a:r>
              <a:rPr lang="en-US" sz="3200" dirty="0">
                <a:solidFill>
                  <a:srgbClr val="0E478A"/>
                </a:solidFill>
                <a:latin typeface="+mn-lt"/>
                <a:cs typeface="Arial" charset="0"/>
              </a:rPr>
              <a:t>Alt + F4</a:t>
            </a:r>
            <a:r>
              <a:rPr lang="ar-SA" sz="3200" dirty="0">
                <a:solidFill>
                  <a:srgbClr val="0E478A"/>
                </a:solidFill>
                <a:latin typeface="+mn-lt"/>
                <a:cs typeface="Arial" charset="0"/>
              </a:rPr>
              <a:t> على لوحة المفاتيح </a:t>
            </a:r>
            <a:r>
              <a:rPr lang="en-US" sz="3200" dirty="0">
                <a:solidFill>
                  <a:srgbClr val="0E478A"/>
                </a:solidFill>
                <a:latin typeface="+mn-lt"/>
                <a:cs typeface="Arial" charset="0"/>
              </a:rPr>
              <a:t> </a:t>
            </a:r>
          </a:p>
          <a:p>
            <a:pPr marL="342900" indent="-342900" algn="justLow">
              <a:spcBef>
                <a:spcPct val="20000"/>
              </a:spcBef>
              <a:buFont typeface="Arial" pitchFamily="34" charset="0"/>
              <a:buNone/>
              <a:defRPr/>
            </a:pPr>
            <a:r>
              <a:rPr lang="en-US" sz="3200" dirty="0">
                <a:solidFill>
                  <a:srgbClr val="0E478A"/>
                </a:solidFill>
                <a:latin typeface="+mn-lt"/>
                <a:cs typeface="Arial" charset="0"/>
              </a:rPr>
              <a:t> </a:t>
            </a:r>
            <a:r>
              <a:rPr lang="ar-SA" sz="3200" dirty="0">
                <a:solidFill>
                  <a:srgbClr val="0E478A"/>
                </a:solidFill>
                <a:latin typeface="+mn-lt"/>
                <a:cs typeface="Arial" charset="0"/>
              </a:rPr>
              <a:t>الخاصة بك (ما يعني الضغط على </a:t>
            </a: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r>
              <a:rPr lang="ar-JO" sz="3200" dirty="0">
                <a:solidFill>
                  <a:srgbClr val="0E478A"/>
                </a:solidFill>
                <a:latin typeface="+mn-lt"/>
                <a:cs typeface="Arial" charset="0"/>
              </a:rPr>
              <a:t> </a:t>
            </a:r>
            <a:r>
              <a:rPr lang="en-US" sz="3200" dirty="0">
                <a:solidFill>
                  <a:srgbClr val="0E478A"/>
                </a:solidFill>
                <a:latin typeface="+mn-lt"/>
                <a:cs typeface="Arial" charset="0"/>
              </a:rPr>
              <a:t>Alt</a:t>
            </a:r>
            <a:r>
              <a:rPr lang="ar-SA" sz="3200" dirty="0">
                <a:solidFill>
                  <a:srgbClr val="0E478A"/>
                </a:solidFill>
                <a:latin typeface="+mn-lt"/>
                <a:cs typeface="Arial" charset="0"/>
              </a:rPr>
              <a:t> والاستمرار في الضغط عليه، ثم </a:t>
            </a:r>
            <a:endParaRPr lang="en-US" sz="3200" dirty="0">
              <a:solidFill>
                <a:srgbClr val="0E478A"/>
              </a:solidFill>
              <a:latin typeface="+mn-lt"/>
              <a:cs typeface="Arial" charset="0"/>
            </a:endParaRPr>
          </a:p>
          <a:p>
            <a:pPr marL="342900" indent="-342900" algn="justLow">
              <a:spcBef>
                <a:spcPct val="20000"/>
              </a:spcBef>
              <a:buFont typeface="Arial" pitchFamily="34" charset="0"/>
              <a:buNone/>
              <a:defRPr/>
            </a:pPr>
            <a:r>
              <a:rPr lang="en-US" sz="3200" dirty="0">
                <a:solidFill>
                  <a:srgbClr val="0E478A"/>
                </a:solidFill>
                <a:latin typeface="+mn-lt"/>
                <a:cs typeface="Arial" charset="0"/>
              </a:rPr>
              <a:t> </a:t>
            </a:r>
            <a:r>
              <a:rPr lang="ar-SA" sz="3200" dirty="0">
                <a:solidFill>
                  <a:srgbClr val="0E478A"/>
                </a:solidFill>
                <a:latin typeface="+mn-lt"/>
                <a:cs typeface="Arial" charset="0"/>
              </a:rPr>
              <a:t>الضغط على </a:t>
            </a:r>
            <a:r>
              <a:rPr lang="en-US" sz="3200" dirty="0">
                <a:solidFill>
                  <a:srgbClr val="0E478A"/>
                </a:solidFill>
                <a:latin typeface="+mn-lt"/>
                <a:cs typeface="Arial" charset="0"/>
              </a:rPr>
              <a:t>F4</a:t>
            </a:r>
            <a:r>
              <a:rPr lang="ar-SA" sz="3200" dirty="0">
                <a:solidFill>
                  <a:srgbClr val="0E478A"/>
                </a:solidFill>
                <a:latin typeface="+mn-lt"/>
                <a:cs typeface="Arial" charset="0"/>
              </a:rPr>
              <a:t>)</a:t>
            </a:r>
          </a:p>
        </p:txBody>
      </p:sp>
      <p:pic>
        <p:nvPicPr>
          <p:cNvPr id="19461" name="صورة 5"/>
          <p:cNvPicPr>
            <a:picLocks noChangeAspect="1" noChangeArrowheads="1"/>
          </p:cNvPicPr>
          <p:nvPr/>
        </p:nvPicPr>
        <p:blipFill>
          <a:blip r:embed="rId2"/>
          <a:srcRect/>
          <a:stretch>
            <a:fillRect/>
          </a:stretch>
        </p:blipFill>
        <p:spPr bwMode="auto">
          <a:xfrm>
            <a:off x="1752600" y="1371600"/>
            <a:ext cx="1473200" cy="533400"/>
          </a:xfrm>
          <a:prstGeom prst="rect">
            <a:avLst/>
          </a:prstGeom>
          <a:noFill/>
          <a:ln w="9525">
            <a:noFill/>
            <a:miter lim="800000"/>
            <a:headEnd/>
            <a:tailEnd/>
          </a:ln>
        </p:spPr>
      </p:pic>
      <p:pic>
        <p:nvPicPr>
          <p:cNvPr id="19462" name="صورة 6"/>
          <p:cNvPicPr>
            <a:picLocks noChangeAspect="1" noChangeArrowheads="1"/>
          </p:cNvPicPr>
          <p:nvPr/>
        </p:nvPicPr>
        <p:blipFill>
          <a:blip r:embed="rId3"/>
          <a:srcRect/>
          <a:stretch>
            <a:fillRect/>
          </a:stretch>
        </p:blipFill>
        <p:spPr bwMode="auto">
          <a:xfrm>
            <a:off x="152400" y="3200400"/>
            <a:ext cx="3962400" cy="2438400"/>
          </a:xfrm>
          <a:prstGeom prst="rect">
            <a:avLst/>
          </a:prstGeom>
          <a:noFill/>
          <a:ln w="9525">
            <a:noFill/>
            <a:miter lim="800000"/>
            <a:headEnd/>
            <a:tailEnd/>
          </a:ln>
        </p:spPr>
      </p:pic>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رقم الشريحة 3"/>
          <p:cNvSpPr>
            <a:spLocks noGrp="1"/>
          </p:cNvSpPr>
          <p:nvPr>
            <p:ph type="sldNum" sz="quarter" idx="10"/>
          </p:nvPr>
        </p:nvSpPr>
        <p:spPr bwMode="auto">
          <a:noFill/>
          <a:ln>
            <a:miter lim="800000"/>
            <a:headEnd/>
            <a:tailEnd/>
          </a:ln>
        </p:spPr>
        <p:txBody>
          <a:bodyPr/>
          <a:lstStyle/>
          <a:p>
            <a:fld id="{AC308C22-F133-4D3E-96A2-AAA29E7536C9}" type="slidenum">
              <a:rPr lang="ar-SA" smtClean="0">
                <a:cs typeface="Arial" pitchFamily="34" charset="0"/>
              </a:rPr>
              <a:pPr/>
              <a:t>264</a:t>
            </a:fld>
            <a:endParaRPr lang="en-US" smtClean="0">
              <a:cs typeface="Arial" pitchFamily="34" charset="0"/>
            </a:endParaRPr>
          </a:p>
        </p:txBody>
      </p:sp>
      <p:sp>
        <p:nvSpPr>
          <p:cNvPr id="3" name="Title 1"/>
          <p:cNvSpPr txBox="1">
            <a:spLocks/>
          </p:cNvSpPr>
          <p:nvPr/>
        </p:nvSpPr>
        <p:spPr bwMode="auto">
          <a:xfrm>
            <a:off x="685800" y="152400"/>
            <a:ext cx="7772400" cy="533400"/>
          </a:xfrm>
          <a:prstGeom prst="rect">
            <a:avLst/>
          </a:prstGeom>
          <a:noFill/>
          <a:ln w="9525">
            <a:noFill/>
            <a:miter lim="800000"/>
            <a:headEnd/>
            <a:tailEnd/>
          </a:ln>
        </p:spPr>
        <p:txBody>
          <a:bodyPr anchor="ctr">
            <a:normAutofit/>
          </a:bodyPr>
          <a:lstStyle/>
          <a:p>
            <a:pPr algn="justLow">
              <a:defRPr/>
            </a:pPr>
            <a:r>
              <a:rPr lang="ar-SA" sz="2800" dirty="0">
                <a:solidFill>
                  <a:srgbClr val="81AA52"/>
                </a:solidFill>
                <a:latin typeface="+mj-lt"/>
                <a:ea typeface="+mj-ea"/>
                <a:cs typeface="Arial" charset="0"/>
              </a:rPr>
              <a:t>إنشاء عرض تقديمي جديد</a:t>
            </a:r>
          </a:p>
        </p:txBody>
      </p:sp>
      <p:sp>
        <p:nvSpPr>
          <p:cNvPr id="5" name="Subtitle 2"/>
          <p:cNvSpPr txBox="1">
            <a:spLocks/>
          </p:cNvSpPr>
          <p:nvPr/>
        </p:nvSpPr>
        <p:spPr bwMode="auto">
          <a:xfrm>
            <a:off x="4114800" y="1981200"/>
            <a:ext cx="5105400" cy="28956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3200" dirty="0">
                <a:solidFill>
                  <a:srgbClr val="0E478A"/>
                </a:solidFill>
                <a:latin typeface="+mn-lt"/>
                <a:cs typeface="Arial" charset="0"/>
              </a:rPr>
              <a:t>ومن أجل إنشاء عرض تقديمي آخر جديد، استخدم أمر ملف ← جديد</a:t>
            </a: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r>
              <a:rPr lang="ar-JO" sz="3200" dirty="0">
                <a:solidFill>
                  <a:srgbClr val="0E478A"/>
                </a:solidFill>
                <a:latin typeface="+mn-lt"/>
                <a:cs typeface="Arial" charset="0"/>
              </a:rPr>
              <a:t>و</a:t>
            </a:r>
            <a:r>
              <a:rPr lang="ar-SA" sz="3200" dirty="0">
                <a:solidFill>
                  <a:srgbClr val="0E478A"/>
                </a:solidFill>
                <a:latin typeface="+mn-lt"/>
                <a:cs typeface="Arial" charset="0"/>
              </a:rPr>
              <a:t>عندما تظهر خيارات العرض </a:t>
            </a:r>
            <a:r>
              <a:rPr lang="ar-SA" sz="3200" dirty="0" err="1">
                <a:solidFill>
                  <a:srgbClr val="0E478A"/>
                </a:solidFill>
                <a:latin typeface="+mn-lt"/>
                <a:cs typeface="Arial" charset="0"/>
              </a:rPr>
              <a:t>التقديمي</a:t>
            </a:r>
            <a:r>
              <a:rPr lang="ar-SA" sz="3200" dirty="0">
                <a:solidFill>
                  <a:srgbClr val="0E478A"/>
                </a:solidFill>
                <a:latin typeface="+mn-lt"/>
                <a:cs typeface="Arial" charset="0"/>
              </a:rPr>
              <a:t>، تأكد من اختيار عرض تقديمي فارغ وقم بالنقر على إنشاء</a:t>
            </a:r>
          </a:p>
        </p:txBody>
      </p:sp>
      <p:pic>
        <p:nvPicPr>
          <p:cNvPr id="20485" name="صورة 13"/>
          <p:cNvPicPr>
            <a:picLocks noChangeAspect="1" noChangeArrowheads="1"/>
          </p:cNvPicPr>
          <p:nvPr/>
        </p:nvPicPr>
        <p:blipFill>
          <a:blip r:embed="rId2"/>
          <a:srcRect/>
          <a:stretch>
            <a:fillRect/>
          </a:stretch>
        </p:blipFill>
        <p:spPr bwMode="auto">
          <a:xfrm>
            <a:off x="304800" y="228600"/>
            <a:ext cx="1227138" cy="2514600"/>
          </a:xfrm>
          <a:prstGeom prst="rect">
            <a:avLst/>
          </a:prstGeom>
          <a:noFill/>
          <a:ln w="9525">
            <a:noFill/>
            <a:miter lim="800000"/>
            <a:headEnd/>
            <a:tailEnd/>
          </a:ln>
        </p:spPr>
      </p:pic>
      <p:pic>
        <p:nvPicPr>
          <p:cNvPr id="20486" name="صورة 14"/>
          <p:cNvPicPr>
            <a:picLocks noChangeAspect="1" noChangeArrowheads="1"/>
          </p:cNvPicPr>
          <p:nvPr/>
        </p:nvPicPr>
        <p:blipFill>
          <a:blip r:embed="rId3"/>
          <a:srcRect/>
          <a:stretch>
            <a:fillRect/>
          </a:stretch>
        </p:blipFill>
        <p:spPr bwMode="auto">
          <a:xfrm>
            <a:off x="152400" y="2971800"/>
            <a:ext cx="3352800" cy="2971800"/>
          </a:xfrm>
          <a:prstGeom prst="rect">
            <a:avLst/>
          </a:prstGeom>
          <a:noFill/>
          <a:ln w="9525">
            <a:noFill/>
            <a:miter lim="800000"/>
            <a:headEnd/>
            <a:tailEnd/>
          </a:ln>
        </p:spPr>
      </p:pic>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رقم الشريحة 3"/>
          <p:cNvSpPr>
            <a:spLocks noGrp="1"/>
          </p:cNvSpPr>
          <p:nvPr>
            <p:ph type="sldNum" sz="quarter" idx="10"/>
          </p:nvPr>
        </p:nvSpPr>
        <p:spPr bwMode="auto">
          <a:noFill/>
          <a:ln>
            <a:miter lim="800000"/>
            <a:headEnd/>
            <a:tailEnd/>
          </a:ln>
        </p:spPr>
        <p:txBody>
          <a:bodyPr/>
          <a:lstStyle/>
          <a:p>
            <a:fld id="{08E6D5AC-2650-446B-9925-5D9B8FC2D234}" type="slidenum">
              <a:rPr lang="ar-SA" smtClean="0">
                <a:cs typeface="Arial" pitchFamily="34" charset="0"/>
              </a:rPr>
              <a:pPr/>
              <a:t>265</a:t>
            </a:fld>
            <a:endParaRPr lang="en-US" smtClean="0">
              <a:cs typeface="Arial" pitchFamily="34" charset="0"/>
            </a:endParaRPr>
          </a:p>
        </p:txBody>
      </p:sp>
      <p:sp>
        <p:nvSpPr>
          <p:cNvPr id="3" name="Title 1"/>
          <p:cNvSpPr txBox="1">
            <a:spLocks/>
          </p:cNvSpPr>
          <p:nvPr/>
        </p:nvSpPr>
        <p:spPr bwMode="auto">
          <a:xfrm>
            <a:off x="609600" y="152400"/>
            <a:ext cx="7772400" cy="915988"/>
          </a:xfrm>
          <a:prstGeom prst="rect">
            <a:avLst/>
          </a:prstGeom>
          <a:noFill/>
          <a:ln w="9525">
            <a:noFill/>
            <a:miter lim="800000"/>
            <a:headEnd/>
            <a:tailEnd/>
          </a:ln>
        </p:spPr>
        <p:txBody>
          <a:bodyPr anchor="ctr">
            <a:normAutofit/>
          </a:bodyPr>
          <a:lstStyle/>
          <a:p>
            <a:pPr>
              <a:defRPr/>
            </a:pPr>
            <a:r>
              <a:rPr lang="ar-SA" sz="2800">
                <a:solidFill>
                  <a:srgbClr val="81AA52"/>
                </a:solidFill>
                <a:latin typeface="+mj-lt"/>
                <a:ea typeface="+mj-ea"/>
                <a:cs typeface="Arial" charset="0"/>
              </a:rPr>
              <a:t>إضافة شرائح جديدة</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685800" y="1371600"/>
            <a:ext cx="7772400" cy="46482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SA" sz="3200" dirty="0">
                <a:solidFill>
                  <a:srgbClr val="0E478A"/>
                </a:solidFill>
                <a:latin typeface="+mn-lt"/>
                <a:cs typeface="Arial" charset="0"/>
              </a:rPr>
              <a:t>يوجد طرق عديدة يمكنك من خلالها إضافة شريحة جديدة إلى العرض </a:t>
            </a:r>
            <a:r>
              <a:rPr lang="ar-SA" sz="3200" dirty="0" err="1">
                <a:solidFill>
                  <a:srgbClr val="0E478A"/>
                </a:solidFill>
                <a:latin typeface="+mn-lt"/>
                <a:cs typeface="Arial" charset="0"/>
              </a:rPr>
              <a:t>التقديمي</a:t>
            </a:r>
            <a:r>
              <a:rPr lang="ar-SA" sz="3200" dirty="0">
                <a:solidFill>
                  <a:srgbClr val="0E478A"/>
                </a:solidFill>
                <a:latin typeface="+mn-lt"/>
                <a:cs typeface="Arial" charset="0"/>
              </a:rPr>
              <a:t>. وأسهل طريقة هي النقر على السهم بجانب أمر شريحة جديدة في </a:t>
            </a:r>
            <a:r>
              <a:rPr lang="ar-SA" sz="3200" dirty="0" err="1">
                <a:solidFill>
                  <a:srgbClr val="0E478A"/>
                </a:solidFill>
                <a:latin typeface="+mn-lt"/>
                <a:cs typeface="Arial" charset="0"/>
              </a:rPr>
              <a:t>تبويبة</a:t>
            </a:r>
            <a:r>
              <a:rPr lang="ar-SA" sz="3200" dirty="0">
                <a:solidFill>
                  <a:srgbClr val="0E478A"/>
                </a:solidFill>
                <a:latin typeface="+mn-lt"/>
                <a:cs typeface="Arial" charset="0"/>
              </a:rPr>
              <a:t> الصفحة الرئيسية واختيار التصميم الذي تريده</a:t>
            </a: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21509" name="صورة 15"/>
          <p:cNvPicPr>
            <a:picLocks noChangeAspect="1" noChangeArrowheads="1"/>
          </p:cNvPicPr>
          <p:nvPr/>
        </p:nvPicPr>
        <p:blipFill>
          <a:blip r:embed="rId2"/>
          <a:srcRect/>
          <a:stretch>
            <a:fillRect/>
          </a:stretch>
        </p:blipFill>
        <p:spPr bwMode="auto">
          <a:xfrm>
            <a:off x="3124200" y="3657600"/>
            <a:ext cx="2405063" cy="2438400"/>
          </a:xfrm>
          <a:prstGeom prst="rect">
            <a:avLst/>
          </a:prstGeom>
          <a:noFill/>
          <a:ln w="9525">
            <a:noFill/>
            <a:miter lim="800000"/>
            <a:headEnd/>
            <a:tailEnd/>
          </a:ln>
        </p:spPr>
      </p:pic>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رقم الشريحة 3"/>
          <p:cNvSpPr>
            <a:spLocks noGrp="1"/>
          </p:cNvSpPr>
          <p:nvPr>
            <p:ph type="sldNum" sz="quarter" idx="10"/>
          </p:nvPr>
        </p:nvSpPr>
        <p:spPr bwMode="auto">
          <a:noFill/>
          <a:ln>
            <a:miter lim="800000"/>
            <a:headEnd/>
            <a:tailEnd/>
          </a:ln>
        </p:spPr>
        <p:txBody>
          <a:bodyPr/>
          <a:lstStyle/>
          <a:p>
            <a:fld id="{B608A7C8-DB05-4F14-AAE8-330262181CAB}" type="slidenum">
              <a:rPr lang="ar-SA" smtClean="0">
                <a:cs typeface="Arial" pitchFamily="34" charset="0"/>
              </a:rPr>
              <a:pPr/>
              <a:t>266</a:t>
            </a:fld>
            <a:endParaRPr lang="en-US" smtClean="0">
              <a:cs typeface="Arial" pitchFamily="34" charset="0"/>
            </a:endParaRPr>
          </a:p>
        </p:txBody>
      </p:sp>
      <p:sp>
        <p:nvSpPr>
          <p:cNvPr id="3" name="Title 1"/>
          <p:cNvSpPr txBox="1">
            <a:spLocks/>
          </p:cNvSpPr>
          <p:nvPr/>
        </p:nvSpPr>
        <p:spPr bwMode="auto">
          <a:xfrm>
            <a:off x="685800" y="228600"/>
            <a:ext cx="7772400" cy="555625"/>
          </a:xfrm>
          <a:prstGeom prst="rect">
            <a:avLst/>
          </a:prstGeom>
          <a:noFill/>
          <a:ln w="9525">
            <a:noFill/>
            <a:miter lim="800000"/>
            <a:headEnd/>
            <a:tailEnd/>
          </a:ln>
        </p:spPr>
        <p:txBody>
          <a:bodyPr anchor="ctr">
            <a:normAutofit/>
          </a:bodyPr>
          <a:lstStyle/>
          <a:p>
            <a:pPr algn="justLow">
              <a:defRPr/>
            </a:pPr>
            <a:r>
              <a:rPr lang="ar-SA" sz="2800">
                <a:solidFill>
                  <a:srgbClr val="81AA52"/>
                </a:solidFill>
                <a:latin typeface="+mj-lt"/>
                <a:ea typeface="+mj-ea"/>
                <a:cs typeface="Arial" charset="0"/>
              </a:rPr>
              <a:t>إضافة محتوى إلى الشرائح</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609600" y="1752600"/>
            <a:ext cx="9067800" cy="42672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2400" dirty="0">
                <a:solidFill>
                  <a:srgbClr val="0E478A"/>
                </a:solidFill>
                <a:latin typeface="+mn-lt"/>
                <a:cs typeface="Arial" charset="0"/>
              </a:rPr>
              <a:t>من أجل إضافة نص إلى شريحة ما، قم ببساطة بالنقر على المكان المشار إليه </a:t>
            </a:r>
            <a:r>
              <a:rPr lang="ar-SA" sz="2400" dirty="0" err="1">
                <a:solidFill>
                  <a:srgbClr val="0E478A"/>
                </a:solidFill>
                <a:latin typeface="+mn-lt"/>
                <a:cs typeface="Arial" charset="0"/>
              </a:rPr>
              <a:t>واطبع</a:t>
            </a:r>
            <a:endParaRPr lang="ar-JO" sz="2400" dirty="0">
              <a:solidFill>
                <a:srgbClr val="0E478A"/>
              </a:solidFill>
              <a:latin typeface="+mn-lt"/>
              <a:cs typeface="Arial" charset="0"/>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يمكن أن تحتوي بعض </a:t>
            </a:r>
            <a:r>
              <a:rPr lang="ar-SA" sz="2400" dirty="0" err="1">
                <a:solidFill>
                  <a:srgbClr val="0E478A"/>
                </a:solidFill>
                <a:latin typeface="+mn-lt"/>
                <a:cs typeface="Arial" charset="0"/>
              </a:rPr>
              <a:t>تخطيطات</a:t>
            </a:r>
            <a:r>
              <a:rPr lang="ar-SA" sz="2400" dirty="0">
                <a:solidFill>
                  <a:srgbClr val="0E478A"/>
                </a:solidFill>
                <a:latin typeface="+mn-lt"/>
                <a:cs typeface="Arial" charset="0"/>
              </a:rPr>
              <a:t> الشرائح على نص منسق مسبقا بتعداد نقطي أو ترقيم. أو أنك يمكن أن ترى رموزاً داخل الشريحة</a:t>
            </a:r>
            <a:r>
              <a:rPr lang="ar-JO" sz="2400" dirty="0">
                <a:solidFill>
                  <a:srgbClr val="0E478A"/>
                </a:solidFill>
                <a:latin typeface="+mn-lt"/>
                <a:cs typeface="Arial" charset="0"/>
              </a:rPr>
              <a:t> ، </a:t>
            </a:r>
            <a:r>
              <a:rPr lang="ar-JO" sz="2400" dirty="0" err="1">
                <a:solidFill>
                  <a:srgbClr val="0E478A"/>
                </a:solidFill>
                <a:latin typeface="+mn-lt"/>
                <a:cs typeface="Arial" charset="0"/>
              </a:rPr>
              <a:t>ف</a:t>
            </a:r>
            <a:r>
              <a:rPr lang="ar-SA" sz="2400" dirty="0">
                <a:solidFill>
                  <a:srgbClr val="0E478A"/>
                </a:solidFill>
                <a:latin typeface="+mn-lt"/>
                <a:cs typeface="Arial" charset="0"/>
              </a:rPr>
              <a:t>يمكنك النقر على كل نوع من الرموز لإدراج نوع محدد من المحتوى.</a:t>
            </a:r>
            <a:r>
              <a:rPr lang="ar-JO" sz="2400" dirty="0">
                <a:solidFill>
                  <a:srgbClr val="0E478A"/>
                </a:solidFill>
                <a:latin typeface="+mn-lt"/>
                <a:cs typeface="Arial" charset="0"/>
              </a:rPr>
              <a:t> </a:t>
            </a:r>
            <a:r>
              <a:rPr lang="ar-SA" sz="2400" dirty="0">
                <a:solidFill>
                  <a:srgbClr val="0E478A"/>
                </a:solidFill>
                <a:latin typeface="+mn-lt"/>
                <a:cs typeface="Arial" charset="0"/>
              </a:rPr>
              <a:t>وإليك </a:t>
            </a:r>
            <a:r>
              <a:rPr lang="ar-JO" sz="2400" dirty="0" err="1">
                <a:solidFill>
                  <a:srgbClr val="0E478A"/>
                </a:solidFill>
                <a:latin typeface="+mn-lt"/>
                <a:cs typeface="Arial" charset="0"/>
              </a:rPr>
              <a:t>ال</a:t>
            </a:r>
            <a:r>
              <a:rPr lang="ar-SA" sz="2400" dirty="0">
                <a:solidFill>
                  <a:srgbClr val="0E478A"/>
                </a:solidFill>
                <a:latin typeface="+mn-lt"/>
                <a:cs typeface="Arial" charset="0"/>
              </a:rPr>
              <a:t>رم</a:t>
            </a:r>
            <a:r>
              <a:rPr lang="ar-JO" sz="2400" dirty="0">
                <a:solidFill>
                  <a:srgbClr val="0E478A"/>
                </a:solidFill>
                <a:latin typeface="+mn-lt"/>
                <a:cs typeface="Arial" charset="0"/>
              </a:rPr>
              <a:t>و</a:t>
            </a:r>
            <a:r>
              <a:rPr lang="ar-SA" sz="2400" dirty="0">
                <a:solidFill>
                  <a:srgbClr val="0E478A"/>
                </a:solidFill>
                <a:latin typeface="+mn-lt"/>
                <a:cs typeface="Arial" charset="0"/>
              </a:rPr>
              <a:t>ز</a:t>
            </a:r>
            <a:r>
              <a:rPr lang="ar-JO" sz="2400" dirty="0">
                <a:solidFill>
                  <a:srgbClr val="0E478A"/>
                </a:solidFill>
                <a:latin typeface="+mn-lt"/>
                <a:cs typeface="Arial" charset="0"/>
              </a:rPr>
              <a:t> :</a:t>
            </a:r>
          </a:p>
          <a:p>
            <a:pPr marL="514350" indent="-514350" algn="justLow">
              <a:spcBef>
                <a:spcPct val="20000"/>
              </a:spcBef>
              <a:buFont typeface="+mj-lt"/>
              <a:buAutoNum type="arabicPeriod"/>
              <a:defRPr/>
            </a:pPr>
            <a:r>
              <a:rPr lang="ar-SA" sz="2400" dirty="0">
                <a:solidFill>
                  <a:srgbClr val="0E478A"/>
                </a:solidFill>
                <a:latin typeface="+mn-lt"/>
                <a:cs typeface="Arial" charset="0"/>
              </a:rPr>
              <a:t>جدول</a:t>
            </a:r>
            <a:endParaRPr lang="ar-JO" sz="2400" dirty="0">
              <a:solidFill>
                <a:srgbClr val="0E478A"/>
              </a:solidFill>
              <a:latin typeface="+mn-lt"/>
              <a:cs typeface="Arial" charset="0"/>
            </a:endParaRPr>
          </a:p>
          <a:p>
            <a:pPr marL="514350" indent="-514350" algn="justLow">
              <a:spcBef>
                <a:spcPct val="20000"/>
              </a:spcBef>
              <a:buFont typeface="+mj-lt"/>
              <a:buAutoNum type="arabicPeriod"/>
              <a:defRPr/>
            </a:pPr>
            <a:r>
              <a:rPr lang="ar-SA" sz="2400" dirty="0">
                <a:solidFill>
                  <a:srgbClr val="0E478A"/>
                </a:solidFill>
                <a:latin typeface="+mn-lt"/>
                <a:cs typeface="Arial" charset="0"/>
              </a:rPr>
              <a:t>مخطط</a:t>
            </a:r>
            <a:endParaRPr lang="ar-JO" sz="2400" dirty="0">
              <a:solidFill>
                <a:srgbClr val="0E478A"/>
              </a:solidFill>
              <a:latin typeface="+mn-lt"/>
              <a:cs typeface="Arial" charset="0"/>
            </a:endParaRPr>
          </a:p>
          <a:p>
            <a:pPr marL="514350" indent="-514350" algn="justLow">
              <a:spcBef>
                <a:spcPct val="20000"/>
              </a:spcBef>
              <a:buFont typeface="+mj-lt"/>
              <a:buAutoNum type="arabicPeriod"/>
              <a:defRPr/>
            </a:pPr>
            <a:r>
              <a:rPr lang="ar-SA" sz="2400" dirty="0">
                <a:solidFill>
                  <a:srgbClr val="0E478A"/>
                </a:solidFill>
                <a:latin typeface="+mn-lt"/>
                <a:cs typeface="Arial" charset="0"/>
              </a:rPr>
              <a:t>(رسوم) </a:t>
            </a:r>
            <a:r>
              <a:rPr lang="en-US" sz="2400" dirty="0" err="1">
                <a:solidFill>
                  <a:srgbClr val="0E478A"/>
                </a:solidFill>
                <a:latin typeface="+mn-lt"/>
                <a:cs typeface="Arial" charset="0"/>
              </a:rPr>
              <a:t>SmartArt</a:t>
            </a:r>
            <a:endParaRPr lang="ar-JO" sz="2400" dirty="0">
              <a:solidFill>
                <a:srgbClr val="0E478A"/>
              </a:solidFill>
              <a:latin typeface="+mn-lt"/>
              <a:cs typeface="Arial" charset="0"/>
            </a:endParaRPr>
          </a:p>
          <a:p>
            <a:pPr marL="514350" indent="-514350" algn="justLow">
              <a:spcBef>
                <a:spcPct val="20000"/>
              </a:spcBef>
              <a:buFont typeface="+mj-lt"/>
              <a:buAutoNum type="arabicPeriod"/>
              <a:defRPr/>
            </a:pPr>
            <a:r>
              <a:rPr lang="ar-SA" sz="2400" dirty="0">
                <a:solidFill>
                  <a:srgbClr val="0E478A"/>
                </a:solidFill>
                <a:latin typeface="+mn-lt"/>
                <a:cs typeface="Arial" charset="0"/>
              </a:rPr>
              <a:t>صورة من الحاسوب الخاص بك</a:t>
            </a:r>
            <a:endParaRPr lang="ar-JO" sz="2400" dirty="0">
              <a:solidFill>
                <a:srgbClr val="0E478A"/>
              </a:solidFill>
              <a:latin typeface="+mn-lt"/>
              <a:cs typeface="Arial" charset="0"/>
            </a:endParaRPr>
          </a:p>
          <a:p>
            <a:pPr marL="514350" indent="-514350" algn="justLow">
              <a:spcBef>
                <a:spcPct val="20000"/>
              </a:spcBef>
              <a:buFont typeface="+mj-lt"/>
              <a:buAutoNum type="arabicPeriod"/>
              <a:defRPr/>
            </a:pPr>
            <a:r>
              <a:rPr lang="ar-SA" sz="2400" dirty="0">
                <a:solidFill>
                  <a:srgbClr val="0E478A"/>
                </a:solidFill>
                <a:latin typeface="+mn-lt"/>
                <a:cs typeface="Arial" charset="0"/>
              </a:rPr>
              <a:t>قصاصة فنية</a:t>
            </a:r>
            <a:endParaRPr lang="ar-JO" sz="2400" dirty="0">
              <a:solidFill>
                <a:srgbClr val="0E478A"/>
              </a:solidFill>
              <a:latin typeface="+mn-lt"/>
              <a:cs typeface="Arial" charset="0"/>
            </a:endParaRPr>
          </a:p>
          <a:p>
            <a:pPr marL="514350" indent="-514350" algn="justLow">
              <a:spcBef>
                <a:spcPct val="20000"/>
              </a:spcBef>
              <a:buFont typeface="+mj-lt"/>
              <a:buAutoNum type="arabicPeriod"/>
              <a:defRPr/>
            </a:pPr>
            <a:r>
              <a:rPr lang="ar-SA" sz="2400" dirty="0">
                <a:solidFill>
                  <a:srgbClr val="0E478A"/>
                </a:solidFill>
                <a:latin typeface="+mn-lt"/>
                <a:cs typeface="Arial" charset="0"/>
              </a:rPr>
              <a:t>مقاطع صوتية أو مقاطع فيديو</a:t>
            </a:r>
          </a:p>
        </p:txBody>
      </p:sp>
      <p:pic>
        <p:nvPicPr>
          <p:cNvPr id="22533" name="Picture 2"/>
          <p:cNvPicPr>
            <a:picLocks noChangeAspect="1" noChangeArrowheads="1"/>
          </p:cNvPicPr>
          <p:nvPr/>
        </p:nvPicPr>
        <p:blipFill>
          <a:blip r:embed="rId2"/>
          <a:srcRect/>
          <a:stretch>
            <a:fillRect/>
          </a:stretch>
        </p:blipFill>
        <p:spPr bwMode="auto">
          <a:xfrm>
            <a:off x="8077200" y="3505200"/>
            <a:ext cx="304800" cy="266700"/>
          </a:xfrm>
          <a:prstGeom prst="rect">
            <a:avLst/>
          </a:prstGeom>
          <a:noFill/>
          <a:ln w="9525">
            <a:noFill/>
            <a:miter lim="800000"/>
            <a:headEnd/>
            <a:tailEnd/>
          </a:ln>
        </p:spPr>
      </p:pic>
      <p:pic>
        <p:nvPicPr>
          <p:cNvPr id="22534" name="Picture 3"/>
          <p:cNvPicPr>
            <a:picLocks noChangeAspect="1" noChangeArrowheads="1"/>
          </p:cNvPicPr>
          <p:nvPr/>
        </p:nvPicPr>
        <p:blipFill>
          <a:blip r:embed="rId3"/>
          <a:srcRect/>
          <a:stretch>
            <a:fillRect/>
          </a:stretch>
        </p:blipFill>
        <p:spPr bwMode="auto">
          <a:xfrm>
            <a:off x="7772400" y="3886200"/>
            <a:ext cx="334963" cy="320675"/>
          </a:xfrm>
          <a:prstGeom prst="rect">
            <a:avLst/>
          </a:prstGeom>
          <a:noFill/>
          <a:ln w="9525">
            <a:noFill/>
            <a:miter lim="800000"/>
            <a:headEnd/>
            <a:tailEnd/>
          </a:ln>
        </p:spPr>
      </p:pic>
      <p:pic>
        <p:nvPicPr>
          <p:cNvPr id="22535" name="Picture 4"/>
          <p:cNvPicPr>
            <a:picLocks noChangeAspect="1" noChangeArrowheads="1"/>
          </p:cNvPicPr>
          <p:nvPr/>
        </p:nvPicPr>
        <p:blipFill>
          <a:blip r:embed="rId4"/>
          <a:srcRect/>
          <a:stretch>
            <a:fillRect/>
          </a:stretch>
        </p:blipFill>
        <p:spPr bwMode="auto">
          <a:xfrm>
            <a:off x="6553200" y="4343400"/>
            <a:ext cx="371475" cy="295275"/>
          </a:xfrm>
          <a:prstGeom prst="rect">
            <a:avLst/>
          </a:prstGeom>
          <a:noFill/>
          <a:ln w="9525">
            <a:noFill/>
            <a:miter lim="800000"/>
            <a:headEnd/>
            <a:tailEnd/>
          </a:ln>
        </p:spPr>
      </p:pic>
      <p:pic>
        <p:nvPicPr>
          <p:cNvPr id="22536" name="Picture 5"/>
          <p:cNvPicPr>
            <a:picLocks noChangeAspect="1" noChangeArrowheads="1"/>
          </p:cNvPicPr>
          <p:nvPr/>
        </p:nvPicPr>
        <p:blipFill>
          <a:blip r:embed="rId5"/>
          <a:srcRect/>
          <a:stretch>
            <a:fillRect/>
          </a:stretch>
        </p:blipFill>
        <p:spPr bwMode="auto">
          <a:xfrm>
            <a:off x="5410200" y="4724400"/>
            <a:ext cx="304800" cy="295275"/>
          </a:xfrm>
          <a:prstGeom prst="rect">
            <a:avLst/>
          </a:prstGeom>
          <a:noFill/>
          <a:ln w="9525">
            <a:noFill/>
            <a:miter lim="800000"/>
            <a:headEnd/>
            <a:tailEnd/>
          </a:ln>
        </p:spPr>
      </p:pic>
      <p:pic>
        <p:nvPicPr>
          <p:cNvPr id="22537" name="Picture 6"/>
          <p:cNvPicPr>
            <a:picLocks noChangeAspect="1" noChangeArrowheads="1"/>
          </p:cNvPicPr>
          <p:nvPr/>
        </p:nvPicPr>
        <p:blipFill>
          <a:blip r:embed="rId6"/>
          <a:srcRect/>
          <a:stretch>
            <a:fillRect/>
          </a:stretch>
        </p:blipFill>
        <p:spPr bwMode="auto">
          <a:xfrm>
            <a:off x="7391400" y="5181600"/>
            <a:ext cx="266700" cy="295275"/>
          </a:xfrm>
          <a:prstGeom prst="rect">
            <a:avLst/>
          </a:prstGeom>
          <a:noFill/>
          <a:ln w="9525">
            <a:noFill/>
            <a:miter lim="800000"/>
            <a:headEnd/>
            <a:tailEnd/>
          </a:ln>
        </p:spPr>
      </p:pic>
      <p:pic>
        <p:nvPicPr>
          <p:cNvPr id="22538" name="Picture 7"/>
          <p:cNvPicPr>
            <a:picLocks noChangeAspect="1" noChangeArrowheads="1"/>
          </p:cNvPicPr>
          <p:nvPr/>
        </p:nvPicPr>
        <p:blipFill>
          <a:blip r:embed="rId7"/>
          <a:srcRect/>
          <a:stretch>
            <a:fillRect/>
          </a:stretch>
        </p:blipFill>
        <p:spPr bwMode="auto">
          <a:xfrm>
            <a:off x="5410200" y="5638800"/>
            <a:ext cx="704850" cy="342900"/>
          </a:xfrm>
          <a:prstGeom prst="rect">
            <a:avLst/>
          </a:prstGeom>
          <a:noFill/>
          <a:ln w="9525">
            <a:noFill/>
            <a:miter lim="800000"/>
            <a:headEnd/>
            <a:tailEnd/>
          </a:ln>
        </p:spPr>
      </p:pic>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رقم الشريحة 3"/>
          <p:cNvSpPr>
            <a:spLocks noGrp="1"/>
          </p:cNvSpPr>
          <p:nvPr>
            <p:ph type="sldNum" sz="quarter" idx="10"/>
          </p:nvPr>
        </p:nvSpPr>
        <p:spPr bwMode="auto">
          <a:noFill/>
          <a:ln>
            <a:miter lim="800000"/>
            <a:headEnd/>
            <a:tailEnd/>
          </a:ln>
        </p:spPr>
        <p:txBody>
          <a:bodyPr/>
          <a:lstStyle/>
          <a:p>
            <a:fld id="{9663B722-AB5B-4171-B26D-710C8B381806}" type="slidenum">
              <a:rPr lang="ar-SA" smtClean="0">
                <a:cs typeface="Arial" pitchFamily="34" charset="0"/>
              </a:rPr>
              <a:pPr/>
              <a:t>267</a:t>
            </a:fld>
            <a:endParaRPr lang="en-US" smtClean="0">
              <a:cs typeface="Arial" pitchFamily="34" charset="0"/>
            </a:endParaRPr>
          </a:p>
        </p:txBody>
      </p:sp>
      <p:sp>
        <p:nvSpPr>
          <p:cNvPr id="3" name="Title 1"/>
          <p:cNvSpPr txBox="1">
            <a:spLocks/>
          </p:cNvSpPr>
          <p:nvPr/>
        </p:nvSpPr>
        <p:spPr bwMode="auto">
          <a:xfrm>
            <a:off x="685800" y="228600"/>
            <a:ext cx="7772400" cy="631825"/>
          </a:xfrm>
          <a:prstGeom prst="rect">
            <a:avLst/>
          </a:prstGeom>
          <a:noFill/>
          <a:ln w="9525">
            <a:noFill/>
            <a:miter lim="800000"/>
            <a:headEnd/>
            <a:tailEnd/>
          </a:ln>
        </p:spPr>
        <p:txBody>
          <a:bodyPr anchor="ctr">
            <a:normAutofit/>
          </a:bodyPr>
          <a:lstStyle/>
          <a:p>
            <a:pPr algn="justLow">
              <a:defRPr/>
            </a:pPr>
            <a:r>
              <a:rPr lang="ar-SA" sz="2800">
                <a:solidFill>
                  <a:srgbClr val="81AA52"/>
                </a:solidFill>
                <a:latin typeface="+mj-lt"/>
                <a:ea typeface="+mj-ea"/>
                <a:cs typeface="Arial" charset="0"/>
              </a:rPr>
              <a:t>حذف الشرائح</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371600" y="1752600"/>
            <a:ext cx="7924800" cy="28956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3200" dirty="0">
                <a:solidFill>
                  <a:srgbClr val="0E478A"/>
                </a:solidFill>
                <a:latin typeface="+mn-lt"/>
                <a:cs typeface="Arial" charset="0"/>
              </a:rPr>
              <a:t>من أجل حذف شريحة ما، قم بالنقر بالزر الأيمن في جزء الشرائح وانقر على حذف شريحة</a:t>
            </a: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r>
              <a:rPr lang="ar-SA" sz="3200" dirty="0">
                <a:solidFill>
                  <a:srgbClr val="0E478A"/>
                </a:solidFill>
                <a:latin typeface="+mn-lt"/>
                <a:cs typeface="Arial" charset="0"/>
              </a:rPr>
              <a:t>يمكنك أيضاً النقر في جزء الشرائح لاختيار الشريحة ثم الضغط على زر </a:t>
            </a:r>
            <a:r>
              <a:rPr lang="en-US" sz="3200" dirty="0">
                <a:solidFill>
                  <a:srgbClr val="0E478A"/>
                </a:solidFill>
                <a:latin typeface="+mn-lt"/>
                <a:cs typeface="Arial" charset="0"/>
              </a:rPr>
              <a:t>Backspace</a:t>
            </a:r>
            <a:r>
              <a:rPr lang="ar-SA" sz="3200" dirty="0">
                <a:solidFill>
                  <a:srgbClr val="0E478A"/>
                </a:solidFill>
                <a:latin typeface="+mn-lt"/>
                <a:cs typeface="Arial" charset="0"/>
              </a:rPr>
              <a:t> أو </a:t>
            </a:r>
            <a:r>
              <a:rPr lang="en-US" sz="3200" dirty="0">
                <a:solidFill>
                  <a:srgbClr val="0E478A"/>
                </a:solidFill>
                <a:latin typeface="+mn-lt"/>
                <a:cs typeface="Arial" charset="0"/>
              </a:rPr>
              <a:t>Delete</a:t>
            </a:r>
            <a:r>
              <a:rPr lang="ar-SA" sz="3200" dirty="0">
                <a:solidFill>
                  <a:srgbClr val="0E478A"/>
                </a:solidFill>
                <a:latin typeface="+mn-lt"/>
                <a:cs typeface="Arial" charset="0"/>
              </a:rPr>
              <a:t> على لوحة المفاتيح الخاصة بك</a:t>
            </a: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رقم الشريحة 3"/>
          <p:cNvSpPr>
            <a:spLocks noGrp="1"/>
          </p:cNvSpPr>
          <p:nvPr>
            <p:ph type="sldNum" sz="quarter" idx="10"/>
          </p:nvPr>
        </p:nvSpPr>
        <p:spPr bwMode="auto">
          <a:noFill/>
          <a:ln>
            <a:miter lim="800000"/>
            <a:headEnd/>
            <a:tailEnd/>
          </a:ln>
        </p:spPr>
        <p:txBody>
          <a:bodyPr/>
          <a:lstStyle/>
          <a:p>
            <a:fld id="{53A93EDD-52BE-47CF-BFB4-2432E9A8DDA1}" type="slidenum">
              <a:rPr lang="ar-SA" smtClean="0">
                <a:cs typeface="Arial" pitchFamily="34" charset="0"/>
              </a:rPr>
              <a:pPr/>
              <a:t>268</a:t>
            </a:fld>
            <a:endParaRPr lang="en-US" smtClean="0">
              <a:cs typeface="Arial" pitchFamily="34" charset="0"/>
            </a:endParaRPr>
          </a:p>
        </p:txBody>
      </p:sp>
      <p:sp>
        <p:nvSpPr>
          <p:cNvPr id="5" name="Subtitle 2"/>
          <p:cNvSpPr txBox="1">
            <a:spLocks/>
          </p:cNvSpPr>
          <p:nvPr/>
        </p:nvSpPr>
        <p:spPr bwMode="auto">
          <a:xfrm>
            <a:off x="1371600" y="1371600"/>
            <a:ext cx="8077200" cy="4724400"/>
          </a:xfrm>
          <a:prstGeom prst="rect">
            <a:avLst/>
          </a:prstGeom>
          <a:noFill/>
          <a:ln w="9525">
            <a:noFill/>
            <a:miter lim="800000"/>
            <a:headEnd/>
            <a:tailEnd/>
          </a:ln>
        </p:spPr>
        <p:txBody>
          <a:bodyPr>
            <a:normAutofit/>
          </a:bodyPr>
          <a:lstStyle/>
          <a:p>
            <a:pPr marL="342900" indent="-342900">
              <a:spcBef>
                <a:spcPct val="20000"/>
              </a:spcBef>
              <a:buFont typeface="Arial" pitchFamily="34" charset="0"/>
              <a:buNone/>
              <a:defRPr/>
            </a:pPr>
            <a:r>
              <a:rPr lang="ar-SA" sz="2800" b="1" u="sng" dirty="0">
                <a:solidFill>
                  <a:srgbClr val="0E478A"/>
                </a:solidFill>
                <a:effectLst>
                  <a:outerShdw blurRad="31750" dist="25400" dir="5400000" algn="tl" rotWithShape="0">
                    <a:srgbClr val="000000">
                      <a:alpha val="25000"/>
                    </a:srgbClr>
                  </a:outerShdw>
                </a:effectLst>
                <a:latin typeface="+mj-lt"/>
                <a:ea typeface="+mj-ea"/>
                <a:cs typeface="+mj-cs"/>
              </a:rPr>
              <a:t>حفظ الملفات</a:t>
            </a:r>
            <a:endParaRPr lang="ar-JO" sz="28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spcBef>
                <a:spcPct val="20000"/>
              </a:spcBef>
              <a:buFont typeface="Arial" pitchFamily="34" charset="0"/>
              <a:buNone/>
              <a:defRPr/>
            </a:pPr>
            <a:r>
              <a:rPr lang="ar-SA" sz="2800" dirty="0">
                <a:solidFill>
                  <a:srgbClr val="0E478A"/>
                </a:solidFill>
                <a:latin typeface="+mn-lt"/>
                <a:cs typeface="Arial" charset="0"/>
              </a:rPr>
              <a:t>من أجل حفظ ملف معين، قم بالنقر على رمز حفظ في شريط أدوات الوصول السريع، أو قم بالنقر على ملف </a:t>
            </a:r>
            <a:r>
              <a:rPr lang="ar-JO" sz="2800" dirty="0">
                <a:solidFill>
                  <a:srgbClr val="0E478A"/>
                </a:solidFill>
                <a:latin typeface="+mn-lt"/>
                <a:cs typeface="Arial" charset="0"/>
              </a:rPr>
              <a:t>- </a:t>
            </a:r>
            <a:r>
              <a:rPr lang="ar-SA" sz="2800" dirty="0">
                <a:solidFill>
                  <a:srgbClr val="0E478A"/>
                </a:solidFill>
                <a:latin typeface="+mn-lt"/>
                <a:cs typeface="Arial" charset="0"/>
              </a:rPr>
              <a:t>حفظ، أو استخدم الاختصار </a:t>
            </a:r>
            <a:r>
              <a:rPr lang="en-US" sz="2800" dirty="0">
                <a:solidFill>
                  <a:srgbClr val="0E478A"/>
                </a:solidFill>
                <a:latin typeface="+mn-lt"/>
                <a:cs typeface="Arial" charset="0"/>
              </a:rPr>
              <a:t>Ctrl + S</a:t>
            </a:r>
            <a:endParaRPr lang="ar-JO" sz="2800" dirty="0">
              <a:solidFill>
                <a:srgbClr val="0E478A"/>
              </a:solidFill>
              <a:latin typeface="+mn-lt"/>
              <a:cs typeface="Arial" charset="0"/>
            </a:endParaRPr>
          </a:p>
          <a:p>
            <a:pPr marL="342900" indent="-342900">
              <a:spcBef>
                <a:spcPct val="20000"/>
              </a:spcBef>
              <a:buFont typeface="Arial" pitchFamily="34" charset="0"/>
              <a:buNone/>
              <a:defRPr/>
            </a:pPr>
            <a:endParaRPr lang="ar-JO" sz="2800" dirty="0">
              <a:solidFill>
                <a:srgbClr val="0E478A"/>
              </a:solidFill>
              <a:latin typeface="+mn-lt"/>
              <a:cs typeface="Arial" charset="0"/>
            </a:endParaRPr>
          </a:p>
          <a:p>
            <a:pPr marL="342900" indent="-342900">
              <a:spcBef>
                <a:spcPct val="20000"/>
              </a:spcBef>
              <a:buFont typeface="Arial" pitchFamily="34" charset="0"/>
              <a:buNone/>
              <a:defRPr/>
            </a:pPr>
            <a:r>
              <a:rPr lang="ar-SA" sz="2800" b="1" u="sng" dirty="0">
                <a:solidFill>
                  <a:srgbClr val="0E478A"/>
                </a:solidFill>
                <a:effectLst>
                  <a:outerShdw blurRad="31750" dist="25400" dir="5400000" algn="tl" rotWithShape="0">
                    <a:srgbClr val="000000">
                      <a:alpha val="25000"/>
                    </a:srgbClr>
                  </a:outerShdw>
                </a:effectLst>
                <a:latin typeface="+mj-lt"/>
                <a:ea typeface="+mj-ea"/>
                <a:cs typeface="+mj-cs"/>
              </a:rPr>
              <a:t>فتح الملفات</a:t>
            </a:r>
            <a:endParaRPr lang="ar-JO" sz="28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spcBef>
                <a:spcPct val="20000"/>
              </a:spcBef>
              <a:buFont typeface="Arial" pitchFamily="34" charset="0"/>
              <a:buNone/>
              <a:defRPr/>
            </a:pPr>
            <a:r>
              <a:rPr lang="ar-SA" sz="2800" dirty="0">
                <a:solidFill>
                  <a:srgbClr val="0E478A"/>
                </a:solidFill>
                <a:latin typeface="+mn-lt"/>
                <a:cs typeface="Arial" charset="0"/>
              </a:rPr>
              <a:t>من أجل إعادة فتح ملف محفوظ، قم بالنقر على ملف← فتح أو استخدم الاختصار </a:t>
            </a:r>
            <a:r>
              <a:rPr lang="en-US" sz="2800" dirty="0">
                <a:solidFill>
                  <a:srgbClr val="0E478A"/>
                </a:solidFill>
                <a:latin typeface="+mn-lt"/>
                <a:cs typeface="Arial" charset="0"/>
              </a:rPr>
              <a:t>Ctrl + O</a:t>
            </a:r>
            <a:endParaRPr lang="ar-SA" sz="2800" dirty="0">
              <a:solidFill>
                <a:srgbClr val="0E478A"/>
              </a:solidFill>
              <a:latin typeface="+mn-lt"/>
              <a:cs typeface="Arial" charset="0"/>
            </a:endParaRP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رقم الشريحة 3"/>
          <p:cNvSpPr>
            <a:spLocks noGrp="1"/>
          </p:cNvSpPr>
          <p:nvPr>
            <p:ph type="sldNum" sz="quarter" idx="10"/>
          </p:nvPr>
        </p:nvSpPr>
        <p:spPr bwMode="auto">
          <a:noFill/>
          <a:ln>
            <a:miter lim="800000"/>
            <a:headEnd/>
            <a:tailEnd/>
          </a:ln>
        </p:spPr>
        <p:txBody>
          <a:bodyPr/>
          <a:lstStyle/>
          <a:p>
            <a:fld id="{87E78FA8-2F21-4D19-9BF5-FFDB986A1CA0}" type="slidenum">
              <a:rPr lang="ar-SA" smtClean="0">
                <a:cs typeface="Arial" pitchFamily="34" charset="0"/>
              </a:rPr>
              <a:pPr/>
              <a:t>269</a:t>
            </a:fld>
            <a:endParaRPr lang="en-US" smtClean="0">
              <a:cs typeface="Arial" pitchFamily="34" charset="0"/>
            </a:endParaRPr>
          </a:p>
        </p:txBody>
      </p:sp>
      <p:sp>
        <p:nvSpPr>
          <p:cNvPr id="3" name="Title 1"/>
          <p:cNvSpPr txBox="1">
            <a:spLocks/>
          </p:cNvSpPr>
          <p:nvPr/>
        </p:nvSpPr>
        <p:spPr bwMode="auto">
          <a:xfrm>
            <a:off x="685800" y="304800"/>
            <a:ext cx="7772400" cy="631825"/>
          </a:xfrm>
          <a:prstGeom prst="rect">
            <a:avLst/>
          </a:prstGeom>
          <a:noFill/>
          <a:ln w="9525">
            <a:noFill/>
            <a:miter lim="800000"/>
            <a:headEnd/>
            <a:tailEnd/>
          </a:ln>
        </p:spPr>
        <p:txBody>
          <a:bodyPr anchor="ctr">
            <a:normAutofit/>
          </a:bodyPr>
          <a:lstStyle/>
          <a:p>
            <a:pPr>
              <a:defRPr/>
            </a:pPr>
            <a:r>
              <a:rPr lang="ar-SA" sz="2700" dirty="0">
                <a:solidFill>
                  <a:srgbClr val="81AA52"/>
                </a:solidFill>
                <a:latin typeface="+mj-lt"/>
                <a:ea typeface="+mj-ea"/>
                <a:cs typeface="Arial" charset="0"/>
              </a:rPr>
              <a:t>استخدام قائمة أخير</a:t>
            </a:r>
          </a:p>
        </p:txBody>
      </p:sp>
      <p:sp>
        <p:nvSpPr>
          <p:cNvPr id="5" name="Subtitle 2"/>
          <p:cNvSpPr txBox="1">
            <a:spLocks/>
          </p:cNvSpPr>
          <p:nvPr/>
        </p:nvSpPr>
        <p:spPr bwMode="auto">
          <a:xfrm>
            <a:off x="838200" y="1447800"/>
            <a:ext cx="8534400" cy="43434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SA" sz="2400" dirty="0">
                <a:solidFill>
                  <a:srgbClr val="0E478A"/>
                </a:solidFill>
                <a:latin typeface="+mn-lt"/>
                <a:cs typeface="Arial" charset="0"/>
              </a:rPr>
              <a:t>من الطرق الأخرى لفتح العروض </a:t>
            </a:r>
            <a:r>
              <a:rPr lang="ar-SA" sz="2400" dirty="0" err="1">
                <a:solidFill>
                  <a:srgbClr val="0E478A"/>
                </a:solidFill>
                <a:latin typeface="+mn-lt"/>
                <a:cs typeface="Arial" charset="0"/>
              </a:rPr>
              <a:t>التقديمية</a:t>
            </a:r>
            <a:r>
              <a:rPr lang="ar-SA" sz="2400" dirty="0">
                <a:solidFill>
                  <a:srgbClr val="0E478A"/>
                </a:solidFill>
                <a:latin typeface="+mn-lt"/>
                <a:cs typeface="Arial" charset="0"/>
              </a:rPr>
              <a:t> هي قائمة أخير. إذا قمت بالنقر على ملف←أخير، سترى قائمة بالعروض </a:t>
            </a:r>
            <a:r>
              <a:rPr lang="ar-SA" sz="2400" dirty="0" err="1">
                <a:solidFill>
                  <a:srgbClr val="0E478A"/>
                </a:solidFill>
                <a:latin typeface="+mn-lt"/>
                <a:cs typeface="Arial" charset="0"/>
              </a:rPr>
              <a:t>التقديمية</a:t>
            </a:r>
            <a:r>
              <a:rPr lang="ar-SA" sz="2400" dirty="0">
                <a:solidFill>
                  <a:srgbClr val="0E478A"/>
                </a:solidFill>
                <a:latin typeface="+mn-lt"/>
                <a:cs typeface="Arial" charset="0"/>
              </a:rPr>
              <a:t> الأخيرة وأماكن فتحها</a:t>
            </a:r>
            <a:endParaRPr lang="ar-JO" sz="2400" dirty="0">
              <a:solidFill>
                <a:srgbClr val="0E478A"/>
              </a:solidFill>
              <a:latin typeface="+mn-lt"/>
              <a:cs typeface="Arial" charset="0"/>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ويمكنك النقر، إن رغبت، على رمز دبوس الإضافة</a:t>
            </a:r>
            <a:r>
              <a:rPr lang="ar-JO" sz="2400" dirty="0">
                <a:solidFill>
                  <a:srgbClr val="0E478A"/>
                </a:solidFill>
                <a:latin typeface="+mn-lt"/>
                <a:cs typeface="Arial" charset="0"/>
              </a:rPr>
              <a:t>/</a:t>
            </a:r>
            <a:r>
              <a:rPr lang="ar-SA" sz="2400" dirty="0">
                <a:solidFill>
                  <a:srgbClr val="0E478A"/>
                </a:solidFill>
                <a:latin typeface="+mn-lt"/>
                <a:cs typeface="Arial" charset="0"/>
              </a:rPr>
              <a:t>التثبيت للاحتفاظ بوثيقة محددة في قائمة أخير. ومن أجل إزالة الوثيقة، قم بالنقر على رمز دبوس الإضافة مرة أخرى</a:t>
            </a:r>
            <a:endParaRPr lang="ar-JO" sz="2400" dirty="0">
              <a:solidFill>
                <a:srgbClr val="0E478A"/>
              </a:solidFill>
              <a:latin typeface="+mn-lt"/>
              <a:cs typeface="Arial" charset="0"/>
            </a:endParaRPr>
          </a:p>
          <a:p>
            <a:pPr marL="342900" indent="-342900" algn="justLow">
              <a:spcBef>
                <a:spcPct val="20000"/>
              </a:spcBef>
              <a:buFont typeface="Arial" pitchFamily="34" charset="0"/>
              <a:buNone/>
              <a:defRPr/>
            </a:pPr>
            <a:endParaRPr lang="ar-JO" sz="2400" dirty="0">
              <a:solidFill>
                <a:srgbClr val="0E478A"/>
              </a:solidFill>
              <a:latin typeface="+mn-lt"/>
              <a:cs typeface="Arial" charset="0"/>
            </a:endParaRPr>
          </a:p>
          <a:p>
            <a:pPr marL="342900" indent="-342900" algn="justLow">
              <a:spcBef>
                <a:spcPct val="20000"/>
              </a:spcBef>
              <a:buFont typeface="Arial" pitchFamily="34" charset="0"/>
              <a:buNone/>
              <a:defRPr/>
            </a:pPr>
            <a:r>
              <a:rPr lang="ar-SA" sz="2400" b="1" u="sng" dirty="0">
                <a:solidFill>
                  <a:srgbClr val="0E478A"/>
                </a:solidFill>
                <a:latin typeface="+mn-lt"/>
                <a:cs typeface="Arial" charset="0"/>
              </a:rPr>
              <a:t>التبديل بين الملفات المفتوحة</a:t>
            </a:r>
            <a:endParaRPr lang="en-US" sz="2400" b="1" u="sng" dirty="0">
              <a:solidFill>
                <a:srgbClr val="0E478A"/>
              </a:solidFill>
              <a:latin typeface="+mn-lt"/>
              <a:cs typeface="Arial" charset="0"/>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هنالك طرق قليلة للتبديل بين العروض </a:t>
            </a:r>
            <a:r>
              <a:rPr lang="ar-SA" sz="2400" dirty="0" err="1">
                <a:solidFill>
                  <a:srgbClr val="0E478A"/>
                </a:solidFill>
                <a:latin typeface="+mn-lt"/>
                <a:cs typeface="Arial" charset="0"/>
              </a:rPr>
              <a:t>التقديمية</a:t>
            </a:r>
            <a:r>
              <a:rPr lang="ar-SA" sz="2400" dirty="0">
                <a:solidFill>
                  <a:srgbClr val="0E478A"/>
                </a:solidFill>
                <a:latin typeface="+mn-lt"/>
                <a:cs typeface="Arial" charset="0"/>
              </a:rPr>
              <a:t> المفتوحة في برنامج </a:t>
            </a:r>
            <a:r>
              <a:rPr lang="ar-SA" sz="2400" dirty="0" err="1">
                <a:solidFill>
                  <a:srgbClr val="0E478A"/>
                </a:solidFill>
                <a:latin typeface="+mn-lt"/>
                <a:cs typeface="Arial" charset="0"/>
              </a:rPr>
              <a:t>باوربوينت</a:t>
            </a:r>
            <a:r>
              <a:rPr lang="ar-SA" sz="2400" dirty="0">
                <a:solidFill>
                  <a:srgbClr val="0E478A"/>
                </a:solidFill>
                <a:latin typeface="+mn-lt"/>
                <a:cs typeface="Arial" charset="0"/>
              </a:rPr>
              <a:t>. وإحدى الطرق هو النقر على </a:t>
            </a:r>
            <a:r>
              <a:rPr lang="ar-SA" sz="2400" dirty="0" err="1">
                <a:solidFill>
                  <a:srgbClr val="0E478A"/>
                </a:solidFill>
                <a:latin typeface="+mn-lt"/>
                <a:cs typeface="Arial" charset="0"/>
              </a:rPr>
              <a:t>تبويبة</a:t>
            </a:r>
            <a:r>
              <a:rPr lang="ar-SA" sz="2400" dirty="0">
                <a:solidFill>
                  <a:srgbClr val="0E478A"/>
                </a:solidFill>
                <a:latin typeface="+mn-lt"/>
                <a:cs typeface="Arial" charset="0"/>
              </a:rPr>
              <a:t> عرض، والنقر على تبديل النوافذ، والنقر على العرض </a:t>
            </a:r>
            <a:r>
              <a:rPr lang="ar-SA" sz="2400" dirty="0" err="1">
                <a:solidFill>
                  <a:srgbClr val="0E478A"/>
                </a:solidFill>
                <a:latin typeface="+mn-lt"/>
                <a:cs typeface="Arial" charset="0"/>
              </a:rPr>
              <a:t>التقديمي</a:t>
            </a:r>
            <a:r>
              <a:rPr lang="ar-SA" sz="2400" dirty="0">
                <a:solidFill>
                  <a:srgbClr val="0E478A"/>
                </a:solidFill>
                <a:latin typeface="+mn-lt"/>
                <a:cs typeface="Arial" charset="0"/>
              </a:rPr>
              <a:t> الذي تود التبديل إليه</a:t>
            </a:r>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رقم الشريحة 3"/>
          <p:cNvSpPr>
            <a:spLocks noGrp="1"/>
          </p:cNvSpPr>
          <p:nvPr>
            <p:ph type="sldNum" sz="quarter" idx="10"/>
          </p:nvPr>
        </p:nvSpPr>
        <p:spPr bwMode="auto">
          <a:noFill/>
          <a:ln>
            <a:miter lim="800000"/>
            <a:headEnd/>
            <a:tailEnd/>
          </a:ln>
        </p:spPr>
        <p:txBody>
          <a:bodyPr/>
          <a:lstStyle/>
          <a:p>
            <a:fld id="{EFC14984-EC78-4891-A9BA-40BDBF5960B9}" type="slidenum">
              <a:rPr lang="ar-SA" smtClean="0">
                <a:cs typeface="Arial" pitchFamily="34" charset="0"/>
              </a:rPr>
              <a:pPr/>
              <a:t>270</a:t>
            </a:fld>
            <a:endParaRPr lang="en-US" smtClean="0">
              <a:cs typeface="Arial" pitchFamily="34" charset="0"/>
            </a:endParaRPr>
          </a:p>
        </p:txBody>
      </p:sp>
      <p:sp>
        <p:nvSpPr>
          <p:cNvPr id="3" name="Title 1"/>
          <p:cNvSpPr txBox="1">
            <a:spLocks/>
          </p:cNvSpPr>
          <p:nvPr/>
        </p:nvSpPr>
        <p:spPr bwMode="auto">
          <a:xfrm>
            <a:off x="685800" y="152400"/>
            <a:ext cx="7772400" cy="685800"/>
          </a:xfrm>
          <a:prstGeom prst="rect">
            <a:avLst/>
          </a:prstGeom>
          <a:noFill/>
          <a:ln w="9525">
            <a:noFill/>
            <a:miter lim="800000"/>
            <a:headEnd/>
            <a:tailEnd/>
          </a:ln>
        </p:spPr>
        <p:txBody>
          <a:bodyPr anchor="ctr"/>
          <a:lstStyle/>
          <a:p>
            <a:pPr>
              <a:defRPr/>
            </a:pPr>
            <a:r>
              <a:rPr lang="ar-SA" sz="2800">
                <a:solidFill>
                  <a:srgbClr val="81AA52"/>
                </a:solidFill>
                <a:latin typeface="+mj-lt"/>
                <a:ea typeface="+mj-ea"/>
                <a:cs typeface="Arial" charset="0"/>
              </a:rPr>
              <a:t>إغلاق الملفات </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066800" y="1752600"/>
            <a:ext cx="7772400" cy="3429000"/>
          </a:xfrm>
          <a:prstGeom prst="rect">
            <a:avLst/>
          </a:prstGeom>
          <a:noFill/>
          <a:ln w="9525">
            <a:noFill/>
            <a:miter lim="800000"/>
            <a:headEnd/>
            <a:tailEnd/>
          </a:ln>
        </p:spPr>
        <p:txBody>
          <a:bodyPr>
            <a:normAutofit/>
          </a:bodyPr>
          <a:lstStyle/>
          <a:p>
            <a:pPr marL="342900" indent="-342900">
              <a:spcBef>
                <a:spcPct val="20000"/>
              </a:spcBef>
              <a:buFont typeface="Arial" pitchFamily="34" charset="0"/>
              <a:buNone/>
              <a:defRPr/>
            </a:pPr>
            <a:r>
              <a:rPr lang="ar-SA" sz="3200" dirty="0">
                <a:solidFill>
                  <a:srgbClr val="0E478A"/>
                </a:solidFill>
                <a:latin typeface="+mn-lt"/>
                <a:cs typeface="Arial" charset="0"/>
              </a:rPr>
              <a:t>من أجل إغلاق عرض تقديمي واحد، وليس برنامج </a:t>
            </a:r>
            <a:r>
              <a:rPr lang="ar-SA" sz="3200" dirty="0" err="1">
                <a:solidFill>
                  <a:srgbClr val="0E478A"/>
                </a:solidFill>
                <a:latin typeface="+mn-lt"/>
                <a:cs typeface="Arial" charset="0"/>
              </a:rPr>
              <a:t>باوربوينت</a:t>
            </a:r>
            <a:r>
              <a:rPr lang="ar-SA" sz="3200" dirty="0">
                <a:solidFill>
                  <a:srgbClr val="0E478A"/>
                </a:solidFill>
                <a:latin typeface="+mn-lt"/>
                <a:cs typeface="Arial" charset="0"/>
              </a:rPr>
              <a:t>، قم بالنقر على ملف←إغلاق</a:t>
            </a: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رقم الشريحة 3"/>
          <p:cNvSpPr>
            <a:spLocks noGrp="1"/>
          </p:cNvSpPr>
          <p:nvPr>
            <p:ph type="sldNum" sz="quarter" idx="10"/>
          </p:nvPr>
        </p:nvSpPr>
        <p:spPr bwMode="auto">
          <a:noFill/>
          <a:ln>
            <a:miter lim="800000"/>
            <a:headEnd/>
            <a:tailEnd/>
          </a:ln>
        </p:spPr>
        <p:txBody>
          <a:bodyPr/>
          <a:lstStyle/>
          <a:p>
            <a:fld id="{605F7848-9437-462D-8055-F25C1FCE50B2}" type="slidenum">
              <a:rPr lang="ar-SA" smtClean="0">
                <a:cs typeface="Arial" pitchFamily="34" charset="0"/>
              </a:rPr>
              <a:pPr/>
              <a:t>271</a:t>
            </a:fld>
            <a:endParaRPr lang="en-US" smtClean="0">
              <a:cs typeface="Arial" pitchFamily="34" charset="0"/>
            </a:endParaRPr>
          </a:p>
        </p:txBody>
      </p:sp>
      <p:sp>
        <p:nvSpPr>
          <p:cNvPr id="3" name="Title 1"/>
          <p:cNvSpPr txBox="1">
            <a:spLocks/>
          </p:cNvSpPr>
          <p:nvPr/>
        </p:nvSpPr>
        <p:spPr bwMode="auto">
          <a:xfrm>
            <a:off x="685800" y="152400"/>
            <a:ext cx="7772400" cy="533400"/>
          </a:xfrm>
          <a:prstGeom prst="rect">
            <a:avLst/>
          </a:prstGeom>
          <a:noFill/>
          <a:ln w="9525">
            <a:noFill/>
            <a:miter lim="800000"/>
            <a:headEnd/>
            <a:tailEnd/>
          </a:ln>
        </p:spPr>
        <p:txBody>
          <a:bodyPr anchor="ctr">
            <a:normAutofit/>
          </a:bodyPr>
          <a:lstStyle/>
          <a:p>
            <a:pPr>
              <a:defRPr/>
            </a:pPr>
            <a:endParaRPr lang="ar-SA" sz="2700" dirty="0">
              <a:solidFill>
                <a:srgbClr val="81AA52"/>
              </a:solidFill>
              <a:latin typeface="+mj-lt"/>
              <a:ea typeface="+mj-ea"/>
              <a:cs typeface="Arial" charset="0"/>
            </a:endParaRPr>
          </a:p>
        </p:txBody>
      </p:sp>
      <p:sp>
        <p:nvSpPr>
          <p:cNvPr id="5" name="Subtitle 2"/>
          <p:cNvSpPr txBox="1">
            <a:spLocks/>
          </p:cNvSpPr>
          <p:nvPr/>
        </p:nvSpPr>
        <p:spPr bwMode="auto">
          <a:xfrm>
            <a:off x="838200" y="1676400"/>
            <a:ext cx="8610600" cy="3657600"/>
          </a:xfrm>
          <a:prstGeom prst="rect">
            <a:avLst/>
          </a:prstGeom>
          <a:noFill/>
          <a:ln w="9525">
            <a:noFill/>
            <a:miter lim="800000"/>
            <a:headEnd/>
            <a:tailEnd/>
          </a:ln>
        </p:spPr>
        <p:txBody>
          <a:bodyPr/>
          <a:lstStyle/>
          <a:p>
            <a:pPr marL="342900" indent="-342900">
              <a:spcBef>
                <a:spcPct val="20000"/>
              </a:spcBef>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تحرير الشرائح</a:t>
            </a:r>
          </a:p>
          <a:p>
            <a:pPr marL="342900" indent="-342900">
              <a:spcBef>
                <a:spcPct val="20000"/>
              </a:spcBef>
              <a:buFont typeface="Arial" pitchFamily="34" charset="0"/>
              <a:buNone/>
              <a:defRPr/>
            </a:pPr>
            <a:r>
              <a:rPr lang="ar-SA" sz="2400" dirty="0">
                <a:solidFill>
                  <a:srgbClr val="0E478A"/>
                </a:solidFill>
                <a:latin typeface="+mn-lt"/>
                <a:cs typeface="Arial" charset="0"/>
              </a:rPr>
              <a:t>من أجل تحرير شريحة معينة، قم بالنقر عليها في جزء الشرائح لاختيارها. ثم قم بإجراء التغييرات الخاصة بك في إطار التحرير</a:t>
            </a:r>
            <a:endParaRPr lang="ar-JO" sz="2400" dirty="0">
              <a:solidFill>
                <a:srgbClr val="0E478A"/>
              </a:solidFill>
              <a:latin typeface="+mn-lt"/>
              <a:cs typeface="Arial" charset="0"/>
            </a:endParaRPr>
          </a:p>
          <a:p>
            <a:pPr marL="342900" indent="-342900">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تغيير تخطيط الشريحة</a:t>
            </a:r>
            <a:endParaRPr lang="ar-JO" sz="24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spcBef>
                <a:spcPct val="20000"/>
              </a:spcBef>
              <a:buFont typeface="Arial" pitchFamily="34" charset="0"/>
              <a:buNone/>
              <a:defRPr/>
            </a:pPr>
            <a:r>
              <a:rPr lang="ar-SA" sz="2400" dirty="0">
                <a:solidFill>
                  <a:srgbClr val="0E478A"/>
                </a:solidFill>
                <a:latin typeface="+mn-lt"/>
                <a:cs typeface="Arial" charset="0"/>
              </a:rPr>
              <a:t>من أجل اختيار تخطيط جديد لشريحة معينة، قم أولاً باختيار الشريحة في جزء الشرائح. ثم قم بالنقر على زر تخطيط واختار تخطيط جديد</a:t>
            </a:r>
            <a:endParaRPr lang="ar-JO" sz="2400" dirty="0">
              <a:solidFill>
                <a:srgbClr val="0E478A"/>
              </a:solidFill>
              <a:latin typeface="+mn-lt"/>
              <a:cs typeface="Arial" charset="0"/>
            </a:endParaRPr>
          </a:p>
          <a:p>
            <a:pPr marL="342900" indent="-342900">
              <a:spcBef>
                <a:spcPct val="20000"/>
              </a:spcBef>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إعادة تعيين الشرائح</a:t>
            </a:r>
            <a:endParaRPr lang="ar-JO" sz="24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spcBef>
                <a:spcPct val="20000"/>
              </a:spcBef>
              <a:buFont typeface="Arial" pitchFamily="34" charset="0"/>
              <a:buNone/>
              <a:defRPr/>
            </a:pPr>
            <a:r>
              <a:rPr lang="ar-SA" sz="2400" dirty="0">
                <a:solidFill>
                  <a:srgbClr val="0E478A"/>
                </a:solidFill>
                <a:latin typeface="+mn-lt"/>
                <a:cs typeface="Arial" charset="0"/>
              </a:rPr>
              <a:t>إذا قمت بإجراء تغييرات كثيرة جداً، وأردت أن تعود الشريحة الخاصة بك إلى التخطيط الافتراضي، قم ببساطة بالنقر على زر إعادة التعيين في </a:t>
            </a:r>
            <a:r>
              <a:rPr lang="ar-SA" sz="2400" dirty="0" err="1">
                <a:solidFill>
                  <a:srgbClr val="0E478A"/>
                </a:solidFill>
                <a:latin typeface="+mn-lt"/>
                <a:cs typeface="Arial" charset="0"/>
              </a:rPr>
              <a:t>تبويبة</a:t>
            </a:r>
            <a:r>
              <a:rPr lang="ar-SA" sz="2400" dirty="0">
                <a:solidFill>
                  <a:srgbClr val="0E478A"/>
                </a:solidFill>
                <a:latin typeface="+mn-lt"/>
                <a:cs typeface="Arial" charset="0"/>
              </a:rPr>
              <a:t> الصفحة الرئيسية</a:t>
            </a: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رقم الشريحة 3"/>
          <p:cNvSpPr>
            <a:spLocks noGrp="1"/>
          </p:cNvSpPr>
          <p:nvPr>
            <p:ph type="sldNum" sz="quarter" idx="10"/>
          </p:nvPr>
        </p:nvSpPr>
        <p:spPr bwMode="auto">
          <a:noFill/>
          <a:ln>
            <a:miter lim="800000"/>
            <a:headEnd/>
            <a:tailEnd/>
          </a:ln>
        </p:spPr>
        <p:txBody>
          <a:bodyPr/>
          <a:lstStyle/>
          <a:p>
            <a:fld id="{40BB39D1-6CF3-46FB-8824-4FE3E617E224}" type="slidenum">
              <a:rPr lang="ar-SA" smtClean="0">
                <a:cs typeface="Arial" pitchFamily="34" charset="0"/>
              </a:rPr>
              <a:pPr/>
              <a:t>272</a:t>
            </a:fld>
            <a:endParaRPr lang="en-US" smtClean="0">
              <a:cs typeface="Arial" pitchFamily="34" charset="0"/>
            </a:endParaRPr>
          </a:p>
        </p:txBody>
      </p:sp>
      <p:sp>
        <p:nvSpPr>
          <p:cNvPr id="3" name="Title 1"/>
          <p:cNvSpPr txBox="1">
            <a:spLocks/>
          </p:cNvSpPr>
          <p:nvPr/>
        </p:nvSpPr>
        <p:spPr bwMode="auto">
          <a:xfrm>
            <a:off x="685800" y="152400"/>
            <a:ext cx="8645525" cy="555625"/>
          </a:xfrm>
          <a:prstGeom prst="rect">
            <a:avLst/>
          </a:prstGeom>
          <a:noFill/>
          <a:ln w="9525">
            <a:noFill/>
            <a:miter lim="800000"/>
            <a:headEnd/>
            <a:tailEnd/>
          </a:ln>
        </p:spPr>
        <p:txBody>
          <a:bodyPr anchor="ctr">
            <a:normAutofit/>
          </a:bodyPr>
          <a:lstStyle/>
          <a:p>
            <a:pPr algn="ctr">
              <a:defRPr/>
            </a:pPr>
            <a:r>
              <a:rPr lang="ar-SA" sz="2800" dirty="0">
                <a:solidFill>
                  <a:srgbClr val="81AA52"/>
                </a:solidFill>
                <a:latin typeface="+mj-lt"/>
                <a:ea typeface="+mj-ea"/>
                <a:cs typeface="Arial" charset="0"/>
              </a:rPr>
              <a:t>ترتيب الشرائح</a:t>
            </a:r>
          </a:p>
        </p:txBody>
      </p:sp>
      <p:sp>
        <p:nvSpPr>
          <p:cNvPr id="5" name="Subtitle 2"/>
          <p:cNvSpPr txBox="1">
            <a:spLocks/>
          </p:cNvSpPr>
          <p:nvPr/>
        </p:nvSpPr>
        <p:spPr bwMode="auto">
          <a:xfrm>
            <a:off x="914400" y="1600200"/>
            <a:ext cx="8305800" cy="42672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2800" b="1" u="sng" dirty="0">
                <a:solidFill>
                  <a:srgbClr val="0E478A"/>
                </a:solidFill>
                <a:effectLst>
                  <a:outerShdw blurRad="31750" dist="25400" dir="5400000" algn="tl" rotWithShape="0">
                    <a:srgbClr val="000000">
                      <a:alpha val="25000"/>
                    </a:srgbClr>
                  </a:outerShdw>
                </a:effectLst>
                <a:latin typeface="+mj-lt"/>
                <a:ea typeface="+mj-ea"/>
                <a:cs typeface="+mj-cs"/>
              </a:rPr>
              <a:t>سحب وإفلات الشرائح</a:t>
            </a:r>
            <a:endParaRPr lang="ar-JO" sz="28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800" dirty="0">
                <a:solidFill>
                  <a:srgbClr val="0E478A"/>
                </a:solidFill>
                <a:latin typeface="+mn-lt"/>
                <a:cs typeface="Arial" charset="0"/>
              </a:rPr>
              <a:t>إن جزء الشرائح يسهّل عملية إعادة ترتيب الشرائح. قم ببساطة بسحب وإفلات الشرائح في موقعها الجديد</a:t>
            </a:r>
            <a:endParaRPr lang="ar-JO" sz="2800" dirty="0">
              <a:solidFill>
                <a:srgbClr val="0E478A"/>
              </a:solidFill>
              <a:latin typeface="+mn-lt"/>
              <a:cs typeface="Arial" charset="0"/>
            </a:endParaRPr>
          </a:p>
          <a:p>
            <a:pPr marL="342900" indent="-342900" algn="justLow">
              <a:spcBef>
                <a:spcPct val="20000"/>
              </a:spcBef>
              <a:buFont typeface="Arial" pitchFamily="34" charset="0"/>
              <a:buNone/>
              <a:defRPr/>
            </a:pPr>
            <a:r>
              <a:rPr lang="ar-SA" sz="2800" b="1" u="sng" dirty="0">
                <a:solidFill>
                  <a:srgbClr val="0E478A"/>
                </a:solidFill>
                <a:effectLst>
                  <a:outerShdw blurRad="31750" dist="25400" dir="5400000" algn="tl" rotWithShape="0">
                    <a:srgbClr val="000000">
                      <a:alpha val="25000"/>
                    </a:srgbClr>
                  </a:outerShdw>
                </a:effectLst>
                <a:latin typeface="+mj-lt"/>
                <a:ea typeface="+mj-ea"/>
                <a:cs typeface="+mj-cs"/>
              </a:rPr>
              <a:t>تكرار الشرائح</a:t>
            </a:r>
            <a:endParaRPr lang="ar-JO" sz="28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800" dirty="0">
                <a:solidFill>
                  <a:srgbClr val="0E478A"/>
                </a:solidFill>
                <a:latin typeface="+mn-lt"/>
                <a:cs typeface="Arial" charset="0"/>
              </a:rPr>
              <a:t>يمكنك، إن رغبت، إنشاء نسخة مطابقة من أي شريحة يتم وضعها تلقائياً بعدها. قم ببساطة بالنقر بالزر الأيمن على الشريحة وانقر على شريحة مكررة</a:t>
            </a:r>
            <a:endParaRPr lang="ar-JO" sz="2800" dirty="0">
              <a:solidFill>
                <a:srgbClr val="0E478A"/>
              </a:solidFill>
              <a:latin typeface="+mn-lt"/>
              <a:cs typeface="Arial" charset="0"/>
            </a:endParaRPr>
          </a:p>
          <a:p>
            <a:pPr marL="342900" indent="-342900" algn="justLow">
              <a:spcBef>
                <a:spcPct val="20000"/>
              </a:spcBef>
              <a:buFont typeface="Arial" pitchFamily="34" charset="0"/>
              <a:buNone/>
              <a:defRPr/>
            </a:pPr>
            <a:endParaRPr lang="ar-JO" sz="2800" dirty="0">
              <a:solidFill>
                <a:srgbClr val="0E478A"/>
              </a:solidFill>
              <a:latin typeface="+mn-lt"/>
              <a:cs typeface="Arial" charset="0"/>
            </a:endParaRP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رقم الشريحة 3"/>
          <p:cNvSpPr>
            <a:spLocks noGrp="1"/>
          </p:cNvSpPr>
          <p:nvPr>
            <p:ph type="sldNum" sz="quarter" idx="10"/>
          </p:nvPr>
        </p:nvSpPr>
        <p:spPr bwMode="auto">
          <a:noFill/>
          <a:ln>
            <a:miter lim="800000"/>
            <a:headEnd/>
            <a:tailEnd/>
          </a:ln>
        </p:spPr>
        <p:txBody>
          <a:bodyPr/>
          <a:lstStyle/>
          <a:p>
            <a:fld id="{AA84D843-2274-42D2-A08C-520D06D4B2F2}" type="slidenum">
              <a:rPr lang="ar-SA" smtClean="0">
                <a:cs typeface="Arial" pitchFamily="34" charset="0"/>
              </a:rPr>
              <a:pPr/>
              <a:t>273</a:t>
            </a:fld>
            <a:endParaRPr lang="en-US" smtClean="0">
              <a:cs typeface="Arial" pitchFamily="34" charset="0"/>
            </a:endParaRPr>
          </a:p>
        </p:txBody>
      </p:sp>
      <p:sp>
        <p:nvSpPr>
          <p:cNvPr id="3" name="Title 1"/>
          <p:cNvSpPr txBox="1">
            <a:spLocks/>
          </p:cNvSpPr>
          <p:nvPr/>
        </p:nvSpPr>
        <p:spPr bwMode="auto">
          <a:xfrm>
            <a:off x="685800" y="152400"/>
            <a:ext cx="7772400" cy="762000"/>
          </a:xfrm>
          <a:prstGeom prst="rect">
            <a:avLst/>
          </a:prstGeom>
          <a:noFill/>
          <a:ln w="9525">
            <a:noFill/>
            <a:miter lim="800000"/>
            <a:headEnd/>
            <a:tailEnd/>
          </a:ln>
        </p:spPr>
        <p:txBody>
          <a:bodyPr anchor="ctr">
            <a:normAutofit/>
          </a:bodyPr>
          <a:lstStyle/>
          <a:p>
            <a:pPr>
              <a:defRPr/>
            </a:pPr>
            <a:r>
              <a:rPr lang="ar-SA" sz="2800" dirty="0">
                <a:solidFill>
                  <a:srgbClr val="81AA52"/>
                </a:solidFill>
                <a:latin typeface="+mj-lt"/>
                <a:ea typeface="+mj-ea"/>
                <a:cs typeface="Arial" charset="0"/>
              </a:rPr>
              <a:t>الحصول على تعليمات في برنامج </a:t>
            </a:r>
            <a:r>
              <a:rPr lang="ar-SA" sz="2800" dirty="0" err="1">
                <a:solidFill>
                  <a:srgbClr val="81AA52"/>
                </a:solidFill>
                <a:latin typeface="+mj-lt"/>
                <a:ea typeface="+mj-ea"/>
                <a:cs typeface="Arial" charset="0"/>
              </a:rPr>
              <a:t>باوربوينت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685800" y="1676400"/>
            <a:ext cx="8686800" cy="3886200"/>
          </a:xfrm>
          <a:prstGeom prst="rect">
            <a:avLst/>
          </a:prstGeom>
          <a:noFill/>
          <a:ln w="9525">
            <a:noFill/>
            <a:miter lim="800000"/>
            <a:headEnd/>
            <a:tailEnd/>
          </a:ln>
        </p:spPr>
        <p:txBody>
          <a:bodyPr>
            <a:normAutofit/>
          </a:bodyPr>
          <a:lstStyle/>
          <a:p>
            <a:pPr marL="342900" indent="-342900">
              <a:spcBef>
                <a:spcPct val="20000"/>
              </a:spcBef>
              <a:buFont typeface="Arial" pitchFamily="34" charset="0"/>
              <a:buNone/>
              <a:defRPr/>
            </a:pPr>
            <a:r>
              <a:rPr lang="ar-SA" sz="2800" u="sng" dirty="0">
                <a:solidFill>
                  <a:srgbClr val="0E478A"/>
                </a:solidFill>
                <a:effectLst>
                  <a:outerShdw blurRad="31750" dist="25400" dir="5400000" algn="tl" rotWithShape="0">
                    <a:srgbClr val="000000">
                      <a:alpha val="25000"/>
                    </a:srgbClr>
                  </a:outerShdw>
                </a:effectLst>
                <a:latin typeface="+mj-lt"/>
                <a:ea typeface="+mj-ea"/>
                <a:cs typeface="+mj-cs"/>
              </a:rPr>
              <a:t>الشروع في العمل مع </a:t>
            </a:r>
            <a:r>
              <a:rPr lang="en-US" sz="2800" u="sng" dirty="0">
                <a:solidFill>
                  <a:srgbClr val="0E478A"/>
                </a:solidFill>
                <a:effectLst>
                  <a:outerShdw blurRad="31750" dist="25400" dir="5400000" algn="tl" rotWithShape="0">
                    <a:srgbClr val="000000">
                      <a:alpha val="25000"/>
                    </a:srgbClr>
                  </a:outerShdw>
                </a:effectLst>
                <a:latin typeface="+mj-lt"/>
                <a:ea typeface="+mj-ea"/>
                <a:cs typeface="+mj-cs"/>
              </a:rPr>
              <a:t>Office.com</a:t>
            </a:r>
          </a:p>
          <a:p>
            <a:pPr marL="342900" indent="-342900">
              <a:spcBef>
                <a:spcPct val="20000"/>
              </a:spcBef>
              <a:buFont typeface="Arial" pitchFamily="34" charset="0"/>
              <a:buNone/>
              <a:defRPr/>
            </a:pPr>
            <a:r>
              <a:rPr lang="ar-SA" sz="2800" dirty="0">
                <a:solidFill>
                  <a:srgbClr val="0E478A"/>
                </a:solidFill>
                <a:latin typeface="+mn-lt"/>
                <a:cs typeface="Arial" charset="0"/>
              </a:rPr>
              <a:t>إن كان لديك اتصال بالإنترنت، يمكنك التحقق من أساسيات برنامج </a:t>
            </a:r>
            <a:r>
              <a:rPr lang="ar-SA" sz="2800" dirty="0" err="1">
                <a:solidFill>
                  <a:srgbClr val="0E478A"/>
                </a:solidFill>
                <a:latin typeface="+mn-lt"/>
                <a:cs typeface="Arial" charset="0"/>
              </a:rPr>
              <a:t>باوربوينت</a:t>
            </a:r>
            <a:r>
              <a:rPr lang="ar-SA" sz="2800" dirty="0">
                <a:solidFill>
                  <a:srgbClr val="0E478A"/>
                </a:solidFill>
                <a:latin typeface="+mn-lt"/>
                <a:cs typeface="Arial" charset="0"/>
              </a:rPr>
              <a:t> والتعلم عن السمات الجديدة عن طريق أمر معين في قائمة ملف. قم فقط بالنقر على ملف ← تعليمات ← الشروع في العمل</a:t>
            </a:r>
            <a:endParaRPr lang="en-US" sz="2800" dirty="0">
              <a:solidFill>
                <a:srgbClr val="0E478A"/>
              </a:solidFill>
              <a:latin typeface="+mn-lt"/>
              <a:cs typeface="Arial" charset="0"/>
            </a:endParaRPr>
          </a:p>
          <a:p>
            <a:pPr marL="342900" indent="-342900">
              <a:spcBef>
                <a:spcPct val="20000"/>
              </a:spcBef>
              <a:buFont typeface="Arial" pitchFamily="34" charset="0"/>
              <a:buNone/>
              <a:defRPr/>
            </a:pPr>
            <a:r>
              <a:rPr lang="ar-SA" sz="2800" u="sng" dirty="0">
                <a:solidFill>
                  <a:srgbClr val="0E478A"/>
                </a:solidFill>
                <a:effectLst>
                  <a:outerShdw blurRad="31750" dist="25400" dir="5400000" algn="tl" rotWithShape="0">
                    <a:srgbClr val="000000">
                      <a:alpha val="25000"/>
                    </a:srgbClr>
                  </a:outerShdw>
                </a:effectLst>
                <a:latin typeface="+mj-lt"/>
                <a:ea typeface="+mj-ea"/>
                <a:cs typeface="+mj-cs"/>
              </a:rPr>
              <a:t>فتح التعليمات</a:t>
            </a:r>
            <a:endParaRPr lang="en-US" sz="2800"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spcBef>
                <a:spcPct val="20000"/>
              </a:spcBef>
              <a:buFont typeface="Arial" pitchFamily="34" charset="0"/>
              <a:buNone/>
              <a:defRPr/>
            </a:pPr>
            <a:r>
              <a:rPr lang="ar-SA" sz="2800" dirty="0">
                <a:solidFill>
                  <a:srgbClr val="0E478A"/>
                </a:solidFill>
                <a:latin typeface="+mn-lt"/>
                <a:cs typeface="Arial" charset="0"/>
              </a:rPr>
              <a:t>من أجل فتح ملف التعليمات، قم بالنقر على رمز علامة الاستفهام الزرقاء في أعلى الإطار، أو قم بالنقر على ملف ← تعليمات ←تعليمات </a:t>
            </a:r>
            <a:r>
              <a:rPr lang="en-US" sz="2800" dirty="0">
                <a:solidFill>
                  <a:srgbClr val="0E478A"/>
                </a:solidFill>
                <a:latin typeface="+mn-lt"/>
                <a:cs typeface="Arial" charset="0"/>
              </a:rPr>
              <a:t>Microsoft Office</a:t>
            </a:r>
            <a:r>
              <a:rPr lang="ar-SA" sz="2800" dirty="0">
                <a:solidFill>
                  <a:srgbClr val="0E478A"/>
                </a:solidFill>
                <a:latin typeface="+mn-lt"/>
                <a:cs typeface="Arial" charset="0"/>
              </a:rPr>
              <a:t>، أو اضغط على </a:t>
            </a:r>
            <a:r>
              <a:rPr lang="en-US" sz="2800" dirty="0">
                <a:solidFill>
                  <a:srgbClr val="0E478A"/>
                </a:solidFill>
                <a:latin typeface="+mn-lt"/>
                <a:cs typeface="Arial" charset="0"/>
              </a:rPr>
              <a:t>F1</a:t>
            </a:r>
            <a:r>
              <a:rPr lang="ar-SA" sz="2800" dirty="0">
                <a:solidFill>
                  <a:srgbClr val="0E478A"/>
                </a:solidFill>
                <a:latin typeface="+mn-lt"/>
                <a:cs typeface="Arial" charset="0"/>
              </a:rPr>
              <a:t> على لوحة المفاتيح الخاصة بك</a:t>
            </a:r>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رقم الشريحة 3"/>
          <p:cNvSpPr>
            <a:spLocks noGrp="1"/>
          </p:cNvSpPr>
          <p:nvPr>
            <p:ph type="sldNum" sz="quarter" idx="10"/>
          </p:nvPr>
        </p:nvSpPr>
        <p:spPr bwMode="auto">
          <a:noFill/>
          <a:ln>
            <a:miter lim="800000"/>
            <a:headEnd/>
            <a:tailEnd/>
          </a:ln>
        </p:spPr>
        <p:txBody>
          <a:bodyPr/>
          <a:lstStyle/>
          <a:p>
            <a:fld id="{8F69C187-AB71-4799-BF9E-3681B76CC594}" type="slidenum">
              <a:rPr lang="ar-SA" smtClean="0">
                <a:cs typeface="Arial" pitchFamily="34" charset="0"/>
              </a:rPr>
              <a:pPr/>
              <a:t>274</a:t>
            </a:fld>
            <a:endParaRPr lang="en-US" smtClean="0">
              <a:cs typeface="Arial" pitchFamily="34" charset="0"/>
            </a:endParaRPr>
          </a:p>
        </p:txBody>
      </p:sp>
      <p:sp>
        <p:nvSpPr>
          <p:cNvPr id="3" name="Title 1"/>
          <p:cNvSpPr txBox="1">
            <a:spLocks/>
          </p:cNvSpPr>
          <p:nvPr/>
        </p:nvSpPr>
        <p:spPr bwMode="auto">
          <a:xfrm>
            <a:off x="685800" y="152400"/>
            <a:ext cx="7772400" cy="687388"/>
          </a:xfrm>
          <a:prstGeom prst="rect">
            <a:avLst/>
          </a:prstGeom>
          <a:noFill/>
          <a:ln w="9525">
            <a:noFill/>
            <a:miter lim="800000"/>
            <a:headEnd/>
            <a:tailEnd/>
          </a:ln>
        </p:spPr>
        <p:txBody>
          <a:bodyPr anchor="ctr">
            <a:normAutofit/>
          </a:bodyPr>
          <a:lstStyle/>
          <a:p>
            <a:pPr>
              <a:defRPr/>
            </a:pPr>
            <a:r>
              <a:rPr lang="ar-SA" sz="2800">
                <a:solidFill>
                  <a:srgbClr val="81AA52"/>
                </a:solidFill>
                <a:latin typeface="+mj-lt"/>
                <a:ea typeface="+mj-ea"/>
                <a:cs typeface="Arial" charset="0"/>
              </a:rPr>
              <a:t>استخدام شاشة التعليمات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4724400" y="1524000"/>
            <a:ext cx="4343400" cy="4343400"/>
          </a:xfrm>
          <a:prstGeom prst="rect">
            <a:avLst/>
          </a:prstGeom>
          <a:noFill/>
          <a:ln w="9525">
            <a:noFill/>
            <a:miter lim="800000"/>
            <a:headEnd/>
            <a:tailEnd/>
          </a:ln>
        </p:spPr>
        <p:txBody>
          <a:bodyPr/>
          <a:lstStyle/>
          <a:p>
            <a:pPr marL="342900" indent="-342900">
              <a:spcBef>
                <a:spcPct val="20000"/>
              </a:spcBef>
              <a:buFont typeface="Wingdings" pitchFamily="2" charset="2"/>
              <a:buChar char="§"/>
              <a:defRPr/>
            </a:pPr>
            <a:r>
              <a:rPr lang="ar-SA" sz="3200" dirty="0">
                <a:solidFill>
                  <a:srgbClr val="0E478A"/>
                </a:solidFill>
                <a:latin typeface="+mn-lt"/>
                <a:cs typeface="Arial" charset="0"/>
              </a:rPr>
              <a:t>سيفتح ملف التعليمات في إطار منفصل</a:t>
            </a:r>
            <a:endParaRPr lang="en-US" sz="3200" dirty="0">
              <a:solidFill>
                <a:srgbClr val="0E478A"/>
              </a:solidFill>
              <a:latin typeface="+mn-lt"/>
              <a:cs typeface="Arial" charset="0"/>
            </a:endParaRPr>
          </a:p>
          <a:p>
            <a:pPr marL="342900" indent="-342900">
              <a:spcBef>
                <a:spcPct val="20000"/>
              </a:spcBef>
              <a:buFont typeface="Wingdings" pitchFamily="2" charset="2"/>
              <a:buChar char="§"/>
              <a:defRPr/>
            </a:pPr>
            <a:r>
              <a:rPr lang="ar-SA" sz="3200" dirty="0">
                <a:solidFill>
                  <a:srgbClr val="0E478A"/>
                </a:solidFill>
                <a:latin typeface="+mn-lt"/>
                <a:cs typeface="Arial" charset="0"/>
              </a:rPr>
              <a:t>في الزاوية </a:t>
            </a:r>
            <a:r>
              <a:rPr lang="ar-SA" sz="3200" dirty="0" err="1">
                <a:solidFill>
                  <a:srgbClr val="0E478A"/>
                </a:solidFill>
                <a:latin typeface="+mn-lt"/>
                <a:cs typeface="Arial" charset="0"/>
              </a:rPr>
              <a:t>اليسرى</a:t>
            </a:r>
            <a:r>
              <a:rPr lang="ar-SA" sz="3200" dirty="0">
                <a:solidFill>
                  <a:srgbClr val="0E478A"/>
                </a:solidFill>
                <a:latin typeface="+mn-lt"/>
                <a:cs typeface="Arial" charset="0"/>
              </a:rPr>
              <a:t> العليا،  سترى أزرار التصغير والتكبير/الاستعادة والإغلاق. وأيضاً في الأعلى ستجد شريط العنوان وشريط الأدوات وشريط البحث</a:t>
            </a:r>
          </a:p>
        </p:txBody>
      </p:sp>
      <p:pic>
        <p:nvPicPr>
          <p:cNvPr id="30725" name="صورة 64"/>
          <p:cNvPicPr>
            <a:picLocks noChangeAspect="1" noChangeArrowheads="1"/>
          </p:cNvPicPr>
          <p:nvPr/>
        </p:nvPicPr>
        <p:blipFill>
          <a:blip r:embed="rId2"/>
          <a:srcRect/>
          <a:stretch>
            <a:fillRect/>
          </a:stretch>
        </p:blipFill>
        <p:spPr bwMode="auto">
          <a:xfrm>
            <a:off x="152400" y="1524000"/>
            <a:ext cx="3954463" cy="2895600"/>
          </a:xfrm>
          <a:prstGeom prst="rect">
            <a:avLst/>
          </a:prstGeom>
          <a:noFill/>
          <a:ln w="9525">
            <a:noFill/>
            <a:miter lim="800000"/>
            <a:headEnd/>
            <a:tailEnd/>
          </a:ln>
        </p:spPr>
      </p:pic>
      <p:pic>
        <p:nvPicPr>
          <p:cNvPr id="30726" name="صورة 32"/>
          <p:cNvPicPr>
            <a:picLocks noChangeAspect="1" noChangeArrowheads="1"/>
          </p:cNvPicPr>
          <p:nvPr/>
        </p:nvPicPr>
        <p:blipFill>
          <a:blip r:embed="rId3"/>
          <a:srcRect/>
          <a:stretch>
            <a:fillRect/>
          </a:stretch>
        </p:blipFill>
        <p:spPr bwMode="auto">
          <a:xfrm>
            <a:off x="228600" y="4572000"/>
            <a:ext cx="3657600" cy="1524000"/>
          </a:xfrm>
          <a:prstGeom prst="rect">
            <a:avLst/>
          </a:prstGeom>
          <a:noFill/>
          <a:ln w="9525">
            <a:noFill/>
            <a:miter lim="800000"/>
            <a:headEnd/>
            <a:tailEnd/>
          </a:ln>
        </p:spPr>
      </p:pic>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رقم الشريحة 3"/>
          <p:cNvSpPr>
            <a:spLocks noGrp="1"/>
          </p:cNvSpPr>
          <p:nvPr>
            <p:ph type="sldNum" sz="quarter" idx="10"/>
          </p:nvPr>
        </p:nvSpPr>
        <p:spPr bwMode="auto">
          <a:noFill/>
          <a:ln>
            <a:miter lim="800000"/>
            <a:headEnd/>
            <a:tailEnd/>
          </a:ln>
        </p:spPr>
        <p:txBody>
          <a:bodyPr/>
          <a:lstStyle/>
          <a:p>
            <a:fld id="{7F8ECFB3-9E98-43EA-937A-DA1FEBC4A6E7}" type="slidenum">
              <a:rPr lang="ar-SA" smtClean="0">
                <a:cs typeface="Arial" pitchFamily="34" charset="0"/>
              </a:rPr>
              <a:pPr/>
              <a:t>275</a:t>
            </a:fld>
            <a:endParaRPr lang="en-US" smtClean="0">
              <a:cs typeface="Arial" pitchFamily="34" charset="0"/>
            </a:endParaRPr>
          </a:p>
        </p:txBody>
      </p:sp>
      <p:sp>
        <p:nvSpPr>
          <p:cNvPr id="3" name="Title 1"/>
          <p:cNvSpPr txBox="1">
            <a:spLocks/>
          </p:cNvSpPr>
          <p:nvPr/>
        </p:nvSpPr>
        <p:spPr bwMode="auto">
          <a:xfrm>
            <a:off x="609600" y="228600"/>
            <a:ext cx="7772400" cy="762000"/>
          </a:xfrm>
          <a:prstGeom prst="rect">
            <a:avLst/>
          </a:prstGeom>
          <a:noFill/>
          <a:ln w="9525">
            <a:noFill/>
            <a:miter lim="800000"/>
            <a:headEnd/>
            <a:tailEnd/>
          </a:ln>
        </p:spPr>
        <p:txBody>
          <a:bodyPr anchor="ctr">
            <a:normAutofit/>
          </a:bodyPr>
          <a:lstStyle/>
          <a:p>
            <a:pPr>
              <a:defRPr/>
            </a:pPr>
            <a:r>
              <a:rPr lang="ar-SA" sz="2800" dirty="0">
                <a:solidFill>
                  <a:srgbClr val="81AA52"/>
                </a:solidFill>
                <a:latin typeface="+mj-lt"/>
                <a:ea typeface="+mj-ea"/>
                <a:cs typeface="Arial" charset="0"/>
              </a:rPr>
              <a:t>شريط أدوات التعليمات</a:t>
            </a:r>
          </a:p>
        </p:txBody>
      </p:sp>
      <p:sp>
        <p:nvSpPr>
          <p:cNvPr id="5" name="Subtitle 2"/>
          <p:cNvSpPr txBox="1">
            <a:spLocks/>
          </p:cNvSpPr>
          <p:nvPr/>
        </p:nvSpPr>
        <p:spPr bwMode="auto">
          <a:xfrm>
            <a:off x="838200" y="1524000"/>
            <a:ext cx="8305800" cy="4343400"/>
          </a:xfrm>
          <a:prstGeom prst="rect">
            <a:avLst/>
          </a:prstGeom>
          <a:noFill/>
          <a:ln w="9525">
            <a:noFill/>
            <a:miter lim="800000"/>
            <a:headEnd/>
            <a:tailEnd/>
          </a:ln>
        </p:spPr>
        <p:txBody>
          <a:bodyPr/>
          <a:lstStyle/>
          <a:p>
            <a:pPr marL="342900" indent="-342900">
              <a:spcBef>
                <a:spcPct val="20000"/>
              </a:spcBef>
              <a:buFont typeface="Arial" pitchFamily="34" charset="0"/>
              <a:buNone/>
              <a:defRPr/>
            </a:pPr>
            <a:r>
              <a:rPr lang="ar-SA" sz="2000" dirty="0">
                <a:solidFill>
                  <a:srgbClr val="0E478A"/>
                </a:solidFill>
                <a:latin typeface="+mn-lt"/>
                <a:cs typeface="Arial" charset="0"/>
              </a:rPr>
              <a:t>يحتوي شريط أدوات التعليمات على أوامر مشابهة لتلك الأوامر التي تجدها في متصفح الويب</a:t>
            </a:r>
            <a:r>
              <a:rPr lang="ar-JO" sz="2000" dirty="0">
                <a:solidFill>
                  <a:srgbClr val="0E478A"/>
                </a:solidFill>
                <a:latin typeface="+mn-lt"/>
                <a:cs typeface="Arial" charset="0"/>
              </a:rPr>
              <a:t> :</a:t>
            </a:r>
            <a:endParaRPr lang="en-US" sz="2000" dirty="0">
              <a:solidFill>
                <a:srgbClr val="0E478A"/>
              </a:solidFill>
              <a:latin typeface="+mn-lt"/>
              <a:cs typeface="Arial" charset="0"/>
            </a:endParaRPr>
          </a:p>
          <a:p>
            <a:pPr marL="342900" indent="-342900">
              <a:spcBef>
                <a:spcPct val="20000"/>
              </a:spcBef>
              <a:buFont typeface="Wingdings" pitchFamily="2" charset="2"/>
              <a:buChar char="v"/>
              <a:defRPr/>
            </a:pPr>
            <a:r>
              <a:rPr lang="ar-JO" sz="2000" dirty="0">
                <a:solidFill>
                  <a:srgbClr val="0E478A"/>
                </a:solidFill>
                <a:latin typeface="+mn-lt"/>
                <a:cs typeface="Arial" charset="0"/>
              </a:rPr>
              <a:t>خلف</a:t>
            </a:r>
            <a:endParaRPr lang="en-US" sz="2000" dirty="0">
              <a:solidFill>
                <a:srgbClr val="0E478A"/>
              </a:solidFill>
              <a:latin typeface="+mn-lt"/>
              <a:cs typeface="Arial" charset="0"/>
            </a:endParaRPr>
          </a:p>
          <a:p>
            <a:pPr marL="342900" indent="-342900">
              <a:spcBef>
                <a:spcPct val="20000"/>
              </a:spcBef>
              <a:buFont typeface="Wingdings" pitchFamily="2" charset="2"/>
              <a:buChar char="v"/>
              <a:defRPr/>
            </a:pPr>
            <a:r>
              <a:rPr lang="ar-SA" sz="2000" dirty="0">
                <a:solidFill>
                  <a:srgbClr val="0E478A"/>
                </a:solidFill>
                <a:latin typeface="+mn-lt"/>
                <a:cs typeface="Arial" charset="0"/>
              </a:rPr>
              <a:t>الأمام</a:t>
            </a:r>
            <a:endParaRPr lang="en-US" sz="2000" dirty="0">
              <a:solidFill>
                <a:srgbClr val="0E478A"/>
              </a:solidFill>
              <a:latin typeface="+mn-lt"/>
              <a:cs typeface="Arial" charset="0"/>
            </a:endParaRPr>
          </a:p>
          <a:p>
            <a:pPr marL="342900" indent="-342900">
              <a:spcBef>
                <a:spcPct val="20000"/>
              </a:spcBef>
              <a:buFont typeface="Wingdings" pitchFamily="2" charset="2"/>
              <a:buChar char="v"/>
              <a:defRPr/>
            </a:pPr>
            <a:r>
              <a:rPr lang="ar-SA" sz="2000" dirty="0">
                <a:solidFill>
                  <a:srgbClr val="0E478A"/>
                </a:solidFill>
                <a:latin typeface="+mn-lt"/>
                <a:cs typeface="Arial" charset="0"/>
              </a:rPr>
              <a:t>إيقاف</a:t>
            </a:r>
            <a:endParaRPr lang="en-US" sz="2000" dirty="0">
              <a:solidFill>
                <a:srgbClr val="0E478A"/>
              </a:solidFill>
              <a:latin typeface="+mn-lt"/>
              <a:cs typeface="Arial" charset="0"/>
            </a:endParaRPr>
          </a:p>
          <a:p>
            <a:pPr marL="342900" indent="-342900">
              <a:spcBef>
                <a:spcPct val="20000"/>
              </a:spcBef>
              <a:buFont typeface="Wingdings" pitchFamily="2" charset="2"/>
              <a:buChar char="v"/>
              <a:defRPr/>
            </a:pPr>
            <a:r>
              <a:rPr lang="ar-SA" sz="2000" dirty="0">
                <a:solidFill>
                  <a:srgbClr val="0E478A"/>
                </a:solidFill>
                <a:latin typeface="+mn-lt"/>
                <a:cs typeface="Arial" charset="0"/>
              </a:rPr>
              <a:t>تحديث</a:t>
            </a:r>
            <a:endParaRPr lang="en-US" sz="2000" dirty="0">
              <a:solidFill>
                <a:srgbClr val="0E478A"/>
              </a:solidFill>
              <a:latin typeface="+mn-lt"/>
              <a:cs typeface="Arial" charset="0"/>
            </a:endParaRPr>
          </a:p>
          <a:p>
            <a:pPr marL="342900" indent="-342900">
              <a:spcBef>
                <a:spcPct val="20000"/>
              </a:spcBef>
              <a:buFont typeface="Wingdings" pitchFamily="2" charset="2"/>
              <a:buChar char="v"/>
              <a:defRPr/>
            </a:pPr>
            <a:r>
              <a:rPr lang="ar-SA" sz="2000" dirty="0">
                <a:solidFill>
                  <a:srgbClr val="0E478A"/>
                </a:solidFill>
                <a:latin typeface="+mn-lt"/>
                <a:cs typeface="Arial" charset="0"/>
              </a:rPr>
              <a:t>الصفحة الرئيسية</a:t>
            </a:r>
            <a:endParaRPr lang="en-US" sz="2000" dirty="0">
              <a:solidFill>
                <a:srgbClr val="0E478A"/>
              </a:solidFill>
              <a:latin typeface="+mn-lt"/>
              <a:cs typeface="Arial" charset="0"/>
            </a:endParaRPr>
          </a:p>
          <a:p>
            <a:pPr marL="342900" indent="-342900">
              <a:spcBef>
                <a:spcPct val="20000"/>
              </a:spcBef>
              <a:buFont typeface="Wingdings" pitchFamily="2" charset="2"/>
              <a:buChar char="v"/>
              <a:defRPr/>
            </a:pPr>
            <a:r>
              <a:rPr lang="ar-SA" sz="2000" dirty="0">
                <a:solidFill>
                  <a:srgbClr val="0E478A"/>
                </a:solidFill>
                <a:latin typeface="+mn-lt"/>
                <a:cs typeface="Arial" charset="0"/>
              </a:rPr>
              <a:t>طباعة</a:t>
            </a:r>
            <a:endParaRPr lang="ar-JO" sz="2000" dirty="0">
              <a:solidFill>
                <a:srgbClr val="0E478A"/>
              </a:solidFill>
              <a:latin typeface="+mn-lt"/>
              <a:cs typeface="Arial" charset="0"/>
            </a:endParaRPr>
          </a:p>
          <a:p>
            <a:pPr marL="342900" indent="-342900">
              <a:spcBef>
                <a:spcPct val="20000"/>
              </a:spcBef>
              <a:buFont typeface="Wingdings" pitchFamily="2" charset="2"/>
              <a:buChar char="v"/>
              <a:defRPr/>
            </a:pPr>
            <a:r>
              <a:rPr lang="ar-SA" sz="2000" dirty="0">
                <a:solidFill>
                  <a:srgbClr val="0E478A"/>
                </a:solidFill>
                <a:latin typeface="+mn-lt"/>
                <a:cs typeface="Arial" charset="0"/>
              </a:rPr>
              <a:t>تغيير حجم الخط</a:t>
            </a:r>
            <a:endParaRPr lang="en-US" sz="2000" dirty="0">
              <a:solidFill>
                <a:srgbClr val="0E478A"/>
              </a:solidFill>
              <a:latin typeface="+mn-lt"/>
              <a:cs typeface="Arial" charset="0"/>
            </a:endParaRPr>
          </a:p>
          <a:p>
            <a:pPr marL="342900" indent="-342900">
              <a:spcBef>
                <a:spcPct val="20000"/>
              </a:spcBef>
              <a:buFont typeface="Wingdings" pitchFamily="2" charset="2"/>
              <a:buChar char="v"/>
              <a:defRPr/>
            </a:pPr>
            <a:r>
              <a:rPr lang="ar-SA" sz="2000" dirty="0">
                <a:solidFill>
                  <a:srgbClr val="0E478A"/>
                </a:solidFill>
                <a:latin typeface="+mn-lt"/>
                <a:cs typeface="Arial" charset="0"/>
              </a:rPr>
              <a:t>إظهار جدول المحتويات</a:t>
            </a:r>
            <a:endParaRPr lang="en-US" sz="2000" dirty="0">
              <a:solidFill>
                <a:srgbClr val="0E478A"/>
              </a:solidFill>
              <a:latin typeface="+mn-lt"/>
              <a:cs typeface="Arial" charset="0"/>
            </a:endParaRPr>
          </a:p>
          <a:p>
            <a:pPr marL="342900" indent="-342900">
              <a:spcBef>
                <a:spcPct val="20000"/>
              </a:spcBef>
              <a:buFont typeface="Wingdings" pitchFamily="2" charset="2"/>
              <a:buChar char="v"/>
              <a:defRPr/>
            </a:pPr>
            <a:r>
              <a:rPr lang="ar-SA" sz="2000" dirty="0">
                <a:solidFill>
                  <a:srgbClr val="0E478A"/>
                </a:solidFill>
                <a:latin typeface="+mn-lt"/>
                <a:cs typeface="Arial" charset="0"/>
              </a:rPr>
              <a:t>دوماً في المقدمة</a:t>
            </a:r>
            <a:endParaRPr lang="en-US" sz="2000" dirty="0">
              <a:solidFill>
                <a:srgbClr val="0E478A"/>
              </a:solidFill>
              <a:latin typeface="+mn-lt"/>
              <a:cs typeface="Arial" charset="0"/>
            </a:endParaRPr>
          </a:p>
          <a:p>
            <a:pPr marL="342900" indent="-342900">
              <a:spcBef>
                <a:spcPct val="20000"/>
              </a:spcBef>
              <a:buFont typeface="Wingdings" pitchFamily="2" charset="2"/>
              <a:buChar char="v"/>
              <a:defRPr/>
            </a:pPr>
            <a:r>
              <a:rPr lang="ar-SA" sz="2000" dirty="0">
                <a:solidFill>
                  <a:srgbClr val="0E478A"/>
                </a:solidFill>
                <a:latin typeface="+mn-lt"/>
                <a:cs typeface="Arial" charset="0"/>
              </a:rPr>
              <a:t>خيارات شريط الأدوات</a:t>
            </a:r>
            <a:endParaRPr lang="en-US" sz="2000" dirty="0">
              <a:solidFill>
                <a:srgbClr val="0E478A"/>
              </a:solidFill>
              <a:latin typeface="+mn-lt"/>
              <a:cs typeface="Arial" charset="0"/>
            </a:endParaRPr>
          </a:p>
          <a:p>
            <a:pPr marL="342900" indent="-342900">
              <a:spcBef>
                <a:spcPct val="20000"/>
              </a:spcBef>
              <a:buFont typeface="Arial" pitchFamily="34" charset="0"/>
              <a:buNone/>
              <a:defRPr/>
            </a:pPr>
            <a:endParaRPr lang="ar-JO" sz="2000" dirty="0">
              <a:solidFill>
                <a:srgbClr val="0E478A"/>
              </a:solidFill>
              <a:latin typeface="+mn-lt"/>
              <a:cs typeface="Arial" charset="0"/>
            </a:endParaRPr>
          </a:p>
          <a:p>
            <a:pPr marL="342900" indent="-342900">
              <a:spcBef>
                <a:spcPct val="20000"/>
              </a:spcBef>
              <a:buFont typeface="Arial" pitchFamily="34" charset="0"/>
              <a:buNone/>
              <a:defRPr/>
            </a:pPr>
            <a:endParaRPr lang="ar-SA" sz="2000" dirty="0">
              <a:solidFill>
                <a:srgbClr val="0E478A"/>
              </a:solidFill>
              <a:latin typeface="+mn-lt"/>
              <a:cs typeface="Arial" charset="0"/>
            </a:endParaRPr>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رقم الشريحة 3"/>
          <p:cNvSpPr>
            <a:spLocks noGrp="1"/>
          </p:cNvSpPr>
          <p:nvPr>
            <p:ph type="sldNum" sz="quarter" idx="10"/>
          </p:nvPr>
        </p:nvSpPr>
        <p:spPr bwMode="auto">
          <a:noFill/>
          <a:ln>
            <a:miter lim="800000"/>
            <a:headEnd/>
            <a:tailEnd/>
          </a:ln>
        </p:spPr>
        <p:txBody>
          <a:bodyPr/>
          <a:lstStyle/>
          <a:p>
            <a:fld id="{1E2D5CD1-D70C-49CB-80A6-71F58925A416}" type="slidenum">
              <a:rPr lang="ar-SA" smtClean="0">
                <a:cs typeface="Arial" pitchFamily="34" charset="0"/>
              </a:rPr>
              <a:pPr/>
              <a:t>276</a:t>
            </a:fld>
            <a:endParaRPr lang="en-US" smtClean="0">
              <a:cs typeface="Arial" pitchFamily="34" charset="0"/>
            </a:endParaRPr>
          </a:p>
        </p:txBody>
      </p:sp>
      <p:sp>
        <p:nvSpPr>
          <p:cNvPr id="3" name="Title 1"/>
          <p:cNvSpPr txBox="1">
            <a:spLocks/>
          </p:cNvSpPr>
          <p:nvPr/>
        </p:nvSpPr>
        <p:spPr bwMode="auto">
          <a:xfrm>
            <a:off x="762000" y="228600"/>
            <a:ext cx="7772400" cy="687388"/>
          </a:xfrm>
          <a:prstGeom prst="rect">
            <a:avLst/>
          </a:prstGeom>
          <a:noFill/>
          <a:ln w="9525">
            <a:noFill/>
            <a:miter lim="800000"/>
            <a:headEnd/>
            <a:tailEnd/>
          </a:ln>
        </p:spPr>
        <p:txBody>
          <a:bodyPr anchor="ctr">
            <a:normAutofit/>
          </a:bodyPr>
          <a:lstStyle/>
          <a:p>
            <a:pPr>
              <a:defRPr/>
            </a:pPr>
            <a:r>
              <a:rPr lang="ar-SA" sz="2800" dirty="0">
                <a:solidFill>
                  <a:srgbClr val="81AA52"/>
                </a:solidFill>
                <a:latin typeface="+mj-lt"/>
                <a:ea typeface="+mj-ea"/>
                <a:cs typeface="Arial" charset="0"/>
              </a:rPr>
              <a:t>بحث التعليمات</a:t>
            </a:r>
          </a:p>
        </p:txBody>
      </p:sp>
      <p:sp>
        <p:nvSpPr>
          <p:cNvPr id="5" name="Subtitle 2"/>
          <p:cNvSpPr txBox="1">
            <a:spLocks/>
          </p:cNvSpPr>
          <p:nvPr/>
        </p:nvSpPr>
        <p:spPr bwMode="auto">
          <a:xfrm>
            <a:off x="685800" y="1752600"/>
            <a:ext cx="8763000" cy="3886200"/>
          </a:xfrm>
          <a:prstGeom prst="rect">
            <a:avLst/>
          </a:prstGeom>
          <a:noFill/>
          <a:ln w="9525">
            <a:noFill/>
            <a:miter lim="800000"/>
            <a:headEnd/>
            <a:tailEnd/>
          </a:ln>
        </p:spPr>
        <p:txBody>
          <a:bodyPr/>
          <a:lstStyle/>
          <a:p>
            <a:pPr marL="342900" indent="-342900">
              <a:spcBef>
                <a:spcPct val="20000"/>
              </a:spcBef>
              <a:buFont typeface="Arial" pitchFamily="34" charset="0"/>
              <a:buNone/>
              <a:defRPr/>
            </a:pPr>
            <a:r>
              <a:rPr lang="ar-SA" sz="2800" dirty="0">
                <a:solidFill>
                  <a:srgbClr val="0E478A"/>
                </a:solidFill>
                <a:latin typeface="+mn-lt"/>
                <a:cs typeface="Arial" charset="0"/>
              </a:rPr>
              <a:t>إن البحث عن التعليمات هو أمر سهل- فقط قم بطباعة ما تبحث عنه في شريط البحث واضغط على </a:t>
            </a:r>
            <a:r>
              <a:rPr lang="en-US" sz="2800" dirty="0">
                <a:solidFill>
                  <a:srgbClr val="0E478A"/>
                </a:solidFill>
                <a:latin typeface="+mn-lt"/>
                <a:cs typeface="Arial" charset="0"/>
              </a:rPr>
              <a:t>Enter</a:t>
            </a:r>
            <a:r>
              <a:rPr lang="ar-SA" sz="2800" dirty="0">
                <a:solidFill>
                  <a:srgbClr val="0E478A"/>
                </a:solidFill>
                <a:latin typeface="+mn-lt"/>
                <a:cs typeface="Arial" charset="0"/>
              </a:rPr>
              <a:t>. وبعد لحظة، ستظهر أي نتائج يعتقد برنامج </a:t>
            </a:r>
            <a:r>
              <a:rPr lang="ar-SA" sz="2800" dirty="0" err="1">
                <a:solidFill>
                  <a:srgbClr val="0E478A"/>
                </a:solidFill>
                <a:latin typeface="+mn-lt"/>
                <a:cs typeface="Arial" charset="0"/>
              </a:rPr>
              <a:t>باوربوينت</a:t>
            </a:r>
            <a:r>
              <a:rPr lang="ar-SA" sz="2800" dirty="0">
                <a:solidFill>
                  <a:srgbClr val="0E478A"/>
                </a:solidFill>
                <a:latin typeface="+mn-lt"/>
                <a:cs typeface="Arial" charset="0"/>
              </a:rPr>
              <a:t> أنها ذات صلة وملائمة. قم بالنقر على أحد المواضيع الموجودة في تلك القائمة لعرض تلك المعلومات</a:t>
            </a:r>
            <a:endParaRPr lang="ar-JO" sz="2800" dirty="0">
              <a:solidFill>
                <a:srgbClr val="0E478A"/>
              </a:solidFill>
              <a:latin typeface="+mn-lt"/>
              <a:cs typeface="Arial" charset="0"/>
            </a:endParaRPr>
          </a:p>
          <a:p>
            <a:pPr marL="342900" indent="-342900">
              <a:buFont typeface="Arial" pitchFamily="34" charset="0"/>
              <a:buNone/>
              <a:defRPr/>
            </a:pPr>
            <a:r>
              <a:rPr lang="ar-SA" sz="2800" b="1" u="sng" dirty="0">
                <a:solidFill>
                  <a:srgbClr val="0E478A"/>
                </a:solidFill>
                <a:effectLst>
                  <a:outerShdw blurRad="31750" dist="25400" dir="5400000" algn="tl" rotWithShape="0">
                    <a:srgbClr val="000000">
                      <a:alpha val="25000"/>
                    </a:srgbClr>
                  </a:outerShdw>
                </a:effectLst>
                <a:latin typeface="+mj-lt"/>
                <a:ea typeface="+mj-ea"/>
                <a:cs typeface="+mj-cs"/>
              </a:rPr>
              <a:t>استخدام إظهار جدول المحتويات</a:t>
            </a:r>
            <a:endParaRPr lang="ar-JO" sz="28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spcBef>
                <a:spcPct val="20000"/>
              </a:spcBef>
              <a:buFont typeface="Arial" pitchFamily="34" charset="0"/>
              <a:buNone/>
              <a:defRPr/>
            </a:pPr>
            <a:r>
              <a:rPr lang="ar-SA" sz="2800" dirty="0">
                <a:solidFill>
                  <a:srgbClr val="0E478A"/>
                </a:solidFill>
                <a:latin typeface="+mn-lt"/>
                <a:cs typeface="Arial" charset="0"/>
              </a:rPr>
              <a:t>إذا كنت تفضل التنقل في ملف التعليمات باستخدام طريقة أكثر تقليدية، قم بالنقر على زر إظهار جدول المحتويات (</a:t>
            </a:r>
            <a:r>
              <a:rPr lang="en-US" sz="2800" dirty="0">
                <a:solidFill>
                  <a:srgbClr val="0E478A"/>
                </a:solidFill>
                <a:latin typeface="+mn-lt"/>
                <a:cs typeface="Arial" charset="0"/>
              </a:rPr>
              <a:t>  </a:t>
            </a:r>
            <a:r>
              <a:rPr lang="ar-SA" sz="2800" b="1" dirty="0">
                <a:solidFill>
                  <a:srgbClr val="0E478A"/>
                </a:solidFill>
                <a:latin typeface="+mn-lt"/>
                <a:cs typeface="Arial" charset="0"/>
              </a:rPr>
              <a:t>) </a:t>
            </a:r>
            <a:r>
              <a:rPr lang="ar-SA" sz="2800" dirty="0">
                <a:solidFill>
                  <a:srgbClr val="0E478A"/>
                </a:solidFill>
                <a:latin typeface="+mn-lt"/>
                <a:cs typeface="Arial" charset="0"/>
              </a:rPr>
              <a:t>في شريط أدوات التعليمات. ثم ستظهر شاشة التعليمات الخاصة بك</a:t>
            </a:r>
          </a:p>
        </p:txBody>
      </p:sp>
      <p:pic>
        <p:nvPicPr>
          <p:cNvPr id="32773" name="صورة 53"/>
          <p:cNvPicPr>
            <a:picLocks noChangeAspect="1" noChangeArrowheads="1"/>
          </p:cNvPicPr>
          <p:nvPr/>
        </p:nvPicPr>
        <p:blipFill>
          <a:blip r:embed="rId2"/>
          <a:srcRect/>
          <a:stretch>
            <a:fillRect/>
          </a:stretch>
        </p:blipFill>
        <p:spPr bwMode="auto">
          <a:xfrm>
            <a:off x="3581400" y="4343400"/>
            <a:ext cx="152400" cy="144463"/>
          </a:xfrm>
          <a:prstGeom prst="rect">
            <a:avLst/>
          </a:prstGeom>
          <a:noFill/>
          <a:ln w="9525">
            <a:noFill/>
            <a:miter lim="800000"/>
            <a:headEnd/>
            <a:tailEnd/>
          </a:ln>
        </p:spPr>
      </p:pic>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صر نائب لرقم الشريحة 3"/>
          <p:cNvSpPr>
            <a:spLocks noGrp="1"/>
          </p:cNvSpPr>
          <p:nvPr>
            <p:ph type="sldNum" sz="quarter" idx="10"/>
          </p:nvPr>
        </p:nvSpPr>
        <p:spPr bwMode="auto">
          <a:noFill/>
          <a:ln>
            <a:miter lim="800000"/>
            <a:headEnd/>
            <a:tailEnd/>
          </a:ln>
        </p:spPr>
        <p:txBody>
          <a:bodyPr/>
          <a:lstStyle/>
          <a:p>
            <a:fld id="{A4FC9643-05E4-4D67-88FB-4F376BF1FA9C}" type="slidenum">
              <a:rPr lang="ar-SA" smtClean="0">
                <a:cs typeface="Arial" pitchFamily="34" charset="0"/>
              </a:rPr>
              <a:pPr/>
              <a:t>277</a:t>
            </a:fld>
            <a:endParaRPr lang="en-US" smtClean="0">
              <a:cs typeface="Arial" pitchFamily="34" charset="0"/>
            </a:endParaRPr>
          </a:p>
        </p:txBody>
      </p:sp>
      <p:sp>
        <p:nvSpPr>
          <p:cNvPr id="3" name="Title 1"/>
          <p:cNvSpPr txBox="1">
            <a:spLocks/>
          </p:cNvSpPr>
          <p:nvPr/>
        </p:nvSpPr>
        <p:spPr bwMode="auto">
          <a:xfrm>
            <a:off x="609600" y="228600"/>
            <a:ext cx="7772400" cy="687388"/>
          </a:xfrm>
          <a:prstGeom prst="rect">
            <a:avLst/>
          </a:prstGeom>
          <a:noFill/>
          <a:ln w="9525">
            <a:noFill/>
            <a:miter lim="800000"/>
            <a:headEnd/>
            <a:tailEnd/>
          </a:ln>
        </p:spPr>
        <p:txBody>
          <a:bodyPr anchor="ctr">
            <a:normAutofit/>
          </a:bodyPr>
          <a:lstStyle/>
          <a:p>
            <a:pPr>
              <a:defRPr/>
            </a:pPr>
            <a:r>
              <a:rPr lang="ar-SA" sz="2800">
                <a:solidFill>
                  <a:srgbClr val="81AA52"/>
                </a:solidFill>
                <a:latin typeface="+mj-lt"/>
                <a:ea typeface="+mj-ea"/>
                <a:cs typeface="Arial" charset="0"/>
              </a:rPr>
              <a:t>الحصول على التعليمات في مربع حوار</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4267200" y="1447800"/>
            <a:ext cx="4953000" cy="4267200"/>
          </a:xfrm>
          <a:prstGeom prst="rect">
            <a:avLst/>
          </a:prstGeom>
          <a:noFill/>
          <a:ln w="9525">
            <a:noFill/>
            <a:miter lim="800000"/>
            <a:headEnd/>
            <a:tailEnd/>
          </a:ln>
        </p:spPr>
        <p:txBody>
          <a:bodyPr>
            <a:normAutofit/>
          </a:bodyPr>
          <a:lstStyle/>
          <a:p>
            <a:pPr marL="342900" indent="-342900">
              <a:spcBef>
                <a:spcPct val="20000"/>
              </a:spcBef>
              <a:buFont typeface="Arial" pitchFamily="34" charset="0"/>
              <a:buNone/>
              <a:defRPr/>
            </a:pPr>
            <a:r>
              <a:rPr lang="ar-SA" sz="3200" dirty="0">
                <a:solidFill>
                  <a:srgbClr val="0E478A"/>
                </a:solidFill>
                <a:latin typeface="+mn-lt"/>
                <a:cs typeface="Arial" charset="0"/>
              </a:rPr>
              <a:t>يتم الوصول إلى بعض سمات برنامج </a:t>
            </a:r>
            <a:r>
              <a:rPr lang="ar-SA" sz="3200" dirty="0" err="1">
                <a:solidFill>
                  <a:srgbClr val="0E478A"/>
                </a:solidFill>
                <a:latin typeface="+mn-lt"/>
                <a:cs typeface="Arial" charset="0"/>
              </a:rPr>
              <a:t>باوربوينت</a:t>
            </a:r>
            <a:r>
              <a:rPr lang="ar-SA" sz="3200" dirty="0">
                <a:solidFill>
                  <a:srgbClr val="0E478A"/>
                </a:solidFill>
                <a:latin typeface="+mn-lt"/>
                <a:cs typeface="Arial" charset="0"/>
              </a:rPr>
              <a:t> عبر مربعات الحوار، والتي لم نناقشها بعد في الواقع. لكن يجب أن تعرف أنه في بعض مربعات الحوار، سترى رمز التعليمات في أعلى الزاوية </a:t>
            </a:r>
            <a:r>
              <a:rPr lang="ar-SA" sz="3200" dirty="0" err="1">
                <a:solidFill>
                  <a:srgbClr val="0E478A"/>
                </a:solidFill>
                <a:latin typeface="+mn-lt"/>
                <a:cs typeface="Arial" charset="0"/>
              </a:rPr>
              <a:t>اليسرى</a:t>
            </a:r>
            <a:endParaRPr lang="ar-JO" sz="3200" dirty="0">
              <a:solidFill>
                <a:srgbClr val="0E478A"/>
              </a:solidFill>
              <a:latin typeface="+mn-lt"/>
              <a:cs typeface="Arial" charset="0"/>
            </a:endParaRPr>
          </a:p>
          <a:p>
            <a:pPr marL="342900" indent="-342900">
              <a:spcBef>
                <a:spcPct val="20000"/>
              </a:spcBef>
              <a:buFont typeface="Arial" pitchFamily="34" charset="0"/>
              <a:buNone/>
              <a:defRPr/>
            </a:pPr>
            <a:r>
              <a:rPr lang="ar-SA" sz="3200" dirty="0">
                <a:solidFill>
                  <a:srgbClr val="0E478A"/>
                </a:solidFill>
                <a:latin typeface="+mn-lt"/>
                <a:cs typeface="Arial" charset="0"/>
              </a:rPr>
              <a:t>قم بالنقر على علامة الاستفهام لفتح شاشة التعليمات</a:t>
            </a:r>
          </a:p>
        </p:txBody>
      </p:sp>
      <p:pic>
        <p:nvPicPr>
          <p:cNvPr id="33797" name="صورة 73"/>
          <p:cNvPicPr>
            <a:picLocks noChangeAspect="1" noChangeArrowheads="1"/>
          </p:cNvPicPr>
          <p:nvPr/>
        </p:nvPicPr>
        <p:blipFill>
          <a:blip r:embed="rId2"/>
          <a:srcRect/>
          <a:stretch>
            <a:fillRect/>
          </a:stretch>
        </p:blipFill>
        <p:spPr bwMode="auto">
          <a:xfrm>
            <a:off x="304800" y="1600200"/>
            <a:ext cx="3276600" cy="3886200"/>
          </a:xfrm>
          <a:prstGeom prst="rect">
            <a:avLst/>
          </a:prstGeom>
          <a:noFill/>
          <a:ln w="9525">
            <a:noFill/>
            <a:miter lim="800000"/>
            <a:headEnd/>
            <a:tailEnd/>
          </a:ln>
        </p:spPr>
      </p:pic>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صر نائب لرقم الشريحة 3"/>
          <p:cNvSpPr>
            <a:spLocks noGrp="1"/>
          </p:cNvSpPr>
          <p:nvPr>
            <p:ph type="sldNum" sz="quarter" idx="10"/>
          </p:nvPr>
        </p:nvSpPr>
        <p:spPr bwMode="auto">
          <a:noFill/>
          <a:ln>
            <a:miter lim="800000"/>
            <a:headEnd/>
            <a:tailEnd/>
          </a:ln>
        </p:spPr>
        <p:txBody>
          <a:bodyPr/>
          <a:lstStyle/>
          <a:p>
            <a:fld id="{2C31283B-8549-4648-8902-E754A877AAC5}" type="slidenum">
              <a:rPr lang="ar-SA" smtClean="0">
                <a:cs typeface="Arial" pitchFamily="34" charset="0"/>
              </a:rPr>
              <a:pPr/>
              <a:t>278</a:t>
            </a:fld>
            <a:endParaRPr lang="en-US" smtClean="0">
              <a:cs typeface="Arial" pitchFamily="34" charset="0"/>
            </a:endParaRPr>
          </a:p>
        </p:txBody>
      </p:sp>
      <p:sp>
        <p:nvSpPr>
          <p:cNvPr id="3" name="Title 1"/>
          <p:cNvSpPr txBox="1">
            <a:spLocks/>
          </p:cNvSpPr>
          <p:nvPr/>
        </p:nvSpPr>
        <p:spPr bwMode="auto">
          <a:xfrm>
            <a:off x="609600" y="304800"/>
            <a:ext cx="7772400" cy="457200"/>
          </a:xfrm>
          <a:prstGeom prst="rect">
            <a:avLst/>
          </a:prstGeom>
          <a:noFill/>
          <a:ln w="9525">
            <a:noFill/>
            <a:miter lim="800000"/>
            <a:headEnd/>
            <a:tailEnd/>
          </a:ln>
        </p:spPr>
        <p:txBody>
          <a:bodyPr anchor="ctr"/>
          <a:lstStyle/>
          <a:p>
            <a:pPr>
              <a:defRPr/>
            </a:pPr>
            <a:r>
              <a:rPr lang="ar-SA" sz="2800" dirty="0">
                <a:solidFill>
                  <a:srgbClr val="81AA52"/>
                </a:solidFill>
                <a:latin typeface="+mj-lt"/>
                <a:ea typeface="+mj-ea"/>
                <a:cs typeface="Arial" charset="0"/>
              </a:rPr>
              <a:t>التعريف ببرنامج </a:t>
            </a:r>
            <a:r>
              <a:rPr lang="ar-SA" sz="2800" dirty="0" err="1">
                <a:solidFill>
                  <a:srgbClr val="81AA52"/>
                </a:solidFill>
                <a:latin typeface="+mj-lt"/>
                <a:ea typeface="+mj-ea"/>
                <a:cs typeface="Arial" charset="0"/>
              </a:rPr>
              <a:t>باوربوينت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838200" y="1524000"/>
            <a:ext cx="8610600" cy="39624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استخدام قائمة ملف (عرض </a:t>
            </a:r>
            <a:r>
              <a:rPr lang="en-US" sz="2400" b="1" u="sng" dirty="0">
                <a:solidFill>
                  <a:srgbClr val="0E478A"/>
                </a:solidFill>
                <a:effectLst>
                  <a:outerShdw blurRad="31750" dist="25400" dir="5400000" algn="tl" rotWithShape="0">
                    <a:srgbClr val="000000">
                      <a:alpha val="25000"/>
                    </a:srgbClr>
                  </a:outerShdw>
                </a:effectLst>
                <a:latin typeface="+mj-lt"/>
                <a:ea typeface="+mj-ea"/>
                <a:cs typeface="+mj-cs"/>
              </a:rPr>
              <a:t>Backstage</a:t>
            </a: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 </a:t>
            </a:r>
          </a:p>
          <a:p>
            <a:pPr marL="342900" indent="-342900" algn="justLow">
              <a:spcBef>
                <a:spcPct val="20000"/>
              </a:spcBef>
              <a:buFont typeface="Arial" pitchFamily="34" charset="0"/>
              <a:buNone/>
              <a:defRPr/>
            </a:pPr>
            <a:r>
              <a:rPr lang="ar-SA" sz="2400" dirty="0">
                <a:solidFill>
                  <a:srgbClr val="0E478A"/>
                </a:solidFill>
                <a:latin typeface="+mn-lt"/>
                <a:cs typeface="Arial" charset="0"/>
              </a:rPr>
              <a:t>تنقسم قائمة ملف إلى قسمين اثنين. في الأعلى، توجد أوامر حفظ وحفظ باسم وفتح وإغلاق. ويعدّ استخدام هذه الأوامر أمراً سهلاً: قم بالنقر على ملف، وقم بالإشارة إلى الأمر الذي تريد استخدامه وانقر عليه. (لاحظ أن هذا يصلح أيضاً في أوامر خيارات وإنهاء في الأسفل.) </a:t>
            </a:r>
            <a:endParaRPr lang="en-US" sz="2400" dirty="0">
              <a:solidFill>
                <a:srgbClr val="0E478A"/>
              </a:solidFill>
              <a:latin typeface="+mn-lt"/>
              <a:cs typeface="Arial" charset="0"/>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تُظهر الأوامر الستة في وسط القائمة مجموعة من الأوامر المترابطة، كما هو حال </a:t>
            </a:r>
            <a:r>
              <a:rPr lang="ar-SA" sz="2400" dirty="0" err="1">
                <a:solidFill>
                  <a:srgbClr val="0E478A"/>
                </a:solidFill>
                <a:latin typeface="+mn-lt"/>
                <a:cs typeface="Arial" charset="0"/>
              </a:rPr>
              <a:t>التبويبات</a:t>
            </a:r>
            <a:r>
              <a:rPr lang="ar-SA" sz="2400" dirty="0">
                <a:solidFill>
                  <a:srgbClr val="0E478A"/>
                </a:solidFill>
                <a:latin typeface="+mn-lt"/>
                <a:cs typeface="Arial" charset="0"/>
              </a:rPr>
              <a:t> والأوامر في الشريط. </a:t>
            </a:r>
            <a:endParaRPr lang="ar-JO" sz="2400" dirty="0">
              <a:solidFill>
                <a:srgbClr val="0E478A"/>
              </a:solidFill>
              <a:latin typeface="+mn-lt"/>
              <a:cs typeface="Arial" charset="0"/>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على سبيل المثال، متى قمت بالنقر على قائمة ملف، تبرز </a:t>
            </a:r>
            <a:r>
              <a:rPr lang="ar-SA" sz="2400" dirty="0" err="1">
                <a:solidFill>
                  <a:srgbClr val="0E478A"/>
                </a:solidFill>
                <a:latin typeface="+mn-lt"/>
                <a:cs typeface="Arial" charset="0"/>
              </a:rPr>
              <a:t>تبويبة</a:t>
            </a:r>
            <a:r>
              <a:rPr lang="ar-SA" sz="2400" dirty="0">
                <a:solidFill>
                  <a:srgbClr val="0E478A"/>
                </a:solidFill>
                <a:latin typeface="+mn-lt"/>
                <a:cs typeface="Arial" charset="0"/>
              </a:rPr>
              <a:t> معلومات بالشكل الافتراضي. وهي تُظهر </a:t>
            </a:r>
            <a:r>
              <a:rPr lang="ar-SA" sz="2400" dirty="0" err="1">
                <a:solidFill>
                  <a:srgbClr val="0E478A"/>
                </a:solidFill>
                <a:latin typeface="+mn-lt"/>
                <a:cs typeface="Arial" charset="0"/>
              </a:rPr>
              <a:t>لك</a:t>
            </a:r>
            <a:r>
              <a:rPr lang="ar-SA" sz="2400" dirty="0">
                <a:solidFill>
                  <a:srgbClr val="0E478A"/>
                </a:solidFill>
                <a:latin typeface="+mn-lt"/>
                <a:cs typeface="Arial" charset="0"/>
              </a:rPr>
              <a:t> جميع المعلومات حول العرض </a:t>
            </a:r>
            <a:r>
              <a:rPr lang="ar-SA" sz="2400" dirty="0" err="1">
                <a:solidFill>
                  <a:srgbClr val="0E478A"/>
                </a:solidFill>
                <a:latin typeface="+mn-lt"/>
                <a:cs typeface="Arial" charset="0"/>
              </a:rPr>
              <a:t>التقديمي</a:t>
            </a:r>
            <a:endParaRPr lang="ar-SA" sz="2400" dirty="0">
              <a:solidFill>
                <a:srgbClr val="0E478A"/>
              </a:solidFill>
              <a:latin typeface="+mn-lt"/>
              <a:cs typeface="Arial" charset="0"/>
            </a:endParaRPr>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رقم الشريحة 3"/>
          <p:cNvSpPr>
            <a:spLocks noGrp="1"/>
          </p:cNvSpPr>
          <p:nvPr>
            <p:ph type="sldNum" sz="quarter" idx="10"/>
          </p:nvPr>
        </p:nvSpPr>
        <p:spPr bwMode="auto">
          <a:noFill/>
          <a:ln>
            <a:miter lim="800000"/>
            <a:headEnd/>
            <a:tailEnd/>
          </a:ln>
        </p:spPr>
        <p:txBody>
          <a:bodyPr/>
          <a:lstStyle/>
          <a:p>
            <a:fld id="{63F2A90B-1D4D-49F3-978F-3ABE5196CCDC}" type="slidenum">
              <a:rPr lang="ar-SA" smtClean="0">
                <a:cs typeface="Arial" pitchFamily="34" charset="0"/>
              </a:rPr>
              <a:pPr/>
              <a:t>279</a:t>
            </a:fld>
            <a:endParaRPr lang="en-US" smtClean="0">
              <a:cs typeface="Arial" pitchFamily="34" charset="0"/>
            </a:endParaRPr>
          </a:p>
        </p:txBody>
      </p:sp>
      <p:sp>
        <p:nvSpPr>
          <p:cNvPr id="3" name="Title 1"/>
          <p:cNvSpPr txBox="1">
            <a:spLocks/>
          </p:cNvSpPr>
          <p:nvPr/>
        </p:nvSpPr>
        <p:spPr bwMode="auto">
          <a:xfrm>
            <a:off x="609600" y="228600"/>
            <a:ext cx="7772400" cy="687388"/>
          </a:xfrm>
          <a:prstGeom prst="rect">
            <a:avLst/>
          </a:prstGeom>
          <a:noFill/>
          <a:ln w="9525">
            <a:noFill/>
            <a:miter lim="800000"/>
            <a:headEnd/>
            <a:tailEnd/>
          </a:ln>
        </p:spPr>
        <p:txBody>
          <a:bodyPr anchor="ctr">
            <a:normAutofit/>
          </a:bodyPr>
          <a:lstStyle/>
          <a:p>
            <a:pPr>
              <a:defRPr/>
            </a:pPr>
            <a:r>
              <a:rPr lang="ar-SA" sz="2800" dirty="0">
                <a:solidFill>
                  <a:srgbClr val="81AA52"/>
                </a:solidFill>
                <a:latin typeface="+mj-lt"/>
                <a:ea typeface="+mj-ea"/>
                <a:cs typeface="Arial" charset="0"/>
              </a:rPr>
              <a:t>استخدام شريط المعلومات </a:t>
            </a:r>
          </a:p>
        </p:txBody>
      </p:sp>
      <p:sp>
        <p:nvSpPr>
          <p:cNvPr id="5" name="Subtitle 2"/>
          <p:cNvSpPr txBox="1">
            <a:spLocks/>
          </p:cNvSpPr>
          <p:nvPr/>
        </p:nvSpPr>
        <p:spPr bwMode="auto">
          <a:xfrm>
            <a:off x="685800" y="1600200"/>
            <a:ext cx="8763000" cy="4419600"/>
          </a:xfrm>
          <a:prstGeom prst="rect">
            <a:avLst/>
          </a:prstGeom>
          <a:noFill/>
          <a:ln w="9525">
            <a:noFill/>
            <a:miter lim="800000"/>
            <a:headEnd/>
            <a:tailEnd/>
          </a:ln>
        </p:spPr>
        <p:txBody>
          <a:bodyPr>
            <a:normAutofit fontScale="85000" lnSpcReduction="20000"/>
          </a:bodyPr>
          <a:lstStyle/>
          <a:p>
            <a:pPr marL="342900" indent="-342900">
              <a:spcBef>
                <a:spcPct val="20000"/>
              </a:spcBef>
              <a:buFont typeface="Arial" pitchFamily="34" charset="0"/>
              <a:buChar char="•"/>
              <a:defRPr/>
            </a:pPr>
            <a:r>
              <a:rPr lang="ar-SA" sz="3200" dirty="0">
                <a:solidFill>
                  <a:srgbClr val="0E478A"/>
                </a:solidFill>
                <a:latin typeface="+mn-lt"/>
                <a:cs typeface="Arial" charset="0"/>
              </a:rPr>
              <a:t>يقدم شريط المعلومات معلومات سريعة حول العرض </a:t>
            </a:r>
            <a:r>
              <a:rPr lang="ar-SA" sz="3200" dirty="0" err="1">
                <a:solidFill>
                  <a:srgbClr val="0E478A"/>
                </a:solidFill>
                <a:latin typeface="+mn-lt"/>
                <a:cs typeface="Arial" charset="0"/>
              </a:rPr>
              <a:t>التقديمي</a:t>
            </a:r>
            <a:r>
              <a:rPr lang="ar-SA" sz="3200" dirty="0">
                <a:solidFill>
                  <a:srgbClr val="0E478A"/>
                </a:solidFill>
                <a:latin typeface="+mn-lt"/>
                <a:cs typeface="Arial" charset="0"/>
              </a:rPr>
              <a:t>. وهو يوجد في أسفل إطار </a:t>
            </a:r>
            <a:r>
              <a:rPr lang="ar-SA" sz="3200" dirty="0" err="1">
                <a:solidFill>
                  <a:srgbClr val="0E478A"/>
                </a:solidFill>
                <a:latin typeface="+mn-lt"/>
                <a:cs typeface="Arial" charset="0"/>
              </a:rPr>
              <a:t>باوربوينت</a:t>
            </a:r>
            <a:endParaRPr lang="ar-JO" sz="3200" dirty="0">
              <a:solidFill>
                <a:srgbClr val="0E478A"/>
              </a:solidFill>
              <a:latin typeface="+mn-lt"/>
              <a:cs typeface="Arial" charset="0"/>
            </a:endParaRPr>
          </a:p>
          <a:p>
            <a:pPr marL="342900" indent="-342900">
              <a:spcBef>
                <a:spcPct val="20000"/>
              </a:spcBef>
              <a:buFont typeface="Arial" pitchFamily="34" charset="0"/>
              <a:buChar char="•"/>
              <a:defRPr/>
            </a:pPr>
            <a:endParaRPr lang="ar-JO" sz="3200" dirty="0">
              <a:solidFill>
                <a:srgbClr val="0E478A"/>
              </a:solidFill>
              <a:latin typeface="+mn-lt"/>
              <a:cs typeface="Arial" charset="0"/>
            </a:endParaRPr>
          </a:p>
          <a:p>
            <a:pPr marL="342900" indent="-342900">
              <a:spcBef>
                <a:spcPct val="20000"/>
              </a:spcBef>
              <a:buFont typeface="Arial" pitchFamily="34" charset="0"/>
              <a:buChar char="•"/>
              <a:defRPr/>
            </a:pPr>
            <a:r>
              <a:rPr lang="ar-SA" sz="3200" dirty="0">
                <a:solidFill>
                  <a:srgbClr val="0E478A"/>
                </a:solidFill>
                <a:latin typeface="+mn-lt"/>
                <a:cs typeface="Arial" charset="0"/>
              </a:rPr>
              <a:t>وفيما يلي الأوامر من اليمين إلى اليسار</a:t>
            </a:r>
            <a:r>
              <a:rPr lang="ar-JO" sz="3200" dirty="0">
                <a:solidFill>
                  <a:srgbClr val="0E478A"/>
                </a:solidFill>
                <a:latin typeface="+mn-lt"/>
                <a:cs typeface="Arial" charset="0"/>
              </a:rPr>
              <a:t>:</a:t>
            </a:r>
          </a:p>
          <a:p>
            <a:pPr marL="342900" indent="-342900">
              <a:spcBef>
                <a:spcPct val="20000"/>
              </a:spcBef>
              <a:buFont typeface="Arial" pitchFamily="34" charset="0"/>
              <a:buChar char="•"/>
              <a:defRPr/>
            </a:pPr>
            <a:r>
              <a:rPr lang="ar-SA" sz="3200" dirty="0">
                <a:solidFill>
                  <a:srgbClr val="0E478A"/>
                </a:solidFill>
                <a:latin typeface="+mn-lt"/>
                <a:cs typeface="Arial" charset="0"/>
              </a:rPr>
              <a:t>رقم الشريحة</a:t>
            </a:r>
            <a:endParaRPr lang="ar-JO" sz="3200" dirty="0">
              <a:solidFill>
                <a:srgbClr val="0E478A"/>
              </a:solidFill>
              <a:latin typeface="+mn-lt"/>
              <a:cs typeface="Arial" charset="0"/>
            </a:endParaRPr>
          </a:p>
          <a:p>
            <a:pPr marL="342900" indent="-342900">
              <a:spcBef>
                <a:spcPct val="20000"/>
              </a:spcBef>
              <a:buFont typeface="Arial" pitchFamily="34" charset="0"/>
              <a:buChar char="•"/>
              <a:defRPr/>
            </a:pPr>
            <a:r>
              <a:rPr lang="ar-SA" sz="3200" dirty="0">
                <a:solidFill>
                  <a:srgbClr val="0E478A"/>
                </a:solidFill>
                <a:latin typeface="+mn-lt"/>
                <a:cs typeface="Arial" charset="0"/>
              </a:rPr>
              <a:t>اسم النسق </a:t>
            </a:r>
            <a:endParaRPr lang="ar-JO" sz="3200" dirty="0">
              <a:solidFill>
                <a:srgbClr val="0E478A"/>
              </a:solidFill>
              <a:latin typeface="+mn-lt"/>
              <a:cs typeface="Arial" charset="0"/>
            </a:endParaRPr>
          </a:p>
          <a:p>
            <a:pPr marL="342900" indent="-342900">
              <a:spcBef>
                <a:spcPct val="20000"/>
              </a:spcBef>
              <a:buFont typeface="Arial" pitchFamily="34" charset="0"/>
              <a:buChar char="•"/>
              <a:defRPr/>
            </a:pPr>
            <a:r>
              <a:rPr lang="ar-SA" sz="3200" dirty="0">
                <a:solidFill>
                  <a:srgbClr val="0E478A"/>
                </a:solidFill>
                <a:latin typeface="+mn-lt"/>
                <a:cs typeface="Arial" charset="0"/>
              </a:rPr>
              <a:t>تدقيق إملائي</a:t>
            </a:r>
            <a:endParaRPr lang="ar-JO" sz="3200" dirty="0">
              <a:solidFill>
                <a:srgbClr val="0E478A"/>
              </a:solidFill>
              <a:latin typeface="+mn-lt"/>
              <a:cs typeface="Arial" charset="0"/>
            </a:endParaRPr>
          </a:p>
          <a:p>
            <a:pPr marL="342900" indent="-342900">
              <a:spcBef>
                <a:spcPct val="20000"/>
              </a:spcBef>
              <a:buFont typeface="Arial" pitchFamily="34" charset="0"/>
              <a:buChar char="•"/>
              <a:defRPr/>
            </a:pPr>
            <a:r>
              <a:rPr lang="ar-SA" sz="3200" dirty="0">
                <a:solidFill>
                  <a:srgbClr val="0E478A"/>
                </a:solidFill>
                <a:latin typeface="+mn-lt"/>
                <a:cs typeface="Arial" charset="0"/>
              </a:rPr>
              <a:t>العرض الحالي</a:t>
            </a:r>
            <a:endParaRPr lang="ar-JO" sz="3200" dirty="0">
              <a:solidFill>
                <a:srgbClr val="0E478A"/>
              </a:solidFill>
              <a:latin typeface="+mn-lt"/>
              <a:cs typeface="Arial" charset="0"/>
            </a:endParaRPr>
          </a:p>
          <a:p>
            <a:pPr marL="342900" indent="-342900">
              <a:spcBef>
                <a:spcPct val="20000"/>
              </a:spcBef>
              <a:buFont typeface="Arial" pitchFamily="34" charset="0"/>
              <a:buChar char="•"/>
              <a:defRPr/>
            </a:pPr>
            <a:r>
              <a:rPr lang="ar-SA" sz="3200" dirty="0">
                <a:solidFill>
                  <a:srgbClr val="0E478A"/>
                </a:solidFill>
                <a:latin typeface="+mn-lt"/>
                <a:cs typeface="Arial" charset="0"/>
              </a:rPr>
              <a:t>شريط التصغير/التكبير</a:t>
            </a:r>
            <a:endParaRPr lang="ar-JO" sz="3200" dirty="0">
              <a:solidFill>
                <a:srgbClr val="0E478A"/>
              </a:solidFill>
              <a:latin typeface="+mn-lt"/>
              <a:cs typeface="Arial" charset="0"/>
            </a:endParaRPr>
          </a:p>
          <a:p>
            <a:pPr marL="342900" indent="-342900">
              <a:spcBef>
                <a:spcPct val="20000"/>
              </a:spcBef>
              <a:buFont typeface="Arial" pitchFamily="34" charset="0"/>
              <a:buChar char="•"/>
              <a:defRPr/>
            </a:pPr>
            <a:r>
              <a:rPr lang="ar-SA" sz="3200" dirty="0">
                <a:solidFill>
                  <a:srgbClr val="0E478A"/>
                </a:solidFill>
                <a:latin typeface="+mn-lt"/>
                <a:cs typeface="Arial" charset="0"/>
              </a:rPr>
              <a:t>احتواء الشريحة ضمن النافذة الحالية</a:t>
            </a:r>
          </a:p>
        </p:txBody>
      </p:sp>
      <p:pic>
        <p:nvPicPr>
          <p:cNvPr id="35845" name="صورة 163"/>
          <p:cNvPicPr>
            <a:picLocks noChangeAspect="1" noChangeArrowheads="1"/>
          </p:cNvPicPr>
          <p:nvPr/>
        </p:nvPicPr>
        <p:blipFill>
          <a:blip r:embed="rId2"/>
          <a:srcRect/>
          <a:stretch>
            <a:fillRect/>
          </a:stretch>
        </p:blipFill>
        <p:spPr bwMode="auto">
          <a:xfrm>
            <a:off x="1600200" y="2451100"/>
            <a:ext cx="6454775" cy="139700"/>
          </a:xfrm>
          <a:prstGeom prst="rect">
            <a:avLst/>
          </a:prstGeom>
          <a:noFill/>
          <a:ln w="9525">
            <a:noFill/>
            <a:miter lim="800000"/>
            <a:headEnd/>
            <a:tailEnd/>
          </a:ln>
        </p:spPr>
      </p:pic>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صر نائب لرقم الشريحة 3"/>
          <p:cNvSpPr>
            <a:spLocks noGrp="1"/>
          </p:cNvSpPr>
          <p:nvPr>
            <p:ph type="sldNum" sz="quarter" idx="10"/>
          </p:nvPr>
        </p:nvSpPr>
        <p:spPr bwMode="auto">
          <a:noFill/>
          <a:ln>
            <a:miter lim="800000"/>
            <a:headEnd/>
            <a:tailEnd/>
          </a:ln>
        </p:spPr>
        <p:txBody>
          <a:bodyPr/>
          <a:lstStyle/>
          <a:p>
            <a:fld id="{22130B80-2231-4074-A26F-A14376B73828}" type="slidenum">
              <a:rPr lang="ar-SA" smtClean="0">
                <a:cs typeface="Arial" pitchFamily="34" charset="0"/>
              </a:rPr>
              <a:pPr/>
              <a:t>280</a:t>
            </a:fld>
            <a:endParaRPr lang="en-US" smtClean="0">
              <a:cs typeface="Arial" pitchFamily="34" charset="0"/>
            </a:endParaRPr>
          </a:p>
        </p:txBody>
      </p:sp>
      <p:sp>
        <p:nvSpPr>
          <p:cNvPr id="3" name="Title 1"/>
          <p:cNvSpPr txBox="1">
            <a:spLocks/>
          </p:cNvSpPr>
          <p:nvPr/>
        </p:nvSpPr>
        <p:spPr bwMode="auto">
          <a:xfrm>
            <a:off x="685800" y="228600"/>
            <a:ext cx="7772400" cy="609600"/>
          </a:xfrm>
          <a:prstGeom prst="rect">
            <a:avLst/>
          </a:prstGeom>
          <a:noFill/>
          <a:ln w="9525">
            <a:noFill/>
            <a:miter lim="800000"/>
            <a:headEnd/>
            <a:tailEnd/>
          </a:ln>
        </p:spPr>
        <p:txBody>
          <a:bodyPr anchor="ctr">
            <a:normAutofit/>
          </a:bodyPr>
          <a:lstStyle/>
          <a:p>
            <a:pPr>
              <a:defRPr/>
            </a:pPr>
            <a:r>
              <a:rPr lang="ar-SA" sz="2800">
                <a:solidFill>
                  <a:srgbClr val="81AA52"/>
                </a:solidFill>
                <a:latin typeface="+mj-lt"/>
                <a:ea typeface="+mj-ea"/>
                <a:cs typeface="Arial" charset="0"/>
              </a:rPr>
              <a:t>استخدام شريط الأدوات المصغر </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066800" y="1524000"/>
            <a:ext cx="7772400" cy="4876800"/>
          </a:xfrm>
          <a:prstGeom prst="rect">
            <a:avLst/>
          </a:prstGeom>
          <a:noFill/>
          <a:ln w="9525">
            <a:noFill/>
            <a:miter lim="800000"/>
            <a:headEnd/>
            <a:tailEnd/>
          </a:ln>
        </p:spPr>
        <p:txBody>
          <a:bodyPr>
            <a:normAutofit/>
          </a:bodyPr>
          <a:lstStyle/>
          <a:p>
            <a:pPr marL="342900" indent="-342900">
              <a:spcBef>
                <a:spcPct val="20000"/>
              </a:spcBef>
              <a:buFont typeface="Arial" pitchFamily="34" charset="0"/>
              <a:buNone/>
              <a:defRPr/>
            </a:pPr>
            <a:r>
              <a:rPr lang="ar-SA" sz="2800" dirty="0">
                <a:solidFill>
                  <a:srgbClr val="0E478A"/>
                </a:solidFill>
                <a:latin typeface="+mn-lt"/>
                <a:cs typeface="Arial" charset="0"/>
              </a:rPr>
              <a:t>تعلمنا في القسم الماضي كيفية إضافة نص إلى الشرائح. وقد تكون لاحظت ظهور شريط الأدوات المصغر عند قيامك بالنقر بالزر الأيمن على النص المختار</a:t>
            </a:r>
            <a:r>
              <a:rPr lang="ar-JO" sz="2800" dirty="0">
                <a:solidFill>
                  <a:srgbClr val="0E478A"/>
                </a:solidFill>
                <a:latin typeface="+mn-lt"/>
                <a:cs typeface="Arial" charset="0"/>
              </a:rPr>
              <a:t>.</a:t>
            </a:r>
          </a:p>
          <a:p>
            <a:pPr marL="342900" indent="-342900">
              <a:spcBef>
                <a:spcPct val="20000"/>
              </a:spcBef>
              <a:buFont typeface="Arial" pitchFamily="34" charset="0"/>
              <a:buNone/>
              <a:defRPr/>
            </a:pPr>
            <a:r>
              <a:rPr lang="ar-SA" sz="2800" dirty="0">
                <a:solidFill>
                  <a:srgbClr val="0E478A"/>
                </a:solidFill>
                <a:latin typeface="+mn-lt"/>
                <a:cs typeface="Arial" charset="0"/>
              </a:rPr>
              <a:t>يحتوي شريط الأدوات هذا على أوامر التنسيق الأكثر شيوعاً من مجموعة خط</a:t>
            </a:r>
          </a:p>
        </p:txBody>
      </p:sp>
      <p:pic>
        <p:nvPicPr>
          <p:cNvPr id="36869" name="صورة 165"/>
          <p:cNvPicPr>
            <a:picLocks noChangeAspect="1" noChangeArrowheads="1"/>
          </p:cNvPicPr>
          <p:nvPr/>
        </p:nvPicPr>
        <p:blipFill>
          <a:blip r:embed="rId2"/>
          <a:srcRect/>
          <a:stretch>
            <a:fillRect/>
          </a:stretch>
        </p:blipFill>
        <p:spPr bwMode="auto">
          <a:xfrm>
            <a:off x="1219200" y="3505200"/>
            <a:ext cx="4114800" cy="2590800"/>
          </a:xfrm>
          <a:prstGeom prst="rect">
            <a:avLst/>
          </a:prstGeom>
          <a:noFill/>
          <a:ln w="9525">
            <a:noFill/>
            <a:miter lim="800000"/>
            <a:headEnd/>
            <a:tailEnd/>
          </a:ln>
        </p:spPr>
      </p:pic>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عنصر نائب لرقم الشريحة 3"/>
          <p:cNvSpPr>
            <a:spLocks noGrp="1"/>
          </p:cNvSpPr>
          <p:nvPr>
            <p:ph type="sldNum" sz="quarter" idx="10"/>
          </p:nvPr>
        </p:nvSpPr>
        <p:spPr bwMode="auto">
          <a:noFill/>
          <a:ln>
            <a:miter lim="800000"/>
            <a:headEnd/>
            <a:tailEnd/>
          </a:ln>
        </p:spPr>
        <p:txBody>
          <a:bodyPr/>
          <a:lstStyle/>
          <a:p>
            <a:fld id="{6983E383-4EB9-4AC3-B626-C5E0F1397453}" type="slidenum">
              <a:rPr lang="ar-SA" smtClean="0">
                <a:cs typeface="Arial" pitchFamily="34" charset="0"/>
              </a:rPr>
              <a:pPr/>
              <a:t>281</a:t>
            </a:fld>
            <a:endParaRPr lang="en-US" smtClean="0">
              <a:cs typeface="Arial" pitchFamily="34" charset="0"/>
            </a:endParaRPr>
          </a:p>
        </p:txBody>
      </p:sp>
      <p:sp>
        <p:nvSpPr>
          <p:cNvPr id="3" name="Title 1"/>
          <p:cNvSpPr txBox="1">
            <a:spLocks/>
          </p:cNvSpPr>
          <p:nvPr/>
        </p:nvSpPr>
        <p:spPr bwMode="auto">
          <a:xfrm>
            <a:off x="685800" y="304800"/>
            <a:ext cx="7772400" cy="457200"/>
          </a:xfrm>
          <a:prstGeom prst="rect">
            <a:avLst/>
          </a:prstGeom>
          <a:noFill/>
          <a:ln w="9525">
            <a:noFill/>
            <a:miter lim="800000"/>
            <a:headEnd/>
            <a:tailEnd/>
          </a:ln>
        </p:spPr>
        <p:txBody>
          <a:bodyPr anchor="ctr"/>
          <a:lstStyle/>
          <a:p>
            <a:pPr>
              <a:defRPr/>
            </a:pPr>
            <a:r>
              <a:rPr lang="ar-SA" sz="2800" dirty="0">
                <a:solidFill>
                  <a:srgbClr val="81AA52"/>
                </a:solidFill>
                <a:latin typeface="+mj-lt"/>
                <a:ea typeface="+mj-ea"/>
                <a:cs typeface="Arial" charset="0"/>
              </a:rPr>
              <a:t>استخدام مربعات الحوار </a:t>
            </a:r>
          </a:p>
        </p:txBody>
      </p:sp>
      <p:sp>
        <p:nvSpPr>
          <p:cNvPr id="5" name="Subtitle 2"/>
          <p:cNvSpPr txBox="1">
            <a:spLocks/>
          </p:cNvSpPr>
          <p:nvPr/>
        </p:nvSpPr>
        <p:spPr bwMode="auto">
          <a:xfrm>
            <a:off x="1066800" y="1600200"/>
            <a:ext cx="8153400" cy="44196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SA" sz="3200" dirty="0">
                <a:solidFill>
                  <a:srgbClr val="0E478A"/>
                </a:solidFill>
                <a:latin typeface="+mn-lt"/>
                <a:cs typeface="Arial" charset="0"/>
              </a:rPr>
              <a:t>يتم الوصول إلى العديد من السمات الأكثر تقدماً في برنامج </a:t>
            </a:r>
            <a:r>
              <a:rPr lang="ar-SA" sz="3200" dirty="0" err="1">
                <a:solidFill>
                  <a:srgbClr val="0E478A"/>
                </a:solidFill>
                <a:latin typeface="+mn-lt"/>
                <a:cs typeface="Arial" charset="0"/>
              </a:rPr>
              <a:t>باوربوينت</a:t>
            </a:r>
            <a:r>
              <a:rPr lang="ar-SA" sz="3200" dirty="0">
                <a:solidFill>
                  <a:srgbClr val="0E478A"/>
                </a:solidFill>
                <a:latin typeface="+mn-lt"/>
                <a:cs typeface="Arial" charset="0"/>
              </a:rPr>
              <a:t> عبر مربعات الحوار. ويمكن فتح العديد من مربعات الحوار عن طريق النقر على زر خيار في مجموعة معينة في الشريط. دعونا نلقي نظرة على مربع حوار شائع (الخط)</a:t>
            </a: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37893" name="صورة 81"/>
          <p:cNvPicPr>
            <a:picLocks noChangeAspect="1" noChangeArrowheads="1"/>
          </p:cNvPicPr>
          <p:nvPr/>
        </p:nvPicPr>
        <p:blipFill>
          <a:blip r:embed="rId2"/>
          <a:srcRect/>
          <a:stretch>
            <a:fillRect/>
          </a:stretch>
        </p:blipFill>
        <p:spPr bwMode="auto">
          <a:xfrm>
            <a:off x="2971800" y="3962400"/>
            <a:ext cx="3944938" cy="1828800"/>
          </a:xfrm>
          <a:prstGeom prst="rect">
            <a:avLst/>
          </a:prstGeom>
          <a:noFill/>
          <a:ln w="9525">
            <a:noFill/>
            <a:miter lim="800000"/>
            <a:headEnd/>
            <a:tailEnd/>
          </a:ln>
        </p:spPr>
      </p:pic>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عنصر نائب لرقم الشريحة 3"/>
          <p:cNvSpPr>
            <a:spLocks noGrp="1"/>
          </p:cNvSpPr>
          <p:nvPr>
            <p:ph type="sldNum" sz="quarter" idx="10"/>
          </p:nvPr>
        </p:nvSpPr>
        <p:spPr bwMode="auto">
          <a:noFill/>
          <a:ln>
            <a:miter lim="800000"/>
            <a:headEnd/>
            <a:tailEnd/>
          </a:ln>
        </p:spPr>
        <p:txBody>
          <a:bodyPr/>
          <a:lstStyle/>
          <a:p>
            <a:fld id="{7A8D069F-347A-4A02-A4C0-449044A9A3A1}" type="slidenum">
              <a:rPr lang="ar-SA" smtClean="0">
                <a:cs typeface="Arial" pitchFamily="34" charset="0"/>
              </a:rPr>
              <a:pPr/>
              <a:t>282</a:t>
            </a:fld>
            <a:endParaRPr lang="en-US" smtClean="0">
              <a:cs typeface="Arial" pitchFamily="34" charset="0"/>
            </a:endParaRPr>
          </a:p>
        </p:txBody>
      </p:sp>
      <p:sp>
        <p:nvSpPr>
          <p:cNvPr id="3" name="Title 1"/>
          <p:cNvSpPr txBox="1">
            <a:spLocks/>
          </p:cNvSpPr>
          <p:nvPr/>
        </p:nvSpPr>
        <p:spPr bwMode="auto">
          <a:xfrm>
            <a:off x="685800" y="152400"/>
            <a:ext cx="7772400" cy="609600"/>
          </a:xfrm>
          <a:prstGeom prst="rect">
            <a:avLst/>
          </a:prstGeom>
          <a:noFill/>
          <a:ln w="9525">
            <a:noFill/>
            <a:miter lim="800000"/>
            <a:headEnd/>
            <a:tailEnd/>
          </a:ln>
        </p:spPr>
        <p:txBody>
          <a:bodyPr anchor="ctr">
            <a:normAutofit/>
          </a:bodyPr>
          <a:lstStyle/>
          <a:p>
            <a:pPr>
              <a:defRPr/>
            </a:pPr>
            <a:r>
              <a:rPr lang="ar-SA" sz="2800" dirty="0">
                <a:solidFill>
                  <a:srgbClr val="81AA52"/>
                </a:solidFill>
                <a:latin typeface="+mj-lt"/>
                <a:ea typeface="+mj-ea"/>
                <a:cs typeface="Arial" charset="0"/>
              </a:rPr>
              <a:t>استخدام قوائم النقر بالزر الأيمن </a:t>
            </a:r>
          </a:p>
        </p:txBody>
      </p:sp>
      <p:sp>
        <p:nvSpPr>
          <p:cNvPr id="5" name="Subtitle 2"/>
          <p:cNvSpPr txBox="1">
            <a:spLocks/>
          </p:cNvSpPr>
          <p:nvPr/>
        </p:nvSpPr>
        <p:spPr bwMode="auto">
          <a:xfrm>
            <a:off x="685800" y="1600200"/>
            <a:ext cx="8686800" cy="38100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2800" dirty="0">
                <a:solidFill>
                  <a:srgbClr val="0E478A"/>
                </a:solidFill>
                <a:latin typeface="+mn-lt"/>
                <a:cs typeface="Arial" charset="0"/>
              </a:rPr>
              <a:t>مع اطلاعك أكثر على برنامج </a:t>
            </a:r>
            <a:r>
              <a:rPr lang="ar-SA" sz="2800" dirty="0" err="1">
                <a:solidFill>
                  <a:srgbClr val="0E478A"/>
                </a:solidFill>
                <a:latin typeface="+mn-lt"/>
                <a:cs typeface="Arial" charset="0"/>
              </a:rPr>
              <a:t>باوربوينت</a:t>
            </a:r>
            <a:r>
              <a:rPr lang="ar-SA" sz="2800" dirty="0">
                <a:solidFill>
                  <a:srgbClr val="0E478A"/>
                </a:solidFill>
                <a:latin typeface="+mn-lt"/>
                <a:cs typeface="Arial" charset="0"/>
              </a:rPr>
              <a:t>، ستكتشف أنه يوجد فعلاً عدة طرق للقيام بالأمر ذاته. على سبيل المثال، يمكنك الوصول إلى التعليمات من قائمة ملف أو الإطار الرئيسي أو مربعات الحوار أو من خلال الاختصار </a:t>
            </a:r>
            <a:r>
              <a:rPr lang="en-US" sz="2800" dirty="0">
                <a:solidFill>
                  <a:srgbClr val="0E478A"/>
                </a:solidFill>
                <a:latin typeface="+mn-lt"/>
                <a:cs typeface="Arial" charset="0"/>
              </a:rPr>
              <a:t>F1</a:t>
            </a:r>
            <a:r>
              <a:rPr lang="ar-SA" sz="2800" dirty="0">
                <a:solidFill>
                  <a:srgbClr val="0E478A"/>
                </a:solidFill>
                <a:latin typeface="+mn-lt"/>
                <a:cs typeface="Arial" charset="0"/>
              </a:rPr>
              <a:t>. </a:t>
            </a:r>
            <a:endParaRPr lang="en-US" sz="2800" dirty="0">
              <a:solidFill>
                <a:srgbClr val="0E478A"/>
              </a:solidFill>
              <a:latin typeface="+mn-lt"/>
              <a:cs typeface="Arial" charset="0"/>
            </a:endParaRPr>
          </a:p>
          <a:p>
            <a:pPr marL="342900" indent="-342900" algn="justLow">
              <a:spcBef>
                <a:spcPct val="20000"/>
              </a:spcBef>
              <a:buFont typeface="Arial" pitchFamily="34" charset="0"/>
              <a:buNone/>
              <a:defRPr/>
            </a:pPr>
            <a:r>
              <a:rPr lang="ar-SA" sz="2800" dirty="0">
                <a:solidFill>
                  <a:srgbClr val="0E478A"/>
                </a:solidFill>
                <a:latin typeface="+mn-lt"/>
                <a:cs typeface="Arial" charset="0"/>
              </a:rPr>
              <a:t>ومن الطرق الأخرى لتنفيذ الإجراءات هو النقر بالزر الأيمن. فعندما تقوم بالنقر بالزر الأيمن على عنصر معين، غالبا ما سترى قائمة. هذه القوائم </a:t>
            </a:r>
            <a:r>
              <a:rPr lang="ar-SA" sz="2800" dirty="0" err="1">
                <a:solidFill>
                  <a:srgbClr val="0E478A"/>
                </a:solidFill>
                <a:latin typeface="+mn-lt"/>
                <a:cs typeface="Arial" charset="0"/>
              </a:rPr>
              <a:t>انسياقية</a:t>
            </a:r>
            <a:r>
              <a:rPr lang="ar-SA" sz="2800" dirty="0">
                <a:solidFill>
                  <a:srgbClr val="0E478A"/>
                </a:solidFill>
                <a:latin typeface="+mn-lt"/>
                <a:cs typeface="Arial" charset="0"/>
              </a:rPr>
              <a:t>، ما يعني أنها تتغير بالاعتماد على الكائن(الكائنات) التي تقوم بالنقر عليها بالزر الأيمن. </a:t>
            </a:r>
            <a:endParaRPr lang="ar-JO" sz="2800" dirty="0">
              <a:solidFill>
                <a:srgbClr val="0E478A"/>
              </a:solidFill>
              <a:latin typeface="+mn-lt"/>
              <a:cs typeface="Arial" charset="0"/>
            </a:endParaRPr>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عنصر نائب لرقم الشريحة 3"/>
          <p:cNvSpPr>
            <a:spLocks noGrp="1"/>
          </p:cNvSpPr>
          <p:nvPr>
            <p:ph type="sldNum" sz="quarter" idx="10"/>
          </p:nvPr>
        </p:nvSpPr>
        <p:spPr bwMode="auto">
          <a:noFill/>
          <a:ln>
            <a:miter lim="800000"/>
            <a:headEnd/>
            <a:tailEnd/>
          </a:ln>
        </p:spPr>
        <p:txBody>
          <a:bodyPr/>
          <a:lstStyle/>
          <a:p>
            <a:fld id="{166DE6BD-055B-4FAC-AD20-52EE4AEA1BA0}" type="slidenum">
              <a:rPr lang="ar-SA" smtClean="0">
                <a:cs typeface="Arial" pitchFamily="34" charset="0"/>
              </a:rPr>
              <a:pPr/>
              <a:t>283</a:t>
            </a:fld>
            <a:endParaRPr lang="en-US" smtClean="0">
              <a:cs typeface="Arial" pitchFamily="34" charset="0"/>
            </a:endParaRPr>
          </a:p>
        </p:txBody>
      </p:sp>
      <p:sp>
        <p:nvSpPr>
          <p:cNvPr id="3" name="Title 1"/>
          <p:cNvSpPr txBox="1">
            <a:spLocks/>
          </p:cNvSpPr>
          <p:nvPr/>
        </p:nvSpPr>
        <p:spPr bwMode="auto">
          <a:xfrm>
            <a:off x="685800" y="152400"/>
            <a:ext cx="7772400" cy="685800"/>
          </a:xfrm>
          <a:prstGeom prst="rect">
            <a:avLst/>
          </a:prstGeom>
          <a:noFill/>
          <a:ln w="9525">
            <a:noFill/>
            <a:miter lim="800000"/>
            <a:headEnd/>
            <a:tailEnd/>
          </a:ln>
        </p:spPr>
        <p:txBody>
          <a:bodyPr anchor="ctr">
            <a:normAutofit/>
          </a:bodyPr>
          <a:lstStyle/>
          <a:p>
            <a:pPr>
              <a:defRPr/>
            </a:pPr>
            <a:r>
              <a:rPr lang="ar-SA" sz="2800">
                <a:solidFill>
                  <a:srgbClr val="81AA52"/>
                </a:solidFill>
                <a:latin typeface="+mj-lt"/>
                <a:ea typeface="+mj-ea"/>
                <a:cs typeface="Arial" charset="0"/>
              </a:rPr>
              <a:t>اختصارات لوحة المفاتيح</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066800" y="1600200"/>
            <a:ext cx="7772400" cy="1905000"/>
          </a:xfrm>
          <a:prstGeom prst="rect">
            <a:avLst/>
          </a:prstGeom>
          <a:noFill/>
          <a:ln w="9525">
            <a:noFill/>
            <a:miter lim="800000"/>
            <a:headEnd/>
            <a:tailEnd/>
          </a:ln>
        </p:spPr>
        <p:txBody>
          <a:bodyPr>
            <a:normAutofit fontScale="85000" lnSpcReduction="10000"/>
          </a:bodyPr>
          <a:lstStyle/>
          <a:p>
            <a:pPr marL="342900" indent="-342900" algn="justLow">
              <a:spcBef>
                <a:spcPct val="20000"/>
              </a:spcBef>
              <a:buFont typeface="Arial" pitchFamily="34" charset="0"/>
              <a:buNone/>
              <a:defRPr/>
            </a:pPr>
            <a:r>
              <a:rPr lang="ar-SA" sz="3200" dirty="0">
                <a:solidFill>
                  <a:srgbClr val="0E478A"/>
                </a:solidFill>
                <a:latin typeface="+mn-lt"/>
                <a:cs typeface="Arial" charset="0"/>
              </a:rPr>
              <a:t>من الطرق الأخرى لتنفيذ الأوامر في برنامج </a:t>
            </a:r>
            <a:r>
              <a:rPr lang="ar-SA" sz="3200" dirty="0" err="1">
                <a:solidFill>
                  <a:srgbClr val="0E478A"/>
                </a:solidFill>
                <a:latin typeface="+mn-lt"/>
                <a:cs typeface="Arial" charset="0"/>
              </a:rPr>
              <a:t>باوربوينت</a:t>
            </a:r>
            <a:r>
              <a:rPr lang="ar-SA" sz="3200" dirty="0">
                <a:solidFill>
                  <a:srgbClr val="0E478A"/>
                </a:solidFill>
                <a:latin typeface="+mn-lt"/>
                <a:cs typeface="Arial" charset="0"/>
              </a:rPr>
              <a:t> هو عن طريق استخدام مفاتيح الاختصار. هذا يعني أنك ستقوم بالضغط على اثنين أو ثلاثة أو أربعة من المفاتيح مرة واحدة لأداء فعل معين بدلاً من النقر على رمز أو العثور على الأمر في الشريط</a:t>
            </a:r>
            <a:r>
              <a:rPr lang="ar-JO" sz="3200" dirty="0">
                <a:solidFill>
                  <a:srgbClr val="0E478A"/>
                </a:solidFill>
                <a:latin typeface="+mn-lt"/>
                <a:cs typeface="Arial" charset="0"/>
              </a:rPr>
              <a:t>.</a:t>
            </a:r>
            <a:endParaRPr lang="ar-SA" sz="3200" dirty="0">
              <a:solidFill>
                <a:srgbClr val="0E478A"/>
              </a:solidFill>
              <a:latin typeface="+mn-lt"/>
              <a:cs typeface="Arial" charset="0"/>
            </a:endParaRPr>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عنصر نائب لرقم الشريحة 3"/>
          <p:cNvSpPr>
            <a:spLocks noGrp="1"/>
          </p:cNvSpPr>
          <p:nvPr>
            <p:ph type="sldNum" sz="quarter" idx="10"/>
          </p:nvPr>
        </p:nvSpPr>
        <p:spPr bwMode="auto">
          <a:noFill/>
          <a:ln>
            <a:miter lim="800000"/>
            <a:headEnd/>
            <a:tailEnd/>
          </a:ln>
        </p:spPr>
        <p:txBody>
          <a:bodyPr/>
          <a:lstStyle/>
          <a:p>
            <a:fld id="{110EB939-65A1-4AFA-9D40-A52E9247E110}" type="slidenum">
              <a:rPr lang="ar-SA" smtClean="0">
                <a:cs typeface="Arial" pitchFamily="34" charset="0"/>
              </a:rPr>
              <a:pPr/>
              <a:t>284</a:t>
            </a:fld>
            <a:endParaRPr lang="en-US" smtClean="0">
              <a:cs typeface="Arial" pitchFamily="34" charset="0"/>
            </a:endParaRPr>
          </a:p>
        </p:txBody>
      </p:sp>
      <p:sp>
        <p:nvSpPr>
          <p:cNvPr id="3" name="Title 1"/>
          <p:cNvSpPr txBox="1">
            <a:spLocks/>
          </p:cNvSpPr>
          <p:nvPr/>
        </p:nvSpPr>
        <p:spPr bwMode="auto">
          <a:xfrm>
            <a:off x="685800" y="152400"/>
            <a:ext cx="7772400" cy="555625"/>
          </a:xfrm>
          <a:prstGeom prst="rect">
            <a:avLst/>
          </a:prstGeom>
          <a:noFill/>
          <a:ln w="9525">
            <a:noFill/>
            <a:miter lim="800000"/>
            <a:headEnd/>
            <a:tailEnd/>
          </a:ln>
        </p:spPr>
        <p:txBody>
          <a:bodyPr anchor="ctr">
            <a:normAutofit/>
          </a:bodyPr>
          <a:lstStyle/>
          <a:p>
            <a:pPr algn="ctr">
              <a:defRPr/>
            </a:pPr>
            <a:r>
              <a:rPr lang="ar-SA" sz="2800" dirty="0">
                <a:solidFill>
                  <a:srgbClr val="81AA52"/>
                </a:solidFill>
                <a:latin typeface="+mj-lt"/>
                <a:ea typeface="+mj-ea"/>
                <a:cs typeface="Arial" charset="0"/>
              </a:rPr>
              <a:t>شريط أدوات الوصول السريع</a:t>
            </a:r>
          </a:p>
        </p:txBody>
      </p:sp>
      <p:sp>
        <p:nvSpPr>
          <p:cNvPr id="5" name="Subtitle 2"/>
          <p:cNvSpPr txBox="1">
            <a:spLocks/>
          </p:cNvSpPr>
          <p:nvPr/>
        </p:nvSpPr>
        <p:spPr bwMode="auto">
          <a:xfrm>
            <a:off x="609600" y="1447800"/>
            <a:ext cx="8763000" cy="44196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2800" b="1" u="sng" dirty="0">
                <a:solidFill>
                  <a:srgbClr val="0E478A"/>
                </a:solidFill>
                <a:effectLst>
                  <a:outerShdw blurRad="31750" dist="25400" dir="5400000" algn="tl" rotWithShape="0">
                    <a:srgbClr val="000000">
                      <a:alpha val="25000"/>
                    </a:srgbClr>
                  </a:outerShdw>
                </a:effectLst>
                <a:latin typeface="+mj-lt"/>
                <a:ea typeface="+mj-ea"/>
                <a:cs typeface="+mj-cs"/>
              </a:rPr>
              <a:t>نبذة عن شريط الأدوات</a:t>
            </a:r>
            <a:endParaRPr lang="ar-JO" sz="28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800" dirty="0">
                <a:solidFill>
                  <a:srgbClr val="0E478A"/>
                </a:solidFill>
                <a:latin typeface="+mn-lt"/>
                <a:cs typeface="Arial" charset="0"/>
              </a:rPr>
              <a:t>بالشكل الافتراضي، يوجد ثلاثة رموز على شريط الأدوات</a:t>
            </a:r>
            <a:r>
              <a:rPr lang="ar-JO" sz="2800" dirty="0">
                <a:solidFill>
                  <a:srgbClr val="0E478A"/>
                </a:solidFill>
                <a:latin typeface="+mn-lt"/>
                <a:cs typeface="Arial" charset="0"/>
              </a:rPr>
              <a:t> ، </a:t>
            </a:r>
            <a:r>
              <a:rPr lang="ar-SA" sz="2800" dirty="0">
                <a:solidFill>
                  <a:srgbClr val="0E478A"/>
                </a:solidFill>
                <a:latin typeface="+mn-lt"/>
                <a:cs typeface="Arial" charset="0"/>
              </a:rPr>
              <a:t>وهذه الرموز من اليمين إلى اليسار هي حفظ، وتراجع عن كتابة، وتكرار كتابة</a:t>
            </a:r>
            <a:endParaRPr lang="ar-JO" sz="2800" dirty="0">
              <a:solidFill>
                <a:srgbClr val="0E478A"/>
              </a:solidFill>
              <a:latin typeface="+mn-lt"/>
              <a:cs typeface="Arial" charset="0"/>
            </a:endParaRPr>
          </a:p>
          <a:p>
            <a:pPr marL="342900" indent="-342900" algn="justLow">
              <a:spcBef>
                <a:spcPct val="20000"/>
              </a:spcBef>
              <a:buFont typeface="Arial" pitchFamily="34" charset="0"/>
              <a:buNone/>
              <a:defRPr/>
            </a:pPr>
            <a:endParaRPr lang="ar-JO" sz="2800" dirty="0">
              <a:solidFill>
                <a:srgbClr val="0E478A"/>
              </a:solidFill>
              <a:latin typeface="+mn-lt"/>
              <a:cs typeface="Arial" charset="0"/>
            </a:endParaRPr>
          </a:p>
          <a:p>
            <a:pPr marL="342900" indent="-342900" algn="justLow">
              <a:spcBef>
                <a:spcPct val="20000"/>
              </a:spcBef>
              <a:buFont typeface="Arial" pitchFamily="34" charset="0"/>
              <a:buNone/>
              <a:defRPr/>
            </a:pPr>
            <a:r>
              <a:rPr lang="ar-SA" sz="2800" b="1" u="sng" dirty="0">
                <a:solidFill>
                  <a:srgbClr val="0E478A"/>
                </a:solidFill>
                <a:effectLst>
                  <a:outerShdw blurRad="31750" dist="25400" dir="5400000" algn="tl" rotWithShape="0">
                    <a:srgbClr val="000000">
                      <a:alpha val="25000"/>
                    </a:srgbClr>
                  </a:outerShdw>
                </a:effectLst>
                <a:latin typeface="+mj-lt"/>
                <a:ea typeface="+mj-ea"/>
                <a:cs typeface="+mj-cs"/>
              </a:rPr>
              <a:t>إضافة وإزالة الأزرار</a:t>
            </a:r>
            <a:endParaRPr lang="en-US" sz="28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800" dirty="0">
                <a:solidFill>
                  <a:srgbClr val="0E478A"/>
                </a:solidFill>
                <a:latin typeface="+mn-lt"/>
                <a:cs typeface="Arial" charset="0"/>
              </a:rPr>
              <a:t>يهدف شريط أدوات الوصول السريع إلى توفير وصول إلى الأوامر التي تستخدمها في أغلب الأحيان، لذا فإنه من المعقول تخصيصه حسبما ترغب. لإضافة أزرار إلى شريط أدوات الوصول السريع، قم بالنقر على السهم المنسدل بجانبه واختر من قائمة الأوامر شائعة الاستخدام</a:t>
            </a:r>
          </a:p>
        </p:txBody>
      </p:sp>
      <p:pic>
        <p:nvPicPr>
          <p:cNvPr id="40965" name="صورة 86"/>
          <p:cNvPicPr>
            <a:picLocks noChangeAspect="1" noChangeArrowheads="1"/>
          </p:cNvPicPr>
          <p:nvPr/>
        </p:nvPicPr>
        <p:blipFill>
          <a:blip r:embed="rId2"/>
          <a:srcRect/>
          <a:stretch>
            <a:fillRect/>
          </a:stretch>
        </p:blipFill>
        <p:spPr bwMode="auto">
          <a:xfrm>
            <a:off x="2819400" y="3124200"/>
            <a:ext cx="1409700" cy="304800"/>
          </a:xfrm>
          <a:prstGeom prst="rect">
            <a:avLst/>
          </a:prstGeom>
          <a:noFill/>
          <a:ln w="9525">
            <a:noFill/>
            <a:miter lim="800000"/>
            <a:headEnd/>
            <a:tailEnd/>
          </a:ln>
        </p:spPr>
      </p:pic>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عنصر نائب لرقم الشريحة 3"/>
          <p:cNvSpPr>
            <a:spLocks noGrp="1"/>
          </p:cNvSpPr>
          <p:nvPr>
            <p:ph type="sldNum" sz="quarter" idx="10"/>
          </p:nvPr>
        </p:nvSpPr>
        <p:spPr bwMode="auto">
          <a:noFill/>
          <a:ln>
            <a:miter lim="800000"/>
            <a:headEnd/>
            <a:tailEnd/>
          </a:ln>
        </p:spPr>
        <p:txBody>
          <a:bodyPr/>
          <a:lstStyle/>
          <a:p>
            <a:fld id="{779177B5-4C9B-4017-9755-8827D7207FC0}" type="slidenum">
              <a:rPr lang="ar-SA" smtClean="0">
                <a:cs typeface="Arial" pitchFamily="34" charset="0"/>
              </a:rPr>
              <a:pPr/>
              <a:t>285</a:t>
            </a:fld>
            <a:endParaRPr lang="en-US" smtClean="0">
              <a:cs typeface="Arial" pitchFamily="34" charset="0"/>
            </a:endParaRPr>
          </a:p>
        </p:txBody>
      </p:sp>
      <p:sp>
        <p:nvSpPr>
          <p:cNvPr id="3" name="Title 1"/>
          <p:cNvSpPr txBox="1">
            <a:spLocks/>
          </p:cNvSpPr>
          <p:nvPr/>
        </p:nvSpPr>
        <p:spPr bwMode="auto">
          <a:xfrm>
            <a:off x="609600" y="152400"/>
            <a:ext cx="7772400" cy="685800"/>
          </a:xfrm>
          <a:prstGeom prst="rect">
            <a:avLst/>
          </a:prstGeom>
          <a:noFill/>
          <a:ln w="9525">
            <a:noFill/>
            <a:miter lim="800000"/>
            <a:headEnd/>
            <a:tailEnd/>
          </a:ln>
        </p:spPr>
        <p:txBody>
          <a:bodyPr anchor="ctr">
            <a:normAutofit/>
          </a:bodyPr>
          <a:lstStyle/>
          <a:p>
            <a:pPr>
              <a:defRPr/>
            </a:pPr>
            <a:r>
              <a:rPr lang="ar-SA" sz="2800" dirty="0">
                <a:solidFill>
                  <a:srgbClr val="81AA52"/>
                </a:solidFill>
                <a:latin typeface="+mj-lt"/>
                <a:ea typeface="+mj-ea"/>
                <a:cs typeface="Arial" charset="0"/>
              </a:rPr>
              <a:t>نقل شريط أدوات الوصول السريع</a:t>
            </a:r>
          </a:p>
        </p:txBody>
      </p:sp>
      <p:sp>
        <p:nvSpPr>
          <p:cNvPr id="5" name="Subtitle 2"/>
          <p:cNvSpPr txBox="1">
            <a:spLocks/>
          </p:cNvSpPr>
          <p:nvPr/>
        </p:nvSpPr>
        <p:spPr bwMode="auto">
          <a:xfrm>
            <a:off x="609600" y="1676400"/>
            <a:ext cx="8915400" cy="40386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2800" dirty="0">
                <a:solidFill>
                  <a:srgbClr val="0E478A"/>
                </a:solidFill>
                <a:latin typeface="+mn-lt"/>
                <a:cs typeface="Arial" charset="0"/>
              </a:rPr>
              <a:t>يمكن أن يظهر شريط أدوات الوصول السريع فوق أو تحت الشريط. ومن أجل تغيير الموقع، قم بالنقر على السهم المنسدل على يسار شريط الأدوات وانقر على إظهار أسفل الشريط</a:t>
            </a:r>
            <a:endParaRPr lang="ar-JO" sz="2800" dirty="0">
              <a:solidFill>
                <a:srgbClr val="0E478A"/>
              </a:solidFill>
              <a:latin typeface="+mn-lt"/>
              <a:cs typeface="Arial" charset="0"/>
            </a:endParaRPr>
          </a:p>
          <a:p>
            <a:pPr marL="342900" indent="-342900" algn="justLow">
              <a:spcBef>
                <a:spcPct val="20000"/>
              </a:spcBef>
              <a:buFont typeface="Arial" pitchFamily="34" charset="0"/>
              <a:buNone/>
              <a:defRPr/>
            </a:pPr>
            <a:r>
              <a:rPr lang="ar-SA" sz="2800" b="1" u="sng" dirty="0">
                <a:solidFill>
                  <a:srgbClr val="0E478A"/>
                </a:solidFill>
                <a:effectLst>
                  <a:outerShdw blurRad="31750" dist="25400" dir="5400000" algn="tl" rotWithShape="0">
                    <a:srgbClr val="000000">
                      <a:alpha val="25000"/>
                    </a:srgbClr>
                  </a:outerShdw>
                </a:effectLst>
                <a:latin typeface="+mj-lt"/>
                <a:ea typeface="+mj-ea"/>
                <a:cs typeface="+mj-cs"/>
              </a:rPr>
              <a:t>تخصيص شريط الأدوات</a:t>
            </a:r>
            <a:endParaRPr lang="ar-JO" sz="28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800" dirty="0">
                <a:solidFill>
                  <a:srgbClr val="0E478A"/>
                </a:solidFill>
                <a:latin typeface="+mn-lt"/>
                <a:cs typeface="Arial" charset="0"/>
              </a:rPr>
              <a:t>إن قائمة الخيارات المتاحة للإضافة إلى شريط أدوات الوصول السريع عن طريق استخدام القائمة المنسدلة هي قائمة مفيدة لكنها محدودة. وبالنسبة لخيارات التخصيص المتقدمة، قم بالنقر على أوامر إضافية</a:t>
            </a:r>
            <a:endParaRPr lang="ar-JO" sz="2800" b="1" dirty="0">
              <a:solidFill>
                <a:srgbClr val="0E478A"/>
              </a:solidFill>
              <a:latin typeface="+mn-lt"/>
              <a:cs typeface="Arial" charset="0"/>
            </a:endParaRPr>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عنصر نائب لرقم الشريحة 3"/>
          <p:cNvSpPr>
            <a:spLocks noGrp="1"/>
          </p:cNvSpPr>
          <p:nvPr>
            <p:ph type="sldNum" sz="quarter" idx="10"/>
          </p:nvPr>
        </p:nvSpPr>
        <p:spPr bwMode="auto">
          <a:noFill/>
          <a:ln>
            <a:miter lim="800000"/>
            <a:headEnd/>
            <a:tailEnd/>
          </a:ln>
        </p:spPr>
        <p:txBody>
          <a:bodyPr/>
          <a:lstStyle/>
          <a:p>
            <a:fld id="{17924A4F-ACEF-4D6B-8697-24C1F5DAB539}" type="slidenum">
              <a:rPr lang="ar-SA" smtClean="0">
                <a:cs typeface="Arial" pitchFamily="34" charset="0"/>
              </a:rPr>
              <a:pPr/>
              <a:t>286</a:t>
            </a:fld>
            <a:endParaRPr lang="en-US" smtClean="0">
              <a:cs typeface="Arial" pitchFamily="34" charset="0"/>
            </a:endParaRPr>
          </a:p>
        </p:txBody>
      </p:sp>
      <p:sp>
        <p:nvSpPr>
          <p:cNvPr id="3" name="Title 1"/>
          <p:cNvSpPr txBox="1">
            <a:spLocks/>
          </p:cNvSpPr>
          <p:nvPr/>
        </p:nvSpPr>
        <p:spPr bwMode="auto">
          <a:xfrm>
            <a:off x="685800" y="152400"/>
            <a:ext cx="7772400" cy="555625"/>
          </a:xfrm>
          <a:prstGeom prst="rect">
            <a:avLst/>
          </a:prstGeom>
          <a:noFill/>
          <a:ln w="9525">
            <a:noFill/>
            <a:miter lim="800000"/>
            <a:headEnd/>
            <a:tailEnd/>
          </a:ln>
        </p:spPr>
        <p:txBody>
          <a:bodyPr anchor="ctr">
            <a:normAutofit/>
          </a:bodyPr>
          <a:lstStyle/>
          <a:p>
            <a:pPr algn="justLow">
              <a:defRPr/>
            </a:pPr>
            <a:r>
              <a:rPr lang="ar-SA" sz="2800" dirty="0" err="1">
                <a:solidFill>
                  <a:srgbClr val="81AA52"/>
                </a:solidFill>
                <a:latin typeface="+mj-lt"/>
                <a:ea typeface="+mj-ea"/>
                <a:cs typeface="Arial" charset="0"/>
              </a:rPr>
              <a:t>التبويبات</a:t>
            </a:r>
            <a:r>
              <a:rPr lang="ar-SA" sz="2800" dirty="0">
                <a:solidFill>
                  <a:srgbClr val="81AA52"/>
                </a:solidFill>
                <a:latin typeface="+mj-lt"/>
                <a:ea typeface="+mj-ea"/>
                <a:cs typeface="Arial" charset="0"/>
              </a:rPr>
              <a:t> والمجموعات</a:t>
            </a:r>
          </a:p>
        </p:txBody>
      </p:sp>
      <p:sp>
        <p:nvSpPr>
          <p:cNvPr id="5" name="Subtitle 2"/>
          <p:cNvSpPr txBox="1">
            <a:spLocks/>
          </p:cNvSpPr>
          <p:nvPr/>
        </p:nvSpPr>
        <p:spPr bwMode="auto">
          <a:xfrm>
            <a:off x="762000" y="1524000"/>
            <a:ext cx="8610600" cy="44196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نبذة عن </a:t>
            </a:r>
            <a:r>
              <a:rPr lang="ar-SA" sz="2400" b="1" u="sng" dirty="0" err="1">
                <a:solidFill>
                  <a:srgbClr val="0E478A"/>
                </a:solidFill>
                <a:effectLst>
                  <a:outerShdw blurRad="31750" dist="25400" dir="5400000" algn="tl" rotWithShape="0">
                    <a:srgbClr val="000000">
                      <a:alpha val="25000"/>
                    </a:srgbClr>
                  </a:outerShdw>
                </a:effectLst>
                <a:latin typeface="+mj-lt"/>
                <a:ea typeface="+mj-ea"/>
                <a:cs typeface="+mj-cs"/>
              </a:rPr>
              <a:t>التبويبات</a:t>
            </a:r>
            <a:endParaRPr lang="ar-JO" sz="24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Wingdings" pitchFamily="2" charset="2"/>
              <a:buChar char="v"/>
              <a:defRPr/>
            </a:pPr>
            <a:r>
              <a:rPr lang="ar-SA" sz="2400" dirty="0">
                <a:solidFill>
                  <a:srgbClr val="0E478A"/>
                </a:solidFill>
                <a:latin typeface="+mn-lt"/>
                <a:cs typeface="Arial" charset="0"/>
              </a:rPr>
              <a:t>بالشكل الافتراضي، يوجد في مايكروسوفت أوفيس </a:t>
            </a:r>
            <a:r>
              <a:rPr lang="ar-SA" sz="2400" dirty="0" err="1">
                <a:solidFill>
                  <a:srgbClr val="0E478A"/>
                </a:solidFill>
                <a:latin typeface="+mn-lt"/>
                <a:cs typeface="Arial" charset="0"/>
              </a:rPr>
              <a:t>باوربوينت</a:t>
            </a:r>
            <a:r>
              <a:rPr lang="ar-SA" sz="2400" dirty="0">
                <a:solidFill>
                  <a:srgbClr val="0E478A"/>
                </a:solidFill>
                <a:latin typeface="+mn-lt"/>
                <a:cs typeface="Arial" charset="0"/>
              </a:rPr>
              <a:t> 2010 ثمانية </a:t>
            </a:r>
            <a:r>
              <a:rPr lang="ar-SA" sz="2400" dirty="0" err="1">
                <a:solidFill>
                  <a:srgbClr val="0E478A"/>
                </a:solidFill>
                <a:latin typeface="+mn-lt"/>
                <a:cs typeface="Arial" charset="0"/>
              </a:rPr>
              <a:t>تبويبات</a:t>
            </a:r>
            <a:r>
              <a:rPr lang="ar-SA" sz="2400" dirty="0">
                <a:solidFill>
                  <a:srgbClr val="0E478A"/>
                </a:solidFill>
                <a:latin typeface="+mn-lt"/>
                <a:cs typeface="Arial" charset="0"/>
              </a:rPr>
              <a:t> (باستثناء قائمة ملف)</a:t>
            </a:r>
            <a:r>
              <a:rPr lang="ar-JO" sz="2400" dirty="0">
                <a:solidFill>
                  <a:srgbClr val="0E478A"/>
                </a:solidFill>
                <a:latin typeface="+mn-lt"/>
                <a:cs typeface="Arial" charset="0"/>
              </a:rPr>
              <a:t>.</a:t>
            </a:r>
          </a:p>
          <a:p>
            <a:pPr marL="342900" indent="-342900" algn="justLow">
              <a:spcBef>
                <a:spcPct val="20000"/>
              </a:spcBef>
              <a:buFont typeface="Arial" pitchFamily="34" charset="0"/>
              <a:buNone/>
              <a:defRPr/>
            </a:pPr>
            <a:endParaRPr lang="ar-JO" sz="2400" dirty="0">
              <a:solidFill>
                <a:srgbClr val="0E478A"/>
              </a:solidFill>
              <a:latin typeface="+mn-lt"/>
              <a:cs typeface="Arial" charset="0"/>
            </a:endParaRPr>
          </a:p>
          <a:p>
            <a:pPr marL="342900" indent="-342900" algn="justLow">
              <a:spcBef>
                <a:spcPct val="20000"/>
              </a:spcBef>
              <a:buFont typeface="Arial" pitchFamily="34" charset="0"/>
              <a:buNone/>
              <a:defRPr/>
            </a:pPr>
            <a:endParaRPr lang="ar-JO" sz="2400" dirty="0">
              <a:solidFill>
                <a:srgbClr val="0E478A"/>
              </a:solidFill>
              <a:latin typeface="+mn-lt"/>
              <a:cs typeface="Arial" charset="0"/>
            </a:endParaRPr>
          </a:p>
          <a:p>
            <a:pPr marL="342900" indent="-342900" algn="justLow">
              <a:spcBef>
                <a:spcPct val="20000"/>
              </a:spcBef>
              <a:buFont typeface="Wingdings" pitchFamily="2" charset="2"/>
              <a:buChar char="v"/>
              <a:defRPr/>
            </a:pPr>
            <a:r>
              <a:rPr lang="ar-SA" sz="2400" dirty="0">
                <a:solidFill>
                  <a:srgbClr val="0E478A"/>
                </a:solidFill>
                <a:latin typeface="+mn-lt"/>
                <a:cs typeface="Arial" charset="0"/>
              </a:rPr>
              <a:t>سترى في بعض الأحيان </a:t>
            </a:r>
            <a:r>
              <a:rPr lang="ar-SA" sz="2400" dirty="0" err="1">
                <a:solidFill>
                  <a:srgbClr val="0E478A"/>
                </a:solidFill>
                <a:latin typeface="+mn-lt"/>
                <a:cs typeface="Arial" charset="0"/>
              </a:rPr>
              <a:t>تبويبات</a:t>
            </a:r>
            <a:r>
              <a:rPr lang="ar-SA" sz="2400" dirty="0">
                <a:solidFill>
                  <a:srgbClr val="0E478A"/>
                </a:solidFill>
                <a:latin typeface="+mn-lt"/>
                <a:cs typeface="Arial" charset="0"/>
              </a:rPr>
              <a:t> </a:t>
            </a:r>
            <a:r>
              <a:rPr lang="ar-SA" sz="2400" dirty="0" err="1">
                <a:solidFill>
                  <a:srgbClr val="0E478A"/>
                </a:solidFill>
                <a:latin typeface="+mn-lt"/>
                <a:cs typeface="Arial" charset="0"/>
              </a:rPr>
              <a:t>انسياقية</a:t>
            </a:r>
            <a:r>
              <a:rPr lang="ar-SA" sz="2400" dirty="0">
                <a:solidFill>
                  <a:srgbClr val="0E478A"/>
                </a:solidFill>
                <a:latin typeface="+mn-lt"/>
                <a:cs typeface="Arial" charset="0"/>
              </a:rPr>
              <a:t> تظهر إن كنت تعمل على نوع خاص من الكائنات. على سبيل المثال، إذا كنت تعمل على صورة ما</a:t>
            </a:r>
            <a:r>
              <a:rPr lang="ar-JO" sz="2400" dirty="0">
                <a:solidFill>
                  <a:srgbClr val="0E478A"/>
                </a:solidFill>
                <a:latin typeface="+mn-lt"/>
                <a:cs typeface="Arial" charset="0"/>
              </a:rPr>
              <a:t> </a:t>
            </a:r>
            <a:r>
              <a:rPr lang="ar-SA" sz="2400" dirty="0">
                <a:solidFill>
                  <a:srgbClr val="0E478A"/>
                </a:solidFill>
                <a:latin typeface="+mn-lt"/>
                <a:cs typeface="Arial" charset="0"/>
              </a:rPr>
              <a:t>سترى </a:t>
            </a:r>
            <a:r>
              <a:rPr lang="ar-SA" sz="2400" dirty="0" err="1">
                <a:solidFill>
                  <a:srgbClr val="0E478A"/>
                </a:solidFill>
                <a:latin typeface="+mn-lt"/>
                <a:cs typeface="Arial" charset="0"/>
              </a:rPr>
              <a:t>التبويبة</a:t>
            </a:r>
            <a:r>
              <a:rPr lang="ar-SA" sz="2400" dirty="0">
                <a:solidFill>
                  <a:srgbClr val="0E478A"/>
                </a:solidFill>
                <a:latin typeface="+mn-lt"/>
                <a:cs typeface="Arial" charset="0"/>
              </a:rPr>
              <a:t> التالية تظهر</a:t>
            </a:r>
            <a:r>
              <a:rPr lang="ar-JO" sz="2400" dirty="0">
                <a:solidFill>
                  <a:srgbClr val="0E478A"/>
                </a:solidFill>
                <a:latin typeface="+mn-lt"/>
                <a:cs typeface="Arial" charset="0"/>
              </a:rPr>
              <a:t>:</a:t>
            </a:r>
            <a:endParaRPr lang="ar-SA" sz="2400" dirty="0">
              <a:solidFill>
                <a:srgbClr val="0E478A"/>
              </a:solidFill>
              <a:latin typeface="+mn-lt"/>
              <a:cs typeface="Arial" charset="0"/>
            </a:endParaRPr>
          </a:p>
        </p:txBody>
      </p:sp>
      <p:pic>
        <p:nvPicPr>
          <p:cNvPr id="43013" name="صورة 99"/>
          <p:cNvPicPr>
            <a:picLocks noChangeAspect="1" noChangeArrowheads="1"/>
          </p:cNvPicPr>
          <p:nvPr/>
        </p:nvPicPr>
        <p:blipFill>
          <a:blip r:embed="rId2"/>
          <a:srcRect/>
          <a:stretch>
            <a:fillRect/>
          </a:stretch>
        </p:blipFill>
        <p:spPr bwMode="auto">
          <a:xfrm>
            <a:off x="1981200" y="2979738"/>
            <a:ext cx="5199063" cy="220662"/>
          </a:xfrm>
          <a:prstGeom prst="rect">
            <a:avLst/>
          </a:prstGeom>
          <a:noFill/>
          <a:ln w="9525">
            <a:noFill/>
            <a:miter lim="800000"/>
            <a:headEnd/>
            <a:tailEnd/>
          </a:ln>
        </p:spPr>
      </p:pic>
      <p:pic>
        <p:nvPicPr>
          <p:cNvPr id="43014" name="صورة 101"/>
          <p:cNvPicPr>
            <a:picLocks noChangeAspect="1" noChangeArrowheads="1"/>
          </p:cNvPicPr>
          <p:nvPr/>
        </p:nvPicPr>
        <p:blipFill>
          <a:blip r:embed="rId3"/>
          <a:srcRect/>
          <a:stretch>
            <a:fillRect/>
          </a:stretch>
        </p:blipFill>
        <p:spPr bwMode="auto">
          <a:xfrm>
            <a:off x="1600200" y="4876800"/>
            <a:ext cx="6705600" cy="762000"/>
          </a:xfrm>
          <a:prstGeom prst="rect">
            <a:avLst/>
          </a:prstGeom>
          <a:noFill/>
          <a:ln w="9525">
            <a:noFill/>
            <a:miter lim="800000"/>
            <a:headEnd/>
            <a:tailEnd/>
          </a:ln>
        </p:spPr>
      </p:pic>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عنصر نائب لرقم الشريحة 3"/>
          <p:cNvSpPr>
            <a:spLocks noGrp="1"/>
          </p:cNvSpPr>
          <p:nvPr>
            <p:ph type="sldNum" sz="quarter" idx="10"/>
          </p:nvPr>
        </p:nvSpPr>
        <p:spPr bwMode="auto">
          <a:noFill/>
          <a:ln>
            <a:miter lim="800000"/>
            <a:headEnd/>
            <a:tailEnd/>
          </a:ln>
        </p:spPr>
        <p:txBody>
          <a:bodyPr/>
          <a:lstStyle/>
          <a:p>
            <a:fld id="{9BC5175E-58D6-46FA-9309-C350717CAB57}" type="slidenum">
              <a:rPr lang="ar-SA" smtClean="0">
                <a:cs typeface="Arial" pitchFamily="34" charset="0"/>
              </a:rPr>
              <a:pPr/>
              <a:t>287</a:t>
            </a:fld>
            <a:endParaRPr lang="en-US" smtClean="0">
              <a:cs typeface="Arial" pitchFamily="34" charset="0"/>
            </a:endParaRPr>
          </a:p>
        </p:txBody>
      </p:sp>
      <p:sp>
        <p:nvSpPr>
          <p:cNvPr id="3" name="Title 1"/>
          <p:cNvSpPr txBox="1">
            <a:spLocks/>
          </p:cNvSpPr>
          <p:nvPr/>
        </p:nvSpPr>
        <p:spPr bwMode="auto">
          <a:xfrm>
            <a:off x="609600" y="152400"/>
            <a:ext cx="7772400" cy="685800"/>
          </a:xfrm>
          <a:prstGeom prst="rect">
            <a:avLst/>
          </a:prstGeom>
          <a:noFill/>
          <a:ln w="9525">
            <a:noFill/>
            <a:miter lim="800000"/>
            <a:headEnd/>
            <a:tailEnd/>
          </a:ln>
        </p:spPr>
        <p:txBody>
          <a:bodyPr anchor="ctr">
            <a:normAutofit/>
          </a:bodyPr>
          <a:lstStyle/>
          <a:p>
            <a:pPr algn="justLow">
              <a:defRPr/>
            </a:pPr>
            <a:r>
              <a:rPr lang="ar-SA" sz="2800" dirty="0">
                <a:solidFill>
                  <a:srgbClr val="81AA52"/>
                </a:solidFill>
                <a:latin typeface="+mj-lt"/>
                <a:ea typeface="+mj-ea"/>
                <a:cs typeface="Arial" charset="0"/>
              </a:rPr>
              <a:t>نبذة عن المجموعات</a:t>
            </a:r>
          </a:p>
        </p:txBody>
      </p:sp>
      <p:sp>
        <p:nvSpPr>
          <p:cNvPr id="5" name="Subtitle 2"/>
          <p:cNvSpPr txBox="1">
            <a:spLocks/>
          </p:cNvSpPr>
          <p:nvPr/>
        </p:nvSpPr>
        <p:spPr bwMode="auto">
          <a:xfrm>
            <a:off x="457200" y="1524000"/>
            <a:ext cx="8839200" cy="44196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2800" dirty="0">
                <a:solidFill>
                  <a:srgbClr val="0E478A"/>
                </a:solidFill>
                <a:latin typeface="+mn-lt"/>
                <a:cs typeface="Arial" charset="0"/>
              </a:rPr>
              <a:t>تتألف كل </a:t>
            </a:r>
            <a:r>
              <a:rPr lang="ar-SA" sz="2800" dirty="0" err="1">
                <a:solidFill>
                  <a:srgbClr val="0E478A"/>
                </a:solidFill>
                <a:latin typeface="+mn-lt"/>
                <a:cs typeface="Arial" charset="0"/>
              </a:rPr>
              <a:t>تبويبة</a:t>
            </a:r>
            <a:r>
              <a:rPr lang="ar-SA" sz="2800" dirty="0">
                <a:solidFill>
                  <a:srgbClr val="0E478A"/>
                </a:solidFill>
                <a:latin typeface="+mn-lt"/>
                <a:cs typeface="Arial" charset="0"/>
              </a:rPr>
              <a:t> من مجموعات من الأوامر. على سبيل المثال، يوجد في </a:t>
            </a:r>
            <a:r>
              <a:rPr lang="ar-SA" sz="2800" dirty="0" err="1">
                <a:solidFill>
                  <a:srgbClr val="0E478A"/>
                </a:solidFill>
                <a:latin typeface="+mn-lt"/>
                <a:cs typeface="Arial" charset="0"/>
              </a:rPr>
              <a:t>تبويبة</a:t>
            </a:r>
            <a:r>
              <a:rPr lang="ar-SA" sz="2800" dirty="0">
                <a:solidFill>
                  <a:srgbClr val="0E478A"/>
                </a:solidFill>
                <a:latin typeface="+mn-lt"/>
                <a:cs typeface="Arial" charset="0"/>
              </a:rPr>
              <a:t> الصفحة الرئيسية أوامر الحافظة وشرائح وخط وفقرة ورسم وتحرير</a:t>
            </a:r>
            <a:endParaRPr lang="ar-JO" sz="2800" dirty="0">
              <a:solidFill>
                <a:srgbClr val="0E478A"/>
              </a:solidFill>
              <a:latin typeface="+mn-lt"/>
              <a:cs typeface="Arial" charset="0"/>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44037" name="صورة 103"/>
          <p:cNvPicPr>
            <a:picLocks noChangeAspect="1" noChangeArrowheads="1"/>
          </p:cNvPicPr>
          <p:nvPr/>
        </p:nvPicPr>
        <p:blipFill>
          <a:blip r:embed="rId2"/>
          <a:srcRect/>
          <a:stretch>
            <a:fillRect/>
          </a:stretch>
        </p:blipFill>
        <p:spPr bwMode="auto">
          <a:xfrm>
            <a:off x="1066800" y="2725738"/>
            <a:ext cx="7543800" cy="1236662"/>
          </a:xfrm>
          <a:prstGeom prst="rect">
            <a:avLst/>
          </a:prstGeom>
          <a:noFill/>
          <a:ln w="9525">
            <a:noFill/>
            <a:miter lim="800000"/>
            <a:headEnd/>
            <a:tailEnd/>
          </a:ln>
        </p:spPr>
      </p:pic>
      <p:pic>
        <p:nvPicPr>
          <p:cNvPr id="44038" name="صورة 104"/>
          <p:cNvPicPr>
            <a:picLocks noChangeAspect="1" noChangeArrowheads="1"/>
          </p:cNvPicPr>
          <p:nvPr/>
        </p:nvPicPr>
        <p:blipFill>
          <a:blip r:embed="rId3"/>
          <a:srcRect/>
          <a:stretch>
            <a:fillRect/>
          </a:stretch>
        </p:blipFill>
        <p:spPr bwMode="auto">
          <a:xfrm>
            <a:off x="1066800" y="4419600"/>
            <a:ext cx="7315200" cy="990600"/>
          </a:xfrm>
          <a:prstGeom prst="rect">
            <a:avLst/>
          </a:prstGeom>
          <a:noFill/>
          <a:ln w="9525">
            <a:noFill/>
            <a:miter lim="800000"/>
            <a:headEnd/>
            <a:tailEnd/>
          </a:ln>
        </p:spPr>
      </p:pic>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عنصر نائب لرقم الشريحة 3"/>
          <p:cNvSpPr>
            <a:spLocks noGrp="1"/>
          </p:cNvSpPr>
          <p:nvPr>
            <p:ph type="sldNum" sz="quarter" idx="10"/>
          </p:nvPr>
        </p:nvSpPr>
        <p:spPr bwMode="auto">
          <a:noFill/>
          <a:ln>
            <a:miter lim="800000"/>
            <a:headEnd/>
            <a:tailEnd/>
          </a:ln>
        </p:spPr>
        <p:txBody>
          <a:bodyPr/>
          <a:lstStyle/>
          <a:p>
            <a:fld id="{C61F392A-38D7-4453-83F1-1FB5A07B1350}" type="slidenum">
              <a:rPr lang="ar-SA" smtClean="0">
                <a:cs typeface="Arial" pitchFamily="34" charset="0"/>
              </a:rPr>
              <a:pPr/>
              <a:t>288</a:t>
            </a:fld>
            <a:endParaRPr lang="en-US" smtClean="0">
              <a:cs typeface="Arial" pitchFamily="34" charset="0"/>
            </a:endParaRPr>
          </a:p>
        </p:txBody>
      </p:sp>
      <p:sp>
        <p:nvSpPr>
          <p:cNvPr id="3" name="Title 1"/>
          <p:cNvSpPr txBox="1">
            <a:spLocks/>
          </p:cNvSpPr>
          <p:nvPr/>
        </p:nvSpPr>
        <p:spPr bwMode="auto">
          <a:xfrm>
            <a:off x="762000" y="304800"/>
            <a:ext cx="7772400" cy="609600"/>
          </a:xfrm>
          <a:prstGeom prst="rect">
            <a:avLst/>
          </a:prstGeom>
          <a:noFill/>
          <a:ln w="9525">
            <a:noFill/>
            <a:miter lim="800000"/>
            <a:headEnd/>
            <a:tailEnd/>
          </a:ln>
        </p:spPr>
        <p:txBody>
          <a:bodyPr anchor="ctr">
            <a:normAutofit/>
          </a:bodyPr>
          <a:lstStyle/>
          <a:p>
            <a:pPr algn="justLow">
              <a:defRPr/>
            </a:pPr>
            <a:r>
              <a:rPr lang="ar-SA" sz="2800" dirty="0">
                <a:solidFill>
                  <a:srgbClr val="81AA52"/>
                </a:solidFill>
                <a:latin typeface="+mj-lt"/>
                <a:ea typeface="+mj-ea"/>
                <a:cs typeface="Arial" charset="0"/>
              </a:rPr>
              <a:t>نبذة عن أزرار الخيار</a:t>
            </a:r>
          </a:p>
        </p:txBody>
      </p:sp>
      <p:sp>
        <p:nvSpPr>
          <p:cNvPr id="5" name="Subtitle 2"/>
          <p:cNvSpPr txBox="1">
            <a:spLocks/>
          </p:cNvSpPr>
          <p:nvPr/>
        </p:nvSpPr>
        <p:spPr bwMode="auto">
          <a:xfrm>
            <a:off x="762000" y="1600200"/>
            <a:ext cx="8686800" cy="41148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2800" dirty="0">
                <a:solidFill>
                  <a:srgbClr val="0E478A"/>
                </a:solidFill>
                <a:latin typeface="+mn-lt"/>
                <a:cs typeface="Arial" charset="0"/>
              </a:rPr>
              <a:t>كما رأينا سابقاً، سيكون لبعض المجموعات زر صغير في زاويتها </a:t>
            </a:r>
            <a:r>
              <a:rPr lang="ar-JO" sz="2800" dirty="0" err="1">
                <a:solidFill>
                  <a:srgbClr val="0E478A"/>
                </a:solidFill>
                <a:latin typeface="+mn-lt"/>
                <a:cs typeface="Arial" charset="0"/>
              </a:rPr>
              <a:t>ال</a:t>
            </a:r>
            <a:r>
              <a:rPr lang="ar-SA" sz="2800" dirty="0">
                <a:solidFill>
                  <a:srgbClr val="0E478A"/>
                </a:solidFill>
                <a:latin typeface="+mn-lt"/>
                <a:cs typeface="Arial" charset="0"/>
              </a:rPr>
              <a:t>سفلى </a:t>
            </a:r>
            <a:r>
              <a:rPr lang="ar-SA" sz="2800" dirty="0" err="1">
                <a:solidFill>
                  <a:srgbClr val="0E478A"/>
                </a:solidFill>
                <a:latin typeface="+mn-lt"/>
                <a:cs typeface="Arial" charset="0"/>
              </a:rPr>
              <a:t>اليسرى</a:t>
            </a:r>
            <a:r>
              <a:rPr lang="ar-JO" sz="2800" dirty="0">
                <a:solidFill>
                  <a:srgbClr val="0E478A"/>
                </a:solidFill>
                <a:latin typeface="+mn-lt"/>
                <a:cs typeface="Arial" charset="0"/>
              </a:rPr>
              <a:t>، </a:t>
            </a:r>
            <a:r>
              <a:rPr lang="ar-SA" sz="2800" dirty="0">
                <a:solidFill>
                  <a:srgbClr val="0E478A"/>
                </a:solidFill>
                <a:latin typeface="+mn-lt"/>
                <a:cs typeface="Arial" charset="0"/>
              </a:rPr>
              <a:t>إن النقر على هذا الزر سيفتح مربع حوار مع المزيد من السمات المرتبطة بتلك المجموعة</a:t>
            </a:r>
            <a:r>
              <a:rPr lang="ar-JO" sz="2800" dirty="0">
                <a:solidFill>
                  <a:srgbClr val="0E478A"/>
                </a:solidFill>
                <a:latin typeface="+mn-lt"/>
                <a:cs typeface="Arial" charset="0"/>
              </a:rPr>
              <a:t>.</a:t>
            </a:r>
          </a:p>
          <a:p>
            <a:pPr marL="342900" indent="-342900" algn="justLow">
              <a:spcBef>
                <a:spcPct val="20000"/>
              </a:spcBef>
              <a:buFont typeface="Arial" pitchFamily="34" charset="0"/>
              <a:buNone/>
              <a:defRPr/>
            </a:pPr>
            <a:endParaRPr lang="ar-JO" sz="2800" dirty="0">
              <a:solidFill>
                <a:srgbClr val="0E478A"/>
              </a:solidFill>
              <a:latin typeface="+mn-lt"/>
              <a:cs typeface="Arial" charset="0"/>
            </a:endParaRPr>
          </a:p>
          <a:p>
            <a:pPr marL="342900" indent="-342900" algn="justLow">
              <a:spcBef>
                <a:spcPct val="20000"/>
              </a:spcBef>
              <a:buFont typeface="Arial" pitchFamily="34" charset="0"/>
              <a:buNone/>
              <a:defRPr/>
            </a:pPr>
            <a:r>
              <a:rPr lang="ar-SA" sz="2800" b="1" u="sng" dirty="0">
                <a:solidFill>
                  <a:srgbClr val="0E478A"/>
                </a:solidFill>
                <a:effectLst>
                  <a:outerShdw blurRad="31750" dist="25400" dir="5400000" algn="tl" rotWithShape="0">
                    <a:srgbClr val="000000">
                      <a:alpha val="25000"/>
                    </a:srgbClr>
                  </a:outerShdw>
                </a:effectLst>
                <a:latin typeface="+mj-lt"/>
                <a:ea typeface="+mj-ea"/>
                <a:cs typeface="+mj-cs"/>
              </a:rPr>
              <a:t>تصغير الشريط</a:t>
            </a:r>
            <a:endParaRPr lang="ar-JO" sz="28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800" dirty="0">
                <a:solidFill>
                  <a:srgbClr val="0E478A"/>
                </a:solidFill>
                <a:latin typeface="+mn-lt"/>
                <a:cs typeface="Arial" charset="0"/>
              </a:rPr>
              <a:t>إن تصغير الشريط من شأنه أن يخفي الأوامر الفعلية ويترك </a:t>
            </a:r>
            <a:r>
              <a:rPr lang="ar-SA" sz="2800" dirty="0" err="1">
                <a:solidFill>
                  <a:srgbClr val="0E478A"/>
                </a:solidFill>
                <a:latin typeface="+mn-lt"/>
                <a:cs typeface="Arial" charset="0"/>
              </a:rPr>
              <a:t>التبويبات</a:t>
            </a:r>
            <a:r>
              <a:rPr lang="ar-SA" sz="2800" dirty="0">
                <a:solidFill>
                  <a:srgbClr val="0E478A"/>
                </a:solidFill>
                <a:latin typeface="+mn-lt"/>
                <a:cs typeface="Arial" charset="0"/>
              </a:rPr>
              <a:t> فقط. ومن أجل تصغير الشريط، قم بالنقر على السهم الصغير بجانب رمز التعليمات</a:t>
            </a:r>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عنصر نائب لرقم الشريحة 3"/>
          <p:cNvSpPr>
            <a:spLocks noGrp="1"/>
          </p:cNvSpPr>
          <p:nvPr>
            <p:ph type="sldNum" sz="quarter" idx="10"/>
          </p:nvPr>
        </p:nvSpPr>
        <p:spPr bwMode="auto">
          <a:noFill/>
          <a:ln>
            <a:miter lim="800000"/>
            <a:headEnd/>
            <a:tailEnd/>
          </a:ln>
        </p:spPr>
        <p:txBody>
          <a:bodyPr/>
          <a:lstStyle/>
          <a:p>
            <a:fld id="{468E851F-1828-4360-B053-A8B3B889BB80}" type="slidenum">
              <a:rPr lang="ar-SA" smtClean="0">
                <a:cs typeface="Arial" pitchFamily="34" charset="0"/>
              </a:rPr>
              <a:pPr/>
              <a:t>289</a:t>
            </a:fld>
            <a:endParaRPr lang="en-US" smtClean="0">
              <a:cs typeface="Arial" pitchFamily="34" charset="0"/>
            </a:endParaRPr>
          </a:p>
        </p:txBody>
      </p:sp>
      <p:sp>
        <p:nvSpPr>
          <p:cNvPr id="3" name="Title 1"/>
          <p:cNvSpPr txBox="1">
            <a:spLocks/>
          </p:cNvSpPr>
          <p:nvPr/>
        </p:nvSpPr>
        <p:spPr bwMode="auto">
          <a:xfrm>
            <a:off x="838200" y="2590800"/>
            <a:ext cx="7772400" cy="685800"/>
          </a:xfrm>
          <a:prstGeom prst="rect">
            <a:avLst/>
          </a:prstGeom>
          <a:noFill/>
          <a:ln w="9525">
            <a:noFill/>
            <a:miter lim="800000"/>
            <a:headEnd/>
            <a:tailEnd/>
          </a:ln>
        </p:spPr>
        <p:txBody>
          <a:bodyPr anchor="ctr"/>
          <a:lstStyle/>
          <a:p>
            <a:pPr>
              <a:defRPr/>
            </a:pPr>
            <a:r>
              <a:rPr lang="ar-SA" sz="6000" dirty="0">
                <a:solidFill>
                  <a:srgbClr val="81AA52"/>
                </a:solidFill>
                <a:latin typeface="+mj-lt"/>
                <a:ea typeface="+mj-ea"/>
                <a:cs typeface="Arial" charset="0"/>
              </a:rPr>
              <a:t>نظرة عامة على </a:t>
            </a:r>
            <a:r>
              <a:rPr lang="ar-SA" sz="6000" dirty="0" err="1">
                <a:solidFill>
                  <a:srgbClr val="81AA52"/>
                </a:solidFill>
                <a:latin typeface="+mj-lt"/>
                <a:ea typeface="+mj-ea"/>
                <a:cs typeface="Arial" charset="0"/>
              </a:rPr>
              <a:t>التبويبات</a:t>
            </a:r>
            <a:endParaRPr lang="ar-SA" sz="6000" dirty="0">
              <a:solidFill>
                <a:srgbClr val="81AA52"/>
              </a:solidFill>
              <a:latin typeface="+mj-lt"/>
              <a:ea typeface="+mj-ea"/>
              <a:cs typeface="Arial" charset="0"/>
            </a:endParaRPr>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عنصر نائب لرقم الشريحة 3"/>
          <p:cNvSpPr>
            <a:spLocks noGrp="1"/>
          </p:cNvSpPr>
          <p:nvPr>
            <p:ph type="sldNum" sz="quarter" idx="10"/>
          </p:nvPr>
        </p:nvSpPr>
        <p:spPr bwMode="auto">
          <a:noFill/>
          <a:ln>
            <a:miter lim="800000"/>
            <a:headEnd/>
            <a:tailEnd/>
          </a:ln>
        </p:spPr>
        <p:txBody>
          <a:bodyPr/>
          <a:lstStyle/>
          <a:p>
            <a:fld id="{CD2AE003-3EFF-4DCA-BB11-3BF95359D0D7}" type="slidenum">
              <a:rPr lang="ar-SA" smtClean="0">
                <a:cs typeface="Arial" pitchFamily="34" charset="0"/>
              </a:rPr>
              <a:pPr/>
              <a:t>290</a:t>
            </a:fld>
            <a:endParaRPr lang="en-US" smtClean="0">
              <a:cs typeface="Arial" pitchFamily="34" charset="0"/>
            </a:endParaRPr>
          </a:p>
        </p:txBody>
      </p:sp>
      <p:sp>
        <p:nvSpPr>
          <p:cNvPr id="3" name="Title 1"/>
          <p:cNvSpPr txBox="1">
            <a:spLocks/>
          </p:cNvSpPr>
          <p:nvPr/>
        </p:nvSpPr>
        <p:spPr bwMode="auto">
          <a:xfrm>
            <a:off x="609600" y="152400"/>
            <a:ext cx="7772400" cy="534988"/>
          </a:xfrm>
          <a:prstGeom prst="rect">
            <a:avLst/>
          </a:prstGeom>
          <a:noFill/>
          <a:ln w="9525">
            <a:noFill/>
            <a:miter lim="800000"/>
            <a:headEnd/>
            <a:tailEnd/>
          </a:ln>
        </p:spPr>
        <p:txBody>
          <a:bodyPr anchor="ctr">
            <a:normAutofit/>
          </a:bodyPr>
          <a:lstStyle/>
          <a:p>
            <a:pPr>
              <a:defRPr/>
            </a:pPr>
            <a:r>
              <a:rPr lang="ar-SA" sz="2800" dirty="0" err="1">
                <a:solidFill>
                  <a:srgbClr val="81AA52"/>
                </a:solidFill>
                <a:latin typeface="+mj-lt"/>
                <a:ea typeface="+mj-ea"/>
                <a:cs typeface="Arial" charset="0"/>
              </a:rPr>
              <a:t>تبويبة</a:t>
            </a:r>
            <a:r>
              <a:rPr lang="ar-SA" sz="2800" dirty="0">
                <a:solidFill>
                  <a:srgbClr val="81AA52"/>
                </a:solidFill>
                <a:latin typeface="+mj-lt"/>
                <a:ea typeface="+mj-ea"/>
                <a:cs typeface="Arial" charset="0"/>
              </a:rPr>
              <a:t> الصفحة الرئيسية</a:t>
            </a:r>
          </a:p>
        </p:txBody>
      </p:sp>
      <p:sp>
        <p:nvSpPr>
          <p:cNvPr id="5" name="Subtitle 2"/>
          <p:cNvSpPr txBox="1">
            <a:spLocks/>
          </p:cNvSpPr>
          <p:nvPr/>
        </p:nvSpPr>
        <p:spPr bwMode="auto">
          <a:xfrm>
            <a:off x="685800" y="1447800"/>
            <a:ext cx="8534400" cy="4343400"/>
          </a:xfrm>
          <a:prstGeom prst="rect">
            <a:avLst/>
          </a:prstGeom>
          <a:noFill/>
          <a:ln w="9525">
            <a:noFill/>
            <a:miter lim="800000"/>
            <a:headEnd/>
            <a:tailEnd/>
          </a:ln>
        </p:spPr>
        <p:txBody>
          <a:bodyPr/>
          <a:lstStyle/>
          <a:p>
            <a:pPr marL="342900" indent="-342900">
              <a:spcBef>
                <a:spcPct val="20000"/>
              </a:spcBef>
              <a:buFont typeface="Arial" pitchFamily="34" charset="0"/>
              <a:buNone/>
              <a:defRPr/>
            </a:pPr>
            <a:r>
              <a:rPr lang="ar-SA" sz="2400" dirty="0">
                <a:solidFill>
                  <a:srgbClr val="0E478A"/>
                </a:solidFill>
                <a:latin typeface="+mn-lt"/>
                <a:cs typeface="Arial" charset="0"/>
              </a:rPr>
              <a:t>تظهر </a:t>
            </a:r>
            <a:r>
              <a:rPr lang="ar-SA" sz="2400" dirty="0" err="1">
                <a:solidFill>
                  <a:srgbClr val="0E478A"/>
                </a:solidFill>
                <a:latin typeface="+mn-lt"/>
                <a:cs typeface="Arial" charset="0"/>
              </a:rPr>
              <a:t>تبويبة</a:t>
            </a:r>
            <a:r>
              <a:rPr lang="ar-SA" sz="2400" dirty="0">
                <a:solidFill>
                  <a:srgbClr val="0E478A"/>
                </a:solidFill>
                <a:latin typeface="+mn-lt"/>
                <a:cs typeface="Arial" charset="0"/>
              </a:rPr>
              <a:t> الصفحة الرئيسية بالشكل الافتراضي حيث تحتوي معظم الأوامر التي ستحتاجها في عرض شرائح أساسي</a:t>
            </a:r>
            <a:r>
              <a:rPr lang="ar-JO" sz="2400" dirty="0">
                <a:solidFill>
                  <a:srgbClr val="0E478A"/>
                </a:solidFill>
                <a:latin typeface="+mn-lt"/>
                <a:cs typeface="Arial" charset="0"/>
              </a:rPr>
              <a:t>.</a:t>
            </a:r>
          </a:p>
          <a:p>
            <a:pPr marL="342900" indent="-342900">
              <a:spcBef>
                <a:spcPct val="20000"/>
              </a:spcBef>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أوامر الحافظة</a:t>
            </a:r>
            <a:endParaRPr lang="ar-JO" sz="24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spcBef>
                <a:spcPct val="20000"/>
              </a:spcBef>
              <a:buFont typeface="Arial" pitchFamily="34" charset="0"/>
              <a:buNone/>
              <a:defRPr/>
            </a:pPr>
            <a:r>
              <a:rPr lang="ar-SA" sz="2400" dirty="0">
                <a:solidFill>
                  <a:srgbClr val="0E478A"/>
                </a:solidFill>
                <a:latin typeface="+mn-lt"/>
                <a:cs typeface="Arial" charset="0"/>
              </a:rPr>
              <a:t>تشمل هذه المجموعة أوامر التحرير الأساسية: قص ونسخ ولصق. لاحظ أنه يوجد لأوامر النسخ واللصق أسهم منسدلة للمزيد من الخيارات المتقدمة</a:t>
            </a:r>
            <a:r>
              <a:rPr lang="ar-JO" sz="2400" dirty="0">
                <a:solidFill>
                  <a:srgbClr val="0E478A"/>
                </a:solidFill>
                <a:latin typeface="+mn-lt"/>
                <a:cs typeface="Arial" charset="0"/>
              </a:rPr>
              <a:t>.</a:t>
            </a:r>
          </a:p>
          <a:p>
            <a:pPr marL="342900" indent="-342900">
              <a:spcBef>
                <a:spcPct val="20000"/>
              </a:spcBef>
              <a:buFont typeface="Arial" pitchFamily="34" charset="0"/>
              <a:buNone/>
              <a:defRPr/>
            </a:pPr>
            <a:endParaRPr lang="ar-JO" sz="2400" dirty="0">
              <a:solidFill>
                <a:srgbClr val="0E478A"/>
              </a:solidFill>
              <a:latin typeface="+mn-lt"/>
              <a:cs typeface="Arial" charset="0"/>
            </a:endParaRPr>
          </a:p>
          <a:p>
            <a:pPr marL="342900" indent="-342900">
              <a:spcBef>
                <a:spcPct val="20000"/>
              </a:spcBef>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أوامر الشرائح</a:t>
            </a:r>
            <a:endParaRPr lang="ar-JO" sz="24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spcBef>
                <a:spcPct val="20000"/>
              </a:spcBef>
              <a:buFont typeface="Arial" pitchFamily="34" charset="0"/>
              <a:buNone/>
              <a:defRPr/>
            </a:pPr>
            <a:r>
              <a:rPr lang="ar-SA" sz="2400" dirty="0">
                <a:solidFill>
                  <a:srgbClr val="0E478A"/>
                </a:solidFill>
                <a:latin typeface="+mn-lt"/>
                <a:cs typeface="Arial" charset="0"/>
              </a:rPr>
              <a:t>لقد استخدمنا هذه المجموعة من قبل لإضافة الشرائح، وتغيير وإعادة تعيين تخطيط الشرائح، وتنظيم الشرائح في أقسام</a:t>
            </a:r>
            <a:r>
              <a:rPr lang="ar-JO" sz="2400" dirty="0">
                <a:solidFill>
                  <a:srgbClr val="0E478A"/>
                </a:solidFill>
                <a:latin typeface="+mn-lt"/>
                <a:cs typeface="Arial" charset="0"/>
              </a:rPr>
              <a:t>.</a:t>
            </a:r>
            <a:endParaRPr lang="ar-SA" sz="2400" dirty="0">
              <a:solidFill>
                <a:srgbClr val="0E478A"/>
              </a:solidFill>
              <a:latin typeface="+mn-lt"/>
              <a:cs typeface="Arial" charset="0"/>
            </a:endParaRPr>
          </a:p>
        </p:txBody>
      </p:sp>
      <p:pic>
        <p:nvPicPr>
          <p:cNvPr id="47109" name="صورة 109"/>
          <p:cNvPicPr>
            <a:picLocks noChangeAspect="1" noChangeArrowheads="1"/>
          </p:cNvPicPr>
          <p:nvPr/>
        </p:nvPicPr>
        <p:blipFill>
          <a:blip r:embed="rId2"/>
          <a:srcRect/>
          <a:stretch>
            <a:fillRect/>
          </a:stretch>
        </p:blipFill>
        <p:spPr bwMode="auto">
          <a:xfrm>
            <a:off x="990600" y="3251200"/>
            <a:ext cx="762000" cy="787400"/>
          </a:xfrm>
          <a:prstGeom prst="rect">
            <a:avLst/>
          </a:prstGeom>
          <a:noFill/>
          <a:ln w="9525">
            <a:noFill/>
            <a:miter lim="800000"/>
            <a:headEnd/>
            <a:tailEnd/>
          </a:ln>
        </p:spPr>
      </p:pic>
      <p:pic>
        <p:nvPicPr>
          <p:cNvPr id="47110" name="صورة 113"/>
          <p:cNvPicPr>
            <a:picLocks noChangeAspect="1" noChangeArrowheads="1"/>
          </p:cNvPicPr>
          <p:nvPr/>
        </p:nvPicPr>
        <p:blipFill>
          <a:blip r:embed="rId3"/>
          <a:srcRect/>
          <a:stretch>
            <a:fillRect/>
          </a:stretch>
        </p:blipFill>
        <p:spPr bwMode="auto">
          <a:xfrm>
            <a:off x="1066800" y="5029200"/>
            <a:ext cx="1270000" cy="769938"/>
          </a:xfrm>
          <a:prstGeom prst="rect">
            <a:avLst/>
          </a:prstGeom>
          <a:noFill/>
          <a:ln w="9525">
            <a:noFill/>
            <a:miter lim="800000"/>
            <a:headEnd/>
            <a:tailEnd/>
          </a:ln>
        </p:spPr>
      </p:pic>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عنصر نائب لرقم الشريحة 3"/>
          <p:cNvSpPr>
            <a:spLocks noGrp="1"/>
          </p:cNvSpPr>
          <p:nvPr>
            <p:ph type="sldNum" sz="quarter" idx="10"/>
          </p:nvPr>
        </p:nvSpPr>
        <p:spPr bwMode="auto">
          <a:noFill/>
          <a:ln>
            <a:miter lim="800000"/>
            <a:headEnd/>
            <a:tailEnd/>
          </a:ln>
        </p:spPr>
        <p:txBody>
          <a:bodyPr/>
          <a:lstStyle/>
          <a:p>
            <a:fld id="{1471C30F-4F06-4F8D-AE8F-DE43410D4CE2}" type="slidenum">
              <a:rPr lang="ar-SA" smtClean="0">
                <a:cs typeface="Arial" pitchFamily="34" charset="0"/>
              </a:rPr>
              <a:pPr/>
              <a:t>291</a:t>
            </a:fld>
            <a:endParaRPr lang="en-US" smtClean="0">
              <a:cs typeface="Arial" pitchFamily="34" charset="0"/>
            </a:endParaRPr>
          </a:p>
        </p:txBody>
      </p:sp>
      <p:sp>
        <p:nvSpPr>
          <p:cNvPr id="3" name="Title 1"/>
          <p:cNvSpPr txBox="1">
            <a:spLocks/>
          </p:cNvSpPr>
          <p:nvPr/>
        </p:nvSpPr>
        <p:spPr bwMode="auto">
          <a:xfrm>
            <a:off x="685800" y="152400"/>
            <a:ext cx="7772400" cy="533400"/>
          </a:xfrm>
          <a:prstGeom prst="rect">
            <a:avLst/>
          </a:prstGeom>
          <a:noFill/>
          <a:ln w="9525">
            <a:noFill/>
            <a:miter lim="800000"/>
            <a:headEnd/>
            <a:tailEnd/>
          </a:ln>
        </p:spPr>
        <p:txBody>
          <a:bodyPr anchor="ctr">
            <a:normAutofit/>
          </a:bodyPr>
          <a:lstStyle/>
          <a:p>
            <a:pPr>
              <a:defRPr/>
            </a:pPr>
            <a:r>
              <a:rPr lang="ar-SA" sz="2800" dirty="0">
                <a:solidFill>
                  <a:srgbClr val="81AA52"/>
                </a:solidFill>
                <a:latin typeface="+mj-lt"/>
                <a:ea typeface="+mj-ea"/>
                <a:cs typeface="Arial" charset="0"/>
              </a:rPr>
              <a:t>أوامر الخط</a:t>
            </a:r>
          </a:p>
        </p:txBody>
      </p:sp>
      <p:sp>
        <p:nvSpPr>
          <p:cNvPr id="5" name="Subtitle 2"/>
          <p:cNvSpPr txBox="1">
            <a:spLocks/>
          </p:cNvSpPr>
          <p:nvPr/>
        </p:nvSpPr>
        <p:spPr bwMode="auto">
          <a:xfrm>
            <a:off x="609600" y="1447800"/>
            <a:ext cx="8839200" cy="45720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2400" dirty="0">
                <a:solidFill>
                  <a:srgbClr val="0E478A"/>
                </a:solidFill>
                <a:latin typeface="+mn-lt"/>
                <a:cs typeface="Arial" charset="0"/>
              </a:rPr>
              <a:t>تشمل هذه المجموعة أوامر لتغيير مظهر النص الخاص بك، بما في ذلك الخط وحجمه ولونه؛ وتأثيرات الخط؛ وتباعد الأحرف، وتغيير حالة الأحرف، وأمر مسح التنسيق بأكمله</a:t>
            </a:r>
            <a:endParaRPr lang="ar-JO" sz="2400" dirty="0">
              <a:solidFill>
                <a:srgbClr val="0E478A"/>
              </a:solidFill>
              <a:latin typeface="+mn-lt"/>
              <a:cs typeface="Arial" charset="0"/>
            </a:endParaRPr>
          </a:p>
          <a:p>
            <a:pPr marL="342900" indent="-342900" algn="justLow">
              <a:spcBef>
                <a:spcPct val="20000"/>
              </a:spcBef>
              <a:buFont typeface="Arial" pitchFamily="34" charset="0"/>
              <a:buNone/>
              <a:defRPr/>
            </a:pPr>
            <a:endParaRPr lang="ar-JO" sz="2400" dirty="0">
              <a:solidFill>
                <a:srgbClr val="0E478A"/>
              </a:solidFill>
              <a:latin typeface="+mn-lt"/>
              <a:cs typeface="Arial" charset="0"/>
            </a:endParaRPr>
          </a:p>
          <a:p>
            <a:pPr marL="342900" indent="-342900" algn="justLow">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أوامر الفقرة</a:t>
            </a:r>
            <a:endParaRPr lang="ar-JO" sz="24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يعطينا الجزء الأول من هذه المجموعة طرقاً لتعديل مظهر الفقرات، بما في ذلك التعداد النقطي والترقيم والمسافة البادئة والمحاذاة والأعمدة وتباعد الأسطر. يوجد أيضاً قوائم لاتجاه النص والمحاذاة </a:t>
            </a:r>
            <a:r>
              <a:rPr lang="ar-SA" sz="2400" dirty="0" err="1">
                <a:solidFill>
                  <a:srgbClr val="0E478A"/>
                </a:solidFill>
                <a:latin typeface="+mn-lt"/>
                <a:cs typeface="Arial" charset="0"/>
              </a:rPr>
              <a:t>العامودية</a:t>
            </a:r>
            <a:r>
              <a:rPr lang="ar-SA" sz="2400" dirty="0">
                <a:solidFill>
                  <a:srgbClr val="0E478A"/>
                </a:solidFill>
                <a:latin typeface="+mn-lt"/>
                <a:cs typeface="Arial" charset="0"/>
              </a:rPr>
              <a:t> والتحويل إلى </a:t>
            </a:r>
            <a:r>
              <a:rPr lang="en-US" sz="2400" dirty="0" err="1">
                <a:solidFill>
                  <a:srgbClr val="0E478A"/>
                </a:solidFill>
                <a:latin typeface="+mn-lt"/>
                <a:cs typeface="Arial" charset="0"/>
              </a:rPr>
              <a:t>SmartArt</a:t>
            </a:r>
            <a:endParaRPr lang="ar-SA" sz="2400" dirty="0">
              <a:solidFill>
                <a:srgbClr val="0E478A"/>
              </a:solidFill>
              <a:latin typeface="+mn-lt"/>
              <a:cs typeface="Arial" charset="0"/>
            </a:endParaRPr>
          </a:p>
        </p:txBody>
      </p:sp>
      <p:pic>
        <p:nvPicPr>
          <p:cNvPr id="48133" name="صورة 115"/>
          <p:cNvPicPr>
            <a:picLocks noChangeAspect="1" noChangeArrowheads="1"/>
          </p:cNvPicPr>
          <p:nvPr/>
        </p:nvPicPr>
        <p:blipFill>
          <a:blip r:embed="rId2"/>
          <a:srcRect/>
          <a:stretch>
            <a:fillRect/>
          </a:stretch>
        </p:blipFill>
        <p:spPr bwMode="auto">
          <a:xfrm>
            <a:off x="677863" y="4876800"/>
            <a:ext cx="3208337" cy="914400"/>
          </a:xfrm>
          <a:prstGeom prst="rect">
            <a:avLst/>
          </a:prstGeom>
          <a:noFill/>
          <a:ln w="9525">
            <a:noFill/>
            <a:miter lim="800000"/>
            <a:headEnd/>
            <a:tailEnd/>
          </a:ln>
        </p:spPr>
      </p:pic>
      <p:pic>
        <p:nvPicPr>
          <p:cNvPr id="48134" name="صورة 114"/>
          <p:cNvPicPr>
            <a:picLocks noChangeAspect="1" noChangeArrowheads="1"/>
          </p:cNvPicPr>
          <p:nvPr/>
        </p:nvPicPr>
        <p:blipFill>
          <a:blip r:embed="rId3"/>
          <a:srcRect/>
          <a:stretch>
            <a:fillRect/>
          </a:stretch>
        </p:blipFill>
        <p:spPr bwMode="auto">
          <a:xfrm>
            <a:off x="838200" y="2362200"/>
            <a:ext cx="2209800" cy="990600"/>
          </a:xfrm>
          <a:prstGeom prst="rect">
            <a:avLst/>
          </a:prstGeom>
          <a:noFill/>
          <a:ln w="9525">
            <a:noFill/>
            <a:miter lim="800000"/>
            <a:headEnd/>
            <a:tailEnd/>
          </a:ln>
        </p:spPr>
      </p:pic>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عنصر نائب لرقم الشريحة 3"/>
          <p:cNvSpPr>
            <a:spLocks noGrp="1"/>
          </p:cNvSpPr>
          <p:nvPr>
            <p:ph type="sldNum" sz="quarter" idx="10"/>
          </p:nvPr>
        </p:nvSpPr>
        <p:spPr bwMode="auto">
          <a:noFill/>
          <a:ln>
            <a:miter lim="800000"/>
            <a:headEnd/>
            <a:tailEnd/>
          </a:ln>
        </p:spPr>
        <p:txBody>
          <a:bodyPr/>
          <a:lstStyle/>
          <a:p>
            <a:fld id="{976EEA25-A5DF-4841-AA7A-2E3D9330FC13}" type="slidenum">
              <a:rPr lang="ar-SA" smtClean="0">
                <a:cs typeface="Arial" pitchFamily="34" charset="0"/>
              </a:rPr>
              <a:pPr/>
              <a:t>292</a:t>
            </a:fld>
            <a:endParaRPr lang="en-US" smtClean="0">
              <a:cs typeface="Arial" pitchFamily="34" charset="0"/>
            </a:endParaRPr>
          </a:p>
        </p:txBody>
      </p:sp>
      <p:sp>
        <p:nvSpPr>
          <p:cNvPr id="3" name="Title 1"/>
          <p:cNvSpPr txBox="1">
            <a:spLocks/>
          </p:cNvSpPr>
          <p:nvPr/>
        </p:nvSpPr>
        <p:spPr bwMode="auto">
          <a:xfrm>
            <a:off x="762000" y="228600"/>
            <a:ext cx="7772400" cy="609600"/>
          </a:xfrm>
          <a:prstGeom prst="rect">
            <a:avLst/>
          </a:prstGeom>
          <a:noFill/>
          <a:ln w="9525">
            <a:noFill/>
            <a:miter lim="800000"/>
            <a:headEnd/>
            <a:tailEnd/>
          </a:ln>
        </p:spPr>
        <p:txBody>
          <a:bodyPr anchor="ctr">
            <a:normAutofit/>
          </a:bodyPr>
          <a:lstStyle/>
          <a:p>
            <a:pPr rtl="0">
              <a:defRPr/>
            </a:pPr>
            <a:r>
              <a:rPr lang="ar-SA" sz="2800">
                <a:solidFill>
                  <a:srgbClr val="81AA52"/>
                </a:solidFill>
                <a:latin typeface="+mj-lt"/>
                <a:ea typeface="+mj-ea"/>
                <a:cs typeface="Arial" charset="0"/>
              </a:rPr>
              <a:t>أوامر الرسم</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685800" y="1447800"/>
            <a:ext cx="8915400" cy="3352800"/>
          </a:xfrm>
          <a:prstGeom prst="rect">
            <a:avLst/>
          </a:prstGeom>
          <a:noFill/>
          <a:ln w="9525">
            <a:noFill/>
            <a:miter lim="800000"/>
            <a:headEnd/>
            <a:tailEnd/>
          </a:ln>
        </p:spPr>
        <p:txBody>
          <a:bodyPr>
            <a:normAutofit/>
          </a:bodyPr>
          <a:lstStyle/>
          <a:p>
            <a:pPr marL="342900" indent="-342900" rtl="0">
              <a:spcBef>
                <a:spcPct val="20000"/>
              </a:spcBef>
              <a:buFont typeface="Arial" pitchFamily="34" charset="0"/>
              <a:buNone/>
              <a:defRPr/>
            </a:pPr>
            <a:r>
              <a:rPr lang="ar-SA" sz="2400" dirty="0">
                <a:solidFill>
                  <a:srgbClr val="0E478A"/>
                </a:solidFill>
                <a:latin typeface="+mn-lt"/>
                <a:cs typeface="Arial" charset="0"/>
              </a:rPr>
              <a:t>يسمح </a:t>
            </a:r>
            <a:r>
              <a:rPr lang="ar-SA" sz="2400" dirty="0" err="1">
                <a:solidFill>
                  <a:srgbClr val="0E478A"/>
                </a:solidFill>
                <a:latin typeface="+mn-lt"/>
                <a:cs typeface="Arial" charset="0"/>
              </a:rPr>
              <a:t>لك</a:t>
            </a:r>
            <a:r>
              <a:rPr lang="ar-SA" sz="2400" dirty="0">
                <a:solidFill>
                  <a:srgbClr val="0E478A"/>
                </a:solidFill>
                <a:latin typeface="+mn-lt"/>
                <a:cs typeface="Arial" charset="0"/>
              </a:rPr>
              <a:t> معرض الأشكال على الجانب رسم شكل أو مربع نص. يوجد أيضاً أوامر لترتيب الأشكال وتغيير تنسيق الشكل، إما باستخدام نمط معين أو عن طريق اختيار تعبئة الشكل، والمخطط التفصيلي للشكل، وتأثيرات الأشكال يدوياً</a:t>
            </a:r>
            <a:endParaRPr lang="ar-JO" sz="2400" dirty="0">
              <a:solidFill>
                <a:srgbClr val="0E478A"/>
              </a:solidFill>
              <a:latin typeface="+mn-lt"/>
              <a:cs typeface="Arial" charset="0"/>
            </a:endParaRPr>
          </a:p>
          <a:p>
            <a:pPr marL="342900" indent="-342900" rtl="0">
              <a:spcBef>
                <a:spcPct val="20000"/>
              </a:spcBef>
              <a:buFont typeface="Arial" pitchFamily="34" charset="0"/>
              <a:buNone/>
              <a:defRPr/>
            </a:pPr>
            <a:endParaRPr lang="ar-JO" sz="2400" dirty="0">
              <a:solidFill>
                <a:srgbClr val="0E478A"/>
              </a:solidFill>
              <a:latin typeface="+mn-lt"/>
              <a:cs typeface="Arial" charset="0"/>
            </a:endParaRPr>
          </a:p>
          <a:p>
            <a:pPr marL="342900" indent="-342900" rtl="0">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أوامر التحرير</a:t>
            </a:r>
            <a:endParaRPr lang="ar-JO" sz="24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rtl="0">
              <a:spcBef>
                <a:spcPct val="20000"/>
              </a:spcBef>
              <a:buFont typeface="Arial" pitchFamily="34" charset="0"/>
              <a:buNone/>
              <a:defRPr/>
            </a:pPr>
            <a:r>
              <a:rPr lang="ar-SA" sz="2400" dirty="0">
                <a:solidFill>
                  <a:srgbClr val="0E478A"/>
                </a:solidFill>
                <a:latin typeface="+mn-lt"/>
                <a:cs typeface="Arial" charset="0"/>
              </a:rPr>
              <a:t>تشمل هذه المجموعة أوامر للبحث عن أو استبدال العناصر في عرض الشرائح الخاص بك. يمكنك أيضا استخدام أمر تحديد لمساعدتك على تحديد كائنات مختلفة.</a:t>
            </a:r>
            <a:endParaRPr lang="en-US" sz="2400" dirty="0">
              <a:solidFill>
                <a:srgbClr val="0E478A"/>
              </a:solidFill>
              <a:latin typeface="+mn-lt"/>
              <a:cs typeface="Arial" charset="0"/>
            </a:endParaRPr>
          </a:p>
          <a:p>
            <a:pPr marL="342900" indent="-342900" rtl="0">
              <a:spcBef>
                <a:spcPct val="20000"/>
              </a:spcBef>
              <a:buFont typeface="Arial" pitchFamily="34" charset="0"/>
              <a:buNone/>
              <a:defRPr/>
            </a:pPr>
            <a:endParaRPr lang="ar-SA" sz="2400" dirty="0">
              <a:solidFill>
                <a:srgbClr val="0E478A"/>
              </a:solidFill>
              <a:latin typeface="+mn-lt"/>
              <a:cs typeface="Arial" charset="0"/>
            </a:endParaRPr>
          </a:p>
        </p:txBody>
      </p:sp>
      <p:pic>
        <p:nvPicPr>
          <p:cNvPr id="49157" name="صورة 116"/>
          <p:cNvPicPr>
            <a:picLocks noChangeAspect="1" noChangeArrowheads="1"/>
          </p:cNvPicPr>
          <p:nvPr/>
        </p:nvPicPr>
        <p:blipFill>
          <a:blip r:embed="rId2"/>
          <a:srcRect/>
          <a:stretch>
            <a:fillRect/>
          </a:stretch>
        </p:blipFill>
        <p:spPr bwMode="auto">
          <a:xfrm>
            <a:off x="312738" y="2659063"/>
            <a:ext cx="3725862" cy="769937"/>
          </a:xfrm>
          <a:prstGeom prst="rect">
            <a:avLst/>
          </a:prstGeom>
          <a:noFill/>
          <a:ln w="9525">
            <a:noFill/>
            <a:miter lim="800000"/>
            <a:headEnd/>
            <a:tailEnd/>
          </a:ln>
        </p:spPr>
      </p:pic>
      <p:pic>
        <p:nvPicPr>
          <p:cNvPr id="49158" name="صورة 117"/>
          <p:cNvPicPr>
            <a:picLocks noChangeAspect="1" noChangeArrowheads="1"/>
          </p:cNvPicPr>
          <p:nvPr/>
        </p:nvPicPr>
        <p:blipFill>
          <a:blip r:embed="rId3"/>
          <a:srcRect/>
          <a:stretch>
            <a:fillRect/>
          </a:stretch>
        </p:blipFill>
        <p:spPr bwMode="auto">
          <a:xfrm>
            <a:off x="1066800" y="5029200"/>
            <a:ext cx="1143000" cy="914400"/>
          </a:xfrm>
          <a:prstGeom prst="rect">
            <a:avLst/>
          </a:prstGeom>
          <a:noFill/>
          <a:ln w="9525">
            <a:noFill/>
            <a:miter lim="800000"/>
            <a:headEnd/>
            <a:tailEnd/>
          </a:ln>
        </p:spPr>
      </p:pic>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عنصر نائب لرقم الشريحة 3"/>
          <p:cNvSpPr>
            <a:spLocks noGrp="1"/>
          </p:cNvSpPr>
          <p:nvPr>
            <p:ph type="sldNum" sz="quarter" idx="10"/>
          </p:nvPr>
        </p:nvSpPr>
        <p:spPr bwMode="auto">
          <a:noFill/>
          <a:ln>
            <a:miter lim="800000"/>
            <a:headEnd/>
            <a:tailEnd/>
          </a:ln>
        </p:spPr>
        <p:txBody>
          <a:bodyPr/>
          <a:lstStyle/>
          <a:p>
            <a:fld id="{518E4AEB-B11B-4A74-B61C-052F2795D864}" type="slidenum">
              <a:rPr lang="ar-SA" smtClean="0">
                <a:cs typeface="Arial" pitchFamily="34" charset="0"/>
              </a:rPr>
              <a:pPr/>
              <a:t>293</a:t>
            </a:fld>
            <a:endParaRPr lang="en-US" smtClean="0">
              <a:cs typeface="Arial" pitchFamily="34" charset="0"/>
            </a:endParaRPr>
          </a:p>
        </p:txBody>
      </p:sp>
      <p:sp>
        <p:nvSpPr>
          <p:cNvPr id="3" name="Title 1"/>
          <p:cNvSpPr txBox="1">
            <a:spLocks/>
          </p:cNvSpPr>
          <p:nvPr/>
        </p:nvSpPr>
        <p:spPr bwMode="auto">
          <a:xfrm>
            <a:off x="609600" y="152400"/>
            <a:ext cx="7772400" cy="533400"/>
          </a:xfrm>
          <a:prstGeom prst="rect">
            <a:avLst/>
          </a:prstGeom>
          <a:noFill/>
          <a:ln w="9525">
            <a:noFill/>
            <a:miter lim="800000"/>
            <a:headEnd/>
            <a:tailEnd/>
          </a:ln>
        </p:spPr>
        <p:txBody>
          <a:bodyPr anchor="ctr">
            <a:normAutofit/>
          </a:bodyPr>
          <a:lstStyle/>
          <a:p>
            <a:pPr>
              <a:defRPr/>
            </a:pPr>
            <a:r>
              <a:rPr lang="ar-SA" sz="2800" dirty="0" err="1">
                <a:solidFill>
                  <a:srgbClr val="81AA52"/>
                </a:solidFill>
                <a:latin typeface="+mj-lt"/>
                <a:ea typeface="+mj-ea"/>
                <a:cs typeface="Arial" charset="0"/>
              </a:rPr>
              <a:t>تبويبة</a:t>
            </a:r>
            <a:r>
              <a:rPr lang="ar-SA" sz="2800" dirty="0">
                <a:solidFill>
                  <a:srgbClr val="81AA52"/>
                </a:solidFill>
                <a:latin typeface="+mj-lt"/>
                <a:ea typeface="+mj-ea"/>
                <a:cs typeface="Arial" charset="0"/>
              </a:rPr>
              <a:t> إدراج</a:t>
            </a:r>
          </a:p>
        </p:txBody>
      </p:sp>
      <p:sp>
        <p:nvSpPr>
          <p:cNvPr id="5" name="Subtitle 2"/>
          <p:cNvSpPr txBox="1">
            <a:spLocks/>
          </p:cNvSpPr>
          <p:nvPr/>
        </p:nvSpPr>
        <p:spPr bwMode="auto">
          <a:xfrm>
            <a:off x="762000" y="1524000"/>
            <a:ext cx="8610600" cy="4343400"/>
          </a:xfrm>
          <a:prstGeom prst="rect">
            <a:avLst/>
          </a:prstGeom>
          <a:noFill/>
          <a:ln w="9525">
            <a:noFill/>
            <a:miter lim="800000"/>
            <a:headEnd/>
            <a:tailEnd/>
          </a:ln>
        </p:spPr>
        <p:txBody>
          <a:bodyPr>
            <a:normAutofit/>
          </a:bodyPr>
          <a:lstStyle/>
          <a:p>
            <a:pPr marL="342900" indent="-342900">
              <a:spcBef>
                <a:spcPct val="20000"/>
              </a:spcBef>
              <a:buFont typeface="Arial" pitchFamily="34" charset="0"/>
              <a:buNone/>
              <a:defRPr/>
            </a:pPr>
            <a:r>
              <a:rPr lang="ar-SA" sz="2800" b="1" u="sng" dirty="0">
                <a:solidFill>
                  <a:srgbClr val="0E478A"/>
                </a:solidFill>
                <a:effectLst>
                  <a:outerShdw blurRad="31750" dist="25400" dir="5400000" algn="tl" rotWithShape="0">
                    <a:srgbClr val="000000">
                      <a:alpha val="25000"/>
                    </a:srgbClr>
                  </a:outerShdw>
                </a:effectLst>
                <a:latin typeface="+mj-lt"/>
                <a:ea typeface="+mj-ea"/>
                <a:cs typeface="+mj-cs"/>
              </a:rPr>
              <a:t>أوامر الجداول</a:t>
            </a:r>
            <a:endParaRPr lang="ar-JO" sz="28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spcBef>
                <a:spcPct val="20000"/>
              </a:spcBef>
              <a:buFont typeface="Arial" pitchFamily="34" charset="0"/>
              <a:buNone/>
              <a:defRPr/>
            </a:pPr>
            <a:r>
              <a:rPr lang="ar-SA" sz="2800" dirty="0">
                <a:solidFill>
                  <a:srgbClr val="0E478A"/>
                </a:solidFill>
                <a:latin typeface="+mn-lt"/>
                <a:cs typeface="Arial" charset="0"/>
              </a:rPr>
              <a:t>أول مجموعة هي مجموعة جداول. تشمل هذه المجموعة أمر واحد يتوسع إلى قائمة</a:t>
            </a:r>
            <a:r>
              <a:rPr lang="ar-JO" sz="2800" dirty="0">
                <a:solidFill>
                  <a:srgbClr val="0E478A"/>
                </a:solidFill>
                <a:latin typeface="+mn-lt"/>
                <a:cs typeface="Arial" charset="0"/>
              </a:rPr>
              <a:t>، </a:t>
            </a:r>
            <a:r>
              <a:rPr lang="ar-SA" sz="2800" dirty="0">
                <a:solidFill>
                  <a:srgbClr val="0E478A"/>
                </a:solidFill>
                <a:latin typeface="+mn-lt"/>
                <a:cs typeface="Arial" charset="0"/>
              </a:rPr>
              <a:t>يمكنك النقر والسحب على الشبكة لإنشاء جدول بحجم محدد. أو استخدم أمر إدراج جدول لإدخال عدد الصفوف والأعمدة التي تريدها في الجدول</a:t>
            </a:r>
            <a:r>
              <a:rPr lang="ar-JO" sz="2800" dirty="0">
                <a:solidFill>
                  <a:srgbClr val="0E478A"/>
                </a:solidFill>
                <a:latin typeface="+mn-lt"/>
                <a:cs typeface="Arial" charset="0"/>
              </a:rPr>
              <a:t>.</a:t>
            </a:r>
          </a:p>
          <a:p>
            <a:pPr marL="342900" indent="-342900">
              <a:spcBef>
                <a:spcPct val="20000"/>
              </a:spcBef>
              <a:buFont typeface="Arial" pitchFamily="34" charset="0"/>
              <a:buNone/>
              <a:defRPr/>
            </a:pPr>
            <a:r>
              <a:rPr lang="ar-SA" sz="2800" b="1" u="sng" dirty="0">
                <a:solidFill>
                  <a:srgbClr val="0E478A"/>
                </a:solidFill>
                <a:effectLst>
                  <a:outerShdw blurRad="31750" dist="25400" dir="5400000" algn="tl" rotWithShape="0">
                    <a:srgbClr val="000000">
                      <a:alpha val="25000"/>
                    </a:srgbClr>
                  </a:outerShdw>
                </a:effectLst>
                <a:latin typeface="+mj-lt"/>
                <a:ea typeface="+mj-ea"/>
                <a:cs typeface="+mj-cs"/>
              </a:rPr>
              <a:t>أوامر الصور</a:t>
            </a:r>
            <a:endParaRPr lang="ar-JO" sz="28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spcBef>
                <a:spcPct val="20000"/>
              </a:spcBef>
              <a:buFont typeface="Arial" pitchFamily="34" charset="0"/>
              <a:buNone/>
              <a:defRPr/>
            </a:pPr>
            <a:r>
              <a:rPr lang="ar-SA" sz="2800" dirty="0">
                <a:solidFill>
                  <a:srgbClr val="0E478A"/>
                </a:solidFill>
                <a:latin typeface="+mn-lt"/>
                <a:cs typeface="Arial" charset="0"/>
              </a:rPr>
              <a:t>يمكنك إضافة صورة من ملف أو قصاصات فنية أو لقطة شاشة أو ألبوم صور فوتوغرافية. قم فقط بالنقر على الأمر من ثم سيتم توجيهك لاختيار أو إنشاء نوع الصورة الملائمة</a:t>
            </a:r>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عنصر نائب لرقم الشريحة 3"/>
          <p:cNvSpPr>
            <a:spLocks noGrp="1"/>
          </p:cNvSpPr>
          <p:nvPr>
            <p:ph type="sldNum" sz="quarter" idx="10"/>
          </p:nvPr>
        </p:nvSpPr>
        <p:spPr bwMode="auto">
          <a:noFill/>
          <a:ln>
            <a:miter lim="800000"/>
            <a:headEnd/>
            <a:tailEnd/>
          </a:ln>
        </p:spPr>
        <p:txBody>
          <a:bodyPr/>
          <a:lstStyle/>
          <a:p>
            <a:fld id="{20461F03-F3FF-4DF2-9801-B622282A2117}" type="slidenum">
              <a:rPr lang="ar-SA" smtClean="0">
                <a:cs typeface="Arial" pitchFamily="34" charset="0"/>
              </a:rPr>
              <a:pPr/>
              <a:t>294</a:t>
            </a:fld>
            <a:endParaRPr lang="en-US" smtClean="0">
              <a:cs typeface="Arial" pitchFamily="34" charset="0"/>
            </a:endParaRPr>
          </a:p>
        </p:txBody>
      </p:sp>
      <p:sp>
        <p:nvSpPr>
          <p:cNvPr id="3" name="Title 1"/>
          <p:cNvSpPr txBox="1">
            <a:spLocks/>
          </p:cNvSpPr>
          <p:nvPr/>
        </p:nvSpPr>
        <p:spPr bwMode="auto">
          <a:xfrm>
            <a:off x="685800" y="152400"/>
            <a:ext cx="7772400" cy="457200"/>
          </a:xfrm>
          <a:prstGeom prst="rect">
            <a:avLst/>
          </a:prstGeom>
          <a:noFill/>
          <a:ln w="9525">
            <a:noFill/>
            <a:miter lim="800000"/>
            <a:headEnd/>
            <a:tailEnd/>
          </a:ln>
        </p:spPr>
        <p:txBody>
          <a:bodyPr anchor="ctr"/>
          <a:lstStyle/>
          <a:p>
            <a:pPr algn="justLow">
              <a:defRPr/>
            </a:pPr>
            <a:r>
              <a:rPr lang="ar-SA" sz="2800">
                <a:solidFill>
                  <a:srgbClr val="81AA52"/>
                </a:solidFill>
                <a:latin typeface="+mj-lt"/>
                <a:ea typeface="+mj-ea"/>
                <a:cs typeface="Arial" charset="0"/>
              </a:rPr>
              <a:t>أوامر الرسومات التوضيحية </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838200" y="1676400"/>
            <a:ext cx="8305800" cy="35052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3200" dirty="0">
                <a:solidFill>
                  <a:srgbClr val="0E478A"/>
                </a:solidFill>
                <a:latin typeface="+mn-lt"/>
                <a:cs typeface="Arial" charset="0"/>
              </a:rPr>
              <a:t>يتوسع الأمر الأول، أشكال، إلى معرض من الأشكال تماماً مثل مجموعة رسم في </a:t>
            </a:r>
            <a:r>
              <a:rPr lang="ar-SA" sz="3200" dirty="0" err="1">
                <a:solidFill>
                  <a:srgbClr val="0E478A"/>
                </a:solidFill>
                <a:latin typeface="+mn-lt"/>
                <a:cs typeface="Arial" charset="0"/>
              </a:rPr>
              <a:t>تبويبة</a:t>
            </a:r>
            <a:r>
              <a:rPr lang="ar-SA" sz="3200" dirty="0">
                <a:solidFill>
                  <a:srgbClr val="0E478A"/>
                </a:solidFill>
                <a:latin typeface="+mn-lt"/>
                <a:cs typeface="Arial" charset="0"/>
              </a:rPr>
              <a:t> الصفحة الرئيسية. يمكنك النقر على شكل معين من ثم النقر والسحب على الشريحة لرسمه</a:t>
            </a: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r>
              <a:rPr lang="ar-SA" sz="3200" dirty="0">
                <a:solidFill>
                  <a:srgbClr val="0E478A"/>
                </a:solidFill>
                <a:latin typeface="+mn-lt"/>
                <a:cs typeface="Arial" charset="0"/>
              </a:rPr>
              <a:t>إن أزرار </a:t>
            </a:r>
            <a:r>
              <a:rPr lang="en-US" sz="3200" dirty="0" err="1">
                <a:solidFill>
                  <a:srgbClr val="0E478A"/>
                </a:solidFill>
                <a:latin typeface="+mn-lt"/>
                <a:cs typeface="Arial" charset="0"/>
              </a:rPr>
              <a:t>SmartArt</a:t>
            </a:r>
            <a:r>
              <a:rPr lang="ar-SA" sz="3200" dirty="0">
                <a:solidFill>
                  <a:srgbClr val="0E478A"/>
                </a:solidFill>
                <a:latin typeface="+mn-lt"/>
                <a:cs typeface="Arial" charset="0"/>
              </a:rPr>
              <a:t> ومخطط تفتح مربع حوار مع المزيد من الإعدادات لكل نوع من الرسومات التوضيحية</a:t>
            </a:r>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عنصر نائب لرقم الشريحة 3"/>
          <p:cNvSpPr>
            <a:spLocks noGrp="1"/>
          </p:cNvSpPr>
          <p:nvPr>
            <p:ph type="sldNum" sz="quarter" idx="10"/>
          </p:nvPr>
        </p:nvSpPr>
        <p:spPr bwMode="auto">
          <a:noFill/>
          <a:ln>
            <a:miter lim="800000"/>
            <a:headEnd/>
            <a:tailEnd/>
          </a:ln>
        </p:spPr>
        <p:txBody>
          <a:bodyPr/>
          <a:lstStyle/>
          <a:p>
            <a:fld id="{CA00F23F-9B2E-4DC4-B64D-FDAE523332A5}" type="slidenum">
              <a:rPr lang="ar-SA" smtClean="0">
                <a:cs typeface="Arial" pitchFamily="34" charset="0"/>
              </a:rPr>
              <a:pPr/>
              <a:t>295</a:t>
            </a:fld>
            <a:endParaRPr lang="en-US" smtClean="0">
              <a:cs typeface="Arial" pitchFamily="34" charset="0"/>
            </a:endParaRPr>
          </a:p>
        </p:txBody>
      </p:sp>
      <p:sp>
        <p:nvSpPr>
          <p:cNvPr id="3" name="Title 1"/>
          <p:cNvSpPr txBox="1">
            <a:spLocks/>
          </p:cNvSpPr>
          <p:nvPr/>
        </p:nvSpPr>
        <p:spPr bwMode="auto">
          <a:xfrm>
            <a:off x="685800" y="152400"/>
            <a:ext cx="7772400" cy="609600"/>
          </a:xfrm>
          <a:prstGeom prst="rect">
            <a:avLst/>
          </a:prstGeom>
          <a:noFill/>
          <a:ln w="9525">
            <a:noFill/>
            <a:miter lim="800000"/>
            <a:headEnd/>
            <a:tailEnd/>
          </a:ln>
        </p:spPr>
        <p:txBody>
          <a:bodyPr anchor="ctr">
            <a:normAutofit/>
          </a:bodyPr>
          <a:lstStyle/>
          <a:p>
            <a:pPr algn="justLow">
              <a:defRPr/>
            </a:pPr>
            <a:r>
              <a:rPr lang="ar-SA" sz="2800">
                <a:solidFill>
                  <a:srgbClr val="81AA52"/>
                </a:solidFill>
                <a:latin typeface="+mj-lt"/>
                <a:ea typeface="+mj-ea"/>
                <a:cs typeface="Arial" charset="0"/>
              </a:rPr>
              <a:t>أوامر الارتباطات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685800" y="1524000"/>
            <a:ext cx="8610600" cy="43434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2800" dirty="0">
                <a:solidFill>
                  <a:srgbClr val="0E478A"/>
                </a:solidFill>
                <a:latin typeface="+mn-lt"/>
                <a:cs typeface="Arial" charset="0"/>
              </a:rPr>
              <a:t>يسمح </a:t>
            </a:r>
            <a:r>
              <a:rPr lang="ar-SA" sz="2800" dirty="0" err="1">
                <a:solidFill>
                  <a:srgbClr val="0E478A"/>
                </a:solidFill>
                <a:latin typeface="+mn-lt"/>
                <a:cs typeface="Arial" charset="0"/>
              </a:rPr>
              <a:t>لك</a:t>
            </a:r>
            <a:r>
              <a:rPr lang="ar-SA" sz="2800" dirty="0">
                <a:solidFill>
                  <a:srgbClr val="0E478A"/>
                </a:solidFill>
                <a:latin typeface="+mn-lt"/>
                <a:cs typeface="Arial" charset="0"/>
              </a:rPr>
              <a:t> أمر الارتباط </a:t>
            </a:r>
            <a:r>
              <a:rPr lang="ar-SA" sz="2800" dirty="0" err="1">
                <a:solidFill>
                  <a:srgbClr val="0E478A"/>
                </a:solidFill>
                <a:latin typeface="+mn-lt"/>
                <a:cs typeface="Arial" charset="0"/>
              </a:rPr>
              <a:t>التشعبي</a:t>
            </a:r>
            <a:r>
              <a:rPr lang="ar-SA" sz="2800" dirty="0">
                <a:solidFill>
                  <a:srgbClr val="0E478A"/>
                </a:solidFill>
                <a:latin typeface="+mn-lt"/>
                <a:cs typeface="Arial" charset="0"/>
              </a:rPr>
              <a:t> بإنشاء ارتباط من عرض الشرائح الخاص بك إلى موقع ويب أو مستند أو عنوان بريد إلكتروني. في حين يسمح </a:t>
            </a:r>
            <a:r>
              <a:rPr lang="ar-SA" sz="2800" dirty="0" err="1">
                <a:solidFill>
                  <a:srgbClr val="0E478A"/>
                </a:solidFill>
                <a:latin typeface="+mn-lt"/>
                <a:cs typeface="Arial" charset="0"/>
              </a:rPr>
              <a:t>لك</a:t>
            </a:r>
            <a:r>
              <a:rPr lang="ar-SA" sz="2800" dirty="0">
                <a:solidFill>
                  <a:srgbClr val="0E478A"/>
                </a:solidFill>
                <a:latin typeface="+mn-lt"/>
                <a:cs typeface="Arial" charset="0"/>
              </a:rPr>
              <a:t> أمر إجراء بتوجيه برنامج </a:t>
            </a:r>
            <a:r>
              <a:rPr lang="ar-SA" sz="2800" dirty="0" err="1">
                <a:solidFill>
                  <a:srgbClr val="0E478A"/>
                </a:solidFill>
                <a:latin typeface="+mn-lt"/>
                <a:cs typeface="Arial" charset="0"/>
              </a:rPr>
              <a:t>باوربوينت</a:t>
            </a:r>
            <a:r>
              <a:rPr lang="ar-SA" sz="2800" dirty="0">
                <a:solidFill>
                  <a:srgbClr val="0E478A"/>
                </a:solidFill>
                <a:latin typeface="+mn-lt"/>
                <a:cs typeface="Arial" charset="0"/>
              </a:rPr>
              <a:t> لأداء إجراء محدد عندما تنقر على كائن محدد أو تضع </a:t>
            </a:r>
            <a:r>
              <a:rPr lang="ar-SA" sz="2800" dirty="0" err="1">
                <a:solidFill>
                  <a:srgbClr val="0E478A"/>
                </a:solidFill>
                <a:latin typeface="+mn-lt"/>
                <a:cs typeface="Arial" charset="0"/>
              </a:rPr>
              <a:t>الماوس</a:t>
            </a:r>
            <a:r>
              <a:rPr lang="ar-SA" sz="2800" dirty="0">
                <a:solidFill>
                  <a:srgbClr val="0E478A"/>
                </a:solidFill>
                <a:latin typeface="+mn-lt"/>
                <a:cs typeface="Arial" charset="0"/>
              </a:rPr>
              <a:t> عليه</a:t>
            </a:r>
            <a:endParaRPr lang="ar-JO" sz="2800" dirty="0">
              <a:solidFill>
                <a:srgbClr val="0E478A"/>
              </a:solidFill>
              <a:latin typeface="+mn-lt"/>
              <a:cs typeface="Arial" charset="0"/>
            </a:endParaRPr>
          </a:p>
          <a:p>
            <a:pPr marL="342900" indent="-342900" algn="justLow">
              <a:spcBef>
                <a:spcPct val="20000"/>
              </a:spcBef>
              <a:buFont typeface="Arial" pitchFamily="34" charset="0"/>
              <a:buNone/>
              <a:defRPr/>
            </a:pPr>
            <a:endParaRPr lang="ar-JO" sz="2800" dirty="0">
              <a:solidFill>
                <a:srgbClr val="0E478A"/>
              </a:solidFill>
              <a:latin typeface="+mn-lt"/>
              <a:cs typeface="Arial" charset="0"/>
            </a:endParaRPr>
          </a:p>
          <a:p>
            <a:pPr marL="342900" indent="-342900" algn="justLow">
              <a:buFont typeface="Arial" pitchFamily="34" charset="0"/>
              <a:buNone/>
              <a:defRPr/>
            </a:pPr>
            <a:r>
              <a:rPr lang="ar-SA" sz="2800" b="1" u="sng" dirty="0">
                <a:solidFill>
                  <a:srgbClr val="0E478A"/>
                </a:solidFill>
                <a:effectLst>
                  <a:outerShdw blurRad="31750" dist="25400" dir="5400000" algn="tl" rotWithShape="0">
                    <a:srgbClr val="000000">
                      <a:alpha val="25000"/>
                    </a:srgbClr>
                  </a:outerShdw>
                </a:effectLst>
                <a:latin typeface="+mj-lt"/>
                <a:ea typeface="+mj-ea"/>
                <a:cs typeface="+mj-cs"/>
              </a:rPr>
              <a:t>أوامر النص</a:t>
            </a:r>
            <a:r>
              <a:rPr lang="ar-SA" sz="3200" b="1" u="sng" dirty="0">
                <a:solidFill>
                  <a:srgbClr val="0E478A"/>
                </a:solidFill>
                <a:effectLst>
                  <a:outerShdw blurRad="31750" dist="25400" dir="5400000" algn="tl" rotWithShape="0">
                    <a:srgbClr val="000000">
                      <a:alpha val="25000"/>
                    </a:srgbClr>
                  </a:outerShdw>
                </a:effectLst>
                <a:latin typeface="+mj-lt"/>
                <a:ea typeface="+mj-ea"/>
                <a:cs typeface="+mj-cs"/>
              </a:rPr>
              <a:t> </a:t>
            </a:r>
            <a:endParaRPr lang="ar-JO" sz="32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800" dirty="0">
                <a:solidFill>
                  <a:srgbClr val="0E478A"/>
                </a:solidFill>
                <a:latin typeface="+mn-lt"/>
                <a:cs typeface="Arial" charset="0"/>
              </a:rPr>
              <a:t>تمنحك مجموعة النص طرق عديدة لإضافة أنواع مختلفة من النص إلى العرض </a:t>
            </a:r>
            <a:r>
              <a:rPr lang="ar-SA" sz="2800" dirty="0" err="1">
                <a:solidFill>
                  <a:srgbClr val="0E478A"/>
                </a:solidFill>
                <a:latin typeface="+mn-lt"/>
                <a:cs typeface="Arial" charset="0"/>
              </a:rPr>
              <a:t>التقديمي</a:t>
            </a:r>
            <a:r>
              <a:rPr lang="ar-SA" sz="2800" dirty="0">
                <a:solidFill>
                  <a:srgbClr val="0E478A"/>
                </a:solidFill>
                <a:latin typeface="+mn-lt"/>
                <a:cs typeface="Arial" charset="0"/>
              </a:rPr>
              <a:t> الخاص بك</a:t>
            </a:r>
          </a:p>
        </p:txBody>
      </p:sp>
      <p:pic>
        <p:nvPicPr>
          <p:cNvPr id="52229" name="صورة 122"/>
          <p:cNvPicPr>
            <a:picLocks noChangeAspect="1" noChangeArrowheads="1"/>
          </p:cNvPicPr>
          <p:nvPr/>
        </p:nvPicPr>
        <p:blipFill>
          <a:blip r:embed="rId2"/>
          <a:srcRect/>
          <a:stretch>
            <a:fillRect/>
          </a:stretch>
        </p:blipFill>
        <p:spPr bwMode="auto">
          <a:xfrm>
            <a:off x="1516063" y="3022600"/>
            <a:ext cx="922337" cy="787400"/>
          </a:xfrm>
          <a:prstGeom prst="rect">
            <a:avLst/>
          </a:prstGeom>
          <a:noFill/>
          <a:ln w="9525">
            <a:noFill/>
            <a:miter lim="800000"/>
            <a:headEnd/>
            <a:tailEnd/>
          </a:ln>
        </p:spPr>
      </p:pic>
      <p:pic>
        <p:nvPicPr>
          <p:cNvPr id="52230" name="صورة 123"/>
          <p:cNvPicPr>
            <a:picLocks noChangeAspect="1" noChangeArrowheads="1"/>
          </p:cNvPicPr>
          <p:nvPr/>
        </p:nvPicPr>
        <p:blipFill>
          <a:blip r:embed="rId3"/>
          <a:srcRect/>
          <a:stretch>
            <a:fillRect/>
          </a:stretch>
        </p:blipFill>
        <p:spPr bwMode="auto">
          <a:xfrm>
            <a:off x="965200" y="4978400"/>
            <a:ext cx="2540000" cy="812800"/>
          </a:xfrm>
          <a:prstGeom prst="rect">
            <a:avLst/>
          </a:prstGeom>
          <a:noFill/>
          <a:ln w="9525">
            <a:noFill/>
            <a:miter lim="800000"/>
            <a:headEnd/>
            <a:tailEnd/>
          </a:ln>
        </p:spPr>
      </p:pic>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عنصر نائب لرقم الشريحة 3"/>
          <p:cNvSpPr>
            <a:spLocks noGrp="1"/>
          </p:cNvSpPr>
          <p:nvPr>
            <p:ph type="sldNum" sz="quarter" idx="10"/>
          </p:nvPr>
        </p:nvSpPr>
        <p:spPr bwMode="auto">
          <a:noFill/>
          <a:ln>
            <a:miter lim="800000"/>
            <a:headEnd/>
            <a:tailEnd/>
          </a:ln>
        </p:spPr>
        <p:txBody>
          <a:bodyPr/>
          <a:lstStyle/>
          <a:p>
            <a:fld id="{7B86ED9E-6CE0-4625-97B4-21440FE9A716}" type="slidenum">
              <a:rPr lang="ar-SA" smtClean="0">
                <a:cs typeface="Arial" pitchFamily="34" charset="0"/>
              </a:rPr>
              <a:pPr/>
              <a:t>296</a:t>
            </a:fld>
            <a:endParaRPr lang="en-US" smtClean="0">
              <a:cs typeface="Arial" pitchFamily="34" charset="0"/>
            </a:endParaRPr>
          </a:p>
        </p:txBody>
      </p:sp>
      <p:sp>
        <p:nvSpPr>
          <p:cNvPr id="3" name="Title 1"/>
          <p:cNvSpPr txBox="1">
            <a:spLocks/>
          </p:cNvSpPr>
          <p:nvPr/>
        </p:nvSpPr>
        <p:spPr bwMode="auto">
          <a:xfrm>
            <a:off x="685800" y="152400"/>
            <a:ext cx="7772400" cy="555625"/>
          </a:xfrm>
          <a:prstGeom prst="rect">
            <a:avLst/>
          </a:prstGeom>
          <a:noFill/>
          <a:ln w="9525">
            <a:noFill/>
            <a:miter lim="800000"/>
            <a:headEnd/>
            <a:tailEnd/>
          </a:ln>
        </p:spPr>
        <p:txBody>
          <a:bodyPr anchor="ctr">
            <a:normAutofit/>
          </a:bodyPr>
          <a:lstStyle/>
          <a:p>
            <a:pPr>
              <a:defRPr/>
            </a:pPr>
            <a:r>
              <a:rPr lang="ar-SA" sz="2800">
                <a:solidFill>
                  <a:srgbClr val="81AA52"/>
                </a:solidFill>
                <a:latin typeface="+mj-lt"/>
                <a:ea typeface="+mj-ea"/>
                <a:cs typeface="Arial" charset="0"/>
              </a:rPr>
              <a:t>أوامر الرموز </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533400" y="1828800"/>
            <a:ext cx="8915400" cy="3581400"/>
          </a:xfrm>
          <a:prstGeom prst="rect">
            <a:avLst/>
          </a:prstGeom>
          <a:noFill/>
          <a:ln w="9525">
            <a:noFill/>
            <a:miter lim="800000"/>
            <a:headEnd/>
            <a:tailEnd/>
          </a:ln>
        </p:spPr>
        <p:txBody>
          <a:bodyPr>
            <a:normAutofit/>
          </a:bodyPr>
          <a:lstStyle/>
          <a:p>
            <a:pPr marL="342900" indent="-342900">
              <a:spcBef>
                <a:spcPct val="20000"/>
              </a:spcBef>
              <a:buFont typeface="Arial" pitchFamily="34" charset="0"/>
              <a:buNone/>
              <a:defRPr/>
            </a:pPr>
            <a:r>
              <a:rPr lang="ar-SA" sz="2800" dirty="0">
                <a:solidFill>
                  <a:srgbClr val="0E478A"/>
                </a:solidFill>
                <a:latin typeface="+mn-lt"/>
                <a:cs typeface="Arial" charset="0"/>
              </a:rPr>
              <a:t>قم بالنقر على معادلة للبدء في إنشاء معادلة معينة، أو قم بالنقر على السهم لإدراج معادلة محدد مسبقاً. إن النقر على أمر رمز سوف يفتح مربع حوار الرمز</a:t>
            </a:r>
            <a:endParaRPr lang="en-US" sz="2800" dirty="0">
              <a:solidFill>
                <a:srgbClr val="0E478A"/>
              </a:solidFill>
              <a:latin typeface="+mn-lt"/>
              <a:cs typeface="Arial" charset="0"/>
            </a:endParaRPr>
          </a:p>
          <a:p>
            <a:pPr marL="342900" indent="-342900">
              <a:spcBef>
                <a:spcPct val="20000"/>
              </a:spcBef>
              <a:buFont typeface="Arial" pitchFamily="34" charset="0"/>
              <a:buNone/>
              <a:defRPr/>
            </a:pPr>
            <a:endParaRPr lang="en-US" sz="2800" dirty="0">
              <a:solidFill>
                <a:srgbClr val="0E478A"/>
              </a:solidFill>
              <a:latin typeface="+mn-lt"/>
              <a:cs typeface="Arial" charset="0"/>
            </a:endParaRPr>
          </a:p>
          <a:p>
            <a:pPr marL="342900" indent="-342900">
              <a:buFont typeface="Arial" pitchFamily="34" charset="0"/>
              <a:buNone/>
              <a:defRPr/>
            </a:pPr>
            <a:r>
              <a:rPr lang="ar-SA" sz="2800" b="1" u="sng" dirty="0">
                <a:solidFill>
                  <a:srgbClr val="0E478A"/>
                </a:solidFill>
                <a:effectLst>
                  <a:outerShdw blurRad="31750" dist="25400" dir="5400000" algn="tl" rotWithShape="0">
                    <a:srgbClr val="000000">
                      <a:alpha val="25000"/>
                    </a:srgbClr>
                  </a:outerShdw>
                </a:effectLst>
                <a:latin typeface="+mj-lt"/>
                <a:ea typeface="+mj-ea"/>
                <a:cs typeface="+mj-cs"/>
              </a:rPr>
              <a:t>أوامر الوسائط </a:t>
            </a:r>
            <a:endParaRPr lang="en-US" sz="28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spcBef>
                <a:spcPct val="20000"/>
              </a:spcBef>
              <a:buFont typeface="Arial" pitchFamily="34" charset="0"/>
              <a:buNone/>
              <a:defRPr/>
            </a:pPr>
            <a:r>
              <a:rPr lang="ar-SA" sz="2800" dirty="0">
                <a:solidFill>
                  <a:srgbClr val="0E478A"/>
                </a:solidFill>
                <a:latin typeface="+mn-lt"/>
                <a:cs typeface="Arial" charset="0"/>
              </a:rPr>
              <a:t>قم بالنقر على زر فيديو أو صوت لفتح مربع حوار لاختيار الملف المناسب. أو قم بالنقر على السهم المنسدل تحت كل أمر لرؤية المزيد من الخيارات</a:t>
            </a:r>
            <a:endParaRPr lang="ar-JO" sz="2800" dirty="0">
              <a:solidFill>
                <a:srgbClr val="0E478A"/>
              </a:solidFill>
              <a:latin typeface="+mn-lt"/>
              <a:cs typeface="Arial" charset="0"/>
            </a:endParaRPr>
          </a:p>
          <a:p>
            <a:pPr marL="342900" indent="-342900">
              <a:spcBef>
                <a:spcPct val="20000"/>
              </a:spcBef>
              <a:buFont typeface="Arial" pitchFamily="34" charset="0"/>
              <a:buNone/>
              <a:defRPr/>
            </a:pPr>
            <a:endParaRPr lang="ar-JO" sz="2800" dirty="0">
              <a:solidFill>
                <a:srgbClr val="0E478A"/>
              </a:solidFill>
              <a:latin typeface="+mn-lt"/>
              <a:cs typeface="Arial" charset="0"/>
            </a:endParaRPr>
          </a:p>
          <a:p>
            <a:pPr marL="342900" indent="-342900">
              <a:spcBef>
                <a:spcPct val="20000"/>
              </a:spcBef>
              <a:buFont typeface="Arial" pitchFamily="34" charset="0"/>
              <a:buNone/>
              <a:defRPr/>
            </a:pPr>
            <a:endParaRPr lang="ar-SA" sz="2800" dirty="0">
              <a:solidFill>
                <a:srgbClr val="0E478A"/>
              </a:solidFill>
              <a:latin typeface="+mn-lt"/>
              <a:cs typeface="Arial" charset="0"/>
            </a:endParaRPr>
          </a:p>
        </p:txBody>
      </p:sp>
      <p:pic>
        <p:nvPicPr>
          <p:cNvPr id="53253" name="صورة 124"/>
          <p:cNvPicPr>
            <a:picLocks noChangeAspect="1" noChangeArrowheads="1"/>
          </p:cNvPicPr>
          <p:nvPr/>
        </p:nvPicPr>
        <p:blipFill>
          <a:blip r:embed="rId2"/>
          <a:srcRect/>
          <a:stretch>
            <a:fillRect/>
          </a:stretch>
        </p:blipFill>
        <p:spPr bwMode="auto">
          <a:xfrm>
            <a:off x="762000" y="2903538"/>
            <a:ext cx="906463" cy="830262"/>
          </a:xfrm>
          <a:prstGeom prst="rect">
            <a:avLst/>
          </a:prstGeom>
          <a:noFill/>
          <a:ln w="9525">
            <a:noFill/>
            <a:miter lim="800000"/>
            <a:headEnd/>
            <a:tailEnd/>
          </a:ln>
        </p:spPr>
      </p:pic>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عنصر نائب لرقم الشريحة 3"/>
          <p:cNvSpPr>
            <a:spLocks noGrp="1"/>
          </p:cNvSpPr>
          <p:nvPr>
            <p:ph type="sldNum" sz="quarter" idx="10"/>
          </p:nvPr>
        </p:nvSpPr>
        <p:spPr bwMode="auto">
          <a:noFill/>
          <a:ln>
            <a:miter lim="800000"/>
            <a:headEnd/>
            <a:tailEnd/>
          </a:ln>
        </p:spPr>
        <p:txBody>
          <a:bodyPr/>
          <a:lstStyle/>
          <a:p>
            <a:fld id="{FFA38765-8FEE-4DFC-9109-96F15C85CDFE}" type="slidenum">
              <a:rPr lang="ar-SA" smtClean="0">
                <a:cs typeface="Arial" pitchFamily="34" charset="0"/>
              </a:rPr>
              <a:pPr/>
              <a:t>297</a:t>
            </a:fld>
            <a:endParaRPr lang="en-US" smtClean="0">
              <a:cs typeface="Arial" pitchFamily="34" charset="0"/>
            </a:endParaRPr>
          </a:p>
        </p:txBody>
      </p:sp>
      <p:sp>
        <p:nvSpPr>
          <p:cNvPr id="3" name="Title 1"/>
          <p:cNvSpPr txBox="1">
            <a:spLocks/>
          </p:cNvSpPr>
          <p:nvPr/>
        </p:nvSpPr>
        <p:spPr bwMode="auto">
          <a:xfrm>
            <a:off x="685800" y="76200"/>
            <a:ext cx="7772400" cy="533400"/>
          </a:xfrm>
          <a:prstGeom prst="rect">
            <a:avLst/>
          </a:prstGeom>
          <a:noFill/>
          <a:ln w="9525">
            <a:noFill/>
            <a:miter lim="800000"/>
            <a:headEnd/>
            <a:tailEnd/>
          </a:ln>
        </p:spPr>
        <p:txBody>
          <a:bodyPr anchor="ctr">
            <a:normAutofit/>
          </a:bodyPr>
          <a:lstStyle/>
          <a:p>
            <a:pPr algn="justLow">
              <a:defRPr/>
            </a:pPr>
            <a:r>
              <a:rPr lang="ar-SA" sz="2800" dirty="0" err="1">
                <a:solidFill>
                  <a:srgbClr val="81AA52"/>
                </a:solidFill>
                <a:latin typeface="+mj-lt"/>
                <a:ea typeface="+mj-ea"/>
                <a:cs typeface="Arial" charset="0"/>
              </a:rPr>
              <a:t>تبويبة</a:t>
            </a:r>
            <a:r>
              <a:rPr lang="ar-SA" sz="2800" dirty="0">
                <a:solidFill>
                  <a:srgbClr val="81AA52"/>
                </a:solidFill>
                <a:latin typeface="+mj-lt"/>
                <a:ea typeface="+mj-ea"/>
                <a:cs typeface="Arial" charset="0"/>
              </a:rPr>
              <a:t> عرض</a:t>
            </a:r>
          </a:p>
        </p:txBody>
      </p:sp>
      <p:sp>
        <p:nvSpPr>
          <p:cNvPr id="5" name="Subtitle 2"/>
          <p:cNvSpPr txBox="1">
            <a:spLocks/>
          </p:cNvSpPr>
          <p:nvPr/>
        </p:nvSpPr>
        <p:spPr bwMode="auto">
          <a:xfrm>
            <a:off x="685800" y="1524000"/>
            <a:ext cx="8610600" cy="44196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أوامر طرق عرض العروض </a:t>
            </a:r>
            <a:r>
              <a:rPr lang="ar-SA" sz="2400" b="1" u="sng" dirty="0" err="1">
                <a:solidFill>
                  <a:srgbClr val="0E478A"/>
                </a:solidFill>
                <a:effectLst>
                  <a:outerShdw blurRad="31750" dist="25400" dir="5400000" algn="tl" rotWithShape="0">
                    <a:srgbClr val="000000">
                      <a:alpha val="25000"/>
                    </a:srgbClr>
                  </a:outerShdw>
                </a:effectLst>
                <a:latin typeface="+mj-lt"/>
                <a:ea typeface="+mj-ea"/>
                <a:cs typeface="+mj-cs"/>
              </a:rPr>
              <a:t>التقديمية</a:t>
            </a: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 </a:t>
            </a:r>
            <a:endParaRPr lang="ar-JO" sz="24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إن المجموعة الأولى في </a:t>
            </a:r>
            <a:r>
              <a:rPr lang="ar-SA" sz="2400" dirty="0" err="1">
                <a:solidFill>
                  <a:srgbClr val="0E478A"/>
                </a:solidFill>
                <a:latin typeface="+mn-lt"/>
                <a:cs typeface="Arial" charset="0"/>
              </a:rPr>
              <a:t>تبويبة</a:t>
            </a:r>
            <a:r>
              <a:rPr lang="ar-SA" sz="2400" dirty="0">
                <a:solidFill>
                  <a:srgbClr val="0E478A"/>
                </a:solidFill>
                <a:latin typeface="+mn-lt"/>
                <a:cs typeface="Arial" charset="0"/>
              </a:rPr>
              <a:t> عرض تتيح </a:t>
            </a:r>
            <a:r>
              <a:rPr lang="ar-SA" sz="2400" dirty="0" err="1">
                <a:solidFill>
                  <a:srgbClr val="0E478A"/>
                </a:solidFill>
                <a:latin typeface="+mn-lt"/>
                <a:cs typeface="Arial" charset="0"/>
              </a:rPr>
              <a:t>لك</a:t>
            </a:r>
            <a:r>
              <a:rPr lang="ar-SA" sz="2400" dirty="0">
                <a:solidFill>
                  <a:srgbClr val="0E478A"/>
                </a:solidFill>
                <a:latin typeface="+mn-lt"/>
                <a:cs typeface="Arial" charset="0"/>
              </a:rPr>
              <a:t> تقديم العرض </a:t>
            </a:r>
            <a:r>
              <a:rPr lang="ar-SA" sz="2400" dirty="0" err="1">
                <a:solidFill>
                  <a:srgbClr val="0E478A"/>
                </a:solidFill>
                <a:latin typeface="+mn-lt"/>
                <a:cs typeface="Arial" charset="0"/>
              </a:rPr>
              <a:t>التقديمي</a:t>
            </a:r>
            <a:r>
              <a:rPr lang="ar-SA" sz="2400" dirty="0">
                <a:solidFill>
                  <a:srgbClr val="0E478A"/>
                </a:solidFill>
                <a:latin typeface="+mn-lt"/>
                <a:cs typeface="Arial" charset="0"/>
              </a:rPr>
              <a:t> الخاص بك بطرق مختلفة</a:t>
            </a:r>
            <a:endParaRPr lang="ar-JO" sz="2400" dirty="0">
              <a:solidFill>
                <a:srgbClr val="0E478A"/>
              </a:solidFill>
              <a:latin typeface="+mn-lt"/>
              <a:cs typeface="Arial" charset="0"/>
            </a:endParaRPr>
          </a:p>
          <a:p>
            <a:pPr marL="342900" indent="-342900" algn="justLow">
              <a:spcBef>
                <a:spcPct val="20000"/>
              </a:spcBef>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أوامر طرق العرض الرئيسية </a:t>
            </a:r>
            <a:endParaRPr lang="ar-JO" sz="24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تسمح </a:t>
            </a:r>
            <a:r>
              <a:rPr lang="ar-SA" sz="2400" dirty="0" err="1">
                <a:solidFill>
                  <a:srgbClr val="0E478A"/>
                </a:solidFill>
                <a:latin typeface="+mn-lt"/>
                <a:cs typeface="Arial" charset="0"/>
              </a:rPr>
              <a:t>لك</a:t>
            </a:r>
            <a:r>
              <a:rPr lang="ar-SA" sz="2400" dirty="0">
                <a:solidFill>
                  <a:srgbClr val="0E478A"/>
                </a:solidFill>
                <a:latin typeface="+mn-lt"/>
                <a:cs typeface="Arial" charset="0"/>
              </a:rPr>
              <a:t> هذه المجموعة بعرض الشريحة الرئيسية أو النشرة الرئيسية أو الملاحظات الرئيسية</a:t>
            </a:r>
            <a:endParaRPr lang="ar-JO" sz="2400" dirty="0">
              <a:solidFill>
                <a:srgbClr val="0E478A"/>
              </a:solidFill>
              <a:latin typeface="+mn-lt"/>
              <a:cs typeface="Arial" charset="0"/>
            </a:endParaRPr>
          </a:p>
          <a:p>
            <a:pPr marL="342900" indent="-342900" algn="justLow">
              <a:spcBef>
                <a:spcPct val="20000"/>
              </a:spcBef>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أوامر الإظهار </a:t>
            </a:r>
            <a:endParaRPr lang="ar-JO" sz="24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تتيح </a:t>
            </a:r>
            <a:r>
              <a:rPr lang="ar-SA" sz="2400" dirty="0" err="1">
                <a:solidFill>
                  <a:srgbClr val="0E478A"/>
                </a:solidFill>
                <a:latin typeface="+mn-lt"/>
                <a:cs typeface="Arial" charset="0"/>
              </a:rPr>
              <a:t>لك</a:t>
            </a:r>
            <a:r>
              <a:rPr lang="ar-SA" sz="2400" dirty="0">
                <a:solidFill>
                  <a:srgbClr val="0E478A"/>
                </a:solidFill>
                <a:latin typeface="+mn-lt"/>
                <a:cs typeface="Arial" charset="0"/>
              </a:rPr>
              <a:t> هذه المجموعة التحكم بعناصر إطار </a:t>
            </a:r>
            <a:r>
              <a:rPr lang="ar-SA" sz="2400" dirty="0" err="1">
                <a:solidFill>
                  <a:srgbClr val="0E478A"/>
                </a:solidFill>
                <a:latin typeface="+mn-lt"/>
                <a:cs typeface="Arial" charset="0"/>
              </a:rPr>
              <a:t>باوربوينت</a:t>
            </a:r>
            <a:r>
              <a:rPr lang="ar-SA" sz="2400" dirty="0">
                <a:solidFill>
                  <a:srgbClr val="0E478A"/>
                </a:solidFill>
                <a:latin typeface="+mn-lt"/>
                <a:cs typeface="Arial" charset="0"/>
              </a:rPr>
              <a:t> الخاص بك. حيث تظهر العناصر التي يوجد بجانبها علامة؛ أما العناصر التي لا توجد بجانبها علامة فتكون مخفية</a:t>
            </a:r>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عنصر نائب لرقم الشريحة 3"/>
          <p:cNvSpPr>
            <a:spLocks noGrp="1"/>
          </p:cNvSpPr>
          <p:nvPr>
            <p:ph type="sldNum" sz="quarter" idx="10"/>
          </p:nvPr>
        </p:nvSpPr>
        <p:spPr bwMode="auto">
          <a:noFill/>
          <a:ln>
            <a:miter lim="800000"/>
            <a:headEnd/>
            <a:tailEnd/>
          </a:ln>
        </p:spPr>
        <p:txBody>
          <a:bodyPr/>
          <a:lstStyle/>
          <a:p>
            <a:fld id="{D8BE2DC2-4891-423F-9E51-F26DED87CE9E}" type="slidenum">
              <a:rPr lang="ar-SA" smtClean="0">
                <a:cs typeface="Arial" pitchFamily="34" charset="0"/>
              </a:rPr>
              <a:pPr/>
              <a:t>298</a:t>
            </a:fld>
            <a:endParaRPr lang="en-US" smtClean="0">
              <a:cs typeface="Arial" pitchFamily="34" charset="0"/>
            </a:endParaRPr>
          </a:p>
        </p:txBody>
      </p:sp>
      <p:sp>
        <p:nvSpPr>
          <p:cNvPr id="3" name="Title 1"/>
          <p:cNvSpPr txBox="1">
            <a:spLocks/>
          </p:cNvSpPr>
          <p:nvPr/>
        </p:nvSpPr>
        <p:spPr bwMode="auto">
          <a:xfrm>
            <a:off x="685800" y="152400"/>
            <a:ext cx="7772400" cy="533400"/>
          </a:xfrm>
          <a:prstGeom prst="rect">
            <a:avLst/>
          </a:prstGeom>
          <a:noFill/>
          <a:ln w="9525">
            <a:noFill/>
            <a:miter lim="800000"/>
            <a:headEnd/>
            <a:tailEnd/>
          </a:ln>
        </p:spPr>
        <p:txBody>
          <a:bodyPr anchor="ctr">
            <a:normAutofit/>
          </a:bodyPr>
          <a:lstStyle/>
          <a:p>
            <a:pPr algn="justLow">
              <a:defRPr/>
            </a:pPr>
            <a:r>
              <a:rPr lang="ar-SA" sz="2800" dirty="0">
                <a:solidFill>
                  <a:srgbClr val="81AA52"/>
                </a:solidFill>
                <a:latin typeface="+mj-lt"/>
                <a:ea typeface="+mj-ea"/>
                <a:cs typeface="Arial" charset="0"/>
              </a:rPr>
              <a:t>أوامر التكبير/التصغير</a:t>
            </a:r>
          </a:p>
        </p:txBody>
      </p:sp>
      <p:sp>
        <p:nvSpPr>
          <p:cNvPr id="5" name="Subtitle 2"/>
          <p:cNvSpPr txBox="1">
            <a:spLocks/>
          </p:cNvSpPr>
          <p:nvPr/>
        </p:nvSpPr>
        <p:spPr bwMode="auto">
          <a:xfrm>
            <a:off x="609600" y="1524000"/>
            <a:ext cx="8839200" cy="38862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SA" sz="2400" dirty="0">
                <a:solidFill>
                  <a:srgbClr val="0E478A"/>
                </a:solidFill>
                <a:latin typeface="+mn-lt"/>
                <a:cs typeface="Arial" charset="0"/>
              </a:rPr>
              <a:t>يمكنك النقر على أمر تكبير/تصغير لفتح مربع حوار تكبير/تصغير، أو النقر على احتواء ضمن النافذة من أجل احتواء الشريحة الحالية ضمن الشاشة</a:t>
            </a:r>
            <a:endParaRPr lang="ar-JO" sz="2400" dirty="0">
              <a:solidFill>
                <a:srgbClr val="0E478A"/>
              </a:solidFill>
              <a:latin typeface="+mn-lt"/>
              <a:cs typeface="Arial" charset="0"/>
            </a:endParaRPr>
          </a:p>
          <a:p>
            <a:pPr marL="342900" indent="-342900" algn="justLow">
              <a:spcBef>
                <a:spcPct val="20000"/>
              </a:spcBef>
              <a:buFont typeface="Arial" pitchFamily="34" charset="0"/>
              <a:buNone/>
              <a:defRPr/>
            </a:pPr>
            <a:endParaRPr lang="ar-JO" sz="900" dirty="0">
              <a:solidFill>
                <a:srgbClr val="0E478A"/>
              </a:solidFill>
              <a:latin typeface="+mn-lt"/>
              <a:cs typeface="Arial" charset="0"/>
            </a:endParaRPr>
          </a:p>
          <a:p>
            <a:pPr marL="342900" indent="-342900" algn="justLow">
              <a:spcBef>
                <a:spcPct val="20000"/>
              </a:spcBef>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أوامر اللون/تدرج رمادي</a:t>
            </a:r>
            <a:endParaRPr lang="ar-JO" sz="24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تتيح </a:t>
            </a:r>
            <a:r>
              <a:rPr lang="ar-SA" sz="2400" dirty="0" err="1">
                <a:solidFill>
                  <a:srgbClr val="0E478A"/>
                </a:solidFill>
                <a:latin typeface="+mn-lt"/>
                <a:cs typeface="Arial" charset="0"/>
              </a:rPr>
              <a:t>لك</a:t>
            </a:r>
            <a:r>
              <a:rPr lang="ar-SA" sz="2400" dirty="0">
                <a:solidFill>
                  <a:srgbClr val="0E478A"/>
                </a:solidFill>
                <a:latin typeface="+mn-lt"/>
                <a:cs typeface="Arial" charset="0"/>
              </a:rPr>
              <a:t> هذه المجموعة اختيار مجموعة الألوان للعرض </a:t>
            </a:r>
            <a:r>
              <a:rPr lang="ar-SA" sz="2400" dirty="0" err="1">
                <a:solidFill>
                  <a:srgbClr val="0E478A"/>
                </a:solidFill>
                <a:latin typeface="+mn-lt"/>
                <a:cs typeface="Arial" charset="0"/>
              </a:rPr>
              <a:t>التقديمي</a:t>
            </a:r>
            <a:r>
              <a:rPr lang="ar-SA" sz="2400" dirty="0">
                <a:solidFill>
                  <a:srgbClr val="0E478A"/>
                </a:solidFill>
                <a:latin typeface="+mn-lt"/>
                <a:cs typeface="Arial" charset="0"/>
              </a:rPr>
              <a:t> الخاص بك</a:t>
            </a:r>
            <a:endParaRPr lang="ar-JO" sz="2400" dirty="0">
              <a:solidFill>
                <a:srgbClr val="0E478A"/>
              </a:solidFill>
              <a:latin typeface="+mn-lt"/>
              <a:cs typeface="Arial" charset="0"/>
            </a:endParaRPr>
          </a:p>
          <a:p>
            <a:pPr marL="342900" indent="-342900" algn="justLow">
              <a:spcBef>
                <a:spcPct val="20000"/>
              </a:spcBef>
              <a:buFont typeface="Arial" pitchFamily="34" charset="0"/>
              <a:buNone/>
              <a:defRPr/>
            </a:pPr>
            <a:endParaRPr lang="ar-JO" sz="900" dirty="0">
              <a:solidFill>
                <a:srgbClr val="0E478A"/>
              </a:solidFill>
              <a:latin typeface="+mn-lt"/>
              <a:cs typeface="Arial" charset="0"/>
            </a:endParaRPr>
          </a:p>
          <a:p>
            <a:pPr marL="342900" indent="-342900" algn="justLow">
              <a:spcBef>
                <a:spcPct val="20000"/>
              </a:spcBef>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أوامر نافذة</a:t>
            </a:r>
            <a:endParaRPr lang="ar-JO" sz="24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يمكنك إنشاء نافذة جديدة، أو ترتيب كل النوافذ (مثل مجموعة من القرميد)، أو تتالي كل النوافذ (مثل شلال مياه)، أو تغيير كيفية تقسيم الشاشة باستخدام أمر تحريك الانقسام، أو التبديل بين إطارات </a:t>
            </a:r>
            <a:r>
              <a:rPr lang="ar-SA" sz="2400" dirty="0" err="1">
                <a:solidFill>
                  <a:srgbClr val="0E478A"/>
                </a:solidFill>
                <a:latin typeface="+mn-lt"/>
                <a:cs typeface="Arial" charset="0"/>
              </a:rPr>
              <a:t>باوربوينت</a:t>
            </a:r>
            <a:r>
              <a:rPr lang="ar-SA" sz="2400" dirty="0">
                <a:solidFill>
                  <a:srgbClr val="0E478A"/>
                </a:solidFill>
                <a:latin typeface="+mn-lt"/>
                <a:cs typeface="Arial" charset="0"/>
              </a:rPr>
              <a:t>.</a:t>
            </a:r>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عنصر نائب لرقم الشريحة 3"/>
          <p:cNvSpPr>
            <a:spLocks noGrp="1"/>
          </p:cNvSpPr>
          <p:nvPr>
            <p:ph type="sldNum" sz="quarter" idx="10"/>
          </p:nvPr>
        </p:nvSpPr>
        <p:spPr bwMode="auto">
          <a:noFill/>
          <a:ln>
            <a:miter lim="800000"/>
            <a:headEnd/>
            <a:tailEnd/>
          </a:ln>
        </p:spPr>
        <p:txBody>
          <a:bodyPr/>
          <a:lstStyle/>
          <a:p>
            <a:fld id="{B3DC25E5-1AF3-469B-A12A-BAD21652BAD5}" type="slidenum">
              <a:rPr lang="ar-SA" smtClean="0">
                <a:cs typeface="Arial" pitchFamily="34" charset="0"/>
              </a:rPr>
              <a:pPr/>
              <a:t>299</a:t>
            </a:fld>
            <a:endParaRPr lang="en-US" smtClean="0">
              <a:cs typeface="Arial" pitchFamily="34" charset="0"/>
            </a:endParaRPr>
          </a:p>
        </p:txBody>
      </p:sp>
      <p:sp>
        <p:nvSpPr>
          <p:cNvPr id="3" name="Title 1"/>
          <p:cNvSpPr txBox="1">
            <a:spLocks/>
          </p:cNvSpPr>
          <p:nvPr/>
        </p:nvSpPr>
        <p:spPr bwMode="auto">
          <a:xfrm>
            <a:off x="685800" y="152400"/>
            <a:ext cx="7772400" cy="534988"/>
          </a:xfrm>
          <a:prstGeom prst="rect">
            <a:avLst/>
          </a:prstGeom>
          <a:noFill/>
          <a:ln w="9525">
            <a:noFill/>
            <a:miter lim="800000"/>
            <a:headEnd/>
            <a:tailEnd/>
          </a:ln>
        </p:spPr>
        <p:txBody>
          <a:bodyPr anchor="ctr">
            <a:normAutofit/>
          </a:bodyPr>
          <a:lstStyle/>
          <a:p>
            <a:pPr algn="justLow">
              <a:defRPr/>
            </a:pPr>
            <a:r>
              <a:rPr lang="ar-SA" sz="2800" dirty="0" err="1">
                <a:solidFill>
                  <a:srgbClr val="81AA52"/>
                </a:solidFill>
                <a:latin typeface="+mj-lt"/>
                <a:ea typeface="+mj-ea"/>
                <a:cs typeface="Arial" charset="0"/>
              </a:rPr>
              <a:t>تبويبة</a:t>
            </a:r>
            <a:r>
              <a:rPr lang="ar-SA" sz="2800" dirty="0">
                <a:solidFill>
                  <a:srgbClr val="81AA52"/>
                </a:solidFill>
                <a:latin typeface="+mj-lt"/>
                <a:ea typeface="+mj-ea"/>
                <a:cs typeface="Arial" charset="0"/>
              </a:rPr>
              <a:t> تصميم</a:t>
            </a:r>
          </a:p>
        </p:txBody>
      </p:sp>
      <p:sp>
        <p:nvSpPr>
          <p:cNvPr id="5" name="Subtitle 2"/>
          <p:cNvSpPr txBox="1">
            <a:spLocks/>
          </p:cNvSpPr>
          <p:nvPr/>
        </p:nvSpPr>
        <p:spPr bwMode="auto">
          <a:xfrm>
            <a:off x="381000" y="1447800"/>
            <a:ext cx="9067800" cy="44958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أوامر إعداد الصفحة</a:t>
            </a:r>
            <a:endParaRPr lang="ar-JO" sz="24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إن أمر إعداد الصفحة بحد ذاته يفتح مربع حوار مع خيارات لتغيير حجم الشرائح واتجاهها</a:t>
            </a:r>
            <a:endParaRPr lang="ar-JO" sz="2400" dirty="0">
              <a:solidFill>
                <a:srgbClr val="0E478A"/>
              </a:solidFill>
              <a:latin typeface="+mn-lt"/>
              <a:cs typeface="Arial" charset="0"/>
            </a:endParaRPr>
          </a:p>
          <a:p>
            <a:pPr marL="342900" indent="-342900" algn="justLow">
              <a:spcBef>
                <a:spcPct val="20000"/>
              </a:spcBef>
              <a:buFont typeface="Arial" pitchFamily="34" charset="0"/>
              <a:buNone/>
              <a:defRPr/>
            </a:pPr>
            <a:endParaRPr lang="ar-JO" sz="900" dirty="0">
              <a:solidFill>
                <a:srgbClr val="0E478A"/>
              </a:solidFill>
              <a:latin typeface="+mn-lt"/>
              <a:cs typeface="Arial" charset="0"/>
            </a:endParaRPr>
          </a:p>
          <a:p>
            <a:pPr marL="342900" indent="-342900" algn="justLow">
              <a:spcBef>
                <a:spcPct val="20000"/>
              </a:spcBef>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أوامر النسق</a:t>
            </a:r>
            <a:endParaRPr lang="ar-JO" sz="24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إن الجزء الرئيسي من هذه المجموعة هو معرض للأنساق. قم بالتأشير على صورة صغيرة لأي نسق لتطبيقه. أو استخدم الأسهم الفردية (التي يوجد علامة عليها في الصورة) لتغيير النُسق المبينة في المعرض.</a:t>
            </a:r>
            <a:endParaRPr lang="ar-JO" sz="2400" dirty="0">
              <a:solidFill>
                <a:srgbClr val="0E478A"/>
              </a:solidFill>
              <a:latin typeface="+mn-lt"/>
              <a:cs typeface="Arial" charset="0"/>
            </a:endParaRPr>
          </a:p>
          <a:p>
            <a:pPr marL="342900" indent="-342900" algn="justLow">
              <a:spcBef>
                <a:spcPct val="20000"/>
              </a:spcBef>
              <a:buFont typeface="Arial" pitchFamily="34" charset="0"/>
              <a:buNone/>
              <a:defRPr/>
            </a:pPr>
            <a:endParaRPr lang="en-US" sz="900" dirty="0">
              <a:solidFill>
                <a:srgbClr val="0E478A"/>
              </a:solidFill>
              <a:latin typeface="+mn-lt"/>
              <a:cs typeface="Arial" charset="0"/>
            </a:endParaRPr>
          </a:p>
          <a:p>
            <a:pPr marL="342900" indent="-342900" algn="justLow">
              <a:spcBef>
                <a:spcPct val="20000"/>
              </a:spcBef>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أوامر الخلفية</a:t>
            </a:r>
            <a:endParaRPr lang="ar-JO" sz="24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يمكنك النقر على أمر أنماط الخلفية لاختيار خلفية معينة للشريحة الحالية. أو يمكنك اختيار إخفاء رسومات الخلفية للشريحة الحالية. يفتح زر الخيار مربع حوار تنسيق الخلفية</a:t>
            </a:r>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عنصر نائب لرقم الشريحة 3"/>
          <p:cNvSpPr>
            <a:spLocks noGrp="1"/>
          </p:cNvSpPr>
          <p:nvPr>
            <p:ph type="sldNum" sz="quarter" idx="10"/>
          </p:nvPr>
        </p:nvSpPr>
        <p:spPr bwMode="auto">
          <a:noFill/>
          <a:ln>
            <a:miter lim="800000"/>
            <a:headEnd/>
            <a:tailEnd/>
          </a:ln>
        </p:spPr>
        <p:txBody>
          <a:bodyPr/>
          <a:lstStyle/>
          <a:p>
            <a:fld id="{9E20A893-DFCF-43CE-BED4-D917437ADC75}" type="slidenum">
              <a:rPr lang="ar-SA" smtClean="0">
                <a:cs typeface="Arial" pitchFamily="34" charset="0"/>
              </a:rPr>
              <a:pPr/>
              <a:t>300</a:t>
            </a:fld>
            <a:endParaRPr lang="en-US" smtClean="0">
              <a:cs typeface="Arial" pitchFamily="34" charset="0"/>
            </a:endParaRPr>
          </a:p>
        </p:txBody>
      </p:sp>
      <p:sp>
        <p:nvSpPr>
          <p:cNvPr id="3" name="Title 1"/>
          <p:cNvSpPr txBox="1">
            <a:spLocks/>
          </p:cNvSpPr>
          <p:nvPr/>
        </p:nvSpPr>
        <p:spPr bwMode="auto">
          <a:xfrm>
            <a:off x="1066800" y="379413"/>
            <a:ext cx="7772400" cy="611187"/>
          </a:xfrm>
          <a:prstGeom prst="rect">
            <a:avLst/>
          </a:prstGeom>
          <a:noFill/>
          <a:ln w="9525">
            <a:noFill/>
            <a:miter lim="800000"/>
            <a:headEnd/>
            <a:tailEnd/>
          </a:ln>
        </p:spPr>
        <p:txBody>
          <a:bodyPr anchor="ctr">
            <a:normAutofit/>
          </a:bodyPr>
          <a:lstStyle/>
          <a:p>
            <a:pPr algn="justLow">
              <a:defRPr/>
            </a:pPr>
            <a:r>
              <a:rPr lang="ar-SA" sz="2800" dirty="0" err="1">
                <a:solidFill>
                  <a:srgbClr val="81AA52"/>
                </a:solidFill>
                <a:latin typeface="+mj-lt"/>
                <a:ea typeface="+mj-ea"/>
                <a:cs typeface="Arial" charset="0"/>
              </a:rPr>
              <a:t>تبويبة</a:t>
            </a:r>
            <a:r>
              <a:rPr lang="ar-SA" sz="2800" dirty="0">
                <a:solidFill>
                  <a:srgbClr val="81AA52"/>
                </a:solidFill>
                <a:latin typeface="+mj-lt"/>
                <a:ea typeface="+mj-ea"/>
                <a:cs typeface="Arial" charset="0"/>
              </a:rPr>
              <a:t> حركات</a:t>
            </a:r>
          </a:p>
        </p:txBody>
      </p:sp>
      <p:sp>
        <p:nvSpPr>
          <p:cNvPr id="5" name="Subtitle 2"/>
          <p:cNvSpPr txBox="1">
            <a:spLocks/>
          </p:cNvSpPr>
          <p:nvPr/>
        </p:nvSpPr>
        <p:spPr bwMode="auto">
          <a:xfrm>
            <a:off x="685800" y="1600200"/>
            <a:ext cx="8610600" cy="40386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أمر المعاينة</a:t>
            </a:r>
            <a:endParaRPr lang="ar-JO" sz="24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قم بالنقر على هذا الأمر لمعاينة الحركات في الشريحة التالية. إن لم تكن الشريحة الحالية تحتوي على أي حركات، يكون هذا الأمر غير متاح.</a:t>
            </a:r>
            <a:endParaRPr lang="en-US" sz="2400" dirty="0">
              <a:solidFill>
                <a:srgbClr val="0E478A"/>
              </a:solidFill>
              <a:latin typeface="+mn-lt"/>
              <a:cs typeface="Arial" charset="0"/>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يمكنك النقر أيضاً على السهم المنسدل لتشغيل أو إيقاف تشغيل المعاينة التلقائية</a:t>
            </a:r>
            <a:endParaRPr lang="ar-JO" sz="2400" dirty="0">
              <a:solidFill>
                <a:srgbClr val="0E478A"/>
              </a:solidFill>
              <a:latin typeface="+mn-lt"/>
              <a:cs typeface="Arial" charset="0"/>
            </a:endParaRPr>
          </a:p>
          <a:p>
            <a:pPr marL="342900" indent="-342900" algn="justLow">
              <a:spcBef>
                <a:spcPct val="20000"/>
              </a:spcBef>
              <a:buFont typeface="Arial" pitchFamily="34" charset="0"/>
              <a:buNone/>
              <a:defRPr/>
            </a:pPr>
            <a:endParaRPr lang="ar-JO" sz="900" dirty="0">
              <a:solidFill>
                <a:srgbClr val="0E478A"/>
              </a:solidFill>
              <a:latin typeface="+mn-lt"/>
              <a:cs typeface="Arial" charset="0"/>
            </a:endParaRPr>
          </a:p>
          <a:p>
            <a:pPr marL="342900" indent="-342900" algn="justLow">
              <a:spcBef>
                <a:spcPct val="20000"/>
              </a:spcBef>
              <a:buFont typeface="Arial" pitchFamily="34" charset="0"/>
              <a:buNone/>
              <a:defRPr/>
            </a:pPr>
            <a:r>
              <a:rPr lang="ar-SA" sz="2400" b="1" u="sng" dirty="0">
                <a:solidFill>
                  <a:srgbClr val="0E478A"/>
                </a:solidFill>
                <a:effectLst>
                  <a:outerShdw blurRad="31750" dist="25400" dir="5400000" algn="tl" rotWithShape="0">
                    <a:srgbClr val="000000">
                      <a:alpha val="25000"/>
                    </a:srgbClr>
                  </a:outerShdw>
                </a:effectLst>
                <a:latin typeface="+mj-lt"/>
                <a:ea typeface="+mj-ea"/>
                <a:cs typeface="+mj-cs"/>
              </a:rPr>
              <a:t>معرض الحركات</a:t>
            </a:r>
            <a:endParaRPr lang="en-US" sz="24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وعلى نحو مماثل لمعرض انتقالات، يمكنك النقر على حركة معينة لتطبيقها. أو استخدم الأسهم المفردة للتنقل في المعرض، أو قم بالنقر على سهم المزيد لتوسيع المعرض.</a:t>
            </a:r>
            <a:endParaRPr lang="en-US" sz="2400" dirty="0">
              <a:solidFill>
                <a:srgbClr val="0E478A"/>
              </a:solidFill>
              <a:latin typeface="+mn-lt"/>
              <a:cs typeface="Arial" charset="0"/>
            </a:endParaRPr>
          </a:p>
          <a:p>
            <a:pPr marL="342900" indent="-342900" algn="justLow">
              <a:spcBef>
                <a:spcPct val="20000"/>
              </a:spcBef>
              <a:buFont typeface="Arial" pitchFamily="34" charset="0"/>
              <a:buNone/>
              <a:defRPr/>
            </a:pPr>
            <a:r>
              <a:rPr lang="ar-SA" sz="2400" dirty="0">
                <a:solidFill>
                  <a:srgbClr val="0E478A"/>
                </a:solidFill>
                <a:latin typeface="+mn-lt"/>
                <a:cs typeface="Arial" charset="0"/>
              </a:rPr>
              <a:t>ما أن يتم تطبيق حركة معينة، يصبح أمر خيارات التأثيرات متاحاً بحيث يمكنك تخصيص الحركة الخاصة بك</a:t>
            </a:r>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عنصر نائب لرقم الشريحة 3"/>
          <p:cNvSpPr>
            <a:spLocks noGrp="1"/>
          </p:cNvSpPr>
          <p:nvPr>
            <p:ph type="sldNum" sz="quarter" idx="10"/>
          </p:nvPr>
        </p:nvSpPr>
        <p:spPr bwMode="auto">
          <a:noFill/>
          <a:ln>
            <a:miter lim="800000"/>
            <a:headEnd/>
            <a:tailEnd/>
          </a:ln>
        </p:spPr>
        <p:txBody>
          <a:bodyPr/>
          <a:lstStyle/>
          <a:p>
            <a:fld id="{00F243C2-2816-4A8E-B715-01124CEF8233}" type="slidenum">
              <a:rPr lang="ar-SA" smtClean="0">
                <a:cs typeface="Arial" pitchFamily="34" charset="0"/>
              </a:rPr>
              <a:pPr/>
              <a:t>301</a:t>
            </a:fld>
            <a:endParaRPr lang="en-US" smtClean="0">
              <a:cs typeface="Arial" pitchFamily="34" charset="0"/>
            </a:endParaRPr>
          </a:p>
        </p:txBody>
      </p:sp>
      <p:sp>
        <p:nvSpPr>
          <p:cNvPr id="3" name="Title 1"/>
          <p:cNvSpPr txBox="1">
            <a:spLocks/>
          </p:cNvSpPr>
          <p:nvPr/>
        </p:nvSpPr>
        <p:spPr bwMode="auto">
          <a:xfrm>
            <a:off x="685800" y="304800"/>
            <a:ext cx="7772400" cy="533400"/>
          </a:xfrm>
          <a:prstGeom prst="rect">
            <a:avLst/>
          </a:prstGeom>
          <a:noFill/>
          <a:ln w="9525">
            <a:noFill/>
            <a:miter lim="800000"/>
            <a:headEnd/>
            <a:tailEnd/>
          </a:ln>
        </p:spPr>
        <p:txBody>
          <a:bodyPr anchor="ctr">
            <a:normAutofit/>
          </a:bodyPr>
          <a:lstStyle/>
          <a:p>
            <a:pPr>
              <a:defRPr/>
            </a:pPr>
            <a:r>
              <a:rPr lang="ar-SA" sz="2800">
                <a:solidFill>
                  <a:srgbClr val="81AA52"/>
                </a:solidFill>
                <a:latin typeface="+mj-lt"/>
                <a:ea typeface="+mj-ea"/>
                <a:cs typeface="Arial" charset="0"/>
              </a:rPr>
              <a:t>أوامر الحركة المخصصة</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685800" y="1295400"/>
            <a:ext cx="8610600" cy="4724400"/>
          </a:xfrm>
          <a:prstGeom prst="rect">
            <a:avLst/>
          </a:prstGeom>
          <a:noFill/>
          <a:ln w="9525">
            <a:noFill/>
            <a:miter lim="800000"/>
            <a:headEnd/>
            <a:tailEnd/>
          </a:ln>
        </p:spPr>
        <p:txBody>
          <a:bodyPr>
            <a:normAutofit/>
          </a:bodyPr>
          <a:lstStyle/>
          <a:p>
            <a:pPr marL="342900" indent="-342900">
              <a:spcBef>
                <a:spcPct val="20000"/>
              </a:spcBef>
              <a:buFont typeface="Arial" pitchFamily="34" charset="0"/>
              <a:buNone/>
              <a:defRPr/>
            </a:pPr>
            <a:endParaRPr lang="ar-SA" sz="3200" dirty="0">
              <a:solidFill>
                <a:srgbClr val="0E478A"/>
              </a:solidFill>
              <a:latin typeface="+mn-lt"/>
              <a:cs typeface="Arial" charset="0"/>
            </a:endParaRPr>
          </a:p>
          <a:p>
            <a:pPr marL="342900" indent="-342900" algn="justLow">
              <a:spcBef>
                <a:spcPct val="20000"/>
              </a:spcBef>
              <a:buFont typeface="Arial" pitchFamily="34" charset="0"/>
              <a:buNone/>
              <a:defRPr/>
            </a:pPr>
            <a:r>
              <a:rPr lang="ar-SA" sz="3200" dirty="0">
                <a:solidFill>
                  <a:srgbClr val="0E478A"/>
                </a:solidFill>
                <a:latin typeface="+mn-lt"/>
                <a:cs typeface="Arial" charset="0"/>
              </a:rPr>
              <a:t>يمكنك استخدام قائمة "إضافة حركة" لاختيار حركة معينة وتخصيص كل من تأثيراتها ومسارها. وتتيح </a:t>
            </a:r>
            <a:r>
              <a:rPr lang="ar-SA" sz="3200" dirty="0" err="1">
                <a:solidFill>
                  <a:srgbClr val="0E478A"/>
                </a:solidFill>
                <a:latin typeface="+mn-lt"/>
                <a:cs typeface="Arial" charset="0"/>
              </a:rPr>
              <a:t>لك</a:t>
            </a:r>
            <a:r>
              <a:rPr lang="ar-SA" sz="3200" dirty="0">
                <a:solidFill>
                  <a:srgbClr val="0E478A"/>
                </a:solidFill>
                <a:latin typeface="+mn-lt"/>
                <a:cs typeface="Arial" charset="0"/>
              </a:rPr>
              <a:t> الخيارات الأخرى فتح جزء الحركة، وتحديد مشغل الحركة، ونسخ مجموعة من خيارات الحركة من كائن إلى آخر</a:t>
            </a:r>
            <a:endParaRPr lang="ar-JO" sz="3200" dirty="0">
              <a:solidFill>
                <a:srgbClr val="0E478A"/>
              </a:solidFill>
              <a:latin typeface="+mn-lt"/>
              <a:cs typeface="Arial" charset="0"/>
            </a:endParaRPr>
          </a:p>
          <a:p>
            <a:pPr marL="342900" indent="-342900">
              <a:spcBef>
                <a:spcPct val="20000"/>
              </a:spcBef>
              <a:buFont typeface="Arial" pitchFamily="34" charset="0"/>
              <a:buNone/>
              <a:defRPr/>
            </a:pPr>
            <a:r>
              <a:rPr lang="ar-SA" sz="3200" b="1" u="sng" dirty="0">
                <a:solidFill>
                  <a:srgbClr val="0E478A"/>
                </a:solidFill>
                <a:effectLst>
                  <a:outerShdw blurRad="31750" dist="25400" dir="5400000" algn="tl" rotWithShape="0">
                    <a:srgbClr val="000000">
                      <a:alpha val="25000"/>
                    </a:srgbClr>
                  </a:outerShdw>
                </a:effectLst>
                <a:latin typeface="+mj-lt"/>
                <a:ea typeface="+mj-ea"/>
                <a:cs typeface="+mj-cs"/>
              </a:rPr>
              <a:t>أوامر التوقيت</a:t>
            </a:r>
            <a:endParaRPr lang="ar-JO" sz="32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spcBef>
                <a:spcPct val="20000"/>
              </a:spcBef>
              <a:buFont typeface="Arial" pitchFamily="34" charset="0"/>
              <a:buNone/>
              <a:defRPr/>
            </a:pPr>
            <a:r>
              <a:rPr lang="ar-SA" sz="3200" dirty="0">
                <a:solidFill>
                  <a:srgbClr val="0E478A"/>
                </a:solidFill>
                <a:latin typeface="+mn-lt"/>
                <a:cs typeface="Arial" charset="0"/>
              </a:rPr>
              <a:t>تتيح </a:t>
            </a:r>
            <a:r>
              <a:rPr lang="ar-SA" sz="3200" dirty="0" err="1">
                <a:solidFill>
                  <a:srgbClr val="0E478A"/>
                </a:solidFill>
                <a:latin typeface="+mn-lt"/>
                <a:cs typeface="Arial" charset="0"/>
              </a:rPr>
              <a:t>لك</a:t>
            </a:r>
            <a:r>
              <a:rPr lang="ar-SA" sz="3200" dirty="0">
                <a:solidFill>
                  <a:srgbClr val="0E478A"/>
                </a:solidFill>
                <a:latin typeface="+mn-lt"/>
                <a:cs typeface="Arial" charset="0"/>
              </a:rPr>
              <a:t> هذه المجموعة تخصيص توقيت كل حركة وترتيب الحركات في كل </a:t>
            </a:r>
            <a:r>
              <a:rPr lang="ar-SA" sz="3200" dirty="0" err="1">
                <a:solidFill>
                  <a:srgbClr val="0E478A"/>
                </a:solidFill>
                <a:latin typeface="+mn-lt"/>
                <a:cs typeface="Arial" charset="0"/>
              </a:rPr>
              <a:t>شريحةذذ</a:t>
            </a:r>
            <a:endParaRPr lang="ar-SA" sz="3200" dirty="0">
              <a:solidFill>
                <a:srgbClr val="0E478A"/>
              </a:solidFill>
              <a:latin typeface="+mn-lt"/>
              <a:cs typeface="Arial" charset="0"/>
            </a:endParaRPr>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عنصر نائب لرقم الشريحة 3"/>
          <p:cNvSpPr>
            <a:spLocks noGrp="1"/>
          </p:cNvSpPr>
          <p:nvPr>
            <p:ph type="sldNum" sz="quarter" idx="10"/>
          </p:nvPr>
        </p:nvSpPr>
        <p:spPr bwMode="auto">
          <a:noFill/>
          <a:ln>
            <a:miter lim="800000"/>
            <a:headEnd/>
            <a:tailEnd/>
          </a:ln>
        </p:spPr>
        <p:txBody>
          <a:bodyPr/>
          <a:lstStyle/>
          <a:p>
            <a:fld id="{F8A785FF-4868-4AD9-9957-5D1CD615E11A}" type="slidenum">
              <a:rPr lang="ar-SA" smtClean="0">
                <a:cs typeface="Arial" pitchFamily="34" charset="0"/>
              </a:rPr>
              <a:pPr/>
              <a:t>302</a:t>
            </a:fld>
            <a:endParaRPr lang="en-US" smtClean="0">
              <a:cs typeface="Arial" pitchFamily="34" charset="0"/>
            </a:endParaRPr>
          </a:p>
        </p:txBody>
      </p:sp>
      <p:sp>
        <p:nvSpPr>
          <p:cNvPr id="3" name="Title 1"/>
          <p:cNvSpPr txBox="1">
            <a:spLocks/>
          </p:cNvSpPr>
          <p:nvPr/>
        </p:nvSpPr>
        <p:spPr bwMode="auto">
          <a:xfrm>
            <a:off x="685800" y="152400"/>
            <a:ext cx="7772400" cy="533400"/>
          </a:xfrm>
          <a:prstGeom prst="rect">
            <a:avLst/>
          </a:prstGeom>
          <a:noFill/>
          <a:ln w="9525">
            <a:noFill/>
            <a:miter lim="800000"/>
            <a:headEnd/>
            <a:tailEnd/>
          </a:ln>
        </p:spPr>
        <p:txBody>
          <a:bodyPr anchor="ctr">
            <a:normAutofit/>
          </a:bodyPr>
          <a:lstStyle/>
          <a:p>
            <a:pPr algn="justLow">
              <a:defRPr/>
            </a:pPr>
            <a:r>
              <a:rPr lang="ar-SA" sz="2800" dirty="0" err="1">
                <a:solidFill>
                  <a:srgbClr val="81AA52"/>
                </a:solidFill>
                <a:latin typeface="+mj-lt"/>
                <a:ea typeface="+mj-ea"/>
                <a:cs typeface="Arial" charset="0"/>
              </a:rPr>
              <a:t>تبويبة</a:t>
            </a:r>
            <a:r>
              <a:rPr lang="ar-SA" sz="2800" dirty="0">
                <a:solidFill>
                  <a:srgbClr val="81AA52"/>
                </a:solidFill>
                <a:latin typeface="+mj-lt"/>
                <a:ea typeface="+mj-ea"/>
                <a:cs typeface="Arial" charset="0"/>
              </a:rPr>
              <a:t> عرض الشرائح</a:t>
            </a:r>
          </a:p>
        </p:txBody>
      </p:sp>
      <p:sp>
        <p:nvSpPr>
          <p:cNvPr id="5" name="Subtitle 2"/>
          <p:cNvSpPr txBox="1">
            <a:spLocks/>
          </p:cNvSpPr>
          <p:nvPr/>
        </p:nvSpPr>
        <p:spPr bwMode="auto">
          <a:xfrm>
            <a:off x="838200" y="1600200"/>
            <a:ext cx="8229600" cy="40386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3200" b="1" u="sng" dirty="0">
                <a:solidFill>
                  <a:srgbClr val="0E478A"/>
                </a:solidFill>
                <a:effectLst>
                  <a:outerShdw blurRad="31750" dist="25400" dir="5400000" algn="tl" rotWithShape="0">
                    <a:srgbClr val="000000">
                      <a:alpha val="25000"/>
                    </a:srgbClr>
                  </a:outerShdw>
                </a:effectLst>
                <a:latin typeface="+mj-lt"/>
                <a:ea typeface="+mj-ea"/>
                <a:cs typeface="+mj-cs"/>
              </a:rPr>
              <a:t>أوامر بدء عرض الشرائح</a:t>
            </a:r>
            <a:endParaRPr lang="en-US" sz="32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3200" dirty="0">
                <a:solidFill>
                  <a:srgbClr val="0E478A"/>
                </a:solidFill>
                <a:latin typeface="+mn-lt"/>
                <a:cs typeface="Arial" charset="0"/>
              </a:rPr>
              <a:t>استخدم هذه المجموعة لبدء عرض شرائح أو إنشاء عرض شرائح مخصص</a:t>
            </a: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r>
              <a:rPr lang="ar-SA" sz="3200" b="1" u="sng" dirty="0">
                <a:solidFill>
                  <a:srgbClr val="0E478A"/>
                </a:solidFill>
                <a:effectLst>
                  <a:outerShdw blurRad="31750" dist="25400" dir="5400000" algn="tl" rotWithShape="0">
                    <a:srgbClr val="000000">
                      <a:alpha val="25000"/>
                    </a:srgbClr>
                  </a:outerShdw>
                </a:effectLst>
                <a:latin typeface="+mj-lt"/>
                <a:ea typeface="+mj-ea"/>
                <a:cs typeface="+mj-cs"/>
              </a:rPr>
              <a:t>أوامر الإعداد</a:t>
            </a:r>
            <a:endParaRPr lang="ar-JO" sz="32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3200" dirty="0">
                <a:solidFill>
                  <a:srgbClr val="0E478A"/>
                </a:solidFill>
                <a:latin typeface="+mn-lt"/>
                <a:cs typeface="Arial" charset="0"/>
              </a:rPr>
              <a:t>يمكنك إخفاء الشرائح، وتسجيل عرض الشرائح الخاص بك، وتحديد أوقات التمرين، والتحكم بخيارات أخرى.</a:t>
            </a: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عنصر نائب لرقم الشريحة 3"/>
          <p:cNvSpPr>
            <a:spLocks noGrp="1"/>
          </p:cNvSpPr>
          <p:nvPr>
            <p:ph type="sldNum" sz="quarter" idx="10"/>
          </p:nvPr>
        </p:nvSpPr>
        <p:spPr bwMode="auto">
          <a:noFill/>
          <a:ln>
            <a:miter lim="800000"/>
            <a:headEnd/>
            <a:tailEnd/>
          </a:ln>
        </p:spPr>
        <p:txBody>
          <a:bodyPr/>
          <a:lstStyle/>
          <a:p>
            <a:fld id="{3CBC98FB-3EC4-4D54-91FC-7AB1D2934028}" type="slidenum">
              <a:rPr lang="ar-SA" smtClean="0">
                <a:cs typeface="Arial" pitchFamily="34" charset="0"/>
              </a:rPr>
              <a:pPr/>
              <a:t>303</a:t>
            </a:fld>
            <a:endParaRPr lang="en-US" smtClean="0">
              <a:cs typeface="Arial" pitchFamily="34" charset="0"/>
            </a:endParaRPr>
          </a:p>
        </p:txBody>
      </p:sp>
      <p:sp>
        <p:nvSpPr>
          <p:cNvPr id="3" name="Title 1"/>
          <p:cNvSpPr txBox="1">
            <a:spLocks/>
          </p:cNvSpPr>
          <p:nvPr/>
        </p:nvSpPr>
        <p:spPr bwMode="auto">
          <a:xfrm>
            <a:off x="304800" y="206375"/>
            <a:ext cx="8786813" cy="708025"/>
          </a:xfrm>
          <a:prstGeom prst="rect">
            <a:avLst/>
          </a:prstGeom>
          <a:noFill/>
          <a:ln w="9525">
            <a:noFill/>
            <a:miter lim="800000"/>
            <a:headEnd/>
            <a:tailEnd/>
          </a:ln>
        </p:spPr>
        <p:txBody>
          <a:bodyPr anchor="ctr">
            <a:normAutofit/>
          </a:bodyPr>
          <a:lstStyle/>
          <a:p>
            <a:pPr algn="justLow">
              <a:defRPr/>
            </a:pPr>
            <a:r>
              <a:rPr lang="ar-SA" sz="2800" dirty="0">
                <a:solidFill>
                  <a:srgbClr val="81AA52"/>
                </a:solidFill>
                <a:latin typeface="+mj-lt"/>
                <a:ea typeface="+mj-ea"/>
                <a:cs typeface="Arial" charset="0"/>
              </a:rPr>
              <a:t>أدوات الرسم</a:t>
            </a:r>
          </a:p>
        </p:txBody>
      </p:sp>
      <p:sp>
        <p:nvSpPr>
          <p:cNvPr id="5" name="Subtitle 2"/>
          <p:cNvSpPr txBox="1">
            <a:spLocks/>
          </p:cNvSpPr>
          <p:nvPr/>
        </p:nvSpPr>
        <p:spPr bwMode="auto">
          <a:xfrm>
            <a:off x="1219200" y="1752600"/>
            <a:ext cx="7924800" cy="3962400"/>
          </a:xfrm>
          <a:prstGeom prst="rect">
            <a:avLst/>
          </a:prstGeom>
          <a:noFill/>
          <a:ln w="9525">
            <a:noFill/>
            <a:miter lim="800000"/>
            <a:headEnd/>
            <a:tailEnd/>
          </a:ln>
        </p:spPr>
        <p:txBody>
          <a:bodyPr>
            <a:normAutofit fontScale="92500" lnSpcReduction="20000"/>
          </a:bodyPr>
          <a:lstStyle/>
          <a:p>
            <a:pPr marL="342900" indent="-342900" algn="justLow">
              <a:spcBef>
                <a:spcPct val="20000"/>
              </a:spcBef>
              <a:buFont typeface="Arial" pitchFamily="34" charset="0"/>
              <a:buNone/>
              <a:defRPr/>
            </a:pPr>
            <a:r>
              <a:rPr lang="ar-SA" sz="3200" dirty="0">
                <a:solidFill>
                  <a:srgbClr val="0E478A"/>
                </a:solidFill>
                <a:latin typeface="+mn-lt"/>
                <a:cs typeface="Arial" charset="0"/>
              </a:rPr>
              <a:t>عند اختيار مربع نص أو شكل أو </a:t>
            </a:r>
            <a:r>
              <a:rPr lang="en-US" sz="3200" dirty="0">
                <a:solidFill>
                  <a:srgbClr val="0E478A"/>
                </a:solidFill>
                <a:latin typeface="+mn-lt"/>
                <a:cs typeface="Arial" charset="0"/>
              </a:rPr>
              <a:t>WordArt</a:t>
            </a:r>
            <a:r>
              <a:rPr lang="ar-SA" sz="3200" dirty="0">
                <a:solidFill>
                  <a:srgbClr val="0E478A"/>
                </a:solidFill>
                <a:latin typeface="+mn-lt"/>
                <a:cs typeface="Arial" charset="0"/>
              </a:rPr>
              <a:t>، سترى </a:t>
            </a:r>
            <a:r>
              <a:rPr lang="ar-SA" sz="3200" dirty="0" err="1">
                <a:solidFill>
                  <a:srgbClr val="0E478A"/>
                </a:solidFill>
                <a:latin typeface="+mn-lt"/>
                <a:cs typeface="Arial" charset="0"/>
              </a:rPr>
              <a:t>تبويبة</a:t>
            </a:r>
            <a:r>
              <a:rPr lang="ar-SA" sz="3200" dirty="0">
                <a:solidFill>
                  <a:srgbClr val="0E478A"/>
                </a:solidFill>
                <a:latin typeface="+mn-lt"/>
                <a:cs typeface="Arial" charset="0"/>
              </a:rPr>
              <a:t> أدوات الرسم – تنسيق</a:t>
            </a: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endParaRPr lang="ar-JO" sz="28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2800" b="1" u="sng" dirty="0">
                <a:solidFill>
                  <a:srgbClr val="0E478A"/>
                </a:solidFill>
                <a:effectLst>
                  <a:outerShdw blurRad="31750" dist="25400" dir="5400000" algn="tl" rotWithShape="0">
                    <a:srgbClr val="000000">
                      <a:alpha val="25000"/>
                    </a:srgbClr>
                  </a:outerShdw>
                </a:effectLst>
                <a:latin typeface="+mj-lt"/>
                <a:ea typeface="+mj-ea"/>
                <a:cs typeface="+mj-cs"/>
              </a:rPr>
              <a:t>أدوات الجدول</a:t>
            </a:r>
            <a:endParaRPr lang="en-US" sz="28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3200" dirty="0">
                <a:solidFill>
                  <a:srgbClr val="0E478A"/>
                </a:solidFill>
                <a:latin typeface="+mn-lt"/>
                <a:cs typeface="Arial" charset="0"/>
              </a:rPr>
              <a:t>عند اختيار جدول معين، سترى </a:t>
            </a:r>
            <a:r>
              <a:rPr lang="ar-SA" sz="3200" dirty="0" err="1">
                <a:solidFill>
                  <a:srgbClr val="0E478A"/>
                </a:solidFill>
                <a:latin typeface="+mn-lt"/>
                <a:cs typeface="Arial" charset="0"/>
              </a:rPr>
              <a:t>تبويبتين</a:t>
            </a:r>
            <a:r>
              <a:rPr lang="ar-SA" sz="3200" dirty="0">
                <a:solidFill>
                  <a:srgbClr val="0E478A"/>
                </a:solidFill>
                <a:latin typeface="+mn-lt"/>
                <a:cs typeface="Arial" charset="0"/>
              </a:rPr>
              <a:t> </a:t>
            </a:r>
            <a:r>
              <a:rPr lang="ar-SA" sz="3200" dirty="0" err="1">
                <a:solidFill>
                  <a:srgbClr val="0E478A"/>
                </a:solidFill>
                <a:latin typeface="+mn-lt"/>
                <a:cs typeface="Arial" charset="0"/>
              </a:rPr>
              <a:t>انسياقيتين</a:t>
            </a:r>
            <a:r>
              <a:rPr lang="ar-SA" sz="3200" dirty="0">
                <a:solidFill>
                  <a:srgbClr val="0E478A"/>
                </a:solidFill>
                <a:latin typeface="+mn-lt"/>
                <a:cs typeface="Arial" charset="0"/>
              </a:rPr>
              <a:t> لأدوات الجدول: تصميم وتخطيط</a:t>
            </a: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endParaRPr lang="ar-JO" sz="3200" dirty="0">
              <a:solidFill>
                <a:srgbClr val="0E478A"/>
              </a:solidFill>
              <a:latin typeface="+mn-lt"/>
              <a:cs typeface="Arial" charset="0"/>
            </a:endParaRPr>
          </a:p>
        </p:txBody>
      </p:sp>
      <p:pic>
        <p:nvPicPr>
          <p:cNvPr id="60421" name="صورة 20"/>
          <p:cNvPicPr>
            <a:picLocks noChangeAspect="1" noChangeArrowheads="1"/>
          </p:cNvPicPr>
          <p:nvPr/>
        </p:nvPicPr>
        <p:blipFill>
          <a:blip r:embed="rId2"/>
          <a:srcRect/>
          <a:stretch>
            <a:fillRect/>
          </a:stretch>
        </p:blipFill>
        <p:spPr bwMode="auto">
          <a:xfrm>
            <a:off x="838200" y="2943225"/>
            <a:ext cx="8572500" cy="1095375"/>
          </a:xfrm>
          <a:prstGeom prst="rect">
            <a:avLst/>
          </a:prstGeom>
          <a:noFill/>
          <a:ln w="9525">
            <a:noFill/>
            <a:miter lim="800000"/>
            <a:headEnd/>
            <a:tailEnd/>
          </a:ln>
        </p:spPr>
      </p:pic>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عنصر نائب لرقم الشريحة 3"/>
          <p:cNvSpPr>
            <a:spLocks noGrp="1"/>
          </p:cNvSpPr>
          <p:nvPr>
            <p:ph type="sldNum" sz="quarter" idx="10"/>
          </p:nvPr>
        </p:nvSpPr>
        <p:spPr bwMode="auto">
          <a:noFill/>
          <a:ln>
            <a:miter lim="800000"/>
            <a:headEnd/>
            <a:tailEnd/>
          </a:ln>
        </p:spPr>
        <p:txBody>
          <a:bodyPr/>
          <a:lstStyle/>
          <a:p>
            <a:fld id="{96B5745D-1352-4663-A329-11F9ED430F96}" type="slidenum">
              <a:rPr lang="ar-SA" smtClean="0">
                <a:cs typeface="Arial" pitchFamily="34" charset="0"/>
              </a:rPr>
              <a:pPr/>
              <a:t>304</a:t>
            </a:fld>
            <a:endParaRPr lang="en-US" smtClean="0">
              <a:cs typeface="Arial" pitchFamily="34" charset="0"/>
            </a:endParaRPr>
          </a:p>
        </p:txBody>
      </p:sp>
      <p:sp>
        <p:nvSpPr>
          <p:cNvPr id="3" name="Title 1"/>
          <p:cNvSpPr txBox="1">
            <a:spLocks/>
          </p:cNvSpPr>
          <p:nvPr/>
        </p:nvSpPr>
        <p:spPr bwMode="auto">
          <a:xfrm>
            <a:off x="609600" y="381000"/>
            <a:ext cx="8610600" cy="685800"/>
          </a:xfrm>
          <a:prstGeom prst="rect">
            <a:avLst/>
          </a:prstGeom>
          <a:noFill/>
          <a:ln w="9525">
            <a:noFill/>
            <a:miter lim="800000"/>
            <a:headEnd/>
            <a:tailEnd/>
          </a:ln>
        </p:spPr>
        <p:txBody>
          <a:bodyPr anchor="ctr">
            <a:normAutofit/>
          </a:bodyPr>
          <a:lstStyle/>
          <a:p>
            <a:pPr algn="justLow">
              <a:defRPr/>
            </a:pPr>
            <a:r>
              <a:rPr lang="ar-SA" sz="2800" dirty="0">
                <a:solidFill>
                  <a:srgbClr val="81AA52"/>
                </a:solidFill>
                <a:latin typeface="+mj-lt"/>
                <a:ea typeface="+mj-ea"/>
                <a:cs typeface="Arial" charset="0"/>
              </a:rPr>
              <a:t>أدوات الصورة</a:t>
            </a:r>
          </a:p>
        </p:txBody>
      </p:sp>
      <p:sp>
        <p:nvSpPr>
          <p:cNvPr id="5" name="Subtitle 2"/>
          <p:cNvSpPr txBox="1">
            <a:spLocks/>
          </p:cNvSpPr>
          <p:nvPr/>
        </p:nvSpPr>
        <p:spPr bwMode="auto">
          <a:xfrm>
            <a:off x="685800" y="1600200"/>
            <a:ext cx="8610600" cy="40386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3200" dirty="0">
                <a:solidFill>
                  <a:srgbClr val="0E478A"/>
                </a:solidFill>
                <a:latin typeface="+mn-lt"/>
                <a:cs typeface="Arial" charset="0"/>
              </a:rPr>
              <a:t>تمنحك هذه </a:t>
            </a:r>
            <a:r>
              <a:rPr lang="ar-SA" sz="3200" dirty="0" err="1">
                <a:solidFill>
                  <a:srgbClr val="0E478A"/>
                </a:solidFill>
                <a:latin typeface="+mn-lt"/>
                <a:cs typeface="Arial" charset="0"/>
              </a:rPr>
              <a:t>التبويبة</a:t>
            </a:r>
            <a:r>
              <a:rPr lang="ar-SA" sz="3200" dirty="0">
                <a:solidFill>
                  <a:srgbClr val="0E478A"/>
                </a:solidFill>
                <a:latin typeface="+mn-lt"/>
                <a:cs typeface="Arial" charset="0"/>
              </a:rPr>
              <a:t> أدوات لإضافة تأثيرات إلى الصورة الخاصة بك، وتحديد نمط معين لها واقتصاصها وتغيير حجمها وأكثر من ذلك</a:t>
            </a: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r>
              <a:rPr lang="ar-SA" sz="3200" b="1" u="sng" dirty="0">
                <a:solidFill>
                  <a:srgbClr val="0E478A"/>
                </a:solidFill>
                <a:effectLst>
                  <a:outerShdw blurRad="31750" dist="25400" dir="5400000" algn="tl" rotWithShape="0">
                    <a:srgbClr val="000000">
                      <a:alpha val="25000"/>
                    </a:srgbClr>
                  </a:outerShdw>
                </a:effectLst>
                <a:latin typeface="+mj-lt"/>
                <a:ea typeface="+mj-ea"/>
                <a:cs typeface="+mj-cs"/>
              </a:rPr>
              <a:t>أدوات </a:t>
            </a:r>
            <a:r>
              <a:rPr lang="en-US" sz="3200" b="1" u="sng" dirty="0" err="1">
                <a:solidFill>
                  <a:srgbClr val="0E478A"/>
                </a:solidFill>
                <a:effectLst>
                  <a:outerShdw blurRad="31750" dist="25400" dir="5400000" algn="tl" rotWithShape="0">
                    <a:srgbClr val="000000">
                      <a:alpha val="25000"/>
                    </a:srgbClr>
                  </a:outerShdw>
                </a:effectLst>
                <a:latin typeface="+mj-lt"/>
                <a:ea typeface="+mj-ea"/>
                <a:cs typeface="+mj-cs"/>
              </a:rPr>
              <a:t>SmartArt</a:t>
            </a:r>
            <a:endParaRPr lang="ar-JO" sz="32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3200" dirty="0">
                <a:solidFill>
                  <a:srgbClr val="0E478A"/>
                </a:solidFill>
                <a:latin typeface="+mn-lt"/>
                <a:cs typeface="Arial" charset="0"/>
              </a:rPr>
              <a:t>تسمح </a:t>
            </a:r>
            <a:r>
              <a:rPr lang="ar-SA" sz="3200" dirty="0" err="1">
                <a:solidFill>
                  <a:srgbClr val="0E478A"/>
                </a:solidFill>
                <a:latin typeface="+mn-lt"/>
                <a:cs typeface="Arial" charset="0"/>
              </a:rPr>
              <a:t>لك</a:t>
            </a:r>
            <a:r>
              <a:rPr lang="ar-SA" sz="3200" dirty="0">
                <a:solidFill>
                  <a:srgbClr val="0E478A"/>
                </a:solidFill>
                <a:latin typeface="+mn-lt"/>
                <a:cs typeface="Arial" charset="0"/>
              </a:rPr>
              <a:t> </a:t>
            </a:r>
            <a:r>
              <a:rPr lang="ar-SA" sz="3200" dirty="0" err="1">
                <a:solidFill>
                  <a:srgbClr val="0E478A"/>
                </a:solidFill>
                <a:latin typeface="+mn-lt"/>
                <a:cs typeface="Arial" charset="0"/>
              </a:rPr>
              <a:t>تبويبة</a:t>
            </a:r>
            <a:r>
              <a:rPr lang="ar-SA" sz="3200" dirty="0">
                <a:solidFill>
                  <a:srgbClr val="0E478A"/>
                </a:solidFill>
                <a:latin typeface="+mn-lt"/>
                <a:cs typeface="Arial" charset="0"/>
              </a:rPr>
              <a:t> تصميم بتعديل الرسم البياني عن طريق إضافة أو تعديل الأشكال، أو تغيير التخطيط، أو تغيير النمط. يمكنك أيضاً إعادة تعيين الرسم أو تحويله باستخدام هذه </a:t>
            </a:r>
            <a:r>
              <a:rPr lang="ar-SA" sz="3200" dirty="0" err="1">
                <a:solidFill>
                  <a:srgbClr val="0E478A"/>
                </a:solidFill>
                <a:latin typeface="+mn-lt"/>
                <a:cs typeface="Arial" charset="0"/>
              </a:rPr>
              <a:t>التبويبة</a:t>
            </a:r>
            <a:endParaRPr lang="ar-SA" sz="3200" dirty="0">
              <a:solidFill>
                <a:srgbClr val="0E478A"/>
              </a:solidFill>
              <a:latin typeface="+mn-lt"/>
              <a:cs typeface="Arial" charset="0"/>
            </a:endParaRPr>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عنصر نائب لرقم الشريحة 3"/>
          <p:cNvSpPr>
            <a:spLocks noGrp="1"/>
          </p:cNvSpPr>
          <p:nvPr>
            <p:ph type="sldNum" sz="quarter" idx="10"/>
          </p:nvPr>
        </p:nvSpPr>
        <p:spPr bwMode="auto">
          <a:noFill/>
          <a:ln>
            <a:miter lim="800000"/>
            <a:headEnd/>
            <a:tailEnd/>
          </a:ln>
        </p:spPr>
        <p:txBody>
          <a:bodyPr/>
          <a:lstStyle/>
          <a:p>
            <a:fld id="{54FF2DCB-40FD-440F-BC49-875DBA3D6810}" type="slidenum">
              <a:rPr lang="ar-SA" smtClean="0">
                <a:cs typeface="Arial" pitchFamily="34" charset="0"/>
              </a:rPr>
              <a:pPr/>
              <a:t>305</a:t>
            </a:fld>
            <a:endParaRPr lang="en-US" smtClean="0">
              <a:cs typeface="Arial" pitchFamily="34" charset="0"/>
            </a:endParaRPr>
          </a:p>
        </p:txBody>
      </p:sp>
      <p:sp>
        <p:nvSpPr>
          <p:cNvPr id="5" name="Subtitle 2"/>
          <p:cNvSpPr txBox="1">
            <a:spLocks/>
          </p:cNvSpPr>
          <p:nvPr/>
        </p:nvSpPr>
        <p:spPr bwMode="auto">
          <a:xfrm>
            <a:off x="762000" y="1981200"/>
            <a:ext cx="8458200" cy="2362200"/>
          </a:xfrm>
          <a:prstGeom prst="rect">
            <a:avLst/>
          </a:prstGeom>
          <a:noFill/>
          <a:ln w="9525">
            <a:noFill/>
            <a:miter lim="800000"/>
            <a:headEnd/>
            <a:tailEnd/>
          </a:ln>
        </p:spPr>
        <p:txBody>
          <a:bodyPr>
            <a:normAutofit/>
          </a:bodyPr>
          <a:lstStyle/>
          <a:p>
            <a:pPr marL="342900" indent="-342900" algn="justLow">
              <a:spcBef>
                <a:spcPct val="20000"/>
              </a:spcBef>
              <a:buFont typeface="Arial" pitchFamily="34" charset="0"/>
              <a:buNone/>
              <a:defRPr/>
            </a:pPr>
            <a:r>
              <a:rPr lang="ar-SA" sz="3200" b="1" u="sng" dirty="0">
                <a:solidFill>
                  <a:srgbClr val="0E478A"/>
                </a:solidFill>
                <a:effectLst>
                  <a:outerShdw blurRad="31750" dist="25400" dir="5400000" algn="tl" rotWithShape="0">
                    <a:srgbClr val="000000">
                      <a:alpha val="25000"/>
                    </a:srgbClr>
                  </a:outerShdw>
                </a:effectLst>
                <a:latin typeface="+mj-lt"/>
                <a:ea typeface="+mj-ea"/>
                <a:cs typeface="+mj-cs"/>
              </a:rPr>
              <a:t>أدوات المخططات</a:t>
            </a:r>
            <a:endParaRPr lang="en-US" sz="3200" b="1" u="sng" dirty="0">
              <a:solidFill>
                <a:srgbClr val="0E478A"/>
              </a:solidFill>
              <a:effectLst>
                <a:outerShdw blurRad="31750" dist="25400" dir="5400000" algn="tl" rotWithShape="0">
                  <a:srgbClr val="000000">
                    <a:alpha val="25000"/>
                  </a:srgbClr>
                </a:outerShdw>
              </a:effectLst>
              <a:latin typeface="+mj-lt"/>
              <a:ea typeface="+mj-ea"/>
              <a:cs typeface="+mj-cs"/>
            </a:endParaRPr>
          </a:p>
          <a:p>
            <a:pPr marL="342900" indent="-342900" algn="justLow">
              <a:spcBef>
                <a:spcPct val="20000"/>
              </a:spcBef>
              <a:buFont typeface="Arial" pitchFamily="34" charset="0"/>
              <a:buNone/>
              <a:defRPr/>
            </a:pPr>
            <a:r>
              <a:rPr lang="ar-SA" sz="3200" dirty="0">
                <a:solidFill>
                  <a:srgbClr val="0E478A"/>
                </a:solidFill>
                <a:latin typeface="+mn-lt"/>
                <a:cs typeface="Arial" charset="0"/>
              </a:rPr>
              <a:t>عندما تقوم باختيار مخطط معين، سيتاح ثلاثة </a:t>
            </a:r>
            <a:r>
              <a:rPr lang="ar-SA" sz="3200" dirty="0" err="1">
                <a:solidFill>
                  <a:srgbClr val="0E478A"/>
                </a:solidFill>
                <a:latin typeface="+mn-lt"/>
                <a:cs typeface="Arial" charset="0"/>
              </a:rPr>
              <a:t>تبويبات</a:t>
            </a:r>
            <a:r>
              <a:rPr lang="ar-SA" sz="3200" dirty="0">
                <a:solidFill>
                  <a:srgbClr val="0E478A"/>
                </a:solidFill>
                <a:latin typeface="+mn-lt"/>
                <a:cs typeface="Arial" charset="0"/>
              </a:rPr>
              <a:t>. تسمح </a:t>
            </a:r>
            <a:r>
              <a:rPr lang="ar-SA" sz="3200" dirty="0" err="1">
                <a:solidFill>
                  <a:srgbClr val="0E478A"/>
                </a:solidFill>
                <a:latin typeface="+mn-lt"/>
                <a:cs typeface="Arial" charset="0"/>
              </a:rPr>
              <a:t>لك</a:t>
            </a:r>
            <a:r>
              <a:rPr lang="ar-SA" sz="3200" dirty="0">
                <a:solidFill>
                  <a:srgbClr val="0E478A"/>
                </a:solidFill>
                <a:latin typeface="+mn-lt"/>
                <a:cs typeface="Arial" charset="0"/>
              </a:rPr>
              <a:t> </a:t>
            </a:r>
            <a:r>
              <a:rPr lang="ar-SA" sz="3200" dirty="0" err="1">
                <a:solidFill>
                  <a:srgbClr val="0E478A"/>
                </a:solidFill>
                <a:latin typeface="+mn-lt"/>
                <a:cs typeface="Arial" charset="0"/>
              </a:rPr>
              <a:t>التبويبة</a:t>
            </a:r>
            <a:r>
              <a:rPr lang="ar-SA" sz="3200" dirty="0">
                <a:solidFill>
                  <a:srgbClr val="0E478A"/>
                </a:solidFill>
                <a:latin typeface="+mn-lt"/>
                <a:cs typeface="Arial" charset="0"/>
              </a:rPr>
              <a:t> الأولى، تصميم، اختيار نوع ونمط المخطط بالإضافة إلى البيانات</a:t>
            </a: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endParaRPr lang="ar-JO" sz="3200" dirty="0">
              <a:solidFill>
                <a:srgbClr val="0E478A"/>
              </a:solidFill>
              <a:latin typeface="+mn-lt"/>
              <a:cs typeface="Arial" charset="0"/>
            </a:endParaRPr>
          </a:p>
        </p:txBody>
      </p:sp>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8"/>
            <a:ext cx="8877300" cy="1752600"/>
          </a:xfrm>
          <a:prstGeom prst="rect">
            <a:avLst/>
          </a:prstGeom>
          <a:noFill/>
          <a:ln w="9525">
            <a:noFill/>
            <a:miter lim="800000"/>
            <a:headEnd/>
            <a:tailEnd/>
          </a:ln>
        </p:spPr>
        <p:txBody>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JO"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مايكروسوفت وورد </a:t>
            </a: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14340" name="Slide Number Placeholder 2"/>
          <p:cNvSpPr>
            <a:spLocks noGrp="1"/>
          </p:cNvSpPr>
          <p:nvPr>
            <p:ph type="sldNum" sz="quarter" idx="10"/>
          </p:nvPr>
        </p:nvSpPr>
        <p:spPr bwMode="auto">
          <a:noFill/>
          <a:ln>
            <a:miter lim="800000"/>
            <a:headEnd/>
            <a:tailEnd/>
          </a:ln>
        </p:spPr>
        <p:txBody>
          <a:bodyPr/>
          <a:lstStyle/>
          <a:p>
            <a:fld id="{3D2A8C39-EABD-4873-9AD7-C6E88D468FA9}" type="slidenum">
              <a:rPr lang="ar-SA" smtClean="0">
                <a:cs typeface="Arial" pitchFamily="34" charset="0"/>
              </a:rPr>
              <a:pPr/>
              <a:t>306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a:spLocks noGrp="1"/>
          </p:cNvSpPr>
          <p:nvPr>
            <p:ph type="sldNum" sz="quarter" idx="10"/>
          </p:nvPr>
        </p:nvSpPr>
        <p:spPr bwMode="auto">
          <a:noFill/>
          <a:ln>
            <a:miter lim="800000"/>
            <a:headEnd/>
            <a:tailEnd/>
          </a:ln>
        </p:spPr>
        <p:txBody>
          <a:bodyPr/>
          <a:lstStyle/>
          <a:p>
            <a:fld id="{115EC652-77D0-4C67-8175-D4576786ED94}" type="slidenum">
              <a:rPr lang="ar-SA" smtClean="0">
                <a:cs typeface="Arial" pitchFamily="34" charset="0"/>
              </a:rPr>
              <a:pPr/>
              <a:t>307</a:t>
            </a:fld>
            <a:endParaRPr lang="en-US" smtClean="0">
              <a:cs typeface="Arial" pitchFamily="34" charset="0"/>
            </a:endParaRPr>
          </a:p>
        </p:txBody>
      </p:sp>
      <p:sp>
        <p:nvSpPr>
          <p:cNvPr id="3" name="Title 1"/>
          <p:cNvSpPr txBox="1">
            <a:spLocks/>
          </p:cNvSpPr>
          <p:nvPr/>
        </p:nvSpPr>
        <p:spPr bwMode="auto">
          <a:xfrm>
            <a:off x="990600" y="228600"/>
            <a:ext cx="7772400" cy="838200"/>
          </a:xfrm>
          <a:prstGeom prst="rect">
            <a:avLst/>
          </a:prstGeom>
          <a:noFill/>
          <a:ln w="9525">
            <a:noFill/>
            <a:miter lim="800000"/>
            <a:headEnd/>
            <a:tailEnd/>
          </a:ln>
        </p:spPr>
        <p:txBody>
          <a:bodyPr anchor="ctr"/>
          <a:lstStyle/>
          <a:p>
            <a:pPr fontAlgn="auto">
              <a:spcAft>
                <a:spcPts val="0"/>
              </a:spcAft>
              <a:defRPr/>
            </a:pPr>
            <a:r>
              <a:rPr lang="ar-JO" sz="4400" dirty="0">
                <a:solidFill>
                  <a:srgbClr val="81AA52"/>
                </a:solidFill>
                <a:latin typeface="+mj-lt"/>
                <a:ea typeface="+mj-ea"/>
                <a:cs typeface="Arial" charset="0"/>
              </a:rPr>
              <a:t>البداية</a:t>
            </a:r>
            <a:endParaRPr lang="ar-SA" sz="4400" dirty="0">
              <a:solidFill>
                <a:srgbClr val="81AA52"/>
              </a:solidFill>
              <a:latin typeface="+mj-lt"/>
              <a:ea typeface="+mj-ea"/>
              <a:cs typeface="Arial" charset="0"/>
            </a:endParaRPr>
          </a:p>
        </p:txBody>
      </p:sp>
      <p:sp>
        <p:nvSpPr>
          <p:cNvPr id="5" name="Subtitle 2"/>
          <p:cNvSpPr txBox="1">
            <a:spLocks/>
          </p:cNvSpPr>
          <p:nvPr/>
        </p:nvSpPr>
        <p:spPr bwMode="auto">
          <a:xfrm>
            <a:off x="685800" y="1600200"/>
            <a:ext cx="8153400" cy="4114800"/>
          </a:xfrm>
          <a:prstGeom prst="rect">
            <a:avLst/>
          </a:prstGeom>
          <a:noFill/>
          <a:ln w="9525">
            <a:noFill/>
            <a:miter lim="800000"/>
            <a:headEnd/>
            <a:tailEnd/>
          </a:ln>
        </p:spPr>
        <p:txBody>
          <a:bodyPr/>
          <a:lstStyle/>
          <a:p>
            <a:pPr marL="342900" indent="-342900">
              <a:spcBef>
                <a:spcPct val="20000"/>
              </a:spcBef>
              <a:buFont typeface="Arial" pitchFamily="34" charset="0"/>
              <a:buChar char="•"/>
              <a:defRPr/>
            </a:pPr>
            <a:r>
              <a:rPr lang="ar-JO" sz="3200" dirty="0">
                <a:solidFill>
                  <a:srgbClr val="0E478A"/>
                </a:solidFill>
                <a:latin typeface="+mn-lt"/>
                <a:cs typeface="Arial" charset="0"/>
              </a:rPr>
              <a:t> ما هو معالج النصوص "وورد" في مايكروسوفت أوفيس 2010 </a:t>
            </a:r>
            <a:endParaRPr lang="en-US" sz="3200" dirty="0">
              <a:solidFill>
                <a:srgbClr val="0E478A"/>
              </a:solidFill>
              <a:latin typeface="+mn-lt"/>
            </a:endParaRPr>
          </a:p>
          <a:p>
            <a:pPr marL="342900" indent="-342900">
              <a:spcBef>
                <a:spcPct val="20000"/>
              </a:spcBef>
              <a:buFont typeface="Arial" pitchFamily="34" charset="0"/>
              <a:buChar char="•"/>
              <a:defRPr/>
            </a:pPr>
            <a:r>
              <a:rPr lang="ar-JO" sz="3200" dirty="0">
                <a:solidFill>
                  <a:srgbClr val="0E478A"/>
                </a:solidFill>
                <a:latin typeface="+mn-lt"/>
                <a:cs typeface="Arial" charset="0"/>
              </a:rPr>
              <a:t> ما هو الجديد في معالج النصوص "وورد" في مايكروسوفت أوفيس 2010 </a:t>
            </a:r>
          </a:p>
          <a:p>
            <a:pPr marL="342900" indent="-342900">
              <a:spcBef>
                <a:spcPct val="20000"/>
              </a:spcBef>
              <a:buFont typeface="Arial" pitchFamily="34" charset="0"/>
              <a:buChar char="•"/>
              <a:defRPr/>
            </a:pPr>
            <a:r>
              <a:rPr lang="ar-JO" sz="3200" dirty="0">
                <a:solidFill>
                  <a:srgbClr val="0E478A"/>
                </a:solidFill>
                <a:latin typeface="+mn-lt"/>
                <a:cs typeface="Arial" charset="0"/>
              </a:rPr>
              <a:t>بدء تشغيل معالج النصوص "وورد" </a:t>
            </a:r>
            <a:endParaRPr lang="en-US" sz="3200" dirty="0">
              <a:solidFill>
                <a:srgbClr val="0E478A"/>
              </a:solidFill>
              <a:latin typeface="+mn-lt"/>
            </a:endParaRPr>
          </a:p>
          <a:p>
            <a:pPr marL="342900" indent="-342900">
              <a:spcBef>
                <a:spcPct val="20000"/>
              </a:spcBef>
              <a:buFont typeface="Arial" pitchFamily="34" charset="0"/>
              <a:buChar char="•"/>
              <a:defRPr/>
            </a:pPr>
            <a:r>
              <a:rPr lang="ar-JO" sz="3200" dirty="0">
                <a:solidFill>
                  <a:srgbClr val="0E478A"/>
                </a:solidFill>
                <a:latin typeface="+mn-lt"/>
                <a:cs typeface="Arial" charset="0"/>
              </a:rPr>
              <a:t>إغلاق معالج النصوص "وورد" </a:t>
            </a:r>
            <a:endParaRPr lang="en-US" sz="3200" dirty="0">
              <a:solidFill>
                <a:srgbClr val="0E478A"/>
              </a:solidFill>
              <a:latin typeface="+mn-lt"/>
            </a:endParaRPr>
          </a:p>
          <a:p>
            <a:pPr marL="342900" indent="-342900">
              <a:spcBef>
                <a:spcPct val="20000"/>
              </a:spcBef>
              <a:buFont typeface="Arial" pitchFamily="34" charset="0"/>
              <a:buChar char="•"/>
              <a:defRPr/>
            </a:pPr>
            <a:r>
              <a:rPr lang="ar-JO" sz="3200" dirty="0">
                <a:solidFill>
                  <a:srgbClr val="0E478A"/>
                </a:solidFill>
                <a:latin typeface="+mn-lt"/>
                <a:cs typeface="Arial" charset="0"/>
              </a:rPr>
              <a:t>التفاعل مع معالج النصوص "وورد" </a:t>
            </a:r>
            <a:endParaRPr lang="ar-SA" sz="3200" dirty="0">
              <a:solidFill>
                <a:srgbClr val="0E478A"/>
              </a:solidFill>
              <a:latin typeface="+mn-lt"/>
              <a:cs typeface="Arial" charset="0"/>
            </a:endParaRPr>
          </a:p>
        </p:txBody>
      </p:sp>
    </p:spTree>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10"/>
          </p:nvPr>
        </p:nvSpPr>
        <p:spPr bwMode="auto">
          <a:noFill/>
          <a:ln>
            <a:miter lim="800000"/>
            <a:headEnd/>
            <a:tailEnd/>
          </a:ln>
        </p:spPr>
        <p:txBody>
          <a:bodyPr/>
          <a:lstStyle/>
          <a:p>
            <a:fld id="{33C490FF-71E9-4525-A317-A19BF3B68F65}" type="slidenum">
              <a:rPr lang="ar-SA" smtClean="0">
                <a:cs typeface="Arial" pitchFamily="34" charset="0"/>
              </a:rPr>
              <a:pPr/>
              <a:t>308</a:t>
            </a:fld>
            <a:endParaRPr lang="en-US" smtClean="0">
              <a:cs typeface="Arial" pitchFamily="34" charset="0"/>
            </a:endParaRPr>
          </a:p>
        </p:txBody>
      </p:sp>
      <p:sp>
        <p:nvSpPr>
          <p:cNvPr id="3" name="Title 1"/>
          <p:cNvSpPr txBox="1">
            <a:spLocks/>
          </p:cNvSpPr>
          <p:nvPr/>
        </p:nvSpPr>
        <p:spPr bwMode="auto">
          <a:xfrm>
            <a:off x="1066800" y="152400"/>
            <a:ext cx="7772400" cy="1371600"/>
          </a:xfrm>
          <a:prstGeom prst="rect">
            <a:avLst/>
          </a:prstGeom>
          <a:noFill/>
          <a:ln w="9525">
            <a:noFill/>
            <a:miter lim="800000"/>
            <a:headEnd/>
            <a:tailEnd/>
          </a:ln>
        </p:spPr>
        <p:txBody>
          <a:bodyPr anchor="ctr"/>
          <a:lstStyle/>
          <a:p>
            <a:pPr algn="ctr" fontAlgn="auto">
              <a:spcAft>
                <a:spcPts val="0"/>
              </a:spcAft>
              <a:defRPr/>
            </a:pPr>
            <a:r>
              <a:rPr lang="en-US" sz="3200" dirty="0">
                <a:solidFill>
                  <a:srgbClr val="81AA52"/>
                </a:solidFill>
                <a:latin typeface="+mj-lt"/>
                <a:ea typeface="+mj-ea"/>
                <a:cs typeface="Arial" charset="0"/>
              </a:rPr>
              <a:t> </a:t>
            </a:r>
            <a:r>
              <a:rPr lang="ar-SA" sz="3200" dirty="0">
                <a:solidFill>
                  <a:srgbClr val="81AA52"/>
                </a:solidFill>
                <a:latin typeface="+mj-lt"/>
                <a:ea typeface="+mj-ea"/>
                <a:cs typeface="Arial" charset="0"/>
              </a:rPr>
              <a:t>التعرف على معالج النصوص "وورد" في مايكروسوفت أوفيس 2010 </a:t>
            </a:r>
          </a:p>
        </p:txBody>
      </p:sp>
      <p:sp>
        <p:nvSpPr>
          <p:cNvPr id="5" name="Subtitle 2"/>
          <p:cNvSpPr txBox="1">
            <a:spLocks/>
          </p:cNvSpPr>
          <p:nvPr/>
        </p:nvSpPr>
        <p:spPr bwMode="auto">
          <a:xfrm>
            <a:off x="685800" y="1905000"/>
            <a:ext cx="7772400" cy="41148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سنتعلم في هذا الدرس كيفية فتح معالج النصوص مايكروسوفت وورد وما هي أجزاء واجهة الاستخدام الأساسية وكيفية التفاعل مع العناصر والأوامر في معالج النصوص مايكروسوفت وورد وكيفية إغلاق البرنامج عند الانتهاء من استخدامه. </a:t>
            </a:r>
            <a:endParaRPr lang="en-US" sz="3200" dirty="0">
              <a:solidFill>
                <a:srgbClr val="0E478A"/>
              </a:solidFill>
              <a:latin typeface="+mn-lt"/>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spTree>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رقم الشريحة 3"/>
          <p:cNvSpPr>
            <a:spLocks noGrp="1"/>
          </p:cNvSpPr>
          <p:nvPr>
            <p:ph type="sldNum" sz="quarter" idx="10"/>
          </p:nvPr>
        </p:nvSpPr>
        <p:spPr bwMode="auto">
          <a:noFill/>
          <a:ln>
            <a:miter lim="800000"/>
            <a:headEnd/>
            <a:tailEnd/>
          </a:ln>
        </p:spPr>
        <p:txBody>
          <a:bodyPr/>
          <a:lstStyle/>
          <a:p>
            <a:fld id="{64DC3474-EE76-4E26-B545-FEF8372E4F1D}" type="slidenum">
              <a:rPr lang="ar-SA" smtClean="0">
                <a:cs typeface="Arial" pitchFamily="34" charset="0"/>
              </a:rPr>
              <a:pPr/>
              <a:t>309</a:t>
            </a:fld>
            <a:endParaRPr lang="en-US" smtClean="0">
              <a:cs typeface="Arial" pitchFamily="34" charset="0"/>
            </a:endParaRPr>
          </a:p>
        </p:txBody>
      </p:sp>
      <p:sp>
        <p:nvSpPr>
          <p:cNvPr id="5" name="Title 1"/>
          <p:cNvSpPr txBox="1">
            <a:spLocks/>
          </p:cNvSpPr>
          <p:nvPr/>
        </p:nvSpPr>
        <p:spPr bwMode="auto">
          <a:xfrm>
            <a:off x="685800" y="152400"/>
            <a:ext cx="7772400" cy="687388"/>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ما هو معالج النصوص "وورد" في مايكروسوفت أوفيس 2010 ؟</a:t>
            </a:r>
            <a:endParaRPr lang="ar-SA" sz="2800" dirty="0">
              <a:solidFill>
                <a:srgbClr val="81AA52"/>
              </a:solidFill>
              <a:latin typeface="+mj-lt"/>
              <a:ea typeface="+mj-ea"/>
              <a:cs typeface="Arial" charset="0"/>
            </a:endParaRPr>
          </a:p>
        </p:txBody>
      </p:sp>
      <p:sp>
        <p:nvSpPr>
          <p:cNvPr id="6" name="Subtitle 2"/>
          <p:cNvSpPr txBox="1">
            <a:spLocks/>
          </p:cNvSpPr>
          <p:nvPr/>
        </p:nvSpPr>
        <p:spPr bwMode="auto">
          <a:xfrm>
            <a:off x="685800" y="1676400"/>
            <a:ext cx="8534400" cy="48006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2800" dirty="0">
                <a:solidFill>
                  <a:srgbClr val="0E478A"/>
                </a:solidFill>
                <a:latin typeface="+mn-lt"/>
                <a:cs typeface="Arial" charset="0"/>
              </a:rPr>
              <a:t>معالج النصوص "وورد" في مايكروسوفت أوفيس 2010 هو الإصدار الرابع عشر لبرنامج معالجة النصوص القوي من مايكروسوفت. </a:t>
            </a:r>
          </a:p>
          <a:p>
            <a:pPr marL="342900" indent="-342900" algn="justLow">
              <a:spcBef>
                <a:spcPct val="20000"/>
              </a:spcBef>
              <a:buFont typeface="Arial" pitchFamily="34" charset="0"/>
              <a:buNone/>
              <a:defRPr/>
            </a:pPr>
            <a:r>
              <a:rPr lang="ar-JO" sz="2800" dirty="0">
                <a:solidFill>
                  <a:srgbClr val="0E478A"/>
                </a:solidFill>
                <a:latin typeface="+mn-lt"/>
                <a:cs typeface="Arial" charset="0"/>
              </a:rPr>
              <a:t>ويمكنك من خلال هذا البرنامج إنشاء مستندات ذات مظهر مهني ومن أي نوع تقريبا. ويمكنك أيضا إضافة الجداول والمخططات والنص المزخرف والأشكال والصور وأكثر من ذلك. والأفضل من كل ذلك، فإن واجهة برنامج معالج النصوص "وورد" 2010 بسيطة وبديهية وقابلة للتخصيص مما يجعل إنشاء المستندات أمرا غاية في السهولة.</a:t>
            </a:r>
            <a:endParaRPr lang="en-US" sz="2800" dirty="0">
              <a:solidFill>
                <a:srgbClr val="0E478A"/>
              </a:solidFill>
              <a:latin typeface="+mn-lt"/>
            </a:endParaRPr>
          </a:p>
          <a:p>
            <a:pPr marL="342900" indent="-342900" algn="justLow">
              <a:spcBef>
                <a:spcPct val="20000"/>
              </a:spcBef>
              <a:buFont typeface="Arial" pitchFamily="34" charset="0"/>
              <a:buNone/>
              <a:defRPr/>
            </a:pPr>
            <a:endParaRPr lang="ar-SA" sz="2800" dirty="0">
              <a:solidFill>
                <a:srgbClr val="0E478A"/>
              </a:solidFill>
              <a:latin typeface="+mn-lt"/>
              <a:cs typeface="Arial" charset="0"/>
            </a:endParaRPr>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3"/>
          <p:cNvSpPr>
            <a:spLocks noGrp="1"/>
          </p:cNvSpPr>
          <p:nvPr>
            <p:ph type="sldNum" sz="quarter" idx="10"/>
          </p:nvPr>
        </p:nvSpPr>
        <p:spPr bwMode="auto">
          <a:noFill/>
          <a:ln>
            <a:miter lim="800000"/>
            <a:headEnd/>
            <a:tailEnd/>
          </a:ln>
        </p:spPr>
        <p:txBody>
          <a:bodyPr/>
          <a:lstStyle/>
          <a:p>
            <a:fld id="{6556B5FC-CAFA-4399-886A-69EBCA17B3E2}" type="slidenum">
              <a:rPr lang="ar-SA" smtClean="0">
                <a:cs typeface="Arial" pitchFamily="34" charset="0"/>
              </a:rPr>
              <a:pPr/>
              <a:t>310</a:t>
            </a:fld>
            <a:endParaRPr lang="en-US" smtClean="0">
              <a:cs typeface="Arial" pitchFamily="34" charset="0"/>
            </a:endParaRPr>
          </a:p>
        </p:txBody>
      </p:sp>
      <p:sp>
        <p:nvSpPr>
          <p:cNvPr id="5" name="Title 1"/>
          <p:cNvSpPr txBox="1">
            <a:spLocks/>
          </p:cNvSpPr>
          <p:nvPr/>
        </p:nvSpPr>
        <p:spPr bwMode="auto">
          <a:xfrm>
            <a:off x="1066800" y="228600"/>
            <a:ext cx="7772400" cy="1012825"/>
          </a:xfrm>
          <a:prstGeom prst="rect">
            <a:avLst/>
          </a:prstGeom>
          <a:noFill/>
          <a:ln w="9525">
            <a:noFill/>
            <a:miter lim="800000"/>
            <a:headEnd/>
            <a:tailEnd/>
          </a:ln>
        </p:spPr>
        <p:txBody>
          <a:bodyPr anchor="ctr"/>
          <a:lstStyle/>
          <a:p>
            <a:pPr algn="l" fontAlgn="auto">
              <a:spcAft>
                <a:spcPts val="0"/>
              </a:spcAft>
              <a:defRPr/>
            </a:pPr>
            <a:r>
              <a:rPr lang="ar-JO" sz="2400" dirty="0">
                <a:solidFill>
                  <a:srgbClr val="81AA52"/>
                </a:solidFill>
                <a:latin typeface="+mj-lt"/>
                <a:ea typeface="+mj-ea"/>
                <a:cs typeface="Arial" charset="0"/>
              </a:rPr>
              <a:t>ما هو الجديد في معالج النصوص "وورد" في مايكروسوفت 2010 ؟</a:t>
            </a:r>
            <a:endParaRPr lang="ar-SA" sz="2400" dirty="0">
              <a:solidFill>
                <a:srgbClr val="81AA52"/>
              </a:solidFill>
              <a:latin typeface="+mj-lt"/>
              <a:ea typeface="+mj-ea"/>
              <a:cs typeface="Arial" charset="0"/>
            </a:endParaRPr>
          </a:p>
        </p:txBody>
      </p:sp>
      <p:sp>
        <p:nvSpPr>
          <p:cNvPr id="6" name="Subtitle 2"/>
          <p:cNvSpPr txBox="1">
            <a:spLocks/>
          </p:cNvSpPr>
          <p:nvPr/>
        </p:nvSpPr>
        <p:spPr bwMode="auto">
          <a:xfrm>
            <a:off x="1371600" y="1371600"/>
            <a:ext cx="7620000" cy="4648200"/>
          </a:xfrm>
          <a:prstGeom prst="rect">
            <a:avLst/>
          </a:prstGeom>
          <a:noFill/>
          <a:ln w="9525">
            <a:noFill/>
            <a:miter lim="800000"/>
            <a:headEnd/>
            <a:tailEnd/>
          </a:ln>
        </p:spPr>
        <p:txBody>
          <a:bodyPr/>
          <a:lstStyle/>
          <a:p>
            <a:pPr marL="342900" indent="-342900">
              <a:spcBef>
                <a:spcPct val="20000"/>
              </a:spcBef>
              <a:buFont typeface="Arial" pitchFamily="34" charset="0"/>
              <a:buNone/>
              <a:defRPr/>
            </a:pPr>
            <a:r>
              <a:rPr lang="ar-JO" sz="3200" dirty="0">
                <a:solidFill>
                  <a:srgbClr val="0E478A"/>
                </a:solidFill>
                <a:latin typeface="+mn-lt"/>
                <a:cs typeface="Arial" charset="0"/>
              </a:rPr>
              <a:t>لا يستخدم معالج النصوص "وورد" 2010 القوائم الاعتيادية التي من الممكن أن تكون مألوفة بالنسبة </a:t>
            </a:r>
            <a:r>
              <a:rPr lang="ar-JO" sz="3200" dirty="0" err="1">
                <a:solidFill>
                  <a:srgbClr val="0E478A"/>
                </a:solidFill>
                <a:latin typeface="+mn-lt"/>
                <a:cs typeface="Arial" charset="0"/>
              </a:rPr>
              <a:t>لك</a:t>
            </a:r>
            <a:r>
              <a:rPr lang="ar-JO" sz="3200" dirty="0">
                <a:solidFill>
                  <a:srgbClr val="0E478A"/>
                </a:solidFill>
                <a:latin typeface="+mn-lt"/>
                <a:cs typeface="Arial" charset="0"/>
              </a:rPr>
              <a:t>. وبدلا من ذلك، يستخدم معالج النصوص "وورد" نظام التبويب يصنف الأوامر المتشابهة في الأعلى.</a:t>
            </a:r>
          </a:p>
          <a:p>
            <a:pPr marL="342900" indent="-342900">
              <a:spcBef>
                <a:spcPct val="20000"/>
              </a:spcBef>
              <a:buFont typeface="Arial" pitchFamily="34" charset="0"/>
              <a:buNone/>
              <a:defRPr/>
            </a:pPr>
            <a:endParaRPr lang="ar-SA" sz="3200" dirty="0">
              <a:solidFill>
                <a:srgbClr val="0E478A"/>
              </a:solidFill>
              <a:latin typeface="+mn-lt"/>
              <a:cs typeface="Arial" charset="0"/>
            </a:endParaRPr>
          </a:p>
        </p:txBody>
      </p:sp>
      <p:pic>
        <p:nvPicPr>
          <p:cNvPr id="18437" name="صورة 137"/>
          <p:cNvPicPr>
            <a:picLocks noChangeAspect="1" noChangeArrowheads="1"/>
          </p:cNvPicPr>
          <p:nvPr/>
        </p:nvPicPr>
        <p:blipFill>
          <a:blip r:embed="rId2"/>
          <a:srcRect/>
          <a:stretch>
            <a:fillRect/>
          </a:stretch>
        </p:blipFill>
        <p:spPr bwMode="auto">
          <a:xfrm>
            <a:off x="838200" y="3886200"/>
            <a:ext cx="7467600" cy="2209800"/>
          </a:xfrm>
          <a:prstGeom prst="rect">
            <a:avLst/>
          </a:prstGeom>
          <a:noFill/>
          <a:ln w="9525">
            <a:noFill/>
            <a:miter lim="800000"/>
            <a:headEnd/>
            <a:tailEnd/>
          </a:ln>
        </p:spPr>
      </p:pic>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رقم الشريحة 3"/>
          <p:cNvSpPr>
            <a:spLocks noGrp="1"/>
          </p:cNvSpPr>
          <p:nvPr>
            <p:ph type="sldNum" sz="quarter" idx="10"/>
          </p:nvPr>
        </p:nvSpPr>
        <p:spPr bwMode="auto">
          <a:noFill/>
          <a:ln>
            <a:miter lim="800000"/>
            <a:headEnd/>
            <a:tailEnd/>
          </a:ln>
        </p:spPr>
        <p:txBody>
          <a:bodyPr/>
          <a:lstStyle/>
          <a:p>
            <a:fld id="{BEBE6BDA-F7BB-4D02-9E57-B5A43DEA2BB1}" type="slidenum">
              <a:rPr lang="ar-SA" smtClean="0">
                <a:cs typeface="Arial" pitchFamily="34" charset="0"/>
              </a:rPr>
              <a:pPr/>
              <a:t>311</a:t>
            </a:fld>
            <a:endParaRPr lang="en-US" smtClean="0">
              <a:cs typeface="Arial" pitchFamily="34" charset="0"/>
            </a:endParaRPr>
          </a:p>
        </p:txBody>
      </p:sp>
      <p:sp>
        <p:nvSpPr>
          <p:cNvPr id="5" name="Title 1"/>
          <p:cNvSpPr txBox="1">
            <a:spLocks/>
          </p:cNvSpPr>
          <p:nvPr/>
        </p:nvSpPr>
        <p:spPr bwMode="auto">
          <a:xfrm>
            <a:off x="762000" y="152400"/>
            <a:ext cx="7772400" cy="860425"/>
          </a:xfrm>
          <a:prstGeom prst="rect">
            <a:avLst/>
          </a:prstGeom>
          <a:noFill/>
          <a:ln w="9525">
            <a:noFill/>
            <a:miter lim="800000"/>
            <a:headEnd/>
            <a:tailEnd/>
          </a:ln>
        </p:spPr>
        <p:txBody>
          <a:bodyPr anchor="ctr"/>
          <a:lstStyle/>
          <a:p>
            <a:pPr fontAlgn="auto">
              <a:spcAft>
                <a:spcPts val="0"/>
              </a:spcAft>
              <a:defRPr/>
            </a:pPr>
            <a:r>
              <a:rPr lang="ar-JO" sz="2800" dirty="0">
                <a:solidFill>
                  <a:srgbClr val="81AA52"/>
                </a:solidFill>
                <a:latin typeface="+mj-lt"/>
                <a:ea typeface="+mj-ea"/>
                <a:cs typeface="Arial" charset="0"/>
              </a:rPr>
              <a:t>بدء تشغيل برنامج معالج النصوص "وورد" </a:t>
            </a:r>
            <a:endParaRPr lang="ar-SA" sz="2800" dirty="0">
              <a:solidFill>
                <a:srgbClr val="81AA52"/>
              </a:solidFill>
              <a:latin typeface="+mj-lt"/>
              <a:ea typeface="+mj-ea"/>
              <a:cs typeface="Arial" charset="0"/>
            </a:endParaRPr>
          </a:p>
        </p:txBody>
      </p:sp>
      <p:sp>
        <p:nvSpPr>
          <p:cNvPr id="6" name="Subtitle 2"/>
          <p:cNvSpPr txBox="1">
            <a:spLocks/>
          </p:cNvSpPr>
          <p:nvPr/>
        </p:nvSpPr>
        <p:spPr bwMode="auto">
          <a:xfrm>
            <a:off x="609600" y="1371600"/>
            <a:ext cx="8001000" cy="2133600"/>
          </a:xfrm>
          <a:prstGeom prst="rect">
            <a:avLst/>
          </a:prstGeom>
          <a:noFill/>
          <a:ln w="9525">
            <a:noFill/>
            <a:miter lim="800000"/>
            <a:headEnd/>
            <a:tailEnd/>
          </a:ln>
        </p:spPr>
        <p:txBody>
          <a:bodyPr>
            <a:normAutofit fontScale="92500" lnSpcReduction="20000"/>
          </a:bodyPr>
          <a:lstStyle/>
          <a:p>
            <a:pPr marL="342900" indent="-342900" algn="justLow">
              <a:lnSpc>
                <a:spcPct val="90000"/>
              </a:lnSpc>
              <a:spcBef>
                <a:spcPct val="20000"/>
              </a:spcBef>
              <a:buFont typeface="Arial" pitchFamily="34" charset="0"/>
              <a:buNone/>
              <a:defRPr/>
            </a:pPr>
            <a:r>
              <a:rPr lang="ar-JO" sz="3200" dirty="0">
                <a:solidFill>
                  <a:srgbClr val="0E478A"/>
                </a:solidFill>
                <a:latin typeface="+mn-lt"/>
                <a:cs typeface="Arial" charset="0"/>
              </a:rPr>
              <a:t>لتشغيل برنامج معالج النصوص "وورد" في مايكروسوفت أوفيس 2010، أُنقر على قائمة ابدأ وقم بوضع المؤشر على كافة البرامج. ينبغي أن ترى مجلد مايكروسوفت أوفيس داخل قائمة ابدأ. قم بالتأشير عليه باستخدام </a:t>
            </a:r>
            <a:r>
              <a:rPr lang="ar-JO" sz="3200" dirty="0" err="1">
                <a:solidFill>
                  <a:srgbClr val="0E478A"/>
                </a:solidFill>
                <a:latin typeface="+mn-lt"/>
                <a:cs typeface="Arial" charset="0"/>
              </a:rPr>
              <a:t>الماوس</a:t>
            </a:r>
            <a:r>
              <a:rPr lang="ar-JO" sz="3200" dirty="0">
                <a:solidFill>
                  <a:srgbClr val="0E478A"/>
                </a:solidFill>
                <a:latin typeface="+mn-lt"/>
                <a:cs typeface="Arial" charset="0"/>
              </a:rPr>
              <a:t> لعرض القائمة الفرعية، ثم اضغط على معالج النصوص "وورد" في مايكروسوفت أوفيس 2010.</a:t>
            </a:r>
            <a:endParaRPr lang="en-US" sz="3200" dirty="0">
              <a:solidFill>
                <a:srgbClr val="0E478A"/>
              </a:solidFill>
              <a:latin typeface="+mn-lt"/>
            </a:endParaRPr>
          </a:p>
          <a:p>
            <a:pPr marL="342900" indent="-342900" algn="justLow">
              <a:lnSpc>
                <a:spcPct val="90000"/>
              </a:lnSpc>
              <a:spcBef>
                <a:spcPct val="20000"/>
              </a:spcBef>
              <a:buFont typeface="Arial" pitchFamily="34" charset="0"/>
              <a:buNone/>
              <a:defRPr/>
            </a:pPr>
            <a:endParaRPr lang="ar-SA" sz="3200" dirty="0">
              <a:solidFill>
                <a:srgbClr val="0E478A"/>
              </a:solidFill>
              <a:latin typeface="+mn-lt"/>
              <a:cs typeface="Arial" charset="0"/>
            </a:endParaRPr>
          </a:p>
        </p:txBody>
      </p:sp>
      <p:pic>
        <p:nvPicPr>
          <p:cNvPr id="19461" name="صورة 136"/>
          <p:cNvPicPr>
            <a:picLocks noChangeAspect="1" noChangeArrowheads="1"/>
          </p:cNvPicPr>
          <p:nvPr/>
        </p:nvPicPr>
        <p:blipFill>
          <a:blip r:embed="rId2"/>
          <a:srcRect/>
          <a:stretch>
            <a:fillRect/>
          </a:stretch>
        </p:blipFill>
        <p:spPr bwMode="auto">
          <a:xfrm>
            <a:off x="3124200" y="3352800"/>
            <a:ext cx="3514725" cy="2743200"/>
          </a:xfrm>
          <a:prstGeom prst="rect">
            <a:avLst/>
          </a:prstGeom>
          <a:noFill/>
          <a:ln w="9525">
            <a:noFill/>
            <a:miter lim="800000"/>
            <a:headEnd/>
            <a:tailEnd/>
          </a:ln>
        </p:spPr>
      </p:pic>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رقم الشريحة 3"/>
          <p:cNvSpPr>
            <a:spLocks noGrp="1"/>
          </p:cNvSpPr>
          <p:nvPr>
            <p:ph type="sldNum" sz="quarter" idx="10"/>
          </p:nvPr>
        </p:nvSpPr>
        <p:spPr bwMode="auto">
          <a:noFill/>
          <a:ln>
            <a:miter lim="800000"/>
            <a:headEnd/>
            <a:tailEnd/>
          </a:ln>
        </p:spPr>
        <p:txBody>
          <a:bodyPr/>
          <a:lstStyle/>
          <a:p>
            <a:fld id="{239C4389-A99B-4CE4-9E20-36240F6FE45D}" type="slidenum">
              <a:rPr lang="ar-SA" smtClean="0">
                <a:cs typeface="Arial" pitchFamily="34" charset="0"/>
              </a:rPr>
              <a:pPr/>
              <a:t>312</a:t>
            </a:fld>
            <a:endParaRPr lang="en-US" smtClean="0">
              <a:cs typeface="Arial" pitchFamily="34" charset="0"/>
            </a:endParaRPr>
          </a:p>
        </p:txBody>
      </p:sp>
      <p:sp>
        <p:nvSpPr>
          <p:cNvPr id="3" name="Title 1"/>
          <p:cNvSpPr txBox="1">
            <a:spLocks/>
          </p:cNvSpPr>
          <p:nvPr/>
        </p:nvSpPr>
        <p:spPr bwMode="auto">
          <a:xfrm>
            <a:off x="685800" y="152400"/>
            <a:ext cx="7772400" cy="631825"/>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نظرة عامة على واجهة الاستخدام</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3200400" y="1371600"/>
            <a:ext cx="6400800" cy="4953000"/>
          </a:xfrm>
          <a:prstGeom prst="rect">
            <a:avLst/>
          </a:prstGeom>
          <a:noFill/>
          <a:ln w="9525">
            <a:noFill/>
            <a:miter lim="800000"/>
            <a:headEnd/>
            <a:tailEnd/>
          </a:ln>
        </p:spPr>
        <p:txBody>
          <a:bodyPr/>
          <a:lstStyle/>
          <a:p>
            <a:pPr marL="342900" indent="-342900" rtl="0">
              <a:spcBef>
                <a:spcPct val="20000"/>
              </a:spcBef>
              <a:buFont typeface="Arial" pitchFamily="34" charset="0"/>
              <a:buNone/>
              <a:defRPr/>
            </a:pPr>
            <a:r>
              <a:rPr lang="ar-JO" sz="2800" dirty="0">
                <a:solidFill>
                  <a:srgbClr val="0E478A"/>
                </a:solidFill>
                <a:latin typeface="+mn-lt"/>
                <a:cs typeface="Arial" charset="0"/>
              </a:rPr>
              <a:t>لنلقي نظرة على الأجزاء المختلفة للإطار </a:t>
            </a:r>
            <a:endParaRPr lang="ar-SA" sz="2800" dirty="0">
              <a:solidFill>
                <a:srgbClr val="0E478A"/>
              </a:solidFill>
              <a:latin typeface="+mn-lt"/>
              <a:cs typeface="Arial" charset="0"/>
            </a:endParaRPr>
          </a:p>
        </p:txBody>
      </p:sp>
      <p:pic>
        <p:nvPicPr>
          <p:cNvPr id="20485" name="صورة 134"/>
          <p:cNvPicPr>
            <a:picLocks noChangeAspect="1" noChangeArrowheads="1"/>
          </p:cNvPicPr>
          <p:nvPr/>
        </p:nvPicPr>
        <p:blipFill>
          <a:blip r:embed="rId2"/>
          <a:srcRect/>
          <a:stretch>
            <a:fillRect/>
          </a:stretch>
        </p:blipFill>
        <p:spPr bwMode="auto">
          <a:xfrm>
            <a:off x="76200" y="1828800"/>
            <a:ext cx="5924550" cy="4343400"/>
          </a:xfrm>
          <a:prstGeom prst="rect">
            <a:avLst/>
          </a:prstGeom>
          <a:noFill/>
          <a:ln w="9525">
            <a:noFill/>
            <a:miter lim="800000"/>
            <a:headEnd/>
            <a:tailEnd/>
          </a:ln>
        </p:spPr>
      </p:pic>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رقم الشريحة 3"/>
          <p:cNvSpPr>
            <a:spLocks noGrp="1"/>
          </p:cNvSpPr>
          <p:nvPr>
            <p:ph type="sldNum" sz="quarter" idx="10"/>
          </p:nvPr>
        </p:nvSpPr>
        <p:spPr bwMode="auto">
          <a:noFill/>
          <a:ln>
            <a:miter lim="800000"/>
            <a:headEnd/>
            <a:tailEnd/>
          </a:ln>
        </p:spPr>
        <p:txBody>
          <a:bodyPr/>
          <a:lstStyle/>
          <a:p>
            <a:pPr rtl="1"/>
            <a:fld id="{8477610F-223F-4479-95BD-0760461FF366}" type="slidenum">
              <a:rPr lang="ar-SA" smtClean="0">
                <a:cs typeface="Arial" pitchFamily="34" charset="0"/>
              </a:rPr>
              <a:pPr rtl="1"/>
              <a:t>313</a:t>
            </a:fld>
            <a:endParaRPr lang="en-US" smtClean="0">
              <a:cs typeface="Arial" pitchFamily="34" charset="0"/>
            </a:endParaRPr>
          </a:p>
        </p:txBody>
      </p:sp>
      <p:sp>
        <p:nvSpPr>
          <p:cNvPr id="3" name="Title 1"/>
          <p:cNvSpPr txBox="1">
            <a:spLocks/>
          </p:cNvSpPr>
          <p:nvPr/>
        </p:nvSpPr>
        <p:spPr bwMode="auto">
          <a:xfrm>
            <a:off x="762000" y="228600"/>
            <a:ext cx="7772400" cy="990600"/>
          </a:xfrm>
          <a:prstGeom prst="rect">
            <a:avLst/>
          </a:prstGeom>
          <a:noFill/>
          <a:ln w="9525">
            <a:noFill/>
            <a:miter lim="800000"/>
            <a:headEnd/>
            <a:tailEnd/>
          </a:ln>
        </p:spPr>
        <p:txBody>
          <a:bodyPr anchor="ctr"/>
          <a:lstStyle/>
          <a:p>
            <a:pPr fontAlgn="auto">
              <a:spcAft>
                <a:spcPts val="0"/>
              </a:spcAft>
              <a:defRPr/>
            </a:pPr>
            <a:r>
              <a:rPr lang="ar-JO" sz="2800" dirty="0">
                <a:solidFill>
                  <a:srgbClr val="81AA52"/>
                </a:solidFill>
                <a:latin typeface="+mj-lt"/>
                <a:ea typeface="+mj-ea"/>
                <a:cs typeface="Arial" charset="0"/>
              </a:rPr>
              <a:t>التفاعل مع معالج النصوص "وورد" </a:t>
            </a:r>
            <a:r>
              <a:rPr lang="en-US" sz="2800" dirty="0">
                <a:solidFill>
                  <a:srgbClr val="81AA52"/>
                </a:solidFill>
                <a:latin typeface="+mj-lt"/>
                <a:ea typeface="+mj-ea"/>
                <a:cs typeface="Arial" charset="0"/>
              </a:rPr>
              <a:t/>
            </a:r>
            <a:br>
              <a:rPr lang="en-US" sz="2800" dirty="0">
                <a:solidFill>
                  <a:srgbClr val="81AA52"/>
                </a:solidFill>
                <a:latin typeface="+mj-lt"/>
                <a:ea typeface="+mj-ea"/>
                <a:cs typeface="Arial" charset="0"/>
              </a:rPr>
            </a:b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219200" y="1828800"/>
            <a:ext cx="7772400" cy="3352800"/>
          </a:xfrm>
          <a:prstGeom prst="rect">
            <a:avLst/>
          </a:prstGeom>
          <a:noFill/>
          <a:ln w="9525">
            <a:noFill/>
            <a:miter lim="800000"/>
            <a:headEnd/>
            <a:tailEnd/>
          </a:ln>
        </p:spPr>
        <p:txBody>
          <a:bodyPr/>
          <a:lstStyle/>
          <a:p>
            <a:pPr marL="342900" indent="-342900" algn="justLow">
              <a:spcBef>
                <a:spcPct val="20000"/>
              </a:spcBef>
              <a:buFont typeface="Arial" pitchFamily="34" charset="0"/>
              <a:buChar char="•"/>
              <a:defRPr/>
            </a:pPr>
            <a:r>
              <a:rPr lang="ar-JO" sz="3200" dirty="0">
                <a:solidFill>
                  <a:srgbClr val="0E478A"/>
                </a:solidFill>
                <a:latin typeface="+mn-lt"/>
                <a:cs typeface="Arial" charset="0"/>
              </a:rPr>
              <a:t>الرموز</a:t>
            </a:r>
          </a:p>
          <a:p>
            <a:pPr marL="342900" indent="-342900" algn="justLow">
              <a:spcBef>
                <a:spcPct val="20000"/>
              </a:spcBef>
              <a:buFont typeface="Arial" pitchFamily="34" charset="0"/>
              <a:buChar char="•"/>
              <a:defRPr/>
            </a:pPr>
            <a:r>
              <a:rPr lang="ar-JO" sz="3200" dirty="0">
                <a:solidFill>
                  <a:srgbClr val="0E478A"/>
                </a:solidFill>
                <a:latin typeface="+mn-lt"/>
                <a:cs typeface="Arial" charset="0"/>
              </a:rPr>
              <a:t>القوائم المنسدلة وصندوق </a:t>
            </a:r>
            <a:r>
              <a:rPr lang="ar-JO" sz="3200" dirty="0" err="1">
                <a:solidFill>
                  <a:srgbClr val="0E478A"/>
                </a:solidFill>
                <a:latin typeface="+mn-lt"/>
                <a:cs typeface="Arial" charset="0"/>
              </a:rPr>
              <a:t>التحريروالسرد</a:t>
            </a:r>
            <a:endParaRPr lang="ar-JO" sz="3200" dirty="0">
              <a:solidFill>
                <a:srgbClr val="0E478A"/>
              </a:solidFill>
              <a:latin typeface="+mn-lt"/>
              <a:cs typeface="Arial" charset="0"/>
            </a:endParaRPr>
          </a:p>
          <a:p>
            <a:pPr marL="342900" indent="-342900" algn="justLow">
              <a:spcBef>
                <a:spcPct val="20000"/>
              </a:spcBef>
              <a:buFont typeface="Arial" pitchFamily="34" charset="0"/>
              <a:buChar char="•"/>
              <a:defRPr/>
            </a:pPr>
            <a:r>
              <a:rPr lang="ar-JO" sz="3200" dirty="0">
                <a:solidFill>
                  <a:srgbClr val="0E478A"/>
                </a:solidFill>
                <a:latin typeface="+mn-lt"/>
                <a:cs typeface="Arial" charset="0"/>
              </a:rPr>
              <a:t>توسيع عناصر القائمة</a:t>
            </a:r>
          </a:p>
          <a:p>
            <a:pPr marL="342900" indent="-342900" algn="justLow">
              <a:spcBef>
                <a:spcPct val="20000"/>
              </a:spcBef>
              <a:buFont typeface="Arial" pitchFamily="34" charset="0"/>
              <a:buChar char="•"/>
              <a:defRPr/>
            </a:pPr>
            <a:r>
              <a:rPr lang="ar-JO" sz="3200" dirty="0">
                <a:solidFill>
                  <a:srgbClr val="0E478A"/>
                </a:solidFill>
                <a:latin typeface="+mn-lt"/>
                <a:cs typeface="Arial" charset="0"/>
              </a:rPr>
              <a:t>عناصر خانة </a:t>
            </a:r>
            <a:r>
              <a:rPr lang="ar-JO" sz="3200" dirty="0" err="1">
                <a:solidFill>
                  <a:srgbClr val="0E478A"/>
                </a:solidFill>
                <a:latin typeface="+mn-lt"/>
                <a:cs typeface="Arial" charset="0"/>
              </a:rPr>
              <a:t>الإختيار</a:t>
            </a:r>
            <a:endParaRPr lang="ar-SA" sz="3200" dirty="0">
              <a:solidFill>
                <a:srgbClr val="0E478A"/>
              </a:solidFill>
              <a:latin typeface="+mn-lt"/>
              <a:cs typeface="Arial" charset="0"/>
            </a:endParaRPr>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رقم الشريحة 3"/>
          <p:cNvSpPr>
            <a:spLocks noGrp="1"/>
          </p:cNvSpPr>
          <p:nvPr>
            <p:ph type="sldNum" sz="quarter" idx="10"/>
          </p:nvPr>
        </p:nvSpPr>
        <p:spPr bwMode="auto">
          <a:noFill/>
          <a:ln>
            <a:miter lim="800000"/>
            <a:headEnd/>
            <a:tailEnd/>
          </a:ln>
        </p:spPr>
        <p:txBody>
          <a:bodyPr/>
          <a:lstStyle/>
          <a:p>
            <a:fld id="{6DF8723C-10F5-47F3-948F-2EAD15E15371}" type="slidenum">
              <a:rPr lang="ar-SA" smtClean="0">
                <a:cs typeface="Arial" pitchFamily="34" charset="0"/>
              </a:rPr>
              <a:pPr/>
              <a:t>314</a:t>
            </a:fld>
            <a:endParaRPr lang="en-US" smtClean="0">
              <a:cs typeface="Arial" pitchFamily="34" charset="0"/>
            </a:endParaRPr>
          </a:p>
        </p:txBody>
      </p:sp>
      <p:sp>
        <p:nvSpPr>
          <p:cNvPr id="3" name="Title 1"/>
          <p:cNvSpPr txBox="1">
            <a:spLocks/>
          </p:cNvSpPr>
          <p:nvPr/>
        </p:nvSpPr>
        <p:spPr bwMode="auto">
          <a:xfrm>
            <a:off x="685800" y="228600"/>
            <a:ext cx="7772400" cy="860425"/>
          </a:xfrm>
          <a:prstGeom prst="rect">
            <a:avLst/>
          </a:prstGeom>
          <a:noFill/>
          <a:ln w="9525">
            <a:noFill/>
            <a:miter lim="800000"/>
            <a:headEnd/>
            <a:tailEnd/>
          </a:ln>
        </p:spPr>
        <p:txBody>
          <a:bodyPr anchor="ctr"/>
          <a:lstStyle/>
          <a:p>
            <a:pPr fontAlgn="auto">
              <a:spcAft>
                <a:spcPts val="0"/>
              </a:spcAft>
              <a:defRPr/>
            </a:pPr>
            <a:r>
              <a:rPr lang="ar-JO" sz="2800" dirty="0">
                <a:solidFill>
                  <a:srgbClr val="81AA52"/>
                </a:solidFill>
                <a:latin typeface="+mj-lt"/>
                <a:ea typeface="+mj-ea"/>
                <a:cs typeface="Arial" charset="0"/>
              </a:rPr>
              <a:t>الشروع في العمل على </a:t>
            </a:r>
            <a:r>
              <a:rPr lang="en-US" sz="2800" dirty="0">
                <a:solidFill>
                  <a:srgbClr val="81AA52"/>
                </a:solidFill>
                <a:latin typeface="+mj-lt"/>
                <a:ea typeface="+mj-ea"/>
                <a:cs typeface="Arial" charset="0"/>
              </a:rPr>
              <a:t>Office.com </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838200" y="1447800"/>
            <a:ext cx="7543800" cy="1981200"/>
          </a:xfrm>
          <a:prstGeom prst="rect">
            <a:avLst/>
          </a:prstGeom>
          <a:noFill/>
          <a:ln w="9525">
            <a:noFill/>
            <a:miter lim="800000"/>
            <a:headEnd/>
            <a:tailEnd/>
          </a:ln>
        </p:spPr>
        <p:txBody>
          <a:bodyPr>
            <a:normAutofit/>
          </a:bodyPr>
          <a:lstStyle/>
          <a:p>
            <a:pPr marL="342900" indent="-342900">
              <a:spcBef>
                <a:spcPct val="20000"/>
              </a:spcBef>
              <a:buFont typeface="Arial" pitchFamily="34" charset="0"/>
              <a:buNone/>
              <a:defRPr/>
            </a:pPr>
            <a:r>
              <a:rPr lang="ar-JO" sz="2500" dirty="0">
                <a:solidFill>
                  <a:srgbClr val="0E478A"/>
                </a:solidFill>
                <a:latin typeface="+mn-lt"/>
                <a:cs typeface="Arial" charset="0"/>
              </a:rPr>
              <a:t>إذا كان لديك اتصال بالإنترنت، بإمكانك التحقق من أساسيات معالج النصوص "وورد"  وتعلم المزيد عن السمات الجديدة باستخدام أمر معين في قائمة الخلفية.</a:t>
            </a:r>
            <a:endParaRPr lang="en-US" sz="2500" dirty="0">
              <a:solidFill>
                <a:srgbClr val="0E478A"/>
              </a:solidFill>
              <a:latin typeface="+mn-lt"/>
            </a:endParaRPr>
          </a:p>
          <a:p>
            <a:pPr marL="342900" indent="-342900">
              <a:spcBef>
                <a:spcPct val="20000"/>
              </a:spcBef>
              <a:buFont typeface="Arial" pitchFamily="34" charset="0"/>
              <a:buNone/>
              <a:defRPr/>
            </a:pPr>
            <a:r>
              <a:rPr lang="ar-JO" sz="2500" dirty="0">
                <a:solidFill>
                  <a:srgbClr val="0E478A"/>
                </a:solidFill>
                <a:latin typeface="+mn-lt"/>
                <a:cs typeface="Arial" charset="0"/>
              </a:rPr>
              <a:t>اتبع الخطوات التالية، أُنقر على ملف – تعليمات -  الشروع في العمل</a:t>
            </a:r>
            <a:endParaRPr lang="ar-SA" sz="2500" dirty="0">
              <a:solidFill>
                <a:srgbClr val="0E478A"/>
              </a:solidFill>
              <a:latin typeface="+mn-lt"/>
              <a:cs typeface="Arial" charset="0"/>
            </a:endParaRPr>
          </a:p>
        </p:txBody>
      </p:sp>
      <p:pic>
        <p:nvPicPr>
          <p:cNvPr id="22533" name="صورة 133"/>
          <p:cNvPicPr>
            <a:picLocks noChangeAspect="1" noChangeArrowheads="1"/>
          </p:cNvPicPr>
          <p:nvPr/>
        </p:nvPicPr>
        <p:blipFill>
          <a:blip r:embed="rId2"/>
          <a:srcRect/>
          <a:stretch>
            <a:fillRect/>
          </a:stretch>
        </p:blipFill>
        <p:spPr bwMode="auto">
          <a:xfrm>
            <a:off x="3429000" y="3200400"/>
            <a:ext cx="3476625" cy="2819400"/>
          </a:xfrm>
          <a:prstGeom prst="rect">
            <a:avLst/>
          </a:prstGeom>
          <a:noFill/>
          <a:ln w="9525">
            <a:noFill/>
            <a:miter lim="800000"/>
            <a:headEnd/>
            <a:tailEnd/>
          </a:ln>
        </p:spPr>
      </p:pic>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رقم الشريحة 3"/>
          <p:cNvSpPr>
            <a:spLocks noGrp="1"/>
          </p:cNvSpPr>
          <p:nvPr>
            <p:ph type="sldNum" sz="quarter" idx="10"/>
          </p:nvPr>
        </p:nvSpPr>
        <p:spPr bwMode="auto">
          <a:noFill/>
          <a:ln>
            <a:miter lim="800000"/>
            <a:headEnd/>
            <a:tailEnd/>
          </a:ln>
        </p:spPr>
        <p:txBody>
          <a:bodyPr/>
          <a:lstStyle/>
          <a:p>
            <a:fld id="{B2C22836-2508-4A3C-98FB-48C173422C32}" type="slidenum">
              <a:rPr lang="ar-SA" smtClean="0">
                <a:cs typeface="Arial" pitchFamily="34" charset="0"/>
              </a:rPr>
              <a:pPr/>
              <a:t>315</a:t>
            </a:fld>
            <a:endParaRPr lang="en-US" smtClean="0">
              <a:cs typeface="Arial" pitchFamily="34" charset="0"/>
            </a:endParaRPr>
          </a:p>
        </p:txBody>
      </p:sp>
      <p:sp>
        <p:nvSpPr>
          <p:cNvPr id="3" name="Title 1"/>
          <p:cNvSpPr txBox="1">
            <a:spLocks/>
          </p:cNvSpPr>
          <p:nvPr/>
        </p:nvSpPr>
        <p:spPr bwMode="auto">
          <a:xfrm>
            <a:off x="685800" y="228600"/>
            <a:ext cx="7772400" cy="838200"/>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إغلاق برنامج معالج النصوص "وورد"</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685800" y="1676400"/>
            <a:ext cx="7772400" cy="44196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عندما تفتح برنامج معالج النصوص "وورد"، فإن هناك عدة طرق لإغلاقه. فيمكنك النقر على إشارة </a:t>
            </a:r>
            <a:r>
              <a:rPr lang="en-US" sz="3200" dirty="0">
                <a:solidFill>
                  <a:srgbClr val="0E478A"/>
                </a:solidFill>
                <a:latin typeface="+mn-lt"/>
              </a:rPr>
              <a:t>X</a:t>
            </a:r>
            <a:r>
              <a:rPr lang="ar-JO" sz="3200" dirty="0">
                <a:solidFill>
                  <a:srgbClr val="0E478A"/>
                </a:solidFill>
                <a:latin typeface="+mn-lt"/>
                <a:cs typeface="Arial" charset="0"/>
              </a:rPr>
              <a:t> في أعلى الزاوية </a:t>
            </a:r>
            <a:r>
              <a:rPr lang="ar-JO" sz="3200" dirty="0" err="1">
                <a:solidFill>
                  <a:srgbClr val="0E478A"/>
                </a:solidFill>
                <a:latin typeface="+mn-lt"/>
                <a:cs typeface="Arial" charset="0"/>
              </a:rPr>
              <a:t>اليسرى</a:t>
            </a:r>
            <a:r>
              <a:rPr lang="ar-JO" sz="3200" dirty="0">
                <a:solidFill>
                  <a:srgbClr val="0E478A"/>
                </a:solidFill>
                <a:latin typeface="+mn-lt"/>
                <a:cs typeface="Arial" charset="0"/>
              </a:rPr>
              <a:t> من الإطار. </a:t>
            </a: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23557" name="صورة 131"/>
          <p:cNvPicPr>
            <a:picLocks noChangeAspect="1" noChangeArrowheads="1"/>
          </p:cNvPicPr>
          <p:nvPr/>
        </p:nvPicPr>
        <p:blipFill>
          <a:blip r:embed="rId2"/>
          <a:srcRect/>
          <a:stretch>
            <a:fillRect/>
          </a:stretch>
        </p:blipFill>
        <p:spPr bwMode="auto">
          <a:xfrm>
            <a:off x="4191000" y="3810000"/>
            <a:ext cx="1447800" cy="762000"/>
          </a:xfrm>
          <a:prstGeom prst="rect">
            <a:avLst/>
          </a:prstGeom>
          <a:noFill/>
          <a:ln w="9525">
            <a:noFill/>
            <a:miter lim="800000"/>
            <a:headEnd/>
            <a:tailEnd/>
          </a:ln>
        </p:spPr>
      </p:pic>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رقم الشريحة 3"/>
          <p:cNvSpPr>
            <a:spLocks noGrp="1"/>
          </p:cNvSpPr>
          <p:nvPr>
            <p:ph type="sldNum" sz="quarter" idx="10"/>
          </p:nvPr>
        </p:nvSpPr>
        <p:spPr bwMode="auto">
          <a:noFill/>
          <a:ln>
            <a:miter lim="800000"/>
            <a:headEnd/>
            <a:tailEnd/>
          </a:ln>
        </p:spPr>
        <p:txBody>
          <a:bodyPr/>
          <a:lstStyle/>
          <a:p>
            <a:fld id="{93FF7653-6480-48F5-9DAC-86C6E71234CC}" type="slidenum">
              <a:rPr lang="ar-SA" smtClean="0">
                <a:cs typeface="Arial" pitchFamily="34" charset="0"/>
              </a:rPr>
              <a:pPr/>
              <a:t>316</a:t>
            </a:fld>
            <a:endParaRPr lang="en-US" smtClean="0">
              <a:cs typeface="Arial" pitchFamily="34" charset="0"/>
            </a:endParaRPr>
          </a:p>
        </p:txBody>
      </p:sp>
      <p:sp>
        <p:nvSpPr>
          <p:cNvPr id="3" name="Title 1"/>
          <p:cNvSpPr txBox="1">
            <a:spLocks/>
          </p:cNvSpPr>
          <p:nvPr/>
        </p:nvSpPr>
        <p:spPr bwMode="auto">
          <a:xfrm>
            <a:off x="609600" y="152400"/>
            <a:ext cx="7772400" cy="915988"/>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إنشاء ملف</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685800" y="1371600"/>
            <a:ext cx="7772400" cy="46482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الآن وبما أننا نعرف القليل عن استخدام معالج النصوص "وورد" في مايكروسوفت أوفيس 2010، فإننا سنبدأ بإنشاء مستند.</a:t>
            </a:r>
            <a:endParaRPr lang="en-US" sz="3200" dirty="0">
              <a:solidFill>
                <a:srgbClr val="0E478A"/>
              </a:solidFill>
              <a:latin typeface="+mn-lt"/>
            </a:endParaRPr>
          </a:p>
          <a:p>
            <a:pPr marL="342900" indent="-342900" rtl="0">
              <a:spcBef>
                <a:spcPct val="20000"/>
              </a:spcBef>
              <a:buFont typeface="Arial" pitchFamily="34" charset="0"/>
              <a:buNone/>
              <a:defRPr/>
            </a:pPr>
            <a:endParaRPr lang="ar-SA" sz="3200" dirty="0">
              <a:solidFill>
                <a:srgbClr val="0E478A"/>
              </a:solidFill>
              <a:latin typeface="+mn-lt"/>
              <a:cs typeface="Arial" charset="0"/>
            </a:endParaRPr>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رقم الشريحة 3"/>
          <p:cNvSpPr>
            <a:spLocks noGrp="1"/>
          </p:cNvSpPr>
          <p:nvPr>
            <p:ph type="sldNum" sz="quarter" idx="10"/>
          </p:nvPr>
        </p:nvSpPr>
        <p:spPr bwMode="auto">
          <a:noFill/>
          <a:ln>
            <a:miter lim="800000"/>
            <a:headEnd/>
            <a:tailEnd/>
          </a:ln>
        </p:spPr>
        <p:txBody>
          <a:bodyPr/>
          <a:lstStyle/>
          <a:p>
            <a:fld id="{E52914E3-1C2A-4F8E-83B3-AF184B8B4D19}" type="slidenum">
              <a:rPr lang="ar-SA" smtClean="0">
                <a:cs typeface="Arial" pitchFamily="34" charset="0"/>
              </a:rPr>
              <a:pPr/>
              <a:t>317</a:t>
            </a:fld>
            <a:endParaRPr lang="en-US" smtClean="0">
              <a:cs typeface="Arial" pitchFamily="34" charset="0"/>
            </a:endParaRPr>
          </a:p>
        </p:txBody>
      </p:sp>
      <p:sp>
        <p:nvSpPr>
          <p:cNvPr id="3" name="Title 1"/>
          <p:cNvSpPr txBox="1">
            <a:spLocks/>
          </p:cNvSpPr>
          <p:nvPr/>
        </p:nvSpPr>
        <p:spPr bwMode="auto">
          <a:xfrm>
            <a:off x="685800" y="228600"/>
            <a:ext cx="7772400" cy="555625"/>
          </a:xfrm>
          <a:prstGeom prst="rect">
            <a:avLst/>
          </a:prstGeom>
          <a:noFill/>
          <a:ln w="9525">
            <a:noFill/>
            <a:miter lim="800000"/>
            <a:headEnd/>
            <a:tailEnd/>
          </a:ln>
        </p:spPr>
        <p:txBody>
          <a:bodyPr anchor="ctr"/>
          <a:lstStyle/>
          <a:p>
            <a:pPr algn="ctr" fontAlgn="auto">
              <a:spcAft>
                <a:spcPts val="0"/>
              </a:spcAft>
              <a:defRPr/>
            </a:pPr>
            <a:r>
              <a:rPr lang="ar-JO" sz="2800">
                <a:solidFill>
                  <a:srgbClr val="81AA52"/>
                </a:solidFill>
                <a:latin typeface="+mj-lt"/>
                <a:ea typeface="+mj-ea"/>
                <a:cs typeface="Arial" charset="0"/>
              </a:rPr>
              <a:t>إنشاء مستند جديد</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371600" y="1600200"/>
            <a:ext cx="7010400" cy="40386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عند فتح معالج النصوص "وورد"، فإنه يقوم بإنشاء مستند جديد ويسميه باسم مستند 1 (</a:t>
            </a:r>
            <a:r>
              <a:rPr lang="en-US" sz="3200" dirty="0">
                <a:solidFill>
                  <a:srgbClr val="0E478A"/>
                </a:solidFill>
                <a:latin typeface="+mn-lt"/>
              </a:rPr>
              <a:t>Document 1</a:t>
            </a:r>
            <a:r>
              <a:rPr lang="ar-JO" sz="3200" dirty="0">
                <a:solidFill>
                  <a:srgbClr val="0E478A"/>
                </a:solidFill>
                <a:latin typeface="+mn-lt"/>
                <a:cs typeface="Arial" charset="0"/>
              </a:rPr>
              <a:t>) (يكون ظاهرا على شريط العنوان).</a:t>
            </a:r>
            <a:endParaRPr lang="ar-SA" sz="3200" dirty="0">
              <a:solidFill>
                <a:srgbClr val="0E478A"/>
              </a:solidFill>
              <a:latin typeface="+mn-lt"/>
              <a:cs typeface="Arial" charset="0"/>
            </a:endParaRPr>
          </a:p>
        </p:txBody>
      </p:sp>
      <p:pic>
        <p:nvPicPr>
          <p:cNvPr id="25605" name="صورة 128"/>
          <p:cNvPicPr>
            <a:picLocks noChangeAspect="1" noChangeArrowheads="1"/>
          </p:cNvPicPr>
          <p:nvPr/>
        </p:nvPicPr>
        <p:blipFill>
          <a:blip r:embed="rId2"/>
          <a:srcRect/>
          <a:stretch>
            <a:fillRect/>
          </a:stretch>
        </p:blipFill>
        <p:spPr bwMode="auto">
          <a:xfrm>
            <a:off x="1219200" y="3733800"/>
            <a:ext cx="6934200" cy="1209675"/>
          </a:xfrm>
          <a:prstGeom prst="rect">
            <a:avLst/>
          </a:prstGeom>
          <a:noFill/>
          <a:ln w="9525">
            <a:noFill/>
            <a:miter lim="800000"/>
            <a:headEnd/>
            <a:tailEnd/>
          </a:ln>
        </p:spPr>
      </p:pic>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رقم الشريحة 3"/>
          <p:cNvSpPr>
            <a:spLocks noGrp="1"/>
          </p:cNvSpPr>
          <p:nvPr>
            <p:ph type="sldNum" sz="quarter" idx="10"/>
          </p:nvPr>
        </p:nvSpPr>
        <p:spPr bwMode="auto">
          <a:noFill/>
          <a:ln>
            <a:miter lim="800000"/>
            <a:headEnd/>
            <a:tailEnd/>
          </a:ln>
        </p:spPr>
        <p:txBody>
          <a:bodyPr/>
          <a:lstStyle/>
          <a:p>
            <a:fld id="{D952DC05-A3FA-4EEB-A199-C9EA1C5987F5}" type="slidenum">
              <a:rPr lang="ar-SA" smtClean="0">
                <a:cs typeface="Arial" pitchFamily="34" charset="0"/>
              </a:rPr>
              <a:pPr/>
              <a:t>318</a:t>
            </a:fld>
            <a:endParaRPr lang="en-US" smtClean="0">
              <a:cs typeface="Arial" pitchFamily="34" charset="0"/>
            </a:endParaRPr>
          </a:p>
        </p:txBody>
      </p:sp>
      <p:sp>
        <p:nvSpPr>
          <p:cNvPr id="3" name="Title 1"/>
          <p:cNvSpPr txBox="1">
            <a:spLocks/>
          </p:cNvSpPr>
          <p:nvPr/>
        </p:nvSpPr>
        <p:spPr bwMode="auto">
          <a:xfrm>
            <a:off x="685800" y="304800"/>
            <a:ext cx="7772400" cy="631825"/>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كتابة نص</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371600" y="1371600"/>
            <a:ext cx="7010400" cy="47244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لا بد من أن يحتوي المستند الفارغ خط وامض يسمى المؤشر، يمكن رؤيته في أعلى المستند الجديد. (إن كنت لا ترى المؤشر، أُنقر على منطقة العمل لتحديد مكان المؤشر) الآن قم بالكتابة</a:t>
            </a:r>
            <a:endParaRPr lang="en-US" sz="3200" dirty="0">
              <a:solidFill>
                <a:srgbClr val="0E478A"/>
              </a:solidFill>
              <a:latin typeface="+mn-lt"/>
            </a:endParaRPr>
          </a:p>
          <a:p>
            <a:pPr marL="342900" indent="-342900" rtl="0">
              <a:spcBef>
                <a:spcPct val="20000"/>
              </a:spcBef>
              <a:buFont typeface="Arial" pitchFamily="34" charset="0"/>
              <a:buNone/>
              <a:defRPr/>
            </a:pPr>
            <a:r>
              <a:rPr lang="ar-JO" sz="3200" dirty="0">
                <a:solidFill>
                  <a:srgbClr val="0E478A"/>
                </a:solidFill>
                <a:latin typeface="+mn-lt"/>
                <a:cs typeface="Arial" charset="0"/>
              </a:rPr>
              <a:t> لرؤية الأحرف تظهر بجانب المؤشر الوامض:</a:t>
            </a:r>
          </a:p>
          <a:p>
            <a:pPr marL="342900" indent="-342900" rtl="0">
              <a:spcBef>
                <a:spcPct val="20000"/>
              </a:spcBef>
              <a:buFont typeface="Arial" pitchFamily="34" charset="0"/>
              <a:buNone/>
              <a:defRPr/>
            </a:pPr>
            <a:endParaRPr lang="ar-SA" sz="3200" dirty="0">
              <a:solidFill>
                <a:srgbClr val="0E478A"/>
              </a:solidFill>
              <a:latin typeface="+mn-lt"/>
              <a:cs typeface="Arial" charset="0"/>
            </a:endParaRPr>
          </a:p>
        </p:txBody>
      </p:sp>
      <p:pic>
        <p:nvPicPr>
          <p:cNvPr id="26629" name="صورة 126"/>
          <p:cNvPicPr>
            <a:picLocks noChangeAspect="1" noChangeArrowheads="1"/>
          </p:cNvPicPr>
          <p:nvPr/>
        </p:nvPicPr>
        <p:blipFill>
          <a:blip r:embed="rId2"/>
          <a:srcRect/>
          <a:stretch>
            <a:fillRect/>
          </a:stretch>
        </p:blipFill>
        <p:spPr bwMode="auto">
          <a:xfrm>
            <a:off x="3810000" y="4514850"/>
            <a:ext cx="2095500" cy="1276350"/>
          </a:xfrm>
          <a:prstGeom prst="rect">
            <a:avLst/>
          </a:prstGeom>
          <a:noFill/>
          <a:ln w="9525">
            <a:noFill/>
            <a:miter lim="800000"/>
            <a:headEnd/>
            <a:tailEnd/>
          </a:ln>
        </p:spPr>
      </p:pic>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رقم الشريحة 3"/>
          <p:cNvSpPr>
            <a:spLocks noGrp="1"/>
          </p:cNvSpPr>
          <p:nvPr>
            <p:ph type="sldNum" sz="quarter" idx="10"/>
          </p:nvPr>
        </p:nvSpPr>
        <p:spPr bwMode="auto">
          <a:noFill/>
          <a:ln>
            <a:miter lim="800000"/>
            <a:headEnd/>
            <a:tailEnd/>
          </a:ln>
        </p:spPr>
        <p:txBody>
          <a:bodyPr/>
          <a:lstStyle/>
          <a:p>
            <a:fld id="{54840949-2524-4C1A-855B-B3A5CC679756}" type="slidenum">
              <a:rPr lang="ar-SA" smtClean="0">
                <a:cs typeface="Arial" pitchFamily="34" charset="0"/>
              </a:rPr>
              <a:pPr/>
              <a:t>319</a:t>
            </a:fld>
            <a:endParaRPr lang="en-US" smtClean="0">
              <a:cs typeface="Arial" pitchFamily="34" charset="0"/>
            </a:endParaRPr>
          </a:p>
        </p:txBody>
      </p:sp>
      <p:sp>
        <p:nvSpPr>
          <p:cNvPr id="3" name="Title 1"/>
          <p:cNvSpPr txBox="1">
            <a:spLocks/>
          </p:cNvSpPr>
          <p:nvPr/>
        </p:nvSpPr>
        <p:spPr bwMode="auto">
          <a:xfrm>
            <a:off x="685800" y="228600"/>
            <a:ext cx="7772400" cy="609600"/>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حذف النص </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371600" y="1371600"/>
            <a:ext cx="7467600" cy="47244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هناك عدد من الطرق التي يمكنك من خلالها حذف نص. أكثر هذه الطرق شيوعا هو استخدام مفتاح </a:t>
            </a:r>
            <a:r>
              <a:rPr lang="en-US" sz="3200" dirty="0">
                <a:solidFill>
                  <a:srgbClr val="0E478A"/>
                </a:solidFill>
                <a:latin typeface="+mn-lt"/>
              </a:rPr>
              <a:t>Backspace </a:t>
            </a:r>
            <a:r>
              <a:rPr lang="ar-JO" sz="3200" dirty="0">
                <a:solidFill>
                  <a:srgbClr val="0E478A"/>
                </a:solidFill>
                <a:latin typeface="+mn-lt"/>
                <a:cs typeface="Arial" charset="0"/>
              </a:rPr>
              <a:t>لإزالة العناصر على يمين المؤشر أو استخدام مفتاح </a:t>
            </a:r>
            <a:r>
              <a:rPr lang="en-US" sz="3200" dirty="0">
                <a:solidFill>
                  <a:srgbClr val="0E478A"/>
                </a:solidFill>
                <a:latin typeface="+mn-lt"/>
              </a:rPr>
              <a:t>Delete </a:t>
            </a:r>
            <a:r>
              <a:rPr lang="ar-JO" sz="3200" dirty="0">
                <a:solidFill>
                  <a:srgbClr val="0E478A"/>
                </a:solidFill>
                <a:latin typeface="+mn-lt"/>
                <a:cs typeface="Arial" charset="0"/>
              </a:rPr>
              <a:t>لإزالة العناصر على يسار المؤشر.</a:t>
            </a:r>
            <a:endParaRPr lang="en-US" sz="3200" dirty="0">
              <a:solidFill>
                <a:srgbClr val="0E478A"/>
              </a:solidFill>
              <a:latin typeface="+mn-lt"/>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27653" name="صورة 123"/>
          <p:cNvPicPr>
            <a:picLocks noChangeAspect="1" noChangeArrowheads="1"/>
          </p:cNvPicPr>
          <p:nvPr/>
        </p:nvPicPr>
        <p:blipFill>
          <a:blip r:embed="rId2"/>
          <a:srcRect/>
          <a:stretch>
            <a:fillRect/>
          </a:stretch>
        </p:blipFill>
        <p:spPr bwMode="auto">
          <a:xfrm>
            <a:off x="3124200" y="4205288"/>
            <a:ext cx="3848100" cy="1509712"/>
          </a:xfrm>
          <a:prstGeom prst="rect">
            <a:avLst/>
          </a:prstGeom>
          <a:noFill/>
          <a:ln w="9525">
            <a:noFill/>
            <a:miter lim="800000"/>
            <a:headEnd/>
            <a:tailEnd/>
          </a:ln>
        </p:spPr>
      </p:pic>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رقم الشريحة 3"/>
          <p:cNvSpPr>
            <a:spLocks noGrp="1"/>
          </p:cNvSpPr>
          <p:nvPr>
            <p:ph type="sldNum" sz="quarter" idx="10"/>
          </p:nvPr>
        </p:nvSpPr>
        <p:spPr bwMode="auto">
          <a:noFill/>
          <a:ln>
            <a:miter lim="800000"/>
            <a:headEnd/>
            <a:tailEnd/>
          </a:ln>
        </p:spPr>
        <p:txBody>
          <a:bodyPr/>
          <a:lstStyle/>
          <a:p>
            <a:fld id="{FE1AC5FA-3DF0-453C-BA7D-128976E72E58}" type="slidenum">
              <a:rPr lang="ar-SA" smtClean="0">
                <a:cs typeface="Arial" pitchFamily="34" charset="0"/>
              </a:rPr>
              <a:pPr/>
              <a:t>320</a:t>
            </a:fld>
            <a:endParaRPr lang="en-US" smtClean="0">
              <a:cs typeface="Arial" pitchFamily="34" charset="0"/>
            </a:endParaRPr>
          </a:p>
        </p:txBody>
      </p:sp>
      <p:sp>
        <p:nvSpPr>
          <p:cNvPr id="3" name="Title 1"/>
          <p:cNvSpPr txBox="1">
            <a:spLocks/>
          </p:cNvSpPr>
          <p:nvPr/>
        </p:nvSpPr>
        <p:spPr bwMode="auto">
          <a:xfrm>
            <a:off x="685800" y="304800"/>
            <a:ext cx="7772400" cy="631825"/>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أساسيات تحديد النص</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371600" y="1524000"/>
            <a:ext cx="7848600" cy="49530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يعني تحديد النص ببساطة تظليل أو تعريف النص. ويعتبر استخدام </a:t>
            </a:r>
            <a:r>
              <a:rPr lang="ar-JO" sz="3200" dirty="0" err="1">
                <a:solidFill>
                  <a:srgbClr val="0E478A"/>
                </a:solidFill>
                <a:latin typeface="+mn-lt"/>
                <a:cs typeface="Arial" charset="0"/>
              </a:rPr>
              <a:t>الماوس</a:t>
            </a:r>
            <a:r>
              <a:rPr lang="ar-JO" sz="3200" dirty="0">
                <a:solidFill>
                  <a:srgbClr val="0E478A"/>
                </a:solidFill>
                <a:latin typeface="+mn-lt"/>
                <a:cs typeface="Arial" charset="0"/>
              </a:rPr>
              <a:t> أكثر الطرق شيوعا في تحديد النص. </a:t>
            </a:r>
            <a:r>
              <a:rPr lang="ar-SA" sz="3200" dirty="0">
                <a:solidFill>
                  <a:srgbClr val="0E478A"/>
                </a:solidFill>
                <a:latin typeface="+mn-lt"/>
                <a:cs typeface="Arial" charset="0"/>
              </a:rPr>
              <a:t>هي </a:t>
            </a:r>
            <a:r>
              <a:rPr lang="ar-JO" sz="3200" dirty="0">
                <a:solidFill>
                  <a:srgbClr val="0E478A"/>
                </a:solidFill>
                <a:latin typeface="+mn-lt"/>
                <a:cs typeface="Arial" charset="0"/>
              </a:rPr>
              <a:t>ضع </a:t>
            </a:r>
            <a:r>
              <a:rPr lang="ar-JO" sz="3200" dirty="0" err="1">
                <a:solidFill>
                  <a:srgbClr val="0E478A"/>
                </a:solidFill>
                <a:latin typeface="+mn-lt"/>
                <a:cs typeface="Arial" charset="0"/>
              </a:rPr>
              <a:t>الماوس</a:t>
            </a:r>
            <a:r>
              <a:rPr lang="ar-JO" sz="3200" dirty="0">
                <a:solidFill>
                  <a:srgbClr val="0E478A"/>
                </a:solidFill>
                <a:latin typeface="+mn-lt"/>
                <a:cs typeface="Arial" charset="0"/>
              </a:rPr>
              <a:t> على احد نهايتي الجزء المطلوب من النص الذي تريد تحديده. ثم تابع الضغط على الزر الأيسر </a:t>
            </a:r>
            <a:r>
              <a:rPr lang="ar-JO" sz="3200" dirty="0" err="1">
                <a:solidFill>
                  <a:srgbClr val="0E478A"/>
                </a:solidFill>
                <a:latin typeface="+mn-lt"/>
                <a:cs typeface="Arial" charset="0"/>
              </a:rPr>
              <a:t>للماوس</a:t>
            </a:r>
            <a:r>
              <a:rPr lang="ar-JO" sz="3200" dirty="0">
                <a:solidFill>
                  <a:srgbClr val="0E478A"/>
                </a:solidFill>
                <a:latin typeface="+mn-lt"/>
                <a:cs typeface="Arial" charset="0"/>
              </a:rPr>
              <a:t> وقم بالسحب فوق النص المطلوب تحديده. </a:t>
            </a:r>
            <a:endParaRPr lang="en-US" sz="3200" dirty="0">
              <a:solidFill>
                <a:srgbClr val="0E478A"/>
              </a:solidFill>
              <a:latin typeface="+mn-lt"/>
            </a:endParaRPr>
          </a:p>
          <a:p>
            <a:pPr marL="342900" indent="-342900" algn="justLow">
              <a:spcBef>
                <a:spcPct val="20000"/>
              </a:spcBef>
              <a:buFont typeface="Arial" pitchFamily="34" charset="0"/>
              <a:buNone/>
              <a:defRPr/>
            </a:pPr>
            <a:r>
              <a:rPr lang="ar-JO" sz="3200" dirty="0">
                <a:solidFill>
                  <a:srgbClr val="0E478A"/>
                </a:solidFill>
                <a:latin typeface="+mn-lt"/>
                <a:cs typeface="Arial" charset="0"/>
              </a:rPr>
              <a:t>وعند الانتهاء من هذه الخطوات، سيظهر النص مظللا بلون ازرق هكذا:</a:t>
            </a:r>
            <a:endParaRPr lang="ar-SA" sz="3200" dirty="0">
              <a:solidFill>
                <a:srgbClr val="0E478A"/>
              </a:solidFill>
              <a:latin typeface="+mn-lt"/>
              <a:cs typeface="Arial" charset="0"/>
            </a:endParaRPr>
          </a:p>
        </p:txBody>
      </p:sp>
      <p:pic>
        <p:nvPicPr>
          <p:cNvPr id="28677" name="صورة 122"/>
          <p:cNvPicPr>
            <a:picLocks noChangeAspect="1" noChangeArrowheads="1"/>
          </p:cNvPicPr>
          <p:nvPr/>
        </p:nvPicPr>
        <p:blipFill>
          <a:blip r:embed="rId2"/>
          <a:srcRect/>
          <a:stretch>
            <a:fillRect/>
          </a:stretch>
        </p:blipFill>
        <p:spPr bwMode="auto">
          <a:xfrm>
            <a:off x="990600" y="4808538"/>
            <a:ext cx="3684588" cy="1211262"/>
          </a:xfrm>
          <a:prstGeom prst="rect">
            <a:avLst/>
          </a:prstGeom>
          <a:noFill/>
          <a:ln w="9525">
            <a:noFill/>
            <a:miter lim="800000"/>
            <a:headEnd/>
            <a:tailEnd/>
          </a:ln>
        </p:spPr>
      </p:pic>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رقم الشريحة 3"/>
          <p:cNvSpPr>
            <a:spLocks noGrp="1"/>
          </p:cNvSpPr>
          <p:nvPr>
            <p:ph type="sldNum" sz="quarter" idx="10"/>
          </p:nvPr>
        </p:nvSpPr>
        <p:spPr bwMode="auto">
          <a:noFill/>
          <a:ln>
            <a:miter lim="800000"/>
            <a:headEnd/>
            <a:tailEnd/>
          </a:ln>
        </p:spPr>
        <p:txBody>
          <a:bodyPr/>
          <a:lstStyle/>
          <a:p>
            <a:fld id="{C2812390-80E2-453F-B917-958F481CE246}" type="slidenum">
              <a:rPr lang="ar-SA" smtClean="0">
                <a:cs typeface="Arial" pitchFamily="34" charset="0"/>
              </a:rPr>
              <a:pPr/>
              <a:t>321</a:t>
            </a:fld>
            <a:endParaRPr lang="en-US" smtClean="0">
              <a:cs typeface="Arial" pitchFamily="34" charset="0"/>
            </a:endParaRPr>
          </a:p>
        </p:txBody>
      </p:sp>
      <p:sp>
        <p:nvSpPr>
          <p:cNvPr id="3" name="Title 1"/>
          <p:cNvSpPr txBox="1">
            <a:spLocks/>
          </p:cNvSpPr>
          <p:nvPr/>
        </p:nvSpPr>
        <p:spPr bwMode="auto">
          <a:xfrm>
            <a:off x="685800" y="152400"/>
            <a:ext cx="7772400" cy="685800"/>
          </a:xfrm>
          <a:prstGeom prst="rect">
            <a:avLst/>
          </a:prstGeom>
          <a:noFill/>
          <a:ln w="9525">
            <a:noFill/>
            <a:miter lim="800000"/>
            <a:headEnd/>
            <a:tailEnd/>
          </a:ln>
        </p:spPr>
        <p:txBody>
          <a:bodyPr anchor="ctr"/>
          <a:lstStyle/>
          <a:p>
            <a:pPr algn="ctr" rtl="0" fontAlgn="auto">
              <a:spcAft>
                <a:spcPts val="0"/>
              </a:spcAft>
              <a:defRPr/>
            </a:pPr>
            <a:r>
              <a:rPr lang="en-US" sz="2800" dirty="0">
                <a:solidFill>
                  <a:srgbClr val="81AA52"/>
                </a:solidFill>
                <a:latin typeface="+mj-lt"/>
                <a:ea typeface="+mj-ea"/>
                <a:cs typeface="Arial" charset="0"/>
              </a:rPr>
              <a:t> </a:t>
            </a:r>
            <a:r>
              <a:rPr lang="ar-JO" sz="2800" dirty="0">
                <a:solidFill>
                  <a:srgbClr val="81AA52"/>
                </a:solidFill>
                <a:latin typeface="+mj-lt"/>
                <a:ea typeface="+mj-ea"/>
                <a:cs typeface="Arial" charset="0"/>
              </a:rPr>
              <a:t>التنقل في المستند</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066800" y="1600200"/>
            <a:ext cx="7772400" cy="25146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SA" sz="3200" dirty="0">
                <a:solidFill>
                  <a:srgbClr val="0E478A"/>
                </a:solidFill>
                <a:latin typeface="+mn-lt"/>
                <a:cs typeface="Arial" charset="0"/>
              </a:rPr>
              <a:t>تعرفنا </a:t>
            </a:r>
            <a:r>
              <a:rPr lang="ar-SA" sz="3200" dirty="0" err="1">
                <a:solidFill>
                  <a:srgbClr val="0E478A"/>
                </a:solidFill>
                <a:latin typeface="+mn-lt"/>
                <a:cs typeface="Arial" charset="0"/>
              </a:rPr>
              <a:t>الى</a:t>
            </a:r>
            <a:r>
              <a:rPr lang="ar-SA" sz="3200" dirty="0">
                <a:solidFill>
                  <a:srgbClr val="0E478A"/>
                </a:solidFill>
                <a:latin typeface="+mn-lt"/>
                <a:cs typeface="Arial" charset="0"/>
              </a:rPr>
              <a:t> </a:t>
            </a:r>
            <a:r>
              <a:rPr lang="ar-JO" sz="3200" dirty="0">
                <a:solidFill>
                  <a:srgbClr val="0E478A"/>
                </a:solidFill>
                <a:latin typeface="+mn-lt"/>
                <a:cs typeface="Arial" charset="0"/>
              </a:rPr>
              <a:t>كيفية إنشاء مستند، </a:t>
            </a:r>
            <a:r>
              <a:rPr lang="ar-JO" sz="3200" dirty="0" err="1">
                <a:solidFill>
                  <a:srgbClr val="0E478A"/>
                </a:solidFill>
                <a:latin typeface="+mn-lt"/>
                <a:cs typeface="Arial" charset="0"/>
              </a:rPr>
              <a:t>وس</a:t>
            </a:r>
            <a:r>
              <a:rPr lang="ar-SA" sz="3200" dirty="0">
                <a:solidFill>
                  <a:srgbClr val="0E478A"/>
                </a:solidFill>
                <a:latin typeface="+mn-lt"/>
                <a:cs typeface="Arial" charset="0"/>
              </a:rPr>
              <a:t>نتعرف </a:t>
            </a:r>
            <a:r>
              <a:rPr lang="ar-JO" sz="3200" dirty="0">
                <a:solidFill>
                  <a:srgbClr val="0E478A"/>
                </a:solidFill>
                <a:latin typeface="+mn-lt"/>
                <a:cs typeface="Arial" charset="0"/>
              </a:rPr>
              <a:t>الآن كيفية التنقل </a:t>
            </a:r>
            <a:r>
              <a:rPr lang="ar-JO" sz="3200" dirty="0" err="1">
                <a:solidFill>
                  <a:srgbClr val="0E478A"/>
                </a:solidFill>
                <a:latin typeface="+mn-lt"/>
                <a:cs typeface="Arial" charset="0"/>
              </a:rPr>
              <a:t>به</a:t>
            </a:r>
            <a:r>
              <a:rPr lang="ar-JO" sz="3200" dirty="0">
                <a:solidFill>
                  <a:srgbClr val="0E478A"/>
                </a:solidFill>
                <a:latin typeface="+mn-lt"/>
                <a:cs typeface="Arial" charset="0"/>
              </a:rPr>
              <a:t> باستخدام </a:t>
            </a:r>
            <a:r>
              <a:rPr lang="ar-JO" sz="3200" dirty="0" err="1">
                <a:solidFill>
                  <a:srgbClr val="0E478A"/>
                </a:solidFill>
                <a:latin typeface="+mn-lt"/>
                <a:cs typeface="Arial" charset="0"/>
              </a:rPr>
              <a:t>الماوس</a:t>
            </a:r>
            <a:r>
              <a:rPr lang="ar-JO" sz="3200" dirty="0">
                <a:solidFill>
                  <a:srgbClr val="0E478A"/>
                </a:solidFill>
                <a:latin typeface="+mn-lt"/>
                <a:cs typeface="Arial" charset="0"/>
              </a:rPr>
              <a:t> ولوحة المفاتيح، وأشرطة التمرير وحوار الانتقال إلى.</a:t>
            </a:r>
            <a:endParaRPr lang="en-US" sz="3200" dirty="0">
              <a:solidFill>
                <a:srgbClr val="0E478A"/>
              </a:solidFill>
              <a:latin typeface="+mn-lt"/>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رقم الشريحة 3"/>
          <p:cNvSpPr>
            <a:spLocks noGrp="1"/>
          </p:cNvSpPr>
          <p:nvPr>
            <p:ph type="sldNum" sz="quarter" idx="10"/>
          </p:nvPr>
        </p:nvSpPr>
        <p:spPr bwMode="auto">
          <a:noFill/>
          <a:ln>
            <a:miter lim="800000"/>
            <a:headEnd/>
            <a:tailEnd/>
          </a:ln>
        </p:spPr>
        <p:txBody>
          <a:bodyPr/>
          <a:lstStyle/>
          <a:p>
            <a:fld id="{CF253F28-9AE6-4131-AE7B-B331D2856251}" type="slidenum">
              <a:rPr lang="ar-SA" smtClean="0">
                <a:cs typeface="Arial" pitchFamily="34" charset="0"/>
              </a:rPr>
              <a:pPr/>
              <a:t>322</a:t>
            </a:fld>
            <a:endParaRPr lang="en-US" smtClean="0">
              <a:cs typeface="Arial" pitchFamily="34" charset="0"/>
            </a:endParaRPr>
          </a:p>
        </p:txBody>
      </p:sp>
      <p:sp>
        <p:nvSpPr>
          <p:cNvPr id="3" name="Title 1"/>
          <p:cNvSpPr txBox="1">
            <a:spLocks/>
          </p:cNvSpPr>
          <p:nvPr/>
        </p:nvSpPr>
        <p:spPr bwMode="auto">
          <a:xfrm>
            <a:off x="609600" y="381000"/>
            <a:ext cx="7772400" cy="685800"/>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التنقل باستخدام </a:t>
            </a:r>
            <a:r>
              <a:rPr lang="ar-JO" sz="2800" dirty="0" err="1">
                <a:solidFill>
                  <a:srgbClr val="81AA52"/>
                </a:solidFill>
                <a:latin typeface="+mj-lt"/>
                <a:ea typeface="+mj-ea"/>
                <a:cs typeface="Arial" charset="0"/>
              </a:rPr>
              <a:t>الماوس</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371600" y="1447800"/>
            <a:ext cx="7848600" cy="47244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للتنقل باستخدام </a:t>
            </a:r>
            <a:r>
              <a:rPr lang="ar-JO" sz="3200" dirty="0" err="1">
                <a:solidFill>
                  <a:srgbClr val="0E478A"/>
                </a:solidFill>
                <a:latin typeface="+mn-lt"/>
                <a:cs typeface="Arial" charset="0"/>
              </a:rPr>
              <a:t>الماوس</a:t>
            </a:r>
            <a:r>
              <a:rPr lang="ar-JO" sz="3200" dirty="0">
                <a:solidFill>
                  <a:srgbClr val="0E478A"/>
                </a:solidFill>
                <a:latin typeface="+mn-lt"/>
                <a:cs typeface="Arial" charset="0"/>
              </a:rPr>
              <a:t>، قم ببساطة بالنقر على المكان الذي تريد التركيز عليه. على سبيل المثال: بإمكانك وضع مؤشر </a:t>
            </a:r>
            <a:r>
              <a:rPr lang="ar-JO" sz="3200" dirty="0" err="1">
                <a:solidFill>
                  <a:srgbClr val="0E478A"/>
                </a:solidFill>
                <a:latin typeface="+mn-lt"/>
                <a:cs typeface="Arial" charset="0"/>
              </a:rPr>
              <a:t>الماوس</a:t>
            </a:r>
            <a:r>
              <a:rPr lang="ar-JO" sz="3200" dirty="0">
                <a:solidFill>
                  <a:srgbClr val="0E478A"/>
                </a:solidFill>
                <a:latin typeface="+mn-lt"/>
                <a:cs typeface="Arial" charset="0"/>
              </a:rPr>
              <a:t> في وسط فقرة ما:</a:t>
            </a:r>
            <a:endParaRPr lang="en-US" sz="3200" dirty="0">
              <a:solidFill>
                <a:srgbClr val="0E478A"/>
              </a:solidFill>
              <a:latin typeface="+mn-lt"/>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30725" name="صورة 121"/>
          <p:cNvPicPr>
            <a:picLocks noChangeAspect="1" noChangeArrowheads="1"/>
          </p:cNvPicPr>
          <p:nvPr/>
        </p:nvPicPr>
        <p:blipFill>
          <a:blip r:embed="rId2"/>
          <a:srcRect/>
          <a:stretch>
            <a:fillRect/>
          </a:stretch>
        </p:blipFill>
        <p:spPr bwMode="auto">
          <a:xfrm>
            <a:off x="1981200" y="3048000"/>
            <a:ext cx="5486400" cy="2209800"/>
          </a:xfrm>
          <a:prstGeom prst="rect">
            <a:avLst/>
          </a:prstGeom>
          <a:noFill/>
          <a:ln w="9525">
            <a:noFill/>
            <a:miter lim="800000"/>
            <a:headEnd/>
            <a:tailEnd/>
          </a:ln>
        </p:spPr>
      </p:pic>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رقم الشريحة 3"/>
          <p:cNvSpPr>
            <a:spLocks noGrp="1"/>
          </p:cNvSpPr>
          <p:nvPr>
            <p:ph type="sldNum" sz="quarter" idx="10"/>
          </p:nvPr>
        </p:nvSpPr>
        <p:spPr bwMode="auto">
          <a:noFill/>
          <a:ln>
            <a:miter lim="800000"/>
            <a:headEnd/>
            <a:tailEnd/>
          </a:ln>
        </p:spPr>
        <p:txBody>
          <a:bodyPr/>
          <a:lstStyle/>
          <a:p>
            <a:fld id="{C3D23893-6517-40F3-9EA2-C1375ECB314F}" type="slidenum">
              <a:rPr lang="ar-SA" smtClean="0">
                <a:cs typeface="Arial" pitchFamily="34" charset="0"/>
              </a:rPr>
              <a:pPr/>
              <a:t>323</a:t>
            </a:fld>
            <a:endParaRPr lang="en-US" smtClean="0">
              <a:cs typeface="Arial" pitchFamily="34" charset="0"/>
            </a:endParaRPr>
          </a:p>
        </p:txBody>
      </p:sp>
      <p:sp>
        <p:nvSpPr>
          <p:cNvPr id="3" name="Title 1"/>
          <p:cNvSpPr txBox="1">
            <a:spLocks/>
          </p:cNvSpPr>
          <p:nvPr/>
        </p:nvSpPr>
        <p:spPr bwMode="auto">
          <a:xfrm>
            <a:off x="685800" y="304800"/>
            <a:ext cx="7772400" cy="762000"/>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التنقل باستخدام أشرطة التمرير </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762000" y="1371600"/>
            <a:ext cx="8686800" cy="26670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يعتبر التنقل باستخدام </a:t>
            </a:r>
            <a:r>
              <a:rPr lang="ar-JO" sz="3200" dirty="0" err="1">
                <a:solidFill>
                  <a:srgbClr val="0E478A"/>
                </a:solidFill>
                <a:latin typeface="+mn-lt"/>
                <a:cs typeface="Arial" charset="0"/>
              </a:rPr>
              <a:t>الماوس</a:t>
            </a:r>
            <a:r>
              <a:rPr lang="ar-JO" sz="3200" dirty="0">
                <a:solidFill>
                  <a:srgbClr val="0E478A"/>
                </a:solidFill>
                <a:latin typeface="+mn-lt"/>
                <a:cs typeface="Arial" charset="0"/>
              </a:rPr>
              <a:t> جيدا إذا كان كامل النص موجودا على شاشة واحدة، غير انه من النادر أن تكون المستندات في صفحة واحدة. ولحسن الحظ، يمكنك أيضا التنقل باستخدام شريط التمرير على الجانب الأيسر من الشاشة. قم بوضع مؤشر </a:t>
            </a:r>
            <a:r>
              <a:rPr lang="ar-JO" sz="3200" dirty="0" err="1">
                <a:solidFill>
                  <a:srgbClr val="0E478A"/>
                </a:solidFill>
                <a:latin typeface="+mn-lt"/>
                <a:cs typeface="Arial" charset="0"/>
              </a:rPr>
              <a:t>الماوس</a:t>
            </a:r>
            <a:r>
              <a:rPr lang="ar-JO" sz="3200" dirty="0">
                <a:solidFill>
                  <a:srgbClr val="0E478A"/>
                </a:solidFill>
                <a:latin typeface="+mn-lt"/>
                <a:cs typeface="Arial" charset="0"/>
              </a:rPr>
              <a:t> على المستطيل الصغير في شريط التمرير وسيشير إلى موقعك الحالي في المستند. بعدئذ، أُنقر عليه وقم بسحبه إلى المكان الذي ترغب فيه. </a:t>
            </a:r>
            <a:endParaRPr lang="en-US" sz="3200" dirty="0">
              <a:solidFill>
                <a:srgbClr val="0E478A"/>
              </a:solidFill>
              <a:latin typeface="+mn-lt"/>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31749" name="صورة 120"/>
          <p:cNvPicPr>
            <a:picLocks noChangeAspect="1" noChangeArrowheads="1"/>
          </p:cNvPicPr>
          <p:nvPr/>
        </p:nvPicPr>
        <p:blipFill>
          <a:blip r:embed="rId2"/>
          <a:srcRect/>
          <a:stretch>
            <a:fillRect/>
          </a:stretch>
        </p:blipFill>
        <p:spPr bwMode="auto">
          <a:xfrm>
            <a:off x="3876675" y="4295775"/>
            <a:ext cx="1457325" cy="1952625"/>
          </a:xfrm>
          <a:prstGeom prst="rect">
            <a:avLst/>
          </a:prstGeom>
          <a:noFill/>
          <a:ln w="9525">
            <a:noFill/>
            <a:miter lim="800000"/>
            <a:headEnd/>
            <a:tailEnd/>
          </a:ln>
        </p:spPr>
      </p:pic>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رقم الشريحة 3"/>
          <p:cNvSpPr>
            <a:spLocks noGrp="1"/>
          </p:cNvSpPr>
          <p:nvPr>
            <p:ph type="sldNum" sz="quarter" idx="10"/>
          </p:nvPr>
        </p:nvSpPr>
        <p:spPr bwMode="auto">
          <a:noFill/>
          <a:ln>
            <a:miter lim="800000"/>
            <a:headEnd/>
            <a:tailEnd/>
          </a:ln>
        </p:spPr>
        <p:txBody>
          <a:bodyPr/>
          <a:lstStyle/>
          <a:p>
            <a:fld id="{84943E95-3621-4C79-A471-3946413DA093}" type="slidenum">
              <a:rPr lang="ar-SA" smtClean="0">
                <a:cs typeface="Arial" pitchFamily="34" charset="0"/>
              </a:rPr>
              <a:pPr/>
              <a:t>324</a:t>
            </a:fld>
            <a:endParaRPr lang="en-US" smtClean="0">
              <a:cs typeface="Arial" pitchFamily="34" charset="0"/>
            </a:endParaRPr>
          </a:p>
        </p:txBody>
      </p:sp>
      <p:sp>
        <p:nvSpPr>
          <p:cNvPr id="3" name="Title 1"/>
          <p:cNvSpPr txBox="1">
            <a:spLocks/>
          </p:cNvSpPr>
          <p:nvPr/>
        </p:nvSpPr>
        <p:spPr bwMode="auto">
          <a:xfrm>
            <a:off x="685800" y="152400"/>
            <a:ext cx="7772400" cy="555625"/>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الانتقال باستخدام لوحة المفاتيح</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609600" y="1524000"/>
            <a:ext cx="8534400" cy="4800600"/>
          </a:xfrm>
          <a:prstGeom prst="rect">
            <a:avLst/>
          </a:prstGeom>
          <a:noFill/>
          <a:ln w="9525">
            <a:noFill/>
            <a:miter lim="800000"/>
            <a:headEnd/>
            <a:tailEnd/>
          </a:ln>
        </p:spPr>
        <p:txBody>
          <a:bodyPr/>
          <a:lstStyle/>
          <a:p>
            <a:pPr marL="342900" indent="-342900" algn="justLow">
              <a:lnSpc>
                <a:spcPct val="90000"/>
              </a:lnSpc>
              <a:spcBef>
                <a:spcPct val="20000"/>
              </a:spcBef>
              <a:buFont typeface="Arial" pitchFamily="34" charset="0"/>
              <a:buNone/>
              <a:defRPr/>
            </a:pPr>
            <a:r>
              <a:rPr lang="ar-JO" sz="2000" b="1" dirty="0">
                <a:solidFill>
                  <a:srgbClr val="0E478A"/>
                </a:solidFill>
                <a:latin typeface="+mn-lt"/>
                <a:cs typeface="Arial" charset="0"/>
              </a:rPr>
              <a:t>يمكنك أيضا استخدام اختصارات لوحة المفاتيح للانتقال. في المنطقة التي تفصل لوحة الأحرف عن اللوحة العددية في لوحة المفاتيح، سترى قسما يضم مفاتيح </a:t>
            </a:r>
            <a:r>
              <a:rPr lang="en-US" sz="2000" b="1" dirty="0">
                <a:solidFill>
                  <a:srgbClr val="0E478A"/>
                </a:solidFill>
                <a:latin typeface="+mn-lt"/>
              </a:rPr>
              <a:t>Insert</a:t>
            </a:r>
            <a:r>
              <a:rPr lang="ar-SA" sz="2000" b="1" dirty="0">
                <a:solidFill>
                  <a:srgbClr val="0E478A"/>
                </a:solidFill>
                <a:latin typeface="+mn-lt"/>
                <a:cs typeface="Arial" charset="0"/>
              </a:rPr>
              <a:t> و</a:t>
            </a:r>
            <a:r>
              <a:rPr lang="en-US" sz="2000" b="1" dirty="0">
                <a:solidFill>
                  <a:srgbClr val="0E478A"/>
                </a:solidFill>
                <a:latin typeface="+mn-lt"/>
              </a:rPr>
              <a:t>Home</a:t>
            </a:r>
            <a:r>
              <a:rPr lang="ar-SA" sz="2000" b="1" dirty="0">
                <a:solidFill>
                  <a:srgbClr val="0E478A"/>
                </a:solidFill>
                <a:latin typeface="+mn-lt"/>
                <a:cs typeface="Arial" charset="0"/>
              </a:rPr>
              <a:t> و</a:t>
            </a:r>
            <a:r>
              <a:rPr lang="en-US" sz="2000" b="1" dirty="0">
                <a:solidFill>
                  <a:srgbClr val="0E478A"/>
                </a:solidFill>
                <a:latin typeface="+mn-lt"/>
              </a:rPr>
              <a:t>Page Up</a:t>
            </a:r>
            <a:r>
              <a:rPr lang="ar-SA" sz="2000" b="1" dirty="0">
                <a:solidFill>
                  <a:srgbClr val="0E478A"/>
                </a:solidFill>
                <a:latin typeface="+mn-lt"/>
                <a:cs typeface="Arial" charset="0"/>
              </a:rPr>
              <a:t> و</a:t>
            </a:r>
            <a:r>
              <a:rPr lang="en-US" sz="2000" b="1" dirty="0">
                <a:solidFill>
                  <a:srgbClr val="0E478A"/>
                </a:solidFill>
                <a:latin typeface="+mn-lt"/>
              </a:rPr>
              <a:t>،Page Down Delete</a:t>
            </a:r>
            <a:r>
              <a:rPr lang="ar-SA" sz="2000" b="1" dirty="0">
                <a:solidFill>
                  <a:srgbClr val="0E478A"/>
                </a:solidFill>
                <a:latin typeface="+mn-lt"/>
                <a:cs typeface="Arial" charset="0"/>
              </a:rPr>
              <a:t> و</a:t>
            </a:r>
            <a:r>
              <a:rPr lang="en-US" sz="2000" b="1" dirty="0">
                <a:solidFill>
                  <a:srgbClr val="0E478A"/>
                </a:solidFill>
                <a:latin typeface="+mn-lt"/>
              </a:rPr>
              <a:t>End</a:t>
            </a:r>
            <a:r>
              <a:rPr lang="ar-SA" sz="2000" b="1" dirty="0">
                <a:solidFill>
                  <a:srgbClr val="0E478A"/>
                </a:solidFill>
                <a:latin typeface="+mn-lt"/>
                <a:cs typeface="Arial" charset="0"/>
              </a:rPr>
              <a:t>. ولأربعة مفاتيح منها وظائف خاصة:</a:t>
            </a:r>
            <a:endParaRPr lang="en-US" sz="2000" b="1" dirty="0">
              <a:solidFill>
                <a:srgbClr val="0E478A"/>
              </a:solidFill>
              <a:latin typeface="+mn-lt"/>
            </a:endParaRPr>
          </a:p>
          <a:p>
            <a:pPr marL="342900" indent="-342900" algn="justLow">
              <a:lnSpc>
                <a:spcPct val="90000"/>
              </a:lnSpc>
              <a:spcBef>
                <a:spcPct val="20000"/>
              </a:spcBef>
              <a:buFont typeface="Arial" pitchFamily="34" charset="0"/>
              <a:buNone/>
              <a:defRPr/>
            </a:pPr>
            <a:r>
              <a:rPr lang="ar-SA" sz="2000" b="1" dirty="0">
                <a:solidFill>
                  <a:srgbClr val="0E478A"/>
                </a:solidFill>
                <a:latin typeface="+mn-lt"/>
                <a:cs typeface="Arial" charset="0"/>
              </a:rPr>
              <a:t> </a:t>
            </a:r>
            <a:endParaRPr lang="en-US" sz="2000" b="1" dirty="0">
              <a:solidFill>
                <a:srgbClr val="0E478A"/>
              </a:solidFill>
              <a:latin typeface="+mn-lt"/>
            </a:endParaRPr>
          </a:p>
          <a:p>
            <a:pPr marL="342900" indent="-342900" algn="justLow">
              <a:lnSpc>
                <a:spcPct val="90000"/>
              </a:lnSpc>
              <a:spcBef>
                <a:spcPct val="20000"/>
              </a:spcBef>
              <a:buFont typeface="Arial" pitchFamily="34" charset="0"/>
              <a:buNone/>
              <a:defRPr/>
            </a:pPr>
            <a:r>
              <a:rPr lang="en-US" sz="2000" b="1" dirty="0">
                <a:solidFill>
                  <a:srgbClr val="0E478A"/>
                </a:solidFill>
                <a:latin typeface="+mn-lt"/>
              </a:rPr>
              <a:t>Page Up</a:t>
            </a:r>
          </a:p>
          <a:p>
            <a:pPr marL="342900" indent="-342900" algn="justLow">
              <a:lnSpc>
                <a:spcPct val="90000"/>
              </a:lnSpc>
              <a:spcBef>
                <a:spcPct val="20000"/>
              </a:spcBef>
              <a:buFont typeface="Arial" pitchFamily="34" charset="0"/>
              <a:buNone/>
              <a:defRPr/>
            </a:pPr>
            <a:r>
              <a:rPr lang="ar-SA" sz="2000" b="1" dirty="0">
                <a:solidFill>
                  <a:srgbClr val="0E478A"/>
                </a:solidFill>
                <a:latin typeface="+mn-lt"/>
                <a:cs typeface="Arial" charset="0"/>
              </a:rPr>
              <a:t>يتنقل صفحة واحدة إلى الأعلى </a:t>
            </a:r>
            <a:endParaRPr lang="en-US" sz="2000" b="1" dirty="0">
              <a:solidFill>
                <a:srgbClr val="0E478A"/>
              </a:solidFill>
              <a:latin typeface="+mn-lt"/>
            </a:endParaRPr>
          </a:p>
          <a:p>
            <a:pPr marL="342900" indent="-342900" algn="justLow">
              <a:lnSpc>
                <a:spcPct val="90000"/>
              </a:lnSpc>
              <a:spcBef>
                <a:spcPct val="20000"/>
              </a:spcBef>
              <a:buFont typeface="Arial" pitchFamily="34" charset="0"/>
              <a:buNone/>
              <a:defRPr/>
            </a:pPr>
            <a:r>
              <a:rPr lang="en-US" sz="2000" b="1" dirty="0">
                <a:solidFill>
                  <a:srgbClr val="0E478A"/>
                </a:solidFill>
                <a:latin typeface="+mn-lt"/>
              </a:rPr>
              <a:t>Page Down</a:t>
            </a:r>
          </a:p>
          <a:p>
            <a:pPr marL="342900" indent="-342900" algn="justLow">
              <a:lnSpc>
                <a:spcPct val="90000"/>
              </a:lnSpc>
              <a:spcBef>
                <a:spcPct val="20000"/>
              </a:spcBef>
              <a:buFont typeface="Arial" pitchFamily="34" charset="0"/>
              <a:buNone/>
              <a:defRPr/>
            </a:pPr>
            <a:r>
              <a:rPr lang="ar-SA" sz="2000" b="1" dirty="0">
                <a:solidFill>
                  <a:srgbClr val="0E478A"/>
                </a:solidFill>
                <a:latin typeface="+mn-lt"/>
                <a:cs typeface="Arial" charset="0"/>
              </a:rPr>
              <a:t>يتنقل صفحة واحدة إلى الأسفل </a:t>
            </a:r>
            <a:endParaRPr lang="en-US" sz="2000" b="1" dirty="0">
              <a:solidFill>
                <a:srgbClr val="0E478A"/>
              </a:solidFill>
              <a:latin typeface="+mn-lt"/>
            </a:endParaRPr>
          </a:p>
          <a:p>
            <a:pPr marL="342900" indent="-342900" algn="justLow">
              <a:lnSpc>
                <a:spcPct val="90000"/>
              </a:lnSpc>
              <a:spcBef>
                <a:spcPct val="20000"/>
              </a:spcBef>
              <a:buFont typeface="Arial" pitchFamily="34" charset="0"/>
              <a:buNone/>
              <a:defRPr/>
            </a:pPr>
            <a:r>
              <a:rPr lang="en-US" sz="2000" b="1" dirty="0">
                <a:solidFill>
                  <a:srgbClr val="0E478A"/>
                </a:solidFill>
                <a:latin typeface="+mn-lt"/>
              </a:rPr>
              <a:t>Home</a:t>
            </a:r>
          </a:p>
          <a:p>
            <a:pPr marL="342900" indent="-342900" algn="justLow">
              <a:lnSpc>
                <a:spcPct val="90000"/>
              </a:lnSpc>
              <a:spcBef>
                <a:spcPct val="20000"/>
              </a:spcBef>
              <a:buFont typeface="Arial" pitchFamily="34" charset="0"/>
              <a:buNone/>
              <a:defRPr/>
            </a:pPr>
            <a:r>
              <a:rPr lang="ar-SA" sz="2000" b="1" dirty="0">
                <a:solidFill>
                  <a:srgbClr val="0E478A"/>
                </a:solidFill>
                <a:latin typeface="+mn-lt"/>
                <a:cs typeface="Arial" charset="0"/>
              </a:rPr>
              <a:t>ينتقل إلى بداية السطر </a:t>
            </a:r>
            <a:endParaRPr lang="en-US" sz="2000" b="1" dirty="0">
              <a:solidFill>
                <a:srgbClr val="0E478A"/>
              </a:solidFill>
              <a:latin typeface="+mn-lt"/>
            </a:endParaRPr>
          </a:p>
          <a:p>
            <a:pPr marL="342900" indent="-342900" algn="justLow">
              <a:lnSpc>
                <a:spcPct val="90000"/>
              </a:lnSpc>
              <a:spcBef>
                <a:spcPct val="20000"/>
              </a:spcBef>
              <a:buFont typeface="Arial" pitchFamily="34" charset="0"/>
              <a:buNone/>
              <a:defRPr/>
            </a:pPr>
            <a:r>
              <a:rPr lang="en-US" sz="2000" b="1" dirty="0">
                <a:solidFill>
                  <a:srgbClr val="0E478A"/>
                </a:solidFill>
                <a:latin typeface="+mn-lt"/>
              </a:rPr>
              <a:t>End</a:t>
            </a:r>
            <a:r>
              <a:rPr lang="ar-SA" sz="2000" b="1" dirty="0">
                <a:solidFill>
                  <a:srgbClr val="0E478A"/>
                </a:solidFill>
                <a:latin typeface="+mn-lt"/>
                <a:cs typeface="Arial" charset="0"/>
              </a:rPr>
              <a:t>     </a:t>
            </a:r>
            <a:endParaRPr lang="en-US" sz="2000" b="1" dirty="0">
              <a:solidFill>
                <a:srgbClr val="0E478A"/>
              </a:solidFill>
              <a:latin typeface="+mn-lt"/>
            </a:endParaRPr>
          </a:p>
          <a:p>
            <a:pPr marL="342900" indent="-342900" algn="justLow">
              <a:lnSpc>
                <a:spcPct val="90000"/>
              </a:lnSpc>
              <a:spcBef>
                <a:spcPct val="20000"/>
              </a:spcBef>
              <a:buFont typeface="Arial" pitchFamily="34" charset="0"/>
              <a:buNone/>
              <a:defRPr/>
            </a:pPr>
            <a:r>
              <a:rPr lang="ar-SA" sz="2000" b="1" dirty="0">
                <a:solidFill>
                  <a:srgbClr val="0E478A"/>
                </a:solidFill>
                <a:latin typeface="+mn-lt"/>
                <a:cs typeface="Arial" charset="0"/>
              </a:rPr>
              <a:t>ينتقل إلى نهاية السطر</a:t>
            </a:r>
            <a:endParaRPr lang="en-US" sz="2000" b="1" dirty="0">
              <a:solidFill>
                <a:srgbClr val="0E478A"/>
              </a:solidFill>
              <a:latin typeface="+mn-lt"/>
            </a:endParaRPr>
          </a:p>
          <a:p>
            <a:pPr marL="342900" indent="-342900" algn="justLow">
              <a:lnSpc>
                <a:spcPct val="90000"/>
              </a:lnSpc>
              <a:spcBef>
                <a:spcPct val="20000"/>
              </a:spcBef>
              <a:buFont typeface="Arial" pitchFamily="34" charset="0"/>
              <a:buNone/>
              <a:defRPr/>
            </a:pPr>
            <a:endParaRPr lang="ar-SA" sz="2000" b="1" dirty="0">
              <a:solidFill>
                <a:srgbClr val="0E478A"/>
              </a:solidFill>
              <a:latin typeface="+mn-lt"/>
              <a:cs typeface="Arial" charset="0"/>
            </a:endParaRPr>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صر نائب لرقم الشريحة 3"/>
          <p:cNvSpPr>
            <a:spLocks noGrp="1"/>
          </p:cNvSpPr>
          <p:nvPr>
            <p:ph type="sldNum" sz="quarter" idx="10"/>
          </p:nvPr>
        </p:nvSpPr>
        <p:spPr bwMode="auto">
          <a:noFill/>
          <a:ln>
            <a:miter lim="800000"/>
            <a:headEnd/>
            <a:tailEnd/>
          </a:ln>
        </p:spPr>
        <p:txBody>
          <a:bodyPr/>
          <a:lstStyle/>
          <a:p>
            <a:fld id="{FFE83066-A175-4C69-9B0E-523064A19124}" type="slidenum">
              <a:rPr lang="ar-SA" smtClean="0">
                <a:cs typeface="Arial" pitchFamily="34" charset="0"/>
              </a:rPr>
              <a:pPr/>
              <a:t>325</a:t>
            </a:fld>
            <a:endParaRPr lang="en-US" smtClean="0">
              <a:cs typeface="Arial" pitchFamily="34" charset="0"/>
            </a:endParaRPr>
          </a:p>
        </p:txBody>
      </p:sp>
      <p:sp>
        <p:nvSpPr>
          <p:cNvPr id="7" name="Title 1"/>
          <p:cNvSpPr txBox="1">
            <a:spLocks/>
          </p:cNvSpPr>
          <p:nvPr/>
        </p:nvSpPr>
        <p:spPr bwMode="auto">
          <a:xfrm>
            <a:off x="685800" y="228600"/>
            <a:ext cx="7772400" cy="687388"/>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استخدام حوار الانتقال إلى </a:t>
            </a:r>
            <a:endParaRPr lang="ar-SA" sz="2800" dirty="0">
              <a:solidFill>
                <a:srgbClr val="81AA52"/>
              </a:solidFill>
              <a:latin typeface="+mj-lt"/>
              <a:ea typeface="+mj-ea"/>
              <a:cs typeface="Arial" charset="0"/>
            </a:endParaRPr>
          </a:p>
        </p:txBody>
      </p:sp>
      <p:sp>
        <p:nvSpPr>
          <p:cNvPr id="8" name="Subtitle 2"/>
          <p:cNvSpPr txBox="1">
            <a:spLocks/>
          </p:cNvSpPr>
          <p:nvPr/>
        </p:nvSpPr>
        <p:spPr bwMode="auto">
          <a:xfrm>
            <a:off x="990600" y="1524000"/>
            <a:ext cx="7772400" cy="48768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SA" sz="3200" dirty="0">
                <a:solidFill>
                  <a:srgbClr val="0E478A"/>
                </a:solidFill>
                <a:latin typeface="+mn-lt"/>
                <a:cs typeface="Arial" charset="0"/>
              </a:rPr>
              <a:t>ومن الطرق الأكثر دقة في الانتقال هي استخدام حوار الانتقال إلى. وهناك ثلاثة طرق لفتح هذا الحوار.</a:t>
            </a:r>
            <a:endParaRPr lang="en-US" sz="3200" dirty="0">
              <a:solidFill>
                <a:srgbClr val="0E478A"/>
              </a:solidFill>
              <a:latin typeface="+mn-lt"/>
            </a:endParaRPr>
          </a:p>
          <a:p>
            <a:pPr marL="342900" indent="-342900" algn="justLow">
              <a:spcBef>
                <a:spcPct val="20000"/>
              </a:spcBef>
              <a:buFont typeface="Arial" pitchFamily="34" charset="0"/>
              <a:buNone/>
              <a:defRPr/>
            </a:pPr>
            <a:r>
              <a:rPr lang="ar-SA" sz="3200" dirty="0">
                <a:solidFill>
                  <a:srgbClr val="0E478A"/>
                </a:solidFill>
                <a:latin typeface="+mn-lt"/>
                <a:cs typeface="Arial" charset="0"/>
              </a:rPr>
              <a:t>الأولى عبر النقر على السهم بجانب زر بحث في أقصى يسار </a:t>
            </a:r>
            <a:r>
              <a:rPr lang="ar-SA" sz="3200" dirty="0" err="1">
                <a:solidFill>
                  <a:srgbClr val="0E478A"/>
                </a:solidFill>
                <a:latin typeface="+mn-lt"/>
                <a:cs typeface="Arial" charset="0"/>
              </a:rPr>
              <a:t>تبويبة</a:t>
            </a:r>
            <a:r>
              <a:rPr lang="ar-SA" sz="3200" dirty="0">
                <a:solidFill>
                  <a:srgbClr val="0E478A"/>
                </a:solidFill>
                <a:latin typeface="+mn-lt"/>
                <a:cs typeface="Arial" charset="0"/>
              </a:rPr>
              <a:t> الصفحة الرئيسية والنقر على الانتقال إلى: </a:t>
            </a:r>
          </a:p>
        </p:txBody>
      </p:sp>
      <p:pic>
        <p:nvPicPr>
          <p:cNvPr id="33797" name="صورة 119"/>
          <p:cNvPicPr>
            <a:picLocks noChangeAspect="1" noChangeArrowheads="1"/>
          </p:cNvPicPr>
          <p:nvPr/>
        </p:nvPicPr>
        <p:blipFill>
          <a:blip r:embed="rId2"/>
          <a:srcRect/>
          <a:stretch>
            <a:fillRect/>
          </a:stretch>
        </p:blipFill>
        <p:spPr bwMode="auto">
          <a:xfrm>
            <a:off x="3276600" y="3667125"/>
            <a:ext cx="2762250" cy="2505075"/>
          </a:xfrm>
          <a:prstGeom prst="rect">
            <a:avLst/>
          </a:prstGeom>
          <a:noFill/>
          <a:ln w="9525">
            <a:noFill/>
            <a:miter lim="800000"/>
            <a:headEnd/>
            <a:tailEnd/>
          </a:ln>
        </p:spPr>
      </p:pic>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صر نائب لرقم الشريحة 3"/>
          <p:cNvSpPr>
            <a:spLocks noGrp="1"/>
          </p:cNvSpPr>
          <p:nvPr>
            <p:ph type="sldNum" sz="quarter" idx="10"/>
          </p:nvPr>
        </p:nvSpPr>
        <p:spPr bwMode="auto">
          <a:noFill/>
          <a:ln>
            <a:miter lim="800000"/>
            <a:headEnd/>
            <a:tailEnd/>
          </a:ln>
        </p:spPr>
        <p:txBody>
          <a:bodyPr/>
          <a:lstStyle/>
          <a:p>
            <a:fld id="{D40A427F-49EE-4A0D-9031-087226004DE0}" type="slidenum">
              <a:rPr lang="ar-SA" smtClean="0">
                <a:cs typeface="Arial" pitchFamily="34" charset="0"/>
              </a:rPr>
              <a:pPr/>
              <a:t>326</a:t>
            </a:fld>
            <a:endParaRPr lang="en-US" smtClean="0">
              <a:cs typeface="Arial" pitchFamily="34" charset="0"/>
            </a:endParaRPr>
          </a:p>
        </p:txBody>
      </p:sp>
      <p:sp>
        <p:nvSpPr>
          <p:cNvPr id="3" name="Title 1"/>
          <p:cNvSpPr txBox="1">
            <a:spLocks/>
          </p:cNvSpPr>
          <p:nvPr/>
        </p:nvSpPr>
        <p:spPr bwMode="auto">
          <a:xfrm>
            <a:off x="609600" y="228600"/>
            <a:ext cx="7772400" cy="687388"/>
          </a:xfrm>
          <a:prstGeom prst="rect">
            <a:avLst/>
          </a:prstGeom>
          <a:noFill/>
          <a:ln w="9525">
            <a:noFill/>
            <a:miter lim="800000"/>
            <a:headEnd/>
            <a:tailEnd/>
          </a:ln>
        </p:spPr>
        <p:txBody>
          <a:bodyPr anchor="ctr"/>
          <a:lstStyle/>
          <a:p>
            <a:pPr algn="ctr" fontAlgn="auto">
              <a:spcAft>
                <a:spcPts val="0"/>
              </a:spcAft>
              <a:defRPr/>
            </a:pPr>
            <a:r>
              <a:rPr lang="ar-SA" sz="3200" dirty="0">
                <a:solidFill>
                  <a:srgbClr val="81AA52"/>
                </a:solidFill>
                <a:latin typeface="+mj-lt"/>
                <a:ea typeface="+mj-ea"/>
                <a:cs typeface="Arial" charset="0"/>
              </a:rPr>
              <a:t>القيام بالمزيد من الأمور في مستندك</a:t>
            </a:r>
          </a:p>
        </p:txBody>
      </p:sp>
      <p:sp>
        <p:nvSpPr>
          <p:cNvPr id="5" name="Subtitle 2"/>
          <p:cNvSpPr txBox="1">
            <a:spLocks/>
          </p:cNvSpPr>
          <p:nvPr/>
        </p:nvSpPr>
        <p:spPr bwMode="auto">
          <a:xfrm>
            <a:off x="990600" y="1524000"/>
            <a:ext cx="7772400" cy="32766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الآن بعد </a:t>
            </a:r>
            <a:r>
              <a:rPr lang="ar-SA" sz="3200" dirty="0">
                <a:solidFill>
                  <a:srgbClr val="0E478A"/>
                </a:solidFill>
                <a:latin typeface="+mn-lt"/>
                <a:cs typeface="Arial" charset="0"/>
              </a:rPr>
              <a:t>الاطلاع  على </a:t>
            </a:r>
            <a:r>
              <a:rPr lang="ar-JO" sz="3200" dirty="0">
                <a:solidFill>
                  <a:srgbClr val="0E478A"/>
                </a:solidFill>
                <a:latin typeface="+mn-lt"/>
                <a:cs typeface="Arial" charset="0"/>
              </a:rPr>
              <a:t>أساسيات إنشاء المستندات، فإننا سنتعلم بعض </a:t>
            </a:r>
            <a:r>
              <a:rPr lang="ar-SA" sz="3200" dirty="0">
                <a:solidFill>
                  <a:srgbClr val="0E478A"/>
                </a:solidFill>
                <a:latin typeface="+mn-lt"/>
                <a:cs typeface="Arial" charset="0"/>
              </a:rPr>
              <a:t>المهارات</a:t>
            </a:r>
            <a:r>
              <a:rPr lang="ar-JO" sz="3200" dirty="0">
                <a:solidFill>
                  <a:srgbClr val="0E478A"/>
                </a:solidFill>
                <a:latin typeface="+mn-lt"/>
                <a:cs typeface="Arial" charset="0"/>
              </a:rPr>
              <a:t>، بما في ذلك تطبيق التنسيق وإزالة التنسيق واستخدام التراجع والتكرار.</a:t>
            </a:r>
            <a:endParaRPr lang="ar-SA" sz="3200" dirty="0">
              <a:solidFill>
                <a:srgbClr val="0E478A"/>
              </a:solidFill>
              <a:latin typeface="+mn-lt"/>
              <a:cs typeface="Arial" charset="0"/>
            </a:endParaRPr>
          </a:p>
        </p:txBody>
      </p:sp>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رقم الشريحة 3"/>
          <p:cNvSpPr>
            <a:spLocks noGrp="1"/>
          </p:cNvSpPr>
          <p:nvPr>
            <p:ph type="sldNum" sz="quarter" idx="10"/>
          </p:nvPr>
        </p:nvSpPr>
        <p:spPr bwMode="auto">
          <a:noFill/>
          <a:ln>
            <a:miter lim="800000"/>
            <a:headEnd/>
            <a:tailEnd/>
          </a:ln>
        </p:spPr>
        <p:txBody>
          <a:bodyPr/>
          <a:lstStyle/>
          <a:p>
            <a:fld id="{F33E2528-1BB9-467E-9AB9-7FA45C36AE3D}" type="slidenum">
              <a:rPr lang="ar-SA" smtClean="0">
                <a:cs typeface="Arial" pitchFamily="34" charset="0"/>
              </a:rPr>
              <a:pPr/>
              <a:t>327</a:t>
            </a:fld>
            <a:endParaRPr lang="en-US" smtClean="0">
              <a:cs typeface="Arial" pitchFamily="34" charset="0"/>
            </a:endParaRPr>
          </a:p>
        </p:txBody>
      </p:sp>
      <p:sp>
        <p:nvSpPr>
          <p:cNvPr id="3" name="Title 1"/>
          <p:cNvSpPr txBox="1">
            <a:spLocks/>
          </p:cNvSpPr>
          <p:nvPr/>
        </p:nvSpPr>
        <p:spPr bwMode="auto">
          <a:xfrm>
            <a:off x="685800" y="152400"/>
            <a:ext cx="7772400" cy="762000"/>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استخدام التنسيق الأساسي</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990600" y="1600200"/>
            <a:ext cx="7772400" cy="49530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سيكون الجزء التالي من العمل مع النص هو تطبيق التنسيق. </a:t>
            </a:r>
            <a:r>
              <a:rPr lang="ar-JO" sz="3200" dirty="0" err="1">
                <a:solidFill>
                  <a:srgbClr val="0E478A"/>
                </a:solidFill>
                <a:latin typeface="+mn-lt"/>
                <a:cs typeface="Arial" charset="0"/>
              </a:rPr>
              <a:t>والتنسيقات</a:t>
            </a:r>
            <a:r>
              <a:rPr lang="ar-JO" sz="3200" dirty="0">
                <a:solidFill>
                  <a:srgbClr val="0E478A"/>
                </a:solidFill>
                <a:latin typeface="+mn-lt"/>
                <a:cs typeface="Arial" charset="0"/>
              </a:rPr>
              <a:t> الأساسية هي:</a:t>
            </a:r>
            <a:endParaRPr lang="ar-SA" sz="3200" dirty="0">
              <a:solidFill>
                <a:srgbClr val="0E478A"/>
              </a:solidFill>
              <a:latin typeface="+mn-lt"/>
              <a:cs typeface="Arial" charset="0"/>
            </a:endParaRPr>
          </a:p>
        </p:txBody>
      </p:sp>
      <p:pic>
        <p:nvPicPr>
          <p:cNvPr id="35845" name="صورة 116"/>
          <p:cNvPicPr>
            <a:picLocks noChangeAspect="1" noChangeArrowheads="1"/>
          </p:cNvPicPr>
          <p:nvPr/>
        </p:nvPicPr>
        <p:blipFill>
          <a:blip r:embed="rId2"/>
          <a:srcRect/>
          <a:stretch>
            <a:fillRect/>
          </a:stretch>
        </p:blipFill>
        <p:spPr bwMode="auto">
          <a:xfrm>
            <a:off x="3429000" y="3495675"/>
            <a:ext cx="2628900" cy="923925"/>
          </a:xfrm>
          <a:prstGeom prst="rect">
            <a:avLst/>
          </a:prstGeom>
          <a:noFill/>
          <a:ln w="9525">
            <a:noFill/>
            <a:miter lim="800000"/>
            <a:headEnd/>
            <a:tailEnd/>
          </a:ln>
        </p:spPr>
      </p:pic>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صر نائب لرقم الشريحة 3"/>
          <p:cNvSpPr>
            <a:spLocks noGrp="1"/>
          </p:cNvSpPr>
          <p:nvPr>
            <p:ph type="sldNum" sz="quarter" idx="10"/>
          </p:nvPr>
        </p:nvSpPr>
        <p:spPr bwMode="auto">
          <a:noFill/>
          <a:ln>
            <a:miter lim="800000"/>
            <a:headEnd/>
            <a:tailEnd/>
          </a:ln>
        </p:spPr>
        <p:txBody>
          <a:bodyPr/>
          <a:lstStyle/>
          <a:p>
            <a:fld id="{750DD785-2E42-4C9B-8320-58FFDA71E0BC}" type="slidenum">
              <a:rPr lang="ar-SA" smtClean="0">
                <a:cs typeface="Arial" pitchFamily="34" charset="0"/>
              </a:rPr>
              <a:pPr/>
              <a:t>328</a:t>
            </a:fld>
            <a:endParaRPr lang="en-US" smtClean="0">
              <a:cs typeface="Arial" pitchFamily="34" charset="0"/>
            </a:endParaRPr>
          </a:p>
        </p:txBody>
      </p:sp>
      <p:sp>
        <p:nvSpPr>
          <p:cNvPr id="3" name="Title 1"/>
          <p:cNvSpPr txBox="1">
            <a:spLocks/>
          </p:cNvSpPr>
          <p:nvPr/>
        </p:nvSpPr>
        <p:spPr bwMode="auto">
          <a:xfrm>
            <a:off x="685800" y="228600"/>
            <a:ext cx="7772400" cy="687388"/>
          </a:xfrm>
          <a:prstGeom prst="rect">
            <a:avLst/>
          </a:prstGeom>
          <a:noFill/>
          <a:ln w="9525">
            <a:noFill/>
            <a:miter lim="800000"/>
            <a:headEnd/>
            <a:tailEnd/>
          </a:ln>
        </p:spPr>
        <p:txBody>
          <a:bodyPr anchor="ctr"/>
          <a:lstStyle/>
          <a:p>
            <a:pPr algn="ctr" fontAlgn="auto">
              <a:spcAft>
                <a:spcPts val="0"/>
              </a:spcAft>
              <a:defRPr/>
            </a:pPr>
            <a:r>
              <a:rPr lang="ar-JO" sz="3200" dirty="0">
                <a:solidFill>
                  <a:srgbClr val="81AA52"/>
                </a:solidFill>
                <a:latin typeface="+mj-lt"/>
                <a:ea typeface="+mj-ea"/>
                <a:cs typeface="Arial" charset="0"/>
              </a:rPr>
              <a:t>استخدام التنسيق المتقدم </a:t>
            </a:r>
            <a:endParaRPr lang="ar-SA" sz="3200" dirty="0">
              <a:solidFill>
                <a:srgbClr val="81AA52"/>
              </a:solidFill>
              <a:latin typeface="+mj-lt"/>
              <a:ea typeface="+mj-ea"/>
              <a:cs typeface="Arial" charset="0"/>
            </a:endParaRPr>
          </a:p>
        </p:txBody>
      </p:sp>
      <p:sp>
        <p:nvSpPr>
          <p:cNvPr id="5" name="Subtitle 2"/>
          <p:cNvSpPr txBox="1">
            <a:spLocks/>
          </p:cNvSpPr>
          <p:nvPr/>
        </p:nvSpPr>
        <p:spPr bwMode="auto">
          <a:xfrm>
            <a:off x="914400" y="1600200"/>
            <a:ext cx="7772400" cy="49530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سوف تجد ثلاثة تأثيرات أخرى في قسم الخط من </a:t>
            </a:r>
            <a:r>
              <a:rPr lang="ar-JO" sz="3200" dirty="0" err="1">
                <a:solidFill>
                  <a:srgbClr val="0E478A"/>
                </a:solidFill>
                <a:latin typeface="+mn-lt"/>
                <a:cs typeface="Arial" charset="0"/>
              </a:rPr>
              <a:t>تبويبة</a:t>
            </a:r>
            <a:r>
              <a:rPr lang="ar-JO" sz="3200" dirty="0">
                <a:solidFill>
                  <a:srgbClr val="0E478A"/>
                </a:solidFill>
                <a:latin typeface="+mn-lt"/>
                <a:cs typeface="Arial" charset="0"/>
              </a:rPr>
              <a:t> الصفحة الرئيسية. وهي من اليمين إلى اليسار يتوسطه خط ومنخفض ومرتفع.</a:t>
            </a:r>
            <a:endParaRPr lang="ar-SA" sz="3200" dirty="0">
              <a:solidFill>
                <a:srgbClr val="0E478A"/>
              </a:solidFill>
              <a:latin typeface="+mn-lt"/>
              <a:cs typeface="Arial" charset="0"/>
            </a:endParaRPr>
          </a:p>
        </p:txBody>
      </p:sp>
      <p:pic>
        <p:nvPicPr>
          <p:cNvPr id="36869" name="صورة 110"/>
          <p:cNvPicPr>
            <a:picLocks noChangeAspect="1" noChangeArrowheads="1"/>
          </p:cNvPicPr>
          <p:nvPr/>
        </p:nvPicPr>
        <p:blipFill>
          <a:blip r:embed="rId2"/>
          <a:srcRect/>
          <a:stretch>
            <a:fillRect/>
          </a:stretch>
        </p:blipFill>
        <p:spPr bwMode="auto">
          <a:xfrm>
            <a:off x="2895600" y="4048125"/>
            <a:ext cx="3533775" cy="1133475"/>
          </a:xfrm>
          <a:prstGeom prst="rect">
            <a:avLst/>
          </a:prstGeom>
          <a:noFill/>
          <a:ln w="9525">
            <a:noFill/>
            <a:miter lim="800000"/>
            <a:headEnd/>
            <a:tailEnd/>
          </a:ln>
        </p:spPr>
      </p:pic>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عنصر نائب لرقم الشريحة 3"/>
          <p:cNvSpPr>
            <a:spLocks noGrp="1"/>
          </p:cNvSpPr>
          <p:nvPr>
            <p:ph type="sldNum" sz="quarter" idx="10"/>
          </p:nvPr>
        </p:nvSpPr>
        <p:spPr bwMode="auto">
          <a:noFill/>
          <a:ln>
            <a:miter lim="800000"/>
            <a:headEnd/>
            <a:tailEnd/>
          </a:ln>
        </p:spPr>
        <p:txBody>
          <a:bodyPr/>
          <a:lstStyle/>
          <a:p>
            <a:fld id="{1145F15A-C62F-465F-83D6-1A0560F6E54C}" type="slidenum">
              <a:rPr lang="ar-SA" smtClean="0">
                <a:cs typeface="Arial" pitchFamily="34" charset="0"/>
              </a:rPr>
              <a:pPr/>
              <a:t>329</a:t>
            </a:fld>
            <a:endParaRPr lang="en-US" smtClean="0">
              <a:cs typeface="Arial" pitchFamily="34" charset="0"/>
            </a:endParaRPr>
          </a:p>
        </p:txBody>
      </p:sp>
      <p:sp>
        <p:nvSpPr>
          <p:cNvPr id="3" name="Title 1"/>
          <p:cNvSpPr txBox="1">
            <a:spLocks/>
          </p:cNvSpPr>
          <p:nvPr/>
        </p:nvSpPr>
        <p:spPr bwMode="auto">
          <a:xfrm>
            <a:off x="609600" y="228600"/>
            <a:ext cx="7772400" cy="762000"/>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استخدام تراجع وتكرار/الإعادة</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990600" y="1524000"/>
            <a:ext cx="7772400" cy="48768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سوف تجد أوامر التراجع والإعادة / تكرار في شريط أدوات الوصول السريع.</a:t>
            </a:r>
            <a:endParaRPr lang="en-US" sz="3200" dirty="0">
              <a:solidFill>
                <a:srgbClr val="0E478A"/>
              </a:solidFill>
              <a:latin typeface="+mn-lt"/>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37893" name="صورة 108"/>
          <p:cNvPicPr>
            <a:picLocks noChangeAspect="1" noChangeArrowheads="1"/>
          </p:cNvPicPr>
          <p:nvPr/>
        </p:nvPicPr>
        <p:blipFill>
          <a:blip r:embed="rId2"/>
          <a:srcRect/>
          <a:stretch>
            <a:fillRect/>
          </a:stretch>
        </p:blipFill>
        <p:spPr bwMode="auto">
          <a:xfrm>
            <a:off x="3657600" y="3286125"/>
            <a:ext cx="1868488" cy="447675"/>
          </a:xfrm>
          <a:prstGeom prst="rect">
            <a:avLst/>
          </a:prstGeom>
          <a:noFill/>
          <a:ln w="9525">
            <a:noFill/>
            <a:miter lim="800000"/>
            <a:headEnd/>
            <a:tailEnd/>
          </a:ln>
        </p:spPr>
      </p:pic>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عنصر نائب لرقم الشريحة 3"/>
          <p:cNvSpPr>
            <a:spLocks noGrp="1"/>
          </p:cNvSpPr>
          <p:nvPr>
            <p:ph type="sldNum" sz="quarter" idx="10"/>
          </p:nvPr>
        </p:nvSpPr>
        <p:spPr bwMode="auto">
          <a:xfrm>
            <a:off x="4975225" y="6721475"/>
            <a:ext cx="482600" cy="365125"/>
          </a:xfrm>
          <a:noFill/>
          <a:ln>
            <a:miter lim="800000"/>
            <a:headEnd/>
            <a:tailEnd/>
          </a:ln>
        </p:spPr>
        <p:txBody>
          <a:bodyPr/>
          <a:lstStyle/>
          <a:p>
            <a:pPr algn="justLow" rtl="1"/>
            <a:fld id="{D74AE863-DA8C-4087-9232-FCDF5D0F060F}" type="slidenum">
              <a:rPr lang="ar-SA" smtClean="0">
                <a:cs typeface="Arial" pitchFamily="34" charset="0"/>
              </a:rPr>
              <a:pPr algn="justLow" rtl="1"/>
              <a:t>330</a:t>
            </a:fld>
            <a:endParaRPr lang="en-US" smtClean="0">
              <a:cs typeface="Arial" pitchFamily="34" charset="0"/>
            </a:endParaRPr>
          </a:p>
        </p:txBody>
      </p:sp>
      <p:sp>
        <p:nvSpPr>
          <p:cNvPr id="3" name="Title 1"/>
          <p:cNvSpPr txBox="1">
            <a:spLocks/>
          </p:cNvSpPr>
          <p:nvPr/>
        </p:nvSpPr>
        <p:spPr bwMode="auto">
          <a:xfrm>
            <a:off x="990600" y="304800"/>
            <a:ext cx="7772400" cy="687388"/>
          </a:xfrm>
          <a:prstGeom prst="rect">
            <a:avLst/>
          </a:prstGeom>
          <a:noFill/>
          <a:ln w="9525">
            <a:noFill/>
            <a:miter lim="800000"/>
            <a:headEnd/>
            <a:tailEnd/>
          </a:ln>
        </p:spPr>
        <p:txBody>
          <a:bodyPr anchor="ctr"/>
          <a:lstStyle/>
          <a:p>
            <a:pPr algn="justLow" fontAlgn="auto">
              <a:spcAft>
                <a:spcPts val="0"/>
              </a:spcAft>
              <a:defRPr/>
            </a:pPr>
            <a:r>
              <a:rPr lang="ar-JO" sz="2800" dirty="0">
                <a:solidFill>
                  <a:srgbClr val="81AA52"/>
                </a:solidFill>
                <a:latin typeface="+mj-lt"/>
                <a:ea typeface="+mj-ea"/>
                <a:cs typeface="Arial" charset="0"/>
              </a:rPr>
              <a:t>إزالة التنسيق</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685800" y="1584325"/>
            <a:ext cx="7772400" cy="48768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الطريقة هي تحديد النص ثم النقر على زر مسح التنسيق في قسم الخط في </a:t>
            </a:r>
            <a:r>
              <a:rPr lang="ar-JO" sz="3200" dirty="0" err="1">
                <a:solidFill>
                  <a:srgbClr val="0E478A"/>
                </a:solidFill>
                <a:latin typeface="+mn-lt"/>
                <a:cs typeface="Arial" charset="0"/>
              </a:rPr>
              <a:t>تبويبة</a:t>
            </a:r>
            <a:r>
              <a:rPr lang="ar-JO" sz="3200" dirty="0">
                <a:solidFill>
                  <a:srgbClr val="0E478A"/>
                </a:solidFill>
                <a:latin typeface="+mn-lt"/>
                <a:cs typeface="Arial" charset="0"/>
              </a:rPr>
              <a:t> الصفحة الرئيسية. </a:t>
            </a:r>
            <a:endParaRPr lang="ar-SA" sz="3200" dirty="0">
              <a:solidFill>
                <a:srgbClr val="0E478A"/>
              </a:solidFill>
              <a:latin typeface="+mn-lt"/>
              <a:cs typeface="Arial" charset="0"/>
            </a:endParaRPr>
          </a:p>
        </p:txBody>
      </p:sp>
      <p:pic>
        <p:nvPicPr>
          <p:cNvPr id="38917" name="صورة 97"/>
          <p:cNvPicPr>
            <a:picLocks noChangeAspect="1" noChangeArrowheads="1"/>
          </p:cNvPicPr>
          <p:nvPr/>
        </p:nvPicPr>
        <p:blipFill>
          <a:blip r:embed="rId2"/>
          <a:srcRect/>
          <a:stretch>
            <a:fillRect/>
          </a:stretch>
        </p:blipFill>
        <p:spPr bwMode="auto">
          <a:xfrm>
            <a:off x="2133600" y="3121025"/>
            <a:ext cx="5943600" cy="2136775"/>
          </a:xfrm>
          <a:prstGeom prst="rect">
            <a:avLst/>
          </a:prstGeom>
          <a:noFill/>
          <a:ln w="9525">
            <a:noFill/>
            <a:miter lim="800000"/>
            <a:headEnd/>
            <a:tailEnd/>
          </a:ln>
        </p:spPr>
      </p:pic>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عنصر نائب لرقم الشريحة 3"/>
          <p:cNvSpPr>
            <a:spLocks noGrp="1"/>
          </p:cNvSpPr>
          <p:nvPr>
            <p:ph type="sldNum" sz="quarter" idx="10"/>
          </p:nvPr>
        </p:nvSpPr>
        <p:spPr bwMode="auto">
          <a:noFill/>
          <a:ln>
            <a:miter lim="800000"/>
            <a:headEnd/>
            <a:tailEnd/>
          </a:ln>
        </p:spPr>
        <p:txBody>
          <a:bodyPr/>
          <a:lstStyle/>
          <a:p>
            <a:fld id="{45A00B22-E097-4003-85EE-4FA2CB7C2AB0}" type="slidenum">
              <a:rPr lang="ar-SA" smtClean="0">
                <a:cs typeface="Arial" pitchFamily="34" charset="0"/>
              </a:rPr>
              <a:pPr/>
              <a:t>331</a:t>
            </a:fld>
            <a:endParaRPr lang="en-US" smtClean="0">
              <a:cs typeface="Arial" pitchFamily="34" charset="0"/>
            </a:endParaRPr>
          </a:p>
        </p:txBody>
      </p:sp>
      <p:sp>
        <p:nvSpPr>
          <p:cNvPr id="3" name="Title 1"/>
          <p:cNvSpPr txBox="1">
            <a:spLocks/>
          </p:cNvSpPr>
          <p:nvPr/>
        </p:nvSpPr>
        <p:spPr bwMode="auto">
          <a:xfrm>
            <a:off x="609600" y="228600"/>
            <a:ext cx="7772400" cy="687388"/>
          </a:xfrm>
          <a:prstGeom prst="rect">
            <a:avLst/>
          </a:prstGeom>
          <a:noFill/>
          <a:ln w="9525">
            <a:noFill/>
            <a:miter lim="800000"/>
            <a:headEnd/>
            <a:tailEnd/>
          </a:ln>
        </p:spPr>
        <p:txBody>
          <a:bodyPr anchor="ctr"/>
          <a:lstStyle/>
          <a:p>
            <a:pPr algn="ctr" fontAlgn="auto">
              <a:spcAft>
                <a:spcPts val="0"/>
              </a:spcAft>
              <a:defRPr/>
            </a:pPr>
            <a:r>
              <a:rPr lang="ar-JO" sz="3200" dirty="0">
                <a:solidFill>
                  <a:srgbClr val="81AA52"/>
                </a:solidFill>
                <a:latin typeface="+mj-lt"/>
                <a:ea typeface="+mj-ea"/>
                <a:cs typeface="Arial" charset="0"/>
              </a:rPr>
              <a:t>العمل على مستندك</a:t>
            </a:r>
            <a:endParaRPr lang="ar-SA" sz="3200" dirty="0">
              <a:solidFill>
                <a:srgbClr val="81AA52"/>
              </a:solidFill>
              <a:latin typeface="+mj-lt"/>
              <a:ea typeface="+mj-ea"/>
              <a:cs typeface="Arial" charset="0"/>
            </a:endParaRPr>
          </a:p>
        </p:txBody>
      </p:sp>
      <p:sp>
        <p:nvSpPr>
          <p:cNvPr id="5" name="Subtitle 2"/>
          <p:cNvSpPr txBox="1">
            <a:spLocks/>
          </p:cNvSpPr>
          <p:nvPr/>
        </p:nvSpPr>
        <p:spPr bwMode="auto">
          <a:xfrm>
            <a:off x="914400" y="1676400"/>
            <a:ext cx="7772400" cy="29718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SA" sz="3200" dirty="0">
                <a:solidFill>
                  <a:srgbClr val="0E478A"/>
                </a:solidFill>
                <a:latin typeface="+mn-lt"/>
                <a:cs typeface="Arial" charset="0"/>
              </a:rPr>
              <a:t>تعلمت </a:t>
            </a:r>
            <a:r>
              <a:rPr lang="ar-JO" sz="3200" dirty="0">
                <a:solidFill>
                  <a:srgbClr val="0E478A"/>
                </a:solidFill>
                <a:latin typeface="+mn-lt"/>
                <a:cs typeface="Arial" charset="0"/>
              </a:rPr>
              <a:t>الآن كيفية إنشاء مستندات، ولكنك لن تكون قادرا على إنشاء المستندات من الصفر، فهذا الأمر ليس عمليا، لنلق نظرة على كيفية فتح وحفظ وإغلاق مستندات برنامج معالج النصوص "وورد" والعمل عليها. </a:t>
            </a:r>
            <a:endParaRPr lang="ar-SA" sz="3200" dirty="0">
              <a:solidFill>
                <a:srgbClr val="0E478A"/>
              </a:solidFill>
              <a:latin typeface="+mn-lt"/>
              <a:cs typeface="Arial" charset="0"/>
            </a:endParaRPr>
          </a:p>
        </p:txBody>
      </p:sp>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عنصر نائب لرقم الشريحة 3"/>
          <p:cNvSpPr>
            <a:spLocks noGrp="1"/>
          </p:cNvSpPr>
          <p:nvPr>
            <p:ph type="sldNum" sz="quarter" idx="10"/>
          </p:nvPr>
        </p:nvSpPr>
        <p:spPr bwMode="auto">
          <a:noFill/>
          <a:ln>
            <a:miter lim="800000"/>
            <a:headEnd/>
            <a:tailEnd/>
          </a:ln>
        </p:spPr>
        <p:txBody>
          <a:bodyPr/>
          <a:lstStyle/>
          <a:p>
            <a:fld id="{90729A4F-B78E-4F72-A23C-E43B80C50842}" type="slidenum">
              <a:rPr lang="ar-SA" smtClean="0">
                <a:cs typeface="Arial" pitchFamily="34" charset="0"/>
              </a:rPr>
              <a:pPr/>
              <a:t>332</a:t>
            </a:fld>
            <a:endParaRPr lang="en-US" smtClean="0">
              <a:cs typeface="Arial" pitchFamily="34" charset="0"/>
            </a:endParaRPr>
          </a:p>
        </p:txBody>
      </p:sp>
      <p:sp>
        <p:nvSpPr>
          <p:cNvPr id="3" name="Title 1"/>
          <p:cNvSpPr txBox="1">
            <a:spLocks/>
          </p:cNvSpPr>
          <p:nvPr/>
        </p:nvSpPr>
        <p:spPr bwMode="auto">
          <a:xfrm>
            <a:off x="685800" y="228600"/>
            <a:ext cx="7772400" cy="687388"/>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حفظ الملفات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066800" y="1600200"/>
            <a:ext cx="7772400" cy="32004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لحفظ ملف لأول مرة، يمكنك النقر على رمز حفظ في شريط أدوات الوصول السريع أو الضغط على مفاتيح </a:t>
            </a:r>
            <a:r>
              <a:rPr lang="en-US" sz="3200" dirty="0">
                <a:solidFill>
                  <a:srgbClr val="0E478A"/>
                </a:solidFill>
                <a:latin typeface="+mn-lt"/>
              </a:rPr>
              <a:t>Ctrl + S </a:t>
            </a:r>
            <a:r>
              <a:rPr lang="ar-JO" sz="3200" dirty="0">
                <a:solidFill>
                  <a:srgbClr val="0E478A"/>
                </a:solidFill>
                <a:latin typeface="+mn-lt"/>
                <a:cs typeface="Arial" charset="0"/>
              </a:rPr>
              <a:t>أو النقر على ملف - حفظ. أو النقر على ملف - "حفظ باسم" وستفتح أي من هذه الخيارات مربع حوار حفظ باسم</a:t>
            </a:r>
            <a:endParaRPr lang="ar-SA" sz="3200" dirty="0">
              <a:solidFill>
                <a:srgbClr val="0E478A"/>
              </a:solidFill>
              <a:latin typeface="+mn-lt"/>
              <a:cs typeface="Arial" charset="0"/>
            </a:endParaRPr>
          </a:p>
        </p:txBody>
      </p:sp>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عنصر نائب لرقم الشريحة 3"/>
          <p:cNvSpPr>
            <a:spLocks noGrp="1"/>
          </p:cNvSpPr>
          <p:nvPr>
            <p:ph type="sldNum" sz="quarter" idx="10"/>
          </p:nvPr>
        </p:nvSpPr>
        <p:spPr bwMode="auto">
          <a:noFill/>
          <a:ln>
            <a:miter lim="800000"/>
            <a:headEnd/>
            <a:tailEnd/>
          </a:ln>
        </p:spPr>
        <p:txBody>
          <a:bodyPr/>
          <a:lstStyle/>
          <a:p>
            <a:fld id="{C4E08FF6-81A8-4023-977F-5F65D778CF4A}" type="slidenum">
              <a:rPr lang="ar-SA" smtClean="0">
                <a:cs typeface="Arial" pitchFamily="34" charset="0"/>
              </a:rPr>
              <a:pPr/>
              <a:t>333</a:t>
            </a:fld>
            <a:endParaRPr lang="en-US" smtClean="0">
              <a:cs typeface="Arial" pitchFamily="34" charset="0"/>
            </a:endParaRPr>
          </a:p>
        </p:txBody>
      </p:sp>
      <p:sp>
        <p:nvSpPr>
          <p:cNvPr id="3" name="Title 1"/>
          <p:cNvSpPr txBox="1">
            <a:spLocks/>
          </p:cNvSpPr>
          <p:nvPr/>
        </p:nvSpPr>
        <p:spPr bwMode="auto">
          <a:xfrm>
            <a:off x="609600" y="304800"/>
            <a:ext cx="7772400" cy="457200"/>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فتح الملفات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143000" y="1600200"/>
            <a:ext cx="7696200" cy="4953000"/>
          </a:xfrm>
          <a:prstGeom prst="rect">
            <a:avLst/>
          </a:prstGeom>
          <a:noFill/>
          <a:ln w="9525">
            <a:noFill/>
            <a:miter lim="800000"/>
            <a:headEnd/>
            <a:tailEnd/>
          </a:ln>
        </p:spPr>
        <p:txBody>
          <a:bodyPr/>
          <a:lstStyle/>
          <a:p>
            <a:pPr marL="342900" indent="-342900">
              <a:spcBef>
                <a:spcPct val="20000"/>
              </a:spcBef>
              <a:buFont typeface="Arial" pitchFamily="34" charset="0"/>
              <a:buNone/>
              <a:defRPr/>
            </a:pPr>
            <a:r>
              <a:rPr lang="ar-JO" sz="3200" dirty="0">
                <a:solidFill>
                  <a:srgbClr val="0E478A"/>
                </a:solidFill>
                <a:latin typeface="+mn-lt"/>
                <a:cs typeface="Arial" charset="0"/>
              </a:rPr>
              <a:t>هناك بعض الطرق لفتح مستندات برنامج معالج النصوص "وورد". أولها هو إيجاد الملف والنقر المزدوج عليه.</a:t>
            </a:r>
          </a:p>
          <a:p>
            <a:pPr marL="342900" indent="-342900">
              <a:spcBef>
                <a:spcPct val="20000"/>
              </a:spcBef>
              <a:buFont typeface="Arial" pitchFamily="34" charset="0"/>
              <a:buNone/>
              <a:defRPr/>
            </a:pPr>
            <a:endParaRPr lang="ar-JO" sz="3200" dirty="0">
              <a:solidFill>
                <a:srgbClr val="0E478A"/>
              </a:solidFill>
              <a:latin typeface="+mn-lt"/>
              <a:cs typeface="Arial" charset="0"/>
            </a:endParaRPr>
          </a:p>
          <a:p>
            <a:pPr marL="342900" indent="-342900">
              <a:spcBef>
                <a:spcPct val="20000"/>
              </a:spcBef>
              <a:buFont typeface="Arial" pitchFamily="34" charset="0"/>
              <a:buNone/>
              <a:defRPr/>
            </a:pPr>
            <a:endParaRPr lang="ar-JO" sz="3200" dirty="0">
              <a:solidFill>
                <a:srgbClr val="0E478A"/>
              </a:solidFill>
              <a:latin typeface="+mn-lt"/>
              <a:cs typeface="Arial" charset="0"/>
            </a:endParaRPr>
          </a:p>
          <a:p>
            <a:pPr marL="342900" indent="-342900">
              <a:spcBef>
                <a:spcPct val="20000"/>
              </a:spcBef>
              <a:buFont typeface="Arial" pitchFamily="34" charset="0"/>
              <a:buNone/>
              <a:defRPr/>
            </a:pPr>
            <a:endParaRPr lang="ar-JO" sz="3200" dirty="0">
              <a:solidFill>
                <a:srgbClr val="0E478A"/>
              </a:solidFill>
              <a:latin typeface="+mn-lt"/>
              <a:cs typeface="Arial" charset="0"/>
            </a:endParaRPr>
          </a:p>
          <a:p>
            <a:pPr marL="342900" indent="-342900">
              <a:spcBef>
                <a:spcPct val="20000"/>
              </a:spcBef>
              <a:buFont typeface="Arial" pitchFamily="34" charset="0"/>
              <a:buNone/>
              <a:defRPr/>
            </a:pPr>
            <a:r>
              <a:rPr lang="ar-JO" sz="3200" dirty="0">
                <a:solidFill>
                  <a:srgbClr val="0E478A"/>
                </a:solidFill>
                <a:latin typeface="+mn-lt"/>
                <a:cs typeface="Arial" charset="0"/>
              </a:rPr>
              <a:t>ومن داخل برنامج معالج النصوص "وورد"، يمكنك النقر على ملف - فتح أو استخدام اختصار </a:t>
            </a:r>
            <a:r>
              <a:rPr lang="en-US" sz="3200" dirty="0">
                <a:solidFill>
                  <a:srgbClr val="0E478A"/>
                </a:solidFill>
                <a:latin typeface="+mn-lt"/>
              </a:rPr>
              <a:t>Ctrl + O</a:t>
            </a:r>
            <a:r>
              <a:rPr lang="ar-JO" sz="3200" dirty="0">
                <a:solidFill>
                  <a:srgbClr val="0E478A"/>
                </a:solidFill>
                <a:latin typeface="+mn-lt"/>
                <a:cs typeface="Arial" charset="0"/>
              </a:rPr>
              <a:t>. سيعمل هذا الأمر على تشغيل مربع حوار فتح.</a:t>
            </a:r>
            <a:endParaRPr lang="en-US" sz="3200" dirty="0">
              <a:solidFill>
                <a:srgbClr val="0E478A"/>
              </a:solidFill>
              <a:latin typeface="+mn-lt"/>
            </a:endParaRPr>
          </a:p>
          <a:p>
            <a:pPr marL="342900" indent="-342900">
              <a:spcBef>
                <a:spcPct val="20000"/>
              </a:spcBef>
              <a:buFont typeface="Arial" pitchFamily="34" charset="0"/>
              <a:buNone/>
              <a:defRPr/>
            </a:pPr>
            <a:endParaRPr lang="ar-SA" sz="3200" dirty="0">
              <a:solidFill>
                <a:srgbClr val="0E478A"/>
              </a:solidFill>
              <a:latin typeface="+mn-lt"/>
              <a:cs typeface="Arial" charset="0"/>
            </a:endParaRPr>
          </a:p>
        </p:txBody>
      </p:sp>
      <p:pic>
        <p:nvPicPr>
          <p:cNvPr id="41989" name="صورة 94"/>
          <p:cNvPicPr>
            <a:picLocks noChangeAspect="1" noChangeArrowheads="1"/>
          </p:cNvPicPr>
          <p:nvPr/>
        </p:nvPicPr>
        <p:blipFill>
          <a:blip r:embed="rId2"/>
          <a:srcRect/>
          <a:stretch>
            <a:fillRect/>
          </a:stretch>
        </p:blipFill>
        <p:spPr bwMode="auto">
          <a:xfrm>
            <a:off x="4343400" y="2857500"/>
            <a:ext cx="876300" cy="1104900"/>
          </a:xfrm>
          <a:prstGeom prst="rect">
            <a:avLst/>
          </a:prstGeom>
          <a:noFill/>
          <a:ln w="9525">
            <a:noFill/>
            <a:miter lim="800000"/>
            <a:headEnd/>
            <a:tailEnd/>
          </a:ln>
        </p:spPr>
      </p:pic>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عنصر نائب لرقم الشريحة 3"/>
          <p:cNvSpPr>
            <a:spLocks noGrp="1"/>
          </p:cNvSpPr>
          <p:nvPr>
            <p:ph type="sldNum" sz="quarter" idx="10"/>
          </p:nvPr>
        </p:nvSpPr>
        <p:spPr bwMode="auto">
          <a:noFill/>
          <a:ln>
            <a:miter lim="800000"/>
            <a:headEnd/>
            <a:tailEnd/>
          </a:ln>
        </p:spPr>
        <p:txBody>
          <a:bodyPr/>
          <a:lstStyle/>
          <a:p>
            <a:fld id="{9E5B6C6F-8F64-47B5-9EAC-20D1CE379740}" type="slidenum">
              <a:rPr lang="ar-SA" smtClean="0">
                <a:cs typeface="Arial" pitchFamily="34" charset="0"/>
              </a:rPr>
              <a:pPr/>
              <a:t>334</a:t>
            </a:fld>
            <a:endParaRPr lang="en-US" smtClean="0">
              <a:cs typeface="Arial" pitchFamily="34" charset="0"/>
            </a:endParaRPr>
          </a:p>
        </p:txBody>
      </p:sp>
      <p:sp>
        <p:nvSpPr>
          <p:cNvPr id="3" name="Title 1"/>
          <p:cNvSpPr txBox="1">
            <a:spLocks/>
          </p:cNvSpPr>
          <p:nvPr/>
        </p:nvSpPr>
        <p:spPr bwMode="auto">
          <a:xfrm>
            <a:off x="609600" y="228600"/>
            <a:ext cx="7772400" cy="687388"/>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استخدام قائمة المستندات الأخيرة</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990600" y="1524000"/>
            <a:ext cx="7924800" cy="48006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هناك طريقة أخرى لفتح الملفات عن طريق قائمة المستندات الأخيرة في قائمة ملف. إذا قمت بالنقر على ملف - أخير، فسوف ترى قائمة بالمستندات المفتوحة ومواقعها. </a:t>
            </a:r>
            <a:endParaRPr lang="ar-SA" sz="3200" dirty="0">
              <a:solidFill>
                <a:srgbClr val="0E478A"/>
              </a:solidFill>
              <a:latin typeface="+mn-lt"/>
              <a:cs typeface="Arial" charset="0"/>
            </a:endParaRPr>
          </a:p>
        </p:txBody>
      </p:sp>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عنصر نائب لرقم الشريحة 3"/>
          <p:cNvSpPr>
            <a:spLocks noGrp="1"/>
          </p:cNvSpPr>
          <p:nvPr>
            <p:ph type="sldNum" sz="quarter" idx="10"/>
          </p:nvPr>
        </p:nvSpPr>
        <p:spPr bwMode="auto">
          <a:noFill/>
          <a:ln>
            <a:miter lim="800000"/>
            <a:headEnd/>
            <a:tailEnd/>
          </a:ln>
        </p:spPr>
        <p:txBody>
          <a:bodyPr/>
          <a:lstStyle/>
          <a:p>
            <a:fld id="{DC6B6379-C028-4346-8F56-C4AAE965D110}" type="slidenum">
              <a:rPr lang="ar-SA" smtClean="0">
                <a:cs typeface="Arial" pitchFamily="34" charset="0"/>
              </a:rPr>
              <a:pPr/>
              <a:t>335</a:t>
            </a:fld>
            <a:endParaRPr lang="en-US" smtClean="0">
              <a:cs typeface="Arial" pitchFamily="34" charset="0"/>
            </a:endParaRPr>
          </a:p>
        </p:txBody>
      </p:sp>
      <p:sp>
        <p:nvSpPr>
          <p:cNvPr id="3" name="Title 1"/>
          <p:cNvSpPr txBox="1">
            <a:spLocks/>
          </p:cNvSpPr>
          <p:nvPr/>
        </p:nvSpPr>
        <p:spPr bwMode="auto">
          <a:xfrm>
            <a:off x="685800" y="228600"/>
            <a:ext cx="7772400" cy="609600"/>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التبديل بين الملفات المفتوحة</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914400" y="1676400"/>
            <a:ext cx="7772400" cy="48768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إذا كان لديك عدة مستندات معالج نصوص "وورد" مفتوحة في آن واحد، فإن هناك العديد من الوسائل للتبديل بينها. فمن داخل المستند، يمكنك النقر على </a:t>
            </a:r>
            <a:r>
              <a:rPr lang="ar-JO" sz="3200" dirty="0" err="1">
                <a:solidFill>
                  <a:srgbClr val="0E478A"/>
                </a:solidFill>
                <a:latin typeface="+mn-lt"/>
                <a:cs typeface="Arial" charset="0"/>
              </a:rPr>
              <a:t>تبويبة</a:t>
            </a:r>
            <a:r>
              <a:rPr lang="ar-JO" sz="3200" dirty="0">
                <a:solidFill>
                  <a:srgbClr val="0E478A"/>
                </a:solidFill>
                <a:latin typeface="+mn-lt"/>
                <a:cs typeface="Arial" charset="0"/>
              </a:rPr>
              <a:t> عرض والنقر على أمر تبديل النوافذ. بعد ذلك، قم بالنقر على الملف الذي تريد العمل عليه. (الملف الذي عليه علامة هو الملف النشط حاليا). </a:t>
            </a:r>
            <a:endParaRPr lang="ar-SA" sz="3200" dirty="0">
              <a:solidFill>
                <a:srgbClr val="0E478A"/>
              </a:solidFill>
              <a:latin typeface="+mn-lt"/>
              <a:cs typeface="Arial" charset="0"/>
            </a:endParaRPr>
          </a:p>
        </p:txBody>
      </p:sp>
      <p:pic>
        <p:nvPicPr>
          <p:cNvPr id="44037" name="صورة 87"/>
          <p:cNvPicPr>
            <a:picLocks noChangeAspect="1" noChangeArrowheads="1"/>
          </p:cNvPicPr>
          <p:nvPr/>
        </p:nvPicPr>
        <p:blipFill>
          <a:blip r:embed="rId2"/>
          <a:srcRect/>
          <a:stretch>
            <a:fillRect/>
          </a:stretch>
        </p:blipFill>
        <p:spPr bwMode="auto">
          <a:xfrm>
            <a:off x="1409700" y="4800600"/>
            <a:ext cx="6210300" cy="1019175"/>
          </a:xfrm>
          <a:prstGeom prst="rect">
            <a:avLst/>
          </a:prstGeom>
          <a:noFill/>
          <a:ln w="9525">
            <a:noFill/>
            <a:miter lim="800000"/>
            <a:headEnd/>
            <a:tailEnd/>
          </a:ln>
        </p:spPr>
      </p:pic>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عنصر نائب لرقم الشريحة 3"/>
          <p:cNvSpPr>
            <a:spLocks noGrp="1"/>
          </p:cNvSpPr>
          <p:nvPr>
            <p:ph type="sldNum" sz="quarter" idx="10"/>
          </p:nvPr>
        </p:nvSpPr>
        <p:spPr bwMode="auto">
          <a:noFill/>
          <a:ln>
            <a:miter lim="800000"/>
            <a:headEnd/>
            <a:tailEnd/>
          </a:ln>
        </p:spPr>
        <p:txBody>
          <a:bodyPr/>
          <a:lstStyle/>
          <a:p>
            <a:fld id="{EAD11198-F37C-427C-B357-6F67056AA520}" type="slidenum">
              <a:rPr lang="ar-SA" smtClean="0">
                <a:cs typeface="Arial" pitchFamily="34" charset="0"/>
              </a:rPr>
              <a:pPr/>
              <a:t>336</a:t>
            </a:fld>
            <a:endParaRPr lang="en-US" smtClean="0">
              <a:cs typeface="Arial" pitchFamily="34" charset="0"/>
            </a:endParaRPr>
          </a:p>
        </p:txBody>
      </p:sp>
      <p:sp>
        <p:nvSpPr>
          <p:cNvPr id="3" name="Title 1"/>
          <p:cNvSpPr txBox="1">
            <a:spLocks/>
          </p:cNvSpPr>
          <p:nvPr/>
        </p:nvSpPr>
        <p:spPr bwMode="auto">
          <a:xfrm>
            <a:off x="685800" y="228600"/>
            <a:ext cx="7772400" cy="609600"/>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التبديل بين الملفات المفتوحة</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219200" y="1600200"/>
            <a:ext cx="7772400" cy="48768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إذا كان لديك عدة مستندات معالج نصوص "وورد" مفتوحة في آن واحد، فإن هناك العديد من الوسائل للتبديل بينها. فمن داخل المستند، يمكنك النقر على </a:t>
            </a:r>
            <a:r>
              <a:rPr lang="ar-JO" sz="3200" dirty="0" err="1">
                <a:solidFill>
                  <a:srgbClr val="0E478A"/>
                </a:solidFill>
                <a:latin typeface="+mn-lt"/>
                <a:cs typeface="Arial" charset="0"/>
              </a:rPr>
              <a:t>تبويبة</a:t>
            </a:r>
            <a:r>
              <a:rPr lang="ar-JO" sz="3200" dirty="0">
                <a:solidFill>
                  <a:srgbClr val="0E478A"/>
                </a:solidFill>
                <a:latin typeface="+mn-lt"/>
                <a:cs typeface="Arial" charset="0"/>
              </a:rPr>
              <a:t> عرض والنقر على أمر تبديل النوافذ. بعد ذلك، قم بالنقر على الملف الذي تريد العمل عليه. (الملف الذي عليه علامة هو الملف النشط حاليا). </a:t>
            </a:r>
            <a:endParaRPr lang="ar-SA" sz="3200" dirty="0">
              <a:solidFill>
                <a:srgbClr val="0E478A"/>
              </a:solidFill>
              <a:latin typeface="+mn-lt"/>
              <a:cs typeface="Arial" charset="0"/>
            </a:endParaRPr>
          </a:p>
        </p:txBody>
      </p:sp>
      <p:pic>
        <p:nvPicPr>
          <p:cNvPr id="45061" name="صورة 87"/>
          <p:cNvPicPr>
            <a:picLocks noChangeAspect="1" noChangeArrowheads="1"/>
          </p:cNvPicPr>
          <p:nvPr/>
        </p:nvPicPr>
        <p:blipFill>
          <a:blip r:embed="rId2"/>
          <a:srcRect/>
          <a:stretch>
            <a:fillRect/>
          </a:stretch>
        </p:blipFill>
        <p:spPr bwMode="auto">
          <a:xfrm>
            <a:off x="2057400" y="4772025"/>
            <a:ext cx="5143500" cy="1019175"/>
          </a:xfrm>
          <a:prstGeom prst="rect">
            <a:avLst/>
          </a:prstGeom>
          <a:noFill/>
          <a:ln w="9525">
            <a:noFill/>
            <a:miter lim="800000"/>
            <a:headEnd/>
            <a:tailEnd/>
          </a:ln>
        </p:spPr>
      </p:pic>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عنصر نائب لرقم الشريحة 3"/>
          <p:cNvSpPr>
            <a:spLocks noGrp="1"/>
          </p:cNvSpPr>
          <p:nvPr>
            <p:ph type="sldNum" sz="quarter" idx="10"/>
          </p:nvPr>
        </p:nvSpPr>
        <p:spPr bwMode="auto">
          <a:noFill/>
          <a:ln>
            <a:miter lim="800000"/>
            <a:headEnd/>
            <a:tailEnd/>
          </a:ln>
        </p:spPr>
        <p:txBody>
          <a:bodyPr/>
          <a:lstStyle/>
          <a:p>
            <a:fld id="{797864D6-7D19-4214-806D-7DB4A14E9CFA}" type="slidenum">
              <a:rPr lang="ar-SA" smtClean="0">
                <a:cs typeface="Arial" pitchFamily="34" charset="0"/>
              </a:rPr>
              <a:pPr/>
              <a:t>337</a:t>
            </a:fld>
            <a:endParaRPr lang="en-US" smtClean="0">
              <a:cs typeface="Arial" pitchFamily="34" charset="0"/>
            </a:endParaRPr>
          </a:p>
        </p:txBody>
      </p:sp>
      <p:sp>
        <p:nvSpPr>
          <p:cNvPr id="3" name="Title 1"/>
          <p:cNvSpPr txBox="1">
            <a:spLocks/>
          </p:cNvSpPr>
          <p:nvPr/>
        </p:nvSpPr>
        <p:spPr bwMode="auto">
          <a:xfrm>
            <a:off x="685800" y="304800"/>
            <a:ext cx="7772400" cy="457200"/>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إغلاق الملفات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371600" y="1447800"/>
            <a:ext cx="7315200" cy="48768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لإغلاق مستند دون إغلاق معالج النصوص "وورد"، قم بالنقر على ملف - إغلاق. </a:t>
            </a:r>
            <a:endParaRPr lang="en-US" sz="3200" dirty="0">
              <a:solidFill>
                <a:srgbClr val="0E478A"/>
              </a:solidFill>
              <a:latin typeface="+mn-lt"/>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46085" name="صورة 85"/>
          <p:cNvPicPr>
            <a:picLocks noChangeAspect="1" noChangeArrowheads="1"/>
          </p:cNvPicPr>
          <p:nvPr/>
        </p:nvPicPr>
        <p:blipFill>
          <a:blip r:embed="rId2"/>
          <a:srcRect/>
          <a:stretch>
            <a:fillRect/>
          </a:stretch>
        </p:blipFill>
        <p:spPr bwMode="auto">
          <a:xfrm>
            <a:off x="3886200" y="2590800"/>
            <a:ext cx="1722438" cy="2622550"/>
          </a:xfrm>
          <a:prstGeom prst="rect">
            <a:avLst/>
          </a:prstGeom>
          <a:noFill/>
          <a:ln w="9525">
            <a:noFill/>
            <a:miter lim="800000"/>
            <a:headEnd/>
            <a:tailEnd/>
          </a:ln>
        </p:spPr>
      </p:pic>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عنصر نائب لرقم الشريحة 3"/>
          <p:cNvSpPr>
            <a:spLocks noGrp="1"/>
          </p:cNvSpPr>
          <p:nvPr>
            <p:ph type="sldNum" sz="quarter" idx="10"/>
          </p:nvPr>
        </p:nvSpPr>
        <p:spPr bwMode="auto">
          <a:noFill/>
          <a:ln>
            <a:miter lim="800000"/>
            <a:headEnd/>
            <a:tailEnd/>
          </a:ln>
        </p:spPr>
        <p:txBody>
          <a:bodyPr/>
          <a:lstStyle/>
          <a:p>
            <a:fld id="{6CF8B87B-A566-4AD3-90E3-BCFB880B95BE}" type="slidenum">
              <a:rPr lang="ar-SA" smtClean="0">
                <a:cs typeface="Arial" pitchFamily="34" charset="0"/>
              </a:rPr>
              <a:pPr/>
              <a:t>338</a:t>
            </a:fld>
            <a:endParaRPr lang="en-US" smtClean="0">
              <a:cs typeface="Arial" pitchFamily="34" charset="0"/>
            </a:endParaRPr>
          </a:p>
        </p:txBody>
      </p:sp>
      <p:sp>
        <p:nvSpPr>
          <p:cNvPr id="3" name="Title 1"/>
          <p:cNvSpPr txBox="1">
            <a:spLocks/>
          </p:cNvSpPr>
          <p:nvPr/>
        </p:nvSpPr>
        <p:spPr bwMode="auto">
          <a:xfrm>
            <a:off x="685800" y="152400"/>
            <a:ext cx="7772400" cy="1219200"/>
          </a:xfrm>
          <a:prstGeom prst="rect">
            <a:avLst/>
          </a:prstGeom>
          <a:noFill/>
          <a:ln w="9525">
            <a:noFill/>
            <a:miter lim="800000"/>
            <a:headEnd/>
            <a:tailEnd/>
          </a:ln>
        </p:spPr>
        <p:txBody>
          <a:bodyPr anchor="ctr"/>
          <a:lstStyle/>
          <a:p>
            <a:pPr algn="justLow" fontAlgn="auto">
              <a:spcAft>
                <a:spcPts val="0"/>
              </a:spcAft>
              <a:defRPr/>
            </a:pPr>
            <a:r>
              <a:rPr lang="en-US" sz="3200" dirty="0">
                <a:solidFill>
                  <a:srgbClr val="81AA52"/>
                </a:solidFill>
                <a:latin typeface="+mj-lt"/>
                <a:ea typeface="+mj-ea"/>
                <a:cs typeface="Arial" charset="0"/>
              </a:rPr>
              <a:t> </a:t>
            </a:r>
            <a:r>
              <a:rPr lang="ar-JO" sz="3200" dirty="0">
                <a:solidFill>
                  <a:srgbClr val="81AA52"/>
                </a:solidFill>
                <a:latin typeface="+mj-lt"/>
                <a:ea typeface="+mj-ea"/>
                <a:cs typeface="Arial" charset="0"/>
              </a:rPr>
              <a:t>الحصول على تعليمات في برنامج معالج النصوص "وورد"</a:t>
            </a:r>
            <a:endParaRPr lang="ar-SA" sz="3200" dirty="0">
              <a:solidFill>
                <a:srgbClr val="81AA52"/>
              </a:solidFill>
              <a:latin typeface="+mj-lt"/>
              <a:ea typeface="+mj-ea"/>
              <a:cs typeface="Arial" charset="0"/>
            </a:endParaRPr>
          </a:p>
        </p:txBody>
      </p:sp>
      <p:sp>
        <p:nvSpPr>
          <p:cNvPr id="5" name="Subtitle 2"/>
          <p:cNvSpPr txBox="1">
            <a:spLocks/>
          </p:cNvSpPr>
          <p:nvPr/>
        </p:nvSpPr>
        <p:spPr bwMode="auto">
          <a:xfrm>
            <a:off x="1066800" y="1600200"/>
            <a:ext cx="7772400" cy="44196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لقد لاحظت الآن أن هناك أمورا كثيرة يمكنك القيام </a:t>
            </a:r>
            <a:r>
              <a:rPr lang="ar-JO" sz="3200" dirty="0" err="1">
                <a:solidFill>
                  <a:srgbClr val="0E478A"/>
                </a:solidFill>
                <a:latin typeface="+mn-lt"/>
                <a:cs typeface="Arial" charset="0"/>
              </a:rPr>
              <a:t>بها</a:t>
            </a:r>
            <a:r>
              <a:rPr lang="ar-JO" sz="3200" dirty="0">
                <a:solidFill>
                  <a:srgbClr val="0E478A"/>
                </a:solidFill>
                <a:latin typeface="+mn-lt"/>
                <a:cs typeface="Arial" charset="0"/>
              </a:rPr>
              <a:t> في معالج النصوص "وورد" ونحن بالكاد </a:t>
            </a:r>
            <a:r>
              <a:rPr lang="ar-JO" sz="3200" dirty="0" err="1">
                <a:solidFill>
                  <a:srgbClr val="0E478A"/>
                </a:solidFill>
                <a:latin typeface="+mn-lt"/>
                <a:cs typeface="Arial" charset="0"/>
              </a:rPr>
              <a:t>إطلعنا</a:t>
            </a:r>
            <a:r>
              <a:rPr lang="ar-JO" sz="3200" dirty="0">
                <a:solidFill>
                  <a:srgbClr val="0E478A"/>
                </a:solidFill>
                <a:latin typeface="+mn-lt"/>
                <a:cs typeface="Arial" charset="0"/>
              </a:rPr>
              <a:t> على البداية. </a:t>
            </a:r>
          </a:p>
          <a:p>
            <a:pPr marL="342900" indent="-342900" algn="justLow">
              <a:spcBef>
                <a:spcPct val="20000"/>
              </a:spcBef>
              <a:buFont typeface="Arial" pitchFamily="34" charset="0"/>
              <a:buNone/>
              <a:defRPr/>
            </a:pPr>
            <a:r>
              <a:rPr lang="ar-JO" sz="3200" dirty="0">
                <a:solidFill>
                  <a:srgbClr val="0E478A"/>
                </a:solidFill>
                <a:latin typeface="+mn-lt"/>
                <a:cs typeface="Arial" charset="0"/>
              </a:rPr>
              <a:t>وبغض النظر عن عدد الكتب التي تقرؤها أو الدورات التي تشترك فيها فإنه من المستحيل تذكر كل شيء. ولحسن الحظ، فإن برنامج معالج النصوص "وورد" مزود بملفات تعليمات بحيث يمكنك العثور على إجابات لأسئلتك. </a:t>
            </a:r>
            <a:endParaRPr lang="ar-SA" sz="3200" dirty="0">
              <a:solidFill>
                <a:srgbClr val="0E478A"/>
              </a:solidFill>
              <a:latin typeface="+mn-lt"/>
              <a:cs typeface="Arial" charset="0"/>
            </a:endParaRPr>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عنصر نائب لرقم الشريحة 3"/>
          <p:cNvSpPr>
            <a:spLocks noGrp="1"/>
          </p:cNvSpPr>
          <p:nvPr>
            <p:ph type="sldNum" sz="quarter" idx="10"/>
          </p:nvPr>
        </p:nvSpPr>
        <p:spPr bwMode="auto">
          <a:noFill/>
          <a:ln>
            <a:miter lim="800000"/>
            <a:headEnd/>
            <a:tailEnd/>
          </a:ln>
        </p:spPr>
        <p:txBody>
          <a:bodyPr/>
          <a:lstStyle/>
          <a:p>
            <a:fld id="{0E26EF29-8DF1-48A3-8D77-F37E79222827}" type="slidenum">
              <a:rPr lang="ar-SA" smtClean="0">
                <a:cs typeface="Arial" pitchFamily="34" charset="0"/>
              </a:rPr>
              <a:pPr/>
              <a:t>339</a:t>
            </a:fld>
            <a:endParaRPr lang="en-US" smtClean="0">
              <a:cs typeface="Arial" pitchFamily="34" charset="0"/>
            </a:endParaRPr>
          </a:p>
        </p:txBody>
      </p:sp>
      <p:sp>
        <p:nvSpPr>
          <p:cNvPr id="3" name="Title 1"/>
          <p:cNvSpPr txBox="1">
            <a:spLocks/>
          </p:cNvSpPr>
          <p:nvPr/>
        </p:nvSpPr>
        <p:spPr bwMode="auto">
          <a:xfrm>
            <a:off x="685800" y="152400"/>
            <a:ext cx="7772400" cy="685800"/>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فتح التعليمات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066800" y="1600200"/>
            <a:ext cx="7772400" cy="41910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لفتح التعليمات، أُنقر على علامة السؤال الموجودة أعلى الزاوية </a:t>
            </a:r>
            <a:r>
              <a:rPr lang="ar-JO" sz="3200" dirty="0" err="1">
                <a:solidFill>
                  <a:srgbClr val="0E478A"/>
                </a:solidFill>
                <a:latin typeface="+mn-lt"/>
                <a:cs typeface="Arial" charset="0"/>
              </a:rPr>
              <a:t>اليسرى</a:t>
            </a:r>
            <a:r>
              <a:rPr lang="ar-JO" sz="3200" dirty="0">
                <a:solidFill>
                  <a:srgbClr val="0E478A"/>
                </a:solidFill>
                <a:latin typeface="+mn-lt"/>
                <a:cs typeface="Arial" charset="0"/>
              </a:rPr>
              <a:t> من شاشة برنامج معالج النصوص "وورد" أو استخدم اختصار </a:t>
            </a:r>
            <a:r>
              <a:rPr lang="en-US" sz="3200" dirty="0">
                <a:solidFill>
                  <a:srgbClr val="0E478A"/>
                </a:solidFill>
                <a:latin typeface="+mn-lt"/>
              </a:rPr>
              <a:t>F1</a:t>
            </a:r>
            <a:r>
              <a:rPr lang="ar-JO" sz="3200" dirty="0">
                <a:solidFill>
                  <a:srgbClr val="0E478A"/>
                </a:solidFill>
                <a:latin typeface="+mn-lt"/>
                <a:cs typeface="Arial" charset="0"/>
              </a:rPr>
              <a:t>. </a:t>
            </a:r>
            <a:endParaRPr lang="ar-SA" sz="3200" dirty="0">
              <a:solidFill>
                <a:srgbClr val="0E478A"/>
              </a:solidFill>
              <a:latin typeface="+mn-lt"/>
              <a:cs typeface="Arial" charset="0"/>
            </a:endParaRPr>
          </a:p>
        </p:txBody>
      </p:sp>
      <p:pic>
        <p:nvPicPr>
          <p:cNvPr id="48133" name="صورة 84"/>
          <p:cNvPicPr>
            <a:picLocks noChangeAspect="1" noChangeArrowheads="1"/>
          </p:cNvPicPr>
          <p:nvPr/>
        </p:nvPicPr>
        <p:blipFill>
          <a:blip r:embed="rId2"/>
          <a:srcRect/>
          <a:stretch>
            <a:fillRect/>
          </a:stretch>
        </p:blipFill>
        <p:spPr bwMode="auto">
          <a:xfrm>
            <a:off x="2971800" y="3800475"/>
            <a:ext cx="1847850" cy="1457325"/>
          </a:xfrm>
          <a:prstGeom prst="rect">
            <a:avLst/>
          </a:prstGeom>
          <a:noFill/>
          <a:ln w="9525">
            <a:noFill/>
            <a:miter lim="800000"/>
            <a:headEnd/>
            <a:tailEnd/>
          </a:ln>
        </p:spPr>
      </p:pic>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عنصر نائب لرقم الشريحة 3"/>
          <p:cNvSpPr>
            <a:spLocks noGrp="1"/>
          </p:cNvSpPr>
          <p:nvPr>
            <p:ph type="sldNum" sz="quarter" idx="10"/>
          </p:nvPr>
        </p:nvSpPr>
        <p:spPr bwMode="auto">
          <a:noFill/>
          <a:ln>
            <a:miter lim="800000"/>
            <a:headEnd/>
            <a:tailEnd/>
          </a:ln>
        </p:spPr>
        <p:txBody>
          <a:bodyPr/>
          <a:lstStyle/>
          <a:p>
            <a:fld id="{04E27545-A72F-47A2-9007-E874FE36FF62}" type="slidenum">
              <a:rPr lang="ar-SA" smtClean="0">
                <a:cs typeface="Arial" pitchFamily="34" charset="0"/>
              </a:rPr>
              <a:pPr/>
              <a:t>340</a:t>
            </a:fld>
            <a:endParaRPr lang="en-US" smtClean="0">
              <a:cs typeface="Arial" pitchFamily="34" charset="0"/>
            </a:endParaRPr>
          </a:p>
        </p:txBody>
      </p:sp>
      <p:sp>
        <p:nvSpPr>
          <p:cNvPr id="3" name="Title 1"/>
          <p:cNvSpPr txBox="1">
            <a:spLocks/>
          </p:cNvSpPr>
          <p:nvPr/>
        </p:nvSpPr>
        <p:spPr bwMode="auto">
          <a:xfrm>
            <a:off x="685800" y="304800"/>
            <a:ext cx="7772400" cy="708025"/>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استخدام شاشة التعليمات </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609600" y="1295400"/>
            <a:ext cx="8839200" cy="47244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يفتح ملف التعليمات في إطار منفصل. وإذا كان لديك اتصال الإنترنت، فإن ملف التعليمات سيحاول تلقائيا الاتصال بموقع </a:t>
            </a:r>
            <a:r>
              <a:rPr lang="en-US" sz="3200" dirty="0">
                <a:solidFill>
                  <a:srgbClr val="0E478A"/>
                </a:solidFill>
                <a:latin typeface="+mn-lt"/>
              </a:rPr>
              <a:t>Office.com</a:t>
            </a:r>
            <a:r>
              <a:rPr lang="ar-SA" sz="3200" dirty="0">
                <a:solidFill>
                  <a:srgbClr val="0E478A"/>
                </a:solidFill>
                <a:latin typeface="+mn-lt"/>
                <a:cs typeface="Arial" charset="0"/>
              </a:rPr>
              <a:t> وهو بوابة إلكترونية متخصصة تتيح </a:t>
            </a:r>
            <a:r>
              <a:rPr lang="ar-SA" sz="3200" dirty="0" err="1">
                <a:solidFill>
                  <a:srgbClr val="0E478A"/>
                </a:solidFill>
                <a:latin typeface="+mn-lt"/>
                <a:cs typeface="Arial" charset="0"/>
              </a:rPr>
              <a:t>لك</a:t>
            </a:r>
            <a:r>
              <a:rPr lang="ar-SA" sz="3200" dirty="0">
                <a:solidFill>
                  <a:srgbClr val="0E478A"/>
                </a:solidFill>
                <a:latin typeface="+mn-lt"/>
                <a:cs typeface="Arial" charset="0"/>
              </a:rPr>
              <a:t> وسيلة وصول إلى آخر المعلومات حول معالج النصوص "وورد". </a:t>
            </a:r>
          </a:p>
        </p:txBody>
      </p:sp>
      <p:pic>
        <p:nvPicPr>
          <p:cNvPr id="49157" name="صورة 83"/>
          <p:cNvPicPr>
            <a:picLocks noChangeAspect="1" noChangeArrowheads="1"/>
          </p:cNvPicPr>
          <p:nvPr/>
        </p:nvPicPr>
        <p:blipFill>
          <a:blip r:embed="rId2"/>
          <a:srcRect/>
          <a:stretch>
            <a:fillRect/>
          </a:stretch>
        </p:blipFill>
        <p:spPr bwMode="auto">
          <a:xfrm>
            <a:off x="685800" y="3429000"/>
            <a:ext cx="5072063" cy="2578100"/>
          </a:xfrm>
          <a:prstGeom prst="rect">
            <a:avLst/>
          </a:prstGeom>
          <a:noFill/>
          <a:ln w="9525">
            <a:noFill/>
            <a:miter lim="800000"/>
            <a:headEnd/>
            <a:tailEnd/>
          </a:ln>
        </p:spPr>
      </p:pic>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عنصر نائب لرقم الشريحة 3"/>
          <p:cNvSpPr>
            <a:spLocks noGrp="1"/>
          </p:cNvSpPr>
          <p:nvPr>
            <p:ph type="sldNum" sz="quarter" idx="10"/>
          </p:nvPr>
        </p:nvSpPr>
        <p:spPr bwMode="auto">
          <a:noFill/>
          <a:ln>
            <a:miter lim="800000"/>
            <a:headEnd/>
            <a:tailEnd/>
          </a:ln>
        </p:spPr>
        <p:txBody>
          <a:bodyPr/>
          <a:lstStyle/>
          <a:p>
            <a:fld id="{D7094F8D-1A6C-4649-B1F6-508C0794A554}" type="slidenum">
              <a:rPr lang="ar-SA" smtClean="0">
                <a:cs typeface="Arial" pitchFamily="34" charset="0"/>
              </a:rPr>
              <a:pPr/>
              <a:t>341</a:t>
            </a:fld>
            <a:endParaRPr lang="en-US" smtClean="0">
              <a:cs typeface="Arial" pitchFamily="34" charset="0"/>
            </a:endParaRPr>
          </a:p>
        </p:txBody>
      </p:sp>
      <p:sp>
        <p:nvSpPr>
          <p:cNvPr id="3" name="Title 1"/>
          <p:cNvSpPr txBox="1">
            <a:spLocks/>
          </p:cNvSpPr>
          <p:nvPr/>
        </p:nvSpPr>
        <p:spPr bwMode="auto">
          <a:xfrm>
            <a:off x="609600" y="152400"/>
            <a:ext cx="7772400" cy="685800"/>
          </a:xfrm>
          <a:prstGeom prst="rect">
            <a:avLst/>
          </a:prstGeom>
          <a:noFill/>
          <a:ln w="9525">
            <a:noFill/>
            <a:miter lim="800000"/>
            <a:headEnd/>
            <a:tailEnd/>
          </a:ln>
        </p:spPr>
        <p:txBody>
          <a:bodyPr anchor="ctr"/>
          <a:lstStyle/>
          <a:p>
            <a:pPr algn="justLow" fontAlgn="auto">
              <a:spcAft>
                <a:spcPts val="0"/>
              </a:spcAft>
              <a:defRPr/>
            </a:pPr>
            <a:r>
              <a:rPr lang="ar-JO" sz="2800" dirty="0">
                <a:solidFill>
                  <a:srgbClr val="81AA52"/>
                </a:solidFill>
                <a:latin typeface="+mj-lt"/>
                <a:ea typeface="+mj-ea"/>
                <a:cs typeface="Arial" charset="0"/>
              </a:rPr>
              <a:t>شريط أدوات التعليمات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609600" y="1371600"/>
            <a:ext cx="8534400" cy="4876800"/>
          </a:xfrm>
          <a:prstGeom prst="rect">
            <a:avLst/>
          </a:prstGeom>
          <a:noFill/>
          <a:ln w="9525">
            <a:noFill/>
            <a:miter lim="800000"/>
            <a:headEnd/>
            <a:tailEnd/>
          </a:ln>
        </p:spPr>
        <p:txBody>
          <a:bodyPr>
            <a:normAutofit/>
          </a:bodyPr>
          <a:lstStyle/>
          <a:p>
            <a:pPr marL="342900" indent="-342900" algn="justLow">
              <a:lnSpc>
                <a:spcPct val="80000"/>
              </a:lnSpc>
              <a:spcBef>
                <a:spcPct val="20000"/>
              </a:spcBef>
              <a:buFont typeface="Arial" pitchFamily="34" charset="0"/>
              <a:buNone/>
              <a:defRPr/>
            </a:pPr>
            <a:r>
              <a:rPr lang="ar-JO" sz="2400" dirty="0">
                <a:solidFill>
                  <a:srgbClr val="0E478A"/>
                </a:solidFill>
                <a:latin typeface="+mn-lt"/>
                <a:cs typeface="Arial" charset="0"/>
              </a:rPr>
              <a:t>يحتوي شريط أدوات التعليمات على أوامر مشابهة لتلك الموجودة في متصفح الويب. وفي الواقع، يعمل إطار التعليمات بطريقة مشابهة جدا لمتصفح الويب الذي يبحث عن فقط المعلومات المتعلقة بمعالج النصوص "وورد" 2010. </a:t>
            </a:r>
          </a:p>
          <a:p>
            <a:pPr marL="342900" indent="-342900" algn="justLow">
              <a:lnSpc>
                <a:spcPct val="80000"/>
              </a:lnSpc>
              <a:spcBef>
                <a:spcPct val="20000"/>
              </a:spcBef>
              <a:buFont typeface="Wingdings" pitchFamily="2" charset="2"/>
              <a:buChar char="Ø"/>
              <a:defRPr/>
            </a:pPr>
            <a:r>
              <a:rPr lang="ar-JO" sz="2400" dirty="0">
                <a:solidFill>
                  <a:srgbClr val="0E478A"/>
                </a:solidFill>
                <a:latin typeface="+mn-lt"/>
                <a:cs typeface="Arial" charset="0"/>
              </a:rPr>
              <a:t>السابق</a:t>
            </a:r>
          </a:p>
          <a:p>
            <a:pPr marL="342900" indent="-342900" algn="justLow">
              <a:lnSpc>
                <a:spcPct val="80000"/>
              </a:lnSpc>
              <a:spcBef>
                <a:spcPct val="20000"/>
              </a:spcBef>
              <a:buFont typeface="Wingdings" pitchFamily="2" charset="2"/>
              <a:buChar char="Ø"/>
              <a:defRPr/>
            </a:pPr>
            <a:r>
              <a:rPr lang="ar-JO" sz="2400" dirty="0">
                <a:solidFill>
                  <a:srgbClr val="0E478A"/>
                </a:solidFill>
                <a:latin typeface="+mn-lt"/>
                <a:cs typeface="Arial" charset="0"/>
              </a:rPr>
              <a:t>الأمام</a:t>
            </a:r>
          </a:p>
          <a:p>
            <a:pPr marL="342900" indent="-342900" algn="justLow">
              <a:lnSpc>
                <a:spcPct val="80000"/>
              </a:lnSpc>
              <a:spcBef>
                <a:spcPct val="20000"/>
              </a:spcBef>
              <a:buFont typeface="Wingdings" pitchFamily="2" charset="2"/>
              <a:buChar char="Ø"/>
              <a:defRPr/>
            </a:pPr>
            <a:r>
              <a:rPr lang="ar-JO" sz="2400" dirty="0">
                <a:solidFill>
                  <a:srgbClr val="0E478A"/>
                </a:solidFill>
                <a:latin typeface="+mn-lt"/>
                <a:cs typeface="Arial" charset="0"/>
              </a:rPr>
              <a:t>إيقاف</a:t>
            </a:r>
          </a:p>
          <a:p>
            <a:pPr marL="342900" indent="-342900" algn="justLow">
              <a:lnSpc>
                <a:spcPct val="80000"/>
              </a:lnSpc>
              <a:spcBef>
                <a:spcPct val="20000"/>
              </a:spcBef>
              <a:buFont typeface="Wingdings" pitchFamily="2" charset="2"/>
              <a:buChar char="Ø"/>
              <a:defRPr/>
            </a:pPr>
            <a:r>
              <a:rPr lang="ar-JO" sz="2400" dirty="0">
                <a:solidFill>
                  <a:srgbClr val="0E478A"/>
                </a:solidFill>
                <a:latin typeface="+mn-lt"/>
                <a:cs typeface="Arial" charset="0"/>
              </a:rPr>
              <a:t>تحديث</a:t>
            </a:r>
          </a:p>
          <a:p>
            <a:pPr marL="342900" indent="-342900" algn="justLow">
              <a:lnSpc>
                <a:spcPct val="80000"/>
              </a:lnSpc>
              <a:spcBef>
                <a:spcPct val="20000"/>
              </a:spcBef>
              <a:buFont typeface="Wingdings" pitchFamily="2" charset="2"/>
              <a:buChar char="Ø"/>
              <a:defRPr/>
            </a:pPr>
            <a:r>
              <a:rPr lang="ar-JO" sz="2400" dirty="0">
                <a:solidFill>
                  <a:srgbClr val="0E478A"/>
                </a:solidFill>
                <a:latin typeface="+mn-lt"/>
                <a:cs typeface="Arial" charset="0"/>
              </a:rPr>
              <a:t>الصفحة الرئيسية</a:t>
            </a:r>
            <a:endParaRPr lang="en-US" sz="2400" dirty="0">
              <a:solidFill>
                <a:srgbClr val="0E478A"/>
              </a:solidFill>
              <a:latin typeface="+mn-lt"/>
            </a:endParaRPr>
          </a:p>
          <a:p>
            <a:pPr marL="342900" indent="-342900" algn="justLow">
              <a:lnSpc>
                <a:spcPct val="80000"/>
              </a:lnSpc>
              <a:spcBef>
                <a:spcPct val="20000"/>
              </a:spcBef>
              <a:buFont typeface="Wingdings" pitchFamily="2" charset="2"/>
              <a:buChar char="Ø"/>
              <a:defRPr/>
            </a:pPr>
            <a:r>
              <a:rPr lang="ar-JO" sz="2400" dirty="0">
                <a:solidFill>
                  <a:srgbClr val="0E478A"/>
                </a:solidFill>
                <a:latin typeface="+mn-lt"/>
                <a:cs typeface="Arial" charset="0"/>
              </a:rPr>
              <a:t>طباعة</a:t>
            </a:r>
          </a:p>
          <a:p>
            <a:pPr marL="342900" indent="-342900" algn="justLow">
              <a:lnSpc>
                <a:spcPct val="80000"/>
              </a:lnSpc>
              <a:spcBef>
                <a:spcPct val="20000"/>
              </a:spcBef>
              <a:buFont typeface="Wingdings" pitchFamily="2" charset="2"/>
              <a:buChar char="Ø"/>
              <a:defRPr/>
            </a:pPr>
            <a:r>
              <a:rPr lang="ar-JO" sz="2400" dirty="0">
                <a:solidFill>
                  <a:srgbClr val="0E478A"/>
                </a:solidFill>
                <a:latin typeface="+mn-lt"/>
                <a:cs typeface="Arial" charset="0"/>
              </a:rPr>
              <a:t>تغيير حجم الخط</a:t>
            </a:r>
            <a:endParaRPr lang="en-US" sz="2400" dirty="0">
              <a:solidFill>
                <a:srgbClr val="0E478A"/>
              </a:solidFill>
              <a:latin typeface="+mn-lt"/>
            </a:endParaRPr>
          </a:p>
          <a:p>
            <a:pPr marL="342900" indent="-342900" algn="justLow">
              <a:lnSpc>
                <a:spcPct val="80000"/>
              </a:lnSpc>
              <a:spcBef>
                <a:spcPct val="20000"/>
              </a:spcBef>
              <a:buFont typeface="Wingdings" pitchFamily="2" charset="2"/>
              <a:buChar char="Ø"/>
              <a:defRPr/>
            </a:pPr>
            <a:r>
              <a:rPr lang="ar-JO" sz="2400" dirty="0">
                <a:solidFill>
                  <a:srgbClr val="0E478A"/>
                </a:solidFill>
                <a:latin typeface="+mn-lt"/>
                <a:cs typeface="Arial" charset="0"/>
              </a:rPr>
              <a:t>إظهار جدول المحتويات</a:t>
            </a:r>
          </a:p>
          <a:p>
            <a:pPr marL="342900" indent="-342900" algn="justLow">
              <a:lnSpc>
                <a:spcPct val="80000"/>
              </a:lnSpc>
              <a:spcBef>
                <a:spcPct val="20000"/>
              </a:spcBef>
              <a:buFont typeface="Wingdings" pitchFamily="2" charset="2"/>
              <a:buChar char="Ø"/>
              <a:defRPr/>
            </a:pPr>
            <a:r>
              <a:rPr lang="ar-JO" sz="2400" dirty="0">
                <a:solidFill>
                  <a:srgbClr val="0E478A"/>
                </a:solidFill>
                <a:latin typeface="+mn-lt"/>
                <a:cs typeface="Arial" charset="0"/>
              </a:rPr>
              <a:t>دوما في المقدمة </a:t>
            </a:r>
          </a:p>
          <a:p>
            <a:pPr marL="342900" indent="-342900" algn="justLow">
              <a:lnSpc>
                <a:spcPct val="80000"/>
              </a:lnSpc>
              <a:spcBef>
                <a:spcPct val="20000"/>
              </a:spcBef>
              <a:buFont typeface="Wingdings" pitchFamily="2" charset="2"/>
              <a:buChar char="Ø"/>
              <a:defRPr/>
            </a:pPr>
            <a:r>
              <a:rPr lang="ar-JO" sz="2400" dirty="0">
                <a:solidFill>
                  <a:srgbClr val="0E478A"/>
                </a:solidFill>
                <a:latin typeface="+mn-lt"/>
                <a:cs typeface="Arial" charset="0"/>
              </a:rPr>
              <a:t>شريط أدوات الخيارات</a:t>
            </a:r>
            <a:r>
              <a:rPr lang="ar-JO" sz="2400" b="1" dirty="0">
                <a:solidFill>
                  <a:srgbClr val="0E478A"/>
                </a:solidFill>
                <a:latin typeface="+mn-lt"/>
                <a:cs typeface="Arial" charset="0"/>
              </a:rPr>
              <a:t> </a:t>
            </a:r>
          </a:p>
        </p:txBody>
      </p:sp>
    </p:spTree>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عنصر نائب لرقم الشريحة 3"/>
          <p:cNvSpPr>
            <a:spLocks noGrp="1"/>
          </p:cNvSpPr>
          <p:nvPr>
            <p:ph type="sldNum" sz="quarter" idx="10"/>
          </p:nvPr>
        </p:nvSpPr>
        <p:spPr bwMode="auto">
          <a:noFill/>
          <a:ln>
            <a:miter lim="800000"/>
            <a:headEnd/>
            <a:tailEnd/>
          </a:ln>
        </p:spPr>
        <p:txBody>
          <a:bodyPr/>
          <a:lstStyle/>
          <a:p>
            <a:fld id="{DD66496E-E1E0-4EF1-9F6E-529D81C39E3E}" type="slidenum">
              <a:rPr lang="ar-SA" smtClean="0">
                <a:cs typeface="Arial" pitchFamily="34" charset="0"/>
              </a:rPr>
              <a:pPr/>
              <a:t>342</a:t>
            </a:fld>
            <a:endParaRPr lang="en-US" smtClean="0">
              <a:cs typeface="Arial" pitchFamily="34" charset="0"/>
            </a:endParaRPr>
          </a:p>
        </p:txBody>
      </p:sp>
      <p:sp>
        <p:nvSpPr>
          <p:cNvPr id="3" name="Title 1"/>
          <p:cNvSpPr txBox="1">
            <a:spLocks/>
          </p:cNvSpPr>
          <p:nvPr/>
        </p:nvSpPr>
        <p:spPr bwMode="auto">
          <a:xfrm>
            <a:off x="685800" y="152400"/>
            <a:ext cx="7772400" cy="708025"/>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البحث عن التعليمات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762000" y="1447800"/>
            <a:ext cx="8458200" cy="2743200"/>
          </a:xfrm>
          <a:prstGeom prst="rect">
            <a:avLst/>
          </a:prstGeom>
          <a:noFill/>
          <a:ln w="9525">
            <a:noFill/>
            <a:miter lim="800000"/>
            <a:headEnd/>
            <a:tailEnd/>
          </a:ln>
        </p:spPr>
        <p:txBody>
          <a:bodyPr>
            <a:normAutofit fontScale="92500" lnSpcReduction="10000"/>
          </a:bodyPr>
          <a:lstStyle/>
          <a:p>
            <a:pPr marL="342900" indent="-342900">
              <a:lnSpc>
                <a:spcPct val="90000"/>
              </a:lnSpc>
              <a:spcBef>
                <a:spcPct val="20000"/>
              </a:spcBef>
              <a:buFont typeface="Arial" pitchFamily="34" charset="0"/>
              <a:buNone/>
              <a:defRPr/>
            </a:pPr>
            <a:r>
              <a:rPr lang="ar-JO" sz="3200" dirty="0">
                <a:solidFill>
                  <a:srgbClr val="0E478A"/>
                </a:solidFill>
                <a:latin typeface="+mn-lt"/>
                <a:cs typeface="Arial" charset="0"/>
              </a:rPr>
              <a:t>يعتبر البحث عن التعليمات سهلا. قم فقط بكتابة ما تبحث عنه في شريط البحث واضغط على مفتاح التنفيذ </a:t>
            </a:r>
            <a:r>
              <a:rPr lang="en-US" sz="3200" dirty="0">
                <a:solidFill>
                  <a:srgbClr val="0E478A"/>
                </a:solidFill>
                <a:latin typeface="+mn-lt"/>
              </a:rPr>
              <a:t>Enter</a:t>
            </a:r>
            <a:r>
              <a:rPr lang="ar-SA" sz="3200" dirty="0">
                <a:solidFill>
                  <a:srgbClr val="0E478A"/>
                </a:solidFill>
                <a:latin typeface="+mn-lt"/>
                <a:cs typeface="Arial" charset="0"/>
              </a:rPr>
              <a:t>. بعد لحظات، ستظهر أية نتائج يعتبر معالج النصوص "وورد" أنها ذات علاقة داخل لائحة. أُنقر على أي من المواضيع في تلك القائمة لعرض معلومات الموضوع. </a:t>
            </a:r>
            <a:endParaRPr lang="en-US" sz="3200" dirty="0">
              <a:solidFill>
                <a:srgbClr val="0E478A"/>
              </a:solidFill>
              <a:latin typeface="+mn-lt"/>
            </a:endParaRPr>
          </a:p>
          <a:p>
            <a:pPr marL="342900" indent="-342900">
              <a:lnSpc>
                <a:spcPct val="90000"/>
              </a:lnSpc>
              <a:spcBef>
                <a:spcPct val="20000"/>
              </a:spcBef>
              <a:buFont typeface="Arial" pitchFamily="34" charset="0"/>
              <a:buNone/>
              <a:defRPr/>
            </a:pPr>
            <a:r>
              <a:rPr lang="ar-SA" sz="3200" dirty="0">
                <a:solidFill>
                  <a:srgbClr val="0E478A"/>
                </a:solidFill>
                <a:latin typeface="+mn-lt"/>
                <a:cs typeface="Arial" charset="0"/>
              </a:rPr>
              <a:t>فعلى سبيل المثال، إذا كنت تبحث عن "صفحة غلاف"</a:t>
            </a:r>
            <a:r>
              <a:rPr lang="ar-JO" sz="3200" dirty="0">
                <a:solidFill>
                  <a:srgbClr val="0E478A"/>
                </a:solidFill>
                <a:latin typeface="+mn-lt"/>
                <a:cs typeface="Arial" charset="0"/>
              </a:rPr>
              <a:t> (أثناء </a:t>
            </a:r>
            <a:r>
              <a:rPr lang="ar-JO" sz="3200" dirty="0" err="1">
                <a:solidFill>
                  <a:srgbClr val="0E478A"/>
                </a:solidFill>
                <a:latin typeface="+mn-lt"/>
                <a:cs typeface="Arial" charset="0"/>
              </a:rPr>
              <a:t>إتصالك</a:t>
            </a:r>
            <a:r>
              <a:rPr lang="ar-JO" sz="3200" dirty="0">
                <a:solidFill>
                  <a:srgbClr val="0E478A"/>
                </a:solidFill>
                <a:latin typeface="+mn-lt"/>
                <a:cs typeface="Arial" charset="0"/>
              </a:rPr>
              <a:t> بموقع </a:t>
            </a:r>
            <a:r>
              <a:rPr lang="en-US" sz="3200" dirty="0">
                <a:solidFill>
                  <a:srgbClr val="0E478A"/>
                </a:solidFill>
                <a:latin typeface="+mn-lt"/>
              </a:rPr>
              <a:t>Office.com</a:t>
            </a:r>
            <a:r>
              <a:rPr lang="ar-SA" sz="3200" dirty="0">
                <a:solidFill>
                  <a:srgbClr val="0E478A"/>
                </a:solidFill>
                <a:latin typeface="+mn-lt"/>
                <a:cs typeface="Arial" charset="0"/>
              </a:rPr>
              <a:t>)</a:t>
            </a:r>
            <a:r>
              <a:rPr lang="ar-JO" sz="3200" dirty="0">
                <a:solidFill>
                  <a:srgbClr val="0E478A"/>
                </a:solidFill>
                <a:latin typeface="+mn-lt"/>
                <a:cs typeface="Arial" charset="0"/>
              </a:rPr>
              <a:t> فستحصل على النتائج التالية:</a:t>
            </a:r>
            <a:endParaRPr lang="ar-SA" sz="3200" dirty="0">
              <a:solidFill>
                <a:srgbClr val="0E478A"/>
              </a:solidFill>
              <a:latin typeface="+mn-lt"/>
              <a:cs typeface="Arial" charset="0"/>
            </a:endParaRPr>
          </a:p>
        </p:txBody>
      </p:sp>
      <p:pic>
        <p:nvPicPr>
          <p:cNvPr id="51205" name="صورة 67"/>
          <p:cNvPicPr>
            <a:picLocks noChangeAspect="1" noChangeArrowheads="1"/>
          </p:cNvPicPr>
          <p:nvPr/>
        </p:nvPicPr>
        <p:blipFill>
          <a:blip r:embed="rId2"/>
          <a:srcRect/>
          <a:stretch>
            <a:fillRect/>
          </a:stretch>
        </p:blipFill>
        <p:spPr bwMode="auto">
          <a:xfrm>
            <a:off x="228600" y="4267200"/>
            <a:ext cx="6886575" cy="1905000"/>
          </a:xfrm>
          <a:prstGeom prst="rect">
            <a:avLst/>
          </a:prstGeom>
          <a:noFill/>
          <a:ln w="9525">
            <a:noFill/>
            <a:miter lim="800000"/>
            <a:headEnd/>
            <a:tailEnd/>
          </a:ln>
        </p:spPr>
      </p:pic>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عنصر نائب لرقم الشريحة 3"/>
          <p:cNvSpPr>
            <a:spLocks noGrp="1"/>
          </p:cNvSpPr>
          <p:nvPr>
            <p:ph type="sldNum" sz="quarter" idx="10"/>
          </p:nvPr>
        </p:nvSpPr>
        <p:spPr bwMode="auto">
          <a:noFill/>
          <a:ln>
            <a:miter lim="800000"/>
            <a:headEnd/>
            <a:tailEnd/>
          </a:ln>
        </p:spPr>
        <p:txBody>
          <a:bodyPr/>
          <a:lstStyle/>
          <a:p>
            <a:fld id="{5AA4CD16-CA35-4FF1-8B66-B8E1BF8264C9}" type="slidenum">
              <a:rPr lang="ar-SA" smtClean="0">
                <a:cs typeface="Arial" pitchFamily="34" charset="0"/>
              </a:rPr>
              <a:pPr/>
              <a:t>343</a:t>
            </a:fld>
            <a:endParaRPr lang="en-US" smtClean="0">
              <a:cs typeface="Arial" pitchFamily="34" charset="0"/>
            </a:endParaRPr>
          </a:p>
        </p:txBody>
      </p:sp>
      <p:sp>
        <p:nvSpPr>
          <p:cNvPr id="3" name="Title 1"/>
          <p:cNvSpPr txBox="1">
            <a:spLocks/>
          </p:cNvSpPr>
          <p:nvPr/>
        </p:nvSpPr>
        <p:spPr bwMode="auto">
          <a:xfrm>
            <a:off x="609600" y="152400"/>
            <a:ext cx="7772400" cy="685800"/>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التعليمات عبر الإنترنت مقابل التعليمات دون اتصال بالإنترنت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066800" y="1524000"/>
            <a:ext cx="7848600" cy="3505200"/>
          </a:xfrm>
          <a:prstGeom prst="rect">
            <a:avLst/>
          </a:prstGeom>
          <a:noFill/>
          <a:ln w="9525">
            <a:noFill/>
            <a:miter lim="800000"/>
            <a:headEnd/>
            <a:tailEnd/>
          </a:ln>
        </p:spPr>
        <p:txBody>
          <a:bodyPr>
            <a:normAutofit lnSpcReduction="10000"/>
          </a:bodyPr>
          <a:lstStyle/>
          <a:p>
            <a:pPr marL="342900" indent="-342900" algn="justLow">
              <a:lnSpc>
                <a:spcPct val="90000"/>
              </a:lnSpc>
              <a:spcBef>
                <a:spcPct val="20000"/>
              </a:spcBef>
              <a:buFont typeface="Arial" pitchFamily="34" charset="0"/>
              <a:buNone/>
              <a:defRPr/>
            </a:pPr>
            <a:r>
              <a:rPr lang="ar-JO" sz="2300" dirty="0">
                <a:solidFill>
                  <a:srgbClr val="0E478A"/>
                </a:solidFill>
                <a:latin typeface="+mn-lt"/>
                <a:cs typeface="Arial" charset="0"/>
              </a:rPr>
              <a:t>هناك نسختان من ملف التعليمات أحدهما عبر الإنترنت والآخر دون اتصال بالإنترنت. </a:t>
            </a:r>
            <a:endParaRPr lang="en-US" sz="2300" dirty="0">
              <a:solidFill>
                <a:srgbClr val="0E478A"/>
              </a:solidFill>
              <a:latin typeface="+mn-lt"/>
            </a:endParaRPr>
          </a:p>
          <a:p>
            <a:pPr marL="342900" indent="-342900" algn="justLow">
              <a:lnSpc>
                <a:spcPct val="90000"/>
              </a:lnSpc>
              <a:spcBef>
                <a:spcPct val="20000"/>
              </a:spcBef>
              <a:buFont typeface="Arial" pitchFamily="34" charset="0"/>
              <a:buNone/>
              <a:defRPr/>
            </a:pPr>
            <a:r>
              <a:rPr lang="ar-JO" sz="2300" dirty="0">
                <a:solidFill>
                  <a:srgbClr val="0E478A"/>
                </a:solidFill>
                <a:latin typeface="+mn-lt"/>
                <a:cs typeface="Arial" charset="0"/>
              </a:rPr>
              <a:t>وتقتضي </a:t>
            </a:r>
            <a:r>
              <a:rPr lang="ar-JO" sz="2300" b="1" dirty="0">
                <a:solidFill>
                  <a:srgbClr val="0E478A"/>
                </a:solidFill>
                <a:latin typeface="+mn-lt"/>
                <a:cs typeface="Arial" charset="0"/>
              </a:rPr>
              <a:t>التعليمات عبر الإنترنت</a:t>
            </a:r>
            <a:r>
              <a:rPr lang="ar-JO" sz="2300" dirty="0">
                <a:solidFill>
                  <a:srgbClr val="0E478A"/>
                </a:solidFill>
                <a:latin typeface="+mn-lt"/>
                <a:cs typeface="Arial" charset="0"/>
              </a:rPr>
              <a:t> وجود اتصال نشط بالإنترنت. وعند توفره، يتم توجيه كافة البحوث عن التعليمات إلى موقع </a:t>
            </a:r>
            <a:r>
              <a:rPr lang="en-US" sz="2300" dirty="0">
                <a:solidFill>
                  <a:srgbClr val="0E478A"/>
                </a:solidFill>
                <a:latin typeface="+mn-lt"/>
              </a:rPr>
              <a:t>Office.com</a:t>
            </a:r>
            <a:r>
              <a:rPr lang="ar-SA" sz="2300" dirty="0">
                <a:solidFill>
                  <a:srgbClr val="0E478A"/>
                </a:solidFill>
                <a:latin typeface="+mn-lt"/>
                <a:cs typeface="Arial" charset="0"/>
              </a:rPr>
              <a:t>، وهو البوابة الإلكترونية عبر الإنترنت لكافة برامج </a:t>
            </a:r>
            <a:r>
              <a:rPr lang="ar-SA" sz="2300" dirty="0" err="1">
                <a:solidFill>
                  <a:srgbClr val="0E478A"/>
                </a:solidFill>
                <a:latin typeface="+mn-lt"/>
                <a:cs typeface="Arial" charset="0"/>
              </a:rPr>
              <a:t>اوفيس</a:t>
            </a:r>
            <a:r>
              <a:rPr lang="ar-SA" sz="2300" dirty="0">
                <a:solidFill>
                  <a:srgbClr val="0E478A"/>
                </a:solidFill>
                <a:latin typeface="+mn-lt"/>
                <a:cs typeface="Arial" charset="0"/>
              </a:rPr>
              <a:t>. وتكون مواضيع التعليمات التي تم استرجاعها عبر الإنترنت هي </a:t>
            </a:r>
            <a:r>
              <a:rPr lang="ar-SA" sz="2300" dirty="0" err="1">
                <a:solidFill>
                  <a:srgbClr val="0E478A"/>
                </a:solidFill>
                <a:latin typeface="+mn-lt"/>
                <a:cs typeface="Arial" charset="0"/>
              </a:rPr>
              <a:t>الاحدث</a:t>
            </a:r>
            <a:r>
              <a:rPr lang="ar-SA" sz="2300" dirty="0">
                <a:solidFill>
                  <a:srgbClr val="0E478A"/>
                </a:solidFill>
                <a:latin typeface="+mn-lt"/>
                <a:cs typeface="Arial" charset="0"/>
              </a:rPr>
              <a:t>، وهو أمر مهم إذا كان هناك تغيير في البرنامج بالنسبة لأي من برامج أوفيس. وتذكر </a:t>
            </a:r>
            <a:r>
              <a:rPr lang="ar-SA" sz="2300" dirty="0" err="1">
                <a:solidFill>
                  <a:srgbClr val="0E478A"/>
                </a:solidFill>
                <a:latin typeface="+mn-lt"/>
                <a:cs typeface="Arial" charset="0"/>
              </a:rPr>
              <a:t>ان</a:t>
            </a:r>
            <a:r>
              <a:rPr lang="ar-SA" sz="2300" dirty="0">
                <a:solidFill>
                  <a:srgbClr val="0E478A"/>
                </a:solidFill>
                <a:latin typeface="+mn-lt"/>
                <a:cs typeface="Arial" charset="0"/>
              </a:rPr>
              <a:t> محتوى الإنترنت يتغير دائما. </a:t>
            </a:r>
            <a:endParaRPr lang="en-US" sz="2300" dirty="0">
              <a:solidFill>
                <a:srgbClr val="0E478A"/>
              </a:solidFill>
              <a:latin typeface="+mn-lt"/>
            </a:endParaRPr>
          </a:p>
          <a:p>
            <a:pPr marL="342900" indent="-342900" algn="justLow">
              <a:lnSpc>
                <a:spcPct val="90000"/>
              </a:lnSpc>
              <a:spcBef>
                <a:spcPct val="20000"/>
              </a:spcBef>
              <a:buFont typeface="Arial" pitchFamily="34" charset="0"/>
              <a:buNone/>
              <a:defRPr/>
            </a:pPr>
            <a:r>
              <a:rPr lang="ar-SA" sz="2300" dirty="0">
                <a:solidFill>
                  <a:srgbClr val="0E478A"/>
                </a:solidFill>
                <a:latin typeface="+mn-lt"/>
                <a:cs typeface="Arial" charset="0"/>
              </a:rPr>
              <a:t>وتشير </a:t>
            </a:r>
            <a:r>
              <a:rPr lang="ar-SA" sz="2300" b="1" dirty="0">
                <a:solidFill>
                  <a:srgbClr val="0E478A"/>
                </a:solidFill>
                <a:latin typeface="+mn-lt"/>
                <a:cs typeface="Arial" charset="0"/>
              </a:rPr>
              <a:t>التعليمات دون اتصال بالانترنت</a:t>
            </a:r>
            <a:r>
              <a:rPr lang="ar-SA" sz="2300" dirty="0">
                <a:solidFill>
                  <a:srgbClr val="0E478A"/>
                </a:solidFill>
                <a:latin typeface="+mn-lt"/>
                <a:cs typeface="Arial" charset="0"/>
              </a:rPr>
              <a:t> إلى المساعدة على محتوى الكمبيوتر (ويسمى المحتوى المحلي). وقد لا يكون محدثا تماما غير انه يكون متوفرا دائما. </a:t>
            </a:r>
            <a:endParaRPr lang="en-US" sz="2300" dirty="0">
              <a:solidFill>
                <a:srgbClr val="0E478A"/>
              </a:solidFill>
              <a:latin typeface="+mn-lt"/>
            </a:endParaRPr>
          </a:p>
          <a:p>
            <a:pPr marL="342900" indent="-342900" algn="justLow">
              <a:lnSpc>
                <a:spcPct val="90000"/>
              </a:lnSpc>
              <a:spcBef>
                <a:spcPct val="20000"/>
              </a:spcBef>
              <a:buFont typeface="Arial" pitchFamily="34" charset="0"/>
              <a:buNone/>
              <a:defRPr/>
            </a:pPr>
            <a:r>
              <a:rPr lang="ar-SA" sz="2300" dirty="0">
                <a:solidFill>
                  <a:srgbClr val="0E478A"/>
                </a:solidFill>
                <a:latin typeface="+mn-lt"/>
                <a:cs typeface="Arial" charset="0"/>
              </a:rPr>
              <a:t>للتبديل بين النظامين، أُنقر على رمز الاتصال في شريط المعلومات واختر ما تريده: </a:t>
            </a:r>
            <a:endParaRPr lang="en-US" sz="2300" dirty="0">
              <a:solidFill>
                <a:srgbClr val="0E478A"/>
              </a:solidFill>
              <a:latin typeface="+mn-lt"/>
            </a:endParaRPr>
          </a:p>
          <a:p>
            <a:pPr marL="342900" indent="-342900" algn="justLow">
              <a:lnSpc>
                <a:spcPct val="90000"/>
              </a:lnSpc>
              <a:spcBef>
                <a:spcPct val="20000"/>
              </a:spcBef>
              <a:buFont typeface="Arial" pitchFamily="34" charset="0"/>
              <a:buNone/>
              <a:defRPr/>
            </a:pPr>
            <a:endParaRPr lang="ar-SA" sz="2300" dirty="0">
              <a:solidFill>
                <a:srgbClr val="0E478A"/>
              </a:solidFill>
              <a:latin typeface="+mn-lt"/>
              <a:cs typeface="Arial" charset="0"/>
            </a:endParaRPr>
          </a:p>
        </p:txBody>
      </p:sp>
      <p:pic>
        <p:nvPicPr>
          <p:cNvPr id="52229" name="صورة 65"/>
          <p:cNvPicPr>
            <a:picLocks noChangeAspect="1" noChangeArrowheads="1"/>
          </p:cNvPicPr>
          <p:nvPr/>
        </p:nvPicPr>
        <p:blipFill>
          <a:blip r:embed="rId2"/>
          <a:srcRect/>
          <a:stretch>
            <a:fillRect/>
          </a:stretch>
        </p:blipFill>
        <p:spPr bwMode="auto">
          <a:xfrm>
            <a:off x="2590800" y="4953000"/>
            <a:ext cx="3262313" cy="1355725"/>
          </a:xfrm>
          <a:prstGeom prst="rect">
            <a:avLst/>
          </a:prstGeom>
          <a:noFill/>
          <a:ln w="9525">
            <a:noFill/>
            <a:miter lim="800000"/>
            <a:headEnd/>
            <a:tailEnd/>
          </a:ln>
        </p:spPr>
      </p:pic>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عنصر نائب لرقم الشريحة 3"/>
          <p:cNvSpPr>
            <a:spLocks noGrp="1"/>
          </p:cNvSpPr>
          <p:nvPr>
            <p:ph type="sldNum" sz="quarter" idx="10"/>
          </p:nvPr>
        </p:nvSpPr>
        <p:spPr bwMode="auto">
          <a:noFill/>
          <a:ln>
            <a:miter lim="800000"/>
            <a:headEnd/>
            <a:tailEnd/>
          </a:ln>
        </p:spPr>
        <p:txBody>
          <a:bodyPr/>
          <a:lstStyle/>
          <a:p>
            <a:fld id="{B5AB8A47-7E7D-4D53-BC51-721512237510}" type="slidenum">
              <a:rPr lang="ar-SA" smtClean="0">
                <a:cs typeface="Arial" pitchFamily="34" charset="0"/>
              </a:rPr>
              <a:pPr/>
              <a:t>344</a:t>
            </a:fld>
            <a:endParaRPr lang="en-US" smtClean="0">
              <a:cs typeface="Arial" pitchFamily="34" charset="0"/>
            </a:endParaRPr>
          </a:p>
        </p:txBody>
      </p:sp>
      <p:sp>
        <p:nvSpPr>
          <p:cNvPr id="3" name="Title 1"/>
          <p:cNvSpPr txBox="1">
            <a:spLocks/>
          </p:cNvSpPr>
          <p:nvPr/>
        </p:nvSpPr>
        <p:spPr bwMode="auto">
          <a:xfrm>
            <a:off x="762000" y="304800"/>
            <a:ext cx="7772400" cy="609600"/>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استخدام جدول المحتويات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762000" y="1600200"/>
            <a:ext cx="8458200" cy="48768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إذا كنت ترغب بالتنقل في ملف التعليمات باستخدام طريقة تقليدية أكثر، قم بالنقر على زر جدول المحتويات في شريط أدوات التعليمات. وستبدو شاشة التعليمات لديك كما يلي:</a:t>
            </a:r>
            <a:endParaRPr lang="en-US" sz="3200" dirty="0">
              <a:solidFill>
                <a:srgbClr val="0E478A"/>
              </a:solidFill>
              <a:latin typeface="+mn-lt"/>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53253" name="صورة 63"/>
          <p:cNvPicPr>
            <a:picLocks noChangeAspect="1" noChangeArrowheads="1"/>
          </p:cNvPicPr>
          <p:nvPr/>
        </p:nvPicPr>
        <p:blipFill>
          <a:blip r:embed="rId2"/>
          <a:srcRect/>
          <a:stretch>
            <a:fillRect/>
          </a:stretch>
        </p:blipFill>
        <p:spPr bwMode="auto">
          <a:xfrm>
            <a:off x="1752600" y="3124200"/>
            <a:ext cx="5280025" cy="2990850"/>
          </a:xfrm>
          <a:prstGeom prst="rect">
            <a:avLst/>
          </a:prstGeom>
          <a:noFill/>
          <a:ln w="9525">
            <a:noFill/>
            <a:miter lim="800000"/>
            <a:headEnd/>
            <a:tailEnd/>
          </a:ln>
        </p:spPr>
      </p:pic>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عنصر نائب لرقم الشريحة 3"/>
          <p:cNvSpPr>
            <a:spLocks noGrp="1"/>
          </p:cNvSpPr>
          <p:nvPr>
            <p:ph type="sldNum" sz="quarter" idx="10"/>
          </p:nvPr>
        </p:nvSpPr>
        <p:spPr bwMode="auto">
          <a:noFill/>
          <a:ln>
            <a:miter lim="800000"/>
            <a:headEnd/>
            <a:tailEnd/>
          </a:ln>
        </p:spPr>
        <p:txBody>
          <a:bodyPr/>
          <a:lstStyle/>
          <a:p>
            <a:fld id="{83EF6900-4CF0-4B50-9770-F1D3FBDE3BEE}" type="slidenum">
              <a:rPr lang="ar-SA" smtClean="0">
                <a:cs typeface="Arial" pitchFamily="34" charset="0"/>
              </a:rPr>
              <a:pPr/>
              <a:t>345</a:t>
            </a:fld>
            <a:endParaRPr lang="en-US" smtClean="0">
              <a:cs typeface="Arial" pitchFamily="34" charset="0"/>
            </a:endParaRPr>
          </a:p>
        </p:txBody>
      </p:sp>
      <p:sp>
        <p:nvSpPr>
          <p:cNvPr id="3" name="Title 1"/>
          <p:cNvSpPr txBox="1">
            <a:spLocks/>
          </p:cNvSpPr>
          <p:nvPr/>
        </p:nvSpPr>
        <p:spPr bwMode="auto">
          <a:xfrm>
            <a:off x="609600" y="228600"/>
            <a:ext cx="7772400" cy="784225"/>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الحصول على التعليمات في مربع حوار </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381000" y="1371600"/>
            <a:ext cx="8839200" cy="48006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a:solidFill>
                  <a:srgbClr val="0E478A"/>
                </a:solidFill>
                <a:latin typeface="+mn-lt"/>
                <a:cs typeface="Arial" charset="0"/>
              </a:rPr>
              <a:t>يمكن الوصول إلى بعض سمات معالج النصوص "وورد" في مايكروسوفت أوفيس عن طريق مربعات الحوار، والتي لم نأتي على ذكرها بعد. ولكن ينبغي أن تعرف أنك سترى في بعض مربعات الحوار رمز التعليمات في أعلى الزاوية اليسار. أُنقر على علامة السؤال لرؤية تعليمات معينة حول ذلك الموضوع.</a:t>
            </a:r>
            <a:endParaRPr lang="en-US" sz="3200">
              <a:solidFill>
                <a:srgbClr val="0E478A"/>
              </a:solidFill>
              <a:latin typeface="+mn-lt"/>
            </a:endParaRPr>
          </a:p>
          <a:p>
            <a:pPr marL="342900" indent="-342900" algn="justLow">
              <a:spcBef>
                <a:spcPct val="20000"/>
              </a:spcBef>
              <a:buFont typeface="Arial" pitchFamily="34" charset="0"/>
              <a:buNone/>
              <a:defRPr/>
            </a:pPr>
            <a:endParaRPr lang="ar-SA" sz="3200">
              <a:solidFill>
                <a:srgbClr val="0E478A"/>
              </a:solidFill>
              <a:latin typeface="+mn-lt"/>
              <a:cs typeface="Arial" charset="0"/>
            </a:endParaRPr>
          </a:p>
        </p:txBody>
      </p:sp>
      <p:pic>
        <p:nvPicPr>
          <p:cNvPr id="54277" name="صورة 55"/>
          <p:cNvPicPr>
            <a:picLocks noChangeAspect="1" noChangeArrowheads="1"/>
          </p:cNvPicPr>
          <p:nvPr/>
        </p:nvPicPr>
        <p:blipFill>
          <a:blip r:embed="rId2"/>
          <a:srcRect/>
          <a:stretch>
            <a:fillRect/>
          </a:stretch>
        </p:blipFill>
        <p:spPr bwMode="auto">
          <a:xfrm>
            <a:off x="2438400" y="3886200"/>
            <a:ext cx="4267200" cy="2457450"/>
          </a:xfrm>
          <a:prstGeom prst="rect">
            <a:avLst/>
          </a:prstGeom>
          <a:noFill/>
          <a:ln w="9525">
            <a:noFill/>
            <a:miter lim="800000"/>
            <a:headEnd/>
            <a:tailEnd/>
          </a:ln>
        </p:spPr>
      </p:pic>
    </p:spTree>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عنصر نائب لرقم الشريحة 3"/>
          <p:cNvSpPr>
            <a:spLocks noGrp="1"/>
          </p:cNvSpPr>
          <p:nvPr>
            <p:ph type="sldNum" sz="quarter" idx="10"/>
          </p:nvPr>
        </p:nvSpPr>
        <p:spPr bwMode="auto">
          <a:noFill/>
          <a:ln>
            <a:miter lim="800000"/>
            <a:headEnd/>
            <a:tailEnd/>
          </a:ln>
        </p:spPr>
        <p:txBody>
          <a:bodyPr/>
          <a:lstStyle/>
          <a:p>
            <a:fld id="{9FC0994E-2F19-4D73-9408-0F0B20A1C913}" type="slidenum">
              <a:rPr lang="ar-SA" smtClean="0">
                <a:cs typeface="Arial" pitchFamily="34" charset="0"/>
              </a:rPr>
              <a:pPr/>
              <a:t>346</a:t>
            </a:fld>
            <a:endParaRPr lang="en-US" smtClean="0">
              <a:cs typeface="Arial" pitchFamily="34" charset="0"/>
            </a:endParaRPr>
          </a:p>
        </p:txBody>
      </p:sp>
      <p:sp>
        <p:nvSpPr>
          <p:cNvPr id="3" name="Title 1"/>
          <p:cNvSpPr txBox="1">
            <a:spLocks/>
          </p:cNvSpPr>
          <p:nvPr/>
        </p:nvSpPr>
        <p:spPr bwMode="auto">
          <a:xfrm>
            <a:off x="990600" y="304800"/>
            <a:ext cx="7772400" cy="685800"/>
          </a:xfrm>
          <a:prstGeom prst="rect">
            <a:avLst/>
          </a:prstGeom>
          <a:noFill/>
          <a:ln w="9525">
            <a:noFill/>
            <a:miter lim="800000"/>
            <a:headEnd/>
            <a:tailEnd/>
          </a:ln>
        </p:spPr>
        <p:txBody>
          <a:bodyPr anchor="ctr"/>
          <a:lstStyle/>
          <a:p>
            <a:pPr algn="ctr" fontAlgn="auto">
              <a:spcAft>
                <a:spcPts val="0"/>
              </a:spcAft>
              <a:defRPr/>
            </a:pPr>
            <a:r>
              <a:rPr lang="ar-JO" sz="4400" dirty="0">
                <a:solidFill>
                  <a:srgbClr val="81AA52"/>
                </a:solidFill>
                <a:latin typeface="+mj-lt"/>
                <a:ea typeface="+mj-ea"/>
                <a:cs typeface="Arial" charset="0"/>
              </a:rPr>
              <a:t>واجهة استخدام معالج النصوص "وورد"</a:t>
            </a:r>
            <a:endParaRPr lang="ar-SA" sz="4400" dirty="0">
              <a:solidFill>
                <a:srgbClr val="81AA52"/>
              </a:solidFill>
              <a:latin typeface="+mj-lt"/>
              <a:ea typeface="+mj-ea"/>
              <a:cs typeface="Arial" charset="0"/>
            </a:endParaRPr>
          </a:p>
        </p:txBody>
      </p:sp>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عنصر نائب لرقم الشريحة 3"/>
          <p:cNvSpPr>
            <a:spLocks noGrp="1"/>
          </p:cNvSpPr>
          <p:nvPr>
            <p:ph type="sldNum" sz="quarter" idx="10"/>
          </p:nvPr>
        </p:nvSpPr>
        <p:spPr bwMode="auto">
          <a:noFill/>
          <a:ln>
            <a:miter lim="800000"/>
            <a:headEnd/>
            <a:tailEnd/>
          </a:ln>
        </p:spPr>
        <p:txBody>
          <a:bodyPr/>
          <a:lstStyle/>
          <a:p>
            <a:fld id="{E2067972-1E7B-468B-B855-E4847D6A6025}" type="slidenum">
              <a:rPr lang="ar-SA" smtClean="0">
                <a:cs typeface="Arial" pitchFamily="34" charset="0"/>
              </a:rPr>
              <a:pPr/>
              <a:t>347</a:t>
            </a:fld>
            <a:endParaRPr lang="en-US" smtClean="0">
              <a:cs typeface="Arial" pitchFamily="34" charset="0"/>
            </a:endParaRPr>
          </a:p>
        </p:txBody>
      </p:sp>
      <p:sp>
        <p:nvSpPr>
          <p:cNvPr id="3" name="Title 1"/>
          <p:cNvSpPr txBox="1">
            <a:spLocks/>
          </p:cNvSpPr>
          <p:nvPr/>
        </p:nvSpPr>
        <p:spPr bwMode="auto">
          <a:xfrm>
            <a:off x="609600" y="228600"/>
            <a:ext cx="7772400" cy="687388"/>
          </a:xfrm>
          <a:prstGeom prst="rect">
            <a:avLst/>
          </a:prstGeom>
          <a:noFill/>
          <a:ln w="9525">
            <a:noFill/>
            <a:miter lim="800000"/>
            <a:headEnd/>
            <a:tailEnd/>
          </a:ln>
        </p:spPr>
        <p:txBody>
          <a:bodyPr anchor="ctr"/>
          <a:lstStyle/>
          <a:p>
            <a:pPr algn="ctr" fontAlgn="auto">
              <a:spcAft>
                <a:spcPts val="0"/>
              </a:spcAft>
              <a:defRPr/>
            </a:pPr>
            <a:r>
              <a:rPr lang="ar-JO" sz="3200" dirty="0">
                <a:solidFill>
                  <a:srgbClr val="81AA52"/>
                </a:solidFill>
                <a:latin typeface="+mj-lt"/>
                <a:ea typeface="+mj-ea"/>
                <a:cs typeface="Arial" charset="0"/>
              </a:rPr>
              <a:t>التعرف والإطلاع</a:t>
            </a:r>
            <a:endParaRPr lang="ar-SA" sz="3200" dirty="0">
              <a:solidFill>
                <a:srgbClr val="81AA52"/>
              </a:solidFill>
              <a:latin typeface="+mj-lt"/>
              <a:ea typeface="+mj-ea"/>
              <a:cs typeface="Arial" charset="0"/>
            </a:endParaRPr>
          </a:p>
        </p:txBody>
      </p:sp>
      <p:sp>
        <p:nvSpPr>
          <p:cNvPr id="5" name="Subtitle 2"/>
          <p:cNvSpPr txBox="1">
            <a:spLocks/>
          </p:cNvSpPr>
          <p:nvPr/>
        </p:nvSpPr>
        <p:spPr bwMode="auto">
          <a:xfrm>
            <a:off x="685800" y="1447800"/>
            <a:ext cx="8305800" cy="43434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من أجل الاستفادة من معالج النصوص "وورد" (أو أي برنامج جديد في الكمبيوتر) أكثر ما يمكن،  ينبغي عليك التعرف على السمات المختلفة لواجهة الاستخدام. لقد قمنا في القسم </a:t>
            </a:r>
            <a:r>
              <a:rPr lang="ar-JO" sz="3200" dirty="0" err="1">
                <a:solidFill>
                  <a:srgbClr val="0E478A"/>
                </a:solidFill>
                <a:latin typeface="+mn-lt"/>
                <a:cs typeface="Arial" charset="0"/>
              </a:rPr>
              <a:t>ا</a:t>
            </a:r>
            <a:r>
              <a:rPr lang="ar-SA" sz="3200" dirty="0">
                <a:solidFill>
                  <a:srgbClr val="0E478A"/>
                </a:solidFill>
                <a:latin typeface="+mn-lt"/>
                <a:cs typeface="Arial" charset="0"/>
              </a:rPr>
              <a:t>لسابق</a:t>
            </a:r>
            <a:r>
              <a:rPr lang="ar-JO" sz="3200" dirty="0">
                <a:solidFill>
                  <a:srgbClr val="0E478A"/>
                </a:solidFill>
                <a:latin typeface="+mn-lt"/>
                <a:cs typeface="Arial" charset="0"/>
              </a:rPr>
              <a:t> بتغطية الأساسيات لجعلك قادرا على تشغيل معالج النصوص "وورد". و ينبغي عليك الآن أن تكون قادرا على إنشاء واستخدام وحفظ المستندات البسيطة مع أساسيات التنسيق، وفي هذا الجزء سنقوم بالتركيز على سمات الواجهة بشكل كامل بدءا بالعناصر الرئيسة.</a:t>
            </a:r>
            <a:endParaRPr lang="ar-SA" sz="3200" dirty="0">
              <a:solidFill>
                <a:srgbClr val="0E478A"/>
              </a:solidFill>
              <a:latin typeface="+mn-lt"/>
              <a:cs typeface="Arial" charset="0"/>
            </a:endParaRPr>
          </a:p>
        </p:txBody>
      </p:sp>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عنصر نائب لرقم الشريحة 3"/>
          <p:cNvSpPr>
            <a:spLocks noGrp="1"/>
          </p:cNvSpPr>
          <p:nvPr>
            <p:ph type="sldNum" sz="quarter" idx="10"/>
          </p:nvPr>
        </p:nvSpPr>
        <p:spPr bwMode="auto">
          <a:noFill/>
          <a:ln>
            <a:miter lim="800000"/>
            <a:headEnd/>
            <a:tailEnd/>
          </a:ln>
        </p:spPr>
        <p:txBody>
          <a:bodyPr/>
          <a:lstStyle/>
          <a:p>
            <a:fld id="{C6FC96F1-DB90-4F22-B2DD-38511C095EA8}" type="slidenum">
              <a:rPr lang="ar-SA" smtClean="0">
                <a:cs typeface="Arial" pitchFamily="34" charset="0"/>
              </a:rPr>
              <a:pPr/>
              <a:t>348</a:t>
            </a:fld>
            <a:endParaRPr lang="en-US" smtClean="0">
              <a:cs typeface="Arial" pitchFamily="34" charset="0"/>
            </a:endParaRPr>
          </a:p>
        </p:txBody>
      </p:sp>
      <p:sp>
        <p:nvSpPr>
          <p:cNvPr id="3" name="Title 1"/>
          <p:cNvSpPr txBox="1">
            <a:spLocks/>
          </p:cNvSpPr>
          <p:nvPr/>
        </p:nvSpPr>
        <p:spPr bwMode="auto">
          <a:xfrm>
            <a:off x="685800" y="228600"/>
            <a:ext cx="7772400" cy="784225"/>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استخدام قائمة ملف </a:t>
            </a:r>
            <a:r>
              <a:rPr lang="en-US" sz="2800" dirty="0">
                <a:solidFill>
                  <a:srgbClr val="81AA52"/>
                </a:solidFill>
                <a:latin typeface="+mj-lt"/>
                <a:ea typeface="+mj-ea"/>
                <a:cs typeface="Arial" charset="0"/>
              </a:rPr>
              <a:t>Backstage</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762000" y="1600200"/>
            <a:ext cx="7924800" cy="44958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في الجزء السابق قمنا باستخدام قائمة </a:t>
            </a:r>
            <a:r>
              <a:rPr lang="en-US" sz="3200" dirty="0">
                <a:solidFill>
                  <a:srgbClr val="0E478A"/>
                </a:solidFill>
                <a:latin typeface="+mn-lt"/>
              </a:rPr>
              <a:t>Backstage</a:t>
            </a:r>
            <a:r>
              <a:rPr lang="ar-JO" sz="3200" dirty="0">
                <a:solidFill>
                  <a:srgbClr val="0E478A"/>
                </a:solidFill>
                <a:latin typeface="+mn-lt"/>
                <a:cs typeface="Arial" charset="0"/>
              </a:rPr>
              <a:t> لفتح الملفات وإغلاقها وحفظها:</a:t>
            </a:r>
            <a:endParaRPr lang="en-US" sz="3200" dirty="0">
              <a:solidFill>
                <a:srgbClr val="0E478A"/>
              </a:solidFill>
              <a:latin typeface="+mn-lt"/>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57349" name="صورة 53"/>
          <p:cNvPicPr>
            <a:picLocks noChangeAspect="1" noChangeArrowheads="1"/>
          </p:cNvPicPr>
          <p:nvPr/>
        </p:nvPicPr>
        <p:blipFill>
          <a:blip r:embed="rId2"/>
          <a:srcRect/>
          <a:stretch>
            <a:fillRect/>
          </a:stretch>
        </p:blipFill>
        <p:spPr bwMode="auto">
          <a:xfrm>
            <a:off x="3276600" y="2895600"/>
            <a:ext cx="1276350" cy="3114675"/>
          </a:xfrm>
          <a:prstGeom prst="rect">
            <a:avLst/>
          </a:prstGeom>
          <a:noFill/>
          <a:ln w="9525">
            <a:noFill/>
            <a:miter lim="800000"/>
            <a:headEnd/>
            <a:tailEnd/>
          </a:ln>
        </p:spPr>
      </p:pic>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3"/>
          <p:cNvSpPr>
            <a:spLocks noGrp="1"/>
          </p:cNvSpPr>
          <p:nvPr>
            <p:ph type="sldNum" sz="quarter" idx="10"/>
          </p:nvPr>
        </p:nvSpPr>
        <p:spPr bwMode="auto">
          <a:noFill/>
          <a:ln>
            <a:miter lim="800000"/>
            <a:headEnd/>
            <a:tailEnd/>
          </a:ln>
        </p:spPr>
        <p:txBody>
          <a:bodyPr/>
          <a:lstStyle/>
          <a:p>
            <a:fld id="{ECDBBE6F-C1C1-407E-B87E-55DEB6CF3DAA}" type="slidenum">
              <a:rPr lang="ar-SA" smtClean="0">
                <a:cs typeface="Arial" pitchFamily="34" charset="0"/>
              </a:rPr>
              <a:pPr/>
              <a:t>349</a:t>
            </a:fld>
            <a:endParaRPr lang="en-US" smtClean="0">
              <a:cs typeface="Arial" pitchFamily="34" charset="0"/>
            </a:endParaRPr>
          </a:p>
        </p:txBody>
      </p:sp>
      <p:sp>
        <p:nvSpPr>
          <p:cNvPr id="6" name="Title 1"/>
          <p:cNvSpPr txBox="1">
            <a:spLocks/>
          </p:cNvSpPr>
          <p:nvPr/>
        </p:nvSpPr>
        <p:spPr bwMode="auto">
          <a:xfrm>
            <a:off x="685800" y="304800"/>
            <a:ext cx="7772400" cy="685800"/>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استخدام شريط المعلومات</a:t>
            </a:r>
            <a:endParaRPr lang="ar-SA" sz="2800" dirty="0">
              <a:solidFill>
                <a:srgbClr val="81AA52"/>
              </a:solidFill>
              <a:latin typeface="+mj-lt"/>
              <a:ea typeface="+mj-ea"/>
              <a:cs typeface="Arial" charset="0"/>
            </a:endParaRPr>
          </a:p>
        </p:txBody>
      </p:sp>
      <p:sp>
        <p:nvSpPr>
          <p:cNvPr id="7" name="Subtitle 2"/>
          <p:cNvSpPr txBox="1">
            <a:spLocks/>
          </p:cNvSpPr>
          <p:nvPr/>
        </p:nvSpPr>
        <p:spPr bwMode="auto">
          <a:xfrm>
            <a:off x="1066800" y="1524000"/>
            <a:ext cx="7772400" cy="36576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يوفر شريط المعلومات معلومات إرشادية سريعة عن المستند. وهو موجود في أسفل إطار معالج النصوص "وورد".</a:t>
            </a:r>
            <a:endParaRPr lang="en-US" sz="3200" dirty="0">
              <a:solidFill>
                <a:srgbClr val="0E478A"/>
              </a:solidFill>
              <a:latin typeface="+mn-lt"/>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58373" name="صورة 51"/>
          <p:cNvPicPr>
            <a:picLocks noChangeAspect="1" noChangeArrowheads="1"/>
          </p:cNvPicPr>
          <p:nvPr/>
        </p:nvPicPr>
        <p:blipFill>
          <a:blip r:embed="rId2"/>
          <a:srcRect/>
          <a:stretch>
            <a:fillRect/>
          </a:stretch>
        </p:blipFill>
        <p:spPr bwMode="auto">
          <a:xfrm>
            <a:off x="1828800" y="3438525"/>
            <a:ext cx="5476875" cy="828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3"/>
          <p:cNvSpPr>
            <a:spLocks noGrp="1"/>
          </p:cNvSpPr>
          <p:nvPr>
            <p:ph type="sldNum" sz="quarter" idx="10"/>
          </p:nvPr>
        </p:nvSpPr>
        <p:spPr bwMode="auto">
          <a:noFill/>
          <a:ln>
            <a:miter lim="800000"/>
            <a:headEnd/>
            <a:tailEnd/>
          </a:ln>
        </p:spPr>
        <p:txBody>
          <a:bodyPr/>
          <a:lstStyle/>
          <a:p>
            <a:fld id="{2ADE7B00-CB29-4DEC-9741-546274663BD0}" type="slidenum">
              <a:rPr lang="ar-SA" smtClean="0">
                <a:cs typeface="Arial" pitchFamily="34" charset="0"/>
              </a:rPr>
              <a:pPr/>
              <a:t>350</a:t>
            </a:fld>
            <a:endParaRPr lang="en-US" smtClean="0">
              <a:cs typeface="Arial" pitchFamily="34" charset="0"/>
            </a:endParaRPr>
          </a:p>
        </p:txBody>
      </p:sp>
      <p:sp>
        <p:nvSpPr>
          <p:cNvPr id="3" name="Title 1"/>
          <p:cNvSpPr txBox="1">
            <a:spLocks/>
          </p:cNvSpPr>
          <p:nvPr/>
        </p:nvSpPr>
        <p:spPr bwMode="auto">
          <a:xfrm>
            <a:off x="609600" y="303213"/>
            <a:ext cx="7772400" cy="763587"/>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استخدام شريط الأدوات المُصغر</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685800" y="1524000"/>
            <a:ext cx="8534400" cy="48006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لقد تعلمنا في الجزء السابق كيفية كتابة وتحديد النص. ولا بد انك لاحظت شريط الأدوات المُصغر يظهر إذا قمت بتحريك </a:t>
            </a:r>
            <a:r>
              <a:rPr lang="ar-JO" sz="3200" dirty="0" err="1">
                <a:solidFill>
                  <a:srgbClr val="0E478A"/>
                </a:solidFill>
                <a:latin typeface="+mn-lt"/>
                <a:cs typeface="Arial" charset="0"/>
              </a:rPr>
              <a:t>الماوس</a:t>
            </a:r>
            <a:r>
              <a:rPr lang="ar-JO" sz="3200" dirty="0">
                <a:solidFill>
                  <a:srgbClr val="0E478A"/>
                </a:solidFill>
                <a:latin typeface="+mn-lt"/>
                <a:cs typeface="Arial" charset="0"/>
              </a:rPr>
              <a:t> بالقرب من النص المظلل:</a:t>
            </a:r>
            <a:endParaRPr lang="ar-SA" sz="3200" dirty="0">
              <a:solidFill>
                <a:srgbClr val="0E478A"/>
              </a:solidFill>
              <a:latin typeface="+mn-lt"/>
              <a:cs typeface="Arial" charset="0"/>
            </a:endParaRPr>
          </a:p>
        </p:txBody>
      </p:sp>
      <p:pic>
        <p:nvPicPr>
          <p:cNvPr id="59397" name="صورة 50"/>
          <p:cNvPicPr>
            <a:picLocks noChangeAspect="1" noChangeArrowheads="1"/>
          </p:cNvPicPr>
          <p:nvPr/>
        </p:nvPicPr>
        <p:blipFill>
          <a:blip r:embed="rId2"/>
          <a:srcRect/>
          <a:stretch>
            <a:fillRect/>
          </a:stretch>
        </p:blipFill>
        <p:spPr bwMode="auto">
          <a:xfrm>
            <a:off x="2667000" y="3590925"/>
            <a:ext cx="4238625" cy="1285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3"/>
          <p:cNvSpPr>
            <a:spLocks noGrp="1"/>
          </p:cNvSpPr>
          <p:nvPr>
            <p:ph type="sldNum" sz="quarter" idx="10"/>
          </p:nvPr>
        </p:nvSpPr>
        <p:spPr bwMode="auto">
          <a:noFill/>
          <a:ln>
            <a:miter lim="800000"/>
            <a:headEnd/>
            <a:tailEnd/>
          </a:ln>
        </p:spPr>
        <p:txBody>
          <a:bodyPr/>
          <a:lstStyle/>
          <a:p>
            <a:fld id="{C381D02E-FDBC-4771-B893-6BA2991DAB3C}" type="slidenum">
              <a:rPr lang="ar-SA" smtClean="0">
                <a:cs typeface="Arial" pitchFamily="34" charset="0"/>
              </a:rPr>
              <a:pPr/>
              <a:t>351</a:t>
            </a:fld>
            <a:endParaRPr lang="en-US" smtClean="0">
              <a:cs typeface="Arial" pitchFamily="34" charset="0"/>
            </a:endParaRPr>
          </a:p>
        </p:txBody>
      </p:sp>
      <p:sp>
        <p:nvSpPr>
          <p:cNvPr id="3" name="Title 1"/>
          <p:cNvSpPr txBox="1">
            <a:spLocks/>
          </p:cNvSpPr>
          <p:nvPr/>
        </p:nvSpPr>
        <p:spPr bwMode="auto">
          <a:xfrm>
            <a:off x="685800" y="228600"/>
            <a:ext cx="7772400" cy="533400"/>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استخدام مربعات الحوار</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371600" y="1447800"/>
            <a:ext cx="8001000" cy="4953000"/>
          </a:xfrm>
          <a:prstGeom prst="rect">
            <a:avLst/>
          </a:prstGeom>
          <a:noFill/>
          <a:ln w="9525">
            <a:noFill/>
            <a:miter lim="800000"/>
            <a:headEnd/>
            <a:tailEnd/>
          </a:ln>
        </p:spPr>
        <p:txBody>
          <a:bodyPr>
            <a:normAutofit/>
          </a:bodyPr>
          <a:lstStyle/>
          <a:p>
            <a:pPr marL="342900" indent="-342900" algn="justLow">
              <a:lnSpc>
                <a:spcPct val="80000"/>
              </a:lnSpc>
              <a:spcBef>
                <a:spcPct val="20000"/>
              </a:spcBef>
              <a:buFont typeface="Arial" pitchFamily="34" charset="0"/>
              <a:buNone/>
              <a:defRPr/>
            </a:pPr>
            <a:r>
              <a:rPr lang="ar-JO" sz="2800" dirty="0">
                <a:solidFill>
                  <a:srgbClr val="0E478A"/>
                </a:solidFill>
                <a:latin typeface="+mn-lt"/>
                <a:cs typeface="Arial" charset="0"/>
              </a:rPr>
              <a:t>يمكن الوصول إلى بعض سمات معالج النصوص "وورد" المتقدمة من خلال مربعات الحوار. ويمكن فتح العديد من مربعات الحوار من خلال النقر على زر في مجموعة موجودة في الشريط . لنقم بإلقاء نظرة على مربع حوار شائع الاستخدام وهو الخط.</a:t>
            </a:r>
          </a:p>
          <a:p>
            <a:pPr marL="342900" indent="-342900" algn="justLow">
              <a:lnSpc>
                <a:spcPct val="80000"/>
              </a:lnSpc>
              <a:spcBef>
                <a:spcPct val="20000"/>
              </a:spcBef>
              <a:buFont typeface="Wingdings" pitchFamily="2" charset="2"/>
              <a:buChar char="Ø"/>
              <a:defRPr/>
            </a:pPr>
            <a:r>
              <a:rPr lang="ar-JO" sz="2800" dirty="0" err="1">
                <a:solidFill>
                  <a:srgbClr val="0E478A"/>
                </a:solidFill>
                <a:latin typeface="+mn-lt"/>
                <a:cs typeface="Arial" charset="0"/>
              </a:rPr>
              <a:t>التبويبات</a:t>
            </a:r>
            <a:endParaRPr lang="ar-JO" sz="2800" dirty="0">
              <a:solidFill>
                <a:srgbClr val="0E478A"/>
              </a:solidFill>
              <a:latin typeface="+mn-lt"/>
              <a:cs typeface="Arial" charset="0"/>
            </a:endParaRPr>
          </a:p>
          <a:p>
            <a:pPr marL="342900" indent="-342900" algn="justLow">
              <a:lnSpc>
                <a:spcPct val="80000"/>
              </a:lnSpc>
              <a:spcBef>
                <a:spcPct val="20000"/>
              </a:spcBef>
              <a:buFont typeface="Wingdings" pitchFamily="2" charset="2"/>
              <a:buChar char="Ø"/>
              <a:defRPr/>
            </a:pPr>
            <a:r>
              <a:rPr lang="ar-JO" sz="2800" dirty="0">
                <a:solidFill>
                  <a:srgbClr val="0E478A"/>
                </a:solidFill>
                <a:latin typeface="+mn-lt"/>
                <a:cs typeface="Arial" charset="0"/>
              </a:rPr>
              <a:t>قوائم الإسدال</a:t>
            </a:r>
          </a:p>
          <a:p>
            <a:pPr marL="342900" indent="-342900" algn="justLow">
              <a:lnSpc>
                <a:spcPct val="80000"/>
              </a:lnSpc>
              <a:spcBef>
                <a:spcPct val="20000"/>
              </a:spcBef>
              <a:buFont typeface="Wingdings" pitchFamily="2" charset="2"/>
              <a:buChar char="Ø"/>
              <a:defRPr/>
            </a:pPr>
            <a:r>
              <a:rPr lang="ar-JO" sz="2800" dirty="0">
                <a:solidFill>
                  <a:srgbClr val="0E478A"/>
                </a:solidFill>
                <a:latin typeface="+mn-lt"/>
                <a:cs typeface="Arial" charset="0"/>
              </a:rPr>
              <a:t>صناديق التحقق</a:t>
            </a:r>
          </a:p>
          <a:p>
            <a:pPr marL="342900" indent="-342900" algn="justLow">
              <a:lnSpc>
                <a:spcPct val="80000"/>
              </a:lnSpc>
              <a:spcBef>
                <a:spcPct val="20000"/>
              </a:spcBef>
              <a:buFont typeface="Wingdings" pitchFamily="2" charset="2"/>
              <a:buChar char="Ø"/>
              <a:defRPr/>
            </a:pPr>
            <a:r>
              <a:rPr lang="ar-JO" sz="2800" dirty="0">
                <a:solidFill>
                  <a:srgbClr val="0E478A"/>
                </a:solidFill>
                <a:latin typeface="+mn-lt"/>
                <a:cs typeface="Arial" charset="0"/>
              </a:rPr>
              <a:t>أزرار الخيار</a:t>
            </a:r>
          </a:p>
          <a:p>
            <a:pPr marL="342900" indent="-342900" algn="justLow">
              <a:lnSpc>
                <a:spcPct val="80000"/>
              </a:lnSpc>
              <a:spcBef>
                <a:spcPct val="20000"/>
              </a:spcBef>
              <a:buFont typeface="Wingdings" pitchFamily="2" charset="2"/>
              <a:buChar char="Ø"/>
              <a:defRPr/>
            </a:pPr>
            <a:r>
              <a:rPr lang="ar-JO" sz="2800" dirty="0">
                <a:solidFill>
                  <a:srgbClr val="0E478A"/>
                </a:solidFill>
                <a:latin typeface="+mn-lt"/>
                <a:cs typeface="Arial" charset="0"/>
              </a:rPr>
              <a:t>صناديق النص</a:t>
            </a:r>
          </a:p>
          <a:p>
            <a:pPr marL="342900" indent="-342900" algn="justLow">
              <a:lnSpc>
                <a:spcPct val="80000"/>
              </a:lnSpc>
              <a:spcBef>
                <a:spcPct val="20000"/>
              </a:spcBef>
              <a:buFont typeface="Wingdings" pitchFamily="2" charset="2"/>
              <a:buChar char="Ø"/>
              <a:defRPr/>
            </a:pPr>
            <a:r>
              <a:rPr lang="ar-JO" sz="2800" dirty="0">
                <a:solidFill>
                  <a:srgbClr val="0E478A"/>
                </a:solidFill>
                <a:latin typeface="+mn-lt"/>
                <a:cs typeface="Arial" charset="0"/>
              </a:rPr>
              <a:t>الأزرار</a:t>
            </a:r>
          </a:p>
          <a:p>
            <a:pPr marL="342900" indent="-342900" algn="justLow">
              <a:lnSpc>
                <a:spcPct val="80000"/>
              </a:lnSpc>
              <a:spcBef>
                <a:spcPct val="20000"/>
              </a:spcBef>
              <a:buFont typeface="Wingdings" pitchFamily="2" charset="2"/>
              <a:buChar char="Ø"/>
              <a:defRPr/>
            </a:pPr>
            <a:r>
              <a:rPr lang="ar-JO" sz="2800" dirty="0">
                <a:solidFill>
                  <a:srgbClr val="0E478A"/>
                </a:solidFill>
                <a:latin typeface="+mn-lt"/>
                <a:cs typeface="Arial" charset="0"/>
              </a:rPr>
              <a:t>أزرار موافق وإلغاء</a:t>
            </a:r>
            <a:endParaRPr lang="en-US" sz="2800" dirty="0">
              <a:solidFill>
                <a:srgbClr val="0E478A"/>
              </a:solidFill>
              <a:latin typeface="+mn-lt"/>
            </a:endParaRPr>
          </a:p>
          <a:p>
            <a:pPr marL="342900" indent="-342900" algn="justLow">
              <a:lnSpc>
                <a:spcPct val="80000"/>
              </a:lnSpc>
              <a:spcBef>
                <a:spcPct val="20000"/>
              </a:spcBef>
              <a:buFont typeface="Arial" pitchFamily="34" charset="0"/>
              <a:buNone/>
              <a:defRPr/>
            </a:pPr>
            <a:endParaRPr lang="ar-SA" sz="600" dirty="0">
              <a:solidFill>
                <a:srgbClr val="0E478A"/>
              </a:solidFill>
              <a:latin typeface="+mn-lt"/>
              <a:cs typeface="Arial" charset="0"/>
            </a:endParaRPr>
          </a:p>
        </p:txBody>
      </p:sp>
      <p:pic>
        <p:nvPicPr>
          <p:cNvPr id="60421" name="صورة 49"/>
          <p:cNvPicPr>
            <a:picLocks noChangeAspect="1" noChangeArrowheads="1"/>
          </p:cNvPicPr>
          <p:nvPr/>
        </p:nvPicPr>
        <p:blipFill>
          <a:blip r:embed="rId2"/>
          <a:srcRect/>
          <a:stretch>
            <a:fillRect/>
          </a:stretch>
        </p:blipFill>
        <p:spPr bwMode="auto">
          <a:xfrm>
            <a:off x="1381125" y="4038600"/>
            <a:ext cx="3800475" cy="1724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3"/>
          <p:cNvSpPr>
            <a:spLocks noGrp="1"/>
          </p:cNvSpPr>
          <p:nvPr>
            <p:ph type="sldNum" sz="quarter" idx="10"/>
          </p:nvPr>
        </p:nvSpPr>
        <p:spPr bwMode="auto">
          <a:noFill/>
          <a:ln>
            <a:miter lim="800000"/>
            <a:headEnd/>
            <a:tailEnd/>
          </a:ln>
        </p:spPr>
        <p:txBody>
          <a:bodyPr/>
          <a:lstStyle/>
          <a:p>
            <a:fld id="{EBA0D60D-E5E6-4933-A886-139CA464AAB3}" type="slidenum">
              <a:rPr lang="ar-SA" smtClean="0">
                <a:cs typeface="Arial" pitchFamily="34" charset="0"/>
              </a:rPr>
              <a:pPr/>
              <a:t>352</a:t>
            </a:fld>
            <a:endParaRPr lang="en-US" smtClean="0">
              <a:cs typeface="Arial" pitchFamily="34" charset="0"/>
            </a:endParaRPr>
          </a:p>
        </p:txBody>
      </p:sp>
      <p:sp>
        <p:nvSpPr>
          <p:cNvPr id="3" name="Title 1"/>
          <p:cNvSpPr txBox="1">
            <a:spLocks/>
          </p:cNvSpPr>
          <p:nvPr/>
        </p:nvSpPr>
        <p:spPr bwMode="auto">
          <a:xfrm>
            <a:off x="762000" y="228600"/>
            <a:ext cx="7772400" cy="609600"/>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استخدام قوائم الزر الأيمن</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685800" y="1524000"/>
            <a:ext cx="8610600" cy="49530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كلما أصبحت أكثر اطلاعا على برنامج معالج النصوص "وورد"، فسوف تكتشف أن هناك العديد من الطرق لعمل الشيء ذاته. </a:t>
            </a:r>
          </a:p>
          <a:p>
            <a:pPr marL="342900" indent="-342900" algn="justLow">
              <a:spcBef>
                <a:spcPct val="20000"/>
              </a:spcBef>
              <a:buFont typeface="Arial" pitchFamily="34" charset="0"/>
              <a:buNone/>
              <a:defRPr/>
            </a:pPr>
            <a:r>
              <a:rPr lang="ar-JO" sz="3200" dirty="0">
                <a:solidFill>
                  <a:srgbClr val="0E478A"/>
                </a:solidFill>
                <a:latin typeface="+mn-lt"/>
                <a:cs typeface="Arial" charset="0"/>
              </a:rPr>
              <a:t>ولقد تعلمنا أنه يمكننا تطبيق تنسيق من شريط الصفحة الرئيسية أو من شريط الأدوات المصغر. </a:t>
            </a:r>
          </a:p>
          <a:p>
            <a:pPr marL="342900" indent="-342900" algn="justLow">
              <a:spcBef>
                <a:spcPct val="20000"/>
              </a:spcBef>
              <a:buFont typeface="Arial" pitchFamily="34" charset="0"/>
              <a:buNone/>
              <a:defRPr/>
            </a:pPr>
            <a:r>
              <a:rPr lang="ar-JO" sz="3200" dirty="0">
                <a:solidFill>
                  <a:srgbClr val="0E478A"/>
                </a:solidFill>
                <a:latin typeface="+mn-lt"/>
                <a:cs typeface="Arial" charset="0"/>
              </a:rPr>
              <a:t>وبإمكانك إغلاق معالج النصوص "وورد" عن طريق النقر على زر إغلاق، أو عن طريق النقر على ملف - إغلاق أو من خلال</a:t>
            </a:r>
            <a:r>
              <a:rPr lang="ar-SA" sz="3200" dirty="0">
                <a:solidFill>
                  <a:srgbClr val="0E478A"/>
                </a:solidFill>
                <a:latin typeface="+mn-lt"/>
                <a:cs typeface="Arial" charset="0"/>
              </a:rPr>
              <a:t> مفاتيح </a:t>
            </a:r>
            <a:r>
              <a:rPr lang="en-US" sz="3200" dirty="0">
                <a:solidFill>
                  <a:srgbClr val="0E478A"/>
                </a:solidFill>
                <a:latin typeface="+mn-lt"/>
              </a:rPr>
              <a:t>Alt+F4 </a:t>
            </a:r>
            <a:r>
              <a:rPr lang="ar-JO" sz="3200" dirty="0">
                <a:solidFill>
                  <a:srgbClr val="0E478A"/>
                </a:solidFill>
                <a:latin typeface="+mn-lt"/>
                <a:cs typeface="Arial" charset="0"/>
              </a:rPr>
              <a:t>.</a:t>
            </a:r>
            <a:endParaRPr lang="en-US" sz="3200" dirty="0">
              <a:solidFill>
                <a:srgbClr val="0E478A"/>
              </a:solidFill>
              <a:latin typeface="+mn-lt"/>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spTree>
  </p:cSld>
  <p:clrMapOvr>
    <a:masterClrMapping/>
  </p:clrMapOvr>
  <p:timing>
    <p:tnLst>
      <p:par>
        <p:cTn id="1" dur="indefinite" restart="never" nodeType="tmRoot"/>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3"/>
          <p:cNvSpPr>
            <a:spLocks noGrp="1"/>
          </p:cNvSpPr>
          <p:nvPr>
            <p:ph type="sldNum" sz="quarter" idx="10"/>
          </p:nvPr>
        </p:nvSpPr>
        <p:spPr bwMode="auto">
          <a:noFill/>
          <a:ln>
            <a:miter lim="800000"/>
            <a:headEnd/>
            <a:tailEnd/>
          </a:ln>
        </p:spPr>
        <p:txBody>
          <a:bodyPr/>
          <a:lstStyle/>
          <a:p>
            <a:fld id="{3C5C75C4-AF04-407A-BCBE-03636D00FBCF}" type="slidenum">
              <a:rPr lang="ar-SA" smtClean="0">
                <a:cs typeface="Arial" pitchFamily="34" charset="0"/>
              </a:rPr>
              <a:pPr/>
              <a:t>353</a:t>
            </a:fld>
            <a:endParaRPr lang="en-US" smtClean="0">
              <a:cs typeface="Arial" pitchFamily="34" charset="0"/>
            </a:endParaRPr>
          </a:p>
        </p:txBody>
      </p:sp>
      <p:sp>
        <p:nvSpPr>
          <p:cNvPr id="3" name="Title 1"/>
          <p:cNvSpPr txBox="1">
            <a:spLocks/>
          </p:cNvSpPr>
          <p:nvPr/>
        </p:nvSpPr>
        <p:spPr bwMode="auto">
          <a:xfrm>
            <a:off x="609600" y="304800"/>
            <a:ext cx="7772400" cy="609600"/>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اختصارات لوحة المفاتيح</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762000" y="1447800"/>
            <a:ext cx="8610600" cy="4800600"/>
          </a:xfrm>
          <a:prstGeom prst="rect">
            <a:avLst/>
          </a:prstGeom>
          <a:noFill/>
          <a:ln w="9525">
            <a:noFill/>
            <a:miter lim="800000"/>
            <a:headEnd/>
            <a:tailEnd/>
          </a:ln>
        </p:spPr>
        <p:txBody>
          <a:bodyPr/>
          <a:lstStyle/>
          <a:p>
            <a:pPr marL="342900" indent="-342900">
              <a:spcBef>
                <a:spcPct val="20000"/>
              </a:spcBef>
              <a:buFont typeface="Arial" pitchFamily="34" charset="0"/>
              <a:buNone/>
              <a:defRPr/>
            </a:pPr>
            <a:r>
              <a:rPr lang="ar-JO" sz="3200" dirty="0">
                <a:solidFill>
                  <a:srgbClr val="0E478A"/>
                </a:solidFill>
                <a:latin typeface="+mn-lt"/>
                <a:cs typeface="Arial" charset="0"/>
              </a:rPr>
              <a:t>هناك طريقة أخرى لتطبيق الأوامر في برنامج معالج النصوص "وورد" وهي باستخدام مفاتيح الاختصار. ويتم عمل مفاتيح الاختصار من خلال الضغط على مفتاحين أو ثلاثة أو أربعة معاً للقيام بعمل ما بدلا من النقر على الرمز أو البحث عن الأمر الخاص </a:t>
            </a:r>
            <a:r>
              <a:rPr lang="ar-JO" sz="3200" dirty="0" err="1">
                <a:solidFill>
                  <a:srgbClr val="0E478A"/>
                </a:solidFill>
                <a:latin typeface="+mn-lt"/>
                <a:cs typeface="Arial" charset="0"/>
              </a:rPr>
              <a:t>به</a:t>
            </a:r>
            <a:r>
              <a:rPr lang="ar-JO" sz="3200" dirty="0">
                <a:solidFill>
                  <a:srgbClr val="0E478A"/>
                </a:solidFill>
                <a:latin typeface="+mn-lt"/>
                <a:cs typeface="Arial" charset="0"/>
              </a:rPr>
              <a:t> في شريط الأدوات. ويمكنك أحيانا أن ترى هذا الاختصار في تلميحات الشاشة الخاصة بالرمز. </a:t>
            </a:r>
          </a:p>
          <a:p>
            <a:pPr marL="342900" indent="-342900">
              <a:spcBef>
                <a:spcPct val="20000"/>
              </a:spcBef>
              <a:buFont typeface="Arial" pitchFamily="34" charset="0"/>
              <a:buNone/>
              <a:defRPr/>
            </a:pPr>
            <a:endParaRPr lang="ar-SA" sz="3200" dirty="0">
              <a:solidFill>
                <a:srgbClr val="0E478A"/>
              </a:solidFill>
              <a:latin typeface="+mn-lt"/>
              <a:cs typeface="Arial" charset="0"/>
            </a:endParaRPr>
          </a:p>
        </p:txBody>
      </p:sp>
      <p:pic>
        <p:nvPicPr>
          <p:cNvPr id="62469" name="صورة 45"/>
          <p:cNvPicPr>
            <a:picLocks noChangeAspect="1" noChangeArrowheads="1"/>
          </p:cNvPicPr>
          <p:nvPr/>
        </p:nvPicPr>
        <p:blipFill>
          <a:blip r:embed="rId2"/>
          <a:srcRect/>
          <a:stretch>
            <a:fillRect/>
          </a:stretch>
        </p:blipFill>
        <p:spPr bwMode="auto">
          <a:xfrm>
            <a:off x="3581400" y="4314825"/>
            <a:ext cx="2514600" cy="2085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3"/>
          <p:cNvSpPr>
            <a:spLocks noGrp="1"/>
          </p:cNvSpPr>
          <p:nvPr>
            <p:ph type="sldNum" sz="quarter" idx="10"/>
          </p:nvPr>
        </p:nvSpPr>
        <p:spPr bwMode="auto">
          <a:noFill/>
          <a:ln>
            <a:miter lim="800000"/>
            <a:headEnd/>
            <a:tailEnd/>
          </a:ln>
        </p:spPr>
        <p:txBody>
          <a:bodyPr/>
          <a:lstStyle/>
          <a:p>
            <a:fld id="{8BCF9F2D-1491-4792-84D9-CFD098D81587}" type="slidenum">
              <a:rPr lang="ar-SA" smtClean="0">
                <a:cs typeface="Arial" pitchFamily="34" charset="0"/>
              </a:rPr>
              <a:pPr/>
              <a:t>354</a:t>
            </a:fld>
            <a:endParaRPr lang="en-US" smtClean="0">
              <a:cs typeface="Arial" pitchFamily="34" charset="0"/>
            </a:endParaRPr>
          </a:p>
        </p:txBody>
      </p:sp>
      <p:sp>
        <p:nvSpPr>
          <p:cNvPr id="3" name="Title 1"/>
          <p:cNvSpPr txBox="1">
            <a:spLocks/>
          </p:cNvSpPr>
          <p:nvPr/>
        </p:nvSpPr>
        <p:spPr bwMode="auto">
          <a:xfrm>
            <a:off x="685800" y="228600"/>
            <a:ext cx="7772400" cy="762000"/>
          </a:xfrm>
          <a:prstGeom prst="rect">
            <a:avLst/>
          </a:prstGeom>
          <a:noFill/>
          <a:ln w="9525">
            <a:noFill/>
            <a:miter lim="800000"/>
            <a:headEnd/>
            <a:tailEnd/>
          </a:ln>
        </p:spPr>
        <p:txBody>
          <a:bodyPr anchor="ctr"/>
          <a:lstStyle/>
          <a:p>
            <a:pPr algn="ctr" rtl="0" fontAlgn="auto">
              <a:spcAft>
                <a:spcPts val="0"/>
              </a:spcAft>
              <a:defRPr/>
            </a:pPr>
            <a:r>
              <a:rPr lang="en-US" sz="3200" dirty="0">
                <a:solidFill>
                  <a:srgbClr val="81AA52"/>
                </a:solidFill>
                <a:latin typeface="+mj-lt"/>
                <a:ea typeface="+mj-ea"/>
                <a:cs typeface="Arial" charset="0"/>
              </a:rPr>
              <a:t> </a:t>
            </a:r>
            <a:r>
              <a:rPr lang="ar-JO" sz="3200" dirty="0">
                <a:solidFill>
                  <a:srgbClr val="81AA52"/>
                </a:solidFill>
                <a:latin typeface="+mj-lt"/>
                <a:ea typeface="+mj-ea"/>
                <a:cs typeface="Arial" charset="0"/>
              </a:rPr>
              <a:t>شريط أدوات الوصول السريع</a:t>
            </a:r>
            <a:endParaRPr lang="ar-SA" sz="3200" dirty="0">
              <a:solidFill>
                <a:srgbClr val="81AA52"/>
              </a:solidFill>
              <a:latin typeface="+mj-lt"/>
              <a:ea typeface="+mj-ea"/>
              <a:cs typeface="Arial" charset="0"/>
            </a:endParaRPr>
          </a:p>
        </p:txBody>
      </p:sp>
      <p:sp>
        <p:nvSpPr>
          <p:cNvPr id="5" name="Subtitle 2"/>
          <p:cNvSpPr txBox="1">
            <a:spLocks/>
          </p:cNvSpPr>
          <p:nvPr/>
        </p:nvSpPr>
        <p:spPr bwMode="auto">
          <a:xfrm>
            <a:off x="1143000" y="1524000"/>
            <a:ext cx="7772400" cy="41148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بالرغم من انه تم التعرف تقريبا على أشرطة الأدوات، لا يزال هناك شريط أدوات الوصول السريع. يوجد هذا الشريط في أعلى الشاشة على يمين شريط العنوان. ويعتبر شريط لتخزين الأوامر المستخدمة بشكل متكرر بدلا من البحث في </a:t>
            </a:r>
            <a:r>
              <a:rPr lang="ar-JO" sz="3200" dirty="0" err="1">
                <a:solidFill>
                  <a:srgbClr val="0E478A"/>
                </a:solidFill>
                <a:latin typeface="+mn-lt"/>
                <a:cs typeface="Arial" charset="0"/>
              </a:rPr>
              <a:t>التبويبات</a:t>
            </a:r>
            <a:r>
              <a:rPr lang="ar-JO" sz="3200" dirty="0">
                <a:solidFill>
                  <a:srgbClr val="0E478A"/>
                </a:solidFill>
                <a:latin typeface="+mn-lt"/>
                <a:cs typeface="Arial" charset="0"/>
              </a:rPr>
              <a:t>. وفي هذا الدرس سنتعرف على كل شيء بخصوص هذه السمة المتنوعة والقابلة للتخصيص بالكامل.</a:t>
            </a:r>
            <a:endParaRPr lang="en-US" sz="3200" dirty="0">
              <a:solidFill>
                <a:srgbClr val="0E478A"/>
              </a:solidFill>
              <a:latin typeface="+mn-lt"/>
            </a:endParaRPr>
          </a:p>
          <a:p>
            <a:pPr marL="342900" indent="-342900" rtl="0">
              <a:spcBef>
                <a:spcPct val="20000"/>
              </a:spcBef>
              <a:buFont typeface="Arial" pitchFamily="34" charset="0"/>
              <a:buNone/>
              <a:defRPr/>
            </a:pPr>
            <a:endParaRPr lang="ar-SA" sz="3200" dirty="0">
              <a:solidFill>
                <a:srgbClr val="0E478A"/>
              </a:solidFill>
              <a:latin typeface="+mn-lt"/>
              <a:cs typeface="Arial" charset="0"/>
            </a:endParaRPr>
          </a:p>
        </p:txBody>
      </p:sp>
    </p:spTree>
  </p:cSld>
  <p:clrMapOvr>
    <a:masterClrMapping/>
  </p:clrMapOvr>
  <p:timing>
    <p:tnLst>
      <p:par>
        <p:cTn id="1" dur="indefinite" restart="never" nodeType="tmRoot"/>
      </p:par>
    </p:tn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3"/>
          <p:cNvSpPr>
            <a:spLocks noGrp="1"/>
          </p:cNvSpPr>
          <p:nvPr>
            <p:ph type="sldNum" sz="quarter" idx="10"/>
          </p:nvPr>
        </p:nvSpPr>
        <p:spPr bwMode="auto">
          <a:noFill/>
          <a:ln>
            <a:miter lim="800000"/>
            <a:headEnd/>
            <a:tailEnd/>
          </a:ln>
        </p:spPr>
        <p:txBody>
          <a:bodyPr/>
          <a:lstStyle/>
          <a:p>
            <a:fld id="{29F25187-1470-48D2-8B6D-F1EA2886B1DF}" type="slidenum">
              <a:rPr lang="ar-SA" smtClean="0">
                <a:cs typeface="Arial" pitchFamily="34" charset="0"/>
              </a:rPr>
              <a:pPr/>
              <a:t>355</a:t>
            </a:fld>
            <a:endParaRPr lang="en-US" smtClean="0">
              <a:cs typeface="Arial" pitchFamily="34" charset="0"/>
            </a:endParaRPr>
          </a:p>
        </p:txBody>
      </p:sp>
      <p:sp>
        <p:nvSpPr>
          <p:cNvPr id="3" name="Title 1"/>
          <p:cNvSpPr txBox="1">
            <a:spLocks/>
          </p:cNvSpPr>
          <p:nvPr/>
        </p:nvSpPr>
        <p:spPr bwMode="auto">
          <a:xfrm>
            <a:off x="685800" y="228600"/>
            <a:ext cx="7772400" cy="1143000"/>
          </a:xfrm>
          <a:prstGeom prst="rect">
            <a:avLst/>
          </a:prstGeom>
          <a:noFill/>
          <a:ln w="9525">
            <a:noFill/>
            <a:miter lim="800000"/>
            <a:headEnd/>
            <a:tailEnd/>
          </a:ln>
        </p:spPr>
        <p:txBody>
          <a:bodyPr anchor="ctr">
            <a:normAutofit fontScale="90000" lnSpcReduction="20000"/>
          </a:bodyPr>
          <a:lstStyle/>
          <a:p>
            <a:pPr algn="ctr" fontAlgn="auto">
              <a:spcAft>
                <a:spcPts val="0"/>
              </a:spcAft>
              <a:defRPr/>
            </a:pPr>
            <a:r>
              <a:rPr lang="ar-JO" sz="4400" dirty="0">
                <a:solidFill>
                  <a:srgbClr val="81AA52"/>
                </a:solidFill>
                <a:latin typeface="+mj-lt"/>
                <a:ea typeface="+mj-ea"/>
                <a:cs typeface="Arial" charset="0"/>
              </a:rPr>
              <a:t>معلومات عن شريط الأدوات</a:t>
            </a:r>
            <a:r>
              <a:rPr lang="en-US" sz="4400" dirty="0">
                <a:solidFill>
                  <a:srgbClr val="81AA52"/>
                </a:solidFill>
                <a:latin typeface="+mj-lt"/>
                <a:ea typeface="+mj-ea"/>
                <a:cs typeface="Arial" charset="0"/>
              </a:rPr>
              <a:t/>
            </a:r>
            <a:br>
              <a:rPr lang="en-US" sz="4400" dirty="0">
                <a:solidFill>
                  <a:srgbClr val="81AA52"/>
                </a:solidFill>
                <a:latin typeface="+mj-lt"/>
                <a:ea typeface="+mj-ea"/>
                <a:cs typeface="Arial" charset="0"/>
              </a:rPr>
            </a:br>
            <a:endParaRPr lang="ar-SA" sz="4400" dirty="0">
              <a:solidFill>
                <a:srgbClr val="81AA52"/>
              </a:solidFill>
              <a:latin typeface="+mj-lt"/>
              <a:ea typeface="+mj-ea"/>
              <a:cs typeface="Arial" charset="0"/>
            </a:endParaRPr>
          </a:p>
        </p:txBody>
      </p:sp>
      <p:sp>
        <p:nvSpPr>
          <p:cNvPr id="5" name="Subtitle 2"/>
          <p:cNvSpPr txBox="1">
            <a:spLocks/>
          </p:cNvSpPr>
          <p:nvPr/>
        </p:nvSpPr>
        <p:spPr bwMode="auto">
          <a:xfrm>
            <a:off x="1066800" y="1752600"/>
            <a:ext cx="7772400" cy="3821113"/>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بشكل افتراضي، هناك ثلاثة رموز في شريط الأدوات.</a:t>
            </a:r>
          </a:p>
          <a:p>
            <a:pPr marL="342900" indent="-342900" algn="justLow">
              <a:spcBef>
                <a:spcPct val="20000"/>
              </a:spcBef>
              <a:buFont typeface="Arial" pitchFamily="34" charset="0"/>
              <a:buNone/>
              <a:defRPr/>
            </a:pPr>
            <a:r>
              <a:rPr lang="ar-JO" sz="3200" dirty="0">
                <a:solidFill>
                  <a:srgbClr val="0E478A"/>
                </a:solidFill>
                <a:latin typeface="+mn-lt"/>
                <a:cs typeface="Arial" charset="0"/>
              </a:rPr>
              <a:t>وهي من اليمين إلى اليسار: </a:t>
            </a:r>
          </a:p>
          <a:p>
            <a:pPr marL="342900" indent="-342900" algn="justLow">
              <a:spcBef>
                <a:spcPct val="20000"/>
              </a:spcBef>
              <a:buFont typeface="Wingdings" pitchFamily="2" charset="2"/>
              <a:buChar char="Ø"/>
              <a:defRPr/>
            </a:pPr>
            <a:r>
              <a:rPr lang="ar-JO" sz="3200" dirty="0">
                <a:solidFill>
                  <a:srgbClr val="0E478A"/>
                </a:solidFill>
                <a:latin typeface="+mn-lt"/>
                <a:cs typeface="Arial" charset="0"/>
              </a:rPr>
              <a:t>حفظ </a:t>
            </a:r>
          </a:p>
          <a:p>
            <a:pPr marL="342900" indent="-342900" algn="justLow">
              <a:spcBef>
                <a:spcPct val="20000"/>
              </a:spcBef>
              <a:buFont typeface="Wingdings" pitchFamily="2" charset="2"/>
              <a:buChar char="Ø"/>
              <a:defRPr/>
            </a:pPr>
            <a:r>
              <a:rPr lang="ar-JO" sz="3200" dirty="0">
                <a:solidFill>
                  <a:srgbClr val="0E478A"/>
                </a:solidFill>
                <a:latin typeface="+mn-lt"/>
                <a:cs typeface="Arial" charset="0"/>
              </a:rPr>
              <a:t>تراجع </a:t>
            </a:r>
          </a:p>
          <a:p>
            <a:pPr marL="342900" indent="-342900" algn="justLow">
              <a:spcBef>
                <a:spcPct val="20000"/>
              </a:spcBef>
              <a:buFont typeface="Wingdings" pitchFamily="2" charset="2"/>
              <a:buChar char="Ø"/>
              <a:defRPr/>
            </a:pPr>
            <a:r>
              <a:rPr lang="ar-JO" sz="3200" dirty="0">
                <a:solidFill>
                  <a:srgbClr val="0E478A"/>
                </a:solidFill>
                <a:latin typeface="+mn-lt"/>
                <a:cs typeface="Arial" charset="0"/>
              </a:rPr>
              <a:t>تكرار </a:t>
            </a:r>
          </a:p>
          <a:p>
            <a:pPr marL="342900" indent="-342900" algn="justLow">
              <a:spcBef>
                <a:spcPct val="20000"/>
              </a:spcBef>
              <a:buFont typeface="Arial" pitchFamily="34" charset="0"/>
              <a:buNone/>
              <a:defRPr/>
            </a:pPr>
            <a:r>
              <a:rPr lang="ar-JO" sz="3200" dirty="0">
                <a:solidFill>
                  <a:srgbClr val="0E478A"/>
                </a:solidFill>
                <a:latin typeface="+mn-lt"/>
                <a:cs typeface="Arial" charset="0"/>
              </a:rPr>
              <a:t>ويعتبر استخدام شريط الأدوات سهلا مثل النقر على الرمز.</a:t>
            </a:r>
            <a:endParaRPr lang="en-US" sz="3200" dirty="0">
              <a:solidFill>
                <a:srgbClr val="0E478A"/>
              </a:solidFill>
              <a:latin typeface="+mn-lt"/>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64517" name="صورة 44"/>
          <p:cNvPicPr>
            <a:picLocks noChangeAspect="1" noChangeArrowheads="1"/>
          </p:cNvPicPr>
          <p:nvPr/>
        </p:nvPicPr>
        <p:blipFill>
          <a:blip r:embed="rId2"/>
          <a:srcRect/>
          <a:stretch>
            <a:fillRect/>
          </a:stretch>
        </p:blipFill>
        <p:spPr bwMode="auto">
          <a:xfrm>
            <a:off x="2590800" y="5362575"/>
            <a:ext cx="1895475" cy="352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3"/>
          <p:cNvSpPr>
            <a:spLocks noGrp="1"/>
          </p:cNvSpPr>
          <p:nvPr>
            <p:ph type="sldNum" sz="quarter" idx="10"/>
          </p:nvPr>
        </p:nvSpPr>
        <p:spPr bwMode="auto">
          <a:noFill/>
          <a:ln>
            <a:miter lim="800000"/>
            <a:headEnd/>
            <a:tailEnd/>
          </a:ln>
        </p:spPr>
        <p:txBody>
          <a:bodyPr/>
          <a:lstStyle/>
          <a:p>
            <a:fld id="{1068956F-B02E-4934-B300-4D0E5BFC056F}" type="slidenum">
              <a:rPr lang="ar-SA" smtClean="0">
                <a:cs typeface="Arial" pitchFamily="34" charset="0"/>
              </a:rPr>
              <a:pPr/>
              <a:t>356</a:t>
            </a:fld>
            <a:endParaRPr lang="en-US" smtClean="0">
              <a:cs typeface="Arial" pitchFamily="34" charset="0"/>
            </a:endParaRPr>
          </a:p>
        </p:txBody>
      </p:sp>
      <p:sp>
        <p:nvSpPr>
          <p:cNvPr id="3" name="Title 1"/>
          <p:cNvSpPr txBox="1">
            <a:spLocks/>
          </p:cNvSpPr>
          <p:nvPr/>
        </p:nvSpPr>
        <p:spPr bwMode="auto">
          <a:xfrm>
            <a:off x="685800" y="152400"/>
            <a:ext cx="7772400" cy="555625"/>
          </a:xfrm>
          <a:prstGeom prst="rect">
            <a:avLst/>
          </a:prstGeom>
          <a:noFill/>
          <a:ln w="9525">
            <a:noFill/>
            <a:miter lim="800000"/>
            <a:headEnd/>
            <a:tailEnd/>
          </a:ln>
        </p:spPr>
        <p:txBody>
          <a:bodyPr anchor="ctr"/>
          <a:lstStyle/>
          <a:p>
            <a:pPr algn="justLow" fontAlgn="auto">
              <a:spcAft>
                <a:spcPts val="0"/>
              </a:spcAft>
              <a:defRPr/>
            </a:pPr>
            <a:r>
              <a:rPr lang="ar-JO" sz="2800" dirty="0">
                <a:solidFill>
                  <a:srgbClr val="81AA52"/>
                </a:solidFill>
                <a:latin typeface="+mj-lt"/>
                <a:ea typeface="+mj-ea"/>
                <a:cs typeface="Arial" charset="0"/>
              </a:rPr>
              <a:t>إضافة وإزالة الأزرار</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990600" y="1447800"/>
            <a:ext cx="7467600" cy="2057400"/>
          </a:xfrm>
          <a:prstGeom prst="rect">
            <a:avLst/>
          </a:prstGeom>
          <a:noFill/>
          <a:ln w="9525">
            <a:noFill/>
            <a:miter lim="800000"/>
            <a:headEnd/>
            <a:tailEnd/>
          </a:ln>
        </p:spPr>
        <p:txBody>
          <a:bodyPr>
            <a:normAutofit fontScale="92500" lnSpcReduction="10000"/>
          </a:bodyPr>
          <a:lstStyle/>
          <a:p>
            <a:pPr marL="342900" indent="-342900" algn="justLow">
              <a:lnSpc>
                <a:spcPct val="90000"/>
              </a:lnSpc>
              <a:spcBef>
                <a:spcPct val="20000"/>
              </a:spcBef>
              <a:buFont typeface="Arial" pitchFamily="34" charset="0"/>
              <a:buNone/>
              <a:defRPr/>
            </a:pPr>
            <a:r>
              <a:rPr lang="ar-JO" sz="3200" dirty="0">
                <a:solidFill>
                  <a:srgbClr val="0E478A"/>
                </a:solidFill>
                <a:latin typeface="+mn-lt"/>
                <a:cs typeface="Arial" charset="0"/>
              </a:rPr>
              <a:t>وظيفة شريط الأدوات الرئيسية هي توفير الوصول إلى الأوامر الأكثر استخداما، لذلك فمن المنطقي تخصيصه حسب رغبتك. لإضافة أزرار إلى شريط أدوات الوصول السريع ٌقم بالنقر على سهم الإسدال الموجود بجانبها ومن ثم أختر من القائمة الأوامر الأكثر استخداما:</a:t>
            </a:r>
            <a:endParaRPr lang="ar-SA" sz="3200" dirty="0">
              <a:solidFill>
                <a:srgbClr val="0E478A"/>
              </a:solidFill>
              <a:latin typeface="+mn-lt"/>
              <a:cs typeface="Arial" charset="0"/>
            </a:endParaRPr>
          </a:p>
        </p:txBody>
      </p:sp>
      <p:pic>
        <p:nvPicPr>
          <p:cNvPr id="65541" name="صورة 43"/>
          <p:cNvPicPr>
            <a:picLocks noChangeAspect="1" noChangeArrowheads="1"/>
          </p:cNvPicPr>
          <p:nvPr/>
        </p:nvPicPr>
        <p:blipFill>
          <a:blip r:embed="rId2"/>
          <a:srcRect/>
          <a:stretch>
            <a:fillRect/>
          </a:stretch>
        </p:blipFill>
        <p:spPr bwMode="auto">
          <a:xfrm>
            <a:off x="1219200" y="3581400"/>
            <a:ext cx="3600450"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3"/>
          <p:cNvSpPr>
            <a:spLocks noGrp="1"/>
          </p:cNvSpPr>
          <p:nvPr>
            <p:ph type="sldNum" sz="quarter" idx="10"/>
          </p:nvPr>
        </p:nvSpPr>
        <p:spPr bwMode="auto">
          <a:noFill/>
          <a:ln>
            <a:miter lim="800000"/>
            <a:headEnd/>
            <a:tailEnd/>
          </a:ln>
        </p:spPr>
        <p:txBody>
          <a:bodyPr/>
          <a:lstStyle/>
          <a:p>
            <a:fld id="{739B0E3F-BE18-41FA-A54C-7A924A8FF842}" type="slidenum">
              <a:rPr lang="ar-SA" smtClean="0">
                <a:cs typeface="Arial" pitchFamily="34" charset="0"/>
              </a:rPr>
              <a:pPr/>
              <a:t>357</a:t>
            </a:fld>
            <a:endParaRPr lang="en-US" smtClean="0">
              <a:cs typeface="Arial" pitchFamily="34" charset="0"/>
            </a:endParaRPr>
          </a:p>
        </p:txBody>
      </p:sp>
      <p:sp>
        <p:nvSpPr>
          <p:cNvPr id="3" name="Title 1"/>
          <p:cNvSpPr txBox="1">
            <a:spLocks/>
          </p:cNvSpPr>
          <p:nvPr/>
        </p:nvSpPr>
        <p:spPr bwMode="auto">
          <a:xfrm>
            <a:off x="685800" y="228600"/>
            <a:ext cx="7772400" cy="609600"/>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نقل شريط أدوات الوصول السريع</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219200" y="1524000"/>
            <a:ext cx="7467600" cy="44958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يمكن عرض شريط أدوات الوصول السريع في أعلى أو أسفل الشريط. لتغيير المكان قم بالنقر على سهم الإسدال الموجود في يمين إطار شريط الأدوات والنقر على خيار إظهار شريط أدوات الوصول السريع أسفل الشريط:</a:t>
            </a:r>
            <a:endParaRPr lang="en-US" sz="3200" dirty="0">
              <a:solidFill>
                <a:srgbClr val="0E478A"/>
              </a:solidFill>
              <a:latin typeface="+mn-lt"/>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66565" name="صورة 41"/>
          <p:cNvPicPr>
            <a:picLocks noChangeAspect="1" noChangeArrowheads="1"/>
          </p:cNvPicPr>
          <p:nvPr/>
        </p:nvPicPr>
        <p:blipFill>
          <a:blip r:embed="rId2"/>
          <a:srcRect/>
          <a:stretch>
            <a:fillRect/>
          </a:stretch>
        </p:blipFill>
        <p:spPr bwMode="auto">
          <a:xfrm>
            <a:off x="2209800" y="4038600"/>
            <a:ext cx="5000625" cy="1666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3"/>
          <p:cNvSpPr>
            <a:spLocks noGrp="1"/>
          </p:cNvSpPr>
          <p:nvPr>
            <p:ph type="sldNum" sz="quarter" idx="10"/>
          </p:nvPr>
        </p:nvSpPr>
        <p:spPr bwMode="auto">
          <a:noFill/>
          <a:ln>
            <a:miter lim="800000"/>
            <a:headEnd/>
            <a:tailEnd/>
          </a:ln>
        </p:spPr>
        <p:txBody>
          <a:bodyPr/>
          <a:lstStyle/>
          <a:p>
            <a:fld id="{89603F1C-F180-4528-82AF-DAC71184EC4D}" type="slidenum">
              <a:rPr lang="ar-SA" smtClean="0">
                <a:cs typeface="Arial" pitchFamily="34" charset="0"/>
              </a:rPr>
              <a:pPr/>
              <a:t>358</a:t>
            </a:fld>
            <a:endParaRPr lang="en-US" smtClean="0">
              <a:cs typeface="Arial" pitchFamily="34" charset="0"/>
            </a:endParaRPr>
          </a:p>
        </p:txBody>
      </p:sp>
      <p:sp>
        <p:nvSpPr>
          <p:cNvPr id="3" name="Title 1"/>
          <p:cNvSpPr txBox="1">
            <a:spLocks/>
          </p:cNvSpPr>
          <p:nvPr/>
        </p:nvSpPr>
        <p:spPr bwMode="auto">
          <a:xfrm>
            <a:off x="685800" y="228600"/>
            <a:ext cx="7772400" cy="685800"/>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تخصيص شريط الأدوات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990600" y="1524000"/>
            <a:ext cx="7772400" cy="48006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تعتبر قائمة الخيارات المتوفرة لإضافة الأوامر لشريط أدوات الوصول السريع باستخدام قوائم الإسدال مفيدة ولكنها محدودة. ولخيارات التخصيص المتقدمة، قم بالنقر على أوامر إضافية:</a:t>
            </a:r>
            <a:endParaRPr lang="en-US" sz="3200" dirty="0">
              <a:solidFill>
                <a:srgbClr val="0E478A"/>
              </a:solidFill>
              <a:latin typeface="+mn-lt"/>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67589" name="صورة 40"/>
          <p:cNvPicPr>
            <a:picLocks noChangeAspect="1" noChangeArrowheads="1"/>
          </p:cNvPicPr>
          <p:nvPr/>
        </p:nvPicPr>
        <p:blipFill>
          <a:blip r:embed="rId2"/>
          <a:srcRect/>
          <a:stretch>
            <a:fillRect/>
          </a:stretch>
        </p:blipFill>
        <p:spPr bwMode="auto">
          <a:xfrm>
            <a:off x="2819400" y="3952875"/>
            <a:ext cx="2905125" cy="1152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3"/>
          <p:cNvSpPr>
            <a:spLocks noGrp="1"/>
          </p:cNvSpPr>
          <p:nvPr>
            <p:ph type="sldNum" sz="quarter" idx="10"/>
          </p:nvPr>
        </p:nvSpPr>
        <p:spPr bwMode="auto">
          <a:noFill/>
          <a:ln>
            <a:miter lim="800000"/>
            <a:headEnd/>
            <a:tailEnd/>
          </a:ln>
        </p:spPr>
        <p:txBody>
          <a:bodyPr/>
          <a:lstStyle/>
          <a:p>
            <a:fld id="{7B0A3EDE-47B6-4E9D-8A39-756BA7D6D982}" type="slidenum">
              <a:rPr lang="ar-SA" smtClean="0">
                <a:cs typeface="Arial" pitchFamily="34" charset="0"/>
              </a:rPr>
              <a:pPr/>
              <a:t>359</a:t>
            </a:fld>
            <a:endParaRPr lang="en-US" smtClean="0">
              <a:cs typeface="Arial" pitchFamily="34" charset="0"/>
            </a:endParaRPr>
          </a:p>
        </p:txBody>
      </p:sp>
      <p:sp>
        <p:nvSpPr>
          <p:cNvPr id="3" name="Title 1"/>
          <p:cNvSpPr txBox="1">
            <a:spLocks/>
          </p:cNvSpPr>
          <p:nvPr/>
        </p:nvSpPr>
        <p:spPr bwMode="auto">
          <a:xfrm>
            <a:off x="762000" y="381000"/>
            <a:ext cx="7772400" cy="762000"/>
          </a:xfrm>
          <a:prstGeom prst="rect">
            <a:avLst/>
          </a:prstGeom>
          <a:noFill/>
          <a:ln w="9525">
            <a:noFill/>
            <a:miter lim="800000"/>
            <a:headEnd/>
            <a:tailEnd/>
          </a:ln>
        </p:spPr>
        <p:txBody>
          <a:bodyPr anchor="ctr"/>
          <a:lstStyle/>
          <a:p>
            <a:pPr algn="ctr" rtl="0" fontAlgn="auto">
              <a:spcAft>
                <a:spcPts val="0"/>
              </a:spcAft>
              <a:defRPr/>
            </a:pPr>
            <a:r>
              <a:rPr lang="ar-JO" sz="2800" dirty="0" err="1">
                <a:solidFill>
                  <a:srgbClr val="81AA52"/>
                </a:solidFill>
                <a:latin typeface="+mj-lt"/>
                <a:ea typeface="+mj-ea"/>
                <a:cs typeface="Arial" charset="0"/>
              </a:rPr>
              <a:t>التبويبات</a:t>
            </a:r>
            <a:r>
              <a:rPr lang="ar-JO" sz="2800" dirty="0">
                <a:solidFill>
                  <a:srgbClr val="81AA52"/>
                </a:solidFill>
                <a:latin typeface="+mj-lt"/>
                <a:ea typeface="+mj-ea"/>
                <a:cs typeface="Arial" charset="0"/>
              </a:rPr>
              <a:t> والمجموعات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066800" y="1600200"/>
            <a:ext cx="7772400" cy="35814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تشكل </a:t>
            </a:r>
            <a:r>
              <a:rPr lang="ar-JO" sz="3200" dirty="0" err="1">
                <a:solidFill>
                  <a:srgbClr val="0E478A"/>
                </a:solidFill>
                <a:latin typeface="+mn-lt"/>
                <a:cs typeface="Arial" charset="0"/>
              </a:rPr>
              <a:t>التبويبات</a:t>
            </a:r>
            <a:r>
              <a:rPr lang="ar-JO" sz="3200" dirty="0">
                <a:solidFill>
                  <a:srgbClr val="0E478A"/>
                </a:solidFill>
                <a:latin typeface="+mn-lt"/>
                <a:cs typeface="Arial" charset="0"/>
              </a:rPr>
              <a:t> والمجموعات جوهر واجهة استخدام معالج النصوص "وورد"، لذا فمن المهم فهم كيفية عملها قبل الاطلاع على </a:t>
            </a:r>
            <a:r>
              <a:rPr lang="ar-JO" sz="3200" dirty="0" err="1">
                <a:solidFill>
                  <a:srgbClr val="0E478A"/>
                </a:solidFill>
                <a:latin typeface="+mn-lt"/>
                <a:cs typeface="Arial" charset="0"/>
              </a:rPr>
              <a:t>التبويبات</a:t>
            </a:r>
            <a:r>
              <a:rPr lang="ar-JO" sz="3200" dirty="0">
                <a:solidFill>
                  <a:srgbClr val="0E478A"/>
                </a:solidFill>
                <a:latin typeface="+mn-lt"/>
                <a:cs typeface="Arial" charset="0"/>
              </a:rPr>
              <a:t> والأوامر المختلفة.</a:t>
            </a:r>
            <a:endParaRPr lang="en-US" sz="3200" dirty="0">
              <a:solidFill>
                <a:srgbClr val="0E478A"/>
              </a:solidFill>
              <a:latin typeface="+mn-lt"/>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spTree>
  </p:cSld>
  <p:clrMapOvr>
    <a:masterClrMapping/>
  </p:clrMapOvr>
  <p:timing>
    <p:tnLst>
      <p:par>
        <p:cTn id="1" dur="indefinite" restart="never" nodeType="tmRoot"/>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3"/>
          <p:cNvSpPr>
            <a:spLocks noGrp="1"/>
          </p:cNvSpPr>
          <p:nvPr>
            <p:ph type="sldNum" sz="quarter" idx="10"/>
          </p:nvPr>
        </p:nvSpPr>
        <p:spPr bwMode="auto">
          <a:noFill/>
          <a:ln>
            <a:miter lim="800000"/>
            <a:headEnd/>
            <a:tailEnd/>
          </a:ln>
        </p:spPr>
        <p:txBody>
          <a:bodyPr/>
          <a:lstStyle/>
          <a:p>
            <a:fld id="{440C3BA5-DF36-4A74-A35D-E15180D3CEE5}" type="slidenum">
              <a:rPr lang="ar-SA" smtClean="0">
                <a:cs typeface="Arial" pitchFamily="34" charset="0"/>
              </a:rPr>
              <a:pPr/>
              <a:t>360</a:t>
            </a:fld>
            <a:endParaRPr lang="en-US" smtClean="0">
              <a:cs typeface="Arial" pitchFamily="34" charset="0"/>
            </a:endParaRPr>
          </a:p>
        </p:txBody>
      </p:sp>
      <p:sp>
        <p:nvSpPr>
          <p:cNvPr id="3" name="Title 1"/>
          <p:cNvSpPr txBox="1">
            <a:spLocks/>
          </p:cNvSpPr>
          <p:nvPr/>
        </p:nvSpPr>
        <p:spPr bwMode="auto">
          <a:xfrm>
            <a:off x="685800" y="152400"/>
            <a:ext cx="7772400" cy="687388"/>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معلومات حول </a:t>
            </a:r>
            <a:r>
              <a:rPr lang="ar-JO" sz="2800" dirty="0" err="1">
                <a:solidFill>
                  <a:srgbClr val="81AA52"/>
                </a:solidFill>
                <a:latin typeface="+mj-lt"/>
                <a:ea typeface="+mj-ea"/>
                <a:cs typeface="Arial" charset="0"/>
              </a:rPr>
              <a:t>التبويبات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685800" y="1295400"/>
            <a:ext cx="7772400" cy="48006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بشكل افتراضي يحتوي معالج النصوص مايكروسوفت أوفيس "وورد"  على سبع </a:t>
            </a:r>
            <a:r>
              <a:rPr lang="ar-JO" sz="3200" dirty="0" err="1">
                <a:solidFill>
                  <a:srgbClr val="0E478A"/>
                </a:solidFill>
                <a:latin typeface="+mn-lt"/>
                <a:cs typeface="Arial" charset="0"/>
              </a:rPr>
              <a:t>تبويبات</a:t>
            </a:r>
            <a:r>
              <a:rPr lang="ar-JO" sz="3200" dirty="0">
                <a:solidFill>
                  <a:srgbClr val="0E478A"/>
                </a:solidFill>
                <a:latin typeface="+mn-lt"/>
                <a:cs typeface="Arial" charset="0"/>
              </a:rPr>
              <a:t> ( باستثناء قائمة ملف):</a:t>
            </a:r>
          </a:p>
          <a:p>
            <a:pPr marL="342900" indent="-342900" algn="justLow">
              <a:spcBef>
                <a:spcPct val="20000"/>
              </a:spcBef>
              <a:buFont typeface="Wingdings" pitchFamily="2" charset="2"/>
              <a:buChar char="Ø"/>
              <a:defRPr/>
            </a:pPr>
            <a:r>
              <a:rPr lang="ar-JO" sz="3200" dirty="0">
                <a:solidFill>
                  <a:srgbClr val="0E478A"/>
                </a:solidFill>
                <a:latin typeface="+mn-lt"/>
                <a:cs typeface="Arial" charset="0"/>
              </a:rPr>
              <a:t>الصفحة الرئيسة</a:t>
            </a:r>
          </a:p>
          <a:p>
            <a:pPr marL="342900" indent="-342900" algn="justLow">
              <a:spcBef>
                <a:spcPct val="20000"/>
              </a:spcBef>
              <a:buFont typeface="Wingdings" pitchFamily="2" charset="2"/>
              <a:buChar char="Ø"/>
              <a:defRPr/>
            </a:pPr>
            <a:r>
              <a:rPr lang="ar-JO" sz="3200" dirty="0">
                <a:solidFill>
                  <a:srgbClr val="0E478A"/>
                </a:solidFill>
                <a:latin typeface="+mn-lt"/>
                <a:cs typeface="Arial" charset="0"/>
              </a:rPr>
              <a:t>إدراج</a:t>
            </a:r>
          </a:p>
          <a:p>
            <a:pPr marL="342900" indent="-342900" algn="justLow">
              <a:spcBef>
                <a:spcPct val="20000"/>
              </a:spcBef>
              <a:buFont typeface="Wingdings" pitchFamily="2" charset="2"/>
              <a:buChar char="Ø"/>
              <a:defRPr/>
            </a:pPr>
            <a:r>
              <a:rPr lang="ar-JO" sz="3200" dirty="0">
                <a:solidFill>
                  <a:srgbClr val="0E478A"/>
                </a:solidFill>
                <a:latin typeface="+mn-lt"/>
                <a:cs typeface="Arial" charset="0"/>
              </a:rPr>
              <a:t>تخطيط الصفحة</a:t>
            </a:r>
          </a:p>
          <a:p>
            <a:pPr marL="342900" indent="-342900" algn="justLow">
              <a:spcBef>
                <a:spcPct val="20000"/>
              </a:spcBef>
              <a:buFont typeface="Wingdings" pitchFamily="2" charset="2"/>
              <a:buChar char="Ø"/>
              <a:defRPr/>
            </a:pPr>
            <a:r>
              <a:rPr lang="ar-JO" sz="3200" dirty="0">
                <a:solidFill>
                  <a:srgbClr val="0E478A"/>
                </a:solidFill>
                <a:latin typeface="+mn-lt"/>
                <a:cs typeface="Arial" charset="0"/>
              </a:rPr>
              <a:t>مراجع</a:t>
            </a:r>
          </a:p>
          <a:p>
            <a:pPr marL="342900" indent="-342900" algn="justLow">
              <a:spcBef>
                <a:spcPct val="20000"/>
              </a:spcBef>
              <a:buFont typeface="Wingdings" pitchFamily="2" charset="2"/>
              <a:buChar char="Ø"/>
              <a:defRPr/>
            </a:pPr>
            <a:r>
              <a:rPr lang="ar-JO" sz="3200" dirty="0">
                <a:solidFill>
                  <a:srgbClr val="0E478A"/>
                </a:solidFill>
                <a:latin typeface="+mn-lt"/>
                <a:cs typeface="Arial" charset="0"/>
              </a:rPr>
              <a:t>مراسلات</a:t>
            </a:r>
          </a:p>
          <a:p>
            <a:pPr marL="342900" indent="-342900" algn="justLow">
              <a:spcBef>
                <a:spcPct val="20000"/>
              </a:spcBef>
              <a:buFont typeface="Wingdings" pitchFamily="2" charset="2"/>
              <a:buChar char="Ø"/>
              <a:defRPr/>
            </a:pPr>
            <a:r>
              <a:rPr lang="ar-JO" sz="3200" dirty="0">
                <a:solidFill>
                  <a:srgbClr val="0E478A"/>
                </a:solidFill>
                <a:latin typeface="+mn-lt"/>
                <a:cs typeface="Arial" charset="0"/>
              </a:rPr>
              <a:t>مراجعة</a:t>
            </a:r>
          </a:p>
          <a:p>
            <a:pPr marL="342900" indent="-342900" algn="justLow">
              <a:spcBef>
                <a:spcPct val="20000"/>
              </a:spcBef>
              <a:buFont typeface="Wingdings" pitchFamily="2" charset="2"/>
              <a:buChar char="Ø"/>
              <a:defRPr/>
            </a:pPr>
            <a:r>
              <a:rPr lang="ar-JO" sz="3200" dirty="0">
                <a:solidFill>
                  <a:srgbClr val="0E478A"/>
                </a:solidFill>
                <a:latin typeface="+mn-lt"/>
                <a:cs typeface="Arial" charset="0"/>
              </a:rPr>
              <a:t>عرض</a:t>
            </a:r>
            <a:endParaRPr lang="en-US" sz="3200" dirty="0">
              <a:solidFill>
                <a:srgbClr val="0E478A"/>
              </a:solidFill>
              <a:latin typeface="+mn-lt"/>
            </a:endParaRP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69637" name="صورة 34"/>
          <p:cNvPicPr>
            <a:picLocks noChangeAspect="1" noChangeArrowheads="1"/>
          </p:cNvPicPr>
          <p:nvPr/>
        </p:nvPicPr>
        <p:blipFill>
          <a:blip r:embed="rId2"/>
          <a:srcRect/>
          <a:stretch>
            <a:fillRect/>
          </a:stretch>
        </p:blipFill>
        <p:spPr bwMode="auto">
          <a:xfrm>
            <a:off x="609600" y="4781550"/>
            <a:ext cx="5362575" cy="400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3"/>
          <p:cNvSpPr>
            <a:spLocks noGrp="1"/>
          </p:cNvSpPr>
          <p:nvPr>
            <p:ph type="sldNum" sz="quarter" idx="10"/>
          </p:nvPr>
        </p:nvSpPr>
        <p:spPr bwMode="auto">
          <a:noFill/>
          <a:ln>
            <a:miter lim="800000"/>
            <a:headEnd/>
            <a:tailEnd/>
          </a:ln>
        </p:spPr>
        <p:txBody>
          <a:bodyPr/>
          <a:lstStyle/>
          <a:p>
            <a:fld id="{2EBDD3D7-DB9A-49A4-8B79-7198BF18E5E8}" type="slidenum">
              <a:rPr lang="ar-SA" smtClean="0">
                <a:cs typeface="Arial" pitchFamily="34" charset="0"/>
              </a:rPr>
              <a:pPr/>
              <a:t>361</a:t>
            </a:fld>
            <a:endParaRPr lang="en-US" smtClean="0">
              <a:cs typeface="Arial" pitchFamily="34" charset="0"/>
            </a:endParaRPr>
          </a:p>
        </p:txBody>
      </p:sp>
      <p:sp>
        <p:nvSpPr>
          <p:cNvPr id="3" name="Title 1"/>
          <p:cNvSpPr txBox="1">
            <a:spLocks/>
          </p:cNvSpPr>
          <p:nvPr/>
        </p:nvSpPr>
        <p:spPr bwMode="auto">
          <a:xfrm>
            <a:off x="685800" y="228600"/>
            <a:ext cx="7772400" cy="533400"/>
          </a:xfrm>
          <a:prstGeom prst="rect">
            <a:avLst/>
          </a:prstGeom>
          <a:noFill/>
          <a:ln w="9525">
            <a:noFill/>
            <a:miter lim="800000"/>
            <a:headEnd/>
            <a:tailEnd/>
          </a:ln>
        </p:spPr>
        <p:txBody>
          <a:bodyPr anchor="ctr"/>
          <a:lstStyle/>
          <a:p>
            <a:pPr fontAlgn="auto">
              <a:spcAft>
                <a:spcPts val="0"/>
              </a:spcAft>
              <a:defRPr/>
            </a:pPr>
            <a:r>
              <a:rPr lang="ar-JO" sz="2800" dirty="0">
                <a:solidFill>
                  <a:srgbClr val="81AA52"/>
                </a:solidFill>
                <a:latin typeface="+mj-lt"/>
                <a:ea typeface="+mj-ea"/>
                <a:cs typeface="Arial" charset="0"/>
              </a:rPr>
              <a:t>معلومات حول المجموعات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990600" y="1524000"/>
            <a:ext cx="8229600" cy="4267200"/>
          </a:xfrm>
          <a:prstGeom prst="rect">
            <a:avLst/>
          </a:prstGeom>
          <a:noFill/>
          <a:ln w="9525">
            <a:noFill/>
            <a:miter lim="800000"/>
            <a:headEnd/>
            <a:tailEnd/>
          </a:ln>
        </p:spPr>
        <p:txBody>
          <a:bodyPr/>
          <a:lstStyle/>
          <a:p>
            <a:pPr marL="342900" indent="-342900" rtl="0">
              <a:spcBef>
                <a:spcPct val="20000"/>
              </a:spcBef>
              <a:buFont typeface="Arial" pitchFamily="34" charset="0"/>
              <a:buNone/>
              <a:defRPr/>
            </a:pPr>
            <a:r>
              <a:rPr lang="ar-JO" sz="3200" dirty="0">
                <a:solidFill>
                  <a:srgbClr val="0E478A"/>
                </a:solidFill>
                <a:latin typeface="+mn-lt"/>
                <a:cs typeface="Arial" charset="0"/>
              </a:rPr>
              <a:t>تتألف كل </a:t>
            </a:r>
            <a:r>
              <a:rPr lang="ar-JO" sz="3200" dirty="0" err="1">
                <a:solidFill>
                  <a:srgbClr val="0E478A"/>
                </a:solidFill>
                <a:latin typeface="+mn-lt"/>
                <a:cs typeface="Arial" charset="0"/>
              </a:rPr>
              <a:t>تبويبة</a:t>
            </a:r>
            <a:r>
              <a:rPr lang="ar-JO" sz="3200" dirty="0">
                <a:solidFill>
                  <a:srgbClr val="0E478A"/>
                </a:solidFill>
                <a:latin typeface="+mn-lt"/>
                <a:cs typeface="Arial" charset="0"/>
              </a:rPr>
              <a:t> من مجموعة من الأوامر. على سبيل المثال، تحتوي </a:t>
            </a:r>
            <a:r>
              <a:rPr lang="ar-JO" sz="3200" dirty="0" err="1">
                <a:solidFill>
                  <a:srgbClr val="0E478A"/>
                </a:solidFill>
                <a:latin typeface="+mn-lt"/>
                <a:cs typeface="Arial" charset="0"/>
              </a:rPr>
              <a:t>تبويبة</a:t>
            </a:r>
            <a:r>
              <a:rPr lang="ar-JO" sz="3200" dirty="0">
                <a:solidFill>
                  <a:srgbClr val="0E478A"/>
                </a:solidFill>
                <a:latin typeface="+mn-lt"/>
                <a:cs typeface="Arial" charset="0"/>
              </a:rPr>
              <a:t> الصفحة الرئيسية على الحافظة والخط والفقرة والأنماط وأوامر التحرير.</a:t>
            </a:r>
            <a:endParaRPr lang="en-US" sz="3200" dirty="0">
              <a:solidFill>
                <a:srgbClr val="0E478A"/>
              </a:solidFill>
              <a:latin typeface="+mn-lt"/>
            </a:endParaRPr>
          </a:p>
          <a:p>
            <a:pPr marL="342900" indent="-342900" rtl="0">
              <a:spcBef>
                <a:spcPct val="20000"/>
              </a:spcBef>
              <a:buFont typeface="Arial" pitchFamily="34" charset="0"/>
              <a:buNone/>
              <a:defRPr/>
            </a:pPr>
            <a:endParaRPr lang="ar-SA" sz="3200" dirty="0">
              <a:solidFill>
                <a:srgbClr val="0E478A"/>
              </a:solidFill>
              <a:latin typeface="+mn-lt"/>
              <a:cs typeface="Arial" charset="0"/>
            </a:endParaRPr>
          </a:p>
        </p:txBody>
      </p:sp>
      <p:pic>
        <p:nvPicPr>
          <p:cNvPr id="70661" name="صورة 29"/>
          <p:cNvPicPr>
            <a:picLocks noChangeAspect="1" noChangeArrowheads="1"/>
          </p:cNvPicPr>
          <p:nvPr/>
        </p:nvPicPr>
        <p:blipFill>
          <a:blip r:embed="rId2"/>
          <a:srcRect/>
          <a:stretch>
            <a:fillRect/>
          </a:stretch>
        </p:blipFill>
        <p:spPr bwMode="auto">
          <a:xfrm>
            <a:off x="1219200" y="3238500"/>
            <a:ext cx="7239000" cy="1028700"/>
          </a:xfrm>
          <a:prstGeom prst="rect">
            <a:avLst/>
          </a:prstGeom>
          <a:noFill/>
          <a:ln w="9525">
            <a:noFill/>
            <a:miter lim="800000"/>
            <a:headEnd/>
            <a:tailEnd/>
          </a:ln>
        </p:spPr>
      </p:pic>
      <p:pic>
        <p:nvPicPr>
          <p:cNvPr id="70662" name="صورة 1"/>
          <p:cNvPicPr>
            <a:picLocks noChangeAspect="1" noChangeArrowheads="1"/>
          </p:cNvPicPr>
          <p:nvPr/>
        </p:nvPicPr>
        <p:blipFill>
          <a:blip r:embed="rId3"/>
          <a:srcRect/>
          <a:stretch>
            <a:fillRect/>
          </a:stretch>
        </p:blipFill>
        <p:spPr bwMode="auto">
          <a:xfrm>
            <a:off x="3048000" y="4629150"/>
            <a:ext cx="5257800" cy="857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3"/>
          <p:cNvSpPr>
            <a:spLocks noGrp="1"/>
          </p:cNvSpPr>
          <p:nvPr>
            <p:ph type="sldNum" sz="quarter" idx="10"/>
          </p:nvPr>
        </p:nvSpPr>
        <p:spPr bwMode="auto">
          <a:noFill/>
          <a:ln>
            <a:miter lim="800000"/>
            <a:headEnd/>
            <a:tailEnd/>
          </a:ln>
        </p:spPr>
        <p:txBody>
          <a:bodyPr/>
          <a:lstStyle/>
          <a:p>
            <a:fld id="{74DCA9D4-EB8D-4DC2-82B3-1E6A08C3718B}" type="slidenum">
              <a:rPr lang="ar-SA" smtClean="0">
                <a:cs typeface="Arial" pitchFamily="34" charset="0"/>
              </a:rPr>
              <a:pPr/>
              <a:t>362</a:t>
            </a:fld>
            <a:endParaRPr lang="en-US" smtClean="0">
              <a:cs typeface="Arial" pitchFamily="34" charset="0"/>
            </a:endParaRPr>
          </a:p>
        </p:txBody>
      </p:sp>
      <p:sp>
        <p:nvSpPr>
          <p:cNvPr id="3" name="Title 1"/>
          <p:cNvSpPr txBox="1">
            <a:spLocks/>
          </p:cNvSpPr>
          <p:nvPr/>
        </p:nvSpPr>
        <p:spPr bwMode="auto">
          <a:xfrm>
            <a:off x="685800" y="152400"/>
            <a:ext cx="7772400" cy="763588"/>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معلومات حول أزرار الخيارات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143000" y="1600200"/>
            <a:ext cx="7772400" cy="36576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كما رأينا من قبل، تحتوي بعض المجموعات على زر صغير في الزاوية من أسفل الإطار:</a:t>
            </a: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71685" name="صورة 28"/>
          <p:cNvPicPr>
            <a:picLocks noChangeAspect="1" noChangeArrowheads="1"/>
          </p:cNvPicPr>
          <p:nvPr/>
        </p:nvPicPr>
        <p:blipFill>
          <a:blip r:embed="rId2"/>
          <a:srcRect/>
          <a:stretch>
            <a:fillRect/>
          </a:stretch>
        </p:blipFill>
        <p:spPr bwMode="auto">
          <a:xfrm>
            <a:off x="3200400" y="3505200"/>
            <a:ext cx="3124200" cy="1009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3"/>
          <p:cNvSpPr>
            <a:spLocks noGrp="1"/>
          </p:cNvSpPr>
          <p:nvPr>
            <p:ph type="sldNum" sz="quarter" idx="10"/>
          </p:nvPr>
        </p:nvSpPr>
        <p:spPr bwMode="auto">
          <a:noFill/>
          <a:ln>
            <a:miter lim="800000"/>
            <a:headEnd/>
            <a:tailEnd/>
          </a:ln>
        </p:spPr>
        <p:txBody>
          <a:bodyPr/>
          <a:lstStyle/>
          <a:p>
            <a:fld id="{6171B057-FC2F-4D94-9045-36C844FFD4D9}" type="slidenum">
              <a:rPr lang="ar-SA" smtClean="0">
                <a:cs typeface="Arial" pitchFamily="34" charset="0"/>
              </a:rPr>
              <a:pPr/>
              <a:t>363</a:t>
            </a:fld>
            <a:endParaRPr lang="en-US" smtClean="0">
              <a:cs typeface="Arial" pitchFamily="34" charset="0"/>
            </a:endParaRPr>
          </a:p>
        </p:txBody>
      </p:sp>
      <p:sp>
        <p:nvSpPr>
          <p:cNvPr id="3" name="Title 1"/>
          <p:cNvSpPr txBox="1">
            <a:spLocks/>
          </p:cNvSpPr>
          <p:nvPr/>
        </p:nvSpPr>
        <p:spPr bwMode="auto">
          <a:xfrm>
            <a:off x="762000" y="228600"/>
            <a:ext cx="7772400" cy="611188"/>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تصغير الشريط</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914400" y="1600200"/>
            <a:ext cx="7772400" cy="5105400"/>
          </a:xfrm>
          <a:prstGeom prst="rect">
            <a:avLst/>
          </a:prstGeom>
          <a:noFill/>
          <a:ln w="9525">
            <a:noFill/>
            <a:miter lim="800000"/>
            <a:headEnd/>
            <a:tailEnd/>
          </a:ln>
        </p:spPr>
        <p:txBody>
          <a:bodyPr/>
          <a:lstStyle/>
          <a:p>
            <a:pPr marL="342900" indent="-342900">
              <a:spcBef>
                <a:spcPct val="20000"/>
              </a:spcBef>
              <a:buFont typeface="Arial" pitchFamily="34" charset="0"/>
              <a:buNone/>
              <a:defRPr/>
            </a:pPr>
            <a:r>
              <a:rPr lang="ar-JO" sz="3200" dirty="0">
                <a:solidFill>
                  <a:srgbClr val="0E478A"/>
                </a:solidFill>
                <a:latin typeface="+mn-lt"/>
                <a:cs typeface="Arial" charset="0"/>
              </a:rPr>
              <a:t>بإمكانك إخفاء أوامر الشريط إذا كنت تفضل ذلك وترك </a:t>
            </a:r>
            <a:r>
              <a:rPr lang="ar-JO" sz="3200" dirty="0" err="1">
                <a:solidFill>
                  <a:srgbClr val="0E478A"/>
                </a:solidFill>
                <a:latin typeface="+mn-lt"/>
                <a:cs typeface="Arial" charset="0"/>
              </a:rPr>
              <a:t>التبويبات</a:t>
            </a:r>
            <a:r>
              <a:rPr lang="ar-JO" sz="3200" dirty="0">
                <a:solidFill>
                  <a:srgbClr val="0E478A"/>
                </a:solidFill>
                <a:latin typeface="+mn-lt"/>
                <a:cs typeface="Arial" charset="0"/>
              </a:rPr>
              <a:t> فحسب:</a:t>
            </a:r>
          </a:p>
          <a:p>
            <a:pPr marL="342900" indent="-342900">
              <a:spcBef>
                <a:spcPct val="20000"/>
              </a:spcBef>
              <a:buFont typeface="Arial" pitchFamily="34" charset="0"/>
              <a:buNone/>
              <a:defRPr/>
            </a:pPr>
            <a:endParaRPr lang="ar-SA" sz="3200" dirty="0">
              <a:solidFill>
                <a:srgbClr val="0E478A"/>
              </a:solidFill>
              <a:latin typeface="+mn-lt"/>
              <a:cs typeface="Arial" charset="0"/>
            </a:endParaRPr>
          </a:p>
        </p:txBody>
      </p:sp>
      <p:pic>
        <p:nvPicPr>
          <p:cNvPr id="72709" name="صورة 27"/>
          <p:cNvPicPr>
            <a:picLocks noChangeAspect="1" noChangeArrowheads="1"/>
          </p:cNvPicPr>
          <p:nvPr/>
        </p:nvPicPr>
        <p:blipFill>
          <a:blip r:embed="rId2"/>
          <a:srcRect/>
          <a:stretch>
            <a:fillRect/>
          </a:stretch>
        </p:blipFill>
        <p:spPr bwMode="auto">
          <a:xfrm>
            <a:off x="1981200" y="3143250"/>
            <a:ext cx="4752975" cy="971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Number Placeholder 3"/>
          <p:cNvSpPr>
            <a:spLocks noGrp="1"/>
          </p:cNvSpPr>
          <p:nvPr>
            <p:ph type="sldNum" sz="quarter" idx="10"/>
          </p:nvPr>
        </p:nvSpPr>
        <p:spPr bwMode="auto">
          <a:noFill/>
          <a:ln>
            <a:miter lim="800000"/>
            <a:headEnd/>
            <a:tailEnd/>
          </a:ln>
        </p:spPr>
        <p:txBody>
          <a:bodyPr/>
          <a:lstStyle/>
          <a:p>
            <a:fld id="{82B50082-FF1B-4C25-8FBB-76ACE162B398}" type="slidenum">
              <a:rPr lang="ar-SA" smtClean="0">
                <a:cs typeface="Arial" pitchFamily="34" charset="0"/>
              </a:rPr>
              <a:pPr/>
              <a:t>364</a:t>
            </a:fld>
            <a:endParaRPr lang="en-US" smtClean="0">
              <a:cs typeface="Arial" pitchFamily="34" charset="0"/>
            </a:endParaRPr>
          </a:p>
        </p:txBody>
      </p:sp>
      <p:sp>
        <p:nvSpPr>
          <p:cNvPr id="3" name="Title 1"/>
          <p:cNvSpPr txBox="1">
            <a:spLocks/>
          </p:cNvSpPr>
          <p:nvPr/>
        </p:nvSpPr>
        <p:spPr bwMode="auto">
          <a:xfrm>
            <a:off x="685800" y="228600"/>
            <a:ext cx="7772400" cy="838200"/>
          </a:xfrm>
          <a:prstGeom prst="rect">
            <a:avLst/>
          </a:prstGeom>
          <a:noFill/>
          <a:ln w="9525">
            <a:noFill/>
            <a:miter lim="800000"/>
            <a:headEnd/>
            <a:tailEnd/>
          </a:ln>
        </p:spPr>
        <p:txBody>
          <a:bodyPr anchor="ctr"/>
          <a:lstStyle/>
          <a:p>
            <a:pPr algn="ctr" fontAlgn="auto">
              <a:spcAft>
                <a:spcPts val="0"/>
              </a:spcAft>
              <a:defRPr/>
            </a:pPr>
            <a:r>
              <a:rPr lang="en-US" sz="3200" dirty="0">
                <a:solidFill>
                  <a:srgbClr val="81AA52"/>
                </a:solidFill>
                <a:latin typeface="+mj-lt"/>
                <a:ea typeface="+mj-ea"/>
                <a:cs typeface="Arial" charset="0"/>
              </a:rPr>
              <a:t> </a:t>
            </a:r>
            <a:r>
              <a:rPr lang="ar-JO" sz="3200" dirty="0" err="1">
                <a:solidFill>
                  <a:srgbClr val="81AA52"/>
                </a:solidFill>
                <a:latin typeface="+mj-lt"/>
                <a:ea typeface="+mj-ea"/>
                <a:cs typeface="Arial" charset="0"/>
              </a:rPr>
              <a:t>تبويبة</a:t>
            </a:r>
            <a:r>
              <a:rPr lang="ar-JO" sz="3200" dirty="0">
                <a:solidFill>
                  <a:srgbClr val="81AA52"/>
                </a:solidFill>
                <a:latin typeface="+mj-lt"/>
                <a:ea typeface="+mj-ea"/>
                <a:cs typeface="Arial" charset="0"/>
              </a:rPr>
              <a:t> الصفحة الرئيسية</a:t>
            </a:r>
            <a:endParaRPr lang="ar-SA" sz="3200" dirty="0">
              <a:solidFill>
                <a:srgbClr val="81AA52"/>
              </a:solidFill>
              <a:latin typeface="+mj-lt"/>
              <a:ea typeface="+mj-ea"/>
              <a:cs typeface="Arial" charset="0"/>
            </a:endParaRPr>
          </a:p>
        </p:txBody>
      </p:sp>
      <p:sp>
        <p:nvSpPr>
          <p:cNvPr id="5" name="Subtitle 2"/>
          <p:cNvSpPr txBox="1">
            <a:spLocks/>
          </p:cNvSpPr>
          <p:nvPr/>
        </p:nvSpPr>
        <p:spPr bwMode="auto">
          <a:xfrm>
            <a:off x="1066800" y="1524000"/>
            <a:ext cx="7772400" cy="4724400"/>
          </a:xfrm>
          <a:prstGeom prst="rect">
            <a:avLst/>
          </a:prstGeom>
          <a:noFill/>
          <a:ln w="9525">
            <a:noFill/>
            <a:miter lim="800000"/>
            <a:headEnd/>
            <a:tailEnd/>
          </a:ln>
        </p:spPr>
        <p:txBody>
          <a:bodyPr/>
          <a:lstStyle/>
          <a:p>
            <a:pPr marL="342900" indent="-342900" rtl="0">
              <a:spcBef>
                <a:spcPct val="20000"/>
              </a:spcBef>
              <a:buFont typeface="Arial" pitchFamily="34" charset="0"/>
              <a:buNone/>
              <a:defRPr/>
            </a:pPr>
            <a:r>
              <a:rPr lang="ar-JO" sz="3200" dirty="0">
                <a:solidFill>
                  <a:srgbClr val="0E478A"/>
                </a:solidFill>
                <a:latin typeface="+mn-lt"/>
                <a:cs typeface="Arial" charset="0"/>
              </a:rPr>
              <a:t>بما أنك أصبحت الآن على معرفة بمكونات واجهة معالج النصوص "وورد"، حان الوقت للانتقال إلى </a:t>
            </a:r>
            <a:r>
              <a:rPr lang="ar-JO" sz="3200" dirty="0" err="1">
                <a:solidFill>
                  <a:srgbClr val="0E478A"/>
                </a:solidFill>
                <a:latin typeface="+mn-lt"/>
                <a:cs typeface="Arial" charset="0"/>
              </a:rPr>
              <a:t>تبويبة</a:t>
            </a:r>
            <a:r>
              <a:rPr lang="ar-JO" sz="3200" dirty="0">
                <a:solidFill>
                  <a:srgbClr val="0E478A"/>
                </a:solidFill>
                <a:latin typeface="+mn-lt"/>
                <a:cs typeface="Arial" charset="0"/>
              </a:rPr>
              <a:t> الصفحة الرئيسية. ستستخدم في اغلب الأحيان أوامر هذه </a:t>
            </a:r>
            <a:r>
              <a:rPr lang="ar-JO" sz="3200" dirty="0" err="1">
                <a:solidFill>
                  <a:srgbClr val="0E478A"/>
                </a:solidFill>
                <a:latin typeface="+mn-lt"/>
                <a:cs typeface="Arial" charset="0"/>
              </a:rPr>
              <a:t>التبويبة</a:t>
            </a:r>
            <a:r>
              <a:rPr lang="ar-SA" sz="3200" dirty="0">
                <a:solidFill>
                  <a:srgbClr val="0E478A"/>
                </a:solidFill>
                <a:latin typeface="+mn-lt"/>
                <a:cs typeface="Arial" charset="0"/>
              </a:rPr>
              <a:t>.</a:t>
            </a:r>
            <a:endParaRPr lang="en-US" sz="3200" dirty="0">
              <a:solidFill>
                <a:srgbClr val="0E478A"/>
              </a:solidFill>
              <a:latin typeface="+mn-lt"/>
            </a:endParaRPr>
          </a:p>
          <a:p>
            <a:pPr marL="342900" indent="-342900" rtl="0">
              <a:spcBef>
                <a:spcPct val="20000"/>
              </a:spcBef>
              <a:buFont typeface="Arial" pitchFamily="34" charset="0"/>
              <a:buNone/>
              <a:defRPr/>
            </a:pPr>
            <a:endParaRPr lang="ar-SA" sz="3200" dirty="0">
              <a:solidFill>
                <a:srgbClr val="0E478A"/>
              </a:solidFill>
              <a:latin typeface="+mn-lt"/>
              <a:cs typeface="Arial" charset="0"/>
            </a:endParaRPr>
          </a:p>
        </p:txBody>
      </p:sp>
      <p:pic>
        <p:nvPicPr>
          <p:cNvPr id="73733" name="صورة 25"/>
          <p:cNvPicPr>
            <a:picLocks noChangeAspect="1" noChangeArrowheads="1"/>
          </p:cNvPicPr>
          <p:nvPr/>
        </p:nvPicPr>
        <p:blipFill>
          <a:blip r:embed="rId2"/>
          <a:srcRect/>
          <a:stretch>
            <a:fillRect/>
          </a:stretch>
        </p:blipFill>
        <p:spPr bwMode="auto">
          <a:xfrm>
            <a:off x="1219200" y="3962400"/>
            <a:ext cx="6934200"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3"/>
          <p:cNvSpPr>
            <a:spLocks noGrp="1"/>
          </p:cNvSpPr>
          <p:nvPr>
            <p:ph type="sldNum" sz="quarter" idx="10"/>
          </p:nvPr>
        </p:nvSpPr>
        <p:spPr bwMode="auto">
          <a:noFill/>
          <a:ln>
            <a:miter lim="800000"/>
            <a:headEnd/>
            <a:tailEnd/>
          </a:ln>
        </p:spPr>
        <p:txBody>
          <a:bodyPr/>
          <a:lstStyle/>
          <a:p>
            <a:fld id="{E7CE05F5-C9D1-4320-B68F-D374A663510B}" type="slidenum">
              <a:rPr lang="ar-SA" smtClean="0">
                <a:cs typeface="Arial" pitchFamily="34" charset="0"/>
              </a:rPr>
              <a:pPr/>
              <a:t>365</a:t>
            </a:fld>
            <a:endParaRPr lang="en-US" smtClean="0">
              <a:cs typeface="Arial" pitchFamily="34" charset="0"/>
            </a:endParaRPr>
          </a:p>
        </p:txBody>
      </p:sp>
      <p:sp>
        <p:nvSpPr>
          <p:cNvPr id="3" name="Title 1"/>
          <p:cNvSpPr txBox="1">
            <a:spLocks/>
          </p:cNvSpPr>
          <p:nvPr/>
        </p:nvSpPr>
        <p:spPr bwMode="auto">
          <a:xfrm>
            <a:off x="685800" y="152400"/>
            <a:ext cx="7772400" cy="533400"/>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أوامر الحافظة</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143000" y="1524000"/>
            <a:ext cx="7543800" cy="4648200"/>
          </a:xfrm>
          <a:prstGeom prst="rect">
            <a:avLst/>
          </a:prstGeom>
          <a:noFill/>
          <a:ln w="9525">
            <a:noFill/>
            <a:miter lim="800000"/>
            <a:headEnd/>
            <a:tailEnd/>
          </a:ln>
        </p:spPr>
        <p:txBody>
          <a:bodyPr/>
          <a:lstStyle/>
          <a:p>
            <a:pPr marL="342900" indent="-342900" algn="justLow">
              <a:spcBef>
                <a:spcPct val="20000"/>
              </a:spcBef>
              <a:buFont typeface="Arial" pitchFamily="34" charset="0"/>
              <a:buNone/>
              <a:defRPr/>
            </a:pPr>
            <a:r>
              <a:rPr lang="ar-JO" sz="3200" dirty="0">
                <a:solidFill>
                  <a:srgbClr val="0E478A"/>
                </a:solidFill>
                <a:latin typeface="+mn-lt"/>
                <a:cs typeface="Arial" charset="0"/>
              </a:rPr>
              <a:t>أول مجموعة من </a:t>
            </a:r>
            <a:r>
              <a:rPr lang="ar-JO" sz="3200" dirty="0" err="1">
                <a:solidFill>
                  <a:srgbClr val="0E478A"/>
                </a:solidFill>
                <a:latin typeface="+mn-lt"/>
                <a:cs typeface="Arial" charset="0"/>
              </a:rPr>
              <a:t>تبويبة</a:t>
            </a:r>
            <a:r>
              <a:rPr lang="ar-JO" sz="3200" dirty="0">
                <a:solidFill>
                  <a:srgbClr val="0E478A"/>
                </a:solidFill>
                <a:latin typeface="+mn-lt"/>
                <a:cs typeface="Arial" charset="0"/>
              </a:rPr>
              <a:t> الصفحة الرئيسية هي الحافظة:</a:t>
            </a:r>
          </a:p>
          <a:p>
            <a:pPr marL="342900" indent="-342900" algn="justLow">
              <a:spcBef>
                <a:spcPct val="20000"/>
              </a:spcBef>
              <a:buFont typeface="Arial" pitchFamily="34" charset="0"/>
              <a:buNone/>
              <a:defRPr/>
            </a:pP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endParaRPr lang="ar-JO" sz="3200" dirty="0">
              <a:solidFill>
                <a:srgbClr val="0E478A"/>
              </a:solidFill>
              <a:latin typeface="+mn-lt"/>
              <a:cs typeface="Arial" charset="0"/>
            </a:endParaRPr>
          </a:p>
          <a:p>
            <a:pPr marL="342900" indent="-342900" algn="justLow">
              <a:spcBef>
                <a:spcPct val="20000"/>
              </a:spcBef>
              <a:buFont typeface="Arial" pitchFamily="34" charset="0"/>
              <a:buNone/>
              <a:defRPr/>
            </a:pPr>
            <a:r>
              <a:rPr lang="ar-JO" sz="3200" dirty="0">
                <a:solidFill>
                  <a:srgbClr val="0E478A"/>
                </a:solidFill>
                <a:latin typeface="+mn-lt"/>
                <a:cs typeface="Arial" charset="0"/>
              </a:rPr>
              <a:t>وهي تقدم خيارات قص ونسخ ولصق النص بالإضافة إلى استخدام نسخ التنسيق. وتحتوي أيضا على  زر خيار لفتح حافظة أوفيس.</a:t>
            </a:r>
          </a:p>
          <a:p>
            <a:pPr marL="342900" indent="-342900" algn="justLow">
              <a:spcBef>
                <a:spcPct val="20000"/>
              </a:spcBef>
              <a:buFont typeface="Arial" pitchFamily="34" charset="0"/>
              <a:buNone/>
              <a:defRPr/>
            </a:pPr>
            <a:endParaRPr lang="ar-SA" sz="3200" dirty="0">
              <a:solidFill>
                <a:srgbClr val="0E478A"/>
              </a:solidFill>
              <a:latin typeface="+mn-lt"/>
              <a:cs typeface="Arial" charset="0"/>
            </a:endParaRPr>
          </a:p>
        </p:txBody>
      </p:sp>
      <p:pic>
        <p:nvPicPr>
          <p:cNvPr id="74757" name="صورة 24"/>
          <p:cNvPicPr>
            <a:picLocks noChangeAspect="1" noChangeArrowheads="1"/>
          </p:cNvPicPr>
          <p:nvPr/>
        </p:nvPicPr>
        <p:blipFill>
          <a:blip r:embed="rId2"/>
          <a:srcRect/>
          <a:stretch>
            <a:fillRect/>
          </a:stretch>
        </p:blipFill>
        <p:spPr bwMode="auto">
          <a:xfrm>
            <a:off x="3352800" y="2724150"/>
            <a:ext cx="2590800" cy="933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Number Placeholder 3"/>
          <p:cNvSpPr>
            <a:spLocks noGrp="1"/>
          </p:cNvSpPr>
          <p:nvPr>
            <p:ph type="sldNum" sz="quarter" idx="10"/>
          </p:nvPr>
        </p:nvSpPr>
        <p:spPr bwMode="auto">
          <a:noFill/>
          <a:ln>
            <a:miter lim="800000"/>
            <a:headEnd/>
            <a:tailEnd/>
          </a:ln>
        </p:spPr>
        <p:txBody>
          <a:bodyPr/>
          <a:lstStyle/>
          <a:p>
            <a:fld id="{E58C1EC6-BC9B-4F5E-9668-E2D851178D16}" type="slidenum">
              <a:rPr lang="ar-SA" smtClean="0">
                <a:cs typeface="Arial" pitchFamily="34" charset="0"/>
              </a:rPr>
              <a:pPr/>
              <a:t>366</a:t>
            </a:fld>
            <a:endParaRPr lang="en-US" smtClean="0">
              <a:cs typeface="Arial" pitchFamily="34" charset="0"/>
            </a:endParaRPr>
          </a:p>
        </p:txBody>
      </p:sp>
      <p:sp>
        <p:nvSpPr>
          <p:cNvPr id="3" name="Title 1"/>
          <p:cNvSpPr txBox="1">
            <a:spLocks/>
          </p:cNvSpPr>
          <p:nvPr/>
        </p:nvSpPr>
        <p:spPr bwMode="auto">
          <a:xfrm>
            <a:off x="609600" y="304800"/>
            <a:ext cx="7772400" cy="611188"/>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أوامر الخط</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838200" y="1600200"/>
            <a:ext cx="7772400" cy="3352800"/>
          </a:xfrm>
          <a:prstGeom prst="rect">
            <a:avLst/>
          </a:prstGeom>
          <a:noFill/>
          <a:ln w="9525">
            <a:noFill/>
            <a:miter lim="800000"/>
            <a:headEnd/>
            <a:tailEnd/>
          </a:ln>
        </p:spPr>
        <p:txBody>
          <a:bodyPr/>
          <a:lstStyle/>
          <a:p>
            <a:pPr marL="342900" indent="-342900">
              <a:spcBef>
                <a:spcPct val="20000"/>
              </a:spcBef>
              <a:buFont typeface="Arial" pitchFamily="34" charset="0"/>
              <a:buNone/>
              <a:defRPr/>
            </a:pPr>
            <a:r>
              <a:rPr lang="ar-JO" sz="3200" dirty="0">
                <a:solidFill>
                  <a:srgbClr val="0E478A"/>
                </a:solidFill>
                <a:latin typeface="+mn-lt"/>
                <a:cs typeface="Arial" charset="0"/>
              </a:rPr>
              <a:t>المجموعة التالية هي من المجموعات التي قمنا بالفعل بالتعامل معها إلا وهي الخط:</a:t>
            </a:r>
            <a:endParaRPr lang="en-US" sz="3200" dirty="0">
              <a:solidFill>
                <a:srgbClr val="0E478A"/>
              </a:solidFill>
              <a:latin typeface="+mn-lt"/>
            </a:endParaRPr>
          </a:p>
          <a:p>
            <a:pPr marL="342900" indent="-342900">
              <a:spcBef>
                <a:spcPct val="20000"/>
              </a:spcBef>
              <a:buFont typeface="Arial" pitchFamily="34" charset="0"/>
              <a:buNone/>
              <a:defRPr/>
            </a:pPr>
            <a:endParaRPr lang="ar-SA" sz="3200" dirty="0">
              <a:solidFill>
                <a:srgbClr val="0E478A"/>
              </a:solidFill>
              <a:latin typeface="+mn-lt"/>
              <a:cs typeface="Arial" charset="0"/>
            </a:endParaRPr>
          </a:p>
        </p:txBody>
      </p:sp>
      <p:pic>
        <p:nvPicPr>
          <p:cNvPr id="75781" name="صورة 23"/>
          <p:cNvPicPr>
            <a:picLocks noChangeAspect="1" noChangeArrowheads="1"/>
          </p:cNvPicPr>
          <p:nvPr/>
        </p:nvPicPr>
        <p:blipFill>
          <a:blip r:embed="rId2"/>
          <a:srcRect/>
          <a:stretch>
            <a:fillRect/>
          </a:stretch>
        </p:blipFill>
        <p:spPr bwMode="auto">
          <a:xfrm>
            <a:off x="3429000" y="3048000"/>
            <a:ext cx="2667000"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3"/>
          <p:cNvSpPr>
            <a:spLocks noGrp="1"/>
          </p:cNvSpPr>
          <p:nvPr>
            <p:ph type="sldNum" sz="quarter" idx="10"/>
          </p:nvPr>
        </p:nvSpPr>
        <p:spPr bwMode="auto">
          <a:noFill/>
          <a:ln>
            <a:miter lim="800000"/>
            <a:headEnd/>
            <a:tailEnd/>
          </a:ln>
        </p:spPr>
        <p:txBody>
          <a:bodyPr/>
          <a:lstStyle/>
          <a:p>
            <a:fld id="{FC62A4F8-F889-496E-8EBD-5AC762AD7FAB}" type="slidenum">
              <a:rPr lang="ar-SA" smtClean="0">
                <a:cs typeface="Arial" pitchFamily="34" charset="0"/>
              </a:rPr>
              <a:pPr/>
              <a:t>367</a:t>
            </a:fld>
            <a:endParaRPr lang="en-US" smtClean="0">
              <a:cs typeface="Arial" pitchFamily="34" charset="0"/>
            </a:endParaRPr>
          </a:p>
        </p:txBody>
      </p:sp>
      <p:sp>
        <p:nvSpPr>
          <p:cNvPr id="3" name="Title 1"/>
          <p:cNvSpPr txBox="1">
            <a:spLocks/>
          </p:cNvSpPr>
          <p:nvPr/>
        </p:nvSpPr>
        <p:spPr bwMode="auto">
          <a:xfrm>
            <a:off x="685800" y="152400"/>
            <a:ext cx="7772400" cy="838200"/>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أوامر الفقرة</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914400" y="1828800"/>
            <a:ext cx="7772400" cy="2819400"/>
          </a:xfrm>
          <a:prstGeom prst="rect">
            <a:avLst/>
          </a:prstGeom>
          <a:noFill/>
          <a:ln w="9525">
            <a:noFill/>
            <a:miter lim="800000"/>
            <a:headEnd/>
            <a:tailEnd/>
          </a:ln>
        </p:spPr>
        <p:txBody>
          <a:bodyPr/>
          <a:lstStyle/>
          <a:p>
            <a:pPr marL="342900" indent="-342900">
              <a:spcBef>
                <a:spcPct val="20000"/>
              </a:spcBef>
              <a:buFont typeface="Arial" pitchFamily="34" charset="0"/>
              <a:buNone/>
              <a:defRPr/>
            </a:pPr>
            <a:r>
              <a:rPr lang="ar-JO" sz="3200" dirty="0">
                <a:solidFill>
                  <a:srgbClr val="0E478A"/>
                </a:solidFill>
                <a:latin typeface="+mn-lt"/>
                <a:cs typeface="Arial" charset="0"/>
              </a:rPr>
              <a:t>تحتوي المجموعة الثالثة على أدوات الفقرة:</a:t>
            </a:r>
            <a:endParaRPr lang="ar-SA" sz="3200" dirty="0">
              <a:solidFill>
                <a:srgbClr val="0E478A"/>
              </a:solidFill>
              <a:latin typeface="+mn-lt"/>
              <a:cs typeface="Arial" charset="0"/>
            </a:endParaRPr>
          </a:p>
        </p:txBody>
      </p:sp>
      <p:pic>
        <p:nvPicPr>
          <p:cNvPr id="76805" name="صورة 22"/>
          <p:cNvPicPr>
            <a:picLocks noChangeAspect="1" noChangeArrowheads="1"/>
          </p:cNvPicPr>
          <p:nvPr/>
        </p:nvPicPr>
        <p:blipFill>
          <a:blip r:embed="rId2"/>
          <a:srcRect/>
          <a:stretch>
            <a:fillRect/>
          </a:stretch>
        </p:blipFill>
        <p:spPr bwMode="auto">
          <a:xfrm>
            <a:off x="3124200" y="2743200"/>
            <a:ext cx="3171825" cy="952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Number Placeholder 3"/>
          <p:cNvSpPr>
            <a:spLocks noGrp="1"/>
          </p:cNvSpPr>
          <p:nvPr>
            <p:ph type="sldNum" sz="quarter" idx="10"/>
          </p:nvPr>
        </p:nvSpPr>
        <p:spPr bwMode="auto">
          <a:noFill/>
          <a:ln>
            <a:miter lim="800000"/>
            <a:headEnd/>
            <a:tailEnd/>
          </a:ln>
        </p:spPr>
        <p:txBody>
          <a:bodyPr/>
          <a:lstStyle/>
          <a:p>
            <a:fld id="{4D00E865-2422-465B-AABB-1F9ED80EC0F5}" type="slidenum">
              <a:rPr lang="ar-SA" smtClean="0">
                <a:cs typeface="Arial" pitchFamily="34" charset="0"/>
              </a:rPr>
              <a:pPr/>
              <a:t>368</a:t>
            </a:fld>
            <a:endParaRPr lang="en-US" smtClean="0">
              <a:cs typeface="Arial" pitchFamily="34" charset="0"/>
            </a:endParaRPr>
          </a:p>
        </p:txBody>
      </p:sp>
      <p:sp>
        <p:nvSpPr>
          <p:cNvPr id="3" name="Title 1"/>
          <p:cNvSpPr txBox="1">
            <a:spLocks/>
          </p:cNvSpPr>
          <p:nvPr/>
        </p:nvSpPr>
        <p:spPr bwMode="auto">
          <a:xfrm>
            <a:off x="685800" y="152400"/>
            <a:ext cx="7772400" cy="687388"/>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أوامر الأنماط</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914400" y="1600200"/>
            <a:ext cx="7772400" cy="4953000"/>
          </a:xfrm>
          <a:prstGeom prst="rect">
            <a:avLst/>
          </a:prstGeom>
          <a:noFill/>
          <a:ln w="9525">
            <a:noFill/>
            <a:miter lim="800000"/>
            <a:headEnd/>
            <a:tailEnd/>
          </a:ln>
        </p:spPr>
        <p:txBody>
          <a:bodyPr/>
          <a:lstStyle/>
          <a:p>
            <a:pPr marL="342900" indent="-342900" algn="ctr">
              <a:spcBef>
                <a:spcPct val="20000"/>
              </a:spcBef>
              <a:buFont typeface="Arial" pitchFamily="34" charset="0"/>
              <a:buNone/>
              <a:defRPr/>
            </a:pPr>
            <a:r>
              <a:rPr lang="ar-JO" sz="3200" dirty="0">
                <a:solidFill>
                  <a:srgbClr val="0E478A"/>
                </a:solidFill>
                <a:latin typeface="+mn-lt"/>
                <a:cs typeface="Arial" charset="0"/>
              </a:rPr>
              <a:t>إن المجموعة الرابعة مخصصة للأنماط المتوفرة في معالج النصوص مايكروسوفت أوفيس "وورد" 2010.</a:t>
            </a:r>
          </a:p>
          <a:p>
            <a:pPr marL="342900" indent="-342900" algn="ctr">
              <a:spcBef>
                <a:spcPct val="20000"/>
              </a:spcBef>
              <a:buFont typeface="Arial" pitchFamily="34" charset="0"/>
              <a:buNone/>
              <a:defRPr/>
            </a:pPr>
            <a:endParaRPr lang="ar-SA" sz="3200" dirty="0">
              <a:solidFill>
                <a:srgbClr val="0E478A"/>
              </a:solidFill>
              <a:latin typeface="+mn-lt"/>
              <a:cs typeface="Arial" charset="0"/>
            </a:endParaRPr>
          </a:p>
        </p:txBody>
      </p:sp>
      <p:pic>
        <p:nvPicPr>
          <p:cNvPr id="77829" name="صورة 21"/>
          <p:cNvPicPr>
            <a:picLocks noChangeAspect="1" noChangeArrowheads="1"/>
          </p:cNvPicPr>
          <p:nvPr/>
        </p:nvPicPr>
        <p:blipFill>
          <a:blip r:embed="rId2"/>
          <a:srcRect/>
          <a:stretch>
            <a:fillRect/>
          </a:stretch>
        </p:blipFill>
        <p:spPr bwMode="auto">
          <a:xfrm>
            <a:off x="2590800" y="3524250"/>
            <a:ext cx="4591050" cy="895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3"/>
          <p:cNvSpPr>
            <a:spLocks noGrp="1"/>
          </p:cNvSpPr>
          <p:nvPr>
            <p:ph type="sldNum" sz="quarter" idx="10"/>
          </p:nvPr>
        </p:nvSpPr>
        <p:spPr bwMode="auto">
          <a:noFill/>
          <a:ln>
            <a:miter lim="800000"/>
            <a:headEnd/>
            <a:tailEnd/>
          </a:ln>
        </p:spPr>
        <p:txBody>
          <a:bodyPr/>
          <a:lstStyle/>
          <a:p>
            <a:fld id="{A7AE3F76-EA8B-4A16-98C8-6A875F4500AC}" type="slidenum">
              <a:rPr lang="ar-SA" smtClean="0">
                <a:cs typeface="Arial" pitchFamily="34" charset="0"/>
              </a:rPr>
              <a:pPr/>
              <a:t>369</a:t>
            </a:fld>
            <a:endParaRPr lang="en-US" smtClean="0">
              <a:cs typeface="Arial" pitchFamily="34" charset="0"/>
            </a:endParaRPr>
          </a:p>
        </p:txBody>
      </p:sp>
      <p:sp>
        <p:nvSpPr>
          <p:cNvPr id="3" name="Title 1"/>
          <p:cNvSpPr txBox="1">
            <a:spLocks/>
          </p:cNvSpPr>
          <p:nvPr/>
        </p:nvSpPr>
        <p:spPr bwMode="auto">
          <a:xfrm>
            <a:off x="685800" y="152400"/>
            <a:ext cx="7772400" cy="708025"/>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أوامر التحرير</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371600" y="1447800"/>
            <a:ext cx="7848600" cy="4953000"/>
          </a:xfrm>
          <a:prstGeom prst="rect">
            <a:avLst/>
          </a:prstGeom>
          <a:noFill/>
          <a:ln w="9525">
            <a:noFill/>
            <a:miter lim="800000"/>
            <a:headEnd/>
            <a:tailEnd/>
          </a:ln>
        </p:spPr>
        <p:txBody>
          <a:bodyPr/>
          <a:lstStyle/>
          <a:p>
            <a:pPr marL="342900" indent="-342900" algn="ctr">
              <a:spcBef>
                <a:spcPct val="20000"/>
              </a:spcBef>
              <a:buFont typeface="Arial" pitchFamily="34" charset="0"/>
              <a:buNone/>
              <a:defRPr/>
            </a:pPr>
            <a:r>
              <a:rPr lang="ar-JO" sz="3200" dirty="0">
                <a:solidFill>
                  <a:srgbClr val="0E478A"/>
                </a:solidFill>
                <a:latin typeface="+mn-lt"/>
                <a:cs typeface="Arial" charset="0"/>
              </a:rPr>
              <a:t>تركز مجموعتنا الأخيرة على التحرير:</a:t>
            </a:r>
          </a:p>
          <a:p>
            <a:pPr marL="342900" indent="-342900" algn="ctr">
              <a:spcBef>
                <a:spcPct val="20000"/>
              </a:spcBef>
              <a:buFont typeface="Arial" pitchFamily="34" charset="0"/>
              <a:buNone/>
              <a:defRPr/>
            </a:pPr>
            <a:endParaRPr lang="ar-JO" sz="3200" dirty="0">
              <a:solidFill>
                <a:srgbClr val="0E478A"/>
              </a:solidFill>
              <a:latin typeface="+mn-lt"/>
              <a:cs typeface="Arial" charset="0"/>
            </a:endParaRPr>
          </a:p>
          <a:p>
            <a:pPr marL="342900" indent="-342900" algn="ctr">
              <a:spcBef>
                <a:spcPct val="20000"/>
              </a:spcBef>
              <a:buFont typeface="Arial" pitchFamily="34" charset="0"/>
              <a:buNone/>
              <a:defRPr/>
            </a:pPr>
            <a:endParaRPr lang="ar-JO" sz="3200" dirty="0">
              <a:solidFill>
                <a:srgbClr val="0E478A"/>
              </a:solidFill>
              <a:latin typeface="+mn-lt"/>
              <a:cs typeface="Arial" charset="0"/>
            </a:endParaRPr>
          </a:p>
          <a:p>
            <a:pPr marL="342900" indent="-342900" algn="ctr">
              <a:spcBef>
                <a:spcPct val="20000"/>
              </a:spcBef>
              <a:buFont typeface="Arial" pitchFamily="34" charset="0"/>
              <a:buNone/>
              <a:defRPr/>
            </a:pPr>
            <a:endParaRPr lang="ar-JO" sz="3200" dirty="0">
              <a:solidFill>
                <a:srgbClr val="0E478A"/>
              </a:solidFill>
              <a:latin typeface="+mn-lt"/>
              <a:cs typeface="Arial" charset="0"/>
            </a:endParaRPr>
          </a:p>
          <a:p>
            <a:pPr marL="342900" indent="-342900" algn="ctr">
              <a:spcBef>
                <a:spcPct val="20000"/>
              </a:spcBef>
              <a:buFont typeface="Arial" pitchFamily="34" charset="0"/>
              <a:buNone/>
              <a:defRPr/>
            </a:pPr>
            <a:r>
              <a:rPr lang="ar-JO" sz="3200" dirty="0">
                <a:solidFill>
                  <a:srgbClr val="0E478A"/>
                </a:solidFill>
                <a:latin typeface="+mn-lt"/>
                <a:cs typeface="Arial" charset="0"/>
              </a:rPr>
              <a:t>تمكنك هذه الخيارات من العثور على كلمات أو عبارات معينة، واستبدال المصطلحات بأشياء أخرى (تعتبر مفيدة إذا كنت قد وجدت انك قمت بكتابة اسم شخص ما بشكل خاطئ) وتحديد عناصر معينة في المستند.</a:t>
            </a:r>
            <a:endParaRPr lang="ar-SA" sz="3200" dirty="0">
              <a:solidFill>
                <a:srgbClr val="0E478A"/>
              </a:solidFill>
              <a:latin typeface="+mn-lt"/>
              <a:cs typeface="Arial" charset="0"/>
            </a:endParaRPr>
          </a:p>
        </p:txBody>
      </p:sp>
      <p:pic>
        <p:nvPicPr>
          <p:cNvPr id="78853" name="صورة 20"/>
          <p:cNvPicPr>
            <a:picLocks noChangeAspect="1" noChangeArrowheads="1"/>
          </p:cNvPicPr>
          <p:nvPr/>
        </p:nvPicPr>
        <p:blipFill>
          <a:blip r:embed="rId2"/>
          <a:srcRect/>
          <a:stretch>
            <a:fillRect/>
          </a:stretch>
        </p:blipFill>
        <p:spPr bwMode="auto">
          <a:xfrm>
            <a:off x="4038600" y="2362200"/>
            <a:ext cx="1466850" cy="121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Number Placeholder 3"/>
          <p:cNvSpPr>
            <a:spLocks noGrp="1"/>
          </p:cNvSpPr>
          <p:nvPr>
            <p:ph type="sldNum" sz="quarter" idx="10"/>
          </p:nvPr>
        </p:nvSpPr>
        <p:spPr bwMode="auto">
          <a:noFill/>
          <a:ln>
            <a:miter lim="800000"/>
            <a:headEnd/>
            <a:tailEnd/>
          </a:ln>
        </p:spPr>
        <p:txBody>
          <a:bodyPr/>
          <a:lstStyle/>
          <a:p>
            <a:fld id="{20B8A168-38DB-425E-9650-90EF32C02EB2}" type="slidenum">
              <a:rPr lang="ar-SA" smtClean="0">
                <a:cs typeface="Arial" pitchFamily="34" charset="0"/>
              </a:rPr>
              <a:pPr/>
              <a:t>370</a:t>
            </a:fld>
            <a:endParaRPr lang="en-US" smtClean="0">
              <a:cs typeface="Arial" pitchFamily="34" charset="0"/>
            </a:endParaRPr>
          </a:p>
        </p:txBody>
      </p:sp>
      <p:sp>
        <p:nvSpPr>
          <p:cNvPr id="3" name="Title 1"/>
          <p:cNvSpPr txBox="1">
            <a:spLocks/>
          </p:cNvSpPr>
          <p:nvPr/>
        </p:nvSpPr>
        <p:spPr bwMode="auto">
          <a:xfrm>
            <a:off x="762000" y="381000"/>
            <a:ext cx="7772400" cy="685800"/>
          </a:xfrm>
          <a:prstGeom prst="rect">
            <a:avLst/>
          </a:prstGeom>
          <a:noFill/>
          <a:ln w="9525">
            <a:noFill/>
            <a:miter lim="800000"/>
            <a:headEnd/>
            <a:tailEnd/>
          </a:ln>
        </p:spPr>
        <p:txBody>
          <a:bodyPr anchor="ctr"/>
          <a:lstStyle/>
          <a:p>
            <a:pPr algn="ctr" fontAlgn="auto">
              <a:spcAft>
                <a:spcPts val="0"/>
              </a:spcAft>
              <a:defRPr/>
            </a:pPr>
            <a:r>
              <a:rPr lang="ar-JO" sz="2800" dirty="0" err="1">
                <a:solidFill>
                  <a:srgbClr val="81AA52"/>
                </a:solidFill>
                <a:latin typeface="+mj-lt"/>
                <a:ea typeface="+mj-ea"/>
                <a:cs typeface="Arial" charset="0"/>
              </a:rPr>
              <a:t>تبويبة</a:t>
            </a:r>
            <a:r>
              <a:rPr lang="ar-JO" sz="2800" dirty="0">
                <a:solidFill>
                  <a:srgbClr val="81AA52"/>
                </a:solidFill>
                <a:latin typeface="+mj-lt"/>
                <a:ea typeface="+mj-ea"/>
                <a:cs typeface="Arial" charset="0"/>
              </a:rPr>
              <a:t> إدراج</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990600" y="1676400"/>
            <a:ext cx="8382000" cy="4876800"/>
          </a:xfrm>
          <a:prstGeom prst="rect">
            <a:avLst/>
          </a:prstGeom>
          <a:noFill/>
          <a:ln w="9525">
            <a:noFill/>
            <a:miter lim="800000"/>
            <a:headEnd/>
            <a:tailEnd/>
          </a:ln>
        </p:spPr>
        <p:txBody>
          <a:bodyPr/>
          <a:lstStyle/>
          <a:p>
            <a:pPr marL="342900" indent="-342900" rtl="0">
              <a:spcBef>
                <a:spcPct val="20000"/>
              </a:spcBef>
              <a:buFont typeface="Arial" pitchFamily="34" charset="0"/>
              <a:buNone/>
              <a:defRPr/>
            </a:pPr>
            <a:r>
              <a:rPr lang="ar-JO" sz="3200" dirty="0" err="1">
                <a:solidFill>
                  <a:srgbClr val="0E478A"/>
                </a:solidFill>
                <a:latin typeface="+mn-lt"/>
                <a:cs typeface="Arial" charset="0"/>
              </a:rPr>
              <a:t>التبويبة</a:t>
            </a:r>
            <a:r>
              <a:rPr lang="ar-JO" sz="3200" dirty="0">
                <a:solidFill>
                  <a:srgbClr val="0E478A"/>
                </a:solidFill>
                <a:latin typeface="+mn-lt"/>
                <a:cs typeface="Arial" charset="0"/>
              </a:rPr>
              <a:t> التالية التي سنلقي الضوء عليها </a:t>
            </a:r>
            <a:r>
              <a:rPr lang="ar-JO" sz="3200" dirty="0" err="1">
                <a:solidFill>
                  <a:srgbClr val="0E478A"/>
                </a:solidFill>
                <a:latin typeface="+mn-lt"/>
                <a:cs typeface="Arial" charset="0"/>
              </a:rPr>
              <a:t>تبويبة</a:t>
            </a:r>
            <a:r>
              <a:rPr lang="ar-JO" sz="3200" dirty="0">
                <a:solidFill>
                  <a:srgbClr val="0E478A"/>
                </a:solidFill>
                <a:latin typeface="+mn-lt"/>
                <a:cs typeface="Arial" charset="0"/>
              </a:rPr>
              <a:t> الإدراج. في الوقت الذي تكون فيه قد أتقنت إنشاء مستندات أساسية، ستساعدك هذه </a:t>
            </a:r>
            <a:r>
              <a:rPr lang="ar-JO" sz="3200" dirty="0" err="1">
                <a:solidFill>
                  <a:srgbClr val="0E478A"/>
                </a:solidFill>
                <a:latin typeface="+mn-lt"/>
                <a:cs typeface="Arial" charset="0"/>
              </a:rPr>
              <a:t>التبويبة</a:t>
            </a:r>
            <a:r>
              <a:rPr lang="ar-JO" sz="3200" dirty="0">
                <a:solidFill>
                  <a:srgbClr val="0E478A"/>
                </a:solidFill>
                <a:latin typeface="+mn-lt"/>
                <a:cs typeface="Arial" charset="0"/>
              </a:rPr>
              <a:t> على إضافة عناصر أخرى للمستندات كالمخططات وصفحة الغلاف والرأس والتذييل.</a:t>
            </a:r>
            <a:endParaRPr lang="en-US" sz="3200" dirty="0">
              <a:solidFill>
                <a:srgbClr val="0E478A"/>
              </a:solidFill>
              <a:latin typeface="+mn-lt"/>
            </a:endParaRPr>
          </a:p>
          <a:p>
            <a:pPr marL="342900" indent="-342900" rtl="0">
              <a:spcBef>
                <a:spcPct val="20000"/>
              </a:spcBef>
              <a:buFont typeface="Arial" pitchFamily="34" charset="0"/>
              <a:buNone/>
              <a:defRPr/>
            </a:pPr>
            <a:endParaRPr lang="ar-SA" sz="3200" dirty="0">
              <a:solidFill>
                <a:srgbClr val="0E478A"/>
              </a:solidFill>
              <a:latin typeface="+mn-lt"/>
              <a:cs typeface="Arial" charset="0"/>
            </a:endParaRPr>
          </a:p>
        </p:txBody>
      </p:sp>
      <p:pic>
        <p:nvPicPr>
          <p:cNvPr id="79877" name="صورة 19"/>
          <p:cNvPicPr>
            <a:picLocks noChangeAspect="1" noChangeArrowheads="1"/>
          </p:cNvPicPr>
          <p:nvPr/>
        </p:nvPicPr>
        <p:blipFill>
          <a:blip r:embed="rId2"/>
          <a:srcRect/>
          <a:stretch>
            <a:fillRect/>
          </a:stretch>
        </p:blipFill>
        <p:spPr bwMode="auto">
          <a:xfrm>
            <a:off x="1676400" y="4495800"/>
            <a:ext cx="5143500" cy="638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3"/>
          <p:cNvSpPr>
            <a:spLocks noGrp="1"/>
          </p:cNvSpPr>
          <p:nvPr>
            <p:ph type="sldNum" sz="quarter" idx="10"/>
          </p:nvPr>
        </p:nvSpPr>
        <p:spPr bwMode="auto">
          <a:noFill/>
          <a:ln>
            <a:miter lim="800000"/>
            <a:headEnd/>
            <a:tailEnd/>
          </a:ln>
        </p:spPr>
        <p:txBody>
          <a:bodyPr/>
          <a:lstStyle/>
          <a:p>
            <a:fld id="{5DBC01BC-30E1-4620-96CC-8717DAF25CF2}" type="slidenum">
              <a:rPr lang="ar-SA" smtClean="0">
                <a:cs typeface="Arial" pitchFamily="34" charset="0"/>
              </a:rPr>
              <a:pPr/>
              <a:t>371</a:t>
            </a:fld>
            <a:endParaRPr lang="en-US" smtClean="0">
              <a:cs typeface="Arial" pitchFamily="34" charset="0"/>
            </a:endParaRPr>
          </a:p>
        </p:txBody>
      </p:sp>
      <p:sp>
        <p:nvSpPr>
          <p:cNvPr id="3" name="Title 1"/>
          <p:cNvSpPr txBox="1">
            <a:spLocks/>
          </p:cNvSpPr>
          <p:nvPr/>
        </p:nvSpPr>
        <p:spPr bwMode="auto">
          <a:xfrm>
            <a:off x="685800" y="304800"/>
            <a:ext cx="7772400" cy="609600"/>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أوامر الصفحات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685800" y="1447800"/>
            <a:ext cx="7772400" cy="4572000"/>
          </a:xfrm>
          <a:prstGeom prst="rect">
            <a:avLst/>
          </a:prstGeom>
          <a:noFill/>
          <a:ln w="9525">
            <a:noFill/>
            <a:miter lim="800000"/>
            <a:headEnd/>
            <a:tailEnd/>
          </a:ln>
        </p:spPr>
        <p:txBody>
          <a:bodyPr/>
          <a:lstStyle/>
          <a:p>
            <a:pPr marL="342900" indent="-342900" algn="ctr">
              <a:spcBef>
                <a:spcPct val="20000"/>
              </a:spcBef>
              <a:buFont typeface="Arial" pitchFamily="34" charset="0"/>
              <a:buNone/>
              <a:defRPr/>
            </a:pPr>
            <a:r>
              <a:rPr lang="ar-JO" sz="3200" dirty="0">
                <a:solidFill>
                  <a:srgbClr val="0E478A"/>
                </a:solidFill>
                <a:latin typeface="+mn-lt"/>
                <a:cs typeface="Arial" charset="0"/>
              </a:rPr>
              <a:t>المجموعة الأولى هي الصفحات:</a:t>
            </a:r>
          </a:p>
          <a:p>
            <a:pPr marL="342900" indent="-342900" algn="ctr">
              <a:spcBef>
                <a:spcPct val="20000"/>
              </a:spcBef>
              <a:buFont typeface="Arial" pitchFamily="34" charset="0"/>
              <a:buNone/>
              <a:defRPr/>
            </a:pPr>
            <a:endParaRPr lang="ar-JO" sz="3200" dirty="0">
              <a:solidFill>
                <a:srgbClr val="0E478A"/>
              </a:solidFill>
              <a:latin typeface="+mn-lt"/>
              <a:cs typeface="Arial" charset="0"/>
            </a:endParaRPr>
          </a:p>
          <a:p>
            <a:pPr marL="342900" indent="-342900" algn="ctr">
              <a:spcBef>
                <a:spcPct val="20000"/>
              </a:spcBef>
              <a:buFont typeface="Arial" pitchFamily="34" charset="0"/>
              <a:buNone/>
              <a:defRPr/>
            </a:pPr>
            <a:endParaRPr lang="ar-JO" sz="3200" dirty="0">
              <a:solidFill>
                <a:srgbClr val="0E478A"/>
              </a:solidFill>
              <a:latin typeface="+mn-lt"/>
              <a:cs typeface="Arial" charset="0"/>
            </a:endParaRPr>
          </a:p>
          <a:p>
            <a:pPr marL="342900" indent="-342900" algn="ctr">
              <a:spcBef>
                <a:spcPct val="20000"/>
              </a:spcBef>
              <a:buFont typeface="Arial" pitchFamily="34" charset="0"/>
              <a:buNone/>
              <a:defRPr/>
            </a:pPr>
            <a:endParaRPr lang="ar-JO" sz="3200" dirty="0">
              <a:solidFill>
                <a:srgbClr val="0E478A"/>
              </a:solidFill>
              <a:latin typeface="+mn-lt"/>
              <a:cs typeface="Arial" charset="0"/>
            </a:endParaRPr>
          </a:p>
          <a:p>
            <a:pPr marL="342900" indent="-342900" algn="ctr">
              <a:spcBef>
                <a:spcPct val="20000"/>
              </a:spcBef>
              <a:buFont typeface="Arial" pitchFamily="34" charset="0"/>
              <a:buNone/>
              <a:defRPr/>
            </a:pPr>
            <a:r>
              <a:rPr lang="ar-JO" sz="3200" dirty="0">
                <a:solidFill>
                  <a:srgbClr val="0E478A"/>
                </a:solidFill>
                <a:latin typeface="+mn-lt"/>
                <a:cs typeface="Arial" charset="0"/>
              </a:rPr>
              <a:t>وكما توقعت، تمكننا هذه المجموعة من إضافة صفحة غلاف أو إدراج صفحة فارغة أو إضافة أنماط مختلفة من فواصل الصفحات إلى المستند.</a:t>
            </a:r>
            <a:endParaRPr lang="en-US" sz="3200" dirty="0">
              <a:solidFill>
                <a:srgbClr val="0E478A"/>
              </a:solidFill>
              <a:latin typeface="+mn-lt"/>
            </a:endParaRPr>
          </a:p>
          <a:p>
            <a:pPr marL="342900" indent="-342900" algn="ctr">
              <a:spcBef>
                <a:spcPct val="20000"/>
              </a:spcBef>
              <a:buFont typeface="Arial" pitchFamily="34" charset="0"/>
              <a:buNone/>
              <a:defRPr/>
            </a:pPr>
            <a:endParaRPr lang="ar-SA" sz="3200" dirty="0">
              <a:solidFill>
                <a:srgbClr val="0E478A"/>
              </a:solidFill>
              <a:latin typeface="+mn-lt"/>
              <a:cs typeface="Arial" charset="0"/>
            </a:endParaRPr>
          </a:p>
        </p:txBody>
      </p:sp>
      <p:pic>
        <p:nvPicPr>
          <p:cNvPr id="80901" name="صورة 18"/>
          <p:cNvPicPr>
            <a:picLocks noChangeAspect="1" noChangeArrowheads="1"/>
          </p:cNvPicPr>
          <p:nvPr/>
        </p:nvPicPr>
        <p:blipFill>
          <a:blip r:embed="rId2"/>
          <a:srcRect/>
          <a:stretch>
            <a:fillRect/>
          </a:stretch>
        </p:blipFill>
        <p:spPr bwMode="auto">
          <a:xfrm>
            <a:off x="3505200" y="2133600"/>
            <a:ext cx="1843088" cy="91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Number Placeholder 3"/>
          <p:cNvSpPr>
            <a:spLocks noGrp="1"/>
          </p:cNvSpPr>
          <p:nvPr>
            <p:ph type="sldNum" sz="quarter" idx="10"/>
          </p:nvPr>
        </p:nvSpPr>
        <p:spPr bwMode="auto">
          <a:noFill/>
          <a:ln>
            <a:miter lim="800000"/>
            <a:headEnd/>
            <a:tailEnd/>
          </a:ln>
        </p:spPr>
        <p:txBody>
          <a:bodyPr/>
          <a:lstStyle/>
          <a:p>
            <a:fld id="{A02BCEE8-E9C0-4783-8028-29F4443F0C6E}" type="slidenum">
              <a:rPr lang="ar-SA" smtClean="0">
                <a:cs typeface="Arial" pitchFamily="34" charset="0"/>
              </a:rPr>
              <a:pPr/>
              <a:t>372</a:t>
            </a:fld>
            <a:endParaRPr lang="en-US" smtClean="0">
              <a:cs typeface="Arial" pitchFamily="34" charset="0"/>
            </a:endParaRPr>
          </a:p>
        </p:txBody>
      </p:sp>
      <p:sp>
        <p:nvSpPr>
          <p:cNvPr id="3" name="Title 1"/>
          <p:cNvSpPr txBox="1">
            <a:spLocks/>
          </p:cNvSpPr>
          <p:nvPr/>
        </p:nvSpPr>
        <p:spPr bwMode="auto">
          <a:xfrm>
            <a:off x="685800" y="152400"/>
            <a:ext cx="7772400" cy="631825"/>
          </a:xfrm>
          <a:prstGeom prst="rect">
            <a:avLst/>
          </a:prstGeom>
          <a:noFill/>
          <a:ln w="9525">
            <a:noFill/>
            <a:miter lim="800000"/>
            <a:headEnd/>
            <a:tailEnd/>
          </a:ln>
        </p:spPr>
        <p:txBody>
          <a:bodyPr anchor="ctr">
            <a:normAutofit fontScale="90000" lnSpcReduction="20000"/>
          </a:bodyPr>
          <a:lstStyle/>
          <a:p>
            <a:pPr rtl="0" fontAlgn="auto">
              <a:spcAft>
                <a:spcPts val="0"/>
              </a:spcAft>
              <a:defRPr/>
            </a:pPr>
            <a:r>
              <a:rPr lang="ar-JO" sz="4400">
                <a:solidFill>
                  <a:srgbClr val="81AA52"/>
                </a:solidFill>
                <a:latin typeface="+mj-lt"/>
                <a:ea typeface="+mj-ea"/>
                <a:cs typeface="Arial" charset="0"/>
              </a:rPr>
              <a:t>أوامر الجداول</a:t>
            </a:r>
            <a:endParaRPr lang="ar-SA" sz="4400" dirty="0">
              <a:solidFill>
                <a:srgbClr val="81AA52"/>
              </a:solidFill>
              <a:latin typeface="+mj-lt"/>
              <a:ea typeface="+mj-ea"/>
              <a:cs typeface="Arial" charset="0"/>
            </a:endParaRPr>
          </a:p>
        </p:txBody>
      </p:sp>
      <p:sp>
        <p:nvSpPr>
          <p:cNvPr id="5" name="Subtitle 2"/>
          <p:cNvSpPr txBox="1">
            <a:spLocks/>
          </p:cNvSpPr>
          <p:nvPr/>
        </p:nvSpPr>
        <p:spPr bwMode="auto">
          <a:xfrm>
            <a:off x="1371600" y="1371600"/>
            <a:ext cx="7848600" cy="4724400"/>
          </a:xfrm>
          <a:prstGeom prst="rect">
            <a:avLst/>
          </a:prstGeom>
          <a:noFill/>
          <a:ln w="9525">
            <a:noFill/>
            <a:miter lim="800000"/>
            <a:headEnd/>
            <a:tailEnd/>
          </a:ln>
        </p:spPr>
        <p:txBody>
          <a:bodyPr/>
          <a:lstStyle/>
          <a:p>
            <a:pPr marL="342900" indent="-342900" rtl="0">
              <a:spcBef>
                <a:spcPct val="20000"/>
              </a:spcBef>
              <a:buFont typeface="Arial" pitchFamily="34" charset="0"/>
              <a:buNone/>
              <a:defRPr/>
            </a:pPr>
            <a:r>
              <a:rPr lang="ar-JO" sz="3200" dirty="0">
                <a:solidFill>
                  <a:srgbClr val="0E478A"/>
                </a:solidFill>
                <a:latin typeface="+mn-lt"/>
                <a:cs typeface="Arial" charset="0"/>
              </a:rPr>
              <a:t>الأمر التالي هو الجداول</a:t>
            </a:r>
          </a:p>
          <a:p>
            <a:pPr marL="342900" indent="-342900" rtl="0">
              <a:spcBef>
                <a:spcPct val="20000"/>
              </a:spcBef>
              <a:buFont typeface="Arial" pitchFamily="34" charset="0"/>
              <a:buNone/>
              <a:defRPr/>
            </a:pPr>
            <a:endParaRPr lang="ar-JO" sz="3200" dirty="0">
              <a:solidFill>
                <a:srgbClr val="0E478A"/>
              </a:solidFill>
              <a:latin typeface="+mn-lt"/>
              <a:cs typeface="Arial" charset="0"/>
            </a:endParaRPr>
          </a:p>
          <a:p>
            <a:pPr marL="342900" indent="-342900" rtl="0">
              <a:spcBef>
                <a:spcPct val="20000"/>
              </a:spcBef>
              <a:buFont typeface="Arial" pitchFamily="34" charset="0"/>
              <a:buNone/>
              <a:defRPr/>
            </a:pPr>
            <a:endParaRPr lang="ar-JO" sz="3200" dirty="0">
              <a:solidFill>
                <a:srgbClr val="0E478A"/>
              </a:solidFill>
              <a:latin typeface="+mn-lt"/>
              <a:cs typeface="Arial" charset="0"/>
            </a:endParaRPr>
          </a:p>
          <a:p>
            <a:pPr marL="342900" indent="-342900" rtl="0">
              <a:spcBef>
                <a:spcPct val="20000"/>
              </a:spcBef>
              <a:buFont typeface="Arial" pitchFamily="34" charset="0"/>
              <a:buNone/>
              <a:defRPr/>
            </a:pPr>
            <a:endParaRPr lang="ar-JO" sz="3200" dirty="0">
              <a:solidFill>
                <a:srgbClr val="0E478A"/>
              </a:solidFill>
              <a:latin typeface="+mn-lt"/>
              <a:cs typeface="Arial" charset="0"/>
            </a:endParaRPr>
          </a:p>
          <a:p>
            <a:pPr marL="342900" indent="-342900" algn="ctr">
              <a:spcBef>
                <a:spcPct val="20000"/>
              </a:spcBef>
              <a:buFont typeface="Arial" pitchFamily="34" charset="0"/>
              <a:buNone/>
              <a:defRPr/>
            </a:pPr>
            <a:r>
              <a:rPr lang="ar-JO" sz="3200" dirty="0">
                <a:solidFill>
                  <a:srgbClr val="0E478A"/>
                </a:solidFill>
                <a:latin typeface="+mn-lt"/>
                <a:cs typeface="Arial" charset="0"/>
              </a:rPr>
              <a:t>يتوسع هذا الأمر ليتحول إلى قائمة تمكنك من رسم جدول أو جدول بيانات إكسل أو إضافة جدول معين مسبقا. يتم إضافة الجداول الأساسية عن طريق النقر على جدول ومن ثم تحريك المؤشر فوق عدد معين من المربعات لإنشاء جدول بالحجم المطلوب.</a:t>
            </a:r>
          </a:p>
          <a:p>
            <a:pPr marL="342900" indent="-342900" rtl="0">
              <a:spcBef>
                <a:spcPct val="20000"/>
              </a:spcBef>
              <a:buFont typeface="Arial" pitchFamily="34" charset="0"/>
              <a:buNone/>
              <a:defRPr/>
            </a:pPr>
            <a:endParaRPr lang="ar-SA" sz="3200" dirty="0">
              <a:solidFill>
                <a:srgbClr val="0E478A"/>
              </a:solidFill>
              <a:latin typeface="+mn-lt"/>
              <a:cs typeface="Arial" charset="0"/>
            </a:endParaRPr>
          </a:p>
        </p:txBody>
      </p:sp>
      <p:pic>
        <p:nvPicPr>
          <p:cNvPr id="81925" name="صورة 17"/>
          <p:cNvPicPr>
            <a:picLocks noChangeAspect="1" noChangeArrowheads="1"/>
          </p:cNvPicPr>
          <p:nvPr/>
        </p:nvPicPr>
        <p:blipFill>
          <a:blip r:embed="rId2"/>
          <a:srcRect/>
          <a:stretch>
            <a:fillRect/>
          </a:stretch>
        </p:blipFill>
        <p:spPr bwMode="auto">
          <a:xfrm>
            <a:off x="4038600" y="2405063"/>
            <a:ext cx="1127125" cy="9477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3"/>
          <p:cNvSpPr>
            <a:spLocks noGrp="1"/>
          </p:cNvSpPr>
          <p:nvPr>
            <p:ph type="sldNum" sz="quarter" idx="10"/>
          </p:nvPr>
        </p:nvSpPr>
        <p:spPr bwMode="auto">
          <a:noFill/>
          <a:ln>
            <a:miter lim="800000"/>
            <a:headEnd/>
            <a:tailEnd/>
          </a:ln>
        </p:spPr>
        <p:txBody>
          <a:bodyPr/>
          <a:lstStyle/>
          <a:p>
            <a:fld id="{C9341CD4-B93D-493B-A372-BD97D522D6FB}" type="slidenum">
              <a:rPr lang="ar-SA" smtClean="0">
                <a:cs typeface="Arial" pitchFamily="34" charset="0"/>
              </a:rPr>
              <a:pPr/>
              <a:t>373</a:t>
            </a:fld>
            <a:endParaRPr lang="en-US" smtClean="0">
              <a:cs typeface="Arial" pitchFamily="34" charset="0"/>
            </a:endParaRPr>
          </a:p>
        </p:txBody>
      </p:sp>
      <p:sp>
        <p:nvSpPr>
          <p:cNvPr id="3" name="Title 1"/>
          <p:cNvSpPr txBox="1">
            <a:spLocks/>
          </p:cNvSpPr>
          <p:nvPr/>
        </p:nvSpPr>
        <p:spPr bwMode="auto">
          <a:xfrm>
            <a:off x="609600" y="228600"/>
            <a:ext cx="7772400" cy="685800"/>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أوامر الرسومات التوضيحية</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066800" y="1600200"/>
            <a:ext cx="7772400" cy="4953000"/>
          </a:xfrm>
          <a:prstGeom prst="rect">
            <a:avLst/>
          </a:prstGeom>
          <a:noFill/>
          <a:ln w="9525">
            <a:noFill/>
            <a:miter lim="800000"/>
            <a:headEnd/>
            <a:tailEnd/>
          </a:ln>
        </p:spPr>
        <p:txBody>
          <a:bodyPr/>
          <a:lstStyle/>
          <a:p>
            <a:pPr marL="342900" indent="-342900" rtl="0">
              <a:spcBef>
                <a:spcPct val="20000"/>
              </a:spcBef>
              <a:buFont typeface="Arial" pitchFamily="34" charset="0"/>
              <a:buNone/>
              <a:defRPr/>
            </a:pPr>
            <a:r>
              <a:rPr lang="ar-JO" sz="3200" dirty="0">
                <a:solidFill>
                  <a:srgbClr val="0E478A"/>
                </a:solidFill>
                <a:latin typeface="+mn-lt"/>
                <a:cs typeface="Arial" charset="0"/>
              </a:rPr>
              <a:t>تعتبر المجموعة التالية أكثر المجموعات </a:t>
            </a:r>
            <a:r>
              <a:rPr lang="ar-SA" sz="3200" dirty="0">
                <a:solidFill>
                  <a:srgbClr val="0E478A"/>
                </a:solidFill>
                <a:latin typeface="+mn-lt"/>
                <a:cs typeface="Arial" charset="0"/>
              </a:rPr>
              <a:t>تشويقا</a:t>
            </a:r>
            <a:r>
              <a:rPr lang="ar-JO" sz="3200" dirty="0">
                <a:solidFill>
                  <a:srgbClr val="0E478A"/>
                </a:solidFill>
                <a:latin typeface="+mn-lt"/>
                <a:cs typeface="Arial" charset="0"/>
              </a:rPr>
              <a:t>، فهي تمكنك من إضافة رسومات توضيحية إلى المستند:</a:t>
            </a:r>
          </a:p>
          <a:p>
            <a:pPr marL="342900" indent="-342900" rtl="0">
              <a:spcBef>
                <a:spcPct val="20000"/>
              </a:spcBef>
              <a:buFont typeface="Arial" pitchFamily="34" charset="0"/>
              <a:buNone/>
              <a:defRPr/>
            </a:pPr>
            <a:endParaRPr lang="ar-SA" sz="3200" dirty="0">
              <a:solidFill>
                <a:srgbClr val="0E478A"/>
              </a:solidFill>
              <a:latin typeface="+mn-lt"/>
              <a:cs typeface="Arial" charset="0"/>
            </a:endParaRPr>
          </a:p>
        </p:txBody>
      </p:sp>
      <p:pic>
        <p:nvPicPr>
          <p:cNvPr id="82949" name="صورة 15"/>
          <p:cNvPicPr>
            <a:picLocks noChangeAspect="1" noChangeArrowheads="1"/>
          </p:cNvPicPr>
          <p:nvPr/>
        </p:nvPicPr>
        <p:blipFill>
          <a:blip r:embed="rId2"/>
          <a:srcRect/>
          <a:stretch>
            <a:fillRect/>
          </a:stretch>
        </p:blipFill>
        <p:spPr bwMode="auto">
          <a:xfrm>
            <a:off x="3276600" y="3086100"/>
            <a:ext cx="2724150" cy="952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Number Placeholder 3"/>
          <p:cNvSpPr>
            <a:spLocks noGrp="1"/>
          </p:cNvSpPr>
          <p:nvPr>
            <p:ph type="sldNum" sz="quarter" idx="10"/>
          </p:nvPr>
        </p:nvSpPr>
        <p:spPr bwMode="auto">
          <a:noFill/>
          <a:ln>
            <a:miter lim="800000"/>
            <a:headEnd/>
            <a:tailEnd/>
          </a:ln>
        </p:spPr>
        <p:txBody>
          <a:bodyPr/>
          <a:lstStyle/>
          <a:p>
            <a:fld id="{D777154D-6531-4D45-864C-36CAFF6D6D5A}" type="slidenum">
              <a:rPr lang="ar-SA" smtClean="0">
                <a:cs typeface="Arial" pitchFamily="34" charset="0"/>
              </a:rPr>
              <a:pPr/>
              <a:t>374</a:t>
            </a:fld>
            <a:endParaRPr lang="en-US" smtClean="0">
              <a:cs typeface="Arial" pitchFamily="34" charset="0"/>
            </a:endParaRPr>
          </a:p>
        </p:txBody>
      </p:sp>
      <p:sp>
        <p:nvSpPr>
          <p:cNvPr id="3" name="Title 1"/>
          <p:cNvSpPr txBox="1">
            <a:spLocks/>
          </p:cNvSpPr>
          <p:nvPr/>
        </p:nvSpPr>
        <p:spPr bwMode="auto">
          <a:xfrm>
            <a:off x="685800" y="152400"/>
            <a:ext cx="7772400" cy="762000"/>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أوامر الارتباطات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914400" y="1524000"/>
            <a:ext cx="7772400" cy="4876800"/>
          </a:xfrm>
          <a:prstGeom prst="rect">
            <a:avLst/>
          </a:prstGeom>
          <a:noFill/>
          <a:ln w="9525">
            <a:noFill/>
            <a:miter lim="800000"/>
            <a:headEnd/>
            <a:tailEnd/>
          </a:ln>
        </p:spPr>
        <p:txBody>
          <a:bodyPr/>
          <a:lstStyle/>
          <a:p>
            <a:pPr marL="342900" indent="-342900">
              <a:spcBef>
                <a:spcPct val="20000"/>
              </a:spcBef>
              <a:buFont typeface="Arial" pitchFamily="34" charset="0"/>
              <a:buNone/>
              <a:defRPr/>
            </a:pPr>
            <a:r>
              <a:rPr lang="ar-JO" sz="3200" dirty="0">
                <a:solidFill>
                  <a:srgbClr val="0E478A"/>
                </a:solidFill>
                <a:latin typeface="+mn-lt"/>
                <a:cs typeface="Arial" charset="0"/>
              </a:rPr>
              <a:t>تمكنك المجموعة الرابعة في </a:t>
            </a:r>
            <a:r>
              <a:rPr lang="ar-JO" sz="3200" dirty="0" err="1">
                <a:solidFill>
                  <a:srgbClr val="0E478A"/>
                </a:solidFill>
                <a:latin typeface="+mn-lt"/>
                <a:cs typeface="Arial" charset="0"/>
              </a:rPr>
              <a:t>تبويبة</a:t>
            </a:r>
            <a:r>
              <a:rPr lang="ar-JO" sz="3200" dirty="0">
                <a:solidFill>
                  <a:srgbClr val="0E478A"/>
                </a:solidFill>
                <a:latin typeface="+mn-lt"/>
                <a:cs typeface="Arial" charset="0"/>
              </a:rPr>
              <a:t> الإدراج من إنشاء ارتباطات مع مواقع على الإنترنت (تسمى ارتباطات </a:t>
            </a:r>
            <a:r>
              <a:rPr lang="ar-JO" sz="3200" dirty="0" err="1">
                <a:solidFill>
                  <a:srgbClr val="0E478A"/>
                </a:solidFill>
                <a:latin typeface="+mn-lt"/>
                <a:cs typeface="Arial" charset="0"/>
              </a:rPr>
              <a:t>تشعبية</a:t>
            </a:r>
            <a:r>
              <a:rPr lang="ar-JO" sz="3200" dirty="0">
                <a:solidFill>
                  <a:srgbClr val="0E478A"/>
                </a:solidFill>
                <a:latin typeface="+mn-lt"/>
                <a:cs typeface="Arial" charset="0"/>
              </a:rPr>
              <a:t>) بالإضافة إلى أماكن أخرى بالمستند مثل (الإشارات المرجعية والإسناد </a:t>
            </a:r>
            <a:r>
              <a:rPr lang="ar-JO" sz="3200" dirty="0" err="1">
                <a:solidFill>
                  <a:srgbClr val="0E478A"/>
                </a:solidFill>
                <a:latin typeface="+mn-lt"/>
                <a:cs typeface="Arial" charset="0"/>
              </a:rPr>
              <a:t>الترافقي</a:t>
            </a:r>
            <a:r>
              <a:rPr lang="ar-JO" sz="3200" dirty="0">
                <a:solidFill>
                  <a:srgbClr val="0E478A"/>
                </a:solidFill>
                <a:latin typeface="+mn-lt"/>
                <a:cs typeface="Arial" charset="0"/>
              </a:rPr>
              <a:t>). </a:t>
            </a:r>
          </a:p>
          <a:p>
            <a:pPr marL="342900" indent="-342900">
              <a:spcBef>
                <a:spcPct val="20000"/>
              </a:spcBef>
              <a:buFont typeface="Arial" pitchFamily="34" charset="0"/>
              <a:buNone/>
              <a:defRPr/>
            </a:pPr>
            <a:endParaRPr lang="ar-SA" sz="3200" dirty="0">
              <a:solidFill>
                <a:srgbClr val="0E478A"/>
              </a:solidFill>
              <a:latin typeface="+mn-lt"/>
              <a:cs typeface="Arial" charset="0"/>
            </a:endParaRPr>
          </a:p>
        </p:txBody>
      </p:sp>
      <p:pic>
        <p:nvPicPr>
          <p:cNvPr id="83973" name="صورة 14"/>
          <p:cNvPicPr>
            <a:picLocks noChangeAspect="1" noChangeArrowheads="1"/>
          </p:cNvPicPr>
          <p:nvPr/>
        </p:nvPicPr>
        <p:blipFill>
          <a:blip r:embed="rId2"/>
          <a:srcRect/>
          <a:stretch>
            <a:fillRect/>
          </a:stretch>
        </p:blipFill>
        <p:spPr bwMode="auto">
          <a:xfrm>
            <a:off x="3581400" y="4233863"/>
            <a:ext cx="1963738" cy="9477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3"/>
          <p:cNvSpPr>
            <a:spLocks noGrp="1"/>
          </p:cNvSpPr>
          <p:nvPr>
            <p:ph type="sldNum" sz="quarter" idx="10"/>
          </p:nvPr>
        </p:nvSpPr>
        <p:spPr bwMode="auto">
          <a:noFill/>
          <a:ln>
            <a:miter lim="800000"/>
            <a:headEnd/>
            <a:tailEnd/>
          </a:ln>
        </p:spPr>
        <p:txBody>
          <a:bodyPr/>
          <a:lstStyle/>
          <a:p>
            <a:fld id="{BA77C9B8-5F9D-4D71-96EF-6631051917FD}" type="slidenum">
              <a:rPr lang="ar-SA" smtClean="0">
                <a:cs typeface="Arial" pitchFamily="34" charset="0"/>
              </a:rPr>
              <a:pPr/>
              <a:t>375</a:t>
            </a:fld>
            <a:endParaRPr lang="en-US" smtClean="0">
              <a:cs typeface="Arial" pitchFamily="34" charset="0"/>
            </a:endParaRPr>
          </a:p>
        </p:txBody>
      </p:sp>
      <p:sp>
        <p:nvSpPr>
          <p:cNvPr id="3" name="Title 1"/>
          <p:cNvSpPr txBox="1">
            <a:spLocks/>
          </p:cNvSpPr>
          <p:nvPr/>
        </p:nvSpPr>
        <p:spPr bwMode="auto">
          <a:xfrm>
            <a:off x="685800" y="228600"/>
            <a:ext cx="7772400" cy="685800"/>
          </a:xfrm>
          <a:prstGeom prst="rect">
            <a:avLst/>
          </a:prstGeom>
          <a:noFill/>
          <a:ln w="9525">
            <a:noFill/>
            <a:miter lim="800000"/>
            <a:headEnd/>
            <a:tailEnd/>
          </a:ln>
        </p:spPr>
        <p:txBody>
          <a:bodyPr anchor="ctr"/>
          <a:lstStyle/>
          <a:p>
            <a:pPr algn="ctr" fontAlgn="auto">
              <a:spcAft>
                <a:spcPts val="0"/>
              </a:spcAft>
              <a:defRPr/>
            </a:pPr>
            <a:r>
              <a:rPr lang="ar-JO" sz="4400" dirty="0">
                <a:solidFill>
                  <a:srgbClr val="81AA52"/>
                </a:solidFill>
                <a:latin typeface="+mj-lt"/>
                <a:ea typeface="+mj-ea"/>
                <a:cs typeface="Arial" charset="0"/>
              </a:rPr>
              <a:t>أوامر الرأٍس والتذييل</a:t>
            </a:r>
            <a:endParaRPr lang="ar-SA" sz="4400" dirty="0">
              <a:solidFill>
                <a:srgbClr val="81AA52"/>
              </a:solidFill>
              <a:latin typeface="+mj-lt"/>
              <a:ea typeface="+mj-ea"/>
              <a:cs typeface="Arial" charset="0"/>
            </a:endParaRPr>
          </a:p>
        </p:txBody>
      </p:sp>
      <p:sp>
        <p:nvSpPr>
          <p:cNvPr id="5" name="Subtitle 2"/>
          <p:cNvSpPr txBox="1">
            <a:spLocks/>
          </p:cNvSpPr>
          <p:nvPr/>
        </p:nvSpPr>
        <p:spPr bwMode="auto">
          <a:xfrm>
            <a:off x="990600" y="1524000"/>
            <a:ext cx="7772400" cy="4876800"/>
          </a:xfrm>
          <a:prstGeom prst="rect">
            <a:avLst/>
          </a:prstGeom>
          <a:noFill/>
          <a:ln w="9525">
            <a:noFill/>
            <a:miter lim="800000"/>
            <a:headEnd/>
            <a:tailEnd/>
          </a:ln>
        </p:spPr>
        <p:txBody>
          <a:bodyPr/>
          <a:lstStyle/>
          <a:p>
            <a:pPr marL="342900" indent="-342900" algn="ctr">
              <a:spcBef>
                <a:spcPct val="20000"/>
              </a:spcBef>
              <a:buFont typeface="Arial" pitchFamily="34" charset="0"/>
              <a:buNone/>
              <a:defRPr/>
            </a:pPr>
            <a:r>
              <a:rPr lang="ar-JO" sz="3200" dirty="0">
                <a:solidFill>
                  <a:srgbClr val="0E478A"/>
                </a:solidFill>
                <a:latin typeface="+mn-lt"/>
                <a:cs typeface="Arial" charset="0"/>
              </a:rPr>
              <a:t>إن الرأس والتذييل هما النص الموجود في أعلى أو أسفل كل صفحة على التوالي. وتتيح </a:t>
            </a:r>
            <a:r>
              <a:rPr lang="ar-JO" sz="3200" dirty="0" err="1">
                <a:solidFill>
                  <a:srgbClr val="0E478A"/>
                </a:solidFill>
                <a:latin typeface="+mn-lt"/>
                <a:cs typeface="Arial" charset="0"/>
              </a:rPr>
              <a:t>لك</a:t>
            </a:r>
            <a:r>
              <a:rPr lang="ar-JO" sz="3200" dirty="0">
                <a:solidFill>
                  <a:srgbClr val="0E478A"/>
                </a:solidFill>
                <a:latin typeface="+mn-lt"/>
                <a:cs typeface="Arial" charset="0"/>
              </a:rPr>
              <a:t> هذه المجموعة إضافة رأس أو تذييل أو أرقام صفحات بسيطة:</a:t>
            </a:r>
            <a:endParaRPr lang="en-US" sz="3200" dirty="0">
              <a:solidFill>
                <a:srgbClr val="0E478A"/>
              </a:solidFill>
              <a:latin typeface="+mn-lt"/>
            </a:endParaRPr>
          </a:p>
          <a:p>
            <a:pPr marL="342900" indent="-342900" algn="ctr">
              <a:spcBef>
                <a:spcPct val="20000"/>
              </a:spcBef>
              <a:buFont typeface="Arial" pitchFamily="34" charset="0"/>
              <a:buNone/>
              <a:defRPr/>
            </a:pPr>
            <a:endParaRPr lang="ar-SA" sz="3200" dirty="0">
              <a:solidFill>
                <a:srgbClr val="0E478A"/>
              </a:solidFill>
              <a:latin typeface="+mn-lt"/>
              <a:cs typeface="Arial" charset="0"/>
            </a:endParaRPr>
          </a:p>
        </p:txBody>
      </p:sp>
      <p:pic>
        <p:nvPicPr>
          <p:cNvPr id="84997" name="صورة 13"/>
          <p:cNvPicPr>
            <a:picLocks noChangeAspect="1" noChangeArrowheads="1"/>
          </p:cNvPicPr>
          <p:nvPr/>
        </p:nvPicPr>
        <p:blipFill>
          <a:blip r:embed="rId2"/>
          <a:srcRect/>
          <a:stretch>
            <a:fillRect/>
          </a:stretch>
        </p:blipFill>
        <p:spPr bwMode="auto">
          <a:xfrm>
            <a:off x="3200400" y="3581400"/>
            <a:ext cx="2667000"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Number Placeholder 3"/>
          <p:cNvSpPr>
            <a:spLocks noGrp="1"/>
          </p:cNvSpPr>
          <p:nvPr>
            <p:ph type="sldNum" sz="quarter" idx="10"/>
          </p:nvPr>
        </p:nvSpPr>
        <p:spPr bwMode="auto">
          <a:noFill/>
          <a:ln>
            <a:miter lim="800000"/>
            <a:headEnd/>
            <a:tailEnd/>
          </a:ln>
        </p:spPr>
        <p:txBody>
          <a:bodyPr/>
          <a:lstStyle/>
          <a:p>
            <a:fld id="{53432135-C3B1-46D8-8542-9820353F0C94}" type="slidenum">
              <a:rPr lang="ar-SA" smtClean="0">
                <a:cs typeface="Arial" pitchFamily="34" charset="0"/>
              </a:rPr>
              <a:pPr/>
              <a:t>376</a:t>
            </a:fld>
            <a:endParaRPr lang="en-US" smtClean="0">
              <a:cs typeface="Arial" pitchFamily="34" charset="0"/>
            </a:endParaRPr>
          </a:p>
        </p:txBody>
      </p:sp>
      <p:sp>
        <p:nvSpPr>
          <p:cNvPr id="3" name="Title 1"/>
          <p:cNvSpPr txBox="1">
            <a:spLocks/>
          </p:cNvSpPr>
          <p:nvPr/>
        </p:nvSpPr>
        <p:spPr bwMode="auto">
          <a:xfrm>
            <a:off x="609600" y="228600"/>
            <a:ext cx="7772400" cy="609600"/>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أوامر النص</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371600" y="1524000"/>
            <a:ext cx="7010400" cy="4876800"/>
          </a:xfrm>
          <a:prstGeom prst="rect">
            <a:avLst/>
          </a:prstGeom>
          <a:noFill/>
          <a:ln w="9525">
            <a:noFill/>
            <a:miter lim="800000"/>
            <a:headEnd/>
            <a:tailEnd/>
          </a:ln>
        </p:spPr>
        <p:txBody>
          <a:bodyPr/>
          <a:lstStyle/>
          <a:p>
            <a:pPr marL="342900" indent="-342900">
              <a:spcBef>
                <a:spcPct val="20000"/>
              </a:spcBef>
              <a:buFont typeface="Arial" pitchFamily="34" charset="0"/>
              <a:buNone/>
              <a:defRPr/>
            </a:pPr>
            <a:r>
              <a:rPr lang="ar-JO" sz="3200" dirty="0">
                <a:solidFill>
                  <a:srgbClr val="0E478A"/>
                </a:solidFill>
                <a:latin typeface="+mn-lt"/>
                <a:cs typeface="Arial" charset="0"/>
              </a:rPr>
              <a:t>تحتوي المجموعة التالية على عناصر متنوعة.</a:t>
            </a:r>
          </a:p>
          <a:p>
            <a:pPr marL="342900" indent="-342900">
              <a:spcBef>
                <a:spcPct val="20000"/>
              </a:spcBef>
              <a:buFont typeface="Wingdings" pitchFamily="2" charset="2"/>
              <a:buChar char="Ø"/>
              <a:defRPr/>
            </a:pPr>
            <a:r>
              <a:rPr lang="ar-JO" sz="3200" b="1" dirty="0">
                <a:solidFill>
                  <a:srgbClr val="0E478A"/>
                </a:solidFill>
                <a:latin typeface="+mn-lt"/>
                <a:cs typeface="Arial" charset="0"/>
              </a:rPr>
              <a:t>مربع النص</a:t>
            </a:r>
          </a:p>
          <a:p>
            <a:pPr marL="342900" indent="-342900">
              <a:spcBef>
                <a:spcPct val="20000"/>
              </a:spcBef>
              <a:buFont typeface="Wingdings" pitchFamily="2" charset="2"/>
              <a:buChar char="Ø"/>
              <a:defRPr/>
            </a:pPr>
            <a:r>
              <a:rPr lang="ar-JO" sz="3200" b="1" dirty="0">
                <a:solidFill>
                  <a:srgbClr val="0E478A"/>
                </a:solidFill>
                <a:latin typeface="+mn-lt"/>
                <a:cs typeface="Arial" charset="0"/>
              </a:rPr>
              <a:t>الأجزاء السريعة</a:t>
            </a:r>
          </a:p>
          <a:p>
            <a:pPr marL="342900" indent="-342900">
              <a:spcBef>
                <a:spcPct val="20000"/>
              </a:spcBef>
              <a:buFont typeface="Wingdings" pitchFamily="2" charset="2"/>
              <a:buChar char="Ø"/>
              <a:defRPr/>
            </a:pPr>
            <a:r>
              <a:rPr lang="en-US" sz="3200" b="1" dirty="0">
                <a:solidFill>
                  <a:srgbClr val="0E478A"/>
                </a:solidFill>
                <a:latin typeface="+mn-lt"/>
              </a:rPr>
              <a:t>WordArt</a:t>
            </a:r>
            <a:endParaRPr lang="ar-JO" sz="3200" b="1" dirty="0">
              <a:solidFill>
                <a:srgbClr val="0E478A"/>
              </a:solidFill>
              <a:latin typeface="+mn-lt"/>
              <a:cs typeface="Arial" charset="0"/>
            </a:endParaRPr>
          </a:p>
          <a:p>
            <a:pPr marL="342900" indent="-342900">
              <a:spcBef>
                <a:spcPct val="20000"/>
              </a:spcBef>
              <a:buFont typeface="Wingdings" pitchFamily="2" charset="2"/>
              <a:buChar char="Ø"/>
              <a:defRPr/>
            </a:pPr>
            <a:r>
              <a:rPr lang="ar-JO" sz="3200" b="1" dirty="0">
                <a:solidFill>
                  <a:srgbClr val="0E478A"/>
                </a:solidFill>
                <a:latin typeface="+mn-lt"/>
                <a:cs typeface="Arial" charset="0"/>
              </a:rPr>
              <a:t>إسقاط الأحرف الاستهلالية</a:t>
            </a:r>
          </a:p>
          <a:p>
            <a:pPr marL="342900" indent="-342900">
              <a:spcBef>
                <a:spcPct val="20000"/>
              </a:spcBef>
              <a:buFont typeface="Wingdings" pitchFamily="2" charset="2"/>
              <a:buChar char="Ø"/>
              <a:defRPr/>
            </a:pPr>
            <a:r>
              <a:rPr lang="ar-JO" sz="3200" b="1" dirty="0">
                <a:solidFill>
                  <a:srgbClr val="0E478A"/>
                </a:solidFill>
                <a:latin typeface="+mn-lt"/>
                <a:cs typeface="Arial" charset="0"/>
              </a:rPr>
              <a:t>سطر التوقيع</a:t>
            </a:r>
          </a:p>
          <a:p>
            <a:pPr marL="342900" indent="-342900">
              <a:spcBef>
                <a:spcPct val="20000"/>
              </a:spcBef>
              <a:buFont typeface="Wingdings" pitchFamily="2" charset="2"/>
              <a:buChar char="Ø"/>
              <a:defRPr/>
            </a:pPr>
            <a:r>
              <a:rPr lang="ar-JO" sz="3200" b="1" dirty="0">
                <a:solidFill>
                  <a:srgbClr val="0E478A"/>
                </a:solidFill>
                <a:latin typeface="+mn-lt"/>
                <a:cs typeface="Arial" charset="0"/>
              </a:rPr>
              <a:t>التاريخ والوقت</a:t>
            </a:r>
          </a:p>
          <a:p>
            <a:pPr marL="342900" indent="-342900">
              <a:spcBef>
                <a:spcPct val="20000"/>
              </a:spcBef>
              <a:buFont typeface="Wingdings" pitchFamily="2" charset="2"/>
              <a:buChar char="Ø"/>
              <a:defRPr/>
            </a:pPr>
            <a:r>
              <a:rPr lang="ar-JO" sz="3200" b="1" dirty="0">
                <a:solidFill>
                  <a:srgbClr val="0E478A"/>
                </a:solidFill>
                <a:latin typeface="+mn-lt"/>
                <a:cs typeface="Arial" charset="0"/>
              </a:rPr>
              <a:t>الكائن</a:t>
            </a:r>
          </a:p>
          <a:p>
            <a:pPr marL="342900" indent="-342900">
              <a:spcBef>
                <a:spcPct val="20000"/>
              </a:spcBef>
              <a:buFont typeface="Arial" pitchFamily="34" charset="0"/>
              <a:buNone/>
              <a:defRPr/>
            </a:pPr>
            <a:endParaRPr lang="en-US" sz="3200" dirty="0">
              <a:solidFill>
                <a:srgbClr val="0E478A"/>
              </a:solidFill>
              <a:latin typeface="+mn-lt"/>
            </a:endParaRPr>
          </a:p>
          <a:p>
            <a:pPr marL="342900" indent="-342900">
              <a:spcBef>
                <a:spcPct val="20000"/>
              </a:spcBef>
              <a:buFont typeface="Arial" pitchFamily="34" charset="0"/>
              <a:buNone/>
              <a:defRPr/>
            </a:pPr>
            <a:endParaRPr lang="ar-SA" sz="3200" dirty="0">
              <a:solidFill>
                <a:srgbClr val="0E478A"/>
              </a:solidFill>
              <a:latin typeface="+mn-lt"/>
              <a:cs typeface="Arial" charset="0"/>
            </a:endParaRPr>
          </a:p>
        </p:txBody>
      </p:sp>
      <p:pic>
        <p:nvPicPr>
          <p:cNvPr id="86021" name="صورة 11"/>
          <p:cNvPicPr>
            <a:picLocks noChangeAspect="1" noChangeArrowheads="1"/>
          </p:cNvPicPr>
          <p:nvPr/>
        </p:nvPicPr>
        <p:blipFill>
          <a:blip r:embed="rId2"/>
          <a:srcRect/>
          <a:stretch>
            <a:fillRect/>
          </a:stretch>
        </p:blipFill>
        <p:spPr bwMode="auto">
          <a:xfrm>
            <a:off x="1981200" y="4419600"/>
            <a:ext cx="2981325" cy="1009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3"/>
          <p:cNvSpPr>
            <a:spLocks noGrp="1"/>
          </p:cNvSpPr>
          <p:nvPr>
            <p:ph type="sldNum" sz="quarter" idx="10"/>
          </p:nvPr>
        </p:nvSpPr>
        <p:spPr bwMode="auto">
          <a:noFill/>
          <a:ln>
            <a:miter lim="800000"/>
            <a:headEnd/>
            <a:tailEnd/>
          </a:ln>
        </p:spPr>
        <p:txBody>
          <a:bodyPr/>
          <a:lstStyle/>
          <a:p>
            <a:fld id="{9C6D6796-1F2E-475A-A54A-57092EFBCE4E}" type="slidenum">
              <a:rPr lang="ar-SA" smtClean="0">
                <a:cs typeface="Arial" pitchFamily="34" charset="0"/>
              </a:rPr>
              <a:pPr/>
              <a:t>377</a:t>
            </a:fld>
            <a:endParaRPr lang="en-US" smtClean="0">
              <a:cs typeface="Arial" pitchFamily="34" charset="0"/>
            </a:endParaRPr>
          </a:p>
        </p:txBody>
      </p:sp>
      <p:sp>
        <p:nvSpPr>
          <p:cNvPr id="3" name="Title 1"/>
          <p:cNvSpPr txBox="1">
            <a:spLocks/>
          </p:cNvSpPr>
          <p:nvPr/>
        </p:nvSpPr>
        <p:spPr bwMode="auto">
          <a:xfrm>
            <a:off x="685800" y="228600"/>
            <a:ext cx="7772400" cy="685800"/>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أوامر الرموز</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295400" y="1524000"/>
            <a:ext cx="7772400" cy="4953000"/>
          </a:xfrm>
          <a:prstGeom prst="rect">
            <a:avLst/>
          </a:prstGeom>
          <a:noFill/>
          <a:ln w="9525">
            <a:noFill/>
            <a:miter lim="800000"/>
            <a:headEnd/>
            <a:tailEnd/>
          </a:ln>
        </p:spPr>
        <p:txBody>
          <a:bodyPr/>
          <a:lstStyle/>
          <a:p>
            <a:pPr marL="342900" indent="-342900">
              <a:spcBef>
                <a:spcPct val="20000"/>
              </a:spcBef>
              <a:buFont typeface="Arial" pitchFamily="34" charset="0"/>
              <a:buNone/>
              <a:defRPr/>
            </a:pPr>
            <a:r>
              <a:rPr lang="ar-JO" sz="3200" dirty="0">
                <a:solidFill>
                  <a:srgbClr val="0E478A"/>
                </a:solidFill>
                <a:latin typeface="+mn-lt"/>
                <a:cs typeface="Arial" charset="0"/>
              </a:rPr>
              <a:t>يسمح </a:t>
            </a:r>
            <a:r>
              <a:rPr lang="ar-JO" sz="3200" dirty="0" err="1">
                <a:solidFill>
                  <a:srgbClr val="0E478A"/>
                </a:solidFill>
                <a:latin typeface="+mn-lt"/>
                <a:cs typeface="Arial" charset="0"/>
              </a:rPr>
              <a:t>لك</a:t>
            </a:r>
            <a:r>
              <a:rPr lang="ar-JO" sz="3200" dirty="0">
                <a:solidFill>
                  <a:srgbClr val="0E478A"/>
                </a:solidFill>
                <a:latin typeface="+mn-lt"/>
                <a:cs typeface="Arial" charset="0"/>
              </a:rPr>
              <a:t> الجزء الأخير من </a:t>
            </a:r>
            <a:r>
              <a:rPr lang="ar-JO" sz="3200" dirty="0" err="1">
                <a:solidFill>
                  <a:srgbClr val="0E478A"/>
                </a:solidFill>
                <a:latin typeface="+mn-lt"/>
                <a:cs typeface="Arial" charset="0"/>
              </a:rPr>
              <a:t>تبويبة</a:t>
            </a:r>
            <a:r>
              <a:rPr lang="ar-JO" sz="3200" dirty="0">
                <a:solidFill>
                  <a:srgbClr val="0E478A"/>
                </a:solidFill>
                <a:latin typeface="+mn-lt"/>
                <a:cs typeface="Arial" charset="0"/>
              </a:rPr>
              <a:t> الإدراج بإضافة معادلات أو رموز للمستند:</a:t>
            </a:r>
            <a:endParaRPr lang="en-US" sz="3200" dirty="0">
              <a:solidFill>
                <a:srgbClr val="0E478A"/>
              </a:solidFill>
              <a:latin typeface="+mn-lt"/>
            </a:endParaRPr>
          </a:p>
          <a:p>
            <a:pPr marL="342900" indent="-342900">
              <a:spcBef>
                <a:spcPct val="20000"/>
              </a:spcBef>
              <a:buFont typeface="Arial" pitchFamily="34" charset="0"/>
              <a:buNone/>
              <a:defRPr/>
            </a:pPr>
            <a:r>
              <a:rPr lang="ar-JO" sz="3200" dirty="0">
                <a:solidFill>
                  <a:srgbClr val="0E478A"/>
                </a:solidFill>
                <a:latin typeface="+mn-lt"/>
                <a:cs typeface="Arial" charset="0"/>
              </a:rPr>
              <a:t> </a:t>
            </a:r>
            <a:endParaRPr lang="en-US" sz="3200" dirty="0">
              <a:solidFill>
                <a:srgbClr val="0E478A"/>
              </a:solidFill>
              <a:latin typeface="+mn-lt"/>
            </a:endParaRPr>
          </a:p>
          <a:p>
            <a:pPr marL="342900" indent="-342900">
              <a:spcBef>
                <a:spcPct val="20000"/>
              </a:spcBef>
              <a:buFont typeface="Arial" pitchFamily="34" charset="0"/>
              <a:buNone/>
              <a:defRPr/>
            </a:pPr>
            <a:r>
              <a:rPr lang="ar-JO" sz="3200" dirty="0">
                <a:solidFill>
                  <a:srgbClr val="0E478A"/>
                </a:solidFill>
                <a:latin typeface="+mn-lt"/>
                <a:cs typeface="Arial" charset="0"/>
              </a:rPr>
              <a:t>عندما تقوم بالنقر على إحداها سيعرض </a:t>
            </a:r>
            <a:r>
              <a:rPr lang="ar-JO" sz="3200" dirty="0" err="1">
                <a:solidFill>
                  <a:srgbClr val="0E478A"/>
                </a:solidFill>
                <a:latin typeface="+mn-lt"/>
                <a:cs typeface="Arial" charset="0"/>
              </a:rPr>
              <a:t>لك</a:t>
            </a:r>
            <a:r>
              <a:rPr lang="ar-JO" sz="3200" dirty="0">
                <a:solidFill>
                  <a:srgbClr val="0E478A"/>
                </a:solidFill>
                <a:latin typeface="+mn-lt"/>
                <a:cs typeface="Arial" charset="0"/>
              </a:rPr>
              <a:t> كل عنصر منهما قائمة من الخيارات، كما ترى فإن إدراج معادلات معقدة أمرٌ سهل عن طريق النقر مرتين</a:t>
            </a:r>
          </a:p>
          <a:p>
            <a:pPr marL="342900" indent="-342900">
              <a:spcBef>
                <a:spcPct val="20000"/>
              </a:spcBef>
              <a:buFont typeface="Arial" pitchFamily="34" charset="0"/>
              <a:buNone/>
              <a:defRPr/>
            </a:pPr>
            <a:endParaRPr lang="ar-SA" sz="3200" dirty="0">
              <a:solidFill>
                <a:srgbClr val="0E478A"/>
              </a:solidFill>
              <a:latin typeface="+mn-lt"/>
              <a:cs typeface="Arial" charset="0"/>
            </a:endParaRPr>
          </a:p>
        </p:txBody>
      </p:sp>
      <p:pic>
        <p:nvPicPr>
          <p:cNvPr id="87045" name="صورة 10"/>
          <p:cNvPicPr>
            <a:picLocks noChangeAspect="1" noChangeArrowheads="1"/>
          </p:cNvPicPr>
          <p:nvPr/>
        </p:nvPicPr>
        <p:blipFill>
          <a:blip r:embed="rId2"/>
          <a:srcRect/>
          <a:stretch>
            <a:fillRect/>
          </a:stretch>
        </p:blipFill>
        <p:spPr bwMode="auto">
          <a:xfrm>
            <a:off x="3429000" y="5029200"/>
            <a:ext cx="1468438" cy="9477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Number Placeholder 3"/>
          <p:cNvSpPr>
            <a:spLocks noGrp="1"/>
          </p:cNvSpPr>
          <p:nvPr>
            <p:ph type="sldNum" sz="quarter" idx="10"/>
          </p:nvPr>
        </p:nvSpPr>
        <p:spPr bwMode="auto">
          <a:noFill/>
          <a:ln>
            <a:miter lim="800000"/>
            <a:headEnd/>
            <a:tailEnd/>
          </a:ln>
        </p:spPr>
        <p:txBody>
          <a:bodyPr/>
          <a:lstStyle/>
          <a:p>
            <a:fld id="{BBA81F4A-0205-4787-834B-771BF7B84C3C}" type="slidenum">
              <a:rPr lang="ar-SA" smtClean="0">
                <a:cs typeface="Arial" pitchFamily="34" charset="0"/>
              </a:rPr>
              <a:pPr/>
              <a:t>378</a:t>
            </a:fld>
            <a:endParaRPr lang="en-US" smtClean="0">
              <a:cs typeface="Arial" pitchFamily="34" charset="0"/>
            </a:endParaRPr>
          </a:p>
        </p:txBody>
      </p:sp>
      <p:sp>
        <p:nvSpPr>
          <p:cNvPr id="3" name="Title 1"/>
          <p:cNvSpPr txBox="1">
            <a:spLocks/>
          </p:cNvSpPr>
          <p:nvPr/>
        </p:nvSpPr>
        <p:spPr bwMode="auto">
          <a:xfrm>
            <a:off x="609600" y="228600"/>
            <a:ext cx="7772400" cy="762000"/>
          </a:xfrm>
          <a:prstGeom prst="rect">
            <a:avLst/>
          </a:prstGeom>
          <a:noFill/>
          <a:ln w="9525">
            <a:noFill/>
            <a:miter lim="800000"/>
            <a:headEnd/>
            <a:tailEnd/>
          </a:ln>
        </p:spPr>
        <p:txBody>
          <a:bodyPr anchor="ctr"/>
          <a:lstStyle/>
          <a:p>
            <a:pPr algn="ctr" fontAlgn="auto">
              <a:spcAft>
                <a:spcPts val="0"/>
              </a:spcAft>
              <a:defRPr/>
            </a:pPr>
            <a:r>
              <a:rPr lang="ar-JO" sz="3200" dirty="0" err="1">
                <a:solidFill>
                  <a:srgbClr val="81AA52"/>
                </a:solidFill>
                <a:latin typeface="+mj-lt"/>
                <a:ea typeface="+mj-ea"/>
                <a:cs typeface="Arial" charset="0"/>
              </a:rPr>
              <a:t>تبويبة</a:t>
            </a:r>
            <a:r>
              <a:rPr lang="ar-JO" sz="3200" dirty="0">
                <a:solidFill>
                  <a:srgbClr val="81AA52"/>
                </a:solidFill>
                <a:latin typeface="+mj-lt"/>
                <a:ea typeface="+mj-ea"/>
                <a:cs typeface="Arial" charset="0"/>
              </a:rPr>
              <a:t> العرض</a:t>
            </a:r>
            <a:endParaRPr lang="ar-SA" sz="3200" dirty="0">
              <a:solidFill>
                <a:srgbClr val="81AA52"/>
              </a:solidFill>
              <a:latin typeface="+mj-lt"/>
              <a:ea typeface="+mj-ea"/>
              <a:cs typeface="Arial" charset="0"/>
            </a:endParaRPr>
          </a:p>
        </p:txBody>
      </p:sp>
      <p:sp>
        <p:nvSpPr>
          <p:cNvPr id="5" name="Subtitle 2"/>
          <p:cNvSpPr txBox="1">
            <a:spLocks/>
          </p:cNvSpPr>
          <p:nvPr/>
        </p:nvSpPr>
        <p:spPr bwMode="auto">
          <a:xfrm>
            <a:off x="914400" y="1524000"/>
            <a:ext cx="7772400" cy="4953000"/>
          </a:xfrm>
          <a:prstGeom prst="rect">
            <a:avLst/>
          </a:prstGeom>
          <a:noFill/>
          <a:ln w="9525">
            <a:noFill/>
            <a:miter lim="800000"/>
            <a:headEnd/>
            <a:tailEnd/>
          </a:ln>
        </p:spPr>
        <p:txBody>
          <a:bodyPr/>
          <a:lstStyle/>
          <a:p>
            <a:pPr marL="342900" indent="-342900" algn="ctr">
              <a:spcBef>
                <a:spcPct val="20000"/>
              </a:spcBef>
              <a:buFont typeface="Arial" pitchFamily="34" charset="0"/>
              <a:buNone/>
              <a:defRPr/>
            </a:pPr>
            <a:r>
              <a:rPr lang="ar-JO" sz="3200" dirty="0" err="1">
                <a:solidFill>
                  <a:srgbClr val="0E478A"/>
                </a:solidFill>
                <a:latin typeface="+mn-lt"/>
                <a:cs typeface="Arial" charset="0"/>
              </a:rPr>
              <a:t>التبويبة</a:t>
            </a:r>
            <a:r>
              <a:rPr lang="ar-JO" sz="3200" dirty="0">
                <a:solidFill>
                  <a:srgbClr val="0E478A"/>
                </a:solidFill>
                <a:latin typeface="+mn-lt"/>
                <a:cs typeface="Arial" charset="0"/>
              </a:rPr>
              <a:t> الأخيرة التي سنتعرف عليها في هذا الجزء هي </a:t>
            </a:r>
            <a:r>
              <a:rPr lang="ar-JO" sz="3200" dirty="0" err="1">
                <a:solidFill>
                  <a:srgbClr val="0E478A"/>
                </a:solidFill>
                <a:latin typeface="+mn-lt"/>
                <a:cs typeface="Arial" charset="0"/>
              </a:rPr>
              <a:t>تبويبة</a:t>
            </a:r>
            <a:r>
              <a:rPr lang="ar-JO" sz="3200" dirty="0">
                <a:solidFill>
                  <a:srgbClr val="0E478A"/>
                </a:solidFill>
                <a:latin typeface="+mn-lt"/>
                <a:cs typeface="Arial" charset="0"/>
              </a:rPr>
              <a:t> العرض. وكما يمكن أن تتخيل، ستسمح </a:t>
            </a:r>
            <a:r>
              <a:rPr lang="ar-JO" sz="3200" dirty="0" err="1">
                <a:solidFill>
                  <a:srgbClr val="0E478A"/>
                </a:solidFill>
                <a:latin typeface="+mn-lt"/>
                <a:cs typeface="Arial" charset="0"/>
              </a:rPr>
              <a:t>لك</a:t>
            </a:r>
            <a:r>
              <a:rPr lang="ar-JO" sz="3200" dirty="0">
                <a:solidFill>
                  <a:srgbClr val="0E478A"/>
                </a:solidFill>
                <a:latin typeface="+mn-lt"/>
                <a:cs typeface="Arial" charset="0"/>
              </a:rPr>
              <a:t> هذه </a:t>
            </a:r>
            <a:r>
              <a:rPr lang="ar-JO" sz="3200" dirty="0" err="1">
                <a:solidFill>
                  <a:srgbClr val="0E478A"/>
                </a:solidFill>
                <a:latin typeface="+mn-lt"/>
                <a:cs typeface="Arial" charset="0"/>
              </a:rPr>
              <a:t>التبويبة</a:t>
            </a:r>
            <a:r>
              <a:rPr lang="ar-JO" sz="3200" dirty="0">
                <a:solidFill>
                  <a:srgbClr val="0E478A"/>
                </a:solidFill>
                <a:latin typeface="+mn-lt"/>
                <a:cs typeface="Arial" charset="0"/>
              </a:rPr>
              <a:t> بعرض المستند بعدة طرق. </a:t>
            </a:r>
            <a:endParaRPr lang="en-US" sz="3200" dirty="0">
              <a:solidFill>
                <a:srgbClr val="0E478A"/>
              </a:solidFill>
              <a:latin typeface="+mn-lt"/>
            </a:endParaRPr>
          </a:p>
          <a:p>
            <a:pPr marL="342900" indent="-342900" algn="ctr">
              <a:spcBef>
                <a:spcPct val="20000"/>
              </a:spcBef>
              <a:buFont typeface="Arial" pitchFamily="34" charset="0"/>
              <a:buNone/>
              <a:defRPr/>
            </a:pPr>
            <a:endParaRPr lang="ar-SA" sz="3200" dirty="0">
              <a:solidFill>
                <a:srgbClr val="0E478A"/>
              </a:solidFill>
              <a:latin typeface="+mn-lt"/>
              <a:cs typeface="Arial" charset="0"/>
            </a:endParaRPr>
          </a:p>
        </p:txBody>
      </p:sp>
      <p:pic>
        <p:nvPicPr>
          <p:cNvPr id="88069" name="صورة 8"/>
          <p:cNvPicPr>
            <a:picLocks noChangeAspect="1" noChangeArrowheads="1"/>
          </p:cNvPicPr>
          <p:nvPr/>
        </p:nvPicPr>
        <p:blipFill>
          <a:blip r:embed="rId2"/>
          <a:srcRect/>
          <a:stretch>
            <a:fillRect/>
          </a:stretch>
        </p:blipFill>
        <p:spPr bwMode="auto">
          <a:xfrm>
            <a:off x="990600" y="3429000"/>
            <a:ext cx="8001000"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3"/>
          <p:cNvSpPr>
            <a:spLocks noGrp="1"/>
          </p:cNvSpPr>
          <p:nvPr>
            <p:ph type="sldNum" sz="quarter" idx="10"/>
          </p:nvPr>
        </p:nvSpPr>
        <p:spPr bwMode="auto">
          <a:noFill/>
          <a:ln>
            <a:miter lim="800000"/>
            <a:headEnd/>
            <a:tailEnd/>
          </a:ln>
        </p:spPr>
        <p:txBody>
          <a:bodyPr/>
          <a:lstStyle/>
          <a:p>
            <a:fld id="{032E06AD-D4BF-4D38-8B8D-342F8C387D13}" type="slidenum">
              <a:rPr lang="ar-SA" smtClean="0">
                <a:cs typeface="Arial" pitchFamily="34" charset="0"/>
              </a:rPr>
              <a:pPr/>
              <a:t>379</a:t>
            </a:fld>
            <a:endParaRPr lang="en-US" smtClean="0">
              <a:cs typeface="Arial" pitchFamily="34" charset="0"/>
            </a:endParaRPr>
          </a:p>
        </p:txBody>
      </p:sp>
      <p:sp>
        <p:nvSpPr>
          <p:cNvPr id="3" name="Title 1"/>
          <p:cNvSpPr txBox="1">
            <a:spLocks/>
          </p:cNvSpPr>
          <p:nvPr/>
        </p:nvSpPr>
        <p:spPr bwMode="auto">
          <a:xfrm>
            <a:off x="685800" y="304800"/>
            <a:ext cx="7772400" cy="533400"/>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أوامر طرق عرض المستندات</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533400" y="1447800"/>
            <a:ext cx="8763000" cy="4953000"/>
          </a:xfrm>
          <a:prstGeom prst="rect">
            <a:avLst/>
          </a:prstGeom>
          <a:noFill/>
          <a:ln w="9525">
            <a:noFill/>
            <a:miter lim="800000"/>
            <a:headEnd/>
            <a:tailEnd/>
          </a:ln>
        </p:spPr>
        <p:txBody>
          <a:bodyPr/>
          <a:lstStyle/>
          <a:p>
            <a:pPr marL="342900" indent="-342900">
              <a:spcBef>
                <a:spcPct val="20000"/>
              </a:spcBef>
              <a:buFont typeface="Arial" pitchFamily="34" charset="0"/>
              <a:buNone/>
              <a:defRPr/>
            </a:pPr>
            <a:r>
              <a:rPr lang="ar-JO" sz="2800" dirty="0">
                <a:solidFill>
                  <a:srgbClr val="0E478A"/>
                </a:solidFill>
                <a:latin typeface="+mn-lt"/>
                <a:cs typeface="Arial" charset="0"/>
              </a:rPr>
              <a:t>يقدم </a:t>
            </a:r>
            <a:r>
              <a:rPr lang="ar-JO" sz="2800" dirty="0" err="1">
                <a:solidFill>
                  <a:srgbClr val="0E478A"/>
                </a:solidFill>
                <a:latin typeface="+mn-lt"/>
                <a:cs typeface="Arial" charset="0"/>
              </a:rPr>
              <a:t>لك</a:t>
            </a:r>
            <a:r>
              <a:rPr lang="ar-JO" sz="2800" dirty="0">
                <a:solidFill>
                  <a:srgbClr val="0E478A"/>
                </a:solidFill>
                <a:latin typeface="+mn-lt"/>
                <a:cs typeface="Arial" charset="0"/>
              </a:rPr>
              <a:t> هذا الجزء من </a:t>
            </a:r>
            <a:r>
              <a:rPr lang="ar-JO" sz="2800" dirty="0" err="1">
                <a:solidFill>
                  <a:srgbClr val="0E478A"/>
                </a:solidFill>
                <a:latin typeface="+mn-lt"/>
                <a:cs typeface="Arial" charset="0"/>
              </a:rPr>
              <a:t>التبويبة</a:t>
            </a:r>
            <a:r>
              <a:rPr lang="ar-JO" sz="2800" dirty="0">
                <a:solidFill>
                  <a:srgbClr val="0E478A"/>
                </a:solidFill>
                <a:latin typeface="+mn-lt"/>
                <a:cs typeface="Arial" charset="0"/>
              </a:rPr>
              <a:t> طرق مختلفة لعرض المستند.</a:t>
            </a:r>
          </a:p>
          <a:p>
            <a:pPr marL="342900" indent="-342900">
              <a:spcBef>
                <a:spcPct val="20000"/>
              </a:spcBef>
              <a:buFont typeface="Arial" pitchFamily="34" charset="0"/>
              <a:buNone/>
              <a:defRPr/>
            </a:pPr>
            <a:endParaRPr lang="ar-JO" sz="2800" dirty="0">
              <a:solidFill>
                <a:srgbClr val="0E478A"/>
              </a:solidFill>
              <a:latin typeface="+mn-lt"/>
              <a:cs typeface="Arial" charset="0"/>
            </a:endParaRPr>
          </a:p>
          <a:p>
            <a:pPr marL="342900" indent="-342900">
              <a:spcBef>
                <a:spcPct val="20000"/>
              </a:spcBef>
              <a:buFont typeface="Arial" pitchFamily="34" charset="0"/>
              <a:buNone/>
              <a:defRPr/>
            </a:pPr>
            <a:endParaRPr lang="ar-JO" sz="2800" dirty="0">
              <a:solidFill>
                <a:srgbClr val="0E478A"/>
              </a:solidFill>
              <a:latin typeface="+mn-lt"/>
              <a:cs typeface="Arial" charset="0"/>
            </a:endParaRPr>
          </a:p>
          <a:p>
            <a:pPr marL="342900" indent="-342900">
              <a:spcBef>
                <a:spcPct val="20000"/>
              </a:spcBef>
              <a:buFont typeface="Arial" pitchFamily="34" charset="0"/>
              <a:buNone/>
              <a:defRPr/>
            </a:pPr>
            <a:r>
              <a:rPr lang="ar-JO" sz="2800" dirty="0">
                <a:solidFill>
                  <a:srgbClr val="0E478A"/>
                </a:solidFill>
                <a:latin typeface="+mn-lt"/>
                <a:cs typeface="Arial" charset="0"/>
              </a:rPr>
              <a:t>كل ما عليك فعله هو النقر على طريقة العرض التي تريدها. وتشرح كل طريقة عرض نفسها بطريقة رائعة. </a:t>
            </a:r>
          </a:p>
          <a:p>
            <a:pPr marL="342900" indent="-342900">
              <a:spcBef>
                <a:spcPct val="20000"/>
              </a:spcBef>
              <a:buFont typeface="Arial" pitchFamily="34" charset="0"/>
              <a:buNone/>
              <a:defRPr/>
            </a:pPr>
            <a:r>
              <a:rPr lang="ar-JO" sz="2800" dirty="0">
                <a:solidFill>
                  <a:srgbClr val="0E478A"/>
                </a:solidFill>
                <a:latin typeface="+mn-lt"/>
                <a:cs typeface="Arial" charset="0"/>
              </a:rPr>
              <a:t>فيمكن أن ترى المستند كما سيظهر على الورقة (تخطيط الطباعة) أو القراءة في وضع ملء الشاشة أو كما ستظهر على صفحة الويب أو في صيغة المخطط التفصيلي أو في صيغة المسودة (التي ستعرض سمات اقل). وتتوفر أوامر طرق العرض أيضا في شريط المعلومات</a:t>
            </a:r>
          </a:p>
          <a:p>
            <a:pPr marL="342900" indent="-342900">
              <a:spcBef>
                <a:spcPct val="20000"/>
              </a:spcBef>
              <a:buFont typeface="Arial" pitchFamily="34" charset="0"/>
              <a:buNone/>
              <a:defRPr/>
            </a:pPr>
            <a:endParaRPr lang="ar-JO" sz="2800" dirty="0">
              <a:solidFill>
                <a:srgbClr val="0E478A"/>
              </a:solidFill>
              <a:latin typeface="+mn-lt"/>
              <a:cs typeface="Arial" charset="0"/>
            </a:endParaRPr>
          </a:p>
          <a:p>
            <a:pPr marL="342900" indent="-342900">
              <a:spcBef>
                <a:spcPct val="20000"/>
              </a:spcBef>
              <a:buFont typeface="Arial" pitchFamily="34" charset="0"/>
              <a:buNone/>
              <a:defRPr/>
            </a:pPr>
            <a:endParaRPr lang="ar-SA" sz="2800" dirty="0">
              <a:solidFill>
                <a:srgbClr val="0E478A"/>
              </a:solidFill>
              <a:latin typeface="+mn-lt"/>
              <a:cs typeface="Arial" charset="0"/>
            </a:endParaRPr>
          </a:p>
        </p:txBody>
      </p:sp>
      <p:pic>
        <p:nvPicPr>
          <p:cNvPr id="89093" name="صورة 7"/>
          <p:cNvPicPr>
            <a:picLocks noChangeAspect="1" noChangeArrowheads="1"/>
          </p:cNvPicPr>
          <p:nvPr/>
        </p:nvPicPr>
        <p:blipFill>
          <a:blip r:embed="rId2"/>
          <a:srcRect/>
          <a:stretch>
            <a:fillRect/>
          </a:stretch>
        </p:blipFill>
        <p:spPr bwMode="auto">
          <a:xfrm>
            <a:off x="3429000" y="1990725"/>
            <a:ext cx="2428875" cy="904875"/>
          </a:xfrm>
          <a:prstGeom prst="rect">
            <a:avLst/>
          </a:prstGeom>
          <a:noFill/>
          <a:ln w="9525">
            <a:noFill/>
            <a:miter lim="800000"/>
            <a:headEnd/>
            <a:tailEnd/>
          </a:ln>
        </p:spPr>
      </p:pic>
      <p:pic>
        <p:nvPicPr>
          <p:cNvPr id="89094" name="صورة 6"/>
          <p:cNvPicPr>
            <a:picLocks noChangeAspect="1" noChangeArrowheads="1"/>
          </p:cNvPicPr>
          <p:nvPr/>
        </p:nvPicPr>
        <p:blipFill>
          <a:blip r:embed="rId3"/>
          <a:srcRect/>
          <a:stretch>
            <a:fillRect/>
          </a:stretch>
        </p:blipFill>
        <p:spPr bwMode="auto">
          <a:xfrm>
            <a:off x="1524000" y="5562600"/>
            <a:ext cx="1595438" cy="495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Number Placeholder 3"/>
          <p:cNvSpPr>
            <a:spLocks noGrp="1"/>
          </p:cNvSpPr>
          <p:nvPr>
            <p:ph type="sldNum" sz="quarter" idx="10"/>
          </p:nvPr>
        </p:nvSpPr>
        <p:spPr bwMode="auto">
          <a:noFill/>
          <a:ln>
            <a:miter lim="800000"/>
            <a:headEnd/>
            <a:tailEnd/>
          </a:ln>
        </p:spPr>
        <p:txBody>
          <a:bodyPr/>
          <a:lstStyle/>
          <a:p>
            <a:fld id="{C132582F-6BF0-4700-A7B3-39DD3B6D00D8}" type="slidenum">
              <a:rPr lang="ar-SA" smtClean="0">
                <a:cs typeface="Arial" pitchFamily="34" charset="0"/>
              </a:rPr>
              <a:pPr/>
              <a:t>380</a:t>
            </a:fld>
            <a:endParaRPr lang="en-US" smtClean="0">
              <a:cs typeface="Arial" pitchFamily="34" charset="0"/>
            </a:endParaRPr>
          </a:p>
        </p:txBody>
      </p:sp>
      <p:sp>
        <p:nvSpPr>
          <p:cNvPr id="3" name="Title 1"/>
          <p:cNvSpPr txBox="1">
            <a:spLocks/>
          </p:cNvSpPr>
          <p:nvPr/>
        </p:nvSpPr>
        <p:spPr bwMode="auto">
          <a:xfrm>
            <a:off x="685800" y="152400"/>
            <a:ext cx="7772400" cy="533400"/>
          </a:xfrm>
          <a:prstGeom prst="rect">
            <a:avLst/>
          </a:prstGeom>
          <a:noFill/>
          <a:ln w="9525">
            <a:noFill/>
            <a:miter lim="800000"/>
            <a:headEnd/>
            <a:tailEnd/>
          </a:ln>
        </p:spPr>
        <p:txBody>
          <a:bodyPr anchor="ctr"/>
          <a:lstStyle/>
          <a:p>
            <a:pPr algn="ctr" fontAlgn="auto">
              <a:spcAft>
                <a:spcPts val="0"/>
              </a:spcAft>
              <a:defRPr/>
            </a:pPr>
            <a:r>
              <a:rPr lang="ar-JO" sz="2800" dirty="0">
                <a:solidFill>
                  <a:srgbClr val="81AA52"/>
                </a:solidFill>
                <a:latin typeface="+mj-lt"/>
                <a:ea typeface="+mj-ea"/>
                <a:cs typeface="Arial" charset="0"/>
              </a:rPr>
              <a:t>أوامر الإظهار</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295400" y="1524000"/>
            <a:ext cx="7162800" cy="1295400"/>
          </a:xfrm>
          <a:prstGeom prst="rect">
            <a:avLst/>
          </a:prstGeom>
          <a:noFill/>
          <a:ln w="9525">
            <a:noFill/>
            <a:miter lim="800000"/>
            <a:headEnd/>
            <a:tailEnd/>
          </a:ln>
        </p:spPr>
        <p:txBody>
          <a:bodyPr/>
          <a:lstStyle/>
          <a:p>
            <a:pPr marL="342900" indent="-342900" rtl="0">
              <a:spcBef>
                <a:spcPct val="20000"/>
              </a:spcBef>
              <a:buFont typeface="Arial" pitchFamily="34" charset="0"/>
              <a:buNone/>
              <a:defRPr/>
            </a:pPr>
            <a:r>
              <a:rPr lang="ar-JO" sz="3200" dirty="0">
                <a:solidFill>
                  <a:srgbClr val="0E478A"/>
                </a:solidFill>
                <a:latin typeface="+mn-lt"/>
                <a:cs typeface="Arial" charset="0"/>
              </a:rPr>
              <a:t>تمكنك هذه المجموعة من إضافة أو حذف العناصر التي تريدها من شاشة معالج النصوص "وورد":</a:t>
            </a:r>
          </a:p>
          <a:p>
            <a:pPr marL="342900" indent="-342900" rtl="0">
              <a:spcBef>
                <a:spcPct val="20000"/>
              </a:spcBef>
              <a:buFont typeface="Arial" pitchFamily="34" charset="0"/>
              <a:buNone/>
              <a:defRPr/>
            </a:pPr>
            <a:endParaRPr lang="en-US" sz="3200" dirty="0">
              <a:solidFill>
                <a:srgbClr val="0E478A"/>
              </a:solidFill>
              <a:latin typeface="+mn-lt"/>
            </a:endParaRPr>
          </a:p>
          <a:p>
            <a:pPr marL="342900" indent="-342900" rtl="0">
              <a:spcBef>
                <a:spcPct val="20000"/>
              </a:spcBef>
              <a:buFont typeface="Arial" pitchFamily="34" charset="0"/>
              <a:buNone/>
              <a:defRPr/>
            </a:pPr>
            <a:endParaRPr lang="ar-SA" sz="3200" dirty="0">
              <a:solidFill>
                <a:srgbClr val="0E478A"/>
              </a:solidFill>
              <a:latin typeface="+mn-lt"/>
              <a:cs typeface="Arial" charset="0"/>
            </a:endParaRPr>
          </a:p>
        </p:txBody>
      </p:sp>
      <p:pic>
        <p:nvPicPr>
          <p:cNvPr id="90117" name="صورة 5"/>
          <p:cNvPicPr>
            <a:picLocks noChangeAspect="1" noChangeArrowheads="1"/>
          </p:cNvPicPr>
          <p:nvPr/>
        </p:nvPicPr>
        <p:blipFill>
          <a:blip r:embed="rId2"/>
          <a:srcRect/>
          <a:stretch>
            <a:fillRect/>
          </a:stretch>
        </p:blipFill>
        <p:spPr bwMode="auto">
          <a:xfrm>
            <a:off x="3505200" y="2667000"/>
            <a:ext cx="1544638" cy="947738"/>
          </a:xfrm>
          <a:prstGeom prst="rect">
            <a:avLst/>
          </a:prstGeom>
          <a:noFill/>
          <a:ln w="9525">
            <a:noFill/>
            <a:miter lim="800000"/>
            <a:headEnd/>
            <a:tailEnd/>
          </a:ln>
        </p:spPr>
      </p:pic>
      <p:sp>
        <p:nvSpPr>
          <p:cNvPr id="7" name="Title 1"/>
          <p:cNvSpPr txBox="1">
            <a:spLocks/>
          </p:cNvSpPr>
          <p:nvPr/>
        </p:nvSpPr>
        <p:spPr>
          <a:xfrm>
            <a:off x="685800" y="3048000"/>
            <a:ext cx="7772400" cy="533399"/>
          </a:xfrm>
          <a:prstGeom prst="rect">
            <a:avLst/>
          </a:prstGeom>
        </p:spPr>
        <p:txBody>
          <a:bodyPr anchor="b">
            <a:normAutofit/>
            <a:scene3d>
              <a:camera prst="orthographicFront"/>
              <a:lightRig rig="soft" dir="t"/>
            </a:scene3d>
            <a:sp3d prstMaterial="softEdge">
              <a:bevelT w="25400" h="25400"/>
            </a:sp3d>
          </a:bodyPr>
          <a:lstStyle/>
          <a:p>
            <a:pPr fontAlgn="auto">
              <a:spcAft>
                <a:spcPts val="0"/>
              </a:spcAft>
              <a:defRPr/>
            </a:pPr>
            <a:r>
              <a:rPr lang="ar-JO" sz="2800" b="1" u="sng">
                <a:solidFill>
                  <a:schemeClr val="tx2"/>
                </a:solidFill>
                <a:effectLst>
                  <a:outerShdw blurRad="31750" dist="25400" dir="5400000" algn="tl" rotWithShape="0">
                    <a:srgbClr val="000000">
                      <a:alpha val="25000"/>
                    </a:srgbClr>
                  </a:outerShdw>
                </a:effectLst>
                <a:latin typeface="+mj-lt"/>
                <a:ea typeface="+mj-ea"/>
                <a:cs typeface="+mj-cs"/>
              </a:rPr>
              <a:t>أوامر التكبير/التصغير</a:t>
            </a:r>
            <a:endParaRPr lang="ar-SA" sz="2800" b="1" u="sng" dirty="0">
              <a:solidFill>
                <a:schemeClr val="tx2"/>
              </a:solidFill>
              <a:effectLst>
                <a:outerShdw blurRad="31750" dist="25400" dir="5400000" algn="tl" rotWithShape="0">
                  <a:srgbClr val="000000">
                    <a:alpha val="25000"/>
                  </a:srgbClr>
                </a:outerShdw>
              </a:effectLst>
              <a:latin typeface="+mj-lt"/>
              <a:ea typeface="+mj-ea"/>
              <a:cs typeface="+mj-cs"/>
            </a:endParaRPr>
          </a:p>
        </p:txBody>
      </p:sp>
      <p:sp>
        <p:nvSpPr>
          <p:cNvPr id="90119" name="Subtitle 2"/>
          <p:cNvSpPr txBox="1">
            <a:spLocks/>
          </p:cNvSpPr>
          <p:nvPr/>
        </p:nvSpPr>
        <p:spPr bwMode="auto">
          <a:xfrm>
            <a:off x="609600" y="3657600"/>
            <a:ext cx="7772400" cy="2133600"/>
          </a:xfrm>
          <a:prstGeom prst="rect">
            <a:avLst/>
          </a:prstGeom>
          <a:noFill/>
          <a:ln w="9525">
            <a:noFill/>
            <a:miter lim="800000"/>
            <a:headEnd/>
            <a:tailEnd/>
          </a:ln>
        </p:spPr>
        <p:txBody>
          <a:bodyPr lIns="45720" rIns="45720"/>
          <a:lstStyle/>
          <a:p>
            <a:pPr>
              <a:spcBef>
                <a:spcPts val="400"/>
              </a:spcBef>
              <a:buClr>
                <a:schemeClr val="accent1"/>
              </a:buClr>
              <a:buSzPct val="68000"/>
              <a:buFont typeface="Wingdings 3" pitchFamily="18" charset="2"/>
              <a:buNone/>
            </a:pPr>
            <a:r>
              <a:rPr lang="ar-JO" sz="2700">
                <a:solidFill>
                  <a:schemeClr val="tx2"/>
                </a:solidFill>
                <a:latin typeface="Lucida Sans Unicode" pitchFamily="34" charset="0"/>
              </a:rPr>
              <a:t>تمكننا مجموعتنا التالية من تكبير وتصغير الصفحة</a:t>
            </a:r>
          </a:p>
          <a:p>
            <a:pPr>
              <a:spcBef>
                <a:spcPts val="400"/>
              </a:spcBef>
              <a:buClr>
                <a:schemeClr val="accent1"/>
              </a:buClr>
              <a:buSzPct val="68000"/>
              <a:buFont typeface="Wingdings 3" pitchFamily="18" charset="2"/>
              <a:buNone/>
            </a:pPr>
            <a:endParaRPr lang="ar-SA" sz="2700">
              <a:solidFill>
                <a:schemeClr val="tx2"/>
              </a:solidFill>
              <a:latin typeface="Lucida Sans Unicode" pitchFamily="34" charset="0"/>
            </a:endParaRPr>
          </a:p>
        </p:txBody>
      </p:sp>
      <p:pic>
        <p:nvPicPr>
          <p:cNvPr id="90120" name="صورة 4"/>
          <p:cNvPicPr>
            <a:picLocks noChangeAspect="1" noChangeArrowheads="1"/>
          </p:cNvPicPr>
          <p:nvPr/>
        </p:nvPicPr>
        <p:blipFill>
          <a:blip r:embed="rId3"/>
          <a:srcRect/>
          <a:stretch>
            <a:fillRect/>
          </a:stretch>
        </p:blipFill>
        <p:spPr bwMode="auto">
          <a:xfrm>
            <a:off x="4038600" y="4572000"/>
            <a:ext cx="2181225" cy="1076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3"/>
          <p:cNvSpPr>
            <a:spLocks noGrp="1"/>
          </p:cNvSpPr>
          <p:nvPr>
            <p:ph type="sldNum" sz="quarter" idx="10"/>
          </p:nvPr>
        </p:nvSpPr>
        <p:spPr bwMode="auto">
          <a:noFill/>
          <a:ln>
            <a:miter lim="800000"/>
            <a:headEnd/>
            <a:tailEnd/>
          </a:ln>
        </p:spPr>
        <p:txBody>
          <a:bodyPr/>
          <a:lstStyle/>
          <a:p>
            <a:fld id="{9BB6ADBC-8541-4230-97E9-F716BD92169B}" type="slidenum">
              <a:rPr lang="ar-SA" smtClean="0">
                <a:cs typeface="Arial" pitchFamily="34" charset="0"/>
              </a:rPr>
              <a:pPr/>
              <a:t>381</a:t>
            </a:fld>
            <a:endParaRPr lang="en-US" smtClean="0">
              <a:cs typeface="Arial" pitchFamily="34" charset="0"/>
            </a:endParaRPr>
          </a:p>
        </p:txBody>
      </p:sp>
      <p:sp>
        <p:nvSpPr>
          <p:cNvPr id="3" name="Title 1"/>
          <p:cNvSpPr txBox="1">
            <a:spLocks/>
          </p:cNvSpPr>
          <p:nvPr/>
        </p:nvSpPr>
        <p:spPr bwMode="auto">
          <a:xfrm>
            <a:off x="685800" y="152400"/>
            <a:ext cx="7772400" cy="611188"/>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أوامر النافذة</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762000" y="1676400"/>
            <a:ext cx="7772400" cy="3810000"/>
          </a:xfrm>
          <a:prstGeom prst="rect">
            <a:avLst/>
          </a:prstGeom>
          <a:noFill/>
          <a:ln w="9525">
            <a:noFill/>
            <a:miter lim="800000"/>
            <a:headEnd/>
            <a:tailEnd/>
          </a:ln>
        </p:spPr>
        <p:txBody>
          <a:bodyPr/>
          <a:lstStyle/>
          <a:p>
            <a:pPr marL="342900" indent="-342900" rtl="0">
              <a:spcBef>
                <a:spcPct val="20000"/>
              </a:spcBef>
              <a:buFont typeface="Arial" pitchFamily="34" charset="0"/>
              <a:buNone/>
              <a:defRPr/>
            </a:pPr>
            <a:r>
              <a:rPr lang="ar-JO" sz="3200" dirty="0">
                <a:solidFill>
                  <a:srgbClr val="0E478A"/>
                </a:solidFill>
                <a:latin typeface="+mn-lt"/>
                <a:cs typeface="Arial" charset="0"/>
              </a:rPr>
              <a:t>يتحكم هذا الجزء من </a:t>
            </a:r>
            <a:r>
              <a:rPr lang="ar-JO" sz="3200" dirty="0" err="1">
                <a:solidFill>
                  <a:srgbClr val="0E478A"/>
                </a:solidFill>
                <a:latin typeface="+mn-lt"/>
                <a:cs typeface="Arial" charset="0"/>
              </a:rPr>
              <a:t>تبويبة</a:t>
            </a:r>
            <a:r>
              <a:rPr lang="ar-JO" sz="3200" dirty="0">
                <a:solidFill>
                  <a:srgbClr val="0E478A"/>
                </a:solidFill>
                <a:latin typeface="+mn-lt"/>
                <a:cs typeface="Arial" charset="0"/>
              </a:rPr>
              <a:t> العرض في كيفية ترتيب الإطارات:</a:t>
            </a:r>
            <a:endParaRPr lang="en-US" sz="3200" dirty="0">
              <a:solidFill>
                <a:srgbClr val="0E478A"/>
              </a:solidFill>
              <a:latin typeface="+mn-lt"/>
            </a:endParaRPr>
          </a:p>
          <a:p>
            <a:pPr marL="342900" indent="-342900" rtl="0">
              <a:spcBef>
                <a:spcPct val="20000"/>
              </a:spcBef>
              <a:buFont typeface="Arial" pitchFamily="34" charset="0"/>
              <a:buNone/>
              <a:defRPr/>
            </a:pPr>
            <a:endParaRPr lang="ar-SA" sz="3200" dirty="0">
              <a:solidFill>
                <a:srgbClr val="0E478A"/>
              </a:solidFill>
              <a:latin typeface="+mn-lt"/>
              <a:cs typeface="Arial" charset="0"/>
            </a:endParaRPr>
          </a:p>
        </p:txBody>
      </p:sp>
      <p:pic>
        <p:nvPicPr>
          <p:cNvPr id="91141" name="صورة 2"/>
          <p:cNvPicPr>
            <a:picLocks noChangeAspect="1" noChangeArrowheads="1"/>
          </p:cNvPicPr>
          <p:nvPr/>
        </p:nvPicPr>
        <p:blipFill>
          <a:blip r:embed="rId2"/>
          <a:srcRect/>
          <a:stretch>
            <a:fillRect/>
          </a:stretch>
        </p:blipFill>
        <p:spPr bwMode="auto">
          <a:xfrm>
            <a:off x="2819400" y="3124200"/>
            <a:ext cx="3400425" cy="91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3"/>
          <p:cNvSpPr>
            <a:spLocks noGrp="1"/>
          </p:cNvSpPr>
          <p:nvPr>
            <p:ph type="sldNum" sz="quarter" idx="10"/>
          </p:nvPr>
        </p:nvSpPr>
        <p:spPr bwMode="auto">
          <a:noFill/>
          <a:ln>
            <a:miter lim="800000"/>
            <a:headEnd/>
            <a:tailEnd/>
          </a:ln>
        </p:spPr>
        <p:txBody>
          <a:bodyPr/>
          <a:lstStyle/>
          <a:p>
            <a:fld id="{1ACF57F1-4DD8-4795-8F67-A4AA12717B62}" type="slidenum">
              <a:rPr lang="ar-SA" smtClean="0">
                <a:cs typeface="Arial" pitchFamily="34" charset="0"/>
              </a:rPr>
              <a:pPr/>
              <a:t>382</a:t>
            </a:fld>
            <a:endParaRPr lang="en-US" smtClean="0">
              <a:cs typeface="Arial" pitchFamily="34" charset="0"/>
            </a:endParaRPr>
          </a:p>
        </p:txBody>
      </p:sp>
      <p:sp>
        <p:nvSpPr>
          <p:cNvPr id="3" name="Title 1"/>
          <p:cNvSpPr txBox="1">
            <a:spLocks/>
          </p:cNvSpPr>
          <p:nvPr/>
        </p:nvSpPr>
        <p:spPr bwMode="auto">
          <a:xfrm>
            <a:off x="685800" y="228600"/>
            <a:ext cx="7772400" cy="687388"/>
          </a:xfrm>
          <a:prstGeom prst="rect">
            <a:avLst/>
          </a:prstGeom>
          <a:noFill/>
          <a:ln w="9525">
            <a:noFill/>
            <a:miter lim="800000"/>
            <a:headEnd/>
            <a:tailEnd/>
          </a:ln>
        </p:spPr>
        <p:txBody>
          <a:bodyPr anchor="ctr"/>
          <a:lstStyle/>
          <a:p>
            <a:pPr algn="ctr" fontAlgn="auto">
              <a:spcAft>
                <a:spcPts val="0"/>
              </a:spcAft>
              <a:defRPr/>
            </a:pPr>
            <a:r>
              <a:rPr lang="ar-JO" sz="4400" dirty="0" err="1">
                <a:solidFill>
                  <a:srgbClr val="81AA52"/>
                </a:solidFill>
                <a:latin typeface="+mj-lt"/>
                <a:ea typeface="+mj-ea"/>
                <a:cs typeface="Arial" charset="0"/>
              </a:rPr>
              <a:t>تبويبة</a:t>
            </a:r>
            <a:r>
              <a:rPr lang="ar-JO" sz="4400" dirty="0">
                <a:solidFill>
                  <a:srgbClr val="81AA52"/>
                </a:solidFill>
                <a:latin typeface="+mj-lt"/>
                <a:ea typeface="+mj-ea"/>
                <a:cs typeface="Arial" charset="0"/>
              </a:rPr>
              <a:t> تخطيط الصفحة</a:t>
            </a:r>
            <a:endParaRPr lang="ar-SA" sz="4400" dirty="0">
              <a:solidFill>
                <a:srgbClr val="81AA52"/>
              </a:solidFill>
              <a:latin typeface="+mj-lt"/>
              <a:ea typeface="+mj-ea"/>
              <a:cs typeface="Arial" charset="0"/>
            </a:endParaRPr>
          </a:p>
        </p:txBody>
      </p:sp>
      <p:sp>
        <p:nvSpPr>
          <p:cNvPr id="5" name="Subtitle 2"/>
          <p:cNvSpPr txBox="1">
            <a:spLocks/>
          </p:cNvSpPr>
          <p:nvPr/>
        </p:nvSpPr>
        <p:spPr bwMode="auto">
          <a:xfrm>
            <a:off x="1219200" y="1447800"/>
            <a:ext cx="7543800" cy="4876800"/>
          </a:xfrm>
          <a:prstGeom prst="rect">
            <a:avLst/>
          </a:prstGeom>
          <a:noFill/>
          <a:ln w="9525">
            <a:noFill/>
            <a:miter lim="800000"/>
            <a:headEnd/>
            <a:tailEnd/>
          </a:ln>
        </p:spPr>
        <p:txBody>
          <a:bodyPr/>
          <a:lstStyle/>
          <a:p>
            <a:pPr marL="342900" indent="-342900" algn="ctr">
              <a:spcBef>
                <a:spcPct val="20000"/>
              </a:spcBef>
              <a:buFont typeface="Arial" pitchFamily="34" charset="0"/>
              <a:buNone/>
              <a:defRPr/>
            </a:pPr>
            <a:r>
              <a:rPr lang="ar-JO" sz="3200" dirty="0">
                <a:solidFill>
                  <a:srgbClr val="0E478A"/>
                </a:solidFill>
                <a:latin typeface="+mn-lt"/>
                <a:cs typeface="Arial" charset="0"/>
              </a:rPr>
              <a:t>في هذا الجزء الأخير، لقد مررنا على أساسيات واجهة معالج النصوص "وورد" وناقشنا ثلاث </a:t>
            </a:r>
            <a:r>
              <a:rPr lang="ar-JO" sz="3200" dirty="0" err="1">
                <a:solidFill>
                  <a:srgbClr val="0E478A"/>
                </a:solidFill>
                <a:latin typeface="+mn-lt"/>
                <a:cs typeface="Arial" charset="0"/>
              </a:rPr>
              <a:t>تبويبات</a:t>
            </a:r>
            <a:r>
              <a:rPr lang="ar-JO" sz="3200" dirty="0">
                <a:solidFill>
                  <a:srgbClr val="0E478A"/>
                </a:solidFill>
                <a:latin typeface="+mn-lt"/>
                <a:cs typeface="Arial" charset="0"/>
              </a:rPr>
              <a:t> ستستخدمها على الأرجح في أغلب الأحيان. أما في هذا الجزء سنتعرف على </a:t>
            </a:r>
            <a:r>
              <a:rPr lang="ar-JO" sz="3200" dirty="0" err="1">
                <a:solidFill>
                  <a:srgbClr val="0E478A"/>
                </a:solidFill>
                <a:latin typeface="+mn-lt"/>
                <a:cs typeface="Arial" charset="0"/>
              </a:rPr>
              <a:t>التبويبات</a:t>
            </a:r>
            <a:r>
              <a:rPr lang="ar-JO" sz="3200" dirty="0">
                <a:solidFill>
                  <a:srgbClr val="0E478A"/>
                </a:solidFill>
                <a:latin typeface="+mn-lt"/>
                <a:cs typeface="Arial" charset="0"/>
              </a:rPr>
              <a:t> الأخرى ومعرفة ما هي الأوامر التي تقدمها  بدءا </a:t>
            </a:r>
            <a:r>
              <a:rPr lang="ar-JO" sz="3200" dirty="0" err="1">
                <a:solidFill>
                  <a:srgbClr val="0E478A"/>
                </a:solidFill>
                <a:latin typeface="+mn-lt"/>
                <a:cs typeface="Arial" charset="0"/>
              </a:rPr>
              <a:t>بتبويبة</a:t>
            </a:r>
            <a:r>
              <a:rPr lang="ar-JO" sz="3200" dirty="0">
                <a:solidFill>
                  <a:srgbClr val="0E478A"/>
                </a:solidFill>
                <a:latin typeface="+mn-lt"/>
                <a:cs typeface="Arial" charset="0"/>
              </a:rPr>
              <a:t> تخطيط الصفحة.</a:t>
            </a:r>
            <a:endParaRPr lang="ar-SA" sz="3200" dirty="0">
              <a:solidFill>
                <a:srgbClr val="0E478A"/>
              </a:solidFill>
              <a:latin typeface="+mn-lt"/>
              <a:cs typeface="Arial" charset="0"/>
            </a:endParaRPr>
          </a:p>
        </p:txBody>
      </p:sp>
      <p:pic>
        <p:nvPicPr>
          <p:cNvPr id="92165" name="Picture 3"/>
          <p:cNvPicPr>
            <a:picLocks noChangeAspect="1" noChangeArrowheads="1"/>
          </p:cNvPicPr>
          <p:nvPr/>
        </p:nvPicPr>
        <p:blipFill>
          <a:blip r:embed="rId2"/>
          <a:srcRect/>
          <a:stretch>
            <a:fillRect/>
          </a:stretch>
        </p:blipFill>
        <p:spPr bwMode="auto">
          <a:xfrm>
            <a:off x="1371600" y="4724400"/>
            <a:ext cx="640080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3"/>
          <p:cNvSpPr>
            <a:spLocks noGrp="1"/>
          </p:cNvSpPr>
          <p:nvPr>
            <p:ph type="sldNum" sz="quarter" idx="10"/>
          </p:nvPr>
        </p:nvSpPr>
        <p:spPr bwMode="auto">
          <a:noFill/>
          <a:ln>
            <a:miter lim="800000"/>
            <a:headEnd/>
            <a:tailEnd/>
          </a:ln>
        </p:spPr>
        <p:txBody>
          <a:bodyPr/>
          <a:lstStyle/>
          <a:p>
            <a:fld id="{9EEA9DFF-90A5-4C71-A1E5-65FFB2814708}" type="slidenum">
              <a:rPr lang="ar-SA" smtClean="0">
                <a:cs typeface="Arial" pitchFamily="34" charset="0"/>
              </a:rPr>
              <a:pPr/>
              <a:t>383</a:t>
            </a:fld>
            <a:endParaRPr lang="en-US" smtClean="0">
              <a:cs typeface="Arial" pitchFamily="34" charset="0"/>
            </a:endParaRPr>
          </a:p>
        </p:txBody>
      </p:sp>
      <p:sp>
        <p:nvSpPr>
          <p:cNvPr id="3" name="Title 1"/>
          <p:cNvSpPr txBox="1">
            <a:spLocks/>
          </p:cNvSpPr>
          <p:nvPr/>
        </p:nvSpPr>
        <p:spPr bwMode="auto">
          <a:xfrm>
            <a:off x="685800" y="152400"/>
            <a:ext cx="7772400" cy="534988"/>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أوامر النسق</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143000" y="1447800"/>
            <a:ext cx="8382000" cy="1828800"/>
          </a:xfrm>
          <a:prstGeom prst="rect">
            <a:avLst/>
          </a:prstGeom>
          <a:noFill/>
          <a:ln w="9525">
            <a:noFill/>
            <a:miter lim="800000"/>
            <a:headEnd/>
            <a:tailEnd/>
          </a:ln>
        </p:spPr>
        <p:txBody>
          <a:bodyPr/>
          <a:lstStyle/>
          <a:p>
            <a:pPr marL="342900" indent="-342900" algn="ctr">
              <a:spcBef>
                <a:spcPct val="20000"/>
              </a:spcBef>
              <a:buFont typeface="Arial" pitchFamily="34" charset="0"/>
              <a:buNone/>
              <a:defRPr/>
            </a:pPr>
            <a:r>
              <a:rPr lang="ar-JO" sz="3200" dirty="0">
                <a:solidFill>
                  <a:srgbClr val="0E478A"/>
                </a:solidFill>
                <a:latin typeface="+mn-lt"/>
                <a:cs typeface="Arial" charset="0"/>
              </a:rPr>
              <a:t>لقد تم تنسيق لون الخلفيات من قبل بالإضافة إلى مخططات الخط التي يمكنك أن تطبقها على جميع أجزاء المستند. ستمكنك مجموعة تخطيط الصفحة من اختيار خلفية شاملة للمستند أو اختيار لون أو نوع خط بالإضافة إلى تأثيرات الخلفية المنفصلة:</a:t>
            </a:r>
          </a:p>
          <a:p>
            <a:pPr marL="342900" indent="-342900" algn="ctr">
              <a:spcBef>
                <a:spcPct val="20000"/>
              </a:spcBef>
              <a:buFont typeface="Arial" pitchFamily="34" charset="0"/>
              <a:buNone/>
              <a:defRPr/>
            </a:pPr>
            <a:endParaRPr lang="ar-SA" sz="3200" dirty="0">
              <a:solidFill>
                <a:srgbClr val="0E478A"/>
              </a:solidFill>
              <a:latin typeface="+mn-lt"/>
              <a:cs typeface="Arial" charset="0"/>
            </a:endParaRPr>
          </a:p>
        </p:txBody>
      </p:sp>
      <p:pic>
        <p:nvPicPr>
          <p:cNvPr id="93189" name="Picture 3"/>
          <p:cNvPicPr>
            <a:picLocks noChangeAspect="1" noChangeArrowheads="1"/>
          </p:cNvPicPr>
          <p:nvPr/>
        </p:nvPicPr>
        <p:blipFill>
          <a:blip r:embed="rId2"/>
          <a:srcRect/>
          <a:stretch>
            <a:fillRect/>
          </a:stretch>
        </p:blipFill>
        <p:spPr bwMode="auto">
          <a:xfrm>
            <a:off x="2514600" y="3581400"/>
            <a:ext cx="1443038" cy="838200"/>
          </a:xfrm>
          <a:prstGeom prst="rect">
            <a:avLst/>
          </a:prstGeom>
          <a:noFill/>
          <a:ln w="9525">
            <a:noFill/>
            <a:miter lim="800000"/>
            <a:headEnd/>
            <a:tailEnd/>
          </a:ln>
        </p:spPr>
      </p:pic>
      <p:sp>
        <p:nvSpPr>
          <p:cNvPr id="7" name="Title 1"/>
          <p:cNvSpPr txBox="1">
            <a:spLocks/>
          </p:cNvSpPr>
          <p:nvPr/>
        </p:nvSpPr>
        <p:spPr>
          <a:xfrm>
            <a:off x="838200" y="3886200"/>
            <a:ext cx="7772400" cy="609601"/>
          </a:xfrm>
          <a:prstGeom prst="rect">
            <a:avLst/>
          </a:prstGeom>
        </p:spPr>
        <p:txBody>
          <a:bodyPr anchor="b">
            <a:scene3d>
              <a:camera prst="orthographicFront"/>
              <a:lightRig rig="soft" dir="t"/>
            </a:scene3d>
            <a:sp3d prstMaterial="softEdge">
              <a:bevelT w="25400" h="25400"/>
            </a:sp3d>
          </a:bodyPr>
          <a:lstStyle/>
          <a:p>
            <a:pPr fontAlgn="auto">
              <a:spcAft>
                <a:spcPts val="0"/>
              </a:spcAft>
              <a:defRPr/>
            </a:pPr>
            <a:r>
              <a:rPr lang="ar-SA" sz="2800" b="1" u="sng" dirty="0">
                <a:solidFill>
                  <a:schemeClr val="tx2"/>
                </a:solidFill>
                <a:effectLst>
                  <a:outerShdw blurRad="31750" dist="25400" dir="5400000" algn="tl" rotWithShape="0">
                    <a:srgbClr val="000000">
                      <a:alpha val="25000"/>
                    </a:srgbClr>
                  </a:outerShdw>
                </a:effectLst>
                <a:latin typeface="+mj-lt"/>
                <a:ea typeface="+mj-ea"/>
                <a:cs typeface="+mj-cs"/>
              </a:rPr>
              <a:t>أوامر إعداد الصفحة</a:t>
            </a:r>
          </a:p>
        </p:txBody>
      </p:sp>
      <p:sp>
        <p:nvSpPr>
          <p:cNvPr id="93191" name="Subtitle 2"/>
          <p:cNvSpPr txBox="1">
            <a:spLocks/>
          </p:cNvSpPr>
          <p:nvPr/>
        </p:nvSpPr>
        <p:spPr bwMode="auto">
          <a:xfrm>
            <a:off x="685800" y="4495800"/>
            <a:ext cx="7772400" cy="1200150"/>
          </a:xfrm>
          <a:prstGeom prst="rect">
            <a:avLst/>
          </a:prstGeom>
          <a:noFill/>
          <a:ln w="9525">
            <a:noFill/>
            <a:miter lim="800000"/>
            <a:headEnd/>
            <a:tailEnd/>
          </a:ln>
        </p:spPr>
        <p:txBody>
          <a:bodyPr lIns="45720" rIns="45720"/>
          <a:lstStyle/>
          <a:p>
            <a:pPr>
              <a:spcBef>
                <a:spcPts val="400"/>
              </a:spcBef>
              <a:buClr>
                <a:schemeClr val="accent1"/>
              </a:buClr>
              <a:buSzPct val="68000"/>
              <a:buFont typeface="Wingdings 3" pitchFamily="18" charset="2"/>
              <a:buNone/>
            </a:pPr>
            <a:r>
              <a:rPr lang="ar-JO" sz="2700">
                <a:solidFill>
                  <a:schemeClr val="tx2"/>
                </a:solidFill>
                <a:latin typeface="Lucida Sans Unicode" pitchFamily="34" charset="0"/>
              </a:rPr>
              <a:t>ستمكنك هذه المجموعة من التحكم بالجوانب المادية للصفحة:</a:t>
            </a:r>
            <a:endParaRPr lang="en-US" sz="2700">
              <a:solidFill>
                <a:schemeClr val="tx2"/>
              </a:solidFill>
              <a:latin typeface="Lucida Sans Unicode" pitchFamily="34" charset="0"/>
            </a:endParaRPr>
          </a:p>
          <a:p>
            <a:pPr>
              <a:spcBef>
                <a:spcPts val="400"/>
              </a:spcBef>
              <a:buClr>
                <a:schemeClr val="accent1"/>
              </a:buClr>
              <a:buSzPct val="68000"/>
              <a:buFont typeface="Wingdings 3" pitchFamily="18" charset="2"/>
              <a:buNone/>
            </a:pPr>
            <a:endParaRPr lang="ar-SA" sz="2700">
              <a:solidFill>
                <a:schemeClr val="tx2"/>
              </a:solidFill>
              <a:latin typeface="Lucida Sans Unicode" pitchFamily="34" charset="0"/>
            </a:endParaRPr>
          </a:p>
        </p:txBody>
      </p:sp>
      <p:pic>
        <p:nvPicPr>
          <p:cNvPr id="93192" name="Picture 6"/>
          <p:cNvPicPr>
            <a:picLocks noChangeAspect="1" noChangeArrowheads="1"/>
          </p:cNvPicPr>
          <p:nvPr/>
        </p:nvPicPr>
        <p:blipFill>
          <a:blip r:embed="rId3"/>
          <a:srcRect/>
          <a:stretch>
            <a:fillRect/>
          </a:stretch>
        </p:blipFill>
        <p:spPr bwMode="auto">
          <a:xfrm>
            <a:off x="3124200" y="5029200"/>
            <a:ext cx="2835275" cy="1006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Number Placeholder 3"/>
          <p:cNvSpPr>
            <a:spLocks noGrp="1"/>
          </p:cNvSpPr>
          <p:nvPr>
            <p:ph type="sldNum" sz="quarter" idx="10"/>
          </p:nvPr>
        </p:nvSpPr>
        <p:spPr bwMode="auto">
          <a:noFill/>
          <a:ln>
            <a:miter lim="800000"/>
            <a:headEnd/>
            <a:tailEnd/>
          </a:ln>
        </p:spPr>
        <p:txBody>
          <a:bodyPr/>
          <a:lstStyle/>
          <a:p>
            <a:fld id="{1E4FCEE8-3491-4282-87AA-5DDC969CED5B}" type="slidenum">
              <a:rPr lang="ar-SA" smtClean="0">
                <a:cs typeface="Arial" pitchFamily="34" charset="0"/>
              </a:rPr>
              <a:pPr/>
              <a:t>384</a:t>
            </a:fld>
            <a:endParaRPr lang="en-US" smtClean="0">
              <a:cs typeface="Arial" pitchFamily="34" charset="0"/>
            </a:endParaRPr>
          </a:p>
        </p:txBody>
      </p:sp>
      <p:sp>
        <p:nvSpPr>
          <p:cNvPr id="3" name="Title 1"/>
          <p:cNvSpPr txBox="1">
            <a:spLocks/>
          </p:cNvSpPr>
          <p:nvPr/>
        </p:nvSpPr>
        <p:spPr bwMode="auto">
          <a:xfrm>
            <a:off x="685800" y="152400"/>
            <a:ext cx="7772400" cy="763588"/>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أوامر خلفية الصفحة </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1066800" y="1600200"/>
            <a:ext cx="7772400" cy="4876800"/>
          </a:xfrm>
          <a:prstGeom prst="rect">
            <a:avLst/>
          </a:prstGeom>
          <a:noFill/>
          <a:ln w="9525">
            <a:noFill/>
            <a:miter lim="800000"/>
            <a:headEnd/>
            <a:tailEnd/>
          </a:ln>
        </p:spPr>
        <p:txBody>
          <a:bodyPr/>
          <a:lstStyle/>
          <a:p>
            <a:pPr marL="342900" indent="-342900" algn="ctr">
              <a:spcBef>
                <a:spcPct val="20000"/>
              </a:spcBef>
              <a:buFont typeface="Arial" pitchFamily="34" charset="0"/>
              <a:buNone/>
              <a:defRPr/>
            </a:pPr>
            <a:r>
              <a:rPr lang="ar-JO" sz="3200" dirty="0">
                <a:solidFill>
                  <a:srgbClr val="0E478A"/>
                </a:solidFill>
                <a:latin typeface="+mn-lt"/>
                <a:cs typeface="Arial" charset="0"/>
              </a:rPr>
              <a:t>تتحكم هذه المجموعة بما يجري في الصفحة خلف النص.</a:t>
            </a:r>
          </a:p>
          <a:p>
            <a:pPr marL="342900" indent="-342900" algn="ctr">
              <a:spcBef>
                <a:spcPct val="20000"/>
              </a:spcBef>
              <a:buFont typeface="Arial" pitchFamily="34" charset="0"/>
              <a:buNone/>
              <a:defRPr/>
            </a:pPr>
            <a:endParaRPr lang="ar-JO" sz="3200" dirty="0">
              <a:solidFill>
                <a:srgbClr val="0E478A"/>
              </a:solidFill>
              <a:latin typeface="+mn-lt"/>
              <a:cs typeface="Arial" charset="0"/>
            </a:endParaRPr>
          </a:p>
          <a:p>
            <a:pPr marL="342900" indent="-342900" algn="ctr">
              <a:spcBef>
                <a:spcPct val="20000"/>
              </a:spcBef>
              <a:buFont typeface="Arial" pitchFamily="34" charset="0"/>
              <a:buNone/>
              <a:defRPr/>
            </a:pPr>
            <a:r>
              <a:rPr lang="ar-JO" sz="3200" dirty="0">
                <a:solidFill>
                  <a:srgbClr val="0E478A"/>
                </a:solidFill>
                <a:latin typeface="+mn-lt"/>
                <a:cs typeface="Arial" charset="0"/>
              </a:rPr>
              <a:t>يمكنك أن تختار علامة مائية أو لون الصفحة أو حدود الصفحة. </a:t>
            </a:r>
          </a:p>
          <a:p>
            <a:pPr marL="342900" indent="-342900" algn="ctr">
              <a:spcBef>
                <a:spcPct val="20000"/>
              </a:spcBef>
              <a:buFont typeface="Arial" pitchFamily="34" charset="0"/>
              <a:buNone/>
              <a:defRPr/>
            </a:pPr>
            <a:endParaRPr lang="ar-SA" sz="3200" dirty="0">
              <a:solidFill>
                <a:srgbClr val="0E478A"/>
              </a:solidFill>
              <a:latin typeface="+mn-lt"/>
              <a:cs typeface="Arial" charset="0"/>
            </a:endParaRPr>
          </a:p>
        </p:txBody>
      </p:sp>
      <p:pic>
        <p:nvPicPr>
          <p:cNvPr id="94213" name="Picture 3"/>
          <p:cNvPicPr>
            <a:picLocks noChangeAspect="1" noChangeArrowheads="1"/>
          </p:cNvPicPr>
          <p:nvPr/>
        </p:nvPicPr>
        <p:blipFill>
          <a:blip r:embed="rId2"/>
          <a:srcRect/>
          <a:stretch>
            <a:fillRect/>
          </a:stretch>
        </p:blipFill>
        <p:spPr bwMode="auto">
          <a:xfrm>
            <a:off x="2209800" y="4724400"/>
            <a:ext cx="1797050" cy="91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3"/>
          <p:cNvSpPr>
            <a:spLocks noGrp="1"/>
          </p:cNvSpPr>
          <p:nvPr>
            <p:ph type="sldNum" sz="quarter" idx="10"/>
          </p:nvPr>
        </p:nvSpPr>
        <p:spPr bwMode="auto">
          <a:noFill/>
          <a:ln>
            <a:miter lim="800000"/>
            <a:headEnd/>
            <a:tailEnd/>
          </a:ln>
        </p:spPr>
        <p:txBody>
          <a:bodyPr/>
          <a:lstStyle/>
          <a:p>
            <a:fld id="{9FE18E48-C761-4A52-98B0-44EB39852E7B}" type="slidenum">
              <a:rPr lang="ar-SA" smtClean="0">
                <a:cs typeface="Arial" pitchFamily="34" charset="0"/>
              </a:rPr>
              <a:pPr/>
              <a:t>385</a:t>
            </a:fld>
            <a:endParaRPr lang="en-US" smtClean="0">
              <a:cs typeface="Arial" pitchFamily="34" charset="0"/>
            </a:endParaRPr>
          </a:p>
        </p:txBody>
      </p:sp>
      <p:sp>
        <p:nvSpPr>
          <p:cNvPr id="3" name="Title 1"/>
          <p:cNvSpPr txBox="1">
            <a:spLocks/>
          </p:cNvSpPr>
          <p:nvPr/>
        </p:nvSpPr>
        <p:spPr bwMode="auto">
          <a:xfrm>
            <a:off x="685800" y="381000"/>
            <a:ext cx="7772400" cy="609600"/>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أوامر الفقرة</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838200" y="1371600"/>
            <a:ext cx="7543800" cy="4267200"/>
          </a:xfrm>
          <a:prstGeom prst="rect">
            <a:avLst/>
          </a:prstGeom>
          <a:noFill/>
          <a:ln w="9525">
            <a:noFill/>
            <a:miter lim="800000"/>
            <a:headEnd/>
            <a:tailEnd/>
          </a:ln>
        </p:spPr>
        <p:txBody>
          <a:bodyPr/>
          <a:lstStyle/>
          <a:p>
            <a:pPr marL="342900" indent="-342900" algn="ctr">
              <a:spcBef>
                <a:spcPct val="20000"/>
              </a:spcBef>
              <a:buFont typeface="Arial" pitchFamily="34" charset="0"/>
              <a:buNone/>
              <a:defRPr/>
            </a:pPr>
            <a:r>
              <a:rPr lang="ar-JO" sz="3200" dirty="0">
                <a:solidFill>
                  <a:srgbClr val="0E478A"/>
                </a:solidFill>
                <a:latin typeface="+mn-lt"/>
                <a:cs typeface="Arial" charset="0"/>
              </a:rPr>
              <a:t>تشبه هذه المجموعة مجموعة الفقرة الموجودة في </a:t>
            </a:r>
            <a:r>
              <a:rPr lang="ar-JO" sz="3200" dirty="0" err="1">
                <a:solidFill>
                  <a:srgbClr val="0E478A"/>
                </a:solidFill>
                <a:latin typeface="+mn-lt"/>
                <a:cs typeface="Arial" charset="0"/>
              </a:rPr>
              <a:t>تبويبة</a:t>
            </a:r>
            <a:r>
              <a:rPr lang="ar-JO" sz="3200" dirty="0">
                <a:solidFill>
                  <a:srgbClr val="0E478A"/>
                </a:solidFill>
                <a:latin typeface="+mn-lt"/>
                <a:cs typeface="Arial" charset="0"/>
              </a:rPr>
              <a:t> الصفحة الرئيسية إلا أنها تحتوي على خيارات اقل.</a:t>
            </a:r>
          </a:p>
          <a:p>
            <a:pPr marL="342900" indent="-342900" algn="ctr">
              <a:spcBef>
                <a:spcPct val="20000"/>
              </a:spcBef>
              <a:buFont typeface="Arial" pitchFamily="34" charset="0"/>
              <a:buNone/>
              <a:defRPr/>
            </a:pPr>
            <a:endParaRPr lang="ar-JO" sz="3200" dirty="0">
              <a:solidFill>
                <a:srgbClr val="0E478A"/>
              </a:solidFill>
              <a:latin typeface="+mn-lt"/>
              <a:cs typeface="Arial" charset="0"/>
            </a:endParaRPr>
          </a:p>
          <a:p>
            <a:pPr marL="342900" indent="-342900" algn="ctr">
              <a:spcBef>
                <a:spcPct val="20000"/>
              </a:spcBef>
              <a:buFont typeface="Arial" pitchFamily="34" charset="0"/>
              <a:buNone/>
              <a:defRPr/>
            </a:pPr>
            <a:endParaRPr lang="ar-JO" sz="3200" dirty="0">
              <a:solidFill>
                <a:srgbClr val="0E478A"/>
              </a:solidFill>
              <a:latin typeface="+mn-lt"/>
              <a:cs typeface="Arial" charset="0"/>
            </a:endParaRPr>
          </a:p>
          <a:p>
            <a:pPr marL="342900" indent="-342900" algn="ctr">
              <a:spcBef>
                <a:spcPct val="20000"/>
              </a:spcBef>
              <a:buFont typeface="Arial" pitchFamily="34" charset="0"/>
              <a:buNone/>
              <a:defRPr/>
            </a:pPr>
            <a:r>
              <a:rPr lang="ar-JO" sz="3200" dirty="0">
                <a:solidFill>
                  <a:srgbClr val="0E478A"/>
                </a:solidFill>
                <a:latin typeface="+mn-lt"/>
                <a:cs typeface="Arial" charset="0"/>
              </a:rPr>
              <a:t> </a:t>
            </a:r>
          </a:p>
          <a:p>
            <a:pPr marL="342900" indent="-342900" algn="ctr">
              <a:spcBef>
                <a:spcPct val="20000"/>
              </a:spcBef>
              <a:buFont typeface="Arial" pitchFamily="34" charset="0"/>
              <a:buNone/>
              <a:defRPr/>
            </a:pPr>
            <a:r>
              <a:rPr lang="ar-JO" sz="3200" dirty="0">
                <a:solidFill>
                  <a:srgbClr val="0E478A"/>
                </a:solidFill>
                <a:latin typeface="+mn-lt"/>
                <a:cs typeface="Arial" charset="0"/>
              </a:rPr>
              <a:t>تتحكم هذه الأوامر بالمسافة البادئة أو التباعد الخاص بالفقرة. ويفتح زر الخيار هذا  مربع حوار الفقرة الذي يتيح تحكما أفضل بالتباعد بين الفقرات.</a:t>
            </a:r>
          </a:p>
          <a:p>
            <a:pPr marL="342900" indent="-342900" algn="ctr">
              <a:spcBef>
                <a:spcPct val="20000"/>
              </a:spcBef>
              <a:buFont typeface="Arial" pitchFamily="34" charset="0"/>
              <a:buNone/>
              <a:defRPr/>
            </a:pPr>
            <a:endParaRPr lang="ar-SA" sz="3200" dirty="0">
              <a:solidFill>
                <a:srgbClr val="0E478A"/>
              </a:solidFill>
              <a:latin typeface="+mn-lt"/>
              <a:cs typeface="Arial" charset="0"/>
            </a:endParaRPr>
          </a:p>
        </p:txBody>
      </p:sp>
      <p:pic>
        <p:nvPicPr>
          <p:cNvPr id="95237" name="Picture 3"/>
          <p:cNvPicPr>
            <a:picLocks noChangeAspect="1" noChangeArrowheads="1"/>
          </p:cNvPicPr>
          <p:nvPr/>
        </p:nvPicPr>
        <p:blipFill>
          <a:blip r:embed="rId2"/>
          <a:srcRect/>
          <a:stretch>
            <a:fillRect/>
          </a:stretch>
        </p:blipFill>
        <p:spPr bwMode="auto">
          <a:xfrm>
            <a:off x="3352800" y="2847975"/>
            <a:ext cx="2692400" cy="885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Number Placeholder 3"/>
          <p:cNvSpPr>
            <a:spLocks noGrp="1"/>
          </p:cNvSpPr>
          <p:nvPr>
            <p:ph type="sldNum" sz="quarter" idx="10"/>
          </p:nvPr>
        </p:nvSpPr>
        <p:spPr bwMode="auto">
          <a:noFill/>
          <a:ln>
            <a:miter lim="800000"/>
            <a:headEnd/>
            <a:tailEnd/>
          </a:ln>
        </p:spPr>
        <p:txBody>
          <a:bodyPr/>
          <a:lstStyle/>
          <a:p>
            <a:fld id="{6EA96210-DAA5-4133-ADD4-2C8E3B485DB6}" type="slidenum">
              <a:rPr lang="ar-SA" smtClean="0">
                <a:cs typeface="Arial" pitchFamily="34" charset="0"/>
              </a:rPr>
              <a:pPr/>
              <a:t>386</a:t>
            </a:fld>
            <a:endParaRPr lang="en-US" smtClean="0">
              <a:cs typeface="Arial" pitchFamily="34" charset="0"/>
            </a:endParaRPr>
          </a:p>
        </p:txBody>
      </p:sp>
      <p:sp>
        <p:nvSpPr>
          <p:cNvPr id="3" name="Title 1"/>
          <p:cNvSpPr txBox="1">
            <a:spLocks/>
          </p:cNvSpPr>
          <p:nvPr/>
        </p:nvSpPr>
        <p:spPr bwMode="auto">
          <a:xfrm>
            <a:off x="685800" y="152400"/>
            <a:ext cx="7772400" cy="762000"/>
          </a:xfrm>
          <a:prstGeom prst="rect">
            <a:avLst/>
          </a:prstGeom>
          <a:noFill/>
          <a:ln w="9525">
            <a:noFill/>
            <a:miter lim="800000"/>
            <a:headEnd/>
            <a:tailEnd/>
          </a:ln>
        </p:spPr>
        <p:txBody>
          <a:bodyPr anchor="ctr"/>
          <a:lstStyle/>
          <a:p>
            <a:pPr rtl="0" fontAlgn="auto">
              <a:spcAft>
                <a:spcPts val="0"/>
              </a:spcAft>
              <a:defRPr/>
            </a:pPr>
            <a:r>
              <a:rPr lang="ar-JO" sz="2800">
                <a:solidFill>
                  <a:srgbClr val="81AA52"/>
                </a:solidFill>
                <a:latin typeface="+mj-lt"/>
                <a:ea typeface="+mj-ea"/>
                <a:cs typeface="Arial" charset="0"/>
              </a:rPr>
              <a:t>أوامر الترتيب </a:t>
            </a:r>
            <a:endParaRPr lang="ar-SA" sz="2800" dirty="0">
              <a:solidFill>
                <a:srgbClr val="81AA52"/>
              </a:solidFill>
              <a:latin typeface="+mj-lt"/>
              <a:ea typeface="+mj-ea"/>
              <a:cs typeface="Arial" charset="0"/>
            </a:endParaRPr>
          </a:p>
        </p:txBody>
      </p:sp>
      <p:sp>
        <p:nvSpPr>
          <p:cNvPr id="5" name="Subtitle 2"/>
          <p:cNvSpPr txBox="1">
            <a:spLocks/>
          </p:cNvSpPr>
          <p:nvPr/>
        </p:nvSpPr>
        <p:spPr bwMode="auto">
          <a:xfrm>
            <a:off x="457200" y="1524000"/>
            <a:ext cx="8839200" cy="5029200"/>
          </a:xfrm>
          <a:prstGeom prst="rect">
            <a:avLst/>
          </a:prstGeom>
          <a:noFill/>
          <a:ln w="9525">
            <a:noFill/>
            <a:miter lim="800000"/>
            <a:headEnd/>
            <a:tailEnd/>
          </a:ln>
        </p:spPr>
        <p:txBody>
          <a:bodyPr/>
          <a:lstStyle/>
          <a:p>
            <a:pPr marL="342900" indent="-342900" rtl="0">
              <a:spcBef>
                <a:spcPct val="20000"/>
              </a:spcBef>
              <a:buFont typeface="Arial" pitchFamily="34" charset="0"/>
              <a:buNone/>
              <a:defRPr/>
            </a:pPr>
            <a:r>
              <a:rPr lang="ar-JO" sz="3200" dirty="0">
                <a:solidFill>
                  <a:srgbClr val="0E478A"/>
                </a:solidFill>
                <a:latin typeface="+mn-lt"/>
                <a:cs typeface="Arial" charset="0"/>
              </a:rPr>
              <a:t>تسمح لنا المجموعة الأخيرة بترتيب العناصر على الصفحة.</a:t>
            </a:r>
          </a:p>
          <a:p>
            <a:pPr marL="342900" indent="-342900" rtl="0">
              <a:spcBef>
                <a:spcPct val="20000"/>
              </a:spcBef>
              <a:buFont typeface="Arial" pitchFamily="34" charset="0"/>
              <a:buNone/>
              <a:defRPr/>
            </a:pPr>
            <a:endParaRPr lang="ar-JO" sz="3200" dirty="0">
              <a:solidFill>
                <a:srgbClr val="0E478A"/>
              </a:solidFill>
              <a:latin typeface="+mn-lt"/>
              <a:cs typeface="Arial" charset="0"/>
            </a:endParaRPr>
          </a:p>
          <a:p>
            <a:pPr marL="342900" indent="-342900" rtl="0">
              <a:spcBef>
                <a:spcPct val="20000"/>
              </a:spcBef>
              <a:buFont typeface="Arial" pitchFamily="34" charset="0"/>
              <a:buNone/>
              <a:defRPr/>
            </a:pPr>
            <a:endParaRPr lang="ar-JO" sz="3200" dirty="0">
              <a:solidFill>
                <a:srgbClr val="0E478A"/>
              </a:solidFill>
              <a:latin typeface="+mn-lt"/>
              <a:cs typeface="Arial" charset="0"/>
            </a:endParaRPr>
          </a:p>
          <a:p>
            <a:pPr marL="342900" indent="-342900" rtl="0">
              <a:spcBef>
                <a:spcPct val="20000"/>
              </a:spcBef>
              <a:buFont typeface="Arial" pitchFamily="34" charset="0"/>
              <a:buNone/>
              <a:defRPr/>
            </a:pPr>
            <a:endParaRPr lang="ar-JO" sz="3200" dirty="0">
              <a:solidFill>
                <a:srgbClr val="0E478A"/>
              </a:solidFill>
              <a:latin typeface="+mn-lt"/>
              <a:cs typeface="Arial" charset="0"/>
            </a:endParaRPr>
          </a:p>
          <a:p>
            <a:pPr marL="342900" indent="-342900" algn="ctr">
              <a:spcBef>
                <a:spcPct val="20000"/>
              </a:spcBef>
              <a:buFont typeface="Arial" pitchFamily="34" charset="0"/>
              <a:buNone/>
              <a:defRPr/>
            </a:pPr>
            <a:r>
              <a:rPr lang="ar-JO" sz="3200" dirty="0">
                <a:solidFill>
                  <a:srgbClr val="0E478A"/>
                </a:solidFill>
                <a:latin typeface="+mn-lt"/>
                <a:cs typeface="Arial" charset="0"/>
              </a:rPr>
              <a:t>ونعني بالعناصر الصور والقصاصات الفنية </a:t>
            </a:r>
            <a:r>
              <a:rPr lang="ar-JO" sz="3200" dirty="0" err="1">
                <a:solidFill>
                  <a:srgbClr val="0E478A"/>
                </a:solidFill>
                <a:latin typeface="+mn-lt"/>
                <a:cs typeface="Arial" charset="0"/>
              </a:rPr>
              <a:t>و</a:t>
            </a:r>
            <a:r>
              <a:rPr lang="ar-JO" sz="3200" dirty="0">
                <a:solidFill>
                  <a:srgbClr val="0E478A"/>
                </a:solidFill>
                <a:latin typeface="+mn-lt"/>
                <a:cs typeface="Arial" charset="0"/>
              </a:rPr>
              <a:t> </a:t>
            </a:r>
            <a:r>
              <a:rPr lang="en-US" sz="3200" dirty="0">
                <a:solidFill>
                  <a:srgbClr val="0E478A"/>
                </a:solidFill>
                <a:latin typeface="+mn-lt"/>
              </a:rPr>
              <a:t>WordArt</a:t>
            </a:r>
            <a:r>
              <a:rPr lang="ar-JO" sz="3200" dirty="0">
                <a:solidFill>
                  <a:srgbClr val="0E478A"/>
                </a:solidFill>
                <a:latin typeface="+mn-lt"/>
                <a:cs typeface="Arial" charset="0"/>
              </a:rPr>
              <a:t> وصناديق النص... وأي شيء تقريبا ماعدا النص الاعتيادي. ويفتح جزء التحديد جزء جديدا داخل إطار معالج النصوص "وورد" ويسمح </a:t>
            </a:r>
            <a:r>
              <a:rPr lang="ar-JO" sz="3200" dirty="0" err="1">
                <a:solidFill>
                  <a:srgbClr val="0E478A"/>
                </a:solidFill>
                <a:latin typeface="+mn-lt"/>
                <a:cs typeface="Arial" charset="0"/>
              </a:rPr>
              <a:t>لك</a:t>
            </a:r>
            <a:r>
              <a:rPr lang="ar-JO" sz="3200" dirty="0">
                <a:solidFill>
                  <a:srgbClr val="0E478A"/>
                </a:solidFill>
                <a:latin typeface="+mn-lt"/>
                <a:cs typeface="Arial" charset="0"/>
              </a:rPr>
              <a:t> بتحديد أو إظهار أو إخفاء العناصر في المستند. </a:t>
            </a:r>
            <a:endParaRPr lang="en-US" sz="3200" dirty="0">
              <a:solidFill>
                <a:srgbClr val="0E478A"/>
              </a:solidFill>
              <a:latin typeface="+mn-lt"/>
            </a:endParaRPr>
          </a:p>
          <a:p>
            <a:pPr marL="342900" indent="-342900" rtl="0">
              <a:spcBef>
                <a:spcPct val="20000"/>
              </a:spcBef>
              <a:buFont typeface="Arial" pitchFamily="34" charset="0"/>
              <a:buNone/>
              <a:defRPr/>
            </a:pPr>
            <a:endParaRPr lang="ar-SA" sz="3200" dirty="0">
              <a:solidFill>
                <a:srgbClr val="0E478A"/>
              </a:solidFill>
              <a:latin typeface="+mn-lt"/>
              <a:cs typeface="Arial" charset="0"/>
            </a:endParaRPr>
          </a:p>
        </p:txBody>
      </p:sp>
      <p:pic>
        <p:nvPicPr>
          <p:cNvPr id="96261" name="Picture 3"/>
          <p:cNvPicPr>
            <a:picLocks noChangeAspect="1" noChangeArrowheads="1"/>
          </p:cNvPicPr>
          <p:nvPr/>
        </p:nvPicPr>
        <p:blipFill>
          <a:blip r:embed="rId2"/>
          <a:srcRect/>
          <a:stretch>
            <a:fillRect/>
          </a:stretch>
        </p:blipFill>
        <p:spPr bwMode="auto">
          <a:xfrm>
            <a:off x="3048000" y="2538413"/>
            <a:ext cx="3035300" cy="8905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8"/>
            <a:ext cx="8877300" cy="1752600"/>
          </a:xfrm>
          <a:prstGeom prst="rect">
            <a:avLst/>
          </a:prstGeom>
          <a:noFill/>
          <a:ln w="9525">
            <a:noFill/>
            <a:miter lim="800000"/>
            <a:headEnd/>
            <a:tailEnd/>
          </a:ln>
        </p:spPr>
        <p:txBody>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أخلاقيات الحاسب</a:t>
            </a: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15364" name="Slide Number Placeholder 2"/>
          <p:cNvSpPr>
            <a:spLocks noGrp="1"/>
          </p:cNvSpPr>
          <p:nvPr>
            <p:ph type="sldNum" sz="quarter" idx="10"/>
          </p:nvPr>
        </p:nvSpPr>
        <p:spPr bwMode="auto">
          <a:noFill/>
          <a:ln>
            <a:miter lim="800000"/>
            <a:headEnd/>
            <a:tailEnd/>
          </a:ln>
        </p:spPr>
        <p:txBody>
          <a:bodyPr/>
          <a:lstStyle/>
          <a:p>
            <a:fld id="{BAB52A35-A6A3-4E9F-B1A8-DB95B36FA70C}" type="slidenum">
              <a:rPr lang="ar-SA" altLang="ar-SA"/>
              <a:pPr/>
              <a:t>387</a:t>
            </a:fld>
            <a:endParaRPr lang="en-US" altLang="ar-SA"/>
          </a:p>
        </p:txBody>
      </p:sp>
    </p:spTree>
  </p:cSld>
  <p:clrMapOvr>
    <a:masterClrMapping/>
  </p:clrMapOvr>
  <p:timing>
    <p:tnLst>
      <p:par>
        <p:cT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صر نائب للمحتوى 2"/>
          <p:cNvSpPr>
            <a:spLocks noGrp="1"/>
          </p:cNvSpPr>
          <p:nvPr>
            <p:ph idx="1"/>
          </p:nvPr>
        </p:nvSpPr>
        <p:spPr>
          <a:xfrm>
            <a:off x="685800" y="1447800"/>
            <a:ext cx="8915400" cy="4343400"/>
          </a:xfrm>
        </p:spPr>
        <p:txBody>
          <a:bodyPr/>
          <a:lstStyle/>
          <a:p>
            <a:pPr rtl="1" eaLnBrk="1" hangingPunct="1"/>
            <a:endParaRPr lang="ar-SA" altLang="ar-SA" b="1" smtClean="0">
              <a:solidFill>
                <a:schemeClr val="tx1"/>
              </a:solidFill>
              <a:cs typeface="Arial" pitchFamily="34" charset="0"/>
            </a:endParaRPr>
          </a:p>
          <a:p>
            <a:pPr rtl="1" eaLnBrk="1" hangingPunct="1">
              <a:buFontTx/>
              <a:buChar char="-"/>
            </a:pPr>
            <a:r>
              <a:rPr lang="ar-SA" altLang="ar-SA" b="1" smtClean="0">
                <a:solidFill>
                  <a:schemeClr val="tx1"/>
                </a:solidFill>
                <a:cs typeface="Arial" pitchFamily="34" charset="0"/>
              </a:rPr>
              <a:t>حقوق الملكية الفكرية</a:t>
            </a:r>
            <a:endParaRPr lang="ar-SA" altLang="ar-SA" b="1" smtClean="0">
              <a:cs typeface="Arial" pitchFamily="34" charset="0"/>
            </a:endParaRPr>
          </a:p>
          <a:p>
            <a:pPr rtl="1" eaLnBrk="1" hangingPunct="1">
              <a:buFontTx/>
              <a:buChar char="-"/>
            </a:pPr>
            <a:r>
              <a:rPr lang="ar-SA" altLang="ar-SA" b="1" smtClean="0">
                <a:solidFill>
                  <a:schemeClr val="tx1"/>
                </a:solidFill>
                <a:cs typeface="Arial" pitchFamily="34" charset="0"/>
              </a:rPr>
              <a:t>أمن وحماية البيانات</a:t>
            </a:r>
          </a:p>
          <a:p>
            <a:pPr rtl="1" eaLnBrk="1" hangingPunct="1">
              <a:buFontTx/>
              <a:buChar char="-"/>
            </a:pPr>
            <a:r>
              <a:rPr lang="ar-SA" altLang="ar-SA" b="1" smtClean="0">
                <a:solidFill>
                  <a:schemeClr val="tx1"/>
                </a:solidFill>
                <a:cs typeface="Arial" pitchFamily="34" charset="0"/>
              </a:rPr>
              <a:t>جرائم الحاسوب والانترنت</a:t>
            </a:r>
          </a:p>
          <a:p>
            <a:pPr rtl="1" eaLnBrk="1" hangingPunct="1">
              <a:buFontTx/>
              <a:buChar char="-"/>
            </a:pPr>
            <a:r>
              <a:rPr lang="ar-SA" altLang="ar-SA" b="1" smtClean="0">
                <a:solidFill>
                  <a:schemeClr val="tx1"/>
                </a:solidFill>
                <a:cs typeface="Arial" pitchFamily="34" charset="0"/>
              </a:rPr>
              <a:t>فيروسات الحاسوب والوقاية منها</a:t>
            </a:r>
          </a:p>
          <a:p>
            <a:pPr rtl="1" eaLnBrk="1" hangingPunct="1">
              <a:buFontTx/>
              <a:buChar char="-"/>
            </a:pPr>
            <a:r>
              <a:rPr lang="ar-SA" altLang="ar-SA" b="1" smtClean="0">
                <a:solidFill>
                  <a:schemeClr val="tx1"/>
                </a:solidFill>
                <a:cs typeface="Arial" pitchFamily="34" charset="0"/>
              </a:rPr>
              <a:t>أخلاقيات الحاسوب والانترنت</a:t>
            </a:r>
          </a:p>
          <a:p>
            <a:pPr rtl="1" eaLnBrk="1" hangingPunct="1">
              <a:buFontTx/>
              <a:buChar char="-"/>
            </a:pPr>
            <a:r>
              <a:rPr lang="ar-SA" altLang="ar-SA" b="1" smtClean="0">
                <a:solidFill>
                  <a:schemeClr val="tx1"/>
                </a:solidFill>
                <a:cs typeface="Arial" pitchFamily="34" charset="0"/>
              </a:rPr>
              <a:t>قوانين حماية البيانات</a:t>
            </a:r>
            <a:endParaRPr lang="ar-SA" altLang="ar-SA" b="1" smtClean="0">
              <a:cs typeface="Arial" pitchFamily="34" charset="0"/>
            </a:endParaRPr>
          </a:p>
          <a:p>
            <a:pPr rtl="1" eaLnBrk="1" hangingPunct="1"/>
            <a:endParaRPr lang="ar-SA" altLang="ar-SA" sz="1200" b="1" smtClean="0">
              <a:cs typeface="Arial" pitchFamily="34" charset="0"/>
            </a:endParaRPr>
          </a:p>
        </p:txBody>
      </p:sp>
      <p:sp>
        <p:nvSpPr>
          <p:cNvPr id="16387" name="Title 1"/>
          <p:cNvSpPr>
            <a:spLocks noGrp="1"/>
          </p:cNvSpPr>
          <p:nvPr>
            <p:ph type="title"/>
          </p:nvPr>
        </p:nvSpPr>
        <p:spPr/>
        <p:txBody>
          <a:bodyPr/>
          <a:lstStyle/>
          <a:p>
            <a:pPr eaLnBrk="1" hangingPunct="1"/>
            <a:r>
              <a:rPr lang="ar-SA" altLang="ar-SA" smtClean="0">
                <a:solidFill>
                  <a:srgbClr val="FF0000"/>
                </a:solidFill>
                <a:cs typeface="Arial" pitchFamily="34" charset="0"/>
              </a:rPr>
              <a:t>محاور المحاضرة</a:t>
            </a:r>
            <a:endParaRPr lang="en-US" altLang="ar-SA" smtClean="0">
              <a:solidFill>
                <a:srgbClr val="FF0000"/>
              </a:solidFill>
              <a:cs typeface="Arial" pitchFamily="34" charset="0"/>
            </a:endParaRPr>
          </a:p>
        </p:txBody>
      </p:sp>
      <p:sp>
        <p:nvSpPr>
          <p:cNvPr id="16388" name="Slide Number Placeholder 3"/>
          <p:cNvSpPr>
            <a:spLocks noGrp="1"/>
          </p:cNvSpPr>
          <p:nvPr>
            <p:ph type="sldNum" sz="quarter" idx="10"/>
          </p:nvPr>
        </p:nvSpPr>
        <p:spPr bwMode="auto">
          <a:noFill/>
          <a:ln>
            <a:miter lim="800000"/>
            <a:headEnd/>
            <a:tailEnd/>
          </a:ln>
        </p:spPr>
        <p:txBody>
          <a:bodyPr/>
          <a:lstStyle/>
          <a:p>
            <a:fld id="{25BE702A-220B-4AFE-9AED-38FD8BFB1894}" type="slidenum">
              <a:rPr lang="ar-SA" altLang="ar-SA"/>
              <a:pPr/>
              <a:t>388</a:t>
            </a:fld>
            <a:endParaRPr lang="en-US" altLang="ar-SA"/>
          </a:p>
        </p:txBody>
      </p:sp>
    </p:spTree>
  </p:cSld>
  <p:clrMapOvr>
    <a:masterClrMapping/>
  </p:clrMapOvr>
  <p:timing>
    <p:tnLst>
      <p:par>
        <p:cTn id="1" dur="indefinite" restart="never" nodeType="tmRoot"/>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a:spLocks noGrp="1"/>
          </p:cNvSpPr>
          <p:nvPr>
            <p:ph type="sldNum" sz="quarter" idx="10"/>
          </p:nvPr>
        </p:nvSpPr>
        <p:spPr bwMode="auto">
          <a:noFill/>
          <a:ln>
            <a:miter lim="800000"/>
            <a:headEnd/>
            <a:tailEnd/>
          </a:ln>
        </p:spPr>
        <p:txBody>
          <a:bodyPr/>
          <a:lstStyle/>
          <a:p>
            <a:fld id="{2DDF41CD-E5E0-4594-B851-139447A8F8F0}" type="slidenum">
              <a:rPr lang="ar-SA" altLang="ar-SA"/>
              <a:pPr/>
              <a:t>389</a:t>
            </a:fld>
            <a:endParaRPr lang="en-US" altLang="ar-SA"/>
          </a:p>
        </p:txBody>
      </p:sp>
      <p:sp>
        <p:nvSpPr>
          <p:cNvPr id="3" name="Rectangle 4"/>
          <p:cNvSpPr>
            <a:spLocks noChangeArrowheads="1"/>
          </p:cNvSpPr>
          <p:nvPr/>
        </p:nvSpPr>
        <p:spPr bwMode="auto">
          <a:xfrm>
            <a:off x="425450" y="1809750"/>
            <a:ext cx="8642350" cy="3219450"/>
          </a:xfrm>
          <a:prstGeom prst="rect">
            <a:avLst/>
          </a:prstGeom>
          <a:noFill/>
          <a:ln w="9525">
            <a:noFill/>
            <a:miter lim="800000"/>
            <a:headEnd/>
            <a:tailEnd/>
          </a:ln>
        </p:spPr>
        <p:txBody>
          <a:bodyPr/>
          <a:lstStyle/>
          <a:p>
            <a:pPr algn="justLow" defTabSz="990600" rtl="1" eaLnBrk="1" hangingPunct="1">
              <a:lnSpc>
                <a:spcPct val="120000"/>
              </a:lnSpc>
              <a:spcBef>
                <a:spcPct val="20000"/>
              </a:spcBef>
              <a:buFontTx/>
              <a:buChar char="•"/>
              <a:defRPr/>
            </a:pPr>
            <a:r>
              <a:rPr lang="ar-KW" altLang="ar-SA" sz="2800" dirty="0">
                <a:solidFill>
                  <a:srgbClr val="0E478A"/>
                </a:solidFill>
              </a:rPr>
              <a:t> </a:t>
            </a:r>
            <a:r>
              <a:rPr lang="ar-SA" altLang="ar-SA" sz="2800" b="1" dirty="0">
                <a:solidFill>
                  <a:srgbClr val="0E478A"/>
                </a:solidFill>
                <a:latin typeface="+mn-lt"/>
                <a:cs typeface="Arial" charset="0"/>
              </a:rPr>
              <a:t>حقوق الملكية الفكرية تعني حق المؤلف </a:t>
            </a:r>
            <a:r>
              <a:rPr lang="ar-KW" altLang="ar-SA" sz="2800" b="1" dirty="0">
                <a:solidFill>
                  <a:srgbClr val="0E478A"/>
                </a:solidFill>
                <a:latin typeface="+mn-lt"/>
                <a:cs typeface="Arial" charset="0"/>
              </a:rPr>
              <a:t>(</a:t>
            </a:r>
            <a:r>
              <a:rPr lang="ar-SA" altLang="ar-SA" sz="2800" b="1" dirty="0">
                <a:solidFill>
                  <a:srgbClr val="0E478A"/>
                </a:solidFill>
                <a:latin typeface="+mn-lt"/>
                <a:cs typeface="Arial" charset="0"/>
              </a:rPr>
              <a:t>المنتج أو المبدع</a:t>
            </a:r>
            <a:r>
              <a:rPr lang="ar-KW" altLang="ar-SA" sz="2800" b="1" dirty="0">
                <a:solidFill>
                  <a:srgbClr val="0E478A"/>
                </a:solidFill>
                <a:latin typeface="+mn-lt"/>
                <a:cs typeface="Arial" charset="0"/>
              </a:rPr>
              <a:t>)</a:t>
            </a:r>
            <a:r>
              <a:rPr lang="ar-SA" altLang="ar-SA" sz="2800" b="1" dirty="0">
                <a:solidFill>
                  <a:srgbClr val="0E478A"/>
                </a:solidFill>
                <a:latin typeface="+mn-lt"/>
                <a:cs typeface="Arial" charset="0"/>
              </a:rPr>
              <a:t> وحده في الترخيص أو المنع لأي استغلال لمنتجه (الكتب، برامج الحاسوب، العلامات التجارية، المقاطع الموسيقية، الصور، الأفلام وغيرها) بأي شكل من الأشكال سواء بالنسخ أو الاستخدام أو البيع أو التأجير أو الإعارة</a:t>
            </a:r>
            <a:r>
              <a:rPr lang="ar-KW" altLang="ar-SA" sz="2800" b="1" dirty="0">
                <a:solidFill>
                  <a:srgbClr val="0E478A"/>
                </a:solidFill>
                <a:latin typeface="+mn-lt"/>
                <a:cs typeface="Arial" charset="0"/>
              </a:rPr>
              <a:t>،</a:t>
            </a:r>
            <a:r>
              <a:rPr lang="ar-SA" altLang="ar-SA" sz="2800" b="1" dirty="0">
                <a:solidFill>
                  <a:srgbClr val="0E478A"/>
                </a:solidFill>
                <a:latin typeface="+mn-lt"/>
                <a:cs typeface="Arial" charset="0"/>
              </a:rPr>
              <a:t> بما في ذلك إتاحته عبر شبكات الحاسبات أو غيرها من الوسائل. </a:t>
            </a:r>
            <a:endParaRPr lang="ar-KW" altLang="ar-SA" sz="3200" b="1" dirty="0">
              <a:solidFill>
                <a:srgbClr val="0E478A"/>
              </a:solidFill>
              <a:latin typeface="+mn-lt"/>
              <a:cs typeface="Arial" charset="0"/>
            </a:endParaRPr>
          </a:p>
          <a:p>
            <a:pPr algn="justLow" defTabSz="990600" rtl="1" eaLnBrk="1" hangingPunct="1">
              <a:lnSpc>
                <a:spcPct val="120000"/>
              </a:lnSpc>
              <a:spcBef>
                <a:spcPct val="20000"/>
              </a:spcBef>
              <a:defRPr/>
            </a:pPr>
            <a:endParaRPr lang="ar-SA" altLang="ar-SA" sz="2800" dirty="0">
              <a:solidFill>
                <a:srgbClr val="0E478A"/>
              </a:solidFill>
            </a:endParaRPr>
          </a:p>
        </p:txBody>
      </p:sp>
      <p:sp>
        <p:nvSpPr>
          <p:cNvPr id="5" name="Rectangle 6"/>
          <p:cNvSpPr>
            <a:spLocks noChangeArrowheads="1"/>
          </p:cNvSpPr>
          <p:nvPr/>
        </p:nvSpPr>
        <p:spPr bwMode="auto">
          <a:xfrm>
            <a:off x="3000375" y="500063"/>
            <a:ext cx="3327400" cy="641350"/>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chemeClr val="accent1"/>
                </a:solidFill>
                <a:effectLst>
                  <a:outerShdw blurRad="38100" dist="38100" dir="2700000" algn="tl">
                    <a:srgbClr val="000000"/>
                  </a:outerShdw>
                </a:effectLst>
                <a:latin typeface="Arial" charset="0"/>
                <a:cs typeface="Arial" charset="0"/>
              </a:rPr>
              <a:t>حقوق الملكية الفكرية</a:t>
            </a:r>
            <a:endParaRPr lang="en-US" b="1" dirty="0">
              <a:solidFill>
                <a:schemeClr val="accent1"/>
              </a:solidFill>
              <a:effectLst>
                <a:outerShdw blurRad="38100" dist="38100" dir="2700000" algn="tl">
                  <a:srgbClr val="000000"/>
                </a:outerShdw>
              </a:effectLst>
              <a:latin typeface="Arial" charset="0"/>
              <a:cs typeface="Arial" charset="0"/>
            </a:endParaRPr>
          </a:p>
        </p:txBody>
      </p:sp>
    </p:spTree>
  </p:cSld>
  <p:clrMapOvr>
    <a:masterClrMapping/>
  </p:clrMapOvr>
  <p:timing>
    <p:tnLst>
      <p:par>
        <p:cTn id="1" dur="indefinite" restart="never" nodeType="tmRoot"/>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a:spLocks noGrp="1"/>
          </p:cNvSpPr>
          <p:nvPr>
            <p:ph type="sldNum" sz="quarter" idx="10"/>
          </p:nvPr>
        </p:nvSpPr>
        <p:spPr bwMode="auto">
          <a:noFill/>
          <a:ln>
            <a:miter lim="800000"/>
            <a:headEnd/>
            <a:tailEnd/>
          </a:ln>
        </p:spPr>
        <p:txBody>
          <a:bodyPr/>
          <a:lstStyle/>
          <a:p>
            <a:fld id="{B4454184-75F4-4A87-9550-57C62CAE7BB8}" type="slidenum">
              <a:rPr lang="ar-SA" altLang="ar-SA"/>
              <a:pPr/>
              <a:t>390</a:t>
            </a:fld>
            <a:endParaRPr lang="en-US" altLang="ar-SA"/>
          </a:p>
        </p:txBody>
      </p:sp>
      <p:sp>
        <p:nvSpPr>
          <p:cNvPr id="3" name="مستطيل 2"/>
          <p:cNvSpPr/>
          <p:nvPr/>
        </p:nvSpPr>
        <p:spPr>
          <a:xfrm>
            <a:off x="533400" y="1752600"/>
            <a:ext cx="8763000" cy="3841750"/>
          </a:xfrm>
          <a:prstGeom prst="rect">
            <a:avLst/>
          </a:prstGeom>
        </p:spPr>
        <p:txBody>
          <a:bodyPr>
            <a:spAutoFit/>
          </a:bodyPr>
          <a:lstStyle/>
          <a:p>
            <a:pPr algn="justLow" defTabSz="990600" rtl="1" eaLnBrk="1" hangingPunct="1">
              <a:lnSpc>
                <a:spcPct val="120000"/>
              </a:lnSpc>
              <a:spcBef>
                <a:spcPct val="20000"/>
              </a:spcBef>
              <a:buFontTx/>
              <a:buChar char="•"/>
              <a:defRPr/>
            </a:pPr>
            <a:r>
              <a:rPr lang="ar-SA" altLang="ar-SA" sz="3200" dirty="0">
                <a:solidFill>
                  <a:srgbClr val="0E478A"/>
                </a:solidFill>
              </a:rPr>
              <a:t>وقد </a:t>
            </a:r>
            <a:r>
              <a:rPr lang="ar-SA" altLang="ar-SA" sz="3600" dirty="0">
                <a:solidFill>
                  <a:srgbClr val="0E478A"/>
                </a:solidFill>
                <a:latin typeface="+mn-lt"/>
                <a:cs typeface="Arial" charset="0"/>
              </a:rPr>
              <a:t>عقدت منظمة التجارة العالمية</a:t>
            </a:r>
            <a:r>
              <a:rPr lang="en-US" altLang="ar-SA" sz="3600" dirty="0">
                <a:solidFill>
                  <a:srgbClr val="0E478A"/>
                </a:solidFill>
                <a:latin typeface="+mn-lt"/>
                <a:cs typeface="Arial" charset="0"/>
              </a:rPr>
              <a:t> WTO </a:t>
            </a:r>
            <a:r>
              <a:rPr lang="ar-SA" altLang="ar-SA" sz="3600" dirty="0">
                <a:solidFill>
                  <a:srgbClr val="0E478A"/>
                </a:solidFill>
                <a:latin typeface="+mn-lt"/>
                <a:cs typeface="Arial" charset="0"/>
              </a:rPr>
              <a:t>العديد من المؤتمرات </a:t>
            </a:r>
            <a:r>
              <a:rPr lang="ar-SA" altLang="ar-SA" sz="3200" dirty="0">
                <a:solidFill>
                  <a:srgbClr val="0E478A"/>
                </a:solidFill>
                <a:latin typeface="+mn-lt"/>
                <a:cs typeface="Arial" charset="0"/>
              </a:rPr>
              <a:t>والاتفاقيات لتنظيم عملية التجارة الدولية ومنها حقوق الملكية الفكرية</a:t>
            </a:r>
            <a:r>
              <a:rPr lang="ar-KW" altLang="ar-SA" sz="3200" dirty="0">
                <a:solidFill>
                  <a:srgbClr val="0E478A"/>
                </a:solidFill>
                <a:latin typeface="+mn-lt"/>
                <a:cs typeface="Arial" charset="0"/>
              </a:rPr>
              <a:t>.</a:t>
            </a:r>
          </a:p>
          <a:p>
            <a:pPr algn="justLow" defTabSz="990600" rtl="1" eaLnBrk="1" hangingPunct="1">
              <a:lnSpc>
                <a:spcPct val="120000"/>
              </a:lnSpc>
              <a:spcBef>
                <a:spcPct val="20000"/>
              </a:spcBef>
              <a:buFontTx/>
              <a:buChar char="•"/>
              <a:defRPr/>
            </a:pPr>
            <a:r>
              <a:rPr lang="ar-KW" altLang="ar-SA" sz="3200" dirty="0">
                <a:solidFill>
                  <a:srgbClr val="0E478A"/>
                </a:solidFill>
                <a:latin typeface="+mn-lt"/>
                <a:cs typeface="Arial" charset="0"/>
              </a:rPr>
              <a:t> </a:t>
            </a:r>
            <a:r>
              <a:rPr lang="ar-SA" altLang="ar-SA" sz="3200" dirty="0">
                <a:solidFill>
                  <a:srgbClr val="0E478A"/>
                </a:solidFill>
                <a:latin typeface="+mn-lt"/>
                <a:cs typeface="Arial" charset="0"/>
              </a:rPr>
              <a:t>تتلخص حقوق الملكية الفكرية في مجال الحاسوب بتحديد وتعريف من يحق له استخدام البرامج المنتجة وشروط سحب حقوق الملكية الفكرية</a:t>
            </a:r>
            <a:r>
              <a:rPr lang="en-US" altLang="ar-SA" sz="3200" dirty="0">
                <a:solidFill>
                  <a:srgbClr val="0E478A"/>
                </a:solidFill>
                <a:latin typeface="+mn-lt"/>
                <a:cs typeface="Arial" charset="0"/>
              </a:rPr>
              <a:t>.</a:t>
            </a:r>
            <a:endParaRPr lang="ar-SA" altLang="ar-SA" sz="3200" dirty="0">
              <a:solidFill>
                <a:srgbClr val="0E478A"/>
              </a:solidFill>
              <a:latin typeface="+mn-lt"/>
              <a:cs typeface="Arial" charset="0"/>
            </a:endParaRPr>
          </a:p>
        </p:txBody>
      </p:sp>
    </p:spTree>
  </p:cSld>
  <p:clrMapOvr>
    <a:masterClrMapping/>
  </p:clrMapOvr>
  <p:timing>
    <p:tnLst>
      <p:par>
        <p:cTn id="1" dur="indefinite" restart="never" nodeType="tmRoot"/>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0"/>
          </p:nvPr>
        </p:nvSpPr>
        <p:spPr bwMode="auto">
          <a:noFill/>
          <a:ln>
            <a:miter lim="800000"/>
            <a:headEnd/>
            <a:tailEnd/>
          </a:ln>
        </p:spPr>
        <p:txBody>
          <a:bodyPr/>
          <a:lstStyle/>
          <a:p>
            <a:fld id="{6DE153BA-7FA1-4C22-B349-F14E62145983}" type="slidenum">
              <a:rPr lang="ar-SA" altLang="ar-SA"/>
              <a:pPr/>
              <a:t>391</a:t>
            </a:fld>
            <a:endParaRPr lang="en-US" altLang="ar-SA"/>
          </a:p>
        </p:txBody>
      </p:sp>
      <p:sp>
        <p:nvSpPr>
          <p:cNvPr id="22531" name="Rectangle 4"/>
          <p:cNvSpPr>
            <a:spLocks noChangeArrowheads="1"/>
          </p:cNvSpPr>
          <p:nvPr/>
        </p:nvSpPr>
        <p:spPr bwMode="auto">
          <a:xfrm>
            <a:off x="642938" y="1590675"/>
            <a:ext cx="8424862" cy="4200525"/>
          </a:xfrm>
          <a:prstGeom prst="rect">
            <a:avLst/>
          </a:prstGeom>
          <a:noFill/>
          <a:ln w="9525">
            <a:noFill/>
            <a:miter lim="800000"/>
            <a:headEnd/>
            <a:tailEnd/>
          </a:ln>
        </p:spPr>
        <p:txBody>
          <a:bodyPr/>
          <a:lstStyle/>
          <a:p>
            <a:pPr algn="justLow" defTabSz="990600" rtl="1" eaLnBrk="1" hangingPunct="1">
              <a:spcBef>
                <a:spcPct val="20000"/>
              </a:spcBef>
            </a:pPr>
            <a:r>
              <a:rPr lang="ar-SA" altLang="ar-SA" sz="2800">
                <a:solidFill>
                  <a:srgbClr val="0E478A"/>
                </a:solidFill>
              </a:rPr>
              <a:t>قوانين حقوق ملكية ال</a:t>
            </a:r>
            <a:r>
              <a:rPr lang="ar-KW" altLang="ar-SA" sz="2800">
                <a:solidFill>
                  <a:srgbClr val="0E478A"/>
                </a:solidFill>
              </a:rPr>
              <a:t>ب</a:t>
            </a:r>
            <a:r>
              <a:rPr lang="ar-SA" altLang="ar-SA" sz="2800">
                <a:solidFill>
                  <a:srgbClr val="0E478A"/>
                </a:solidFill>
              </a:rPr>
              <a:t>ر</a:t>
            </a:r>
            <a:r>
              <a:rPr lang="ar-KW" altLang="ar-SA" sz="2800">
                <a:solidFill>
                  <a:srgbClr val="0E478A"/>
                </a:solidFill>
              </a:rPr>
              <a:t>مجيات</a:t>
            </a:r>
            <a:r>
              <a:rPr lang="ar-SA" altLang="ar-SA" sz="2800">
                <a:solidFill>
                  <a:srgbClr val="0E478A"/>
                </a:solidFill>
              </a:rPr>
              <a:t> </a:t>
            </a:r>
            <a:r>
              <a:rPr lang="ar-KW" altLang="ar-SA" sz="2800">
                <a:solidFill>
                  <a:srgbClr val="0E478A"/>
                </a:solidFill>
              </a:rPr>
              <a:t>الفكرية </a:t>
            </a:r>
            <a:r>
              <a:rPr lang="ar-SA" altLang="ar-SA" sz="2800">
                <a:solidFill>
                  <a:srgbClr val="0E478A"/>
                </a:solidFill>
              </a:rPr>
              <a:t>تمنع</a:t>
            </a:r>
            <a:r>
              <a:rPr lang="ar-KW" altLang="ar-SA" sz="2800">
                <a:solidFill>
                  <a:srgbClr val="0E478A"/>
                </a:solidFill>
              </a:rPr>
              <a:t> المشتري من</a:t>
            </a:r>
            <a:r>
              <a:rPr lang="en-US" altLang="ar-SA" sz="2800">
                <a:solidFill>
                  <a:srgbClr val="0E478A"/>
                </a:solidFill>
              </a:rPr>
              <a:t>:</a:t>
            </a:r>
            <a:endParaRPr lang="ar-KW" altLang="ar-SA" sz="2800">
              <a:solidFill>
                <a:srgbClr val="0E478A"/>
              </a:solidFill>
            </a:endParaRPr>
          </a:p>
          <a:p>
            <a:pPr algn="justLow" defTabSz="990600" rtl="1" eaLnBrk="1" hangingPunct="1">
              <a:spcBef>
                <a:spcPct val="20000"/>
              </a:spcBef>
            </a:pPr>
            <a:r>
              <a:rPr lang="ar-KW" altLang="ar-SA" sz="2800">
                <a:solidFill>
                  <a:srgbClr val="0E478A"/>
                </a:solidFill>
              </a:rPr>
              <a:t>1</a:t>
            </a:r>
            <a:r>
              <a:rPr lang="ar-SA" altLang="ar-SA" sz="2800">
                <a:solidFill>
                  <a:srgbClr val="0E478A"/>
                </a:solidFill>
              </a:rPr>
              <a:t>. نسخ البرامج أو الاقتباس منها إلا بعد الحصول على ترخيص كتابي مسبق من المؤلف أو ممثله القانوني</a:t>
            </a:r>
            <a:r>
              <a:rPr lang="en-US" altLang="ar-SA" sz="2800">
                <a:solidFill>
                  <a:srgbClr val="0E478A"/>
                </a:solidFill>
              </a:rPr>
              <a:t>.</a:t>
            </a:r>
            <a:endParaRPr lang="ar-KW" altLang="ar-SA" sz="2800">
              <a:solidFill>
                <a:srgbClr val="0E478A"/>
              </a:solidFill>
            </a:endParaRPr>
          </a:p>
          <a:p>
            <a:pPr algn="justLow" defTabSz="990600" rtl="1" eaLnBrk="1" hangingPunct="1">
              <a:spcBef>
                <a:spcPct val="20000"/>
              </a:spcBef>
            </a:pPr>
            <a:r>
              <a:rPr lang="ar-KW" altLang="ar-SA" sz="2800">
                <a:solidFill>
                  <a:srgbClr val="0E478A"/>
                </a:solidFill>
              </a:rPr>
              <a:t>2</a:t>
            </a:r>
            <a:r>
              <a:rPr lang="ar-SA" altLang="ar-SA" sz="2800">
                <a:solidFill>
                  <a:srgbClr val="0E478A"/>
                </a:solidFill>
              </a:rPr>
              <a:t>. النشر عبر</a:t>
            </a:r>
            <a:r>
              <a:rPr lang="ar-KW" altLang="ar-SA" sz="2800">
                <a:solidFill>
                  <a:srgbClr val="0E478A"/>
                </a:solidFill>
              </a:rPr>
              <a:t> </a:t>
            </a:r>
            <a:r>
              <a:rPr lang="ar-SA" altLang="ar-SA" sz="2800">
                <a:solidFill>
                  <a:srgbClr val="0E478A"/>
                </a:solidFill>
              </a:rPr>
              <a:t>شبكات الحاس</a:t>
            </a:r>
            <a:r>
              <a:rPr lang="ar-KW" altLang="ar-SA" sz="2800">
                <a:solidFill>
                  <a:srgbClr val="0E478A"/>
                </a:solidFill>
              </a:rPr>
              <a:t>و</a:t>
            </a:r>
            <a:r>
              <a:rPr lang="ar-SA" altLang="ar-SA" sz="2800">
                <a:solidFill>
                  <a:srgbClr val="0E478A"/>
                </a:solidFill>
              </a:rPr>
              <a:t>ب دون إذن مسبق من المؤلف</a:t>
            </a:r>
            <a:r>
              <a:rPr lang="en-US" altLang="ar-SA" sz="2800">
                <a:solidFill>
                  <a:srgbClr val="0E478A"/>
                </a:solidFill>
              </a:rPr>
              <a:t>. </a:t>
            </a:r>
            <a:endParaRPr lang="ar-KW" altLang="ar-SA" sz="2800">
              <a:solidFill>
                <a:srgbClr val="0E478A"/>
              </a:solidFill>
            </a:endParaRPr>
          </a:p>
          <a:p>
            <a:pPr algn="justLow" defTabSz="990600" rtl="1" eaLnBrk="1" hangingPunct="1">
              <a:spcBef>
                <a:spcPct val="20000"/>
              </a:spcBef>
            </a:pPr>
            <a:r>
              <a:rPr lang="ar-KW" altLang="ar-SA" sz="2800">
                <a:solidFill>
                  <a:srgbClr val="0E478A"/>
                </a:solidFill>
              </a:rPr>
              <a:t>3. مشاركة</a:t>
            </a:r>
            <a:r>
              <a:rPr lang="ar-SA" altLang="ar-SA" sz="2800">
                <a:solidFill>
                  <a:srgbClr val="0E478A"/>
                </a:solidFill>
              </a:rPr>
              <a:t> البرامج </a:t>
            </a:r>
            <a:r>
              <a:rPr lang="ar-KW" altLang="ar-SA" sz="2800">
                <a:solidFill>
                  <a:srgbClr val="0E478A"/>
                </a:solidFill>
              </a:rPr>
              <a:t>مع الغير (تأجيرا أو أعارة)</a:t>
            </a:r>
          </a:p>
          <a:p>
            <a:pPr algn="justLow" defTabSz="990600" rtl="1" eaLnBrk="1" hangingPunct="1">
              <a:spcBef>
                <a:spcPct val="20000"/>
              </a:spcBef>
            </a:pPr>
            <a:r>
              <a:rPr lang="ar-KW" altLang="ar-SA" sz="2800">
                <a:solidFill>
                  <a:srgbClr val="0E478A"/>
                </a:solidFill>
              </a:rPr>
              <a:t>4. القرصنة ب</a:t>
            </a:r>
            <a:r>
              <a:rPr lang="ar-SA" altLang="ar-SA" sz="2800">
                <a:solidFill>
                  <a:srgbClr val="0E478A"/>
                </a:solidFill>
              </a:rPr>
              <a:t>إزالة أو تعطيل أية حماية تقنية يستخدمها المؤلف (ككسر التشفير أو إزالة كلمة السر وغيره</a:t>
            </a:r>
            <a:r>
              <a:rPr lang="ar-KW" altLang="ar-SA" sz="2800">
                <a:solidFill>
                  <a:srgbClr val="0E478A"/>
                </a:solidFill>
              </a:rPr>
              <a:t>).</a:t>
            </a:r>
          </a:p>
          <a:p>
            <a:pPr algn="justLow" defTabSz="990600" rtl="1" eaLnBrk="1" hangingPunct="1">
              <a:spcBef>
                <a:spcPct val="20000"/>
              </a:spcBef>
            </a:pPr>
            <a:r>
              <a:rPr lang="ar-KW" altLang="ar-SA" sz="2800">
                <a:solidFill>
                  <a:srgbClr val="0E478A"/>
                </a:solidFill>
              </a:rPr>
              <a:t>5</a:t>
            </a:r>
            <a:r>
              <a:rPr lang="ar-SA" altLang="ar-SA" sz="2800">
                <a:solidFill>
                  <a:srgbClr val="0E478A"/>
                </a:solidFill>
              </a:rPr>
              <a:t>. الاعتداء على أي حق أدبي أو مالي من حقوق المؤلف</a:t>
            </a:r>
            <a:r>
              <a:rPr lang="en-US" altLang="ar-SA" sz="2800">
                <a:solidFill>
                  <a:srgbClr val="0E478A"/>
                </a:solidFill>
              </a:rPr>
              <a:t>.</a:t>
            </a:r>
            <a:endParaRPr lang="ar-SA" altLang="ar-SA" sz="2800">
              <a:solidFill>
                <a:srgbClr val="0E478A"/>
              </a:solidFill>
            </a:endParaRPr>
          </a:p>
        </p:txBody>
      </p:sp>
      <p:sp>
        <p:nvSpPr>
          <p:cNvPr id="6" name="Rectangle 6"/>
          <p:cNvSpPr>
            <a:spLocks noChangeArrowheads="1"/>
          </p:cNvSpPr>
          <p:nvPr/>
        </p:nvSpPr>
        <p:spPr bwMode="auto">
          <a:xfrm>
            <a:off x="2357438" y="357188"/>
            <a:ext cx="4772025" cy="646112"/>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chemeClr val="accent1"/>
                </a:solidFill>
                <a:effectLst>
                  <a:outerShdw blurRad="38100" dist="38100" dir="2700000" algn="tl">
                    <a:srgbClr val="000000"/>
                  </a:outerShdw>
                </a:effectLst>
                <a:latin typeface="Arial" charset="0"/>
                <a:cs typeface="Arial" charset="0"/>
              </a:rPr>
              <a:t>حقوق الملكية الفكرية للبرمجية</a:t>
            </a:r>
            <a:endParaRPr lang="en-US" b="1" dirty="0">
              <a:solidFill>
                <a:schemeClr val="accent1"/>
              </a:solidFill>
              <a:effectLst>
                <a:outerShdw blurRad="38100" dist="38100" dir="2700000" algn="tl">
                  <a:srgbClr val="000000"/>
                </a:outerShdw>
              </a:effectLst>
              <a:latin typeface="Arial" charset="0"/>
              <a:cs typeface="Arial" charset="0"/>
            </a:endParaRPr>
          </a:p>
        </p:txBody>
      </p:sp>
    </p:spTree>
  </p:cSld>
  <p:clrMapOvr>
    <a:masterClrMapping/>
  </p:clrMapOvr>
  <p:timing>
    <p:tnLst>
      <p:par>
        <p:cTn id="1" dur="indefinite" restart="never" nodeType="tmRoot"/>
      </p:par>
    </p:tn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10"/>
          </p:nvPr>
        </p:nvSpPr>
        <p:spPr bwMode="auto">
          <a:noFill/>
          <a:ln>
            <a:miter lim="800000"/>
            <a:headEnd/>
            <a:tailEnd/>
          </a:ln>
        </p:spPr>
        <p:txBody>
          <a:bodyPr/>
          <a:lstStyle/>
          <a:p>
            <a:fld id="{23F56513-1A0C-488B-8CCB-A30787AE2071}" type="slidenum">
              <a:rPr lang="ar-SA" altLang="ar-SA"/>
              <a:pPr/>
              <a:t>392</a:t>
            </a:fld>
            <a:endParaRPr lang="en-US" altLang="ar-SA"/>
          </a:p>
        </p:txBody>
      </p:sp>
      <p:sp>
        <p:nvSpPr>
          <p:cNvPr id="24579" name="Rectangle 4"/>
          <p:cNvSpPr>
            <a:spLocks noChangeArrowheads="1"/>
          </p:cNvSpPr>
          <p:nvPr/>
        </p:nvSpPr>
        <p:spPr bwMode="auto">
          <a:xfrm>
            <a:off x="395288" y="1571625"/>
            <a:ext cx="8351837" cy="3990975"/>
          </a:xfrm>
          <a:prstGeom prst="rect">
            <a:avLst/>
          </a:prstGeom>
          <a:noFill/>
          <a:ln w="9525">
            <a:noFill/>
            <a:miter lim="800000"/>
            <a:headEnd/>
            <a:tailEnd/>
          </a:ln>
        </p:spPr>
        <p:txBody>
          <a:bodyPr/>
          <a:lstStyle/>
          <a:p>
            <a:pPr algn="justLow" defTabSz="990600" rtl="1" eaLnBrk="1" hangingPunct="1">
              <a:spcBef>
                <a:spcPct val="20000"/>
              </a:spcBef>
              <a:buFontTx/>
              <a:buChar char="•"/>
            </a:pPr>
            <a:r>
              <a:rPr lang="en-US" altLang="ar-SA" sz="2800">
                <a:solidFill>
                  <a:srgbClr val="0E478A"/>
                </a:solidFill>
              </a:rPr>
              <a:t> </a:t>
            </a:r>
            <a:r>
              <a:rPr lang="ar-SA" altLang="ar-SA" sz="2800">
                <a:solidFill>
                  <a:srgbClr val="0E478A"/>
                </a:solidFill>
              </a:rPr>
              <a:t>يعتبر أمن وحماية البيانات من المجالات الهامة في نظم الحاس</a:t>
            </a:r>
            <a:r>
              <a:rPr lang="ar-KW" altLang="ar-SA" sz="2800">
                <a:solidFill>
                  <a:srgbClr val="0E478A"/>
                </a:solidFill>
              </a:rPr>
              <a:t>وب</a:t>
            </a:r>
            <a:r>
              <a:rPr lang="ar-SA" altLang="ar-SA" sz="2800">
                <a:solidFill>
                  <a:srgbClr val="0E478A"/>
                </a:solidFill>
              </a:rPr>
              <a:t>.</a:t>
            </a:r>
            <a:endParaRPr lang="en-US" altLang="ar-SA" sz="2800">
              <a:solidFill>
                <a:srgbClr val="0E478A"/>
              </a:solidFill>
            </a:endParaRPr>
          </a:p>
          <a:p>
            <a:pPr algn="justLow" defTabSz="990600" rtl="1" eaLnBrk="1" hangingPunct="1">
              <a:spcBef>
                <a:spcPct val="20000"/>
              </a:spcBef>
            </a:pPr>
            <a:endParaRPr lang="ar-KW" altLang="ar-SA" sz="2800">
              <a:solidFill>
                <a:srgbClr val="0E478A"/>
              </a:solidFill>
            </a:endParaRPr>
          </a:p>
          <a:p>
            <a:pPr algn="justLow" defTabSz="990600" rtl="1" eaLnBrk="1" hangingPunct="1">
              <a:spcBef>
                <a:spcPct val="20000"/>
              </a:spcBef>
              <a:buFontTx/>
              <a:buChar char="•"/>
            </a:pPr>
            <a:r>
              <a:rPr lang="ar-SA" altLang="ar-SA" sz="2800">
                <a:solidFill>
                  <a:srgbClr val="0E478A"/>
                </a:solidFill>
              </a:rPr>
              <a:t> يعرف </a:t>
            </a:r>
            <a:r>
              <a:rPr lang="ar-SA" altLang="ar-SA" sz="2800">
                <a:solidFill>
                  <a:srgbClr val="FF0000"/>
                </a:solidFill>
              </a:rPr>
              <a:t>أمن البيانات</a:t>
            </a:r>
            <a:r>
              <a:rPr lang="en-US" altLang="ar-SA" sz="2800">
                <a:solidFill>
                  <a:srgbClr val="FF0000"/>
                </a:solidFill>
              </a:rPr>
              <a:t> </a:t>
            </a:r>
            <a:r>
              <a:rPr lang="en-US" altLang="ar-SA" sz="2800">
                <a:solidFill>
                  <a:srgbClr val="0E478A"/>
                </a:solidFill>
              </a:rPr>
              <a:t>Data Security </a:t>
            </a:r>
            <a:r>
              <a:rPr lang="ar-SA" altLang="ar-SA" sz="2800">
                <a:solidFill>
                  <a:srgbClr val="0E478A"/>
                </a:solidFill>
              </a:rPr>
              <a:t>بأنها </a:t>
            </a:r>
            <a:r>
              <a:rPr lang="ar-SA" altLang="ar-SA" sz="2800">
                <a:solidFill>
                  <a:srgbClr val="FF0000"/>
                </a:solidFill>
              </a:rPr>
              <a:t>الإجراءات التي ت</a:t>
            </a:r>
            <a:r>
              <a:rPr lang="ar-KW" altLang="ar-SA" sz="2800">
                <a:solidFill>
                  <a:srgbClr val="FF0000"/>
                </a:solidFill>
              </a:rPr>
              <a:t>ؤ</a:t>
            </a:r>
            <a:r>
              <a:rPr lang="ar-SA" altLang="ar-SA" sz="2800">
                <a:solidFill>
                  <a:srgbClr val="FF0000"/>
                </a:solidFill>
              </a:rPr>
              <a:t>من</a:t>
            </a:r>
            <a:r>
              <a:rPr lang="ar-KW" altLang="ar-SA" sz="2800">
                <a:solidFill>
                  <a:srgbClr val="FF0000"/>
                </a:solidFill>
              </a:rPr>
              <a:t>: </a:t>
            </a:r>
            <a:r>
              <a:rPr lang="ar-SA" altLang="ar-SA" sz="2800">
                <a:solidFill>
                  <a:srgbClr val="FF0000"/>
                </a:solidFill>
              </a:rPr>
              <a:t>حماي</a:t>
            </a:r>
            <a:r>
              <a:rPr lang="ar-KW" altLang="ar-SA" sz="2800">
                <a:solidFill>
                  <a:srgbClr val="FF0000"/>
                </a:solidFill>
              </a:rPr>
              <a:t>ة </a:t>
            </a:r>
            <a:r>
              <a:rPr lang="ar-SA" altLang="ar-SA" sz="2800">
                <a:solidFill>
                  <a:srgbClr val="FF0000"/>
                </a:solidFill>
              </a:rPr>
              <a:t>البيانات</a:t>
            </a:r>
            <a:r>
              <a:rPr lang="ar-KW" altLang="ar-SA" sz="2800">
                <a:solidFill>
                  <a:srgbClr val="FF0000"/>
                </a:solidFill>
              </a:rPr>
              <a:t> من الفقدان وسلام</a:t>
            </a:r>
            <a:r>
              <a:rPr lang="ar-SA" altLang="ar-SA" sz="2800">
                <a:solidFill>
                  <a:srgbClr val="FF0000"/>
                </a:solidFill>
              </a:rPr>
              <a:t>تها </a:t>
            </a:r>
            <a:r>
              <a:rPr lang="ar-KW" altLang="ar-SA" sz="2800">
                <a:solidFill>
                  <a:srgbClr val="FF0000"/>
                </a:solidFill>
              </a:rPr>
              <a:t>وخصوصي</a:t>
            </a:r>
            <a:r>
              <a:rPr lang="ar-SA" altLang="ar-SA" sz="2800">
                <a:solidFill>
                  <a:srgbClr val="FF0000"/>
                </a:solidFill>
              </a:rPr>
              <a:t>ت</a:t>
            </a:r>
            <a:r>
              <a:rPr lang="ar-KW" altLang="ar-SA" sz="2800">
                <a:solidFill>
                  <a:srgbClr val="FF0000"/>
                </a:solidFill>
              </a:rPr>
              <a:t>ها</a:t>
            </a:r>
            <a:r>
              <a:rPr lang="ar-SA" altLang="ar-SA" sz="2800">
                <a:solidFill>
                  <a:srgbClr val="FF0000"/>
                </a:solidFill>
              </a:rPr>
              <a:t> </a:t>
            </a:r>
            <a:r>
              <a:rPr lang="ar-KW" altLang="ar-SA" sz="2800">
                <a:solidFill>
                  <a:srgbClr val="FF0000"/>
                </a:solidFill>
              </a:rPr>
              <a:t>.</a:t>
            </a:r>
            <a:endParaRPr lang="en-US" altLang="ar-SA" sz="2800">
              <a:solidFill>
                <a:srgbClr val="FF0000"/>
              </a:solidFill>
            </a:endParaRPr>
          </a:p>
          <a:p>
            <a:pPr algn="justLow" defTabSz="990600" rtl="1" eaLnBrk="1" hangingPunct="1">
              <a:spcBef>
                <a:spcPct val="20000"/>
              </a:spcBef>
            </a:pPr>
            <a:endParaRPr lang="ar-KW" altLang="ar-SA" sz="2800">
              <a:solidFill>
                <a:srgbClr val="0E478A"/>
              </a:solidFill>
            </a:endParaRPr>
          </a:p>
          <a:p>
            <a:pPr algn="justLow" defTabSz="990600" rtl="1" eaLnBrk="1" hangingPunct="1">
              <a:spcBef>
                <a:spcPct val="20000"/>
              </a:spcBef>
              <a:buFontTx/>
              <a:buChar char="•"/>
            </a:pPr>
            <a:r>
              <a:rPr lang="en-US" altLang="ar-SA" sz="2800">
                <a:solidFill>
                  <a:srgbClr val="0E478A"/>
                </a:solidFill>
              </a:rPr>
              <a:t> </a:t>
            </a:r>
            <a:r>
              <a:rPr lang="ar-KW" altLang="ar-SA" sz="2800">
                <a:solidFill>
                  <a:srgbClr val="0E478A"/>
                </a:solidFill>
              </a:rPr>
              <a:t>الخصوصية</a:t>
            </a:r>
            <a:r>
              <a:rPr lang="en-US" altLang="ar-SA" sz="2800">
                <a:solidFill>
                  <a:srgbClr val="0E478A"/>
                </a:solidFill>
              </a:rPr>
              <a:t> Privacy </a:t>
            </a:r>
            <a:r>
              <a:rPr lang="ar-KW" altLang="ar-SA" sz="2800">
                <a:solidFill>
                  <a:srgbClr val="0E478A"/>
                </a:solidFill>
              </a:rPr>
              <a:t>: </a:t>
            </a:r>
            <a:r>
              <a:rPr lang="ar-KW" altLang="ar-SA" sz="2800">
                <a:solidFill>
                  <a:srgbClr val="FF0000"/>
                </a:solidFill>
              </a:rPr>
              <a:t>حماية بيانات الأفراد من الإطلاع عليها، وذلك بإجراءات تؤدي لضبط الوصول إليها </a:t>
            </a:r>
            <a:r>
              <a:rPr lang="ar-SA" altLang="ar-SA" sz="2800">
                <a:solidFill>
                  <a:srgbClr val="FF0000"/>
                </a:solidFill>
              </a:rPr>
              <a:t>.</a:t>
            </a:r>
            <a:endParaRPr lang="ar-KW" altLang="ar-SA" sz="2800" b="1">
              <a:solidFill>
                <a:srgbClr val="FF0000"/>
              </a:solidFill>
            </a:endParaRPr>
          </a:p>
        </p:txBody>
      </p:sp>
      <p:sp>
        <p:nvSpPr>
          <p:cNvPr id="5" name="Rectangle 5"/>
          <p:cNvSpPr>
            <a:spLocks noChangeArrowheads="1"/>
          </p:cNvSpPr>
          <p:nvPr/>
        </p:nvSpPr>
        <p:spPr bwMode="auto">
          <a:xfrm>
            <a:off x="2268538" y="549275"/>
            <a:ext cx="6172200" cy="641350"/>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أمن وحماية البيانات </a:t>
            </a:r>
            <a:r>
              <a:rPr lang="en-US" sz="3600" b="1" dirty="0">
                <a:solidFill>
                  <a:srgbClr val="FF0000"/>
                </a:solidFill>
                <a:effectLst>
                  <a:outerShdw blurRad="38100" dist="38100" dir="2700000" algn="tl">
                    <a:srgbClr val="000000"/>
                  </a:outerShdw>
                </a:effectLst>
                <a:latin typeface="Arial" charset="0"/>
                <a:cs typeface="Arial" charset="0"/>
              </a:rPr>
              <a:t>Data Security</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timing>
    <p:tnLst>
      <p:par>
        <p:cTn id="1" dur="indefinite" restart="never" nodeType="tmRoot"/>
      </p:par>
    </p:tn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p:cNvSpPr>
            <a:spLocks noGrp="1"/>
          </p:cNvSpPr>
          <p:nvPr>
            <p:ph type="sldNum" sz="quarter" idx="10"/>
          </p:nvPr>
        </p:nvSpPr>
        <p:spPr bwMode="auto">
          <a:noFill/>
          <a:ln>
            <a:miter lim="800000"/>
            <a:headEnd/>
            <a:tailEnd/>
          </a:ln>
        </p:spPr>
        <p:txBody>
          <a:bodyPr/>
          <a:lstStyle/>
          <a:p>
            <a:fld id="{C143F0CD-EFED-4B2A-8BB9-943DA8C97B13}" type="slidenum">
              <a:rPr lang="ar-SA" altLang="ar-SA"/>
              <a:pPr/>
              <a:t>393</a:t>
            </a:fld>
            <a:endParaRPr lang="en-US" altLang="ar-SA"/>
          </a:p>
        </p:txBody>
      </p:sp>
      <p:sp>
        <p:nvSpPr>
          <p:cNvPr id="26627" name="Rectangle 4"/>
          <p:cNvSpPr>
            <a:spLocks noChangeArrowheads="1"/>
          </p:cNvSpPr>
          <p:nvPr/>
        </p:nvSpPr>
        <p:spPr bwMode="auto">
          <a:xfrm>
            <a:off x="428625" y="1143000"/>
            <a:ext cx="9172575" cy="4872038"/>
          </a:xfrm>
          <a:prstGeom prst="rect">
            <a:avLst/>
          </a:prstGeom>
          <a:noFill/>
          <a:ln w="9525">
            <a:noFill/>
            <a:miter lim="800000"/>
            <a:headEnd/>
            <a:tailEnd/>
          </a:ln>
        </p:spPr>
        <p:txBody>
          <a:bodyPr/>
          <a:lstStyle/>
          <a:p>
            <a:pPr algn="justLow" defTabSz="990600" rtl="1" eaLnBrk="1" hangingPunct="1">
              <a:lnSpc>
                <a:spcPct val="130000"/>
              </a:lnSpc>
              <a:spcBef>
                <a:spcPct val="20000"/>
              </a:spcBef>
            </a:pPr>
            <a:endParaRPr lang="ar-KW" altLang="ar-SA" sz="2400" b="1">
              <a:solidFill>
                <a:schemeClr val="accent2"/>
              </a:solidFill>
            </a:endParaRPr>
          </a:p>
          <a:p>
            <a:pPr algn="justLow" defTabSz="990600" rtl="1" eaLnBrk="1" hangingPunct="1">
              <a:lnSpc>
                <a:spcPct val="130000"/>
              </a:lnSpc>
              <a:spcBef>
                <a:spcPct val="20000"/>
              </a:spcBef>
            </a:pPr>
            <a:r>
              <a:rPr lang="ar-SA" altLang="ar-SA" sz="2400" b="1">
                <a:solidFill>
                  <a:schemeClr val="accent1"/>
                </a:solidFill>
              </a:rPr>
              <a:t>أ - </a:t>
            </a:r>
            <a:r>
              <a:rPr lang="ar-SA" altLang="ar-SA" sz="2800">
                <a:solidFill>
                  <a:srgbClr val="0E478A"/>
                </a:solidFill>
              </a:rPr>
              <a:t>مخاطر الوصول غير المشروع.</a:t>
            </a:r>
            <a:endParaRPr lang="ar-KW" altLang="ar-SA" sz="2800">
              <a:solidFill>
                <a:srgbClr val="0E478A"/>
              </a:solidFill>
            </a:endParaRPr>
          </a:p>
          <a:p>
            <a:pPr algn="justLow" defTabSz="990600" rtl="1" eaLnBrk="1" hangingPunct="1">
              <a:lnSpc>
                <a:spcPct val="130000"/>
              </a:lnSpc>
              <a:spcBef>
                <a:spcPct val="20000"/>
              </a:spcBef>
            </a:pPr>
            <a:r>
              <a:rPr lang="ar-SA" altLang="ar-SA" sz="2800">
                <a:solidFill>
                  <a:srgbClr val="0E478A"/>
                </a:solidFill>
              </a:rPr>
              <a:t>وتتضمن وصول أشخاص من خارج المؤسسة أو موظفين بها إلى ملفات البيانات والإطلاع عليها أو تعديلها بشكل غير قانوني</a:t>
            </a:r>
            <a:r>
              <a:rPr lang="en-US" altLang="ar-SA" sz="2800">
                <a:solidFill>
                  <a:srgbClr val="0E478A"/>
                </a:solidFill>
              </a:rPr>
              <a:t>.</a:t>
            </a:r>
            <a:endParaRPr lang="ar-KW" altLang="ar-SA" sz="2800">
              <a:solidFill>
                <a:srgbClr val="0E478A"/>
              </a:solidFill>
            </a:endParaRPr>
          </a:p>
          <a:p>
            <a:pPr algn="justLow" defTabSz="990600" rtl="1" eaLnBrk="1" hangingPunct="1">
              <a:lnSpc>
                <a:spcPct val="130000"/>
              </a:lnSpc>
              <a:spcBef>
                <a:spcPct val="20000"/>
              </a:spcBef>
            </a:pPr>
            <a:r>
              <a:rPr lang="ar-SA" altLang="ar-SA" sz="2800">
                <a:solidFill>
                  <a:srgbClr val="0E478A"/>
                </a:solidFill>
              </a:rPr>
              <a:t>ب - مخاطر الفقد أو التلف.</a:t>
            </a:r>
            <a:endParaRPr lang="ar-KW" altLang="ar-SA" sz="2800">
              <a:solidFill>
                <a:srgbClr val="0E478A"/>
              </a:solidFill>
            </a:endParaRPr>
          </a:p>
          <a:p>
            <a:pPr algn="justLow" defTabSz="990600" rtl="1" eaLnBrk="1" hangingPunct="1">
              <a:lnSpc>
                <a:spcPct val="130000"/>
              </a:lnSpc>
              <a:spcBef>
                <a:spcPct val="20000"/>
              </a:spcBef>
            </a:pPr>
            <a:r>
              <a:rPr lang="ar-SA" altLang="ar-SA" sz="2800">
                <a:solidFill>
                  <a:srgbClr val="0E478A"/>
                </a:solidFill>
              </a:rPr>
              <a:t>وهي المخاطر المتمثلة في تغيير محتويات الملفات أو حذفها أو إحداث خلل بها بحيث يمنع من الاطلاع عليها. وترجع هذه المخاطر إلى عدة أسباب منها الإهمال وسوء الاستخدام أو الأعطال المفاجئة في النظام أو إصابة الملفات بفيروس</a:t>
            </a:r>
            <a:r>
              <a:rPr lang="ar-KW" altLang="ar-SA" sz="2800">
                <a:solidFill>
                  <a:srgbClr val="0E478A"/>
                </a:solidFill>
              </a:rPr>
              <a:t>.</a:t>
            </a:r>
            <a:endParaRPr lang="ar-SA" altLang="ar-SA" sz="2800">
              <a:solidFill>
                <a:srgbClr val="0E478A"/>
              </a:solidFill>
            </a:endParaRPr>
          </a:p>
        </p:txBody>
      </p:sp>
      <p:sp>
        <p:nvSpPr>
          <p:cNvPr id="5" name="Rectangle 5"/>
          <p:cNvSpPr>
            <a:spLocks noChangeArrowheads="1"/>
          </p:cNvSpPr>
          <p:nvPr/>
        </p:nvSpPr>
        <p:spPr bwMode="auto">
          <a:xfrm>
            <a:off x="3081338" y="425450"/>
            <a:ext cx="3152775" cy="647700"/>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أمن وحماية البيانات</a:t>
            </a:r>
            <a:endParaRPr lang="en-US" b="1" dirty="0">
              <a:solidFill>
                <a:srgbClr val="FF0000"/>
              </a:solidFill>
              <a:effectLst>
                <a:outerShdw blurRad="38100" dist="38100" dir="2700000" algn="tl">
                  <a:srgbClr val="000000"/>
                </a:outerShdw>
              </a:effectLst>
              <a:latin typeface="Arial" charset="0"/>
              <a:cs typeface="Arial" charset="0"/>
            </a:endParaRPr>
          </a:p>
        </p:txBody>
      </p:sp>
      <p:sp>
        <p:nvSpPr>
          <p:cNvPr id="26629" name="Rectangle 4"/>
          <p:cNvSpPr>
            <a:spLocks noChangeArrowheads="1"/>
          </p:cNvSpPr>
          <p:nvPr/>
        </p:nvSpPr>
        <p:spPr bwMode="auto">
          <a:xfrm>
            <a:off x="3929063" y="1311275"/>
            <a:ext cx="4857750" cy="593725"/>
          </a:xfrm>
          <a:prstGeom prst="rect">
            <a:avLst/>
          </a:prstGeom>
          <a:noFill/>
          <a:ln w="9525">
            <a:noFill/>
            <a:miter lim="800000"/>
            <a:headEnd/>
            <a:tailEnd/>
          </a:ln>
        </p:spPr>
        <p:txBody>
          <a:bodyPr>
            <a:spAutoFit/>
          </a:bodyPr>
          <a:lstStyle/>
          <a:p>
            <a:pPr algn="justLow" defTabSz="990600" rtl="1" eaLnBrk="1" hangingPunct="1">
              <a:lnSpc>
                <a:spcPct val="130000"/>
              </a:lnSpc>
              <a:spcBef>
                <a:spcPct val="20000"/>
              </a:spcBef>
            </a:pPr>
            <a:r>
              <a:rPr lang="ar-SA" altLang="ar-SA" sz="2800">
                <a:solidFill>
                  <a:srgbClr val="0E478A"/>
                </a:solidFill>
              </a:rPr>
              <a:t>المخاطر التي تتعرض لها البيانات</a:t>
            </a:r>
            <a:r>
              <a:rPr lang="ar-KW" altLang="ar-SA" sz="2800">
                <a:solidFill>
                  <a:srgbClr val="0E478A"/>
                </a:solidFill>
              </a:rPr>
              <a:t> :</a:t>
            </a:r>
          </a:p>
        </p:txBody>
      </p:sp>
    </p:spTree>
  </p:cSld>
  <p:clrMapOvr>
    <a:masterClrMapping/>
  </p:clrMapOvr>
  <p:timing>
    <p:tnLst>
      <p:par>
        <p:cTn id="1" dur="indefinite" restart="never" nodeType="tmRoot"/>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762000" y="1776413"/>
            <a:ext cx="8534400" cy="3709987"/>
          </a:xfrm>
          <a:prstGeom prst="rect">
            <a:avLst/>
          </a:prstGeom>
          <a:noFill/>
          <a:ln w="9525">
            <a:noFill/>
            <a:miter lim="800000"/>
            <a:headEnd/>
            <a:tailEnd/>
          </a:ln>
        </p:spPr>
        <p:txBody>
          <a:bodyPr/>
          <a:lstStyle/>
          <a:p>
            <a:pPr algn="justLow" defTabSz="990600" rtl="1" eaLnBrk="1" hangingPunct="1">
              <a:spcBef>
                <a:spcPct val="20000"/>
              </a:spcBef>
            </a:pPr>
            <a:r>
              <a:rPr lang="ar-SA" altLang="ar-SA" sz="2800" b="1">
                <a:solidFill>
                  <a:srgbClr val="0E478A"/>
                </a:solidFill>
              </a:rPr>
              <a:t>أنظمة أمن وحماية البيانات</a:t>
            </a:r>
            <a:r>
              <a:rPr lang="ar-KW" altLang="ar-SA" sz="2800" b="1">
                <a:solidFill>
                  <a:srgbClr val="0E478A"/>
                </a:solidFill>
              </a:rPr>
              <a:t> </a:t>
            </a:r>
            <a:r>
              <a:rPr lang="en-US" altLang="ar-SA" sz="2800" b="1">
                <a:solidFill>
                  <a:srgbClr val="0E478A"/>
                </a:solidFill>
              </a:rPr>
              <a:t> </a:t>
            </a:r>
            <a:r>
              <a:rPr lang="en-US" altLang="ar-SA" sz="2400" b="1">
                <a:solidFill>
                  <a:srgbClr val="0E478A"/>
                </a:solidFill>
              </a:rPr>
              <a:t>Data Security Systems</a:t>
            </a:r>
            <a:endParaRPr lang="ar-KW" altLang="ar-SA" sz="2400" b="1">
              <a:solidFill>
                <a:srgbClr val="0E478A"/>
              </a:solidFill>
            </a:endParaRPr>
          </a:p>
          <a:p>
            <a:pPr algn="justLow" defTabSz="990600" rtl="1" eaLnBrk="1" hangingPunct="1">
              <a:spcBef>
                <a:spcPct val="20000"/>
              </a:spcBef>
            </a:pPr>
            <a:r>
              <a:rPr lang="ar-SA" altLang="ar-SA" sz="2800" b="1">
                <a:solidFill>
                  <a:srgbClr val="0E478A"/>
                </a:solidFill>
              </a:rPr>
              <a:t>تضع المؤسسات نظم أمن متعددة لحماية البيانات من الضرر المتعمد وغير المتعمد أو من دخول أي شخص غير مسموح له إلى نظام الحاسب. </a:t>
            </a:r>
            <a:r>
              <a:rPr lang="ar-SA" altLang="ar-SA" sz="2800" b="1">
                <a:solidFill>
                  <a:srgbClr val="FF0000"/>
                </a:solidFill>
              </a:rPr>
              <a:t>وتتلخص طرق وضع أنظمة أمن وحماية للبيانات في الآتي</a:t>
            </a:r>
            <a:r>
              <a:rPr lang="en-US" altLang="ar-SA" sz="2800" b="1">
                <a:solidFill>
                  <a:srgbClr val="FF0000"/>
                </a:solidFill>
              </a:rPr>
              <a:t>:</a:t>
            </a:r>
            <a:endParaRPr lang="ar-KW" altLang="ar-SA" sz="2800" b="1">
              <a:solidFill>
                <a:srgbClr val="FF0000"/>
              </a:solidFill>
            </a:endParaRPr>
          </a:p>
          <a:p>
            <a:pPr algn="justLow" defTabSz="990600" rtl="1" eaLnBrk="1" hangingPunct="1">
              <a:spcBef>
                <a:spcPct val="20000"/>
              </a:spcBef>
            </a:pPr>
            <a:r>
              <a:rPr lang="ar-KW" altLang="ar-SA" sz="2800" b="1">
                <a:solidFill>
                  <a:srgbClr val="0E478A"/>
                </a:solidFill>
              </a:rPr>
              <a:t>1</a:t>
            </a:r>
            <a:r>
              <a:rPr lang="ar-SA" altLang="ar-SA" sz="2800" b="1">
                <a:solidFill>
                  <a:srgbClr val="0E478A"/>
                </a:solidFill>
              </a:rPr>
              <a:t>. إعطاء اسم تعريفي للمستخدم</a:t>
            </a:r>
            <a:r>
              <a:rPr lang="ar-KW" altLang="ar-SA" sz="2800" b="1">
                <a:solidFill>
                  <a:srgbClr val="0E478A"/>
                </a:solidFill>
              </a:rPr>
              <a:t> </a:t>
            </a:r>
            <a:r>
              <a:rPr lang="en-US" altLang="ar-SA" sz="2400" b="1">
                <a:solidFill>
                  <a:srgbClr val="0E478A"/>
                </a:solidFill>
              </a:rPr>
              <a:t>User ID</a:t>
            </a:r>
            <a:r>
              <a:rPr lang="ar-KW" altLang="ar-SA" sz="2800" b="1">
                <a:solidFill>
                  <a:srgbClr val="0E478A"/>
                </a:solidFill>
              </a:rPr>
              <a:t>.</a:t>
            </a:r>
          </a:p>
          <a:p>
            <a:pPr algn="justLow" defTabSz="990600" rtl="1" eaLnBrk="1" hangingPunct="1">
              <a:spcBef>
                <a:spcPct val="20000"/>
              </a:spcBef>
            </a:pPr>
            <a:r>
              <a:rPr lang="ar-KW" altLang="ar-SA" sz="2800" b="1">
                <a:solidFill>
                  <a:srgbClr val="0E478A"/>
                </a:solidFill>
              </a:rPr>
              <a:t>2</a:t>
            </a:r>
            <a:r>
              <a:rPr lang="ar-SA" altLang="ar-SA" sz="2800" b="1">
                <a:solidFill>
                  <a:srgbClr val="0E478A"/>
                </a:solidFill>
              </a:rPr>
              <a:t>. تحديد كلمة مرور (كلمة سر</a:t>
            </a:r>
            <a:r>
              <a:rPr lang="ar-KW" altLang="ar-SA" sz="2800" b="1">
                <a:solidFill>
                  <a:srgbClr val="0E478A"/>
                </a:solidFill>
              </a:rPr>
              <a:t>)</a:t>
            </a:r>
            <a:r>
              <a:rPr lang="en-US" altLang="ar-SA" sz="2400" b="1">
                <a:solidFill>
                  <a:srgbClr val="0E478A"/>
                </a:solidFill>
              </a:rPr>
              <a:t>User Password</a:t>
            </a:r>
            <a:endParaRPr lang="ar-SA" altLang="ar-SA" sz="2800" b="1">
              <a:solidFill>
                <a:srgbClr val="0E478A"/>
              </a:solidFill>
            </a:endParaRPr>
          </a:p>
        </p:txBody>
      </p:sp>
      <p:sp>
        <p:nvSpPr>
          <p:cNvPr id="10" name="Rectangle 6"/>
          <p:cNvSpPr>
            <a:spLocks noChangeArrowheads="1"/>
          </p:cNvSpPr>
          <p:nvPr/>
        </p:nvSpPr>
        <p:spPr bwMode="auto">
          <a:xfrm>
            <a:off x="2898775" y="546100"/>
            <a:ext cx="4264025" cy="647700"/>
          </a:xfrm>
          <a:prstGeom prst="rect">
            <a:avLst/>
          </a:prstGeom>
          <a:noFill/>
          <a:ln w="9525">
            <a:noFill/>
            <a:miter lim="800000"/>
            <a:headEnd/>
            <a:tailEnd/>
          </a:ln>
          <a:effectLst/>
        </p:spPr>
        <p:txBody>
          <a:bodyPr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أمن وحماية البيانات</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timing>
    <p:tnLst>
      <p:par>
        <p:cTn id="1" dur="indefinite" restart="never" nodeType="tmRoot"/>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رقم الشريحة 3"/>
          <p:cNvSpPr>
            <a:spLocks noGrp="1"/>
          </p:cNvSpPr>
          <p:nvPr>
            <p:ph type="sldNum" sz="quarter" idx="10"/>
          </p:nvPr>
        </p:nvSpPr>
        <p:spPr bwMode="auto">
          <a:noFill/>
          <a:ln>
            <a:miter lim="800000"/>
            <a:headEnd/>
            <a:tailEnd/>
          </a:ln>
        </p:spPr>
        <p:txBody>
          <a:bodyPr/>
          <a:lstStyle/>
          <a:p>
            <a:fld id="{4A95358F-60B8-4898-BCCA-5D1418C981BE}" type="slidenum">
              <a:rPr lang="ar-SA" altLang="ar-SA"/>
              <a:pPr/>
              <a:t>395</a:t>
            </a:fld>
            <a:endParaRPr lang="en-US" altLang="ar-SA"/>
          </a:p>
        </p:txBody>
      </p:sp>
      <p:sp>
        <p:nvSpPr>
          <p:cNvPr id="30723" name="Rectangle 4"/>
          <p:cNvSpPr>
            <a:spLocks noChangeArrowheads="1"/>
          </p:cNvSpPr>
          <p:nvPr/>
        </p:nvSpPr>
        <p:spPr bwMode="auto">
          <a:xfrm>
            <a:off x="838200" y="1649413"/>
            <a:ext cx="8534400" cy="3913187"/>
          </a:xfrm>
          <a:prstGeom prst="rect">
            <a:avLst/>
          </a:prstGeom>
          <a:noFill/>
          <a:ln w="9525">
            <a:noFill/>
            <a:miter lim="800000"/>
            <a:headEnd/>
            <a:tailEnd/>
          </a:ln>
        </p:spPr>
        <p:txBody>
          <a:bodyPr/>
          <a:lstStyle/>
          <a:p>
            <a:pPr algn="justLow" defTabSz="990600" rtl="1" eaLnBrk="1" hangingPunct="1">
              <a:spcBef>
                <a:spcPct val="20000"/>
              </a:spcBef>
            </a:pPr>
            <a:r>
              <a:rPr lang="ar-KW" altLang="ar-SA" sz="2400" b="1">
                <a:solidFill>
                  <a:srgbClr val="0E478A"/>
                </a:solidFill>
              </a:rPr>
              <a:t>3. </a:t>
            </a:r>
            <a:r>
              <a:rPr lang="ar-SA" altLang="ar-SA" sz="2400" b="1">
                <a:solidFill>
                  <a:srgbClr val="0E478A"/>
                </a:solidFill>
              </a:rPr>
              <a:t>وضع أدلة تأكيدية</a:t>
            </a:r>
            <a:r>
              <a:rPr lang="en-US" altLang="ar-SA" sz="2400" b="1">
                <a:solidFill>
                  <a:srgbClr val="0E478A"/>
                </a:solidFill>
              </a:rPr>
              <a:t>: User Authentications </a:t>
            </a:r>
            <a:r>
              <a:rPr lang="ar-SA" altLang="ar-SA" sz="2400" b="1">
                <a:solidFill>
                  <a:srgbClr val="0E478A"/>
                </a:solidFill>
              </a:rPr>
              <a:t>يمكن أن تكون هذه الأدلة صوت أو بصمه أو رقم سري أو توقيع المستخدم أو بطاقة ذكية</a:t>
            </a:r>
            <a:r>
              <a:rPr lang="en-US" altLang="ar-SA" sz="2400" b="1">
                <a:solidFill>
                  <a:srgbClr val="0E478A"/>
                </a:solidFill>
              </a:rPr>
              <a:t>.</a:t>
            </a:r>
            <a:endParaRPr lang="ar-KW" altLang="ar-SA" sz="2400" b="1">
              <a:solidFill>
                <a:srgbClr val="0E478A"/>
              </a:solidFill>
            </a:endParaRPr>
          </a:p>
          <a:p>
            <a:pPr algn="justLow" defTabSz="990600" rtl="1" eaLnBrk="1" hangingPunct="1">
              <a:spcBef>
                <a:spcPct val="20000"/>
              </a:spcBef>
            </a:pPr>
            <a:r>
              <a:rPr lang="ar-KW" altLang="ar-SA" sz="2400" b="1">
                <a:solidFill>
                  <a:srgbClr val="0E478A"/>
                </a:solidFill>
              </a:rPr>
              <a:t>4. </a:t>
            </a:r>
            <a:r>
              <a:rPr lang="ar-SA" altLang="ar-SA" sz="2400" b="1">
                <a:solidFill>
                  <a:srgbClr val="0E478A"/>
                </a:solidFill>
              </a:rPr>
              <a:t>تحديد </a:t>
            </a:r>
            <a:r>
              <a:rPr lang="ar-KW" altLang="ar-SA" sz="2400" b="1">
                <a:solidFill>
                  <a:srgbClr val="0E478A"/>
                </a:solidFill>
              </a:rPr>
              <a:t>ال</a:t>
            </a:r>
            <a:r>
              <a:rPr lang="ar-SA" altLang="ar-SA" sz="2400" b="1">
                <a:solidFill>
                  <a:srgbClr val="0E478A"/>
                </a:solidFill>
              </a:rPr>
              <a:t>صلاحيات </a:t>
            </a:r>
            <a:r>
              <a:rPr lang="en-US" altLang="ar-SA" sz="2400" b="1">
                <a:solidFill>
                  <a:srgbClr val="0E478A"/>
                </a:solidFill>
              </a:rPr>
              <a:t>User Authorization</a:t>
            </a:r>
            <a:endParaRPr lang="ar-KW" altLang="ar-SA" sz="2400" b="1">
              <a:solidFill>
                <a:srgbClr val="0E478A"/>
              </a:solidFill>
            </a:endParaRPr>
          </a:p>
          <a:p>
            <a:pPr algn="justLow" defTabSz="990600" rtl="1" eaLnBrk="1" hangingPunct="1">
              <a:spcBef>
                <a:spcPct val="20000"/>
              </a:spcBef>
            </a:pPr>
            <a:r>
              <a:rPr lang="ar-KW" altLang="ar-SA" sz="2400" b="1">
                <a:solidFill>
                  <a:srgbClr val="0E478A"/>
                </a:solidFill>
              </a:rPr>
              <a:t>5. </a:t>
            </a:r>
            <a:r>
              <a:rPr lang="ar-SA" altLang="ar-SA" sz="2400" b="1">
                <a:solidFill>
                  <a:srgbClr val="0E478A"/>
                </a:solidFill>
              </a:rPr>
              <a:t>استخدام برامج </a:t>
            </a:r>
            <a:r>
              <a:rPr lang="ar-KW" altLang="ar-SA" sz="2400" b="1">
                <a:solidFill>
                  <a:srgbClr val="0E478A"/>
                </a:solidFill>
              </a:rPr>
              <a:t>مضادة</a:t>
            </a:r>
            <a:r>
              <a:rPr lang="ar-SA" altLang="ar-SA" sz="2400" b="1">
                <a:solidFill>
                  <a:srgbClr val="0E478A"/>
                </a:solidFill>
              </a:rPr>
              <a:t> </a:t>
            </a:r>
            <a:r>
              <a:rPr lang="ar-KW" altLang="ar-SA" sz="2400" b="1">
                <a:solidFill>
                  <a:srgbClr val="0E478A"/>
                </a:solidFill>
              </a:rPr>
              <a:t>لل</a:t>
            </a:r>
            <a:r>
              <a:rPr lang="ar-SA" altLang="ar-SA" sz="2400" b="1">
                <a:solidFill>
                  <a:srgbClr val="0E478A"/>
                </a:solidFill>
              </a:rPr>
              <a:t>فيروس</a:t>
            </a:r>
            <a:r>
              <a:rPr lang="ar-KW" altLang="ar-SA" sz="2400" b="1">
                <a:solidFill>
                  <a:srgbClr val="0E478A"/>
                </a:solidFill>
              </a:rPr>
              <a:t>ات</a:t>
            </a:r>
            <a:r>
              <a:rPr lang="ar-SA" altLang="ar-SA" sz="2400" b="1">
                <a:solidFill>
                  <a:srgbClr val="0E478A"/>
                </a:solidFill>
              </a:rPr>
              <a:t> </a:t>
            </a:r>
            <a:r>
              <a:rPr lang="en-US" altLang="ar-SA" sz="2400" b="1">
                <a:solidFill>
                  <a:srgbClr val="0E478A"/>
                </a:solidFill>
              </a:rPr>
              <a:t>Anti-Virus programs</a:t>
            </a:r>
            <a:r>
              <a:rPr lang="ar-KW" altLang="ar-SA" sz="2400" b="1">
                <a:solidFill>
                  <a:srgbClr val="0E478A"/>
                </a:solidFill>
              </a:rPr>
              <a:t> </a:t>
            </a:r>
            <a:r>
              <a:rPr lang="ar-SA" altLang="ar-SA" sz="2400" b="1">
                <a:solidFill>
                  <a:srgbClr val="0E478A"/>
                </a:solidFill>
              </a:rPr>
              <a:t>والعمل على تحديث هذه البرامج</a:t>
            </a:r>
            <a:r>
              <a:rPr lang="en-US" altLang="ar-SA" sz="2400" b="1">
                <a:solidFill>
                  <a:srgbClr val="0E478A"/>
                </a:solidFill>
              </a:rPr>
              <a:t>.</a:t>
            </a:r>
            <a:endParaRPr lang="ar-KW" altLang="ar-SA" sz="2400" b="1">
              <a:solidFill>
                <a:srgbClr val="0E478A"/>
              </a:solidFill>
            </a:endParaRPr>
          </a:p>
          <a:p>
            <a:pPr algn="justLow" defTabSz="990600" rtl="1" eaLnBrk="1" hangingPunct="1">
              <a:spcBef>
                <a:spcPct val="20000"/>
              </a:spcBef>
            </a:pPr>
            <a:r>
              <a:rPr lang="ar-KW" altLang="ar-SA" sz="2400" b="1">
                <a:solidFill>
                  <a:srgbClr val="0E478A"/>
                </a:solidFill>
              </a:rPr>
              <a:t>6. </a:t>
            </a:r>
            <a:r>
              <a:rPr lang="ar-SA" altLang="ar-SA" sz="2400" b="1">
                <a:solidFill>
                  <a:srgbClr val="0E478A"/>
                </a:solidFill>
              </a:rPr>
              <a:t>الاحتفاظ بوسائط تخزين البيانات من الأقراص والشرائط والميكروفيلم وغيرها في خزائن أمنية مخصصة لهذا الغرض</a:t>
            </a:r>
            <a:endParaRPr lang="ar-KW" altLang="ar-SA" sz="2400" b="1">
              <a:solidFill>
                <a:srgbClr val="0E478A"/>
              </a:solidFill>
            </a:endParaRPr>
          </a:p>
          <a:p>
            <a:pPr algn="justLow" defTabSz="990600" rtl="1" eaLnBrk="1" hangingPunct="1">
              <a:spcBef>
                <a:spcPct val="20000"/>
              </a:spcBef>
            </a:pPr>
            <a:r>
              <a:rPr lang="ar-KW" altLang="ar-SA" sz="2400" b="1">
                <a:solidFill>
                  <a:srgbClr val="0E478A"/>
                </a:solidFill>
              </a:rPr>
              <a:t>7.</a:t>
            </a:r>
            <a:r>
              <a:rPr lang="ar-SA" altLang="ar-SA" sz="2400" b="1">
                <a:solidFill>
                  <a:srgbClr val="0E478A"/>
                </a:solidFill>
              </a:rPr>
              <a:t> عمل نسخ احتياطية دورية للبيانات</a:t>
            </a:r>
            <a:r>
              <a:rPr lang="ar-KW" altLang="ar-SA" sz="2400" b="1">
                <a:solidFill>
                  <a:srgbClr val="0E478A"/>
                </a:solidFill>
              </a:rPr>
              <a:t> </a:t>
            </a:r>
            <a:r>
              <a:rPr lang="en-US" altLang="ar-SA" sz="2400" b="1">
                <a:solidFill>
                  <a:srgbClr val="0E478A"/>
                </a:solidFill>
              </a:rPr>
              <a:t>.Backups</a:t>
            </a:r>
            <a:endParaRPr lang="ar-SA" altLang="ar-SA" sz="2400" b="1">
              <a:solidFill>
                <a:srgbClr val="0E478A"/>
              </a:solidFill>
            </a:endParaRPr>
          </a:p>
        </p:txBody>
      </p:sp>
      <p:sp>
        <p:nvSpPr>
          <p:cNvPr id="7" name="Rectangle 6"/>
          <p:cNvSpPr>
            <a:spLocks noChangeArrowheads="1"/>
          </p:cNvSpPr>
          <p:nvPr/>
        </p:nvSpPr>
        <p:spPr bwMode="auto">
          <a:xfrm>
            <a:off x="2268538" y="549275"/>
            <a:ext cx="6172200" cy="641350"/>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أمن وحماية البيانات </a:t>
            </a:r>
            <a:r>
              <a:rPr lang="en-US" sz="3600" b="1" dirty="0">
                <a:solidFill>
                  <a:srgbClr val="FF0000"/>
                </a:solidFill>
                <a:effectLst>
                  <a:outerShdw blurRad="38100" dist="38100" dir="2700000" algn="tl">
                    <a:srgbClr val="000000"/>
                  </a:outerShdw>
                </a:effectLst>
                <a:latin typeface="Arial" charset="0"/>
                <a:cs typeface="Arial" charset="0"/>
              </a:rPr>
              <a:t>Data Security</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رقم الشريحة 3"/>
          <p:cNvSpPr>
            <a:spLocks noGrp="1"/>
          </p:cNvSpPr>
          <p:nvPr>
            <p:ph type="sldNum" sz="quarter" idx="10"/>
          </p:nvPr>
        </p:nvSpPr>
        <p:spPr bwMode="auto">
          <a:noFill/>
          <a:ln>
            <a:miter lim="800000"/>
            <a:headEnd/>
            <a:tailEnd/>
          </a:ln>
        </p:spPr>
        <p:txBody>
          <a:bodyPr/>
          <a:lstStyle/>
          <a:p>
            <a:fld id="{9E0A7233-209C-49A1-BC61-BA47A4ABC600}" type="slidenum">
              <a:rPr lang="ar-SA" altLang="ar-SA"/>
              <a:pPr/>
              <a:t>396</a:t>
            </a:fld>
            <a:endParaRPr lang="en-US" altLang="ar-SA"/>
          </a:p>
        </p:txBody>
      </p:sp>
      <p:sp>
        <p:nvSpPr>
          <p:cNvPr id="31747" name="Rectangle 4"/>
          <p:cNvSpPr>
            <a:spLocks noChangeArrowheads="1"/>
          </p:cNvSpPr>
          <p:nvPr/>
        </p:nvSpPr>
        <p:spPr bwMode="auto">
          <a:xfrm>
            <a:off x="457200" y="1905000"/>
            <a:ext cx="8839200" cy="3238500"/>
          </a:xfrm>
          <a:prstGeom prst="rect">
            <a:avLst/>
          </a:prstGeom>
          <a:noFill/>
          <a:ln w="9525">
            <a:noFill/>
            <a:miter lim="800000"/>
            <a:headEnd/>
            <a:tailEnd/>
          </a:ln>
        </p:spPr>
        <p:txBody>
          <a:bodyPr/>
          <a:lstStyle/>
          <a:p>
            <a:pPr algn="justLow" defTabSz="990600" rtl="1" eaLnBrk="1" hangingPunct="1">
              <a:spcBef>
                <a:spcPct val="20000"/>
              </a:spcBef>
            </a:pPr>
            <a:r>
              <a:rPr lang="ar-KW" altLang="ar-SA" sz="2800" b="1">
                <a:solidFill>
                  <a:srgbClr val="0E478A"/>
                </a:solidFill>
              </a:rPr>
              <a:t>8. </a:t>
            </a:r>
            <a:r>
              <a:rPr lang="ar-SA" altLang="ar-SA" sz="2800" b="1">
                <a:solidFill>
                  <a:srgbClr val="0E478A"/>
                </a:solidFill>
              </a:rPr>
              <a:t>عدم إهمال مخرجات الحاسوب الورقية وتعريضها للاطلاع من قبل غير المسموح لهم خاصة إذا كانت تحتوي </a:t>
            </a:r>
            <a:r>
              <a:rPr lang="ar-KW" altLang="ar-SA" sz="2800" b="1">
                <a:solidFill>
                  <a:srgbClr val="0E478A"/>
                </a:solidFill>
              </a:rPr>
              <a:t>على </a:t>
            </a:r>
            <a:r>
              <a:rPr lang="ar-SA" altLang="ar-SA" sz="2800" b="1">
                <a:solidFill>
                  <a:srgbClr val="0E478A"/>
                </a:solidFill>
              </a:rPr>
              <a:t>معلومات مهمة</a:t>
            </a:r>
            <a:r>
              <a:rPr lang="en-US" altLang="ar-SA" sz="2800" b="1">
                <a:solidFill>
                  <a:srgbClr val="0E478A"/>
                </a:solidFill>
              </a:rPr>
              <a:t>.</a:t>
            </a:r>
            <a:endParaRPr lang="ar-KW" altLang="ar-SA" sz="2800" b="1">
              <a:solidFill>
                <a:srgbClr val="0E478A"/>
              </a:solidFill>
            </a:endParaRPr>
          </a:p>
          <a:p>
            <a:pPr algn="justLow" defTabSz="990600" rtl="1" eaLnBrk="1" hangingPunct="1">
              <a:spcBef>
                <a:spcPct val="20000"/>
              </a:spcBef>
            </a:pPr>
            <a:r>
              <a:rPr lang="ar-KW" altLang="ar-SA" sz="2800" b="1">
                <a:solidFill>
                  <a:srgbClr val="0E478A"/>
                </a:solidFill>
              </a:rPr>
              <a:t>9. </a:t>
            </a:r>
            <a:r>
              <a:rPr lang="ar-SA" altLang="ar-SA" sz="2800" b="1">
                <a:solidFill>
                  <a:srgbClr val="0E478A"/>
                </a:solidFill>
              </a:rPr>
              <a:t>توظيف العاملين المشهود لهم بالأمانة والاستمرارية حيث إن التلاعب بالبيانات قد يكون من صائغي البرامج أو مشغلي الحاسبات</a:t>
            </a:r>
            <a:r>
              <a:rPr lang="en-US" altLang="ar-SA" sz="2800" b="1">
                <a:solidFill>
                  <a:srgbClr val="0E478A"/>
                </a:solidFill>
              </a:rPr>
              <a:t>.</a:t>
            </a:r>
            <a:endParaRPr lang="ar-KW" altLang="ar-SA" sz="2800" b="1">
              <a:solidFill>
                <a:srgbClr val="0E478A"/>
              </a:solidFill>
            </a:endParaRPr>
          </a:p>
          <a:p>
            <a:pPr algn="justLow" defTabSz="990600" rtl="1" eaLnBrk="1" hangingPunct="1">
              <a:spcBef>
                <a:spcPct val="20000"/>
              </a:spcBef>
            </a:pPr>
            <a:r>
              <a:rPr lang="ar-KW" altLang="ar-SA" sz="2800" b="1">
                <a:solidFill>
                  <a:srgbClr val="0E478A"/>
                </a:solidFill>
              </a:rPr>
              <a:t>10. </a:t>
            </a:r>
            <a:r>
              <a:rPr lang="ar-SA" altLang="ar-SA" sz="2800" b="1">
                <a:solidFill>
                  <a:srgbClr val="0E478A"/>
                </a:solidFill>
              </a:rPr>
              <a:t>استخدام نظماً مختلفة للدخول إلى المواقع الخاصة بأنظمة المعلومات وذلك لضمان سرية العمل.</a:t>
            </a:r>
          </a:p>
        </p:txBody>
      </p:sp>
      <p:sp>
        <p:nvSpPr>
          <p:cNvPr id="6" name="Rectangle 6"/>
          <p:cNvSpPr>
            <a:spLocks noChangeArrowheads="1"/>
          </p:cNvSpPr>
          <p:nvPr/>
        </p:nvSpPr>
        <p:spPr bwMode="auto">
          <a:xfrm>
            <a:off x="3778250" y="546100"/>
            <a:ext cx="3152775" cy="647700"/>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أمن وحماية البيانات</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رقم الشريحة 3"/>
          <p:cNvSpPr>
            <a:spLocks noGrp="1"/>
          </p:cNvSpPr>
          <p:nvPr>
            <p:ph type="sldNum" sz="quarter" idx="10"/>
          </p:nvPr>
        </p:nvSpPr>
        <p:spPr bwMode="auto">
          <a:noFill/>
          <a:ln>
            <a:miter lim="800000"/>
            <a:headEnd/>
            <a:tailEnd/>
          </a:ln>
        </p:spPr>
        <p:txBody>
          <a:bodyPr/>
          <a:lstStyle/>
          <a:p>
            <a:fld id="{4BAC7817-D61A-4E4A-91B0-B458146C23EF}" type="slidenum">
              <a:rPr lang="ar-SA" altLang="ar-SA"/>
              <a:pPr/>
              <a:t>397</a:t>
            </a:fld>
            <a:endParaRPr lang="en-US" altLang="ar-SA"/>
          </a:p>
        </p:txBody>
      </p:sp>
      <p:sp>
        <p:nvSpPr>
          <p:cNvPr id="3" name="Rectangle 4"/>
          <p:cNvSpPr>
            <a:spLocks noChangeArrowheads="1"/>
          </p:cNvSpPr>
          <p:nvPr/>
        </p:nvSpPr>
        <p:spPr bwMode="auto">
          <a:xfrm>
            <a:off x="4586288" y="546100"/>
            <a:ext cx="3821112" cy="647700"/>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جرائم الحاسب والانترنت</a:t>
            </a:r>
            <a:endParaRPr lang="en-US" b="1" dirty="0">
              <a:solidFill>
                <a:srgbClr val="FF0000"/>
              </a:solidFill>
              <a:effectLst>
                <a:outerShdw blurRad="38100" dist="38100" dir="2700000" algn="tl">
                  <a:srgbClr val="000000"/>
                </a:outerShdw>
              </a:effectLst>
              <a:latin typeface="Arial" charset="0"/>
              <a:cs typeface="Arial" charset="0"/>
            </a:endParaRPr>
          </a:p>
        </p:txBody>
      </p:sp>
      <p:sp>
        <p:nvSpPr>
          <p:cNvPr id="32772" name="Rectangle 5"/>
          <p:cNvSpPr>
            <a:spLocks noChangeArrowheads="1"/>
          </p:cNvSpPr>
          <p:nvPr/>
        </p:nvSpPr>
        <p:spPr bwMode="auto">
          <a:xfrm>
            <a:off x="574675" y="1687513"/>
            <a:ext cx="8569325" cy="4103687"/>
          </a:xfrm>
          <a:prstGeom prst="rect">
            <a:avLst/>
          </a:prstGeom>
          <a:noFill/>
          <a:ln w="9525">
            <a:noFill/>
            <a:miter lim="800000"/>
            <a:headEnd/>
            <a:tailEnd/>
          </a:ln>
        </p:spPr>
        <p:txBody>
          <a:bodyPr/>
          <a:lstStyle/>
          <a:p>
            <a:pPr algn="justLow" defTabSz="990600" rtl="1" eaLnBrk="1" hangingPunct="1">
              <a:spcBef>
                <a:spcPct val="20000"/>
              </a:spcBef>
            </a:pPr>
            <a:r>
              <a:rPr lang="ar-SA" altLang="ar-SA" sz="2800" b="1">
                <a:solidFill>
                  <a:srgbClr val="0E478A"/>
                </a:solidFill>
              </a:rPr>
              <a:t>الاستخدام المتزايد للحاس</a:t>
            </a:r>
            <a:r>
              <a:rPr lang="ar-KW" altLang="ar-SA" sz="2800" b="1">
                <a:solidFill>
                  <a:srgbClr val="0E478A"/>
                </a:solidFill>
              </a:rPr>
              <a:t>ب</a:t>
            </a:r>
            <a:r>
              <a:rPr lang="ar-SA" altLang="ar-SA" sz="2800" b="1">
                <a:solidFill>
                  <a:srgbClr val="0E478A"/>
                </a:solidFill>
              </a:rPr>
              <a:t>  الآلي والانترنت حقق أهدافا كثيرة لجميع المستخدمين وزاد من كفاءة الأعمال، إلا أن هناك مخاوف مستمرة من مخاطر الجرائم المختلفة المتعلقة</a:t>
            </a:r>
            <a:r>
              <a:rPr lang="ar-KW" altLang="ar-SA" sz="2800" b="1">
                <a:solidFill>
                  <a:srgbClr val="0E478A"/>
                </a:solidFill>
              </a:rPr>
              <a:t>:</a:t>
            </a:r>
          </a:p>
          <a:p>
            <a:pPr algn="justLow" defTabSz="990600" rtl="1" eaLnBrk="1" hangingPunct="1">
              <a:spcBef>
                <a:spcPct val="20000"/>
              </a:spcBef>
              <a:buFontTx/>
              <a:buChar char="•"/>
            </a:pPr>
            <a:r>
              <a:rPr lang="ar-SA" altLang="ar-SA" sz="2800" b="1">
                <a:solidFill>
                  <a:srgbClr val="0E478A"/>
                </a:solidFill>
              </a:rPr>
              <a:t> بسرقة المعلومات </a:t>
            </a:r>
            <a:endParaRPr lang="ar-KW" altLang="ar-SA" sz="2800" b="1">
              <a:solidFill>
                <a:srgbClr val="0E478A"/>
              </a:solidFill>
            </a:endParaRPr>
          </a:p>
          <a:p>
            <a:pPr algn="justLow" defTabSz="990600" rtl="1" eaLnBrk="1" hangingPunct="1">
              <a:spcBef>
                <a:spcPct val="20000"/>
              </a:spcBef>
              <a:buFontTx/>
              <a:buChar char="•"/>
            </a:pPr>
            <a:r>
              <a:rPr lang="ar-KW" altLang="ar-SA" sz="2800" b="1">
                <a:solidFill>
                  <a:srgbClr val="0E478A"/>
                </a:solidFill>
              </a:rPr>
              <a:t> </a:t>
            </a:r>
            <a:r>
              <a:rPr lang="ar-SA" altLang="ar-SA" sz="2800" b="1">
                <a:solidFill>
                  <a:srgbClr val="0E478A"/>
                </a:solidFill>
              </a:rPr>
              <a:t>والاحتيال وتدمير البيانات</a:t>
            </a:r>
            <a:endParaRPr lang="ar-KW" altLang="ar-SA" sz="2800" b="1">
              <a:solidFill>
                <a:srgbClr val="0E478A"/>
              </a:solidFill>
            </a:endParaRPr>
          </a:p>
          <a:p>
            <a:pPr algn="justLow" defTabSz="990600" rtl="1" eaLnBrk="1" hangingPunct="1">
              <a:spcBef>
                <a:spcPct val="20000"/>
              </a:spcBef>
              <a:buFontTx/>
              <a:buChar char="•"/>
            </a:pPr>
            <a:r>
              <a:rPr lang="ar-SA" altLang="ar-SA" sz="2800" b="1">
                <a:solidFill>
                  <a:srgbClr val="0E478A"/>
                </a:solidFill>
              </a:rPr>
              <a:t> والإطلاع على خصوصيات الأفراد والمؤسسات والحكومات</a:t>
            </a:r>
            <a:r>
              <a:rPr lang="en-US" altLang="ar-SA" sz="2800" b="1">
                <a:solidFill>
                  <a:srgbClr val="0E478A"/>
                </a:solidFill>
              </a:rPr>
              <a:t>.</a:t>
            </a:r>
          </a:p>
          <a:p>
            <a:pPr algn="justLow" defTabSz="990600" rtl="1" eaLnBrk="1" hangingPunct="1">
              <a:spcBef>
                <a:spcPct val="20000"/>
              </a:spcBef>
            </a:pPr>
            <a:endParaRPr lang="ar-KW" altLang="ar-SA" sz="2800" b="1">
              <a:solidFill>
                <a:srgbClr val="0E478A"/>
              </a:solidFill>
            </a:endParaRPr>
          </a:p>
        </p:txBody>
      </p:sp>
    </p:spTree>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صر نائب لرقم الشريحة 3"/>
          <p:cNvSpPr>
            <a:spLocks noGrp="1"/>
          </p:cNvSpPr>
          <p:nvPr>
            <p:ph type="sldNum" sz="quarter" idx="10"/>
          </p:nvPr>
        </p:nvSpPr>
        <p:spPr bwMode="auto">
          <a:noFill/>
          <a:ln>
            <a:miter lim="800000"/>
            <a:headEnd/>
            <a:tailEnd/>
          </a:ln>
        </p:spPr>
        <p:txBody>
          <a:bodyPr/>
          <a:lstStyle/>
          <a:p>
            <a:fld id="{33C733FB-7D2C-49AC-9D15-E4327DF886E1}" type="slidenum">
              <a:rPr lang="ar-SA" altLang="ar-SA"/>
              <a:pPr/>
              <a:t>398</a:t>
            </a:fld>
            <a:endParaRPr lang="en-US" altLang="ar-SA"/>
          </a:p>
        </p:txBody>
      </p:sp>
      <p:sp>
        <p:nvSpPr>
          <p:cNvPr id="3" name="Rectangle 5"/>
          <p:cNvSpPr>
            <a:spLocks noChangeArrowheads="1"/>
          </p:cNvSpPr>
          <p:nvPr/>
        </p:nvSpPr>
        <p:spPr bwMode="auto">
          <a:xfrm>
            <a:off x="327025" y="1557338"/>
            <a:ext cx="9121775" cy="4310062"/>
          </a:xfrm>
          <a:prstGeom prst="rect">
            <a:avLst/>
          </a:prstGeom>
          <a:noFill/>
          <a:ln w="9525">
            <a:noFill/>
            <a:miter lim="800000"/>
            <a:headEnd/>
            <a:tailEnd/>
          </a:ln>
        </p:spPr>
        <p:txBody>
          <a:bodyPr/>
          <a:lstStyle/>
          <a:p>
            <a:pPr algn="justLow" defTabSz="990600" rtl="1" eaLnBrk="1" hangingPunct="1">
              <a:spcBef>
                <a:spcPct val="20000"/>
              </a:spcBef>
              <a:defRPr/>
            </a:pPr>
            <a:r>
              <a:rPr lang="ar-SA" altLang="ar-SA" sz="2200" b="1" dirty="0">
                <a:solidFill>
                  <a:srgbClr val="0E478A"/>
                </a:solidFill>
              </a:rPr>
              <a:t>إن الاستخدام المتزايد مؤخرا للحاسبات والانترنت ساهم في ظهور الجرائم الناشئة في بيئة </a:t>
            </a:r>
            <a:r>
              <a:rPr lang="ar-SA" altLang="ar-SA" sz="2200" b="1" dirty="0" err="1">
                <a:solidFill>
                  <a:srgbClr val="0E478A"/>
                </a:solidFill>
              </a:rPr>
              <a:t>الحاس</a:t>
            </a:r>
            <a:r>
              <a:rPr lang="ar-KW" altLang="ar-SA" sz="2200" b="1" dirty="0">
                <a:solidFill>
                  <a:srgbClr val="0E478A"/>
                </a:solidFill>
              </a:rPr>
              <a:t>ب</a:t>
            </a:r>
            <a:r>
              <a:rPr lang="ar-SA" altLang="ar-SA" sz="2200" b="1" dirty="0">
                <a:solidFill>
                  <a:srgbClr val="0E478A"/>
                </a:solidFill>
              </a:rPr>
              <a:t> وبيئة الشبكات</a:t>
            </a:r>
            <a:r>
              <a:rPr lang="ar-KW" altLang="ar-SA" sz="2200" b="1" dirty="0">
                <a:solidFill>
                  <a:srgbClr val="0E478A"/>
                </a:solidFill>
              </a:rPr>
              <a:t>:</a:t>
            </a:r>
          </a:p>
          <a:p>
            <a:pPr algn="justLow" defTabSz="990600" rtl="1" eaLnBrk="1" hangingPunct="1">
              <a:spcBef>
                <a:spcPct val="20000"/>
              </a:spcBef>
              <a:defRPr/>
            </a:pPr>
            <a:r>
              <a:rPr lang="ar-KW" altLang="ar-SA" sz="2200" b="1" dirty="0">
                <a:solidFill>
                  <a:srgbClr val="0E478A"/>
                </a:solidFill>
              </a:rPr>
              <a:t>1</a:t>
            </a:r>
            <a:r>
              <a:rPr lang="ar-SA" altLang="ar-SA" sz="2200" b="1" dirty="0">
                <a:solidFill>
                  <a:srgbClr val="0E478A"/>
                </a:solidFill>
              </a:rPr>
              <a:t>. الاحتيال بالوصول إلى البيانات</a:t>
            </a:r>
            <a:r>
              <a:rPr lang="en-US" altLang="ar-SA" sz="2200" b="1" dirty="0">
                <a:solidFill>
                  <a:srgbClr val="0E478A"/>
                </a:solidFill>
              </a:rPr>
              <a:t>.</a:t>
            </a:r>
            <a:endParaRPr lang="ar-KW" altLang="ar-SA" sz="2200" b="1" dirty="0">
              <a:solidFill>
                <a:srgbClr val="0E478A"/>
              </a:solidFill>
            </a:endParaRPr>
          </a:p>
          <a:p>
            <a:pPr algn="justLow" defTabSz="990600" rtl="1" eaLnBrk="1" hangingPunct="1">
              <a:spcBef>
                <a:spcPct val="20000"/>
              </a:spcBef>
              <a:defRPr/>
            </a:pPr>
            <a:r>
              <a:rPr lang="ar-KW" altLang="ar-SA" sz="2200" b="1" dirty="0">
                <a:solidFill>
                  <a:srgbClr val="0E478A"/>
                </a:solidFill>
              </a:rPr>
              <a:t>2</a:t>
            </a:r>
            <a:r>
              <a:rPr lang="ar-SA" altLang="ar-SA" sz="2200" b="1" dirty="0">
                <a:solidFill>
                  <a:srgbClr val="0E478A"/>
                </a:solidFill>
              </a:rPr>
              <a:t>. </a:t>
            </a:r>
            <a:r>
              <a:rPr lang="en-US" altLang="ar-SA" sz="2200" b="1" dirty="0">
                <a:solidFill>
                  <a:srgbClr val="0E478A"/>
                </a:solidFill>
              </a:rPr>
              <a:t> </a:t>
            </a:r>
            <a:r>
              <a:rPr lang="ar-SA" altLang="ar-SA" sz="2200" b="1" dirty="0">
                <a:solidFill>
                  <a:srgbClr val="0E478A"/>
                </a:solidFill>
              </a:rPr>
              <a:t>الاحتيال باستخدام بطاقات الائتمان</a:t>
            </a:r>
            <a:r>
              <a:rPr lang="en-US" altLang="ar-SA" sz="2200" b="1" dirty="0">
                <a:solidFill>
                  <a:srgbClr val="0E478A"/>
                </a:solidFill>
              </a:rPr>
              <a:t>.</a:t>
            </a:r>
            <a:endParaRPr lang="ar-KW" altLang="ar-SA" sz="2200" b="1" dirty="0">
              <a:solidFill>
                <a:srgbClr val="0E478A"/>
              </a:solidFill>
            </a:endParaRPr>
          </a:p>
          <a:p>
            <a:pPr algn="justLow" defTabSz="990600" rtl="1" eaLnBrk="1" hangingPunct="1">
              <a:spcBef>
                <a:spcPct val="20000"/>
              </a:spcBef>
              <a:defRPr/>
            </a:pPr>
            <a:r>
              <a:rPr lang="ar-KW" altLang="ar-SA" sz="2200" b="1" dirty="0">
                <a:solidFill>
                  <a:srgbClr val="0E478A"/>
                </a:solidFill>
              </a:rPr>
              <a:t>3</a:t>
            </a:r>
            <a:r>
              <a:rPr lang="ar-SA" altLang="ar-SA" sz="2200" b="1" dirty="0">
                <a:solidFill>
                  <a:srgbClr val="0E478A"/>
                </a:solidFill>
              </a:rPr>
              <a:t>. نسخ البرامج</a:t>
            </a:r>
            <a:r>
              <a:rPr lang="en-US" altLang="ar-SA" sz="2200" b="1" dirty="0">
                <a:solidFill>
                  <a:srgbClr val="0E478A"/>
                </a:solidFill>
              </a:rPr>
              <a:t>.</a:t>
            </a:r>
            <a:endParaRPr lang="ar-KW" altLang="ar-SA" sz="2200" b="1" dirty="0">
              <a:solidFill>
                <a:srgbClr val="0E478A"/>
              </a:solidFill>
            </a:endParaRPr>
          </a:p>
          <a:p>
            <a:pPr algn="justLow" defTabSz="990600" rtl="1" eaLnBrk="1" hangingPunct="1">
              <a:spcBef>
                <a:spcPct val="20000"/>
              </a:spcBef>
              <a:defRPr/>
            </a:pPr>
            <a:r>
              <a:rPr lang="ar-SA" altLang="ar-SA" sz="2200" b="1" dirty="0">
                <a:solidFill>
                  <a:srgbClr val="0E478A"/>
                </a:solidFill>
              </a:rPr>
              <a:t>الدوافع لارتكاب مختلف جرائم المعلوماتية فهي عديدة منها</a:t>
            </a:r>
            <a:r>
              <a:rPr lang="en-US" altLang="ar-SA" sz="2200" b="1" dirty="0">
                <a:solidFill>
                  <a:srgbClr val="0E478A"/>
                </a:solidFill>
              </a:rPr>
              <a:t>:</a:t>
            </a:r>
            <a:endParaRPr lang="ar-KW" altLang="ar-SA" sz="2200" b="1" dirty="0">
              <a:solidFill>
                <a:srgbClr val="0E478A"/>
              </a:solidFill>
            </a:endParaRPr>
          </a:p>
          <a:p>
            <a:pPr algn="justLow" defTabSz="990600" rtl="1" eaLnBrk="1" hangingPunct="1">
              <a:spcBef>
                <a:spcPct val="20000"/>
              </a:spcBef>
              <a:defRPr/>
            </a:pPr>
            <a:r>
              <a:rPr lang="ar-KW" altLang="ar-SA" sz="2200" b="1" dirty="0">
                <a:solidFill>
                  <a:srgbClr val="0E478A"/>
                </a:solidFill>
              </a:rPr>
              <a:t>1</a:t>
            </a:r>
            <a:r>
              <a:rPr lang="ar-SA" altLang="ar-SA" sz="2200" b="1" dirty="0">
                <a:solidFill>
                  <a:srgbClr val="0E478A"/>
                </a:solidFill>
              </a:rPr>
              <a:t>. الرغبة في التفوق وتحدي التقنية المتطورة</a:t>
            </a:r>
            <a:r>
              <a:rPr lang="en-US" altLang="ar-SA" sz="2200" b="1" dirty="0">
                <a:solidFill>
                  <a:srgbClr val="0E478A"/>
                </a:solidFill>
              </a:rPr>
              <a:t>.</a:t>
            </a:r>
            <a:endParaRPr lang="ar-KW" altLang="ar-SA" sz="2200" b="1" dirty="0">
              <a:solidFill>
                <a:srgbClr val="0E478A"/>
              </a:solidFill>
            </a:endParaRPr>
          </a:p>
          <a:p>
            <a:pPr marL="457200" indent="-457200" algn="justLow" defTabSz="990600" rtl="1" eaLnBrk="1" hangingPunct="1">
              <a:spcBef>
                <a:spcPct val="20000"/>
              </a:spcBef>
              <a:buFontTx/>
              <a:buAutoNum type="arabicPeriod" startAt="2"/>
              <a:defRPr/>
            </a:pPr>
            <a:r>
              <a:rPr lang="ar-SA" altLang="ar-SA" sz="2200" b="1" dirty="0">
                <a:solidFill>
                  <a:srgbClr val="0E478A"/>
                </a:solidFill>
              </a:rPr>
              <a:t>السعي إلى تحقيق مكاسب مالية والابتزاز</a:t>
            </a:r>
            <a:r>
              <a:rPr lang="en-US" altLang="ar-SA" sz="2200" b="1" dirty="0">
                <a:solidFill>
                  <a:srgbClr val="0E478A"/>
                </a:solidFill>
              </a:rPr>
              <a:t>.</a:t>
            </a:r>
            <a:endParaRPr lang="ar-KW" altLang="ar-SA" sz="2200" b="1" dirty="0">
              <a:solidFill>
                <a:srgbClr val="0E478A"/>
              </a:solidFill>
            </a:endParaRPr>
          </a:p>
          <a:p>
            <a:pPr marL="457200" indent="-457200" algn="justLow" defTabSz="990600" rtl="1" eaLnBrk="1" hangingPunct="1">
              <a:spcBef>
                <a:spcPct val="20000"/>
              </a:spcBef>
              <a:buFontTx/>
              <a:buAutoNum type="arabicPeriod" startAt="2"/>
              <a:defRPr/>
            </a:pPr>
            <a:r>
              <a:rPr lang="ar-SA" altLang="ar-SA" sz="2200" b="1" dirty="0">
                <a:solidFill>
                  <a:srgbClr val="0E478A"/>
                </a:solidFill>
              </a:rPr>
              <a:t>القيام بأعمال غير مشروعة</a:t>
            </a:r>
          </a:p>
          <a:p>
            <a:pPr algn="justLow" defTabSz="990600" rtl="1" eaLnBrk="1" hangingPunct="1">
              <a:spcBef>
                <a:spcPct val="20000"/>
              </a:spcBef>
              <a:defRPr/>
            </a:pPr>
            <a:r>
              <a:rPr lang="ar-SA" altLang="ar-SA" sz="2200" b="1" dirty="0">
                <a:solidFill>
                  <a:srgbClr val="0E478A"/>
                </a:solidFill>
              </a:rPr>
              <a:t>4. الأحقاد والدوافع الثأرية والانتقام من أرباب العمل</a:t>
            </a:r>
            <a:r>
              <a:rPr lang="en-US" altLang="ar-SA" sz="2200" b="1" dirty="0">
                <a:solidFill>
                  <a:srgbClr val="0E478A"/>
                </a:solidFill>
              </a:rPr>
              <a:t>.</a:t>
            </a:r>
            <a:endParaRPr lang="ar-SA" altLang="ar-SA" sz="2200" b="1" dirty="0">
              <a:solidFill>
                <a:srgbClr val="0E478A"/>
              </a:solidFill>
            </a:endParaRPr>
          </a:p>
        </p:txBody>
      </p:sp>
      <p:sp>
        <p:nvSpPr>
          <p:cNvPr id="7" name="Rectangle 8"/>
          <p:cNvSpPr>
            <a:spLocks noChangeArrowheads="1"/>
          </p:cNvSpPr>
          <p:nvPr/>
        </p:nvSpPr>
        <p:spPr bwMode="auto">
          <a:xfrm>
            <a:off x="4586288" y="546100"/>
            <a:ext cx="3821112" cy="647700"/>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جرائم الحاسب والانترنت</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صر نائب لرقم الشريحة 3"/>
          <p:cNvSpPr>
            <a:spLocks noGrp="1"/>
          </p:cNvSpPr>
          <p:nvPr>
            <p:ph type="sldNum" sz="quarter" idx="10"/>
          </p:nvPr>
        </p:nvSpPr>
        <p:spPr bwMode="auto">
          <a:noFill/>
          <a:ln>
            <a:miter lim="800000"/>
            <a:headEnd/>
            <a:tailEnd/>
          </a:ln>
        </p:spPr>
        <p:txBody>
          <a:bodyPr/>
          <a:lstStyle/>
          <a:p>
            <a:fld id="{35F0606B-042C-43A8-8BB3-237ACFB7880C}" type="slidenum">
              <a:rPr lang="ar-SA" altLang="ar-SA"/>
              <a:pPr/>
              <a:t>399</a:t>
            </a:fld>
            <a:endParaRPr lang="en-US" altLang="ar-SA"/>
          </a:p>
        </p:txBody>
      </p:sp>
      <p:sp>
        <p:nvSpPr>
          <p:cNvPr id="34819" name="Rectangle 4"/>
          <p:cNvSpPr>
            <a:spLocks noChangeArrowheads="1"/>
          </p:cNvSpPr>
          <p:nvPr/>
        </p:nvSpPr>
        <p:spPr bwMode="auto">
          <a:xfrm>
            <a:off x="533400" y="1773238"/>
            <a:ext cx="8286750" cy="2798762"/>
          </a:xfrm>
          <a:prstGeom prst="rect">
            <a:avLst/>
          </a:prstGeom>
          <a:noFill/>
          <a:ln w="9525">
            <a:noFill/>
            <a:miter lim="800000"/>
            <a:headEnd/>
            <a:tailEnd/>
          </a:ln>
        </p:spPr>
        <p:txBody>
          <a:bodyPr/>
          <a:lstStyle/>
          <a:p>
            <a:pPr algn="justLow" defTabSz="990600" rtl="1" eaLnBrk="1" hangingPunct="1">
              <a:lnSpc>
                <a:spcPct val="110000"/>
              </a:lnSpc>
              <a:spcBef>
                <a:spcPct val="20000"/>
              </a:spcBef>
            </a:pPr>
            <a:r>
              <a:rPr lang="ar-SA" altLang="ar-SA" sz="2800" b="1">
                <a:solidFill>
                  <a:srgbClr val="0E478A"/>
                </a:solidFill>
              </a:rPr>
              <a:t>الهاكر</a:t>
            </a:r>
            <a:r>
              <a:rPr lang="ar-KW" altLang="ar-SA" sz="2800" b="1">
                <a:solidFill>
                  <a:srgbClr val="0E478A"/>
                </a:solidFill>
              </a:rPr>
              <a:t> </a:t>
            </a:r>
            <a:r>
              <a:rPr lang="en-US" altLang="ar-SA" sz="2800" b="1">
                <a:solidFill>
                  <a:srgbClr val="0E478A"/>
                </a:solidFill>
              </a:rPr>
              <a:t>Hacker</a:t>
            </a:r>
            <a:endParaRPr lang="ar-KW" altLang="ar-SA" sz="2800" b="1">
              <a:solidFill>
                <a:srgbClr val="0E478A"/>
              </a:solidFill>
            </a:endParaRPr>
          </a:p>
          <a:p>
            <a:pPr algn="justLow" defTabSz="990600" rtl="1" eaLnBrk="1" hangingPunct="1">
              <a:lnSpc>
                <a:spcPct val="110000"/>
              </a:lnSpc>
              <a:spcBef>
                <a:spcPct val="20000"/>
              </a:spcBef>
            </a:pPr>
            <a:r>
              <a:rPr lang="ar-SA" altLang="ar-SA" sz="2800" b="1">
                <a:solidFill>
                  <a:srgbClr val="0E478A"/>
                </a:solidFill>
              </a:rPr>
              <a:t>عرفت كلمة هاكر (بارع) في البداية إلى مستخدم الحاسوب المتحمس للمعرفة، إلا إن هذا المصطلح عادة ما يصف في وقتنا الحالي شخصا يتصل بنظام الحاسوب بطريقة غير قانونية بهدف إحداث خلل في هذا النظام.</a:t>
            </a:r>
            <a:r>
              <a:rPr lang="ar-SA" altLang="ar-SA" sz="2800">
                <a:solidFill>
                  <a:srgbClr val="0E478A"/>
                </a:solidFill>
              </a:rPr>
              <a:t> </a:t>
            </a:r>
          </a:p>
        </p:txBody>
      </p:sp>
      <p:sp>
        <p:nvSpPr>
          <p:cNvPr id="7" name="Rectangle 7"/>
          <p:cNvSpPr>
            <a:spLocks noChangeArrowheads="1"/>
          </p:cNvSpPr>
          <p:nvPr/>
        </p:nvSpPr>
        <p:spPr bwMode="auto">
          <a:xfrm>
            <a:off x="4586288" y="546100"/>
            <a:ext cx="3821112" cy="647700"/>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جرائم الحاسب والانترنت</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رقم الشريحة 3"/>
          <p:cNvSpPr>
            <a:spLocks noGrp="1"/>
          </p:cNvSpPr>
          <p:nvPr>
            <p:ph type="sldNum" sz="quarter" idx="10"/>
          </p:nvPr>
        </p:nvSpPr>
        <p:spPr bwMode="auto">
          <a:noFill/>
          <a:ln>
            <a:miter lim="800000"/>
            <a:headEnd/>
            <a:tailEnd/>
          </a:ln>
        </p:spPr>
        <p:txBody>
          <a:bodyPr/>
          <a:lstStyle/>
          <a:p>
            <a:fld id="{BE368F83-9504-4AF8-B9CA-115DA81ABC86}" type="slidenum">
              <a:rPr lang="ar-SA" altLang="ar-SA"/>
              <a:pPr/>
              <a:t>400</a:t>
            </a:fld>
            <a:endParaRPr lang="en-US" altLang="ar-SA"/>
          </a:p>
        </p:txBody>
      </p:sp>
      <p:sp>
        <p:nvSpPr>
          <p:cNvPr id="35843" name="Rectangle 4"/>
          <p:cNvSpPr>
            <a:spLocks noChangeArrowheads="1"/>
          </p:cNvSpPr>
          <p:nvPr/>
        </p:nvSpPr>
        <p:spPr bwMode="auto">
          <a:xfrm>
            <a:off x="552450" y="1600200"/>
            <a:ext cx="8667750" cy="4097338"/>
          </a:xfrm>
          <a:prstGeom prst="rect">
            <a:avLst/>
          </a:prstGeom>
          <a:noFill/>
          <a:ln w="9525">
            <a:noFill/>
            <a:miter lim="800000"/>
            <a:headEnd/>
            <a:tailEnd/>
          </a:ln>
        </p:spPr>
        <p:txBody>
          <a:bodyPr/>
          <a:lstStyle/>
          <a:p>
            <a:pPr algn="justLow" defTabSz="990600" rtl="1" eaLnBrk="1" hangingPunct="1">
              <a:lnSpc>
                <a:spcPct val="120000"/>
              </a:lnSpc>
              <a:spcBef>
                <a:spcPct val="20000"/>
              </a:spcBef>
            </a:pPr>
            <a:r>
              <a:rPr lang="ar-SA" altLang="ar-SA" sz="2800" b="1">
                <a:solidFill>
                  <a:srgbClr val="00B0F0"/>
                </a:solidFill>
              </a:rPr>
              <a:t>تعريف فيروس الـحاسب.</a:t>
            </a:r>
          </a:p>
          <a:p>
            <a:pPr algn="justLow" defTabSz="990600" rtl="1" eaLnBrk="1" hangingPunct="1">
              <a:lnSpc>
                <a:spcPct val="120000"/>
              </a:lnSpc>
              <a:spcBef>
                <a:spcPct val="20000"/>
              </a:spcBef>
            </a:pPr>
            <a:r>
              <a:rPr lang="ar-SA" altLang="ar-SA" sz="2800" b="1"/>
              <a:t>الفيروس هو برنامج مكتوب بإحدى لغات البرمجة بواسطة أحد الـمخربـين بهدف إحداث الضرر بنظام الـحاسب. ويمثل فيروس الحاسب نوعاً من أنواع جرائم التعدي على نظم الحاس</a:t>
            </a:r>
            <a:r>
              <a:rPr lang="ar-KW" altLang="ar-SA" sz="2800" b="1"/>
              <a:t>ب.</a:t>
            </a:r>
          </a:p>
          <a:p>
            <a:pPr algn="justLow" defTabSz="990600" rtl="1" eaLnBrk="1" hangingPunct="1">
              <a:lnSpc>
                <a:spcPct val="120000"/>
              </a:lnSpc>
              <a:spcBef>
                <a:spcPct val="20000"/>
              </a:spcBef>
            </a:pPr>
            <a:r>
              <a:rPr lang="ar-SA" altLang="ar-SA" sz="2800" b="1"/>
              <a:t>ومن خصائص الفيروس القدرة الكبيرة على اختراق الملفات والانتشار والاختفاء بينها ثم تدمير هذه الملفات وتعطيل عملها</a:t>
            </a:r>
            <a:r>
              <a:rPr lang="en-US" altLang="ar-SA" sz="2800" b="1"/>
              <a:t>.</a:t>
            </a:r>
            <a:endParaRPr lang="ar-SA" altLang="ar-SA" sz="2800" b="1"/>
          </a:p>
        </p:txBody>
      </p:sp>
      <p:sp>
        <p:nvSpPr>
          <p:cNvPr id="5" name="Rectangle 5"/>
          <p:cNvSpPr>
            <a:spLocks noChangeArrowheads="1"/>
          </p:cNvSpPr>
          <p:nvPr/>
        </p:nvSpPr>
        <p:spPr bwMode="auto">
          <a:xfrm>
            <a:off x="2268538" y="549275"/>
            <a:ext cx="6281737" cy="641350"/>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فيروس الحاسب </a:t>
            </a:r>
            <a:r>
              <a:rPr lang="en-US" sz="3600" b="1" dirty="0">
                <a:solidFill>
                  <a:srgbClr val="FF0000"/>
                </a:solidFill>
                <a:effectLst>
                  <a:outerShdw blurRad="38100" dist="38100" dir="2700000" algn="tl">
                    <a:srgbClr val="000000"/>
                  </a:outerShdw>
                </a:effectLst>
                <a:latin typeface="Arial" charset="0"/>
                <a:cs typeface="Arial" charset="0"/>
              </a:rPr>
              <a:t>Computer Virus</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صر نائب لرقم الشريحة 3"/>
          <p:cNvSpPr>
            <a:spLocks noGrp="1"/>
          </p:cNvSpPr>
          <p:nvPr>
            <p:ph type="sldNum" sz="quarter" idx="10"/>
          </p:nvPr>
        </p:nvSpPr>
        <p:spPr bwMode="auto">
          <a:noFill/>
          <a:ln>
            <a:miter lim="800000"/>
            <a:headEnd/>
            <a:tailEnd/>
          </a:ln>
        </p:spPr>
        <p:txBody>
          <a:bodyPr/>
          <a:lstStyle/>
          <a:p>
            <a:fld id="{BC3DE6AC-0306-4F2F-9074-3789E2B94833}" type="slidenum">
              <a:rPr lang="ar-SA" altLang="ar-SA"/>
              <a:pPr/>
              <a:t>401</a:t>
            </a:fld>
            <a:endParaRPr lang="en-US" altLang="ar-SA"/>
          </a:p>
        </p:txBody>
      </p:sp>
      <p:sp>
        <p:nvSpPr>
          <p:cNvPr id="36867" name="مستطيل 1"/>
          <p:cNvSpPr>
            <a:spLocks noChangeArrowheads="1"/>
          </p:cNvSpPr>
          <p:nvPr/>
        </p:nvSpPr>
        <p:spPr bwMode="auto">
          <a:xfrm>
            <a:off x="382588" y="1628775"/>
            <a:ext cx="8990012" cy="3970338"/>
          </a:xfrm>
          <a:prstGeom prst="rect">
            <a:avLst/>
          </a:prstGeom>
          <a:noFill/>
          <a:ln w="9525">
            <a:noFill/>
            <a:miter lim="800000"/>
            <a:headEnd/>
            <a:tailEnd/>
          </a:ln>
        </p:spPr>
        <p:txBody>
          <a:bodyPr>
            <a:spAutoFit/>
          </a:bodyPr>
          <a:lstStyle/>
          <a:p>
            <a:pPr algn="r" rtl="1" eaLnBrk="1" hangingPunct="1"/>
            <a:r>
              <a:rPr lang="ar-SA" altLang="en-US" sz="2800" b="1"/>
              <a:t>فيروسات الحاسب بشكل أدق برامج مهاجمة تصيب أنظمة الحاسب بأسلوب يشابه إلى حد كبير الفيروسات الحيوية التي تصيب الإنسان . وهي في العادة برامج صغيرة مكتوبة بلغات متدنية المستوى مثل لغة التجميع ( مما يزيد من صعوبة الكشف عنها ) ، وحين تدخل هذه البرامج إلى الكمبيوتر فإنها تبحث عن برامج غير مصابة ، حيث تقوم بإنتاج نسخ مكـــــررة  من نفسها وتقحمها في البرامج السليمة مسببة إفسادها ، وتتمّ عمليات الإقحام هذه في أجزاء من الثانية ، وهو زمن قصير جداً يمكن أن يعطـــب برامج مهمة وضخمة . ويلاحظ من تعريف الفيروسات أنها برامج مخبأة يصعب الكشف عنها ، وكلما زادت فترة وجودها في الكمبيوتر زاد معدل انتشارها .</a:t>
            </a:r>
            <a:r>
              <a:rPr lang="en-US" altLang="en-US" sz="2800" b="1"/>
              <a:t> </a:t>
            </a:r>
            <a:endParaRPr lang="ar-SA" altLang="ar-SA" sz="2800"/>
          </a:p>
        </p:txBody>
      </p:sp>
    </p:spTree>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عنصر نائب لرقم الشريحة 3"/>
          <p:cNvSpPr>
            <a:spLocks noGrp="1"/>
          </p:cNvSpPr>
          <p:nvPr>
            <p:ph type="sldNum" sz="quarter" idx="10"/>
          </p:nvPr>
        </p:nvSpPr>
        <p:spPr bwMode="auto">
          <a:noFill/>
          <a:ln>
            <a:miter lim="800000"/>
            <a:headEnd/>
            <a:tailEnd/>
          </a:ln>
        </p:spPr>
        <p:txBody>
          <a:bodyPr/>
          <a:lstStyle/>
          <a:p>
            <a:fld id="{0BFAFD07-8767-4CCD-8175-4D60739D24C6}" type="slidenum">
              <a:rPr lang="ar-SA" altLang="ar-SA"/>
              <a:pPr/>
              <a:t>402</a:t>
            </a:fld>
            <a:endParaRPr lang="en-US" altLang="ar-SA"/>
          </a:p>
        </p:txBody>
      </p:sp>
      <p:sp>
        <p:nvSpPr>
          <p:cNvPr id="3" name="Rectangle 2"/>
          <p:cNvSpPr txBox="1">
            <a:spLocks noChangeArrowheads="1"/>
          </p:cNvSpPr>
          <p:nvPr/>
        </p:nvSpPr>
        <p:spPr>
          <a:xfrm>
            <a:off x="457200" y="228600"/>
            <a:ext cx="8229600" cy="1143000"/>
          </a:xfrm>
          <a:prstGeom prst="rect">
            <a:avLst/>
          </a:prstGeom>
        </p:spPr>
        <p:txBody>
          <a:bodyPr/>
          <a:lstStyle/>
          <a:p>
            <a:pPr algn="r" rtl="1" eaLnBrk="1" hangingPunct="1">
              <a:defRPr/>
            </a:pPr>
            <a:r>
              <a:rPr lang="ar-SA" sz="4400" b="1" kern="0" dirty="0">
                <a:solidFill>
                  <a:srgbClr val="FFC000"/>
                </a:solidFill>
                <a:latin typeface="+mj-lt"/>
                <a:ea typeface="+mj-ea"/>
                <a:cs typeface="+mj-cs"/>
              </a:rPr>
              <a:t>أعراض الإصابة بالفيروسات</a:t>
            </a:r>
            <a:r>
              <a:rPr lang="ar-SA" sz="4400" kern="0" dirty="0">
                <a:solidFill>
                  <a:srgbClr val="FFC000"/>
                </a:solidFill>
                <a:latin typeface="+mj-lt"/>
                <a:ea typeface="+mj-ea"/>
                <a:cs typeface="+mj-cs"/>
              </a:rPr>
              <a:t> </a:t>
            </a:r>
            <a:endParaRPr lang="en-US" sz="4400" kern="0" dirty="0">
              <a:solidFill>
                <a:srgbClr val="FFC000"/>
              </a:solidFill>
              <a:latin typeface="+mj-lt"/>
              <a:ea typeface="+mj-ea"/>
              <a:cs typeface="+mj-cs"/>
            </a:endParaRPr>
          </a:p>
        </p:txBody>
      </p:sp>
      <p:sp>
        <p:nvSpPr>
          <p:cNvPr id="5" name="Rectangle 3"/>
          <p:cNvSpPr txBox="1">
            <a:spLocks noChangeArrowheads="1"/>
          </p:cNvSpPr>
          <p:nvPr/>
        </p:nvSpPr>
        <p:spPr>
          <a:xfrm>
            <a:off x="457200" y="1600200"/>
            <a:ext cx="8915400" cy="4495800"/>
          </a:xfrm>
          <a:prstGeom prst="rect">
            <a:avLst/>
          </a:prstGeom>
        </p:spPr>
        <p:txBody>
          <a:bodyPr/>
          <a:lstStyle/>
          <a:p>
            <a:pPr marL="342900" indent="-342900" algn="justLow" rtl="1" eaLnBrk="1" hangingPunct="1">
              <a:spcBef>
                <a:spcPct val="20000"/>
              </a:spcBef>
              <a:defRPr/>
            </a:pPr>
            <a:r>
              <a:rPr lang="ar-SA" altLang="en-US" sz="2800" kern="0" dirty="0">
                <a:latin typeface="+mn-lt"/>
                <a:cs typeface="+mn-cs"/>
              </a:rPr>
              <a:t>من المعروف أن الحاسب مكون من عدة مكونات وقد تتعرض بعضها لخلل فني يمكن أن يسبب ذلك عطلاً للجهاز وهذا ما </a:t>
            </a:r>
            <a:r>
              <a:rPr lang="ar-SA" altLang="en-US" sz="2800" kern="0" dirty="0" err="1">
                <a:latin typeface="+mn-lt"/>
                <a:cs typeface="+mn-cs"/>
              </a:rPr>
              <a:t>يعتقده</a:t>
            </a:r>
            <a:r>
              <a:rPr lang="ar-SA" altLang="en-US" sz="2800" kern="0" dirty="0">
                <a:latin typeface="+mn-lt"/>
                <a:cs typeface="+mn-cs"/>
              </a:rPr>
              <a:t> الجميع ولكن في بعض الحالات تظهر أعراض غريبة تدل على وجودة فيروس  ومن أعراض الإصابة بفيروس الحاسب:-</a:t>
            </a:r>
          </a:p>
          <a:p>
            <a:pPr marL="342900" indent="-342900" algn="justLow" rtl="1" eaLnBrk="1" hangingPunct="1">
              <a:spcBef>
                <a:spcPct val="20000"/>
              </a:spcBef>
              <a:defRPr/>
            </a:pPr>
            <a:r>
              <a:rPr lang="ar-SA" altLang="en-US" sz="2800" kern="0" dirty="0">
                <a:latin typeface="+mn-lt"/>
                <a:cs typeface="+mn-cs"/>
              </a:rPr>
              <a:t>1- ظهور عبارات غريبة ليس لها معنى .</a:t>
            </a:r>
          </a:p>
          <a:p>
            <a:pPr marL="342900" indent="-342900" algn="justLow" rtl="1" eaLnBrk="1" hangingPunct="1">
              <a:spcBef>
                <a:spcPct val="20000"/>
              </a:spcBef>
              <a:defRPr/>
            </a:pPr>
            <a:r>
              <a:rPr lang="ar-SA" altLang="en-US" sz="2800" kern="0" dirty="0">
                <a:latin typeface="+mn-lt"/>
                <a:cs typeface="+mn-cs"/>
              </a:rPr>
              <a:t>2- بطء عام في تشغيل الجهاز أو في البرامج التطبيقية .</a:t>
            </a:r>
          </a:p>
          <a:p>
            <a:pPr marL="342900" indent="-342900" algn="justLow" rtl="1" eaLnBrk="1" hangingPunct="1">
              <a:spcBef>
                <a:spcPct val="20000"/>
              </a:spcBef>
              <a:defRPr/>
            </a:pPr>
            <a:r>
              <a:rPr lang="ar-SA" altLang="en-US" sz="2800" kern="0" dirty="0">
                <a:latin typeface="+mn-lt"/>
                <a:cs typeface="+mn-cs"/>
              </a:rPr>
              <a:t>3- عدم القدرة على تشغيل بعض البرامج نظراً لأنها مصابة .</a:t>
            </a:r>
          </a:p>
          <a:p>
            <a:pPr marL="342900" indent="-342900" algn="justLow" rtl="1" eaLnBrk="1" hangingPunct="1">
              <a:spcBef>
                <a:spcPct val="20000"/>
              </a:spcBef>
              <a:defRPr/>
            </a:pPr>
            <a:r>
              <a:rPr lang="ar-SA" altLang="en-US" sz="2800" kern="0" dirty="0">
                <a:latin typeface="+mn-lt"/>
                <a:cs typeface="+mn-cs"/>
              </a:rPr>
              <a:t>4- نقص في ذاكرة الكمبيوتر لأن الفيروس قام بزيادة حجم الملفات .</a:t>
            </a:r>
            <a:endParaRPr lang="en-US" altLang="en-US" sz="2800" kern="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p:stCondLst>
                                    <p:cond delay="0"/>
                                  </p:stCondLst>
                                  <p:childTnLst>
                                    <p:animRot by="21600000">
                                      <p:cBhvr>
                                        <p:cTn id="6" dur="2000" fill="hold"/>
                                        <p:tgtEl>
                                          <p:spTgt spid="3"/>
                                        </p:tgtEl>
                                        <p:attrNameLst>
                                          <p:attrName>r</p:attrName>
                                        </p:attrNameLst>
                                      </p:cBhvr>
                                    </p:animRo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additive="base">
                                        <p:cTn id="1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additive="base">
                                        <p:cTn id="2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anim calcmode="lin" valueType="num">
                                      <p:cBhvr additive="base">
                                        <p:cTn id="2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additive="base">
                                        <p:cTn id="3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عنصر نائب لرقم الشريحة 3"/>
          <p:cNvSpPr>
            <a:spLocks noGrp="1"/>
          </p:cNvSpPr>
          <p:nvPr>
            <p:ph type="sldNum" sz="quarter" idx="10"/>
          </p:nvPr>
        </p:nvSpPr>
        <p:spPr bwMode="auto">
          <a:noFill/>
          <a:ln>
            <a:miter lim="800000"/>
            <a:headEnd/>
            <a:tailEnd/>
          </a:ln>
        </p:spPr>
        <p:txBody>
          <a:bodyPr/>
          <a:lstStyle/>
          <a:p>
            <a:fld id="{F2AD5133-4A60-4B89-B53E-A37FDBBF1F8A}" type="slidenum">
              <a:rPr lang="ar-SA" altLang="ar-SA"/>
              <a:pPr/>
              <a:t>403</a:t>
            </a:fld>
            <a:endParaRPr lang="en-US" altLang="ar-SA"/>
          </a:p>
        </p:txBody>
      </p:sp>
      <p:sp>
        <p:nvSpPr>
          <p:cNvPr id="3" name="Rectangle 2"/>
          <p:cNvSpPr txBox="1">
            <a:spLocks noChangeArrowheads="1"/>
          </p:cNvSpPr>
          <p:nvPr/>
        </p:nvSpPr>
        <p:spPr>
          <a:xfrm>
            <a:off x="457200" y="228600"/>
            <a:ext cx="8229600" cy="1143000"/>
          </a:xfrm>
          <a:prstGeom prst="rect">
            <a:avLst/>
          </a:prstGeom>
        </p:spPr>
        <p:txBody>
          <a:bodyPr/>
          <a:lstStyle/>
          <a:p>
            <a:pPr algn="r" rtl="1" eaLnBrk="1" hangingPunct="1">
              <a:defRPr/>
            </a:pPr>
            <a:r>
              <a:rPr lang="ar-SA" sz="4400" b="1" kern="0" dirty="0">
                <a:solidFill>
                  <a:srgbClr val="FFC000"/>
                </a:solidFill>
                <a:latin typeface="+mj-lt"/>
                <a:ea typeface="+mj-ea"/>
                <a:cs typeface="+mj-cs"/>
              </a:rPr>
              <a:t>الهدف من إعداد الفيروسات</a:t>
            </a:r>
            <a:r>
              <a:rPr lang="ar-SA" sz="4400" kern="0" dirty="0">
                <a:solidFill>
                  <a:srgbClr val="FFC000"/>
                </a:solidFill>
                <a:latin typeface="+mj-lt"/>
                <a:ea typeface="+mj-ea"/>
                <a:cs typeface="+mj-cs"/>
              </a:rPr>
              <a:t> </a:t>
            </a:r>
            <a:endParaRPr lang="en-US" sz="4400" kern="0" dirty="0">
              <a:solidFill>
                <a:srgbClr val="FFC000"/>
              </a:solidFill>
              <a:latin typeface="+mj-lt"/>
              <a:ea typeface="+mj-ea"/>
              <a:cs typeface="+mj-cs"/>
            </a:endParaRPr>
          </a:p>
        </p:txBody>
      </p:sp>
      <p:sp>
        <p:nvSpPr>
          <p:cNvPr id="5" name="Rectangle 3"/>
          <p:cNvSpPr txBox="1">
            <a:spLocks noChangeArrowheads="1"/>
          </p:cNvSpPr>
          <p:nvPr/>
        </p:nvSpPr>
        <p:spPr>
          <a:xfrm>
            <a:off x="457200" y="1752600"/>
            <a:ext cx="9067800" cy="4114800"/>
          </a:xfrm>
          <a:prstGeom prst="rect">
            <a:avLst/>
          </a:prstGeom>
        </p:spPr>
        <p:txBody>
          <a:bodyPr/>
          <a:lstStyle/>
          <a:p>
            <a:pPr marL="342900" indent="-342900" algn="justLow" rtl="1" eaLnBrk="1" hangingPunct="1">
              <a:spcBef>
                <a:spcPct val="20000"/>
              </a:spcBef>
              <a:buFontTx/>
              <a:buChar char="•"/>
              <a:defRPr/>
            </a:pPr>
            <a:r>
              <a:rPr lang="ar-SA" altLang="en-US" sz="3200" b="1" kern="0" dirty="0">
                <a:latin typeface="+mn-lt"/>
                <a:cs typeface="+mn-cs"/>
              </a:rPr>
              <a:t>تختلف دوافع إعداد الفيروسات فمنها الدوافع الحسنة ومنها الدوافع المادية ومنها الدوافع الانتقامية ، فبعض الناس يقوم بإعداد الفيروسات للتسلية أو ولإظهار القدرة على البرمجة ولكن هناك من يعدها لهدف مادي وذلك لضمان تردد المستخدم لمحلات الكمبيوتر للصيانة أو التخلص من هذا الفيروس أو السطو على حسابات البنوك أو المعلومات العامة للشركات والمؤسسات الكبرى ، ومهما كان هدف إعداد الفيروس لابد من الوقاية منه لأنه يسبب الكثير من المشاكل والخسائر لمستخدمي الحاسب الآلي.</a:t>
            </a:r>
            <a:endParaRPr lang="en-US" altLang="en-US" sz="3200" b="1" kern="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p:stCondLst>
                                    <p:cond delay="0"/>
                                  </p:stCondLst>
                                  <p:childTnLst>
                                    <p:animRot by="21600000">
                                      <p:cBhvr>
                                        <p:cTn id="6" dur="2000" fill="hold"/>
                                        <p:tgtEl>
                                          <p:spTgt spid="3"/>
                                        </p:tgtEl>
                                        <p:attrNameLst>
                                          <p:attrName>r</p:attrName>
                                        </p:attrNameLst>
                                      </p:cBhvr>
                                    </p:animRo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عنصر نائب لرقم الشريحة 3"/>
          <p:cNvSpPr>
            <a:spLocks noGrp="1"/>
          </p:cNvSpPr>
          <p:nvPr>
            <p:ph type="sldNum" sz="quarter" idx="10"/>
          </p:nvPr>
        </p:nvSpPr>
        <p:spPr bwMode="auto">
          <a:noFill/>
          <a:ln>
            <a:miter lim="800000"/>
            <a:headEnd/>
            <a:tailEnd/>
          </a:ln>
        </p:spPr>
        <p:txBody>
          <a:bodyPr/>
          <a:lstStyle/>
          <a:p>
            <a:fld id="{033AE73F-AE8C-4683-9C22-ED2AE3F4AF16}" type="slidenum">
              <a:rPr lang="ar-SA" altLang="ar-SA"/>
              <a:pPr/>
              <a:t>404</a:t>
            </a:fld>
            <a:endParaRPr lang="en-US" altLang="ar-SA"/>
          </a:p>
        </p:txBody>
      </p:sp>
      <p:sp>
        <p:nvSpPr>
          <p:cNvPr id="39939" name="Rectangle 4"/>
          <p:cNvSpPr>
            <a:spLocks noChangeArrowheads="1"/>
          </p:cNvSpPr>
          <p:nvPr/>
        </p:nvSpPr>
        <p:spPr bwMode="auto">
          <a:xfrm>
            <a:off x="250825" y="1557338"/>
            <a:ext cx="9045575" cy="4310062"/>
          </a:xfrm>
          <a:prstGeom prst="rect">
            <a:avLst/>
          </a:prstGeom>
          <a:noFill/>
          <a:ln w="9525">
            <a:noFill/>
            <a:miter lim="800000"/>
            <a:headEnd/>
            <a:tailEnd/>
          </a:ln>
        </p:spPr>
        <p:txBody>
          <a:bodyPr/>
          <a:lstStyle/>
          <a:p>
            <a:pPr algn="r" defTabSz="990600" rtl="1" eaLnBrk="1" hangingPunct="1">
              <a:spcBef>
                <a:spcPct val="20000"/>
              </a:spcBef>
            </a:pPr>
            <a:r>
              <a:rPr lang="ar-SA" altLang="ar-SA" sz="2400" b="1" u="sng">
                <a:solidFill>
                  <a:schemeClr val="accent1"/>
                </a:solidFill>
              </a:rPr>
              <a:t>تصنيف الفيروسات</a:t>
            </a:r>
          </a:p>
          <a:p>
            <a:pPr algn="r" defTabSz="990600" rtl="1" eaLnBrk="1" hangingPunct="1">
              <a:spcBef>
                <a:spcPct val="20000"/>
              </a:spcBef>
            </a:pPr>
            <a:r>
              <a:rPr lang="ar-SA" altLang="ar-SA" sz="2000" b="1"/>
              <a:t>يمكن تصنيف فيروسات الحاسب إلى</a:t>
            </a:r>
            <a:r>
              <a:rPr lang="en-US" altLang="ar-SA" sz="2000" b="1"/>
              <a:t>:</a:t>
            </a:r>
            <a:endParaRPr lang="ar-KW" altLang="ar-SA" sz="2000" b="1"/>
          </a:p>
          <a:p>
            <a:pPr algn="r" defTabSz="990600" rtl="1" eaLnBrk="1" hangingPunct="1">
              <a:spcBef>
                <a:spcPct val="20000"/>
              </a:spcBef>
            </a:pPr>
            <a:r>
              <a:rPr lang="ar-KW" altLang="ar-SA" sz="2000" b="1"/>
              <a:t>1</a:t>
            </a:r>
            <a:r>
              <a:rPr lang="ar-SA" altLang="ar-SA" sz="2000" b="1"/>
              <a:t>. </a:t>
            </a:r>
            <a:r>
              <a:rPr lang="ar-SA" altLang="ar-SA" sz="2000" b="1" u="sng"/>
              <a:t>الديدان</a:t>
            </a:r>
            <a:r>
              <a:rPr lang="ar-KW" altLang="ar-SA" sz="2000" b="1" u="sng"/>
              <a:t> </a:t>
            </a:r>
            <a:r>
              <a:rPr lang="en-US" altLang="ar-SA" sz="2000" b="1" u="sng"/>
              <a:t> </a:t>
            </a:r>
            <a:r>
              <a:rPr lang="en-US" altLang="ar-SA" b="1" u="sng"/>
              <a:t>Worm</a:t>
            </a:r>
            <a:r>
              <a:rPr lang="ar-SA" altLang="ar-SA" b="1"/>
              <a:t>وهي عبارة عن برامج تكتب لكي تقوم بتخريب بيانات ومعلومات معينة وتوجد الكثير من برامج الديدان المنتشرة، ولكنها ليست خطرة، وذلك لأن تلك الأنواع من الديدان ليست لها القدرة على الانقسام والانتشار، ولكن للديدان وظيفة تشابه في خطرها خطر الفيروسات والتي لم تكتشف في وقت مبكر على جهاز الحاسب وهي مسح وتخريب البيانات الموجودة. </a:t>
            </a:r>
            <a:br>
              <a:rPr lang="ar-SA" altLang="ar-SA" b="1"/>
            </a:br>
            <a:endParaRPr lang="ar-KW" altLang="ar-SA" b="1" u="sng">
              <a:solidFill>
                <a:srgbClr val="FF99FF"/>
              </a:solidFill>
            </a:endParaRPr>
          </a:p>
          <a:p>
            <a:pPr algn="r" defTabSz="990600" rtl="1" eaLnBrk="1" hangingPunct="1">
              <a:spcBef>
                <a:spcPct val="20000"/>
              </a:spcBef>
            </a:pPr>
            <a:r>
              <a:rPr lang="ar-SA" altLang="ar-SA" sz="2000" b="1"/>
              <a:t>ينتقل برنامج فيروس الديدان من حاسوب إلى آخر عبر الشبكة، ويكون في صورة ملف مستقل على القرص يقوم بإعطاء أوامر خاطئة أو مضللة للحاسوب، ويحتل حيزاً كبيراً من الذاكرة</a:t>
            </a:r>
            <a:r>
              <a:rPr lang="en-US" altLang="ar-SA" sz="2000" b="1"/>
              <a:t>.</a:t>
            </a:r>
            <a:endParaRPr lang="ar-KW" altLang="ar-SA" sz="2000" b="1"/>
          </a:p>
          <a:p>
            <a:pPr algn="r" defTabSz="990600" rtl="1" eaLnBrk="1" hangingPunct="1">
              <a:spcBef>
                <a:spcPct val="20000"/>
              </a:spcBef>
            </a:pPr>
            <a:r>
              <a:rPr lang="ar-KW" altLang="ar-SA" sz="2000" b="1"/>
              <a:t>2</a:t>
            </a:r>
            <a:r>
              <a:rPr lang="ar-SA" altLang="ar-SA" sz="2000" b="1"/>
              <a:t>.</a:t>
            </a:r>
            <a:r>
              <a:rPr lang="ar-SA" altLang="ar-SA" sz="2000" b="1">
                <a:solidFill>
                  <a:srgbClr val="A50021"/>
                </a:solidFill>
              </a:rPr>
              <a:t> </a:t>
            </a:r>
            <a:r>
              <a:rPr lang="en-US" altLang="ar-SA" sz="2000" b="1">
                <a:solidFill>
                  <a:srgbClr val="FF99FF"/>
                </a:solidFill>
              </a:rPr>
              <a:t> </a:t>
            </a:r>
            <a:r>
              <a:rPr lang="ar-SA" altLang="ar-SA" sz="2000" b="1"/>
              <a:t>أحصنة طروادة</a:t>
            </a:r>
            <a:r>
              <a:rPr lang="ar-KW" altLang="ar-SA" sz="2000" b="1"/>
              <a:t> </a:t>
            </a:r>
            <a:r>
              <a:rPr lang="en-US" altLang="ar-SA" sz="2000" b="1"/>
              <a:t> </a:t>
            </a:r>
            <a:r>
              <a:rPr lang="en-US" altLang="ar-SA" b="1"/>
              <a:t>Trojan Horses</a:t>
            </a:r>
          </a:p>
          <a:p>
            <a:pPr algn="r" defTabSz="990600" rtl="1" eaLnBrk="1" hangingPunct="1">
              <a:spcBef>
                <a:spcPct val="20000"/>
              </a:spcBef>
            </a:pPr>
            <a:r>
              <a:rPr lang="ar-SA" altLang="ar-SA" sz="2000" b="1"/>
              <a:t>ينتقل عبر البريد الإلكتروني</a:t>
            </a:r>
            <a:r>
              <a:rPr lang="en-US" altLang="ar-SA" sz="2000" b="1"/>
              <a:t> </a:t>
            </a:r>
            <a:r>
              <a:rPr lang="en-US" altLang="ar-SA" b="1"/>
              <a:t>e-mail</a:t>
            </a:r>
            <a:r>
              <a:rPr lang="en-US" altLang="ar-SA" sz="2000" b="1"/>
              <a:t> </a:t>
            </a:r>
            <a:r>
              <a:rPr lang="ar-SA" altLang="ar-SA" sz="2000" b="1"/>
              <a:t>عادة، وهو برنامج يجذب المستخدم باسمه أو بشكله وعند تشغيله يخترق جهاز الحاسب وينطلق في تدمير البيانات والتحكم في الجهاز</a:t>
            </a:r>
            <a:r>
              <a:rPr lang="en-US" altLang="ar-SA" sz="2000" b="1"/>
              <a:t>.</a:t>
            </a:r>
            <a:endParaRPr lang="ar-SA" altLang="ar-SA" sz="2000" b="1"/>
          </a:p>
        </p:txBody>
      </p:sp>
      <p:sp>
        <p:nvSpPr>
          <p:cNvPr id="5" name="Rectangle 5"/>
          <p:cNvSpPr>
            <a:spLocks noChangeArrowheads="1"/>
          </p:cNvSpPr>
          <p:nvPr/>
        </p:nvSpPr>
        <p:spPr bwMode="auto">
          <a:xfrm>
            <a:off x="2268538" y="549275"/>
            <a:ext cx="6281737" cy="641350"/>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فيروس الحاسب </a:t>
            </a:r>
            <a:r>
              <a:rPr lang="en-US" sz="3600" b="1" dirty="0">
                <a:solidFill>
                  <a:srgbClr val="FF0000"/>
                </a:solidFill>
                <a:effectLst>
                  <a:outerShdw blurRad="38100" dist="38100" dir="2700000" algn="tl">
                    <a:srgbClr val="000000"/>
                  </a:outerShdw>
                </a:effectLst>
                <a:latin typeface="Arial" charset="0"/>
                <a:cs typeface="Arial" charset="0"/>
              </a:rPr>
              <a:t>Computer Virus</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عنصر نائب لرقم الشريحة 3"/>
          <p:cNvSpPr>
            <a:spLocks noGrp="1"/>
          </p:cNvSpPr>
          <p:nvPr>
            <p:ph type="sldNum" sz="quarter" idx="10"/>
          </p:nvPr>
        </p:nvSpPr>
        <p:spPr bwMode="auto">
          <a:noFill/>
          <a:ln>
            <a:miter lim="800000"/>
            <a:headEnd/>
            <a:tailEnd/>
          </a:ln>
        </p:spPr>
        <p:txBody>
          <a:bodyPr/>
          <a:lstStyle/>
          <a:p>
            <a:fld id="{124C82CF-5552-408D-8BCD-04F66A7F7929}" type="slidenum">
              <a:rPr lang="ar-SA" altLang="ar-SA"/>
              <a:pPr/>
              <a:t>405</a:t>
            </a:fld>
            <a:endParaRPr lang="en-US" altLang="ar-SA"/>
          </a:p>
        </p:txBody>
      </p:sp>
      <p:sp>
        <p:nvSpPr>
          <p:cNvPr id="40963" name="Rectangle 4"/>
          <p:cNvSpPr>
            <a:spLocks noChangeArrowheads="1"/>
          </p:cNvSpPr>
          <p:nvPr/>
        </p:nvSpPr>
        <p:spPr bwMode="auto">
          <a:xfrm>
            <a:off x="476250" y="1524000"/>
            <a:ext cx="8591550" cy="3505200"/>
          </a:xfrm>
          <a:prstGeom prst="rect">
            <a:avLst/>
          </a:prstGeom>
          <a:noFill/>
          <a:ln w="9525">
            <a:noFill/>
            <a:miter lim="800000"/>
            <a:headEnd/>
            <a:tailEnd/>
          </a:ln>
        </p:spPr>
        <p:txBody>
          <a:bodyPr/>
          <a:lstStyle/>
          <a:p>
            <a:pPr algn="justLow" defTabSz="990600" rtl="1" eaLnBrk="1" hangingPunct="1">
              <a:lnSpc>
                <a:spcPct val="130000"/>
              </a:lnSpc>
              <a:spcBef>
                <a:spcPct val="20000"/>
              </a:spcBef>
            </a:pPr>
            <a:r>
              <a:rPr lang="ar-KW" altLang="ar-SA" sz="3200"/>
              <a:t>3</a:t>
            </a:r>
            <a:r>
              <a:rPr lang="ar-KW" altLang="ar-SA" sz="3200">
                <a:solidFill>
                  <a:schemeClr val="accent2"/>
                </a:solidFill>
              </a:rPr>
              <a:t>. </a:t>
            </a:r>
            <a:r>
              <a:rPr lang="ar-SA" altLang="ar-SA" sz="3200"/>
              <a:t>القنابل الموقوتة</a:t>
            </a:r>
            <a:endParaRPr lang="en-US" altLang="ar-SA" sz="2800">
              <a:solidFill>
                <a:srgbClr val="FF99FF"/>
              </a:solidFill>
            </a:endParaRPr>
          </a:p>
          <a:p>
            <a:pPr algn="justLow" defTabSz="990600" rtl="1" eaLnBrk="1" hangingPunct="1">
              <a:lnSpc>
                <a:spcPct val="130000"/>
              </a:lnSpc>
              <a:spcBef>
                <a:spcPct val="20000"/>
              </a:spcBef>
            </a:pPr>
            <a:r>
              <a:rPr lang="ar-SA" altLang="ar-SA" sz="3200"/>
              <a:t>يستخدم هذا الفيروس من قبل شركات البرمجيات التي توزع نسخاً مجانية من برامجها على أمل شراء النسخة الأصلية لاحقاً، فيتم إلحاق برنامج الفيروس إلى نسخة البرنامج وينشط الفيروس في وقت محدد أو بعد تنفيذ البرنامج عدة مرات</a:t>
            </a:r>
            <a:r>
              <a:rPr lang="en-US" altLang="ar-SA" sz="3200"/>
              <a:t>.</a:t>
            </a:r>
            <a:endParaRPr lang="ar-SA" altLang="ar-SA" sz="3200"/>
          </a:p>
        </p:txBody>
      </p:sp>
      <p:sp>
        <p:nvSpPr>
          <p:cNvPr id="6" name="Rectangle 6"/>
          <p:cNvSpPr>
            <a:spLocks noChangeArrowheads="1"/>
          </p:cNvSpPr>
          <p:nvPr/>
        </p:nvSpPr>
        <p:spPr bwMode="auto">
          <a:xfrm>
            <a:off x="2268538" y="549275"/>
            <a:ext cx="6281737" cy="641350"/>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فيروس الحاسب </a:t>
            </a:r>
            <a:r>
              <a:rPr lang="en-US" sz="3600" b="1" dirty="0">
                <a:solidFill>
                  <a:srgbClr val="FF0000"/>
                </a:solidFill>
                <a:effectLst>
                  <a:outerShdw blurRad="38100" dist="38100" dir="2700000" algn="tl">
                    <a:srgbClr val="000000"/>
                  </a:outerShdw>
                </a:effectLst>
                <a:latin typeface="Arial" charset="0"/>
                <a:cs typeface="Arial" charset="0"/>
              </a:rPr>
              <a:t>Computer Virus</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عنصر نائب لرقم الشريحة 3"/>
          <p:cNvSpPr>
            <a:spLocks noGrp="1"/>
          </p:cNvSpPr>
          <p:nvPr>
            <p:ph type="sldNum" sz="quarter" idx="10"/>
          </p:nvPr>
        </p:nvSpPr>
        <p:spPr bwMode="auto">
          <a:noFill/>
          <a:ln>
            <a:miter lim="800000"/>
            <a:headEnd/>
            <a:tailEnd/>
          </a:ln>
        </p:spPr>
        <p:txBody>
          <a:bodyPr/>
          <a:lstStyle/>
          <a:p>
            <a:fld id="{B572A0E0-A52C-4F81-9CA2-3233FC330037}" type="slidenum">
              <a:rPr lang="ar-SA" altLang="ar-SA"/>
              <a:pPr/>
              <a:t>406</a:t>
            </a:fld>
            <a:endParaRPr lang="en-US" altLang="ar-SA"/>
          </a:p>
        </p:txBody>
      </p:sp>
      <p:sp>
        <p:nvSpPr>
          <p:cNvPr id="41987" name="Rectangle 4"/>
          <p:cNvSpPr>
            <a:spLocks noChangeArrowheads="1"/>
          </p:cNvSpPr>
          <p:nvPr/>
        </p:nvSpPr>
        <p:spPr bwMode="auto">
          <a:xfrm>
            <a:off x="381000" y="1700213"/>
            <a:ext cx="8915400" cy="3862387"/>
          </a:xfrm>
          <a:prstGeom prst="rect">
            <a:avLst/>
          </a:prstGeom>
          <a:noFill/>
          <a:ln w="9525">
            <a:noFill/>
            <a:miter lim="800000"/>
            <a:headEnd/>
            <a:tailEnd/>
          </a:ln>
        </p:spPr>
        <p:txBody>
          <a:bodyPr/>
          <a:lstStyle/>
          <a:p>
            <a:pPr algn="justLow" defTabSz="990600" rtl="1" eaLnBrk="1" hangingPunct="1">
              <a:spcBef>
                <a:spcPct val="20000"/>
              </a:spcBef>
            </a:pPr>
            <a:r>
              <a:rPr lang="ar-SA" altLang="ar-SA" sz="3200" u="sng">
                <a:solidFill>
                  <a:schemeClr val="accent1"/>
                </a:solidFill>
              </a:rPr>
              <a:t>أسباب انتشار الفيروس</a:t>
            </a:r>
            <a:r>
              <a:rPr lang="en-US" altLang="ar-SA" sz="3200" u="sng">
                <a:solidFill>
                  <a:schemeClr val="accent2"/>
                </a:solidFill>
              </a:rPr>
              <a:t>:</a:t>
            </a:r>
            <a:endParaRPr lang="ar-KW" altLang="ar-SA" sz="3200" u="sng">
              <a:solidFill>
                <a:schemeClr val="accent2"/>
              </a:solidFill>
            </a:endParaRPr>
          </a:p>
          <a:p>
            <a:pPr algn="justLow" defTabSz="990600" rtl="1" eaLnBrk="1" hangingPunct="1">
              <a:spcBef>
                <a:spcPct val="20000"/>
              </a:spcBef>
            </a:pPr>
            <a:r>
              <a:rPr lang="ar-KW" altLang="ar-SA" sz="2800"/>
              <a:t>1</a:t>
            </a:r>
            <a:r>
              <a:rPr lang="ar-SA" altLang="ar-SA" sz="2800"/>
              <a:t>. تبادل أقراص التخزين دون معرفة مصدرها والتأكد من خلوها من الفيروسات</a:t>
            </a:r>
            <a:r>
              <a:rPr lang="en-US" altLang="ar-SA" sz="2800"/>
              <a:t>.</a:t>
            </a:r>
            <a:endParaRPr lang="ar-KW" altLang="ar-SA" sz="2800"/>
          </a:p>
          <a:p>
            <a:pPr algn="justLow" defTabSz="990600" rtl="1" eaLnBrk="1" hangingPunct="1">
              <a:spcBef>
                <a:spcPct val="20000"/>
              </a:spcBef>
            </a:pPr>
            <a:r>
              <a:rPr lang="ar-KW" altLang="ar-SA" sz="2800"/>
              <a:t>2</a:t>
            </a:r>
            <a:r>
              <a:rPr lang="ar-SA" altLang="ar-SA" sz="2800"/>
              <a:t>. </a:t>
            </a:r>
            <a:r>
              <a:rPr lang="en-US" altLang="ar-SA" sz="2800"/>
              <a:t> </a:t>
            </a:r>
            <a:r>
              <a:rPr lang="ar-SA" altLang="ar-SA" sz="2800"/>
              <a:t>التوسع في استخدام الانترنت والبريد الالكتروني دون التحصن الكافي ببرامج الحماية من الفيروسات</a:t>
            </a:r>
            <a:r>
              <a:rPr lang="en-US" altLang="ar-SA" sz="2800"/>
              <a:t>.</a:t>
            </a:r>
            <a:endParaRPr lang="ar-KW" altLang="ar-SA" sz="2800"/>
          </a:p>
          <a:p>
            <a:pPr algn="justLow" defTabSz="990600" rtl="1" eaLnBrk="1" hangingPunct="1">
              <a:spcBef>
                <a:spcPct val="20000"/>
              </a:spcBef>
            </a:pPr>
            <a:r>
              <a:rPr lang="ar-KW" altLang="ar-SA" sz="2800"/>
              <a:t>3</a:t>
            </a:r>
            <a:r>
              <a:rPr lang="ar-SA" altLang="ar-SA" sz="2800"/>
              <a:t>. انتشار ظاهرة النسخ غير المشروع</a:t>
            </a:r>
            <a:r>
              <a:rPr lang="ar-KW" altLang="ar-SA" sz="2800"/>
              <a:t>ه</a:t>
            </a:r>
            <a:r>
              <a:rPr lang="ar-SA" altLang="ar-SA" sz="2800"/>
              <a:t> والقرصنة للبرمجيات</a:t>
            </a:r>
            <a:r>
              <a:rPr lang="en-US" altLang="ar-SA" sz="2800"/>
              <a:t>.</a:t>
            </a:r>
            <a:endParaRPr lang="ar-KW" altLang="ar-SA" sz="2800"/>
          </a:p>
          <a:p>
            <a:pPr algn="justLow" defTabSz="990600" rtl="1" eaLnBrk="1" hangingPunct="1">
              <a:spcBef>
                <a:spcPct val="20000"/>
              </a:spcBef>
            </a:pPr>
            <a:r>
              <a:rPr lang="ar-KW" altLang="ar-SA" sz="2800"/>
              <a:t>4</a:t>
            </a:r>
            <a:r>
              <a:rPr lang="ar-SA" altLang="ar-SA" sz="2800"/>
              <a:t>. زيادة انتشار أشكال جديدة وذكية من الفيروسات يصعب اكتشافها بسرعة</a:t>
            </a:r>
            <a:r>
              <a:rPr lang="en-US" altLang="ar-SA" sz="2800"/>
              <a:t>.</a:t>
            </a:r>
            <a:endParaRPr lang="ar-SA" altLang="ar-SA" sz="2800"/>
          </a:p>
        </p:txBody>
      </p:sp>
      <p:sp>
        <p:nvSpPr>
          <p:cNvPr id="5" name="Rectangle 6"/>
          <p:cNvSpPr>
            <a:spLocks noChangeArrowheads="1"/>
          </p:cNvSpPr>
          <p:nvPr/>
        </p:nvSpPr>
        <p:spPr bwMode="auto">
          <a:xfrm>
            <a:off x="2268538" y="549275"/>
            <a:ext cx="6281737" cy="641350"/>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فيروس الحاسوب </a:t>
            </a:r>
            <a:r>
              <a:rPr lang="en-US" sz="3600" b="1" dirty="0">
                <a:solidFill>
                  <a:srgbClr val="FF0000"/>
                </a:solidFill>
                <a:effectLst>
                  <a:outerShdw blurRad="38100" dist="38100" dir="2700000" algn="tl">
                    <a:srgbClr val="000000"/>
                  </a:outerShdw>
                </a:effectLst>
                <a:latin typeface="Arial" charset="0"/>
                <a:cs typeface="Arial" charset="0"/>
              </a:rPr>
              <a:t>Computer Virus</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عنصر نائب لرقم الشريحة 3"/>
          <p:cNvSpPr>
            <a:spLocks noGrp="1"/>
          </p:cNvSpPr>
          <p:nvPr>
            <p:ph type="sldNum" sz="quarter" idx="10"/>
          </p:nvPr>
        </p:nvSpPr>
        <p:spPr bwMode="auto">
          <a:noFill/>
          <a:ln>
            <a:miter lim="800000"/>
            <a:headEnd/>
            <a:tailEnd/>
          </a:ln>
        </p:spPr>
        <p:txBody>
          <a:bodyPr/>
          <a:lstStyle/>
          <a:p>
            <a:fld id="{20EEBED6-FF08-4399-87D7-164B25657F9D}" type="slidenum">
              <a:rPr lang="ar-SA" altLang="ar-SA"/>
              <a:pPr/>
              <a:t>407</a:t>
            </a:fld>
            <a:endParaRPr lang="en-US" altLang="ar-SA"/>
          </a:p>
        </p:txBody>
      </p:sp>
      <p:sp>
        <p:nvSpPr>
          <p:cNvPr id="43011" name="مستطيل 1"/>
          <p:cNvSpPr>
            <a:spLocks noChangeArrowheads="1"/>
          </p:cNvSpPr>
          <p:nvPr/>
        </p:nvSpPr>
        <p:spPr bwMode="auto">
          <a:xfrm>
            <a:off x="539750" y="1828800"/>
            <a:ext cx="8985250" cy="2849563"/>
          </a:xfrm>
          <a:prstGeom prst="rect">
            <a:avLst/>
          </a:prstGeom>
          <a:noFill/>
          <a:ln w="9525">
            <a:noFill/>
            <a:miter lim="800000"/>
            <a:headEnd/>
            <a:tailEnd/>
          </a:ln>
        </p:spPr>
        <p:txBody>
          <a:bodyPr>
            <a:spAutoFit/>
          </a:bodyPr>
          <a:lstStyle/>
          <a:p>
            <a:pPr algn="justLow" rtl="1" eaLnBrk="1" hangingPunct="1">
              <a:lnSpc>
                <a:spcPct val="80000"/>
              </a:lnSpc>
            </a:pPr>
            <a:r>
              <a:rPr lang="ar-SA" altLang="en-US" sz="3200"/>
              <a:t>5- الرغبة في التحدي وإبراز المقدرة الفكرية من بعض الأشخاص الذين يسخرون ذكاءهم وقدراتهم بشكل سيئ ، مثل فيروسات</a:t>
            </a:r>
            <a:r>
              <a:rPr lang="en-US" altLang="en-US" sz="3200"/>
              <a:t> </a:t>
            </a:r>
            <a:r>
              <a:rPr lang="ar-SA" altLang="en-US" sz="3200"/>
              <a:t>التي يتم  كتبها</a:t>
            </a:r>
            <a:r>
              <a:rPr lang="en-US" altLang="en-US" sz="3200"/>
              <a:t> </a:t>
            </a:r>
            <a:r>
              <a:rPr lang="ar-SA" altLang="en-US" sz="3200"/>
              <a:t>كإثبات أن البرامج المضادة للفيروسات من نوع</a:t>
            </a:r>
            <a:r>
              <a:rPr lang="en-US" altLang="en-US" sz="3200"/>
              <a:t> </a:t>
            </a:r>
            <a:r>
              <a:rPr lang="ar-SA" altLang="en-US" sz="3200"/>
              <a:t>غير فعالة.</a:t>
            </a:r>
          </a:p>
          <a:p>
            <a:pPr algn="justLow" rtl="1" eaLnBrk="1" hangingPunct="1">
              <a:lnSpc>
                <a:spcPct val="80000"/>
              </a:lnSpc>
            </a:pPr>
            <a:endParaRPr lang="ar-SA" altLang="en-US" sz="3200"/>
          </a:p>
          <a:p>
            <a:pPr algn="justLow" rtl="1" eaLnBrk="1" hangingPunct="1">
              <a:lnSpc>
                <a:spcPct val="80000"/>
              </a:lnSpc>
            </a:pPr>
            <a:r>
              <a:rPr lang="ar-SA" altLang="en-US" sz="3200"/>
              <a:t>6- التشجيع على شراء البرامج المضادة للفيروسات إذ تقوم بعض شركات البرمجة بنشر فيروسات جديدة ثم تعلن عن منتج جديد لكشفها</a:t>
            </a:r>
            <a:r>
              <a:rPr lang="en-US" altLang="en-US" sz="3200"/>
              <a:t>.</a:t>
            </a:r>
          </a:p>
        </p:txBody>
      </p:sp>
    </p:spTree>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عنصر نائب لرقم الشريحة 3"/>
          <p:cNvSpPr>
            <a:spLocks noGrp="1"/>
          </p:cNvSpPr>
          <p:nvPr>
            <p:ph type="sldNum" sz="quarter" idx="10"/>
          </p:nvPr>
        </p:nvSpPr>
        <p:spPr bwMode="auto">
          <a:noFill/>
          <a:ln>
            <a:miter lim="800000"/>
            <a:headEnd/>
            <a:tailEnd/>
          </a:ln>
        </p:spPr>
        <p:txBody>
          <a:bodyPr/>
          <a:lstStyle/>
          <a:p>
            <a:fld id="{019EB6D2-C048-4DEB-B99F-F5AF5AB764E8}" type="slidenum">
              <a:rPr lang="ar-SA" altLang="ar-SA"/>
              <a:pPr/>
              <a:t>408</a:t>
            </a:fld>
            <a:endParaRPr lang="en-US" altLang="ar-SA"/>
          </a:p>
        </p:txBody>
      </p:sp>
      <p:sp>
        <p:nvSpPr>
          <p:cNvPr id="5" name="Rectangle 2"/>
          <p:cNvSpPr txBox="1">
            <a:spLocks noChangeArrowheads="1"/>
          </p:cNvSpPr>
          <p:nvPr/>
        </p:nvSpPr>
        <p:spPr>
          <a:xfrm>
            <a:off x="676275" y="227013"/>
            <a:ext cx="7477125" cy="1143000"/>
          </a:xfrm>
          <a:prstGeom prst="rect">
            <a:avLst/>
          </a:prstGeom>
        </p:spPr>
        <p:txBody>
          <a:bodyPr/>
          <a:lstStyle/>
          <a:p>
            <a:pPr algn="r" rtl="1" eaLnBrk="1" hangingPunct="1">
              <a:defRPr/>
            </a:pPr>
            <a:r>
              <a:rPr lang="ar-SA" sz="4400" b="1" kern="0" dirty="0">
                <a:solidFill>
                  <a:srgbClr val="FFC000"/>
                </a:solidFill>
                <a:latin typeface="+mj-lt"/>
                <a:ea typeface="+mj-ea"/>
                <a:cs typeface="+mj-cs"/>
              </a:rPr>
              <a:t>من علامات وجود الفيروسات </a:t>
            </a:r>
            <a:endParaRPr lang="en-US" sz="4400" b="1" kern="0" dirty="0">
              <a:solidFill>
                <a:srgbClr val="FFC000"/>
              </a:solidFill>
              <a:latin typeface="+mj-lt"/>
              <a:ea typeface="+mj-ea"/>
              <a:cs typeface="+mj-cs"/>
            </a:endParaRPr>
          </a:p>
        </p:txBody>
      </p:sp>
      <p:sp>
        <p:nvSpPr>
          <p:cNvPr id="6" name="Rectangle 3"/>
          <p:cNvSpPr txBox="1">
            <a:spLocks noChangeArrowheads="1"/>
          </p:cNvSpPr>
          <p:nvPr/>
        </p:nvSpPr>
        <p:spPr>
          <a:xfrm>
            <a:off x="381000" y="1501775"/>
            <a:ext cx="9144000" cy="4365625"/>
          </a:xfrm>
          <a:prstGeom prst="rect">
            <a:avLst/>
          </a:prstGeom>
        </p:spPr>
        <p:txBody>
          <a:bodyPr/>
          <a:lstStyle/>
          <a:p>
            <a:pPr marL="342900" indent="-342900" algn="just" rtl="1" eaLnBrk="1" hangingPunct="1">
              <a:spcBef>
                <a:spcPct val="20000"/>
              </a:spcBef>
              <a:defRPr/>
            </a:pPr>
            <a:r>
              <a:rPr lang="ar-SA" altLang="en-US" sz="2800" kern="0" dirty="0">
                <a:latin typeface="+mn-lt"/>
                <a:cs typeface="+mn-cs"/>
              </a:rPr>
              <a:t>-  تغير خلفية سطح المكتب </a:t>
            </a:r>
          </a:p>
          <a:p>
            <a:pPr marL="342900" indent="-342900" algn="just" rtl="1" eaLnBrk="1" hangingPunct="1">
              <a:spcBef>
                <a:spcPct val="20000"/>
              </a:spcBef>
              <a:buFontTx/>
              <a:buChar char="-"/>
              <a:defRPr/>
            </a:pPr>
            <a:r>
              <a:rPr lang="ar-SA" altLang="en-US" sz="2800" kern="0" dirty="0">
                <a:latin typeface="+mn-lt"/>
                <a:cs typeface="+mn-cs"/>
              </a:rPr>
              <a:t>فتح وإغلاق القرص المضغوط </a:t>
            </a:r>
            <a:r>
              <a:rPr lang="en-US" altLang="en-US" sz="2800" kern="0" dirty="0" err="1">
                <a:latin typeface="+mn-lt"/>
                <a:cs typeface="+mn-cs"/>
              </a:rPr>
              <a:t>Cd-rom</a:t>
            </a:r>
            <a:endParaRPr lang="ar-SA" altLang="en-US" sz="2800" kern="0" dirty="0">
              <a:latin typeface="+mn-lt"/>
              <a:cs typeface="+mn-cs"/>
            </a:endParaRPr>
          </a:p>
          <a:p>
            <a:pPr marL="342900" indent="-342900" algn="just" rtl="1" eaLnBrk="1" hangingPunct="1">
              <a:spcBef>
                <a:spcPct val="20000"/>
              </a:spcBef>
              <a:buFontTx/>
              <a:buChar char="-"/>
              <a:defRPr/>
            </a:pPr>
            <a:r>
              <a:rPr lang="ar-SA" altLang="en-US" sz="2800" kern="0" dirty="0">
                <a:latin typeface="+mn-lt"/>
                <a:cs typeface="+mn-cs"/>
              </a:rPr>
              <a:t> تغيير في صفحة البدء للدخول للإنترنت</a:t>
            </a:r>
          </a:p>
          <a:p>
            <a:pPr marL="342900" indent="-342900" algn="just" rtl="1" eaLnBrk="1" hangingPunct="1">
              <a:spcBef>
                <a:spcPct val="20000"/>
              </a:spcBef>
              <a:defRPr/>
            </a:pPr>
            <a:r>
              <a:rPr lang="ar-SA" altLang="en-US" sz="2800" kern="0" dirty="0">
                <a:latin typeface="+mn-lt"/>
                <a:cs typeface="+mn-cs"/>
              </a:rPr>
              <a:t>-  حذف بعض الملفات أو وجود بعض الملفات الغريبة .</a:t>
            </a:r>
          </a:p>
          <a:p>
            <a:pPr marL="342900" indent="-342900" algn="just" rtl="1" eaLnBrk="1" hangingPunct="1">
              <a:spcBef>
                <a:spcPct val="20000"/>
              </a:spcBef>
              <a:buFontTx/>
              <a:buChar char="-"/>
              <a:defRPr/>
            </a:pPr>
            <a:r>
              <a:rPr lang="ar-SA" altLang="en-US" sz="2800" kern="0" dirty="0">
                <a:latin typeface="+mn-lt"/>
                <a:cs typeface="+mn-cs"/>
              </a:rPr>
              <a:t>انتهاء اشتراك الإنترنت .</a:t>
            </a:r>
          </a:p>
          <a:p>
            <a:pPr marL="342900" indent="-342900" algn="just" rtl="1" eaLnBrk="1" hangingPunct="1">
              <a:spcBef>
                <a:spcPct val="20000"/>
              </a:spcBef>
              <a:buFontTx/>
              <a:buChar char="-"/>
              <a:defRPr/>
            </a:pPr>
            <a:r>
              <a:rPr lang="ar-SA" altLang="en-US" sz="2800" kern="0" dirty="0">
                <a:latin typeface="+mn-lt"/>
                <a:cs typeface="+mn-cs"/>
              </a:rPr>
              <a:t>عدم القدرة على الدخول للبريد الإلكتروني .</a:t>
            </a:r>
          </a:p>
          <a:p>
            <a:pPr marL="342900" indent="-342900" algn="just" rtl="1" eaLnBrk="1" hangingPunct="1">
              <a:spcBef>
                <a:spcPct val="20000"/>
              </a:spcBef>
              <a:defRPr/>
            </a:pPr>
            <a:r>
              <a:rPr lang="ar-SA" altLang="en-US" sz="2800" kern="0" dirty="0">
                <a:latin typeface="+mn-lt"/>
                <a:cs typeface="+mn-cs"/>
              </a:rPr>
              <a:t>-  بطئ عام في الجهاز .</a:t>
            </a:r>
          </a:p>
          <a:p>
            <a:pPr marL="342900" indent="-342900" algn="just" rtl="1" eaLnBrk="1" hangingPunct="1">
              <a:spcBef>
                <a:spcPct val="20000"/>
              </a:spcBef>
              <a:defRPr/>
            </a:pPr>
            <a:r>
              <a:rPr lang="ar-SA" altLang="en-US" sz="2800" kern="0" dirty="0">
                <a:latin typeface="+mn-lt"/>
                <a:cs typeface="+mn-cs"/>
              </a:rPr>
              <a:t>-  وجود برامج جديدة في الجهاز .</a:t>
            </a:r>
            <a:endParaRPr lang="en-US" altLang="en-US" sz="2800" kern="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p:stCondLst>
                                    <p:cond delay="0"/>
                                  </p:stCondLst>
                                  <p:childTnLst>
                                    <p:animRot by="21600000">
                                      <p:cBhvr>
                                        <p:cTn id="6" dur="2000" fill="hold"/>
                                        <p:tgtEl>
                                          <p:spTgt spid="5"/>
                                        </p:tgtEl>
                                        <p:attrNameLst>
                                          <p:attrName>r</p:attrName>
                                        </p:attrNameLst>
                                      </p:cBhvr>
                                    </p:animRo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 calcmode="lin" valueType="num">
                                      <p:cBhvr additive="base">
                                        <p:cTn id="1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 calcmode="lin" valueType="num">
                                      <p:cBhvr additive="base">
                                        <p:cTn id="2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 calcmode="lin" valueType="num">
                                      <p:cBhvr additive="base">
                                        <p:cTn id="2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additive="base">
                                        <p:cTn id="3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
                                            <p:txEl>
                                              <p:pRg st="5" end="5"/>
                                            </p:txEl>
                                          </p:spTgt>
                                        </p:tgtEl>
                                        <p:attrNameLst>
                                          <p:attrName>style.visibility</p:attrName>
                                        </p:attrNameLst>
                                      </p:cBhvr>
                                      <p:to>
                                        <p:strVal val="visible"/>
                                      </p:to>
                                    </p:set>
                                    <p:anim calcmode="lin" valueType="num">
                                      <p:cBhvr additive="base">
                                        <p:cTn id="4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6">
                                            <p:txEl>
                                              <p:pRg st="6" end="6"/>
                                            </p:txEl>
                                          </p:spTgt>
                                        </p:tgtEl>
                                        <p:attrNameLst>
                                          <p:attrName>style.visibility</p:attrName>
                                        </p:attrNameLst>
                                      </p:cBhvr>
                                      <p:to>
                                        <p:strVal val="visible"/>
                                      </p:to>
                                    </p:set>
                                    <p:anim calcmode="lin" valueType="num">
                                      <p:cBhvr additive="base">
                                        <p:cTn id="4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6">
                                            <p:txEl>
                                              <p:pRg st="7" end="7"/>
                                            </p:txEl>
                                          </p:spTgt>
                                        </p:tgtEl>
                                        <p:attrNameLst>
                                          <p:attrName>style.visibility</p:attrName>
                                        </p:attrNameLst>
                                      </p:cBhvr>
                                      <p:to>
                                        <p:strVal val="visible"/>
                                      </p:to>
                                    </p:set>
                                    <p:anim calcmode="lin" valueType="num">
                                      <p:cBhvr additive="base">
                                        <p:cTn id="53"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عنصر نائب لرقم الشريحة 3"/>
          <p:cNvSpPr>
            <a:spLocks noGrp="1"/>
          </p:cNvSpPr>
          <p:nvPr>
            <p:ph type="sldNum" sz="quarter" idx="10"/>
          </p:nvPr>
        </p:nvSpPr>
        <p:spPr bwMode="auto">
          <a:noFill/>
          <a:ln>
            <a:miter lim="800000"/>
            <a:headEnd/>
            <a:tailEnd/>
          </a:ln>
        </p:spPr>
        <p:txBody>
          <a:bodyPr/>
          <a:lstStyle/>
          <a:p>
            <a:fld id="{F2EDEA3F-6735-4738-8A45-C5E89C9D858B}" type="slidenum">
              <a:rPr lang="ar-SA" altLang="ar-SA"/>
              <a:pPr/>
              <a:t>409</a:t>
            </a:fld>
            <a:endParaRPr lang="en-US" altLang="ar-SA"/>
          </a:p>
        </p:txBody>
      </p:sp>
      <p:sp>
        <p:nvSpPr>
          <p:cNvPr id="45059" name="Rectangle 4"/>
          <p:cNvSpPr>
            <a:spLocks noChangeArrowheads="1"/>
          </p:cNvSpPr>
          <p:nvPr/>
        </p:nvSpPr>
        <p:spPr bwMode="auto">
          <a:xfrm>
            <a:off x="723900" y="1412875"/>
            <a:ext cx="8496300" cy="4149725"/>
          </a:xfrm>
          <a:prstGeom prst="rect">
            <a:avLst/>
          </a:prstGeom>
          <a:noFill/>
          <a:ln w="9525">
            <a:noFill/>
            <a:miter lim="800000"/>
            <a:headEnd/>
            <a:tailEnd/>
          </a:ln>
        </p:spPr>
        <p:txBody>
          <a:bodyPr/>
          <a:lstStyle/>
          <a:p>
            <a:pPr algn="justLow" defTabSz="990600" rtl="1" eaLnBrk="1" hangingPunct="1">
              <a:lnSpc>
                <a:spcPct val="110000"/>
              </a:lnSpc>
              <a:spcBef>
                <a:spcPct val="20000"/>
              </a:spcBef>
            </a:pPr>
            <a:r>
              <a:rPr lang="ar-SA" altLang="ar-SA" sz="3200" b="1"/>
              <a:t>طرق انتشار الفيروس</a:t>
            </a:r>
            <a:r>
              <a:rPr lang="en-US" altLang="ar-SA" sz="3200" b="1"/>
              <a:t>:</a:t>
            </a:r>
            <a:endParaRPr lang="ar-KW" altLang="ar-SA" sz="3200" b="1"/>
          </a:p>
          <a:p>
            <a:pPr algn="justLow" defTabSz="990600" rtl="1" eaLnBrk="1" hangingPunct="1">
              <a:lnSpc>
                <a:spcPct val="110000"/>
              </a:lnSpc>
              <a:spcBef>
                <a:spcPct val="20000"/>
              </a:spcBef>
            </a:pPr>
            <a:r>
              <a:rPr lang="ar-SA" altLang="ar-SA" sz="2400" b="1" u="sng"/>
              <a:t>أ - انتشار الفيروس من خلال الانترنت</a:t>
            </a:r>
            <a:endParaRPr lang="ar-KW" altLang="ar-SA" sz="2400" b="1" u="sng"/>
          </a:p>
          <a:p>
            <a:pPr algn="justLow" defTabSz="990600" rtl="1" eaLnBrk="1" hangingPunct="1">
              <a:lnSpc>
                <a:spcPct val="110000"/>
              </a:lnSpc>
              <a:spcBef>
                <a:spcPct val="20000"/>
              </a:spcBef>
            </a:pPr>
            <a:r>
              <a:rPr lang="ar-KW" altLang="ar-SA" sz="2400" b="1"/>
              <a:t>1. </a:t>
            </a:r>
            <a:r>
              <a:rPr lang="ar-SA" altLang="ar-SA" sz="2400" b="1"/>
              <a:t>تحميل ملف مصاب بالفيروس من حاسب مصاب بالفيروس إلى الحاسب</a:t>
            </a:r>
            <a:r>
              <a:rPr lang="ar-KW" altLang="ar-SA" sz="2400" b="1"/>
              <a:t> </a:t>
            </a:r>
            <a:r>
              <a:rPr lang="ar-SA" altLang="ar-SA" sz="2400" b="1"/>
              <a:t>الرئيسي للإنترنت - الخادم </a:t>
            </a:r>
            <a:r>
              <a:rPr lang="en-US" altLang="ar-SA" sz="2400" b="1"/>
              <a:t>Server</a:t>
            </a:r>
            <a:r>
              <a:rPr lang="ar-SA" altLang="ar-SA" sz="2400" b="1"/>
              <a:t> أو توزيع ملف بريد إلكتروني </a:t>
            </a:r>
            <a:r>
              <a:rPr lang="en-US" altLang="ar-SA" sz="2400" b="1"/>
              <a:t>e-Mail</a:t>
            </a:r>
            <a:r>
              <a:rPr lang="ar-SA" altLang="ar-SA" sz="2400" b="1"/>
              <a:t>  مصاب بالفيروس.</a:t>
            </a:r>
            <a:endParaRPr lang="ar-KW" altLang="ar-SA" sz="2400"/>
          </a:p>
          <a:p>
            <a:pPr algn="justLow" defTabSz="990600" rtl="1" eaLnBrk="1" hangingPunct="1">
              <a:spcBef>
                <a:spcPct val="20000"/>
              </a:spcBef>
            </a:pPr>
            <a:r>
              <a:rPr lang="ar-KW" altLang="ar-SA" sz="2400" b="1"/>
              <a:t>2. </a:t>
            </a:r>
            <a:r>
              <a:rPr lang="en-US" altLang="ar-SA" sz="2400" b="1"/>
              <a:t> </a:t>
            </a:r>
            <a:r>
              <a:rPr lang="ar-SA" altLang="ar-SA" sz="2400" b="1"/>
              <a:t>إصابة القرص الصلب للحاسب الخادم بالفيروس</a:t>
            </a:r>
            <a:r>
              <a:rPr lang="en-US" altLang="ar-SA" sz="2400" b="1"/>
              <a:t>.</a:t>
            </a:r>
            <a:endParaRPr lang="ar-KW" altLang="ar-SA" sz="2400" b="1"/>
          </a:p>
          <a:p>
            <a:pPr algn="justLow" defTabSz="990600" rtl="1" eaLnBrk="1" hangingPunct="1">
              <a:spcBef>
                <a:spcPct val="20000"/>
              </a:spcBef>
            </a:pPr>
            <a:r>
              <a:rPr lang="ar-KW" altLang="ar-SA" sz="2400" b="1"/>
              <a:t>3. </a:t>
            </a:r>
            <a:r>
              <a:rPr lang="ar-SA" altLang="ar-SA" sz="2400" b="1"/>
              <a:t>إصابة مستخدمي الإنترنت لهذا الحاسب بالفيروس</a:t>
            </a:r>
            <a:r>
              <a:rPr lang="en-US" altLang="ar-SA" sz="2400" b="1"/>
              <a:t>.</a:t>
            </a:r>
            <a:endParaRPr lang="ar-SA" altLang="ar-SA" sz="2400" b="1"/>
          </a:p>
        </p:txBody>
      </p:sp>
      <p:sp>
        <p:nvSpPr>
          <p:cNvPr id="6" name="Rectangle 6"/>
          <p:cNvSpPr>
            <a:spLocks noChangeArrowheads="1"/>
          </p:cNvSpPr>
          <p:nvPr/>
        </p:nvSpPr>
        <p:spPr bwMode="auto">
          <a:xfrm>
            <a:off x="4138613" y="573088"/>
            <a:ext cx="2541587" cy="646112"/>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فيروس الحاسب</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عنصر نائب لرقم الشريحة 3"/>
          <p:cNvSpPr>
            <a:spLocks noGrp="1"/>
          </p:cNvSpPr>
          <p:nvPr>
            <p:ph type="sldNum" sz="quarter" idx="10"/>
          </p:nvPr>
        </p:nvSpPr>
        <p:spPr bwMode="auto">
          <a:noFill/>
          <a:ln>
            <a:miter lim="800000"/>
            <a:headEnd/>
            <a:tailEnd/>
          </a:ln>
        </p:spPr>
        <p:txBody>
          <a:bodyPr/>
          <a:lstStyle/>
          <a:p>
            <a:fld id="{8D261E84-7C62-4770-883A-E24FD46C3DB4}" type="slidenum">
              <a:rPr lang="ar-SA" altLang="ar-SA"/>
              <a:pPr/>
              <a:t>410</a:t>
            </a:fld>
            <a:endParaRPr lang="en-US" altLang="ar-SA"/>
          </a:p>
        </p:txBody>
      </p:sp>
      <p:sp>
        <p:nvSpPr>
          <p:cNvPr id="46083" name="Rectangle 4"/>
          <p:cNvSpPr>
            <a:spLocks noChangeArrowheads="1"/>
          </p:cNvSpPr>
          <p:nvPr/>
        </p:nvSpPr>
        <p:spPr bwMode="auto">
          <a:xfrm>
            <a:off x="323850" y="1773238"/>
            <a:ext cx="8496300" cy="3332162"/>
          </a:xfrm>
          <a:prstGeom prst="rect">
            <a:avLst/>
          </a:prstGeom>
          <a:noFill/>
          <a:ln w="9525">
            <a:noFill/>
            <a:miter lim="800000"/>
            <a:headEnd/>
            <a:tailEnd/>
          </a:ln>
        </p:spPr>
        <p:txBody>
          <a:bodyPr/>
          <a:lstStyle/>
          <a:p>
            <a:pPr marL="609600" indent="-609600" algn="justLow" defTabSz="990600" rtl="1" eaLnBrk="1" hangingPunct="1">
              <a:spcBef>
                <a:spcPct val="20000"/>
              </a:spcBef>
            </a:pPr>
            <a:r>
              <a:rPr lang="ar-SA" altLang="ar-SA" sz="2800" b="1" u="sng"/>
              <a:t>ب - انتشار الفيروس من خلال تبادل الأقراص</a:t>
            </a:r>
          </a:p>
          <a:p>
            <a:pPr marL="609600" indent="-609600" algn="justLow" defTabSz="990600" rtl="1" eaLnBrk="1" hangingPunct="1">
              <a:spcBef>
                <a:spcPct val="20000"/>
              </a:spcBef>
              <a:buFontTx/>
              <a:buAutoNum type="arabicPeriod"/>
            </a:pPr>
            <a:r>
              <a:rPr lang="ar-SA" altLang="ar-SA" sz="2800" b="1"/>
              <a:t>استخدام قرص مصاب بالفيروس في حاسب سليم</a:t>
            </a:r>
            <a:r>
              <a:rPr lang="en-US" altLang="ar-SA" sz="2800" b="1"/>
              <a:t>.</a:t>
            </a:r>
          </a:p>
          <a:p>
            <a:pPr marL="609600" indent="-609600" algn="justLow" defTabSz="990600" rtl="1" eaLnBrk="1" hangingPunct="1">
              <a:spcBef>
                <a:spcPct val="20000"/>
              </a:spcBef>
              <a:buFontTx/>
              <a:buAutoNum type="arabicPeriod"/>
            </a:pPr>
            <a:r>
              <a:rPr lang="ar-KW" altLang="ar-SA" sz="2800" b="1"/>
              <a:t> </a:t>
            </a:r>
            <a:r>
              <a:rPr lang="ar-SA" altLang="ar-SA" sz="2800" b="1"/>
              <a:t>إصابة القرص الصلب للحاسب بالفيروس</a:t>
            </a:r>
            <a:r>
              <a:rPr lang="en-US" altLang="ar-SA" sz="2800" b="1"/>
              <a:t>.</a:t>
            </a:r>
            <a:endParaRPr lang="ar-KW" altLang="ar-SA" sz="2800" b="1"/>
          </a:p>
          <a:p>
            <a:pPr marL="609600" indent="-609600" algn="justLow" defTabSz="990600" rtl="1" eaLnBrk="1" hangingPunct="1">
              <a:spcBef>
                <a:spcPct val="20000"/>
              </a:spcBef>
            </a:pPr>
            <a:r>
              <a:rPr lang="ar-KW" altLang="ar-SA" sz="2800" b="1"/>
              <a:t>3</a:t>
            </a:r>
            <a:r>
              <a:rPr lang="ar-SA" altLang="ar-SA" sz="2800" b="1"/>
              <a:t>. إصابة أي قرص سليم عند استخدامه في الحاسب المصاب</a:t>
            </a:r>
            <a:r>
              <a:rPr lang="en-US" altLang="ar-SA" sz="2800" b="1"/>
              <a:t>.</a:t>
            </a:r>
            <a:endParaRPr lang="ar-SA" altLang="ar-SA" sz="2800" b="1"/>
          </a:p>
        </p:txBody>
      </p:sp>
      <p:sp>
        <p:nvSpPr>
          <p:cNvPr id="7" name="Rectangle 7"/>
          <p:cNvSpPr>
            <a:spLocks noChangeArrowheads="1"/>
          </p:cNvSpPr>
          <p:nvPr/>
        </p:nvSpPr>
        <p:spPr bwMode="auto">
          <a:xfrm>
            <a:off x="2268538" y="549275"/>
            <a:ext cx="6281737" cy="641350"/>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فيروس الحاسب </a:t>
            </a:r>
            <a:r>
              <a:rPr lang="en-US" sz="3600" b="1" dirty="0">
                <a:solidFill>
                  <a:srgbClr val="FF0000"/>
                </a:solidFill>
                <a:effectLst>
                  <a:outerShdw blurRad="38100" dist="38100" dir="2700000" algn="tl">
                    <a:srgbClr val="000000"/>
                  </a:outerShdw>
                </a:effectLst>
                <a:latin typeface="Arial" charset="0"/>
                <a:cs typeface="Arial" charset="0"/>
              </a:rPr>
              <a:t>Computer Virus</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عنصر نائب لرقم الشريحة 3"/>
          <p:cNvSpPr>
            <a:spLocks noGrp="1"/>
          </p:cNvSpPr>
          <p:nvPr>
            <p:ph type="sldNum" sz="quarter" idx="10"/>
          </p:nvPr>
        </p:nvSpPr>
        <p:spPr bwMode="auto">
          <a:noFill/>
          <a:ln>
            <a:miter lim="800000"/>
            <a:headEnd/>
            <a:tailEnd/>
          </a:ln>
        </p:spPr>
        <p:txBody>
          <a:bodyPr/>
          <a:lstStyle/>
          <a:p>
            <a:fld id="{04AA6C49-6089-404A-85FB-35A6FAD889FC}" type="slidenum">
              <a:rPr lang="ar-SA" altLang="ar-SA"/>
              <a:pPr/>
              <a:t>411</a:t>
            </a:fld>
            <a:endParaRPr lang="en-US" altLang="ar-SA"/>
          </a:p>
        </p:txBody>
      </p:sp>
      <p:sp>
        <p:nvSpPr>
          <p:cNvPr id="47107" name="Rectangle 4"/>
          <p:cNvSpPr>
            <a:spLocks noChangeArrowheads="1"/>
          </p:cNvSpPr>
          <p:nvPr/>
        </p:nvSpPr>
        <p:spPr bwMode="auto">
          <a:xfrm>
            <a:off x="776288" y="1982788"/>
            <a:ext cx="8139112" cy="2817812"/>
          </a:xfrm>
          <a:prstGeom prst="rect">
            <a:avLst/>
          </a:prstGeom>
          <a:noFill/>
          <a:ln w="9525">
            <a:noFill/>
            <a:miter lim="800000"/>
            <a:headEnd/>
            <a:tailEnd/>
          </a:ln>
        </p:spPr>
        <p:txBody>
          <a:bodyPr/>
          <a:lstStyle/>
          <a:p>
            <a:pPr algn="justLow" defTabSz="990600" rtl="1" eaLnBrk="1" hangingPunct="1">
              <a:lnSpc>
                <a:spcPct val="120000"/>
              </a:lnSpc>
              <a:spcBef>
                <a:spcPct val="20000"/>
              </a:spcBef>
            </a:pPr>
            <a:r>
              <a:rPr lang="ar-SA" altLang="ar-SA" sz="2800" b="1" u="sng"/>
              <a:t>ج - انتشار الفيروس من خلال الشبكة</a:t>
            </a:r>
          </a:p>
          <a:p>
            <a:pPr algn="justLow" defTabSz="990600" rtl="1" eaLnBrk="1" hangingPunct="1">
              <a:lnSpc>
                <a:spcPct val="120000"/>
              </a:lnSpc>
              <a:spcBef>
                <a:spcPct val="20000"/>
              </a:spcBef>
            </a:pPr>
            <a:r>
              <a:rPr lang="ar-SA" altLang="ar-SA" sz="2800" b="1"/>
              <a:t>1. تحميل ملف مصاب بالفيروس إلى الحاسب الرئيسي للشبكة – الخادم</a:t>
            </a:r>
            <a:r>
              <a:rPr lang="ar-KW" altLang="ar-SA" sz="2800" b="1"/>
              <a:t> </a:t>
            </a:r>
            <a:r>
              <a:rPr lang="en-US" altLang="ar-SA" sz="2800" b="1"/>
              <a:t>Server</a:t>
            </a:r>
            <a:r>
              <a:rPr lang="ar-KW" altLang="ar-SA" sz="2800" b="1"/>
              <a:t>.</a:t>
            </a:r>
          </a:p>
          <a:p>
            <a:pPr algn="justLow" defTabSz="990600" rtl="1" eaLnBrk="1" hangingPunct="1">
              <a:lnSpc>
                <a:spcPct val="120000"/>
              </a:lnSpc>
              <a:spcBef>
                <a:spcPct val="20000"/>
              </a:spcBef>
            </a:pPr>
            <a:r>
              <a:rPr lang="ar-KW" altLang="ar-SA" sz="2800" b="1"/>
              <a:t>2</a:t>
            </a:r>
            <a:r>
              <a:rPr lang="ar-SA" altLang="ar-SA" sz="2800" b="1"/>
              <a:t>. </a:t>
            </a:r>
            <a:r>
              <a:rPr lang="en-US" altLang="ar-SA" sz="2800" b="1"/>
              <a:t> </a:t>
            </a:r>
            <a:r>
              <a:rPr lang="ar-SA" altLang="ar-SA" sz="2800" b="1"/>
              <a:t>ينتقل الفيروس إلى كل نقطة</a:t>
            </a:r>
            <a:r>
              <a:rPr lang="en-US" altLang="ar-SA" sz="2800" b="1"/>
              <a:t> Node </a:t>
            </a:r>
            <a:r>
              <a:rPr lang="ar-SA" altLang="ar-SA" sz="2800" b="1"/>
              <a:t>في الشبكة</a:t>
            </a:r>
            <a:r>
              <a:rPr lang="en-US" altLang="ar-SA" sz="2800" b="1"/>
              <a:t>.</a:t>
            </a:r>
            <a:endParaRPr lang="ar-SA" altLang="ar-SA" sz="2800" b="1"/>
          </a:p>
        </p:txBody>
      </p:sp>
      <p:sp>
        <p:nvSpPr>
          <p:cNvPr id="6" name="Rectangle 6"/>
          <p:cNvSpPr>
            <a:spLocks noChangeArrowheads="1"/>
          </p:cNvSpPr>
          <p:nvPr/>
        </p:nvSpPr>
        <p:spPr bwMode="auto">
          <a:xfrm>
            <a:off x="2268538" y="603250"/>
            <a:ext cx="6281737" cy="641350"/>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فيروس الحاسب </a:t>
            </a:r>
            <a:r>
              <a:rPr lang="en-US" sz="3600" b="1" dirty="0">
                <a:solidFill>
                  <a:srgbClr val="FF0000"/>
                </a:solidFill>
                <a:effectLst>
                  <a:outerShdw blurRad="38100" dist="38100" dir="2700000" algn="tl">
                    <a:srgbClr val="000000"/>
                  </a:outerShdw>
                </a:effectLst>
                <a:latin typeface="Arial" charset="0"/>
                <a:cs typeface="Arial" charset="0"/>
              </a:rPr>
              <a:t>Computer Virus</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عنصر نائب لرقم الشريحة 3"/>
          <p:cNvSpPr>
            <a:spLocks noGrp="1"/>
          </p:cNvSpPr>
          <p:nvPr>
            <p:ph type="sldNum" sz="quarter" idx="10"/>
          </p:nvPr>
        </p:nvSpPr>
        <p:spPr bwMode="auto">
          <a:noFill/>
          <a:ln>
            <a:miter lim="800000"/>
            <a:headEnd/>
            <a:tailEnd/>
          </a:ln>
        </p:spPr>
        <p:txBody>
          <a:bodyPr/>
          <a:lstStyle/>
          <a:p>
            <a:fld id="{FE5CA514-7C49-4EC1-B69B-ED3C1765AB60}" type="slidenum">
              <a:rPr lang="ar-SA" altLang="ar-SA"/>
              <a:pPr/>
              <a:t>412</a:t>
            </a:fld>
            <a:endParaRPr lang="en-US" altLang="ar-SA"/>
          </a:p>
        </p:txBody>
      </p:sp>
      <p:sp>
        <p:nvSpPr>
          <p:cNvPr id="3" name="Rectangle 4"/>
          <p:cNvSpPr>
            <a:spLocks noChangeArrowheads="1"/>
          </p:cNvSpPr>
          <p:nvPr/>
        </p:nvSpPr>
        <p:spPr bwMode="auto">
          <a:xfrm>
            <a:off x="381000" y="1524000"/>
            <a:ext cx="8980488" cy="4325938"/>
          </a:xfrm>
          <a:prstGeom prst="rect">
            <a:avLst/>
          </a:prstGeom>
          <a:noFill/>
          <a:ln w="9525">
            <a:noFill/>
            <a:miter lim="800000"/>
            <a:headEnd/>
            <a:tailEnd/>
          </a:ln>
        </p:spPr>
        <p:txBody>
          <a:bodyPr/>
          <a:lstStyle/>
          <a:p>
            <a:pPr algn="justLow" defTabSz="990600" rtl="1" eaLnBrk="1" hangingPunct="1">
              <a:lnSpc>
                <a:spcPct val="110000"/>
              </a:lnSpc>
              <a:spcBef>
                <a:spcPct val="20000"/>
              </a:spcBef>
              <a:defRPr/>
            </a:pPr>
            <a:r>
              <a:rPr lang="ar-SA" sz="2800" b="1" u="sng" dirty="0">
                <a:solidFill>
                  <a:schemeClr val="accent1">
                    <a:lumMod val="75000"/>
                  </a:schemeClr>
                </a:solidFill>
                <a:latin typeface="Arial" charset="0"/>
                <a:cs typeface="Arial" charset="0"/>
              </a:rPr>
              <a:t>اكتشاف إصابة الأقراص بالفيروس</a:t>
            </a:r>
            <a:r>
              <a:rPr lang="en-US" sz="2800" b="1" u="sng" dirty="0">
                <a:solidFill>
                  <a:schemeClr val="accent1">
                    <a:lumMod val="75000"/>
                  </a:schemeClr>
                </a:solidFill>
                <a:latin typeface="Arial" charset="0"/>
                <a:cs typeface="Arial" charset="0"/>
              </a:rPr>
              <a:t>:</a:t>
            </a:r>
          </a:p>
          <a:p>
            <a:pPr algn="justLow" defTabSz="990600" rtl="1" eaLnBrk="1" hangingPunct="1">
              <a:lnSpc>
                <a:spcPct val="110000"/>
              </a:lnSpc>
              <a:spcBef>
                <a:spcPct val="20000"/>
              </a:spcBef>
              <a:defRPr/>
            </a:pPr>
            <a:r>
              <a:rPr lang="ar-SA" sz="2800" b="1" dirty="0">
                <a:latin typeface="Arial" charset="0"/>
                <a:cs typeface="Arial" charset="0"/>
              </a:rPr>
              <a:t>يمكن اكتشاف إصابة الملفات بالفيروس عن طريق الخبرة والملاحظة الشخصية كامتلاء الذاكرة أو البطيء أو زيادة حجم الملفات أو فقدانها وعدم رؤيتها على القرص أو توقف الحاسب عن العمل، كذلك يمكن اكتشاف الإصابة بصورة أدق باستخدام البرمجيات المتخصصة في البحث واكتشاف الفيروس</a:t>
            </a:r>
            <a:r>
              <a:rPr lang="en-US" sz="2800" b="1" dirty="0">
                <a:latin typeface="Arial" charset="0"/>
                <a:cs typeface="Arial" charset="0"/>
              </a:rPr>
              <a:t>.</a:t>
            </a:r>
            <a:endParaRPr lang="ar-KW" sz="2800" b="1" dirty="0">
              <a:latin typeface="Arial" charset="0"/>
              <a:cs typeface="Arial" charset="0"/>
            </a:endParaRPr>
          </a:p>
          <a:p>
            <a:pPr algn="justLow" defTabSz="990600" rtl="1" eaLnBrk="1" hangingPunct="1">
              <a:lnSpc>
                <a:spcPct val="110000"/>
              </a:lnSpc>
              <a:spcBef>
                <a:spcPct val="20000"/>
              </a:spcBef>
              <a:defRPr/>
            </a:pPr>
            <a:r>
              <a:rPr lang="ar-KW" sz="2800" b="1" dirty="0">
                <a:latin typeface="Arial" charset="0"/>
                <a:cs typeface="Arial" charset="0"/>
              </a:rPr>
              <a:t>1</a:t>
            </a:r>
            <a:r>
              <a:rPr lang="ar-SA" sz="2800" b="1" dirty="0">
                <a:latin typeface="Arial" charset="0"/>
                <a:cs typeface="Arial" charset="0"/>
              </a:rPr>
              <a:t>. نورتن</a:t>
            </a:r>
            <a:r>
              <a:rPr lang="ar-KW" sz="2800" b="1" dirty="0">
                <a:latin typeface="Arial" charset="0"/>
                <a:cs typeface="Arial" charset="0"/>
              </a:rPr>
              <a:t> </a:t>
            </a:r>
            <a:r>
              <a:rPr lang="en-US" sz="2000" b="1" dirty="0">
                <a:latin typeface="Arial" charset="0"/>
                <a:cs typeface="Arial" charset="0"/>
              </a:rPr>
              <a:t>Norton</a:t>
            </a:r>
            <a:r>
              <a:rPr lang="ar-KW" sz="2800" b="1" dirty="0">
                <a:latin typeface="Arial" charset="0"/>
                <a:cs typeface="Arial" charset="0"/>
              </a:rPr>
              <a:t> </a:t>
            </a:r>
            <a:r>
              <a:rPr lang="ar-SA" sz="2800" b="1" dirty="0">
                <a:latin typeface="Arial" charset="0"/>
                <a:cs typeface="Arial" charset="0"/>
              </a:rPr>
              <a:t>من موقع الانترنت</a:t>
            </a:r>
            <a:r>
              <a:rPr lang="ar-KW" sz="2800" b="1" dirty="0">
                <a:latin typeface="Arial" charset="0"/>
                <a:cs typeface="Arial" charset="0"/>
              </a:rPr>
              <a:t> </a:t>
            </a:r>
            <a:r>
              <a:rPr lang="en-US" sz="2800" b="1" dirty="0">
                <a:latin typeface="Arial" charset="0"/>
                <a:cs typeface="Arial" charset="0"/>
              </a:rPr>
              <a:t> </a:t>
            </a:r>
            <a:r>
              <a:rPr lang="en-US" sz="2000" b="1" dirty="0">
                <a:latin typeface="Arial" charset="0"/>
                <a:cs typeface="Arial" charset="0"/>
              </a:rPr>
              <a:t>http://www.norton.com</a:t>
            </a:r>
            <a:endParaRPr lang="ar-KW" sz="2000" b="1" dirty="0">
              <a:latin typeface="Arial" charset="0"/>
              <a:cs typeface="Arial" charset="0"/>
            </a:endParaRPr>
          </a:p>
          <a:p>
            <a:pPr algn="justLow" defTabSz="990600" rtl="1" eaLnBrk="1" hangingPunct="1">
              <a:lnSpc>
                <a:spcPct val="110000"/>
              </a:lnSpc>
              <a:spcBef>
                <a:spcPct val="20000"/>
              </a:spcBef>
              <a:defRPr/>
            </a:pPr>
            <a:r>
              <a:rPr lang="ar-KW" sz="2800" b="1" dirty="0">
                <a:latin typeface="Arial" charset="0"/>
                <a:cs typeface="Arial" charset="0"/>
              </a:rPr>
              <a:t>2</a:t>
            </a:r>
            <a:r>
              <a:rPr lang="ar-SA" sz="2800" b="1" dirty="0">
                <a:latin typeface="Arial" charset="0"/>
                <a:cs typeface="Arial" charset="0"/>
              </a:rPr>
              <a:t>.</a:t>
            </a:r>
            <a:r>
              <a:rPr lang="en-US" sz="2800" b="1" dirty="0">
                <a:latin typeface="Arial" charset="0"/>
                <a:cs typeface="Arial" charset="0"/>
              </a:rPr>
              <a:t> </a:t>
            </a:r>
            <a:r>
              <a:rPr lang="ar-SA" sz="2800" b="1" dirty="0">
                <a:latin typeface="Arial" charset="0"/>
                <a:cs typeface="Arial" charset="0"/>
              </a:rPr>
              <a:t>مكافي</a:t>
            </a:r>
            <a:r>
              <a:rPr lang="ar-KW" sz="2800" b="1" dirty="0">
                <a:latin typeface="Arial" charset="0"/>
                <a:cs typeface="Arial" charset="0"/>
              </a:rPr>
              <a:t> </a:t>
            </a:r>
            <a:r>
              <a:rPr lang="en-US" sz="2000" b="1" dirty="0" err="1">
                <a:latin typeface="Arial" charset="0"/>
                <a:cs typeface="Arial" charset="0"/>
              </a:rPr>
              <a:t>MacAffee</a:t>
            </a:r>
            <a:r>
              <a:rPr lang="ar-KW" sz="2800" b="1" dirty="0">
                <a:latin typeface="Arial" charset="0"/>
                <a:cs typeface="Arial" charset="0"/>
              </a:rPr>
              <a:t> </a:t>
            </a:r>
            <a:r>
              <a:rPr lang="ar-SA" sz="2800" b="1" dirty="0">
                <a:latin typeface="Arial" charset="0"/>
                <a:cs typeface="Arial" charset="0"/>
              </a:rPr>
              <a:t>من موقع الانترنت</a:t>
            </a:r>
            <a:r>
              <a:rPr lang="ar-KW" sz="2800" b="1" dirty="0">
                <a:latin typeface="Arial" charset="0"/>
                <a:cs typeface="Arial" charset="0"/>
              </a:rPr>
              <a:t> </a:t>
            </a:r>
            <a:r>
              <a:rPr lang="en-US" sz="2800" b="1" dirty="0">
                <a:latin typeface="Arial" charset="0"/>
                <a:cs typeface="Arial" charset="0"/>
              </a:rPr>
              <a:t> </a:t>
            </a:r>
            <a:r>
              <a:rPr lang="en-US" sz="2000" b="1" dirty="0">
                <a:latin typeface="Arial" charset="0"/>
                <a:cs typeface="Arial" charset="0"/>
              </a:rPr>
              <a:t>http://www.macaffee.com</a:t>
            </a:r>
            <a:endParaRPr lang="ar-SA" sz="2000" b="1" dirty="0">
              <a:latin typeface="Arial" charset="0"/>
              <a:cs typeface="Arial" charset="0"/>
            </a:endParaRPr>
          </a:p>
        </p:txBody>
      </p:sp>
      <p:sp>
        <p:nvSpPr>
          <p:cNvPr id="5" name="Rectangle 5"/>
          <p:cNvSpPr>
            <a:spLocks noChangeArrowheads="1"/>
          </p:cNvSpPr>
          <p:nvPr/>
        </p:nvSpPr>
        <p:spPr bwMode="auto">
          <a:xfrm>
            <a:off x="2268538" y="549275"/>
            <a:ext cx="6281737" cy="641350"/>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فيروس الحاسب </a:t>
            </a:r>
            <a:r>
              <a:rPr lang="en-US" sz="3600" b="1" dirty="0">
                <a:solidFill>
                  <a:srgbClr val="FF0000"/>
                </a:solidFill>
                <a:effectLst>
                  <a:outerShdw blurRad="38100" dist="38100" dir="2700000" algn="tl">
                    <a:srgbClr val="000000"/>
                  </a:outerShdw>
                </a:effectLst>
                <a:latin typeface="Arial" charset="0"/>
                <a:cs typeface="Arial" charset="0"/>
              </a:rPr>
              <a:t>Computer Virus</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عنصر نائب لرقم الشريحة 3"/>
          <p:cNvSpPr>
            <a:spLocks noGrp="1"/>
          </p:cNvSpPr>
          <p:nvPr>
            <p:ph type="sldNum" sz="quarter" idx="10"/>
          </p:nvPr>
        </p:nvSpPr>
        <p:spPr bwMode="auto">
          <a:noFill/>
          <a:ln>
            <a:miter lim="800000"/>
            <a:headEnd/>
            <a:tailEnd/>
          </a:ln>
        </p:spPr>
        <p:txBody>
          <a:bodyPr/>
          <a:lstStyle/>
          <a:p>
            <a:fld id="{50A70611-0BD6-41DB-ACB2-32A178FD80D4}" type="slidenum">
              <a:rPr lang="ar-SA" altLang="ar-SA"/>
              <a:pPr/>
              <a:t>413</a:t>
            </a:fld>
            <a:endParaRPr lang="en-US" altLang="ar-SA"/>
          </a:p>
        </p:txBody>
      </p:sp>
      <p:sp>
        <p:nvSpPr>
          <p:cNvPr id="49155" name="Rectangle 4"/>
          <p:cNvSpPr>
            <a:spLocks noChangeArrowheads="1"/>
          </p:cNvSpPr>
          <p:nvPr/>
        </p:nvSpPr>
        <p:spPr bwMode="auto">
          <a:xfrm>
            <a:off x="473075" y="1712913"/>
            <a:ext cx="8823325" cy="2859087"/>
          </a:xfrm>
          <a:prstGeom prst="rect">
            <a:avLst/>
          </a:prstGeom>
          <a:noFill/>
          <a:ln w="9525">
            <a:noFill/>
            <a:miter lim="800000"/>
            <a:headEnd/>
            <a:tailEnd/>
          </a:ln>
        </p:spPr>
        <p:txBody>
          <a:bodyPr/>
          <a:lstStyle/>
          <a:p>
            <a:pPr algn="justLow" defTabSz="990600" rtl="1" eaLnBrk="1" hangingPunct="1">
              <a:spcBef>
                <a:spcPct val="20000"/>
              </a:spcBef>
            </a:pPr>
            <a:r>
              <a:rPr lang="ar-SA" altLang="ar-SA" sz="3200"/>
              <a:t>التخلص والحماية من الفيروس:</a:t>
            </a:r>
            <a:endParaRPr lang="ar-KW" altLang="ar-SA" sz="3200"/>
          </a:p>
          <a:p>
            <a:pPr algn="justLow" defTabSz="990600" rtl="1" eaLnBrk="1" hangingPunct="1">
              <a:spcBef>
                <a:spcPct val="20000"/>
              </a:spcBef>
            </a:pPr>
            <a:r>
              <a:rPr lang="ar-SA" altLang="ar-SA" sz="2800"/>
              <a:t>استخدم البرامج المضادة للفيروسات وقم بتحديثها بشكل دائم من خلال مواقعها على الانترنت، فعادة ما تظهر الفيروسات في صور جديدة وللشركات المتخصصة في اكتشاف الفيروسات مثل </a:t>
            </a:r>
            <a:r>
              <a:rPr lang="arn-CL" altLang="ar-SA" sz="2400"/>
              <a:t>McAfee</a:t>
            </a:r>
            <a:r>
              <a:rPr lang="ar-KW" altLang="ar-SA" sz="2800"/>
              <a:t> </a:t>
            </a:r>
            <a:r>
              <a:rPr lang="ar-SA" altLang="ar-SA" sz="2800"/>
              <a:t>مواقع على الانترنت يمكنك تحميل برامجها على جهازك.</a:t>
            </a:r>
          </a:p>
        </p:txBody>
      </p:sp>
      <p:sp>
        <p:nvSpPr>
          <p:cNvPr id="7" name="Rectangle 7"/>
          <p:cNvSpPr>
            <a:spLocks noChangeArrowheads="1"/>
          </p:cNvSpPr>
          <p:nvPr/>
        </p:nvSpPr>
        <p:spPr bwMode="auto">
          <a:xfrm>
            <a:off x="2268538" y="549275"/>
            <a:ext cx="6281737" cy="641350"/>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فيروس الحاسوب </a:t>
            </a:r>
            <a:r>
              <a:rPr lang="en-US" sz="3600" b="1" dirty="0">
                <a:solidFill>
                  <a:srgbClr val="FF0000"/>
                </a:solidFill>
                <a:effectLst>
                  <a:outerShdw blurRad="38100" dist="38100" dir="2700000" algn="tl">
                    <a:srgbClr val="000000"/>
                  </a:outerShdw>
                </a:effectLst>
                <a:latin typeface="Arial" charset="0"/>
                <a:cs typeface="Arial" charset="0"/>
              </a:rPr>
              <a:t>Computer Virus</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عنصر نائب لرقم الشريحة 3"/>
          <p:cNvSpPr>
            <a:spLocks noGrp="1"/>
          </p:cNvSpPr>
          <p:nvPr>
            <p:ph type="sldNum" sz="quarter" idx="10"/>
          </p:nvPr>
        </p:nvSpPr>
        <p:spPr bwMode="auto">
          <a:noFill/>
          <a:ln>
            <a:miter lim="800000"/>
            <a:headEnd/>
            <a:tailEnd/>
          </a:ln>
        </p:spPr>
        <p:txBody>
          <a:bodyPr/>
          <a:lstStyle/>
          <a:p>
            <a:fld id="{E27F97A2-68B6-4F68-9E1F-F29642810740}" type="slidenum">
              <a:rPr lang="ar-SA" altLang="ar-SA"/>
              <a:pPr/>
              <a:t>414</a:t>
            </a:fld>
            <a:endParaRPr lang="en-US" altLang="ar-SA"/>
          </a:p>
        </p:txBody>
      </p:sp>
      <p:sp>
        <p:nvSpPr>
          <p:cNvPr id="3" name="Rectangle 1"/>
          <p:cNvSpPr>
            <a:spLocks noChangeArrowheads="1"/>
          </p:cNvSpPr>
          <p:nvPr/>
        </p:nvSpPr>
        <p:spPr bwMode="auto">
          <a:xfrm>
            <a:off x="508000" y="1695450"/>
            <a:ext cx="8940800" cy="4122738"/>
          </a:xfrm>
          <a:prstGeom prst="rect">
            <a:avLst/>
          </a:prstGeom>
          <a:noFill/>
          <a:ln w="9525">
            <a:noFill/>
            <a:miter lim="800000"/>
            <a:headEnd/>
            <a:tailEnd/>
          </a:ln>
        </p:spPr>
        <p:txBody>
          <a:bodyPr anchor="ctr">
            <a:spAutoFit/>
          </a:bodyPr>
          <a:lstStyle/>
          <a:p>
            <a:pPr algn="r" rtl="1" eaLnBrk="1" hangingPunct="1">
              <a:buFontTx/>
              <a:buChar char="-"/>
              <a:defRPr/>
            </a:pPr>
            <a:r>
              <a:rPr lang="ar-SA" b="1" dirty="0">
                <a:latin typeface="Calibri" pitchFamily="34" charset="0"/>
                <a:cs typeface="+mn-cs"/>
              </a:rPr>
              <a:t>فحص جميع الأقراص الغريبة أو التي استخدمت في أجهزة أخرى قبل استعمالها .</a:t>
            </a:r>
            <a:endParaRPr lang="en-US" sz="1100" b="1" dirty="0">
              <a:cs typeface="+mn-cs"/>
            </a:endParaRPr>
          </a:p>
          <a:p>
            <a:pPr algn="r" rtl="1" eaLnBrk="1" hangingPunct="1">
              <a:buFontTx/>
              <a:buChar char="-"/>
              <a:defRPr/>
            </a:pPr>
            <a:r>
              <a:rPr lang="ar-SA" b="1" dirty="0">
                <a:latin typeface="Calibri" pitchFamily="34" charset="0"/>
                <a:cs typeface="+mn-cs"/>
              </a:rPr>
              <a:t>- تهيئة جميع الأقراص اللينة المراد استخدامها على جهازك .</a:t>
            </a:r>
            <a:endParaRPr lang="en-US" sz="1100" b="1" dirty="0">
              <a:cs typeface="+mn-cs"/>
            </a:endParaRPr>
          </a:p>
          <a:p>
            <a:pPr algn="r" rtl="1" eaLnBrk="1" hangingPunct="1">
              <a:buFontTx/>
              <a:buChar char="-"/>
              <a:defRPr/>
            </a:pPr>
            <a:r>
              <a:rPr lang="ar-SA" b="1" dirty="0">
                <a:latin typeface="Calibri" pitchFamily="34" charset="0"/>
                <a:cs typeface="+mn-cs"/>
              </a:rPr>
              <a:t>عدم تنفيذ أي برنامج مأخوذ من الشبكات العامة مثل إنترنت قبل فحصه .</a:t>
            </a:r>
            <a:endParaRPr lang="en-US" sz="1100" b="1" dirty="0">
              <a:cs typeface="+mn-cs"/>
            </a:endParaRPr>
          </a:p>
          <a:p>
            <a:pPr algn="r" rtl="1" eaLnBrk="1" hangingPunct="1">
              <a:buFontTx/>
              <a:buChar char="-"/>
              <a:defRPr/>
            </a:pPr>
            <a:r>
              <a:rPr lang="ar-SA" b="1" dirty="0">
                <a:latin typeface="Calibri" pitchFamily="34" charset="0"/>
                <a:cs typeface="+mn-cs"/>
              </a:rPr>
              <a:t>- عدم إقلاع الحاسب من أي قرص قبل التأكد من خلوه من الفيروسات .</a:t>
            </a:r>
            <a:endParaRPr lang="en-US" sz="1100" b="1" dirty="0">
              <a:cs typeface="+mn-cs"/>
            </a:endParaRPr>
          </a:p>
          <a:p>
            <a:pPr algn="r" rtl="1" eaLnBrk="1" hangingPunct="1">
              <a:buFontTx/>
              <a:buChar char="-"/>
              <a:defRPr/>
            </a:pPr>
            <a:r>
              <a:rPr lang="ar-SA" b="1" dirty="0">
                <a:latin typeface="Calibri" pitchFamily="34" charset="0"/>
                <a:cs typeface="+mn-cs"/>
              </a:rPr>
              <a:t>عدم تشغيل برامج الألعاب على الجهاز ذاته الذي يتضمن البيانات والبرامج الهامة .</a:t>
            </a:r>
            <a:endParaRPr lang="en-US" sz="1100" b="1" dirty="0">
              <a:cs typeface="+mn-cs"/>
            </a:endParaRPr>
          </a:p>
          <a:p>
            <a:pPr algn="r" rtl="1" eaLnBrk="1" hangingPunct="1">
              <a:buFontTx/>
              <a:buChar char="-"/>
              <a:defRPr/>
            </a:pPr>
            <a:r>
              <a:rPr lang="ar-SA" b="1" dirty="0">
                <a:latin typeface="Calibri" pitchFamily="34" charset="0"/>
                <a:cs typeface="+mn-cs"/>
              </a:rPr>
              <a:t>- حماية الأقراص اللينة ضد الكتابة لمنع الفيروسات من الانتقال إليها .</a:t>
            </a:r>
            <a:endParaRPr lang="en-US" sz="1100" b="1" dirty="0">
              <a:cs typeface="+mn-cs"/>
            </a:endParaRPr>
          </a:p>
          <a:p>
            <a:pPr algn="r" rtl="1" eaLnBrk="1" hangingPunct="1">
              <a:buFontTx/>
              <a:buChar char="-"/>
              <a:defRPr/>
            </a:pPr>
            <a:r>
              <a:rPr lang="ar-SA" b="1" dirty="0">
                <a:latin typeface="Calibri" pitchFamily="34" charset="0"/>
                <a:cs typeface="+mn-cs"/>
              </a:rPr>
              <a:t>استخدام برامج أصلية أو مرخصة .</a:t>
            </a:r>
            <a:endParaRPr lang="en-US" sz="1100" b="1" dirty="0">
              <a:cs typeface="+mn-cs"/>
            </a:endParaRPr>
          </a:p>
          <a:p>
            <a:pPr algn="r" rtl="1" eaLnBrk="1" hangingPunct="1">
              <a:buFontTx/>
              <a:buChar char="-"/>
              <a:defRPr/>
            </a:pPr>
            <a:r>
              <a:rPr lang="ar-SA" b="1" dirty="0">
                <a:latin typeface="Calibri" pitchFamily="34" charset="0"/>
                <a:cs typeface="+mn-cs"/>
              </a:rPr>
              <a:t>- استخدام كلمة سر لمنع الآخرين من العبث بالكمبيوتر في غيابك .</a:t>
            </a:r>
            <a:endParaRPr lang="en-US" sz="1100" b="1" dirty="0">
              <a:cs typeface="+mn-cs"/>
            </a:endParaRPr>
          </a:p>
          <a:p>
            <a:pPr algn="r" rtl="1" eaLnBrk="1" hangingPunct="1">
              <a:buFontTx/>
              <a:buChar char="-"/>
              <a:defRPr/>
            </a:pPr>
            <a:r>
              <a:rPr lang="ar-SA" b="1" dirty="0">
                <a:latin typeface="Calibri" pitchFamily="34" charset="0"/>
                <a:cs typeface="+mn-cs"/>
              </a:rPr>
              <a:t>الاحتفاظ بنسخ احتياطية متعددة من جميع ملفاتك قبل تجريب البرامج الجديدة .</a:t>
            </a:r>
            <a:endParaRPr lang="en-US" sz="1100" b="1" dirty="0">
              <a:cs typeface="+mn-cs"/>
            </a:endParaRPr>
          </a:p>
          <a:p>
            <a:pPr algn="r" rtl="1" eaLnBrk="1" hangingPunct="1">
              <a:buFontTx/>
              <a:buChar char="-"/>
              <a:defRPr/>
            </a:pPr>
            <a:r>
              <a:rPr lang="ar-SA" b="1" dirty="0">
                <a:latin typeface="Calibri" pitchFamily="34" charset="0"/>
                <a:cs typeface="+mn-cs"/>
              </a:rPr>
              <a:t>- تجهيز الحاسب ببرنامج مضاد للفيروسات واستخدامه بشكل دوري .</a:t>
            </a:r>
            <a:endParaRPr lang="en-US" sz="1100" b="1" dirty="0">
              <a:cs typeface="+mn-cs"/>
            </a:endParaRPr>
          </a:p>
          <a:p>
            <a:pPr algn="r" rtl="1" eaLnBrk="1" hangingPunct="1">
              <a:defRPr/>
            </a:pPr>
            <a:r>
              <a:rPr lang="ar-SA" b="1" dirty="0">
                <a:latin typeface="Calibri" pitchFamily="34" charset="0"/>
                <a:cs typeface="+mn-cs"/>
              </a:rPr>
              <a:t>- تحديث البرامج المضادة للفيروسات بشكل دائم لضمان كشف الفيروسات الجديدة .</a:t>
            </a:r>
            <a:endParaRPr lang="en-US" sz="1100" b="1" dirty="0">
              <a:cs typeface="+mn-cs"/>
            </a:endParaRPr>
          </a:p>
          <a:p>
            <a:pPr algn="r" rtl="1" eaLnBrk="1" hangingPunct="1">
              <a:defRPr/>
            </a:pPr>
            <a:r>
              <a:rPr lang="ar-SA" b="1" dirty="0">
                <a:latin typeface="Calibri" pitchFamily="34" charset="0"/>
                <a:cs typeface="+mn-cs"/>
              </a:rPr>
              <a:t> </a:t>
            </a:r>
            <a:endParaRPr lang="en-US" sz="1100" b="1" dirty="0">
              <a:cs typeface="+mn-cs"/>
            </a:endParaRPr>
          </a:p>
          <a:p>
            <a:pPr algn="r" rtl="1" eaLnBrk="1" hangingPunct="1">
              <a:buFontTx/>
              <a:buChar char="-"/>
              <a:defRPr/>
            </a:pPr>
            <a:r>
              <a:rPr lang="ar-SA" b="1" dirty="0">
                <a:latin typeface="Calibri" pitchFamily="34" charset="0"/>
                <a:cs typeface="+mn-cs"/>
              </a:rPr>
              <a:t>الاحتفاظ بنسخة نظيفة من الفيروسات ومحمية ضد الكتابة لاستخدامها عند الإصابة.</a:t>
            </a:r>
            <a:endParaRPr lang="en-US" sz="1100" b="1" dirty="0">
              <a:cs typeface="+mn-cs"/>
            </a:endParaRPr>
          </a:p>
          <a:p>
            <a:pPr algn="r" rtl="1" eaLnBrk="1" hangingPunct="1">
              <a:buFontTx/>
              <a:buChar char="-"/>
              <a:defRPr/>
            </a:pPr>
            <a:r>
              <a:rPr lang="ar-SA" b="1" dirty="0">
                <a:latin typeface="Calibri" pitchFamily="34" charset="0"/>
                <a:cs typeface="+mn-cs"/>
              </a:rPr>
              <a:t>- الانتباه للأقراص اللينة الواردة من المعاهد والكليات ( الأماكن التقليدية للفيروسات ) .</a:t>
            </a:r>
            <a:endParaRPr lang="ar-SA" sz="2800" b="1" dirty="0">
              <a:cs typeface="+mn-cs"/>
            </a:endParaRPr>
          </a:p>
        </p:txBody>
      </p:sp>
      <p:sp>
        <p:nvSpPr>
          <p:cNvPr id="5" name="Rectangle 2"/>
          <p:cNvSpPr>
            <a:spLocks noChangeArrowheads="1"/>
          </p:cNvSpPr>
          <p:nvPr/>
        </p:nvSpPr>
        <p:spPr bwMode="auto">
          <a:xfrm>
            <a:off x="4810125" y="533400"/>
            <a:ext cx="4010025" cy="523875"/>
          </a:xfrm>
          <a:prstGeom prst="rect">
            <a:avLst/>
          </a:prstGeom>
          <a:noFill/>
          <a:ln w="9525">
            <a:noFill/>
            <a:miter lim="800000"/>
            <a:headEnd/>
            <a:tailEnd/>
          </a:ln>
        </p:spPr>
        <p:txBody>
          <a:bodyPr wrap="none" anchor="ctr">
            <a:spAutoFit/>
          </a:bodyPr>
          <a:lstStyle/>
          <a:p>
            <a:pPr algn="r" rtl="1" eaLnBrk="1" hangingPunct="1">
              <a:defRPr/>
            </a:pPr>
            <a:r>
              <a:rPr lang="ar-SA" sz="2800" b="1" dirty="0">
                <a:latin typeface="Calibri" pitchFamily="34" charset="0"/>
                <a:cs typeface="+mn-cs"/>
              </a:rPr>
              <a:t>الوقاية من الإصابة بالفيروسات :</a:t>
            </a:r>
            <a:endParaRPr lang="ar-SA" sz="4000" b="1" dirty="0">
              <a:cs typeface="+mn-cs"/>
            </a:endParaRPr>
          </a:p>
        </p:txBody>
      </p:sp>
    </p:spTree>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عنصر نائب لرقم الشريحة 3"/>
          <p:cNvSpPr>
            <a:spLocks noGrp="1"/>
          </p:cNvSpPr>
          <p:nvPr>
            <p:ph type="sldNum" sz="quarter" idx="10"/>
          </p:nvPr>
        </p:nvSpPr>
        <p:spPr bwMode="auto">
          <a:noFill/>
          <a:ln>
            <a:miter lim="800000"/>
            <a:headEnd/>
            <a:tailEnd/>
          </a:ln>
        </p:spPr>
        <p:txBody>
          <a:bodyPr/>
          <a:lstStyle/>
          <a:p>
            <a:fld id="{9C9C9F32-2661-47B9-A11A-9368906B9AE9}" type="slidenum">
              <a:rPr lang="ar-SA" altLang="ar-SA"/>
              <a:pPr/>
              <a:t>415</a:t>
            </a:fld>
            <a:endParaRPr lang="en-US" altLang="ar-SA"/>
          </a:p>
        </p:txBody>
      </p:sp>
      <p:sp>
        <p:nvSpPr>
          <p:cNvPr id="51203" name="Rectangle 4"/>
          <p:cNvSpPr>
            <a:spLocks noChangeArrowheads="1"/>
          </p:cNvSpPr>
          <p:nvPr/>
        </p:nvSpPr>
        <p:spPr bwMode="auto">
          <a:xfrm>
            <a:off x="533400" y="1524000"/>
            <a:ext cx="8915400" cy="4094163"/>
          </a:xfrm>
          <a:prstGeom prst="rect">
            <a:avLst/>
          </a:prstGeom>
          <a:noFill/>
          <a:ln w="9525">
            <a:noFill/>
            <a:miter lim="800000"/>
            <a:headEnd/>
            <a:tailEnd/>
          </a:ln>
        </p:spPr>
        <p:txBody>
          <a:bodyPr/>
          <a:lstStyle/>
          <a:p>
            <a:pPr algn="justLow" defTabSz="990600" rtl="1" eaLnBrk="1" hangingPunct="1">
              <a:lnSpc>
                <a:spcPct val="140000"/>
              </a:lnSpc>
              <a:spcBef>
                <a:spcPct val="20000"/>
              </a:spcBef>
            </a:pPr>
            <a:r>
              <a:rPr lang="ar-SA" altLang="ar-SA" sz="3200"/>
              <a:t>بعض أنواع الفيروسات</a:t>
            </a:r>
            <a:r>
              <a:rPr lang="en-US" altLang="ar-SA" sz="3200"/>
              <a:t>:</a:t>
            </a:r>
            <a:endParaRPr lang="ar-KW" altLang="ar-SA" sz="3200"/>
          </a:p>
          <a:p>
            <a:pPr algn="justLow" defTabSz="990600" rtl="1" eaLnBrk="1" hangingPunct="1">
              <a:lnSpc>
                <a:spcPct val="140000"/>
              </a:lnSpc>
              <a:spcBef>
                <a:spcPct val="20000"/>
              </a:spcBef>
            </a:pPr>
            <a:r>
              <a:rPr lang="ar-KW" altLang="ar-SA" sz="2800"/>
              <a:t>1</a:t>
            </a:r>
            <a:r>
              <a:rPr lang="ar-SA" altLang="ar-SA" sz="2800"/>
              <a:t>. فيروس ساسر</a:t>
            </a:r>
            <a:r>
              <a:rPr lang="ar-KW" altLang="ar-SA" sz="2800"/>
              <a:t> </a:t>
            </a:r>
            <a:r>
              <a:rPr lang="en-US" altLang="ar-SA" sz="2800"/>
              <a:t> </a:t>
            </a:r>
            <a:r>
              <a:rPr lang="en-US" altLang="ar-SA" sz="2400"/>
              <a:t>SASR</a:t>
            </a:r>
            <a:endParaRPr lang="ar-KW" altLang="ar-SA" sz="2400"/>
          </a:p>
          <a:p>
            <a:pPr algn="justLow" defTabSz="990600" rtl="1" eaLnBrk="1" hangingPunct="1">
              <a:lnSpc>
                <a:spcPct val="140000"/>
              </a:lnSpc>
              <a:spcBef>
                <a:spcPct val="20000"/>
              </a:spcBef>
            </a:pPr>
            <a:r>
              <a:rPr lang="ar-SA" altLang="ar-SA" sz="2800"/>
              <a:t>أصاب الفيروس ساسر في مايو 2004 أجهزة الحاسب في العالم بنسبة 3.17% التي تعمل بنظام تشغيل ويندوز وذلك من خلال الانترنت ويسبب هذا الفيروس تأخيراً في تنفيذ الأوامر التي تعطى للجهاز كما يعمد إلى إغلاق الجهاز وإعادة فتحه</a:t>
            </a:r>
            <a:r>
              <a:rPr lang="en-US" altLang="ar-SA" sz="2800"/>
              <a:t>.</a:t>
            </a:r>
            <a:endParaRPr lang="ar-SA" altLang="ar-SA" sz="2800"/>
          </a:p>
        </p:txBody>
      </p:sp>
      <p:sp>
        <p:nvSpPr>
          <p:cNvPr id="5" name="Rectangle 5"/>
          <p:cNvSpPr>
            <a:spLocks noChangeArrowheads="1"/>
          </p:cNvSpPr>
          <p:nvPr/>
        </p:nvSpPr>
        <p:spPr bwMode="auto">
          <a:xfrm>
            <a:off x="1285875" y="571500"/>
            <a:ext cx="6846888" cy="646113"/>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فيروس الحاسب </a:t>
            </a:r>
            <a:r>
              <a:rPr lang="en-US" sz="3600" b="1" dirty="0" err="1">
                <a:solidFill>
                  <a:srgbClr val="FF0000"/>
                </a:solidFill>
                <a:effectLst>
                  <a:outerShdw blurRad="38100" dist="38100" dir="2700000" algn="tl">
                    <a:srgbClr val="000000"/>
                  </a:outerShdw>
                </a:effectLst>
                <a:latin typeface="Arial" charset="0"/>
                <a:cs typeface="Arial" charset="0"/>
              </a:rPr>
              <a:t>xxComputer</a:t>
            </a:r>
            <a:r>
              <a:rPr lang="en-US" sz="3600" b="1" dirty="0">
                <a:solidFill>
                  <a:srgbClr val="FF0000"/>
                </a:solidFill>
                <a:effectLst>
                  <a:outerShdw blurRad="38100" dist="38100" dir="2700000" algn="tl">
                    <a:srgbClr val="000000"/>
                  </a:outerShdw>
                </a:effectLst>
                <a:latin typeface="Arial" charset="0"/>
                <a:cs typeface="Arial" charset="0"/>
              </a:rPr>
              <a:t> Virus</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عنصر نائب لرقم الشريحة 3"/>
          <p:cNvSpPr>
            <a:spLocks noGrp="1"/>
          </p:cNvSpPr>
          <p:nvPr>
            <p:ph type="sldNum" sz="quarter" idx="10"/>
          </p:nvPr>
        </p:nvSpPr>
        <p:spPr bwMode="auto">
          <a:noFill/>
          <a:ln>
            <a:miter lim="800000"/>
            <a:headEnd/>
            <a:tailEnd/>
          </a:ln>
        </p:spPr>
        <p:txBody>
          <a:bodyPr/>
          <a:lstStyle/>
          <a:p>
            <a:fld id="{6431845F-6999-4294-A445-C56D042DBC5F}" type="slidenum">
              <a:rPr lang="ar-SA" altLang="ar-SA"/>
              <a:pPr/>
              <a:t>416</a:t>
            </a:fld>
            <a:endParaRPr lang="en-US" altLang="ar-SA"/>
          </a:p>
        </p:txBody>
      </p:sp>
      <p:sp>
        <p:nvSpPr>
          <p:cNvPr id="52227" name="Rectangle 4"/>
          <p:cNvSpPr>
            <a:spLocks noChangeArrowheads="1"/>
          </p:cNvSpPr>
          <p:nvPr/>
        </p:nvSpPr>
        <p:spPr bwMode="auto">
          <a:xfrm>
            <a:off x="457200" y="1700213"/>
            <a:ext cx="8991600" cy="2719387"/>
          </a:xfrm>
          <a:prstGeom prst="rect">
            <a:avLst/>
          </a:prstGeom>
          <a:noFill/>
          <a:ln w="9525">
            <a:noFill/>
            <a:miter lim="800000"/>
            <a:headEnd/>
            <a:tailEnd/>
          </a:ln>
        </p:spPr>
        <p:txBody>
          <a:bodyPr/>
          <a:lstStyle/>
          <a:p>
            <a:pPr algn="justLow" defTabSz="990600" rtl="1" eaLnBrk="1" hangingPunct="1">
              <a:spcBef>
                <a:spcPct val="20000"/>
              </a:spcBef>
            </a:pPr>
            <a:r>
              <a:rPr lang="ar-KW" altLang="ar-SA" sz="3200"/>
              <a:t>2. </a:t>
            </a:r>
            <a:r>
              <a:rPr lang="en-US" altLang="ar-SA" sz="3200"/>
              <a:t> </a:t>
            </a:r>
            <a:r>
              <a:rPr lang="ar-SA" altLang="ar-SA" sz="3200"/>
              <a:t>فيروس</a:t>
            </a:r>
            <a:r>
              <a:rPr lang="ar-KW" altLang="ar-SA" sz="3200"/>
              <a:t> </a:t>
            </a:r>
            <a:r>
              <a:rPr lang="en-US" altLang="ar-SA" sz="3200"/>
              <a:t> SoBig</a:t>
            </a:r>
            <a:endParaRPr lang="ar-KW" altLang="ar-SA" sz="3200"/>
          </a:p>
          <a:p>
            <a:pPr algn="justLow" defTabSz="990600" rtl="1" eaLnBrk="1" hangingPunct="1">
              <a:spcBef>
                <a:spcPct val="20000"/>
              </a:spcBef>
            </a:pPr>
            <a:r>
              <a:rPr lang="ar-SA" altLang="ar-SA" sz="3200"/>
              <a:t>عبارة عن رسالة إلكترونية مجهولة المصدر تعطل أجهزة الحاسب عند فتحها وقد عطل هذا الفيروس مجلة نيوزويك حين ظهوره عام 2003</a:t>
            </a:r>
            <a:r>
              <a:rPr lang="en-US" altLang="ar-SA" sz="3200"/>
              <a:t>.</a:t>
            </a:r>
            <a:endParaRPr lang="ar-SA" altLang="ar-SA" sz="3200"/>
          </a:p>
        </p:txBody>
      </p:sp>
      <p:sp>
        <p:nvSpPr>
          <p:cNvPr id="6" name="Rectangle 6"/>
          <p:cNvSpPr>
            <a:spLocks noChangeArrowheads="1"/>
          </p:cNvSpPr>
          <p:nvPr/>
        </p:nvSpPr>
        <p:spPr bwMode="auto">
          <a:xfrm>
            <a:off x="1285875" y="500063"/>
            <a:ext cx="6846888" cy="646112"/>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فيروس الحاسب </a:t>
            </a:r>
            <a:r>
              <a:rPr lang="en-US" sz="3600" b="1" dirty="0" err="1">
                <a:solidFill>
                  <a:srgbClr val="FF0000"/>
                </a:solidFill>
                <a:effectLst>
                  <a:outerShdw blurRad="38100" dist="38100" dir="2700000" algn="tl">
                    <a:srgbClr val="000000"/>
                  </a:outerShdw>
                </a:effectLst>
                <a:latin typeface="Arial" charset="0"/>
                <a:cs typeface="Arial" charset="0"/>
              </a:rPr>
              <a:t>xxComputer</a:t>
            </a:r>
            <a:r>
              <a:rPr lang="en-US" sz="3600" b="1" dirty="0">
                <a:solidFill>
                  <a:srgbClr val="FF0000"/>
                </a:solidFill>
                <a:effectLst>
                  <a:outerShdw blurRad="38100" dist="38100" dir="2700000" algn="tl">
                    <a:srgbClr val="000000"/>
                  </a:outerShdw>
                </a:effectLst>
                <a:latin typeface="Arial" charset="0"/>
                <a:cs typeface="Arial" charset="0"/>
              </a:rPr>
              <a:t> Virus</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عنصر نائب لرقم الشريحة 3"/>
          <p:cNvSpPr>
            <a:spLocks noGrp="1"/>
          </p:cNvSpPr>
          <p:nvPr>
            <p:ph type="sldNum" sz="quarter" idx="10"/>
          </p:nvPr>
        </p:nvSpPr>
        <p:spPr bwMode="auto">
          <a:noFill/>
          <a:ln>
            <a:miter lim="800000"/>
            <a:headEnd/>
            <a:tailEnd/>
          </a:ln>
        </p:spPr>
        <p:txBody>
          <a:bodyPr/>
          <a:lstStyle/>
          <a:p>
            <a:fld id="{82D2AD11-75B4-40B7-A953-A984CFC3E66C}" type="slidenum">
              <a:rPr lang="ar-SA" altLang="ar-SA"/>
              <a:pPr/>
              <a:t>417</a:t>
            </a:fld>
            <a:endParaRPr lang="en-US" altLang="ar-SA"/>
          </a:p>
        </p:txBody>
      </p:sp>
      <p:sp>
        <p:nvSpPr>
          <p:cNvPr id="53251" name="Rectangle 4"/>
          <p:cNvSpPr>
            <a:spLocks noChangeArrowheads="1"/>
          </p:cNvSpPr>
          <p:nvPr/>
        </p:nvSpPr>
        <p:spPr bwMode="auto">
          <a:xfrm>
            <a:off x="396875" y="1547813"/>
            <a:ext cx="8975725" cy="4319587"/>
          </a:xfrm>
          <a:prstGeom prst="rect">
            <a:avLst/>
          </a:prstGeom>
          <a:noFill/>
          <a:ln w="9525">
            <a:noFill/>
            <a:miter lim="800000"/>
            <a:headEnd/>
            <a:tailEnd/>
          </a:ln>
        </p:spPr>
        <p:txBody>
          <a:bodyPr/>
          <a:lstStyle/>
          <a:p>
            <a:pPr algn="justLow" defTabSz="990600" rtl="1" eaLnBrk="1" hangingPunct="1">
              <a:lnSpc>
                <a:spcPct val="110000"/>
              </a:lnSpc>
              <a:spcBef>
                <a:spcPct val="20000"/>
              </a:spcBef>
            </a:pPr>
            <a:r>
              <a:rPr lang="ar-KW" altLang="ar-SA" sz="2400"/>
              <a:t>3. </a:t>
            </a:r>
            <a:r>
              <a:rPr lang="ar-SA" altLang="ar-SA" sz="2400"/>
              <a:t>فيروس بلاستر</a:t>
            </a:r>
            <a:r>
              <a:rPr lang="ar-KW" altLang="ar-SA" sz="2400"/>
              <a:t> </a:t>
            </a:r>
            <a:r>
              <a:rPr lang="en-US" altLang="ar-SA" sz="2400"/>
              <a:t> </a:t>
            </a:r>
            <a:r>
              <a:rPr lang="en-US" altLang="ar-SA" sz="2000"/>
              <a:t>Blaster</a:t>
            </a:r>
            <a:endParaRPr lang="ar-KW" altLang="ar-SA" sz="2000"/>
          </a:p>
          <a:p>
            <a:pPr algn="justLow" defTabSz="990600" rtl="1" eaLnBrk="1" hangingPunct="1">
              <a:lnSpc>
                <a:spcPct val="110000"/>
              </a:lnSpc>
              <a:spcBef>
                <a:spcPct val="20000"/>
              </a:spcBef>
            </a:pPr>
            <a:r>
              <a:rPr lang="ar-SA" altLang="ar-SA" sz="2400"/>
              <a:t>يهاجم هذا الفيروس نظام تشغيل ميكروسوفت بحيث يتحكم الجهاز المهاجم بالجهاز المصاب دون معرفة مستخدم الجهاز</a:t>
            </a:r>
            <a:r>
              <a:rPr lang="en-US" altLang="ar-SA" sz="2400"/>
              <a:t>.</a:t>
            </a:r>
            <a:endParaRPr lang="ar-KW" altLang="ar-SA" sz="2400"/>
          </a:p>
          <a:p>
            <a:pPr algn="justLow" defTabSz="990600" rtl="1" eaLnBrk="1" hangingPunct="1">
              <a:lnSpc>
                <a:spcPct val="110000"/>
              </a:lnSpc>
              <a:spcBef>
                <a:spcPct val="20000"/>
              </a:spcBef>
            </a:pPr>
            <a:r>
              <a:rPr lang="ar-KW" altLang="ar-SA" sz="2400"/>
              <a:t>4. </a:t>
            </a:r>
            <a:r>
              <a:rPr lang="ar-SA" altLang="ar-SA" sz="2400"/>
              <a:t>فيروس جوبوت</a:t>
            </a:r>
            <a:r>
              <a:rPr lang="ar-KW" altLang="ar-SA" sz="2400"/>
              <a:t> </a:t>
            </a:r>
            <a:r>
              <a:rPr lang="en-US" altLang="ar-SA" sz="2400"/>
              <a:t> </a:t>
            </a:r>
            <a:r>
              <a:rPr lang="en-US" altLang="ar-SA" sz="2000"/>
              <a:t>Gobot</a:t>
            </a:r>
            <a:endParaRPr lang="ar-KW" altLang="ar-SA" sz="2000"/>
          </a:p>
          <a:p>
            <a:pPr algn="justLow" defTabSz="990600" rtl="1" eaLnBrk="1" hangingPunct="1">
              <a:lnSpc>
                <a:spcPct val="110000"/>
              </a:lnSpc>
              <a:spcBef>
                <a:spcPct val="20000"/>
              </a:spcBef>
            </a:pPr>
            <a:r>
              <a:rPr lang="ar-SA" altLang="ar-SA" sz="2400"/>
              <a:t>نوع من الفيروسات التي تستغل الثغرات الأمنية التي توجد في نظام التشغيل ويندوز لكي ينفذ منها إلى الحاسبات التي يستهدفها، وينتشر هذا الفيروس من خلال الشبكات، ويقوم فور وصوله إلى الحاسب بإيقاف عمل برامج مقاومة الفيروسات وبرامج التأمين الأخرى مثل برامج</a:t>
            </a:r>
            <a:r>
              <a:rPr lang="ar-KW" altLang="ar-SA" sz="2400"/>
              <a:t> </a:t>
            </a:r>
            <a:r>
              <a:rPr lang="en-US" altLang="ar-SA" sz="2000"/>
              <a:t>Firewall</a:t>
            </a:r>
            <a:r>
              <a:rPr lang="ar-KW" altLang="ar-SA" sz="2000"/>
              <a:t> </a:t>
            </a:r>
            <a:r>
              <a:rPr lang="en-US" altLang="ar-SA" sz="2400"/>
              <a:t> </a:t>
            </a:r>
            <a:r>
              <a:rPr lang="ar-SA" altLang="ar-SA" sz="2400"/>
              <a:t>كما يوقف عمل بعض الفيروسات الخطيرة على الحاسب مثل فيروس بلاستر</a:t>
            </a:r>
            <a:r>
              <a:rPr lang="ar-KW" altLang="ar-SA" sz="2400"/>
              <a:t> </a:t>
            </a:r>
            <a:r>
              <a:rPr lang="en-US" altLang="ar-SA" sz="2000"/>
              <a:t>Blaster</a:t>
            </a:r>
            <a:r>
              <a:rPr lang="ar-SA" altLang="ar-SA" sz="2400"/>
              <a:t>، وقد يكون هذا نوعاً من التنافس بين صائغي برامج الفيروس للحصول على السيطرة الكاملة على الحاسبات</a:t>
            </a:r>
            <a:r>
              <a:rPr lang="en-US" altLang="ar-SA" sz="2400"/>
              <a:t>.</a:t>
            </a:r>
            <a:endParaRPr lang="ar-SA" altLang="ar-SA" sz="2400"/>
          </a:p>
        </p:txBody>
      </p:sp>
      <p:sp>
        <p:nvSpPr>
          <p:cNvPr id="5" name="Rectangle 5"/>
          <p:cNvSpPr>
            <a:spLocks noChangeArrowheads="1"/>
          </p:cNvSpPr>
          <p:nvPr/>
        </p:nvSpPr>
        <p:spPr bwMode="auto">
          <a:xfrm>
            <a:off x="1574800" y="639763"/>
            <a:ext cx="6126163" cy="646112"/>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فيروس الحاسب </a:t>
            </a:r>
            <a:r>
              <a:rPr lang="en-US" sz="3600" b="1" dirty="0">
                <a:solidFill>
                  <a:srgbClr val="FF0000"/>
                </a:solidFill>
                <a:effectLst>
                  <a:outerShdw blurRad="38100" dist="38100" dir="2700000" algn="tl">
                    <a:srgbClr val="000000"/>
                  </a:outerShdw>
                </a:effectLst>
                <a:latin typeface="Arial" charset="0"/>
                <a:cs typeface="Arial" charset="0"/>
              </a:rPr>
              <a:t>Computer Virus</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عنصر نائب لرقم الشريحة 3"/>
          <p:cNvSpPr>
            <a:spLocks noGrp="1"/>
          </p:cNvSpPr>
          <p:nvPr>
            <p:ph type="sldNum" sz="quarter" idx="10"/>
          </p:nvPr>
        </p:nvSpPr>
        <p:spPr bwMode="auto">
          <a:noFill/>
          <a:ln>
            <a:miter lim="800000"/>
            <a:headEnd/>
            <a:tailEnd/>
          </a:ln>
        </p:spPr>
        <p:txBody>
          <a:bodyPr/>
          <a:lstStyle/>
          <a:p>
            <a:fld id="{0AD3B480-1547-437B-BF07-A7125593BB7A}" type="slidenum">
              <a:rPr lang="ar-SA" altLang="ar-SA"/>
              <a:pPr/>
              <a:t>418</a:t>
            </a:fld>
            <a:endParaRPr lang="en-US" altLang="ar-SA"/>
          </a:p>
        </p:txBody>
      </p:sp>
      <p:sp>
        <p:nvSpPr>
          <p:cNvPr id="54275" name="Rectangle 4"/>
          <p:cNvSpPr>
            <a:spLocks noChangeArrowheads="1"/>
          </p:cNvSpPr>
          <p:nvPr/>
        </p:nvSpPr>
        <p:spPr bwMode="auto">
          <a:xfrm>
            <a:off x="396875" y="1371600"/>
            <a:ext cx="9204325" cy="4419600"/>
          </a:xfrm>
          <a:prstGeom prst="rect">
            <a:avLst/>
          </a:prstGeom>
          <a:noFill/>
          <a:ln w="9525">
            <a:noFill/>
            <a:miter lim="800000"/>
            <a:headEnd/>
            <a:tailEnd/>
          </a:ln>
        </p:spPr>
        <p:txBody>
          <a:bodyPr/>
          <a:lstStyle/>
          <a:p>
            <a:pPr algn="justLow" defTabSz="990600" rtl="1" eaLnBrk="1" hangingPunct="1">
              <a:lnSpc>
                <a:spcPct val="120000"/>
              </a:lnSpc>
              <a:spcBef>
                <a:spcPct val="20000"/>
              </a:spcBef>
            </a:pPr>
            <a:r>
              <a:rPr lang="ar-KW" altLang="ar-SA" sz="2800"/>
              <a:t>5. </a:t>
            </a:r>
            <a:r>
              <a:rPr lang="ar-SA" altLang="ar-SA" sz="2800"/>
              <a:t>فيروس مايدوم</a:t>
            </a:r>
          </a:p>
          <a:p>
            <a:pPr algn="justLow" defTabSz="990600" rtl="1" eaLnBrk="1" hangingPunct="1">
              <a:lnSpc>
                <a:spcPct val="120000"/>
              </a:lnSpc>
              <a:spcBef>
                <a:spcPct val="20000"/>
              </a:spcBef>
            </a:pPr>
            <a:r>
              <a:rPr lang="ar-SA" altLang="ar-SA" sz="2800"/>
              <a:t>نوع من الفيروس الذي يلحق برسالة البريد الإلكتروني كملف نصي ويقوم بإعادة إرسال نفسه لعناوين إلكترونية أخرى إذا ما تم الإطلاع عليه، كما ينتشر من خلال ملفات الموسيقى والأفلام والألعاب عبر الانترنت</a:t>
            </a:r>
            <a:r>
              <a:rPr lang="en-US" altLang="ar-SA" sz="2800"/>
              <a:t>.</a:t>
            </a:r>
            <a:endParaRPr lang="ar-KW" altLang="ar-SA" sz="2800"/>
          </a:p>
          <a:p>
            <a:pPr algn="justLow" defTabSz="990600" rtl="1" eaLnBrk="1" hangingPunct="1">
              <a:lnSpc>
                <a:spcPct val="120000"/>
              </a:lnSpc>
              <a:spcBef>
                <a:spcPct val="20000"/>
              </a:spcBef>
            </a:pPr>
            <a:r>
              <a:rPr lang="ar-SA" altLang="ar-SA" sz="2800"/>
              <a:t>ويقوم الفيروس بإدخال برنامج يسمح للهاكرز المتطفلين والقراصنة بالدخول إلى جهازك وتسجيل كل ما تم طباعته ابتداء من كلمة السر إلى أرقام بطاقات الائتمان، وقد أصاب هذا الفيروس حوالي 500000 حاسب عند ظهوره عام 2004م.</a:t>
            </a:r>
          </a:p>
        </p:txBody>
      </p:sp>
      <p:sp>
        <p:nvSpPr>
          <p:cNvPr id="6" name="Rectangle 5"/>
          <p:cNvSpPr>
            <a:spLocks noChangeArrowheads="1"/>
          </p:cNvSpPr>
          <p:nvPr/>
        </p:nvSpPr>
        <p:spPr bwMode="auto">
          <a:xfrm>
            <a:off x="1574800" y="571500"/>
            <a:ext cx="6126163" cy="646113"/>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rgbClr val="FF0000"/>
                </a:solidFill>
                <a:effectLst>
                  <a:outerShdw blurRad="38100" dist="38100" dir="2700000" algn="tl">
                    <a:srgbClr val="000000"/>
                  </a:outerShdw>
                </a:effectLst>
                <a:latin typeface="Arial" charset="0"/>
                <a:cs typeface="Arial" charset="0"/>
              </a:rPr>
              <a:t>فيروس الحاسب </a:t>
            </a:r>
            <a:r>
              <a:rPr lang="en-US" sz="3600" b="1" dirty="0">
                <a:solidFill>
                  <a:srgbClr val="FF0000"/>
                </a:solidFill>
                <a:effectLst>
                  <a:outerShdw blurRad="38100" dist="38100" dir="2700000" algn="tl">
                    <a:srgbClr val="000000"/>
                  </a:outerShdw>
                </a:effectLst>
                <a:latin typeface="Arial" charset="0"/>
                <a:cs typeface="Arial" charset="0"/>
              </a:rPr>
              <a:t>Computer Virus</a:t>
            </a:r>
            <a:endParaRPr lang="en-US" b="1" dirty="0">
              <a:solidFill>
                <a:srgbClr val="FF0000"/>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عنصر نائب لرقم الشريحة 3"/>
          <p:cNvSpPr>
            <a:spLocks noGrp="1"/>
          </p:cNvSpPr>
          <p:nvPr>
            <p:ph type="sldNum" sz="quarter" idx="10"/>
          </p:nvPr>
        </p:nvSpPr>
        <p:spPr bwMode="auto">
          <a:noFill/>
          <a:ln>
            <a:miter lim="800000"/>
            <a:headEnd/>
            <a:tailEnd/>
          </a:ln>
        </p:spPr>
        <p:txBody>
          <a:bodyPr/>
          <a:lstStyle/>
          <a:p>
            <a:fld id="{D6277ECB-CC8E-4DB5-8371-4D77A9C7FDCB}" type="slidenum">
              <a:rPr lang="ar-SA" altLang="ar-SA"/>
              <a:pPr/>
              <a:t>419</a:t>
            </a:fld>
            <a:endParaRPr lang="en-US" altLang="ar-SA"/>
          </a:p>
        </p:txBody>
      </p:sp>
      <p:sp>
        <p:nvSpPr>
          <p:cNvPr id="55299" name="Rectangle 4"/>
          <p:cNvSpPr>
            <a:spLocks noChangeArrowheads="1"/>
          </p:cNvSpPr>
          <p:nvPr/>
        </p:nvSpPr>
        <p:spPr bwMode="auto">
          <a:xfrm>
            <a:off x="395288" y="1485900"/>
            <a:ext cx="9282112" cy="4381500"/>
          </a:xfrm>
          <a:prstGeom prst="rect">
            <a:avLst/>
          </a:prstGeom>
          <a:noFill/>
          <a:ln w="9525">
            <a:noFill/>
            <a:miter lim="800000"/>
            <a:headEnd/>
            <a:tailEnd/>
          </a:ln>
        </p:spPr>
        <p:txBody>
          <a:bodyPr/>
          <a:lstStyle/>
          <a:p>
            <a:pPr algn="justLow" defTabSz="990600" rtl="1" eaLnBrk="1" hangingPunct="1">
              <a:lnSpc>
                <a:spcPct val="130000"/>
              </a:lnSpc>
              <a:spcBef>
                <a:spcPct val="20000"/>
              </a:spcBef>
            </a:pPr>
            <a:r>
              <a:rPr lang="ar-SA" altLang="ar-SA" sz="2400" b="1"/>
              <a:t>هناك العديد من الأخلاقيات يجب على مستخدم الحاسب التحلي بها</a:t>
            </a:r>
            <a:r>
              <a:rPr lang="ar-KW" altLang="ar-SA" sz="2400" b="1"/>
              <a:t>.</a:t>
            </a:r>
            <a:r>
              <a:rPr lang="ar-SA" altLang="ar-SA" sz="2400" b="1"/>
              <a:t> وقد ذكرت إحدى جمعيات النفع العام هذه الأخلاقيات</a:t>
            </a:r>
            <a:r>
              <a:rPr lang="en-US" altLang="ar-SA" sz="2400" b="1"/>
              <a:t>:</a:t>
            </a:r>
            <a:endParaRPr lang="ar-KW" altLang="ar-SA" sz="2400" b="1"/>
          </a:p>
          <a:p>
            <a:pPr algn="justLow" defTabSz="990600" rtl="1" eaLnBrk="1" hangingPunct="1">
              <a:lnSpc>
                <a:spcPct val="130000"/>
              </a:lnSpc>
              <a:spcBef>
                <a:spcPct val="20000"/>
              </a:spcBef>
            </a:pPr>
            <a:endParaRPr lang="ar-KW" altLang="ar-SA" sz="700" b="1"/>
          </a:p>
          <a:p>
            <a:pPr algn="justLow" defTabSz="990600" rtl="1" eaLnBrk="1" hangingPunct="1">
              <a:lnSpc>
                <a:spcPct val="130000"/>
              </a:lnSpc>
              <a:spcBef>
                <a:spcPct val="20000"/>
              </a:spcBef>
            </a:pPr>
            <a:r>
              <a:rPr lang="ar-KW" altLang="ar-SA" sz="2400" b="1"/>
              <a:t>1</a:t>
            </a:r>
            <a:r>
              <a:rPr lang="ar-SA" altLang="ar-SA" sz="2400" b="1"/>
              <a:t>. تجنب الإساءة للآخرين (التجسس، إرسال الفيروسات، توزيع الملفات غير الأخلاقية على الآخرين</a:t>
            </a:r>
            <a:r>
              <a:rPr lang="ar-KW" altLang="ar-SA" sz="2400" b="1"/>
              <a:t>)</a:t>
            </a:r>
            <a:r>
              <a:rPr lang="en-US" altLang="ar-SA" sz="2400" b="1"/>
              <a:t>.</a:t>
            </a:r>
            <a:endParaRPr lang="ar-KW" altLang="ar-SA" sz="2400" b="1"/>
          </a:p>
          <a:p>
            <a:pPr algn="justLow" defTabSz="990600" rtl="1" eaLnBrk="1" hangingPunct="1">
              <a:lnSpc>
                <a:spcPct val="130000"/>
              </a:lnSpc>
              <a:spcBef>
                <a:spcPct val="20000"/>
              </a:spcBef>
            </a:pPr>
            <a:r>
              <a:rPr lang="ar-KW" altLang="ar-SA" sz="2400" b="1"/>
              <a:t>2</a:t>
            </a:r>
            <a:r>
              <a:rPr lang="ar-SA" altLang="ar-SA" sz="2400" b="1"/>
              <a:t>. </a:t>
            </a:r>
            <a:r>
              <a:rPr lang="en-US" altLang="ar-SA" sz="2400" b="1"/>
              <a:t> </a:t>
            </a:r>
            <a:r>
              <a:rPr lang="ar-SA" altLang="ar-SA" sz="2400" b="1"/>
              <a:t>الإخلاص في العمل وعدم الانحياز في الأفكار</a:t>
            </a:r>
            <a:r>
              <a:rPr lang="en-US" altLang="ar-SA" sz="2400" b="1"/>
              <a:t>.</a:t>
            </a:r>
            <a:endParaRPr lang="ar-KW" altLang="ar-SA" sz="2400" b="1"/>
          </a:p>
          <a:p>
            <a:pPr algn="justLow" defTabSz="990600" rtl="1" eaLnBrk="1" hangingPunct="1">
              <a:lnSpc>
                <a:spcPct val="130000"/>
              </a:lnSpc>
              <a:spcBef>
                <a:spcPct val="20000"/>
              </a:spcBef>
            </a:pPr>
            <a:r>
              <a:rPr lang="ar-KW" altLang="ar-SA" sz="2400" b="1"/>
              <a:t>3</a:t>
            </a:r>
            <a:r>
              <a:rPr lang="ar-SA" altLang="ar-SA" sz="2400" b="1"/>
              <a:t>. احترام أملاك الآخرين وحقوق الملكية الفكرية</a:t>
            </a:r>
            <a:r>
              <a:rPr lang="en-US" altLang="ar-SA" sz="2400" b="1"/>
              <a:t>.</a:t>
            </a:r>
            <a:endParaRPr lang="ar-KW" altLang="ar-SA" sz="2400" b="1"/>
          </a:p>
          <a:p>
            <a:pPr algn="justLow" defTabSz="990600" rtl="1" eaLnBrk="1" hangingPunct="1">
              <a:lnSpc>
                <a:spcPct val="130000"/>
              </a:lnSpc>
              <a:spcBef>
                <a:spcPct val="20000"/>
              </a:spcBef>
            </a:pPr>
            <a:r>
              <a:rPr lang="ar-KW" altLang="ar-SA" sz="2400" b="1"/>
              <a:t>4. </a:t>
            </a:r>
            <a:r>
              <a:rPr lang="ar-SA" altLang="ar-SA" sz="2400" b="1"/>
              <a:t>احترام أفكار ومعتقدات الآخرين</a:t>
            </a:r>
            <a:r>
              <a:rPr lang="en-US" altLang="ar-SA" sz="2400" b="1"/>
              <a:t>.</a:t>
            </a:r>
            <a:endParaRPr lang="ar-SA" altLang="ar-SA" sz="2400" b="1"/>
          </a:p>
        </p:txBody>
      </p:sp>
      <p:sp>
        <p:nvSpPr>
          <p:cNvPr id="5" name="Rectangle 6"/>
          <p:cNvSpPr>
            <a:spLocks noChangeArrowheads="1"/>
          </p:cNvSpPr>
          <p:nvPr/>
        </p:nvSpPr>
        <p:spPr bwMode="auto">
          <a:xfrm>
            <a:off x="2338388" y="552450"/>
            <a:ext cx="4256087" cy="647700"/>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solidFill>
                  <a:schemeClr val="accent1">
                    <a:lumMod val="75000"/>
                  </a:schemeClr>
                </a:solidFill>
                <a:effectLst>
                  <a:outerShdw blurRad="38100" dist="38100" dir="2700000" algn="tl">
                    <a:srgbClr val="000000"/>
                  </a:outerShdw>
                </a:effectLst>
                <a:latin typeface="Arial" charset="0"/>
                <a:cs typeface="Arial" charset="0"/>
              </a:rPr>
              <a:t>أخلاقيات الحاسب والانترنت</a:t>
            </a:r>
            <a:endParaRPr lang="en-US" sz="3600" b="1" dirty="0">
              <a:solidFill>
                <a:schemeClr val="accent1">
                  <a:lumMod val="75000"/>
                </a:schemeClr>
              </a:solidFill>
              <a:effectLst>
                <a:outerShdw blurRad="38100" dist="38100" dir="2700000" algn="tl">
                  <a:srgbClr val="000000"/>
                </a:outerShdw>
              </a:effectLst>
              <a:latin typeface="Arial" charset="0"/>
              <a:cs typeface="Arial" charset="0"/>
            </a:endParaRPr>
          </a:p>
        </p:txBody>
      </p:sp>
    </p:spTree>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عنصر نائب لرقم الشريحة 3"/>
          <p:cNvSpPr>
            <a:spLocks noGrp="1"/>
          </p:cNvSpPr>
          <p:nvPr>
            <p:ph type="sldNum" sz="quarter" idx="10"/>
          </p:nvPr>
        </p:nvSpPr>
        <p:spPr bwMode="auto">
          <a:noFill/>
          <a:ln>
            <a:miter lim="800000"/>
            <a:headEnd/>
            <a:tailEnd/>
          </a:ln>
        </p:spPr>
        <p:txBody>
          <a:bodyPr/>
          <a:lstStyle/>
          <a:p>
            <a:fld id="{2CD7ED26-7282-4987-A945-418B40CEE7E7}" type="slidenum">
              <a:rPr lang="ar-SA" altLang="ar-SA"/>
              <a:pPr/>
              <a:t>420</a:t>
            </a:fld>
            <a:endParaRPr lang="en-US" altLang="ar-SA"/>
          </a:p>
        </p:txBody>
      </p:sp>
      <p:sp>
        <p:nvSpPr>
          <p:cNvPr id="56323" name="Rectangle 4"/>
          <p:cNvSpPr>
            <a:spLocks noChangeArrowheads="1"/>
          </p:cNvSpPr>
          <p:nvPr/>
        </p:nvSpPr>
        <p:spPr bwMode="auto">
          <a:xfrm>
            <a:off x="228600" y="1700213"/>
            <a:ext cx="9285288" cy="3938587"/>
          </a:xfrm>
          <a:prstGeom prst="rect">
            <a:avLst/>
          </a:prstGeom>
          <a:noFill/>
          <a:ln w="9525">
            <a:noFill/>
            <a:miter lim="800000"/>
            <a:headEnd/>
            <a:tailEnd/>
          </a:ln>
        </p:spPr>
        <p:txBody>
          <a:bodyPr/>
          <a:lstStyle/>
          <a:p>
            <a:pPr algn="justLow" defTabSz="990600" rtl="1" eaLnBrk="1" hangingPunct="1">
              <a:lnSpc>
                <a:spcPct val="120000"/>
              </a:lnSpc>
              <a:spcBef>
                <a:spcPct val="20000"/>
              </a:spcBef>
            </a:pPr>
            <a:r>
              <a:rPr lang="ar-KW" altLang="ar-SA" sz="3200"/>
              <a:t>5. </a:t>
            </a:r>
            <a:r>
              <a:rPr lang="ar-SA" altLang="ar-SA" sz="3200"/>
              <a:t>الالتزام بالسرية والتعهدات والاتفاقيات وقوانين العمل</a:t>
            </a:r>
            <a:r>
              <a:rPr lang="en-US" altLang="ar-SA" sz="3200"/>
              <a:t>.</a:t>
            </a:r>
            <a:endParaRPr lang="ar-KW" altLang="ar-SA" sz="3200"/>
          </a:p>
          <a:p>
            <a:pPr algn="justLow" defTabSz="990600" rtl="1" eaLnBrk="1" hangingPunct="1">
              <a:lnSpc>
                <a:spcPct val="120000"/>
              </a:lnSpc>
              <a:spcBef>
                <a:spcPct val="20000"/>
              </a:spcBef>
            </a:pPr>
            <a:r>
              <a:rPr lang="ar-KW" altLang="ar-SA" sz="3200"/>
              <a:t>6. </a:t>
            </a:r>
            <a:r>
              <a:rPr lang="ar-SA" altLang="ar-SA" sz="3200"/>
              <a:t>بذل الجهد لتحقيق الأفضل، والأكثر فاعلية</a:t>
            </a:r>
            <a:r>
              <a:rPr lang="en-US" altLang="ar-SA" sz="3200"/>
              <a:t>.</a:t>
            </a:r>
            <a:endParaRPr lang="ar-KW" altLang="ar-SA" sz="3200"/>
          </a:p>
          <a:p>
            <a:pPr algn="justLow" defTabSz="990600" rtl="1" eaLnBrk="1" hangingPunct="1">
              <a:lnSpc>
                <a:spcPct val="120000"/>
              </a:lnSpc>
              <a:spcBef>
                <a:spcPct val="20000"/>
              </a:spcBef>
            </a:pPr>
            <a:r>
              <a:rPr lang="ar-KW" altLang="ar-SA" sz="3200"/>
              <a:t>7. </a:t>
            </a:r>
            <a:r>
              <a:rPr lang="ar-SA" altLang="ar-SA" sz="3200"/>
              <a:t>احترام خصوصية الآخرين</a:t>
            </a:r>
            <a:r>
              <a:rPr lang="en-US" altLang="ar-SA" sz="3200"/>
              <a:t>.</a:t>
            </a:r>
            <a:endParaRPr lang="ar-KW" altLang="ar-SA" sz="3200"/>
          </a:p>
          <a:p>
            <a:pPr algn="justLow" defTabSz="990600" rtl="1" eaLnBrk="1" hangingPunct="1">
              <a:lnSpc>
                <a:spcPct val="120000"/>
              </a:lnSpc>
              <a:spcBef>
                <a:spcPct val="20000"/>
              </a:spcBef>
            </a:pPr>
            <a:r>
              <a:rPr lang="ar-KW" altLang="ar-SA" sz="3200"/>
              <a:t>8. </a:t>
            </a:r>
            <a:r>
              <a:rPr lang="ar-SA" altLang="ar-SA" sz="3200"/>
              <a:t>تقبل النقد المهني، وانقد عمل غيرك بموضوعية</a:t>
            </a:r>
            <a:r>
              <a:rPr lang="en-US" altLang="ar-SA" sz="3200"/>
              <a:t>.</a:t>
            </a:r>
            <a:endParaRPr lang="ar-KW" altLang="ar-SA" sz="3200"/>
          </a:p>
          <a:p>
            <a:pPr algn="justLow" defTabSz="990600" rtl="1" eaLnBrk="1" hangingPunct="1">
              <a:lnSpc>
                <a:spcPct val="120000"/>
              </a:lnSpc>
              <a:spcBef>
                <a:spcPct val="20000"/>
              </a:spcBef>
            </a:pPr>
            <a:r>
              <a:rPr lang="ar-KW" altLang="ar-SA" sz="3200"/>
              <a:t>9. </a:t>
            </a:r>
            <a:r>
              <a:rPr lang="ar-SA" altLang="ar-SA" sz="3200"/>
              <a:t>المساهمة بتطوير الوعي الحاسوبي العام</a:t>
            </a:r>
            <a:r>
              <a:rPr lang="en-US" altLang="ar-SA" sz="3200"/>
              <a:t>.</a:t>
            </a:r>
            <a:endParaRPr lang="ar-KW" altLang="ar-SA" sz="3200"/>
          </a:p>
          <a:p>
            <a:pPr algn="justLow" defTabSz="990600" rtl="1" eaLnBrk="1" hangingPunct="1">
              <a:lnSpc>
                <a:spcPct val="120000"/>
              </a:lnSpc>
              <a:spcBef>
                <a:spcPct val="20000"/>
              </a:spcBef>
            </a:pPr>
            <a:r>
              <a:rPr lang="ar-KW" altLang="ar-SA" sz="3200"/>
              <a:t>10. </a:t>
            </a:r>
            <a:r>
              <a:rPr lang="ar-SA" altLang="ar-SA" sz="3200"/>
              <a:t>استخدام الحاسبات ونظمها حين يكون مسموحاً بذلك</a:t>
            </a:r>
            <a:r>
              <a:rPr lang="en-US" altLang="ar-SA" sz="3200"/>
              <a:t>.</a:t>
            </a:r>
            <a:endParaRPr lang="ar-SA" altLang="ar-SA" sz="3200"/>
          </a:p>
        </p:txBody>
      </p:sp>
      <p:sp>
        <p:nvSpPr>
          <p:cNvPr id="6" name="Rectangle 6"/>
          <p:cNvSpPr>
            <a:spLocks noChangeArrowheads="1"/>
          </p:cNvSpPr>
          <p:nvPr/>
        </p:nvSpPr>
        <p:spPr bwMode="auto">
          <a:xfrm>
            <a:off x="2338388" y="573088"/>
            <a:ext cx="4256087" cy="646112"/>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effectLst>
                  <a:outerShdw blurRad="38100" dist="38100" dir="2700000" algn="tl">
                    <a:srgbClr val="000000"/>
                  </a:outerShdw>
                </a:effectLst>
                <a:latin typeface="Arial" charset="0"/>
                <a:cs typeface="Arial" charset="0"/>
              </a:rPr>
              <a:t>أخلاقيات الحاسب والانترنت</a:t>
            </a:r>
            <a:endParaRPr lang="en-US" b="1" dirty="0">
              <a:effectLst>
                <a:outerShdw blurRad="38100" dist="38100" dir="2700000" algn="tl">
                  <a:srgbClr val="000000"/>
                </a:outerShdw>
              </a:effectLst>
              <a:latin typeface="Arial" charset="0"/>
              <a:cs typeface="Arial" charset="0"/>
            </a:endParaRPr>
          </a:p>
        </p:txBody>
      </p:sp>
    </p:spTree>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عنصر نائب لرقم الشريحة 3"/>
          <p:cNvSpPr>
            <a:spLocks noGrp="1"/>
          </p:cNvSpPr>
          <p:nvPr>
            <p:ph type="sldNum" sz="quarter" idx="10"/>
          </p:nvPr>
        </p:nvSpPr>
        <p:spPr bwMode="auto">
          <a:noFill/>
          <a:ln>
            <a:miter lim="800000"/>
            <a:headEnd/>
            <a:tailEnd/>
          </a:ln>
        </p:spPr>
        <p:txBody>
          <a:bodyPr/>
          <a:lstStyle/>
          <a:p>
            <a:fld id="{604EFCF4-A74D-45CF-91DB-7696E32D3774}" type="slidenum">
              <a:rPr lang="ar-SA" altLang="ar-SA"/>
              <a:pPr/>
              <a:t>421</a:t>
            </a:fld>
            <a:endParaRPr lang="en-US" altLang="ar-SA"/>
          </a:p>
        </p:txBody>
      </p:sp>
      <p:sp>
        <p:nvSpPr>
          <p:cNvPr id="3" name="Rectangle 4"/>
          <p:cNvSpPr>
            <a:spLocks noChangeArrowheads="1"/>
          </p:cNvSpPr>
          <p:nvPr/>
        </p:nvSpPr>
        <p:spPr bwMode="auto">
          <a:xfrm>
            <a:off x="152400" y="1538288"/>
            <a:ext cx="9477375" cy="4557712"/>
          </a:xfrm>
          <a:prstGeom prst="rect">
            <a:avLst/>
          </a:prstGeom>
          <a:noFill/>
          <a:ln w="9525">
            <a:noFill/>
            <a:miter lim="800000"/>
            <a:headEnd/>
            <a:tailEnd/>
          </a:ln>
        </p:spPr>
        <p:txBody>
          <a:bodyPr/>
          <a:lstStyle/>
          <a:p>
            <a:pPr algn="justLow" defTabSz="990600" rtl="1" eaLnBrk="1" hangingPunct="1">
              <a:lnSpc>
                <a:spcPct val="130000"/>
              </a:lnSpc>
              <a:spcBef>
                <a:spcPct val="20000"/>
              </a:spcBef>
              <a:defRPr/>
            </a:pPr>
            <a:r>
              <a:rPr lang="ar-SA" sz="2400" b="1" dirty="0">
                <a:latin typeface="Arial" charset="0"/>
                <a:cs typeface="Arial" charset="0"/>
              </a:rPr>
              <a:t>أصدرت العديد من دول العالم المتقدمة لوائح تشريعية لحماية خصوصية الأفراد</a:t>
            </a:r>
            <a:r>
              <a:rPr lang="en-US" sz="2400" b="1" dirty="0">
                <a:latin typeface="Arial" charset="0"/>
                <a:cs typeface="Arial" charset="0"/>
              </a:rPr>
              <a:t>.</a:t>
            </a:r>
            <a:r>
              <a:rPr lang="ar-SA" sz="2400" b="1" dirty="0">
                <a:latin typeface="Arial" charset="0"/>
                <a:cs typeface="Arial" charset="0"/>
              </a:rPr>
              <a:t> و</a:t>
            </a:r>
            <a:r>
              <a:rPr lang="ar-KW" sz="2400" b="1" dirty="0">
                <a:latin typeface="Arial" charset="0"/>
                <a:cs typeface="Arial" charset="0"/>
              </a:rPr>
              <a:t>تنص بنود </a:t>
            </a:r>
            <a:r>
              <a:rPr lang="ar-KW" sz="2400" b="1" dirty="0" err="1">
                <a:latin typeface="Arial" charset="0"/>
                <a:cs typeface="Arial" charset="0"/>
              </a:rPr>
              <a:t>اتفا</a:t>
            </a:r>
            <a:r>
              <a:rPr lang="ar-SA" sz="2400" b="1" dirty="0" err="1">
                <a:latin typeface="Arial" charset="0"/>
                <a:cs typeface="Arial" charset="0"/>
              </a:rPr>
              <a:t>قية</a:t>
            </a:r>
            <a:r>
              <a:rPr lang="ar-KW" sz="2400" b="1" dirty="0">
                <a:latin typeface="Arial" charset="0"/>
                <a:cs typeface="Arial" charset="0"/>
              </a:rPr>
              <a:t> 1998</a:t>
            </a:r>
            <a:r>
              <a:rPr lang="ar-SA" sz="2400" b="1" dirty="0">
                <a:latin typeface="Arial" charset="0"/>
                <a:cs typeface="Arial" charset="0"/>
              </a:rPr>
              <a:t>م لحماية</a:t>
            </a:r>
            <a:r>
              <a:rPr lang="ar-KW" sz="2400" b="1" dirty="0">
                <a:latin typeface="Arial" charset="0"/>
                <a:cs typeface="Arial" charset="0"/>
              </a:rPr>
              <a:t> البيانات الشخصية</a:t>
            </a:r>
            <a:r>
              <a:rPr lang="ar-SA" sz="2400" b="1" dirty="0">
                <a:latin typeface="Arial" charset="0"/>
                <a:cs typeface="Arial" charset="0"/>
              </a:rPr>
              <a:t> ع</a:t>
            </a:r>
            <a:r>
              <a:rPr lang="ar-KW" sz="2400" b="1" dirty="0">
                <a:latin typeface="Arial" charset="0"/>
                <a:cs typeface="Arial" charset="0"/>
              </a:rPr>
              <a:t>لى:</a:t>
            </a:r>
          </a:p>
          <a:p>
            <a:pPr marL="354013" indent="-354013" algn="justLow" defTabSz="990600" rtl="1" eaLnBrk="1" hangingPunct="1">
              <a:lnSpc>
                <a:spcPct val="130000"/>
              </a:lnSpc>
              <a:spcBef>
                <a:spcPct val="20000"/>
              </a:spcBef>
              <a:buFontTx/>
              <a:buAutoNum type="arabicPeriod"/>
              <a:defRPr/>
            </a:pPr>
            <a:r>
              <a:rPr lang="ar-KW" sz="2400" b="1" dirty="0">
                <a:latin typeface="Arial" charset="0"/>
                <a:cs typeface="Arial" charset="0"/>
              </a:rPr>
              <a:t> معالجة </a:t>
            </a:r>
            <a:r>
              <a:rPr lang="ar-SA" sz="2400" b="1" dirty="0">
                <a:latin typeface="Arial" charset="0"/>
                <a:cs typeface="Arial" charset="0"/>
              </a:rPr>
              <a:t>ال</a:t>
            </a:r>
            <a:r>
              <a:rPr lang="ar-KW" sz="2400" b="1" dirty="0">
                <a:latin typeface="Arial" charset="0"/>
                <a:cs typeface="Arial" charset="0"/>
              </a:rPr>
              <a:t>بيانات و</a:t>
            </a:r>
            <a:r>
              <a:rPr lang="ar-SA" sz="2400" b="1" dirty="0">
                <a:latin typeface="Arial" charset="0"/>
                <a:cs typeface="Arial" charset="0"/>
              </a:rPr>
              <a:t>ال</a:t>
            </a:r>
            <a:r>
              <a:rPr lang="ar-KW" sz="2400" b="1" dirty="0">
                <a:latin typeface="Arial" charset="0"/>
                <a:cs typeface="Arial" charset="0"/>
              </a:rPr>
              <a:t>تعام</a:t>
            </a:r>
            <a:r>
              <a:rPr lang="ar-SA" sz="2400" b="1" dirty="0">
                <a:latin typeface="Arial" charset="0"/>
                <a:cs typeface="Arial" charset="0"/>
              </a:rPr>
              <a:t>ل</a:t>
            </a:r>
            <a:r>
              <a:rPr lang="ar-KW" sz="2400" b="1" dirty="0">
                <a:latin typeface="Arial" charset="0"/>
                <a:cs typeface="Arial" charset="0"/>
              </a:rPr>
              <a:t> معها بنزاهة وبشكل</a:t>
            </a:r>
            <a:r>
              <a:rPr lang="ar-SA" sz="2400" b="1" dirty="0">
                <a:latin typeface="Arial" charset="0"/>
                <a:cs typeface="Arial" charset="0"/>
              </a:rPr>
              <a:t> </a:t>
            </a:r>
            <a:r>
              <a:rPr lang="ar-KW" sz="2400" b="1" dirty="0">
                <a:latin typeface="Arial" charset="0"/>
                <a:cs typeface="Arial" charset="0"/>
              </a:rPr>
              <a:t>ق</a:t>
            </a:r>
            <a:r>
              <a:rPr lang="ar-SA" sz="2400" b="1" dirty="0">
                <a:latin typeface="Arial" charset="0"/>
                <a:cs typeface="Arial" charset="0"/>
              </a:rPr>
              <a:t>ا</a:t>
            </a:r>
            <a:r>
              <a:rPr lang="ar-KW" sz="2400" b="1" dirty="0">
                <a:latin typeface="Arial" charset="0"/>
                <a:cs typeface="Arial" charset="0"/>
              </a:rPr>
              <a:t>نوني </a:t>
            </a:r>
            <a:r>
              <a:rPr lang="ar-SA" sz="2400" b="1" dirty="0">
                <a:latin typeface="Arial" charset="0"/>
                <a:cs typeface="Arial" charset="0"/>
              </a:rPr>
              <a:t>.</a:t>
            </a:r>
            <a:endParaRPr lang="ar-KW" sz="2400" b="1" dirty="0">
              <a:latin typeface="Arial" charset="0"/>
              <a:cs typeface="Arial" charset="0"/>
            </a:endParaRPr>
          </a:p>
          <a:p>
            <a:pPr marL="354013" indent="-354013" algn="justLow" defTabSz="990600" rtl="1" eaLnBrk="1" hangingPunct="1">
              <a:lnSpc>
                <a:spcPct val="130000"/>
              </a:lnSpc>
              <a:spcBef>
                <a:spcPct val="20000"/>
              </a:spcBef>
              <a:buFontTx/>
              <a:buAutoNum type="arabicPeriod"/>
              <a:defRPr/>
            </a:pPr>
            <a:r>
              <a:rPr lang="ar-KW" sz="2400" b="1" dirty="0">
                <a:latin typeface="Arial" charset="0"/>
                <a:cs typeface="Arial" charset="0"/>
              </a:rPr>
              <a:t> أخذ </a:t>
            </a:r>
            <a:r>
              <a:rPr lang="ar-SA" sz="2400" b="1" dirty="0">
                <a:latin typeface="Arial" charset="0"/>
                <a:cs typeface="Arial" charset="0"/>
              </a:rPr>
              <a:t>ال</a:t>
            </a:r>
            <a:r>
              <a:rPr lang="ar-KW" sz="2400" b="1" dirty="0">
                <a:latin typeface="Arial" charset="0"/>
                <a:cs typeface="Arial" charset="0"/>
              </a:rPr>
              <a:t>بيان</a:t>
            </a:r>
            <a:r>
              <a:rPr lang="ar-SA" sz="2400" b="1" dirty="0">
                <a:latin typeface="Arial" charset="0"/>
                <a:cs typeface="Arial" charset="0"/>
              </a:rPr>
              <a:t>ات</a:t>
            </a:r>
            <a:r>
              <a:rPr lang="ar-KW" sz="2400" b="1" dirty="0">
                <a:latin typeface="Arial" charset="0"/>
                <a:cs typeface="Arial" charset="0"/>
              </a:rPr>
              <a:t> وا</a:t>
            </a:r>
            <a:r>
              <a:rPr lang="ar-SA" sz="2400" b="1" dirty="0">
                <a:latin typeface="Arial" charset="0"/>
                <a:cs typeface="Arial" charset="0"/>
              </a:rPr>
              <a:t>ل</a:t>
            </a:r>
            <a:r>
              <a:rPr lang="ar-KW" sz="2400" b="1" dirty="0">
                <a:latin typeface="Arial" charset="0"/>
                <a:cs typeface="Arial" charset="0"/>
              </a:rPr>
              <a:t>احتفاظ بها لأ</a:t>
            </a:r>
            <a:r>
              <a:rPr lang="ar-SA" sz="2400" b="1" dirty="0">
                <a:latin typeface="Arial" charset="0"/>
                <a:cs typeface="Arial" charset="0"/>
              </a:rPr>
              <a:t>غرا</a:t>
            </a:r>
            <a:r>
              <a:rPr lang="ar-KW" sz="2400" b="1" dirty="0">
                <a:latin typeface="Arial" charset="0"/>
                <a:cs typeface="Arial" charset="0"/>
              </a:rPr>
              <a:t>ض محددة و</a:t>
            </a:r>
            <a:r>
              <a:rPr lang="ar-SA" sz="2400" b="1" dirty="0">
                <a:latin typeface="Arial" charset="0"/>
                <a:cs typeface="Arial" charset="0"/>
              </a:rPr>
              <a:t>ق</a:t>
            </a:r>
            <a:r>
              <a:rPr lang="ar-KW" sz="2400" b="1" dirty="0">
                <a:latin typeface="Arial" charset="0"/>
                <a:cs typeface="Arial" charset="0"/>
              </a:rPr>
              <a:t>انون</a:t>
            </a:r>
            <a:r>
              <a:rPr lang="ar-SA" sz="2400" b="1" dirty="0">
                <a:latin typeface="Arial" charset="0"/>
                <a:cs typeface="Arial" charset="0"/>
              </a:rPr>
              <a:t>ية</a:t>
            </a:r>
            <a:r>
              <a:rPr lang="ar-KW" sz="2400" b="1" dirty="0">
                <a:latin typeface="Arial" charset="0"/>
                <a:cs typeface="Arial" charset="0"/>
              </a:rPr>
              <a:t> وعدم تجاوزها</a:t>
            </a:r>
          </a:p>
          <a:p>
            <a:pPr marL="354013" indent="-354013" algn="justLow" defTabSz="990600" rtl="1" eaLnBrk="1" hangingPunct="1">
              <a:lnSpc>
                <a:spcPct val="130000"/>
              </a:lnSpc>
              <a:spcBef>
                <a:spcPct val="20000"/>
              </a:spcBef>
              <a:buFontTx/>
              <a:buAutoNum type="arabicPeriod"/>
              <a:defRPr/>
            </a:pPr>
            <a:r>
              <a:rPr lang="ar-KW" sz="2400" b="1" dirty="0">
                <a:latin typeface="Arial" charset="0"/>
                <a:cs typeface="Arial" charset="0"/>
              </a:rPr>
              <a:t> التحفظ بأخذ البيانات كماًٌ وموضوعاً (ذات صلة مباشرة بالمعالجة)</a:t>
            </a:r>
            <a:r>
              <a:rPr lang="ar-SA" sz="2400" b="1" dirty="0">
                <a:latin typeface="Arial" charset="0"/>
                <a:cs typeface="Arial" charset="0"/>
              </a:rPr>
              <a:t>.</a:t>
            </a:r>
            <a:endParaRPr lang="ar-KW" sz="2400" b="1" dirty="0">
              <a:latin typeface="Arial" charset="0"/>
              <a:cs typeface="Arial" charset="0"/>
            </a:endParaRPr>
          </a:p>
          <a:p>
            <a:pPr marL="354013" indent="-354013" algn="justLow" defTabSz="990600" rtl="1" eaLnBrk="1" hangingPunct="1">
              <a:lnSpc>
                <a:spcPct val="130000"/>
              </a:lnSpc>
              <a:spcBef>
                <a:spcPct val="20000"/>
              </a:spcBef>
              <a:buFontTx/>
              <a:buAutoNum type="arabicPeriod"/>
              <a:defRPr/>
            </a:pPr>
            <a:r>
              <a:rPr lang="ar-KW" sz="2400" b="1" dirty="0">
                <a:latin typeface="Arial" charset="0"/>
                <a:cs typeface="Arial" charset="0"/>
              </a:rPr>
              <a:t> تدقيق البيانات وتحديثها باستمرار وتمكين أصحابها من مراجعتها</a:t>
            </a:r>
            <a:r>
              <a:rPr lang="ar-SA" sz="2400" b="1" dirty="0">
                <a:latin typeface="Arial" charset="0"/>
                <a:cs typeface="Arial" charset="0"/>
              </a:rPr>
              <a:t>.</a:t>
            </a:r>
            <a:endParaRPr lang="ar-KW" sz="2400" b="1" dirty="0">
              <a:latin typeface="Arial" charset="0"/>
              <a:cs typeface="Arial" charset="0"/>
            </a:endParaRPr>
          </a:p>
          <a:p>
            <a:pPr marL="354013" indent="-354013" algn="justLow" defTabSz="990600" rtl="1" eaLnBrk="1" hangingPunct="1">
              <a:lnSpc>
                <a:spcPct val="130000"/>
              </a:lnSpc>
              <a:spcBef>
                <a:spcPct val="20000"/>
              </a:spcBef>
              <a:buFontTx/>
              <a:buAutoNum type="arabicPeriod"/>
              <a:defRPr/>
            </a:pPr>
            <a:r>
              <a:rPr lang="ar-KW" sz="2400" b="1" dirty="0">
                <a:latin typeface="Arial" charset="0"/>
                <a:cs typeface="Arial" charset="0"/>
              </a:rPr>
              <a:t> عدم الاحتفاظ بالبيانات المعالجة اكثر من اللازم</a:t>
            </a:r>
            <a:r>
              <a:rPr lang="ar-SA" sz="2400" b="1" dirty="0">
                <a:latin typeface="Arial" charset="0"/>
                <a:cs typeface="Arial" charset="0"/>
              </a:rPr>
              <a:t>.</a:t>
            </a:r>
            <a:endParaRPr lang="ar-KW" sz="2400" b="1" dirty="0">
              <a:latin typeface="Arial" charset="0"/>
              <a:cs typeface="Arial" charset="0"/>
            </a:endParaRPr>
          </a:p>
          <a:p>
            <a:pPr marL="354013" indent="-354013" algn="justLow" defTabSz="990600" rtl="1" eaLnBrk="1" hangingPunct="1">
              <a:lnSpc>
                <a:spcPct val="130000"/>
              </a:lnSpc>
              <a:spcBef>
                <a:spcPct val="20000"/>
              </a:spcBef>
              <a:buFontTx/>
              <a:buAutoNum type="arabicPeriod"/>
              <a:defRPr/>
            </a:pPr>
            <a:r>
              <a:rPr lang="ar-KW" sz="2400" b="1" dirty="0">
                <a:latin typeface="Arial" charset="0"/>
                <a:cs typeface="Arial" charset="0"/>
              </a:rPr>
              <a:t> الالتزام بحماية البيانات من الفقدان والتلف والمعالجة غير المشروعة</a:t>
            </a:r>
            <a:r>
              <a:rPr lang="ar-SA" sz="2400" b="1" dirty="0">
                <a:latin typeface="Arial" charset="0"/>
                <a:cs typeface="Arial" charset="0"/>
              </a:rPr>
              <a:t>.</a:t>
            </a:r>
            <a:endParaRPr lang="ar-KW" sz="2400" b="1" dirty="0">
              <a:latin typeface="Arial" charset="0"/>
              <a:cs typeface="Arial" charset="0"/>
            </a:endParaRPr>
          </a:p>
        </p:txBody>
      </p:sp>
      <p:sp>
        <p:nvSpPr>
          <p:cNvPr id="5" name="Rectangle 6"/>
          <p:cNvSpPr>
            <a:spLocks noChangeArrowheads="1"/>
          </p:cNvSpPr>
          <p:nvPr/>
        </p:nvSpPr>
        <p:spPr bwMode="auto">
          <a:xfrm>
            <a:off x="2982913" y="381000"/>
            <a:ext cx="3236912" cy="646113"/>
          </a:xfrm>
          <a:prstGeom prst="rect">
            <a:avLst/>
          </a:prstGeom>
          <a:noFill/>
          <a:ln w="9525">
            <a:noFill/>
            <a:miter lim="800000"/>
            <a:headEnd/>
            <a:tailEnd/>
          </a:ln>
          <a:effectLst/>
        </p:spPr>
        <p:txBody>
          <a:bodyPr wrap="none" anchor="ctr">
            <a:spAutoFit/>
          </a:bodyPr>
          <a:lstStyle/>
          <a:p>
            <a:pPr algn="ctr" rtl="1" eaLnBrk="1" hangingPunct="1">
              <a:defRPr/>
            </a:pPr>
            <a:r>
              <a:rPr lang="ar-KW" sz="3600" b="1" dirty="0">
                <a:effectLst>
                  <a:outerShdw blurRad="38100" dist="38100" dir="2700000" algn="tl">
                    <a:srgbClr val="000000"/>
                  </a:outerShdw>
                </a:effectLst>
                <a:latin typeface="Arial" charset="0"/>
                <a:cs typeface="Arial" charset="0"/>
              </a:rPr>
              <a:t>قانون حماية البيانات</a:t>
            </a:r>
            <a:endParaRPr lang="en-US" sz="3600" b="1" dirty="0">
              <a:effectLst>
                <a:outerShdw blurRad="38100" dist="38100" dir="2700000" algn="tl">
                  <a:srgbClr val="000000"/>
                </a:outerShdw>
              </a:effectLst>
              <a:latin typeface="Arial" charset="0"/>
              <a:cs typeface="Arial" charset="0"/>
            </a:endParaRPr>
          </a:p>
        </p:txBody>
      </p:sp>
    </p:spTree>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5" name="Subtitle 2"/>
          <p:cNvSpPr>
            <a:spLocks noGrp="1"/>
          </p:cNvSpPr>
          <p:nvPr>
            <p:ph type="subTitle" idx="1"/>
          </p:nvPr>
        </p:nvSpPr>
        <p:spPr>
          <a:xfrm>
            <a:off x="465138" y="3890963"/>
            <a:ext cx="9053512" cy="1752600"/>
          </a:xfrm>
        </p:spPr>
        <p:txBody>
          <a:bodyPr>
            <a:normAutofit fontScale="92500" lnSpcReduction="10000"/>
          </a:bodyPr>
          <a:lstStyle/>
          <a:p>
            <a:pPr eaLnBrk="1" fontAlgn="auto" hangingPunct="1">
              <a:defRPr/>
            </a:pPr>
            <a:r>
              <a:rPr lang="ar-EG" sz="5400" b="1" dirty="0" smtClean="0"/>
              <a:t>التعليم الافتراضي</a:t>
            </a:r>
            <a:endParaRPr lang="ar-EG" sz="5400" b="1" dirty="0" smtClean="0">
              <a:solidFill>
                <a:srgbClr val="FF0000"/>
              </a:solidFill>
            </a:endParaRPr>
          </a:p>
          <a:p>
            <a:pPr eaLnBrk="1" fontAlgn="auto" hangingPunct="1">
              <a:defRPr/>
            </a:pPr>
            <a:r>
              <a:rPr lang="en-US" sz="5400" b="1" dirty="0" smtClean="0">
                <a:solidFill>
                  <a:srgbClr val="FF0000"/>
                </a:solidFill>
              </a:rPr>
              <a:t>Virtual Learning</a:t>
            </a:r>
            <a:endParaRPr lang="en-US" sz="54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152400"/>
            <a:ext cx="8585200" cy="1143000"/>
          </a:xfrm>
        </p:spPr>
        <p:txBody>
          <a:bodyPr/>
          <a:lstStyle/>
          <a:p>
            <a:pPr eaLnBrk="1" fontAlgn="auto" hangingPunct="1">
              <a:spcAft>
                <a:spcPts val="0"/>
              </a:spcAft>
              <a:defRPr/>
            </a:pPr>
            <a:r>
              <a:rPr lang="ar-SA" b="1" dirty="0" smtClean="0">
                <a:solidFill>
                  <a:schemeClr val="tx1">
                    <a:lumMod val="95000"/>
                    <a:lumOff val="5000"/>
                  </a:schemeClr>
                </a:solidFill>
              </a:rPr>
              <a:t>محاور المحاضرة:</a:t>
            </a:r>
            <a:endParaRPr lang="en-US" b="1" dirty="0">
              <a:solidFill>
                <a:schemeClr val="tx1">
                  <a:lumMod val="95000"/>
                  <a:lumOff val="5000"/>
                </a:schemeClr>
              </a:solidFill>
            </a:endParaRPr>
          </a:p>
        </p:txBody>
      </p:sp>
      <p:sp>
        <p:nvSpPr>
          <p:cNvPr id="3" name="Content Placeholder 2"/>
          <p:cNvSpPr>
            <a:spLocks noGrp="1"/>
          </p:cNvSpPr>
          <p:nvPr>
            <p:ph sz="quarter" idx="4294967295"/>
          </p:nvPr>
        </p:nvSpPr>
        <p:spPr>
          <a:xfrm>
            <a:off x="152400" y="1462088"/>
            <a:ext cx="9410700" cy="4786312"/>
          </a:xfrm>
        </p:spPr>
        <p:txBody>
          <a:bodyPr>
            <a:noAutofit/>
          </a:bodyPr>
          <a:lstStyle/>
          <a:p>
            <a:pPr rtl="1" eaLnBrk="1" fontAlgn="auto" hangingPunct="1">
              <a:defRPr/>
            </a:pPr>
            <a:r>
              <a:rPr lang="ar-EG" sz="3000" b="1" dirty="0" smtClean="0">
                <a:solidFill>
                  <a:schemeClr val="tx1">
                    <a:lumMod val="95000"/>
                    <a:lumOff val="5000"/>
                  </a:schemeClr>
                </a:solidFill>
              </a:rPr>
              <a:t>مقدمه - تعريف التعليم الافتراضي - مبدأ التعليم الافتراضي. </a:t>
            </a:r>
          </a:p>
          <a:p>
            <a:pPr rtl="1" eaLnBrk="1" fontAlgn="auto" hangingPunct="1">
              <a:defRPr/>
            </a:pPr>
            <a:r>
              <a:rPr lang="ar-SA" sz="3000" b="1" dirty="0" smtClean="0">
                <a:solidFill>
                  <a:schemeClr val="tx1">
                    <a:lumMod val="95000"/>
                    <a:lumOff val="5000"/>
                  </a:schemeClr>
                </a:solidFill>
              </a:rPr>
              <a:t>الغرض من التعليم الافتراضي</a:t>
            </a:r>
            <a:r>
              <a:rPr lang="ar-EG" sz="3000" b="1" dirty="0" smtClean="0">
                <a:solidFill>
                  <a:schemeClr val="tx1">
                    <a:lumMod val="95000"/>
                    <a:lumOff val="5000"/>
                  </a:schemeClr>
                </a:solidFill>
              </a:rPr>
              <a:t> - </a:t>
            </a:r>
            <a:r>
              <a:rPr lang="ar-SA" sz="3000" b="1" dirty="0" smtClean="0">
                <a:solidFill>
                  <a:schemeClr val="tx1">
                    <a:lumMod val="95000"/>
                    <a:lumOff val="5000"/>
                  </a:schemeClr>
                </a:solidFill>
              </a:rPr>
              <a:t>أهمية التعليم الافتراضي</a:t>
            </a:r>
            <a:r>
              <a:rPr lang="ar-EG" sz="3000" b="1" dirty="0" smtClean="0">
                <a:solidFill>
                  <a:schemeClr val="tx1">
                    <a:lumMod val="95000"/>
                    <a:lumOff val="5000"/>
                  </a:schemeClr>
                </a:solidFill>
              </a:rPr>
              <a:t>.</a:t>
            </a:r>
          </a:p>
          <a:p>
            <a:pPr rtl="1" eaLnBrk="1" fontAlgn="auto" hangingPunct="1">
              <a:defRPr/>
            </a:pPr>
            <a:r>
              <a:rPr lang="ar-SA" sz="3000" b="1" dirty="0" smtClean="0">
                <a:solidFill>
                  <a:schemeClr val="tx1">
                    <a:lumMod val="95000"/>
                    <a:lumOff val="5000"/>
                  </a:schemeClr>
                </a:solidFill>
              </a:rPr>
              <a:t>أقسام التعليم الافتراضي</a:t>
            </a:r>
            <a:r>
              <a:rPr lang="ar-EG" sz="3000" b="1" dirty="0" smtClean="0">
                <a:solidFill>
                  <a:schemeClr val="tx1">
                    <a:lumMod val="95000"/>
                    <a:lumOff val="5000"/>
                  </a:schemeClr>
                </a:solidFill>
              </a:rPr>
              <a:t> - </a:t>
            </a:r>
            <a:r>
              <a:rPr lang="ar-SA" sz="3000" b="1" dirty="0" smtClean="0">
                <a:solidFill>
                  <a:schemeClr val="tx1">
                    <a:lumMod val="95000"/>
                    <a:lumOff val="5000"/>
                  </a:schemeClr>
                </a:solidFill>
              </a:rPr>
              <a:t>متطلبات التعليم الافتراضي</a:t>
            </a:r>
            <a:r>
              <a:rPr lang="ar-EG" sz="3000" b="1" dirty="0" smtClean="0">
                <a:solidFill>
                  <a:schemeClr val="tx1">
                    <a:lumMod val="95000"/>
                    <a:lumOff val="5000"/>
                  </a:schemeClr>
                </a:solidFill>
              </a:rPr>
              <a:t>.</a:t>
            </a:r>
            <a:endParaRPr lang="ar-SA" sz="3000" b="1" dirty="0" smtClean="0">
              <a:solidFill>
                <a:schemeClr val="tx1">
                  <a:lumMod val="95000"/>
                  <a:lumOff val="5000"/>
                </a:schemeClr>
              </a:solidFill>
            </a:endParaRPr>
          </a:p>
          <a:p>
            <a:pPr algn="just" rtl="1" eaLnBrk="1" fontAlgn="auto" hangingPunct="1">
              <a:defRPr/>
            </a:pPr>
            <a:r>
              <a:rPr lang="ar-SA" sz="3000" b="1" dirty="0" smtClean="0">
                <a:solidFill>
                  <a:schemeClr val="tx1">
                    <a:lumMod val="95000"/>
                    <a:lumOff val="5000"/>
                  </a:schemeClr>
                </a:solidFill>
              </a:rPr>
              <a:t>الأجهزة المستخدمة  في تطبيقات الواقع الافتراضي</a:t>
            </a:r>
            <a:r>
              <a:rPr lang="ar-EG" sz="3000" b="1" dirty="0" smtClean="0">
                <a:solidFill>
                  <a:schemeClr val="tx1">
                    <a:lumMod val="95000"/>
                    <a:lumOff val="5000"/>
                  </a:schemeClr>
                </a:solidFill>
              </a:rPr>
              <a:t>.</a:t>
            </a:r>
          </a:p>
          <a:p>
            <a:pPr algn="just" rtl="1" eaLnBrk="1" fontAlgn="auto" hangingPunct="1">
              <a:defRPr/>
            </a:pPr>
            <a:r>
              <a:rPr lang="ar-SA" sz="3000" b="1" dirty="0" smtClean="0">
                <a:solidFill>
                  <a:schemeClr val="tx1">
                    <a:lumMod val="95000"/>
                    <a:lumOff val="5000"/>
                  </a:schemeClr>
                </a:solidFill>
              </a:rPr>
              <a:t>دواعي التعليم الافتراضي </a:t>
            </a:r>
            <a:r>
              <a:rPr lang="ar-EG" sz="3000" b="1" dirty="0" smtClean="0">
                <a:solidFill>
                  <a:schemeClr val="tx1">
                    <a:lumMod val="95000"/>
                    <a:lumOff val="5000"/>
                  </a:schemeClr>
                </a:solidFill>
              </a:rPr>
              <a:t>- </a:t>
            </a:r>
            <a:r>
              <a:rPr lang="ar-SA" sz="3000" b="1" dirty="0" smtClean="0">
                <a:solidFill>
                  <a:schemeClr val="tx1">
                    <a:lumMod val="95000"/>
                    <a:lumOff val="5000"/>
                  </a:schemeClr>
                </a:solidFill>
              </a:rPr>
              <a:t>عوامل انتشار</a:t>
            </a:r>
            <a:r>
              <a:rPr lang="ar-EG" sz="3000" b="1" dirty="0" smtClean="0">
                <a:solidFill>
                  <a:schemeClr val="tx1">
                    <a:lumMod val="95000"/>
                    <a:lumOff val="5000"/>
                  </a:schemeClr>
                </a:solidFill>
              </a:rPr>
              <a:t> </a:t>
            </a:r>
            <a:r>
              <a:rPr lang="ar-SA" sz="3000" b="1" dirty="0" smtClean="0">
                <a:solidFill>
                  <a:schemeClr val="tx1">
                    <a:lumMod val="95000"/>
                    <a:lumOff val="5000"/>
                  </a:schemeClr>
                </a:solidFill>
              </a:rPr>
              <a:t>التعليم الافتراضي</a:t>
            </a:r>
            <a:r>
              <a:rPr lang="ar-EG" sz="3000" b="1" dirty="0" smtClean="0">
                <a:solidFill>
                  <a:schemeClr val="tx1">
                    <a:lumMod val="95000"/>
                    <a:lumOff val="5000"/>
                  </a:schemeClr>
                </a:solidFill>
              </a:rPr>
              <a:t>.</a:t>
            </a:r>
            <a:endParaRPr lang="en-US" sz="3000" b="1" dirty="0" smtClean="0">
              <a:solidFill>
                <a:schemeClr val="tx1">
                  <a:lumMod val="95000"/>
                  <a:lumOff val="5000"/>
                </a:schemeClr>
              </a:solidFill>
            </a:endParaRPr>
          </a:p>
          <a:p>
            <a:pPr algn="just" rtl="1" eaLnBrk="1" fontAlgn="auto" hangingPunct="1">
              <a:defRPr/>
            </a:pPr>
            <a:r>
              <a:rPr lang="ar-SA" sz="3000" b="1" dirty="0" smtClean="0">
                <a:solidFill>
                  <a:schemeClr val="tx1">
                    <a:lumMod val="95000"/>
                    <a:lumOff val="5000"/>
                  </a:schemeClr>
                </a:solidFill>
              </a:rPr>
              <a:t>مميزات التعليم الافتراضي</a:t>
            </a:r>
            <a:r>
              <a:rPr lang="ar-EG" sz="3000" b="1" dirty="0" smtClean="0">
                <a:solidFill>
                  <a:schemeClr val="tx1">
                    <a:lumMod val="95000"/>
                    <a:lumOff val="5000"/>
                  </a:schemeClr>
                </a:solidFill>
              </a:rPr>
              <a:t>.</a:t>
            </a:r>
            <a:endParaRPr lang="en-US" sz="3000" b="1" dirty="0" smtClean="0">
              <a:solidFill>
                <a:schemeClr val="tx1">
                  <a:lumMod val="95000"/>
                  <a:lumOff val="5000"/>
                </a:schemeClr>
              </a:solidFill>
            </a:endParaRPr>
          </a:p>
          <a:p>
            <a:pPr algn="just" rtl="1" eaLnBrk="1" fontAlgn="auto" hangingPunct="1">
              <a:defRPr/>
            </a:pPr>
            <a:r>
              <a:rPr lang="ar-SA" sz="3000" b="1" dirty="0" smtClean="0">
                <a:solidFill>
                  <a:schemeClr val="tx1">
                    <a:lumMod val="95000"/>
                    <a:lumOff val="5000"/>
                  </a:schemeClr>
                </a:solidFill>
              </a:rPr>
              <a:t>تطبيقات التعليم الافتراضي في التعليم</a:t>
            </a:r>
            <a:r>
              <a:rPr lang="ar-EG" sz="3000" b="1" dirty="0" smtClean="0">
                <a:solidFill>
                  <a:schemeClr val="tx1">
                    <a:lumMod val="95000"/>
                    <a:lumOff val="5000"/>
                  </a:schemeClr>
                </a:solidFill>
              </a:rPr>
              <a:t>.</a:t>
            </a:r>
            <a:endParaRPr lang="en-US" sz="3000" b="1" dirty="0" smtClean="0">
              <a:solidFill>
                <a:schemeClr val="tx1">
                  <a:lumMod val="95000"/>
                  <a:lumOff val="5000"/>
                </a:schemeClr>
              </a:solidFill>
            </a:endParaRPr>
          </a:p>
          <a:p>
            <a:pPr algn="just" rtl="1" eaLnBrk="1" fontAlgn="auto" hangingPunct="1">
              <a:defRPr/>
            </a:pPr>
            <a:r>
              <a:rPr lang="ar-SA" sz="3000" b="1" dirty="0" smtClean="0">
                <a:solidFill>
                  <a:schemeClr val="tx1">
                    <a:lumMod val="95000"/>
                    <a:lumOff val="5000"/>
                  </a:schemeClr>
                </a:solidFill>
              </a:rPr>
              <a:t>أساليب تقديم الدروس في التعليم الافتراضي</a:t>
            </a:r>
            <a:r>
              <a:rPr lang="ar-EG" sz="3000" b="1" dirty="0" smtClean="0">
                <a:solidFill>
                  <a:schemeClr val="tx1">
                    <a:lumMod val="95000"/>
                    <a:lumOff val="5000"/>
                  </a:schemeClr>
                </a:solidFill>
              </a:rPr>
              <a:t>.</a:t>
            </a:r>
            <a:endParaRPr lang="en-US" sz="3000" dirty="0" smtClean="0">
              <a:solidFill>
                <a:schemeClr val="tx1">
                  <a:lumMod val="95000"/>
                  <a:lumOff val="5000"/>
                </a:schemeClr>
              </a:solidFill>
            </a:endParaRPr>
          </a:p>
          <a:p>
            <a:pPr rtl="1" eaLnBrk="1" fontAlgn="auto" hangingPunct="1">
              <a:buFont typeface="Arial" pitchFamily="34" charset="0"/>
              <a:buNone/>
              <a:defRPr/>
            </a:pPr>
            <a:endParaRPr lang="ar-SA" sz="3000" b="1" dirty="0" smtClean="0">
              <a:solidFill>
                <a:schemeClr val="tx1">
                  <a:lumMod val="95000"/>
                  <a:lumOff val="5000"/>
                </a:schemeClr>
              </a:solidFill>
            </a:endParaRPr>
          </a:p>
          <a:p>
            <a:pPr rtl="1" eaLnBrk="1" fontAlgn="auto" hangingPunct="1">
              <a:defRPr/>
            </a:pPr>
            <a:endParaRPr lang="ar-SA" sz="3000" dirty="0" smtClean="0">
              <a:solidFill>
                <a:schemeClr val="tx1">
                  <a:lumMod val="95000"/>
                  <a:lumOff val="5000"/>
                </a:schemeClr>
              </a:solidFill>
            </a:endParaRPr>
          </a:p>
          <a:p>
            <a:pPr rtl="1" eaLnBrk="1" fontAlgn="auto" hangingPunct="1">
              <a:defRPr/>
            </a:pPr>
            <a:endParaRPr lang="en-US" sz="3000" dirty="0">
              <a:solidFill>
                <a:schemeClr val="tx1">
                  <a:lumMod val="95000"/>
                  <a:lumOff val="5000"/>
                </a:schemeClr>
              </a:solidFill>
            </a:endParaRPr>
          </a:p>
        </p:txBody>
      </p:sp>
      <p:sp>
        <p:nvSpPr>
          <p:cNvPr id="15364" name="عنصر نائب لرقم الشريحة 4"/>
          <p:cNvSpPr>
            <a:spLocks noGrp="1"/>
          </p:cNvSpPr>
          <p:nvPr>
            <p:ph type="sldNum" sz="quarter" idx="10"/>
          </p:nvPr>
        </p:nvSpPr>
        <p:spPr bwMode="auto">
          <a:noFill/>
          <a:ln>
            <a:miter lim="800000"/>
            <a:headEnd/>
            <a:tailEnd/>
          </a:ln>
        </p:spPr>
        <p:txBody>
          <a:bodyPr/>
          <a:lstStyle/>
          <a:p>
            <a:fld id="{42F4240C-B39F-4290-B5BB-E3014250B859}" type="slidenum">
              <a:rPr lang="ar-SA" smtClean="0">
                <a:cs typeface="Arial" pitchFamily="34" charset="0"/>
              </a:rPr>
              <a:pPr/>
              <a:t>423</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152400"/>
            <a:ext cx="6465888" cy="1143000"/>
          </a:xfrm>
        </p:spPr>
        <p:txBody>
          <a:bodyPr/>
          <a:lstStyle/>
          <a:p>
            <a:pPr algn="just" rtl="1" eaLnBrk="1" fontAlgn="auto" hangingPunct="1">
              <a:spcAft>
                <a:spcPts val="0"/>
              </a:spcAft>
              <a:defRPr/>
            </a:pPr>
            <a:r>
              <a:rPr lang="ar-EG" b="1" dirty="0" smtClean="0">
                <a:solidFill>
                  <a:schemeClr val="tx1">
                    <a:lumMod val="95000"/>
                    <a:lumOff val="5000"/>
                  </a:schemeClr>
                </a:solidFill>
              </a:rPr>
              <a:t>مقدمه:</a:t>
            </a:r>
            <a:endParaRPr lang="en-US" b="1" dirty="0" smtClean="0">
              <a:solidFill>
                <a:schemeClr val="tx1">
                  <a:lumMod val="95000"/>
                  <a:lumOff val="5000"/>
                </a:schemeClr>
              </a:solidFill>
            </a:endParaRPr>
          </a:p>
        </p:txBody>
      </p:sp>
      <p:sp>
        <p:nvSpPr>
          <p:cNvPr id="3" name="Content Placeholder 2"/>
          <p:cNvSpPr>
            <a:spLocks noGrp="1"/>
          </p:cNvSpPr>
          <p:nvPr>
            <p:ph sz="quarter" idx="4294967295"/>
          </p:nvPr>
        </p:nvSpPr>
        <p:spPr>
          <a:xfrm>
            <a:off x="457200" y="2133600"/>
            <a:ext cx="9126538" cy="3124200"/>
          </a:xfrm>
        </p:spPr>
        <p:txBody>
          <a:bodyPr>
            <a:noAutofit/>
          </a:bodyPr>
          <a:lstStyle/>
          <a:p>
            <a:pPr algn="just" rtl="1" eaLnBrk="1" fontAlgn="auto" hangingPunct="1">
              <a:defRPr/>
            </a:pPr>
            <a:r>
              <a:rPr lang="ar-SA" sz="3600" dirty="0" smtClean="0"/>
              <a:t>كلمة </a:t>
            </a:r>
            <a:r>
              <a:rPr lang="ar-SA" sz="3600" dirty="0" smtClean="0">
                <a:solidFill>
                  <a:schemeClr val="tx1">
                    <a:lumMod val="95000"/>
                    <a:lumOff val="5000"/>
                  </a:schemeClr>
                </a:solidFill>
              </a:rPr>
              <a:t>"افتراضي" </a:t>
            </a:r>
            <a:r>
              <a:rPr lang="ar-SA" sz="3600" dirty="0" smtClean="0"/>
              <a:t>هي ترجمة للمصطلح الأجنبي  </a:t>
            </a:r>
            <a:r>
              <a:rPr lang="en-US" sz="3600" dirty="0" smtClean="0">
                <a:solidFill>
                  <a:schemeClr val="tx1">
                    <a:lumMod val="95000"/>
                    <a:lumOff val="5000"/>
                  </a:schemeClr>
                </a:solidFill>
              </a:rPr>
              <a:t>"Virtual"</a:t>
            </a:r>
            <a:r>
              <a:rPr lang="ar-SA" sz="3600" dirty="0" smtClean="0"/>
              <a:t>، وتعني أن المؤسسة التعليمية بما فيها من محتوى وصفوف ومكتبات وأساتذة وطلاب وتجمعات...الخ جميعهم يشكلون قيمة حقيقية موجودة فعلاً لكن التواصل بينهم يكون من خلال شبكة الإنترنت</a:t>
            </a:r>
            <a:endParaRPr lang="en-US" sz="3600" dirty="0"/>
          </a:p>
        </p:txBody>
      </p:sp>
      <p:sp>
        <p:nvSpPr>
          <p:cNvPr id="16388" name="عنصر نائب لرقم الشريحة 4"/>
          <p:cNvSpPr>
            <a:spLocks noGrp="1"/>
          </p:cNvSpPr>
          <p:nvPr>
            <p:ph type="sldNum" sz="quarter" idx="10"/>
          </p:nvPr>
        </p:nvSpPr>
        <p:spPr bwMode="auto">
          <a:noFill/>
          <a:ln>
            <a:miter lim="800000"/>
            <a:headEnd/>
            <a:tailEnd/>
          </a:ln>
        </p:spPr>
        <p:txBody>
          <a:bodyPr/>
          <a:lstStyle/>
          <a:p>
            <a:fld id="{CC2F45BA-31DD-4BFA-AC01-655921B1CA16}" type="slidenum">
              <a:rPr lang="ar-SA" smtClean="0">
                <a:cs typeface="Arial" pitchFamily="34" charset="0"/>
              </a:rPr>
              <a:pPr/>
              <a:t>424</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209088" cy="1143000"/>
          </a:xfrm>
        </p:spPr>
        <p:txBody>
          <a:bodyPr/>
          <a:lstStyle/>
          <a:p>
            <a:pPr algn="just" rtl="1" eaLnBrk="1" fontAlgn="auto" hangingPunct="1">
              <a:spcAft>
                <a:spcPts val="0"/>
              </a:spcAft>
              <a:defRPr/>
            </a:pPr>
            <a:r>
              <a:rPr lang="ar-EG" b="1" dirty="0" smtClean="0">
                <a:solidFill>
                  <a:schemeClr val="tx1">
                    <a:lumMod val="95000"/>
                    <a:lumOff val="5000"/>
                  </a:schemeClr>
                </a:solidFill>
              </a:rPr>
              <a:t>تعريف التعليم الافتراضي </a:t>
            </a:r>
            <a:r>
              <a:rPr lang="en-US" sz="4000" b="1" dirty="0" smtClean="0">
                <a:solidFill>
                  <a:schemeClr val="tx1">
                    <a:lumMod val="95000"/>
                    <a:lumOff val="5000"/>
                  </a:schemeClr>
                </a:solidFill>
              </a:rPr>
              <a:t>Virtual learning</a:t>
            </a:r>
            <a:r>
              <a:rPr lang="ar-EG" b="1" dirty="0" smtClean="0">
                <a:solidFill>
                  <a:schemeClr val="tx1">
                    <a:lumMod val="95000"/>
                    <a:lumOff val="5000"/>
                  </a:schemeClr>
                </a:solidFill>
              </a:rPr>
              <a:t>:</a:t>
            </a:r>
            <a:endParaRPr lang="en-US" b="1" dirty="0" smtClean="0">
              <a:solidFill>
                <a:schemeClr val="tx1">
                  <a:lumMod val="95000"/>
                  <a:lumOff val="5000"/>
                </a:schemeClr>
              </a:solidFill>
            </a:endParaRPr>
          </a:p>
        </p:txBody>
      </p:sp>
      <p:sp>
        <p:nvSpPr>
          <p:cNvPr id="3" name="Content Placeholder 2"/>
          <p:cNvSpPr>
            <a:spLocks noGrp="1"/>
          </p:cNvSpPr>
          <p:nvPr>
            <p:ph sz="quarter" idx="4294967295"/>
          </p:nvPr>
        </p:nvSpPr>
        <p:spPr>
          <a:xfrm>
            <a:off x="381000" y="1676400"/>
            <a:ext cx="9126538" cy="4191000"/>
          </a:xfrm>
        </p:spPr>
        <p:txBody>
          <a:bodyPr/>
          <a:lstStyle/>
          <a:p>
            <a:pPr algn="just" rtl="1" eaLnBrk="1" hangingPunct="1"/>
            <a:r>
              <a:rPr lang="ar-SA" sz="2800" smtClean="0">
                <a:solidFill>
                  <a:srgbClr val="00B0F0"/>
                </a:solidFill>
                <a:cs typeface="Arial" pitchFamily="34" charset="0"/>
              </a:rPr>
              <a:t>التعليم الافتراضي</a:t>
            </a:r>
            <a:r>
              <a:rPr lang="ar-EG" sz="2800" smtClean="0">
                <a:solidFill>
                  <a:srgbClr val="00B0F0"/>
                </a:solidFill>
                <a:cs typeface="Arial" pitchFamily="34" charset="0"/>
              </a:rPr>
              <a:t>:</a:t>
            </a:r>
            <a:r>
              <a:rPr lang="ar-SA" sz="2800" smtClean="0">
                <a:solidFill>
                  <a:srgbClr val="00B0F0"/>
                </a:solidFill>
                <a:cs typeface="Arial" pitchFamily="34" charset="0"/>
              </a:rPr>
              <a:t> </a:t>
            </a:r>
            <a:r>
              <a:rPr lang="ar-SA" sz="2800" smtClean="0">
                <a:cs typeface="Arial" pitchFamily="34" charset="0"/>
              </a:rPr>
              <a:t>هو طريقة للتواصل والحصول على المعلومات والتدريب عن طريق شبكة الإنترنت</a:t>
            </a:r>
            <a:r>
              <a:rPr lang="ar-EG" sz="2800" smtClean="0">
                <a:cs typeface="Arial" pitchFamily="34" charset="0"/>
              </a:rPr>
              <a:t>.</a:t>
            </a:r>
          </a:p>
          <a:p>
            <a:pPr algn="just" rtl="1" eaLnBrk="1" hangingPunct="1"/>
            <a:r>
              <a:rPr lang="ar-JO" sz="2800" smtClean="0">
                <a:cs typeface="Arial" pitchFamily="34" charset="0"/>
              </a:rPr>
              <a:t>تزويد الفرد المستخدم لشبكة الإنترنت بما يحتاجه من معارف في مختلف المواد باستخدام الوسائط المتعددة، الكتب الإلكترونية، مجموعات الدردشة والنقاش</a:t>
            </a:r>
            <a:r>
              <a:rPr lang="en-US" sz="2800" smtClean="0">
                <a:cs typeface="Arial" pitchFamily="34" charset="0"/>
              </a:rPr>
              <a:t>... </a:t>
            </a:r>
            <a:r>
              <a:rPr lang="ar-JO" sz="2800" smtClean="0">
                <a:cs typeface="Arial" pitchFamily="34" charset="0"/>
              </a:rPr>
              <a:t>الخ</a:t>
            </a:r>
            <a:r>
              <a:rPr lang="en-US" sz="2800" smtClean="0">
                <a:cs typeface="Arial" pitchFamily="34" charset="0"/>
              </a:rPr>
              <a:t>.</a:t>
            </a:r>
          </a:p>
          <a:p>
            <a:pPr algn="just" rtl="1" eaLnBrk="1" hangingPunct="1"/>
            <a:r>
              <a:rPr lang="ar-SA" sz="2800" smtClean="0">
                <a:cs typeface="Arial" pitchFamily="34" charset="0"/>
              </a:rPr>
              <a:t>طريقة تمكن الفرد من تجسيد البيانات البالغة التعقيد في بيئة الحاسب الآلي بصورة محسوسة والتعامل معها بشكل تفاعلي ليقوم الحاسب الآلي بتوليد الصور والأصوات</a:t>
            </a:r>
            <a:r>
              <a:rPr lang="ar-EG" sz="2800" smtClean="0">
                <a:cs typeface="Arial" pitchFamily="34" charset="0"/>
              </a:rPr>
              <a:t> ... </a:t>
            </a:r>
            <a:r>
              <a:rPr lang="ar-SA" sz="2800" smtClean="0">
                <a:cs typeface="Arial" pitchFamily="34" charset="0"/>
              </a:rPr>
              <a:t>التي تشكل بمجموعها عالماً افتراضياً لا وجود له على أرض الواقع</a:t>
            </a:r>
            <a:r>
              <a:rPr lang="ar-EG" sz="2800" smtClean="0">
                <a:cs typeface="Arial" pitchFamily="34" charset="0"/>
              </a:rPr>
              <a:t>.</a:t>
            </a:r>
            <a:endParaRPr lang="en-US" sz="2800" smtClean="0">
              <a:cs typeface="Arial" pitchFamily="34" charset="0"/>
            </a:endParaRPr>
          </a:p>
          <a:p>
            <a:pPr algn="just" rtl="1" eaLnBrk="1" hangingPunct="1"/>
            <a:endParaRPr lang="en-US" sz="2800" smtClean="0">
              <a:cs typeface="Arial" pitchFamily="34" charset="0"/>
            </a:endParaRPr>
          </a:p>
        </p:txBody>
      </p:sp>
      <p:sp>
        <p:nvSpPr>
          <p:cNvPr id="17412" name="عنصر نائب لرقم الشريحة 4"/>
          <p:cNvSpPr>
            <a:spLocks noGrp="1"/>
          </p:cNvSpPr>
          <p:nvPr>
            <p:ph type="sldNum" sz="quarter" idx="10"/>
          </p:nvPr>
        </p:nvSpPr>
        <p:spPr bwMode="auto">
          <a:noFill/>
          <a:ln>
            <a:miter lim="800000"/>
            <a:headEnd/>
            <a:tailEnd/>
          </a:ln>
        </p:spPr>
        <p:txBody>
          <a:bodyPr/>
          <a:lstStyle/>
          <a:p>
            <a:fld id="{9D928B76-6CEE-4BD3-9B0D-C3C44C7CEDBD}" type="slidenum">
              <a:rPr lang="ar-SA" smtClean="0">
                <a:cs typeface="Arial" pitchFamily="34" charset="0"/>
              </a:rPr>
              <a:pPr/>
              <a:t>425</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496300" cy="762000"/>
          </a:xfrm>
        </p:spPr>
        <p:txBody>
          <a:bodyPr/>
          <a:lstStyle/>
          <a:p>
            <a:pPr algn="just" rtl="1" eaLnBrk="1" fontAlgn="auto" hangingPunct="1">
              <a:spcAft>
                <a:spcPts val="0"/>
              </a:spcAft>
              <a:defRPr/>
            </a:pPr>
            <a:r>
              <a:rPr lang="ar-SA" b="1" dirty="0" smtClean="0">
                <a:solidFill>
                  <a:schemeClr val="tx1">
                    <a:lumMod val="95000"/>
                    <a:lumOff val="5000"/>
                  </a:schemeClr>
                </a:solidFill>
              </a:rPr>
              <a:t>مبدأ التعليم الافتراضي:</a:t>
            </a:r>
            <a:endParaRPr lang="en-US" b="1" dirty="0">
              <a:solidFill>
                <a:schemeClr val="tx1">
                  <a:lumMod val="95000"/>
                  <a:lumOff val="5000"/>
                </a:schemeClr>
              </a:solidFill>
            </a:endParaRPr>
          </a:p>
        </p:txBody>
      </p:sp>
      <p:sp>
        <p:nvSpPr>
          <p:cNvPr id="3" name="Content Placeholder 2"/>
          <p:cNvSpPr>
            <a:spLocks noGrp="1"/>
          </p:cNvSpPr>
          <p:nvPr>
            <p:ph sz="quarter" idx="4294967295"/>
          </p:nvPr>
        </p:nvSpPr>
        <p:spPr>
          <a:xfrm>
            <a:off x="309563" y="1624013"/>
            <a:ext cx="9364662" cy="4700587"/>
          </a:xfrm>
        </p:spPr>
        <p:txBody>
          <a:bodyPr/>
          <a:lstStyle/>
          <a:p>
            <a:pPr algn="just" rtl="1" eaLnBrk="1" hangingPunct="1"/>
            <a:r>
              <a:rPr lang="ar-EG" smtClean="0">
                <a:cs typeface="Arial" pitchFamily="34" charset="0"/>
              </a:rPr>
              <a:t>إ</a:t>
            </a:r>
            <a:r>
              <a:rPr lang="ar-SA" smtClean="0">
                <a:cs typeface="Arial" pitchFamily="34" charset="0"/>
              </a:rPr>
              <a:t>ن </a:t>
            </a:r>
            <a:r>
              <a:rPr lang="ar-EG" smtClean="0">
                <a:cs typeface="Arial" pitchFamily="34" charset="0"/>
              </a:rPr>
              <a:t>ال</a:t>
            </a:r>
            <a:r>
              <a:rPr lang="ar-SA" smtClean="0">
                <a:cs typeface="Arial" pitchFamily="34" charset="0"/>
              </a:rPr>
              <a:t>انتساب إلى إحدى الجامعات الافتراضية </a:t>
            </a:r>
            <a:r>
              <a:rPr lang="ar-EG" smtClean="0">
                <a:cs typeface="Arial" pitchFamily="34" charset="0"/>
              </a:rPr>
              <a:t>يجعلك</a:t>
            </a:r>
            <a:r>
              <a:rPr lang="ar-SA" smtClean="0">
                <a:cs typeface="Arial" pitchFamily="34" charset="0"/>
              </a:rPr>
              <a:t> طالباً في صف افتراضي </a:t>
            </a:r>
            <a:r>
              <a:rPr lang="en-US" smtClean="0">
                <a:cs typeface="Arial" pitchFamily="34" charset="0"/>
              </a:rPr>
              <a:t>Virtual Class </a:t>
            </a:r>
            <a:r>
              <a:rPr lang="ar-SA" smtClean="0">
                <a:cs typeface="Arial" pitchFamily="34" charset="0"/>
              </a:rPr>
              <a:t>، </a:t>
            </a:r>
            <a:r>
              <a:rPr lang="ar-EG" smtClean="0">
                <a:cs typeface="Arial" pitchFamily="34" charset="0"/>
              </a:rPr>
              <a:t>به مجموعة</a:t>
            </a:r>
            <a:r>
              <a:rPr lang="ar-SA" smtClean="0">
                <a:cs typeface="Arial" pitchFamily="34" charset="0"/>
              </a:rPr>
              <a:t> من الطلاب يدرسون نفس اختصاصك</a:t>
            </a:r>
            <a:r>
              <a:rPr lang="ar-EG" smtClean="0">
                <a:cs typeface="Arial" pitchFamily="34" charset="0"/>
              </a:rPr>
              <a:t>،</a:t>
            </a:r>
            <a:r>
              <a:rPr lang="ar-SA" smtClean="0">
                <a:cs typeface="Arial" pitchFamily="34" charset="0"/>
              </a:rPr>
              <a:t> وسيكون لديك برنامج محاضرات عليك حضورها بشكل مباشر على الانترنت </a:t>
            </a:r>
            <a:r>
              <a:rPr lang="en-US" smtClean="0">
                <a:cs typeface="Arial" pitchFamily="34" charset="0"/>
              </a:rPr>
              <a:t>Online </a:t>
            </a:r>
            <a:r>
              <a:rPr lang="ar-SA" smtClean="0">
                <a:cs typeface="Arial" pitchFamily="34" charset="0"/>
              </a:rPr>
              <a:t>، وإن تخلفك عن حضور بعض الحاضرات سيؤثر على درجاتك, وستدور بينك وبين أستاذ المادة نقاشات ومحاضرات مرئية أو مسموعة أو مكتوبة، ويمكن أن تسأل أي سؤال، وسيجيبك الأستاذ أو الطلاب، وسيكون عليك إرسال واجباتك اليومية إلى الأستاذ وبمواعيد محددة</a:t>
            </a:r>
            <a:r>
              <a:rPr lang="ar-EG" smtClean="0">
                <a:cs typeface="Arial" pitchFamily="34" charset="0"/>
              </a:rPr>
              <a:t>.</a:t>
            </a:r>
            <a:endParaRPr lang="en-US" smtClean="0">
              <a:cs typeface="Arial" pitchFamily="34" charset="0"/>
            </a:endParaRPr>
          </a:p>
        </p:txBody>
      </p:sp>
      <p:sp>
        <p:nvSpPr>
          <p:cNvPr id="18436" name="عنصر نائب لرقم الشريحة 4"/>
          <p:cNvSpPr>
            <a:spLocks noGrp="1"/>
          </p:cNvSpPr>
          <p:nvPr>
            <p:ph type="sldNum" sz="quarter" idx="10"/>
          </p:nvPr>
        </p:nvSpPr>
        <p:spPr bwMode="auto">
          <a:noFill/>
          <a:ln>
            <a:miter lim="800000"/>
            <a:headEnd/>
            <a:tailEnd/>
          </a:ln>
        </p:spPr>
        <p:txBody>
          <a:bodyPr/>
          <a:lstStyle/>
          <a:p>
            <a:fld id="{5719512C-3B38-4F7A-98C3-18A4BDE37619}" type="slidenum">
              <a:rPr lang="ar-SA" smtClean="0">
                <a:cs typeface="Arial" pitchFamily="34" charset="0"/>
              </a:rPr>
              <a:pPr/>
              <a:t>426</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8648700" cy="762000"/>
          </a:xfrm>
        </p:spPr>
        <p:txBody>
          <a:bodyPr/>
          <a:lstStyle/>
          <a:p>
            <a:pPr algn="just" rtl="1" eaLnBrk="1" fontAlgn="auto" hangingPunct="1">
              <a:spcAft>
                <a:spcPts val="0"/>
              </a:spcAft>
              <a:defRPr/>
            </a:pPr>
            <a:r>
              <a:rPr lang="ar-EG" b="1" dirty="0" smtClean="0">
                <a:solidFill>
                  <a:schemeClr val="tx1">
                    <a:lumMod val="95000"/>
                    <a:lumOff val="5000"/>
                  </a:schemeClr>
                </a:solidFill>
              </a:rPr>
              <a:t>الغرض من  التعليم الافتراضي</a:t>
            </a:r>
            <a:r>
              <a:rPr lang="ar-SA" b="1" dirty="0" smtClean="0">
                <a:solidFill>
                  <a:schemeClr val="tx1">
                    <a:lumMod val="95000"/>
                    <a:lumOff val="5000"/>
                  </a:schemeClr>
                </a:solidFill>
              </a:rPr>
              <a:t>:</a:t>
            </a:r>
            <a:endParaRPr lang="en-US" sz="2400" b="1" dirty="0">
              <a:solidFill>
                <a:schemeClr val="tx1">
                  <a:lumMod val="95000"/>
                  <a:lumOff val="5000"/>
                </a:schemeClr>
              </a:solidFill>
            </a:endParaRPr>
          </a:p>
        </p:txBody>
      </p:sp>
      <p:sp>
        <p:nvSpPr>
          <p:cNvPr id="3" name="Content Placeholder 2"/>
          <p:cNvSpPr>
            <a:spLocks noGrp="1"/>
          </p:cNvSpPr>
          <p:nvPr>
            <p:ph sz="quarter" idx="4294967295"/>
          </p:nvPr>
        </p:nvSpPr>
        <p:spPr>
          <a:xfrm>
            <a:off x="231775" y="1828800"/>
            <a:ext cx="9364663" cy="3124200"/>
          </a:xfrm>
        </p:spPr>
        <p:txBody>
          <a:bodyPr/>
          <a:lstStyle/>
          <a:p>
            <a:pPr algn="just" rtl="1" eaLnBrk="1" hangingPunct="1"/>
            <a:r>
              <a:rPr lang="ar-SA" sz="3600" smtClean="0">
                <a:cs typeface="Arial" pitchFamily="34" charset="0"/>
              </a:rPr>
              <a:t>زيادة فرص التعليم للجميع والحصول على مؤهلات ودرجات علمية دون الذهاب إلى الجامعات</a:t>
            </a:r>
            <a:r>
              <a:rPr lang="ar-EG" sz="3600" smtClean="0">
                <a:cs typeface="Arial" pitchFamily="34" charset="0"/>
              </a:rPr>
              <a:t>.</a:t>
            </a:r>
          </a:p>
          <a:p>
            <a:pPr algn="just" rtl="1" eaLnBrk="1" hangingPunct="1"/>
            <a:r>
              <a:rPr lang="ar-SA" sz="3600" smtClean="0">
                <a:cs typeface="Arial" pitchFamily="34" charset="0"/>
              </a:rPr>
              <a:t>أثره الإيجابي في دعم النظام التعليمي ورفع كفاءته</a:t>
            </a:r>
            <a:r>
              <a:rPr lang="ar-EG" sz="3600" smtClean="0">
                <a:cs typeface="Arial" pitchFamily="34" charset="0"/>
              </a:rPr>
              <a:t>.</a:t>
            </a:r>
          </a:p>
          <a:p>
            <a:pPr algn="just" rtl="1" eaLnBrk="1" hangingPunct="1"/>
            <a:r>
              <a:rPr lang="ar-SA" sz="3600" smtClean="0">
                <a:cs typeface="Arial" pitchFamily="34" charset="0"/>
              </a:rPr>
              <a:t>تحقيق مبدأ التعليم المستمر</a:t>
            </a:r>
            <a:r>
              <a:rPr lang="ar-EG" sz="3600" smtClean="0">
                <a:cs typeface="Arial" pitchFamily="34" charset="0"/>
              </a:rPr>
              <a:t>.</a:t>
            </a:r>
          </a:p>
          <a:p>
            <a:pPr algn="just" rtl="1" eaLnBrk="1" hangingPunct="1"/>
            <a:r>
              <a:rPr lang="ar-SA" sz="3600" smtClean="0">
                <a:cs typeface="Arial" pitchFamily="34" charset="0"/>
              </a:rPr>
              <a:t>الوصول إلى مصادر المعرفة بسهولة.</a:t>
            </a:r>
            <a:endParaRPr lang="en-US" sz="3600" smtClean="0">
              <a:cs typeface="Arial" pitchFamily="34" charset="0"/>
            </a:endParaRPr>
          </a:p>
        </p:txBody>
      </p:sp>
      <p:sp>
        <p:nvSpPr>
          <p:cNvPr id="19460" name="عنصر نائب لرقم الشريحة 4"/>
          <p:cNvSpPr>
            <a:spLocks noGrp="1"/>
          </p:cNvSpPr>
          <p:nvPr>
            <p:ph type="sldNum" sz="quarter" idx="10"/>
          </p:nvPr>
        </p:nvSpPr>
        <p:spPr bwMode="auto">
          <a:noFill/>
          <a:ln>
            <a:miter lim="800000"/>
            <a:headEnd/>
            <a:tailEnd/>
          </a:ln>
        </p:spPr>
        <p:txBody>
          <a:bodyPr/>
          <a:lstStyle/>
          <a:p>
            <a:fld id="{B6A7E926-0A43-4156-9378-8117387A192F}" type="slidenum">
              <a:rPr lang="ar-SA" smtClean="0">
                <a:cs typeface="Arial" pitchFamily="34" charset="0"/>
              </a:rPr>
              <a:pPr/>
              <a:t>427</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04800"/>
            <a:ext cx="7962900" cy="762000"/>
          </a:xfrm>
        </p:spPr>
        <p:txBody>
          <a:bodyPr/>
          <a:lstStyle/>
          <a:p>
            <a:pPr algn="just" rtl="1" eaLnBrk="1" fontAlgn="auto" hangingPunct="1">
              <a:spcAft>
                <a:spcPts val="0"/>
              </a:spcAft>
              <a:defRPr/>
            </a:pPr>
            <a:r>
              <a:rPr lang="ar-SA" b="1" dirty="0" smtClean="0">
                <a:solidFill>
                  <a:schemeClr val="tx1">
                    <a:lumMod val="95000"/>
                    <a:lumOff val="5000"/>
                  </a:schemeClr>
                </a:solidFill>
              </a:rPr>
              <a:t>أهمية التعليم الافتراضي:</a:t>
            </a:r>
            <a:endParaRPr lang="en-US" b="1" dirty="0">
              <a:solidFill>
                <a:schemeClr val="tx1">
                  <a:lumMod val="95000"/>
                  <a:lumOff val="5000"/>
                </a:schemeClr>
              </a:solidFill>
            </a:endParaRPr>
          </a:p>
        </p:txBody>
      </p:sp>
      <p:sp>
        <p:nvSpPr>
          <p:cNvPr id="3" name="Content Placeholder 2"/>
          <p:cNvSpPr>
            <a:spLocks noGrp="1"/>
          </p:cNvSpPr>
          <p:nvPr>
            <p:ph sz="quarter" idx="4294967295"/>
          </p:nvPr>
        </p:nvSpPr>
        <p:spPr>
          <a:xfrm>
            <a:off x="152400" y="1628775"/>
            <a:ext cx="9364663" cy="4619625"/>
          </a:xfrm>
        </p:spPr>
        <p:txBody>
          <a:bodyPr/>
          <a:lstStyle/>
          <a:p>
            <a:pPr marL="442913" indent="-442913" algn="just" rtl="1" eaLnBrk="1" hangingPunct="1">
              <a:buFont typeface="Calibri" pitchFamily="34" charset="0"/>
              <a:buAutoNum type="arabicPeriod"/>
            </a:pPr>
            <a:r>
              <a:rPr lang="ar-JO" smtClean="0">
                <a:cs typeface="Arial" pitchFamily="34" charset="0"/>
              </a:rPr>
              <a:t>ملائمة ومرونة جدولة أوقات الدراسة</a:t>
            </a:r>
            <a:r>
              <a:rPr lang="en-US" smtClean="0">
                <a:cs typeface="Arial" pitchFamily="34" charset="0"/>
              </a:rPr>
              <a:t>.</a:t>
            </a:r>
          </a:p>
          <a:p>
            <a:pPr marL="442913" indent="-442913" algn="just" rtl="1" eaLnBrk="1" hangingPunct="1">
              <a:buFont typeface="Calibri" pitchFamily="34" charset="0"/>
              <a:buAutoNum type="arabicPeriod"/>
            </a:pPr>
            <a:r>
              <a:rPr lang="ar-JO" smtClean="0">
                <a:cs typeface="Arial" pitchFamily="34" charset="0"/>
              </a:rPr>
              <a:t>الحصول الفوري على أحدث التعديلات المدخلة على البرنامج</a:t>
            </a:r>
            <a:r>
              <a:rPr lang="en-US" smtClean="0">
                <a:cs typeface="Arial" pitchFamily="34" charset="0"/>
              </a:rPr>
              <a:t>.</a:t>
            </a:r>
          </a:p>
          <a:p>
            <a:pPr marL="442913" indent="-442913" algn="just" rtl="1" eaLnBrk="1" hangingPunct="1">
              <a:buFont typeface="Calibri" pitchFamily="34" charset="0"/>
              <a:buAutoNum type="arabicPeriod"/>
            </a:pPr>
            <a:r>
              <a:rPr lang="ar-JO" smtClean="0">
                <a:cs typeface="Arial" pitchFamily="34" charset="0"/>
              </a:rPr>
              <a:t>هو الحل الأمثل لتعليم الأفراد المتباعدين جغرافيا</a:t>
            </a:r>
            <a:r>
              <a:rPr lang="en-US" smtClean="0">
                <a:cs typeface="Arial" pitchFamily="34" charset="0"/>
              </a:rPr>
              <a:t>.</a:t>
            </a:r>
          </a:p>
          <a:p>
            <a:pPr marL="442913" indent="-442913" algn="just" rtl="1" eaLnBrk="1" hangingPunct="1">
              <a:buFont typeface="Calibri" pitchFamily="34" charset="0"/>
              <a:buAutoNum type="arabicPeriod"/>
            </a:pPr>
            <a:r>
              <a:rPr lang="ar-JO" smtClean="0">
                <a:cs typeface="Arial" pitchFamily="34" charset="0"/>
              </a:rPr>
              <a:t>تحقيقه لمبدأ التعليم المستمر للأفراد</a:t>
            </a:r>
            <a:r>
              <a:rPr lang="en-US" smtClean="0">
                <a:cs typeface="Arial" pitchFamily="34" charset="0"/>
              </a:rPr>
              <a:t>.</a:t>
            </a:r>
          </a:p>
          <a:p>
            <a:pPr marL="442913" indent="-442913" algn="just" rtl="1" eaLnBrk="1" hangingPunct="1">
              <a:buFont typeface="Calibri" pitchFamily="34" charset="0"/>
              <a:buAutoNum type="arabicPeriod"/>
            </a:pPr>
            <a:r>
              <a:rPr lang="ar-JO" smtClean="0">
                <a:cs typeface="Arial" pitchFamily="34" charset="0"/>
              </a:rPr>
              <a:t>تدني التكاليف وربح الوقت لعدم التنقل</a:t>
            </a:r>
            <a:r>
              <a:rPr lang="en-US" smtClean="0">
                <a:cs typeface="Arial" pitchFamily="34" charset="0"/>
              </a:rPr>
              <a:t>.</a:t>
            </a:r>
          </a:p>
          <a:p>
            <a:pPr marL="442913" indent="-442913" algn="just" rtl="1" eaLnBrk="1" hangingPunct="1">
              <a:buFont typeface="Calibri" pitchFamily="34" charset="0"/>
              <a:buAutoNum type="arabicPeriod"/>
            </a:pPr>
            <a:r>
              <a:rPr lang="ar-JO" smtClean="0">
                <a:cs typeface="Arial" pitchFamily="34" charset="0"/>
              </a:rPr>
              <a:t>تميزه بغنى وتنوع المواد التعليمية</a:t>
            </a:r>
            <a:r>
              <a:rPr lang="ar-EG" smtClean="0">
                <a:cs typeface="Arial" pitchFamily="34" charset="0"/>
              </a:rPr>
              <a:t>.</a:t>
            </a:r>
            <a:endParaRPr lang="en-US" smtClean="0">
              <a:cs typeface="Arial" pitchFamily="34" charset="0"/>
            </a:endParaRPr>
          </a:p>
        </p:txBody>
      </p:sp>
      <p:sp>
        <p:nvSpPr>
          <p:cNvPr id="20484" name="عنصر نائب لرقم الشريحة 4"/>
          <p:cNvSpPr>
            <a:spLocks noGrp="1"/>
          </p:cNvSpPr>
          <p:nvPr>
            <p:ph type="sldNum" sz="quarter" idx="10"/>
          </p:nvPr>
        </p:nvSpPr>
        <p:spPr bwMode="auto">
          <a:noFill/>
          <a:ln>
            <a:miter lim="800000"/>
            <a:headEnd/>
            <a:tailEnd/>
          </a:ln>
        </p:spPr>
        <p:txBody>
          <a:bodyPr/>
          <a:lstStyle/>
          <a:p>
            <a:fld id="{59DEE585-E10B-4214-8985-199C8D61D91C}" type="slidenum">
              <a:rPr lang="ar-SA" smtClean="0">
                <a:cs typeface="Arial" pitchFamily="34" charset="0"/>
              </a:rPr>
              <a:pPr/>
              <a:t>428</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313"/>
            <a:ext cx="9642475" cy="762000"/>
          </a:xfrm>
        </p:spPr>
        <p:txBody>
          <a:bodyPr/>
          <a:lstStyle/>
          <a:p>
            <a:pPr algn="just" rtl="1" eaLnBrk="1" fontAlgn="auto" hangingPunct="1">
              <a:spcAft>
                <a:spcPts val="0"/>
              </a:spcAft>
              <a:defRPr/>
            </a:pPr>
            <a:r>
              <a:rPr lang="ar-SA" b="1" dirty="0" smtClean="0">
                <a:solidFill>
                  <a:schemeClr val="tx1">
                    <a:lumMod val="95000"/>
                    <a:lumOff val="5000"/>
                  </a:schemeClr>
                </a:solidFill>
              </a:rPr>
              <a:t>أقسام التعليم الافتراضي:</a:t>
            </a:r>
            <a:endParaRPr lang="en-US" b="1" dirty="0">
              <a:solidFill>
                <a:schemeClr val="tx1">
                  <a:lumMod val="95000"/>
                  <a:lumOff val="5000"/>
                </a:schemeClr>
              </a:solidFill>
            </a:endParaRPr>
          </a:p>
        </p:txBody>
      </p:sp>
      <p:sp>
        <p:nvSpPr>
          <p:cNvPr id="3" name="Content Placeholder 2"/>
          <p:cNvSpPr>
            <a:spLocks noGrp="1"/>
          </p:cNvSpPr>
          <p:nvPr>
            <p:ph sz="quarter" idx="4294967295"/>
          </p:nvPr>
        </p:nvSpPr>
        <p:spPr>
          <a:xfrm>
            <a:off x="152400" y="1690688"/>
            <a:ext cx="9575800" cy="4252912"/>
          </a:xfrm>
        </p:spPr>
        <p:txBody>
          <a:bodyPr/>
          <a:lstStyle/>
          <a:p>
            <a:pPr algn="just" rtl="1" eaLnBrk="1" hangingPunct="1"/>
            <a:r>
              <a:rPr lang="ar-SA" sz="3600" smtClean="0">
                <a:cs typeface="Arial" pitchFamily="34" charset="0"/>
              </a:rPr>
              <a:t>أولاً: قسم التعليم:</a:t>
            </a:r>
            <a:endParaRPr lang="en-US" sz="3600" smtClean="0">
              <a:cs typeface="Arial" pitchFamily="34" charset="0"/>
            </a:endParaRPr>
          </a:p>
          <a:p>
            <a:pPr algn="just" rtl="1" eaLnBrk="1" hangingPunct="1"/>
            <a:r>
              <a:rPr lang="ar-SA" sz="3600" smtClean="0">
                <a:cs typeface="Arial" pitchFamily="34" charset="0"/>
              </a:rPr>
              <a:t> وهو ذو صبغة أكاديمية وموجه للطلاب الذين يسعون للحصول على شهادات رسمية معترف بها ، وتتولاه الجامعات والمعاهد.</a:t>
            </a:r>
            <a:endParaRPr lang="en-US" sz="3600" smtClean="0">
              <a:cs typeface="Arial" pitchFamily="34" charset="0"/>
            </a:endParaRPr>
          </a:p>
          <a:p>
            <a:pPr algn="just" rtl="1" eaLnBrk="1" hangingPunct="1"/>
            <a:r>
              <a:rPr lang="ar-SA" sz="3600" smtClean="0">
                <a:cs typeface="Arial" pitchFamily="34" charset="0"/>
              </a:rPr>
              <a:t>ثانياً: قسم التدريب:</a:t>
            </a:r>
            <a:endParaRPr lang="en-US" sz="3600" smtClean="0">
              <a:cs typeface="Arial" pitchFamily="34" charset="0"/>
            </a:endParaRPr>
          </a:p>
          <a:p>
            <a:pPr algn="just" rtl="1" eaLnBrk="1" hangingPunct="1"/>
            <a:r>
              <a:rPr lang="ar-SA" sz="3600" smtClean="0">
                <a:cs typeface="Arial" pitchFamily="34" charset="0"/>
              </a:rPr>
              <a:t>وهو موجه لموظفي الشركات والمؤسسات، ويريدون الحصول على تدريب مهني يؤهلهم للعمل فيها</a:t>
            </a:r>
            <a:r>
              <a:rPr lang="ar-EG" sz="3600" smtClean="0">
                <a:cs typeface="Arial" pitchFamily="34" charset="0"/>
              </a:rPr>
              <a:t>.</a:t>
            </a:r>
            <a:endParaRPr lang="en-US" sz="3600" smtClean="0">
              <a:cs typeface="Arial" pitchFamily="34" charset="0"/>
            </a:endParaRPr>
          </a:p>
        </p:txBody>
      </p:sp>
      <p:sp>
        <p:nvSpPr>
          <p:cNvPr id="21508" name="عنصر نائب لرقم الشريحة 4"/>
          <p:cNvSpPr>
            <a:spLocks noGrp="1"/>
          </p:cNvSpPr>
          <p:nvPr>
            <p:ph type="sldNum" sz="quarter" idx="10"/>
          </p:nvPr>
        </p:nvSpPr>
        <p:spPr bwMode="auto">
          <a:noFill/>
          <a:ln>
            <a:miter lim="800000"/>
            <a:headEnd/>
            <a:tailEnd/>
          </a:ln>
        </p:spPr>
        <p:txBody>
          <a:bodyPr/>
          <a:lstStyle/>
          <a:p>
            <a:fld id="{CB9EC46C-4346-4CF8-8D38-B871C2876D6B}" type="slidenum">
              <a:rPr lang="ar-SA" smtClean="0">
                <a:cs typeface="Arial" pitchFamily="34" charset="0"/>
              </a:rPr>
              <a:pPr/>
              <a:t>429</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04800"/>
            <a:ext cx="7467600" cy="762000"/>
          </a:xfrm>
        </p:spPr>
        <p:txBody>
          <a:bodyPr/>
          <a:lstStyle/>
          <a:p>
            <a:pPr algn="just" rtl="1" eaLnBrk="1" fontAlgn="auto" hangingPunct="1">
              <a:spcAft>
                <a:spcPts val="0"/>
              </a:spcAft>
              <a:defRPr/>
            </a:pPr>
            <a:r>
              <a:rPr lang="ar-SA" b="1" dirty="0" smtClean="0">
                <a:solidFill>
                  <a:schemeClr val="tx1">
                    <a:lumMod val="95000"/>
                    <a:lumOff val="5000"/>
                  </a:schemeClr>
                </a:solidFill>
              </a:rPr>
              <a:t>متطلبات التعليم الافتراضي:</a:t>
            </a:r>
            <a:endParaRPr lang="en-US" b="1" dirty="0" smtClean="0">
              <a:solidFill>
                <a:schemeClr val="tx1">
                  <a:lumMod val="95000"/>
                  <a:lumOff val="5000"/>
                </a:schemeClr>
              </a:solidFill>
            </a:endParaRPr>
          </a:p>
        </p:txBody>
      </p:sp>
      <p:sp>
        <p:nvSpPr>
          <p:cNvPr id="3" name="Content Placeholder 2"/>
          <p:cNvSpPr>
            <a:spLocks noGrp="1"/>
          </p:cNvSpPr>
          <p:nvPr>
            <p:ph sz="quarter" idx="4294967295"/>
          </p:nvPr>
        </p:nvSpPr>
        <p:spPr>
          <a:xfrm>
            <a:off x="152400" y="1524000"/>
            <a:ext cx="9575800" cy="4572000"/>
          </a:xfrm>
        </p:spPr>
        <p:txBody>
          <a:bodyPr/>
          <a:lstStyle/>
          <a:p>
            <a:pPr marL="530225" indent="-530225" algn="just" rtl="1" eaLnBrk="1" hangingPunct="1">
              <a:buFont typeface="Calibri" pitchFamily="34" charset="0"/>
              <a:buAutoNum type="arabicPeriod"/>
            </a:pPr>
            <a:r>
              <a:rPr lang="ar-JO" sz="3600" smtClean="0">
                <a:cs typeface="Arial" pitchFamily="34" charset="0"/>
              </a:rPr>
              <a:t>بنية تحتية شاملة تتمثل في وسائل اتصال سريعة وأجهزة ومعامل حديثة للحاسب الآلي.</a:t>
            </a:r>
            <a:endParaRPr lang="en-US" sz="3600" smtClean="0">
              <a:cs typeface="Arial" pitchFamily="34" charset="0"/>
            </a:endParaRPr>
          </a:p>
          <a:p>
            <a:pPr marL="530225" indent="-530225" algn="just" rtl="1" eaLnBrk="1" hangingPunct="1">
              <a:buFont typeface="Calibri" pitchFamily="34" charset="0"/>
              <a:buAutoNum type="arabicPeriod"/>
            </a:pPr>
            <a:r>
              <a:rPr lang="ar-JO" sz="3600" smtClean="0">
                <a:cs typeface="Arial" pitchFamily="34" charset="0"/>
              </a:rPr>
              <a:t>تأهيل وتدريب المدرسين على استخدامات التقنية.</a:t>
            </a:r>
            <a:endParaRPr lang="en-US" sz="3600" smtClean="0">
              <a:cs typeface="Arial" pitchFamily="34" charset="0"/>
            </a:endParaRPr>
          </a:p>
          <a:p>
            <a:pPr marL="530225" indent="-530225" algn="just" rtl="1" eaLnBrk="1" hangingPunct="1">
              <a:buFont typeface="Calibri" pitchFamily="34" charset="0"/>
              <a:buAutoNum type="arabicPeriod"/>
            </a:pPr>
            <a:r>
              <a:rPr lang="ar-JO" sz="3600" smtClean="0">
                <a:cs typeface="Arial" pitchFamily="34" charset="0"/>
              </a:rPr>
              <a:t>الاستثمار في بناء مناهج ومواد تعليمية إلكترونية.</a:t>
            </a:r>
            <a:endParaRPr lang="en-US" sz="3600" smtClean="0">
              <a:cs typeface="Arial" pitchFamily="34" charset="0"/>
            </a:endParaRPr>
          </a:p>
          <a:p>
            <a:pPr marL="530225" indent="-530225" algn="just" rtl="1" eaLnBrk="1" hangingPunct="1">
              <a:buFont typeface="Calibri" pitchFamily="34" charset="0"/>
              <a:buAutoNum type="arabicPeriod"/>
            </a:pPr>
            <a:r>
              <a:rPr lang="ar-JO" sz="3600" smtClean="0">
                <a:cs typeface="Arial" pitchFamily="34" charset="0"/>
              </a:rPr>
              <a:t>بناء أنظمة وتشريعات تساهم في دعم العملية التعليمية</a:t>
            </a:r>
            <a:r>
              <a:rPr lang="en-US" sz="3600" smtClean="0">
                <a:cs typeface="Arial" pitchFamily="34" charset="0"/>
              </a:rPr>
              <a:t>.</a:t>
            </a:r>
          </a:p>
          <a:p>
            <a:pPr marL="530225" indent="-530225" algn="just" rtl="1" eaLnBrk="1" hangingPunct="1">
              <a:buFont typeface="Calibri" pitchFamily="34" charset="0"/>
              <a:buAutoNum type="arabicPeriod"/>
            </a:pPr>
            <a:r>
              <a:rPr lang="ar-JO" sz="3600" smtClean="0">
                <a:cs typeface="Arial" pitchFamily="34" charset="0"/>
              </a:rPr>
              <a:t>بناء أنظمة معلومات قادرة على إدارة عملية التعليم بشكلها الجديد</a:t>
            </a:r>
            <a:r>
              <a:rPr lang="en-US" sz="3600" smtClean="0">
                <a:cs typeface="Arial" pitchFamily="34" charset="0"/>
              </a:rPr>
              <a:t>.</a:t>
            </a:r>
          </a:p>
        </p:txBody>
      </p:sp>
      <p:sp>
        <p:nvSpPr>
          <p:cNvPr id="22532" name="عنصر نائب لرقم الشريحة 4"/>
          <p:cNvSpPr>
            <a:spLocks noGrp="1"/>
          </p:cNvSpPr>
          <p:nvPr>
            <p:ph type="sldNum" sz="quarter" idx="10"/>
          </p:nvPr>
        </p:nvSpPr>
        <p:spPr bwMode="auto">
          <a:noFill/>
          <a:ln>
            <a:miter lim="800000"/>
            <a:headEnd/>
            <a:tailEnd/>
          </a:ln>
        </p:spPr>
        <p:txBody>
          <a:bodyPr/>
          <a:lstStyle/>
          <a:p>
            <a:fld id="{F02E5966-648F-4D92-A82A-47F00EA84D1D}" type="slidenum">
              <a:rPr lang="ar-SA" smtClean="0">
                <a:cs typeface="Arial" pitchFamily="34" charset="0"/>
              </a:rPr>
              <a:pPr/>
              <a:t>430</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8212138" cy="762000"/>
          </a:xfrm>
        </p:spPr>
        <p:txBody>
          <a:bodyPr/>
          <a:lstStyle/>
          <a:p>
            <a:pPr algn="just" rtl="1" eaLnBrk="1" fontAlgn="auto" hangingPunct="1">
              <a:spcAft>
                <a:spcPts val="0"/>
              </a:spcAft>
              <a:defRPr/>
            </a:pPr>
            <a:r>
              <a:rPr lang="ar-SA" b="1" dirty="0" smtClean="0">
                <a:solidFill>
                  <a:schemeClr val="tx1">
                    <a:lumMod val="95000"/>
                    <a:lumOff val="5000"/>
                  </a:schemeClr>
                </a:solidFill>
              </a:rPr>
              <a:t>الأجهزة المستخدمة  في الواقع الافتراضي:</a:t>
            </a:r>
            <a:endParaRPr lang="en-US" b="1" dirty="0" smtClean="0">
              <a:solidFill>
                <a:schemeClr val="tx1">
                  <a:lumMod val="95000"/>
                  <a:lumOff val="5000"/>
                </a:schemeClr>
              </a:solidFill>
            </a:endParaRPr>
          </a:p>
        </p:txBody>
      </p:sp>
      <p:sp>
        <p:nvSpPr>
          <p:cNvPr id="3" name="Content Placeholder 2"/>
          <p:cNvSpPr>
            <a:spLocks noGrp="1"/>
          </p:cNvSpPr>
          <p:nvPr>
            <p:ph sz="quarter" idx="4294967295"/>
          </p:nvPr>
        </p:nvSpPr>
        <p:spPr>
          <a:xfrm>
            <a:off x="1447800" y="1676400"/>
            <a:ext cx="7823200" cy="3124200"/>
          </a:xfrm>
        </p:spPr>
        <p:txBody>
          <a:bodyPr/>
          <a:lstStyle/>
          <a:p>
            <a:pPr marL="742950" indent="-742950" algn="just" rtl="1" eaLnBrk="1" hangingPunct="1">
              <a:buFont typeface="Calibri" pitchFamily="34" charset="0"/>
              <a:buAutoNum type="arabicPeriod"/>
            </a:pPr>
            <a:r>
              <a:rPr lang="ar-JO" sz="3600" smtClean="0">
                <a:cs typeface="Arial" pitchFamily="34" charset="0"/>
              </a:rPr>
              <a:t>نظام الحاسب الآلي.</a:t>
            </a:r>
            <a:endParaRPr lang="en-US" sz="3600" smtClean="0">
              <a:cs typeface="Arial" pitchFamily="34" charset="0"/>
            </a:endParaRPr>
          </a:p>
          <a:p>
            <a:pPr marL="742950" indent="-742950" algn="just" rtl="1" eaLnBrk="1" hangingPunct="1">
              <a:buFont typeface="Calibri" pitchFamily="34" charset="0"/>
              <a:buAutoNum type="arabicPeriod"/>
            </a:pPr>
            <a:r>
              <a:rPr lang="ar-JO" sz="3600" smtClean="0">
                <a:cs typeface="Arial" pitchFamily="34" charset="0"/>
              </a:rPr>
              <a:t>الأجهزة المستخدمة على الرأس .</a:t>
            </a:r>
            <a:endParaRPr lang="en-US" sz="3600" smtClean="0">
              <a:cs typeface="Arial" pitchFamily="34" charset="0"/>
            </a:endParaRPr>
          </a:p>
          <a:p>
            <a:pPr marL="742950" indent="-742950" algn="just" rtl="1" eaLnBrk="1" hangingPunct="1">
              <a:buFont typeface="Calibri" pitchFamily="34" charset="0"/>
              <a:buAutoNum type="arabicPeriod"/>
            </a:pPr>
            <a:r>
              <a:rPr lang="ar-JO" sz="3600" smtClean="0">
                <a:cs typeface="Arial" pitchFamily="34" charset="0"/>
              </a:rPr>
              <a:t>قفازات اللمس.</a:t>
            </a:r>
            <a:endParaRPr lang="en-US" sz="3600" smtClean="0">
              <a:cs typeface="Arial" pitchFamily="34" charset="0"/>
            </a:endParaRPr>
          </a:p>
          <a:p>
            <a:pPr marL="742950" indent="-742950" algn="just" rtl="1" eaLnBrk="1" hangingPunct="1">
              <a:buFont typeface="Calibri" pitchFamily="34" charset="0"/>
              <a:buAutoNum type="arabicPeriod"/>
            </a:pPr>
            <a:r>
              <a:rPr lang="ar-JO" sz="3600" smtClean="0">
                <a:cs typeface="Arial" pitchFamily="34" charset="0"/>
              </a:rPr>
              <a:t>أجهزة مساعدة</a:t>
            </a:r>
            <a:r>
              <a:rPr lang="ar-EG" sz="3600" smtClean="0">
                <a:cs typeface="Arial" pitchFamily="34" charset="0"/>
              </a:rPr>
              <a:t>.</a:t>
            </a:r>
            <a:endParaRPr lang="en-US" sz="3600" smtClean="0">
              <a:cs typeface="Arial" pitchFamily="34" charset="0"/>
            </a:endParaRPr>
          </a:p>
        </p:txBody>
      </p:sp>
      <p:sp>
        <p:nvSpPr>
          <p:cNvPr id="23556" name="عنصر نائب لرقم الشريحة 4"/>
          <p:cNvSpPr>
            <a:spLocks noGrp="1"/>
          </p:cNvSpPr>
          <p:nvPr>
            <p:ph type="sldNum" sz="quarter" idx="10"/>
          </p:nvPr>
        </p:nvSpPr>
        <p:spPr bwMode="auto">
          <a:noFill/>
          <a:ln>
            <a:miter lim="800000"/>
            <a:headEnd/>
            <a:tailEnd/>
          </a:ln>
        </p:spPr>
        <p:txBody>
          <a:bodyPr/>
          <a:lstStyle/>
          <a:p>
            <a:fld id="{AD6695F9-0E02-44EA-9A89-33B1C4E5427B}" type="slidenum">
              <a:rPr lang="ar-SA" smtClean="0">
                <a:cs typeface="Arial" pitchFamily="34" charset="0"/>
              </a:rPr>
              <a:pPr/>
              <a:t>431</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8347075" cy="762000"/>
          </a:xfrm>
        </p:spPr>
        <p:txBody>
          <a:bodyPr/>
          <a:lstStyle/>
          <a:p>
            <a:pPr algn="just" rtl="1" eaLnBrk="1" fontAlgn="auto" hangingPunct="1">
              <a:spcAft>
                <a:spcPts val="0"/>
              </a:spcAft>
              <a:defRPr/>
            </a:pPr>
            <a:r>
              <a:rPr lang="ar-SA" b="1" dirty="0" smtClean="0">
                <a:solidFill>
                  <a:schemeClr val="tx1">
                    <a:lumMod val="95000"/>
                    <a:lumOff val="5000"/>
                  </a:schemeClr>
                </a:solidFill>
              </a:rPr>
              <a:t>دواعي التعليم الافتراضي:</a:t>
            </a:r>
            <a:endParaRPr lang="en-US" b="1" dirty="0" smtClean="0">
              <a:solidFill>
                <a:schemeClr val="tx1">
                  <a:lumMod val="95000"/>
                  <a:lumOff val="5000"/>
                </a:schemeClr>
              </a:solidFill>
            </a:endParaRPr>
          </a:p>
        </p:txBody>
      </p:sp>
      <p:sp>
        <p:nvSpPr>
          <p:cNvPr id="3" name="Content Placeholder 2"/>
          <p:cNvSpPr>
            <a:spLocks noGrp="1"/>
          </p:cNvSpPr>
          <p:nvPr>
            <p:ph sz="quarter" idx="4294967295"/>
          </p:nvPr>
        </p:nvSpPr>
        <p:spPr>
          <a:xfrm>
            <a:off x="228600" y="1524000"/>
            <a:ext cx="9286875" cy="3124200"/>
          </a:xfrm>
        </p:spPr>
        <p:txBody>
          <a:bodyPr/>
          <a:lstStyle/>
          <a:p>
            <a:pPr marL="530225" indent="-530225" algn="just" rtl="1" eaLnBrk="1" hangingPunct="1">
              <a:buFont typeface="Calibri" pitchFamily="34" charset="0"/>
              <a:buAutoNum type="arabicPeriod"/>
            </a:pPr>
            <a:r>
              <a:rPr lang="ar-JO" sz="3600" smtClean="0">
                <a:cs typeface="Arial" pitchFamily="34" charset="0"/>
              </a:rPr>
              <a:t>ارتفاع مستوى الوعي بأهمية التعليم</a:t>
            </a:r>
            <a:r>
              <a:rPr lang="ar-EG" sz="3600" smtClean="0">
                <a:cs typeface="Arial" pitchFamily="34" charset="0"/>
              </a:rPr>
              <a:t>.</a:t>
            </a:r>
            <a:endParaRPr lang="en-US" sz="3600" smtClean="0">
              <a:cs typeface="Arial" pitchFamily="34" charset="0"/>
            </a:endParaRPr>
          </a:p>
          <a:p>
            <a:pPr marL="530225" indent="-530225" algn="just" rtl="1" eaLnBrk="1" hangingPunct="1">
              <a:buFont typeface="Calibri" pitchFamily="34" charset="0"/>
              <a:buAutoNum type="arabicPeriod"/>
            </a:pPr>
            <a:r>
              <a:rPr lang="ar-JO" sz="3600" smtClean="0">
                <a:cs typeface="Arial" pitchFamily="34" charset="0"/>
              </a:rPr>
              <a:t>الحاجة المستمرة إلى التعليم والتدريب في جميع المجالات.</a:t>
            </a:r>
            <a:endParaRPr lang="en-US" sz="3600" smtClean="0">
              <a:cs typeface="Arial" pitchFamily="34" charset="0"/>
            </a:endParaRPr>
          </a:p>
          <a:p>
            <a:pPr marL="530225" indent="-530225" algn="just" rtl="1" eaLnBrk="1" hangingPunct="1">
              <a:buFont typeface="Calibri" pitchFamily="34" charset="0"/>
              <a:buAutoNum type="arabicPeriod"/>
            </a:pPr>
            <a:r>
              <a:rPr lang="ar-JO" sz="3600" smtClean="0">
                <a:cs typeface="Arial" pitchFamily="34" charset="0"/>
              </a:rPr>
              <a:t>ارتفاع تكلفة الإنشاءات والمباني.</a:t>
            </a:r>
            <a:endParaRPr lang="en-US" sz="3600" smtClean="0">
              <a:cs typeface="Arial" pitchFamily="34" charset="0"/>
            </a:endParaRPr>
          </a:p>
          <a:p>
            <a:pPr marL="530225" indent="-530225" algn="just" rtl="1" eaLnBrk="1" hangingPunct="1">
              <a:buFont typeface="Calibri" pitchFamily="34" charset="0"/>
              <a:buAutoNum type="arabicPeriod"/>
            </a:pPr>
            <a:r>
              <a:rPr lang="ar-JO" sz="3600" smtClean="0">
                <a:cs typeface="Arial" pitchFamily="34" charset="0"/>
              </a:rPr>
              <a:t>عدم المقدرة على قبول كل من يرغب في الدراسة.</a:t>
            </a:r>
            <a:endParaRPr lang="en-US" sz="3600" smtClean="0">
              <a:cs typeface="Arial" pitchFamily="34" charset="0"/>
            </a:endParaRPr>
          </a:p>
          <a:p>
            <a:pPr marL="530225" indent="-530225" algn="just" rtl="1" eaLnBrk="1" hangingPunct="1">
              <a:buFont typeface="Calibri" pitchFamily="34" charset="0"/>
              <a:buAutoNum type="arabicPeriod"/>
            </a:pPr>
            <a:r>
              <a:rPr lang="ar-JO" sz="3600" smtClean="0">
                <a:cs typeface="Arial" pitchFamily="34" charset="0"/>
              </a:rPr>
              <a:t>ازدحام الفصول الدراسية.</a:t>
            </a:r>
            <a:endParaRPr lang="en-US" sz="3600" smtClean="0">
              <a:cs typeface="Arial" pitchFamily="34" charset="0"/>
            </a:endParaRPr>
          </a:p>
          <a:p>
            <a:pPr marL="530225" indent="-530225" algn="just" rtl="1" eaLnBrk="1" hangingPunct="1">
              <a:buFont typeface="Calibri" pitchFamily="34" charset="0"/>
              <a:buAutoNum type="arabicPeriod"/>
            </a:pPr>
            <a:r>
              <a:rPr lang="ar-SA" sz="3600" smtClean="0">
                <a:cs typeface="Arial" pitchFamily="34" charset="0"/>
              </a:rPr>
              <a:t>النقص النسبي في عدد المعلمين.</a:t>
            </a:r>
            <a:endParaRPr lang="en-US" sz="3600" smtClean="0">
              <a:cs typeface="Arial" pitchFamily="34" charset="0"/>
            </a:endParaRPr>
          </a:p>
        </p:txBody>
      </p:sp>
      <p:sp>
        <p:nvSpPr>
          <p:cNvPr id="24580" name="عنصر نائب لرقم الشريحة 4"/>
          <p:cNvSpPr>
            <a:spLocks noGrp="1"/>
          </p:cNvSpPr>
          <p:nvPr>
            <p:ph type="sldNum" sz="quarter" idx="10"/>
          </p:nvPr>
        </p:nvSpPr>
        <p:spPr bwMode="auto">
          <a:noFill/>
          <a:ln>
            <a:miter lim="800000"/>
            <a:headEnd/>
            <a:tailEnd/>
          </a:ln>
        </p:spPr>
        <p:txBody>
          <a:bodyPr/>
          <a:lstStyle/>
          <a:p>
            <a:fld id="{8D92D592-7EC5-4CB1-AE05-9DABE97AB946}" type="slidenum">
              <a:rPr lang="ar-SA" smtClean="0">
                <a:cs typeface="Arial" pitchFamily="34" charset="0"/>
              </a:rPr>
              <a:pPr/>
              <a:t>432</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688388" cy="762000"/>
          </a:xfrm>
        </p:spPr>
        <p:txBody>
          <a:bodyPr/>
          <a:lstStyle/>
          <a:p>
            <a:pPr algn="just" rtl="1" eaLnBrk="1" fontAlgn="auto" hangingPunct="1">
              <a:spcAft>
                <a:spcPts val="0"/>
              </a:spcAft>
              <a:defRPr/>
            </a:pPr>
            <a:r>
              <a:rPr lang="ar-SA" b="1" dirty="0" smtClean="0">
                <a:solidFill>
                  <a:schemeClr val="tx1">
                    <a:lumMod val="95000"/>
                    <a:lumOff val="5000"/>
                  </a:schemeClr>
                </a:solidFill>
              </a:rPr>
              <a:t>عوامل انتشار التعليم الافتراضي:</a:t>
            </a:r>
            <a:endParaRPr lang="en-US" b="1" dirty="0" smtClean="0">
              <a:solidFill>
                <a:schemeClr val="tx1">
                  <a:lumMod val="95000"/>
                  <a:lumOff val="5000"/>
                </a:schemeClr>
              </a:solidFill>
            </a:endParaRPr>
          </a:p>
        </p:txBody>
      </p:sp>
      <p:sp>
        <p:nvSpPr>
          <p:cNvPr id="3" name="Content Placeholder 2"/>
          <p:cNvSpPr>
            <a:spLocks noGrp="1"/>
          </p:cNvSpPr>
          <p:nvPr>
            <p:ph sz="quarter" idx="4294967295"/>
          </p:nvPr>
        </p:nvSpPr>
        <p:spPr>
          <a:xfrm>
            <a:off x="387350" y="1600200"/>
            <a:ext cx="9286875" cy="3124200"/>
          </a:xfrm>
        </p:spPr>
        <p:txBody>
          <a:bodyPr/>
          <a:lstStyle/>
          <a:p>
            <a:pPr marL="530225" indent="-530225" algn="justLow" rtl="1" eaLnBrk="1" hangingPunct="1">
              <a:buFont typeface="Calibri" pitchFamily="34" charset="0"/>
              <a:buAutoNum type="arabicPeriod"/>
            </a:pPr>
            <a:r>
              <a:rPr lang="ar-JO" smtClean="0">
                <a:cs typeface="Arial" pitchFamily="34" charset="0"/>
              </a:rPr>
              <a:t>الجدوى الاقتصادية من استخدام تقنية التعليم الافتراضي التي تساهم في تخفيض تكاليف التعليم والتدريب.</a:t>
            </a:r>
            <a:endParaRPr lang="en-US" smtClean="0">
              <a:cs typeface="Arial" pitchFamily="34" charset="0"/>
            </a:endParaRPr>
          </a:p>
          <a:p>
            <a:pPr marL="530225" indent="-530225" algn="justLow" rtl="1" eaLnBrk="1" hangingPunct="1">
              <a:buFont typeface="Calibri" pitchFamily="34" charset="0"/>
              <a:buAutoNum type="arabicPeriod"/>
            </a:pPr>
            <a:r>
              <a:rPr lang="ar-JO" smtClean="0">
                <a:cs typeface="Arial" pitchFamily="34" charset="0"/>
              </a:rPr>
              <a:t>الخفض الشديد في جميع النفقات الأخرى غير المباشرة مثل طباعة الكتب وتكاليف السفر.</a:t>
            </a:r>
            <a:endParaRPr lang="en-US" smtClean="0">
              <a:cs typeface="Arial" pitchFamily="34" charset="0"/>
            </a:endParaRPr>
          </a:p>
          <a:p>
            <a:pPr marL="530225" indent="-530225" algn="justLow" rtl="1" eaLnBrk="1" hangingPunct="1">
              <a:buFont typeface="Calibri" pitchFamily="34" charset="0"/>
              <a:buAutoNum type="arabicPeriod"/>
            </a:pPr>
            <a:r>
              <a:rPr lang="ar-JO" smtClean="0">
                <a:cs typeface="Arial" pitchFamily="34" charset="0"/>
              </a:rPr>
              <a:t>القدرة على إتاحة التعليم لأكبر عدد ممكن من </a:t>
            </a:r>
            <a:r>
              <a:rPr lang="ar-SA" smtClean="0">
                <a:cs typeface="Arial" pitchFamily="34" charset="0"/>
              </a:rPr>
              <a:t>ر</a:t>
            </a:r>
            <a:r>
              <a:rPr lang="ar-JO" smtClean="0">
                <a:cs typeface="Arial" pitchFamily="34" charset="0"/>
              </a:rPr>
              <a:t>اغبي التعليم في أي مجال وفي أي بلد.</a:t>
            </a:r>
            <a:endParaRPr lang="en-US" smtClean="0">
              <a:cs typeface="Arial" pitchFamily="34" charset="0"/>
            </a:endParaRPr>
          </a:p>
          <a:p>
            <a:pPr marL="530225" indent="-530225" algn="justLow" rtl="1" eaLnBrk="1" hangingPunct="1">
              <a:buFont typeface="Calibri" pitchFamily="34" charset="0"/>
              <a:buAutoNum type="arabicPeriod"/>
            </a:pPr>
            <a:r>
              <a:rPr lang="ar-JO" smtClean="0">
                <a:cs typeface="Arial" pitchFamily="34" charset="0"/>
              </a:rPr>
              <a:t>انخفاض تكلفة التعليم يساهم في توفير التعليم بأسعار مناسبة للمستفيدين.</a:t>
            </a:r>
            <a:endParaRPr lang="en-US" smtClean="0">
              <a:cs typeface="Arial" pitchFamily="34" charset="0"/>
            </a:endParaRPr>
          </a:p>
        </p:txBody>
      </p:sp>
      <p:sp>
        <p:nvSpPr>
          <p:cNvPr id="25604" name="عنصر نائب لرقم الشريحة 4"/>
          <p:cNvSpPr>
            <a:spLocks noGrp="1"/>
          </p:cNvSpPr>
          <p:nvPr>
            <p:ph type="sldNum" sz="quarter" idx="10"/>
          </p:nvPr>
        </p:nvSpPr>
        <p:spPr bwMode="auto">
          <a:noFill/>
          <a:ln>
            <a:miter lim="800000"/>
            <a:headEnd/>
            <a:tailEnd/>
          </a:ln>
        </p:spPr>
        <p:txBody>
          <a:bodyPr/>
          <a:lstStyle/>
          <a:p>
            <a:fld id="{E48A1E67-8014-46D5-8E2D-066F31A5B34A}" type="slidenum">
              <a:rPr lang="ar-SA" smtClean="0">
                <a:cs typeface="Arial" pitchFamily="34" charset="0"/>
              </a:rPr>
              <a:pPr/>
              <a:t>433</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38125"/>
            <a:ext cx="8607425" cy="762000"/>
          </a:xfrm>
        </p:spPr>
        <p:txBody>
          <a:bodyPr/>
          <a:lstStyle/>
          <a:p>
            <a:pPr algn="just" rtl="1" eaLnBrk="1" fontAlgn="auto" hangingPunct="1">
              <a:spcAft>
                <a:spcPts val="0"/>
              </a:spcAft>
              <a:defRPr/>
            </a:pPr>
            <a:r>
              <a:rPr lang="ar-SA" b="1" dirty="0" smtClean="0">
                <a:solidFill>
                  <a:schemeClr val="tx1">
                    <a:lumMod val="95000"/>
                    <a:lumOff val="5000"/>
                  </a:schemeClr>
                </a:solidFill>
              </a:rPr>
              <a:t>عوامل انتشار التعليم الافتراضي:</a:t>
            </a:r>
            <a:endParaRPr lang="en-US" b="1" dirty="0" smtClean="0">
              <a:solidFill>
                <a:schemeClr val="tx1">
                  <a:lumMod val="95000"/>
                  <a:lumOff val="5000"/>
                </a:schemeClr>
              </a:solidFill>
            </a:endParaRPr>
          </a:p>
        </p:txBody>
      </p:sp>
      <p:sp>
        <p:nvSpPr>
          <p:cNvPr id="3" name="Content Placeholder 2"/>
          <p:cNvSpPr>
            <a:spLocks noGrp="1"/>
          </p:cNvSpPr>
          <p:nvPr>
            <p:ph sz="quarter" idx="4294967295"/>
          </p:nvPr>
        </p:nvSpPr>
        <p:spPr>
          <a:xfrm>
            <a:off x="387350" y="1752600"/>
            <a:ext cx="9286875" cy="3124200"/>
          </a:xfrm>
        </p:spPr>
        <p:txBody>
          <a:bodyPr/>
          <a:lstStyle/>
          <a:p>
            <a:pPr marL="514350" indent="-514350" algn="just" rtl="1" eaLnBrk="1" hangingPunct="1">
              <a:buFont typeface="Calibri" pitchFamily="34" charset="0"/>
              <a:buAutoNum type="arabicPeriod" startAt="5"/>
            </a:pPr>
            <a:r>
              <a:rPr lang="ar-JO" smtClean="0">
                <a:cs typeface="Arial" pitchFamily="34" charset="0"/>
              </a:rPr>
              <a:t>الحد من تأثيرات العوامل السكانية والتوسعات العمرانية.</a:t>
            </a:r>
            <a:endParaRPr lang="en-US" smtClean="0">
              <a:cs typeface="Arial" pitchFamily="34" charset="0"/>
            </a:endParaRPr>
          </a:p>
          <a:p>
            <a:pPr marL="514350" indent="-514350" algn="just" rtl="1" eaLnBrk="1" hangingPunct="1">
              <a:buFont typeface="Calibri" pitchFamily="34" charset="0"/>
              <a:buAutoNum type="arabicPeriod" startAt="5"/>
            </a:pPr>
            <a:r>
              <a:rPr lang="ar-JO" smtClean="0">
                <a:cs typeface="Arial" pitchFamily="34" charset="0"/>
              </a:rPr>
              <a:t>التخلص من الكثير من المشاكل الاجتماعية التي تنجم عن التعليم التقليدي (المظهر والملابس واقتناء السيارات).</a:t>
            </a:r>
            <a:endParaRPr lang="en-US" smtClean="0">
              <a:cs typeface="Arial" pitchFamily="34" charset="0"/>
            </a:endParaRPr>
          </a:p>
          <a:p>
            <a:pPr marL="514350" indent="-514350" algn="just" rtl="1" eaLnBrk="1" hangingPunct="1">
              <a:buFont typeface="Calibri" pitchFamily="34" charset="0"/>
              <a:buAutoNum type="arabicPeriod" startAt="5"/>
            </a:pPr>
            <a:r>
              <a:rPr lang="ar-JO" smtClean="0">
                <a:cs typeface="Arial" pitchFamily="34" charset="0"/>
              </a:rPr>
              <a:t>الحد من الآثار الناجمة عن الازدحام المروري صباح كل يوم مثل الحوادث القاتل</a:t>
            </a:r>
            <a:r>
              <a:rPr lang="ar-EG" smtClean="0">
                <a:cs typeface="Arial" pitchFamily="34" charset="0"/>
              </a:rPr>
              <a:t>ة</a:t>
            </a:r>
            <a:r>
              <a:rPr lang="ar-JO" smtClean="0">
                <a:cs typeface="Arial" pitchFamily="34" charset="0"/>
              </a:rPr>
              <a:t>.</a:t>
            </a:r>
            <a:endParaRPr lang="en-US" smtClean="0">
              <a:cs typeface="Arial" pitchFamily="34" charset="0"/>
            </a:endParaRPr>
          </a:p>
          <a:p>
            <a:pPr marL="514350" indent="-514350" algn="just" rtl="1" eaLnBrk="1" hangingPunct="1">
              <a:buFont typeface="Calibri" pitchFamily="34" charset="0"/>
              <a:buAutoNum type="arabicPeriod" startAt="5"/>
            </a:pPr>
            <a:r>
              <a:rPr lang="ar-JO" smtClean="0">
                <a:cs typeface="Arial" pitchFamily="34" charset="0"/>
              </a:rPr>
              <a:t>التخلص من عقبة الزمان وتحرير المستفيدين من الاختيار بين الدراسة والعمل، وتمكين المعلمين من ممارسة أعمال أخرى.</a:t>
            </a:r>
            <a:endParaRPr lang="en-US" smtClean="0">
              <a:cs typeface="Arial" pitchFamily="34" charset="0"/>
            </a:endParaRPr>
          </a:p>
        </p:txBody>
      </p:sp>
      <p:sp>
        <p:nvSpPr>
          <p:cNvPr id="26628" name="عنصر نائب لرقم الشريحة 4"/>
          <p:cNvSpPr>
            <a:spLocks noGrp="1"/>
          </p:cNvSpPr>
          <p:nvPr>
            <p:ph type="sldNum" sz="quarter" idx="10"/>
          </p:nvPr>
        </p:nvSpPr>
        <p:spPr bwMode="auto">
          <a:noFill/>
          <a:ln>
            <a:miter lim="800000"/>
            <a:headEnd/>
            <a:tailEnd/>
          </a:ln>
        </p:spPr>
        <p:txBody>
          <a:bodyPr/>
          <a:lstStyle/>
          <a:p>
            <a:fld id="{9CB25DF0-3217-425E-9EBB-F83D9856E625}" type="slidenum">
              <a:rPr lang="ar-SA" smtClean="0">
                <a:cs typeface="Arial" pitchFamily="34" charset="0"/>
              </a:rPr>
              <a:pPr/>
              <a:t>434</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7773988" cy="762000"/>
          </a:xfrm>
        </p:spPr>
        <p:txBody>
          <a:bodyPr/>
          <a:lstStyle/>
          <a:p>
            <a:pPr algn="just" rtl="1" eaLnBrk="1" fontAlgn="auto" hangingPunct="1">
              <a:spcAft>
                <a:spcPts val="0"/>
              </a:spcAft>
              <a:defRPr/>
            </a:pPr>
            <a:r>
              <a:rPr lang="en-US" dirty="0" smtClean="0">
                <a:solidFill>
                  <a:schemeClr val="tx1">
                    <a:lumMod val="95000"/>
                    <a:lumOff val="5000"/>
                  </a:schemeClr>
                </a:solidFill>
              </a:rPr>
              <a:t> </a:t>
            </a:r>
            <a:r>
              <a:rPr lang="ar-SA" b="1" dirty="0" smtClean="0">
                <a:solidFill>
                  <a:schemeClr val="tx1">
                    <a:lumMod val="95000"/>
                    <a:lumOff val="5000"/>
                  </a:schemeClr>
                </a:solidFill>
              </a:rPr>
              <a:t>مميزات التعليم الافتراضي:</a:t>
            </a:r>
            <a:endParaRPr lang="en-US" b="1" dirty="0" smtClean="0">
              <a:solidFill>
                <a:schemeClr val="tx1">
                  <a:lumMod val="95000"/>
                  <a:lumOff val="5000"/>
                </a:schemeClr>
              </a:solidFill>
            </a:endParaRPr>
          </a:p>
        </p:txBody>
      </p:sp>
      <p:sp>
        <p:nvSpPr>
          <p:cNvPr id="3" name="Content Placeholder 2"/>
          <p:cNvSpPr>
            <a:spLocks noGrp="1"/>
          </p:cNvSpPr>
          <p:nvPr>
            <p:ph sz="quarter" idx="4294967295"/>
          </p:nvPr>
        </p:nvSpPr>
        <p:spPr>
          <a:xfrm>
            <a:off x="387350" y="1447800"/>
            <a:ext cx="9286875" cy="3124200"/>
          </a:xfrm>
        </p:spPr>
        <p:txBody>
          <a:bodyPr/>
          <a:lstStyle/>
          <a:p>
            <a:pPr marL="354013" indent="-354013" algn="just" rtl="1" eaLnBrk="1" hangingPunct="1">
              <a:buFont typeface="Calibri" pitchFamily="34" charset="0"/>
              <a:buAutoNum type="arabicPeriod"/>
            </a:pPr>
            <a:r>
              <a:rPr lang="ar-JO" smtClean="0">
                <a:cs typeface="Arial" pitchFamily="34" charset="0"/>
              </a:rPr>
              <a:t>إمكانية الدراسة في أي مكان من العالم</a:t>
            </a:r>
            <a:r>
              <a:rPr lang="ar-EG" smtClean="0">
                <a:cs typeface="Arial" pitchFamily="34" charset="0"/>
              </a:rPr>
              <a:t>.</a:t>
            </a:r>
            <a:endParaRPr lang="en-US" smtClean="0">
              <a:cs typeface="Arial" pitchFamily="34" charset="0"/>
            </a:endParaRPr>
          </a:p>
          <a:p>
            <a:pPr marL="354013" indent="-354013" algn="just" rtl="1" eaLnBrk="1" hangingPunct="1">
              <a:buFont typeface="Calibri" pitchFamily="34" charset="0"/>
              <a:buAutoNum type="arabicPeriod"/>
            </a:pPr>
            <a:r>
              <a:rPr lang="ar-JO" smtClean="0">
                <a:cs typeface="Arial" pitchFamily="34" charset="0"/>
              </a:rPr>
              <a:t>لا يتطلب التعليم الافتراضي وجود قاعات دراسية تقليدية</a:t>
            </a:r>
            <a:r>
              <a:rPr lang="ar-EG" smtClean="0">
                <a:cs typeface="Arial" pitchFamily="34" charset="0"/>
              </a:rPr>
              <a:t>.</a:t>
            </a:r>
            <a:endParaRPr lang="en-US" smtClean="0">
              <a:cs typeface="Arial" pitchFamily="34" charset="0"/>
            </a:endParaRPr>
          </a:p>
          <a:p>
            <a:pPr marL="354013" indent="-354013" algn="just" rtl="1" eaLnBrk="1" hangingPunct="1">
              <a:buFont typeface="Calibri" pitchFamily="34" charset="0"/>
              <a:buAutoNum type="arabicPeriod"/>
            </a:pPr>
            <a:r>
              <a:rPr lang="ar-JO" smtClean="0">
                <a:cs typeface="Arial" pitchFamily="34" charset="0"/>
              </a:rPr>
              <a:t>الاستفادة من جهود الأساتذة المختصين في شتى حقول المعرفة بمن فيهم من العقول المهاجرة</a:t>
            </a:r>
            <a:r>
              <a:rPr lang="ar-EG" smtClean="0">
                <a:cs typeface="Arial" pitchFamily="34" charset="0"/>
              </a:rPr>
              <a:t>.</a:t>
            </a:r>
            <a:endParaRPr lang="en-US" smtClean="0">
              <a:cs typeface="Arial" pitchFamily="34" charset="0"/>
            </a:endParaRPr>
          </a:p>
          <a:p>
            <a:pPr marL="354013" indent="-354013" algn="just" rtl="1" eaLnBrk="1" hangingPunct="1">
              <a:buFont typeface="Calibri" pitchFamily="34" charset="0"/>
              <a:buAutoNum type="arabicPeriod"/>
            </a:pPr>
            <a:r>
              <a:rPr lang="ar-JO" smtClean="0">
                <a:cs typeface="Arial" pitchFamily="34" charset="0"/>
              </a:rPr>
              <a:t>لا يتطلب وجود مكتبات كبيرة وموظفين وعمال وهيئات إدارية وما شابه ذلك</a:t>
            </a:r>
            <a:r>
              <a:rPr lang="ar-EG" smtClean="0">
                <a:cs typeface="Arial" pitchFamily="34" charset="0"/>
              </a:rPr>
              <a:t>.</a:t>
            </a:r>
            <a:endParaRPr lang="en-US" smtClean="0">
              <a:cs typeface="Arial" pitchFamily="34" charset="0"/>
            </a:endParaRPr>
          </a:p>
          <a:p>
            <a:pPr marL="354013" indent="-354013" algn="just" rtl="1" eaLnBrk="1" hangingPunct="1">
              <a:buFont typeface="Calibri" pitchFamily="34" charset="0"/>
              <a:buAutoNum type="arabicPeriod"/>
            </a:pPr>
            <a:r>
              <a:rPr lang="ar-JO" smtClean="0">
                <a:cs typeface="Arial" pitchFamily="34" charset="0"/>
              </a:rPr>
              <a:t>تعتمد هذه التقنية على المناهج المعدة إلكترونياً</a:t>
            </a:r>
            <a:r>
              <a:rPr lang="ar-EG" smtClean="0">
                <a:cs typeface="Arial" pitchFamily="34" charset="0"/>
              </a:rPr>
              <a:t>.</a:t>
            </a:r>
          </a:p>
          <a:p>
            <a:pPr marL="354013" indent="-354013" algn="just" rtl="1" eaLnBrk="1" hangingPunct="1">
              <a:buFont typeface="Calibri" pitchFamily="34" charset="0"/>
              <a:buAutoNum type="arabicPeriod"/>
            </a:pPr>
            <a:r>
              <a:rPr lang="ar-EG" smtClean="0">
                <a:cs typeface="Arial" pitchFamily="34" charset="0"/>
              </a:rPr>
              <a:t>ت</a:t>
            </a:r>
            <a:r>
              <a:rPr lang="ar-JO" smtClean="0">
                <a:cs typeface="Arial" pitchFamily="34" charset="0"/>
              </a:rPr>
              <a:t>قل</a:t>
            </a:r>
            <a:r>
              <a:rPr lang="ar-EG" smtClean="0">
                <a:cs typeface="Arial" pitchFamily="34" charset="0"/>
              </a:rPr>
              <a:t>ي</a:t>
            </a:r>
            <a:r>
              <a:rPr lang="ar-JO" smtClean="0">
                <a:cs typeface="Arial" pitchFamily="34" charset="0"/>
              </a:rPr>
              <a:t>ل</a:t>
            </a:r>
            <a:r>
              <a:rPr lang="ar-EG" smtClean="0">
                <a:cs typeface="Arial" pitchFamily="34" charset="0"/>
              </a:rPr>
              <a:t> </a:t>
            </a:r>
            <a:r>
              <a:rPr lang="ar-JO" smtClean="0">
                <a:cs typeface="Arial" pitchFamily="34" charset="0"/>
              </a:rPr>
              <a:t>هجرة العقول الشابة من بلدانها بحثاً عن ا</a:t>
            </a:r>
            <a:r>
              <a:rPr lang="ar-EG" smtClean="0">
                <a:cs typeface="Arial" pitchFamily="34" charset="0"/>
              </a:rPr>
              <a:t>لعلم والمعرفة</a:t>
            </a:r>
            <a:r>
              <a:rPr lang="ar-SA" smtClean="0">
                <a:cs typeface="Arial" pitchFamily="34" charset="0"/>
              </a:rPr>
              <a:t>.</a:t>
            </a:r>
            <a:endParaRPr lang="en-US" smtClean="0">
              <a:cs typeface="Arial" pitchFamily="34" charset="0"/>
            </a:endParaRPr>
          </a:p>
          <a:p>
            <a:pPr marL="354013" indent="-354013" algn="just" rtl="1" eaLnBrk="1" hangingPunct="1">
              <a:buFont typeface="Calibri" pitchFamily="34" charset="0"/>
              <a:buAutoNum type="arabicPeriod"/>
            </a:pPr>
            <a:endParaRPr lang="en-US" smtClean="0">
              <a:cs typeface="Arial" pitchFamily="34" charset="0"/>
            </a:endParaRPr>
          </a:p>
        </p:txBody>
      </p:sp>
      <p:sp>
        <p:nvSpPr>
          <p:cNvPr id="27652" name="عنصر نائب لرقم الشريحة 4"/>
          <p:cNvSpPr>
            <a:spLocks noGrp="1"/>
          </p:cNvSpPr>
          <p:nvPr>
            <p:ph type="sldNum" sz="quarter" idx="10"/>
          </p:nvPr>
        </p:nvSpPr>
        <p:spPr bwMode="auto">
          <a:noFill/>
          <a:ln>
            <a:miter lim="800000"/>
            <a:headEnd/>
            <a:tailEnd/>
          </a:ln>
        </p:spPr>
        <p:txBody>
          <a:bodyPr/>
          <a:lstStyle/>
          <a:p>
            <a:fld id="{F925AC55-F290-4D61-A17D-8791BAF8EB4B}" type="slidenum">
              <a:rPr lang="ar-SA" smtClean="0">
                <a:cs typeface="Arial" pitchFamily="34" charset="0"/>
              </a:rPr>
              <a:pPr/>
              <a:t>435</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304800"/>
            <a:ext cx="7469188" cy="762000"/>
          </a:xfrm>
        </p:spPr>
        <p:txBody>
          <a:bodyPr/>
          <a:lstStyle/>
          <a:p>
            <a:pPr algn="just" rtl="1" eaLnBrk="1" fontAlgn="auto" hangingPunct="1">
              <a:spcAft>
                <a:spcPts val="0"/>
              </a:spcAft>
              <a:defRPr/>
            </a:pPr>
            <a:r>
              <a:rPr lang="en-US" dirty="0" smtClean="0">
                <a:solidFill>
                  <a:schemeClr val="tx1">
                    <a:lumMod val="95000"/>
                    <a:lumOff val="5000"/>
                  </a:schemeClr>
                </a:solidFill>
              </a:rPr>
              <a:t> </a:t>
            </a:r>
            <a:r>
              <a:rPr lang="ar-SA" b="1" dirty="0" smtClean="0">
                <a:solidFill>
                  <a:schemeClr val="tx1">
                    <a:lumMod val="95000"/>
                    <a:lumOff val="5000"/>
                  </a:schemeClr>
                </a:solidFill>
              </a:rPr>
              <a:t>مميزات التعليم الافتراضي:</a:t>
            </a:r>
            <a:endParaRPr lang="en-US" b="1" dirty="0" smtClean="0">
              <a:solidFill>
                <a:schemeClr val="tx1">
                  <a:lumMod val="95000"/>
                  <a:lumOff val="5000"/>
                </a:schemeClr>
              </a:solidFill>
            </a:endParaRPr>
          </a:p>
        </p:txBody>
      </p:sp>
      <p:sp>
        <p:nvSpPr>
          <p:cNvPr id="3" name="Content Placeholder 2"/>
          <p:cNvSpPr>
            <a:spLocks noGrp="1"/>
          </p:cNvSpPr>
          <p:nvPr>
            <p:ph sz="quarter" idx="4294967295"/>
          </p:nvPr>
        </p:nvSpPr>
        <p:spPr>
          <a:xfrm>
            <a:off x="387350" y="1524000"/>
            <a:ext cx="9286875" cy="3124200"/>
          </a:xfrm>
        </p:spPr>
        <p:txBody>
          <a:bodyPr>
            <a:noAutofit/>
          </a:bodyPr>
          <a:lstStyle/>
          <a:p>
            <a:pPr marL="633413" indent="-633413" algn="just" rtl="1" eaLnBrk="1" fontAlgn="auto" hangingPunct="1">
              <a:buFont typeface="+mj-lt"/>
              <a:buAutoNum type="arabicPeriod" startAt="7"/>
              <a:defRPr/>
            </a:pPr>
            <a:r>
              <a:rPr lang="ar-JO" dirty="0" smtClean="0"/>
              <a:t>ربط هذه التقنية بعدة جامعات</a:t>
            </a:r>
            <a:r>
              <a:rPr lang="ar-EG" dirty="0" smtClean="0"/>
              <a:t>.</a:t>
            </a:r>
            <a:endParaRPr lang="en-US" dirty="0" smtClean="0"/>
          </a:p>
          <a:p>
            <a:pPr marL="633413" indent="-633413" algn="just" rtl="1" eaLnBrk="1" fontAlgn="auto" hangingPunct="1">
              <a:buFont typeface="+mj-lt"/>
              <a:buAutoNum type="arabicPeriod" startAt="7"/>
              <a:defRPr/>
            </a:pPr>
            <a:r>
              <a:rPr lang="ar-EG" dirty="0" smtClean="0"/>
              <a:t>تقديم </a:t>
            </a:r>
            <a:r>
              <a:rPr lang="ar-JO" dirty="0" smtClean="0"/>
              <a:t>خدمات عالية الجودة للعاملين في مواقع عملهم.</a:t>
            </a:r>
            <a:endParaRPr lang="en-US" dirty="0" smtClean="0"/>
          </a:p>
          <a:p>
            <a:pPr marL="633413" indent="-633413" algn="just" rtl="1" eaLnBrk="1" fontAlgn="auto" hangingPunct="1">
              <a:buFont typeface="+mj-lt"/>
              <a:buAutoNum type="arabicPeriod" startAt="7"/>
              <a:defRPr/>
            </a:pPr>
            <a:r>
              <a:rPr lang="ar-JO" dirty="0" smtClean="0"/>
              <a:t>خلق فرص أكبر للعمل من خلال توفير برامج للتدريب في المؤسسات التي تعلن عن حاجتها إلى تخصصات محددة.</a:t>
            </a:r>
            <a:endParaRPr lang="en-US" dirty="0" smtClean="0"/>
          </a:p>
          <a:p>
            <a:pPr marL="633413" indent="-633413" algn="just" rtl="1" eaLnBrk="1" fontAlgn="auto" hangingPunct="1">
              <a:buFont typeface="+mj-lt"/>
              <a:buAutoNum type="arabicPeriod" startAt="7"/>
              <a:defRPr/>
            </a:pPr>
            <a:r>
              <a:rPr lang="ar-JO" dirty="0" smtClean="0"/>
              <a:t>المعلم يصبح مديرا للعملية التعليمية بدلاً من كونه ملقنا للمادة التعليمية.</a:t>
            </a:r>
            <a:endParaRPr lang="en-US" dirty="0" smtClean="0"/>
          </a:p>
          <a:p>
            <a:pPr marL="633413" indent="-633413" algn="just" rtl="1" eaLnBrk="1" fontAlgn="auto" hangingPunct="1">
              <a:buFont typeface="+mj-lt"/>
              <a:buAutoNum type="arabicPeriod" startAt="7"/>
              <a:defRPr/>
            </a:pPr>
            <a:r>
              <a:rPr lang="ar-JO" dirty="0" smtClean="0"/>
              <a:t>يمنح الدارس الفرصة في اختيار ما يريد أن يدرسه في الوقت الذي يريده.</a:t>
            </a:r>
            <a:endParaRPr lang="en-US" dirty="0" smtClean="0"/>
          </a:p>
          <a:p>
            <a:pPr marL="514350" indent="-514350" algn="just" rtl="1" eaLnBrk="1" fontAlgn="auto" hangingPunct="1">
              <a:buFont typeface="Arial" pitchFamily="34" charset="0"/>
              <a:buNone/>
              <a:defRPr/>
            </a:pPr>
            <a:endParaRPr lang="en-US" dirty="0"/>
          </a:p>
        </p:txBody>
      </p:sp>
      <p:sp>
        <p:nvSpPr>
          <p:cNvPr id="28676" name="عنصر نائب لرقم الشريحة 4"/>
          <p:cNvSpPr>
            <a:spLocks noGrp="1"/>
          </p:cNvSpPr>
          <p:nvPr>
            <p:ph type="sldNum" sz="quarter" idx="10"/>
          </p:nvPr>
        </p:nvSpPr>
        <p:spPr bwMode="auto">
          <a:noFill/>
          <a:ln>
            <a:miter lim="800000"/>
            <a:headEnd/>
            <a:tailEnd/>
          </a:ln>
        </p:spPr>
        <p:txBody>
          <a:bodyPr/>
          <a:lstStyle/>
          <a:p>
            <a:fld id="{9B5FF39E-A42C-46F0-80C8-0169DCE654B9}" type="slidenum">
              <a:rPr lang="ar-SA" smtClean="0">
                <a:cs typeface="Arial" pitchFamily="34" charset="0"/>
              </a:rPr>
              <a:pPr/>
              <a:t>436</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304800"/>
            <a:ext cx="7545388" cy="762000"/>
          </a:xfrm>
        </p:spPr>
        <p:txBody>
          <a:bodyPr/>
          <a:lstStyle/>
          <a:p>
            <a:pPr algn="just" rtl="1" eaLnBrk="1" fontAlgn="auto" hangingPunct="1">
              <a:spcAft>
                <a:spcPts val="0"/>
              </a:spcAft>
              <a:defRPr/>
            </a:pPr>
            <a:r>
              <a:rPr lang="en-US" dirty="0" smtClean="0">
                <a:solidFill>
                  <a:schemeClr val="tx1">
                    <a:lumMod val="95000"/>
                    <a:lumOff val="5000"/>
                  </a:schemeClr>
                </a:solidFill>
              </a:rPr>
              <a:t> </a:t>
            </a:r>
            <a:r>
              <a:rPr lang="ar-SA" b="1" dirty="0" smtClean="0">
                <a:solidFill>
                  <a:schemeClr val="tx1">
                    <a:lumMod val="95000"/>
                    <a:lumOff val="5000"/>
                  </a:schemeClr>
                </a:solidFill>
              </a:rPr>
              <a:t>مميزات التعليم الافتراضي:</a:t>
            </a:r>
            <a:endParaRPr lang="en-US" b="1" dirty="0" smtClean="0">
              <a:solidFill>
                <a:schemeClr val="tx1">
                  <a:lumMod val="95000"/>
                  <a:lumOff val="5000"/>
                </a:schemeClr>
              </a:solidFill>
            </a:endParaRPr>
          </a:p>
        </p:txBody>
      </p:sp>
      <p:sp>
        <p:nvSpPr>
          <p:cNvPr id="3" name="Content Placeholder 2"/>
          <p:cNvSpPr>
            <a:spLocks noGrp="1"/>
          </p:cNvSpPr>
          <p:nvPr>
            <p:ph sz="quarter" idx="4294967295"/>
          </p:nvPr>
        </p:nvSpPr>
        <p:spPr>
          <a:xfrm>
            <a:off x="387350" y="1752600"/>
            <a:ext cx="9286875" cy="3124200"/>
          </a:xfrm>
        </p:spPr>
        <p:txBody>
          <a:bodyPr>
            <a:noAutofit/>
          </a:bodyPr>
          <a:lstStyle/>
          <a:p>
            <a:pPr marL="633413" indent="-633413" algn="just" rtl="1" eaLnBrk="1" fontAlgn="auto" hangingPunct="1">
              <a:buFont typeface="+mj-lt"/>
              <a:buAutoNum type="arabicPeriod" startAt="21"/>
              <a:defRPr/>
            </a:pPr>
            <a:r>
              <a:rPr lang="ar-JO" sz="2800" dirty="0" smtClean="0"/>
              <a:t>إتاحة الفرصة لتدريس أكبر عدد ممكن من الدارسين بواسطة عدد قليل من المعلمين المتميزين.</a:t>
            </a:r>
            <a:endParaRPr lang="en-US" sz="2800" dirty="0" smtClean="0"/>
          </a:p>
          <a:p>
            <a:pPr marL="633413" indent="-633413" algn="just" rtl="1" eaLnBrk="1" fontAlgn="auto" hangingPunct="1">
              <a:buFont typeface="+mj-lt"/>
              <a:buAutoNum type="arabicPeriod" startAt="31"/>
              <a:defRPr/>
            </a:pPr>
            <a:r>
              <a:rPr lang="ar-JO" sz="2800" dirty="0" smtClean="0"/>
              <a:t>تقوية الاعتماد على النفس والتقويم الذاتي ومراقبة الذات.</a:t>
            </a:r>
            <a:endParaRPr lang="en-US" sz="2800" dirty="0" smtClean="0"/>
          </a:p>
          <a:p>
            <a:pPr marL="633413" indent="-633413" algn="just" rtl="1" eaLnBrk="1" fontAlgn="auto" hangingPunct="1">
              <a:buFont typeface="+mj-lt"/>
              <a:buAutoNum type="arabicPeriod" startAt="41"/>
              <a:defRPr/>
            </a:pPr>
            <a:r>
              <a:rPr lang="ar-JO" sz="2800" dirty="0" smtClean="0"/>
              <a:t>اعتماد الإنترنت كمصدر أساسي وهائل لاستقاء المعلومات</a:t>
            </a:r>
            <a:r>
              <a:rPr lang="ar-EG" sz="2800" dirty="0" smtClean="0"/>
              <a:t>.</a:t>
            </a:r>
            <a:endParaRPr lang="en-US" sz="2800" dirty="0" smtClean="0"/>
          </a:p>
          <a:p>
            <a:pPr marL="633413" indent="-633413" algn="just" rtl="1" eaLnBrk="1" fontAlgn="auto" hangingPunct="1">
              <a:buFont typeface="+mj-lt"/>
              <a:buAutoNum type="arabicPeriod" startAt="51"/>
              <a:defRPr/>
            </a:pPr>
            <a:r>
              <a:rPr lang="ar-JO" sz="2800" dirty="0" smtClean="0"/>
              <a:t>طبيعة الدراسة الافتراضية التي تعتمد بشكل أساسي على النقاش والحوار المتبادل التفاعلي بين الطلاب والمدرسين, تجعل من الطالب مشاركاً رئيسياً في صنع العملية التعليمية</a:t>
            </a:r>
            <a:r>
              <a:rPr lang="ar-EG" sz="2800" dirty="0" smtClean="0"/>
              <a:t>.</a:t>
            </a:r>
            <a:endParaRPr lang="en-US" sz="2800" dirty="0" smtClean="0"/>
          </a:p>
          <a:p>
            <a:pPr marL="633413" indent="-633413" algn="just" rtl="1" eaLnBrk="1" fontAlgn="auto" hangingPunct="1">
              <a:buFont typeface="+mj-lt"/>
              <a:buAutoNum type="arabicPeriod" startAt="61"/>
              <a:defRPr/>
            </a:pPr>
            <a:r>
              <a:rPr lang="ar-JO" sz="2800" dirty="0" smtClean="0"/>
              <a:t>يتمكن الطالب من دراسة الاختصاصات غير المتوفرة في جامعات بلده, ودراسة الاختصاصات النادرة. </a:t>
            </a:r>
            <a:endParaRPr lang="en-US" sz="2800" dirty="0" smtClean="0"/>
          </a:p>
          <a:p>
            <a:pPr marL="514350" indent="-514350" algn="just" rtl="1" eaLnBrk="1" fontAlgn="auto" hangingPunct="1">
              <a:buFont typeface="+mj-lt"/>
              <a:buAutoNum type="arabicPeriod" startAt="61"/>
              <a:defRPr/>
            </a:pPr>
            <a:endParaRPr lang="en-US" sz="2800" dirty="0"/>
          </a:p>
        </p:txBody>
      </p:sp>
      <p:sp>
        <p:nvSpPr>
          <p:cNvPr id="29700" name="عنصر نائب لرقم الشريحة 4"/>
          <p:cNvSpPr>
            <a:spLocks noGrp="1"/>
          </p:cNvSpPr>
          <p:nvPr>
            <p:ph type="sldNum" sz="quarter" idx="10"/>
          </p:nvPr>
        </p:nvSpPr>
        <p:spPr bwMode="auto">
          <a:noFill/>
          <a:ln>
            <a:miter lim="800000"/>
            <a:headEnd/>
            <a:tailEnd/>
          </a:ln>
        </p:spPr>
        <p:txBody>
          <a:bodyPr/>
          <a:lstStyle/>
          <a:p>
            <a:fld id="{C9CA3237-12F1-47D9-880C-1FDA463F3A2C}" type="slidenum">
              <a:rPr lang="ar-SA" smtClean="0">
                <a:cs typeface="Arial" pitchFamily="34" charset="0"/>
              </a:rPr>
              <a:pPr/>
              <a:t>437</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04800"/>
            <a:ext cx="7392988" cy="762000"/>
          </a:xfrm>
        </p:spPr>
        <p:txBody>
          <a:bodyPr/>
          <a:lstStyle/>
          <a:p>
            <a:pPr algn="just" rtl="1" eaLnBrk="1" fontAlgn="auto" hangingPunct="1">
              <a:spcAft>
                <a:spcPts val="0"/>
              </a:spcAft>
              <a:defRPr/>
            </a:pPr>
            <a:r>
              <a:rPr lang="en-US" b="1" dirty="0" smtClean="0">
                <a:solidFill>
                  <a:schemeClr val="tx1">
                    <a:lumMod val="95000"/>
                    <a:lumOff val="5000"/>
                  </a:schemeClr>
                </a:solidFill>
              </a:rPr>
              <a:t> </a:t>
            </a:r>
            <a:r>
              <a:rPr lang="ar-SA" b="1" dirty="0" smtClean="0">
                <a:solidFill>
                  <a:schemeClr val="tx1">
                    <a:lumMod val="95000"/>
                    <a:lumOff val="5000"/>
                  </a:schemeClr>
                </a:solidFill>
              </a:rPr>
              <a:t>تطبيقات التعليم الافتراضي في التعليم:</a:t>
            </a:r>
            <a:r>
              <a:rPr lang="ar-EG" b="1" dirty="0" smtClean="0">
                <a:solidFill>
                  <a:schemeClr val="tx1">
                    <a:lumMod val="95000"/>
                    <a:lumOff val="5000"/>
                  </a:schemeClr>
                </a:solidFill>
              </a:rPr>
              <a:t>        </a:t>
            </a:r>
            <a:endParaRPr lang="en-US" b="1" dirty="0" smtClean="0">
              <a:solidFill>
                <a:schemeClr val="tx1">
                  <a:lumMod val="95000"/>
                  <a:lumOff val="5000"/>
                </a:schemeClr>
              </a:solidFill>
            </a:endParaRPr>
          </a:p>
        </p:txBody>
      </p:sp>
      <p:sp>
        <p:nvSpPr>
          <p:cNvPr id="3" name="Content Placeholder 2"/>
          <p:cNvSpPr>
            <a:spLocks noGrp="1"/>
          </p:cNvSpPr>
          <p:nvPr>
            <p:ph sz="quarter" idx="4294967295"/>
          </p:nvPr>
        </p:nvSpPr>
        <p:spPr>
          <a:xfrm>
            <a:off x="231775" y="1600200"/>
            <a:ext cx="9442450" cy="3124200"/>
          </a:xfrm>
        </p:spPr>
        <p:txBody>
          <a:bodyPr/>
          <a:lstStyle/>
          <a:p>
            <a:pPr marL="354013" indent="-354013" algn="just" rtl="1" eaLnBrk="1" hangingPunct="1">
              <a:buFont typeface="Calibri" pitchFamily="34" charset="0"/>
              <a:buAutoNum type="arabicPeriod"/>
            </a:pPr>
            <a:r>
              <a:rPr lang="ar-JO" sz="2800" smtClean="0">
                <a:cs typeface="Arial" pitchFamily="34" charset="0"/>
              </a:rPr>
              <a:t>تصميم وتمثيل معلومات ثلاثية الأبعاد في بيئة افتراضية مما يساع</a:t>
            </a:r>
            <a:r>
              <a:rPr lang="ar-EG" sz="2800" smtClean="0">
                <a:cs typeface="Arial" pitchFamily="34" charset="0"/>
              </a:rPr>
              <a:t>د</a:t>
            </a:r>
            <a:r>
              <a:rPr lang="ar-JO" sz="2800" smtClean="0">
                <a:cs typeface="Arial" pitchFamily="34" charset="0"/>
              </a:rPr>
              <a:t> على بناء خبرات تعليمية فعالة.</a:t>
            </a:r>
            <a:endParaRPr lang="en-US" sz="2800" smtClean="0">
              <a:cs typeface="Arial" pitchFamily="34" charset="0"/>
            </a:endParaRPr>
          </a:p>
          <a:p>
            <a:pPr marL="354013" indent="-354013" algn="just" rtl="1" eaLnBrk="1" hangingPunct="1">
              <a:buFont typeface="Calibri" pitchFamily="34" charset="0"/>
              <a:buAutoNum type="arabicPeriod"/>
            </a:pPr>
            <a:r>
              <a:rPr lang="ar-JO" sz="2800" smtClean="0">
                <a:cs typeface="Arial" pitchFamily="34" charset="0"/>
              </a:rPr>
              <a:t>تنفيذ تجارب ومشاريع تعليمية متنوعة</a:t>
            </a:r>
            <a:r>
              <a:rPr lang="ar-EG" sz="2800" smtClean="0">
                <a:cs typeface="Arial" pitchFamily="34" charset="0"/>
              </a:rPr>
              <a:t> </a:t>
            </a:r>
            <a:r>
              <a:rPr lang="ar-JO" sz="2800" smtClean="0">
                <a:cs typeface="Arial" pitchFamily="34" charset="0"/>
              </a:rPr>
              <a:t>في</a:t>
            </a:r>
            <a:r>
              <a:rPr lang="ar-EG" sz="2800" smtClean="0">
                <a:cs typeface="Arial" pitchFamily="34" charset="0"/>
              </a:rPr>
              <a:t> </a:t>
            </a:r>
            <a:r>
              <a:rPr lang="ar-JO" sz="2800" smtClean="0">
                <a:cs typeface="Arial" pitchFamily="34" charset="0"/>
              </a:rPr>
              <a:t> التعليم الافتراضي.</a:t>
            </a:r>
            <a:endParaRPr lang="en-US" sz="2800" smtClean="0">
              <a:cs typeface="Arial" pitchFamily="34" charset="0"/>
            </a:endParaRPr>
          </a:p>
          <a:p>
            <a:pPr marL="354013" indent="-354013" algn="just" rtl="1" eaLnBrk="1" hangingPunct="1">
              <a:buFont typeface="Calibri" pitchFamily="34" charset="0"/>
              <a:buAutoNum type="arabicPeriod"/>
            </a:pPr>
            <a:r>
              <a:rPr lang="ar-JO" sz="2800" smtClean="0">
                <a:cs typeface="Arial" pitchFamily="34" charset="0"/>
              </a:rPr>
              <a:t>تحقيق الخيال التعليمي للطلاب حيث يرى المعلومات تتحرك أمامه ويعيش بداخلها كأن يطير داخل المجرة الفضائية.</a:t>
            </a:r>
            <a:endParaRPr lang="en-US" sz="2800" smtClean="0">
              <a:cs typeface="Arial" pitchFamily="34" charset="0"/>
            </a:endParaRPr>
          </a:p>
          <a:p>
            <a:pPr marL="354013" indent="-354013" algn="just" rtl="1" eaLnBrk="1" hangingPunct="1">
              <a:buFont typeface="Calibri" pitchFamily="34" charset="0"/>
              <a:buAutoNum type="arabicPeriod"/>
            </a:pPr>
            <a:r>
              <a:rPr lang="ar-JO" sz="2800" smtClean="0">
                <a:cs typeface="Arial" pitchFamily="34" charset="0"/>
              </a:rPr>
              <a:t>ظهور الأشياء ثلاثية الأبعاد بداية من صفحات الكتاب والخرائط التي تحتويها حتى الحبر الذي يكتب به الطالب.</a:t>
            </a:r>
            <a:endParaRPr lang="en-US" sz="2800" smtClean="0">
              <a:cs typeface="Arial" pitchFamily="34" charset="0"/>
            </a:endParaRPr>
          </a:p>
          <a:p>
            <a:pPr marL="354013" indent="-354013" algn="just" rtl="1" eaLnBrk="1" hangingPunct="1">
              <a:buFont typeface="Calibri" pitchFamily="34" charset="0"/>
              <a:buAutoNum type="arabicPeriod"/>
            </a:pPr>
            <a:r>
              <a:rPr lang="ar-JO" sz="2800" smtClean="0">
                <a:cs typeface="Arial" pitchFamily="34" charset="0"/>
              </a:rPr>
              <a:t>حل مشاكل التعليم الحقيقية حيث يساعدهم في تخيل المشكلات وطرح حلولها وفهمها واستخدامها.</a:t>
            </a:r>
            <a:endParaRPr lang="en-US" sz="2800" smtClean="0">
              <a:cs typeface="Arial" pitchFamily="34" charset="0"/>
            </a:endParaRPr>
          </a:p>
        </p:txBody>
      </p:sp>
      <p:sp>
        <p:nvSpPr>
          <p:cNvPr id="30724" name="عنصر نائب لرقم الشريحة 4"/>
          <p:cNvSpPr>
            <a:spLocks noGrp="1"/>
          </p:cNvSpPr>
          <p:nvPr>
            <p:ph type="sldNum" sz="quarter" idx="10"/>
          </p:nvPr>
        </p:nvSpPr>
        <p:spPr bwMode="auto">
          <a:noFill/>
          <a:ln>
            <a:miter lim="800000"/>
            <a:headEnd/>
            <a:tailEnd/>
          </a:ln>
        </p:spPr>
        <p:txBody>
          <a:bodyPr/>
          <a:lstStyle/>
          <a:p>
            <a:fld id="{A0456D99-9D05-4724-A1CB-54E600C534FC}" type="slidenum">
              <a:rPr lang="ar-SA" smtClean="0">
                <a:cs typeface="Arial" pitchFamily="34" charset="0"/>
              </a:rPr>
              <a:pPr/>
              <a:t>438</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8078788" cy="762000"/>
          </a:xfrm>
        </p:spPr>
        <p:txBody>
          <a:bodyPr/>
          <a:lstStyle/>
          <a:p>
            <a:pPr algn="just" rtl="1" eaLnBrk="1" fontAlgn="auto" hangingPunct="1">
              <a:spcAft>
                <a:spcPts val="0"/>
              </a:spcAft>
              <a:defRPr/>
            </a:pPr>
            <a:r>
              <a:rPr lang="en-US" sz="4000" b="1" dirty="0" smtClean="0">
                <a:solidFill>
                  <a:schemeClr val="tx1">
                    <a:lumMod val="95000"/>
                    <a:lumOff val="5000"/>
                  </a:schemeClr>
                </a:solidFill>
              </a:rPr>
              <a:t> </a:t>
            </a:r>
            <a:r>
              <a:rPr lang="ar-SA" sz="4000" b="1" dirty="0" smtClean="0">
                <a:solidFill>
                  <a:schemeClr val="tx1">
                    <a:lumMod val="95000"/>
                    <a:lumOff val="5000"/>
                  </a:schemeClr>
                </a:solidFill>
              </a:rPr>
              <a:t>أساليب تقديم الدروس في التعليم الافتراضي:</a:t>
            </a:r>
            <a:r>
              <a:rPr lang="ar-EG" sz="4000" b="1" dirty="0" smtClean="0">
                <a:solidFill>
                  <a:schemeClr val="tx1">
                    <a:lumMod val="95000"/>
                    <a:lumOff val="5000"/>
                  </a:schemeClr>
                </a:solidFill>
              </a:rPr>
              <a:t>        </a:t>
            </a:r>
            <a:endParaRPr lang="en-US" sz="4000" b="1" dirty="0" smtClean="0">
              <a:solidFill>
                <a:schemeClr val="tx1">
                  <a:lumMod val="95000"/>
                  <a:lumOff val="5000"/>
                </a:schemeClr>
              </a:solidFill>
            </a:endParaRPr>
          </a:p>
        </p:txBody>
      </p:sp>
      <p:sp>
        <p:nvSpPr>
          <p:cNvPr id="3" name="Content Placeholder 2"/>
          <p:cNvSpPr>
            <a:spLocks noGrp="1"/>
          </p:cNvSpPr>
          <p:nvPr>
            <p:ph sz="quarter" idx="4294967295"/>
          </p:nvPr>
        </p:nvSpPr>
        <p:spPr>
          <a:xfrm>
            <a:off x="609600" y="1981200"/>
            <a:ext cx="8821738" cy="3124200"/>
          </a:xfrm>
        </p:spPr>
        <p:txBody>
          <a:bodyPr>
            <a:noAutofit/>
          </a:bodyPr>
          <a:lstStyle/>
          <a:p>
            <a:pPr algn="just" rtl="1" eaLnBrk="1" fontAlgn="auto" hangingPunct="1">
              <a:defRPr/>
            </a:pPr>
            <a:r>
              <a:rPr lang="ar-SA" sz="3600" dirty="0" smtClean="0"/>
              <a:t>يرتكز التعليم الافتراضي على أسلوبين في تقديم الدروس:</a:t>
            </a:r>
            <a:endParaRPr lang="en-US" sz="3600" dirty="0" smtClean="0"/>
          </a:p>
          <a:p>
            <a:pPr algn="just" rtl="1" eaLnBrk="1" fontAlgn="auto" hangingPunct="1">
              <a:buFont typeface="Arial" pitchFamily="34" charset="0"/>
              <a:buNone/>
              <a:defRPr/>
            </a:pPr>
            <a:endParaRPr lang="ar-EG" sz="2000" dirty="0" smtClean="0"/>
          </a:p>
          <a:p>
            <a:pPr marL="898525" indent="-514350" algn="just" rtl="1" eaLnBrk="1" fontAlgn="auto" hangingPunct="1">
              <a:buClr>
                <a:srgbClr val="00B0F0"/>
              </a:buClr>
              <a:buFont typeface="+mj-cs"/>
              <a:buAutoNum type="arabic2Minus"/>
              <a:defRPr/>
            </a:pPr>
            <a:r>
              <a:rPr lang="ar-JO" sz="3600" b="1" dirty="0" smtClean="0">
                <a:solidFill>
                  <a:srgbClr val="00B0F0"/>
                </a:solidFill>
              </a:rPr>
              <a:t>أسلوب الفصل الافتراضي.</a:t>
            </a:r>
            <a:endParaRPr lang="en-US" sz="3600" b="1" dirty="0" smtClean="0">
              <a:solidFill>
                <a:srgbClr val="00B0F0"/>
              </a:solidFill>
            </a:endParaRPr>
          </a:p>
          <a:p>
            <a:pPr marL="898525" indent="-514350" algn="just" rtl="1" eaLnBrk="1" fontAlgn="auto" hangingPunct="1">
              <a:buClr>
                <a:srgbClr val="00B0F0"/>
              </a:buClr>
              <a:buFont typeface="+mj-cs"/>
              <a:buAutoNum type="arabic2Minus"/>
              <a:defRPr/>
            </a:pPr>
            <a:r>
              <a:rPr lang="ar-JO" sz="3600" b="1" dirty="0" smtClean="0">
                <a:solidFill>
                  <a:srgbClr val="00B0F0"/>
                </a:solidFill>
              </a:rPr>
              <a:t>أسلوب التعليم الذاتي. </a:t>
            </a:r>
            <a:endParaRPr lang="en-US" sz="3600" b="1" dirty="0">
              <a:solidFill>
                <a:srgbClr val="00B0F0"/>
              </a:solidFill>
            </a:endParaRPr>
          </a:p>
        </p:txBody>
      </p:sp>
      <p:sp>
        <p:nvSpPr>
          <p:cNvPr id="31748" name="عنصر نائب لرقم الشريحة 4"/>
          <p:cNvSpPr>
            <a:spLocks noGrp="1"/>
          </p:cNvSpPr>
          <p:nvPr>
            <p:ph type="sldNum" sz="quarter" idx="10"/>
          </p:nvPr>
        </p:nvSpPr>
        <p:spPr bwMode="auto">
          <a:noFill/>
          <a:ln>
            <a:miter lim="800000"/>
            <a:headEnd/>
            <a:tailEnd/>
          </a:ln>
        </p:spPr>
        <p:txBody>
          <a:bodyPr/>
          <a:lstStyle/>
          <a:p>
            <a:fld id="{331F914A-4F2A-4695-AF63-6FCD378A1229}" type="slidenum">
              <a:rPr lang="ar-SA" smtClean="0">
                <a:cs typeface="Arial" pitchFamily="34" charset="0"/>
              </a:rPr>
              <a:pPr/>
              <a:t>439</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30200" y="1833563"/>
            <a:ext cx="9328150" cy="3729037"/>
          </a:xfrm>
        </p:spPr>
        <p:txBody>
          <a:bodyPr/>
          <a:lstStyle/>
          <a:p>
            <a:pPr algn="just" rtl="1" eaLnBrk="1" hangingPunct="1"/>
            <a:r>
              <a:rPr lang="ar-EG" smtClean="0">
                <a:cs typeface="Arial" pitchFamily="34" charset="0"/>
              </a:rPr>
              <a:t>إن </a:t>
            </a:r>
            <a:r>
              <a:rPr lang="ar-SA" smtClean="0">
                <a:cs typeface="Arial" pitchFamily="34" charset="0"/>
              </a:rPr>
              <a:t>المحاضر يلقي محاضرته مستخدما اللوح الأبيض الإلكتروني بدلا من اللوح العادي خلف الكاميرا التي تنقل ما يدور في الفصل الإفتراضي إلى الطرف الثاني، وإذا كان الطرف الثاني مزودا أيضا بكاميرا فإنه يمكن للمحاضر أن يشاهده ويرد على تساؤلاته لحظيا، ويمكن أن يدور النقاش بين المحاضر وطالب معين دون تدخل طالب آخر حيث ينتقي المحاضر المتدخلين، وله حق مشاركة الطالب في تطبيق معين، كما له حق مراقبة حاسب الطالب عن بعد.</a:t>
            </a:r>
            <a:endParaRPr lang="en-US" smtClean="0">
              <a:cs typeface="Arial" pitchFamily="34" charset="0"/>
            </a:endParaRPr>
          </a:p>
        </p:txBody>
      </p:sp>
      <p:sp>
        <p:nvSpPr>
          <p:cNvPr id="7" name="Title 1"/>
          <p:cNvSpPr>
            <a:spLocks noGrp="1"/>
          </p:cNvSpPr>
          <p:nvPr>
            <p:ph type="title"/>
          </p:nvPr>
        </p:nvSpPr>
        <p:spPr>
          <a:xfrm>
            <a:off x="1524000" y="152400"/>
            <a:ext cx="7696200" cy="1143000"/>
          </a:xfrm>
        </p:spPr>
        <p:txBody>
          <a:bodyPr/>
          <a:lstStyle/>
          <a:p>
            <a:pPr rtl="1" eaLnBrk="1" fontAlgn="auto" hangingPunct="1">
              <a:spcAft>
                <a:spcPts val="0"/>
              </a:spcAft>
              <a:defRPr/>
            </a:pPr>
            <a:r>
              <a:rPr lang="ar-EG" sz="4200" b="1" dirty="0" smtClean="0">
                <a:solidFill>
                  <a:schemeClr val="tx1">
                    <a:lumMod val="95000"/>
                    <a:lumOff val="5000"/>
                  </a:schemeClr>
                </a:solidFill>
              </a:rPr>
              <a:t>أولاً:</a:t>
            </a:r>
            <a:r>
              <a:rPr lang="en-US" sz="4200" b="1" dirty="0" smtClean="0">
                <a:solidFill>
                  <a:schemeClr val="tx1">
                    <a:lumMod val="95000"/>
                    <a:lumOff val="5000"/>
                  </a:schemeClr>
                </a:solidFill>
              </a:rPr>
              <a:t> </a:t>
            </a:r>
            <a:r>
              <a:rPr lang="ar-SA" sz="4200" b="1" dirty="0" smtClean="0">
                <a:solidFill>
                  <a:schemeClr val="tx1">
                    <a:lumMod val="95000"/>
                    <a:lumOff val="5000"/>
                  </a:schemeClr>
                </a:solidFill>
              </a:rPr>
              <a:t>الفصل الافتراضي </a:t>
            </a:r>
            <a:r>
              <a:rPr lang="en-US" sz="4200" b="1" dirty="0" smtClean="0">
                <a:solidFill>
                  <a:schemeClr val="tx1">
                    <a:lumMod val="95000"/>
                    <a:lumOff val="5000"/>
                  </a:schemeClr>
                </a:solidFill>
              </a:rPr>
              <a:t>Virtual Class</a:t>
            </a:r>
            <a:r>
              <a:rPr lang="ar-SA" sz="4200" b="1" dirty="0" smtClean="0">
                <a:solidFill>
                  <a:schemeClr val="tx1">
                    <a:lumMod val="95000"/>
                    <a:lumOff val="5000"/>
                  </a:schemeClr>
                </a:solidFill>
              </a:rPr>
              <a:t>:</a:t>
            </a:r>
            <a:endParaRPr lang="en-US" sz="4200" b="1" dirty="0">
              <a:solidFill>
                <a:schemeClr val="tx1">
                  <a:lumMod val="95000"/>
                  <a:lumOff val="5000"/>
                </a:schemeClr>
              </a:solidFill>
            </a:endParaRPr>
          </a:p>
        </p:txBody>
      </p:sp>
      <p:sp>
        <p:nvSpPr>
          <p:cNvPr id="32772" name="عنصر نائب لرقم الشريحة 4"/>
          <p:cNvSpPr>
            <a:spLocks noGrp="1"/>
          </p:cNvSpPr>
          <p:nvPr>
            <p:ph type="sldNum" sz="quarter" idx="10"/>
          </p:nvPr>
        </p:nvSpPr>
        <p:spPr bwMode="auto">
          <a:noFill/>
          <a:ln>
            <a:miter lim="800000"/>
            <a:headEnd/>
            <a:tailEnd/>
          </a:ln>
        </p:spPr>
        <p:txBody>
          <a:bodyPr/>
          <a:lstStyle/>
          <a:p>
            <a:fld id="{4DA2E02F-20E4-4A44-B72C-550356B4D186}" type="slidenum">
              <a:rPr lang="ar-SA" smtClean="0">
                <a:cs typeface="Arial" pitchFamily="34" charset="0"/>
              </a:rPr>
              <a:pPr/>
              <a:t>440</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3"/>
          <a:srcRect/>
          <a:stretch>
            <a:fillRect/>
          </a:stretch>
        </p:blipFill>
        <p:spPr bwMode="auto">
          <a:xfrm>
            <a:off x="387350" y="142875"/>
            <a:ext cx="9209088" cy="5643563"/>
          </a:xfrm>
          <a:prstGeom prst="rect">
            <a:avLst/>
          </a:prstGeom>
          <a:noFill/>
          <a:ln w="9525">
            <a:noFill/>
            <a:miter lim="800000"/>
            <a:headEnd/>
            <a:tailEnd/>
          </a:ln>
        </p:spPr>
      </p:pic>
      <p:sp>
        <p:nvSpPr>
          <p:cNvPr id="33795" name="عنصر نائب لرقم الشريحة 3"/>
          <p:cNvSpPr>
            <a:spLocks noGrp="1"/>
          </p:cNvSpPr>
          <p:nvPr>
            <p:ph type="sldNum" sz="quarter" idx="10"/>
          </p:nvPr>
        </p:nvSpPr>
        <p:spPr bwMode="auto">
          <a:noFill/>
          <a:ln>
            <a:miter lim="800000"/>
            <a:headEnd/>
            <a:tailEnd/>
          </a:ln>
        </p:spPr>
        <p:txBody>
          <a:bodyPr/>
          <a:lstStyle/>
          <a:p>
            <a:fld id="{9F474139-5CB9-4DF1-9E95-00A8747739F9}" type="slidenum">
              <a:rPr lang="ar-SA" smtClean="0">
                <a:cs typeface="Arial" pitchFamily="34" charset="0"/>
              </a:rPr>
              <a:pPr/>
              <a:t>441</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87350" y="2062163"/>
            <a:ext cx="9328150" cy="2281237"/>
          </a:xfrm>
        </p:spPr>
        <p:txBody>
          <a:bodyPr/>
          <a:lstStyle/>
          <a:p>
            <a:pPr algn="just" rtl="1" eaLnBrk="1" hangingPunct="1"/>
            <a:r>
              <a:rPr lang="ar-SA" sz="3600" smtClean="0">
                <a:cs typeface="Arial" pitchFamily="34" charset="0"/>
              </a:rPr>
              <a:t>يعتمد التعليم الذاتى على إستجلاب الدروس من مواقع المؤسسات التعليمية من طرف المتعلم مع مشاركته في المنتديات والمناقشات عن طريق البريد الإلكتروني في الوقت الذي يريد ومن أي مكان يتواجد به</a:t>
            </a:r>
            <a:r>
              <a:rPr lang="en-US" sz="3600" smtClean="0">
                <a:cs typeface="Arial" pitchFamily="34" charset="0"/>
              </a:rPr>
              <a:t>.</a:t>
            </a:r>
          </a:p>
        </p:txBody>
      </p:sp>
      <p:sp>
        <p:nvSpPr>
          <p:cNvPr id="7" name="Title 1"/>
          <p:cNvSpPr>
            <a:spLocks noGrp="1"/>
          </p:cNvSpPr>
          <p:nvPr>
            <p:ph type="title"/>
          </p:nvPr>
        </p:nvSpPr>
        <p:spPr>
          <a:xfrm>
            <a:off x="1905000" y="152400"/>
            <a:ext cx="7381875" cy="1143000"/>
          </a:xfrm>
        </p:spPr>
        <p:txBody>
          <a:bodyPr/>
          <a:lstStyle/>
          <a:p>
            <a:pPr rtl="1" eaLnBrk="1" fontAlgn="auto" hangingPunct="1">
              <a:spcAft>
                <a:spcPts val="0"/>
              </a:spcAft>
              <a:defRPr/>
            </a:pPr>
            <a:r>
              <a:rPr lang="ar-EG" sz="4200" b="1" dirty="0" smtClean="0">
                <a:solidFill>
                  <a:schemeClr val="tx1">
                    <a:lumMod val="95000"/>
                    <a:lumOff val="5000"/>
                  </a:schemeClr>
                </a:solidFill>
              </a:rPr>
              <a:t>ثانياً:</a:t>
            </a:r>
            <a:r>
              <a:rPr lang="en-US" sz="4200" b="1" dirty="0" smtClean="0">
                <a:solidFill>
                  <a:schemeClr val="tx1">
                    <a:lumMod val="95000"/>
                    <a:lumOff val="5000"/>
                  </a:schemeClr>
                </a:solidFill>
              </a:rPr>
              <a:t> </a:t>
            </a:r>
            <a:r>
              <a:rPr lang="ar-SA" sz="4200" b="1" dirty="0" smtClean="0">
                <a:solidFill>
                  <a:schemeClr val="tx1">
                    <a:lumMod val="95000"/>
                    <a:lumOff val="5000"/>
                  </a:schemeClr>
                </a:solidFill>
              </a:rPr>
              <a:t>التعليم الذاتي:</a:t>
            </a:r>
            <a:endParaRPr lang="en-US" sz="4200" b="1" dirty="0">
              <a:solidFill>
                <a:schemeClr val="tx1">
                  <a:lumMod val="95000"/>
                  <a:lumOff val="5000"/>
                </a:schemeClr>
              </a:solidFill>
            </a:endParaRPr>
          </a:p>
        </p:txBody>
      </p:sp>
      <p:sp>
        <p:nvSpPr>
          <p:cNvPr id="34820" name="عنصر نائب لرقم الشريحة 4"/>
          <p:cNvSpPr>
            <a:spLocks noGrp="1"/>
          </p:cNvSpPr>
          <p:nvPr>
            <p:ph type="sldNum" sz="quarter" idx="10"/>
          </p:nvPr>
        </p:nvSpPr>
        <p:spPr bwMode="auto">
          <a:noFill/>
          <a:ln>
            <a:miter lim="800000"/>
            <a:headEnd/>
            <a:tailEnd/>
          </a:ln>
        </p:spPr>
        <p:txBody>
          <a:bodyPr/>
          <a:lstStyle/>
          <a:p>
            <a:fld id="{0B9E3C07-F6CD-46A1-B8F8-68E6E7C010D8}" type="slidenum">
              <a:rPr lang="ar-SA" smtClean="0">
                <a:cs typeface="Arial" pitchFamily="34" charset="0"/>
              </a:rPr>
              <a:pPr/>
              <a:t>442</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1566</TotalTime>
  <Words>22425</Words>
  <Application>Microsoft Office PowerPoint</Application>
  <PresentationFormat>A4 Paper (210x297 mm)‎</PresentationFormat>
  <Paragraphs>2200</Paragraphs>
  <Slides>442</Slides>
  <Notes>16</Notes>
  <HiddenSlides>0</HiddenSlides>
  <MMClips>0</MMClips>
  <ScaleCrop>false</ScaleCrop>
  <HeadingPairs>
    <vt:vector size="4" baseType="variant">
      <vt:variant>
        <vt:lpstr>سمة</vt:lpstr>
      </vt:variant>
      <vt:variant>
        <vt:i4>1</vt:i4>
      </vt:variant>
      <vt:variant>
        <vt:lpstr>عناوين الشرائح</vt:lpstr>
      </vt:variant>
      <vt:variant>
        <vt:i4>442</vt:i4>
      </vt:variant>
    </vt:vector>
  </HeadingPairs>
  <TitlesOfParts>
    <vt:vector size="443" baseType="lpstr">
      <vt:lpstr>Office Theme</vt:lpstr>
      <vt:lpstr>الشريحة 1</vt:lpstr>
      <vt:lpstr>المحاضرة الأولى</vt:lpstr>
      <vt:lpstr>الشريحة 3</vt:lpstr>
      <vt:lpstr>تعريف الحاسب الآلي:</vt:lpstr>
      <vt:lpstr>مقدمه تاريخية عن تطور الحاسب الآلي:</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مميزات الحاسب الآلي</vt:lpstr>
      <vt:lpstr>الشريحة 20</vt:lpstr>
      <vt:lpstr>الشريحة 21</vt:lpstr>
      <vt:lpstr>الشريحة 22</vt:lpstr>
      <vt:lpstr>العقل البشري والحاسب الآلي</vt:lpstr>
      <vt:lpstr>مقارنة بين العقل البشري والحاسب</vt:lpstr>
      <vt:lpstr>المحاضرة ..الثانية..</vt:lpstr>
      <vt:lpstr>محاور المحاضرة</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ما الحاجة إلى استخدام الحاسب الآلي في التعليم؟</vt:lpstr>
      <vt:lpstr>الشريحة 38</vt:lpstr>
      <vt:lpstr>الشريحة 39</vt:lpstr>
      <vt:lpstr>أسباب دخول الحاسب التعليمي في المؤسسات التعليمية:</vt:lpstr>
      <vt:lpstr>الشريحة 41</vt:lpstr>
      <vt:lpstr>الشريحة 42</vt:lpstr>
      <vt:lpstr>الشريحة 43</vt:lpstr>
      <vt:lpstr>الشريحة 44</vt:lpstr>
      <vt:lpstr>مراحل تطبيق الحاسب التعليمي:</vt:lpstr>
      <vt:lpstr>الشريحة 46</vt:lpstr>
      <vt:lpstr>الشريحة 47</vt:lpstr>
      <vt:lpstr>الشريحة 48</vt:lpstr>
      <vt:lpstr>الشريحة 49</vt:lpstr>
      <vt:lpstr>العوامل المؤثرة على تطبيق الحاسب التعليمي:</vt:lpstr>
      <vt:lpstr>العوامل المؤثرة على دمج الحاسب الآلي في العملية التعليمية :</vt:lpstr>
      <vt:lpstr>الشريحة 52</vt:lpstr>
      <vt:lpstr>المحاضرة الثالثة</vt:lpstr>
      <vt:lpstr>محاور المحاضرة</vt:lpstr>
      <vt:lpstr>البرمجيات التعليمية Educational Software</vt:lpstr>
      <vt:lpstr>الشريحة 56</vt:lpstr>
      <vt:lpstr>الشريحة 57</vt:lpstr>
      <vt:lpstr>الشريحة 58</vt:lpstr>
      <vt:lpstr>الشريحة 59</vt:lpstr>
      <vt:lpstr>الشريحة 60</vt:lpstr>
      <vt:lpstr>الشريحة 61</vt:lpstr>
      <vt:lpstr>الشريحة 62</vt:lpstr>
      <vt:lpstr>الشريحة 63</vt:lpstr>
      <vt:lpstr>الشريحة 64</vt:lpstr>
      <vt:lpstr>الشريحة 65</vt:lpstr>
      <vt:lpstr>الشريحة 66</vt:lpstr>
      <vt:lpstr>الشريحة 67</vt:lpstr>
      <vt:lpstr>الشريحة 68</vt:lpstr>
      <vt:lpstr>الشريحة 69</vt:lpstr>
      <vt:lpstr>الشريحة 70</vt:lpstr>
      <vt:lpstr>الشريحة 71</vt:lpstr>
      <vt:lpstr>الشريحة 72</vt:lpstr>
      <vt:lpstr>الشريحة 73</vt:lpstr>
      <vt:lpstr>الشريحة 74</vt:lpstr>
      <vt:lpstr>إيجابيات الحاسب التعليمي:</vt:lpstr>
      <vt:lpstr>الشريحة 76</vt:lpstr>
      <vt:lpstr>الشريحة 77</vt:lpstr>
      <vt:lpstr>الشريحة 78</vt:lpstr>
      <vt:lpstr>الشريحة 79</vt:lpstr>
      <vt:lpstr>الشريحة 80</vt:lpstr>
      <vt:lpstr>الشريحة 81</vt:lpstr>
      <vt:lpstr>الشريحة 82</vt:lpstr>
      <vt:lpstr>الشريحة 83</vt:lpstr>
      <vt:lpstr>سلبيات الحاسب التعليمي:</vt:lpstr>
      <vt:lpstr>الشريحة 85</vt:lpstr>
      <vt:lpstr>الشريحة 86</vt:lpstr>
      <vt:lpstr>الشريحة 87</vt:lpstr>
      <vt:lpstr>الشريحة 88</vt:lpstr>
      <vt:lpstr>شروط نجاح تطبيق الحاسب التعليمي:</vt:lpstr>
      <vt:lpstr>الشريحة 90</vt:lpstr>
      <vt:lpstr>الشريحة 91</vt:lpstr>
      <vt:lpstr>الشريحة 92</vt:lpstr>
      <vt:lpstr>الشريحة 93</vt:lpstr>
      <vt:lpstr>المحاضرة 4</vt:lpstr>
      <vt:lpstr>محاور المحاضرة</vt:lpstr>
      <vt:lpstr>الشريحة 96</vt:lpstr>
      <vt:lpstr>الشريحة 97</vt:lpstr>
      <vt:lpstr>مصطلحات أو تعريفات </vt:lpstr>
      <vt:lpstr>الشريحة 99</vt:lpstr>
      <vt:lpstr>الشريحة 100</vt:lpstr>
      <vt:lpstr>الشريحة 101</vt:lpstr>
      <vt:lpstr>الشريحة 102</vt:lpstr>
      <vt:lpstr>الشريحة 103</vt:lpstr>
      <vt:lpstr>الشريحة 104</vt:lpstr>
      <vt:lpstr>الشريحة 105</vt:lpstr>
      <vt:lpstr>الشريحة 106</vt:lpstr>
      <vt:lpstr>الشريحة 107</vt:lpstr>
      <vt:lpstr>الشريحة 108</vt:lpstr>
      <vt:lpstr>الشريحة 109</vt:lpstr>
      <vt:lpstr>الشريحة 110</vt:lpstr>
      <vt:lpstr>الشريحة 111</vt:lpstr>
      <vt:lpstr>الشريحة 112</vt:lpstr>
      <vt:lpstr>المحاضرة ....</vt:lpstr>
      <vt:lpstr>محاور المحاضرة</vt:lpstr>
      <vt:lpstr>التطبيقات الحاسوبية في الإدارة التعليمية</vt:lpstr>
      <vt:lpstr>الشريحة 116</vt:lpstr>
      <vt:lpstr>الشريحة 117</vt:lpstr>
      <vt:lpstr>الشريحة 118</vt:lpstr>
      <vt:lpstr>الشريحة 119</vt:lpstr>
      <vt:lpstr>الشريحة 120</vt:lpstr>
      <vt:lpstr>الشريحة 121</vt:lpstr>
      <vt:lpstr>الشريحة 122</vt:lpstr>
      <vt:lpstr>الشريحة 123</vt:lpstr>
      <vt:lpstr>الشريحة 124</vt:lpstr>
      <vt:lpstr>الشريحة 125</vt:lpstr>
      <vt:lpstr>الشريحة 126</vt:lpstr>
      <vt:lpstr>الشريحة 127</vt:lpstr>
      <vt:lpstr>المحاضرة السادسة</vt:lpstr>
      <vt:lpstr>العناصر:</vt:lpstr>
      <vt:lpstr>مفهوم الشبكة العالمية للمعلومات (الإنترنت):</vt:lpstr>
      <vt:lpstr>بروتوكولات الإنترنت:</vt:lpstr>
      <vt:lpstr>أهم بروتوكولات الإنترنت ووظائفها:</vt:lpstr>
      <vt:lpstr>والـ (IP) عبارة عن رقم مكون من أربعة أجزاء:</vt:lpstr>
      <vt:lpstr>الشريحة 134</vt:lpstr>
      <vt:lpstr>كيف يعمل بروتوكولا TCP/IP :</vt:lpstr>
      <vt:lpstr>الشريحة 136</vt:lpstr>
      <vt:lpstr>الشريحة 137</vt:lpstr>
      <vt:lpstr>الشريحة 138</vt:lpstr>
      <vt:lpstr>أهم خدمات الإنترنت:</vt:lpstr>
      <vt:lpstr> شبكة الويب العالمية (World Wide Web - WWW):</vt:lpstr>
      <vt:lpstr>الشريحة 141</vt:lpstr>
      <vt:lpstr>الشريحة 142</vt:lpstr>
      <vt:lpstr> الفرق بين الإنترنت وشبكة الويب العالمية:</vt:lpstr>
      <vt:lpstr>الشريحة 144</vt:lpstr>
      <vt:lpstr>أدوات (محركات) البحث (Search Engines):</vt:lpstr>
      <vt:lpstr>عند البحث في الإنترنت لابد من اتباع ما يلي:</vt:lpstr>
      <vt:lpstr>البريد الإلكتروني (Electronic mail):</vt:lpstr>
      <vt:lpstr>الشريحة 148</vt:lpstr>
      <vt:lpstr>أهم تطبيقات البريد الإلكتروني في التعليم:</vt:lpstr>
      <vt:lpstr>القوائم البريدية (Mailing List):</vt:lpstr>
      <vt:lpstr>أهم تطبيقات القوائم البريدية في التعليم:</vt:lpstr>
      <vt:lpstr>مجموعات الأخبار والمنتديات (News groups):</vt:lpstr>
      <vt:lpstr>أهم تطبيقات مجموعات الأخبار في التعليم:</vt:lpstr>
      <vt:lpstr>برامج المحادثة(Internet Really Chat - IRC):</vt:lpstr>
      <vt:lpstr>أهم تطبيقات برامج المحادثة في التعليم:</vt:lpstr>
      <vt:lpstr>دور المعلم في عصر الإنترنت:</vt:lpstr>
      <vt:lpstr>للمعلم في عصر الإنترنت والتعلم عن بعد دور مرتبط بأربع مجالات واسعة هي:</vt:lpstr>
      <vt:lpstr>أولاً: تصميم التعليم:</vt:lpstr>
      <vt:lpstr>ثانياً: توظيف التقنيات:</vt:lpstr>
      <vt:lpstr>ثالثاً: تشجيع تفاعل الطلاب:</vt:lpstr>
      <vt:lpstr>رابعاً: تطوير التعلم الذاتي للطلاب:</vt:lpstr>
      <vt:lpstr>المحاضرة ....</vt:lpstr>
      <vt:lpstr>محاور المحاضرة</vt:lpstr>
      <vt:lpstr>الشريحة 164</vt:lpstr>
      <vt:lpstr>الشريحة 165</vt:lpstr>
      <vt:lpstr>الشريحة 166</vt:lpstr>
      <vt:lpstr>الشريحة 167</vt:lpstr>
      <vt:lpstr>الشريحة 168</vt:lpstr>
      <vt:lpstr>الشريحة 169</vt:lpstr>
      <vt:lpstr>الشريحة 170</vt:lpstr>
      <vt:lpstr>الشريحة 171</vt:lpstr>
      <vt:lpstr>الشريحة 172</vt:lpstr>
      <vt:lpstr>الشريحة 173</vt:lpstr>
      <vt:lpstr>الشريحة 174</vt:lpstr>
      <vt:lpstr>الشريحة 175</vt:lpstr>
      <vt:lpstr>الشريحة 176</vt:lpstr>
      <vt:lpstr>الشريحة 177</vt:lpstr>
      <vt:lpstr>الشريحة 178</vt:lpstr>
      <vt:lpstr>الشريحة 179</vt:lpstr>
      <vt:lpstr>الشريحة 180</vt:lpstr>
      <vt:lpstr>إيجابيات استخدام الإنترنت في التعليم:</vt:lpstr>
      <vt:lpstr>الشريحة 182</vt:lpstr>
      <vt:lpstr>المحاضرة ....</vt:lpstr>
      <vt:lpstr>محاور المحاضرة</vt:lpstr>
      <vt:lpstr>الشريحة 185</vt:lpstr>
      <vt:lpstr>الشريحة 186</vt:lpstr>
      <vt:lpstr>الشريحة 187</vt:lpstr>
      <vt:lpstr>الشريحة 188</vt:lpstr>
      <vt:lpstr>الشريحة 189</vt:lpstr>
      <vt:lpstr>الشريحة 190</vt:lpstr>
      <vt:lpstr>الشريحة 191</vt:lpstr>
      <vt:lpstr>الشريحة 192</vt:lpstr>
      <vt:lpstr>الشريحة 193</vt:lpstr>
      <vt:lpstr>الشريحة 194</vt:lpstr>
      <vt:lpstr>الشريحة 195</vt:lpstr>
      <vt:lpstr>الشريحة 196</vt:lpstr>
      <vt:lpstr>الشريحة 197</vt:lpstr>
      <vt:lpstr>الشريحة 198</vt:lpstr>
      <vt:lpstr>الشريحة 199</vt:lpstr>
      <vt:lpstr>الشريحة 200</vt:lpstr>
      <vt:lpstr>الشريحة 201</vt:lpstr>
      <vt:lpstr>الشريحة 202</vt:lpstr>
      <vt:lpstr>الشريحة 203</vt:lpstr>
      <vt:lpstr>الشريحة 204</vt:lpstr>
      <vt:lpstr>الشريحة 205</vt:lpstr>
      <vt:lpstr>الشريحة 206</vt:lpstr>
      <vt:lpstr>الشريحة 207</vt:lpstr>
      <vt:lpstr>المحاضرة ....</vt:lpstr>
      <vt:lpstr>محاور المحاضرة</vt:lpstr>
      <vt:lpstr>الشريحة 210</vt:lpstr>
      <vt:lpstr>الشريحة 211</vt:lpstr>
      <vt:lpstr>الشريحة 212</vt:lpstr>
      <vt:lpstr>الشريحة 213</vt:lpstr>
      <vt:lpstr>الشريحة 214</vt:lpstr>
      <vt:lpstr>الشريحة 215</vt:lpstr>
      <vt:lpstr>الشريحة 216</vt:lpstr>
      <vt:lpstr>الشريحة 217</vt:lpstr>
      <vt:lpstr>الشريحة 218</vt:lpstr>
      <vt:lpstr>الشريحة 219</vt:lpstr>
      <vt:lpstr>الشريحة 220</vt:lpstr>
      <vt:lpstr>الشريحة 221</vt:lpstr>
      <vt:lpstr>الشريحة 222</vt:lpstr>
      <vt:lpstr>الشريحة 223</vt:lpstr>
      <vt:lpstr>الشريحة 224</vt:lpstr>
      <vt:lpstr>الشريحة 225</vt:lpstr>
      <vt:lpstr>الشريحة 226</vt:lpstr>
      <vt:lpstr>الشريحة 227</vt:lpstr>
      <vt:lpstr>الشريحة 228</vt:lpstr>
      <vt:lpstr>الشريحة 229</vt:lpstr>
      <vt:lpstr>الشريحة 230</vt:lpstr>
      <vt:lpstr>الشريحة 231</vt:lpstr>
      <vt:lpstr>الشريحة 232</vt:lpstr>
      <vt:lpstr>الشريحة 233</vt:lpstr>
      <vt:lpstr>المحاضرة ....</vt:lpstr>
      <vt:lpstr>الشريحة 235</vt:lpstr>
      <vt:lpstr>الشريحة 236</vt:lpstr>
      <vt:lpstr>الشريحة 237</vt:lpstr>
      <vt:lpstr>ما هي Web 2.0 </vt:lpstr>
      <vt:lpstr>الشريحة 239</vt:lpstr>
      <vt:lpstr>أهم أوجه الاختلاف بين WEB 1.0  و Web2.0`</vt:lpstr>
      <vt:lpstr>خصائص Web 2.0:</vt:lpstr>
      <vt:lpstr>تقنيات Web 2.0 :</vt:lpstr>
      <vt:lpstr>تقنيات Web 2.0 :</vt:lpstr>
      <vt:lpstr>تقنيات Web 2.0 :</vt:lpstr>
      <vt:lpstr>خدمات Web 2.0 :</vt:lpstr>
      <vt:lpstr>الشريحة 246</vt:lpstr>
      <vt:lpstr>خدمات Web 2.0 :</vt:lpstr>
      <vt:lpstr>استخدامات الويكي في التعليم:  </vt:lpstr>
      <vt:lpstr>خدمات Web 2.0 :</vt:lpstr>
      <vt:lpstr>استخدامات يوتيوب You Tube في التعليم  </vt:lpstr>
      <vt:lpstr>خدمات Web 2.0 :</vt:lpstr>
      <vt:lpstr>استخدامات الفيس بوك في التعليم  </vt:lpstr>
      <vt:lpstr>خدمات Web 2.0 :</vt:lpstr>
      <vt:lpstr>خدمات Web 2.0 :</vt:lpstr>
      <vt:lpstr>خدمات Web 2.0 :</vt:lpstr>
      <vt:lpstr>فوائد استخدام تقنيات وخدمات  Web 2.0 في التعليم:</vt:lpstr>
      <vt:lpstr>العوائق والمخاطر المحتملة من استخدام Web 2.0 في التعليم :</vt:lpstr>
      <vt:lpstr>المحاضرة ....</vt:lpstr>
      <vt:lpstr>الشريحة 259</vt:lpstr>
      <vt:lpstr>الشريحة 260</vt:lpstr>
      <vt:lpstr>الشريحة 261</vt:lpstr>
      <vt:lpstr>الشريحة 262</vt:lpstr>
      <vt:lpstr>الشريحة 263</vt:lpstr>
      <vt:lpstr>الشريحة 264</vt:lpstr>
      <vt:lpstr>الشريحة 265</vt:lpstr>
      <vt:lpstr>الشريحة 266</vt:lpstr>
      <vt:lpstr>الشريحة 267</vt:lpstr>
      <vt:lpstr>الشريحة 268</vt:lpstr>
      <vt:lpstr>الشريحة 269</vt:lpstr>
      <vt:lpstr>الشريحة 270</vt:lpstr>
      <vt:lpstr>الشريحة 271</vt:lpstr>
      <vt:lpstr>الشريحة 272</vt:lpstr>
      <vt:lpstr>الشريحة 273</vt:lpstr>
      <vt:lpstr>الشريحة 274</vt:lpstr>
      <vt:lpstr>الشريحة 275</vt:lpstr>
      <vt:lpstr>الشريحة 276</vt:lpstr>
      <vt:lpstr>الشريحة 277</vt:lpstr>
      <vt:lpstr>الشريحة 278</vt:lpstr>
      <vt:lpstr>الشريحة 279</vt:lpstr>
      <vt:lpstr>الشريحة 280</vt:lpstr>
      <vt:lpstr>الشريحة 281</vt:lpstr>
      <vt:lpstr>الشريحة 282</vt:lpstr>
      <vt:lpstr>الشريحة 283</vt:lpstr>
      <vt:lpstr>الشريحة 284</vt:lpstr>
      <vt:lpstr>الشريحة 285</vt:lpstr>
      <vt:lpstr>الشريحة 286</vt:lpstr>
      <vt:lpstr>الشريحة 287</vt:lpstr>
      <vt:lpstr>الشريحة 288</vt:lpstr>
      <vt:lpstr>الشريحة 289</vt:lpstr>
      <vt:lpstr>الشريحة 290</vt:lpstr>
      <vt:lpstr>الشريحة 291</vt:lpstr>
      <vt:lpstr>الشريحة 292</vt:lpstr>
      <vt:lpstr>الشريحة 293</vt:lpstr>
      <vt:lpstr>الشريحة 294</vt:lpstr>
      <vt:lpstr>الشريحة 295</vt:lpstr>
      <vt:lpstr>الشريحة 296</vt:lpstr>
      <vt:lpstr>الشريحة 297</vt:lpstr>
      <vt:lpstr>الشريحة 298</vt:lpstr>
      <vt:lpstr>الشريحة 299</vt:lpstr>
      <vt:lpstr>الشريحة 300</vt:lpstr>
      <vt:lpstr>الشريحة 301</vt:lpstr>
      <vt:lpstr>الشريحة 302</vt:lpstr>
      <vt:lpstr>الشريحة 303</vt:lpstr>
      <vt:lpstr>الشريحة 304</vt:lpstr>
      <vt:lpstr>الشريحة 305</vt:lpstr>
      <vt:lpstr>المحاضرة ....</vt:lpstr>
      <vt:lpstr>الشريحة 307</vt:lpstr>
      <vt:lpstr>الشريحة 308</vt:lpstr>
      <vt:lpstr>الشريحة 309</vt:lpstr>
      <vt:lpstr>الشريحة 310</vt:lpstr>
      <vt:lpstr>الشريحة 311</vt:lpstr>
      <vt:lpstr>الشريحة 312</vt:lpstr>
      <vt:lpstr>الشريحة 313</vt:lpstr>
      <vt:lpstr>الشريحة 314</vt:lpstr>
      <vt:lpstr>الشريحة 315</vt:lpstr>
      <vt:lpstr>الشريحة 316</vt:lpstr>
      <vt:lpstr>الشريحة 317</vt:lpstr>
      <vt:lpstr>الشريحة 318</vt:lpstr>
      <vt:lpstr>الشريحة 319</vt:lpstr>
      <vt:lpstr>الشريحة 320</vt:lpstr>
      <vt:lpstr>الشريحة 321</vt:lpstr>
      <vt:lpstr>الشريحة 322</vt:lpstr>
      <vt:lpstr>الشريحة 323</vt:lpstr>
      <vt:lpstr>الشريحة 324</vt:lpstr>
      <vt:lpstr>الشريحة 325</vt:lpstr>
      <vt:lpstr>الشريحة 326</vt:lpstr>
      <vt:lpstr>الشريحة 327</vt:lpstr>
      <vt:lpstr>الشريحة 328</vt:lpstr>
      <vt:lpstr>الشريحة 329</vt:lpstr>
      <vt:lpstr>الشريحة 330</vt:lpstr>
      <vt:lpstr>الشريحة 331</vt:lpstr>
      <vt:lpstr>الشريحة 332</vt:lpstr>
      <vt:lpstr>الشريحة 333</vt:lpstr>
      <vt:lpstr>الشريحة 334</vt:lpstr>
      <vt:lpstr>الشريحة 335</vt:lpstr>
      <vt:lpstr>الشريحة 336</vt:lpstr>
      <vt:lpstr>الشريحة 337</vt:lpstr>
      <vt:lpstr>الشريحة 338</vt:lpstr>
      <vt:lpstr>الشريحة 339</vt:lpstr>
      <vt:lpstr>الشريحة 340</vt:lpstr>
      <vt:lpstr>الشريحة 341</vt:lpstr>
      <vt:lpstr>الشريحة 342</vt:lpstr>
      <vt:lpstr>الشريحة 343</vt:lpstr>
      <vt:lpstr>الشريحة 344</vt:lpstr>
      <vt:lpstr>الشريحة 345</vt:lpstr>
      <vt:lpstr>الشريحة 346</vt:lpstr>
      <vt:lpstr>الشريحة 347</vt:lpstr>
      <vt:lpstr>الشريحة 348</vt:lpstr>
      <vt:lpstr>الشريحة 349</vt:lpstr>
      <vt:lpstr>الشريحة 350</vt:lpstr>
      <vt:lpstr>الشريحة 351</vt:lpstr>
      <vt:lpstr>الشريحة 352</vt:lpstr>
      <vt:lpstr>الشريحة 353</vt:lpstr>
      <vt:lpstr>الشريحة 354</vt:lpstr>
      <vt:lpstr>الشريحة 355</vt:lpstr>
      <vt:lpstr>الشريحة 356</vt:lpstr>
      <vt:lpstr>الشريحة 357</vt:lpstr>
      <vt:lpstr>الشريحة 358</vt:lpstr>
      <vt:lpstr>الشريحة 359</vt:lpstr>
      <vt:lpstr>الشريحة 360</vt:lpstr>
      <vt:lpstr>الشريحة 361</vt:lpstr>
      <vt:lpstr>الشريحة 362</vt:lpstr>
      <vt:lpstr>الشريحة 363</vt:lpstr>
      <vt:lpstr>الشريحة 364</vt:lpstr>
      <vt:lpstr>الشريحة 365</vt:lpstr>
      <vt:lpstr>الشريحة 366</vt:lpstr>
      <vt:lpstr>الشريحة 367</vt:lpstr>
      <vt:lpstr>الشريحة 368</vt:lpstr>
      <vt:lpstr>الشريحة 369</vt:lpstr>
      <vt:lpstr>الشريحة 370</vt:lpstr>
      <vt:lpstr>الشريحة 371</vt:lpstr>
      <vt:lpstr>الشريحة 372</vt:lpstr>
      <vt:lpstr>الشريحة 373</vt:lpstr>
      <vt:lpstr>الشريحة 374</vt:lpstr>
      <vt:lpstr>الشريحة 375</vt:lpstr>
      <vt:lpstr>الشريحة 376</vt:lpstr>
      <vt:lpstr>الشريحة 377</vt:lpstr>
      <vt:lpstr>الشريحة 378</vt:lpstr>
      <vt:lpstr>الشريحة 379</vt:lpstr>
      <vt:lpstr>الشريحة 380</vt:lpstr>
      <vt:lpstr>الشريحة 381</vt:lpstr>
      <vt:lpstr>الشريحة 382</vt:lpstr>
      <vt:lpstr>الشريحة 383</vt:lpstr>
      <vt:lpstr>الشريحة 384</vt:lpstr>
      <vt:lpstr>الشريحة 385</vt:lpstr>
      <vt:lpstr>الشريحة 386</vt:lpstr>
      <vt:lpstr>المحاضرة ....</vt:lpstr>
      <vt:lpstr>محاور المحاضرة</vt:lpstr>
      <vt:lpstr>الشريحة 389</vt:lpstr>
      <vt:lpstr>الشريحة 390</vt:lpstr>
      <vt:lpstr>الشريحة 391</vt:lpstr>
      <vt:lpstr>الشريحة 392</vt:lpstr>
      <vt:lpstr>الشريحة 393</vt:lpstr>
      <vt:lpstr>الشريحة 394</vt:lpstr>
      <vt:lpstr>الشريحة 395</vt:lpstr>
      <vt:lpstr>الشريحة 396</vt:lpstr>
      <vt:lpstr>الشريحة 397</vt:lpstr>
      <vt:lpstr>الشريحة 398</vt:lpstr>
      <vt:lpstr>الشريحة 399</vt:lpstr>
      <vt:lpstr>الشريحة 400</vt:lpstr>
      <vt:lpstr>الشريحة 401</vt:lpstr>
      <vt:lpstr>الشريحة 402</vt:lpstr>
      <vt:lpstr>الشريحة 403</vt:lpstr>
      <vt:lpstr>الشريحة 404</vt:lpstr>
      <vt:lpstr>الشريحة 405</vt:lpstr>
      <vt:lpstr>الشريحة 406</vt:lpstr>
      <vt:lpstr>الشريحة 407</vt:lpstr>
      <vt:lpstr>الشريحة 408</vt:lpstr>
      <vt:lpstr>الشريحة 409</vt:lpstr>
      <vt:lpstr>الشريحة 410</vt:lpstr>
      <vt:lpstr>الشريحة 411</vt:lpstr>
      <vt:lpstr>الشريحة 412</vt:lpstr>
      <vt:lpstr>الشريحة 413</vt:lpstr>
      <vt:lpstr>الشريحة 414</vt:lpstr>
      <vt:lpstr>الشريحة 415</vt:lpstr>
      <vt:lpstr>الشريحة 416</vt:lpstr>
      <vt:lpstr>الشريحة 417</vt:lpstr>
      <vt:lpstr>الشريحة 418</vt:lpstr>
      <vt:lpstr>الشريحة 419</vt:lpstr>
      <vt:lpstr>الشريحة 420</vt:lpstr>
      <vt:lpstr>الشريحة 421</vt:lpstr>
      <vt:lpstr>المحاضرة ....</vt:lpstr>
      <vt:lpstr>محاور المحاضرة:</vt:lpstr>
      <vt:lpstr>مقدمه:</vt:lpstr>
      <vt:lpstr>تعريف التعليم الافتراضي Virtual learning:</vt:lpstr>
      <vt:lpstr>مبدأ التعليم الافتراضي:</vt:lpstr>
      <vt:lpstr>الغرض من  التعليم الافتراضي:</vt:lpstr>
      <vt:lpstr>أهمية التعليم الافتراضي:</vt:lpstr>
      <vt:lpstr>أقسام التعليم الافتراضي:</vt:lpstr>
      <vt:lpstr>متطلبات التعليم الافتراضي:</vt:lpstr>
      <vt:lpstr>الأجهزة المستخدمة  في الواقع الافتراضي:</vt:lpstr>
      <vt:lpstr>دواعي التعليم الافتراضي:</vt:lpstr>
      <vt:lpstr>عوامل انتشار التعليم الافتراضي:</vt:lpstr>
      <vt:lpstr>عوامل انتشار التعليم الافتراضي:</vt:lpstr>
      <vt:lpstr> مميزات التعليم الافتراضي:</vt:lpstr>
      <vt:lpstr> مميزات التعليم الافتراضي:</vt:lpstr>
      <vt:lpstr> مميزات التعليم الافتراضي:</vt:lpstr>
      <vt:lpstr> تطبيقات التعليم الافتراضي في التعليم:        </vt:lpstr>
      <vt:lpstr> أساليب تقديم الدروس في التعليم الافتراضي:        </vt:lpstr>
      <vt:lpstr>أولاً: الفصل الافتراضي Virtual Class:</vt:lpstr>
      <vt:lpstr>الشريحة 441</vt:lpstr>
      <vt:lpstr>ثانياً: التعليم الذاتي:</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90</cp:revision>
  <dcterms:created xsi:type="dcterms:W3CDTF">2009-10-14T19:14:34Z</dcterms:created>
  <dcterms:modified xsi:type="dcterms:W3CDTF">2015-04-22T12:23:55Z</dcterms:modified>
</cp:coreProperties>
</file>