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slides/slide169.xml" ContentType="application/vnd.openxmlformats-officedocument.presentationml.slide+xml"/>
  <Override PartName="/ppt/slides/slide187.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176.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165.xml" ContentType="application/vnd.openxmlformats-officedocument.presentationml.slide+xml"/>
  <Override PartName="/ppt/slides/slide183.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72.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88.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slides/slide191.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3"/>
  </p:notesMasterIdLst>
  <p:sldIdLst>
    <p:sldId id="257" r:id="rId2"/>
    <p:sldId id="259" r:id="rId3"/>
    <p:sldId id="277" r:id="rId4"/>
    <p:sldId id="276" r:id="rId5"/>
    <p:sldId id="275" r:id="rId6"/>
    <p:sldId id="287" r:id="rId7"/>
    <p:sldId id="274" r:id="rId8"/>
    <p:sldId id="273" r:id="rId9"/>
    <p:sldId id="272" r:id="rId10"/>
    <p:sldId id="271" r:id="rId11"/>
    <p:sldId id="270" r:id="rId12"/>
    <p:sldId id="269" r:id="rId13"/>
    <p:sldId id="268" r:id="rId14"/>
    <p:sldId id="286" r:id="rId15"/>
    <p:sldId id="285" r:id="rId16"/>
    <p:sldId id="284" r:id="rId17"/>
    <p:sldId id="283" r:id="rId18"/>
    <p:sldId id="282" r:id="rId19"/>
    <p:sldId id="289" r:id="rId20"/>
    <p:sldId id="290" r:id="rId21"/>
    <p:sldId id="291" r:id="rId22"/>
    <p:sldId id="292" r:id="rId23"/>
    <p:sldId id="293" r:id="rId24"/>
    <p:sldId id="294" r:id="rId25"/>
    <p:sldId id="295" r:id="rId26"/>
    <p:sldId id="296" r:id="rId27"/>
    <p:sldId id="297" r:id="rId28"/>
    <p:sldId id="298" r:id="rId29"/>
    <p:sldId id="301" r:id="rId30"/>
    <p:sldId id="302" r:id="rId31"/>
    <p:sldId id="303" r:id="rId32"/>
    <p:sldId id="304" r:id="rId33"/>
    <p:sldId id="305" r:id="rId34"/>
    <p:sldId id="306" r:id="rId35"/>
    <p:sldId id="307" r:id="rId36"/>
    <p:sldId id="308" r:id="rId37"/>
    <p:sldId id="309" r:id="rId38"/>
    <p:sldId id="310" r:id="rId39"/>
    <p:sldId id="311" r:id="rId40"/>
    <p:sldId id="312" r:id="rId41"/>
    <p:sldId id="314" r:id="rId42"/>
    <p:sldId id="315" r:id="rId43"/>
    <p:sldId id="316" r:id="rId44"/>
    <p:sldId id="317" r:id="rId45"/>
    <p:sldId id="318" r:id="rId46"/>
    <p:sldId id="319" r:id="rId47"/>
    <p:sldId id="320" r:id="rId48"/>
    <p:sldId id="321" r:id="rId49"/>
    <p:sldId id="322" r:id="rId50"/>
    <p:sldId id="323" r:id="rId51"/>
    <p:sldId id="324" r:id="rId52"/>
    <p:sldId id="327" r:id="rId53"/>
    <p:sldId id="328" r:id="rId54"/>
    <p:sldId id="329" r:id="rId55"/>
    <p:sldId id="330" r:id="rId56"/>
    <p:sldId id="331" r:id="rId57"/>
    <p:sldId id="332" r:id="rId58"/>
    <p:sldId id="333" r:id="rId59"/>
    <p:sldId id="334" r:id="rId60"/>
    <p:sldId id="335" r:id="rId61"/>
    <p:sldId id="336" r:id="rId62"/>
    <p:sldId id="337" r:id="rId63"/>
    <p:sldId id="338" r:id="rId64"/>
    <p:sldId id="339" r:id="rId65"/>
    <p:sldId id="340" r:id="rId66"/>
    <p:sldId id="341" r:id="rId67"/>
    <p:sldId id="344" r:id="rId68"/>
    <p:sldId id="345" r:id="rId69"/>
    <p:sldId id="346" r:id="rId70"/>
    <p:sldId id="347" r:id="rId71"/>
    <p:sldId id="348" r:id="rId72"/>
    <p:sldId id="349" r:id="rId73"/>
    <p:sldId id="350" r:id="rId74"/>
    <p:sldId id="351" r:id="rId75"/>
    <p:sldId id="352" r:id="rId76"/>
    <p:sldId id="353" r:id="rId77"/>
    <p:sldId id="354" r:id="rId78"/>
    <p:sldId id="355" r:id="rId79"/>
    <p:sldId id="356" r:id="rId80"/>
    <p:sldId id="359" r:id="rId81"/>
    <p:sldId id="360" r:id="rId82"/>
    <p:sldId id="361" r:id="rId83"/>
    <p:sldId id="362" r:id="rId84"/>
    <p:sldId id="363" r:id="rId85"/>
    <p:sldId id="364" r:id="rId86"/>
    <p:sldId id="365" r:id="rId87"/>
    <p:sldId id="366" r:id="rId88"/>
    <p:sldId id="367" r:id="rId89"/>
    <p:sldId id="368" r:id="rId90"/>
    <p:sldId id="369" r:id="rId91"/>
    <p:sldId id="370" r:id="rId92"/>
    <p:sldId id="371" r:id="rId93"/>
    <p:sldId id="372" r:id="rId94"/>
    <p:sldId id="373" r:id="rId95"/>
    <p:sldId id="374" r:id="rId96"/>
    <p:sldId id="375" r:id="rId97"/>
    <p:sldId id="376" r:id="rId98"/>
    <p:sldId id="377" r:id="rId99"/>
    <p:sldId id="380" r:id="rId100"/>
    <p:sldId id="381" r:id="rId101"/>
    <p:sldId id="382" r:id="rId102"/>
    <p:sldId id="383" r:id="rId103"/>
    <p:sldId id="384" r:id="rId104"/>
    <p:sldId id="385" r:id="rId105"/>
    <p:sldId id="386" r:id="rId106"/>
    <p:sldId id="387" r:id="rId107"/>
    <p:sldId id="388" r:id="rId108"/>
    <p:sldId id="389" r:id="rId109"/>
    <p:sldId id="390" r:id="rId110"/>
    <p:sldId id="391" r:id="rId111"/>
    <p:sldId id="392" r:id="rId112"/>
    <p:sldId id="393" r:id="rId113"/>
    <p:sldId id="394" r:id="rId114"/>
    <p:sldId id="395" r:id="rId115"/>
    <p:sldId id="396" r:id="rId116"/>
    <p:sldId id="397" r:id="rId117"/>
    <p:sldId id="398" r:id="rId118"/>
    <p:sldId id="399" r:id="rId119"/>
    <p:sldId id="400" r:id="rId120"/>
    <p:sldId id="401" r:id="rId121"/>
    <p:sldId id="402" r:id="rId122"/>
    <p:sldId id="405" r:id="rId123"/>
    <p:sldId id="406" r:id="rId124"/>
    <p:sldId id="407" r:id="rId125"/>
    <p:sldId id="408" r:id="rId126"/>
    <p:sldId id="409" r:id="rId127"/>
    <p:sldId id="410" r:id="rId128"/>
    <p:sldId id="411" r:id="rId129"/>
    <p:sldId id="412" r:id="rId130"/>
    <p:sldId id="413" r:id="rId131"/>
    <p:sldId id="416" r:id="rId132"/>
    <p:sldId id="417" r:id="rId133"/>
    <p:sldId id="418" r:id="rId134"/>
    <p:sldId id="419" r:id="rId135"/>
    <p:sldId id="420" r:id="rId136"/>
    <p:sldId id="421" r:id="rId137"/>
    <p:sldId id="422" r:id="rId138"/>
    <p:sldId id="423" r:id="rId139"/>
    <p:sldId id="426" r:id="rId140"/>
    <p:sldId id="427" r:id="rId141"/>
    <p:sldId id="428" r:id="rId142"/>
    <p:sldId id="429" r:id="rId143"/>
    <p:sldId id="430" r:id="rId144"/>
    <p:sldId id="431" r:id="rId145"/>
    <p:sldId id="432" r:id="rId146"/>
    <p:sldId id="433" r:id="rId147"/>
    <p:sldId id="434" r:id="rId148"/>
    <p:sldId id="435" r:id="rId149"/>
    <p:sldId id="436" r:id="rId150"/>
    <p:sldId id="438" r:id="rId151"/>
    <p:sldId id="439" r:id="rId152"/>
    <p:sldId id="440" r:id="rId153"/>
    <p:sldId id="441" r:id="rId154"/>
    <p:sldId id="442" r:id="rId155"/>
    <p:sldId id="443" r:id="rId156"/>
    <p:sldId id="444" r:id="rId157"/>
    <p:sldId id="445" r:id="rId158"/>
    <p:sldId id="446" r:id="rId159"/>
    <p:sldId id="447" r:id="rId160"/>
    <p:sldId id="448" r:id="rId161"/>
    <p:sldId id="449" r:id="rId162"/>
    <p:sldId id="450" r:id="rId163"/>
    <p:sldId id="452" r:id="rId164"/>
    <p:sldId id="453" r:id="rId165"/>
    <p:sldId id="454" r:id="rId166"/>
    <p:sldId id="455" r:id="rId167"/>
    <p:sldId id="456" r:id="rId168"/>
    <p:sldId id="457" r:id="rId169"/>
    <p:sldId id="458" r:id="rId170"/>
    <p:sldId id="459" r:id="rId171"/>
    <p:sldId id="460" r:id="rId172"/>
    <p:sldId id="461" r:id="rId173"/>
    <p:sldId id="462" r:id="rId174"/>
    <p:sldId id="464" r:id="rId175"/>
    <p:sldId id="465" r:id="rId176"/>
    <p:sldId id="466" r:id="rId177"/>
    <p:sldId id="467" r:id="rId178"/>
    <p:sldId id="468" r:id="rId179"/>
    <p:sldId id="469" r:id="rId180"/>
    <p:sldId id="470" r:id="rId181"/>
    <p:sldId id="471" r:id="rId182"/>
    <p:sldId id="472" r:id="rId183"/>
    <p:sldId id="473" r:id="rId184"/>
    <p:sldId id="474" r:id="rId185"/>
    <p:sldId id="475" r:id="rId186"/>
    <p:sldId id="476" r:id="rId187"/>
    <p:sldId id="477" r:id="rId188"/>
    <p:sldId id="478" r:id="rId189"/>
    <p:sldId id="479" r:id="rId190"/>
    <p:sldId id="480" r:id="rId191"/>
    <p:sldId id="481" r:id="rId19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19" autoAdjust="0"/>
    <p:restoredTop sz="94664" autoAdjust="0"/>
  </p:normalViewPr>
  <p:slideViewPr>
    <p:cSldViewPr>
      <p:cViewPr>
        <p:scale>
          <a:sx n="70" d="100"/>
          <a:sy n="70" d="100"/>
        </p:scale>
        <p:origin x="1014" y="-16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4/14/2015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EG" b="1" dirty="0" smtClean="0">
                <a:solidFill>
                  <a:schemeClr val="tx1"/>
                </a:solidFill>
              </a:rPr>
              <a:t>الاضطرابات السلوكية</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مقدمة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a:t>
            </a:r>
            <a:r>
              <a:rPr lang="ar-EG" dirty="0" smtClean="0"/>
              <a:t>لا يختلف الطفل المعوق عن الأطفال العاديين من حيث </a:t>
            </a:r>
            <a:r>
              <a:rPr lang="ar-SA" dirty="0" smtClean="0"/>
              <a:t>إ</a:t>
            </a:r>
            <a:r>
              <a:rPr lang="ar-EG" dirty="0" smtClean="0"/>
              <a:t>نه يسلك (يقوم بأفعال ونشاطات مختلفة) وأن سلوكه ليس عشوائيا ولكنه يحدث وفقا لقوانين محددة. وإذا عرفنا تلك القوانين, أصبحت عملية تعديل سلوك الطفل المعوق عملية ممكنة وفعالة ومن أهم القوانين السلوكية والتي تنطبق على سلوك كل من الطفل المعوق والطفل العادي ما يلي: </a:t>
            </a:r>
            <a:endParaRPr lang="en-US"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EG" b="1" dirty="0" smtClean="0">
                <a:solidFill>
                  <a:schemeClr val="tx1"/>
                </a:solidFill>
              </a:rPr>
              <a:t>القوانين السلوكية</a:t>
            </a:r>
            <a:endParaRPr lang="ar-SA" b="1"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indent="-514350" algn="just" rtl="1">
              <a:buFont typeface="+mj-lt"/>
              <a:buAutoNum type="arabicPeriod"/>
            </a:pPr>
            <a:r>
              <a:rPr lang="ar-EG" dirty="0" smtClean="0"/>
              <a:t>إن السلوك لا يحدث بالصدقة أو بدون أسباب ولكن للسلوك أسبابا</a:t>
            </a:r>
            <a:r>
              <a:rPr lang="ar-SA" dirty="0" smtClean="0"/>
              <a:t>ً</a:t>
            </a:r>
            <a:r>
              <a:rPr lang="ar-EG" dirty="0" smtClean="0"/>
              <a:t> معينة وإذا أخذنا الوقت الكافي لتحليل الوضع سنكتشف تلك الأسباب وبالتالي سنستطيع ضبطها وضبط السلوك.</a:t>
            </a:r>
            <a:endParaRPr lang="en-US" dirty="0" smtClean="0"/>
          </a:p>
          <a:p>
            <a:pPr marL="514350" indent="-514350" algn="just" rtl="1">
              <a:buFont typeface="+mj-lt"/>
              <a:buAutoNum type="arabicPeriod"/>
            </a:pPr>
            <a:r>
              <a:rPr lang="ar-EG" dirty="0" smtClean="0"/>
              <a:t>إن السلوك في اللحظة التي يحدث فيها متأثرا</a:t>
            </a:r>
            <a:r>
              <a:rPr lang="ar-SA" dirty="0" smtClean="0"/>
              <a:t>ً</a:t>
            </a:r>
            <a:r>
              <a:rPr lang="ar-EG" dirty="0" smtClean="0"/>
              <a:t> بثلاثة أنواع من العوامل الرئيسية وهي:</a:t>
            </a:r>
            <a:endParaRPr lang="en-US"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القوانين السلوكية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rtl="1"/>
            <a:r>
              <a:rPr lang="ar-SA" dirty="0" smtClean="0"/>
              <a:t>	أ</a:t>
            </a:r>
            <a:r>
              <a:rPr lang="ar-EG" dirty="0" smtClean="0"/>
              <a:t>- الخبرات الماضية.</a:t>
            </a:r>
            <a:endParaRPr lang="en-US" dirty="0" smtClean="0"/>
          </a:p>
          <a:p>
            <a:pPr rtl="1"/>
            <a:r>
              <a:rPr lang="ar-EG" dirty="0" smtClean="0"/>
              <a:t>ب- القابليات الوراثية.</a:t>
            </a:r>
            <a:endParaRPr lang="en-US" dirty="0" smtClean="0"/>
          </a:p>
          <a:p>
            <a:pPr rtl="1"/>
            <a:r>
              <a:rPr lang="ar-EG" dirty="0" smtClean="0"/>
              <a:t>جـ - الظروف البيئية الحالية.</a:t>
            </a:r>
            <a:endParaRPr lang="en-US" dirty="0" smtClean="0"/>
          </a:p>
          <a:p>
            <a:pPr algn="just" rtl="1"/>
            <a:r>
              <a:rPr lang="ar-EG" dirty="0" smtClean="0"/>
              <a:t>وعلى أي حال, </a:t>
            </a:r>
            <a:r>
              <a:rPr lang="ar-SA" dirty="0" smtClean="0"/>
              <a:t>ليس </a:t>
            </a:r>
            <a:r>
              <a:rPr lang="ar-EG" dirty="0" smtClean="0"/>
              <a:t>باستطاعة الوالدين أو المعلمين أو غيرهم تغيير السلوك بتغيير الوراثة أو بتغيير الخبرات الماضية</a:t>
            </a:r>
            <a:r>
              <a:rPr lang="ar-SA" dirty="0" smtClean="0"/>
              <a:t>،</a:t>
            </a:r>
            <a:r>
              <a:rPr lang="ar-EG" dirty="0" smtClean="0"/>
              <a:t> ولذلك ف</a:t>
            </a:r>
            <a:r>
              <a:rPr lang="ar-SA" dirty="0" smtClean="0"/>
              <a:t>إ</a:t>
            </a:r>
            <a:r>
              <a:rPr lang="ar-EG" dirty="0" smtClean="0"/>
              <a:t>ن القانون الرئيسي في تعديل السلوك هو ضبط الظروف البيئية الحالية.</a:t>
            </a:r>
            <a:endParaRPr lang="en-US"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القوانين السلوكية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	3</a:t>
            </a:r>
            <a:r>
              <a:rPr lang="ar-EG" sz="2800" dirty="0" smtClean="0"/>
              <a:t>- </a:t>
            </a:r>
            <a:r>
              <a:rPr lang="ar-EG" sz="2800" b="1" dirty="0" smtClean="0"/>
              <a:t>إن الظروف البيئية الحالية والتي لها الدور الأكبر في ضبط السلوك قد تكون سابقة للسلوك ( أي أنها تحدث قبله ) أو قد تكون تابعة له ( أي أنها تحدث بعده ). والأحداث الأكبر أثرا على السلوك هي الأحداث التي تتبع السلوك؟ ولذلك فالقانون الأخر المهم من قوانين تعديل السلوك هو تغيير نتائج السلوك لتغيير السلوك نفسه. فالمبدأ الأساسي في علم السلوك الإنساني هو أن السلوك محكوم بنتائجه. فإذا كانت نتائج السلوك ايجابية أو سلبية انخفضت احتمالات تكرار الطفل له. وتكون نتائج السلوك ايجابية أو مرضية إذا حصل الطفل علي ما يريد بعد قيامة بسلوك أو إذا خلصه السل</a:t>
            </a:r>
            <a:r>
              <a:rPr lang="ar-SA" sz="2800" b="1" dirty="0" smtClean="0"/>
              <a:t>و</a:t>
            </a:r>
            <a:r>
              <a:rPr lang="ar-EG" sz="2800" b="1" dirty="0" smtClean="0"/>
              <a:t>ك مما لا يريد . </a:t>
            </a:r>
            <a:endParaRPr lang="en-US" sz="2800" b="1" dirty="0" smtClean="0"/>
          </a:p>
          <a:p>
            <a:pPr algn="just" rtl="1"/>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القوانين السلوكية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a:t>
            </a:r>
            <a:r>
              <a:rPr lang="ar-EG" b="1" dirty="0" smtClean="0"/>
              <a:t>وتكون نتائج السلوك سلبية إذا تعرض الطفل عند </a:t>
            </a:r>
            <a:r>
              <a:rPr lang="ar-EG" b="1" dirty="0" err="1" smtClean="0"/>
              <a:t>قيامه</a:t>
            </a:r>
            <a:r>
              <a:rPr lang="ar-EG" b="1" dirty="0" smtClean="0"/>
              <a:t> بالسلوك لحدث أو شيء لا يحبه . أو ينفر منه إذا أدى </a:t>
            </a:r>
            <a:r>
              <a:rPr lang="ar-EG" b="1" dirty="0" err="1" smtClean="0"/>
              <a:t>قيامه</a:t>
            </a:r>
            <a:r>
              <a:rPr lang="ar-EG" b="1" dirty="0" smtClean="0"/>
              <a:t> بالسلوك إلى حرمانه من شيء يحبه بعبارة أخرى, إن من أهم قوانين تعديل السلوك على الإطلاق هو تعزيز الطفل ( إعطاؤه أشياء يحبها أو تخلصه من أشياء لا يحبها ) عندما يكون سلوكه مناسبا وعدم تعزيزه أو تجاهله عندما يكون سلوكه غير مناسب</a:t>
            </a:r>
            <a:r>
              <a:rPr lang="ar-SA" b="1" dirty="0" smtClean="0"/>
              <a:t>.</a:t>
            </a:r>
            <a:endParaRPr lang="en-US" b="1"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القوانين السلوكية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indent="-514350" algn="just" rtl="1">
              <a:buFont typeface="+mj-lt"/>
              <a:buAutoNum type="arabicPeriod" startAt="4"/>
            </a:pPr>
            <a:r>
              <a:rPr lang="ar-EG" sz="2800" dirty="0" smtClean="0"/>
              <a:t>إن السلوك الإنساني ظاهرة بالغة التعقيد فالسلوك قد يكون ظاهرا وقد يكون خفيا ولأنه ليس باستطاعتنا تغيير السلوك غير الظاهر مباشر </a:t>
            </a:r>
            <a:r>
              <a:rPr lang="ar-EG" sz="2800" b="1" dirty="0" smtClean="0"/>
              <a:t>فان علينا التركيز على السلوك الظاهر</a:t>
            </a:r>
            <a:r>
              <a:rPr lang="ar-EG" sz="2800" dirty="0" smtClean="0"/>
              <a:t> وتعريفة بدقة ووضوح بحيث يمكن تسجيل عدد مرات أو مدة حدوثه لكي نحكم على فاعلية الأساليب المستخدمة لتعديله.</a:t>
            </a:r>
            <a:endParaRPr lang="en-US" sz="2800" dirty="0" smtClean="0"/>
          </a:p>
          <a:p>
            <a:pPr marL="514350" indent="-514350" algn="just" rtl="1">
              <a:buFont typeface="+mj-lt"/>
              <a:buAutoNum type="arabicPeriod" startAt="4"/>
            </a:pPr>
            <a:r>
              <a:rPr lang="ar-EG" sz="2800" dirty="0" smtClean="0"/>
              <a:t>إن السلوك سواء كان عاديا أو شاذا </a:t>
            </a:r>
            <a:r>
              <a:rPr lang="ar-EG" sz="2800" b="1" dirty="0" smtClean="0"/>
              <a:t>هو سلوك متعلم في الغالبية العظمي من الحالات</a:t>
            </a:r>
            <a:r>
              <a:rPr lang="en-US" sz="2800" b="1" dirty="0" smtClean="0"/>
              <a:t> </a:t>
            </a:r>
            <a:r>
              <a:rPr lang="ar-SA" sz="2800" b="1" dirty="0" smtClean="0"/>
              <a:t>أي قابل للتعديل والتغيير</a:t>
            </a:r>
            <a:r>
              <a:rPr lang="ar-EG" sz="2800" dirty="0" smtClean="0"/>
              <a:t>. فالسلوك غير المقبول مثله مثل السلوك المقبول يقوي ويتدعم إذا وفر التعزيز للفرد ويضعف وقد يتوقف إذا أدى إلى الحرمان من التعزيز. </a:t>
            </a:r>
            <a:endParaRPr lang="en-US" sz="2800"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EG" b="1" dirty="0" smtClean="0">
                <a:solidFill>
                  <a:schemeClr val="tx1"/>
                </a:solidFill>
              </a:rPr>
              <a:t>مفهوم الاضطرابات السلوكية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a:t>
            </a:r>
            <a:r>
              <a:rPr lang="ar-SA" sz="2400" dirty="0" smtClean="0"/>
              <a:t>تعرف </a:t>
            </a:r>
            <a:r>
              <a:rPr lang="ar-EG" sz="2400" dirty="0" smtClean="0"/>
              <a:t>الاضطرابات السلوكية </a:t>
            </a:r>
            <a:r>
              <a:rPr lang="ar-SA" sz="2400" dirty="0" smtClean="0"/>
              <a:t>على أنها </a:t>
            </a:r>
            <a:r>
              <a:rPr lang="ar-EG" sz="2400" dirty="0" smtClean="0"/>
              <a:t>أي اضطراب يلحق بالسلوك الإ</a:t>
            </a:r>
            <a:r>
              <a:rPr lang="ar-SA" sz="2400" dirty="0" smtClean="0"/>
              <a:t>راد</a:t>
            </a:r>
            <a:r>
              <a:rPr lang="ar-EG" sz="2400" dirty="0" smtClean="0"/>
              <a:t>ي فى كافة أشكاله سواء كان عدوانيا أو لم يكن, ينتهك القيم والمعايير أو لا ينتهكها, يخالف توقعات المجتمع في شكلها العام, </a:t>
            </a:r>
            <a:r>
              <a:rPr lang="ar-SA" sz="2400" dirty="0" smtClean="0"/>
              <a:t>و</a:t>
            </a:r>
            <a:r>
              <a:rPr lang="ar-EG" sz="2400" dirty="0" smtClean="0"/>
              <a:t>يتكرر باستمرار ويمكن ملاحظ</a:t>
            </a:r>
            <a:r>
              <a:rPr lang="ar-SA" sz="2400" dirty="0" smtClean="0"/>
              <a:t>ته</a:t>
            </a:r>
            <a:r>
              <a:rPr lang="ar-EG" sz="2400" dirty="0" smtClean="0"/>
              <a:t> وقياسه, </a:t>
            </a:r>
            <a:r>
              <a:rPr lang="ar-SA" sz="2400" dirty="0" smtClean="0"/>
              <a:t>و</a:t>
            </a:r>
            <a:r>
              <a:rPr lang="ar-EG" sz="2400" dirty="0" smtClean="0"/>
              <a:t>يحدث عادة في مرحلتي الطفولة والمراهقة, ولا يعتبر مظهرا لاضطراب آخر كالعصاب أو الذهان أو الأمراض العضوية, أى أن يكون أوليا</a:t>
            </a:r>
            <a:r>
              <a:rPr lang="ar-SA" sz="2400" dirty="0" smtClean="0"/>
              <a:t>ً</a:t>
            </a:r>
            <a:r>
              <a:rPr lang="ar-EG" sz="2400" dirty="0" smtClean="0"/>
              <a:t>. بمعنى آخر أن يكون الاضطراب في أحد الجوانب السلوكية هو المشكلة الأساسية, وليس مجرد عرض من مجموعات أعراض تشير إلى وجود مرض أو اضطراب عام لدى الفرد كالتأخر العقلى أو الذاتوية ( التوحيد ) , أو الاضطرابات العصابية كالقلق والرهاب والوسواس القهرى, أو الاضطراب</a:t>
            </a:r>
            <a:r>
              <a:rPr lang="ar-SA" sz="2400" dirty="0" smtClean="0"/>
              <a:t>ات</a:t>
            </a:r>
            <a:r>
              <a:rPr lang="ar-EG" sz="2400" dirty="0" smtClean="0"/>
              <a:t> الذهانية كالفصام والاكتئاب أو أي حالة طبية عامة تستدعى تدخلا إكلينيكيا. </a:t>
            </a:r>
            <a:endParaRPr lang="en-US" sz="2400"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بعض أنواع </a:t>
            </a:r>
            <a:r>
              <a:rPr lang="ar-EG" b="1" dirty="0" smtClean="0">
                <a:solidFill>
                  <a:schemeClr val="tx1"/>
                </a:solidFill>
              </a:rPr>
              <a:t>الاضطرابات السلوكية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EG" b="1" dirty="0" smtClean="0">
                <a:solidFill>
                  <a:schemeClr val="tx1"/>
                </a:solidFill>
              </a:rPr>
              <a:t>مص الإبهام</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a:t>
            </a:r>
            <a:r>
              <a:rPr lang="ar-EG" dirty="0" smtClean="0"/>
              <a:t>يعتبر مص الإبهام حدثا طبيعيا في سن الرضاع</a:t>
            </a:r>
            <a:r>
              <a:rPr lang="ar-SA" dirty="0" smtClean="0"/>
              <a:t>ة</a:t>
            </a:r>
            <a:r>
              <a:rPr lang="ar-EG" dirty="0" smtClean="0"/>
              <a:t> المبكر</a:t>
            </a:r>
            <a:r>
              <a:rPr lang="ar-SA" dirty="0" smtClean="0"/>
              <a:t>ة</a:t>
            </a:r>
            <a:r>
              <a:rPr lang="ar-EG" dirty="0" smtClean="0"/>
              <a:t> ومن شأنه اعتبار الطفل الأكبر سنا</a:t>
            </a:r>
            <a:r>
              <a:rPr lang="ar-SA" dirty="0" smtClean="0"/>
              <a:t>ً</a:t>
            </a:r>
            <a:r>
              <a:rPr lang="ar-EG" dirty="0" smtClean="0"/>
              <a:t> أقل نضجا</a:t>
            </a:r>
            <a:r>
              <a:rPr lang="ar-SA" dirty="0" smtClean="0"/>
              <a:t>ً</a:t>
            </a:r>
            <a:r>
              <a:rPr lang="ar-EG" dirty="0" smtClean="0"/>
              <a:t> من أقرانه وقد يترك أثرا سيئا على ترصيف الأسنان الطبيعي. </a:t>
            </a:r>
            <a:r>
              <a:rPr lang="ar-SA" dirty="0" smtClean="0"/>
              <a:t>و</a:t>
            </a:r>
            <a:r>
              <a:rPr lang="ar-EG" dirty="0" smtClean="0"/>
              <a:t>بشكل عام تعتبر هذه العادة أمرا طبيعيا عند الأطفال, وقد يكون سبب هذه العادة قلق نفسي أو حرمان عاطفي عند الطفل وقد لا يكون هناك سببا واضحا, ولهذه العادة أثر مهدئ</a:t>
            </a:r>
            <a:r>
              <a:rPr lang="ar-SA" dirty="0" smtClean="0"/>
              <a:t> من</a:t>
            </a:r>
            <a:r>
              <a:rPr lang="ar-EG" dirty="0" smtClean="0"/>
              <a:t> 6 إلى 7 أشهر, وقليل من الأطفال تستمر عندهم حتى</a:t>
            </a:r>
            <a:r>
              <a:rPr lang="ar-SA" dirty="0" smtClean="0"/>
              <a:t> </a:t>
            </a:r>
            <a:r>
              <a:rPr lang="ar-EG" dirty="0" smtClean="0"/>
              <a:t>عمر 7 أو 8 سنوات.</a:t>
            </a:r>
            <a:endParaRPr lang="en-US"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مص الإبهام</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b="1" dirty="0" smtClean="0"/>
              <a:t>	</a:t>
            </a:r>
            <a:r>
              <a:rPr lang="ar-EG" sz="3000" b="1" dirty="0" smtClean="0"/>
              <a:t>متى تصبح هذه العادة مصدرا للقلق ؟؟</a:t>
            </a:r>
            <a:endParaRPr lang="en-US" sz="3000" b="1" dirty="0" smtClean="0"/>
          </a:p>
          <a:p>
            <a:pPr algn="just" rtl="1"/>
            <a:r>
              <a:rPr lang="ar-EG" sz="3000" dirty="0" smtClean="0"/>
              <a:t>اعتبار</a:t>
            </a:r>
            <a:r>
              <a:rPr lang="ar-SA" sz="3000" dirty="0" smtClean="0"/>
              <a:t>اً</a:t>
            </a:r>
            <a:r>
              <a:rPr lang="ar-EG" sz="3000" dirty="0" smtClean="0"/>
              <a:t> من عمر </a:t>
            </a:r>
            <a:r>
              <a:rPr lang="ar-SA" sz="3000" dirty="0" smtClean="0"/>
              <a:t>(</a:t>
            </a:r>
            <a:r>
              <a:rPr lang="ar-EG" sz="3000" dirty="0" smtClean="0"/>
              <a:t>5</a:t>
            </a:r>
            <a:r>
              <a:rPr lang="ar-SA" sz="3000" dirty="0" smtClean="0"/>
              <a:t>)</a:t>
            </a:r>
            <a:r>
              <a:rPr lang="ar-EG" sz="3000" dirty="0" smtClean="0"/>
              <a:t> سنوات فما فوق: وهو العمر الذي تبدأ فيه هذه العادة بالتأثير على شكل الأسنان وعلى الحنك الرخو, وهو العمر الذي يبدأ فيه الطفل أيضا بالشعور بالخجل من تعليقات ممن حوله هذه العادة المعالجة:</a:t>
            </a:r>
            <a:endParaRPr lang="en-US" sz="3000" dirty="0" smtClean="0"/>
          </a:p>
          <a:p>
            <a:pPr algn="just" rtl="1"/>
            <a:r>
              <a:rPr lang="ar-EG" sz="3000" dirty="0" smtClean="0"/>
              <a:t>تطبق المعالجة للأطفال ممن هم فوق </a:t>
            </a:r>
            <a:r>
              <a:rPr lang="ar-SA" sz="3000" dirty="0" smtClean="0"/>
              <a:t>(</a:t>
            </a:r>
            <a:r>
              <a:rPr lang="ar-EG" sz="3000" dirty="0" smtClean="0"/>
              <a:t>5</a:t>
            </a:r>
            <a:r>
              <a:rPr lang="ar-SA" sz="3000" dirty="0" smtClean="0"/>
              <a:t>) </a:t>
            </a:r>
            <a:r>
              <a:rPr lang="ar-EG" sz="3000" dirty="0" smtClean="0"/>
              <a:t>سنوات, </a:t>
            </a:r>
            <a:r>
              <a:rPr lang="ar-SA" sz="3000" dirty="0" smtClean="0"/>
              <a:t>و</a:t>
            </a:r>
            <a:r>
              <a:rPr lang="ar-EG" sz="3000" dirty="0" smtClean="0"/>
              <a:t>يجب إزالة كل أسباب التوتر والقلق النفسي عند الطفل, ويجب تهيئة الطفل للمعالجة بحيث يكون راغبا </a:t>
            </a:r>
            <a:r>
              <a:rPr lang="ar-SA" sz="3000" dirty="0" smtClean="0"/>
              <a:t>في </a:t>
            </a:r>
            <a:r>
              <a:rPr lang="ar-EG" sz="3000" dirty="0" smtClean="0"/>
              <a:t>التخلص من هذه العادة.</a:t>
            </a:r>
            <a:endParaRPr lang="en-US" sz="3000"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مص الإبهام</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a:t>
            </a:r>
            <a:r>
              <a:rPr lang="ar-EG" sz="2600" dirty="0" smtClean="0"/>
              <a:t>ونبدأ المعالجة بتطبيق أداة لطيفة على أصبع الطفل لتذكيره بعدم مص إبهامه, ( مثل وضع لصاقة طبية على الإبهام ),</a:t>
            </a:r>
            <a:r>
              <a:rPr lang="ar-SA" sz="2600" dirty="0" smtClean="0"/>
              <a:t> </a:t>
            </a:r>
            <a:r>
              <a:rPr lang="ar-EG" sz="2600" dirty="0" smtClean="0"/>
              <a:t>وإذا </a:t>
            </a:r>
            <a:r>
              <a:rPr lang="ar-SA" sz="2600" dirty="0" smtClean="0"/>
              <a:t>لم </a:t>
            </a:r>
            <a:r>
              <a:rPr lang="ar-EG" sz="2600" dirty="0" smtClean="0"/>
              <a:t>تفلح هذه الوسيلة و إذا لم يستجيب الطفل لذلك نقوم بوضع أداة تنبيه أكثر قساوة على الإصبع مثل قطعة بلاستيكية غير حادة, وإذا فشلت كل الطرق السابقة يقوم طبيب الأطفال بتطبيق ما يشبه الجبيرة أو الرباط الطبية على مفصل المرفق لمنع الطفل من إيصال إبهامه إلى فمه, ويجب شرح ذلك للطفل وإيقاف المعالجة إذا سببت أي قلق للطفل. </a:t>
            </a:r>
            <a:endParaRPr lang="en-US" sz="2600" dirty="0" smtClean="0"/>
          </a:p>
          <a:p>
            <a:pPr algn="just" rtl="1"/>
            <a:r>
              <a:rPr lang="ar-EG" sz="2600" dirty="0" smtClean="0"/>
              <a:t>في الحالات الشديدة والمعندة: يقوم طبيب الأسنان بتركيب جهاز خاص في فم الطفل للحد من تشوه الأسنان والفكين وهذا الجهاز سيمنع الطفل أيضا من الاستم</a:t>
            </a:r>
            <a:r>
              <a:rPr lang="ar-SA" sz="2600" dirty="0" smtClean="0"/>
              <a:t>ت</a:t>
            </a:r>
            <a:r>
              <a:rPr lang="ar-EG" sz="2600" dirty="0" smtClean="0"/>
              <a:t>اع بمص إبهامه وستزول عندها العادة. </a:t>
            </a:r>
            <a:endParaRPr lang="en-US" sz="2600"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مص الإبهام</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rtl="1"/>
            <a:r>
              <a:rPr lang="ar-SA" dirty="0" smtClean="0"/>
              <a:t>	</a:t>
            </a:r>
            <a:r>
              <a:rPr lang="ar-EG" dirty="0" smtClean="0"/>
              <a:t>يجب عليك أن تتذكر أن:</a:t>
            </a:r>
            <a:endParaRPr lang="en-US" dirty="0" smtClean="0"/>
          </a:p>
          <a:p>
            <a:pPr rtl="1"/>
            <a:r>
              <a:rPr lang="ar-EG" dirty="0" smtClean="0"/>
              <a:t>1- لا فائدة من توبيخ ومعاقبة الطفل فعلي العكس قد يتمسك بعادته أكثر</a:t>
            </a:r>
            <a:r>
              <a:rPr lang="ar-SA" dirty="0" smtClean="0"/>
              <a:t>.</a:t>
            </a:r>
            <a:endParaRPr lang="en-US" dirty="0" smtClean="0"/>
          </a:p>
          <a:p>
            <a:pPr rtl="1"/>
            <a:r>
              <a:rPr lang="ar-EG" dirty="0" smtClean="0"/>
              <a:t>2- أكثر الأطفال يتركون هذه العادة لوحدهم.</a:t>
            </a:r>
            <a:endParaRPr lang="en-US" dirty="0" smtClean="0"/>
          </a:p>
          <a:p>
            <a:pPr rtl="1"/>
            <a:r>
              <a:rPr lang="ar-EG" dirty="0" smtClean="0"/>
              <a:t>3- إذا كان عمر طفلك</a:t>
            </a:r>
            <a:r>
              <a:rPr lang="ar-SA" dirty="0" smtClean="0"/>
              <a:t> </a:t>
            </a:r>
            <a:r>
              <a:rPr lang="ar-EG" dirty="0" smtClean="0"/>
              <a:t>أقل من </a:t>
            </a:r>
            <a:r>
              <a:rPr lang="ar-SA" dirty="0" smtClean="0"/>
              <a:t>(</a:t>
            </a:r>
            <a:r>
              <a:rPr lang="ar-EG" dirty="0" smtClean="0"/>
              <a:t>5</a:t>
            </a:r>
            <a:r>
              <a:rPr lang="ar-SA" dirty="0" smtClean="0"/>
              <a:t>) </a:t>
            </a:r>
            <a:r>
              <a:rPr lang="ar-EG" dirty="0" smtClean="0"/>
              <a:t>سنوات أتركه ولا تحاول علاجه وتجاهل الأمر تماما.</a:t>
            </a:r>
            <a:endParaRPr lang="en-US" dirty="0" smtClean="0"/>
          </a:p>
          <a:p>
            <a:pPr rtl="1"/>
            <a:r>
              <a:rPr lang="ar-EG" dirty="0" smtClean="0"/>
              <a:t>4- عند المعالجة يجب التركيز على أوقات النهار أولا.</a:t>
            </a:r>
            <a:endParaRPr lang="en-US"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dirty="0" smtClean="0">
                <a:solidFill>
                  <a:schemeClr val="tx1"/>
                </a:solidFill>
              </a:rPr>
              <a:t>	</a:t>
            </a:r>
            <a:r>
              <a:rPr lang="ar-EG" b="1" dirty="0" smtClean="0">
                <a:solidFill>
                  <a:schemeClr val="tx1"/>
                </a:solidFill>
              </a:rPr>
              <a:t>قضم الأظافر </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EG" dirty="0" smtClean="0"/>
              <a:t>نادرا ما تحدث هذه العادة في الأطفال قبل نهاية السنة الثالثة من العمر وأغلب ما يقضم الأطفال الكبار أظافرهم هو عند توترهم العصبي وقلقهم وشعورهم بعدم الأمان والخوف وعند تفكيرهم العميق. وتشيع هذه العادة في حوالي 50% من الأطفال. أما أسبابها فقد تكون قسوة الأهل أو المدرسين وقد تكون عدم وجود</a:t>
            </a:r>
            <a:r>
              <a:rPr lang="ar-SA" dirty="0" smtClean="0"/>
              <a:t> قدر كافي</a:t>
            </a:r>
            <a:r>
              <a:rPr lang="ar-EG" dirty="0" smtClean="0"/>
              <a:t> من الاطمئنان والسعادة في محيط الطفل, وقد يكون سببها ملل الطفل وغيرته, وقد يكون تقليده لأطفال آخرين. </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dirty="0" smtClean="0">
                <a:solidFill>
                  <a:schemeClr val="tx1"/>
                </a:solidFill>
              </a:rPr>
              <a:t>	</a:t>
            </a:r>
            <a:r>
              <a:rPr lang="ar-SA" b="1" dirty="0" smtClean="0">
                <a:solidFill>
                  <a:schemeClr val="tx1"/>
                </a:solidFill>
              </a:rPr>
              <a:t>تابع </a:t>
            </a:r>
            <a:r>
              <a:rPr lang="ar-EG" b="1" dirty="0" smtClean="0">
                <a:solidFill>
                  <a:schemeClr val="tx1"/>
                </a:solidFill>
              </a:rPr>
              <a:t>قضم الأظافر </a:t>
            </a:r>
            <a:endParaRPr lang="ar-SA" b="1"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a:t>
            </a:r>
            <a:r>
              <a:rPr lang="ar-EG" dirty="0" smtClean="0"/>
              <a:t>وبعض الباحثين يقول </a:t>
            </a:r>
            <a:r>
              <a:rPr lang="ar-SA" dirty="0" smtClean="0"/>
              <a:t>أ</a:t>
            </a:r>
            <a:r>
              <a:rPr lang="ar-EG" dirty="0" err="1" smtClean="0"/>
              <a:t>نها</a:t>
            </a:r>
            <a:r>
              <a:rPr lang="ar-EG" dirty="0" smtClean="0"/>
              <a:t> نوع من مركب أوديب. ولا تفيد الشدة والتوبيخ والعقاب في علاجها, كما أنه لا ينفع في ذلك وضع عقاقير </a:t>
            </a:r>
            <a:r>
              <a:rPr lang="ar-SA" dirty="0" smtClean="0"/>
              <a:t>ُ</a:t>
            </a:r>
            <a:r>
              <a:rPr lang="ar-EG" dirty="0" smtClean="0"/>
              <a:t>مرة على أطراف أصابع الطفل كما يفعل بعض الأهل أحيانا, وخير ما يفعله الأهل بخصوص هذه العادة هو إهمالها وإش</a:t>
            </a:r>
            <a:r>
              <a:rPr lang="ar-SA" dirty="0" smtClean="0"/>
              <a:t>غ</a:t>
            </a:r>
            <a:r>
              <a:rPr lang="ar-EG" dirty="0" smtClean="0"/>
              <a:t>ال الطفل بألعاب أو أمور أخرى تبعد عنه الملل. وينبغي إزالة </a:t>
            </a:r>
            <a:r>
              <a:rPr lang="ar-SA" dirty="0" smtClean="0"/>
              <a:t>كل </a:t>
            </a:r>
            <a:r>
              <a:rPr lang="ar-EG" dirty="0" smtClean="0"/>
              <a:t>ما يبعث على التوتر العصبي والقلق, وعلى الشعور بعدم الأمان من محيط الطفل, إذا كانت هذه الأمور هي السبب في حدوث هذه العادة.</a:t>
            </a:r>
            <a:r>
              <a:rPr lang="ar-SA" dirty="0" smtClean="0"/>
              <a:t> </a:t>
            </a:r>
            <a:r>
              <a:rPr lang="ar-EG" dirty="0" smtClean="0"/>
              <a:t>وقد ينفع أحيانا في علاجها استعمال التشجيع وبعث الثقة في نفس الطفل.</a:t>
            </a:r>
            <a:endParaRPr lang="en-US"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EG" b="1" dirty="0" smtClean="0">
                <a:solidFill>
                  <a:schemeClr val="tx1"/>
                </a:solidFill>
              </a:rPr>
              <a:t>صرير الأسنان</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rtl="1"/>
            <a:r>
              <a:rPr lang="ar-SA" dirty="0" smtClean="0"/>
              <a:t>	</a:t>
            </a:r>
            <a:r>
              <a:rPr lang="ar-EG" dirty="0" smtClean="0"/>
              <a:t>يمكن أن ينجم صرير الأسنان عن حالة غضب لم تجد طريقة للتعبير عنها لدى الطفل, مما قد يخلق مشاكل في إطباق الأسنان لديه, ويبدو </a:t>
            </a:r>
            <a:r>
              <a:rPr lang="ar-SA" dirty="0" smtClean="0"/>
              <a:t>أ</a:t>
            </a:r>
            <a:r>
              <a:rPr lang="ar-EG" dirty="0" smtClean="0"/>
              <a:t>ن إيجاد طرق للتعبير عن </a:t>
            </a:r>
            <a:r>
              <a:rPr lang="ar-SA" dirty="0" smtClean="0"/>
              <a:t>ال</a:t>
            </a:r>
            <a:r>
              <a:rPr lang="ar-EG" dirty="0" smtClean="0"/>
              <a:t>استياء الذي يكابده أمر مساعد على حل المشكلة: </a:t>
            </a:r>
            <a:endParaRPr lang="en-US" dirty="0" smtClean="0"/>
          </a:p>
          <a:p>
            <a:pPr rtl="1"/>
            <a:r>
              <a:rPr lang="ar-EG" dirty="0" smtClean="0"/>
              <a:t>فجعل وقت النوم باعثا على المتعة بالقراءة أو الحديث وفسح المجال أمام الطفل لسرد غضبه أو مخاوفه أو استعادة ما عاناه منها خلال اليوم, وإعطاءه دعما عاطفيا, </a:t>
            </a:r>
            <a:r>
              <a:rPr lang="ar-SA" dirty="0" smtClean="0"/>
              <a:t>كلها </a:t>
            </a:r>
            <a:r>
              <a:rPr lang="ar-EG" dirty="0" smtClean="0"/>
              <a:t>أمور مفيدة في مساعدته.</a:t>
            </a:r>
            <a:endParaRPr lang="en-US" dirty="0" smtClean="0"/>
          </a:p>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صرير الأسنان</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	و</a:t>
            </a:r>
            <a:r>
              <a:rPr lang="ar-EG" sz="2800" dirty="0" smtClean="0"/>
              <a:t>في الحالات الشديدة من صرير الأسنان يمكن إعطاء الطفل دواء</a:t>
            </a:r>
            <a:r>
              <a:rPr lang="ar-SA" sz="2800" dirty="0" smtClean="0"/>
              <a:t> </a:t>
            </a:r>
            <a:r>
              <a:rPr lang="ar-EG" sz="2800" dirty="0" smtClean="0"/>
              <a:t>الخجل</a:t>
            </a:r>
            <a:r>
              <a:rPr lang="ar-SA" sz="2800" dirty="0" smtClean="0"/>
              <a:t>، و</a:t>
            </a:r>
            <a:r>
              <a:rPr lang="ar-EG" sz="2800" dirty="0" smtClean="0"/>
              <a:t>يعتمد خجل الطفل على عاملين: </a:t>
            </a:r>
            <a:r>
              <a:rPr lang="ar-EG" sz="2800" b="1" dirty="0" smtClean="0"/>
              <a:t>طبيعية شخصية</a:t>
            </a:r>
            <a:r>
              <a:rPr lang="ar-EG" sz="2800" dirty="0" smtClean="0"/>
              <a:t>, </a:t>
            </a:r>
            <a:r>
              <a:rPr lang="ar-EG" sz="2800" b="1" dirty="0" smtClean="0"/>
              <a:t>والمحيط الذي ينشأ فيه</a:t>
            </a:r>
            <a:r>
              <a:rPr lang="ar-EG" sz="2800" dirty="0" smtClean="0"/>
              <a:t>, ومما يثبت الدور الذي تلعبه طبيعة تكوين الطفل في الخجل أن أخوين ينشأن في محيط واحد ويعاملان نفس المعاملة قد ينشأ احدهما خجولا بصورة ملحوظة وينشأ الاخر خلاف ذلك. ويمكن اعتبار الخجل ظاهرة طبيعية لابد أن تظهر بصورة ما عند جميع الأطفال في مرحلة أو أخرى من مراحل النمو ولكن درجتها تتراوح بين الشدة والضعف </a:t>
            </a:r>
            <a:r>
              <a:rPr lang="ar-SA" sz="2800" dirty="0" smtClean="0"/>
              <a:t>و</a:t>
            </a:r>
            <a:r>
              <a:rPr lang="ar-EG" sz="2800" dirty="0" smtClean="0"/>
              <a:t>بين طفل و</a:t>
            </a:r>
            <a:r>
              <a:rPr lang="ar-SA" sz="2800" dirty="0" smtClean="0"/>
              <a:t>آ</a:t>
            </a:r>
            <a:r>
              <a:rPr lang="ar-EG" sz="2800" dirty="0" smtClean="0"/>
              <a:t>خر, والطفل الذي يفزع في أول حياته من الأغراب, وقد يبكي إذا تحدث إنسان غريب عنه. </a:t>
            </a:r>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صرير الأسنان</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a:t>
            </a:r>
            <a:r>
              <a:rPr lang="ar-EG" sz="2600" dirty="0" smtClean="0"/>
              <a:t>وفي حوالي سنة وبضعة شهور من عمره قد يغطي عينيه ويختبئ خلف والدته إذا اقترب منه شخص غريب. والخجل يأتي غالبا كمظهر من مظاهر الشعور بعدم الأمان وعد</a:t>
            </a:r>
            <a:r>
              <a:rPr lang="ar-SA" sz="2600" dirty="0" smtClean="0"/>
              <a:t>م</a:t>
            </a:r>
            <a:r>
              <a:rPr lang="ar-EG" sz="2600" dirty="0" smtClean="0"/>
              <a:t> الثقة بالنفس, والأطفال الذين تعطيهم أمهاتهم حماية أكثر من اللازم ولا يعطون فرصا كافية للتمتع باستقلالهم والاعتماد على أنفسهم, والذين لا يتاح أو</a:t>
            </a:r>
            <a:r>
              <a:rPr lang="ar-SA" sz="2600" dirty="0" smtClean="0"/>
              <a:t> </a:t>
            </a:r>
            <a:r>
              <a:rPr lang="ar-EG" sz="2600" dirty="0" smtClean="0"/>
              <a:t>لا يباح لهم بغيرهم من الأطفال </a:t>
            </a:r>
            <a:r>
              <a:rPr lang="ar-EG" sz="2600" dirty="0" err="1" smtClean="0"/>
              <a:t>ينشأون</a:t>
            </a:r>
            <a:r>
              <a:rPr lang="ar-SA" sz="2600" dirty="0" smtClean="0"/>
              <a:t>،</a:t>
            </a:r>
            <a:r>
              <a:rPr lang="ar-EG" sz="2600" smtClean="0"/>
              <a:t> </a:t>
            </a:r>
            <a:r>
              <a:rPr lang="ar-EG" sz="2600" dirty="0" smtClean="0"/>
              <a:t>وهم أكثر خجلا من غيرهم من الأطفال. وعلاج الخجل هو أن لا يعطى الطفل حماية أكثر من اللازم من والديه, وأن يشجع على الاختلاط واللعب مع غيره من الأطفال, وأن يعطى أيضا قدرا أكبر من الحب والتشجيع وفرص الاعتماد على النفس. ومن الخطأ البالغ لوم الطفل الخجول أو الحديث عن خجله للآخرين أمامه, لأن هذه الأمور تزيد من انطوائية الطفل ومن شعوره بالخجل.</a:t>
            </a:r>
            <a:endParaRPr lang="en-US" sz="2600" dirty="0" smtClean="0"/>
          </a:p>
          <a:p>
            <a:pPr algn="just" rtl="1"/>
            <a:endParaRPr lang="ar-SA"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تابع </a:t>
            </a:r>
            <a:r>
              <a:rPr lang="ar-EG" b="1" dirty="0" smtClean="0">
                <a:solidFill>
                  <a:schemeClr val="tx1"/>
                </a:solidFill>
              </a:rPr>
              <a:t>الاضطرابات السلوكية</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EG" b="1" dirty="0" smtClean="0">
                <a:solidFill>
                  <a:schemeClr val="tx1"/>
                </a:solidFill>
              </a:rPr>
              <a:t>الغيرة </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a:t>
            </a:r>
            <a:r>
              <a:rPr lang="ar-EG" sz="2600" dirty="0" smtClean="0"/>
              <a:t>الغيرة هي شيء طبيعي في الأطفال, وقد تكون شديدة عن</a:t>
            </a:r>
            <a:r>
              <a:rPr lang="ar-SA" sz="2600" dirty="0" smtClean="0"/>
              <a:t>د</a:t>
            </a:r>
            <a:r>
              <a:rPr lang="ar-EG" sz="2600" dirty="0" smtClean="0"/>
              <a:t> البعض وقد تكون قليلة عند </a:t>
            </a:r>
            <a:r>
              <a:rPr lang="ar-SA" sz="2600" dirty="0" smtClean="0"/>
              <a:t>البعض ال</a:t>
            </a:r>
            <a:r>
              <a:rPr lang="ar-EG" sz="2600" dirty="0" smtClean="0"/>
              <a:t>آخر, وهي تحدث غالبا </a:t>
            </a:r>
            <a:r>
              <a:rPr lang="ar-SA" sz="2600" dirty="0" smtClean="0"/>
              <a:t>عندما </a:t>
            </a:r>
            <a:r>
              <a:rPr lang="ar-EG" sz="2600" dirty="0" smtClean="0"/>
              <a:t>يج</a:t>
            </a:r>
            <a:r>
              <a:rPr lang="ar-SA" sz="2600" dirty="0" smtClean="0"/>
              <a:t>يئ</a:t>
            </a:r>
            <a:r>
              <a:rPr lang="ar-EG" sz="2600" dirty="0" smtClean="0"/>
              <a:t> للعائلة طفل جديد يستقطب انتباه العائلة ومحبة ودلال الوالدين ويحرم الطفل الأكبر سنا من هذه الأشياء التي كان يتمتع بها من قبل, وفي هذه الحالة يشعر الطفل الكبير أن أخاه الصغير قد سلب منه دلال أبويه وانتباه الزائرين وعنايتهم به في</a:t>
            </a:r>
            <a:r>
              <a:rPr lang="ar-SA" sz="2600" dirty="0" smtClean="0"/>
              <a:t>شعر</a:t>
            </a:r>
            <a:r>
              <a:rPr lang="ar-EG" sz="2600" dirty="0" smtClean="0"/>
              <a:t> بعدم الأمان وبالغيرة من المول</a:t>
            </a:r>
            <a:r>
              <a:rPr lang="ar-SA" sz="2600" dirty="0" smtClean="0"/>
              <a:t>و</a:t>
            </a:r>
            <a:r>
              <a:rPr lang="ar-EG" sz="2600" dirty="0" smtClean="0"/>
              <a:t>د الجديد. ويزيد شعوره هذا إذا لم تكن تصرفات الأهل عادلة حكيمة</a:t>
            </a:r>
            <a:r>
              <a:rPr lang="ar-SA" sz="2600" dirty="0" smtClean="0"/>
              <a:t>؛</a:t>
            </a:r>
            <a:r>
              <a:rPr lang="ar-EG" sz="2600" dirty="0" smtClean="0"/>
              <a:t> فأصبحوا يقدمون الهدايا والألعاب إلى الطفل الصغير دون أن يناله هو شيئا منها, أو </a:t>
            </a:r>
            <a:r>
              <a:rPr lang="ar-SA" sz="2600" dirty="0" smtClean="0"/>
              <a:t>إ</a:t>
            </a:r>
            <a:r>
              <a:rPr lang="ar-EG" sz="2600" dirty="0" smtClean="0"/>
              <a:t>ذا نقل من مكان نومه ليحل محله أخوه الصغير, وإذا ابتدء </a:t>
            </a:r>
            <a:r>
              <a:rPr lang="ar-SA" sz="2600" dirty="0" smtClean="0"/>
              <a:t>أخاه </a:t>
            </a:r>
            <a:r>
              <a:rPr lang="ar-EG" sz="2600" dirty="0" smtClean="0"/>
              <a:t>الصغير يختطف ألعابة ويجد مناصرة له في ذلك من الوالدين ويزيد هذا الشعور </a:t>
            </a:r>
            <a:r>
              <a:rPr lang="ar-SA" sz="2600" dirty="0" smtClean="0"/>
              <a:t>إ</a:t>
            </a:r>
            <a:r>
              <a:rPr lang="ar-EG" sz="2600" dirty="0" smtClean="0"/>
              <a:t>ذا اقترف الأهل أو الزوار غلطة المفاضلة بين الكبير والصغير أو بين الطفل وبين طفل أخر. </a:t>
            </a:r>
            <a:endParaRPr lang="ar-SA"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4000" b="1" dirty="0" smtClean="0">
                <a:solidFill>
                  <a:schemeClr val="tx1"/>
                </a:solidFill>
              </a:rPr>
              <a:t>تابع </a:t>
            </a:r>
            <a:r>
              <a:rPr lang="ar-EG" sz="4000" b="1" dirty="0" smtClean="0">
                <a:solidFill>
                  <a:schemeClr val="tx1"/>
                </a:solidFill>
              </a:rPr>
              <a:t>الغيرة</a:t>
            </a:r>
            <a:endParaRPr lang="ar-SA" sz="4000"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981200"/>
            <a:ext cx="9144000" cy="3916363"/>
          </a:xfrm>
        </p:spPr>
        <p:txBody>
          <a:bodyPr/>
          <a:lstStyle/>
          <a:p>
            <a:pPr marL="457200" indent="-457200" algn="just" rtl="1" eaLnBrk="1" hangingPunct="1"/>
            <a:r>
              <a:rPr lang="ar-EG" sz="2600" dirty="0" smtClean="0"/>
              <a:t>ويقوى الشعور </a:t>
            </a:r>
            <a:r>
              <a:rPr lang="ar-SA" sz="2600" dirty="0" smtClean="0"/>
              <a:t>بال</a:t>
            </a:r>
            <a:r>
              <a:rPr lang="ar-EG" sz="2600" dirty="0" smtClean="0"/>
              <a:t>غيرة أيضا إذا طلب الأهل من الطفل الكبير أن لا يلمس أخاه الصغير وأن لا يؤذيه, ويقتر</a:t>
            </a:r>
            <a:r>
              <a:rPr lang="ar-SA" sz="2600" dirty="0" smtClean="0"/>
              <a:t>ف</a:t>
            </a:r>
            <a:r>
              <a:rPr lang="ar-EG" sz="2600" dirty="0" smtClean="0"/>
              <a:t> الطفلان نفس الذنب فيعاقب الكبير وي</a:t>
            </a:r>
            <a:r>
              <a:rPr lang="ar-SA" sz="2600" dirty="0" smtClean="0"/>
              <a:t>ُ</a:t>
            </a:r>
            <a:r>
              <a:rPr lang="ar-EG" sz="2600" dirty="0" smtClean="0"/>
              <a:t>غفر للصغير, </a:t>
            </a:r>
            <a:r>
              <a:rPr lang="ar-EG" sz="2600" b="1" dirty="0" smtClean="0"/>
              <a:t>وكلما زاد الفرق بين عمر الطفلين تقل الغيرة بينهما,</a:t>
            </a:r>
            <a:r>
              <a:rPr lang="ar-EG" sz="2600" b="1" dirty="0" smtClean="0">
                <a:solidFill>
                  <a:srgbClr val="FF0000"/>
                </a:solidFill>
              </a:rPr>
              <a:t> </a:t>
            </a:r>
            <a:r>
              <a:rPr lang="ar-EG" sz="2600" dirty="0" smtClean="0"/>
              <a:t>وهى أكثر بين التوائم منها بين غيرهم من الأطفال. </a:t>
            </a:r>
            <a:r>
              <a:rPr lang="ar-EG" sz="2600" b="1" dirty="0" smtClean="0"/>
              <a:t>وقد تأخد الغيرة مظهر النكوص إلى مرحلة سابقة من النمو </a:t>
            </a:r>
            <a:r>
              <a:rPr lang="ar-EG" sz="2600" dirty="0" smtClean="0"/>
              <a:t>فيعود الطفل إلى التبول في فراشة  بعد أن يكون قد ترك هذه العادة, ويرجع إلى طريقة الكلام الطفولية,  ويعود إلى الاعتماد على والدته بعد أن يكون قد أخذ طريق</a:t>
            </a:r>
            <a:r>
              <a:rPr lang="ar-SA" sz="2600" dirty="0" smtClean="0"/>
              <a:t>ه</a:t>
            </a:r>
            <a:r>
              <a:rPr lang="ar-EG" sz="2600" dirty="0" smtClean="0"/>
              <a:t> إلى الاستقلال عنها في كثير من الأمور, فيطلب </a:t>
            </a:r>
            <a:r>
              <a:rPr lang="ar-SA" sz="2600" dirty="0" smtClean="0"/>
              <a:t>منها </a:t>
            </a:r>
            <a:r>
              <a:rPr lang="ar-EG" sz="2600" dirty="0" smtClean="0"/>
              <a:t>أن تحمله وتطعمه. كما أن سلبية الطفل قد تزيد فيصبح قاسيا ومشاكسا وأنانيا ومحبا للتخريب</a:t>
            </a:r>
            <a:r>
              <a:rPr lang="ar-SA" sz="2600" dirty="0" smtClean="0"/>
              <a:t>.</a:t>
            </a:r>
            <a:endParaRPr lang="ar-SA" sz="26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الغيرة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علاج الغيرة:</a:t>
            </a:r>
          </a:p>
          <a:p>
            <a:pPr algn="just" rtl="1"/>
            <a:r>
              <a:rPr lang="ar-SA" sz="2800" dirty="0" smtClean="0"/>
              <a:t>إن أ</a:t>
            </a:r>
            <a:r>
              <a:rPr lang="ar-EG" sz="2800" dirty="0" smtClean="0"/>
              <a:t>ول ما يجب عمله لمعالجة الغيرة هو أن يدرك الأبوان أنها شيء طبيعي, وأن يتفهموا أسبابها وطبيعتها ومظاهرها, وأن يجروا أقل ما يمكن من التغيرات في حياة الطفل الكبير عندما يولد أخوه الصغير وأن يستمروا في إعطاء الطفل الكبير قدرا كافيا من الاهتمام والمحبة. وأن يتوق</a:t>
            </a:r>
            <a:r>
              <a:rPr lang="ar-SA" sz="2800" dirty="0" smtClean="0"/>
              <a:t>ع</a:t>
            </a:r>
            <a:r>
              <a:rPr lang="ar-EG" sz="2800" dirty="0" err="1" smtClean="0"/>
              <a:t>وا</a:t>
            </a:r>
            <a:r>
              <a:rPr lang="ar-EG" sz="2800" dirty="0" smtClean="0"/>
              <a:t> جميع الأسباب التي تزيد الغيرة بين الأطفال كالمفاضلة بينهما ومحاباة </a:t>
            </a:r>
            <a:r>
              <a:rPr lang="ar-SA" sz="2800" dirty="0" smtClean="0"/>
              <a:t>أ</a:t>
            </a:r>
            <a:r>
              <a:rPr lang="ar-EG" sz="2800" dirty="0" smtClean="0"/>
              <a:t>حدهما على حساب الآخر. وقد يساعد في زوال الغيرة بين الطفل الك</a:t>
            </a:r>
            <a:r>
              <a:rPr lang="ar-SA" sz="2800" dirty="0" smtClean="0"/>
              <a:t>ب</a:t>
            </a:r>
            <a:r>
              <a:rPr lang="ar-EG" sz="2800" dirty="0" smtClean="0"/>
              <a:t>ير والطفل الصغير أن تطلب الأم من الكبير أن يساعدها في العناية بأخيه الصغير في الأمور الصغيرة التي يستطيعها.</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EG" b="1" dirty="0" smtClean="0">
                <a:solidFill>
                  <a:schemeClr val="tx1"/>
                </a:solidFill>
              </a:rPr>
              <a:t>السرقة   </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EG" sz="2800" dirty="0" smtClean="0"/>
              <a:t>عندما يسرق طفل أو بالغ ف</a:t>
            </a:r>
            <a:r>
              <a:rPr lang="ar-SA" sz="2800" dirty="0" smtClean="0"/>
              <a:t>إ</a:t>
            </a:r>
            <a:r>
              <a:rPr lang="ar-EG" sz="2800" dirty="0" smtClean="0"/>
              <a:t>ن ذلك يصيب الوالدين بالقلق. وينصب قلقهم على السبب الذي جعل ابنهم يسرق ويتساءلون هل ابنهم " إنسان غير سوي".</a:t>
            </a:r>
            <a:endParaRPr lang="en-US" sz="2800" dirty="0" smtClean="0"/>
          </a:p>
          <a:p>
            <a:pPr algn="just" rtl="1"/>
            <a:r>
              <a:rPr lang="ar-EG" sz="2800" dirty="0" smtClean="0"/>
              <a:t>ومن الطبيعي لأي طفل صغير أن يأخذ الشيء الذي يشد انتباهه ... وينبغي ألا يؤخذ هذا السلوك على أنه سرقة حتى يكبر الطفل الصغير, </a:t>
            </a:r>
            <a:r>
              <a:rPr lang="ar-EG" sz="2800" b="1" dirty="0" smtClean="0"/>
              <a:t>ويصل ما بين الثالثة حتى الخامسة من عمره </a:t>
            </a:r>
            <a:r>
              <a:rPr lang="ar-EG" sz="2800" dirty="0" smtClean="0"/>
              <a:t>حتى يفهم أن أخذ شيء ما مملوك للغير أمر خطأ. وينبغي على الوالدين أن يعلموا أطفالهم حقوق الملكية لأنفسهم وللآخرين. </a:t>
            </a:r>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السرقة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sz="2800" dirty="0" smtClean="0"/>
              <a:t>والأباء في هذه الحالة يجب أن يكونوا قد</a:t>
            </a:r>
            <a:r>
              <a:rPr lang="ar-SA" sz="2800" dirty="0" smtClean="0"/>
              <a:t>و</a:t>
            </a:r>
            <a:r>
              <a:rPr lang="ar-EG" sz="2800" dirty="0" smtClean="0"/>
              <a:t>ة أمام أبنائهم... فإذا أتيت إلى البيت بأدوات مكتبية أو أقلام المكتب أو أي شيء يخص العمل أو استفدت من خطأ الآلة الحاسبة في السوق, فدروسك في الأمانة لأطفالك ستكون من الصعب عليهم أن يدركوها.</a:t>
            </a:r>
            <a:endParaRPr lang="en-US" sz="2800" dirty="0" smtClean="0"/>
          </a:p>
          <a:p>
            <a:pPr algn="just" rtl="1"/>
            <a:r>
              <a:rPr lang="ar-EG" sz="2800" dirty="0" smtClean="0"/>
              <a:t>ولذلك فإن السرقة عند الأطفال لها دوافع كثيرة ومختلفة ويجب لذلك أن نفهم الدوافع في كل حالة و</a:t>
            </a:r>
            <a:r>
              <a:rPr lang="ar-SA" sz="2800" dirty="0" smtClean="0"/>
              <a:t>أ</a:t>
            </a:r>
            <a:r>
              <a:rPr lang="ar-EG" sz="2800" dirty="0" smtClean="0"/>
              <a:t>ن نفهم الغاية التي تحققها السرقة في حياة كل طفل حتى نستطيع أن نجد الحل لتلك المشكلة.</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EG" b="1" dirty="0" smtClean="0">
                <a:solidFill>
                  <a:schemeClr val="tx1"/>
                </a:solidFill>
              </a:rPr>
              <a:t>الكذب</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EG" dirty="0" smtClean="0"/>
              <a:t>يولد  الأطفال على الفطرة النقية ويتعلمون الصدق والأمانة شيئا فشيئا من البيئة إذا كان المحيطون بهم يراعون الصدق في أقوالهم ووعودهم ... ولكن إذا نشأ الطفل في بيئة تتصف بالخداع وعدم المصارحة والتشكك في صدق الآخرين فاغلب الظن أنه سيتعلم نفس الاتجاهات السلوكية في مواجهة الحياة وتحقيق أهدافه, والطفل يعيش في وسط لا يساعد في توجيه اتجاهات الصدق والتدريب عليه, فإنه يسهل عليه الكذب خصوصا إذا كان يتمتع بالقدرة الكلامية ولباقة اللسان وإذا كان أيضا خصب الخيال ...</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الكذب</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dirty="0" smtClean="0"/>
              <a:t>فكلا الاستعدادين مع تقليده لمن حوله ممن لا يقول</a:t>
            </a:r>
            <a:r>
              <a:rPr lang="ar-SA" dirty="0" smtClean="0"/>
              <a:t>و</a:t>
            </a:r>
            <a:r>
              <a:rPr lang="ar-EG" dirty="0" smtClean="0"/>
              <a:t>ن الصدق ويلج</a:t>
            </a:r>
            <a:r>
              <a:rPr lang="ar-SA" dirty="0" smtClean="0"/>
              <a:t>أ</a:t>
            </a:r>
            <a:r>
              <a:rPr lang="ar-EG" dirty="0" smtClean="0"/>
              <a:t>ون إلى الكذب وانتحال المعاذير الواهية ويدربانه على الكذب من طفولته</a:t>
            </a:r>
            <a:r>
              <a:rPr lang="ar-SA" dirty="0" smtClean="0"/>
              <a:t>؛</a:t>
            </a:r>
            <a:r>
              <a:rPr lang="ar-EG" dirty="0" smtClean="0"/>
              <a:t> فإن الكذب يصبح مألوفا عنده وعلى هذا الأساس فان الكذب صفة أو سلوك مكتسب نتعلمه وليس صفة فطرية أو سلوك موروث ... والكذب عادة</a:t>
            </a:r>
            <a:r>
              <a:rPr lang="ar-SA" dirty="0" smtClean="0"/>
              <a:t>ً</a:t>
            </a:r>
            <a:r>
              <a:rPr lang="ar-EG" dirty="0" smtClean="0"/>
              <a:t> عرض ظاهري لدوافع وقوى نفسية تحدث للفرد سواء أكان طفلا أو بالغا. وقد يظهر الكذب بجانب الأعراض الأخرى كالسرقة أو الحساسية والعصبية أو الخوف.</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الكذب</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dirty="0" smtClean="0"/>
              <a:t>وقد يلجأ بعض الآباء إلى وضع أبنائهم في مواقف يضطرون فيها إلى الكذب وهذا أمر لا يتفق مع التربية السليمة كأن يطلب الأب من ال</a:t>
            </a:r>
            <a:r>
              <a:rPr lang="ar-SA" dirty="0" smtClean="0"/>
              <a:t>أ</a:t>
            </a:r>
            <a:r>
              <a:rPr lang="ar-EG" dirty="0" smtClean="0"/>
              <a:t>بن أن يجيب السائل عن أبيه كذبا بأنه غير موجود... ف</a:t>
            </a:r>
            <a:r>
              <a:rPr lang="ar-SA" dirty="0" smtClean="0"/>
              <a:t>إ</a:t>
            </a:r>
            <a:r>
              <a:rPr lang="ar-EG" dirty="0" smtClean="0"/>
              <a:t>ن الطفل في هذه المواقف يشعر بأنه أ</a:t>
            </a:r>
            <a:r>
              <a:rPr lang="ar-SA" dirty="0" smtClean="0"/>
              <a:t>ُ</a:t>
            </a:r>
            <a:r>
              <a:rPr lang="ar-EG" dirty="0" smtClean="0"/>
              <a:t>رغم فعلا</a:t>
            </a:r>
            <a:r>
              <a:rPr lang="ar-SA" dirty="0" smtClean="0"/>
              <a:t>ً</a:t>
            </a:r>
            <a:r>
              <a:rPr lang="ar-EG" dirty="0" smtClean="0"/>
              <a:t> على الكذب ود</a:t>
            </a:r>
            <a:r>
              <a:rPr lang="ar-SA" dirty="0" smtClean="0"/>
              <a:t>ُ</a:t>
            </a:r>
            <a:r>
              <a:rPr lang="ar-EG" dirty="0" smtClean="0"/>
              <a:t>رب على أن الكذب أمر مقبول كما يشعر بالظلم على عقابه عندما يكذب هو في أمر من أموره</a:t>
            </a:r>
            <a:r>
              <a:rPr lang="ar-SA" dirty="0" smtClean="0"/>
              <a:t>،</a:t>
            </a:r>
            <a:r>
              <a:rPr lang="ar-EG" dirty="0" smtClean="0"/>
              <a:t> كما يشعر بقسوة الأهل الذين يسمحون لأنفسهم بسلوك لا يسمحون له به.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الكذب</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sz="2200" dirty="0" smtClean="0"/>
              <a:t>ولكى نعالج كذب الطفل يجب دراسة كل حالة على حدة وبحث الباعث الحقيقي </a:t>
            </a:r>
            <a:r>
              <a:rPr lang="ar-SA" sz="2200" dirty="0" smtClean="0"/>
              <a:t>وراء </a:t>
            </a:r>
            <a:r>
              <a:rPr lang="ar-EG" sz="2200" dirty="0" smtClean="0"/>
              <a:t>الكذب وهل هو كذب بقصد الظهور بمظهر لائق وتغطية الشعور بالنقص أو أن الكذب بسبب خيال الطفل أو عدم قدرته على تذكر الأحداث. والبيت مسئول عن تعليم أولادهم الأمانة أو الخيانة. وغالبا ما يقلق الوالدين عندما يكذب طفلهم أو </a:t>
            </a:r>
            <a:r>
              <a:rPr lang="ar-SA" sz="2200" dirty="0" smtClean="0"/>
              <a:t>أ</a:t>
            </a:r>
            <a:r>
              <a:rPr lang="ar-EG" sz="2200" dirty="0" smtClean="0"/>
              <a:t>بنهم المراهق.</a:t>
            </a:r>
            <a:r>
              <a:rPr lang="ar-SA" sz="2200" dirty="0" smtClean="0"/>
              <a:t> </a:t>
            </a:r>
            <a:r>
              <a:rPr lang="ar-EG" sz="2200" dirty="0" smtClean="0"/>
              <a:t>وهناك أنواع من الكذب منها:</a:t>
            </a:r>
            <a:endParaRPr lang="en-US" sz="2200" dirty="0" smtClean="0"/>
          </a:p>
          <a:p>
            <a:pPr algn="just" rtl="1"/>
            <a:r>
              <a:rPr lang="ar-EG" sz="2200" dirty="0" smtClean="0"/>
              <a:t>1- الكذب الخيالي</a:t>
            </a:r>
            <a:r>
              <a:rPr lang="ar-SA" sz="2200" dirty="0" smtClean="0"/>
              <a:t>.</a:t>
            </a:r>
            <a:endParaRPr lang="en-US" sz="2200" dirty="0" smtClean="0"/>
          </a:p>
          <a:p>
            <a:pPr algn="just" rtl="1"/>
            <a:r>
              <a:rPr lang="ar-EG" sz="2200" dirty="0" smtClean="0"/>
              <a:t>2- كذب الدفاع عن النفس</a:t>
            </a:r>
            <a:r>
              <a:rPr lang="ar-SA" sz="2200" dirty="0" smtClean="0"/>
              <a:t>ز</a:t>
            </a:r>
            <a:endParaRPr lang="en-US" sz="2200" dirty="0" smtClean="0"/>
          </a:p>
          <a:p>
            <a:pPr algn="just" rtl="1"/>
            <a:r>
              <a:rPr lang="ar-EG" sz="2200" dirty="0" smtClean="0"/>
              <a:t>3- الكذب الاجتماعي</a:t>
            </a:r>
            <a:r>
              <a:rPr lang="ar-SA" sz="2200" dirty="0" smtClean="0"/>
              <a:t>.</a:t>
            </a:r>
            <a:endParaRPr lang="en-US" sz="2200" dirty="0" smtClean="0"/>
          </a:p>
          <a:p>
            <a:pPr algn="just" rtl="1"/>
            <a:r>
              <a:rPr lang="ar-EG" sz="2200" dirty="0" smtClean="0"/>
              <a:t>4- كذب المبالغة</a:t>
            </a:r>
            <a:r>
              <a:rPr lang="ar-SA" sz="2200" dirty="0" smtClean="0"/>
              <a:t>.</a:t>
            </a:r>
            <a:endParaRPr lang="en-US" sz="2200" dirty="0" smtClean="0"/>
          </a:p>
          <a:p>
            <a:pPr algn="just" rtl="1"/>
            <a:r>
              <a:rPr lang="ar-EG" sz="2200" dirty="0" smtClean="0"/>
              <a:t>5- الكذب المرضى</a:t>
            </a:r>
            <a:r>
              <a:rPr lang="ar-SA" sz="2200" dirty="0" smtClean="0"/>
              <a:t>.</a:t>
            </a:r>
            <a:endParaRPr lang="en-US" sz="2200" dirty="0" smtClean="0"/>
          </a:p>
          <a:p>
            <a:pPr algn="just" rtl="1"/>
            <a:r>
              <a:rPr lang="ar-EG" sz="2200" dirty="0" smtClean="0"/>
              <a:t>6- الكذب الانتقامي</a:t>
            </a:r>
            <a:r>
              <a:rPr lang="ar-SA" sz="2200" smtClean="0"/>
              <a:t>.</a:t>
            </a:r>
            <a:endParaRPr lang="en-US" sz="22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29</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تابع </a:t>
            </a:r>
            <a:r>
              <a:rPr lang="ar-EG" b="1" dirty="0" smtClean="0">
                <a:solidFill>
                  <a:schemeClr val="tx1"/>
                </a:solidFill>
              </a:rPr>
              <a:t>الاضطرابات السلوكية</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EG" b="1" dirty="0" smtClean="0">
                <a:solidFill>
                  <a:schemeClr val="tx1"/>
                </a:solidFill>
              </a:rPr>
              <a:t>العناد </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dirty="0" smtClean="0"/>
              <a:t>العناد هو الرفض وعدم الامتثال لما يطلب من الشخص . و</a:t>
            </a:r>
            <a:r>
              <a:rPr lang="ar-SA" dirty="0" smtClean="0"/>
              <a:t>ي</a:t>
            </a:r>
            <a:r>
              <a:rPr lang="ar-EG" dirty="0" smtClean="0"/>
              <a:t>عد العناد سلوك طبيعي في مرحلة الاستقلال, وهى من العام الثاني والثالث </a:t>
            </a:r>
            <a:r>
              <a:rPr lang="ar-SA" dirty="0" smtClean="0"/>
              <a:t>و</a:t>
            </a:r>
            <a:r>
              <a:rPr lang="ar-EG" dirty="0" smtClean="0"/>
              <a:t>هي مرحلة ( ذو العامين المزعج</a:t>
            </a:r>
            <a:r>
              <a:rPr lang="ar-SA" dirty="0" smtClean="0"/>
              <a:t>ة</a:t>
            </a:r>
            <a:r>
              <a:rPr lang="ar-EG" dirty="0" smtClean="0"/>
              <a:t> ), وكذلك في بداية مرحلة المراهقة هناك ما يسمي </a:t>
            </a:r>
            <a:r>
              <a:rPr lang="ar-EG" b="1" dirty="0" smtClean="0"/>
              <a:t>بالمراهق المحتج أو الرافض</a:t>
            </a:r>
            <a:r>
              <a:rPr lang="ar-EG" dirty="0" smtClean="0"/>
              <a:t>.</a:t>
            </a:r>
            <a:endParaRPr lang="en-US" dirty="0" smtClean="0"/>
          </a:p>
          <a:p>
            <a:pPr algn="just" rtl="1"/>
            <a:r>
              <a:rPr lang="ar-EG" dirty="0" smtClean="0"/>
              <a:t>ويظهر عناده في صورة الجدال والنقاش الذي لا ينتهي أو رفض الأوامر التي توجه إليه من الكبار, وكذلك عدم طاعته للقوانين في البيت أو المدرسة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4000" b="1" dirty="0" smtClean="0">
                <a:solidFill>
                  <a:schemeClr val="tx1"/>
                </a:solidFill>
              </a:rPr>
              <a:t>تابع </a:t>
            </a:r>
            <a:r>
              <a:rPr lang="ar-EG" sz="4000" b="1" dirty="0" smtClean="0">
                <a:solidFill>
                  <a:schemeClr val="tx1"/>
                </a:solidFill>
              </a:rPr>
              <a:t>العناد</a:t>
            </a:r>
            <a:endParaRPr lang="ar-SA" sz="4000"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981200"/>
            <a:ext cx="9144000" cy="3916363"/>
          </a:xfrm>
        </p:spPr>
        <p:txBody>
          <a:bodyPr/>
          <a:lstStyle/>
          <a:p>
            <a:pPr algn="just" rtl="1"/>
            <a:r>
              <a:rPr lang="ar-EG" sz="3000" dirty="0" smtClean="0"/>
              <a:t>وأحيان</a:t>
            </a:r>
            <a:r>
              <a:rPr lang="ar-SA" sz="3000" dirty="0" smtClean="0"/>
              <a:t>ا</a:t>
            </a:r>
            <a:r>
              <a:rPr lang="ar-EG" sz="3000" dirty="0" smtClean="0"/>
              <a:t> يزداد العناد في شدته, وتطول مدته ويؤثر على أداء الشخص الطبيعي لوظيفته, وحينئذ يعد اضطرابا نفسيا, </a:t>
            </a:r>
            <a:r>
              <a:rPr lang="ar-SA" sz="3000" dirty="0" smtClean="0"/>
              <a:t>و</a:t>
            </a:r>
            <a:r>
              <a:rPr lang="ar-EG" sz="3000" dirty="0" smtClean="0"/>
              <a:t>يسمي العناد الشارد</a:t>
            </a:r>
            <a:r>
              <a:rPr lang="ar-SA" sz="3000" dirty="0" smtClean="0"/>
              <a:t>،</a:t>
            </a:r>
            <a:r>
              <a:rPr lang="en-US" sz="3000" dirty="0" smtClean="0"/>
              <a:t> </a:t>
            </a:r>
            <a:r>
              <a:rPr lang="ar-SA" sz="3000" dirty="0" smtClean="0"/>
              <a:t>و</a:t>
            </a:r>
            <a:r>
              <a:rPr lang="ar-SA" sz="3000" b="1" dirty="0" smtClean="0"/>
              <a:t>يتصف </a:t>
            </a:r>
            <a:r>
              <a:rPr lang="ar-EG" sz="3000" b="1" dirty="0" smtClean="0"/>
              <a:t>بأنه نمط من السلبية و</a:t>
            </a:r>
            <a:r>
              <a:rPr lang="ar-SA" sz="3000" b="1" dirty="0" smtClean="0"/>
              <a:t>ا</a:t>
            </a:r>
            <a:r>
              <a:rPr lang="ar-EG" sz="3000" b="1" dirty="0" smtClean="0"/>
              <a:t>لعدائية والسلوك الشارد الذي غالبا ما يوجه ضد الوالدين أو المدرسين.</a:t>
            </a:r>
            <a:endParaRPr lang="en-US" sz="3000" b="1" dirty="0" smtClean="0"/>
          </a:p>
          <a:p>
            <a:pPr algn="just" rtl="1"/>
            <a:r>
              <a:rPr lang="ar-SA" sz="3000" dirty="0" smtClean="0"/>
              <a:t>و</a:t>
            </a:r>
            <a:r>
              <a:rPr lang="ar-EG" sz="3000" dirty="0" smtClean="0"/>
              <a:t>يتسم الأطفال المصابون بهذا الاضطراب ب</a:t>
            </a:r>
            <a:r>
              <a:rPr lang="ar-SA" sz="3000" dirty="0" smtClean="0"/>
              <a:t>أ</a:t>
            </a:r>
            <a:r>
              <a:rPr lang="ar-EG" sz="3000" dirty="0" smtClean="0"/>
              <a:t>نهم غالبا مجادلين للكبار وكثيرا ما يفقدون هدوءهم ويغضبون ويرفضون ويتضايقون بسهولة من الآخرين, بل ويتحدون قواعد الكبار ويرفضون أوامرهم ويستفزون الآخرين بتعمد. </a:t>
            </a:r>
            <a:endParaRPr lang="en-US" sz="3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العناد</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dirty="0" smtClean="0"/>
              <a:t>تتفاوت ملامح هذا الإضراب إلى حد بعيد, فقد تظهر في البيت وتختفي في المدرسة أو مع البالغين الآخرين أو مع الرفاق.</a:t>
            </a:r>
            <a:endParaRPr lang="en-US" dirty="0" smtClean="0"/>
          </a:p>
          <a:p>
            <a:pPr algn="just" rtl="1"/>
            <a:r>
              <a:rPr lang="ar-EG" dirty="0" smtClean="0"/>
              <a:t>أعراض هذا الاضطراب أكثر بر</a:t>
            </a:r>
            <a:r>
              <a:rPr lang="ar-SA" dirty="0" smtClean="0"/>
              <a:t>و</a:t>
            </a:r>
            <a:r>
              <a:rPr lang="ar-EG" dirty="0" smtClean="0"/>
              <a:t>زا في التعامل مع البالغين أو الرفاق الذين يعرفهم الطفل جيدا, وهم لا يظهرون علامات الاضطراب أثناء فحصهم إكلينيكيا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EG" b="1" dirty="0" smtClean="0">
                <a:solidFill>
                  <a:schemeClr val="tx1"/>
                </a:solidFill>
              </a:rPr>
              <a:t>أهم ملامح اضطراب</a:t>
            </a:r>
            <a:r>
              <a:rPr lang="ar-SA" b="1" dirty="0" smtClean="0">
                <a:solidFill>
                  <a:schemeClr val="tx1"/>
                </a:solidFill>
              </a:rPr>
              <a:t> العناد</a:t>
            </a:r>
            <a:endParaRPr lang="en-US" b="1"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EG" sz="2800" dirty="0" smtClean="0"/>
              <a:t>هو نمط السلبية والعدائية والتمرد ضد الوالدين ومن في مقامهم من الراشدين دون انتهاكات خطيرة لحقوق الآخرين . ويظهر ذلك في جدال الكبار بعدائية واستفزاز متعمد مع سرعة الاستثارة .</a:t>
            </a:r>
            <a:endParaRPr lang="en-US" sz="2800" dirty="0" smtClean="0"/>
          </a:p>
          <a:p>
            <a:pPr algn="just" rtl="1"/>
            <a:r>
              <a:rPr lang="ar-SA" sz="2800" dirty="0" smtClean="0"/>
              <a:t>و</a:t>
            </a:r>
            <a:r>
              <a:rPr lang="ar-EG" sz="2800" dirty="0" smtClean="0"/>
              <a:t>يصاحب هذه الصورة </a:t>
            </a:r>
            <a:r>
              <a:rPr lang="ar-SA" sz="2800" dirty="0" smtClean="0"/>
              <a:t>أ</a:t>
            </a:r>
            <a:r>
              <a:rPr lang="ar-EG" sz="2800" dirty="0" smtClean="0"/>
              <a:t>عراض من نقص اعتبار الذات. وعدم تحمل الإحباط والانفجارات المزاجية, وقد يسرف في تعاطي المواد ذات المفعول النفسي مثل الكحول كما يتعاطي التبغ وهو ما يزال طفلا, إضافة الى </a:t>
            </a:r>
            <a:r>
              <a:rPr lang="ar-SA" sz="2800" dirty="0" smtClean="0"/>
              <a:t>أ</a:t>
            </a:r>
            <a:r>
              <a:rPr lang="ar-EG" sz="2800" dirty="0" smtClean="0"/>
              <a:t>عراض اضطراب نقص الانتباه مفرط الحركة.</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EG" b="1" dirty="0" smtClean="0">
                <a:solidFill>
                  <a:schemeClr val="tx1"/>
                </a:solidFill>
              </a:rPr>
              <a:t>انتشار اضطراب العناد </a:t>
            </a:r>
            <a:endParaRPr lang="ar-SA" b="1"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dirty="0" smtClean="0"/>
              <a:t>وجدت النسبة (16-22% ) من الاطفال في سن المدرسة الابتدائية , وقد لوحظ  </a:t>
            </a:r>
            <a:r>
              <a:rPr lang="ar-SA" dirty="0" smtClean="0"/>
              <a:t>أنه</a:t>
            </a:r>
            <a:r>
              <a:rPr lang="ar-EG" dirty="0" smtClean="0"/>
              <a:t> </a:t>
            </a:r>
            <a:r>
              <a:rPr lang="ar-SA" dirty="0" smtClean="0"/>
              <a:t>أ</a:t>
            </a:r>
            <a:r>
              <a:rPr lang="ar-EG" dirty="0" smtClean="0"/>
              <a:t>كثر شيوعا لدى الذكور منه ال</a:t>
            </a:r>
            <a:r>
              <a:rPr lang="ar-SA" dirty="0" smtClean="0"/>
              <a:t>إ</a:t>
            </a:r>
            <a:r>
              <a:rPr lang="ar-EG" dirty="0" smtClean="0"/>
              <a:t>ناث خاصة قبل البلوغ أما بعد البلوغ فيتساوى الجنسان في انتشار الاضطراب بينهما.</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EG" b="1" dirty="0" smtClean="0">
                <a:solidFill>
                  <a:schemeClr val="tx1"/>
                </a:solidFill>
              </a:rPr>
              <a:t>اضطرابات فرط الحركة</a:t>
            </a:r>
            <a:r>
              <a:rPr lang="ar-SA" b="1" dirty="0" smtClean="0">
                <a:solidFill>
                  <a:schemeClr val="tx1"/>
                </a:solidFill>
              </a:rPr>
              <a:t> (النشاط الزائد)</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EG" dirty="0" smtClean="0"/>
              <a:t>إن هذا </a:t>
            </a:r>
            <a:r>
              <a:rPr lang="ar-SA" dirty="0" smtClean="0"/>
              <a:t>الاضطراب </a:t>
            </a:r>
            <a:r>
              <a:rPr lang="ar-EG" dirty="0" smtClean="0"/>
              <a:t>يتصف عند الأطفال بضعف القدرة على التركيز و</a:t>
            </a:r>
            <a:r>
              <a:rPr lang="ar-SA" dirty="0" smtClean="0"/>
              <a:t>إ</a:t>
            </a:r>
            <a:r>
              <a:rPr lang="ar-EG" dirty="0" smtClean="0"/>
              <a:t>نجذاب الطفل لأى مثير خارجي حوله ملهيا عن المثير </a:t>
            </a:r>
            <a:r>
              <a:rPr lang="ar-SA" dirty="0" smtClean="0"/>
              <a:t>الأصلي </a:t>
            </a:r>
            <a:r>
              <a:rPr lang="ar-EG" dirty="0" smtClean="0"/>
              <a:t>في فترة لا تتجاوز الثواني</a:t>
            </a:r>
            <a:r>
              <a:rPr lang="ar-SA" dirty="0" smtClean="0"/>
              <a:t>،</a:t>
            </a:r>
            <a:r>
              <a:rPr lang="ar-EG" dirty="0" smtClean="0"/>
              <a:t> </a:t>
            </a:r>
            <a:r>
              <a:rPr lang="ar-SA" dirty="0" smtClean="0"/>
              <a:t>و</a:t>
            </a:r>
            <a:r>
              <a:rPr lang="ar-EG" dirty="0" smtClean="0"/>
              <a:t>يصاحب هذا فرط في الحركة ونشاط زائد , ويكون الطفل مندفعا ومتسرعا إلى درجة مرضية.</a:t>
            </a:r>
            <a:endParaRPr lang="en-US" dirty="0" smtClean="0"/>
          </a:p>
          <a:p>
            <a:pPr algn="just" rtl="1"/>
            <a:r>
              <a:rPr lang="ar-EG" dirty="0" smtClean="0"/>
              <a:t>وينتشر هذا </a:t>
            </a:r>
            <a:r>
              <a:rPr lang="ar-SA" dirty="0" smtClean="0"/>
              <a:t>الاضطراب </a:t>
            </a:r>
            <a:r>
              <a:rPr lang="ar-EG" dirty="0" smtClean="0"/>
              <a:t>بين الأطفال في مختلف الطبقات الاجتماعية ومعدل انتشاره من 5 إلى 20% </a:t>
            </a:r>
            <a:r>
              <a:rPr lang="ar-SA" dirty="0" smtClean="0"/>
              <a:t>من </a:t>
            </a:r>
            <a:r>
              <a:rPr lang="ar-EG" dirty="0" smtClean="0"/>
              <a:t>أطفال المدارس الابتدائية ونسبة انتشاره لدى الذكور 3 أمثال انتشاره لدى الإناث.</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اضطرابات فرط الحركة</a:t>
            </a:r>
            <a:r>
              <a:rPr lang="ar-SA" b="1" dirty="0" smtClean="0">
                <a:solidFill>
                  <a:schemeClr val="tx1"/>
                </a:solidFill>
              </a:rPr>
              <a:t> (النشاط الزائد)</a:t>
            </a:r>
          </a:p>
        </p:txBody>
      </p:sp>
      <p:sp>
        <p:nvSpPr>
          <p:cNvPr id="8195" name="Content Placeholder 2"/>
          <p:cNvSpPr>
            <a:spLocks noGrp="1"/>
          </p:cNvSpPr>
          <p:nvPr>
            <p:ph idx="1"/>
          </p:nvPr>
        </p:nvSpPr>
        <p:spPr>
          <a:xfrm>
            <a:off x="228600" y="2057400"/>
            <a:ext cx="9144000" cy="3916363"/>
          </a:xfrm>
        </p:spPr>
        <p:txBody>
          <a:bodyPr/>
          <a:lstStyle/>
          <a:p>
            <a:pPr algn="just" rtl="1" eaLnBrk="1" hangingPunct="1"/>
            <a:r>
              <a:rPr lang="ar-EG" sz="3000" dirty="0" smtClean="0"/>
              <a:t>وأ</a:t>
            </a:r>
            <a:r>
              <a:rPr lang="ar-SA" sz="3000" dirty="0" smtClean="0"/>
              <a:t>وض</a:t>
            </a:r>
            <a:r>
              <a:rPr lang="ar-EG" sz="3000" dirty="0" smtClean="0"/>
              <a:t>حت بعض الدراسات أن من أسباب ظهور </a:t>
            </a:r>
            <a:r>
              <a:rPr lang="ar-SA" sz="3000" dirty="0" smtClean="0"/>
              <a:t>اضطراب </a:t>
            </a:r>
            <a:r>
              <a:rPr lang="ar-EG" sz="3000" dirty="0" smtClean="0"/>
              <a:t>فرط الحركة </a:t>
            </a:r>
            <a:r>
              <a:rPr lang="ar-SA" sz="3000" dirty="0" smtClean="0"/>
              <a:t>(النشاط الزائد) </a:t>
            </a:r>
            <a:r>
              <a:rPr lang="ar-EG" sz="3000" dirty="0" smtClean="0"/>
              <a:t>هو تعرض الأطفال لإصابات الدماغ, الرضوض, وهزات المخ البسيطة في سن مبكرة أو بعض الالتهابات بالمخ, أو التسمم, وخصوصا بالرصاص الذي يكثر في ال</a:t>
            </a:r>
            <a:r>
              <a:rPr lang="ar-SA" sz="3000" dirty="0" smtClean="0"/>
              <a:t>أ</a:t>
            </a:r>
            <a:r>
              <a:rPr lang="ar-EG" sz="3000" dirty="0" smtClean="0"/>
              <a:t>غذية المحفوظة. وقد أظهرت ال</a:t>
            </a:r>
            <a:r>
              <a:rPr lang="ar-SA" sz="3000" dirty="0" smtClean="0"/>
              <a:t>أ</a:t>
            </a:r>
            <a:r>
              <a:rPr lang="ar-EG" sz="3000" dirty="0" smtClean="0"/>
              <a:t>شعة  المقطعية باستخدام النظائر المشعة والتي أجريت على عدد من الحالات أن الفص الأمامي به قصور بالدورة الدموية والتمثيل الغذائي</a:t>
            </a:r>
            <a:r>
              <a:rPr lang="ar-SA" sz="3000" dirty="0" smtClean="0"/>
              <a:t>،</a:t>
            </a:r>
            <a:r>
              <a:rPr lang="ar-EG" sz="3000" dirty="0" smtClean="0"/>
              <a:t> وتفسير ذلك هو أن القصور يجعل عملية التثبيط ( وهي من وظائف الفص الأمامي ) غير سليمة, ولهذا يحدث عدم التثبيط وتظهر أعراض </a:t>
            </a:r>
            <a:r>
              <a:rPr lang="ar-SA" sz="3000" dirty="0" smtClean="0"/>
              <a:t>اضطراب </a:t>
            </a:r>
            <a:r>
              <a:rPr lang="ar-EG" sz="3000" dirty="0" smtClean="0"/>
              <a:t>فرط الحركة </a:t>
            </a:r>
            <a:r>
              <a:rPr lang="ar-EG" dirty="0" smtClean="0"/>
              <a:t>.. </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اضطرابات فرط الحركة</a:t>
            </a:r>
            <a:r>
              <a:rPr lang="ar-SA" b="1" dirty="0" smtClean="0">
                <a:solidFill>
                  <a:schemeClr val="tx1"/>
                </a:solidFill>
              </a:rPr>
              <a:t> (النشاط الزائد)</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sz="2400" dirty="0" smtClean="0"/>
              <a:t>ومن الآسباب الأخرى وجود خلل في الوصلات العصبية المسؤولة عن </a:t>
            </a:r>
            <a:r>
              <a:rPr lang="ar-SA" sz="2400" dirty="0" smtClean="0"/>
              <a:t>اضطراب </a:t>
            </a:r>
            <a:r>
              <a:rPr lang="ar-EG" sz="2400" dirty="0" smtClean="0"/>
              <a:t>فرط الحركة وأهمها مجموعة الادرينالين  ومجموعة الدوبامين . و</a:t>
            </a:r>
            <a:r>
              <a:rPr lang="ar-SA" sz="2400" dirty="0" smtClean="0"/>
              <a:t>يذ</a:t>
            </a:r>
            <a:r>
              <a:rPr lang="ar-EG" sz="2400" dirty="0" smtClean="0"/>
              <a:t>كر أن المخ تمر به مراحل نمو سريعة في سن 3 إلى 10 أشهر ومن 2 إلى 4 سنوات ومن 10 إلى 12 سنة ووجدت بعض الدراسات من خلال رسم المخ للأطفال المصابين بفرط الحركة أنهم يعانون من تأخر نمو المخ خلال هذه الفترات.</a:t>
            </a:r>
            <a:endParaRPr lang="en-US" sz="2400" dirty="0" smtClean="0"/>
          </a:p>
          <a:p>
            <a:pPr algn="just" rtl="1"/>
            <a:r>
              <a:rPr lang="ar-EG" sz="2400" dirty="0" smtClean="0"/>
              <a:t>ومن الأسباب الأخرى لهذا </a:t>
            </a:r>
            <a:r>
              <a:rPr lang="ar-SA" sz="2400" dirty="0" smtClean="0"/>
              <a:t>الاضطراب </a:t>
            </a:r>
            <a:r>
              <a:rPr lang="ar-EG" sz="2400" dirty="0" smtClean="0"/>
              <a:t>الاضطرابات الأسرية وحرمان الطفل</a:t>
            </a:r>
            <a:r>
              <a:rPr lang="ar-SA" sz="2400" dirty="0" smtClean="0"/>
              <a:t> </a:t>
            </a:r>
            <a:r>
              <a:rPr lang="ar-EG" sz="2400" dirty="0" smtClean="0"/>
              <a:t>عاطفيا</a:t>
            </a:r>
            <a:r>
              <a:rPr lang="ar-SA" sz="2400" dirty="0" smtClean="0"/>
              <a:t>،</a:t>
            </a:r>
            <a:r>
              <a:rPr lang="ar-EG" sz="2400" dirty="0" smtClean="0"/>
              <a:t> خصوصا الذين يعيشون في الملاجئ, </a:t>
            </a:r>
            <a:r>
              <a:rPr lang="ar-SA" sz="2400" dirty="0" smtClean="0"/>
              <a:t>و</a:t>
            </a:r>
            <a:r>
              <a:rPr lang="ar-EG" sz="2400" dirty="0" smtClean="0"/>
              <a:t>المؤسسات كما أن تعرض</a:t>
            </a:r>
            <a:r>
              <a:rPr lang="ar-SA" sz="2400" dirty="0" smtClean="0"/>
              <a:t> الطفل</a:t>
            </a:r>
            <a:r>
              <a:rPr lang="ar-EG" sz="2400" dirty="0" smtClean="0"/>
              <a:t> لأعباء, أو ضغوط جديدة مثل دخول المدرسة قد يؤدي إلى </a:t>
            </a:r>
            <a:r>
              <a:rPr lang="ar-SA" sz="2400" dirty="0" smtClean="0"/>
              <a:t>هذا الاضطراب</a:t>
            </a:r>
            <a:r>
              <a:rPr lang="ar-EG" sz="2400" dirty="0" smtClean="0"/>
              <a:t>. </a:t>
            </a:r>
            <a:r>
              <a:rPr lang="ar-EG" sz="2400" b="1" dirty="0" smtClean="0"/>
              <a:t>وتتمثل أعراض</a:t>
            </a:r>
            <a:r>
              <a:rPr lang="ar-SA" sz="2400" b="1" dirty="0" smtClean="0"/>
              <a:t>ه </a:t>
            </a:r>
            <a:r>
              <a:rPr lang="ar-EG" sz="2400" b="1" dirty="0" smtClean="0"/>
              <a:t>في نقص الانتباه , وفرط الحركة , والاندفاعية</a:t>
            </a:r>
            <a:r>
              <a:rPr lang="ar-EG" sz="2400" dirty="0" smtClean="0"/>
              <a:t>, ويتمثل العلاج في إعطاء </a:t>
            </a:r>
            <a:r>
              <a:rPr lang="ar-SA" sz="2400" dirty="0" smtClean="0"/>
              <a:t>الطفل </a:t>
            </a:r>
            <a:r>
              <a:rPr lang="ar-EG" sz="2400" dirty="0" smtClean="0"/>
              <a:t>مضادات الاكتئاب ثم العلاج السلوكي, والعلاج عن طريق اللعب, العلاج المعرفي السلوكي للمراهقين.</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EG" b="1" dirty="0" smtClean="0">
                <a:solidFill>
                  <a:schemeClr val="tx1"/>
                </a:solidFill>
              </a:rPr>
              <a:t>الانطوائية </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EG" sz="2800" dirty="0" smtClean="0"/>
              <a:t>إن إحدى المهمات الملقاة على عاتق المجتمع فيما يتعلق بمرحلة الطفولة هي الكشف والاستقصاء عن الأطفال الانطوائيين, وهذا الأمر يدخل ضمن نطاق الوقاية والصحة النفسية والاجتماعية , إذ أن إحدى دلائل الانطواء عند الطفل هي الابتعاد عن التفاعل والتعامل مع الأطفال الآخرين , فضلا عن عدم الشعور بالمشاركة الجماعية مع </a:t>
            </a:r>
            <a:r>
              <a:rPr lang="ar-SA" sz="2800" dirty="0" smtClean="0"/>
              <a:t>أ</a:t>
            </a:r>
            <a:r>
              <a:rPr lang="ar-EG" sz="2800" dirty="0" smtClean="0"/>
              <a:t>قر</a:t>
            </a:r>
            <a:r>
              <a:rPr lang="ar-SA" sz="2800" dirty="0" smtClean="0"/>
              <a:t>ا</a:t>
            </a:r>
            <a:r>
              <a:rPr lang="ar-EG" sz="2800" dirty="0" smtClean="0"/>
              <a:t>نه أثناء اللعب أو أداء الواجبات الجماعية في المدرسة, وبالتالي ف</a:t>
            </a:r>
            <a:r>
              <a:rPr lang="ar-SA" sz="2800" dirty="0" smtClean="0"/>
              <a:t>إ</a:t>
            </a:r>
            <a:r>
              <a:rPr lang="ar-EG" sz="2800" dirty="0" smtClean="0"/>
              <a:t>ن الكشف عن هذا الخلل التكيفي حاجة ملحة للتربويين من </a:t>
            </a:r>
            <a:r>
              <a:rPr lang="ar-SA" sz="2800" dirty="0" smtClean="0"/>
              <a:t>أ</a:t>
            </a:r>
            <a:r>
              <a:rPr lang="ar-EG" sz="2800" dirty="0" smtClean="0"/>
              <a:t>جل المعالجة المبكرة له لكي لا يستفحل الأمر ويقود إلى ظهور أعراض مرضية قد تصعب من عملية معالجته وإزالة اثاره السلبية على الطفل والمجتمع الذ</a:t>
            </a:r>
            <a:r>
              <a:rPr lang="ar-SA" sz="2800" dirty="0" smtClean="0"/>
              <a:t>ي</a:t>
            </a:r>
            <a:r>
              <a:rPr lang="ar-EG" sz="2800" dirty="0" smtClean="0"/>
              <a:t> يعيش فيه</a:t>
            </a:r>
            <a:r>
              <a:rPr lang="ar-SA" sz="2800" dirty="0" smtClean="0"/>
              <a:t>.</a:t>
            </a:r>
            <a:endParaRPr lang="ar-SA"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الانطوائية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sz="2800" dirty="0" smtClean="0"/>
              <a:t>و</a:t>
            </a:r>
            <a:r>
              <a:rPr lang="ar-SA" sz="2800" dirty="0" smtClean="0"/>
              <a:t>إ</a:t>
            </a:r>
            <a:r>
              <a:rPr lang="ar-EG" sz="2800" dirty="0" smtClean="0"/>
              <a:t>ننا لا نستطيع أن نضمن نقل التربية بجميع مستوياتها أو أنواعها أو محتوياتها لمثل هؤلاء الأطفال إلا بعد معرفة العوائق التي قد تحد من عملية التعلم أو تحجم من دورها ومنها الانزواء بعيدا عن المجتمع الط</a:t>
            </a:r>
            <a:r>
              <a:rPr lang="ar-SA" sz="2800" dirty="0" smtClean="0"/>
              <a:t>ف</a:t>
            </a:r>
            <a:r>
              <a:rPr lang="ar-EG" sz="2800" dirty="0" smtClean="0"/>
              <a:t>ولي الذي يعيشون فيه سواء في الروضة أو المدرسة أو البيت لذا فان الكشف عن السلوك الانطوائي للطفل يمكن أن يتم في الأسرة أولا من خلال ملاحظة الوالدين لسلوك أطفالهم, ومن ثم يمكن </a:t>
            </a:r>
            <a:r>
              <a:rPr lang="ar-SA" sz="2800" dirty="0" smtClean="0"/>
              <a:t>إ</a:t>
            </a:r>
            <a:r>
              <a:rPr lang="ar-EG" sz="2800" dirty="0" smtClean="0"/>
              <a:t>خبار الأدارة المدرسية أو المرشد التربوي أو الطبيب النفسي إذا تطلب الأمر عن ذلك المظهر السلوكي غير الطبيعي</a:t>
            </a:r>
            <a:r>
              <a:rPr lang="ar-SA" sz="2800" dirty="0" smtClean="0"/>
              <a:t>.</a:t>
            </a:r>
            <a:endParaRPr lang="ar-SA"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a:t>
            </a:r>
            <a:r>
              <a:rPr lang="ar-EG" b="1" dirty="0" smtClean="0">
                <a:solidFill>
                  <a:schemeClr val="tx1"/>
                </a:solidFill>
              </a:rPr>
              <a:t>الانطوائية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EG" sz="2800" dirty="0" smtClean="0"/>
              <a:t>وبذلك تكون هذه </a:t>
            </a:r>
            <a:r>
              <a:rPr lang="ar-SA" sz="2800" dirty="0" smtClean="0"/>
              <a:t>هي </a:t>
            </a:r>
            <a:r>
              <a:rPr lang="ar-EG" sz="2800" dirty="0" smtClean="0"/>
              <a:t>أولى مراحل التشخيص السليم لوجود هذا الاضطراب السلوكي عن</a:t>
            </a:r>
            <a:r>
              <a:rPr lang="ar-SA" sz="2800" dirty="0" smtClean="0"/>
              <a:t>د</a:t>
            </a:r>
            <a:r>
              <a:rPr lang="ar-EG" sz="2800" dirty="0" smtClean="0"/>
              <a:t> الطفل, وكلما كان هذا ال</a:t>
            </a:r>
            <a:r>
              <a:rPr lang="ar-SA" sz="2800" dirty="0" smtClean="0"/>
              <a:t>أ</a:t>
            </a:r>
            <a:r>
              <a:rPr lang="ar-EG" sz="2800" dirty="0" smtClean="0"/>
              <a:t>مر مبكرا كلما أصبحت هناك فرصة أفضل للتغلب على مشكلة الانطواء عند الطفل ومن ثم تقليل </a:t>
            </a:r>
            <a:r>
              <a:rPr lang="ar-SA" sz="2800" dirty="0" smtClean="0"/>
              <a:t>أ</a:t>
            </a:r>
            <a:r>
              <a:rPr lang="ar-EG" sz="2800" dirty="0" smtClean="0"/>
              <a:t>ثر هذا الاضطراب , الذي إذا استفحل أو طالت مدة اكتشاف</a:t>
            </a:r>
            <a:r>
              <a:rPr lang="ar-SA" sz="2800" dirty="0" smtClean="0"/>
              <a:t>ه</a:t>
            </a:r>
            <a:r>
              <a:rPr lang="ar-EG" sz="2800" dirty="0" smtClean="0"/>
              <a:t> قد تقضي إلى زيادة في أعراض هذا السلوك غير السوي وتأثيره على بناء شخصية الطفل المستقبلية مما تجعل من معالجة أسباب السلوك الانطوائي هذا أكثر صعوبة أو تحتاج إلى وقت أطول</a:t>
            </a:r>
            <a:r>
              <a:rPr lang="ar-SA" sz="2800" dirty="0" smtClean="0"/>
              <a:t>.</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41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ar-SA" sz="3700" b="1" dirty="0">
              <a:solidFill>
                <a:srgbClr val="376092"/>
              </a:solidFill>
              <a:latin typeface="AYM Wadiy S_U normal."/>
              <a:cs typeface="Times New Roman" pitchFamily="18" charset="0"/>
            </a:endParaRPr>
          </a:p>
          <a:p>
            <a:pPr algn="ctr"/>
            <a:r>
              <a:rPr lang="ar-SA" b="1" smtClean="0">
                <a:solidFill>
                  <a:srgbClr val="7F7F7F"/>
                </a:solidFill>
                <a:latin typeface="Calibri" pitchFamily="34" charset="0"/>
                <a:cs typeface="Times New Roman" pitchFamily="18" charset="0"/>
              </a:rPr>
              <a:t>الاضطرابات السلوكية  وتعديل السلوك</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أحمد رجب محمد</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41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تعريف عام بمنحى تعديل السلوك</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dirty="0" smtClean="0">
                <a:solidFill>
                  <a:schemeClr val="tx1"/>
                </a:solidFill>
              </a:rPr>
              <a:t>مقدمة</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	أولاً يجب أن نفرق بين التأثير على السلوك وتعديل السلوك.</a:t>
            </a:r>
            <a:endParaRPr lang="en-US" dirty="0" smtClean="0"/>
          </a:p>
          <a:p>
            <a:pPr algn="just" rtl="1"/>
            <a:r>
              <a:rPr lang="ar-SA" dirty="0" smtClean="0"/>
              <a:t>التأثير على السلوك مثل الدعاية الانتخابية وما إلى ذلك.</a:t>
            </a:r>
            <a:endParaRPr lang="en-US" dirty="0" smtClean="0"/>
          </a:p>
          <a:p>
            <a:pPr algn="just" rtl="1"/>
            <a:r>
              <a:rPr lang="ar-SA" dirty="0" smtClean="0"/>
              <a:t>أما تعديل السلوك فهو نوع خاص من أنواع التأثير على السلوك يشتمل على تطبيق المبادئ المنبثقة عن البحوث العلمية في علم النفس التجريبي بهدف الحد من المعاناة الإنسانية وتحسين الأداء الإنساني.</a:t>
            </a:r>
            <a:endParaRPr lang="en-US" dirty="0" smtClean="0"/>
          </a:p>
          <a:p>
            <a:pPr algn="just" rtl="1"/>
            <a:endParaRPr lang="en-US" dirty="0" smtClean="0"/>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4000" b="1" dirty="0" smtClean="0">
                <a:solidFill>
                  <a:schemeClr val="tx1"/>
                </a:solidFill>
              </a:rPr>
              <a:t>تابع تعريف تعديل السلوك</a:t>
            </a:r>
            <a:endParaRPr lang="ar-SA" sz="4000"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981200"/>
            <a:ext cx="9144000" cy="3916363"/>
          </a:xfrm>
        </p:spPr>
        <p:txBody>
          <a:bodyPr/>
          <a:lstStyle/>
          <a:p>
            <a:pPr algn="just" rtl="1"/>
            <a:r>
              <a:rPr lang="ar-SA" b="1" u="sng" dirty="0" smtClean="0"/>
              <a:t>وفي ضوء ما سبق نستطيع تعريف تعديل السلوك بأنه:</a:t>
            </a:r>
            <a:endParaRPr lang="en-US" dirty="0" smtClean="0"/>
          </a:p>
          <a:p>
            <a:pPr algn="just" rtl="1"/>
            <a:r>
              <a:rPr lang="ar-SA" dirty="0" smtClean="0"/>
              <a:t>هو العلم الذي يشتمل على التطبيق المنظم للأساليب التي انبثقت عن القوانين السلوكية، وذلك بهدف إحداث تغيير جوهري ومفيد في السلوك الإنساني ذي الأهمية الاجتماعية، وهذا العلم يشتمل على تقديم الأدلة التجريبية التي توضح مسؤولية الأساليب التي تم استخدامها عن التغير الذي حدث في السلوك.</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sz="4000" b="1" dirty="0" smtClean="0">
                <a:solidFill>
                  <a:schemeClr val="tx1"/>
                </a:solidFill>
              </a:rPr>
              <a:t>المصطلحات والمفاهيم الأساسية في تعديل السلوك</a:t>
            </a:r>
            <a:endParaRPr lang="en-US" sz="4000"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300" dirty="0" smtClean="0"/>
              <a:t>	</a:t>
            </a:r>
            <a:endParaRPr lang="ar-SA" sz="23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السلوك</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يعرف السلوك </a:t>
            </a:r>
            <a:r>
              <a:rPr lang="ar-SA" sz="2800" dirty="0" smtClean="0"/>
              <a:t>بأنه كل الأفعال والنشاطات التي تصدر عن الفرد ظاهرة كانت أم غير ظاهرة.</a:t>
            </a:r>
            <a:endParaRPr lang="en-US" sz="2800" dirty="0" smtClean="0"/>
          </a:p>
          <a:p>
            <a:pPr algn="just" rtl="1"/>
            <a:r>
              <a:rPr lang="ar-SA" sz="2800" dirty="0" smtClean="0"/>
              <a:t>ويجب أن نأخذ بعين الاعتبار التفاعل بين الفرد وبيئته، وأن نتذكر أن هذا التفاعل عملية متواصلة. فالسلوك ليس شيئاً ثابتاً ولكنه يتغير، وهو لا يحدث في فراغ وإنما في بيئة ما.</a:t>
            </a:r>
            <a:endParaRPr lang="en-US" sz="2800" dirty="0" smtClean="0"/>
          </a:p>
          <a:p>
            <a:pPr algn="just" rtl="1"/>
            <a:r>
              <a:rPr lang="ar-SA" sz="2800" dirty="0" smtClean="0"/>
              <a:t>وبالتالي فالسلوك يؤثر في البيئة ويتأثر بها.</a:t>
            </a:r>
            <a:endParaRPr lang="en-US" sz="2800" dirty="0" smtClean="0"/>
          </a:p>
          <a:p>
            <a:pPr algn="just" rtl="1"/>
            <a:r>
              <a:rPr lang="ar-SA" sz="2800" dirty="0" smtClean="0"/>
              <a:t>والسلوك مصطلح يتصف بالعمومية والشمولية، </a:t>
            </a:r>
            <a:r>
              <a:rPr lang="ar-SA" sz="2800" b="1" dirty="0" smtClean="0"/>
              <a:t>ولهذا يجزء السلوك إلى مجموعة من الاستجابات.</a:t>
            </a:r>
            <a:endParaRPr lang="en-US" sz="2800" b="1"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الاستجابة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إن الاستجابة هي الوحدة القابلة للقياس في علم السلوك، وهي ذلك الجزء من أفعال الفرد الذي يتم التركيز عليه في الملاحظة والقياس، وتبعاً لذلك </a:t>
            </a:r>
            <a:r>
              <a:rPr lang="ar-SA" b="1" dirty="0" smtClean="0"/>
              <a:t>فإن وحدة القياس الرئيسية في ميدان تعديل السلوك هي معدل الاستجابة</a:t>
            </a:r>
            <a:r>
              <a:rPr lang="ar-SA" dirty="0" smtClean="0"/>
              <a:t>.</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sz="4000" b="1" dirty="0" smtClean="0">
                <a:solidFill>
                  <a:schemeClr val="tx1"/>
                </a:solidFill>
              </a:rPr>
              <a:t>السلوك الاستجابي: أو ما يسمى برد الفعل </a:t>
            </a:r>
            <a:r>
              <a:rPr lang="ar-SA" sz="4000" b="1" dirty="0" err="1" smtClean="0">
                <a:solidFill>
                  <a:schemeClr val="tx1"/>
                </a:solidFill>
              </a:rPr>
              <a:t>الإنعكاسي</a:t>
            </a:r>
            <a:endParaRPr lang="en-US" sz="4000"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	وهو السلوك الذي تتحكم به المثيرات التي تسبقه، فمجرد حدوث المثير يحدث السلوك، ولهذا نقول أن المثير يستجر السلوك </a:t>
            </a:r>
            <a:r>
              <a:rPr lang="ar-SA" sz="2400" dirty="0" err="1" smtClean="0"/>
              <a:t>الاستجابي</a:t>
            </a:r>
            <a:r>
              <a:rPr lang="ar-SA" sz="2400" dirty="0" smtClean="0"/>
              <a:t>.</a:t>
            </a:r>
            <a:endParaRPr lang="en-US" sz="2400" dirty="0" smtClean="0"/>
          </a:p>
          <a:p>
            <a:pPr algn="just" rtl="1"/>
            <a:r>
              <a:rPr lang="ar-SA" sz="2400" dirty="0" smtClean="0"/>
              <a:t>مثل الحليب في فم الطفل يؤدي إلى إفراز اللعاب، والضوء يعمل على تقلص حدقة العين.</a:t>
            </a:r>
            <a:endParaRPr lang="en-US" sz="2400" dirty="0" smtClean="0"/>
          </a:p>
          <a:p>
            <a:pPr algn="just" rtl="1"/>
            <a:r>
              <a:rPr lang="ar-SA" sz="2400" dirty="0" smtClean="0"/>
              <a:t>وهكذا تسمى المثيرات التي تسبق السلوك بالمثيرات القبلية، ولأنها تستجر السلوك الإستجابي فهي تدعي المثيرات الاستجرارية.</a:t>
            </a:r>
            <a:endParaRPr lang="en-US" sz="2400" dirty="0" smtClean="0"/>
          </a:p>
          <a:p>
            <a:pPr algn="just" rtl="1"/>
            <a:r>
              <a:rPr lang="ar-SA" sz="2400" dirty="0" smtClean="0"/>
              <a:t>وعليه فالسلوك الإستجابي لا يتأثر بالمثيرات التي تتبعه.</a:t>
            </a:r>
            <a:endParaRPr lang="en-US" sz="2400" dirty="0" smtClean="0"/>
          </a:p>
          <a:p>
            <a:pPr algn="just" rtl="1"/>
            <a:r>
              <a:rPr lang="ar-SA" sz="2400" dirty="0" smtClean="0"/>
              <a:t>ونستطيع القول بأن السلوك الإستجابي </a:t>
            </a:r>
            <a:r>
              <a:rPr lang="ar-SA" sz="2400" b="1" dirty="0" smtClean="0"/>
              <a:t>أقرب ما يكون من السلوك اللاإرادي</a:t>
            </a:r>
            <a:r>
              <a:rPr lang="ar-SA" sz="2400" dirty="0" smtClean="0"/>
              <a:t>، مثال وضع الرجل يده في ماء يغلي فإنه يسحب يده لاإرادياً مثل الطفل.</a:t>
            </a:r>
            <a:endParaRPr lang="en-US" sz="2400" dirty="0" smtClean="0"/>
          </a:p>
          <a:p>
            <a:pPr algn="just" rtl="1"/>
            <a:endParaRPr lang="en-US" sz="2400" dirty="0" smtClean="0"/>
          </a:p>
          <a:p>
            <a:pPr algn="just" eaLnBrk="1" hangingPunct="1"/>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dirty="0" smtClean="0">
                <a:solidFill>
                  <a:schemeClr val="tx1"/>
                </a:solidFill>
              </a:rPr>
              <a:t>السلوك الإجرائي:</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3000" dirty="0" smtClean="0"/>
              <a:t>السلوك الإجرائي هو السلوك الذي يؤثر في البيئة فيحدث تغيرات فيها، وهذا السلوك يتأثر بدوره بتلك التغيرات وبخاصة التغيرات التي تلي السلوك، ولهذا نقول أن </a:t>
            </a:r>
            <a:r>
              <a:rPr lang="ar-SA" sz="3000" b="1" dirty="0" smtClean="0"/>
              <a:t>السلوك الإجرائي محكوم بنتائجه</a:t>
            </a:r>
            <a:r>
              <a:rPr lang="ar-SA" sz="3000" dirty="0" smtClean="0"/>
              <a:t>، فالمثيرات البعدية قد تضعف السلوك الإجرائي أو قد تقويه، أو قد لا يكون لها أي أثر يذكر عليه.</a:t>
            </a:r>
            <a:endParaRPr lang="en-US" sz="3000" dirty="0" smtClean="0"/>
          </a:p>
          <a:p>
            <a:pPr algn="just" rtl="1"/>
            <a:r>
              <a:rPr lang="ar-SA" sz="3000" dirty="0" smtClean="0"/>
              <a:t>ونستطيع القول بأن </a:t>
            </a:r>
            <a:r>
              <a:rPr lang="ar-SA" sz="3000" b="1" dirty="0" smtClean="0"/>
              <a:t>السلوك الإجرائي أقرب ما يكون من السلوك الإرادي</a:t>
            </a:r>
            <a:r>
              <a:rPr lang="ar-SA" sz="3000" dirty="0" smtClean="0"/>
              <a:t>، بمعنى أن حدوثه ليس نتيجة لمثيرات سابقة معينة. مثل القراءة، الكتابة، المشي.</a:t>
            </a:r>
            <a:endParaRPr lang="en-US" sz="3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dirty="0" smtClean="0">
                <a:solidFill>
                  <a:schemeClr val="tx1"/>
                </a:solidFill>
              </a:rPr>
              <a:t>البيئة</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البيئة هي مجموعة الظروف الحقيقية التي يعيش فيهل الفرد وتؤثر فيه ويؤثر فيها، فعلاقة الإنسان مع البيئة علاقة متبادلة باتجاهين لا باتجاه واحد.</a:t>
            </a:r>
            <a:endParaRPr lang="en-US" sz="2400" dirty="0" smtClean="0"/>
          </a:p>
          <a:p>
            <a:pPr algn="just" rtl="1"/>
            <a:r>
              <a:rPr lang="ar-SA" sz="2400" b="1" dirty="0" smtClean="0"/>
              <a:t>ففي حين يجزء السلوك إلى استجابات تجزء البيئة إلى مثيرات</a:t>
            </a:r>
            <a:r>
              <a:rPr lang="ar-SA" sz="2400" dirty="0" smtClean="0"/>
              <a:t>.</a:t>
            </a:r>
            <a:endParaRPr lang="en-US" sz="2400" dirty="0" smtClean="0"/>
          </a:p>
          <a:p>
            <a:pPr algn="just" rtl="1"/>
            <a:r>
              <a:rPr lang="ar-SA" sz="2400" dirty="0" smtClean="0"/>
              <a:t>المثير: يشير إلى أي حدث أو ظرف أو تغير محدد في البيئة مثل الصوت، الضوء، الناس، المكان، الرائحة .... والمثيرات غالباً ما تمثل المثيرات المستقلة في البحوث العلمية.</a:t>
            </a:r>
          </a:p>
          <a:p>
            <a:pPr algn="just" rtl="1"/>
            <a:r>
              <a:rPr lang="ar-SA" sz="2400" dirty="0" smtClean="0"/>
              <a:t>والمثيرات أنواع فمنها ما يحدث خارج الجسم والتي تسمى بالمثيرات البيئية الخارجية، وهذه البيئة لا تقتصر على العالم المادي من حولنا ولكنها تشمل البيئة الاجتماعية أيضاً.</a:t>
            </a:r>
            <a:endParaRPr lang="en-US" sz="2400" dirty="0" smtClean="0"/>
          </a:p>
          <a:p>
            <a:pPr algn="just" rtl="1"/>
            <a:r>
              <a:rPr lang="ar-SA" sz="2400" dirty="0" smtClean="0"/>
              <a:t>أما النوع الثاني من المثيرات فهي المثيرات التي تحدث داخل الجسم (البيئة الداخلية) مثل المشاعر، والغضب، والانفعالات، والتفكير .....</a:t>
            </a:r>
            <a:endParaRPr lang="en-US" sz="2400" dirty="0" smtClean="0"/>
          </a:p>
          <a:p>
            <a:pPr algn="just"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cs typeface="Arial" pitchFamily="34" charset="0"/>
              </a:rPr>
              <a:t>بعض أنواع المثيرات</a:t>
            </a:r>
          </a:p>
        </p:txBody>
      </p:sp>
      <p:sp>
        <p:nvSpPr>
          <p:cNvPr id="8195" name="Content Placeholder 2"/>
          <p:cNvSpPr>
            <a:spLocks noGrp="1"/>
          </p:cNvSpPr>
          <p:nvPr>
            <p:ph idx="1"/>
          </p:nvPr>
        </p:nvSpPr>
        <p:spPr>
          <a:xfrm>
            <a:off x="228600" y="2057400"/>
            <a:ext cx="9144000" cy="3916363"/>
          </a:xfrm>
        </p:spPr>
        <p:txBody>
          <a:bodyPr/>
          <a:lstStyle/>
          <a:p>
            <a:pPr rtl="1"/>
            <a:r>
              <a:rPr lang="ar-SA" sz="2400" b="1" u="sng" dirty="0" smtClean="0"/>
              <a:t>المثير الحيادي:</a:t>
            </a:r>
            <a:r>
              <a:rPr lang="ar-SA" sz="2400" dirty="0" smtClean="0"/>
              <a:t> إقرانه مع مثير غير حيادي يتحول إلى مثير شرطي مثال الطبيب والطفل              استجابة شرطية وهو ما يطلق عليه الإشراط الكلاسيكي.</a:t>
            </a:r>
            <a:endParaRPr lang="en-US" sz="2400" dirty="0" smtClean="0"/>
          </a:p>
          <a:p>
            <a:pPr rtl="1"/>
            <a:r>
              <a:rPr lang="ar-SA" sz="2400" b="1" u="sng" dirty="0" smtClean="0"/>
              <a:t>االمثير الشرطي:</a:t>
            </a:r>
          </a:p>
          <a:p>
            <a:pPr rtl="1"/>
            <a:r>
              <a:rPr lang="ar-SA" sz="2400" b="1" u="sng" dirty="0" smtClean="0"/>
              <a:t>المثير غير الشرطي:</a:t>
            </a:r>
            <a:endParaRPr lang="en-US" sz="24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تابع تعريف عام بمنحى تعديل السلوك</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الأسس النظرية التي يستند عليها تعديل السلوك</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sz="4000" b="1" dirty="0" smtClean="0">
                <a:solidFill>
                  <a:schemeClr val="tx1"/>
                </a:solidFill>
              </a:rPr>
              <a:t>نموذج الإشراط الكلاسيكي:</a:t>
            </a:r>
            <a:endParaRPr lang="en-US" sz="4000" dirty="0">
              <a:solidFill>
                <a:schemeClr val="tx1"/>
              </a:solidFill>
            </a:endParaRPr>
          </a:p>
        </p:txBody>
      </p:sp>
      <p:sp>
        <p:nvSpPr>
          <p:cNvPr id="8195" name="Content Placeholder 2"/>
          <p:cNvSpPr>
            <a:spLocks noGrp="1"/>
          </p:cNvSpPr>
          <p:nvPr>
            <p:ph idx="1"/>
          </p:nvPr>
        </p:nvSpPr>
        <p:spPr>
          <a:xfrm>
            <a:off x="228600" y="1981200"/>
            <a:ext cx="9144000" cy="3916363"/>
          </a:xfrm>
        </p:spPr>
        <p:txBody>
          <a:bodyPr/>
          <a:lstStyle/>
          <a:p>
            <a:pPr algn="just" rtl="1"/>
            <a:r>
              <a:rPr lang="ar-SA" dirty="0" smtClean="0"/>
              <a:t>تصف مبادئ الإشراط الكلاسيكي أو ما يسمى بالإشراط الإستجابي والإشراط البافلوفي تشكيل العلاقات بين المثيرات القبلية والسلوك الإستجابي.</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نموذج الإشراط الإجرائي</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يهتم نموذج الإشراط الإجرائي بدراسة قوانين التعلم التي يخضع لها السلوك الإجرائي، ويستند هذا النموذج على البحوث المخبرية لثورندايك حول الإشراط الفعال.</a:t>
            </a:r>
            <a:endParaRPr lang="en-US" sz="2400" dirty="0" smtClean="0"/>
          </a:p>
          <a:p>
            <a:pPr algn="just" rtl="1"/>
            <a:r>
              <a:rPr lang="ar-SA" sz="2400" dirty="0" smtClean="0"/>
              <a:t>ووفق هذا النموذج تحتل المثيرات البعدية الدور الأساسي في عملية تحليل السلوك وتعديله، فالمثيرات القبلية رغم أنها تؤثر في السلوك الإجرائي إلا أن أثرها يستمد من علاقتها بالمثيرات البعدية (نتائج السلوك). كذلك يؤكد هذا النموذج على أهمية دراسة السلوك الظاهر باستخدام الطرائق العلمية والموضوعية.</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نموذج التعلم الاجتماعي</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indent="-514350" algn="just" rtl="1" eaLnBrk="1" hangingPunct="1"/>
            <a:r>
              <a:rPr lang="ar-SA" dirty="0" smtClean="0">
                <a:cs typeface="Arial" pitchFamily="34" charset="0"/>
              </a:rPr>
              <a:t>يرى اتباع هذا المنحى أن التعلم قد </a:t>
            </a:r>
            <a:r>
              <a:rPr lang="ar-SA" smtClean="0">
                <a:cs typeface="Arial" pitchFamily="34" charset="0"/>
              </a:rPr>
              <a:t>يحدث من </a:t>
            </a:r>
            <a:r>
              <a:rPr lang="ar-SA" dirty="0" smtClean="0">
                <a:cs typeface="Arial" pitchFamily="34" charset="0"/>
              </a:rPr>
              <a:t>خلال الملاحظة أو ما يسمى أيضاً بالتعلم بالمحاكاة أو بالنمذجة.</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dirty="0" smtClean="0">
                <a:solidFill>
                  <a:schemeClr val="tx1"/>
                </a:solidFill>
              </a:rPr>
              <a:t>نموذج التعلم المعرفي:</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عرف هذا المنحى بالمنحى السلوكي المعرفي، أو بمنحى تعديل السلوك المعرفي، ومن القضايا التي يركز عليها هذا النموذج: كيفية إدراك الشخص للأحداث البيئية، وتفسير الشخص ذاته لسلوكه وتبريره له، وأنماط التفكير لدى الشخص، والتحدث إلى الذات، واستراتيجيات الضبط الذاتي، وقد انبثقت من هذه المبادئ أساليب مختلفة لتعديل السلوك الإنساني مثل إسلوب إعادة البناء المعرفي، التعلم الذاتي، العلاج المعرفي، حل المشكلات، العلاج العقلاني الانفعالي (العاطفي).</a:t>
            </a:r>
            <a:endParaRPr lang="en-US" sz="2400" dirty="0" smtClean="0"/>
          </a:p>
          <a:p>
            <a:pPr algn="just" rtl="1"/>
            <a:r>
              <a:rPr lang="ar-SA" sz="2400" dirty="0" smtClean="0"/>
              <a:t>إن سلوك الإنسان وفق نموذج التعلم المعرفي محصلة للبيئة الخارجية والعمليات المعرفية والأحداث الداخلية الأخرى، وتبعاً لذلك فالإنسان ليس سلبياً تفعل به البيئة ما تشاء، ولا هو يستطيع تحديد أفعاله كاملة. فبناءً على وجهة النظر هذه </a:t>
            </a:r>
            <a:r>
              <a:rPr lang="ar-SA" sz="2400" b="1" dirty="0" smtClean="0"/>
              <a:t>أن أفعال الإنسان محصلة لعوامل ثلاث أساسية </a:t>
            </a:r>
            <a:r>
              <a:rPr lang="ar-SA" sz="2400" dirty="0" smtClean="0"/>
              <a:t>هي: المؤثرات البيئية (البيئة الخاريجة)، العوامل المعرفية (الأحداث الداخلية)، السلوك.</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المبادئ الأساسية في تعديل السلوك</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u="sng" dirty="0" smtClean="0">
                <a:solidFill>
                  <a:schemeClr val="tx1"/>
                </a:solidFill>
              </a:rPr>
              <a:t>مبدأ التعزيز</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إن المبدأ الذي يشكل حجر الأساس في ميدان تعديل السلوك هو مبدأ الثواب أو ما يعرف  بالتعزيز.</a:t>
            </a:r>
            <a:endParaRPr lang="en-US" sz="2400" dirty="0" smtClean="0"/>
          </a:p>
          <a:p>
            <a:pPr algn="just" rtl="1"/>
            <a:r>
              <a:rPr lang="ar-SA" sz="2400" dirty="0" smtClean="0"/>
              <a:t>والتعزيز مصطلح عام يشير إلى عملية التعلم التي تشتمل على تقديم مثير معين بعد حدوث الإستجابة الأمر الذي يؤدي إلى تقوية تلك الإستجابة، ويسمى المثير الذي يعمل على زيادة احتمالات حدوث السلوك (معززاً)، أما المثير الذي يؤدي ظهوره إلى تقوية السلوك فيسمى (معززاً موجباً)، في حين يسمى المثير الذي يؤدي اختفاؤه إلى تقوية السلوك بالمعزز السالب. والمعززات منها ما هو غير متعلم (أولي) ومنها ما هو متعلم (ثانوي).</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pPr algn="just"/>
            <a:fld id="{E1D16D93-8795-4AD6-9A1F-54CC01E741BE}" type="slidenum">
              <a:rPr lang="ar-SA" smtClean="0">
                <a:cs typeface="Arial" pitchFamily="34" charset="0"/>
              </a:rPr>
              <a:pPr algn="just"/>
              <a:t>59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مبدأ العقاب</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يشير </a:t>
            </a:r>
            <a:r>
              <a:rPr lang="ar-SA" b="1" dirty="0" smtClean="0"/>
              <a:t>العقاب</a:t>
            </a:r>
            <a:r>
              <a:rPr lang="ar-SA" dirty="0" smtClean="0"/>
              <a:t> إلى تلك العملية السلوكية التي تعمل فيها المثيرات البيئية التي تحدث بعد السلوك على تقليل احتمالات حدوثه في المستقبل، ويسمى المثير الذي يضعف السلوك إذا حدث بعده بالمثير العقابي، والعقاب قد يتم عن طريق إضافة مثير منفر بعد السلوك مباشرةً وهذا العقاب يسمى </a:t>
            </a:r>
            <a:r>
              <a:rPr lang="ar-SA" b="1" dirty="0" smtClean="0"/>
              <a:t>(العقاب من الدرجة الأولى)، </a:t>
            </a:r>
            <a:r>
              <a:rPr lang="ar-SA" dirty="0" smtClean="0"/>
              <a:t>أو قد يتم عن طريق إزالة مثير إيجابي ويسمى هذا النوع من العقاب (</a:t>
            </a:r>
            <a:r>
              <a:rPr lang="ar-SA" b="1" dirty="0" smtClean="0"/>
              <a:t>بالعقاب من الدرجة الثانية).</a:t>
            </a:r>
            <a:endParaRPr lang="en-US"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مبدأ المحو (الإطفاء)</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ينص </a:t>
            </a:r>
            <a:r>
              <a:rPr lang="ar-SA" sz="2400" b="1" dirty="0" smtClean="0"/>
              <a:t>مبدأ المحو </a:t>
            </a:r>
            <a:r>
              <a:rPr lang="ar-SA" sz="2400" dirty="0" smtClean="0"/>
              <a:t>على أن إلغاء التعزيز الذي كان يحافظ على استمرارية حدوث السلوك سيؤدي إلى إيقاف ذلك السلوك، وبناءً على ذلك فإن تجاهل سلوك الفرد الذي كان يحظى بالانتباه في الماضي هو شكل من أشكال المحو، ولذلك يسمى هذا المبدأ ايضاً (بالتجاهل).</a:t>
            </a:r>
          </a:p>
          <a:p>
            <a:pPr algn="just" rtl="1"/>
            <a:r>
              <a:rPr lang="ar-SA" sz="2400" b="1" u="sng" dirty="0" smtClean="0"/>
              <a:t>وفي تعديل السلوك يجب أن نميز بين نوعين من أنواع المحو (أو الإطفاء): </a:t>
            </a:r>
            <a:endParaRPr lang="en-US" sz="2400" dirty="0" smtClean="0"/>
          </a:p>
          <a:p>
            <a:pPr algn="just" rtl="1"/>
            <a:r>
              <a:rPr lang="ar-SA" sz="2400" b="1" u="sng" dirty="0" smtClean="0"/>
              <a:t>النوع الأول:</a:t>
            </a:r>
            <a:r>
              <a:rPr lang="ar-SA" sz="2400" dirty="0" smtClean="0"/>
              <a:t> يتعلق بالسلوك الإجرائي ويسمى بالمحو الإجرائي، وفي هذا النوع يتم التوقف عن تعزيز السلوك وهذا المبدأ من المبادئ الأساسية في تعديل السلوك.</a:t>
            </a:r>
            <a:endParaRPr lang="en-US" sz="2400" dirty="0" smtClean="0"/>
          </a:p>
          <a:p>
            <a:pPr algn="just" rtl="1"/>
            <a:r>
              <a:rPr lang="ar-SA" sz="2400" b="1" u="sng" dirty="0" smtClean="0"/>
              <a:t>النوع الثاني:</a:t>
            </a:r>
            <a:r>
              <a:rPr lang="ar-SA" sz="2400" dirty="0" smtClean="0"/>
              <a:t> يتعلق بالسلوك الإستجابي ويسمى أيضاً بالمحو الإستجابي، ويحدث المحو الإستجابي كنتيجة للتوقف عن إقران المثيرات الإستجرارية الشرطية بالمثيرات الإستجرارية غير الشرطية.</a:t>
            </a:r>
            <a:endParaRPr lang="en-US" sz="2400" dirty="0" smtClean="0"/>
          </a:p>
          <a:p>
            <a:pPr algn="just"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مبدأ ضبط المثير</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يعرف مبدأ ضبط المثير على أنه أحد مبادئ الإشراط الإجرائي التي تشتمل على تطوير علاقة بين مثير معين واستجابة معينة من خلال إزالة كل المثيرات التي ترتبط بتلك الإستجابة وإزالة كل الإستجابات التي ترتبط بذلك المثير، ويستند مبدأ ضبط المثير إلى حقيقة أن السلوك الإجرائي لا تحكمه نتائجه فحسب وإنما المثيرات التي تسبقه أيضاً، وهي المثيرات التي أطلق عليها اسم المثيرات (الدلالات) التمييزية. </a:t>
            </a:r>
            <a:endParaRPr lang="en-US" sz="2800" dirty="0" smtClean="0"/>
          </a:p>
          <a:p>
            <a:pPr algn="just" rtl="1"/>
            <a:r>
              <a:rPr lang="ar-SA" sz="2800" b="1" u="sng" dirty="0" smtClean="0"/>
              <a:t>مثال:</a:t>
            </a:r>
            <a:r>
              <a:rPr lang="ar-SA" sz="2800" dirty="0" smtClean="0"/>
              <a:t> مشاهدة التلفزيون تعمل للبعض كدلالة تمييزية لتناول المكسرات والعصائر وما إلى ذلك، المطلوب هنا هو تناول المكسرات ليس وقت المشاهدة فقط ولكن في الوقت الذي أريد فيه تناولها. عملية ضبط.</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مبدأ التمييز</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يشتمل مبدأ التمييز </a:t>
            </a:r>
            <a:r>
              <a:rPr lang="ar-SA" sz="2800" dirty="0" smtClean="0"/>
              <a:t>على تعلم مهارة التفريق بين المثيرات المتشابهة والإستجابة للمثيرات المناسبة فقط، بمعنى آخر </a:t>
            </a:r>
            <a:r>
              <a:rPr lang="ar-SA" sz="2800" b="1" u="sng" dirty="0" smtClean="0"/>
              <a:t>يتضمن التمييز</a:t>
            </a:r>
            <a:r>
              <a:rPr lang="ar-SA" sz="2800" dirty="0" smtClean="0"/>
              <a:t> ضبط السلوك من خلال مثيرات محددة دون غيرها.</a:t>
            </a:r>
            <a:endParaRPr lang="en-US" sz="2800" dirty="0" smtClean="0"/>
          </a:p>
          <a:p>
            <a:pPr algn="just" rtl="1"/>
            <a:r>
              <a:rPr lang="ar-SA" sz="2800" b="1" u="sng" dirty="0" smtClean="0"/>
              <a:t>مثال:</a:t>
            </a:r>
            <a:r>
              <a:rPr lang="ar-SA" sz="2800" dirty="0" smtClean="0"/>
              <a:t> تعزيز الطفل عندما يرسم في دفتر الرسم، وعدم تعزيزه عندما يرسم على الحائط مثلاً مع أنه رسم في الحالتين.</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مبدأ التعميم</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ينص مبدأ التعميم على أن تعلم الفرد لسلوك معين في موقف معين سيدفعه إلى القيام بذلك السلوك في المواقف المشابهة للموقف الأصلي وذلك دون تعلم إضافي، بمعني آخر أن انتقال أثر التدريب ينتقل اوتوماتيكياً إلى المواقف المشابهة للموقف الأصلي.</a:t>
            </a: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الخصائص العامة لمنحى تعديل السلوك</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rtl="1">
              <a:buFont typeface="+mj-lt"/>
              <a:buAutoNum type="arabicPeriod"/>
            </a:pPr>
            <a:r>
              <a:rPr lang="ar-SA" sz="2600" dirty="0" smtClean="0"/>
              <a:t>التركيز على السلوك الظاهر.</a:t>
            </a:r>
            <a:endParaRPr lang="en-US" sz="2600" dirty="0" smtClean="0"/>
          </a:p>
          <a:p>
            <a:pPr marL="514350" lvl="0" indent="-514350" rtl="1">
              <a:buFont typeface="+mj-lt"/>
              <a:buAutoNum type="arabicPeriod"/>
            </a:pPr>
            <a:r>
              <a:rPr lang="ar-SA" sz="2600" dirty="0" smtClean="0"/>
              <a:t>التقييم المستمر لفاعلية إجراءات تعديل السلوك.</a:t>
            </a:r>
            <a:endParaRPr lang="en-US" sz="2600" dirty="0" smtClean="0"/>
          </a:p>
          <a:p>
            <a:pPr marL="514350" lvl="0" indent="-514350" rtl="1">
              <a:buFont typeface="+mj-lt"/>
              <a:buAutoNum type="arabicPeriod"/>
            </a:pPr>
            <a:r>
              <a:rPr lang="ar-SA" sz="2600" dirty="0" smtClean="0"/>
              <a:t>التعامل مع السلوك بوصفه لا يحدث بالصدفة وإنما يخضع لقوانين محددة.</a:t>
            </a:r>
            <a:endParaRPr lang="en-US" sz="2600" dirty="0" smtClean="0"/>
          </a:p>
          <a:p>
            <a:pPr marL="514350" lvl="0" indent="-514350" rtl="1">
              <a:buFont typeface="+mj-lt"/>
              <a:buAutoNum type="arabicPeriod"/>
            </a:pPr>
            <a:r>
              <a:rPr lang="ar-SA" sz="2600" dirty="0" smtClean="0"/>
              <a:t>التعامل مع السلوك بوصفه محكوم بنتائجه.</a:t>
            </a:r>
            <a:endParaRPr lang="en-US" sz="2600" dirty="0" smtClean="0"/>
          </a:p>
          <a:p>
            <a:pPr marL="514350" lvl="0" indent="-514350" rtl="1">
              <a:buFont typeface="+mj-lt"/>
              <a:buAutoNum type="arabicPeriod"/>
            </a:pPr>
            <a:r>
              <a:rPr lang="ar-SA" sz="2600" dirty="0" smtClean="0"/>
              <a:t>التعامل مع السلوك بوصفه المشكلة وليس مجرد عرض لها.</a:t>
            </a:r>
            <a:endParaRPr lang="en-US" sz="2600" dirty="0" smtClean="0"/>
          </a:p>
          <a:p>
            <a:pPr marL="514350" lvl="0" indent="-514350" rtl="1">
              <a:buFont typeface="+mj-lt"/>
              <a:buAutoNum type="arabicPeriod"/>
            </a:pPr>
            <a:r>
              <a:rPr lang="ar-SA" sz="2600" dirty="0" smtClean="0"/>
              <a:t>التعامل مع السلوك سوياً كان أو شاذاً بوصفه متعلماً.</a:t>
            </a:r>
            <a:endParaRPr lang="en-US" sz="2600" dirty="0" smtClean="0"/>
          </a:p>
          <a:p>
            <a:pPr marL="514350" lvl="0" indent="-514350" rtl="1">
              <a:buFont typeface="+mj-lt"/>
              <a:buAutoNum type="arabicPeriod"/>
            </a:pPr>
            <a:r>
              <a:rPr lang="ar-SA" sz="2600" dirty="0" smtClean="0"/>
              <a:t>إجراء عملية تعديل السلوك في البيئة الطبيعية التي يحدث فيها السلوك.</a:t>
            </a:r>
            <a:endParaRPr lang="en-US" sz="2600" dirty="0" smtClean="0"/>
          </a:p>
          <a:p>
            <a:pPr marL="514350" lvl="0" indent="-514350" rtl="1">
              <a:buFont typeface="+mj-lt"/>
              <a:buAutoNum type="arabicPeriod"/>
            </a:pPr>
            <a:r>
              <a:rPr lang="ar-SA" sz="2600" dirty="0" smtClean="0"/>
              <a:t>العمل على مراعاة الفروق الفردية.</a:t>
            </a:r>
            <a:endParaRPr lang="en-US" sz="2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200" b="1" dirty="0" smtClean="0">
                <a:solidFill>
                  <a:schemeClr val="tx1"/>
                </a:solidFill>
              </a:rPr>
              <a:t>الخطوات العامة المتبعة في تخطيط برامج تعديل السلوك وتنفيذها</a:t>
            </a:r>
            <a:endParaRPr lang="ar-SA" sz="3200"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algn="r" rtl="1">
              <a:buFont typeface="+mj-lt"/>
              <a:buAutoNum type="arabicPeriod"/>
            </a:pPr>
            <a:r>
              <a:rPr lang="ar-SA" sz="2600" dirty="0" smtClean="0"/>
              <a:t>تحديد السلوك المستهدف.</a:t>
            </a:r>
            <a:endParaRPr lang="en-US" sz="2600" dirty="0" smtClean="0"/>
          </a:p>
          <a:p>
            <a:pPr marL="514350" lvl="0" indent="-514350" algn="r" rtl="1">
              <a:buFont typeface="+mj-lt"/>
              <a:buAutoNum type="arabicPeriod"/>
            </a:pPr>
            <a:r>
              <a:rPr lang="ar-SA" sz="2600" dirty="0" smtClean="0"/>
              <a:t>تعريف السلوك المستهدف.</a:t>
            </a:r>
            <a:endParaRPr lang="en-US" sz="2600" dirty="0" smtClean="0"/>
          </a:p>
          <a:p>
            <a:pPr marL="514350" lvl="0" indent="-514350" algn="r" rtl="1">
              <a:buFont typeface="+mj-lt"/>
              <a:buAutoNum type="arabicPeriod"/>
            </a:pPr>
            <a:r>
              <a:rPr lang="ar-SA" sz="2600" dirty="0" smtClean="0"/>
              <a:t>قياس السلوك المستهدف.</a:t>
            </a:r>
            <a:endParaRPr lang="en-US" sz="2600" dirty="0" smtClean="0"/>
          </a:p>
          <a:p>
            <a:pPr marL="514350" lvl="0" indent="-514350" algn="r" rtl="1">
              <a:buFont typeface="+mj-lt"/>
              <a:buAutoNum type="arabicPeriod"/>
            </a:pPr>
            <a:r>
              <a:rPr lang="ar-SA" sz="2600" dirty="0" smtClean="0"/>
              <a:t>التحليل الوظيفي للسلوك (تحليل الظروف التي تحدث فيها المشكلة).</a:t>
            </a:r>
            <a:endParaRPr lang="en-US" sz="2600" dirty="0" smtClean="0"/>
          </a:p>
          <a:p>
            <a:pPr marL="514350" lvl="0" indent="-514350" algn="r" rtl="1">
              <a:buFont typeface="+mj-lt"/>
              <a:buAutoNum type="arabicPeriod"/>
            </a:pPr>
            <a:r>
              <a:rPr lang="ar-SA" sz="2600" dirty="0" smtClean="0"/>
              <a:t>تصميم خطة العلاج.</a:t>
            </a:r>
            <a:endParaRPr lang="en-US" sz="2600" dirty="0" smtClean="0"/>
          </a:p>
          <a:p>
            <a:pPr marL="514350" lvl="0" indent="-514350" algn="r" rtl="1">
              <a:buFont typeface="+mj-lt"/>
              <a:buAutoNum type="arabicPeriod"/>
            </a:pPr>
            <a:r>
              <a:rPr lang="ar-SA" sz="2600" dirty="0" smtClean="0"/>
              <a:t>تنفيذ خطة العلاج.</a:t>
            </a:r>
            <a:endParaRPr lang="en-US" sz="2600" dirty="0" smtClean="0"/>
          </a:p>
          <a:p>
            <a:pPr marL="514350" lvl="0" indent="-514350" algn="r" rtl="1">
              <a:buFont typeface="+mj-lt"/>
              <a:buAutoNum type="arabicPeriod"/>
            </a:pPr>
            <a:r>
              <a:rPr lang="ar-SA" sz="2600" dirty="0" smtClean="0"/>
              <a:t>تقييم فعالية برنامج العلاج.</a:t>
            </a:r>
          </a:p>
          <a:p>
            <a:pPr marL="514350" lvl="0" indent="-514350" algn="r" rtl="1">
              <a:buFont typeface="+mj-lt"/>
              <a:buAutoNum type="arabicPeriod"/>
            </a:pPr>
            <a:r>
              <a:rPr lang="ar-SA" sz="2600" dirty="0" smtClean="0"/>
              <a:t>تلخيص النتائج وإرسالها (إيصالها) إلى من يهمهم الأمر.</a:t>
            </a:r>
            <a:endParaRPr lang="ar-SA"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67</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تحديد السلوك المستهدف وتعريفه</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مقدمة</a:t>
            </a:r>
            <a:endParaRPr lang="ar-SA"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السلوك المستهدف هو المشكلة السلوكية التي ستعالج</a:t>
            </a:r>
            <a:endParaRPr lang="en-US" sz="2800" dirty="0" smtClean="0"/>
          </a:p>
          <a:p>
            <a:pPr algn="just" rtl="1"/>
            <a:r>
              <a:rPr lang="ar-SA" sz="2800" dirty="0" smtClean="0"/>
              <a:t>فقد تهدف المعالجة إلى تقليل أو إيقاف السلوك غير المرغوب، أو زيادة السلوك المرغوب.</a:t>
            </a:r>
            <a:endParaRPr lang="en-US" sz="2800" dirty="0" smtClean="0"/>
          </a:p>
          <a:p>
            <a:pPr algn="just" rtl="1"/>
            <a:r>
              <a:rPr lang="ar-SA" sz="2800" dirty="0" smtClean="0"/>
              <a:t>ولكن كيف نحدد أن هناك مشكلة سلوكية بحاجة إلى علاج؟</a:t>
            </a:r>
            <a:endParaRPr lang="en-US" sz="2800" dirty="0" smtClean="0"/>
          </a:p>
          <a:p>
            <a:pPr algn="just" rtl="1"/>
            <a:r>
              <a:rPr lang="ar-SA" sz="2800" b="1" u="sng" dirty="0" smtClean="0"/>
              <a:t>ومتى يكون السلوك مقبول أو غير مقبول؟</a:t>
            </a:r>
            <a:endParaRPr lang="en-US" sz="2800" dirty="0" smtClean="0"/>
          </a:p>
          <a:p>
            <a:pPr algn="just" rtl="1"/>
            <a:r>
              <a:rPr lang="ar-SA" sz="2800" b="1" dirty="0" smtClean="0"/>
              <a:t>السلوك السوي والسلوك غير السوي (الشاذ)</a:t>
            </a:r>
            <a:endParaRPr lang="en-US" sz="28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معايير الحكم على السلوك غير السوي (الشاذ)</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rtl="1">
              <a:buFont typeface="+mj-lt"/>
              <a:buAutoNum type="arabicPeriod"/>
            </a:pPr>
            <a:r>
              <a:rPr lang="ar-SA" dirty="0" smtClean="0"/>
              <a:t>تكرار السلوك.</a:t>
            </a:r>
            <a:endParaRPr lang="en-US" dirty="0" smtClean="0"/>
          </a:p>
          <a:p>
            <a:pPr marL="514350" lvl="0" indent="-514350" rtl="1">
              <a:buFont typeface="+mj-lt"/>
              <a:buAutoNum type="arabicPeriod"/>
            </a:pPr>
            <a:r>
              <a:rPr lang="ar-SA" dirty="0" smtClean="0"/>
              <a:t>مدة حدوث السلوك.</a:t>
            </a:r>
            <a:endParaRPr lang="en-US" dirty="0" smtClean="0"/>
          </a:p>
          <a:p>
            <a:pPr marL="514350" lvl="0" indent="-514350" rtl="1">
              <a:buFont typeface="+mj-lt"/>
              <a:buAutoNum type="arabicPeriod"/>
            </a:pPr>
            <a:r>
              <a:rPr lang="ar-SA" dirty="0" smtClean="0"/>
              <a:t>طوبوغرافية السلوك (شكل السلوك). أي هل هذا السلوك مستمر بنفس الشكل أم مرة يقل وأخرى يزيد.</a:t>
            </a:r>
            <a:endParaRPr lang="en-US" dirty="0" smtClean="0"/>
          </a:p>
          <a:p>
            <a:pPr marL="514350" lvl="0" indent="-514350" rtl="1">
              <a:buFont typeface="+mj-lt"/>
              <a:buAutoNum type="arabicPeriod"/>
            </a:pPr>
            <a:r>
              <a:rPr lang="ar-SA" dirty="0" smtClean="0"/>
              <a:t>شدة السلوك.</a:t>
            </a:r>
            <a:endParaRPr lang="en-US" dirty="0" smtClean="0"/>
          </a:p>
          <a:p>
            <a:pPr marL="514350" lvl="0" indent="-514350" rtl="1">
              <a:buFont typeface="+mj-lt"/>
              <a:buAutoNum type="arabicPeriod"/>
            </a:pPr>
            <a:r>
              <a:rPr lang="ar-SA" dirty="0" smtClean="0"/>
              <a:t>كمون السلوك. الفترة الزمنية بين حدوث المثير وظهور الاستجابة.</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تحديد السلوك المستهدف</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من الذي يحدد أن لدى الطفل مشكلة سلوكية بحاجة إلى علاج؟ وكيف يتم العلاج؟</a:t>
            </a:r>
            <a:endParaRPr lang="en-US" sz="2400" dirty="0" smtClean="0"/>
          </a:p>
          <a:p>
            <a:pPr algn="just" rtl="1"/>
            <a:r>
              <a:rPr lang="ar-SA" sz="2400" dirty="0" smtClean="0"/>
              <a:t>الإجابة: هو عملية مشتركة بين المعالج والأهل.</a:t>
            </a:r>
            <a:endParaRPr lang="en-US" sz="2400" dirty="0" smtClean="0"/>
          </a:p>
          <a:p>
            <a:pPr algn="just" rtl="1"/>
            <a:r>
              <a:rPr lang="ar-SA" sz="2400" dirty="0" smtClean="0"/>
              <a:t>فالمعالج يحاول توجيه الأشخاص ذوي العلاقة بالطفل نحو اختيار السلوكيات ذات الأولوية. وهو بذلك يساعدهم في تفهم طبيعة المشكلة التي يعاني منها الطفل، ويصف لهم طرق العلاج الممكنة بهدف اختيار أكثرها تقبلاً وفعالية.</a:t>
            </a:r>
            <a:endParaRPr lang="en-US" sz="2400" dirty="0" smtClean="0"/>
          </a:p>
          <a:p>
            <a:pPr algn="just" rtl="1"/>
            <a:r>
              <a:rPr lang="ar-SA" sz="2400" b="1" dirty="0" smtClean="0"/>
              <a:t>ولكن كيف يقرر المعالج ذلك؟</a:t>
            </a:r>
            <a:endParaRPr lang="en-US" sz="2400" dirty="0" smtClean="0"/>
          </a:p>
          <a:p>
            <a:pPr algn="just" rtl="1"/>
            <a:r>
              <a:rPr lang="ar-SA" sz="2400" dirty="0" smtClean="0"/>
              <a:t>إن الإجابة على السؤال تتطلب أخذ الاعتبارات التالية بالحسبان:</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أـ الاعتبارات الأولية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rtl="1">
              <a:buFont typeface="+mj-lt"/>
              <a:buAutoNum type="arabicPeriod"/>
            </a:pPr>
            <a:r>
              <a:rPr lang="ar-SA" dirty="0" smtClean="0"/>
              <a:t>هل هناك مشكلة سلوكية بحاجة إلى علاج؟</a:t>
            </a:r>
            <a:endParaRPr lang="en-US" dirty="0" smtClean="0"/>
          </a:p>
          <a:p>
            <a:pPr marL="514350" lvl="0" indent="-514350" rtl="1">
              <a:buFont typeface="+mj-lt"/>
              <a:buAutoNum type="arabicPeriod"/>
            </a:pPr>
            <a:r>
              <a:rPr lang="ar-SA" dirty="0" smtClean="0"/>
              <a:t>هل اجريت محاولات سابقة لمعالجة المشكلة؟</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ب ـ ترتيب المشكلات حسب الأولوية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ليس من السهل تحديد المشكلة السلوكية التي ينبغي البدء بمعالجتها أولاً، وكمحاولة لتسهيل الأمور اقترح بعض المعالجين السلوكيين البدء بمعالجة المشكلة التي ينطبق عليها أكبر عدد ممكن من المعايير التالية:</a:t>
            </a:r>
          </a:p>
          <a:p>
            <a:pPr marL="457200" lvl="0" indent="-457200" algn="just" rtl="1">
              <a:buFont typeface="+mj-lt"/>
              <a:buAutoNum type="arabicPeriod"/>
            </a:pPr>
            <a:r>
              <a:rPr lang="ar-SA" sz="2400" dirty="0" smtClean="0"/>
              <a:t>المشكلة التي يود الأشخاص المهمون في حياة الطفل البدء بمعالجتها.</a:t>
            </a:r>
            <a:endParaRPr lang="en-US" sz="2400" dirty="0" smtClean="0"/>
          </a:p>
          <a:p>
            <a:pPr marL="457200" lvl="0" indent="-457200" algn="just" rtl="1">
              <a:buFont typeface="+mj-lt"/>
              <a:buAutoNum type="arabicPeriod"/>
            </a:pPr>
            <a:r>
              <a:rPr lang="ar-SA" sz="2400" dirty="0" smtClean="0"/>
              <a:t>المشكلة الواضحة المعالم، أي القابلة للقياس المباشر.</a:t>
            </a:r>
            <a:endParaRPr lang="en-US" sz="2400" dirty="0" smtClean="0"/>
          </a:p>
          <a:p>
            <a:pPr marL="457200" lvl="0" indent="-457200" algn="just" rtl="1">
              <a:buFont typeface="+mj-lt"/>
              <a:buAutoNum type="arabicPeriod"/>
            </a:pPr>
            <a:r>
              <a:rPr lang="ar-SA" sz="2400" dirty="0" smtClean="0"/>
              <a:t>المشكلة التي سيكون علاجها بمثابة مفتاح لمعالجة المشكلات الأخرى، (المترتبة عليها).</a:t>
            </a:r>
            <a:endParaRPr lang="en-US" sz="2400" dirty="0" smtClean="0"/>
          </a:p>
          <a:p>
            <a:pPr marL="457200" lvl="0" indent="-457200" algn="just" rtl="1">
              <a:buFont typeface="+mj-lt"/>
              <a:buAutoNum type="arabicPeriod"/>
            </a:pPr>
            <a:r>
              <a:rPr lang="ar-SA" sz="2400" dirty="0" smtClean="0"/>
              <a:t>المشكلة التي سيكون لها عواقب وخيمة (كإيذاء الذات، أو إيذاء الآخرين مثلاً) إذا لم تعالج بسرعة.</a:t>
            </a:r>
            <a:endParaRPr lang="en-US" sz="2400" dirty="0" smtClean="0"/>
          </a:p>
          <a:p>
            <a:pPr marL="457200" lvl="0" indent="-457200" algn="just" rtl="1">
              <a:buFont typeface="+mj-lt"/>
              <a:buAutoNum type="arabicPeriod"/>
            </a:pPr>
            <a:r>
              <a:rPr lang="ar-SA" sz="2400" dirty="0" smtClean="0"/>
              <a:t>سهولة تنفيذ خطة العلاج.</a:t>
            </a:r>
            <a:endParaRPr lang="en-US" sz="2400" dirty="0" smtClean="0"/>
          </a:p>
          <a:p>
            <a:pPr marL="457200" lvl="0" indent="-457200" algn="just" rtl="1">
              <a:buFont typeface="+mj-lt"/>
              <a:buAutoNum type="arabicPeriod"/>
            </a:pPr>
            <a:r>
              <a:rPr lang="ar-SA" sz="2400" dirty="0" smtClean="0"/>
              <a:t>أن لمعالجتها أهمية كبيرة في تكيف الطفل اجتماعياً وأكاديمياً.</a:t>
            </a:r>
            <a:endParaRPr lang="en-US" sz="2400" dirty="0" smtClean="0"/>
          </a:p>
          <a:p>
            <a:pPr algn="just" rtl="1"/>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جـ ـ الاعتبارات الأخلاقية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b="1" u="sng" dirty="0" smtClean="0"/>
              <a:t>توجد أربع قضايا أخلاقية لها علاقة بالاعتبارات الأخلاقية وهي:</a:t>
            </a:r>
            <a:endParaRPr lang="en-US" sz="2400" dirty="0" smtClean="0"/>
          </a:p>
          <a:p>
            <a:pPr marL="457200" lvl="0" indent="-457200" algn="just" rtl="1">
              <a:buFont typeface="+mj-lt"/>
              <a:buAutoNum type="arabicPeriod"/>
            </a:pPr>
            <a:r>
              <a:rPr lang="ar-SA" sz="2400" dirty="0" smtClean="0"/>
              <a:t>أهداف برنامج تعديل السلوك. </a:t>
            </a:r>
            <a:r>
              <a:rPr lang="ar-SA" sz="2400" b="1" dirty="0" smtClean="0"/>
              <a:t>(إشراك المتعالج والأشخاص ذوي العلاقة في وضع الأهداف).</a:t>
            </a:r>
            <a:endParaRPr lang="en-US" sz="2400" dirty="0" smtClean="0"/>
          </a:p>
          <a:p>
            <a:pPr marL="457200" lvl="0" indent="-457200" algn="just" rtl="1">
              <a:buFont typeface="+mj-lt"/>
              <a:buAutoNum type="arabicPeriod"/>
            </a:pPr>
            <a:r>
              <a:rPr lang="ar-SA" sz="2400" dirty="0" smtClean="0"/>
              <a:t>طريقة العلاج. </a:t>
            </a:r>
            <a:r>
              <a:rPr lang="ar-SA" sz="2400" b="1" dirty="0" smtClean="0"/>
              <a:t>هل سيتم أولاً استخدام الطرق الإيجابية ثم المنفرة.</a:t>
            </a:r>
            <a:endParaRPr lang="en-US" sz="2400" dirty="0" smtClean="0"/>
          </a:p>
          <a:p>
            <a:pPr marL="457200" lvl="0" indent="-457200" algn="just" rtl="1">
              <a:buFont typeface="+mj-lt"/>
              <a:buAutoNum type="arabicPeriod"/>
            </a:pPr>
            <a:r>
              <a:rPr lang="ar-SA" sz="2400" dirty="0" smtClean="0"/>
              <a:t>فعالية برنامج تعديل السلوك: </a:t>
            </a:r>
            <a:r>
              <a:rPr lang="ar-SA" sz="2400" b="1" dirty="0" smtClean="0"/>
              <a:t>(التقييم المرحلي المتواصل) لماذا؟ والتغيير عندما يلزم الأمر (عندما تفشل الخطة أو الفنيات الحالية).</a:t>
            </a:r>
            <a:endParaRPr lang="en-US" sz="2400" dirty="0" smtClean="0"/>
          </a:p>
          <a:p>
            <a:pPr marL="457200" lvl="0" indent="-457200" algn="just" rtl="1">
              <a:buFont typeface="+mj-lt"/>
              <a:buAutoNum type="arabicPeriod"/>
            </a:pPr>
            <a:r>
              <a:rPr lang="ar-SA" sz="2400" dirty="0" smtClean="0"/>
              <a:t>كفاءة مُعدل السلوك: </a:t>
            </a:r>
            <a:r>
              <a:rPr lang="ar-SA" sz="2400" b="1" dirty="0" smtClean="0"/>
              <a:t>إن تنفيذ برامج تعديل السلوك بشكل فعال يتطلب أشخاصاً ذوي كفاءة ومعرفة بقوانين السلوك.</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بعض الاعتبارات الأخلاقية الأخرى</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457200" lvl="0" indent="-457200" algn="just" rtl="1">
              <a:buFont typeface="+mj-lt"/>
              <a:buAutoNum type="arabicPeriod"/>
            </a:pPr>
            <a:r>
              <a:rPr lang="ar-SA" sz="2000" dirty="0" smtClean="0"/>
              <a:t>موافقة ولي أمر الطفل.</a:t>
            </a:r>
            <a:endParaRPr lang="en-US" sz="2000" dirty="0" smtClean="0"/>
          </a:p>
          <a:p>
            <a:pPr marL="457200" lvl="0" indent="-457200" algn="just" rtl="1">
              <a:buFont typeface="+mj-lt"/>
              <a:buAutoNum type="arabicPeriod"/>
            </a:pPr>
            <a:r>
              <a:rPr lang="ar-SA" sz="2000" dirty="0" smtClean="0"/>
              <a:t>موافقة المدرسة أو المؤسسة العلاجية.</a:t>
            </a:r>
            <a:endParaRPr lang="en-US" sz="2000" dirty="0" smtClean="0"/>
          </a:p>
          <a:p>
            <a:pPr marL="457200" lvl="0" indent="-457200" algn="just" rtl="1">
              <a:buFont typeface="+mj-lt"/>
              <a:buAutoNum type="arabicPeriod"/>
            </a:pPr>
            <a:r>
              <a:rPr lang="ar-SA" sz="2000" dirty="0" smtClean="0"/>
              <a:t>موافقة الطفل إذا كان عمره وقدراته يسمحان بذلك.</a:t>
            </a:r>
            <a:endParaRPr lang="en-US" sz="2000" dirty="0" smtClean="0"/>
          </a:p>
          <a:p>
            <a:pPr marL="457200" lvl="0" indent="-457200" algn="just" rtl="1">
              <a:buFont typeface="+mj-lt"/>
              <a:buAutoNum type="arabicPeriod"/>
            </a:pPr>
            <a:r>
              <a:rPr lang="ar-SA" sz="2000" dirty="0" smtClean="0"/>
              <a:t>الاتفاق في الرأي: هل يتفق الأشخاص المهمون في حياة الطفل على أن التغير في السلوك ضروري وهام؟</a:t>
            </a:r>
            <a:endParaRPr lang="en-US" sz="2000" dirty="0" smtClean="0"/>
          </a:p>
          <a:p>
            <a:pPr marL="457200" lvl="0" indent="-457200" algn="just" rtl="1">
              <a:buFont typeface="+mj-lt"/>
              <a:buAutoNum type="arabicPeriod"/>
            </a:pPr>
            <a:r>
              <a:rPr lang="ar-SA" sz="2000" dirty="0" smtClean="0"/>
              <a:t>طرق العلاج: هل سيتم تطبيق الإجراءات العلاجية الإيجابية لتعديل السلوك المستهدف مثل: التشكيل، التعزيز، النمذجة إلخ؟</a:t>
            </a:r>
            <a:endParaRPr lang="en-US" sz="2000" dirty="0" smtClean="0"/>
          </a:p>
          <a:p>
            <a:pPr marL="457200" lvl="0" indent="-457200" algn="just" rtl="1">
              <a:buFont typeface="+mj-lt"/>
              <a:buAutoNum type="arabicPeriod"/>
            </a:pPr>
            <a:r>
              <a:rPr lang="ar-SA" sz="2000" dirty="0" smtClean="0"/>
              <a:t>الإجراءات العلاجية المنفرة: هل سيتم استخدامها فقط بعد التأكد من فشل الإجراءات العلاجية غير المنفرة، أي مبررات استخدامها منطقية؟</a:t>
            </a:r>
            <a:endParaRPr lang="en-US" sz="2000" dirty="0" smtClean="0"/>
          </a:p>
          <a:p>
            <a:pPr marL="457200" lvl="0" indent="-457200" algn="just" rtl="1">
              <a:buFont typeface="+mj-lt"/>
              <a:buAutoNum type="arabicPeriod"/>
            </a:pPr>
            <a:r>
              <a:rPr lang="ar-SA" sz="2000" dirty="0" smtClean="0"/>
              <a:t>حماية حقوق الطفل: هل يكفل البرنامج حماية الحقوق الأساسية للطفل مثل: حاجاته الجسمية والنفسية الأساسية؟</a:t>
            </a:r>
            <a:endParaRPr lang="en-US" sz="2000" dirty="0" smtClean="0"/>
          </a:p>
          <a:p>
            <a:pPr marL="457200" lvl="0" indent="-457200" algn="just" rtl="1">
              <a:buFont typeface="+mj-lt"/>
              <a:buAutoNum type="arabicPeriod"/>
            </a:pPr>
            <a:r>
              <a:rPr lang="ar-SA" sz="2000" dirty="0" smtClean="0"/>
              <a:t>الحق في الحصول على علاج فعال: هل سيتم تطبيق الإجراءات العلاجية الأكثر فاعلية لمعالجة المشكلة السلوكية؟</a:t>
            </a:r>
            <a:endParaRPr lang="en-US" sz="2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7"/>
            <a:ext cx="8915400" cy="1401067"/>
          </a:xfrm>
        </p:spPr>
        <p:txBody>
          <a:bodyPr/>
          <a:lstStyle/>
          <a:p>
            <a:pPr algn="ctr" eaLnBrk="1" hangingPunct="1"/>
            <a:r>
              <a:rPr lang="ar-SA" b="1" dirty="0" smtClean="0">
                <a:solidFill>
                  <a:schemeClr val="tx1"/>
                </a:solidFill>
              </a:rPr>
              <a:t>تعريف السلوك المستهدف</a:t>
            </a:r>
            <a:endParaRPr lang="ar-SA" b="1" dirty="0" smtClean="0">
              <a:solidFill>
                <a:schemeClr val="tx1"/>
              </a:solidFill>
              <a:cs typeface="Arial" pitchFamily="34" charset="0"/>
            </a:endParaRPr>
          </a:p>
        </p:txBody>
      </p:sp>
      <p:sp>
        <p:nvSpPr>
          <p:cNvPr id="8195" name="Content Placeholder 2"/>
          <p:cNvSpPr>
            <a:spLocks noGrp="1"/>
          </p:cNvSpPr>
          <p:nvPr>
            <p:ph idx="1"/>
          </p:nvPr>
        </p:nvSpPr>
        <p:spPr>
          <a:xfrm>
            <a:off x="304800" y="1600200"/>
            <a:ext cx="9144000" cy="4800600"/>
          </a:xfrm>
        </p:spPr>
        <p:txBody>
          <a:bodyPr/>
          <a:lstStyle/>
          <a:p>
            <a:pPr algn="just" rtl="1"/>
            <a:r>
              <a:rPr lang="ar-SA" sz="2400" dirty="0" smtClean="0"/>
              <a:t>بعد اختيار وتحديد السلوك المستهدف يقوم المعالج أو الأخصائي النفسي بتعريفه بكل دقة ووضح، فلكي نتحقق من فعالية برنامج تعديل السوك لابد من قياس السلوك المستهدف، ولكي نقيس السلوك المستهدف بدقة فلابد من تحديده، ولعل إحدى أهم المميزات الأساسية لتعديل السلوك هي تعريف السلوك المستهدف إجرائياً.</a:t>
            </a:r>
            <a:endParaRPr lang="en-US" sz="2400" dirty="0" smtClean="0"/>
          </a:p>
          <a:p>
            <a:pPr algn="just" rtl="1"/>
            <a:r>
              <a:rPr lang="ar-SA" sz="2400" dirty="0" smtClean="0"/>
              <a:t>والمعيار المستخدم في تعديل السلوك للحكم على وضوح التعريف هو صدق أو دقة المعلومات التي يسمح لنا التعريف بجمعها، وتقدر دقة المعلومات من خلال إيجاد دلالة الثبات. أي نسبة الاتفاق بين شخصين يقومان بالملاحظة في نفس الفترة الزمنية. </a:t>
            </a:r>
            <a:endParaRPr lang="en-US" sz="2400" dirty="0"/>
          </a:p>
        </p:txBody>
      </p:sp>
      <p:sp>
        <p:nvSpPr>
          <p:cNvPr id="5" name="Slide Number Placeholder 3"/>
          <p:cNvSpPr>
            <a:spLocks noGrp="1"/>
          </p:cNvSpPr>
          <p:nvPr>
            <p:ph type="sldNum" sz="quarter" idx="4294967295"/>
          </p:nvPr>
        </p:nvSpPr>
        <p:spPr bwMode="auto">
          <a:xfrm>
            <a:off x="4876800" y="6356350"/>
            <a:ext cx="482600" cy="447563"/>
          </a:xfrm>
          <a:noFill/>
          <a:ln>
            <a:miter lim="800000"/>
            <a:headEnd/>
            <a:tailEnd/>
          </a:ln>
        </p:spPr>
        <p:txBody>
          <a:bodyPr/>
          <a:lstStyle/>
          <a:p>
            <a:fld id="{E1D16D93-8795-4AD6-9A1F-54CC01E741BE}" type="slidenum">
              <a:rPr lang="ar-SA" sz="2200" smtClean="0">
                <a:cs typeface="Arial" pitchFamily="34" charset="0"/>
              </a:rPr>
              <a:pPr/>
              <a:t>75</a:t>
            </a:fld>
            <a:endParaRPr lang="en-US" sz="2200" dirty="0" smtClean="0">
              <a:cs typeface="Arial"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3600" b="1" dirty="0" smtClean="0">
                <a:solidFill>
                  <a:schemeClr val="tx1"/>
                </a:solidFill>
              </a:rPr>
              <a:t>تابع تعريف السلوك المستهدف</a:t>
            </a:r>
            <a:endParaRPr lang="ar-SA" sz="3600"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b="1" dirty="0" smtClean="0"/>
              <a:t>والتعريف الجيد للسلوك لا يسمح بالتفسيرات والتحيزات الشخصية من الملاحظ.</a:t>
            </a:r>
            <a:endParaRPr lang="en-US" sz="2400" dirty="0" smtClean="0"/>
          </a:p>
          <a:p>
            <a:pPr algn="just" rtl="1"/>
            <a:r>
              <a:rPr lang="ar-SA" sz="2400" dirty="0" smtClean="0"/>
              <a:t>لذلك فلابد من أن يكون السلوك المستهدف قابل للملاحظة والقياس مثل: </a:t>
            </a:r>
            <a:endParaRPr lang="en-US" sz="2400" dirty="0" smtClean="0"/>
          </a:p>
          <a:p>
            <a:pPr algn="just" rtl="1"/>
            <a:r>
              <a:rPr lang="ar-SA" sz="2400" b="1" dirty="0" smtClean="0"/>
              <a:t>الخروج من المقعد.</a:t>
            </a:r>
            <a:endParaRPr lang="en-US" sz="2400" dirty="0" smtClean="0"/>
          </a:p>
          <a:p>
            <a:pPr algn="just" rtl="1"/>
            <a:r>
              <a:rPr lang="ar-SA" sz="2400" b="1" dirty="0" smtClean="0"/>
              <a:t>اتباع التعليمات.</a:t>
            </a:r>
            <a:endParaRPr lang="en-US" sz="2400" dirty="0" smtClean="0"/>
          </a:p>
          <a:p>
            <a:pPr algn="just" rtl="1"/>
            <a:r>
              <a:rPr lang="ar-SA" sz="2400" b="1" dirty="0" smtClean="0"/>
              <a:t>الانتباه إلى النقاش.</a:t>
            </a:r>
            <a:endParaRPr lang="en-US" sz="2400" dirty="0" smtClean="0"/>
          </a:p>
          <a:p>
            <a:pPr algn="just" rtl="1"/>
            <a:r>
              <a:rPr lang="ar-SA" sz="2400" b="1" dirty="0" smtClean="0"/>
              <a:t>العدوان</a:t>
            </a:r>
            <a:r>
              <a:rPr lang="ar-SA" sz="2400" dirty="0" smtClean="0"/>
              <a:t>.</a:t>
            </a:r>
            <a:endParaRPr lang="en-US" sz="2400" dirty="0" smtClean="0"/>
          </a:p>
          <a:p>
            <a:pPr algn="just" rtl="1"/>
            <a:r>
              <a:rPr lang="ar-SA" sz="2400" dirty="0" smtClean="0"/>
              <a:t>وبعد تحديد المشكلة السلوكية وتعريفها، يحتاج المعالج السلوكي إلى أن يحدد بكل دقة ووضوح الهدف الذي يريد الوصول إليه.</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أهمية تحديد الأهداف</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b="1" u="sng" dirty="0" smtClean="0"/>
              <a:t>وتساعد الأهداف الواضحة في :</a:t>
            </a:r>
            <a:endParaRPr lang="en-US" dirty="0" smtClean="0"/>
          </a:p>
          <a:p>
            <a:pPr marL="514350" lvl="0" indent="-514350" algn="just" rtl="1">
              <a:buFont typeface="+mj-lt"/>
              <a:buAutoNum type="arabicPeriod"/>
            </a:pPr>
            <a:r>
              <a:rPr lang="ar-SA" dirty="0" smtClean="0"/>
              <a:t>انها تعمل بمثابة موجه لاختيار الإجراءات العلاجية.</a:t>
            </a:r>
            <a:endParaRPr lang="en-US" dirty="0" smtClean="0"/>
          </a:p>
          <a:p>
            <a:pPr marL="514350" lvl="0" indent="-514350" algn="just" rtl="1">
              <a:buFont typeface="+mj-lt"/>
              <a:buAutoNum type="arabicPeriod"/>
            </a:pPr>
            <a:r>
              <a:rPr lang="ar-SA" dirty="0" smtClean="0"/>
              <a:t>تعمل بمثابة معايير لتقييم التغير في السلوك.</a:t>
            </a:r>
            <a:endParaRPr lang="en-US" dirty="0" smtClean="0"/>
          </a:p>
          <a:p>
            <a:pPr marL="514350" lvl="0" indent="-514350" algn="just" rtl="1">
              <a:buFont typeface="+mj-lt"/>
              <a:buAutoNum type="arabicPeriod"/>
            </a:pPr>
            <a:r>
              <a:rPr lang="ar-SA" dirty="0" smtClean="0"/>
              <a:t>تساعد المتعالج نفسه على تنظيم ذاته على نحو يؤدي إلى تحقيق تلك الأهداف من خلال اتباع الخطوات المناسبة للوصول إلى تحقيق الهدف.</a:t>
            </a:r>
            <a:endParaRPr lang="en-US" dirty="0" smtClean="0"/>
          </a:p>
          <a:p>
            <a:pPr marL="514350" lvl="0" indent="-514350" algn="just" rtl="1">
              <a:buFont typeface="+mj-lt"/>
              <a:buAutoNum type="arabicPeriod"/>
            </a:pPr>
            <a:r>
              <a:rPr lang="ar-SA" dirty="0" smtClean="0"/>
              <a:t>تعمل بمثابة معايير لتقييم فاعلية أساليب تعديل السلوك المستخدمة.</a:t>
            </a:r>
            <a:endParaRPr lang="en-US" dirty="0" smtClean="0"/>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تصنيف الأهداف</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b="1" u="sng" dirty="0" smtClean="0"/>
              <a:t>تصنف الأهداف إلى نوعين أثنين هما:</a:t>
            </a:r>
          </a:p>
          <a:p>
            <a:pPr algn="just" rtl="1"/>
            <a:r>
              <a:rPr lang="ar-SA" sz="2400" b="1" u="sng" dirty="0" smtClean="0"/>
              <a:t>1ـ الأهداف طويلة المدى:</a:t>
            </a:r>
            <a:endParaRPr lang="en-US" sz="2400" dirty="0" smtClean="0"/>
          </a:p>
          <a:p>
            <a:pPr algn="just" rtl="1"/>
            <a:r>
              <a:rPr lang="ar-SA" sz="2400" dirty="0" smtClean="0"/>
              <a:t>وهي وصف لما يتوقع أن يكتسبه المتعالج من مهارات وقدرات بعد الانتهاء الكلي من تطبيق برنامج تعديل السلوك.</a:t>
            </a:r>
            <a:endParaRPr lang="en-US" sz="2400" dirty="0" smtClean="0"/>
          </a:p>
          <a:p>
            <a:pPr algn="just" rtl="1"/>
            <a:r>
              <a:rPr lang="ar-SA" sz="2400" b="1" u="sng" dirty="0" smtClean="0"/>
              <a:t>2ـ الأهداف قصيرة المدى </a:t>
            </a:r>
            <a:r>
              <a:rPr lang="ar-SA" sz="2400" b="1" u="sng" dirty="0" err="1" smtClean="0"/>
              <a:t>و</a:t>
            </a:r>
            <a:r>
              <a:rPr lang="ar-SA" sz="2400" b="1" u="sng" dirty="0" smtClean="0"/>
              <a:t>(الأهداف السلوكية):</a:t>
            </a:r>
            <a:endParaRPr lang="en-US" sz="2400" dirty="0" smtClean="0"/>
          </a:p>
          <a:p>
            <a:pPr algn="just" rtl="1"/>
            <a:r>
              <a:rPr lang="ar-SA" sz="2400" dirty="0" smtClean="0"/>
              <a:t>وهي تصف خطوات إجرائية قابلة للقياس والملاحظة بشكل مباشر والهدف من تحديدها هو مساعدة المتعالج على الانتقال تدريجياً من مستوى الأداء الحالي إلى تحقيق الأهداف طويلة المدى، كما أنها تساعد المعالج في الحكم على فاعلية برنامج تعديل السلوك من خلال أنها قابلة للملاحظة والقياس.</a:t>
            </a:r>
            <a:endParaRPr lang="en-US" sz="2400" dirty="0" smtClean="0"/>
          </a:p>
          <a:p>
            <a:pPr algn="just" rtl="1"/>
            <a:r>
              <a:rPr lang="ar-SA" sz="2400" dirty="0" smtClean="0"/>
              <a:t>فالأهداف قصيرة المدى يتم تحديدها من خلال تجزئة الأهدف طويلة المدى إلى العناصر المكونة لها.</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صياغة الأهداف السلوكية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يشتمل الهدف السلوكي على ثلاثة عناصر أساسية هي:</a:t>
            </a:r>
            <a:endParaRPr lang="en-US" sz="2400" dirty="0" smtClean="0"/>
          </a:p>
          <a:p>
            <a:pPr lvl="0" algn="just" rtl="1"/>
            <a:r>
              <a:rPr lang="ar-SA" sz="2400" b="1" i="1" u="sng" dirty="0" smtClean="0"/>
              <a:t>الأداء</a:t>
            </a:r>
            <a:r>
              <a:rPr lang="ar-SA" sz="2400" dirty="0" smtClean="0"/>
              <a:t>: أي وصف الأداء المطلوب إجرائياً  أي وصف السلوك بطريقة واضحة لا تسمح بالتفسيرات والتحيزات الشخصية. أي الأفعال السلوكية القابلة للقياس، مثل يكتب الطالب اسمه، يخرج الطالب من مقعده، ...........</a:t>
            </a:r>
            <a:endParaRPr lang="en-US" sz="2400" dirty="0" smtClean="0"/>
          </a:p>
          <a:p>
            <a:pPr lvl="0" algn="just" rtl="1"/>
            <a:r>
              <a:rPr lang="ar-SA" sz="2400" b="1" i="1" u="sng" dirty="0" smtClean="0"/>
              <a:t>الظروف:</a:t>
            </a:r>
            <a:r>
              <a:rPr lang="ar-SA" sz="2400" dirty="0" smtClean="0"/>
              <a:t> التي سيحدث فيها السلوك، وهي في العادة تشمل المكان والزمان المناسبين.</a:t>
            </a:r>
            <a:endParaRPr lang="en-US" sz="2400" dirty="0" smtClean="0"/>
          </a:p>
          <a:p>
            <a:pPr lvl="0" algn="just" rtl="1"/>
            <a:r>
              <a:rPr lang="ar-SA" sz="2400" b="1" i="1" u="sng" dirty="0" smtClean="0"/>
              <a:t>المعايير:</a:t>
            </a:r>
            <a:r>
              <a:rPr lang="ar-SA" sz="2400" dirty="0" smtClean="0"/>
              <a:t> إنها المحك الذي نلجأ إليه لتحديد مستوى الأداء المطلوب، والمعايير وهي </a:t>
            </a:r>
            <a:r>
              <a:rPr lang="ar-SA" sz="2400" smtClean="0"/>
              <a:t>عدة أنواع:</a:t>
            </a:r>
            <a:endParaRPr lang="en-US" sz="2400" dirty="0" smtClean="0"/>
          </a:p>
          <a:p>
            <a:pPr marL="457200" lvl="0" indent="-457200" algn="just" rtl="1">
              <a:buFont typeface="+mj-lt"/>
              <a:buAutoNum type="arabicPeriod"/>
            </a:pPr>
            <a:r>
              <a:rPr lang="ar-SA" sz="2400" dirty="0" smtClean="0"/>
              <a:t>تحديد الفترة الزمنية التي يحدث فيها السلوك (سرعة الأداء).</a:t>
            </a:r>
            <a:endParaRPr lang="en-US" sz="2400" dirty="0" smtClean="0"/>
          </a:p>
          <a:p>
            <a:pPr marL="457200" lvl="0" indent="-457200" algn="just" rtl="1">
              <a:buFont typeface="+mj-lt"/>
              <a:buAutoNum type="arabicPeriod"/>
            </a:pPr>
            <a:r>
              <a:rPr lang="ar-SA" sz="2400" dirty="0" smtClean="0"/>
              <a:t>تحديد مستوى الدقة في الأداء.</a:t>
            </a:r>
            <a:endParaRPr lang="en-US" sz="2400" dirty="0" smtClean="0"/>
          </a:p>
          <a:p>
            <a:pPr marL="457200" lvl="0" indent="-457200" algn="just" rtl="1">
              <a:buFont typeface="+mj-lt"/>
              <a:buAutoNum type="arabicPeriod"/>
            </a:pPr>
            <a:r>
              <a:rPr lang="ar-SA" sz="2400" dirty="0" smtClean="0"/>
              <a:t>تحديد تكرار السلوك.</a:t>
            </a:r>
            <a:endParaRPr lang="en-US" sz="2400" dirty="0" smtClean="0"/>
          </a:p>
          <a:p>
            <a:pPr marL="457200" lvl="0" indent="-457200" algn="just" rtl="1">
              <a:buFont typeface="+mj-lt"/>
              <a:buAutoNum type="arabicPeriod"/>
            </a:pPr>
            <a:r>
              <a:rPr lang="ar-SA" sz="2400" dirty="0" smtClean="0"/>
              <a:t>تحديد نوعية الأداء.</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80</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قياس السلوك المستهدف</a:t>
            </a:r>
            <a:endParaRPr lang="en-US" dirty="0">
              <a:solidFill>
                <a:schemeClr val="tx1"/>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مقدمة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	بعد اختيار السلوك أو تحديد المستهدف الذي ستتم معالجته  وتعريفه إجرائياً لابد من قياسه.</a:t>
            </a:r>
            <a:endParaRPr lang="en-US" sz="2400" dirty="0" smtClean="0"/>
          </a:p>
          <a:p>
            <a:pPr algn="just" rtl="1"/>
            <a:r>
              <a:rPr lang="ar-SA" sz="2400" b="1" u="sng" dirty="0" smtClean="0"/>
              <a:t>وللقياس أهداف عديدة: منها:</a:t>
            </a:r>
            <a:endParaRPr lang="en-US" sz="2400" dirty="0" smtClean="0"/>
          </a:p>
          <a:p>
            <a:pPr marL="457200" lvl="0" indent="-457200" algn="just" rtl="1">
              <a:buFont typeface="+mj-lt"/>
              <a:buAutoNum type="arabicPeriod"/>
            </a:pPr>
            <a:r>
              <a:rPr lang="ar-SA" sz="2400" dirty="0" smtClean="0"/>
              <a:t>تحديد السلوكيات الأكاديمية والاجتماعية التي تعلمها الفرد والسلوكيات التي مازال بحاجة إلى أن يتعلمها.</a:t>
            </a:r>
            <a:endParaRPr lang="en-US" sz="2400" dirty="0" smtClean="0"/>
          </a:p>
          <a:p>
            <a:pPr marL="457200" lvl="0" indent="-457200" algn="just" rtl="1">
              <a:buFont typeface="+mj-lt"/>
              <a:buAutoNum type="arabicPeriod"/>
            </a:pPr>
            <a:r>
              <a:rPr lang="ar-SA" sz="2400" dirty="0" smtClean="0"/>
              <a:t>تقييم فعالية طرق تعديل السلوك المستخدمة.</a:t>
            </a:r>
            <a:endParaRPr lang="en-US" sz="2400" dirty="0" smtClean="0"/>
          </a:p>
          <a:p>
            <a:pPr marL="457200" lvl="0" indent="-457200" algn="just" rtl="1">
              <a:buFont typeface="+mj-lt"/>
              <a:buAutoNum type="arabicPeriod"/>
            </a:pPr>
            <a:r>
              <a:rPr lang="ar-SA" sz="2400" dirty="0" smtClean="0"/>
              <a:t>إجبار مُعدل السلوك على تعريف السلوك المستهدف بدقة والتركيز على ذلك السلوك بالذات.</a:t>
            </a:r>
          </a:p>
          <a:p>
            <a:pPr algn="just" rtl="1"/>
            <a:r>
              <a:rPr lang="ar-SA" sz="2400" dirty="0" smtClean="0"/>
              <a:t>وما من شك في أن طريقة القياس التي يختارها المعالج تعتمد على وجهة نظره حول أسباب السلوك.</a:t>
            </a:r>
            <a:endParaRPr lang="en-US" sz="2400" dirty="0" smtClean="0"/>
          </a:p>
          <a:p>
            <a:pPr lvl="0" algn="just" rtl="1"/>
            <a:endParaRPr lang="ar-SA" sz="2400" dirty="0" smtClean="0"/>
          </a:p>
          <a:p>
            <a:pPr lvl="0" algn="just" rtl="1"/>
            <a:endParaRPr lang="en-US" sz="2400" dirty="0" smtClean="0"/>
          </a:p>
          <a:p>
            <a:pPr algn="just" rtl="1"/>
            <a:endParaRPr lang="en-US" sz="2400" dirty="0" smtClean="0"/>
          </a:p>
          <a:p>
            <a:pPr algn="just" eaLnBrk="1" hangingPunct="1"/>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200" b="1" dirty="0" smtClean="0">
                <a:solidFill>
                  <a:schemeClr val="tx1"/>
                </a:solidFill>
              </a:rPr>
              <a:t>الفرق بين القياس النفسي التقليدي والقياس السلوكي الحديث</a:t>
            </a:r>
            <a:endParaRPr lang="ar-SA" sz="3200" b="1"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457200" lvl="0" indent="-457200" algn="just" rtl="1">
              <a:buFont typeface="+mj-lt"/>
              <a:buAutoNum type="arabicPeriod"/>
            </a:pPr>
            <a:r>
              <a:rPr lang="ar-SA" sz="2400" dirty="0" smtClean="0"/>
              <a:t>إن القياس التقليدي يركز على العوامل الدخلية والوراثية والسمات الثابتة نسبياً ويهمل العوامل البيئية التي يركز عليها الاتجاه الحديث. (ثبات السلوك وتغييره من موقف لآخر)</a:t>
            </a:r>
            <a:endParaRPr lang="en-US" sz="2400" dirty="0" smtClean="0"/>
          </a:p>
          <a:p>
            <a:pPr marL="457200" lvl="0" indent="-457200" algn="just" rtl="1">
              <a:buFont typeface="+mj-lt"/>
              <a:buAutoNum type="arabicPeriod"/>
            </a:pPr>
            <a:r>
              <a:rPr lang="ar-SA" sz="2400" dirty="0" smtClean="0"/>
              <a:t>طرق العلاج في الاتجاه التقليدي تعتمد على وجهة نظر المعالج وليس على جمع البيانات التي يركز عليها الاتجاه الحديث.</a:t>
            </a:r>
            <a:endParaRPr lang="en-US" sz="2400" dirty="0" smtClean="0"/>
          </a:p>
          <a:p>
            <a:pPr marL="457200" lvl="0" indent="-457200" algn="just" rtl="1">
              <a:buFont typeface="+mj-lt"/>
              <a:buAutoNum type="arabicPeriod"/>
            </a:pPr>
            <a:r>
              <a:rPr lang="ar-SA" sz="2400" dirty="0" smtClean="0"/>
              <a:t>القياس التقليدي لا يهتم بالفروق الفردية التي يركز عليها الاتجاه الحديث ولكنه يركز على موقع الفرد بالنسبة لمجموعته، كما أن الاتجاه الحديث (السلوكي) فيرى أن سلوك الإنسان يتغير من ظرف إلى آخر ولهذا فهو يهتم بقياس التباين في سلوك الفرد نفسه.</a:t>
            </a:r>
            <a:endParaRPr lang="en-US" sz="2400" dirty="0" smtClean="0"/>
          </a:p>
          <a:p>
            <a:pPr marL="457200" lvl="0" indent="-457200" algn="just" rtl="1">
              <a:buFont typeface="+mj-lt"/>
              <a:buAutoNum type="arabicPeriod"/>
            </a:pPr>
            <a:r>
              <a:rPr lang="ar-SA" sz="2400" dirty="0" smtClean="0"/>
              <a:t>قياس السلوك عملية متواصلة ليس كما في الاتجاه التقليدي قبلي وبعدي فقط، لأنه ممكن تعترض حياة الإنسان أثناء التجربة أو بعدها مرض أو أي ظروف أخرى تؤثر على العلاج، عكس السلوك الحديث قبلي ومرحلي وبعدي وتتبعي.</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الاعتبارات الأساسية في القياس السلوكي</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a:pPr>
            <a:r>
              <a:rPr lang="ar-SA" sz="2400" b="1" dirty="0" smtClean="0"/>
              <a:t>تحديد السلوكيات التي سيتم قياسها</a:t>
            </a:r>
            <a:r>
              <a:rPr lang="ar-SA" sz="2400" dirty="0" smtClean="0"/>
              <a:t>: أي نركز على سلوك واحد فقط ليس أثنين أو أكثر وحسب الأولوية كما أوضحنا من قبل في تحديد وتعريف السلوك المستهدف.</a:t>
            </a:r>
            <a:endParaRPr lang="en-US" sz="2400" dirty="0" smtClean="0"/>
          </a:p>
          <a:p>
            <a:pPr marL="514350" lvl="0" indent="-514350" algn="just" rtl="1">
              <a:buFont typeface="+mj-lt"/>
              <a:buAutoNum type="arabicPeriod"/>
            </a:pPr>
            <a:r>
              <a:rPr lang="ar-SA" sz="2400" b="1" dirty="0" smtClean="0"/>
              <a:t>تحديد موعد ومكان القياس: </a:t>
            </a:r>
            <a:r>
              <a:rPr lang="ar-SA" sz="2400" dirty="0" smtClean="0"/>
              <a:t>مع تقنين أوقات الملاحظة إذا كانت غير متواصلة أو مرحلية بمعنى (أ- أن تكون مدة الملاحظة متساوية من وقت لآخر ب – أن تكون ظروف القياس متشابهة من وقت لآخر).</a:t>
            </a:r>
            <a:endParaRPr lang="en-US" sz="2400" dirty="0" smtClean="0"/>
          </a:p>
          <a:p>
            <a:pPr marL="514350" lvl="0" indent="-514350" algn="just" rtl="1">
              <a:buFont typeface="+mj-lt"/>
              <a:buAutoNum type="arabicPeriod"/>
            </a:pPr>
            <a:r>
              <a:rPr lang="ar-SA" sz="2400" b="1" dirty="0" smtClean="0"/>
              <a:t>تحديد مدة الملاحظة: </a:t>
            </a:r>
            <a:r>
              <a:rPr lang="ar-SA" sz="2400" dirty="0" smtClean="0"/>
              <a:t>وهي</a:t>
            </a:r>
            <a:r>
              <a:rPr lang="ar-SA" sz="2400" b="1" dirty="0" smtClean="0"/>
              <a:t> </a:t>
            </a:r>
            <a:r>
              <a:rPr lang="ar-SA" sz="2400" dirty="0" smtClean="0"/>
              <a:t>تعتمد على معدل حدوث السلوك بمعنى إذا كان معدل حدوث السلوك مرتفع فيحتاج لمدة ملاحظة قصيرة، أما إذا كان معدل حدوثه قليلاً ما؛ إذا فهو يحتاج لمدة ملاحظة كبيرة.</a:t>
            </a:r>
            <a:endParaRPr lang="en-US" sz="2400" dirty="0" smtClean="0"/>
          </a:p>
          <a:p>
            <a:pPr marL="514350" lvl="0" indent="-514350" algn="just" rtl="1">
              <a:buFont typeface="+mj-lt"/>
              <a:buAutoNum type="arabicPeriod"/>
            </a:pPr>
            <a:r>
              <a:rPr lang="ar-SA" sz="2400" b="1" dirty="0" smtClean="0"/>
              <a:t>تحديد الشخص الذي سيقوم بملاحظة السلوك: </a:t>
            </a:r>
            <a:r>
              <a:rPr lang="ar-SA" sz="2400" dirty="0" smtClean="0"/>
              <a:t>يجب أن يكون على معرفة بالسلوك المستهدف وبتعريفه، وبصفاته، وبطرق القياس المستخدمة.</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طرق قياس السلوك</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600" dirty="0" smtClean="0"/>
              <a:t>إن طرق القياس المستخدمة في تعديل السلوك عديدة ومتنوعة، فهي تشمل:</a:t>
            </a:r>
            <a:endParaRPr lang="en-US" sz="2600" dirty="0" smtClean="0"/>
          </a:p>
          <a:p>
            <a:pPr lvl="0" algn="just" rtl="1"/>
            <a:r>
              <a:rPr lang="ar-SA" sz="2600" dirty="0" smtClean="0"/>
              <a:t>الاختبارات النفسية التقليدية (مثل اختبارات الذكاء، اختبارات الشخصية، ... إلخ) وبخاصة في المرحلة الأولى.</a:t>
            </a:r>
            <a:endParaRPr lang="en-US" sz="2600" dirty="0" smtClean="0"/>
          </a:p>
          <a:p>
            <a:pPr lvl="0" algn="just" rtl="1"/>
            <a:r>
              <a:rPr lang="ar-SA" sz="2600" dirty="0" smtClean="0"/>
              <a:t>كذلك قد يشمل التقييم التمهيدي استخدام التقييم الذاتي، والمقابلة، قوائم تقدير السلوك، وغير ذلك، إلا أن البيانات التي يتم جمعها بهذه الطريقة تتصف بالعمومية ومن الصعب توظيفها في خطة العلاج، لهذا يلجأ معدلو السلوك إلى جمع بيانات تتصف بالدقة والوضوح وذلك من خلال القياس المباشر للسلوك، باستخدام الملاحظة المباشرة أو قياس نتائج السلوك.</a:t>
            </a:r>
            <a:endParaRPr lang="en-US" sz="2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1ـ المقابلة السلوكية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752600"/>
            <a:ext cx="9144000" cy="4221163"/>
          </a:xfrm>
        </p:spPr>
        <p:txBody>
          <a:bodyPr/>
          <a:lstStyle/>
          <a:p>
            <a:pPr algn="just" rtl="1"/>
            <a:r>
              <a:rPr lang="ar-SA" sz="2800" dirty="0" smtClean="0"/>
              <a:t>إن الغاية الرئيسية من المقابلات السلوكية هي تحديد السلوك المستهدف من جوانبه المختلفة ومحاولة التعرف على العوامل التي تؤثر فيه ويمكننا تلخيص أهداف المقابلات السلوكية فيما يلي:</a:t>
            </a:r>
            <a:endParaRPr lang="en-US" sz="2800" dirty="0" smtClean="0"/>
          </a:p>
          <a:p>
            <a:pPr marL="514350" lvl="0" indent="-514350" algn="just" rtl="1">
              <a:buFont typeface="+mj-lt"/>
              <a:buAutoNum type="arabicPeriod"/>
            </a:pPr>
            <a:r>
              <a:rPr lang="ar-SA" sz="2800" dirty="0" smtClean="0"/>
              <a:t>تفهم المشكلة التي يعاني منها الفرد.</a:t>
            </a:r>
            <a:endParaRPr lang="en-US" sz="2800" dirty="0" smtClean="0"/>
          </a:p>
          <a:p>
            <a:pPr marL="514350" lvl="0" indent="-514350" algn="just" rtl="1">
              <a:buFont typeface="+mj-lt"/>
              <a:buAutoNum type="arabicPeriod"/>
            </a:pPr>
            <a:r>
              <a:rPr lang="ar-SA" sz="2800" dirty="0" smtClean="0"/>
              <a:t>التعرف على تاريخ الحالة النمائي.</a:t>
            </a:r>
            <a:endParaRPr lang="en-US" sz="2800" dirty="0" smtClean="0"/>
          </a:p>
          <a:p>
            <a:pPr marL="514350" lvl="0" indent="-514350" algn="just" rtl="1">
              <a:buFont typeface="+mj-lt"/>
              <a:buAutoNum type="arabicPeriod"/>
            </a:pPr>
            <a:r>
              <a:rPr lang="ar-SA" sz="2800" dirty="0" smtClean="0"/>
              <a:t>معرفة أنماط التفاعل الأسري التي قد تؤثر في السلوك المستهدف.</a:t>
            </a:r>
            <a:endParaRPr lang="en-US" sz="2800" dirty="0" smtClean="0"/>
          </a:p>
          <a:p>
            <a:pPr marL="514350" lvl="0" indent="-514350" algn="just" rtl="1">
              <a:buFont typeface="+mj-lt"/>
              <a:buAutoNum type="arabicPeriod"/>
            </a:pPr>
            <a:r>
              <a:rPr lang="ar-SA" sz="2800" dirty="0" smtClean="0"/>
              <a:t>التعرف على القدرات والإمكانات المتوافرة لدى الأسرة والتي يمكن توظيفها في برنامج تعديل السلوك.</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600" b="1" dirty="0" smtClean="0"/>
              <a:t>2ـ قوائم تقدير السلوك</a:t>
            </a:r>
            <a:endParaRPr lang="ar-SA" sz="3400"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بعد الانتهاء من إجراء المقابلة يطلب مُعدِل السلوك (الأخصائي النفسي) عادة من الأشخاص في حياة المتعالج الإجابة عن أسئلة محددة تهدف إلى تقييم سلوك المتعالج بشكل عام، وذلك من خلال استخدام قوائم تقدير سلوكية، ولقد أصبحت هذه الطريقة من طرق التقييم الشائعة في تعديل السلوك، كما يشهد على ذلك العديد من قوائم التقدير التي تم تطويرها في السنوات الماضية مثل:</a:t>
            </a:r>
            <a:endParaRPr lang="en-US" sz="2800" dirty="0" smtClean="0"/>
          </a:p>
          <a:p>
            <a:pPr marL="514350" lvl="0" indent="-514350" algn="just" rtl="1">
              <a:buFont typeface="+mj-lt"/>
              <a:buAutoNum type="arabicPeriod"/>
            </a:pPr>
            <a:r>
              <a:rPr lang="ar-SA" sz="2800" dirty="0" smtClean="0"/>
              <a:t>قائمة تقدير السلوك المشكل.</a:t>
            </a:r>
            <a:endParaRPr lang="en-US" sz="2800" dirty="0" smtClean="0"/>
          </a:p>
          <a:p>
            <a:pPr marL="514350" lvl="0" indent="-514350" algn="just" rtl="1">
              <a:buFont typeface="+mj-lt"/>
              <a:buAutoNum type="arabicPeriod"/>
            </a:pPr>
            <a:r>
              <a:rPr lang="ar-SA" sz="2800" dirty="0" smtClean="0"/>
              <a:t>مقاييس بتسبرج للتكيف السلوكي.</a:t>
            </a:r>
            <a:endParaRPr lang="en-US" sz="2800" dirty="0" smtClean="0"/>
          </a:p>
          <a:p>
            <a:pPr marL="514350" lvl="0" indent="-514350" algn="just" rtl="1">
              <a:buFont typeface="+mj-lt"/>
              <a:buAutoNum type="arabicPeriod"/>
            </a:pPr>
            <a:r>
              <a:rPr lang="ar-SA" sz="2800" dirty="0" smtClean="0"/>
              <a:t>قائمة والكر لتحديد السلوك المشكل.</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3ـ قياس نتائج السلوك</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إن أكثر طرق القياس استخداماً في غرفة الصف هي قياس نتائج السلوك، أي قياس السلوك من خلال آثاره المتبقية دون ملاحظته أثناء حدوثه، مثال: يستطيع المعلم أن يقرأ إجابات الطفل عن أسئلة الامتحان في أي وقت يشاء، إذ ليس بالطبع ملاحظة الطفل أثناء كتابته للإجابة، إن طريقة القياس هذه بسيطة وسهلة، وعملية فهي لا تأخذ الكثير من وقت المعلم في غرفة الصف، كما أنها توفر لنا معلومات دقيقة، ويقوم المعالج بتحويل البيانات التي يجمعها من خلال قياس نتائج السلوك إلى أحد الأشكال التالية: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dirty="0" smtClean="0">
                <a:solidFill>
                  <a:schemeClr val="tx1"/>
                </a:solidFill>
              </a:rPr>
              <a:t>أـ تكرار السلوك</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eaLnBrk="1" hangingPunct="1"/>
            <a:r>
              <a:rPr lang="ar-SA" b="1" dirty="0" smtClean="0"/>
              <a:t>المقصود بتكرار السلوك: </a:t>
            </a:r>
            <a:r>
              <a:rPr lang="ar-SA" dirty="0" smtClean="0"/>
              <a:t>هو تسجيل عدد مرات حدوث السلوك في فترة زمنية محددة. ويتم استخدام هذا الأسلوب عندما يكون من السهل تمييز السلوك المستهدف عن السلوكيات الأخرى، وعندما تكون فترة الملاحظة ثابتة، وإذا كانت الفرص المتاحة لحدوث السلوك متساوية من وقت لأخر.</a:t>
            </a:r>
            <a:endParaRPr lang="en-US" dirty="0" smtClean="0"/>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ب ـ معدل حدوث السلوك</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يشير معدل حدوث السلوك إلى </a:t>
            </a:r>
            <a:r>
              <a:rPr lang="ar-SA" sz="2800" dirty="0" smtClean="0"/>
              <a:t>عدد مرات حدوث السلوك للدقيقة الواحدة، أي أن </a:t>
            </a:r>
            <a:r>
              <a:rPr lang="ar-SA" sz="2800" b="1" dirty="0" smtClean="0"/>
              <a:t>معدل السلوك </a:t>
            </a:r>
            <a:r>
              <a:rPr lang="ar-SA" sz="2800" dirty="0" smtClean="0"/>
              <a:t>= تكرار السلوك/ فترة الملاحظة. مثال: إذا أجاب الطالب في اليوم الأول عن 18 مسألة بشكل صحيح خلال 6 دقائق، معدل حدوث السلوك = 18/ 6 = 3 استجابات في الدقيقة الواحدة، اليوم الثاني أجاب عن 24 مسألة في 12 دقيقة= 24/ 12= 2 استجابتين في الدقيقة الواحدة، إن قياس معدل السلوك يعطينا صورة صادقة عن مهارة الطالب حتى لو لم تكن فترات الملاحظة  المختلفة متساوية.</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جـ ـ نسبة حدوث السلوك</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b="1" dirty="0" smtClean="0"/>
              <a:t>نسبة السلوك هي </a:t>
            </a:r>
            <a:r>
              <a:rPr lang="ar-SA" dirty="0" smtClean="0"/>
              <a:t>حاصل تقسيم عدد مرات حدوث السلوك على العدد الكلي لفرص حدوث السلوك مضروباً في مئة، مثال إذا أجاب الطالب على عدد 7 مسائل بشكل صحيح من أصل 10 فإن نسبة الاستجابات الصحيحة هي 7/ 10 × 100 = 70% .</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الملاحظة المباشرة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إن معظم السلوكيات لا تترك أثراً دائماً ولهذا فإن على  المعالج السلوكي ملاحظتها وقياسها عند حدوثها مباشرةً مثال: الخروج من المقعد، إيذاء الآخرين، إحداث الفوضى، كلها أمثلة لسلوكيات لا تترك أثراً دائماً، ففي هذه الحالة يحتاج المعالج السلوكي إلى ملاحظة السلوك مباشرةً أثناء حدوثه وليس إلى نتائجه، وهذا ما يسمى بالملاحظة المباشرة، وهناك طرق للقياس المباشر الشائعة في تعديل السلوك وهي:</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أـ تسجيل تكرار السلوك</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تسجيل عدد المرات التي يحدث فيها السلوك في فترة زمنية محددة، وهي مناسبة عندما يكون الهدف من برنامج العلاج هو زيادة سلوك مرغوب فيه أو تقليل السلوك غير المرغوب فيه، ولكنها غير مناسبة عندما يستمر حدوث السلوك مدة طويلة مثل: مص الأصبع نصف ساعة للطفل (مرة واحدة في نصف ساعة)، الطفل بكى أربع مرات خلال ساعة (لا تزودنا بمعلومات عن طوبوغرافية السلوك فماذا عن مدة البكاء وماذا عن شدته.</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4000" b="1" dirty="0" smtClean="0"/>
              <a:t>ب ـ تسجيل مدة حدوث السلوك</a:t>
            </a:r>
            <a:endParaRPr lang="ar-SA" sz="4000"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تستخدم عندما يكون المعالج السلوكي مهتماً بمعرفة طول الفترة الزمنية التي يستمر فيها حدوث السلوك. مثال معرفة بكاء الطفل عند وضعه في سريره. مص الأصابع مثلاً.</a:t>
            </a:r>
          </a:p>
          <a:p>
            <a:pPr algn="just" rtl="1"/>
            <a:r>
              <a:rPr lang="ar-SA" dirty="0" smtClean="0"/>
              <a:t>نسبة السلوك = مدة السلوك/ مدة الملاحظة × 100 مثال: إذا كان طول فترة الملاحظة 20 دقيقة واستمر السلوك بالحدوث مدة 5 دقائق أثناء تلك الفترة فإن نسبة حدوثه تساوي 5/ 20 × 100= 25%.</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4000" b="1" dirty="0" smtClean="0"/>
              <a:t>جـ ـ تسجيل الفواصل الزمنية</a:t>
            </a:r>
            <a:endParaRPr lang="ar-SA" sz="4000"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تشمل تسجيل الفواصل الزمنية تقسيم فترة الملاحظة الكلية (10 دقائق مثلاً) إلى فترات زمنية جزئية متساوية (15 ثانية مثلاً) وملاحظة حدوث أو عدم حدوث السلوك المستهدف في كل من تلك الفترات الجزئية، ولكنها قد لا تعطينا صورة واضحة وكاملة عن السلوك، مثال ممكن السلوك يتكرر في الفاصل الزمني الواحد أكثر من مرة ونسجل في الفاصل الواحد مرة واحدة فقط.</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نسبة الاتفاق بين الملاحظين</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يقصد بنسية الاتفاق بين الملاحظين </a:t>
            </a:r>
            <a:r>
              <a:rPr lang="ar-SA" sz="2800" dirty="0" smtClean="0"/>
              <a:t>مدى ثبات نتائج الملاحظة بين ملاحظ وآخر، وعندما تكون نسبة الاتفاق 80% فأكثر فإن ذلك يدل على مدى صدق وثبات الملاحظة.</a:t>
            </a:r>
            <a:endParaRPr lang="en-US" sz="2800" dirty="0" smtClean="0"/>
          </a:p>
          <a:p>
            <a:pPr algn="just" rtl="1"/>
            <a:r>
              <a:rPr lang="ar-SA" sz="2800" b="1" dirty="0" smtClean="0"/>
              <a:t>نسبة الاتفاق </a:t>
            </a:r>
            <a:r>
              <a:rPr lang="ar-SA" sz="2800" dirty="0" smtClean="0"/>
              <a:t>= العدد الأصغر/ العدد الأكبر× 100</a:t>
            </a:r>
            <a:endParaRPr lang="en-US" sz="2800" dirty="0" smtClean="0"/>
          </a:p>
          <a:p>
            <a:pPr algn="just" rtl="1"/>
            <a:r>
              <a:rPr lang="ar-SA" sz="2800" dirty="0" smtClean="0"/>
              <a:t>مثال: إذا أفاد الملاحظ الأول أن السلوك المستهدف حدث 25 مرة خلال فترة الملاحظة أما الملاحظ الثاني أفاد بأنه حدث 18 مرة خلال نفس فترة الملاحظة. </a:t>
            </a:r>
            <a:endParaRPr lang="en-US" sz="2800" dirty="0" smtClean="0"/>
          </a:p>
          <a:p>
            <a:pPr algn="just" rtl="1"/>
            <a:r>
              <a:rPr lang="ar-SA" sz="2800" dirty="0" smtClean="0"/>
              <a:t>نسبة الاتفاق بينهما = 18/ 25 × 100= 72%.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u="sng" dirty="0" smtClean="0"/>
              <a:t>تابع نسبة الاتفاق بين الملاحظين</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600" dirty="0" smtClean="0"/>
              <a:t>هذا في حال إذا كنا نتحدث عن تكرار السلوك، أما إذا كنا نتحدث عن مدة ملاحظة حدوث السلوك؛ فإن </a:t>
            </a:r>
            <a:r>
              <a:rPr lang="ar-SA" sz="2600" b="1" dirty="0" smtClean="0"/>
              <a:t>نسبة الاتفاق بين الملاحظين </a:t>
            </a:r>
            <a:r>
              <a:rPr lang="ar-SA" sz="2600" dirty="0" smtClean="0"/>
              <a:t>= المدة الأقصر/ المدة الأطول × 100</a:t>
            </a:r>
          </a:p>
          <a:p>
            <a:pPr algn="just" rtl="1"/>
            <a:r>
              <a:rPr lang="ar-SA" sz="2600" dirty="0" smtClean="0"/>
              <a:t>مثال: إذا أفاد الملاحظ الأول أن السلوك المستهدف حدث لمدة 15 دقيقة خلال فترة الملاحظة أما الملاحظ الثاني أفاد بأنه حدث لمدة 12 دقيقةخلال نفس فترة الملاحظة. </a:t>
            </a:r>
            <a:endParaRPr lang="en-US" sz="2600" dirty="0" smtClean="0"/>
          </a:p>
          <a:p>
            <a:pPr algn="just" rtl="1"/>
            <a:r>
              <a:rPr lang="ar-SA" sz="2600" dirty="0" smtClean="0"/>
              <a:t>إذا فإن نسبة الاتفاق بن الملاحظين = 12 دقيقة / 15 دقيقة × 100 = 80%.</a:t>
            </a:r>
            <a:endParaRPr lang="en-US" sz="26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4000" b="1" dirty="0" smtClean="0">
                <a:solidFill>
                  <a:schemeClr val="tx1"/>
                </a:solidFill>
              </a:rPr>
              <a:t>مصادر الخطأ في الملاحظة المباشرة</a:t>
            </a:r>
            <a:endParaRPr lang="ar-SA" sz="4000"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a:pPr>
            <a:r>
              <a:rPr lang="ar-SA" sz="2400" dirty="0" smtClean="0"/>
              <a:t>رد الفعل للملاحَظ.</a:t>
            </a:r>
            <a:endParaRPr lang="en-US" sz="2400" dirty="0" smtClean="0"/>
          </a:p>
          <a:p>
            <a:pPr marL="514350" lvl="0" indent="-514350" algn="just" rtl="1">
              <a:buFont typeface="+mj-cs"/>
              <a:buAutoNum type="arabic2Minus"/>
            </a:pPr>
            <a:r>
              <a:rPr lang="ar-SA" sz="2400" dirty="0" smtClean="0"/>
              <a:t>درجة تقبل السلوك. الشخص الملاحَظ  عند شعوره بالملاحظة يُظهر السلوك المقبول بكثرة، ويقل ظهور السلوك غير المقبول ليظهر بصورة طيبة ومقبولة أمام الملاحِظ.</a:t>
            </a:r>
            <a:endParaRPr lang="en-US" sz="2400" dirty="0" smtClean="0"/>
          </a:p>
          <a:p>
            <a:pPr marL="514350" lvl="0" indent="-514350" algn="just" rtl="1">
              <a:buFont typeface="+mj-cs"/>
              <a:buAutoNum type="arabic2Minus"/>
            </a:pPr>
            <a:r>
              <a:rPr lang="ar-SA" sz="2400" dirty="0" smtClean="0"/>
              <a:t>خصائص الشخص الملاحَظ. حسب السن أقل من ستة سنوات لا يتأثرون، أما الراشدين فيتأثرون، وحسب مستوى الثقة.</a:t>
            </a:r>
            <a:endParaRPr lang="en-US" sz="2400" dirty="0" smtClean="0"/>
          </a:p>
          <a:p>
            <a:pPr marL="514350" lvl="0" indent="-514350" algn="just" rtl="1">
              <a:buFont typeface="+mj-cs"/>
              <a:buAutoNum type="arabic2Minus"/>
            </a:pPr>
            <a:r>
              <a:rPr lang="ar-SA" sz="2400" dirty="0" smtClean="0"/>
              <a:t>درجة وضوح الملاحظة. كلما كانت الملاحظة أكثر وضوحاً واقتحامية كان حدوث رد الفعل لدى الشخص الملاحَظ أكثر.</a:t>
            </a:r>
            <a:endParaRPr lang="en-US" sz="2400" dirty="0" smtClean="0"/>
          </a:p>
          <a:p>
            <a:pPr marL="514350" lvl="0" indent="-514350" algn="just" rtl="1">
              <a:buFont typeface="+mj-cs"/>
              <a:buAutoNum type="arabic2Minus"/>
            </a:pPr>
            <a:r>
              <a:rPr lang="ar-SA" sz="2400" dirty="0" smtClean="0"/>
              <a:t>خصائص الشخص الملاحِظ. (العمر، الجنس، المظهر، الأسلوب في التعامل، كيفية الدخول إلى مكان الملاحظة وغيرها).</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مصادر الخطأ في الملاحظة المباشرة</a:t>
            </a:r>
            <a:endParaRPr lang="ar-SA"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إن مراعاة هذه النقاط يقلل من احتمال حدوث رد الفعل ولعل أكثر الطرق فعالية لتقليل أثر هذا العامل هو إخفاء هوية الملاحِظ (أي أن لا تكون الملاحظة اقتحامية).</a:t>
            </a:r>
            <a:endParaRPr lang="en-US" dirty="0" smtClean="0"/>
          </a:p>
          <a:p>
            <a:pPr marL="457200" lvl="0" indent="-457200" algn="just" rtl="1">
              <a:buFont typeface="+mj-lt"/>
              <a:buAutoNum type="arabicPeriod" startAt="2"/>
            </a:pPr>
            <a:r>
              <a:rPr lang="ar-SA" smtClean="0"/>
              <a:t>نزعة الملاحِظ </a:t>
            </a:r>
            <a:r>
              <a:rPr lang="ar-SA" dirty="0" smtClean="0"/>
              <a:t>نحو تغيير التعريفات الأصلية.</a:t>
            </a:r>
            <a:endParaRPr lang="en-US" dirty="0" smtClean="0"/>
          </a:p>
          <a:p>
            <a:pPr marL="457200" lvl="0" indent="-457200" algn="just" rtl="1">
              <a:buFont typeface="+mj-lt"/>
              <a:buAutoNum type="arabicPeriod" startAt="2"/>
            </a:pPr>
            <a:r>
              <a:rPr lang="ar-SA" dirty="0" smtClean="0"/>
              <a:t>درجة تعقيد نظام الملاحظة.</a:t>
            </a:r>
            <a:endParaRPr lang="en-US" dirty="0" smtClean="0"/>
          </a:p>
          <a:p>
            <a:pPr marL="457200" lvl="0" indent="-457200" algn="just" rtl="1">
              <a:buFont typeface="+mj-lt"/>
              <a:buAutoNum type="arabicPeriod" startAt="2"/>
            </a:pPr>
            <a:r>
              <a:rPr lang="ar-SA" dirty="0" smtClean="0"/>
              <a:t>توقعات الملاحظ والتغذية الراجعة.</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99</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زيادة السلوك المرغوب فيه</a:t>
            </a:r>
            <a:endParaRPr lang="en-US" dirty="0" smtClean="0">
              <a:solidFill>
                <a:schemeClr val="tx1"/>
              </a:solidFill>
            </a:endParaRPr>
          </a:p>
          <a:p>
            <a:pPr rtl="1"/>
            <a:r>
              <a:rPr lang="ar-SA" b="1" dirty="0" smtClean="0">
                <a:solidFill>
                  <a:schemeClr val="tx1"/>
                </a:solidFill>
              </a:rPr>
              <a:t>(التعزيز)</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solidFill>
                  <a:schemeClr val="tx1"/>
                </a:solidFill>
              </a:rPr>
              <a:t>تعريف التعزيز</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يعرف التعزيز على أنه الإجراء الذي يؤدي فيه حدوث السلوك إلى توابع إيجابية أو إلى إزالة توابع سلبية، الشيء الذي يترتب عليه زيادة احتمال حدوث ذلك السلوك في المستقبل في المواقف المماثلة.</a:t>
            </a:r>
            <a:endParaRPr lang="en-US" sz="2800" dirty="0" smtClean="0"/>
          </a:p>
          <a:p>
            <a:pPr algn="just" rtl="1"/>
            <a:r>
              <a:rPr lang="ar-SA" sz="2800" dirty="0" smtClean="0"/>
              <a:t>ولابد أن نوضح نقطة ذات أهمية بالغة وهي: أن التعزيز يعرف وظيفياً، أي من خلال نتائجه على السلوك. فإذا أدت توابع السلوك إلى زيادة احتمال حدوثه في المستقبل تكون تلك التوابع معززة ويكون ما حدث تعزيزاً.</a:t>
            </a:r>
            <a:endParaRPr lang="en-US" sz="2800" dirty="0" smtClean="0"/>
          </a:p>
          <a:p>
            <a:pPr algn="just" rtl="1"/>
            <a:r>
              <a:rPr lang="ar-SA" sz="2800" dirty="0" smtClean="0"/>
              <a:t>والتعزيز لا يحدث بمجرد إعطائنا الفرد شيئاً نتوقع أنه يرغب فيه، ولكن التعزيز يكون قد حدث؛ إذا كان ما فعلناه قد عمل بالفعل على تقوية السلوك، </a:t>
            </a:r>
            <a:r>
              <a:rPr lang="ar-SA" sz="2800" b="1" u="sng" dirty="0" smtClean="0"/>
              <a:t>بمعنى آخر: فالتعزيز يعرف بعد حدوثه فقط.</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solidFill>
                  <a:schemeClr val="tx1"/>
                </a:solidFill>
              </a:rPr>
              <a:t>تصنيف المعززات</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eaLnBrk="1" hangingPunct="1"/>
            <a:endParaRPr lang="ar-SA" sz="22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dirty="0" smtClean="0">
                <a:solidFill>
                  <a:schemeClr val="tx1"/>
                </a:solidFill>
              </a:rPr>
              <a:t>المعززات الأولية والمعززات الثانوية</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200" b="1" u="sng" dirty="0" smtClean="0"/>
              <a:t>المعزز الأولي:</a:t>
            </a:r>
            <a:endParaRPr lang="en-US" sz="2200" b="1" u="sng" dirty="0" smtClean="0"/>
          </a:p>
          <a:p>
            <a:pPr algn="just" rtl="1"/>
            <a:r>
              <a:rPr lang="ar-SA" sz="2200" dirty="0" smtClean="0"/>
              <a:t>هو ذلك المثير الذي يؤدي بطبيعته إلى تقوية السلوك دون خبرة سابقة أو تعلم، </a:t>
            </a:r>
            <a:r>
              <a:rPr lang="ar-SA" sz="2200" b="1" dirty="0" smtClean="0"/>
              <a:t>ولهذا فهو أيضا</a:t>
            </a:r>
            <a:r>
              <a:rPr lang="ar-SA" sz="2200" dirty="0" smtClean="0"/>
              <a:t> </a:t>
            </a:r>
            <a:r>
              <a:rPr lang="ar-SA" sz="2200" b="1" dirty="0" smtClean="0"/>
              <a:t>يسمى بالمثير غير الشرطي، أو المعزز غير المتعلم.</a:t>
            </a:r>
            <a:endParaRPr lang="en-US" sz="2200" dirty="0" smtClean="0"/>
          </a:p>
          <a:p>
            <a:pPr algn="just" rtl="1"/>
            <a:r>
              <a:rPr lang="ar-SA" sz="2200" dirty="0" smtClean="0"/>
              <a:t>وهناك معززات أولية إيجابية مثل (الطعام، الشراب،  الدفء، الحنان، ... إلخ)، والمعززات الأولية السلبية مثل (البرد الشديد، الحر الشديد، الألم، ........إلخ).</a:t>
            </a:r>
            <a:endParaRPr lang="en-US" sz="2200" dirty="0" smtClean="0"/>
          </a:p>
          <a:p>
            <a:pPr algn="just" rtl="1"/>
            <a:r>
              <a:rPr lang="ar-SA" sz="2200" b="1" u="sng" dirty="0" smtClean="0"/>
              <a:t>المعزز الثانوي:</a:t>
            </a:r>
            <a:endParaRPr lang="en-US" sz="2200" u="sng" dirty="0" smtClean="0"/>
          </a:p>
          <a:p>
            <a:pPr algn="just" rtl="1"/>
            <a:r>
              <a:rPr lang="ar-SA" sz="2200" dirty="0" smtClean="0"/>
              <a:t>هو المثير الذي يكتسب خاصية التعزيز من خلال اقترانه بالمعززات الأولية ولهذا فهو أيضاً يسمى بالمعزز الشرطي.</a:t>
            </a:r>
            <a:endParaRPr lang="en-US" sz="2200" dirty="0" smtClean="0"/>
          </a:p>
          <a:p>
            <a:pPr algn="just" rtl="1"/>
            <a:r>
              <a:rPr lang="ar-SA" sz="2200" b="1" dirty="0" smtClean="0"/>
              <a:t>فالمعززات الثانوية إذن هي مثيرات حيادية بالأصل اكتسبت خاصية التعزيز من خلال اقترانها</a:t>
            </a:r>
            <a:r>
              <a:rPr lang="ar-SA" sz="2200" dirty="0" smtClean="0"/>
              <a:t> بمعززات أخرى.</a:t>
            </a:r>
            <a:endParaRPr lang="en-US" sz="2200" dirty="0" smtClean="0"/>
          </a:p>
          <a:p>
            <a:pPr algn="just" eaLnBrk="1" hangingPunct="1"/>
            <a:endParaRPr lang="ar-SA" sz="22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u="sng" dirty="0" smtClean="0">
                <a:solidFill>
                  <a:schemeClr val="tx1"/>
                </a:solidFill>
              </a:rPr>
              <a:t>المعززات الطبيعية والمعززات الاصطناعية</a:t>
            </a:r>
            <a:endParaRPr lang="ar-SA" b="1"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600" b="1" u="sng" dirty="0" smtClean="0"/>
              <a:t>المعززات الطبيعية:</a:t>
            </a:r>
            <a:endParaRPr lang="en-US" sz="2600" dirty="0" smtClean="0"/>
          </a:p>
          <a:p>
            <a:pPr algn="just" rtl="1"/>
            <a:r>
              <a:rPr lang="ar-SA" sz="2600" dirty="0" smtClean="0"/>
              <a:t>هي التوابع ذات العلاقة المنطقية للسلوك مثل: ابتسامة المعلم أو ثناؤه على الطالب بعد الإجابة الصحيحة.</a:t>
            </a:r>
            <a:endParaRPr lang="en-US" sz="2600" dirty="0" smtClean="0"/>
          </a:p>
          <a:p>
            <a:pPr algn="just" rtl="1"/>
            <a:r>
              <a:rPr lang="ar-SA" sz="2600" b="1" u="sng" dirty="0" smtClean="0"/>
              <a:t>المعززات الاصطناعية:</a:t>
            </a:r>
            <a:endParaRPr lang="en-US" sz="2600" dirty="0" smtClean="0"/>
          </a:p>
          <a:p>
            <a:pPr algn="just" rtl="1"/>
            <a:r>
              <a:rPr lang="ar-SA" sz="2600" dirty="0" smtClean="0"/>
              <a:t>ومن أمثلتها إعطاء المعلم للطالب نقاطاً يمكن استبدالها فيما بعد بأشياء معينة يحبها الطالب.</a:t>
            </a:r>
            <a:endParaRPr lang="en-US" sz="2600" dirty="0" smtClean="0"/>
          </a:p>
          <a:p>
            <a:pPr algn="just" rtl="1"/>
            <a:r>
              <a:rPr lang="ar-SA" sz="2600" b="1" dirty="0" smtClean="0"/>
              <a:t>إلا أن المعززات الطبيعية قد لا تُحدث تأثيراً فعالاً مثال: الطفل المعوق قد يحتاج إلى المعزز الاصطناعي خصوصاً في المراحل الأولى من التدريب.</a:t>
            </a:r>
            <a:endParaRPr lang="en-US" sz="2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u="sng" dirty="0" smtClean="0">
                <a:solidFill>
                  <a:schemeClr val="tx1"/>
                </a:solidFill>
              </a:rPr>
              <a:t>التعزيز الإيجابي والتعزيز السلبي</a:t>
            </a:r>
            <a:endParaRPr lang="ar-SA" b="1"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b="1" u="sng" dirty="0" smtClean="0"/>
              <a:t>التعزيز الإيجابي:</a:t>
            </a:r>
            <a:endParaRPr lang="en-US" sz="2400" dirty="0" smtClean="0"/>
          </a:p>
          <a:p>
            <a:pPr algn="just" rtl="1"/>
            <a:r>
              <a:rPr lang="ar-SA" sz="2400" dirty="0" smtClean="0"/>
              <a:t>هو إضافة أو ظهور مثير معين بعد السلوك مباشرةً مما يؤدي إلى زيادة احتمال حدوث ذلك السلوك في المستقبل في المواقف المماثلة.</a:t>
            </a:r>
            <a:endParaRPr lang="en-US" sz="2400" dirty="0" smtClean="0"/>
          </a:p>
          <a:p>
            <a:pPr algn="just" rtl="1"/>
            <a:r>
              <a:rPr lang="ar-SA" sz="2400" b="1" u="sng" dirty="0" smtClean="0"/>
              <a:t>التعزيز السلبي:</a:t>
            </a:r>
            <a:endParaRPr lang="en-US" sz="2400" dirty="0" smtClean="0"/>
          </a:p>
          <a:p>
            <a:pPr algn="just" rtl="1"/>
            <a:r>
              <a:rPr lang="ar-SA" sz="2400" dirty="0" smtClean="0"/>
              <a:t>هو إزالة مثير بغيض أو مؤلم (شيء، أو حدث يكرهه الفرد) بعد حدوث السلوك مباشرة يعمل على تقوية السلوك مثال: تناولنا لحبة أسبرين في حالة الصداع، تخفيف السائق للسرعة عند معرفته بوجود الرادار، تحضير الطالب للحصة القادمة ليتجنب ما قد يفعله مدرس المادة المعروف بعقابه الشديد، كلها أمثلة على التعزيز السلبي، فجميعها تشمل تجنب المثيرات البغيضة مما يؤدي إلى زيادة احتمال التصرف على هذا النحو في الظروف المماثلة مستقبلاً.</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المعززات المعممة</a:t>
            </a:r>
            <a:endParaRPr lang="ar-SA" b="1"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هي مثيرات تكتسب صفة التعزيز نتيجة لارتباطها بمعززات أولية أو ثانوية متعددة. مثال النقود فالنقود لا تعني شيئاً للفرد في بداية حياته ولكنه يتعلم أن باستطاعته الحصول على أشياء كثيرة جداً من خلالها، ونتيجة لذلك تصبح النقود من أقوى المعززات الشرطية.</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solidFill>
                  <a:schemeClr val="tx1"/>
                </a:solidFill>
              </a:rPr>
              <a:t>المعززات الغذائية</a:t>
            </a:r>
            <a:endParaRPr lang="ar-SA" b="1"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تشمل كل أنواع الطعام والشراب التي يفضلها الفرد، إلا أن هناك بعض المشكلات والاعتراضات على استخدام المعززات الغذائية مثل: ليس مقبولاً أن نجعل معدل السلوك إمكانية للحصول على الطعام والشراب، </a:t>
            </a:r>
            <a:r>
              <a:rPr lang="ar-SA" b="1" dirty="0" smtClean="0"/>
              <a:t>ومشكلة أخرى وهي حالة الإشباع</a:t>
            </a:r>
            <a:r>
              <a:rPr lang="ar-SA" dirty="0" smtClean="0"/>
              <a:t>.</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المعززات المادية</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تشمل المعززات المادية الأشياء التي يحبها الفرد كالألعاب والقصص، وأقلام الألوان، والصور، ........ </a:t>
            </a:r>
            <a:r>
              <a:rPr lang="ar-SA" dirty="0" err="1" smtClean="0"/>
              <a:t>إلخ</a:t>
            </a:r>
            <a:r>
              <a:rPr lang="ar-SA" dirty="0" smtClean="0"/>
              <a:t>.</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المعززات الرمزية</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وهي المعززات القابلة للاستبدال مثل: النقاط والنجوم، الكبونات، ..........إلخ، يحصل عليها الفرد عند تأديته للسلوك المقبول المراد تقويته ويستبدلها فيما بعد بمعززات أخرى.</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المعززات النشاطية</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cs typeface="Arial" pitchFamily="34" charset="0"/>
              </a:rPr>
              <a:t>	</a:t>
            </a:r>
            <a:r>
              <a:rPr lang="ar-SA" dirty="0" smtClean="0"/>
              <a:t>هي نشاطات معينة يحبها الفرد ويُسمح له بالقيام بها حال تأديته للسلوك المرغوب فيه، كالسماح للطفل بمشاهدة برنامجه التلفزيوني المفضل بعد الانتهاء من تأدية واجباته المدرسية، أو السماح له بالخروج من المنزل مع أصدقائه بعد أن يقوم بترتيب غرفته، وتشمل المعززات النشاطية الألعاب الرياضية المختلفة والزيارات والرحلات والرسم وقراءة القصص المحببة، ..إلخ.</a:t>
            </a:r>
            <a:endParaRPr lang="en-US" dirty="0" smtClean="0"/>
          </a:p>
          <a:p>
            <a:pPr algn="just" rtl="1"/>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المعززات الاجتماعية</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وهي مثل الثناء، المدح، الابتسامة، الانتباه، .........إلخ، إن لهذه المعززات حسنات كثيرة جداً منها أنها مثيرات طبيعية، ويمكن تقديمها مباشرةً بعد السلوك مباشرةً ونادراً ما يؤدي استخدامها إلى الإشباع عكس المعززات الغذائية. </a:t>
            </a:r>
            <a:endParaRPr lang="en-US" dirty="0" smtClean="0"/>
          </a:p>
          <a:p>
            <a:pPr algn="just" rtl="1"/>
            <a:r>
              <a:rPr lang="ar-SA" b="1" dirty="0" smtClean="0"/>
              <a:t>كما أنها كثيراً ما تكون ملازمة لمعززات أخرى.</a:t>
            </a:r>
            <a:endParaRPr lang="ar-SA"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اختيار المعززات المناسبة</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cs typeface="Arial" pitchFamily="34" charset="0"/>
              </a:rPr>
              <a:t>	</a:t>
            </a:r>
            <a:r>
              <a:rPr lang="ar-SA" sz="2800" dirty="0" smtClean="0"/>
              <a:t>مهم جداً اختيار المعزز المناسب وهناك عدة طرق لتحقيق ذلك وهي:</a:t>
            </a:r>
            <a:endParaRPr lang="en-US" sz="2800" dirty="0" smtClean="0"/>
          </a:p>
          <a:p>
            <a:pPr marL="514350" lvl="0" indent="-514350" algn="just" rtl="1">
              <a:buFont typeface="+mj-lt"/>
              <a:buAutoNum type="arabicPeriod"/>
            </a:pPr>
            <a:r>
              <a:rPr lang="ar-SA" sz="2800" dirty="0" smtClean="0"/>
              <a:t>أسأل الشخص عما يحبه.</a:t>
            </a:r>
            <a:endParaRPr lang="en-US" sz="2800" dirty="0" smtClean="0"/>
          </a:p>
          <a:p>
            <a:pPr marL="514350" lvl="0" indent="-514350" algn="just" rtl="1">
              <a:buFont typeface="+mj-lt"/>
              <a:buAutoNum type="arabicPeriod"/>
            </a:pPr>
            <a:r>
              <a:rPr lang="ar-SA" sz="2800" dirty="0" smtClean="0"/>
              <a:t>لاحظ الشخص. وملاحظة ما يحبه من خلال تفاعله مع أقرانه وما هي الأنشطة والألعاب المحببة له.</a:t>
            </a:r>
            <a:endParaRPr lang="en-US" sz="2800" dirty="0" smtClean="0"/>
          </a:p>
          <a:p>
            <a:pPr marL="514350" lvl="0" indent="-514350" algn="just" rtl="1">
              <a:buFont typeface="+mj-lt"/>
              <a:buAutoNum type="arabicPeriod"/>
            </a:pPr>
            <a:r>
              <a:rPr lang="ar-SA" sz="2800" dirty="0" smtClean="0"/>
              <a:t>أعرض على الشخص عينة من المعززات المحتملة: تعرض عليه المعززات المتوفرة، والتي يمكن تقديمها له بعد الانتهاء من السلوك المقبول.</a:t>
            </a:r>
          </a:p>
          <a:p>
            <a:pPr marL="514350" lvl="0" indent="-514350" algn="just" rtl="1">
              <a:buFont typeface="+mj-lt"/>
              <a:buAutoNum type="arabicPeriod"/>
            </a:pPr>
            <a:r>
              <a:rPr lang="ar-SA" sz="2800" dirty="0" smtClean="0"/>
              <a:t>قابل الشخص ووالديه ومعلميه للتعرف على الأشياء والأماكن والأنشطة المحببة له.</a:t>
            </a:r>
            <a:endParaRPr lang="ar-SA" sz="28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العوامل التي تؤثر في فعالية التعزيز</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marL="457200" lvl="0" indent="-457200" algn="just" rtl="1">
              <a:buFont typeface="+mj-lt"/>
              <a:buAutoNum type="arabicPeriod"/>
            </a:pPr>
            <a:r>
              <a:rPr lang="ar-SA" sz="2200" dirty="0" smtClean="0"/>
              <a:t>فورية التعزيز.</a:t>
            </a:r>
            <a:endParaRPr lang="en-US" sz="2200" dirty="0" smtClean="0"/>
          </a:p>
          <a:p>
            <a:pPr marL="457200" lvl="0" indent="-457200" algn="just" rtl="1">
              <a:buFont typeface="+mj-lt"/>
              <a:buAutoNum type="arabicPeriod"/>
            </a:pPr>
            <a:r>
              <a:rPr lang="ar-SA" sz="2200" dirty="0" smtClean="0"/>
              <a:t>ثبات التعزيز: عكس العشوائية.</a:t>
            </a:r>
            <a:endParaRPr lang="en-US" sz="2200" dirty="0" smtClean="0"/>
          </a:p>
          <a:p>
            <a:pPr marL="457200" lvl="0" indent="-457200" algn="just" rtl="1">
              <a:buFont typeface="+mj-lt"/>
              <a:buAutoNum type="arabicPeriod"/>
            </a:pPr>
            <a:r>
              <a:rPr lang="ar-SA" sz="2200" dirty="0" smtClean="0"/>
              <a:t>كمية التعزيز.</a:t>
            </a:r>
            <a:endParaRPr lang="en-US" sz="2200" dirty="0" smtClean="0"/>
          </a:p>
          <a:p>
            <a:pPr marL="457200" lvl="0" indent="-457200" algn="just" rtl="1">
              <a:buFont typeface="+mj-lt"/>
              <a:buAutoNum type="arabicPeriod"/>
            </a:pPr>
            <a:r>
              <a:rPr lang="ar-SA" sz="2200" dirty="0" smtClean="0"/>
              <a:t>مستوى الحرمان – الإشباع.</a:t>
            </a:r>
            <a:endParaRPr lang="en-US" sz="2200" dirty="0" smtClean="0"/>
          </a:p>
          <a:p>
            <a:pPr marL="457200" lvl="0" indent="-457200" algn="just" rtl="1">
              <a:buFont typeface="+mj-lt"/>
              <a:buAutoNum type="arabicPeriod"/>
            </a:pPr>
            <a:r>
              <a:rPr lang="ar-SA" sz="2200" dirty="0" smtClean="0"/>
              <a:t>درجة صعوبة السلوك.</a:t>
            </a:r>
            <a:endParaRPr lang="en-US" sz="2200" dirty="0" smtClean="0"/>
          </a:p>
          <a:p>
            <a:pPr marL="457200" lvl="0" indent="-457200" algn="just" rtl="1">
              <a:buFont typeface="+mj-lt"/>
              <a:buAutoNum type="arabicPeriod"/>
            </a:pPr>
            <a:r>
              <a:rPr lang="ar-SA" sz="2200" dirty="0" smtClean="0"/>
              <a:t>التنويع.</a:t>
            </a:r>
            <a:endParaRPr lang="en-US" sz="2200" dirty="0" smtClean="0"/>
          </a:p>
          <a:p>
            <a:pPr marL="457200" lvl="0" indent="-457200" algn="just" rtl="1">
              <a:buFont typeface="+mj-lt"/>
              <a:buAutoNum type="arabicPeriod"/>
            </a:pPr>
            <a:r>
              <a:rPr lang="ar-SA" sz="2200" dirty="0" smtClean="0"/>
              <a:t>التحليل الوظيفي. من خلال تحليلنا للظروف البيئية التي يعيش فيها الفرد، ودراسة احتمالات التعزيز المتوفرة في تلك البيئة، فذلك يساعدنا على تحديد المعززات الطبيعية، ويزيد من احتمال تعميم السلوك المكتسب والمحافظة على استمراريته.</a:t>
            </a:r>
            <a:endParaRPr lang="en-US" sz="2200" dirty="0" smtClean="0"/>
          </a:p>
          <a:p>
            <a:pPr marL="457200" lvl="0" indent="-457200" algn="just" rtl="1">
              <a:buFont typeface="+mj-lt"/>
              <a:buAutoNum type="arabicPeriod"/>
            </a:pPr>
            <a:r>
              <a:rPr lang="ar-SA" sz="2200" dirty="0" smtClean="0"/>
              <a:t>الجدة: إن مجرد كون الشيء جديداً يكسبه خاصية التعزيز أحياناً، لذلك ينصح بمحاولة استخدام أشياء غير مألوفة قدر الإمكان.</a:t>
            </a:r>
            <a:endParaRPr lang="en-US" sz="22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جداول التعزيز</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rtl="1"/>
            <a:r>
              <a:rPr lang="ar-SA" b="1" dirty="0" smtClean="0"/>
              <a:t>أـ جداول التعزيز المتواصلة.</a:t>
            </a:r>
          </a:p>
          <a:p>
            <a:pPr rtl="1"/>
            <a:r>
              <a:rPr lang="ar-SA" b="1" dirty="0" smtClean="0"/>
              <a:t>ب ـ جداول التعزيز المتقطعة.</a:t>
            </a:r>
          </a:p>
          <a:p>
            <a:pPr rtl="1"/>
            <a:endParaRPr lang="ar-SA"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أـ جداول التعزيز المتواصلة</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يعني تقديم المعزز في كل مرة يحدث فيها السلوك المستهدف (المرغوب فيه)، وجدول التعزيز هنا هو الجدول المناسب عندما يكون الهدف هو مساعدة الفرد على اكتساب سلوكيات جديدة ليست موجودة لديه.</a:t>
            </a:r>
            <a:endParaRPr lang="en-US" dirty="0" smtClean="0"/>
          </a:p>
          <a:p>
            <a:pPr algn="just" rtl="1"/>
            <a:r>
              <a:rPr lang="ar-SA" dirty="0" smtClean="0"/>
              <a:t>وبالرغم من أن التعزيز المتواصل إجراء فعال جداً في المراحل الأولى؛ إلا أن هناك قيوداً كثيرة تحد من استخدامه وهذه القيود هي:</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تابع أـ جداول التعزيز المتواصلة</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marL="457200" lvl="0" indent="-457200" algn="just" rtl="1">
              <a:buFont typeface="+mj-lt"/>
              <a:buAutoNum type="arabicPeriod"/>
            </a:pPr>
            <a:r>
              <a:rPr lang="ar-SA" sz="2400" dirty="0" smtClean="0"/>
              <a:t>التعزيز المتواصل يؤدي إلى الإشباع مما ينتج عنه فقدان المعزز قيمته التعزيزية.</a:t>
            </a:r>
            <a:endParaRPr lang="en-US" sz="2400" dirty="0" smtClean="0"/>
          </a:p>
          <a:p>
            <a:pPr marL="457200" lvl="0" indent="-457200" algn="just" rtl="1">
              <a:buFont typeface="+mj-lt"/>
              <a:buAutoNum type="arabicPeriod"/>
            </a:pPr>
            <a:r>
              <a:rPr lang="ar-SA" sz="2400" dirty="0" smtClean="0"/>
              <a:t>أن تعزيز السلوك بشكل متواصل إجراء غير عملي فذلك يتطلب جهداً كبيراً مما يجعل عملية تعديل السلوك عملية متعبة وربما مكلفة أيضاً.</a:t>
            </a:r>
            <a:endParaRPr lang="en-US" sz="2400" dirty="0" smtClean="0"/>
          </a:p>
          <a:p>
            <a:pPr marL="457200" lvl="0" indent="-457200" algn="just" rtl="1">
              <a:buFont typeface="+mj-lt"/>
              <a:buAutoNum type="arabicPeriod"/>
            </a:pPr>
            <a:r>
              <a:rPr lang="ar-SA" sz="2400" dirty="0" smtClean="0"/>
              <a:t>أن التوقف عن تعزيز السلوك بعد خضوعه لجدول تعزيز متواصل يؤدي إلى انطفاء ذلك السلوك بسرعة.</a:t>
            </a:r>
            <a:endParaRPr lang="en-US" sz="2400" dirty="0" smtClean="0"/>
          </a:p>
          <a:p>
            <a:pPr marL="457200" lvl="0" indent="-457200" algn="just" rtl="1">
              <a:buFont typeface="+mj-lt"/>
              <a:buAutoNum type="arabicPeriod"/>
            </a:pPr>
            <a:r>
              <a:rPr lang="ar-SA" sz="2400" dirty="0" smtClean="0"/>
              <a:t>أن التعزيز المتواصل يجعل المحافظة على استمرارية السلوك بعد التوقف عن المعالجة هدفاً من الصعب تحقيقه لأن السلوك غالباً ما يخضع لتعزيز غير متواصل (متقطع) في الحياة اليومية.</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ب ـ جداول التعزيز المتقطعة</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وفيها يتم تعزيز السلوك في بعض الأحيان فقط، بمعنى آخر؛ أن جدول التعزيز الذي يشتمل على تعزيز السلوك على نحو غير متواصل هو جدول متقطع، مثال لاعب السلة لا يسجل هدفاً في كل مرة يرمي فيها الكرة، ومع هذا فنحن نستمر في تأدية هذه السلوكيات المختلفة، ولذلك فهذه السلوكيات لا تنطفيء بسهولة لأنها تخضع لجدول تعزيز متقطع.</a:t>
            </a:r>
            <a:endParaRPr lang="en-US" sz="2400" dirty="0" smtClean="0"/>
          </a:p>
          <a:p>
            <a:pPr algn="just" rtl="1"/>
            <a:r>
              <a:rPr lang="ar-SA" sz="2400" dirty="0" smtClean="0"/>
              <a:t>ونستطيع القول أنه كلما كان التعزيز متقطعاً أكثر ازدادت احتمالية استمرار السلوك (إلا إذا كان حدوث التعزيز نادراً جداً).</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تابع ب ـ جداول التعزيز المتقطعة</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b="1" dirty="0" smtClean="0"/>
              <a:t>وإذا كانت جداول التعزيز المتواصلة هي الأكثر فعالية في مراحل اكتساب السلوك</a:t>
            </a:r>
            <a:r>
              <a:rPr lang="ar-SA" sz="2400" dirty="0" smtClean="0"/>
              <a:t>؛ </a:t>
            </a:r>
            <a:r>
              <a:rPr lang="ar-SA" sz="2400" b="1" dirty="0" smtClean="0"/>
              <a:t>فجداول التعزيز المتقطعة هي الأفضل في مرحلة المحافظة على استمراريته،</a:t>
            </a:r>
            <a:r>
              <a:rPr lang="ar-SA" sz="2400" dirty="0" smtClean="0"/>
              <a:t> فبعد أن يكون الفرد قد اكتسب السلوك المستهدف يصبح من الضروري تعزيز بعض الاستجابات لا كلها، ليستمر ذلك السلوك في الحدوث، وسبب ذلك هو أن السلوك الذي يخضع لجدول تعزيز متقطع يبدي مقاومة أكبر للانطفاء، مثال نبدأ بالتعزيز المتواصل ثم تعزيز متقطع بعد كل استجابتين ثم بعد ثلاث استجابات.</a:t>
            </a:r>
            <a:endParaRPr lang="en-US" sz="2400" dirty="0" smtClean="0"/>
          </a:p>
          <a:p>
            <a:pPr algn="just" rtl="1"/>
            <a:r>
              <a:rPr lang="ar-SA" sz="2400" dirty="0" smtClean="0"/>
              <a:t>والتعزيز المتقطع لا يعني التعزيز العشوائي ولكنه منظم كما سنتناوله من خلال أشكاله التالية:</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1ـ النسبة الثابتة</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rtl="1"/>
            <a:r>
              <a:rPr lang="ar-SA" sz="2400" dirty="0" smtClean="0"/>
              <a:t>في هذا الجدول يكون تقديم المعزز متوقفاً على حدوث عدد معين من الاستجابات، إذ يتم تعزيز الفرد بعد تأديته لذلك العدد فقط.</a:t>
            </a:r>
            <a:endParaRPr lang="en-US" sz="24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2ـ النسبة المتغيرة</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هذا الجدول شبه الجدول السابق إلا أنه هناك فرقاً واحداً وهو أن عدد الاستجابات المطلوبة للحصول على التعزيز في هذا الجدول ليس ثابتاً بل متغير (ولكنه يتراوح حول متوسط معين). مثال تعزيز السلوك في أول مرة بعد خمس استجابات صحيحة ثم بعد 10 ثم بعد 15 وهكذا.</a:t>
            </a:r>
            <a:endParaRPr lang="en-US" sz="24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3ـ الفترة الزمنية الثابتة</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وهي مثل النسبة الثابتة ولكن مع الزمن بعد فترة زمنية محددة كل خمس دقائق مثلاً يحدث أول  سلوك مستهدف في كل فترة يعزز.</a:t>
            </a:r>
            <a:endParaRPr lang="en-US" sz="2400" dirty="0" smtClean="0"/>
          </a:p>
          <a:p>
            <a:pPr algn="just" rtl="1"/>
            <a:r>
              <a:rPr lang="ar-SA" sz="2400" dirty="0" smtClean="0"/>
              <a:t>مثال الامتحانات الفصلية والنهائية، يذاكر فقط أثنائها ثم يتوقف بعدها عن المذاكرة.</a:t>
            </a:r>
            <a:endParaRPr lang="en-US" sz="24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4ـ الفترة الزمنية المتغيرة</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مثل النسبة المتغيرة ولكن مع الزمن، بعد 5 دقائق ثم بعد 10 ثم بعد 15 دقيقة وهكذا.</a:t>
            </a:r>
            <a:endParaRPr lang="en-US" sz="24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تشكيل السلوك</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مقدمة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هناك إجراءات عديدة يمكن استخدامها لتشكيل سلوكيات جديدة من ضمنها:</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4000" b="1" dirty="0" smtClean="0">
                <a:solidFill>
                  <a:schemeClr val="tx1"/>
                </a:solidFill>
              </a:rPr>
              <a:t>ضبط المثير</a:t>
            </a:r>
            <a:endParaRPr lang="ar-SA" sz="4000" b="1" dirty="0" smtClean="0">
              <a:solidFill>
                <a:schemeClr val="tx1"/>
              </a:solidFill>
              <a:cs typeface="Arial" pitchFamily="34" charset="0"/>
            </a:endParaRPr>
          </a:p>
        </p:txBody>
      </p:sp>
      <p:sp>
        <p:nvSpPr>
          <p:cNvPr id="8195" name="Content Placeholder 2"/>
          <p:cNvSpPr>
            <a:spLocks noGrp="1"/>
          </p:cNvSpPr>
          <p:nvPr>
            <p:ph idx="1"/>
          </p:nvPr>
        </p:nvSpPr>
        <p:spPr>
          <a:xfrm>
            <a:off x="228600" y="1981200"/>
            <a:ext cx="9144000" cy="3916363"/>
          </a:xfrm>
        </p:spPr>
        <p:txBody>
          <a:bodyPr/>
          <a:lstStyle/>
          <a:p>
            <a:pPr algn="just" rtl="1"/>
            <a:r>
              <a:rPr lang="ar-SA" sz="2800" dirty="0" smtClean="0"/>
              <a:t>إن التعزيز لا يحدث في فراغ وإنما يتم بوجود بيئة معينة، وهو لا يؤدي إلى زيادة السلوك فحسب وإنما يعمل على إخضاعه لضبط المثيرات التي يحدث بوجودها، فبعد تعزيز السلوك عدة مرات بوجود مثيرات بيئية معينة تزداد احتمالية حدوثه بوجود تلك المثيرات وتنقص في غيابها.</a:t>
            </a:r>
            <a:endParaRPr lang="en-US" sz="2800" dirty="0" smtClean="0"/>
          </a:p>
          <a:p>
            <a:pPr algn="just" rtl="1"/>
            <a:r>
              <a:rPr lang="ar-SA" sz="2800" b="1" u="sng" dirty="0" smtClean="0"/>
              <a:t>عملية التعزيز الفارقي أو التفاضلي: </a:t>
            </a:r>
            <a:r>
              <a:rPr lang="ar-SA" sz="2800" dirty="0" smtClean="0"/>
              <a:t>تسمى عملية تعزيز السلوك بشكل متكرر في بعض المواقف (أي بوجود مثيرات معينة) وعدم تعزيزه في المواقف الأخرى (أي في غياب تلك المثيرات) </a:t>
            </a:r>
            <a:r>
              <a:rPr lang="ar-SA" sz="2800" b="1" dirty="0" smtClean="0"/>
              <a:t>بعملية التعزيز الفارقي أو التفاضلي.</a:t>
            </a:r>
            <a:endParaRPr lang="en-US" sz="2800" dirty="0" smtClean="0"/>
          </a:p>
          <a:p>
            <a:pPr algn="just" rtl="1"/>
            <a:r>
              <a:rPr lang="ar-SA" sz="2800" b="1" u="sng" dirty="0" smtClean="0"/>
              <a:t>المثيرات التمييزية:</a:t>
            </a:r>
            <a:r>
              <a:rPr lang="ar-SA" sz="2800" dirty="0" smtClean="0"/>
              <a:t> وتسمى المثيرات التي تصبح ذات علاقة بالسلوك الإجرائي نتيجة لارتباطها بالتعزيز في الماضي بالمثيرات التمييزية</a:t>
            </a:r>
            <a:endParaRPr lang="ar-SA" sz="28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ضبط المثير</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وهذه المثيرات تسبق السلوك الإجرائي وتسمى تمييزية لأنها تساعدنا على التمييز بين الظروف البيئية التي سيعزز فيها السلوك والظروف التي لن يعزز فيها. </a:t>
            </a:r>
            <a:endParaRPr lang="en-US" dirty="0" smtClean="0"/>
          </a:p>
          <a:p>
            <a:pPr algn="just" rtl="1"/>
            <a:r>
              <a:rPr lang="ar-SA" dirty="0" smtClean="0"/>
              <a:t>وهكذا يصبح بالإمكان زيادة أو تقليل احتمال حدوث الاستجابة من خلال تقديم أو إزالة المثير التمييزي، وعندما يتم ضبط السلوك من قبل المثيرات السابقة له يقال أن السلوك قد خضع لضبط المثير.</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ضبط المثير</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600" dirty="0" smtClean="0"/>
              <a:t>فالمقصود بضبط المثير إذن هو ضبط السلوك من خلال التحكم بالمثيرات التي تسبقه.</a:t>
            </a:r>
            <a:endParaRPr lang="en-US" sz="2600" dirty="0" smtClean="0"/>
          </a:p>
          <a:p>
            <a:pPr algn="just" rtl="1"/>
            <a:r>
              <a:rPr lang="ar-SA" sz="2600" dirty="0" smtClean="0"/>
              <a:t>إلا أن ذلك لا يعني كما أشرنا في الفصل الأول - أن المثيرات السابقة للسلوك الإجرائي تستجره، فحدوث المثير السابق للسلوك الإجرائي لا يعني أن السلوك سيحدث بالتأكيد.</a:t>
            </a:r>
            <a:endParaRPr lang="en-US" sz="2600" dirty="0" smtClean="0"/>
          </a:p>
          <a:p>
            <a:pPr algn="just" rtl="1"/>
            <a:r>
              <a:rPr lang="ar-SA" sz="2600" b="1" dirty="0" smtClean="0"/>
              <a:t>مثال السائق والإشارة الحمراء في الأول لن يتوقف، ولكن سوف يتوقف إذا أخذ مخالفة </a:t>
            </a:r>
            <a:r>
              <a:rPr lang="ar-SA" sz="2600" dirty="0" smtClean="0"/>
              <a:t>إذن السلوك الإجرائي محكوم بنتائجه عكس السلوك الإستجابي محكوم بالمثير السابق.</a:t>
            </a:r>
            <a:endParaRPr lang="en-US" sz="2600" dirty="0" smtClean="0"/>
          </a:p>
          <a:p>
            <a:pPr algn="just" rtl="1"/>
            <a:r>
              <a:rPr lang="ar-SA" sz="2600" b="1" u="sng" dirty="0" smtClean="0"/>
              <a:t>مثال للمثير التمييزي:</a:t>
            </a:r>
            <a:r>
              <a:rPr lang="ar-SA" sz="2600" dirty="0" smtClean="0"/>
              <a:t> التصفيق والصراخ في الحفلات والمبارايات يكون مقبول – وغير مقبول في غرفة الصف.</a:t>
            </a:r>
            <a:endParaRPr lang="en-US" sz="2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زيادة فعالية ضبط المثير</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lvl="0" algn="just" rtl="1"/>
            <a:r>
              <a:rPr lang="ar-SA" sz="2800" dirty="0" smtClean="0"/>
              <a:t>ويتم ذلك من خلال تحديد خصائص الموقف الذي سيحدث فيه السلوك بشكل كامل وواضح، والهدف من ذلك هو تحديد الظروف التي يكون فيها السلوك مناسباً من أجل تعزيزه والظروف التي لا يكون فيها السلوك مناسباً للإمتناع عن تعزيزه.</a:t>
            </a:r>
            <a:endParaRPr lang="en-US" sz="2800" dirty="0" smtClean="0"/>
          </a:p>
          <a:p>
            <a:pPr lvl="0" algn="just" rtl="1"/>
            <a:r>
              <a:rPr lang="ar-SA" sz="2800" dirty="0" smtClean="0"/>
              <a:t>تعزيز السلوك بوجود المثيرات المناسبة بشكل فعال، وذلك يتطلب أخذ العوامل التي تحدثنا عنها في سابقاً بعين الاعتبار.</a:t>
            </a:r>
            <a:endParaRPr lang="en-US" sz="2800" dirty="0" smtClean="0"/>
          </a:p>
          <a:p>
            <a:pPr lvl="0" algn="just" rtl="1"/>
            <a:r>
              <a:rPr lang="ar-SA" sz="2800" dirty="0" smtClean="0"/>
              <a:t>تركيز انتباه الفرد على المثيرات السابقة. فذلك يجعلها أكثر وضوحاً وتمييزاً، الأمر الذي يسهل ويسارع في عملية ضبط المثير.</a:t>
            </a:r>
            <a:endParaRPr lang="en-US" sz="2800" dirty="0" smtClean="0"/>
          </a:p>
          <a:p>
            <a:pPr algn="just" rtl="1"/>
            <a:endParaRPr lang="en-US" sz="2600" dirty="0" smtClean="0"/>
          </a:p>
          <a:p>
            <a:pPr algn="just" eaLnBrk="1" hangingPunct="1"/>
            <a:endParaRPr lang="ar-SA"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solidFill>
                  <a:schemeClr val="tx1"/>
                </a:solidFill>
              </a:rPr>
              <a:t>التلقين والإخفاء</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600" b="1" u="sng" dirty="0" smtClean="0"/>
              <a:t>التلقين:</a:t>
            </a:r>
            <a:endParaRPr lang="en-US" sz="2600" dirty="0" smtClean="0"/>
          </a:p>
          <a:p>
            <a:pPr algn="just" rtl="1"/>
            <a:r>
              <a:rPr lang="ar-SA" sz="2600" dirty="0" smtClean="0"/>
              <a:t>هو إجراء يشتمل على الاستخدام المؤقت لمثيرات تمييزية إضافية بهدف زيادة احتمالية تأدية الفرد للسلوك المستهدف.</a:t>
            </a:r>
            <a:endParaRPr lang="en-US" sz="2600" dirty="0" smtClean="0"/>
          </a:p>
          <a:p>
            <a:pPr algn="just" rtl="1"/>
            <a:r>
              <a:rPr lang="ar-SA" sz="2600" dirty="0" smtClean="0"/>
              <a:t>وينقسم التلقين إلى ثلاثة أنواع:</a:t>
            </a:r>
            <a:endParaRPr lang="en-US" sz="2600" dirty="0" smtClean="0"/>
          </a:p>
          <a:p>
            <a:pPr lvl="0" algn="just" rtl="1"/>
            <a:r>
              <a:rPr lang="ar-SA" sz="2600" b="1" dirty="0" smtClean="0"/>
              <a:t>التلقين اللفظي: </a:t>
            </a:r>
            <a:r>
              <a:rPr lang="ar-SA" sz="2600" dirty="0" smtClean="0"/>
              <a:t>وهوببساطة تعليمات لفظية. مثال أفتح الكتاب صفحة كذا.</a:t>
            </a:r>
            <a:endParaRPr lang="en-US" sz="2600" dirty="0" smtClean="0"/>
          </a:p>
          <a:p>
            <a:pPr lvl="0" algn="just" rtl="1"/>
            <a:r>
              <a:rPr lang="ar-SA" sz="2600" b="1" dirty="0" smtClean="0"/>
              <a:t>التلقين الإيمائي: </a:t>
            </a:r>
            <a:r>
              <a:rPr lang="ar-SA" sz="2600" dirty="0" smtClean="0"/>
              <a:t>وهو تلقين من خلال الإشارة أو النظر باتجاه معين أو بطريقة معينة.</a:t>
            </a:r>
            <a:endParaRPr lang="en-US" sz="2600" dirty="0" smtClean="0"/>
          </a:p>
          <a:p>
            <a:pPr lvl="0" algn="just" rtl="1"/>
            <a:r>
              <a:rPr lang="ar-SA" sz="2600" b="1" dirty="0" smtClean="0"/>
              <a:t>التلقين الجسدي: </a:t>
            </a:r>
            <a:r>
              <a:rPr lang="ar-SA" sz="2600" dirty="0" smtClean="0"/>
              <a:t>وهو يشتمل على لمس الآخرين جسدياً أو التوجيه الجسدي، بهدف مساعدتهم على تأدية سلوك معين مثال: مسك يد الطفل أثناء تعليمه الكتابة.</a:t>
            </a:r>
            <a:endParaRPr lang="en-US" sz="2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u="sng" dirty="0" smtClean="0">
                <a:solidFill>
                  <a:schemeClr val="tx1"/>
                </a:solidFill>
              </a:rPr>
              <a:t>الإخفاء</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b="1" dirty="0" smtClean="0"/>
              <a:t>الإخفاء هو </a:t>
            </a:r>
            <a:r>
              <a:rPr lang="ar-SA" sz="2400" dirty="0" smtClean="0"/>
              <a:t>الإزالة التدريجية للتلقين بهدف مساعدة الفرد على تأدية السلوك المستهدف باستقلالية، والإخفاء إجراء ضروري في أية حالة تعمل فيها المثيرات غير التقليدية على ضبط السلوك.</a:t>
            </a:r>
            <a:endParaRPr lang="en-US" sz="24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u="sng" dirty="0" smtClean="0">
                <a:solidFill>
                  <a:schemeClr val="tx1"/>
                </a:solidFill>
              </a:rPr>
              <a:t>كيفية استخدام الإخفاء</a:t>
            </a:r>
            <a:endParaRPr lang="en-US" dirty="0" smtClean="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marL="457200" lvl="0" indent="-457200" algn="just" rtl="1">
              <a:buFont typeface="+mj-lt"/>
              <a:buAutoNum type="arabicPeriod"/>
            </a:pPr>
            <a:r>
              <a:rPr lang="ar-SA" sz="2400" dirty="0" smtClean="0"/>
              <a:t>يجب تحديد المثيرات التمييزية الطبيعية التي ستعمل على ضبط الاستجابة بعد التوقف عن استخدام المثيرات التمييزية المساندة.</a:t>
            </a:r>
            <a:endParaRPr lang="en-US" sz="2400" dirty="0" smtClean="0"/>
          </a:p>
          <a:p>
            <a:pPr marL="457200" lvl="0" indent="-457200" algn="just" rtl="1">
              <a:buFont typeface="+mj-lt"/>
              <a:buAutoNum type="arabicPeriod"/>
            </a:pPr>
            <a:r>
              <a:rPr lang="ar-SA" sz="2400" dirty="0" smtClean="0"/>
              <a:t>يجب تحديد خطوات الإخفاء، فبعد أن يتضح لنا أن الاستجابة المستهدفة قد اصبحت تحدث بشكل متواصل نتيجة للتلقين فبإستطاعتنا حينذاك البدء بإخفاء التلقين تدريجياً، والمبدأ المتبع في الإخفاء هو الاعتماد على تقييم الأداء لتحديد سرعته فإذا كان الإخفاء سريعاً جداًًًًًً فالاستجابة قد تتوقف عن الحدوث تماماً، وإذا كان الإخفاء بطيئاً جداً فقد يصبح اعتماد الفرد على التلقين كبيراً جداً مما يؤثر سلباً على أدئه المستقل.</a:t>
            </a:r>
            <a:endParaRPr lang="en-US" sz="2400" dirty="0" smtClean="0"/>
          </a:p>
          <a:p>
            <a:pPr marL="457200" lvl="0" indent="-457200" algn="just" rtl="1">
              <a:buFont typeface="+mj-lt"/>
              <a:buAutoNum type="arabicPeriod"/>
            </a:pPr>
            <a:r>
              <a:rPr lang="ar-SA" sz="2400" dirty="0" smtClean="0"/>
              <a:t>إن طريقة الإخفاء المناسبة تعتمد على طريقة التلقين المستخدم، فيمكننا استخدام الإخفاء اللفظي من خلال تقليل عدد الكلمات المستخدمة كأن نقول "تعال" بدلاً من نقول "أحمد تعال إلى هنا</a:t>
            </a:r>
            <a:r>
              <a:rPr lang="en-US" sz="2400" dirty="0" smtClean="0"/>
              <a:t>”</a:t>
            </a:r>
            <a:r>
              <a:rPr lang="ar-SA" sz="2400" dirty="0" smtClean="0"/>
              <a:t>، أو من خلال تخفيض الصوت تدريجياً، أو الإخفاء من التلقين الإيمائي </a:t>
            </a:r>
            <a:r>
              <a:rPr lang="ar-SA" sz="2400" smtClean="0"/>
              <a:t>أو الجسدي.</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تابع تشكيل السلوك</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sz="3600" b="1" u="sng" dirty="0" smtClean="0"/>
              <a:t>تشكيل السلوك</a:t>
            </a:r>
            <a:endParaRPr lang="en-US" sz="3600" dirty="0">
              <a:solidFill>
                <a:schemeClr val="tx1"/>
              </a:solidFill>
            </a:endParaRPr>
          </a:p>
        </p:txBody>
      </p:sp>
      <p:sp>
        <p:nvSpPr>
          <p:cNvPr id="8195" name="Content Placeholder 2"/>
          <p:cNvSpPr>
            <a:spLocks noGrp="1"/>
          </p:cNvSpPr>
          <p:nvPr>
            <p:ph idx="1"/>
          </p:nvPr>
        </p:nvSpPr>
        <p:spPr>
          <a:xfrm>
            <a:off x="228600" y="1600200"/>
            <a:ext cx="9144000" cy="4297363"/>
          </a:xfrm>
        </p:spPr>
        <p:txBody>
          <a:bodyPr/>
          <a:lstStyle/>
          <a:p>
            <a:pPr algn="just" rtl="1"/>
            <a:r>
              <a:rPr lang="ar-SA" sz="2400" dirty="0" smtClean="0"/>
              <a:t>كي نعزز السلوك فلابد من وجوده، أما في حالة عدم وجود السلوك فلابد أولاً من إيجاد السلوك:</a:t>
            </a:r>
            <a:endParaRPr lang="en-US" sz="2400" dirty="0" smtClean="0"/>
          </a:p>
          <a:p>
            <a:pPr algn="just" rtl="1"/>
            <a:r>
              <a:rPr lang="ar-SA" sz="2400" dirty="0" smtClean="0"/>
              <a:t>التشكيل لا يعني خلق سلوكيات جديدة من لا شيء. فبالرغم من أن السلوك المستهدف ليس موجود لدى الفرد إلا أنه غالباً ما يكون لديه سلوكيات قريبة منه، ولهذا فالمعالج السلوكي يقوم بتعزيز تلك السلوكيات بهدف ترسيخها في زخيرة الفرد، </a:t>
            </a:r>
            <a:r>
              <a:rPr lang="ar-SA" sz="2400" b="1" dirty="0" smtClean="0"/>
              <a:t>وبعد ذلك يلجأ إلى التعزيز التفاضلي والذي يشتمل على تعزيز الاستجابة فقط عندما تقترب أكثر فأكثر من السلوك المستهدف.</a:t>
            </a:r>
            <a:endParaRPr lang="en-US" sz="2400" b="1" dirty="0" smtClean="0"/>
          </a:p>
          <a:p>
            <a:pPr algn="just" rtl="1"/>
            <a:r>
              <a:rPr lang="ar-SA" sz="2400" b="1" dirty="0" smtClean="0"/>
              <a:t>ويعرف التشكيل: </a:t>
            </a:r>
            <a:r>
              <a:rPr lang="ar-SA" sz="2400" dirty="0" smtClean="0"/>
              <a:t>على أنه</a:t>
            </a:r>
            <a:r>
              <a:rPr lang="ar-SA" sz="2400" b="1" dirty="0" smtClean="0"/>
              <a:t> </a:t>
            </a:r>
            <a:r>
              <a:rPr lang="ar-SA" sz="2400" dirty="0" smtClean="0"/>
              <a:t>الإجراء الذي يشتمل على التعزيز الإيجابي المنظم للاستجابات التي تقترب شيئا فشيئاً من السلوك النهائي بهدف إحداث سلوك لا يوجد حالياً، فتعزيز الشخص عند تأديته سلوكاً معيناً لا يعمل على زيادة حدوث ذلك السلوك فقط ولكنه يقوي السلوكيات المماثلة له أيضاً.</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600" b="1" u="sng" dirty="0" smtClean="0"/>
              <a:t>خطوات التشكيل</a:t>
            </a:r>
            <a:endParaRPr lang="ar-SA" sz="3400"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676400"/>
            <a:ext cx="9144000" cy="4297363"/>
          </a:xfrm>
        </p:spPr>
        <p:txBody>
          <a:bodyPr/>
          <a:lstStyle/>
          <a:p>
            <a:pPr marL="514350" lvl="0" indent="-514350" algn="just" rtl="1">
              <a:buFont typeface="+mj-lt"/>
              <a:buAutoNum type="arabicPeriod"/>
            </a:pPr>
            <a:r>
              <a:rPr lang="ar-SA" sz="2400" dirty="0" smtClean="0"/>
              <a:t>تحديد وتعريف السلوك النهائي. بدقة على شكل هدف سلوكي:</a:t>
            </a:r>
            <a:endParaRPr lang="en-US" sz="2400" dirty="0" smtClean="0"/>
          </a:p>
          <a:p>
            <a:pPr marL="514350" lvl="0" indent="-514350" algn="just" rtl="1">
              <a:buFont typeface="+mj-lt"/>
              <a:buAutoNum type="arabicPeriod"/>
            </a:pPr>
            <a:r>
              <a:rPr lang="ar-SA" sz="2400" dirty="0" smtClean="0"/>
              <a:t>تحديد وتعريف السلوك </a:t>
            </a:r>
            <a:r>
              <a:rPr lang="ar-SA" sz="2400" dirty="0" err="1" smtClean="0"/>
              <a:t>المدخلي</a:t>
            </a:r>
            <a:r>
              <a:rPr lang="ar-SA" sz="2400" dirty="0" smtClean="0"/>
              <a:t>: من أين نبدأ أي اختيار استجابة قريبة من السلوك النهائي لنعززها ونقويها بهدف صياغة السلوك النهائي منها، ويجب أن يتصف السلوك المدخلي بصفتين (أ) أن يحدث بشكل متكرر وذلك حتى تتوفر لنا الفرص الكافية لتعزيزه وتقويته (ب) أن يكون السلوك المدخلي قريب من السلوك النهائي.</a:t>
            </a:r>
            <a:endParaRPr lang="en-US" sz="2400" dirty="0" smtClean="0"/>
          </a:p>
          <a:p>
            <a:pPr marL="514350" lvl="0" indent="-514350" algn="just" rtl="1">
              <a:buFont typeface="+mj-lt"/>
              <a:buAutoNum type="arabicPeriod"/>
            </a:pPr>
            <a:r>
              <a:rPr lang="ar-SA" sz="2400" dirty="0" smtClean="0"/>
              <a:t>اختيار معززات فعالة: </a:t>
            </a:r>
            <a:endParaRPr lang="en-US" sz="2400" dirty="0" smtClean="0"/>
          </a:p>
          <a:p>
            <a:pPr marL="514350" lvl="0" indent="-514350" algn="just" rtl="1">
              <a:buFont typeface="+mj-lt"/>
              <a:buAutoNum type="arabicPeriod"/>
            </a:pPr>
            <a:r>
              <a:rPr lang="ar-SA" sz="2400" dirty="0" smtClean="0"/>
              <a:t>الاستمرار في تعزيز السلوك المدخلي إلى أن يصبح معدل حدوثه مرتفعاً:</a:t>
            </a:r>
            <a:endParaRPr lang="en-US" sz="2400" dirty="0" smtClean="0"/>
          </a:p>
          <a:p>
            <a:pPr marL="514350" lvl="0" indent="-514350" algn="just" rtl="1">
              <a:buFont typeface="+mj-lt"/>
              <a:buAutoNum type="arabicPeriod"/>
            </a:pPr>
            <a:r>
              <a:rPr lang="ar-SA" sz="2400" dirty="0" smtClean="0"/>
              <a:t>الانتقال تدريجياً من مستوى أداء إلى مستوى آخر: والمبدأ العام الذي يجب اتباعه في تحديد المدة اللازمة للانتقال من خطوة لأخرى هو العمل على تعزيز الأداء ثلاث مرات إلى خمس مرات قبل الانتقال إلى المستوى التالي: لأن كثرة التعزيز ترسخ السلوك في المستوى وقلته تُخفي السلوك.</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التسلسل</a:t>
            </a:r>
            <a:endParaRPr lang="ar-SA"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600" dirty="0" smtClean="0"/>
              <a:t>التسلسل هو الإجراء الذي نستطيع من خلاله مساعدة الفرد على تأدية سلسلة سلوكية بتعزيزه عند تأديته للحلقات التي تتكون منها تلك السلسلة على نحو متتال.</a:t>
            </a:r>
            <a:endParaRPr lang="en-US" sz="2600" dirty="0" smtClean="0"/>
          </a:p>
          <a:p>
            <a:pPr algn="just" rtl="1"/>
            <a:r>
              <a:rPr lang="ar-SA" sz="2600" b="1" dirty="0" smtClean="0"/>
              <a:t>خلافاً لتشكيل السلوك وهو الإجراء الذي نستخدمه عندما لا يكون السلوك موجوداً في ذخيرة الفرد السلوكية،</a:t>
            </a:r>
            <a:r>
              <a:rPr lang="ar-SA" sz="2600" dirty="0" smtClean="0"/>
              <a:t> فالتسلسل يتعامل مع سلوكيات موجودة لديه ولكنها تحدث على شكل حلقات منفصلة وليس على شكل سلسلة متتالية منظمة، والسلسلة هي مجموعة من الحلقات تعمل فيها كل حلقة بوصفها مثيراً تمييزياً للاستجابة التي تليها وبوصفها معززاً شرطياً للاستجابة التي تسبقها، </a:t>
            </a:r>
            <a:r>
              <a:rPr lang="ar-SA" sz="2600" b="1" i="1" dirty="0" smtClean="0"/>
              <a:t>والعنصر الذي يحافظ على تماسك السلسلة هو التعزيز الذي يحدث في نهايتها،</a:t>
            </a:r>
            <a:r>
              <a:rPr lang="ar-SA" sz="2600" dirty="0" smtClean="0"/>
              <a:t> وهكذا فمفهوم التسلسل يستند إلى حقيقة أن السلوك يؤثر في البيئة ويتأثر بها.</a:t>
            </a:r>
            <a:endParaRPr lang="en-US" sz="2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تابع التسلسل</a:t>
            </a:r>
            <a:endParaRPr lang="ar-SA"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400" dirty="0" smtClean="0"/>
              <a:t>ويستند التسلسل إلى تحليل المهارات وهي عملية تهدف إلى تحديد:</a:t>
            </a:r>
            <a:endParaRPr lang="en-US" sz="2400" dirty="0" smtClean="0"/>
          </a:p>
          <a:p>
            <a:pPr marL="457200" lvl="0" indent="-457200" algn="just" rtl="1">
              <a:buFont typeface="+mj-lt"/>
              <a:buAutoNum type="arabicPeriod"/>
            </a:pPr>
            <a:r>
              <a:rPr lang="ar-SA" sz="2400" dirty="0" smtClean="0"/>
              <a:t>الخطوات اللازمة لتحقيق السلوك المستهدف.</a:t>
            </a:r>
            <a:endParaRPr lang="en-US" sz="2400" dirty="0" smtClean="0"/>
          </a:p>
          <a:p>
            <a:pPr marL="457200" lvl="0" indent="-457200" algn="just" rtl="1">
              <a:buFont typeface="+mj-lt"/>
              <a:buAutoNum type="arabicPeriod"/>
            </a:pPr>
            <a:r>
              <a:rPr lang="ar-SA" sz="2400" dirty="0" smtClean="0"/>
              <a:t>ومستوى الأداء الحالي.</a:t>
            </a:r>
            <a:endParaRPr lang="en-US" sz="2400" dirty="0" smtClean="0"/>
          </a:p>
          <a:p>
            <a:pPr algn="just" rtl="1"/>
            <a:r>
              <a:rPr lang="ar-SA" sz="2400" b="1" i="1" u="sng" dirty="0" smtClean="0"/>
              <a:t>ويعرف تحليل المهارة على أنه:</a:t>
            </a:r>
            <a:r>
              <a:rPr lang="ar-SA" sz="2400" dirty="0" smtClean="0"/>
              <a:t> تجزئة المهمة المطلوبة من الشخص إلى الحقلات الصغيرة التي تتكون منها وترتيبها على شكل متسلسل اعتمادً على موقع كل من هذه الحلقات في السلسلة، وبعد ترتيب الاستجابات نقوم بتعليم الاستجابة الأولى، ثم الثانية، فالثالثة، إلخ، إلى أن يؤدي السلسلة بكاملها، وإذا تبين إنه لا يستطيع تأدية إحدى الحلقات في السلسلة، وهذا أمراً غير مألوفاً ، نعمل على تشكيلها، وفي هذا النموذج يكون التركيز على المهمة التي سيؤديها الفرد لا على قدرات داخلية، فتحليل المهارات يتعامل مع استجابات يمكن ملاحظتها وقياسها بشكل مباشر.</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النمذجة</a:t>
            </a:r>
            <a:endParaRPr lang="ar-SA"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b="1" dirty="0" smtClean="0"/>
              <a:t>تعرف </a:t>
            </a:r>
            <a:r>
              <a:rPr lang="ar-SA" b="1" dirty="0" err="1" smtClean="0"/>
              <a:t>النمذجة</a:t>
            </a:r>
            <a:r>
              <a:rPr lang="ar-SA" b="1" dirty="0" smtClean="0"/>
              <a:t>: </a:t>
            </a:r>
            <a:r>
              <a:rPr lang="ar-SA" dirty="0" smtClean="0"/>
              <a:t>بأنها تغيير في سلوك الفرد ينتج عن ملاحظته لسلوك الآخرين، كما تسمى أيضاً بالتعلم بالملاحظة، والتعلم الاجتماعي، والتقليد، والتعلم المتبادل.</a:t>
            </a:r>
            <a:endParaRPr lang="en-US" dirty="0" smtClean="0"/>
          </a:p>
          <a:p>
            <a:pPr algn="just" rtl="1"/>
            <a:r>
              <a:rPr lang="ar-SA" dirty="0" smtClean="0"/>
              <a:t>والنمذجة قد تحدث عفوياً أو قد تكون نتيجة عملية هادفة وموجهة تشمل قيام نموذج بتأدية سلوك معين بهدف إيضاح ذلك لشخص آخر يتطلب منه الملاحظة والتقليد.</a:t>
            </a:r>
            <a:endParaRPr lang="en-US" dirty="0" smtClean="0"/>
          </a:p>
          <a:p>
            <a:pPr algn="just" rtl="1"/>
            <a:r>
              <a:rPr lang="ar-SA" dirty="0" smtClean="0"/>
              <a:t>كذلك فالنمذجة عملية حتمية فالأبناء يقلدون الآباء، والطلاب يقلدون المعلمين، والمتعالجين يقلدون المعالجين وهكذا........</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r>
              <a:rPr lang="ar-SA" b="1" u="sng" dirty="0" smtClean="0"/>
              <a:t>أنواع النمذجة:</a:t>
            </a:r>
            <a:endParaRPr lang="en-US" dirty="0"/>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a:pPr>
            <a:r>
              <a:rPr lang="ar-SA" sz="2800" b="1" dirty="0" smtClean="0"/>
              <a:t>النمذجة الحية: </a:t>
            </a:r>
            <a:r>
              <a:rPr lang="ar-SA" sz="2800" dirty="0" smtClean="0"/>
              <a:t>ملاحظة الشخص لنموذج (شخص آخر) فقط.</a:t>
            </a:r>
            <a:endParaRPr lang="en-US" sz="2800" dirty="0" smtClean="0"/>
          </a:p>
          <a:p>
            <a:pPr marL="514350" lvl="0" indent="-514350" algn="just" rtl="1">
              <a:buFont typeface="+mj-lt"/>
              <a:buAutoNum type="arabicPeriod"/>
            </a:pPr>
            <a:r>
              <a:rPr lang="ar-SA" sz="2800" b="1" dirty="0" smtClean="0"/>
              <a:t>النمذجة المصورة أو الرمزية: </a:t>
            </a:r>
            <a:r>
              <a:rPr lang="ar-SA" sz="2800" dirty="0" smtClean="0"/>
              <a:t>ملاحظة الملاحظ للسلوكيات المستهدفة من خلال أفلام الفيديو، أو غيرها من الأدوات المصورة.</a:t>
            </a:r>
            <a:endParaRPr lang="en-US" sz="2800" dirty="0" smtClean="0"/>
          </a:p>
          <a:p>
            <a:pPr marL="514350" lvl="0" indent="-514350" algn="just" rtl="1">
              <a:buFont typeface="+mj-lt"/>
              <a:buAutoNum type="arabicPeriod"/>
            </a:pPr>
            <a:r>
              <a:rPr lang="ar-SA" sz="2800" b="1" dirty="0" smtClean="0"/>
              <a:t>النمذجة من خلال المشاركة: </a:t>
            </a:r>
            <a:r>
              <a:rPr lang="ar-SA" sz="2800" dirty="0" smtClean="0"/>
              <a:t>وفيها يقوم الملاحظ بملاحظة نموذج حي (شخص أخر نموذج) ثم يقوم بتأدية الاستجابة بمساعدة وتشجيع النموذج، وأخيراً فإنه يؤدي الاستجابة بمفرده.</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r>
              <a:rPr lang="ar-SA" b="1" u="sng" dirty="0" smtClean="0"/>
              <a:t>العوامل التي تزيد من فعالية النمذجة:</a:t>
            </a:r>
            <a:endParaRPr lang="en-US" dirty="0"/>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a:pPr>
            <a:r>
              <a:rPr lang="ar-SA" dirty="0" smtClean="0"/>
              <a:t>انتباه الملاحظ للنموذج:</a:t>
            </a:r>
            <a:endParaRPr lang="en-US" dirty="0" smtClean="0"/>
          </a:p>
          <a:p>
            <a:pPr marL="514350" lvl="0" indent="-514350" algn="just" rtl="1">
              <a:buFont typeface="+mj-lt"/>
              <a:buAutoNum type="arabicPeriod"/>
            </a:pPr>
            <a:r>
              <a:rPr lang="ar-SA" smtClean="0"/>
              <a:t>دافعية الملاحِظ</a:t>
            </a:r>
            <a:r>
              <a:rPr lang="ar-SA" dirty="0" smtClean="0"/>
              <a:t>:</a:t>
            </a:r>
            <a:endParaRPr lang="en-US" dirty="0" smtClean="0"/>
          </a:p>
          <a:p>
            <a:pPr marL="514350" lvl="0" indent="-514350" algn="just" rtl="1">
              <a:buFont typeface="+mj-lt"/>
              <a:buAutoNum type="arabicPeriod"/>
            </a:pPr>
            <a:r>
              <a:rPr lang="ar-SA" dirty="0" smtClean="0"/>
              <a:t>مقدرة الملاحِظ على تقليد سلوك النموذج: ظروفه الجسمية والحركية والعلقية، وصعوبتها وعمره الزمني.</a:t>
            </a:r>
            <a:endParaRPr lang="en-US" dirty="0" smtClean="0"/>
          </a:p>
          <a:p>
            <a:pPr marL="514350" lvl="0" indent="-514350" algn="just" rtl="1">
              <a:buFont typeface="+mj-lt"/>
              <a:buAutoNum type="arabicPeriod"/>
            </a:pPr>
            <a:r>
              <a:rPr lang="ar-SA" dirty="0" smtClean="0"/>
              <a:t>مقدرة الملاحظ على الاستمرار بتأدية السلوك بعد الملاحظة.</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139</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خفض السلوك غير المرغوب فيه</a:t>
            </a:r>
            <a:endParaRPr lang="en-US" dirty="0" smtClean="0">
              <a:solidFill>
                <a:schemeClr val="tx1"/>
              </a:solidFill>
            </a:endParaRPr>
          </a:p>
          <a:p>
            <a:r>
              <a:rPr lang="ar-SA" b="1" dirty="0" smtClean="0">
                <a:solidFill>
                  <a:schemeClr val="tx1"/>
                </a:solidFill>
              </a:rPr>
              <a:t>العقاب وبدائله</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200" b="1" dirty="0" smtClean="0"/>
              <a:t>أولاً العقاب</a:t>
            </a:r>
            <a:endParaRPr lang="ar-SA" sz="3200"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تعريف العقاب:</a:t>
            </a:r>
            <a:endParaRPr lang="en-US" sz="2800" dirty="0" smtClean="0"/>
          </a:p>
          <a:p>
            <a:pPr algn="just" rtl="1"/>
            <a:r>
              <a:rPr lang="ar-SA" sz="2800" dirty="0" smtClean="0"/>
              <a:t>يعرف العقاب على أنه أي إجراء يؤدي إلى تقليل احتمال حدوث السلوك في المستقبل في المواقف المماثلة.</a:t>
            </a:r>
            <a:endParaRPr lang="en-US" sz="2800" dirty="0" smtClean="0"/>
          </a:p>
          <a:p>
            <a:pPr algn="just" rtl="1"/>
            <a:r>
              <a:rPr lang="ar-SA" sz="2800" b="1" dirty="0" smtClean="0"/>
              <a:t>وقد يأخذ العقاب أحد الشكلين التاليين:</a:t>
            </a:r>
            <a:endParaRPr lang="en-US" sz="2800" dirty="0" smtClean="0"/>
          </a:p>
          <a:p>
            <a:pPr lvl="0" algn="just" rtl="1"/>
            <a:r>
              <a:rPr lang="ar-SA" sz="2800" dirty="0" smtClean="0"/>
              <a:t>تعريض الفرد لمثيرات بغيضة أو منفرة، ويسمى العقاب في هذه الحالة </a:t>
            </a:r>
            <a:r>
              <a:rPr lang="ar-SA" sz="2800" b="1" dirty="0" smtClean="0"/>
              <a:t>بالعقاب من النوع الأول.</a:t>
            </a:r>
            <a:endParaRPr lang="en-US" sz="2800" b="1" dirty="0" smtClean="0"/>
          </a:p>
          <a:p>
            <a:pPr lvl="0" algn="just" rtl="1"/>
            <a:r>
              <a:rPr lang="ar-SA" sz="2800" dirty="0" smtClean="0"/>
              <a:t>حرمان الفرد من امكانية الحصول على التعزيز، وذلك بعد قيامه بالسلوك غير المرغوب فيه مباشرةً، ويسمى العقاب في هذه الحالة </a:t>
            </a:r>
            <a:r>
              <a:rPr lang="ar-SA" sz="2800" b="1" dirty="0" smtClean="0"/>
              <a:t>بالعقاب من النوع الثاني</a:t>
            </a:r>
            <a:r>
              <a:rPr lang="ar-SA" sz="2800" dirty="0" smtClean="0"/>
              <a:t>.</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t>تابع العقاب</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rtl="1"/>
            <a:r>
              <a:rPr lang="ar-SA" b="1" dirty="0" smtClean="0"/>
              <a:t>ملحوظة:</a:t>
            </a:r>
            <a:endParaRPr lang="en-US" dirty="0" smtClean="0"/>
          </a:p>
          <a:p>
            <a:pPr rtl="1"/>
            <a:r>
              <a:rPr lang="ar-SA" dirty="0" smtClean="0"/>
              <a:t>إن الطريقة الوحيدة لمعرفة ما إذا كان المثير عقابياً أو غير عقابي هي </a:t>
            </a:r>
            <a:r>
              <a:rPr lang="ar-SA" b="1" dirty="0" smtClean="0"/>
              <a:t>ملاحظ نتائجه على السلوك</a:t>
            </a:r>
            <a:r>
              <a:rPr lang="ar-SA" dirty="0" smtClean="0"/>
              <a:t>، فإذا ضعف السلوك أو توقف يكون ذلك المثير عقابياً. </a:t>
            </a:r>
            <a:endParaRPr lang="en-US" dirty="0" smtClean="0"/>
          </a:p>
          <a:p>
            <a:pPr rtl="1"/>
            <a:r>
              <a:rPr lang="ar-SA" b="1" dirty="0" smtClean="0"/>
              <a:t>بمعنى آخر:</a:t>
            </a:r>
            <a:r>
              <a:rPr lang="ar-SA" dirty="0" smtClean="0"/>
              <a:t> فالعقاب كالتعزيز يعرف وظييفاً، والفرق بين الأثنين هو ان التعزيز يقوي السلوك بينما العقاب يضعفه.</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600" b="1" dirty="0" smtClean="0"/>
              <a:t>أنواع المثيرات العقابية</a:t>
            </a:r>
            <a:endParaRPr lang="ar-SA" sz="3600"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600" b="1" dirty="0" smtClean="0"/>
              <a:t>أـ المثيرات العقابية غير الشرطية أو الأولية:</a:t>
            </a:r>
            <a:endParaRPr lang="en-US" sz="2600" dirty="0" smtClean="0"/>
          </a:p>
          <a:p>
            <a:pPr algn="just" rtl="1"/>
            <a:r>
              <a:rPr lang="ar-SA" sz="2600" dirty="0" smtClean="0"/>
              <a:t>ويعرف المثير العقابي غيرالشرطي على أنه الشيء الذي يزعج الإنسان أو يؤلمه بطبيعته، فهذ المثير لا يكتسب خاصية العقاب من خلال الاقتران بمثيرات عقابية أخرى (عملية الإشراط). مثل الصوت المزعج، الحر الشديد الألم وغيرها.</a:t>
            </a:r>
            <a:endParaRPr lang="en-US" sz="2600" dirty="0" smtClean="0"/>
          </a:p>
          <a:p>
            <a:pPr algn="just" rtl="1"/>
            <a:r>
              <a:rPr lang="ar-SA" sz="2600" b="1" dirty="0" smtClean="0"/>
              <a:t>ب ـ المثيرات العقابية الشرطية أو الثانوية:</a:t>
            </a:r>
            <a:endParaRPr lang="en-US" sz="2600" dirty="0" smtClean="0"/>
          </a:p>
          <a:p>
            <a:pPr algn="just" rtl="1"/>
            <a:r>
              <a:rPr lang="ar-SA" sz="2600" dirty="0" smtClean="0"/>
              <a:t>هي المثيرات التي تكون حيادية في البداية (غير مزعجة او غير مؤلمة) ولكنها تكتسب خاصية العقاب بعد اقترانها بشكل متكرر بمثيرات بغيضة، مثال تعبيرات الوجه التي تعكس عدم الرضا عن السلوك او قول "لا" بصوت حاد.</a:t>
            </a:r>
            <a:endParaRPr lang="en-US" sz="2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600" b="1" dirty="0" smtClean="0"/>
              <a:t>كيفية استخدام العقاب</a:t>
            </a:r>
            <a:endParaRPr lang="ar-SA" sz="3600"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600" dirty="0" smtClean="0"/>
              <a:t>لا يكمن الخطأ في الاجراءات العقابية ذاتها بقدر ما يكمن في كيفية استخدامها.</a:t>
            </a:r>
            <a:endParaRPr lang="en-US" sz="2600" dirty="0" smtClean="0"/>
          </a:p>
          <a:p>
            <a:pPr algn="just" rtl="1"/>
            <a:r>
              <a:rPr lang="ar-SA" sz="2600" dirty="0" smtClean="0"/>
              <a:t>فاستخدام  العقاب بنجاح يتطلب التعرف على العوامل التي تؤثر في فعاليته والعمل على مراعاتها. </a:t>
            </a:r>
            <a:r>
              <a:rPr lang="ar-SA" sz="2600" b="1" dirty="0" smtClean="0"/>
              <a:t>وفيما يلي عرض موجز لتلك العوامل:</a:t>
            </a:r>
            <a:endParaRPr lang="en-US" sz="2600" b="1" dirty="0" smtClean="0"/>
          </a:p>
          <a:p>
            <a:pPr algn="just" rtl="1"/>
            <a:r>
              <a:rPr lang="ar-SA" sz="2600" dirty="0" smtClean="0"/>
              <a:t>1ـ تحديد السلوك المستهدف:</a:t>
            </a:r>
            <a:endParaRPr lang="en-US" sz="2600" dirty="0" smtClean="0"/>
          </a:p>
          <a:p>
            <a:pPr algn="just" rtl="1"/>
            <a:r>
              <a:rPr lang="ar-SA" sz="2600" dirty="0" smtClean="0"/>
              <a:t>2ـ جدول العقاب:</a:t>
            </a:r>
            <a:endParaRPr lang="en-US" sz="2600" dirty="0" smtClean="0"/>
          </a:p>
          <a:p>
            <a:pPr algn="just" rtl="1"/>
            <a:r>
              <a:rPr lang="ar-SA" sz="2600" dirty="0" smtClean="0"/>
              <a:t>إن جدول العقاب أكثر أهمية من نوع العقاب المستخدم، إن جدول العقاب المتواصل أكثر فعالية من جدول العقاب المتقطع، وبناءً على ذلك ينصح بعقاب السلوك غير المرغوب فيه في كل مرة يحدث فيها، ويتجنب معاقبته في بعض الأحيان فقط.</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3600" b="1" dirty="0" smtClean="0"/>
              <a:t>تابع كيفية استخدام العقاب</a:t>
            </a:r>
            <a:endParaRPr lang="ar-SA" sz="3600"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3ـ طبيعة المثيرات المستخدمة:</a:t>
            </a:r>
          </a:p>
          <a:p>
            <a:pPr algn="just" rtl="1"/>
            <a:r>
              <a:rPr lang="ar-SA" dirty="0" smtClean="0"/>
              <a:t>4ـ شدة العقاب:</a:t>
            </a:r>
            <a:endParaRPr lang="en-US" dirty="0" smtClean="0"/>
          </a:p>
          <a:p>
            <a:pPr algn="just" rtl="1"/>
            <a:r>
              <a:rPr lang="ar-SA" dirty="0" smtClean="0"/>
              <a:t>5ـ فورية العقاب:</a:t>
            </a:r>
            <a:endParaRPr lang="en-US" dirty="0" smtClean="0"/>
          </a:p>
          <a:p>
            <a:pPr algn="just" rtl="1"/>
            <a:r>
              <a:rPr lang="ar-SA" dirty="0" smtClean="0"/>
              <a:t>6ـ استخدام العقاب بهدوء:</a:t>
            </a:r>
            <a:endParaRPr lang="en-US" dirty="0" smtClean="0"/>
          </a:p>
          <a:p>
            <a:pPr algn="just" rtl="1"/>
            <a:r>
              <a:rPr lang="ar-SA" dirty="0" smtClean="0"/>
              <a:t>7ـ استخدام العقاب بطريقة منظمة:</a:t>
            </a:r>
            <a:endParaRPr lang="en-US" dirty="0" smtClean="0"/>
          </a:p>
          <a:p>
            <a:pPr algn="just" rtl="1"/>
            <a:r>
              <a:rPr lang="ar-SA" dirty="0" smtClean="0"/>
              <a:t>8ـ تعزيز السلوك المرغوب فيه:</a:t>
            </a:r>
            <a:endParaRPr lang="en-US" dirty="0" smtClean="0"/>
          </a:p>
          <a:p>
            <a:pPr algn="just" rtl="1"/>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تابع كيفية استخدام العقاب</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9- الامتناع عن تعزيز السلوك غير المرغوب فيه:</a:t>
            </a:r>
            <a:endParaRPr lang="en-US" dirty="0" smtClean="0"/>
          </a:p>
          <a:p>
            <a:pPr algn="just" rtl="1"/>
            <a:r>
              <a:rPr lang="ar-SA" dirty="0" smtClean="0"/>
              <a:t>10ـ معاقبة السلوك وليس الفرد:</a:t>
            </a:r>
            <a:endParaRPr lang="en-US" dirty="0" smtClean="0"/>
          </a:p>
          <a:p>
            <a:pPr algn="just" rtl="1"/>
            <a:r>
              <a:rPr lang="ar-SA" dirty="0" smtClean="0"/>
              <a:t>11ـ تهيئة الظروف البيئية المناسبة:</a:t>
            </a:r>
            <a:endParaRPr lang="en-US" dirty="0" smtClean="0"/>
          </a:p>
          <a:p>
            <a:pPr algn="just" rtl="1"/>
            <a:r>
              <a:rPr lang="ar-SA" dirty="0" smtClean="0"/>
              <a:t>12ـ استخدام العقاب عند الضرورة فقط:</a:t>
            </a:r>
            <a:endParaRPr lang="en-US" dirty="0" smtClean="0"/>
          </a:p>
          <a:p>
            <a:pPr algn="just" rtl="1"/>
            <a:r>
              <a:rPr lang="ar-SA" dirty="0" smtClean="0"/>
              <a:t>13ـ القياس المتكرر:</a:t>
            </a:r>
            <a:endParaRPr lang="en-US" dirty="0" smtClean="0"/>
          </a:p>
          <a:p>
            <a:pPr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سيئات العقاب</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إن الموقف الأكثر قبولاً من العقاب في علم النفس والتربية هو ذلك المتمثل في اعتباره وسيلة غير فعالة قد يترتب عليها نتائج سلبية كثيرة على السلوك الإنساني، فهل يدعم البحث العلمي هذا الموقف؟ إن هذا الجزء محاولة للإجابة عن هذا السؤال:</a:t>
            </a:r>
            <a:endParaRPr lang="en-US" sz="2800" dirty="0" smtClean="0"/>
          </a:p>
          <a:p>
            <a:pPr marL="514350" lvl="0" indent="-514350" algn="just" rtl="1">
              <a:buFont typeface="+mj-lt"/>
              <a:buAutoNum type="arabicPeriod"/>
            </a:pPr>
            <a:r>
              <a:rPr lang="ar-SA" sz="2800" dirty="0" smtClean="0"/>
              <a:t>قد يولد العقاب خاصة عندما يكون شديداً العدوان والعنف والهجوم المضاد.</a:t>
            </a:r>
            <a:endParaRPr lang="en-US" sz="2800" dirty="0" smtClean="0"/>
          </a:p>
          <a:p>
            <a:pPr marL="514350" lvl="0" indent="-514350" algn="just" rtl="1">
              <a:buFont typeface="+mj-lt"/>
              <a:buAutoNum type="arabicPeriod"/>
            </a:pPr>
            <a:r>
              <a:rPr lang="ar-SA" sz="2800" dirty="0" smtClean="0"/>
              <a:t>العقاب لا يشكل سلوكيات جديدة، إنما يكبح السلوك غير المرغوب فيه فقط.</a:t>
            </a:r>
            <a:endParaRPr lang="en-US" sz="2800" dirty="0" smtClean="0"/>
          </a:p>
          <a:p>
            <a:pPr marL="514350" lvl="0" indent="-514350" algn="just" rtl="1">
              <a:buFont typeface="+mj-lt"/>
              <a:buAutoNum type="arabicPeriod"/>
            </a:pPr>
            <a:r>
              <a:rPr lang="ar-SA" sz="2800" dirty="0" smtClean="0"/>
              <a:t>يولد العقاب حالات انفعالية غير مرغوب فيها كالبكاء، والصراغ والخوف العام والخنوع، وذلك في اغلب الأحيان يعيق تطور السلوكيات المرغوب فيها.</a:t>
            </a:r>
            <a:endParaRPr lang="en-US" sz="2800" dirty="0" smtClean="0"/>
          </a:p>
          <a:p>
            <a:pPr algn="just" rtl="1"/>
            <a:r>
              <a:rPr lang="ar-SA" sz="2800" dirty="0" smtClean="0"/>
              <a:t> </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تابع سيئات العقاب</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startAt="4"/>
            </a:pPr>
            <a:r>
              <a:rPr lang="ar-SA" sz="2800" dirty="0" smtClean="0"/>
              <a:t>يؤثر العقاب سلبياً في العلاقات الاجتماعية بين المعاقِب والمعاقب، بمعنى أن المعلم الذي يستخدم العقاب بكثرة يصبح هو نفسه في النهاية شيئاً منفراً بالنسبة للطالب.</a:t>
            </a:r>
            <a:endParaRPr lang="en-US" sz="2800" dirty="0" smtClean="0"/>
          </a:p>
          <a:p>
            <a:pPr marL="514350" lvl="0" indent="-514350" algn="just" rtl="1">
              <a:buFont typeface="+mj-lt"/>
              <a:buAutoNum type="arabicPeriod" startAt="4"/>
            </a:pPr>
            <a:r>
              <a:rPr lang="ar-SA" sz="2800" dirty="0" smtClean="0"/>
              <a:t>العقاب يؤدي إلى تعود مستخدمه عليه، أي تحويله إلى تعزيز سلبي لتقوية السلوك المرغوب فيه لمستخدم العقاب.</a:t>
            </a:r>
            <a:endParaRPr lang="en-US" sz="2800" dirty="0" smtClean="0"/>
          </a:p>
          <a:p>
            <a:pPr marL="514350" lvl="0" indent="-514350" algn="just" rtl="1">
              <a:buFont typeface="+mj-lt"/>
              <a:buAutoNum type="arabicPeriod" startAt="4"/>
            </a:pPr>
            <a:r>
              <a:rPr lang="ar-SA" sz="2800" dirty="0" smtClean="0"/>
              <a:t>يؤدي إلى الهروب والتجنب (غياب الطالب عن المدرسة خشية العقاب أو الهروب منها).</a:t>
            </a:r>
            <a:endParaRPr lang="en-US" sz="2800" dirty="0" smtClean="0"/>
          </a:p>
          <a:p>
            <a:pPr marL="514350" lvl="0" indent="-514350" algn="just" rtl="1">
              <a:buFont typeface="+mj-lt"/>
              <a:buAutoNum type="arabicPeriod" startAt="4"/>
            </a:pPr>
            <a:r>
              <a:rPr lang="ar-SA" sz="2800" dirty="0" smtClean="0"/>
              <a:t>قد يؤدي العقاب إلى خمود عام في سلوكيات الشخص المعاقَب، (مثال تجنب الطالب الإجابة عن السؤال اللفظي خشية العقاب).</a:t>
            </a: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 سيئات العقاب</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startAt="8"/>
            </a:pPr>
            <a:r>
              <a:rPr lang="ar-SA" sz="2800" dirty="0" smtClean="0"/>
              <a:t>نتائج العقاب غالباً ما تكون مؤقتة (إن غاب القط إلعب يا فار).</a:t>
            </a:r>
            <a:endParaRPr lang="en-US" sz="2800" dirty="0" smtClean="0"/>
          </a:p>
          <a:p>
            <a:pPr marL="514350" lvl="0" indent="-514350" algn="just" rtl="1">
              <a:buFont typeface="+mj-lt"/>
              <a:buAutoNum type="arabicPeriod" startAt="8"/>
            </a:pPr>
            <a:r>
              <a:rPr lang="ar-SA" sz="2800" dirty="0" smtClean="0"/>
              <a:t>يؤثر العقاب سلباً في مفهوم الذات لدى الشخص المعاقَب ويحد من التوجه الذاتي لديه خاصة إذا حدث بشكل متكرر وإذا لم يصحبه تعزيز للسلوك المرغوب فيه.</a:t>
            </a:r>
            <a:endParaRPr lang="en-US" sz="2800" dirty="0" smtClean="0"/>
          </a:p>
          <a:p>
            <a:pPr marL="514350" lvl="0" indent="-514350" algn="just" rtl="1">
              <a:buFont typeface="+mj-lt"/>
              <a:buAutoNum type="arabicPeriod" startAt="8"/>
            </a:pPr>
            <a:r>
              <a:rPr lang="ar-SA" sz="2800" dirty="0" smtClean="0"/>
              <a:t>يؤدي إلى النمذجة السلبية،  فالأب الذي يستخدم العنف الجسدي مع ابنه يقدم نموذجاً سلبياً يقلده الابن.</a:t>
            </a:r>
            <a:endParaRPr lang="en-US" sz="2800" dirty="0" smtClean="0"/>
          </a:p>
          <a:p>
            <a:pPr marL="514350" lvl="0" indent="-514350" algn="just" rtl="1">
              <a:buFont typeface="+mj-lt"/>
              <a:buAutoNum type="arabicPeriod" startAt="8"/>
            </a:pPr>
            <a:r>
              <a:rPr lang="ar-SA" sz="2800" dirty="0" smtClean="0"/>
              <a:t>وأخيراً فالعقاب وخاصة الجسدي منه قد ينتهي أحيانا بالإيذاء الجسدي للمعاقَب (كجرحه او كسر يده أو ...........).</a:t>
            </a: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حسنات العقاب:</a:t>
            </a:r>
            <a:r>
              <a:rPr lang="en-US" dirty="0" smtClean="0"/>
              <a:t/>
            </a:r>
            <a:br>
              <a:rPr lang="en-US" dirty="0" smtClean="0"/>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a:pPr>
            <a:r>
              <a:rPr lang="ar-SA" sz="2800" dirty="0" smtClean="0"/>
              <a:t>إن الاستخدام المنظم للعقاب يساعد الفرد على التمييز بين ما هو مقبول وما هو غير مقبول.</a:t>
            </a:r>
            <a:endParaRPr lang="en-US" sz="2800" dirty="0" smtClean="0"/>
          </a:p>
          <a:p>
            <a:pPr marL="514350" lvl="0" indent="-514350" algn="just" rtl="1">
              <a:buFont typeface="+mj-lt"/>
              <a:buAutoNum type="arabicPeriod"/>
            </a:pPr>
            <a:r>
              <a:rPr lang="ar-SA" sz="2800" dirty="0" smtClean="0"/>
              <a:t>العقاب إذا ما استخدم بشكل فعال يؤدي إلى إيقاف أو تقليل السلوكيات غير التكيفية بسرعة، ولعل هذا هو السبب الرئيسي وراء استخدامه بشكل واسع في الحياة اليومية، فالعقاب ببساطة يشتمل على تعزيز مستخدمه سلبياً وذلك من خلال التخلص من المثيرات البغيضة.</a:t>
            </a:r>
            <a:endParaRPr lang="en-US" sz="2800" dirty="0" smtClean="0"/>
          </a:p>
          <a:p>
            <a:pPr marL="514350" lvl="0" indent="-514350" algn="just" rtl="1">
              <a:buFont typeface="+mj-lt"/>
              <a:buAutoNum type="arabicPeriod"/>
            </a:pPr>
            <a:r>
              <a:rPr lang="ar-SA" sz="2800" dirty="0" smtClean="0"/>
              <a:t>إن معاقبة السلوك غير المقبول يقلل من احتمال تقليد الآخرين له.</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150</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تابع خفض السلوك غير المرغوب فيه</a:t>
            </a:r>
            <a:endParaRPr lang="en-US" dirty="0" smtClean="0">
              <a:solidFill>
                <a:schemeClr val="tx1"/>
              </a:solidFill>
            </a:endParaRPr>
          </a:p>
          <a:p>
            <a:r>
              <a:rPr lang="ar-SA" b="1" dirty="0" smtClean="0">
                <a:solidFill>
                  <a:schemeClr val="tx1"/>
                </a:solidFill>
              </a:rPr>
              <a:t>العقاب وبدائله</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t>الإطفاء</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إذا كان السلوك الذي يعزز يقوى ويستمر فالسلوك الذي لا يعزز يضعف وقد يتوقف نهائياً بعد فترة زمنية معينة، وهذا هو الافتراض الذي يستند إليه إجراء تقليل السلوك المسمى </a:t>
            </a:r>
            <a:r>
              <a:rPr lang="ar-SA" b="1" dirty="0" smtClean="0"/>
              <a:t>(بالإطفاء أو التجاهل المنظم)</a:t>
            </a:r>
            <a:r>
              <a:rPr lang="ar-SA" dirty="0" smtClean="0"/>
              <a:t> </a:t>
            </a:r>
            <a:endParaRPr lang="en-US" dirty="0" smtClean="0"/>
          </a:p>
          <a:p>
            <a:pPr algn="just" rtl="1"/>
            <a:r>
              <a:rPr lang="ar-SA" dirty="0" smtClean="0"/>
              <a:t>فالإطفاء لا يشتمل على استخدام المثيرات البغيضة لتقليل السلوك غير المقبول، ولكنه يشتمل على إيقاف أو إلغاء المعززات التي كانت تتبع السلوك المقبول في الماضي والتي كانت تحافظ على استمراريته.</a:t>
            </a:r>
            <a:endParaRPr lang="en-US" dirty="0" smtClean="0"/>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كيفية استخدام الإطفاء</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200" dirty="0" smtClean="0"/>
              <a:t>من أجل زيادة احتمال نجاح الإطفاء فنحن نحتاج إلى أخذ النقاط التالية بعين الاهتمام:</a:t>
            </a:r>
            <a:endParaRPr lang="en-US" sz="2200" dirty="0" smtClean="0"/>
          </a:p>
          <a:p>
            <a:pPr marL="457200" lvl="0" indent="-457200" algn="just" rtl="1">
              <a:buFont typeface="+mj-lt"/>
              <a:buAutoNum type="arabicPeriod"/>
            </a:pPr>
            <a:r>
              <a:rPr lang="ar-SA" sz="2000" dirty="0" smtClean="0"/>
              <a:t>يجب تحديد معززات الفرد، ويتم ذلك من خلال الملاحظة المباشرة وبالطبع قد يكون هناك أكثر من معزز واحد لذا علينا تحديد كل المعززات من أجل إيقافها جميعاً.</a:t>
            </a:r>
            <a:endParaRPr lang="en-US" sz="2000" dirty="0" smtClean="0"/>
          </a:p>
          <a:p>
            <a:pPr marL="457200" lvl="0" indent="-457200" algn="just" rtl="1">
              <a:buFont typeface="+mj-lt"/>
              <a:buAutoNum type="arabicPeriod"/>
            </a:pPr>
            <a:r>
              <a:rPr lang="ar-SA" sz="2000" dirty="0" smtClean="0"/>
              <a:t>إن استخدام إجراءات تعديل السلوك بشكل منظم ذو أهمية قصوى لنجاحها، وهذا المبدأ يكتسب أهمية خاصة عند استخدام الإطفاء.</a:t>
            </a:r>
            <a:endParaRPr lang="en-US" sz="2000" dirty="0" smtClean="0"/>
          </a:p>
          <a:p>
            <a:pPr marL="457200" lvl="0" indent="-457200" algn="just" rtl="1">
              <a:buFont typeface="+mj-lt"/>
              <a:buAutoNum type="arabicPeriod"/>
            </a:pPr>
            <a:r>
              <a:rPr lang="ar-SA" sz="2000" dirty="0" smtClean="0"/>
              <a:t>يجب تحديد المواقف التي سيحدث فيها الإطفاء ويجب توضيح ذلك جيداً للفرد قبل البدء بتطبيق الإجراء.</a:t>
            </a:r>
            <a:endParaRPr lang="en-US" sz="2000" dirty="0" smtClean="0"/>
          </a:p>
          <a:p>
            <a:pPr marL="457200" lvl="0" indent="-457200" algn="just" rtl="1">
              <a:buFont typeface="+mj-lt"/>
              <a:buAutoNum type="arabicPeriod"/>
            </a:pPr>
            <a:r>
              <a:rPr lang="ar-SA" sz="2000" dirty="0" smtClean="0"/>
              <a:t>الإطفاء حتى لو استخدم بمفرده إجراء فعال لتقليل السلوك ويكون أكثر فعالية إذا علمنا على تعزيز السلوكيات المقبولة في الوقت نفسه.</a:t>
            </a:r>
            <a:endParaRPr lang="en-US" sz="2000" dirty="0" smtClean="0"/>
          </a:p>
          <a:p>
            <a:pPr marL="457200" lvl="0" indent="-457200" algn="just" rtl="1">
              <a:buFont typeface="+mj-lt"/>
              <a:buAutoNum type="arabicPeriod"/>
            </a:pPr>
            <a:r>
              <a:rPr lang="ar-SA" sz="2000" dirty="0" smtClean="0"/>
              <a:t>يجب التأكد من أن كل من يهمهم الأمر (كالوالدين، الزملاْ، والمعلمين إلخ ...) سيساهمون في إنجاح الإجراء، وذلك بالامتناع عن تعزيز الفرد أثناء خضوع سلوكه غير المقبول للإطفاء فتعزيز السلوك ولو مرة واحدة أثناء خضوعه للإطفاء سيؤدي ببساطة إلى فشل الإجراء.</a:t>
            </a:r>
            <a:endParaRPr lang="en-US" sz="2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تابع كيفية استخدام الإطفاء</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000" dirty="0" smtClean="0"/>
              <a:t>كذلك فإن الاستخدام الفعال للإطفاء يستلزم الانتباه إلى الخصائص التالية التي يتصف بها السلوك عند خضوعه لهذا الإجراء:</a:t>
            </a:r>
            <a:endParaRPr lang="en-US" sz="2000" dirty="0" smtClean="0"/>
          </a:p>
          <a:p>
            <a:pPr marL="457200" lvl="0" indent="-457200" algn="just" rtl="1">
              <a:buFont typeface="+mj-lt"/>
              <a:buAutoNum type="arabicPeriod"/>
            </a:pPr>
            <a:r>
              <a:rPr lang="ar-SA" sz="2000" dirty="0" smtClean="0"/>
              <a:t>بالرغم من أن الإطفاء إجراء تقليل إلا أن السلوك يقوى تقليدياً في البداية بدلاً من أن يضعف، لأن الطفل سوف يبدي مقاومة عنيفة في البداية لتوقف التعزيز وذلك للحصول عليه.</a:t>
            </a:r>
            <a:endParaRPr lang="en-US" sz="2000" dirty="0" smtClean="0"/>
          </a:p>
          <a:p>
            <a:pPr marL="457200" lvl="0" indent="-457200" algn="just" rtl="1">
              <a:buFont typeface="+mj-lt"/>
              <a:buAutoNum type="arabicPeriod"/>
            </a:pPr>
            <a:r>
              <a:rPr lang="ar-SA" sz="2000" dirty="0" smtClean="0"/>
              <a:t>كذلك فالإطفاء يؤدي إلى ظهور استجابات انفعالية مختلفة في البداية (كالعدوان والغضب) وخاصة في المراحل الأولى.</a:t>
            </a:r>
            <a:endParaRPr lang="en-US" sz="2000" dirty="0" smtClean="0"/>
          </a:p>
          <a:p>
            <a:pPr marL="457200" lvl="0" indent="-457200" algn="just" rtl="1">
              <a:buFont typeface="+mj-lt"/>
              <a:buAutoNum type="arabicPeriod"/>
            </a:pPr>
            <a:r>
              <a:rPr lang="ar-SA" sz="2000" dirty="0" smtClean="0"/>
              <a:t>الإطفاء لا يعمل على إيقاف السلوك فوراً بل إن توقف السلوك غالباً ما يكون تدريجياً.</a:t>
            </a:r>
            <a:endParaRPr lang="en-US" sz="2000" dirty="0" smtClean="0"/>
          </a:p>
          <a:p>
            <a:pPr marL="457200" lvl="0" indent="-457200" algn="just" rtl="1">
              <a:buFont typeface="+mj-lt"/>
              <a:buAutoNum type="arabicPeriod"/>
            </a:pPr>
            <a:r>
              <a:rPr lang="ar-SA" sz="2000" dirty="0" smtClean="0"/>
              <a:t>في بعض الأحيان قد يظهر السلوك من جديد بعد اختفائه وهذه الظاهرة تسمى </a:t>
            </a:r>
            <a:r>
              <a:rPr lang="ar-SA" sz="2000" b="1" dirty="0" smtClean="0"/>
              <a:t>بالاستعادة التلقائية. </a:t>
            </a:r>
            <a:r>
              <a:rPr lang="ar-SA" sz="2000" dirty="0" smtClean="0"/>
              <a:t>إن مُعدِل السلوك لا يولي اهتماماً كبيراً بهذه الظاهرة لأنها سرعان ما تزول إذا تم تجاهلها.</a:t>
            </a:r>
            <a:endParaRPr lang="en-US" sz="2000" dirty="0" smtClean="0"/>
          </a:p>
          <a:p>
            <a:pPr algn="just" rtl="1"/>
            <a:r>
              <a:rPr lang="ar-SA" sz="2000" dirty="0" smtClean="0"/>
              <a:t>وهذه الخصائص لا تقلل من أهمية الإطفاء بالطبع، فهذا الإجراء إذا ما استخدم بشكل فعال يزيل السلوك غير المرغوب فيه وعادة يكون أثره دائماً.</a:t>
            </a:r>
            <a:endParaRPr lang="en-US" sz="2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إجراءات التقليل المستندة إلى التعزيز</a:t>
            </a:r>
            <a:endParaRPr lang="ar-SA" b="1"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لعل أكثر إجراءات تقليل السلوك إيجابية هي الإجراءات المستندة إلى التعزيز </a:t>
            </a:r>
            <a:r>
              <a:rPr lang="ar-SA" sz="2800" b="1" i="1" dirty="0" smtClean="0"/>
              <a:t>ولهذا تسمى هذه الإجراءات بإجراءات التقليل الإيجابية.</a:t>
            </a:r>
            <a:endParaRPr lang="en-US" sz="2800" dirty="0" smtClean="0"/>
          </a:p>
          <a:p>
            <a:pPr algn="just" rtl="1"/>
            <a:r>
              <a:rPr lang="ar-SA" sz="2800" dirty="0" smtClean="0"/>
              <a:t>والسؤال الذي يطرح نفسه هنا كيف نستخدم التعزيز (وهو الإجراء الذي يعمل على تقوية السلوك) بهدف تقليل السلوك، إن بالإمكان تحقيق ذلك من خلال الطرق الثلاث التالية:</a:t>
            </a:r>
            <a:endParaRPr lang="en-US" sz="2800" dirty="0" smtClean="0"/>
          </a:p>
          <a:p>
            <a:pPr marL="514350" lvl="0" indent="-514350" algn="just" rtl="1">
              <a:buFont typeface="+mj-lt"/>
              <a:buAutoNum type="arabicPeriod"/>
            </a:pPr>
            <a:r>
              <a:rPr lang="ar-SA" sz="2800" dirty="0" smtClean="0"/>
              <a:t>التعزيز التفاضلي للسلوكيات الأخرى.</a:t>
            </a:r>
            <a:endParaRPr lang="en-US" sz="2800" dirty="0" smtClean="0"/>
          </a:p>
          <a:p>
            <a:pPr marL="514350" lvl="0" indent="-514350" algn="just" rtl="1">
              <a:buFont typeface="+mj-lt"/>
              <a:buAutoNum type="arabicPeriod"/>
            </a:pPr>
            <a:r>
              <a:rPr lang="ar-SA" sz="2800" dirty="0" smtClean="0"/>
              <a:t>التعزيز التفاضلي للسلوك النقيض. </a:t>
            </a:r>
            <a:endParaRPr lang="en-US" sz="2800" dirty="0" smtClean="0"/>
          </a:p>
          <a:p>
            <a:pPr marL="514350" lvl="0" indent="-514350" algn="just" rtl="1">
              <a:buFont typeface="+mj-lt"/>
              <a:buAutoNum type="arabicPeriod"/>
            </a:pPr>
            <a:r>
              <a:rPr lang="ar-SA" sz="2800" dirty="0" smtClean="0"/>
              <a:t>التعزيز التفاضلي للنقصان التدريجي.</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1ـ التعزيز التفاضلي للسلوكيات الأخرى</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يعرف  التعزيز التفاضلي للسلوكيات الأخرى على أنه تعزيز الفرد في حالة امتناعه عن القيام بالسلوك غير المقبول الذي يراد تقليله لفترة زمنية معينة، ويسمى أيضاً (</a:t>
            </a:r>
            <a:r>
              <a:rPr lang="ar-SA" sz="2800" b="1" dirty="0" smtClean="0"/>
              <a:t>بتعزيز غياب السلوك</a:t>
            </a:r>
            <a:r>
              <a:rPr lang="ar-SA" sz="2800" dirty="0" smtClean="0"/>
              <a:t>)، إذ أنه يشتمل على تعزيز الفرد لقيامه بأي سلوك مرغوب ما عدا السلوك الذي يراد تقليله، فإذا كان السلوك المستهدف هو إيذاء الطفل لأخاه جسدياً فمن خلال هذا الإجراء نعززه بعد مرور فترة زمنية نحددها مسبقاً إذا لم يقم بإيذاء أخاه أثناءها (وهكذا نرى أن ما يشمله هذا الإجراء هو إخضاع السلوك غير المقبول للإضفاء.</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تابع1ـ التعزيز التفاضلي للسلوكيات الأخرى</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ولقد أوضح ديتزورب الخطوات العامة التي ينبغي اتباعها عند استخدام هذا الإجراء وهي تشمل</a:t>
            </a:r>
            <a:endParaRPr lang="en-US" sz="2800" dirty="0" smtClean="0"/>
          </a:p>
          <a:p>
            <a:pPr marL="514350" lvl="0" indent="-514350" algn="just" rtl="1">
              <a:buFont typeface="+mj-lt"/>
              <a:buAutoNum type="arabicPeriod"/>
            </a:pPr>
            <a:r>
              <a:rPr lang="ar-SA" sz="2800" dirty="0" smtClean="0"/>
              <a:t>تحديد وتعريف السلوك غير المقبول الذي يراد تقليله.</a:t>
            </a:r>
            <a:endParaRPr lang="en-US" sz="2800" dirty="0" smtClean="0"/>
          </a:p>
          <a:p>
            <a:pPr marL="514350" lvl="0" indent="-514350" algn="just" rtl="1">
              <a:buFont typeface="+mj-lt"/>
              <a:buAutoNum type="arabicPeriod"/>
            </a:pPr>
            <a:r>
              <a:rPr lang="ar-SA" sz="2800" dirty="0" smtClean="0"/>
              <a:t>تحديد فترة زمنية يفترض عدم حدوث السلوك غير المقبول فيها وهذه الفترة إما أن تكون ثابتة من جلسة لأخرى وإما أن تكون متغيرة.</a:t>
            </a:r>
            <a:endParaRPr lang="en-US" sz="2800" dirty="0" smtClean="0"/>
          </a:p>
          <a:p>
            <a:pPr marL="514350" lvl="0" indent="-514350" algn="just" rtl="1">
              <a:buFont typeface="+mj-lt"/>
              <a:buAutoNum type="arabicPeriod"/>
            </a:pPr>
            <a:r>
              <a:rPr lang="ar-SA" sz="2800" dirty="0" smtClean="0"/>
              <a:t>ملاحظة السلوك أثناء تلك الفترة بتواصل.</a:t>
            </a:r>
            <a:endParaRPr lang="en-US" sz="2800" dirty="0" smtClean="0"/>
          </a:p>
          <a:p>
            <a:pPr marL="514350" lvl="0" indent="-514350" algn="just" rtl="1">
              <a:buFont typeface="+mj-lt"/>
              <a:buAutoNum type="arabicPeriod"/>
            </a:pPr>
            <a:r>
              <a:rPr lang="ar-SA" sz="2800" dirty="0" smtClean="0"/>
              <a:t>تعزيز الفرد بعد مرور تلك الفترة وذلك إذا لم يحدث السلوك المستهدف أثناءها.</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تابع1ـ التعزيز التفاضلي للسلوكيات الأخرى</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200" b="1" dirty="0" smtClean="0"/>
              <a:t>ملحوظة:</a:t>
            </a:r>
            <a:endParaRPr lang="en-US" sz="2200" dirty="0" smtClean="0"/>
          </a:p>
          <a:p>
            <a:pPr algn="just" rtl="1"/>
            <a:r>
              <a:rPr lang="ar-SA" sz="2200" dirty="0" smtClean="0"/>
              <a:t>إن التعزيز التفاضلي للسلوكيات الاخرى ليس الخيار الأنسب إذا كان السلوك المستهدف سلوكاً خطراً أو عدوانياً لأنه يقلل السلوك ولا يوقفه.</a:t>
            </a:r>
            <a:endParaRPr lang="en-US" sz="2200" dirty="0" smtClean="0"/>
          </a:p>
          <a:p>
            <a:pPr algn="just" rtl="1"/>
            <a:r>
              <a:rPr lang="ar-SA" sz="2200" b="1" dirty="0" smtClean="0"/>
              <a:t>وعند استخدام هذا الإجراء يراعي المعالج النقاط التالية:</a:t>
            </a:r>
            <a:endParaRPr lang="en-US" sz="2200" dirty="0" smtClean="0"/>
          </a:p>
          <a:p>
            <a:pPr marL="457200" lvl="0" indent="-457200" algn="just" rtl="1">
              <a:buFont typeface="+mj-lt"/>
              <a:buAutoNum type="arabicPeriod"/>
            </a:pPr>
            <a:r>
              <a:rPr lang="ar-SA" sz="2200" dirty="0" smtClean="0"/>
              <a:t>بعد ان يتضح من خلال القياس المباشر والمتواصل أن السلوك غير المقبول قد تم ضبطه (أي أن معدل حدوثه قد أصبح قليلاً) يصبح من الضروري إطالة الفترة الزمنية التي يفترض عدم حدوث السلوك المستهدف فيها. ويجب أن يتم ذلك تدريجياً وليس بشكل مفاجيء.</a:t>
            </a:r>
            <a:endParaRPr lang="en-US" sz="2200" dirty="0" smtClean="0"/>
          </a:p>
          <a:p>
            <a:pPr marL="457200" lvl="0" indent="-457200" algn="just" rtl="1">
              <a:buFont typeface="+mj-lt"/>
              <a:buAutoNum type="arabicPeriod"/>
            </a:pPr>
            <a:r>
              <a:rPr lang="ar-SA" sz="2200" dirty="0" smtClean="0"/>
              <a:t>بعض الأفراد قد يمتنعون عن تأدية السلوك غير المقبول الذي يراد تقليله ولكنهم في الوقت نفسه قد يبدون سلوكات أخرى غير مقبولة أثناء الفترة الزمنية المحددة، وهذه السلوكات قد تكون أسوأ من السلوك المستهدف، فماذا نفعل؟ إن الجواب هو عدم تعزيز الفرد بعد مرور تلك الفترة الزمنية، فإذا استمر بعمل ذلك أصبح ضرورياً البحث عن إجراء آخر.</a:t>
            </a:r>
            <a:endParaRPr lang="en-US" sz="22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a:r>
              <a:rPr lang="ar-SA" b="1" dirty="0" smtClean="0">
                <a:solidFill>
                  <a:schemeClr val="tx1"/>
                </a:solidFill>
              </a:rPr>
              <a:t>2ـ التعزيز التفاضلي للسلوك النقيض</a:t>
            </a:r>
            <a:endParaRPr lang="en-US" dirty="0">
              <a:solidFill>
                <a:schemeClr val="tx1"/>
              </a:solidFill>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3000" dirty="0" smtClean="0"/>
              <a:t>يعرف التعزيز التفاضلي للسلوك النقيض على أنه تعزيز الفرد عند قيامه بسلوك نقيض للسلوك غير المقبول الذي يراد تقليله، لهذا يسمى أيضاً (بالإشراط المضاد).</a:t>
            </a:r>
            <a:endParaRPr lang="en-US" sz="3000" dirty="0" smtClean="0"/>
          </a:p>
          <a:p>
            <a:pPr algn="just" rtl="1"/>
            <a:r>
              <a:rPr lang="ar-SA" sz="3000" b="1" dirty="0" smtClean="0"/>
              <a:t>والسلوك النقيض أو البديل للسلوك المستهدف هو ذلك السلوك الذي لا يتوافق طوبوغرافياً معه.</a:t>
            </a:r>
            <a:endParaRPr lang="en-US" sz="3000" b="1" dirty="0" smtClean="0"/>
          </a:p>
          <a:p>
            <a:pPr algn="just" rtl="1"/>
            <a:r>
              <a:rPr lang="ar-SA" sz="3000" dirty="0" smtClean="0"/>
              <a:t>مثال الطالب الذي جاوب بعد الأستئذان يتناقض مع إجابته بدون أستئذان.</a:t>
            </a:r>
            <a:endParaRPr lang="en-US" sz="3000" dirty="0" smtClean="0"/>
          </a:p>
          <a:p>
            <a:pPr algn="just" rtl="1"/>
            <a:r>
              <a:rPr lang="ar-SA" sz="3000" dirty="0" smtClean="0"/>
              <a:t>مثل التفاضلي للسلوكيات الأخرى إلا أن هناك فرق بينهما فهذا الإجراء نعزز من خلاله السلوك النقيض فقد وليس كل السلوكيات الأخرى.</a:t>
            </a:r>
            <a:endParaRPr lang="en-US" sz="3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تابع2ـ التعزيز التفاضلي للسلوك النقيض</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3000" b="1" dirty="0" smtClean="0"/>
              <a:t>ملحوظة:</a:t>
            </a:r>
            <a:endParaRPr lang="en-US" sz="3000" dirty="0" smtClean="0"/>
          </a:p>
          <a:p>
            <a:pPr algn="just" rtl="1"/>
            <a:r>
              <a:rPr lang="ar-SA" sz="3000" dirty="0" smtClean="0"/>
              <a:t>يراعي المعالج عند استخدام التعزيز التفاضلي للسلوك النقيض الأمور الهامة التالية:</a:t>
            </a:r>
            <a:endParaRPr lang="en-US" sz="3000" dirty="0" smtClean="0"/>
          </a:p>
          <a:p>
            <a:pPr marL="514350" lvl="0" indent="-514350" algn="just" rtl="1">
              <a:buFont typeface="+mj-lt"/>
              <a:buAutoNum type="arabicPeriod"/>
            </a:pPr>
            <a:r>
              <a:rPr lang="ar-SA" sz="3000" dirty="0" smtClean="0"/>
              <a:t>يجب أن يكون السلوك التقيض للسلوك المستهدف سلوكاً وظيفياً (أي ذا فائدة للفرد). والسلوك النقيض قد لا يكون موجودأ لدى الفرد لذلك يجب علينا تشكيله أولاً.</a:t>
            </a:r>
            <a:endParaRPr lang="en-US" sz="3000" dirty="0" smtClean="0"/>
          </a:p>
          <a:p>
            <a:pPr marL="514350" lvl="0" indent="-514350" algn="just" rtl="1">
              <a:buFont typeface="+mj-lt"/>
              <a:buAutoNum type="arabicPeriod"/>
            </a:pPr>
            <a:r>
              <a:rPr lang="ar-SA" sz="3000" dirty="0" smtClean="0"/>
              <a:t>يجب تحديد جدول التعزيز الذي سيتم استخدامه قبل البدء بعملية التعديل ويجب أيضاً تطبيق الإجراء بكشل منظم لا عشوائي.</a:t>
            </a:r>
            <a:endParaRPr lang="en-US" sz="3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3ـ التعزيز التفاضلي للنقصان التدريجي</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أما الإجراء الثالث فهو التعزيز التفاضلي للنقصان التدريجي في السلوك، </a:t>
            </a:r>
            <a:r>
              <a:rPr lang="ar-SA" b="1" dirty="0" smtClean="0"/>
              <a:t>ويشتمل هذا الإجراء على تحديد فترة زمنية يتم فيها قياس السلوك غير المقبول المراد تقليله</a:t>
            </a:r>
            <a:r>
              <a:rPr lang="ar-SA" dirty="0" smtClean="0"/>
              <a:t>، فإذا كان معدل حدوث السلوك أثناء تلك الفترة أقل من قيمة معينة يتم تعزيز الفرد أما إذا كان معدل حدوث السلوك أكثر من تلك القيمة فلا يحدث التعزيز.</a:t>
            </a:r>
            <a:endParaRPr lang="en-US" dirty="0" smtClean="0"/>
          </a:p>
          <a:p>
            <a:pPr algn="just" rtl="1"/>
            <a:r>
              <a:rPr lang="ar-SA" dirty="0" smtClean="0"/>
              <a:t>وهكذا فهذا الإجراء يعمل على تقليل السلوك غير المقبول من خلال تعزيز تناقصه تدريجياً.</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تابع 3ـ التعزيز التفاضلي للنقصان التدريجي</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ولقد اقترح بولزغروف وريث اتباع الخطوات التالية عند استخدام هذا الإجراء:</a:t>
            </a:r>
            <a:endParaRPr lang="en-US" sz="2800" dirty="0" smtClean="0"/>
          </a:p>
          <a:p>
            <a:pPr marL="514350" lvl="0" indent="-514350" algn="just" rtl="1">
              <a:buFont typeface="+mj-lt"/>
              <a:buAutoNum type="arabicPeriod"/>
            </a:pPr>
            <a:r>
              <a:rPr lang="ar-SA" sz="2800" dirty="0" smtClean="0"/>
              <a:t>تحديد وتعريف السلوك غير المقبول الذي يراد تقليله.</a:t>
            </a:r>
            <a:endParaRPr lang="en-US" sz="2800" dirty="0" smtClean="0"/>
          </a:p>
          <a:p>
            <a:pPr marL="514350" lvl="0" indent="-514350" algn="just" rtl="1">
              <a:buFont typeface="+mj-lt"/>
              <a:buAutoNum type="arabicPeriod"/>
            </a:pPr>
            <a:r>
              <a:rPr lang="ar-SA" sz="2800" dirty="0" smtClean="0"/>
              <a:t>تحديد طول الفترة الزمنية التي يفترض أن يصبح معدل حدوث السلوك المستهدف فيها منخفضاً وذلك بالطبع يعتمد على معدل حدوث السلوك قبل البدء بمعالجته.</a:t>
            </a:r>
            <a:endParaRPr lang="en-US" sz="2800" dirty="0" smtClean="0"/>
          </a:p>
          <a:p>
            <a:pPr marL="514350" lvl="0" indent="-514350" algn="just" rtl="1">
              <a:buFont typeface="+mj-lt"/>
              <a:buAutoNum type="arabicPeriod"/>
            </a:pPr>
            <a:r>
              <a:rPr lang="ar-SA" sz="2800" dirty="0" smtClean="0"/>
              <a:t>مراقبة السلوك بتواصل أثناء تلك الفترة.</a:t>
            </a:r>
            <a:endParaRPr lang="en-US" sz="2800" dirty="0" smtClean="0"/>
          </a:p>
          <a:p>
            <a:pPr marL="514350" lvl="0" indent="-514350" algn="just" rtl="1">
              <a:buFont typeface="+mj-lt"/>
              <a:buAutoNum type="arabicPeriod"/>
            </a:pPr>
            <a:r>
              <a:rPr lang="ar-SA" sz="2800" dirty="0" smtClean="0"/>
              <a:t>تعزيز الفرد مباشرة بعد مرور تلك الفترة إذا كانت قيمة السلوك أثناءها أقل من القيمة التي يتم تحديدها.</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i="1" dirty="0" smtClean="0">
                <a:solidFill>
                  <a:schemeClr val="tx1"/>
                </a:solidFill>
              </a:rPr>
              <a:t>ملحوظة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3000" b="1" i="1" dirty="0" smtClean="0"/>
              <a:t>ملحوظة:</a:t>
            </a:r>
            <a:endParaRPr lang="en-US" sz="3000" dirty="0" smtClean="0"/>
          </a:p>
          <a:p>
            <a:pPr marL="514350" lvl="0" indent="-514350" algn="just" rtl="1">
              <a:buFont typeface="+mj-lt"/>
              <a:buAutoNum type="arabicPeriod"/>
            </a:pPr>
            <a:r>
              <a:rPr lang="ar-SA" sz="3000" dirty="0" smtClean="0"/>
              <a:t>إن إحدى حسنات هذا الإجراء هو أنه لا يشتمل على المثيرات التجنبية (البغيضة)، هذا بالإضافة لسهولة استخدامه.</a:t>
            </a:r>
            <a:endParaRPr lang="en-US" sz="3000" dirty="0" smtClean="0"/>
          </a:p>
          <a:p>
            <a:pPr marL="514350" lvl="0" indent="-514350" algn="just" rtl="1">
              <a:buFont typeface="+mj-lt"/>
              <a:buAutoNum type="arabicPeriod"/>
            </a:pPr>
            <a:r>
              <a:rPr lang="ar-SA" sz="3000" dirty="0" smtClean="0"/>
              <a:t>وهكذا نرى أن إجراءات تقليل السلوك المستندة إلى التعزيز إجراءات إيجابية وبناءة، إذ أنها لا تعمل على تقليل السلوك من خلال استخدام المثيرات التجنبية وإنما تساعد الفرد على اكتساب السلوكيات المقبولة والوظيفية.</a:t>
            </a:r>
            <a:endParaRPr lang="en-US" sz="3000" dirty="0" smtClean="0"/>
          </a:p>
          <a:p>
            <a:pPr marL="514350" lvl="0" indent="-514350" algn="just" rtl="1">
              <a:buFont typeface="+mj-lt"/>
              <a:buAutoNum type="arabicPeriod"/>
            </a:pPr>
            <a:r>
              <a:rPr lang="ar-SA" sz="3000" dirty="0" smtClean="0"/>
              <a:t>غير مناسبة للسلوكيات الخطرة.</a:t>
            </a:r>
            <a:endParaRPr lang="en-US" sz="3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163</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تابع خفض السلوك غير المرغوب فيه</a:t>
            </a:r>
            <a:endParaRPr lang="en-US" dirty="0" smtClean="0">
              <a:solidFill>
                <a:schemeClr val="tx1"/>
              </a:solidFill>
            </a:endParaRPr>
          </a:p>
          <a:p>
            <a:r>
              <a:rPr lang="ar-SA" b="1" dirty="0" smtClean="0">
                <a:solidFill>
                  <a:schemeClr val="tx1"/>
                </a:solidFill>
              </a:rPr>
              <a:t>العقاب وبدائله</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600" b="1" dirty="0" smtClean="0">
                <a:solidFill>
                  <a:schemeClr val="tx1"/>
                </a:solidFill>
              </a:rPr>
              <a:t>تكلفة الاستجابة</a:t>
            </a:r>
            <a:endParaRPr lang="ar-SA" sz="3600"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b="1" dirty="0" smtClean="0"/>
              <a:t>تكلفة الاستجابة: </a:t>
            </a:r>
            <a:r>
              <a:rPr lang="ar-SA" dirty="0" smtClean="0"/>
              <a:t>هي إحدى إجراءت العقاب الشائعة لتقليل السلوك غير المقبول، كما يشير هذا الاسم فهذا الإجراء يعني أن تأدية الفرد للسلوك غير المقبول سيكلفه شيئاً ما، وهو فقدان كمية معينة من المعززات التي في حوزته، مثال التأخير عن دفع فاتورة الكهرباء يدفع غرامة.</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تعريف تكلفة الاستجابة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endParaRPr lang="en-US" dirty="0" smtClean="0"/>
          </a:p>
          <a:p>
            <a:pPr algn="just" rtl="1"/>
            <a:r>
              <a:rPr lang="ar-SA" b="1" dirty="0" smtClean="0"/>
              <a:t>تعرف تكلفة الاستجابة بأنها </a:t>
            </a:r>
            <a:r>
              <a:rPr lang="ar-SA" dirty="0" smtClean="0"/>
              <a:t>الإجراء السلوكي الذي يشتمل على فقدان الفرد لجزء من المعززات التي لديه نتيجة لتأديته للسلوك غير المقبول مما سيؤدي إلى تقليل أو إيقاف هذا السلوك، (</a:t>
            </a:r>
            <a:r>
              <a:rPr lang="ar-SA" b="1" dirty="0" smtClean="0"/>
              <a:t>وغالباً ما يسمى هذا الإجراء بالغرامة أو المخالفة)</a:t>
            </a:r>
            <a:r>
              <a:rPr lang="ar-SA" dirty="0" smtClean="0"/>
              <a:t>.</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طرق استخدام تكلفة الاستجابة</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600" b="1" dirty="0" smtClean="0"/>
              <a:t>الطريقة الأولى:</a:t>
            </a:r>
            <a:endParaRPr lang="en-US" sz="2600" dirty="0" smtClean="0"/>
          </a:p>
          <a:p>
            <a:pPr algn="just" rtl="1"/>
            <a:r>
              <a:rPr lang="ar-SA" sz="2600" dirty="0" smtClean="0"/>
              <a:t>يحصل الفرد على كمية من المعززات عند تأديته للسلوك المقبول ويفقد كمية معينة منها عند تأديته للسلوك غير المقبول، وهذا هو النوع الشائع، وغالباً ما تكون تكلفة الاستجابة جزءاً من برنامج شامل لتعديل السلوك.</a:t>
            </a:r>
            <a:endParaRPr lang="en-US" sz="2600" dirty="0" smtClean="0"/>
          </a:p>
          <a:p>
            <a:pPr algn="just" rtl="1"/>
            <a:r>
              <a:rPr lang="ar-SA" sz="2600" b="1" dirty="0" smtClean="0"/>
              <a:t>الطريقة الثانية:</a:t>
            </a:r>
            <a:endParaRPr lang="en-US" sz="2600" dirty="0" smtClean="0"/>
          </a:p>
          <a:p>
            <a:pPr algn="just" rtl="1"/>
            <a:r>
              <a:rPr lang="ar-SA" sz="2600" dirty="0" smtClean="0"/>
              <a:t>يقوم المعالج بمنح الفرد كمية من المعززات المجانية عند البدء ببرنامج العلاج، ويطلب منه أن يحافظ على أكبر قدر ممكن من تلك المعززات وذلك بالامتناع عن تأدية السلوك غير المقبول الذي يراد تقليله، فإذا حدث السلوك غير المقبول يفقد الفرد كمية من تلك المعززات يتم تحديدها قبل البدء بتطبيق الإجراء.</a:t>
            </a:r>
            <a:endParaRPr lang="en-US" sz="26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4000" b="1" dirty="0" smtClean="0">
                <a:solidFill>
                  <a:schemeClr val="tx1"/>
                </a:solidFill>
              </a:rPr>
              <a:t>النقاط التي يجب مراعاتها عند استخدام تكلفة الاستجابة</a:t>
            </a:r>
            <a:endParaRPr lang="ar-SA" sz="4000"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a:pPr>
            <a:r>
              <a:rPr lang="ar-SA" sz="2800" dirty="0" smtClean="0"/>
              <a:t>يجب إيضاح طبيعة الإجراء للفرد قبل البدء بتطبيقه فهذا قد يزيد تقبله له.</a:t>
            </a:r>
            <a:endParaRPr lang="en-US" sz="2800" dirty="0" smtClean="0"/>
          </a:p>
          <a:p>
            <a:pPr marL="514350" lvl="0" indent="-514350" algn="just" rtl="1">
              <a:buFont typeface="+mj-lt"/>
              <a:buAutoNum type="arabicPeriod"/>
            </a:pPr>
            <a:r>
              <a:rPr lang="ar-SA" sz="2800" dirty="0" smtClean="0"/>
              <a:t>يجب تحديد السلوك وتعريفه، وتوضيح كمية التعزيز التي سيفقدها الفرد عند تأديته لذلك السلوك.</a:t>
            </a:r>
            <a:endParaRPr lang="en-US" sz="2800" dirty="0" smtClean="0"/>
          </a:p>
          <a:p>
            <a:pPr marL="514350" lvl="0" indent="-514350" algn="just" rtl="1">
              <a:buFont typeface="+mj-lt"/>
              <a:buAutoNum type="arabicPeriod"/>
            </a:pPr>
            <a:r>
              <a:rPr lang="ar-SA" sz="2800" dirty="0" smtClean="0"/>
              <a:t>بالإضافة إلى معاقبة السلوك غير المقبول من خلال تكلفة الاستجابة، يجب تعزيز السلوكيات البديلة.</a:t>
            </a:r>
            <a:endParaRPr lang="en-US" sz="2800" dirty="0" smtClean="0"/>
          </a:p>
          <a:p>
            <a:pPr marL="514350" lvl="0" indent="-514350" algn="just" rtl="1">
              <a:buFont typeface="+mj-lt"/>
              <a:buAutoNum type="arabicPeriod"/>
            </a:pPr>
            <a:r>
              <a:rPr lang="ar-SA" sz="2800" dirty="0" smtClean="0"/>
              <a:t>يجب استخدام التغذية الراجعة الفورية بهدف توضيح فقدان المعززات للفرد.</a:t>
            </a:r>
            <a:endParaRPr lang="en-US" sz="2800" dirty="0" smtClean="0"/>
          </a:p>
          <a:p>
            <a:pPr marL="514350" lvl="0" indent="-514350" algn="just" rtl="1">
              <a:buFont typeface="+mj-lt"/>
              <a:buAutoNum type="arabicPeriod"/>
            </a:pPr>
            <a:r>
              <a:rPr lang="ar-SA" sz="2800" dirty="0" smtClean="0"/>
              <a:t>يجب تطبيق هذا الإجراء مباشرة بعد حدوث السلوك غير المقبول ويجب تطبيقه في كل مرة يحدث فيها ذلك السلوك.</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تابع النقاط التي يجب مراعاتها عند استخدام تكلفة الاستجابة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startAt="6"/>
            </a:pPr>
            <a:r>
              <a:rPr lang="ar-SA" sz="2800" dirty="0" smtClean="0"/>
              <a:t>لا تلجأ إلى زيادة قيمة الغرامة تدريجياً فذلك قد يؤدي إلى تعود الشخص على الزيادة التدريجية هذه، الأمر الذي قد يترتب عليه فقدان الإجراء لفعاليته.</a:t>
            </a:r>
            <a:endParaRPr lang="en-US" sz="2800" dirty="0" smtClean="0"/>
          </a:p>
          <a:p>
            <a:pPr marL="514350" lvl="0" indent="-514350" algn="just" rtl="1">
              <a:buFont typeface="+mj-lt"/>
              <a:buAutoNum type="arabicPeriod" startAt="6"/>
            </a:pPr>
            <a:r>
              <a:rPr lang="ar-SA" sz="2800" dirty="0" smtClean="0"/>
              <a:t>أننا لا نستطيع حرمان الفرد من جزء من المعززات إلا إذا كان لديه شيء منها، لهذا تجنب أن يفقد الشخص كل المعززات التي في حوزته، وهذا يتطلب التأكد من أن كمية التعزيز التي تخصم عند حدوث السلوك الذي يراد تقليله كمية صغيرة نسبياً (وذلك يعتمد على طبيعة ذلك السلوك وقوته وكمية المعززات الموجودة لدى الشخص)، فإذا نتج عن استخدام هذا الإجراء فقدان الفرد لكل المعززات وهذا قد يحدث أحياناً، فإن علينا اللجوء إلى إجراء تقليل آخر كالإقصاء مثلاً.</a:t>
            </a:r>
            <a:endParaRPr lang="en-US" sz="2800" dirty="0" smtClean="0"/>
          </a:p>
          <a:p>
            <a:pPr marL="514350" indent="-514350" algn="just" eaLnBrk="1" hangingPunct="1">
              <a:buFont typeface="+mj-lt"/>
              <a:buAutoNum type="arabicPeriod" startAt="6"/>
            </a:pPr>
            <a:endParaRPr lang="ar-SA" sz="28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التصحيح الزائد</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هذا الإجراء عادة ما يشتمل على توبيخ الفرد بعد قيامه بالسلوك غير المقبول مباشرة، وتذكيره بما مقبول وما هو غير مقبول ومن ثم يطلب منه إزالة الأضرار التي نتجت عن سلوكه غير المقبول، ويسمى هذا الشكل (</a:t>
            </a:r>
            <a:r>
              <a:rPr lang="ar-SA" sz="2800" b="1" dirty="0" smtClean="0"/>
              <a:t>بالإرعاج أو الإِعاضة</a:t>
            </a:r>
            <a:r>
              <a:rPr lang="ar-SA" sz="2800" dirty="0" smtClean="0"/>
              <a:t>)</a:t>
            </a:r>
            <a:endParaRPr lang="en-US" sz="2800" dirty="0" smtClean="0"/>
          </a:p>
          <a:p>
            <a:pPr algn="just" rtl="1"/>
            <a:r>
              <a:rPr lang="ar-SA" sz="2800" dirty="0" smtClean="0"/>
              <a:t>أو تأديته سلوكيات نقيضة للسلوك غير المقبول الذي يراد تقليله بشكل متكرر لفترة زمنية محددة ويسمى هذا الشكل (</a:t>
            </a:r>
            <a:r>
              <a:rPr lang="ar-SA" sz="2800" b="1" dirty="0" smtClean="0"/>
              <a:t>بالممارسة الإيجابية</a:t>
            </a:r>
            <a:r>
              <a:rPr lang="ar-SA" sz="2800" dirty="0" smtClean="0"/>
              <a:t>). </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تابع التصحيح الزائد</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b="1" dirty="0" smtClean="0"/>
              <a:t>ملحوظة:</a:t>
            </a:r>
            <a:endParaRPr lang="en-US" dirty="0" smtClean="0"/>
          </a:p>
          <a:p>
            <a:pPr marL="514350" lvl="0" indent="-514350" algn="just" rtl="1">
              <a:buFont typeface="+mj-lt"/>
              <a:buAutoNum type="arabicPeriod"/>
            </a:pPr>
            <a:r>
              <a:rPr lang="ar-SA" dirty="0" smtClean="0"/>
              <a:t>إن العامل الحاسم على إنجاح هذا الإجراء هو عدم تعزيز الفرد أثناء تأديته سلوكيات التصحيح.</a:t>
            </a:r>
            <a:endParaRPr lang="en-US" dirty="0" smtClean="0"/>
          </a:p>
          <a:p>
            <a:pPr marL="514350" lvl="0" indent="-514350" algn="just" rtl="1">
              <a:buFont typeface="+mj-lt"/>
              <a:buAutoNum type="arabicPeriod"/>
            </a:pPr>
            <a:r>
              <a:rPr lang="ar-SA" dirty="0" smtClean="0"/>
              <a:t>كما أن هذا الإجراء ليس الهدف منه تقليل السلوكيات غير المقبولة فقط؛ وإنما له هدف تعليمي من خلال الممارسة الإيجابية للسلوكيات المقبولة (</a:t>
            </a:r>
            <a:r>
              <a:rPr lang="ar-SA" b="1" dirty="0" smtClean="0"/>
              <a:t>سلوكيات التصحيح</a:t>
            </a:r>
            <a:r>
              <a:rPr lang="ar-SA" dirty="0" smtClean="0"/>
              <a:t>).</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تغيير المثير</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إن بعض السلوكيات غير المقبولة تحدث في ظروف بيئية معينة واستناداً إلى هذه الحقيقة فإن باستطاعتنا تقليل تلك السلوكيات من خلال تعديل الظروف البيئية التي تحدث فيها، </a:t>
            </a:r>
            <a:r>
              <a:rPr lang="ar-SA" sz="2800" b="1" dirty="0" smtClean="0"/>
              <a:t>وهذا ما يسمى بإجراء تغيير المثير</a:t>
            </a:r>
            <a:r>
              <a:rPr lang="ar-SA" sz="2800" dirty="0" smtClean="0"/>
              <a:t>، مثال الأم تبعد الأشياء التي يمكن أن تكسر عن متناول طفلها، المدرس ينقل الطالب الذي يتكلم مع زميله في مكان آخر بالفصل.</a:t>
            </a:r>
            <a:endParaRPr lang="en-US" sz="2800" dirty="0" smtClean="0"/>
          </a:p>
          <a:p>
            <a:pPr algn="just" rtl="1"/>
            <a:r>
              <a:rPr lang="ar-SA" sz="2800" dirty="0" smtClean="0"/>
              <a:t>أي تعديل للبيئة التي تساعد على حدوث السلوك غير المقبول.</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التوبيخ</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من أكثر طرق العقاب استخداماً قد يكون لفظياً أو إيمائياً، كما قد يكون معززاً فهو يعمل على انتباه الآخرين للفرد الذي يوبخ.</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dirty="0" smtClean="0">
                <a:solidFill>
                  <a:schemeClr val="tx1"/>
                </a:solidFill>
              </a:rPr>
              <a:t>العقاب الجسدي</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rtl="1"/>
            <a:r>
              <a:rPr lang="ar-SA" dirty="0" smtClean="0"/>
              <a:t>من أكثر طرق العقاب استخداماً.</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174</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rPr>
              <a:t>التعاقد السلوكي</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600" b="1" u="sng" dirty="0" smtClean="0">
                <a:solidFill>
                  <a:schemeClr val="tx1"/>
                </a:solidFill>
              </a:rPr>
              <a:t>تعريف التعاقد السلوكي</a:t>
            </a:r>
            <a:endParaRPr lang="ar-SA" sz="3600"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rtl="1"/>
            <a:r>
              <a:rPr lang="ar-SA" dirty="0" smtClean="0"/>
              <a:t>يعرف التعاقد السلوكي بأنه اتفاقية مكتوبة توضح العلاقة بين المهمة التي سيؤديها الفرد والمكافآة التي سيحصل عليها نتيجة لذلك، مثل العقد التجاري.</a:t>
            </a:r>
            <a:endParaRPr lang="en-US" dirty="0" smtClean="0"/>
          </a:p>
          <a:p>
            <a:pPr rtl="1"/>
            <a:r>
              <a:rPr lang="ar-SA" dirty="0" smtClean="0"/>
              <a:t>ويرى ستيوارت أن العقود السلوكية تقوم على أربعة افترضات أساسية هي:</a:t>
            </a:r>
            <a:endParaRPr lang="en-US"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4000" b="1" dirty="0" smtClean="0">
                <a:solidFill>
                  <a:schemeClr val="tx1"/>
                </a:solidFill>
                <a:cs typeface="Arial" pitchFamily="34" charset="0"/>
              </a:rPr>
              <a:t>الافتراضات الأساسية التي قوم عليها التعاقد السلوكي</a:t>
            </a:r>
          </a:p>
        </p:txBody>
      </p:sp>
      <p:sp>
        <p:nvSpPr>
          <p:cNvPr id="8195" name="Content Placeholder 2"/>
          <p:cNvSpPr>
            <a:spLocks noGrp="1"/>
          </p:cNvSpPr>
          <p:nvPr>
            <p:ph idx="1"/>
          </p:nvPr>
        </p:nvSpPr>
        <p:spPr>
          <a:xfrm>
            <a:off x="228600" y="2057400"/>
            <a:ext cx="9144000" cy="3916363"/>
          </a:xfrm>
        </p:spPr>
        <p:txBody>
          <a:bodyPr/>
          <a:lstStyle/>
          <a:p>
            <a:pPr marL="514350" lvl="0" indent="-514350" algn="just" rtl="1">
              <a:buFont typeface="+mj-lt"/>
              <a:buAutoNum type="arabicPeriod"/>
            </a:pPr>
            <a:r>
              <a:rPr lang="ar-SA" sz="2800" dirty="0" smtClean="0"/>
              <a:t>التعزيز الاجتماعي على صعيد العلاقات الاجتماعية مرهون بقيام الشخص بإظهار السلوك الاجتماعي المناسب. وما يعنيه ذلك أن تحديد شروط التعزيز في العقد لا يتم عشوائياً. فبنود العقد السلوكي تعمل على تنظيم العلاقة الاجتماعية.</a:t>
            </a:r>
            <a:endParaRPr lang="en-US" sz="2800" dirty="0" smtClean="0"/>
          </a:p>
          <a:p>
            <a:pPr marL="514350" lvl="0" indent="-514350" algn="just" rtl="1">
              <a:buFont typeface="+mj-lt"/>
              <a:buAutoNum type="arabicPeriod"/>
            </a:pPr>
            <a:r>
              <a:rPr lang="ar-SA" sz="2800" dirty="0" smtClean="0"/>
              <a:t>إن الاتفاقات الثنائية على صعيد العلاقات الاجتماعية ملزمة للطرفين وليس لطرف دون الآخر.</a:t>
            </a: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3600" b="1" dirty="0" smtClean="0">
                <a:solidFill>
                  <a:schemeClr val="tx1"/>
                </a:solidFill>
              </a:rPr>
              <a:t>تابع </a:t>
            </a:r>
            <a:r>
              <a:rPr lang="ar-SA" sz="3600" b="1" dirty="0" smtClean="0">
                <a:solidFill>
                  <a:schemeClr val="tx1"/>
                </a:solidFill>
                <a:cs typeface="Arial" pitchFamily="34" charset="0"/>
              </a:rPr>
              <a:t>الافتراضات الأساسية التي قوم عليها التعاقد السلوكي</a:t>
            </a:r>
            <a:endParaRPr lang="ar-SA" sz="3600"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457200" lvl="0" indent="-457200" algn="just" rtl="1">
              <a:buFont typeface="+mj-lt"/>
              <a:buAutoNum type="arabicPeriod" startAt="3"/>
            </a:pPr>
            <a:r>
              <a:rPr lang="ar-SA" sz="2400" dirty="0" smtClean="0"/>
              <a:t>إن قيمة العلاقة الاجتماعية وقوتها إنما هي نتاج مباشر لمعدل وكمية التعزيز الذي ينتج عنها، وهذا يعني ضرورة التأكد من أن العقد السلوكي يوفر أكبر كمية من التعزيز الثنائي.</a:t>
            </a:r>
            <a:endParaRPr lang="en-US" sz="2400" dirty="0" smtClean="0"/>
          </a:p>
          <a:p>
            <a:pPr marL="457200" lvl="0" indent="-457200" algn="just" rtl="1">
              <a:buFont typeface="+mj-lt"/>
              <a:buAutoNum type="arabicPeriod" startAt="3"/>
            </a:pPr>
            <a:r>
              <a:rPr lang="ar-SA" sz="2400" dirty="0" smtClean="0"/>
              <a:t>أن القواعد والمعايير لا تحد من الحرية في العلاقات الاجتماعية، فمعرفة الفرد بالنتائج المتوقعة للسلوكيات المختلفة التي قد يبديها تدفعه إلى اختيار السلوك الجيد والمرغوب فيه لأنه يعرف أن هذا السلوك سيعود عليه بالتعزيز.</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محتويات العقد السلوكي</a:t>
            </a:r>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200" dirty="0" smtClean="0"/>
              <a:t>يتكون العقد السلوكي من عنصرين أساسيين، يتم تحديدهما بالتفاوض بين الطرفين لا من خلال قيام طرف بإجبار الطرف الآخر على الموافقة على بنود العقد: ويمكن نوضحهما كما يلي:</a:t>
            </a:r>
            <a:endParaRPr lang="en-US" sz="2200" dirty="0" smtClean="0"/>
          </a:p>
          <a:p>
            <a:pPr algn="just" rtl="1"/>
            <a:r>
              <a:rPr lang="ar-SA" sz="2200" b="1" dirty="0" smtClean="0"/>
              <a:t>أـ المهمة المطلوب من الفرد تأديتها:</a:t>
            </a:r>
            <a:endParaRPr lang="en-US" sz="2200" dirty="0" smtClean="0"/>
          </a:p>
          <a:p>
            <a:pPr algn="just" rtl="1"/>
            <a:r>
              <a:rPr lang="ar-SA" sz="2200" dirty="0" smtClean="0"/>
              <a:t>ويشتمل هذا العنصر على الأجزاء التالية:</a:t>
            </a:r>
            <a:endParaRPr lang="en-US" sz="2200" dirty="0" smtClean="0"/>
          </a:p>
          <a:p>
            <a:pPr marL="457200" lvl="0" indent="-457200" algn="just" rtl="1">
              <a:buFont typeface="+mj-lt"/>
              <a:buAutoNum type="arabicPeriod"/>
            </a:pPr>
            <a:r>
              <a:rPr lang="ar-SA" sz="2200" dirty="0" smtClean="0"/>
              <a:t>من هو الشخص الذي سيؤدي المهمة والذي سيحصل على المكافآة.</a:t>
            </a:r>
            <a:endParaRPr lang="en-US" sz="2200" dirty="0" smtClean="0"/>
          </a:p>
          <a:p>
            <a:pPr marL="457200" lvl="0" indent="-457200" algn="just" rtl="1">
              <a:buFont typeface="+mj-lt"/>
              <a:buAutoNum type="arabicPeriod"/>
            </a:pPr>
            <a:r>
              <a:rPr lang="ar-SA" sz="2200" dirty="0" smtClean="0"/>
              <a:t>ماذا سيفعل هذا الشخص؟ (ما هي المهمة التي سيؤديها؟).</a:t>
            </a:r>
            <a:endParaRPr lang="en-US" sz="2200" dirty="0" smtClean="0"/>
          </a:p>
          <a:p>
            <a:pPr marL="457200" lvl="0" indent="-457200" algn="just" rtl="1">
              <a:buFont typeface="+mj-lt"/>
              <a:buAutoNum type="arabicPeriod"/>
            </a:pPr>
            <a:r>
              <a:rPr lang="ar-SA" sz="2200" dirty="0" smtClean="0"/>
              <a:t>متى سيقوم الشخص بتأدية المهمة؟ يجب تحديد الفترة الزمنية التي على الشخص تأدية المهمة فيها.</a:t>
            </a:r>
            <a:endParaRPr lang="en-US" sz="2200" dirty="0" smtClean="0"/>
          </a:p>
          <a:p>
            <a:pPr marL="457200" lvl="0" indent="-457200" algn="just" rtl="1">
              <a:buFont typeface="+mj-lt"/>
              <a:buAutoNum type="arabicPeriod"/>
            </a:pPr>
            <a:r>
              <a:rPr lang="ar-SA" sz="2200" dirty="0" smtClean="0"/>
              <a:t>ما هي شروط قبول الأداء؟ أي ماذا سيفعل الشخص بالتحديد؟ هنا يجب تحديد المعايير التي ستستخدم للحكم على ما إذا كان السلوك مقبولاً أو غير مقبول.</a:t>
            </a:r>
            <a:endParaRPr lang="en-US" sz="22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dirty="0" smtClean="0">
                <a:solidFill>
                  <a:schemeClr val="tx1"/>
                </a:solidFill>
              </a:rPr>
              <a:t>تابع محتويات العقد السلوكي</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b="1" dirty="0" smtClean="0"/>
              <a:t>ب ـ المكافآة التي سيحصل عليها حال تأديته لتلك المهمة:</a:t>
            </a:r>
            <a:endParaRPr lang="en-US" sz="2800" dirty="0" smtClean="0"/>
          </a:p>
          <a:p>
            <a:pPr algn="just" rtl="1"/>
            <a:r>
              <a:rPr lang="ar-SA" sz="2800" dirty="0" smtClean="0"/>
              <a:t>إضافة إلى إيضاح المهمة المطلوبة، يجب إيضاح طبيعة المكافآة التي ستعطى للفرد. وعندما نتحدث عن المكافآة فنحن نعني أي تغير إيجابي في بيئة الفرد، ويشتمل هذا العنصر من العقد على الأجزاء الأربعة التالية:</a:t>
            </a:r>
            <a:endParaRPr lang="en-US" sz="2800" dirty="0" smtClean="0"/>
          </a:p>
          <a:p>
            <a:pPr marL="514350" lvl="0" indent="-514350" algn="just" rtl="1">
              <a:buFont typeface="+mj-lt"/>
              <a:buAutoNum type="arabicPeriod"/>
            </a:pPr>
            <a:r>
              <a:rPr lang="ar-SA" sz="2800" dirty="0" smtClean="0"/>
              <a:t>من الذي سيحكم على الأداء ويقرر إعطاء المكافآة أو عدم إعطائها؟</a:t>
            </a:r>
            <a:endParaRPr lang="en-US" sz="2800" dirty="0" smtClean="0"/>
          </a:p>
          <a:p>
            <a:pPr marL="514350" lvl="0" indent="-514350" algn="just" rtl="1">
              <a:buFont typeface="+mj-lt"/>
              <a:buAutoNum type="arabicPeriod"/>
            </a:pPr>
            <a:r>
              <a:rPr lang="ar-SA" sz="2800" dirty="0" smtClean="0"/>
              <a:t>ما هي المكافآة؟</a:t>
            </a:r>
            <a:endParaRPr lang="en-US" sz="2800" dirty="0" smtClean="0"/>
          </a:p>
          <a:p>
            <a:pPr marL="514350" lvl="0" indent="-514350" algn="just" rtl="1">
              <a:buFont typeface="+mj-lt"/>
              <a:buAutoNum type="arabicPeriod"/>
            </a:pPr>
            <a:r>
              <a:rPr lang="ar-SA" sz="2800" dirty="0" smtClean="0"/>
              <a:t>متى ستعطى المكافآة؟</a:t>
            </a:r>
            <a:endParaRPr lang="en-US" sz="2800" dirty="0" smtClean="0"/>
          </a:p>
          <a:p>
            <a:pPr marL="514350" lvl="0" indent="-514350" algn="just" rtl="1">
              <a:buFont typeface="+mj-lt"/>
              <a:buAutoNum type="arabicPeriod"/>
            </a:pPr>
            <a:r>
              <a:rPr lang="ar-SA" sz="2800" dirty="0" smtClean="0"/>
              <a:t>ما هي كمية المكافآة التي ستعطى؟</a:t>
            </a:r>
            <a:endParaRPr lang="en-US" sz="28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3600" b="1" dirty="0" smtClean="0">
                <a:solidFill>
                  <a:schemeClr val="tx1"/>
                </a:solidFill>
              </a:rPr>
              <a:t>القواعد العامة التي يجب مراعاتها عند كتابة العقود السلوكية</a:t>
            </a:r>
            <a:endParaRPr lang="ar-SA" sz="3600"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eaLnBrk="1" hangingPunct="1"/>
            <a:r>
              <a:rPr lang="ar-SA" dirty="0" smtClean="0"/>
              <a:t>	</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القاعدة الأولى:</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rtl="1"/>
            <a:r>
              <a:rPr lang="ar-SA" sz="2800" dirty="0" smtClean="0"/>
              <a:t>يجب أن يكون العقد مكتوباً، للحد من الاختلاف.</a:t>
            </a: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u="sng" dirty="0" smtClean="0"/>
              <a:t>القاعدة الثانية: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rtl="1"/>
            <a:r>
              <a:rPr lang="ar-SA" dirty="0" smtClean="0"/>
              <a:t>يجب أن ينص العقد على أن المكافآة ستقدم بعد تأدية المهمة مباشرةً.</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4000" b="1" u="sng" dirty="0" smtClean="0"/>
              <a:t>القاعدة الثالثة:</a:t>
            </a:r>
            <a:endParaRPr lang="ar-SA" sz="4000"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على العقود السلوكية أن تحاول مساعدة المتعالج على الاقتراب تدريجياً من السلوك النهائي المطلوب. لذلك يجب أن يكون السلوك المدخلي بسيطاً ليستطيع المتعالج تأديته والحصول على المكافآة.</a:t>
            </a: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القاعدة الرابعة: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sz="2800" dirty="0" smtClean="0"/>
              <a:t>يجب أن يكون واضحاً في العقد أن ما يعزز هو الانجاز وليس الامتثال لقواعد العقد بحد ذاته.</a:t>
            </a:r>
            <a:endParaRPr lang="en-US" sz="2800"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4000" b="1" u="sng" dirty="0" smtClean="0"/>
              <a:t>القاعدة الخامسة</a:t>
            </a:r>
            <a:endParaRPr lang="ar-SA" sz="4000"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يجب أن يوضح العقد أن التعزيز لن يحدث إلا بعد تأديته للسلوك المستهدف.</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b="1" u="sng" dirty="0" smtClean="0"/>
              <a:t>القاعدة السادسة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يجب أن يكون العقد عادلاً، وما تعنيه هذه القاعدة هو أن يقبل المتعالج بشروط العقد وأن تتناسب طبيعة المكافآة مع طبيعة السلوك المستهدف.</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sz="3200" b="1" u="sng" dirty="0" smtClean="0"/>
              <a:t>القاعدة السابعة:</a:t>
            </a:r>
            <a:endParaRPr lang="ar-SA" sz="3200"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يجب أن تكون بنود العقد واضحة، وهذا يعني ضرورة أن تكتب بنود العقد بلغة واضحة يفهمها كلا الطرفين.</a:t>
            </a:r>
            <a:endParaRPr lang="en-US" dirty="0" smtClean="0"/>
          </a:p>
          <a:p>
            <a:pPr algn="just"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u="sng" dirty="0" smtClean="0"/>
              <a:t>القاعدة الثامنة: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يجب أن يكتب العقد بصيغة إيجابية. وذلك يعني ضرورة تحديد المهمات التي ينبغي على المتعالج تأديتها وليس الانشغال بالمهمات التي عليه الامتناع عنها.</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u="sng" dirty="0" smtClean="0"/>
              <a:t>القاعدة التاسعة: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يجب الالتزام ببنود العقد بصدق وأمانة. فعلى سبيل المثال قد يقدم البعض المعززات التي وعد بها في بادئ الأمر ومن ثم يمتنع عن ذلك. إن هذا يؤدي إلى فقدان العقد لمصداقيته وربما إلى تدهور الأداء.</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rtl="1" eaLnBrk="1" hangingPunct="1"/>
            <a:r>
              <a:rPr lang="ar-SA" b="1" u="sng" dirty="0" smtClean="0"/>
              <a:t>القاعدة العاشرة:</a:t>
            </a: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algn="just" rtl="1"/>
            <a:r>
              <a:rPr lang="ar-SA" dirty="0" smtClean="0"/>
              <a:t>يجب تعديل بنود العقد إذا اقتضت الحاجة ذلك. وتشير هذه القاعدة إلى ضرورة تحديد الظروف التي سيتم فيها إعادة النظر في بنود العقد. فكون العقد مكتوباً لا يعني بالطبع أنه غير قابل للتعديل إذا اقتضى الأمر ذلك. والمهم هو أن على كل من الطرفين الموافقة على أية تعديلات مفتوحة.</a:t>
            </a:r>
            <a:endParaRPr lang="en-US"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sz="3200" b="1" dirty="0" smtClean="0">
                <a:solidFill>
                  <a:schemeClr val="tx1"/>
                </a:solidFill>
              </a:rPr>
              <a:t>الخطوات العامة المتبعة في تخطيط برامج تعديل السلوك وتنفيذها</a:t>
            </a:r>
            <a:endParaRPr lang="ar-SA" sz="3200" dirty="0" smtClean="0">
              <a:solidFill>
                <a:schemeClr val="tx1"/>
              </a:solidFill>
              <a:cs typeface="Arial" pitchFamily="34" charset="0"/>
            </a:endParaRPr>
          </a:p>
        </p:txBody>
      </p:sp>
      <p:sp>
        <p:nvSpPr>
          <p:cNvPr id="8195" name="Content Placeholder 2"/>
          <p:cNvSpPr>
            <a:spLocks noGrp="1"/>
          </p:cNvSpPr>
          <p:nvPr>
            <p:ph idx="1"/>
          </p:nvPr>
        </p:nvSpPr>
        <p:spPr>
          <a:xfrm>
            <a:off x="228600" y="2057400"/>
            <a:ext cx="9144000" cy="3916363"/>
          </a:xfrm>
        </p:spPr>
        <p:txBody>
          <a:bodyPr/>
          <a:lstStyle/>
          <a:p>
            <a:pPr marL="514350" lvl="0" indent="-514350" algn="r" rtl="1">
              <a:buFont typeface="+mj-lt"/>
              <a:buAutoNum type="arabicPeriod"/>
            </a:pPr>
            <a:r>
              <a:rPr lang="ar-SA" sz="2600" dirty="0" smtClean="0"/>
              <a:t>تحديد السلوك المستهدف.</a:t>
            </a:r>
            <a:endParaRPr lang="en-US" sz="2600" dirty="0" smtClean="0"/>
          </a:p>
          <a:p>
            <a:pPr marL="514350" lvl="0" indent="-514350" algn="r" rtl="1">
              <a:buFont typeface="+mj-lt"/>
              <a:buAutoNum type="arabicPeriod"/>
            </a:pPr>
            <a:r>
              <a:rPr lang="ar-SA" sz="2600" dirty="0" smtClean="0"/>
              <a:t>تعريف السلوك المستهدف.</a:t>
            </a:r>
            <a:endParaRPr lang="en-US" sz="2600" dirty="0" smtClean="0"/>
          </a:p>
          <a:p>
            <a:pPr marL="514350" lvl="0" indent="-514350" algn="r" rtl="1">
              <a:buFont typeface="+mj-lt"/>
              <a:buAutoNum type="arabicPeriod"/>
            </a:pPr>
            <a:r>
              <a:rPr lang="ar-SA" sz="2600" dirty="0" smtClean="0"/>
              <a:t>قياس السلوك المستهدف.</a:t>
            </a:r>
            <a:endParaRPr lang="en-US" sz="2600" dirty="0" smtClean="0"/>
          </a:p>
          <a:p>
            <a:pPr marL="514350" lvl="0" indent="-514350" algn="r" rtl="1">
              <a:buFont typeface="+mj-lt"/>
              <a:buAutoNum type="arabicPeriod"/>
            </a:pPr>
            <a:r>
              <a:rPr lang="ar-SA" sz="2600" dirty="0" smtClean="0"/>
              <a:t>التحليل الوظيفي للسلوك (تحليل الظروف التي تحدث فيها المشكلة).</a:t>
            </a:r>
            <a:endParaRPr lang="en-US" sz="2600" dirty="0" smtClean="0"/>
          </a:p>
          <a:p>
            <a:pPr marL="514350" lvl="0" indent="-514350" algn="r" rtl="1">
              <a:buFont typeface="+mj-lt"/>
              <a:buAutoNum type="arabicPeriod"/>
            </a:pPr>
            <a:r>
              <a:rPr lang="ar-SA" sz="2600" dirty="0" smtClean="0"/>
              <a:t>تصميم خطة العلاج.</a:t>
            </a:r>
            <a:endParaRPr lang="en-US" sz="2600" dirty="0" smtClean="0"/>
          </a:p>
          <a:p>
            <a:pPr marL="514350" lvl="0" indent="-514350" algn="r" rtl="1">
              <a:buFont typeface="+mj-lt"/>
              <a:buAutoNum type="arabicPeriod"/>
            </a:pPr>
            <a:r>
              <a:rPr lang="ar-SA" sz="2600" dirty="0" smtClean="0"/>
              <a:t>تنفيذ خطة العلاج.</a:t>
            </a:r>
            <a:endParaRPr lang="en-US" sz="2600" dirty="0" smtClean="0"/>
          </a:p>
          <a:p>
            <a:pPr marL="514350" lvl="0" indent="-514350" algn="r" rtl="1">
              <a:buFont typeface="+mj-lt"/>
              <a:buAutoNum type="arabicPeriod"/>
            </a:pPr>
            <a:r>
              <a:rPr lang="ar-SA" sz="2600" dirty="0" smtClean="0"/>
              <a:t>تقييم فعالية برنامج العلاج.</a:t>
            </a:r>
          </a:p>
          <a:p>
            <a:pPr marL="514350" lvl="0" indent="-514350" algn="r" rtl="1">
              <a:buFont typeface="+mj-lt"/>
              <a:buAutoNum type="arabicPeriod"/>
            </a:pPr>
            <a:r>
              <a:rPr lang="ar-SA" sz="2600" dirty="0" smtClean="0"/>
              <a:t>تلخيص النتائج وإرسالها (إيصالها) إلى من يهمهم الأمر.</a:t>
            </a:r>
            <a:endParaRPr lang="ar-SA"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1490</TotalTime>
  <Words>11567</Words>
  <Application>Microsoft Office PowerPoint</Application>
  <PresentationFormat>A4 Paper (210x297 mm)‎</PresentationFormat>
  <Paragraphs>905</Paragraphs>
  <Slides>191</Slides>
  <Notes>0</Notes>
  <HiddenSlides>0</HiddenSlides>
  <MMClips>0</MMClips>
  <ScaleCrop>false</ScaleCrop>
  <HeadingPairs>
    <vt:vector size="4" baseType="variant">
      <vt:variant>
        <vt:lpstr>سمة</vt:lpstr>
      </vt:variant>
      <vt:variant>
        <vt:i4>1</vt:i4>
      </vt:variant>
      <vt:variant>
        <vt:lpstr>عناوين الشرائح</vt:lpstr>
      </vt:variant>
      <vt:variant>
        <vt:i4>191</vt:i4>
      </vt:variant>
    </vt:vector>
  </HeadingPairs>
  <TitlesOfParts>
    <vt:vector size="192" baseType="lpstr">
      <vt:lpstr>Office Theme</vt:lpstr>
      <vt:lpstr>المحاضرة الأولى</vt:lpstr>
      <vt:lpstr>مقدمة</vt:lpstr>
      <vt:lpstr>القوانين السلوكية</vt:lpstr>
      <vt:lpstr>تابع القوانين السلوكية</vt:lpstr>
      <vt:lpstr>تابع القوانين السلوكية</vt:lpstr>
      <vt:lpstr>تابع القوانين السلوكية</vt:lpstr>
      <vt:lpstr>تابع القوانين السلوكية</vt:lpstr>
      <vt:lpstr>مفهوم الاضطرابات السلوكية</vt:lpstr>
      <vt:lpstr>بعض أنواع الاضطرابات السلوكية</vt:lpstr>
      <vt:lpstr>مص الإبهام</vt:lpstr>
      <vt:lpstr>تابع مص الإبهام</vt:lpstr>
      <vt:lpstr>تابع مص الإبهام</vt:lpstr>
      <vt:lpstr>تابع مص الإبهام</vt:lpstr>
      <vt:lpstr> قضم الأظافر </vt:lpstr>
      <vt:lpstr> تابع قضم الأظافر </vt:lpstr>
      <vt:lpstr>صرير الأسنان</vt:lpstr>
      <vt:lpstr>تابع صرير الأسنان</vt:lpstr>
      <vt:lpstr>تابع صرير الأسنان</vt:lpstr>
      <vt:lpstr>المحاضرة الثانية</vt:lpstr>
      <vt:lpstr>الغيرة </vt:lpstr>
      <vt:lpstr>تابع الغيرة</vt:lpstr>
      <vt:lpstr>تابع الغيرة</vt:lpstr>
      <vt:lpstr>السرقة   </vt:lpstr>
      <vt:lpstr>تابع السرقة</vt:lpstr>
      <vt:lpstr>الكذب</vt:lpstr>
      <vt:lpstr>تابع الكذب</vt:lpstr>
      <vt:lpstr>تابع الكذب</vt:lpstr>
      <vt:lpstr>تابع الكذب</vt:lpstr>
      <vt:lpstr>المحاضرة الثالثة</vt:lpstr>
      <vt:lpstr>العناد </vt:lpstr>
      <vt:lpstr>تابع العناد</vt:lpstr>
      <vt:lpstr>تابع العناد</vt:lpstr>
      <vt:lpstr>أهم ملامح اضطراب العناد</vt:lpstr>
      <vt:lpstr>انتشار اضطراب العناد </vt:lpstr>
      <vt:lpstr>اضطرابات فرط الحركة (النشاط الزائد)</vt:lpstr>
      <vt:lpstr>تابع اضطرابات فرط الحركة (النشاط الزائد)</vt:lpstr>
      <vt:lpstr>تابع اضطرابات فرط الحركة (النشاط الزائد)</vt:lpstr>
      <vt:lpstr>الانطوائية </vt:lpstr>
      <vt:lpstr>تابع الانطوائية</vt:lpstr>
      <vt:lpstr>تابع الانطوائية</vt:lpstr>
      <vt:lpstr>الشريحة 41</vt:lpstr>
      <vt:lpstr>المحاضرة الرابعة</vt:lpstr>
      <vt:lpstr>مقدمة</vt:lpstr>
      <vt:lpstr>تابع تعريف تعديل السلوك</vt:lpstr>
      <vt:lpstr>المصطلحات والمفاهيم الأساسية في تعديل السلوك</vt:lpstr>
      <vt:lpstr>السلوك</vt:lpstr>
      <vt:lpstr>الاستجابة</vt:lpstr>
      <vt:lpstr>السلوك الاستجابي: أو ما يسمى برد الفعل الإنعكاسي</vt:lpstr>
      <vt:lpstr>السلوك الإجرائي:</vt:lpstr>
      <vt:lpstr>البيئة</vt:lpstr>
      <vt:lpstr>بعض أنواع المثيرات</vt:lpstr>
      <vt:lpstr>المحاضرة الخامسة</vt:lpstr>
      <vt:lpstr>الأسس النظرية التي يستند عليها تعديل السلوك</vt:lpstr>
      <vt:lpstr>نموذج الإشراط الكلاسيكي:</vt:lpstr>
      <vt:lpstr>نموذج الإشراط الإجرائي</vt:lpstr>
      <vt:lpstr>نموذج التعلم الاجتماعي</vt:lpstr>
      <vt:lpstr>نموذج التعلم المعرفي:</vt:lpstr>
      <vt:lpstr>المبادئ الأساسية في تعديل السلوك</vt:lpstr>
      <vt:lpstr>مبدأ التعزيز</vt:lpstr>
      <vt:lpstr>مبدأ العقاب</vt:lpstr>
      <vt:lpstr>مبدأ المحو (الإطفاء)</vt:lpstr>
      <vt:lpstr>مبدأ ضبط المثير</vt:lpstr>
      <vt:lpstr>مبدأ التمييز</vt:lpstr>
      <vt:lpstr>مبدأ التعميم</vt:lpstr>
      <vt:lpstr>الخصائص العامة لمنحى تعديل السلوك</vt:lpstr>
      <vt:lpstr>الخطوات العامة المتبعة في تخطيط برامج تعديل السلوك وتنفيذها</vt:lpstr>
      <vt:lpstr>المحاضرة السادسة</vt:lpstr>
      <vt:lpstr>مقدمة</vt:lpstr>
      <vt:lpstr>معايير الحكم على السلوك غير السوي (الشاذ)</vt:lpstr>
      <vt:lpstr>تحديد السلوك المستهدف</vt:lpstr>
      <vt:lpstr>أـ الاعتبارات الأولية</vt:lpstr>
      <vt:lpstr>ب ـ ترتيب المشكلات حسب الأولوية</vt:lpstr>
      <vt:lpstr>جـ ـ الاعتبارات الأخلاقية</vt:lpstr>
      <vt:lpstr>بعض الاعتبارات الأخلاقية الأخرى</vt:lpstr>
      <vt:lpstr>تعريف السلوك المستهدف</vt:lpstr>
      <vt:lpstr>تابع تعريف السلوك المستهدف</vt:lpstr>
      <vt:lpstr>أهمية تحديد الأهداف</vt:lpstr>
      <vt:lpstr>تصنيف الأهداف</vt:lpstr>
      <vt:lpstr>صياغة الأهداف السلوكية</vt:lpstr>
      <vt:lpstr>المحاضرة السابعة</vt:lpstr>
      <vt:lpstr>مقدمة</vt:lpstr>
      <vt:lpstr>الفرق بين القياس النفسي التقليدي والقياس السلوكي الحديث</vt:lpstr>
      <vt:lpstr>الاعتبارات الأساسية في القياس السلوكي</vt:lpstr>
      <vt:lpstr>طرق قياس السلوك</vt:lpstr>
      <vt:lpstr>1ـ المقابلة السلوكية</vt:lpstr>
      <vt:lpstr>2ـ قوائم تقدير السلوك</vt:lpstr>
      <vt:lpstr>3ـ قياس نتائج السلوك</vt:lpstr>
      <vt:lpstr>أـ تكرار السلوك</vt:lpstr>
      <vt:lpstr>ب ـ معدل حدوث السلوك</vt:lpstr>
      <vt:lpstr>جـ ـ نسبة حدوث السلوك</vt:lpstr>
      <vt:lpstr>الملاحظة المباشرة</vt:lpstr>
      <vt:lpstr>أـ تسجيل تكرار السلوك</vt:lpstr>
      <vt:lpstr>ب ـ تسجيل مدة حدوث السلوك</vt:lpstr>
      <vt:lpstr>جـ ـ تسجيل الفواصل الزمنية</vt:lpstr>
      <vt:lpstr>نسبة الاتفاق بين الملاحظين</vt:lpstr>
      <vt:lpstr>تابع نسبة الاتفاق بين الملاحظين</vt:lpstr>
      <vt:lpstr>مصادر الخطأ في الملاحظة المباشرة</vt:lpstr>
      <vt:lpstr>تابع مصادر الخطأ في الملاحظة المباشرة</vt:lpstr>
      <vt:lpstr>المحاضرة الثامنة</vt:lpstr>
      <vt:lpstr>تعريف التعزيز</vt:lpstr>
      <vt:lpstr>تصنيف المعززات</vt:lpstr>
      <vt:lpstr>المعززات الأولية والمعززات الثانوية</vt:lpstr>
      <vt:lpstr>المعززات الطبيعية والمعززات الاصطناعية</vt:lpstr>
      <vt:lpstr>التعزيز الإيجابي والتعزيز السلبي</vt:lpstr>
      <vt:lpstr>المعززات المعممة</vt:lpstr>
      <vt:lpstr>المعززات الغذائية</vt:lpstr>
      <vt:lpstr>المعززات المادية</vt:lpstr>
      <vt:lpstr>المعززات الرمزية</vt:lpstr>
      <vt:lpstr>المعززات النشاطية</vt:lpstr>
      <vt:lpstr>المعززات الاجتماعية</vt:lpstr>
      <vt:lpstr>اختيار المعززات المناسبة</vt:lpstr>
      <vt:lpstr>العوامل التي تؤثر في فعالية التعزيز</vt:lpstr>
      <vt:lpstr>جداول التعزيز</vt:lpstr>
      <vt:lpstr>أـ جداول التعزيز المتواصلة</vt:lpstr>
      <vt:lpstr>تابع أـ جداول التعزيز المتواصلة</vt:lpstr>
      <vt:lpstr>ب ـ جداول التعزيز المتقطعة</vt:lpstr>
      <vt:lpstr>تابع ب ـ جداول التعزيز المتقطعة</vt:lpstr>
      <vt:lpstr>1ـ النسبة الثابتة</vt:lpstr>
      <vt:lpstr>2ـ النسبة المتغيرة</vt:lpstr>
      <vt:lpstr>3ـ الفترة الزمنية الثابتة</vt:lpstr>
      <vt:lpstr>4ـ الفترة الزمنية المتغيرة</vt:lpstr>
      <vt:lpstr>المحاضرة التاسعة</vt:lpstr>
      <vt:lpstr>مقدمة</vt:lpstr>
      <vt:lpstr>ضبط المثير</vt:lpstr>
      <vt:lpstr>تابع ضبط المثير</vt:lpstr>
      <vt:lpstr>تابع ضبط المثير</vt:lpstr>
      <vt:lpstr>زيادة فعالية ضبط المثير</vt:lpstr>
      <vt:lpstr>التلقين والإخفاء</vt:lpstr>
      <vt:lpstr>الإخفاء</vt:lpstr>
      <vt:lpstr>كيفية استخدام الإخفاء</vt:lpstr>
      <vt:lpstr>المحاضرة العاشرة</vt:lpstr>
      <vt:lpstr>تشكيل السلوك</vt:lpstr>
      <vt:lpstr>خطوات التشكيل</vt:lpstr>
      <vt:lpstr>التسلسل</vt:lpstr>
      <vt:lpstr>تابع التسلسل</vt:lpstr>
      <vt:lpstr>النمذجة</vt:lpstr>
      <vt:lpstr>أنواع النمذجة:</vt:lpstr>
      <vt:lpstr>العوامل التي تزيد من فعالية النمذجة:</vt:lpstr>
      <vt:lpstr>المحاضرة الحادية عشر</vt:lpstr>
      <vt:lpstr>أولاً العقاب</vt:lpstr>
      <vt:lpstr>تابع العقاب</vt:lpstr>
      <vt:lpstr>أنواع المثيرات العقابية</vt:lpstr>
      <vt:lpstr>كيفية استخدام العقاب</vt:lpstr>
      <vt:lpstr>تابع كيفية استخدام العقاب</vt:lpstr>
      <vt:lpstr>تابع كيفية استخدام العقاب</vt:lpstr>
      <vt:lpstr>سيئات العقاب</vt:lpstr>
      <vt:lpstr>تابع سيئات العقاب</vt:lpstr>
      <vt:lpstr>تابع سيئات العقاب</vt:lpstr>
      <vt:lpstr>حسنات العقاب: </vt:lpstr>
      <vt:lpstr>المحاضرة الثانية عشرة</vt:lpstr>
      <vt:lpstr>الإطفاء</vt:lpstr>
      <vt:lpstr>كيفية استخدام الإطفاء</vt:lpstr>
      <vt:lpstr>تابع كيفية استخدام الإطفاء</vt:lpstr>
      <vt:lpstr>إجراءات التقليل المستندة إلى التعزيز</vt:lpstr>
      <vt:lpstr>1ـ التعزيز التفاضلي للسلوكيات الأخرى</vt:lpstr>
      <vt:lpstr>تابع1ـ التعزيز التفاضلي للسلوكيات الأخرى</vt:lpstr>
      <vt:lpstr>تابع1ـ التعزيز التفاضلي للسلوكيات الأخرى</vt:lpstr>
      <vt:lpstr>2ـ التعزيز التفاضلي للسلوك النقيض</vt:lpstr>
      <vt:lpstr>تابع2ـ التعزيز التفاضلي للسلوك النقيض</vt:lpstr>
      <vt:lpstr>3ـ التعزيز التفاضلي للنقصان التدريجي</vt:lpstr>
      <vt:lpstr>تابع 3ـ التعزيز التفاضلي للنقصان التدريجي</vt:lpstr>
      <vt:lpstr>ملحوظة</vt:lpstr>
      <vt:lpstr>المحاضرة الثالثة عشر</vt:lpstr>
      <vt:lpstr>تكلفة الاستجابة</vt:lpstr>
      <vt:lpstr>تعريف تكلفة الاستجابة</vt:lpstr>
      <vt:lpstr>طرق استخدام تكلفة الاستجابة</vt:lpstr>
      <vt:lpstr>النقاط التي يجب مراعاتها عند استخدام تكلفة الاستجابة</vt:lpstr>
      <vt:lpstr>تابع النقاط التي يجب مراعاتها عند استخدام تكلفة الاستجابة</vt:lpstr>
      <vt:lpstr>التصحيح الزائد</vt:lpstr>
      <vt:lpstr>تابع التصحيح الزائد</vt:lpstr>
      <vt:lpstr>تغيير المثير</vt:lpstr>
      <vt:lpstr>التوبيخ</vt:lpstr>
      <vt:lpstr>العقاب الجسدي</vt:lpstr>
      <vt:lpstr>المحاضرة الرابعة عشرة</vt:lpstr>
      <vt:lpstr>تعريف التعاقد السلوكي</vt:lpstr>
      <vt:lpstr>الافتراضات الأساسية التي قوم عليها التعاقد السلوكي</vt:lpstr>
      <vt:lpstr>تابع الافتراضات الأساسية التي قوم عليها التعاقد السلوكي</vt:lpstr>
      <vt:lpstr>محتويات العقد السلوكي</vt:lpstr>
      <vt:lpstr>تابع محتويات العقد السلوكي</vt:lpstr>
      <vt:lpstr>القواعد العامة التي يجب مراعاتها عند كتابة العقود السلوكية</vt:lpstr>
      <vt:lpstr>القاعدة الأولى:</vt:lpstr>
      <vt:lpstr>القاعدة الثانية:</vt:lpstr>
      <vt:lpstr>القاعدة الثالثة:</vt:lpstr>
      <vt:lpstr>القاعدة الرابعة:</vt:lpstr>
      <vt:lpstr>القاعدة الخامسة</vt:lpstr>
      <vt:lpstr>القاعدة السادسة</vt:lpstr>
      <vt:lpstr>القاعدة السابعة:</vt:lpstr>
      <vt:lpstr>القاعدة الثامنة:</vt:lpstr>
      <vt:lpstr>القاعدة التاسعة:</vt:lpstr>
      <vt:lpstr>القاعدة العاشرة:</vt:lpstr>
      <vt:lpstr>الخطوات العامة المتبعة في تخطيط برامج تعديل السلوك وتنفيذها</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109</cp:revision>
  <dcterms:created xsi:type="dcterms:W3CDTF">2009-10-14T19:14:34Z</dcterms:created>
  <dcterms:modified xsi:type="dcterms:W3CDTF">2015-04-14T20:38:58Z</dcterms:modified>
</cp:coreProperties>
</file>