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legacyDocTextInfo.bin" ContentType="application/vnd.ms-office.legacyDocTextInfo"/>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ms-office.legacyDiagramText"/>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Default Extension="wav" ContentType="audio/wav"/>
  <Override PartName="/ppt/slides/slide179.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7"/>
  </p:notesMasterIdLst>
  <p:sldIdLst>
    <p:sldId id="256" r:id="rId2"/>
    <p:sldId id="257" r:id="rId3"/>
    <p:sldId id="267" r:id="rId4"/>
    <p:sldId id="259" r:id="rId5"/>
    <p:sldId id="287" r:id="rId6"/>
    <p:sldId id="288" r:id="rId7"/>
    <p:sldId id="289" r:id="rId8"/>
    <p:sldId id="290" r:id="rId9"/>
    <p:sldId id="291" r:id="rId10"/>
    <p:sldId id="292" r:id="rId11"/>
    <p:sldId id="296" r:id="rId12"/>
    <p:sldId id="294"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3" r:id="rId27"/>
    <p:sldId id="314" r:id="rId28"/>
    <p:sldId id="315" r:id="rId29"/>
    <p:sldId id="316" r:id="rId30"/>
    <p:sldId id="317" r:id="rId31"/>
    <p:sldId id="318" r:id="rId32"/>
    <p:sldId id="319" r:id="rId33"/>
    <p:sldId id="320" r:id="rId34"/>
    <p:sldId id="321" r:id="rId35"/>
    <p:sldId id="322" r:id="rId36"/>
    <p:sldId id="323" r:id="rId37"/>
    <p:sldId id="324" r:id="rId38"/>
    <p:sldId id="325" r:id="rId39"/>
    <p:sldId id="326" r:id="rId40"/>
    <p:sldId id="327" r:id="rId41"/>
    <p:sldId id="330" r:id="rId42"/>
    <p:sldId id="331" r:id="rId43"/>
    <p:sldId id="332" r:id="rId44"/>
    <p:sldId id="333" r:id="rId45"/>
    <p:sldId id="334" r:id="rId46"/>
    <p:sldId id="335" r:id="rId47"/>
    <p:sldId id="336" r:id="rId48"/>
    <p:sldId id="337" r:id="rId49"/>
    <p:sldId id="338" r:id="rId50"/>
    <p:sldId id="339" r:id="rId51"/>
    <p:sldId id="342" r:id="rId52"/>
    <p:sldId id="343" r:id="rId53"/>
    <p:sldId id="344" r:id="rId54"/>
    <p:sldId id="345" r:id="rId55"/>
    <p:sldId id="346" r:id="rId56"/>
    <p:sldId id="347" r:id="rId57"/>
    <p:sldId id="348" r:id="rId58"/>
    <p:sldId id="349" r:id="rId59"/>
    <p:sldId id="350" r:id="rId60"/>
    <p:sldId id="351" r:id="rId61"/>
    <p:sldId id="352" r:id="rId62"/>
    <p:sldId id="353" r:id="rId63"/>
    <p:sldId id="356" r:id="rId64"/>
    <p:sldId id="357" r:id="rId65"/>
    <p:sldId id="358" r:id="rId66"/>
    <p:sldId id="359" r:id="rId67"/>
    <p:sldId id="360" r:id="rId68"/>
    <p:sldId id="361" r:id="rId69"/>
    <p:sldId id="362" r:id="rId70"/>
    <p:sldId id="363" r:id="rId71"/>
    <p:sldId id="364" r:id="rId72"/>
    <p:sldId id="365" r:id="rId73"/>
    <p:sldId id="366" r:id="rId74"/>
    <p:sldId id="367" r:id="rId75"/>
    <p:sldId id="368" r:id="rId76"/>
    <p:sldId id="369" r:id="rId77"/>
    <p:sldId id="370" r:id="rId78"/>
    <p:sldId id="371" r:id="rId79"/>
    <p:sldId id="372" r:id="rId80"/>
    <p:sldId id="373" r:id="rId81"/>
    <p:sldId id="374" r:id="rId82"/>
    <p:sldId id="375" r:id="rId83"/>
    <p:sldId id="378" r:id="rId84"/>
    <p:sldId id="379" r:id="rId85"/>
    <p:sldId id="380" r:id="rId86"/>
    <p:sldId id="381" r:id="rId87"/>
    <p:sldId id="382" r:id="rId88"/>
    <p:sldId id="383" r:id="rId89"/>
    <p:sldId id="384" r:id="rId90"/>
    <p:sldId id="385" r:id="rId91"/>
    <p:sldId id="386" r:id="rId92"/>
    <p:sldId id="387" r:id="rId93"/>
    <p:sldId id="388" r:id="rId94"/>
    <p:sldId id="389" r:id="rId95"/>
    <p:sldId id="390" r:id="rId96"/>
    <p:sldId id="391" r:id="rId97"/>
    <p:sldId id="392" r:id="rId98"/>
    <p:sldId id="395" r:id="rId99"/>
    <p:sldId id="396" r:id="rId100"/>
    <p:sldId id="397" r:id="rId101"/>
    <p:sldId id="398" r:id="rId102"/>
    <p:sldId id="399" r:id="rId103"/>
    <p:sldId id="400" r:id="rId104"/>
    <p:sldId id="401" r:id="rId105"/>
    <p:sldId id="404" r:id="rId106"/>
    <p:sldId id="405" r:id="rId107"/>
    <p:sldId id="406" r:id="rId108"/>
    <p:sldId id="407" r:id="rId109"/>
    <p:sldId id="408" r:id="rId110"/>
    <p:sldId id="409" r:id="rId111"/>
    <p:sldId id="410" r:id="rId112"/>
    <p:sldId id="411" r:id="rId113"/>
    <p:sldId id="412" r:id="rId114"/>
    <p:sldId id="413" r:id="rId115"/>
    <p:sldId id="414" r:id="rId116"/>
    <p:sldId id="415" r:id="rId117"/>
    <p:sldId id="416" r:id="rId118"/>
    <p:sldId id="417" r:id="rId119"/>
    <p:sldId id="418" r:id="rId120"/>
    <p:sldId id="419" r:id="rId121"/>
    <p:sldId id="420" r:id="rId122"/>
    <p:sldId id="423" r:id="rId123"/>
    <p:sldId id="424" r:id="rId124"/>
    <p:sldId id="425" r:id="rId125"/>
    <p:sldId id="426" r:id="rId126"/>
    <p:sldId id="427" r:id="rId127"/>
    <p:sldId id="428" r:id="rId128"/>
    <p:sldId id="429" r:id="rId129"/>
    <p:sldId id="430" r:id="rId130"/>
    <p:sldId id="431" r:id="rId131"/>
    <p:sldId id="432" r:id="rId132"/>
    <p:sldId id="433" r:id="rId133"/>
    <p:sldId id="434" r:id="rId134"/>
    <p:sldId id="435" r:id="rId135"/>
    <p:sldId id="436" r:id="rId136"/>
    <p:sldId id="437" r:id="rId137"/>
    <p:sldId id="438" r:id="rId138"/>
    <p:sldId id="439" r:id="rId139"/>
    <p:sldId id="440" r:id="rId140"/>
    <p:sldId id="441" r:id="rId141"/>
    <p:sldId id="442" r:id="rId142"/>
    <p:sldId id="443" r:id="rId143"/>
    <p:sldId id="444" r:id="rId144"/>
    <p:sldId id="445" r:id="rId145"/>
    <p:sldId id="446" r:id="rId146"/>
    <p:sldId id="447" r:id="rId147"/>
    <p:sldId id="448" r:id="rId148"/>
    <p:sldId id="449" r:id="rId149"/>
    <p:sldId id="450" r:id="rId150"/>
    <p:sldId id="451" r:id="rId151"/>
    <p:sldId id="454" r:id="rId152"/>
    <p:sldId id="455" r:id="rId153"/>
    <p:sldId id="456" r:id="rId154"/>
    <p:sldId id="457" r:id="rId155"/>
    <p:sldId id="458" r:id="rId156"/>
    <p:sldId id="459" r:id="rId157"/>
    <p:sldId id="460" r:id="rId158"/>
    <p:sldId id="461" r:id="rId159"/>
    <p:sldId id="462" r:id="rId160"/>
    <p:sldId id="463" r:id="rId161"/>
    <p:sldId id="464" r:id="rId162"/>
    <p:sldId id="465" r:id="rId163"/>
    <p:sldId id="466" r:id="rId164"/>
    <p:sldId id="467" r:id="rId165"/>
    <p:sldId id="468" r:id="rId166"/>
    <p:sldId id="469" r:id="rId167"/>
    <p:sldId id="470" r:id="rId168"/>
    <p:sldId id="471" r:id="rId169"/>
    <p:sldId id="472" r:id="rId170"/>
    <p:sldId id="473" r:id="rId171"/>
    <p:sldId id="474" r:id="rId172"/>
    <p:sldId id="475" r:id="rId173"/>
    <p:sldId id="476" r:id="rId174"/>
    <p:sldId id="477" r:id="rId175"/>
    <p:sldId id="480" r:id="rId176"/>
    <p:sldId id="481" r:id="rId177"/>
    <p:sldId id="482" r:id="rId178"/>
    <p:sldId id="483" r:id="rId179"/>
    <p:sldId id="484" r:id="rId180"/>
    <p:sldId id="485" r:id="rId181"/>
    <p:sldId id="486" r:id="rId182"/>
    <p:sldId id="487" r:id="rId183"/>
    <p:sldId id="488" r:id="rId184"/>
    <p:sldId id="489" r:id="rId185"/>
    <p:sldId id="490" r:id="rId186"/>
    <p:sldId id="491" r:id="rId187"/>
    <p:sldId id="492" r:id="rId188"/>
    <p:sldId id="493" r:id="rId189"/>
    <p:sldId id="494" r:id="rId190"/>
    <p:sldId id="495" r:id="rId191"/>
    <p:sldId id="496" r:id="rId192"/>
    <p:sldId id="497" r:id="rId193"/>
    <p:sldId id="498" r:id="rId194"/>
    <p:sldId id="499" r:id="rId195"/>
    <p:sldId id="500" r:id="rId196"/>
    <p:sldId id="501" r:id="rId197"/>
    <p:sldId id="502" r:id="rId198"/>
    <p:sldId id="503" r:id="rId199"/>
    <p:sldId id="504" r:id="rId200"/>
    <p:sldId id="505" r:id="rId201"/>
    <p:sldId id="506" r:id="rId202"/>
    <p:sldId id="507" r:id="rId203"/>
    <p:sldId id="508" r:id="rId204"/>
    <p:sldId id="509" r:id="rId205"/>
    <p:sldId id="510" r:id="rId206"/>
    <p:sldId id="511" r:id="rId207"/>
    <p:sldId id="512" r:id="rId208"/>
    <p:sldId id="513" r:id="rId209"/>
    <p:sldId id="514" r:id="rId210"/>
    <p:sldId id="515" r:id="rId211"/>
    <p:sldId id="516" r:id="rId212"/>
    <p:sldId id="517" r:id="rId213"/>
    <p:sldId id="518" r:id="rId214"/>
    <p:sldId id="519" r:id="rId215"/>
    <p:sldId id="520" r:id="rId216"/>
    <p:sldId id="521" r:id="rId217"/>
    <p:sldId id="522" r:id="rId218"/>
    <p:sldId id="523" r:id="rId219"/>
    <p:sldId id="524" r:id="rId220"/>
    <p:sldId id="525" r:id="rId221"/>
    <p:sldId id="526" r:id="rId222"/>
    <p:sldId id="527" r:id="rId223"/>
    <p:sldId id="528" r:id="rId224"/>
    <p:sldId id="529" r:id="rId225"/>
    <p:sldId id="530" r:id="rId226"/>
    <p:sldId id="531" r:id="rId227"/>
    <p:sldId id="532" r:id="rId228"/>
    <p:sldId id="533" r:id="rId229"/>
    <p:sldId id="534" r:id="rId230"/>
    <p:sldId id="535" r:id="rId231"/>
    <p:sldId id="536" r:id="rId232"/>
    <p:sldId id="537" r:id="rId233"/>
    <p:sldId id="538" r:id="rId234"/>
    <p:sldId id="539" r:id="rId235"/>
    <p:sldId id="540" r:id="rId236"/>
    <p:sldId id="541" r:id="rId237"/>
    <p:sldId id="542" r:id="rId238"/>
    <p:sldId id="543" r:id="rId239"/>
    <p:sldId id="544" r:id="rId240"/>
    <p:sldId id="545" r:id="rId241"/>
    <p:sldId id="546" r:id="rId242"/>
    <p:sldId id="547" r:id="rId243"/>
    <p:sldId id="548" r:id="rId244"/>
    <p:sldId id="549" r:id="rId245"/>
    <p:sldId id="550" r:id="rId246"/>
    <p:sldId id="551" r:id="rId247"/>
    <p:sldId id="552" r:id="rId248"/>
    <p:sldId id="553" r:id="rId249"/>
    <p:sldId id="554" r:id="rId250"/>
    <p:sldId id="555" r:id="rId251"/>
    <p:sldId id="556" r:id="rId252"/>
    <p:sldId id="557" r:id="rId253"/>
    <p:sldId id="558" r:id="rId254"/>
    <p:sldId id="559" r:id="rId255"/>
    <p:sldId id="560" r:id="rId256"/>
    <p:sldId id="561" r:id="rId257"/>
    <p:sldId id="562" r:id="rId258"/>
    <p:sldId id="563" r:id="rId259"/>
    <p:sldId id="564" r:id="rId260"/>
    <p:sldId id="565" r:id="rId261"/>
    <p:sldId id="566" r:id="rId262"/>
    <p:sldId id="567" r:id="rId263"/>
    <p:sldId id="568" r:id="rId264"/>
    <p:sldId id="569" r:id="rId265"/>
    <p:sldId id="570" r:id="rId266"/>
    <p:sldId id="571" r:id="rId267"/>
    <p:sldId id="572" r:id="rId268"/>
    <p:sldId id="573" r:id="rId269"/>
    <p:sldId id="574" r:id="rId270"/>
    <p:sldId id="575" r:id="rId271"/>
    <p:sldId id="576" r:id="rId272"/>
    <p:sldId id="577" r:id="rId273"/>
    <p:sldId id="578" r:id="rId274"/>
    <p:sldId id="579" r:id="rId275"/>
    <p:sldId id="580" r:id="rId27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564" y="12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theme" Target="theme/theme1.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281"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microsoft.com/office/2006/relationships/legacyDocTextInfo" Target="legacyDocTextInfo.bin"/><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2891167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p:spPr>
      </p:sp>
      <p:sp>
        <p:nvSpPr>
          <p:cNvPr id="3174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noFill/>
          <a:ln>
            <a:solidFill>
              <a:srgbClr val="000000"/>
            </a:solidFill>
            <a:miter lim="800000"/>
            <a:headEnd/>
            <a:tailEnd/>
          </a:ln>
        </p:spPr>
      </p:sp>
      <p:sp>
        <p:nvSpPr>
          <p:cNvPr id="327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p:spPr>
      </p:sp>
      <p:sp>
        <p:nvSpPr>
          <p:cNvPr id="337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bwMode="auto">
          <a:noFill/>
          <a:ln>
            <a:solidFill>
              <a:srgbClr val="000000"/>
            </a:solidFill>
            <a:miter lim="800000"/>
            <a:headEnd/>
            <a:tailEnd/>
          </a:ln>
        </p:spPr>
      </p:sp>
      <p:sp>
        <p:nvSpPr>
          <p:cNvPr id="471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p:spPr>
      </p:sp>
      <p:sp>
        <p:nvSpPr>
          <p:cNvPr id="532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noFill/>
          <a:ln>
            <a:solidFill>
              <a:srgbClr val="000000"/>
            </a:solidFill>
            <a:miter lim="800000"/>
            <a:headEnd/>
            <a:tailEnd/>
          </a:ln>
        </p:spPr>
      </p:sp>
      <p:sp>
        <p:nvSpPr>
          <p:cNvPr id="3481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p:spPr>
      </p:sp>
      <p:sp>
        <p:nvSpPr>
          <p:cNvPr id="583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bwMode="auto">
          <a:noFill/>
          <a:ln>
            <a:solidFill>
              <a:srgbClr val="000000"/>
            </a:solidFill>
            <a:miter lim="800000"/>
            <a:headEnd/>
            <a:tailEnd/>
          </a:ln>
        </p:spPr>
      </p:sp>
      <p:sp>
        <p:nvSpPr>
          <p:cNvPr id="593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bwMode="auto">
          <a:noFill/>
          <a:ln>
            <a:solidFill>
              <a:srgbClr val="000000"/>
            </a:solidFill>
            <a:miter lim="800000"/>
            <a:headEnd/>
            <a:tailEnd/>
          </a:ln>
        </p:spPr>
      </p:sp>
      <p:sp>
        <p:nvSpPr>
          <p:cNvPr id="6144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p:spPr>
      </p:sp>
      <p:sp>
        <p:nvSpPr>
          <p:cNvPr id="3584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TextEdit="1"/>
          </p:cNvSpPr>
          <p:nvPr>
            <p:ph type="sldImg"/>
          </p:nvPr>
        </p:nvSpPr>
        <p:spPr bwMode="auto">
          <a:noFill/>
          <a:ln>
            <a:solidFill>
              <a:srgbClr val="000000"/>
            </a:solidFill>
            <a:miter lim="800000"/>
            <a:headEnd/>
            <a:tailEnd/>
          </a:ln>
        </p:spPr>
      </p:sp>
      <p:sp>
        <p:nvSpPr>
          <p:cNvPr id="3686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noFill/>
          <a:ln>
            <a:solidFill>
              <a:srgbClr val="000000"/>
            </a:solidFill>
            <a:miter lim="800000"/>
            <a:headEnd/>
            <a:tailEnd/>
          </a:ln>
        </p:spPr>
      </p:sp>
      <p:sp>
        <p:nvSpPr>
          <p:cNvPr id="2457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TextEdit="1"/>
          </p:cNvSpPr>
          <p:nvPr>
            <p:ph type="sldImg"/>
          </p:nvPr>
        </p:nvSpPr>
        <p:spPr bwMode="auto">
          <a:noFill/>
          <a:ln>
            <a:solidFill>
              <a:srgbClr val="000000"/>
            </a:solidFill>
            <a:miter lim="800000"/>
            <a:headEnd/>
            <a:tailEnd/>
          </a:ln>
        </p:spPr>
      </p:sp>
      <p:sp>
        <p:nvSpPr>
          <p:cNvPr id="2867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headEnd/>
            <a:tailEnd/>
          </a:ln>
        </p:spPr>
      </p:sp>
      <p:sp>
        <p:nvSpPr>
          <p:cNvPr id="3072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TextEdit="1"/>
          </p:cNvSpPr>
          <p:nvPr>
            <p:ph type="sldImg"/>
          </p:nvPr>
        </p:nvSpPr>
        <p:spPr bwMode="auto">
          <a:noFill/>
          <a:ln>
            <a:solidFill>
              <a:srgbClr val="000000"/>
            </a:solidFill>
            <a:miter lim="800000"/>
            <a:headEnd/>
            <a:tailEnd/>
          </a:ln>
        </p:spPr>
      </p:sp>
      <p:sp>
        <p:nvSpPr>
          <p:cNvPr id="3277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TextEdit="1"/>
          </p:cNvSpPr>
          <p:nvPr>
            <p:ph type="sldImg"/>
          </p:nvPr>
        </p:nvSpPr>
        <p:spPr bwMode="auto">
          <a:noFill/>
          <a:ln>
            <a:solidFill>
              <a:srgbClr val="000000"/>
            </a:solidFill>
            <a:miter lim="800000"/>
            <a:headEnd/>
            <a:tailEnd/>
          </a:ln>
        </p:spPr>
      </p:sp>
      <p:sp>
        <p:nvSpPr>
          <p:cNvPr id="3481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noFill/>
          <a:ln>
            <a:solidFill>
              <a:srgbClr val="000000"/>
            </a:solidFill>
            <a:miter lim="800000"/>
            <a:headEnd/>
            <a:tailEnd/>
          </a:ln>
        </p:spPr>
      </p:sp>
      <p:sp>
        <p:nvSpPr>
          <p:cNvPr id="3686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p:spPr>
      </p:sp>
      <p:sp>
        <p:nvSpPr>
          <p:cNvPr id="532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TextEdit="1"/>
          </p:cNvSpPr>
          <p:nvPr>
            <p:ph type="sldImg"/>
          </p:nvPr>
        </p:nvSpPr>
        <p:spPr bwMode="auto">
          <a:noFill/>
          <a:ln>
            <a:solidFill>
              <a:srgbClr val="000000"/>
            </a:solidFill>
            <a:miter lim="800000"/>
            <a:headEnd/>
            <a:tailEnd/>
          </a:ln>
        </p:spPr>
      </p:sp>
      <p:sp>
        <p:nvSpPr>
          <p:cNvPr id="55299"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p:spPr>
      </p:sp>
      <p:sp>
        <p:nvSpPr>
          <p:cNvPr id="57347"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797843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4015336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0634446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p:spPr>
      </p:sp>
      <p:sp>
        <p:nvSpPr>
          <p:cNvPr id="430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1512772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7260035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914719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436409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9820244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0E1C851-4B3C-4909-9B88-F5A65155E2AB}" type="slidenum">
              <a:rPr lang="ar-SA" smtClean="0"/>
              <a:pPr>
                <a:defRPr/>
              </a:pPr>
              <a:t>59</a:t>
            </a:fld>
            <a:endParaRPr lang="en-US"/>
          </a:p>
        </p:txBody>
      </p:sp>
    </p:spTree>
    <p:extLst>
      <p:ext uri="{BB962C8B-B14F-4D97-AF65-F5344CB8AC3E}">
        <p14:creationId xmlns="" xmlns:p14="http://schemas.microsoft.com/office/powerpoint/2010/main" val="30133770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0E1C851-4B3C-4909-9B88-F5A65155E2AB}" type="slidenum">
              <a:rPr lang="ar-SA" smtClean="0"/>
              <a:pPr>
                <a:defRPr/>
              </a:pPr>
              <a:t>60</a:t>
            </a:fld>
            <a:endParaRPr lang="en-US"/>
          </a:p>
        </p:txBody>
      </p:sp>
    </p:spTree>
    <p:extLst>
      <p:ext uri="{BB962C8B-B14F-4D97-AF65-F5344CB8AC3E}">
        <p14:creationId xmlns="" xmlns:p14="http://schemas.microsoft.com/office/powerpoint/2010/main" val="32522092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7331672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5608550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2701647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26248421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6129314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p:spPr>
      </p:sp>
      <p:sp>
        <p:nvSpPr>
          <p:cNvPr id="430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22182058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0E1C851-4B3C-4909-9B88-F5A65155E2AB}" type="slidenum">
              <a:rPr lang="ar-SA" smtClean="0"/>
              <a:pPr>
                <a:defRPr/>
              </a:pPr>
              <a:t>67</a:t>
            </a:fld>
            <a:endParaRPr lang="en-US"/>
          </a:p>
        </p:txBody>
      </p:sp>
    </p:spTree>
    <p:extLst>
      <p:ext uri="{BB962C8B-B14F-4D97-AF65-F5344CB8AC3E}">
        <p14:creationId xmlns="" xmlns:p14="http://schemas.microsoft.com/office/powerpoint/2010/main" val="18225590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0E1C851-4B3C-4909-9B88-F5A65155E2AB}" type="slidenum">
              <a:rPr lang="ar-SA" smtClean="0"/>
              <a:pPr>
                <a:defRPr/>
              </a:pPr>
              <a:t>68</a:t>
            </a:fld>
            <a:endParaRPr lang="en-US"/>
          </a:p>
        </p:txBody>
      </p:sp>
    </p:spTree>
    <p:extLst>
      <p:ext uri="{BB962C8B-B14F-4D97-AF65-F5344CB8AC3E}">
        <p14:creationId xmlns="" xmlns:p14="http://schemas.microsoft.com/office/powerpoint/2010/main" val="2003374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8019671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1193835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8395394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24411143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6933330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23702314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5603" name="Slide Number Placeholder 3"/>
          <p:cNvSpPr>
            <a:spLocks noGrp="1"/>
          </p:cNvSpPr>
          <p:nvPr>
            <p:ph type="sldNum" sz="quarter" idx="5"/>
          </p:nvPr>
        </p:nvSpPr>
        <p:spPr bwMode="auto">
          <a:noFill/>
          <a:ln>
            <a:miter lim="800000"/>
            <a:headEnd/>
            <a:tailEnd/>
          </a:ln>
        </p:spPr>
        <p:txBody>
          <a:bodyPr/>
          <a:lstStyle/>
          <a:p>
            <a:fld id="{7B3D6F27-E7A8-4991-9C9D-DC71F0BAC237}" type="slidenum">
              <a:rPr lang="ar-SA" smtClean="0"/>
              <a:pPr/>
              <a:t>87</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7651" name="Slide Number Placeholder 3"/>
          <p:cNvSpPr>
            <a:spLocks noGrp="1"/>
          </p:cNvSpPr>
          <p:nvPr>
            <p:ph type="sldNum" sz="quarter" idx="5"/>
          </p:nvPr>
        </p:nvSpPr>
        <p:spPr bwMode="auto">
          <a:noFill/>
          <a:ln>
            <a:miter lim="800000"/>
            <a:headEnd/>
            <a:tailEnd/>
          </a:ln>
        </p:spPr>
        <p:txBody>
          <a:bodyPr/>
          <a:lstStyle/>
          <a:p>
            <a:fld id="{F5E7B550-0F8D-4324-92B6-0CDB830B49C6}" type="slidenum">
              <a:rPr lang="ar-SA" smtClean="0"/>
              <a:pPr/>
              <a:t>88</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1987" name="Slide Number Placeholder 3"/>
          <p:cNvSpPr>
            <a:spLocks noGrp="1"/>
          </p:cNvSpPr>
          <p:nvPr>
            <p:ph type="sldNum" sz="quarter" idx="5"/>
          </p:nvPr>
        </p:nvSpPr>
        <p:spPr bwMode="auto">
          <a:noFill/>
          <a:ln>
            <a:miter lim="800000"/>
            <a:headEnd/>
            <a:tailEnd/>
          </a:ln>
        </p:spPr>
        <p:txBody>
          <a:bodyPr/>
          <a:lstStyle/>
          <a:p>
            <a:fld id="{059987D5-3591-473E-AD5E-3517E0A147F6}" type="slidenum">
              <a:rPr lang="ar-SA" smtClean="0"/>
              <a:pPr/>
              <a:t>95</a:t>
            </a:fld>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7357510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103782280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15720765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p:spPr>
      </p:sp>
      <p:sp>
        <p:nvSpPr>
          <p:cNvPr id="583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40048119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noFill/>
          <a:ln>
            <a:solidFill>
              <a:srgbClr val="000000"/>
            </a:solidFill>
            <a:miter lim="800000"/>
            <a:headEnd/>
            <a:tailEnd/>
          </a:ln>
        </p:spPr>
      </p:sp>
      <p:sp>
        <p:nvSpPr>
          <p:cNvPr id="6041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 xmlns:p14="http://schemas.microsoft.com/office/powerpoint/2010/main" val="37287878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2E5F3487-62BE-478B-8A77-C1BE754A712E}" type="slidenum">
              <a:rPr lang="ar-SA" smtClean="0"/>
              <a:pPr/>
              <a:t>109</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F9D0376A-90AF-48E6-8398-0F0017420F3E}" type="slidenum">
              <a:rPr lang="ar-SA" smtClean="0"/>
              <a:pPr/>
              <a:t>110</a:t>
            </a:fld>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5" name="Slide Number Placeholder 3"/>
          <p:cNvSpPr>
            <a:spLocks noGrp="1"/>
          </p:cNvSpPr>
          <p:nvPr>
            <p:ph type="sldNum" sz="quarter" idx="5"/>
          </p:nvPr>
        </p:nvSpPr>
        <p:spPr bwMode="auto">
          <a:noFill/>
          <a:ln>
            <a:miter lim="800000"/>
            <a:headEnd/>
            <a:tailEnd/>
          </a:ln>
        </p:spPr>
        <p:txBody>
          <a:bodyPr/>
          <a:lstStyle/>
          <a:p>
            <a:fld id="{5819749E-909F-48E0-BF87-6C0201753A91}" type="slidenum">
              <a:rPr lang="ar-SA" smtClean="0"/>
              <a:pPr/>
              <a:t>118</a:t>
            </a:fld>
            <a:endParaRPr 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6083" name="Slide Number Placeholder 3"/>
          <p:cNvSpPr>
            <a:spLocks noGrp="1"/>
          </p:cNvSpPr>
          <p:nvPr>
            <p:ph type="sldNum" sz="quarter" idx="5"/>
          </p:nvPr>
        </p:nvSpPr>
        <p:spPr bwMode="auto">
          <a:noFill/>
          <a:ln>
            <a:miter lim="800000"/>
            <a:headEnd/>
            <a:tailEnd/>
          </a:ln>
        </p:spPr>
        <p:txBody>
          <a:bodyPr/>
          <a:lstStyle/>
          <a:p>
            <a:fld id="{4510B1F3-C9EB-4588-9CBA-319E5BD36037}" type="slidenum">
              <a:rPr lang="ar-SA" smtClean="0"/>
              <a:pPr/>
              <a:t>119</a:t>
            </a:fld>
            <a:endParaRPr 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TextEdit="1"/>
          </p:cNvSpPr>
          <p:nvPr>
            <p:ph type="sldImg"/>
          </p:nvPr>
        </p:nvSpPr>
        <p:spPr bwMode="auto">
          <a:noFill/>
          <a:ln>
            <a:solidFill>
              <a:srgbClr val="000000"/>
            </a:solidFill>
            <a:miter lim="800000"/>
            <a:headEnd/>
            <a:tailEnd/>
          </a:ln>
        </p:spPr>
      </p:sp>
      <p:sp>
        <p:nvSpPr>
          <p:cNvPr id="4813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TextEdit="1"/>
          </p:cNvSpPr>
          <p:nvPr>
            <p:ph type="sldImg"/>
          </p:nvPr>
        </p:nvSpPr>
        <p:spPr bwMode="auto">
          <a:noFill/>
          <a:ln>
            <a:solidFill>
              <a:srgbClr val="000000"/>
            </a:solidFill>
            <a:miter lim="800000"/>
            <a:headEnd/>
            <a:tailEnd/>
          </a:ln>
        </p:spPr>
      </p:sp>
      <p:sp>
        <p:nvSpPr>
          <p:cNvPr id="5017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296EADEA-6801-4344-9793-5B24368601E8}" type="slidenum">
              <a:rPr lang="ar-SA" smtClean="0"/>
              <a:pPr/>
              <a:t>126</a:t>
            </a:fld>
            <a:endParaRPr lang="en-US"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EFB39A1C-0FF7-4439-BAD3-0BA64E640C84}" type="slidenum">
              <a:rPr lang="ar-SA" smtClean="0"/>
              <a:pPr/>
              <a:t>127</a:t>
            </a:fld>
            <a:endParaRPr 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1747" name="Slide Number Placeholder 3"/>
          <p:cNvSpPr>
            <a:spLocks noGrp="1"/>
          </p:cNvSpPr>
          <p:nvPr>
            <p:ph type="sldNum" sz="quarter" idx="5"/>
          </p:nvPr>
        </p:nvSpPr>
        <p:spPr bwMode="auto">
          <a:noFill/>
          <a:ln>
            <a:miter lim="800000"/>
            <a:headEnd/>
            <a:tailEnd/>
          </a:ln>
        </p:spPr>
        <p:txBody>
          <a:bodyPr/>
          <a:lstStyle/>
          <a:p>
            <a:fld id="{FD53C085-6E83-4DBB-AFB2-64FC1D2B504D}" type="slidenum">
              <a:rPr lang="ar-SA" smtClean="0"/>
              <a:pPr/>
              <a:t>129</a:t>
            </a:fld>
            <a:endParaRPr 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bwMode="auto">
          <a:noFill/>
          <a:ln>
            <a:solidFill>
              <a:srgbClr val="000000"/>
            </a:solidFill>
            <a:miter lim="800000"/>
            <a:headEnd/>
            <a:tailEnd/>
          </a:ln>
        </p:spPr>
      </p:sp>
      <p:sp>
        <p:nvSpPr>
          <p:cNvPr id="778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bwMode="auto">
          <a:noFill/>
          <a:ln>
            <a:solidFill>
              <a:srgbClr val="000000"/>
            </a:solidFill>
            <a:miter lim="800000"/>
            <a:headEnd/>
            <a:tailEnd/>
          </a:ln>
        </p:spPr>
      </p:sp>
      <p:sp>
        <p:nvSpPr>
          <p:cNvPr id="798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5" name="Slide Number Placeholder 3"/>
          <p:cNvSpPr>
            <a:spLocks noGrp="1"/>
          </p:cNvSpPr>
          <p:nvPr>
            <p:ph type="sldNum" sz="quarter" idx="5"/>
          </p:nvPr>
        </p:nvSpPr>
        <p:spPr bwMode="auto">
          <a:noFill/>
          <a:ln>
            <a:miter lim="800000"/>
            <a:headEnd/>
            <a:tailEnd/>
          </a:ln>
        </p:spPr>
        <p:txBody>
          <a:bodyPr/>
          <a:lstStyle/>
          <a:p>
            <a:fld id="{6DA0096B-EF60-447F-B837-464933F2AEF9}" type="slidenum">
              <a:rPr lang="ar-SA" smtClean="0"/>
              <a:pPr/>
              <a:t>137</a:t>
            </a:fld>
            <a:endParaRPr lang="en-US"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6083" name="Slide Number Placeholder 3"/>
          <p:cNvSpPr>
            <a:spLocks noGrp="1"/>
          </p:cNvSpPr>
          <p:nvPr>
            <p:ph type="sldNum" sz="quarter" idx="5"/>
          </p:nvPr>
        </p:nvSpPr>
        <p:spPr bwMode="auto">
          <a:noFill/>
          <a:ln>
            <a:miter lim="800000"/>
            <a:headEnd/>
            <a:tailEnd/>
          </a:ln>
        </p:spPr>
        <p:txBody>
          <a:bodyPr/>
          <a:lstStyle/>
          <a:p>
            <a:fld id="{1052FEB9-0890-4375-8818-FCD579BAE0EB}" type="slidenum">
              <a:rPr lang="ar-SA" smtClean="0"/>
              <a:pPr/>
              <a:t>138</a:t>
            </a:fld>
            <a:endParaRPr lang="en-US"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915A2231-E2C4-43F2-8637-E91B06BE8A29}" type="slidenum">
              <a:rPr lang="ar-SA" smtClean="0"/>
              <a:pPr/>
              <a:t>139</a:t>
            </a:fld>
            <a:endParaRPr lang="en-US"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42A4643D-1512-466D-B875-51D92949CB49}" type="slidenum">
              <a:rPr lang="ar-SA" smtClean="0"/>
              <a:pPr/>
              <a:t>140</a:t>
            </a:fld>
            <a:endParaRPr lang="en-US"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2227" name="Slide Number Placeholder 3"/>
          <p:cNvSpPr>
            <a:spLocks noGrp="1"/>
          </p:cNvSpPr>
          <p:nvPr>
            <p:ph type="sldNum" sz="quarter" idx="5"/>
          </p:nvPr>
        </p:nvSpPr>
        <p:spPr bwMode="auto">
          <a:noFill/>
          <a:ln>
            <a:miter lim="800000"/>
            <a:headEnd/>
            <a:tailEnd/>
          </a:ln>
        </p:spPr>
        <p:txBody>
          <a:bodyPr/>
          <a:lstStyle/>
          <a:p>
            <a:fld id="{B83ABAF9-B54E-4489-B422-63910D68E840}" type="slidenum">
              <a:rPr lang="ar-SA" smtClean="0"/>
              <a:pPr/>
              <a:t>141</a:t>
            </a:fld>
            <a:endParaRPr lang="en-US"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4275" name="Slide Number Placeholder 3"/>
          <p:cNvSpPr>
            <a:spLocks noGrp="1"/>
          </p:cNvSpPr>
          <p:nvPr>
            <p:ph type="sldNum" sz="quarter" idx="5"/>
          </p:nvPr>
        </p:nvSpPr>
        <p:spPr bwMode="auto">
          <a:noFill/>
          <a:ln>
            <a:miter lim="800000"/>
            <a:headEnd/>
            <a:tailEnd/>
          </a:ln>
        </p:spPr>
        <p:txBody>
          <a:bodyPr/>
          <a:lstStyle/>
          <a:p>
            <a:fld id="{E2AFF1D4-BE35-4EC0-9F19-67DC1407C910}" type="slidenum">
              <a:rPr lang="ar-SA" smtClean="0"/>
              <a:pPr/>
              <a:t>142</a:t>
            </a:fld>
            <a:endParaRPr lang="en-US"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6323" name="Slide Number Placeholder 3"/>
          <p:cNvSpPr>
            <a:spLocks noGrp="1"/>
          </p:cNvSpPr>
          <p:nvPr>
            <p:ph type="sldNum" sz="quarter" idx="5"/>
          </p:nvPr>
        </p:nvSpPr>
        <p:spPr bwMode="auto">
          <a:noFill/>
          <a:ln>
            <a:miter lim="800000"/>
            <a:headEnd/>
            <a:tailEnd/>
          </a:ln>
        </p:spPr>
        <p:txBody>
          <a:bodyPr/>
          <a:lstStyle/>
          <a:p>
            <a:fld id="{C030F451-7E91-45CE-8A70-0298344BBF2A}" type="slidenum">
              <a:rPr lang="ar-SA" smtClean="0"/>
              <a:pPr/>
              <a:t>143</a:t>
            </a:fld>
            <a:endParaRPr lang="en-US"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8371" name="Slide Number Placeholder 3"/>
          <p:cNvSpPr>
            <a:spLocks noGrp="1"/>
          </p:cNvSpPr>
          <p:nvPr>
            <p:ph type="sldNum" sz="quarter" idx="5"/>
          </p:nvPr>
        </p:nvSpPr>
        <p:spPr bwMode="auto">
          <a:noFill/>
          <a:ln>
            <a:miter lim="800000"/>
            <a:headEnd/>
            <a:tailEnd/>
          </a:ln>
        </p:spPr>
        <p:txBody>
          <a:bodyPr/>
          <a:lstStyle/>
          <a:p>
            <a:fld id="{255615E2-AA2D-4159-8015-49F20D29FAF8}" type="slidenum">
              <a:rPr lang="ar-SA" smtClean="0"/>
              <a:pPr/>
              <a:t>144</a:t>
            </a:fld>
            <a:endParaRPr lang="en-US"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0419" name="Slide Number Placeholder 3"/>
          <p:cNvSpPr>
            <a:spLocks noGrp="1"/>
          </p:cNvSpPr>
          <p:nvPr>
            <p:ph type="sldNum" sz="quarter" idx="5"/>
          </p:nvPr>
        </p:nvSpPr>
        <p:spPr bwMode="auto">
          <a:noFill/>
          <a:ln>
            <a:miter lim="800000"/>
            <a:headEnd/>
            <a:tailEnd/>
          </a:ln>
        </p:spPr>
        <p:txBody>
          <a:bodyPr/>
          <a:lstStyle/>
          <a:p>
            <a:fld id="{997B4FFE-04FE-416B-A24B-0B481EDABD27}" type="slidenum">
              <a:rPr lang="ar-SA" smtClean="0"/>
              <a:pPr/>
              <a:t>145</a:t>
            </a:fld>
            <a:endParaRPr lang="en-US"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2467" name="Slide Number Placeholder 3"/>
          <p:cNvSpPr>
            <a:spLocks noGrp="1"/>
          </p:cNvSpPr>
          <p:nvPr>
            <p:ph type="sldNum" sz="quarter" idx="5"/>
          </p:nvPr>
        </p:nvSpPr>
        <p:spPr bwMode="auto">
          <a:noFill/>
          <a:ln>
            <a:miter lim="800000"/>
            <a:headEnd/>
            <a:tailEnd/>
          </a:ln>
        </p:spPr>
        <p:txBody>
          <a:bodyPr/>
          <a:lstStyle/>
          <a:p>
            <a:fld id="{375DAEF9-494D-47EB-A115-09E45204C197}" type="slidenum">
              <a:rPr lang="ar-SA" smtClean="0"/>
              <a:pPr/>
              <a:t>146</a:t>
            </a:fld>
            <a:endParaRPr lang="en-US"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4515" name="Slide Number Placeholder 3"/>
          <p:cNvSpPr>
            <a:spLocks noGrp="1"/>
          </p:cNvSpPr>
          <p:nvPr>
            <p:ph type="sldNum" sz="quarter" idx="5"/>
          </p:nvPr>
        </p:nvSpPr>
        <p:spPr bwMode="auto">
          <a:noFill/>
          <a:ln>
            <a:miter lim="800000"/>
            <a:headEnd/>
            <a:tailEnd/>
          </a:ln>
        </p:spPr>
        <p:txBody>
          <a:bodyPr/>
          <a:lstStyle/>
          <a:p>
            <a:fld id="{41D2174C-B204-4942-A247-19419048FC30}" type="slidenum">
              <a:rPr lang="ar-SA" smtClean="0"/>
              <a:pPr/>
              <a:t>147</a:t>
            </a:fld>
            <a:endParaRPr lang="en-US"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3" name="Slide Number Placeholder 3"/>
          <p:cNvSpPr>
            <a:spLocks noGrp="1"/>
          </p:cNvSpPr>
          <p:nvPr>
            <p:ph type="sldNum" sz="quarter" idx="5"/>
          </p:nvPr>
        </p:nvSpPr>
        <p:spPr bwMode="auto">
          <a:noFill/>
          <a:ln>
            <a:miter lim="800000"/>
            <a:headEnd/>
            <a:tailEnd/>
          </a:ln>
        </p:spPr>
        <p:txBody>
          <a:bodyPr/>
          <a:lstStyle/>
          <a:p>
            <a:fld id="{86C7B78B-DE05-4D1A-8165-882850357A04}" type="slidenum">
              <a:rPr lang="ar-SA" smtClean="0"/>
              <a:pPr/>
              <a:t>148</a:t>
            </a:fld>
            <a:endParaRPr 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8611" name="Slide Number Placeholder 3"/>
          <p:cNvSpPr>
            <a:spLocks noGrp="1"/>
          </p:cNvSpPr>
          <p:nvPr>
            <p:ph type="sldNum" sz="quarter" idx="5"/>
          </p:nvPr>
        </p:nvSpPr>
        <p:spPr bwMode="auto">
          <a:noFill/>
          <a:ln>
            <a:miter lim="800000"/>
            <a:headEnd/>
            <a:tailEnd/>
          </a:ln>
        </p:spPr>
        <p:txBody>
          <a:bodyPr/>
          <a:lstStyle/>
          <a:p>
            <a:fld id="{9C9CBBF0-9E6E-47EA-90E7-CDECC7767682}" type="slidenum">
              <a:rPr lang="ar-SA" smtClean="0"/>
              <a:pPr/>
              <a:t>149</a:t>
            </a:fld>
            <a:endParaRPr lang="en-US"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338EDFD7-A1A4-428C-9C43-4CD1234114E2}" type="slidenum">
              <a:rPr lang="ar-SA" smtClean="0"/>
              <a:pPr/>
              <a:t>150</a:t>
            </a:fld>
            <a:endParaRPr lang="en-US"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209792862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417898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03868667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17075878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0FB6F04B-D955-4B94-B1FA-8C45DF440E02}" type="slidenum">
              <a:rPr lang="ar-SA" smtClean="0"/>
              <a:pPr/>
              <a:t>155</a:t>
            </a:fld>
            <a:endParaRPr lang="en-US" smtClean="0"/>
          </a:p>
        </p:txBody>
      </p:sp>
    </p:spTree>
    <p:extLst>
      <p:ext uri="{BB962C8B-B14F-4D97-AF65-F5344CB8AC3E}">
        <p14:creationId xmlns="" xmlns:p14="http://schemas.microsoft.com/office/powerpoint/2010/main" val="388898950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B4FD3805-2DF1-4BA3-B238-AFC41E75AC7A}" type="slidenum">
              <a:rPr lang="ar-SA" smtClean="0"/>
              <a:pPr/>
              <a:t>156</a:t>
            </a:fld>
            <a:endParaRPr lang="en-US" smtClean="0"/>
          </a:p>
        </p:txBody>
      </p:sp>
    </p:spTree>
    <p:extLst>
      <p:ext uri="{BB962C8B-B14F-4D97-AF65-F5344CB8AC3E}">
        <p14:creationId xmlns="" xmlns:p14="http://schemas.microsoft.com/office/powerpoint/2010/main" val="82873556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39386727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158</a:t>
            </a:fld>
            <a:endParaRPr lang="en-US"/>
          </a:p>
        </p:txBody>
      </p:sp>
    </p:spTree>
    <p:extLst>
      <p:ext uri="{BB962C8B-B14F-4D97-AF65-F5344CB8AC3E}">
        <p14:creationId xmlns="" xmlns:p14="http://schemas.microsoft.com/office/powerpoint/2010/main" val="319725516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159</a:t>
            </a:fld>
            <a:endParaRPr lang="en-US"/>
          </a:p>
        </p:txBody>
      </p:sp>
    </p:spTree>
    <p:extLst>
      <p:ext uri="{BB962C8B-B14F-4D97-AF65-F5344CB8AC3E}">
        <p14:creationId xmlns="" xmlns:p14="http://schemas.microsoft.com/office/powerpoint/2010/main" val="609175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160</a:t>
            </a:fld>
            <a:endParaRPr lang="en-US"/>
          </a:p>
        </p:txBody>
      </p:sp>
    </p:spTree>
    <p:extLst>
      <p:ext uri="{BB962C8B-B14F-4D97-AF65-F5344CB8AC3E}">
        <p14:creationId xmlns="" xmlns:p14="http://schemas.microsoft.com/office/powerpoint/2010/main" val="8292127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95419986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834230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15483376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390173960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 xmlns:p14="http://schemas.microsoft.com/office/powerpoint/2010/main" val="17098031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1987" name="Slide Number Placeholder 3"/>
          <p:cNvSpPr>
            <a:spLocks noGrp="1"/>
          </p:cNvSpPr>
          <p:nvPr>
            <p:ph type="sldNum" sz="quarter" idx="5"/>
          </p:nvPr>
        </p:nvSpPr>
        <p:spPr bwMode="auto">
          <a:noFill/>
          <a:ln>
            <a:miter lim="800000"/>
            <a:headEnd/>
            <a:tailEnd/>
          </a:ln>
        </p:spPr>
        <p:txBody>
          <a:bodyPr/>
          <a:lstStyle/>
          <a:p>
            <a:fld id="{D9DAA799-F028-40FE-B40A-5CA31BE7F390}" type="slidenum">
              <a:rPr lang="ar-SA" smtClean="0"/>
              <a:pPr/>
              <a:t>166</a:t>
            </a:fld>
            <a:endParaRPr lang="en-US" smtClean="0"/>
          </a:p>
        </p:txBody>
      </p:sp>
    </p:spTree>
    <p:extLst>
      <p:ext uri="{BB962C8B-B14F-4D97-AF65-F5344CB8AC3E}">
        <p14:creationId xmlns="" xmlns:p14="http://schemas.microsoft.com/office/powerpoint/2010/main" val="89873800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167</a:t>
            </a:fld>
            <a:endParaRPr lang="en-US"/>
          </a:p>
        </p:txBody>
      </p:sp>
    </p:spTree>
    <p:extLst>
      <p:ext uri="{BB962C8B-B14F-4D97-AF65-F5344CB8AC3E}">
        <p14:creationId xmlns="" xmlns:p14="http://schemas.microsoft.com/office/powerpoint/2010/main" val="199154234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168</a:t>
            </a:fld>
            <a:endParaRPr lang="en-US"/>
          </a:p>
        </p:txBody>
      </p:sp>
    </p:spTree>
    <p:extLst>
      <p:ext uri="{BB962C8B-B14F-4D97-AF65-F5344CB8AC3E}">
        <p14:creationId xmlns="" xmlns:p14="http://schemas.microsoft.com/office/powerpoint/2010/main" val="103151303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169</a:t>
            </a:fld>
            <a:endParaRPr lang="en-US"/>
          </a:p>
        </p:txBody>
      </p:sp>
    </p:spTree>
    <p:extLst>
      <p:ext uri="{BB962C8B-B14F-4D97-AF65-F5344CB8AC3E}">
        <p14:creationId xmlns="" xmlns:p14="http://schemas.microsoft.com/office/powerpoint/2010/main" val="354362539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170</a:t>
            </a:fld>
            <a:endParaRPr lang="en-US"/>
          </a:p>
        </p:txBody>
      </p:sp>
    </p:spTree>
    <p:extLst>
      <p:ext uri="{BB962C8B-B14F-4D97-AF65-F5344CB8AC3E}">
        <p14:creationId xmlns="" xmlns:p14="http://schemas.microsoft.com/office/powerpoint/2010/main" val="20273886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171</a:t>
            </a:fld>
            <a:endParaRPr lang="en-US"/>
          </a:p>
        </p:txBody>
      </p:sp>
    </p:spTree>
    <p:extLst>
      <p:ext uri="{BB962C8B-B14F-4D97-AF65-F5344CB8AC3E}">
        <p14:creationId xmlns="" xmlns:p14="http://schemas.microsoft.com/office/powerpoint/2010/main" val="203896307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172</a:t>
            </a:fld>
            <a:endParaRPr lang="en-US"/>
          </a:p>
        </p:txBody>
      </p:sp>
    </p:spTree>
    <p:extLst>
      <p:ext uri="{BB962C8B-B14F-4D97-AF65-F5344CB8AC3E}">
        <p14:creationId xmlns="" xmlns:p14="http://schemas.microsoft.com/office/powerpoint/2010/main" val="41112195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173</a:t>
            </a:fld>
            <a:endParaRPr lang="en-US"/>
          </a:p>
        </p:txBody>
      </p:sp>
    </p:spTree>
    <p:extLst>
      <p:ext uri="{BB962C8B-B14F-4D97-AF65-F5344CB8AC3E}">
        <p14:creationId xmlns="" xmlns:p14="http://schemas.microsoft.com/office/powerpoint/2010/main" val="31619230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174</a:t>
            </a:fld>
            <a:endParaRPr lang="en-US"/>
          </a:p>
        </p:txBody>
      </p:sp>
    </p:spTree>
    <p:extLst>
      <p:ext uri="{BB962C8B-B14F-4D97-AF65-F5344CB8AC3E}">
        <p14:creationId xmlns="" xmlns:p14="http://schemas.microsoft.com/office/powerpoint/2010/main" val="271903554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0FB6F04B-D955-4B94-B1FA-8C45DF440E02}" type="slidenum">
              <a:rPr lang="ar-SA" smtClean="0"/>
              <a:pPr/>
              <a:t>179</a:t>
            </a:fld>
            <a:endParaRPr lang="en-US"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B4FD3805-2DF1-4BA3-B238-AFC41E75AC7A}" type="slidenum">
              <a:rPr lang="ar-SA" smtClean="0"/>
              <a:pPr/>
              <a:t>180</a:t>
            </a:fld>
            <a:endParaRPr lang="en-US" smtClean="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182</a:t>
            </a:fld>
            <a:endParaRPr 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183</a:t>
            </a:fld>
            <a:endParaRPr 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184</a:t>
            </a:fld>
            <a:endParaRPr 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185</a:t>
            </a:fld>
            <a:endParaRPr 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186</a:t>
            </a:fld>
            <a:endParaRPr 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187</a:t>
            </a:fld>
            <a:endParaRPr 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188</a:t>
            </a:fld>
            <a:endParaRPr 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189</a:t>
            </a:fld>
            <a:endParaRPr 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190</a:t>
            </a:fld>
            <a:endParaRPr 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191</a:t>
            </a:fld>
            <a:endParaRPr 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192</a:t>
            </a:fld>
            <a:endParaRPr 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193</a:t>
            </a:fld>
            <a:endParaRPr 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197</a:t>
            </a:fld>
            <a:endParaRPr 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09098535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90262535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78241464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905759642"/>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89041456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0FB6F04B-D955-4B94-B1FA-8C45DF440E02}" type="slidenum">
              <a:rPr lang="ar-SA" smtClean="0"/>
              <a:pPr/>
              <a:t>203</a:t>
            </a:fld>
            <a:endParaRPr lang="en-US" smtClean="0"/>
          </a:p>
        </p:txBody>
      </p:sp>
    </p:spTree>
    <p:extLst>
      <p:ext uri="{BB962C8B-B14F-4D97-AF65-F5344CB8AC3E}">
        <p14:creationId xmlns:p14="http://schemas.microsoft.com/office/powerpoint/2010/main" xmlns="" val="90922145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B4FD3805-2DF1-4BA3-B238-AFC41E75AC7A}" type="slidenum">
              <a:rPr lang="ar-SA" smtClean="0"/>
              <a:pPr/>
              <a:t>204</a:t>
            </a:fld>
            <a:endParaRPr lang="en-US" smtClean="0"/>
          </a:p>
        </p:txBody>
      </p:sp>
    </p:spTree>
    <p:extLst>
      <p:ext uri="{BB962C8B-B14F-4D97-AF65-F5344CB8AC3E}">
        <p14:creationId xmlns:p14="http://schemas.microsoft.com/office/powerpoint/2010/main" xmlns="" val="92022180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231433439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206</a:t>
            </a:fld>
            <a:endParaRPr lang="en-US"/>
          </a:p>
        </p:txBody>
      </p:sp>
    </p:spTree>
    <p:extLst>
      <p:ext uri="{BB962C8B-B14F-4D97-AF65-F5344CB8AC3E}">
        <p14:creationId xmlns:p14="http://schemas.microsoft.com/office/powerpoint/2010/main" xmlns="" val="300575464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207</a:t>
            </a:fld>
            <a:endParaRPr lang="en-US"/>
          </a:p>
        </p:txBody>
      </p:sp>
    </p:spTree>
    <p:extLst>
      <p:ext uri="{BB962C8B-B14F-4D97-AF65-F5344CB8AC3E}">
        <p14:creationId xmlns:p14="http://schemas.microsoft.com/office/powerpoint/2010/main" xmlns="" val="1799892340"/>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208</a:t>
            </a:fld>
            <a:endParaRPr lang="en-US"/>
          </a:p>
        </p:txBody>
      </p:sp>
    </p:spTree>
    <p:extLst>
      <p:ext uri="{BB962C8B-B14F-4D97-AF65-F5344CB8AC3E}">
        <p14:creationId xmlns:p14="http://schemas.microsoft.com/office/powerpoint/2010/main" xmlns="" val="96119907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209</a:t>
            </a:fld>
            <a:endParaRPr lang="en-US"/>
          </a:p>
        </p:txBody>
      </p:sp>
    </p:spTree>
    <p:extLst>
      <p:ext uri="{BB962C8B-B14F-4D97-AF65-F5344CB8AC3E}">
        <p14:creationId xmlns:p14="http://schemas.microsoft.com/office/powerpoint/2010/main" xmlns="" val="300201297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210</a:t>
            </a:fld>
            <a:endParaRPr lang="en-US"/>
          </a:p>
        </p:txBody>
      </p:sp>
    </p:spTree>
    <p:extLst>
      <p:ext uri="{BB962C8B-B14F-4D97-AF65-F5344CB8AC3E}">
        <p14:creationId xmlns:p14="http://schemas.microsoft.com/office/powerpoint/2010/main" xmlns="" val="284189567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211</a:t>
            </a:fld>
            <a:endParaRPr lang="en-US"/>
          </a:p>
        </p:txBody>
      </p:sp>
    </p:spTree>
    <p:extLst>
      <p:ext uri="{BB962C8B-B14F-4D97-AF65-F5344CB8AC3E}">
        <p14:creationId xmlns:p14="http://schemas.microsoft.com/office/powerpoint/2010/main" xmlns="" val="352000556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212</a:t>
            </a:fld>
            <a:endParaRPr lang="en-US"/>
          </a:p>
        </p:txBody>
      </p:sp>
    </p:spTree>
    <p:extLst>
      <p:ext uri="{BB962C8B-B14F-4D97-AF65-F5344CB8AC3E}">
        <p14:creationId xmlns:p14="http://schemas.microsoft.com/office/powerpoint/2010/main" xmlns="" val="323221401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213</a:t>
            </a:fld>
            <a:endParaRPr lang="en-US"/>
          </a:p>
        </p:txBody>
      </p:sp>
    </p:spTree>
    <p:extLst>
      <p:ext uri="{BB962C8B-B14F-4D97-AF65-F5344CB8AC3E}">
        <p14:creationId xmlns:p14="http://schemas.microsoft.com/office/powerpoint/2010/main" xmlns="" val="6239683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214</a:t>
            </a:fld>
            <a:endParaRPr lang="en-US"/>
          </a:p>
        </p:txBody>
      </p:sp>
    </p:spTree>
    <p:extLst>
      <p:ext uri="{BB962C8B-B14F-4D97-AF65-F5344CB8AC3E}">
        <p14:creationId xmlns:p14="http://schemas.microsoft.com/office/powerpoint/2010/main" xmlns="" val="241116229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215</a:t>
            </a:fld>
            <a:endParaRPr lang="en-US"/>
          </a:p>
        </p:txBody>
      </p:sp>
    </p:spTree>
    <p:extLst>
      <p:ext uri="{BB962C8B-B14F-4D97-AF65-F5344CB8AC3E}">
        <p14:creationId xmlns:p14="http://schemas.microsoft.com/office/powerpoint/2010/main" xmlns="" val="1971318965"/>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216</a:t>
            </a:fld>
            <a:endParaRPr lang="en-US"/>
          </a:p>
        </p:txBody>
      </p:sp>
    </p:spTree>
    <p:extLst>
      <p:ext uri="{BB962C8B-B14F-4D97-AF65-F5344CB8AC3E}">
        <p14:creationId xmlns:p14="http://schemas.microsoft.com/office/powerpoint/2010/main" xmlns="" val="175511218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217</a:t>
            </a:fld>
            <a:endParaRPr lang="en-US"/>
          </a:p>
        </p:txBody>
      </p:sp>
    </p:spTree>
    <p:extLst>
      <p:ext uri="{BB962C8B-B14F-4D97-AF65-F5344CB8AC3E}">
        <p14:creationId xmlns:p14="http://schemas.microsoft.com/office/powerpoint/2010/main" xmlns="" val="54990917"/>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218</a:t>
            </a:fld>
            <a:endParaRPr lang="en-US"/>
          </a:p>
        </p:txBody>
      </p:sp>
    </p:spTree>
    <p:extLst>
      <p:ext uri="{BB962C8B-B14F-4D97-AF65-F5344CB8AC3E}">
        <p14:creationId xmlns:p14="http://schemas.microsoft.com/office/powerpoint/2010/main" xmlns="" val="1532452072"/>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219</a:t>
            </a:fld>
            <a:endParaRPr lang="en-US"/>
          </a:p>
        </p:txBody>
      </p:sp>
    </p:spTree>
    <p:extLst>
      <p:ext uri="{BB962C8B-B14F-4D97-AF65-F5344CB8AC3E}">
        <p14:creationId xmlns:p14="http://schemas.microsoft.com/office/powerpoint/2010/main" xmlns="" val="245770839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223</a:t>
            </a:fld>
            <a:endParaRPr lang="en-US"/>
          </a:p>
        </p:txBody>
      </p:sp>
    </p:spTree>
    <p:extLst>
      <p:ext uri="{BB962C8B-B14F-4D97-AF65-F5344CB8AC3E}">
        <p14:creationId xmlns:p14="http://schemas.microsoft.com/office/powerpoint/2010/main" xmlns="" val="4186330627"/>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224</a:t>
            </a:fld>
            <a:endParaRPr lang="en-US"/>
          </a:p>
        </p:txBody>
      </p:sp>
    </p:spTree>
    <p:extLst>
      <p:ext uri="{BB962C8B-B14F-4D97-AF65-F5344CB8AC3E}">
        <p14:creationId xmlns:p14="http://schemas.microsoft.com/office/powerpoint/2010/main" xmlns="" val="2520051720"/>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0467784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215290488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489104555"/>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414559599"/>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2622919518"/>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36467310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6454618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0FB6F04B-D955-4B94-B1FA-8C45DF440E02}" type="slidenum">
              <a:rPr lang="ar-SA" smtClean="0"/>
              <a:pPr/>
              <a:t>232</a:t>
            </a:fld>
            <a:endParaRPr lang="en-US" smtClean="0"/>
          </a:p>
        </p:txBody>
      </p:sp>
    </p:spTree>
    <p:extLst>
      <p:ext uri="{BB962C8B-B14F-4D97-AF65-F5344CB8AC3E}">
        <p14:creationId xmlns:p14="http://schemas.microsoft.com/office/powerpoint/2010/main" xmlns="" val="175033868"/>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B4FD3805-2DF1-4BA3-B238-AFC41E75AC7A}" type="slidenum">
              <a:rPr lang="ar-SA" smtClean="0"/>
              <a:pPr/>
              <a:t>233</a:t>
            </a:fld>
            <a:endParaRPr lang="en-US" smtClean="0"/>
          </a:p>
        </p:txBody>
      </p:sp>
    </p:spTree>
    <p:extLst>
      <p:ext uri="{BB962C8B-B14F-4D97-AF65-F5344CB8AC3E}">
        <p14:creationId xmlns:p14="http://schemas.microsoft.com/office/powerpoint/2010/main" xmlns="" val="130516422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909050127"/>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235</a:t>
            </a:fld>
            <a:endParaRPr lang="en-US"/>
          </a:p>
        </p:txBody>
      </p:sp>
    </p:spTree>
    <p:extLst>
      <p:ext uri="{BB962C8B-B14F-4D97-AF65-F5344CB8AC3E}">
        <p14:creationId xmlns:p14="http://schemas.microsoft.com/office/powerpoint/2010/main" xmlns="" val="946213802"/>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236</a:t>
            </a:fld>
            <a:endParaRPr lang="en-US"/>
          </a:p>
        </p:txBody>
      </p:sp>
    </p:spTree>
    <p:extLst>
      <p:ext uri="{BB962C8B-B14F-4D97-AF65-F5344CB8AC3E}">
        <p14:creationId xmlns:p14="http://schemas.microsoft.com/office/powerpoint/2010/main" xmlns="" val="2557483965"/>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237</a:t>
            </a:fld>
            <a:endParaRPr lang="en-US"/>
          </a:p>
        </p:txBody>
      </p:sp>
    </p:spTree>
    <p:extLst>
      <p:ext uri="{BB962C8B-B14F-4D97-AF65-F5344CB8AC3E}">
        <p14:creationId xmlns:p14="http://schemas.microsoft.com/office/powerpoint/2010/main" xmlns="" val="134403098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238</a:t>
            </a:fld>
            <a:endParaRPr lang="en-US"/>
          </a:p>
        </p:txBody>
      </p:sp>
    </p:spTree>
    <p:extLst>
      <p:ext uri="{BB962C8B-B14F-4D97-AF65-F5344CB8AC3E}">
        <p14:creationId xmlns:p14="http://schemas.microsoft.com/office/powerpoint/2010/main" xmlns="" val="2775231988"/>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239</a:t>
            </a:fld>
            <a:endParaRPr lang="en-US"/>
          </a:p>
        </p:txBody>
      </p:sp>
    </p:spTree>
    <p:extLst>
      <p:ext uri="{BB962C8B-B14F-4D97-AF65-F5344CB8AC3E}">
        <p14:creationId xmlns:p14="http://schemas.microsoft.com/office/powerpoint/2010/main" xmlns="" val="3194748439"/>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240</a:t>
            </a:fld>
            <a:endParaRPr lang="en-US"/>
          </a:p>
        </p:txBody>
      </p:sp>
    </p:spTree>
    <p:extLst>
      <p:ext uri="{BB962C8B-B14F-4D97-AF65-F5344CB8AC3E}">
        <p14:creationId xmlns:p14="http://schemas.microsoft.com/office/powerpoint/2010/main" xmlns="" val="106275377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241</a:t>
            </a:fld>
            <a:endParaRPr lang="en-US"/>
          </a:p>
        </p:txBody>
      </p:sp>
    </p:spTree>
    <p:extLst>
      <p:ext uri="{BB962C8B-B14F-4D97-AF65-F5344CB8AC3E}">
        <p14:creationId xmlns:p14="http://schemas.microsoft.com/office/powerpoint/2010/main" xmlns="" val="819073322"/>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242</a:t>
            </a:fld>
            <a:endParaRPr lang="en-US"/>
          </a:p>
        </p:txBody>
      </p:sp>
    </p:spTree>
    <p:extLst>
      <p:ext uri="{BB962C8B-B14F-4D97-AF65-F5344CB8AC3E}">
        <p14:creationId xmlns:p14="http://schemas.microsoft.com/office/powerpoint/2010/main" xmlns="" val="184909258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243</a:t>
            </a:fld>
            <a:endParaRPr lang="en-US"/>
          </a:p>
        </p:txBody>
      </p:sp>
    </p:spTree>
    <p:extLst>
      <p:ext uri="{BB962C8B-B14F-4D97-AF65-F5344CB8AC3E}">
        <p14:creationId xmlns:p14="http://schemas.microsoft.com/office/powerpoint/2010/main" xmlns="" val="1762955368"/>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244</a:t>
            </a:fld>
            <a:endParaRPr lang="en-US"/>
          </a:p>
        </p:txBody>
      </p:sp>
    </p:spTree>
    <p:extLst>
      <p:ext uri="{BB962C8B-B14F-4D97-AF65-F5344CB8AC3E}">
        <p14:creationId xmlns:p14="http://schemas.microsoft.com/office/powerpoint/2010/main" xmlns="" val="81470459"/>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245</a:t>
            </a:fld>
            <a:endParaRPr lang="en-US"/>
          </a:p>
        </p:txBody>
      </p:sp>
    </p:spTree>
    <p:extLst>
      <p:ext uri="{BB962C8B-B14F-4D97-AF65-F5344CB8AC3E}">
        <p14:creationId xmlns:p14="http://schemas.microsoft.com/office/powerpoint/2010/main" xmlns="" val="332139651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246</a:t>
            </a:fld>
            <a:endParaRPr lang="en-US"/>
          </a:p>
        </p:txBody>
      </p:sp>
    </p:spTree>
    <p:extLst>
      <p:ext uri="{BB962C8B-B14F-4D97-AF65-F5344CB8AC3E}">
        <p14:creationId xmlns:p14="http://schemas.microsoft.com/office/powerpoint/2010/main" xmlns="" val="201186906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2608712777"/>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248</a:t>
            </a:fld>
            <a:endParaRPr lang="en-US"/>
          </a:p>
        </p:txBody>
      </p:sp>
    </p:spTree>
    <p:extLst>
      <p:ext uri="{BB962C8B-B14F-4D97-AF65-F5344CB8AC3E}">
        <p14:creationId xmlns:p14="http://schemas.microsoft.com/office/powerpoint/2010/main" xmlns="" val="2241402206"/>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66469978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555235175"/>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818548087"/>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023612349"/>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4275084420"/>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4180105128"/>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5603" name="Slide Number Placeholder 3"/>
          <p:cNvSpPr>
            <a:spLocks noGrp="1"/>
          </p:cNvSpPr>
          <p:nvPr>
            <p:ph type="sldNum" sz="quarter" idx="5"/>
          </p:nvPr>
        </p:nvSpPr>
        <p:spPr bwMode="auto">
          <a:noFill/>
          <a:ln>
            <a:miter lim="800000"/>
            <a:headEnd/>
            <a:tailEnd/>
          </a:ln>
        </p:spPr>
        <p:txBody>
          <a:bodyPr/>
          <a:lstStyle/>
          <a:p>
            <a:fld id="{0FB6F04B-D955-4B94-B1FA-8C45DF440E02}" type="slidenum">
              <a:rPr lang="ar-SA" smtClean="0"/>
              <a:pPr/>
              <a:t>255</a:t>
            </a:fld>
            <a:endParaRPr lang="en-US" dirty="0" smtClean="0"/>
          </a:p>
        </p:txBody>
      </p:sp>
    </p:spTree>
    <p:extLst>
      <p:ext uri="{BB962C8B-B14F-4D97-AF65-F5344CB8AC3E}">
        <p14:creationId xmlns:p14="http://schemas.microsoft.com/office/powerpoint/2010/main" xmlns="" val="3760210792"/>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7651" name="Slide Number Placeholder 3"/>
          <p:cNvSpPr>
            <a:spLocks noGrp="1"/>
          </p:cNvSpPr>
          <p:nvPr>
            <p:ph type="sldNum" sz="quarter" idx="5"/>
          </p:nvPr>
        </p:nvSpPr>
        <p:spPr bwMode="auto">
          <a:noFill/>
          <a:ln>
            <a:miter lim="800000"/>
            <a:headEnd/>
            <a:tailEnd/>
          </a:ln>
        </p:spPr>
        <p:txBody>
          <a:bodyPr/>
          <a:lstStyle/>
          <a:p>
            <a:fld id="{B4FD3805-2DF1-4BA3-B238-AFC41E75AC7A}" type="slidenum">
              <a:rPr lang="ar-SA" smtClean="0"/>
              <a:pPr/>
              <a:t>256</a:t>
            </a:fld>
            <a:endParaRPr lang="en-US" dirty="0" smtClean="0"/>
          </a:p>
        </p:txBody>
      </p:sp>
    </p:spTree>
    <p:extLst>
      <p:ext uri="{BB962C8B-B14F-4D97-AF65-F5344CB8AC3E}">
        <p14:creationId xmlns:p14="http://schemas.microsoft.com/office/powerpoint/2010/main" xmlns="" val="273119767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123933260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258</a:t>
            </a:fld>
            <a:endParaRPr lang="en-US" dirty="0"/>
          </a:p>
        </p:txBody>
      </p:sp>
    </p:spTree>
    <p:extLst>
      <p:ext uri="{BB962C8B-B14F-4D97-AF65-F5344CB8AC3E}">
        <p14:creationId xmlns:p14="http://schemas.microsoft.com/office/powerpoint/2010/main" xmlns="" val="118114166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259</a:t>
            </a:fld>
            <a:endParaRPr lang="en-US" dirty="0"/>
          </a:p>
        </p:txBody>
      </p:sp>
    </p:spTree>
    <p:extLst>
      <p:ext uri="{BB962C8B-B14F-4D97-AF65-F5344CB8AC3E}">
        <p14:creationId xmlns:p14="http://schemas.microsoft.com/office/powerpoint/2010/main" xmlns="" val="3827848102"/>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260</a:t>
            </a:fld>
            <a:endParaRPr lang="en-US" dirty="0"/>
          </a:p>
        </p:txBody>
      </p:sp>
    </p:spTree>
    <p:extLst>
      <p:ext uri="{BB962C8B-B14F-4D97-AF65-F5344CB8AC3E}">
        <p14:creationId xmlns:p14="http://schemas.microsoft.com/office/powerpoint/2010/main" xmlns="" val="71588635"/>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261</a:t>
            </a:fld>
            <a:endParaRPr lang="en-US" dirty="0"/>
          </a:p>
        </p:txBody>
      </p:sp>
    </p:spTree>
    <p:extLst>
      <p:ext uri="{BB962C8B-B14F-4D97-AF65-F5344CB8AC3E}">
        <p14:creationId xmlns:p14="http://schemas.microsoft.com/office/powerpoint/2010/main" xmlns="" val="158535828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262</a:t>
            </a:fld>
            <a:endParaRPr lang="en-US" dirty="0"/>
          </a:p>
        </p:txBody>
      </p:sp>
    </p:spTree>
    <p:extLst>
      <p:ext uri="{BB962C8B-B14F-4D97-AF65-F5344CB8AC3E}">
        <p14:creationId xmlns:p14="http://schemas.microsoft.com/office/powerpoint/2010/main" xmlns="" val="282617987"/>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263</a:t>
            </a:fld>
            <a:endParaRPr lang="en-US" dirty="0"/>
          </a:p>
        </p:txBody>
      </p:sp>
    </p:spTree>
    <p:extLst>
      <p:ext uri="{BB962C8B-B14F-4D97-AF65-F5344CB8AC3E}">
        <p14:creationId xmlns:p14="http://schemas.microsoft.com/office/powerpoint/2010/main" xmlns="" val="60939280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264</a:t>
            </a:fld>
            <a:endParaRPr lang="en-US" dirty="0"/>
          </a:p>
        </p:txBody>
      </p:sp>
    </p:spTree>
    <p:extLst>
      <p:ext uri="{BB962C8B-B14F-4D97-AF65-F5344CB8AC3E}">
        <p14:creationId xmlns:p14="http://schemas.microsoft.com/office/powerpoint/2010/main" xmlns="" val="4204384743"/>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265</a:t>
            </a:fld>
            <a:endParaRPr lang="en-US" dirty="0"/>
          </a:p>
        </p:txBody>
      </p:sp>
    </p:spTree>
    <p:extLst>
      <p:ext uri="{BB962C8B-B14F-4D97-AF65-F5344CB8AC3E}">
        <p14:creationId xmlns:p14="http://schemas.microsoft.com/office/powerpoint/2010/main" xmlns="" val="344306764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266</a:t>
            </a:fld>
            <a:endParaRPr lang="en-US" dirty="0"/>
          </a:p>
        </p:txBody>
      </p:sp>
    </p:spTree>
    <p:extLst>
      <p:ext uri="{BB962C8B-B14F-4D97-AF65-F5344CB8AC3E}">
        <p14:creationId xmlns:p14="http://schemas.microsoft.com/office/powerpoint/2010/main" xmlns="" val="3212371689"/>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267</a:t>
            </a:fld>
            <a:endParaRPr lang="en-US" dirty="0"/>
          </a:p>
        </p:txBody>
      </p:sp>
    </p:spTree>
    <p:extLst>
      <p:ext uri="{BB962C8B-B14F-4D97-AF65-F5344CB8AC3E}">
        <p14:creationId xmlns:p14="http://schemas.microsoft.com/office/powerpoint/2010/main" xmlns="" val="3538103473"/>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268</a:t>
            </a:fld>
            <a:endParaRPr lang="en-US" dirty="0"/>
          </a:p>
        </p:txBody>
      </p:sp>
    </p:spTree>
    <p:extLst>
      <p:ext uri="{BB962C8B-B14F-4D97-AF65-F5344CB8AC3E}">
        <p14:creationId xmlns:p14="http://schemas.microsoft.com/office/powerpoint/2010/main" xmlns="" val="2512009012"/>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269</a:t>
            </a:fld>
            <a:endParaRPr lang="en-US" dirty="0"/>
          </a:p>
        </p:txBody>
      </p:sp>
    </p:spTree>
    <p:extLst>
      <p:ext uri="{BB962C8B-B14F-4D97-AF65-F5344CB8AC3E}">
        <p14:creationId xmlns:p14="http://schemas.microsoft.com/office/powerpoint/2010/main" xmlns="" val="416005683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205340004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271</a:t>
            </a:fld>
            <a:endParaRPr lang="en-US"/>
          </a:p>
        </p:txBody>
      </p:sp>
    </p:spTree>
    <p:extLst>
      <p:ext uri="{BB962C8B-B14F-4D97-AF65-F5344CB8AC3E}">
        <p14:creationId xmlns:p14="http://schemas.microsoft.com/office/powerpoint/2010/main" xmlns="" val="72716703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272</a:t>
            </a:fld>
            <a:endParaRPr lang="en-US"/>
          </a:p>
        </p:txBody>
      </p:sp>
    </p:spTree>
    <p:extLst>
      <p:ext uri="{BB962C8B-B14F-4D97-AF65-F5344CB8AC3E}">
        <p14:creationId xmlns:p14="http://schemas.microsoft.com/office/powerpoint/2010/main" xmlns="" val="3015767023"/>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273</a:t>
            </a:fld>
            <a:endParaRPr lang="en-US"/>
          </a:p>
        </p:txBody>
      </p:sp>
    </p:spTree>
    <p:extLst>
      <p:ext uri="{BB962C8B-B14F-4D97-AF65-F5344CB8AC3E}">
        <p14:creationId xmlns:p14="http://schemas.microsoft.com/office/powerpoint/2010/main" xmlns="" val="2238049200"/>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265614C-C543-4371-BB52-BFACD749FC7C}" type="slidenum">
              <a:rPr lang="ar-SA" smtClean="0"/>
              <a:pPr>
                <a:defRPr/>
              </a:pPr>
              <a:t>274</a:t>
            </a:fld>
            <a:endParaRPr lang="en-US"/>
          </a:p>
        </p:txBody>
      </p:sp>
    </p:spTree>
    <p:extLst>
      <p:ext uri="{BB962C8B-B14F-4D97-AF65-F5344CB8AC3E}">
        <p14:creationId xmlns:p14="http://schemas.microsoft.com/office/powerpoint/2010/main" xmlns="" val="478933773"/>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extLst>
      <p:ext uri="{BB962C8B-B14F-4D97-AF65-F5344CB8AC3E}">
        <p14:creationId xmlns:p14="http://schemas.microsoft.com/office/powerpoint/2010/main" xmlns="" val="3785218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9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1.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2.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4.xml"/><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5.xml"/><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a:t>
            </a:r>
            <a:r>
              <a:rPr lang="ar-EG" sz="2800" b="1" dirty="0" smtClean="0">
                <a:latin typeface="Calibri" pitchFamily="34" charset="0"/>
              </a:rPr>
              <a:t>للانتساب</a:t>
            </a:r>
            <a:endParaRPr lang="en-US" sz="2800" b="1" dirty="0" smtClean="0">
              <a:latin typeface="Calibri" pitchFamily="34" charset="0"/>
            </a:endParaRPr>
          </a:p>
          <a:p>
            <a:pPr algn="ctr" rtl="0">
              <a:spcBef>
                <a:spcPct val="20000"/>
              </a:spcBef>
              <a:buFont typeface="Arial" pitchFamily="34" charset="0"/>
              <a:buNone/>
            </a:pPr>
            <a:r>
              <a:rPr lang="ar-SA" sz="2800" b="1" dirty="0" smtClean="0">
                <a:solidFill>
                  <a:srgbClr val="FF0000"/>
                </a:solidFill>
                <a:latin typeface="Calibri" pitchFamily="34" charset="0"/>
              </a:rPr>
              <a:t>التربية الخاصة</a:t>
            </a:r>
            <a:r>
              <a:rPr lang="en-US" sz="2600" b="1" dirty="0" smtClean="0">
                <a:solidFill>
                  <a:srgbClr val="FF0000"/>
                </a:solidFill>
                <a:latin typeface="Calibri" pitchFamily="34" charset="0"/>
              </a:rPr>
              <a:t>  </a:t>
            </a:r>
            <a:r>
              <a:rPr lang="ar-EG" sz="2600" b="1" dirty="0" smtClean="0">
                <a:solidFill>
                  <a:srgbClr val="FF0000"/>
                </a:solidFill>
                <a:latin typeface="Calibri" pitchFamily="34" charset="0"/>
              </a:rPr>
              <a:t>كلية </a:t>
            </a:r>
            <a:r>
              <a:rPr lang="ar-EG" sz="2600" b="1" dirty="0">
                <a:solidFill>
                  <a:srgbClr val="FF0000"/>
                </a:solidFill>
                <a:latin typeface="Calibri" pitchFamily="34" charset="0"/>
              </a:rPr>
              <a:t>ا</a:t>
            </a:r>
            <a:r>
              <a:rPr lang="ar-SA" sz="2600" b="1" dirty="0">
                <a:solidFill>
                  <a:srgbClr val="FF0000"/>
                </a:solidFill>
                <a:latin typeface="Calibri" pitchFamily="34" charset="0"/>
              </a:rPr>
              <a:t>لتربية</a:t>
            </a:r>
            <a:r>
              <a:rPr lang="ar-EG" sz="2600" b="1" dirty="0">
                <a:solidFill>
                  <a:srgbClr val="FF0000"/>
                </a:solidFill>
                <a:latin typeface="Calibri" pitchFamily="34" charset="0"/>
              </a:rPr>
              <a:t> – </a:t>
            </a:r>
            <a:r>
              <a:rPr lang="ar-EG" sz="2600" b="1" dirty="0" smtClean="0">
                <a:solidFill>
                  <a:srgbClr val="FF0000"/>
                </a:solidFill>
                <a:latin typeface="Calibri" pitchFamily="34" charset="0"/>
              </a:rPr>
              <a:t>قسم</a:t>
            </a:r>
            <a:endParaRPr lang="en-US" sz="2600" b="1" dirty="0">
              <a:solidFill>
                <a:srgbClr val="FF0000"/>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5400" y="3352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508000" y="3352800"/>
            <a:ext cx="5099050" cy="1470025"/>
          </a:xfrm>
          <a:prstGeom prst="rect">
            <a:avLst/>
          </a:prstGeom>
          <a:noFill/>
          <a:ln w="9525">
            <a:noFill/>
            <a:miter lim="800000"/>
            <a:headEnd/>
            <a:tailEnd/>
          </a:ln>
        </p:spPr>
        <p:txBody>
          <a:bodyPr anchor="ctr"/>
          <a:lstStyle/>
          <a:p>
            <a:pPr algn="ctr">
              <a:lnSpc>
                <a:spcPct val="80000"/>
              </a:lnSpc>
            </a:pPr>
            <a:r>
              <a:rPr lang="ar-EG" sz="3700" b="1" dirty="0">
                <a:solidFill>
                  <a:srgbClr val="00B050"/>
                </a:solidFill>
                <a:latin typeface="AYM Wadiy S_U normal."/>
                <a:cs typeface="Times New Roman" pitchFamily="18" charset="0"/>
              </a:rPr>
              <a:t>اسم المقرر </a:t>
            </a:r>
            <a:endParaRPr lang="en-US" sz="3700" b="1" dirty="0" smtClean="0">
              <a:solidFill>
                <a:srgbClr val="00B050"/>
              </a:solidFill>
              <a:latin typeface="AYM Wadiy S_U normal."/>
              <a:cs typeface="Times New Roman" pitchFamily="18" charset="0"/>
            </a:endParaRPr>
          </a:p>
          <a:p>
            <a:pPr algn="ctr">
              <a:lnSpc>
                <a:spcPct val="80000"/>
              </a:lnSpc>
            </a:pPr>
            <a:r>
              <a:rPr lang="ar-SA" sz="2800" b="1" dirty="0" smtClean="0"/>
              <a:t>الصحة النفسية لذوى الاحتياجات الخاصة</a:t>
            </a:r>
            <a:r>
              <a:rPr lang="ar-EG" sz="2800" b="1" dirty="0">
                <a:solidFill>
                  <a:srgbClr val="7F7F7F"/>
                </a:solidFill>
                <a:latin typeface="Calibri" pitchFamily="34" charset="0"/>
                <a:cs typeface="Times New Roman" pitchFamily="18" charset="0"/>
              </a:rPr>
              <a:t/>
            </a:r>
            <a:br>
              <a:rPr lang="ar-EG" sz="2800" b="1" dirty="0">
                <a:solidFill>
                  <a:srgbClr val="7F7F7F"/>
                </a:solidFill>
                <a:latin typeface="Calibri" pitchFamily="34" charset="0"/>
                <a:cs typeface="Times New Roman" pitchFamily="18" charset="0"/>
              </a:rPr>
            </a:br>
            <a:r>
              <a:rPr lang="ar-SA" sz="2800" b="1" dirty="0">
                <a:solidFill>
                  <a:srgbClr val="7F7F7F"/>
                </a:solidFill>
                <a:latin typeface="Calibri" pitchFamily="34" charset="0"/>
                <a:cs typeface="Times New Roman" pitchFamily="18" charset="0"/>
              </a:rPr>
              <a:t> </a:t>
            </a:r>
            <a:r>
              <a:rPr lang="ar-SA" sz="2800" b="1" dirty="0" smtClean="0">
                <a:solidFill>
                  <a:srgbClr val="FF0000"/>
                </a:solidFill>
                <a:latin typeface="Calibri" pitchFamily="34" charset="0"/>
                <a:cs typeface="Times New Roman" pitchFamily="18" charset="0"/>
              </a:rPr>
              <a:t>د/عمر السيد حمادة </a:t>
            </a:r>
            <a:endParaRPr lang="en-US" sz="28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FF0000"/>
                </a:solidFill>
                <a:cs typeface="Arial" pitchFamily="34" charset="0"/>
              </a:rPr>
              <a:t>عنوان المحاضرة</a:t>
            </a:r>
            <a:endParaRPr lang="en-US" b="1" dirty="0" smtClean="0">
              <a:solidFill>
                <a:srgbClr val="FF0000"/>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00B050"/>
                </a:solidFill>
                <a:cs typeface="Arial" pitchFamily="34" charset="0"/>
              </a:rPr>
              <a:t>ا</a:t>
            </a:r>
            <a:r>
              <a:rPr lang="ar-SA" sz="4800" b="1" dirty="0" smtClean="0">
                <a:solidFill>
                  <a:srgbClr val="00B050"/>
                </a:solidFill>
                <a:cs typeface="Arial" pitchFamily="34" charset="0"/>
              </a:rPr>
              <a:t>لمحاضرة التمهيدية</a:t>
            </a: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rgbClr val="FF0000"/>
                </a:solidFill>
              </a:rPr>
              <a:t>محتوى المقرر</a:t>
            </a:r>
            <a:endParaRPr lang="en-US" dirty="0">
              <a:solidFill>
                <a:srgbClr val="FF0000"/>
              </a:solidFill>
            </a:endParaRPr>
          </a:p>
        </p:txBody>
      </p:sp>
      <p:sp>
        <p:nvSpPr>
          <p:cNvPr id="7171" name="Text Placeholder 5"/>
          <p:cNvSpPr>
            <a:spLocks noGrp="1"/>
          </p:cNvSpPr>
          <p:nvPr>
            <p:ph idx="1"/>
          </p:nvPr>
        </p:nvSpPr>
        <p:spPr/>
        <p:txBody>
          <a:bodyPr/>
          <a:lstStyle/>
          <a:p>
            <a:pPr lvl="0" algn="ctr" rtl="1"/>
            <a:r>
              <a:rPr lang="ar-SA" dirty="0"/>
              <a:t> </a:t>
            </a:r>
            <a:r>
              <a:rPr lang="ar-SA" dirty="0" smtClean="0"/>
              <a:t>1- </a:t>
            </a:r>
            <a:r>
              <a:rPr lang="ar-EG" dirty="0" smtClean="0"/>
              <a:t>تعريف مفهوم الصحة النفسية</a:t>
            </a:r>
            <a:endParaRPr lang="en-US" dirty="0" smtClean="0"/>
          </a:p>
          <a:p>
            <a:pPr lvl="0" algn="ctr" rtl="1"/>
            <a:r>
              <a:rPr lang="ar-SA" dirty="0" smtClean="0"/>
              <a:t>2- </a:t>
            </a:r>
            <a:r>
              <a:rPr lang="ar-EG" dirty="0" smtClean="0"/>
              <a:t>مفهوم التوافق النفسي والاجتماعي</a:t>
            </a:r>
            <a:endParaRPr lang="en-US" dirty="0" smtClean="0"/>
          </a:p>
          <a:p>
            <a:pPr lvl="0" algn="ctr" rtl="1"/>
            <a:r>
              <a:rPr lang="ar-SA" dirty="0" smtClean="0"/>
              <a:t>3- </a:t>
            </a:r>
            <a:r>
              <a:rPr lang="ar-EG" dirty="0" smtClean="0"/>
              <a:t>محددات السواء و الاضطراب</a:t>
            </a:r>
            <a:endParaRPr lang="en-US" dirty="0" smtClean="0"/>
          </a:p>
          <a:p>
            <a:pPr lvl="0" algn="ctr" rtl="1"/>
            <a:r>
              <a:rPr lang="ar-SA" dirty="0" smtClean="0"/>
              <a:t>4- </a:t>
            </a:r>
            <a:r>
              <a:rPr lang="ar-EG" dirty="0" smtClean="0"/>
              <a:t>معايير الصحة النفسية</a:t>
            </a:r>
            <a:endParaRPr lang="en-US" dirty="0" smtClean="0"/>
          </a:p>
          <a:p>
            <a:pPr lvl="0" algn="ctr" rtl="1"/>
            <a:r>
              <a:rPr lang="ar-SA" dirty="0" smtClean="0"/>
              <a:t>5- </a:t>
            </a:r>
            <a:r>
              <a:rPr lang="ar-EG" dirty="0" smtClean="0"/>
              <a:t>مفهوم الصحة النفسية في ضوء النظريات المختلفة</a:t>
            </a:r>
            <a:endParaRPr lang="en-US" dirty="0" smtClean="0"/>
          </a:p>
          <a:p>
            <a:pPr lvl="0" algn="ctr" rtl="1"/>
            <a:r>
              <a:rPr lang="ar-SA" dirty="0" smtClean="0"/>
              <a:t>6- </a:t>
            </a:r>
            <a:r>
              <a:rPr lang="ar-EG" dirty="0" smtClean="0"/>
              <a:t>تصنيف الاضطرابات النفسية والأمراض النفسية والعقلية</a:t>
            </a:r>
            <a:endParaRPr lang="en-US" dirty="0" smtClean="0"/>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lvl="0" rtl="1"/>
            <a:endParaRPr lang="en-US" dirty="0" smtClean="0"/>
          </a:p>
          <a:p>
            <a:pPr lvl="0" rtl="1"/>
            <a:r>
              <a:rPr lang="ar-SA" dirty="0" smtClean="0"/>
              <a:t>يعني </a:t>
            </a:r>
            <a:r>
              <a:rPr lang="ar-SA" b="1" dirty="0" smtClean="0">
                <a:solidFill>
                  <a:srgbClr val="FF0000"/>
                </a:solidFill>
              </a:rPr>
              <a:t>علم الصحة النفسية </a:t>
            </a:r>
            <a:r>
              <a:rPr lang="ar-SA" dirty="0" smtClean="0"/>
              <a:t>بالدراسة العلمية للشخصية في حالاتها النفسية العامة المختلفة سواء العادية أم غير العادية سعيا الي تمكنها من بلوغ حالة السلامة النفسية والعقلية والتوافق النفسي والفاعلية الاجتماعية والحياة الامنة المطمئنة السعيدة </a:t>
            </a:r>
            <a:r>
              <a:rPr lang="ar-EG" dirty="0" smtClean="0"/>
              <a:t>.</a:t>
            </a:r>
            <a:endParaRPr lang="ar-SA" dirty="0" smtClean="0"/>
          </a:p>
          <a:p>
            <a:pPr lvl="0" rtl="1"/>
            <a:endParaRPr lang="ar-SA" dirty="0" smtClean="0"/>
          </a:p>
          <a:p>
            <a:pPr lvl="0" rtl="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00B050"/>
                </a:solidFill>
              </a:rPr>
              <a:t>مبررات المقرر</a:t>
            </a:r>
            <a:endParaRPr lang="ar-SA" dirty="0" smtClean="0">
              <a:solidFill>
                <a:srgbClr val="00B05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endParaRPr lang="ar-SA" sz="2800" dirty="0" smtClean="0"/>
          </a:p>
          <a:p>
            <a:pPr eaLnBrk="1" hangingPunct="1">
              <a:buNone/>
            </a:pPr>
            <a:r>
              <a:rPr lang="ar-EG" sz="2800" dirty="0" smtClean="0"/>
              <a:t>إن تربية الأطفال ,  وتنشئتهم متمتعين بصحة نفسية سوية مسئولية صعبة وشاقة , وإذا كان الأمر كذلك بالنسبة للأطفال العاديين , فإننا أحوج ما نكون إلى ذلك مع الأطفال المعاقين , لأن تنشئة طفل معوق بشكل سوى من الناحية النفسية أمر في غاية الصعوبة , يضاف إلى ذلك أسرة الطفل المعوق والمشكلات والتحديات التي تواجهها , فالإعاقة غالباً ما تنطوي على مشقة نفسية واجتماعية ومادية وتربوية.</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00B050"/>
                </a:solidFill>
              </a:rPr>
              <a:t>مبررات المقرر</a:t>
            </a:r>
            <a:endParaRPr lang="ar-SA" dirty="0" smtClean="0">
              <a:solidFill>
                <a:srgbClr val="00B05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endParaRPr lang="en-US" sz="2800" dirty="0" smtClean="0"/>
          </a:p>
          <a:p>
            <a:pPr eaLnBrk="1" hangingPunct="1">
              <a:buNone/>
            </a:pPr>
            <a:r>
              <a:rPr lang="ar-EG" sz="2800" dirty="0" smtClean="0"/>
              <a:t>   وفى ضوء السعي نحو إعداد معلم متخصص في مجال التربية الخاصة بالمفهوم الشامل الحديث , وفى ضوء الاهتمام الموجه للتعرف على أساليب وطرق التعامل مع  الأطفال والمراهقين من ذوى الاحتياجات الخاصة , كانت هناك حاجة ملحة للتعرف على مفهوم </a:t>
            </a:r>
            <a:r>
              <a:rPr lang="ar-EG" sz="2800" b="1" dirty="0" smtClean="0">
                <a:solidFill>
                  <a:srgbClr val="FF0000"/>
                </a:solidFill>
              </a:rPr>
              <a:t>الصحة النفسية </a:t>
            </a:r>
            <a:r>
              <a:rPr lang="ar-EG" sz="2800" dirty="0" smtClean="0"/>
              <a:t>وكيف يمكن تحقيقها بأيسر السبل لكل من الطفل المعاق وأسرته على حد سواء , وبطبيعة الحال حتى يتسنى لنا تحقيق هذا الهدف كان لزاماً علينا التعرف على مفهوم الصحة النفسية واهم المشكلات النفسية التي يتعرض لها الأطفال ذوى الاحتياجات الخاصة على اختلاف إعاقاتهم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00B050"/>
                </a:solidFill>
              </a:rPr>
              <a:t>مبررات المقرر</a:t>
            </a:r>
            <a:endParaRPr lang="ar-SA" dirty="0" smtClean="0">
              <a:solidFill>
                <a:srgbClr val="00B05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endParaRPr lang="ar-EG" sz="2800" dirty="0" smtClean="0"/>
          </a:p>
          <a:p>
            <a:pPr eaLnBrk="1" hangingPunct="1">
              <a:buNone/>
            </a:pPr>
            <a:r>
              <a:rPr lang="ar-EG" sz="2800" dirty="0" smtClean="0"/>
              <a:t>      هذا من جانب ومن جانب آخر </a:t>
            </a:r>
            <a:r>
              <a:rPr lang="ar-EG" sz="2800" dirty="0" smtClean="0">
                <a:solidFill>
                  <a:srgbClr val="FF0000"/>
                </a:solidFill>
              </a:rPr>
              <a:t>إلقاء الضوء على المشكلات النفسية التي تواجه الأسرة والتي تترتب على وجود طفل معاق وكيفية التعامل </a:t>
            </a:r>
            <a:r>
              <a:rPr lang="ar-EG" sz="2800" dirty="0" smtClean="0"/>
              <a:t>معها حتى يمكن الوصول بالطفل المعاق وأسرته إلى المستوى الأمثل للصحة النفسية والتي تجعله يحيا طبيعياً مثله مثل باقي الأطفال العاديين, لذا كان طبيعياً ومنطقياً أن تدرج مادة الصحة النفسية لذوى الاحتياجات الخاصة كأحد مقررات قسم التربية الخاصة</a:t>
            </a:r>
            <a:endParaRPr lang="en-US" sz="2800" dirty="0" smtClean="0"/>
          </a:p>
          <a:p>
            <a:pPr eaLnBrk="1" hangingPunct="1">
              <a:buNone/>
            </a:pPr>
            <a:r>
              <a:rPr lang="ar-EG" sz="2800" dirty="0" smtClean="0"/>
              <a:t>.</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a:t>
            </a:r>
            <a:r>
              <a:rPr lang="ar-SA" b="1" dirty="0" smtClean="0">
                <a:solidFill>
                  <a:srgbClr val="00B050"/>
                </a:solidFill>
              </a:rPr>
              <a:t>أهداف المقرر</a:t>
            </a:r>
            <a:r>
              <a:rPr lang="ar-EG" b="1" dirty="0" smtClean="0">
                <a:solidFill>
                  <a:srgbClr val="00B050"/>
                </a:solidFill>
              </a:rPr>
              <a:t>: </a:t>
            </a:r>
            <a:endParaRPr lang="ar-SA" dirty="0" smtClean="0">
              <a:solidFill>
                <a:srgbClr val="00B05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EG" sz="2800" dirty="0" smtClean="0"/>
              <a:t>   يهدف المقرر إلى التعرف على :-</a:t>
            </a:r>
          </a:p>
          <a:p>
            <a:pPr rtl="1"/>
            <a:r>
              <a:rPr lang="ar-EG" sz="2800" b="1" dirty="0" smtClean="0">
                <a:solidFill>
                  <a:srgbClr val="FF0000"/>
                </a:solidFill>
              </a:rPr>
              <a:t>مفهوم الصحة النفسية ومفهوم السواء والمرض والتعرف على محددات السواء والاضطراب والتعرف على معايير الصحة النفسية السوية ووصف الاضطرابات والأمراض النفسية المختلفة بصفة عامة وكذلك الاضطرابات والأمراض النفسية المترتبة على وجود إعاقة واستنتاج  أنسب التطبيقات التربوية المساعدة في رفع مستوى الصحة النفسية للمعاق وأسرته.</a:t>
            </a:r>
            <a:endParaRPr lang="en-US" sz="2800" b="1" dirty="0" smtClean="0">
              <a:solidFill>
                <a:srgbClr val="FF0000"/>
              </a:solidFill>
            </a:endParaRPr>
          </a:p>
          <a:p>
            <a:pPr eaLnBrk="1" hangingPunct="1">
              <a:buNone/>
            </a:pPr>
            <a:r>
              <a:rPr lang="ar-EG" sz="2800" dirty="0" smtClean="0"/>
              <a:t>.</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مهارات التعلم </a:t>
            </a:r>
            <a:r>
              <a:rPr lang="ar-EG" b="1" dirty="0" smtClean="0"/>
              <a:t>: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تعريف مفهوم الصحة النفسية وما المعايير المحددة للصحة النفسية السوية</a:t>
            </a:r>
            <a:endParaRPr lang="en-US" sz="2800" dirty="0" smtClean="0"/>
          </a:p>
          <a:p>
            <a:pPr lvl="0" rtl="1"/>
            <a:r>
              <a:rPr lang="ar-EG" sz="2800" dirty="0" smtClean="0"/>
              <a:t>استنتاج أهم محددات السواء والاضطراب</a:t>
            </a:r>
            <a:endParaRPr lang="en-US" sz="2800" dirty="0" smtClean="0"/>
          </a:p>
          <a:p>
            <a:pPr lvl="0" rtl="1"/>
            <a:r>
              <a:rPr lang="ar-EG" sz="2800" dirty="0" smtClean="0"/>
              <a:t>استنتاج أهم الأساليب الوالدية السوية في التنشئة ودورها في الصحة النفسية</a:t>
            </a:r>
            <a:endParaRPr lang="en-US" sz="2800" dirty="0" smtClean="0"/>
          </a:p>
          <a:p>
            <a:pPr lvl="0" rtl="1"/>
            <a:r>
              <a:rPr lang="ar-EG" sz="2800" dirty="0" smtClean="0"/>
              <a:t>الوقوف على أنسب طرق التعامل مع المعاقين لتحقيق الصحة النفسية</a:t>
            </a:r>
            <a:endParaRPr lang="en-US" sz="2800" dirty="0" smtClean="0"/>
          </a:p>
          <a:p>
            <a:pPr lvl="0" rtl="1"/>
            <a:r>
              <a:rPr lang="ar-EG" sz="2800" dirty="0" smtClean="0"/>
              <a:t>التعبير عن الأفكار و المفاهيم ووجهة النظر بثقة و ترتيب و فعالية.</a:t>
            </a:r>
            <a:endParaRPr lang="en-US" sz="2800" dirty="0" smtClean="0"/>
          </a:p>
          <a:p>
            <a:pPr lvl="0" rtl="1"/>
            <a:r>
              <a:rPr lang="ar-EG" sz="2800" dirty="0" smtClean="0"/>
              <a:t>إظهار القدرة على التعلم الذاتي من خلال البحث عن معلومات و دراسات حديثة تثرى المقرر.</a:t>
            </a:r>
            <a:endParaRPr lang="en-US" sz="2800" dirty="0" smtClean="0"/>
          </a:p>
          <a:p>
            <a:pPr lvl="0" rtl="1"/>
            <a:r>
              <a:rPr lang="ar-EG" sz="2800" dirty="0" smtClean="0"/>
              <a:t>تحسين الأداء الشخصي.</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 طرق التدريس المستخدمة</a:t>
            </a:r>
            <a:r>
              <a:rPr lang="ar-EG" b="1" dirty="0" smtClean="0"/>
              <a:t>: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المحاضرة</a:t>
            </a:r>
            <a:endParaRPr lang="en-US" sz="2800" dirty="0" smtClean="0"/>
          </a:p>
          <a:p>
            <a:r>
              <a:rPr lang="ar-EG" sz="2800" dirty="0" smtClean="0"/>
              <a:t>العروض التقديمية المدعمة للمحاضرة.</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توزيع الدرجات </a:t>
            </a:r>
            <a:endParaRPr lang="en-US" dirty="0"/>
          </a:p>
        </p:txBody>
      </p:sp>
      <p:sp>
        <p:nvSpPr>
          <p:cNvPr id="3" name="عنصر نائب للنص 2"/>
          <p:cNvSpPr>
            <a:spLocks noGrp="1"/>
          </p:cNvSpPr>
          <p:nvPr>
            <p:ph type="body" idx="1"/>
          </p:nvPr>
        </p:nvSpPr>
        <p:spPr/>
        <p:txBody>
          <a:bodyPr/>
          <a:lstStyle/>
          <a:p>
            <a:r>
              <a:rPr lang="ar-SA" dirty="0" smtClean="0"/>
              <a:t>الدرجة </a:t>
            </a:r>
            <a:endParaRPr lang="en-US" dirty="0"/>
          </a:p>
        </p:txBody>
      </p:sp>
      <p:sp>
        <p:nvSpPr>
          <p:cNvPr id="4" name="عنصر نائب للمحتوى 3"/>
          <p:cNvSpPr>
            <a:spLocks noGrp="1"/>
          </p:cNvSpPr>
          <p:nvPr>
            <p:ph sz="half" idx="2"/>
          </p:nvPr>
        </p:nvSpPr>
        <p:spPr/>
        <p:txBody>
          <a:bodyPr/>
          <a:lstStyle/>
          <a:p>
            <a:r>
              <a:rPr lang="ar-SA" dirty="0" smtClean="0"/>
              <a:t>10 درجات </a:t>
            </a:r>
          </a:p>
          <a:p>
            <a:endParaRPr lang="ar-SA" dirty="0" smtClean="0"/>
          </a:p>
          <a:p>
            <a:r>
              <a:rPr lang="ar-SA" dirty="0" smtClean="0"/>
              <a:t>10 درجات</a:t>
            </a:r>
          </a:p>
          <a:p>
            <a:r>
              <a:rPr lang="ar-SA" dirty="0" smtClean="0"/>
              <a:t>10 درجات</a:t>
            </a:r>
          </a:p>
          <a:p>
            <a:r>
              <a:rPr lang="ar-SA" dirty="0" smtClean="0"/>
              <a:t>70 درجة</a:t>
            </a:r>
          </a:p>
          <a:p>
            <a:r>
              <a:rPr lang="ar-SA" dirty="0" smtClean="0"/>
              <a:t>100 درجة   </a:t>
            </a:r>
            <a:endParaRPr lang="en-US" dirty="0"/>
          </a:p>
        </p:txBody>
      </p:sp>
      <p:sp>
        <p:nvSpPr>
          <p:cNvPr id="5" name="عنصر نائب للنص 4"/>
          <p:cNvSpPr>
            <a:spLocks noGrp="1"/>
          </p:cNvSpPr>
          <p:nvPr>
            <p:ph type="body" sz="quarter" idx="3"/>
          </p:nvPr>
        </p:nvSpPr>
        <p:spPr/>
        <p:txBody>
          <a:bodyPr/>
          <a:lstStyle/>
          <a:p>
            <a:r>
              <a:rPr lang="ar-SA" dirty="0" smtClean="0"/>
              <a:t>النشاط </a:t>
            </a:r>
            <a:endParaRPr lang="en-US" dirty="0"/>
          </a:p>
        </p:txBody>
      </p:sp>
      <p:sp>
        <p:nvSpPr>
          <p:cNvPr id="6" name="عنصر نائب للمحتوى 5"/>
          <p:cNvSpPr>
            <a:spLocks noGrp="1"/>
          </p:cNvSpPr>
          <p:nvPr>
            <p:ph sz="quarter" idx="4"/>
          </p:nvPr>
        </p:nvSpPr>
        <p:spPr/>
        <p:txBody>
          <a:bodyPr/>
          <a:lstStyle/>
          <a:p>
            <a:pPr marL="0" indent="0">
              <a:buNone/>
            </a:pPr>
            <a:r>
              <a:rPr lang="ar-SA" dirty="0" smtClean="0"/>
              <a:t>  1- *المشاركة في منتديات الحوار</a:t>
            </a:r>
          </a:p>
          <a:p>
            <a:pPr marL="0" indent="0">
              <a:buNone/>
            </a:pPr>
            <a:r>
              <a:rPr lang="ar-SA" dirty="0" smtClean="0"/>
              <a:t>2- *حضور المحاضرات المسجلة والمحاضرات المباشرة </a:t>
            </a:r>
          </a:p>
          <a:p>
            <a:pPr marL="0" indent="0">
              <a:buNone/>
            </a:pPr>
            <a:r>
              <a:rPr lang="ar-SA" dirty="0" smtClean="0"/>
              <a:t>3- *الواجبات المنزلية </a:t>
            </a:r>
          </a:p>
          <a:p>
            <a:pPr>
              <a:buFont typeface="Arial" charset="0"/>
              <a:buChar char="•"/>
            </a:pPr>
            <a:r>
              <a:rPr lang="ar-SA" dirty="0" smtClean="0"/>
              <a:t>*4- الاختبار النهائي</a:t>
            </a:r>
          </a:p>
          <a:p>
            <a:pPr>
              <a:buFont typeface="Arial" charset="0"/>
              <a:buChar char="•"/>
            </a:pPr>
            <a:r>
              <a:rPr lang="ar-SA" dirty="0" smtClean="0"/>
              <a:t>*5-  المجموع الكلي   </a:t>
            </a:r>
            <a:endParaRPr lang="en-US" dirty="0"/>
          </a:p>
        </p:txBody>
      </p:sp>
      <p:sp>
        <p:nvSpPr>
          <p:cNvPr id="7" name="عنصر نائب لرقم الشريحة 6"/>
          <p:cNvSpPr>
            <a:spLocks noGrp="1"/>
          </p:cNvSpPr>
          <p:nvPr>
            <p:ph type="sldNum" sz="quarter" idx="10"/>
          </p:nvPr>
        </p:nvSpPr>
        <p:spPr/>
        <p:txBody>
          <a:bodyPr/>
          <a:lstStyle/>
          <a:p>
            <a:pPr>
              <a:defRPr/>
            </a:pPr>
            <a:fld id="{CEE09BD4-D9F4-4194-BCCC-6C9ED048020E}" type="slidenum">
              <a:rPr lang="ar-SA" smtClean="0"/>
              <a:pPr>
                <a:defRPr/>
              </a:pPr>
              <a:t>11</a:t>
            </a:fld>
            <a:endParaRPr lang="en-US" dirty="0"/>
          </a:p>
        </p:txBody>
      </p:sp>
    </p:spTree>
    <p:extLst>
      <p:ext uri="{BB962C8B-B14F-4D97-AF65-F5344CB8AC3E}">
        <p14:creationId xmlns:p14="http://schemas.microsoft.com/office/powerpoint/2010/main" xmlns="" val="1134816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 المراجع الأساسية</a:t>
            </a:r>
            <a:r>
              <a:rPr lang="ar-EG" b="1" dirty="0" smtClean="0"/>
              <a:t>: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b="1" dirty="0" smtClean="0"/>
              <a:t>○ حامد</a:t>
            </a:r>
            <a:r>
              <a:rPr lang="ar-SA" sz="2800" b="1" dirty="0" smtClean="0"/>
              <a:t> عبد السلام </a:t>
            </a:r>
            <a:r>
              <a:rPr lang="ar-EG" sz="2800" b="1" dirty="0" smtClean="0"/>
              <a:t> زهران </a:t>
            </a:r>
            <a:r>
              <a:rPr lang="ar-EG" sz="2800" dirty="0" smtClean="0"/>
              <a:t>( 200</a:t>
            </a:r>
            <a:r>
              <a:rPr lang="ar-SA" sz="2800" dirty="0" smtClean="0"/>
              <a:t>5</a:t>
            </a:r>
            <a:r>
              <a:rPr lang="ar-EG" sz="2800" dirty="0" smtClean="0"/>
              <a:t> ) الصحة النفسية و العلاج النفسي -عالم الكتب - القاهرة</a:t>
            </a:r>
            <a:r>
              <a:rPr lang="ar-EG" sz="2800" b="1" dirty="0" smtClean="0"/>
              <a:t> </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4"/>
          <p:cNvSpPr>
            <a:spLocks noGrp="1"/>
          </p:cNvSpPr>
          <p:nvPr>
            <p:ph type="ctrTitle"/>
          </p:nvPr>
        </p:nvSpPr>
        <p:spPr>
          <a:xfrm>
            <a:off x="762000" y="2133600"/>
            <a:ext cx="8420100" cy="1470025"/>
          </a:xfrm>
        </p:spPr>
        <p:txBody>
          <a:bodyPr/>
          <a:lstStyle/>
          <a:p>
            <a:pPr eaLnBrk="1" hangingPunct="1"/>
            <a:r>
              <a:rPr lang="ar-SA" b="1" dirty="0" smtClean="0">
                <a:solidFill>
                  <a:srgbClr val="FF0066"/>
                </a:solidFill>
              </a:rPr>
              <a:t> </a:t>
            </a:r>
            <a:r>
              <a:rPr lang="en-US" b="1" dirty="0" smtClean="0">
                <a:solidFill>
                  <a:srgbClr val="FF0066"/>
                </a:solidFill>
              </a:rPr>
              <a:t>  </a:t>
            </a:r>
            <a:r>
              <a:rPr lang="ar-EG" b="1" dirty="0" smtClean="0">
                <a:solidFill>
                  <a:srgbClr val="FF0066"/>
                </a:solidFill>
              </a:rPr>
              <a:t>                 </a:t>
            </a:r>
            <a:r>
              <a:rPr lang="ar-SA" sz="2800" b="1" dirty="0" smtClean="0">
                <a:solidFill>
                  <a:srgbClr val="FF0066"/>
                </a:solidFill>
              </a:rPr>
              <a:t>الفصل الأول                      </a:t>
            </a:r>
            <a:r>
              <a:rPr lang="ar-EG" sz="2800" b="1" dirty="0" smtClean="0">
                <a:solidFill>
                  <a:srgbClr val="FF0066"/>
                </a:solidFill>
              </a:rPr>
              <a:t> </a:t>
            </a:r>
            <a:r>
              <a:rPr lang="en-US" sz="2800" b="1" dirty="0" smtClean="0">
                <a:solidFill>
                  <a:srgbClr val="FF0066"/>
                </a:solidFill>
              </a:rPr>
              <a:t>  </a:t>
            </a:r>
            <a:r>
              <a:rPr lang="ar-SA" sz="2800" dirty="0" smtClean="0">
                <a:solidFill>
                  <a:srgbClr val="376092"/>
                </a:solidFill>
              </a:rPr>
              <a:t/>
            </a:r>
            <a:br>
              <a:rPr lang="ar-SA" sz="2800" dirty="0" smtClean="0">
                <a:solidFill>
                  <a:srgbClr val="376092"/>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00B050"/>
                </a:solidFill>
              </a:rPr>
              <a:t>الصحة النفسية </a:t>
            </a:r>
            <a:endParaRPr lang="en-US" sz="2800" b="1" dirty="0" smtClean="0">
              <a:solidFill>
                <a:srgbClr val="00B050"/>
              </a:solidFill>
            </a:endParaRPr>
          </a:p>
        </p:txBody>
      </p:sp>
      <p:sp>
        <p:nvSpPr>
          <p:cNvPr id="15362"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a:t>
            </a:r>
            <a:r>
              <a:rPr lang="ar-SA" b="1" dirty="0" err="1" smtClean="0">
                <a:solidFill>
                  <a:srgbClr val="FF0000"/>
                </a:solidFill>
              </a:rPr>
              <a:t>الاولى</a:t>
            </a:r>
            <a:r>
              <a:rPr lang="ar-SA" b="1" dirty="0" smtClean="0">
                <a:solidFill>
                  <a:srgbClr val="FF0000"/>
                </a:solidFill>
              </a:rPr>
              <a:t> </a:t>
            </a:r>
          </a:p>
          <a:p>
            <a:pPr eaLnBrk="1" hangingPunct="1"/>
            <a:endParaRPr lang="en-US" b="1" dirty="0" smtClean="0">
              <a:solidFill>
                <a:schemeClr val="tx1"/>
              </a:solidFill>
            </a:endParaRPr>
          </a:p>
        </p:txBody>
      </p:sp>
      <p:sp>
        <p:nvSpPr>
          <p:cNvPr id="15363" name="Slide Number Placeholder 3"/>
          <p:cNvSpPr>
            <a:spLocks noGrp="1"/>
          </p:cNvSpPr>
          <p:nvPr>
            <p:ph type="sldNum" sz="quarter" idx="10"/>
          </p:nvPr>
        </p:nvSpPr>
        <p:spPr bwMode="auto">
          <a:noFill/>
          <a:ln>
            <a:miter lim="800000"/>
            <a:headEnd/>
            <a:tailEnd/>
          </a:ln>
        </p:spPr>
        <p:txBody>
          <a:bodyPr/>
          <a:lstStyle/>
          <a:p>
            <a:fld id="{B5A4E5BD-40F3-4FFA-8A31-73535A717F8A}" type="slidenum">
              <a:rPr lang="ar-SA" smtClean="0"/>
              <a:pPr/>
              <a:t>13</a:t>
            </a:fld>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r>
              <a:rPr lang="ar-SA" sz="4000" dirty="0" smtClean="0">
                <a:solidFill>
                  <a:srgbClr val="376092"/>
                </a:solidFill>
              </a:rPr>
              <a:t>                      الفصل الأول                      </a:t>
            </a:r>
            <a:r>
              <a:rPr lang="en-US" sz="4000" dirty="0" smtClean="0">
                <a:solidFill>
                  <a:srgbClr val="376092"/>
                </a:solidFill>
              </a:rPr>
              <a:t>  </a:t>
            </a:r>
            <a:r>
              <a:rPr lang="ar-SA" sz="4000" dirty="0" smtClean="0">
                <a:solidFill>
                  <a:srgbClr val="376092"/>
                </a:solidFill>
              </a:rPr>
              <a:t/>
            </a:r>
            <a:br>
              <a:rPr lang="ar-SA" sz="4000" dirty="0" smtClean="0">
                <a:solidFill>
                  <a:srgbClr val="376092"/>
                </a:solidFill>
              </a:rPr>
            </a:br>
            <a:r>
              <a:rPr lang="ar-SA" sz="4000" dirty="0" smtClean="0">
                <a:solidFill>
                  <a:srgbClr val="376092"/>
                </a:solidFill>
              </a:rPr>
              <a:t> </a:t>
            </a:r>
            <a:r>
              <a:rPr lang="en-US" sz="4000" dirty="0" smtClean="0">
                <a:solidFill>
                  <a:srgbClr val="376092"/>
                </a:solidFill>
              </a:rPr>
              <a:t>MENTAL HEALTH</a:t>
            </a:r>
            <a:r>
              <a:rPr lang="ar-SA" sz="4000" dirty="0" smtClean="0">
                <a:solidFill>
                  <a:srgbClr val="376092"/>
                </a:solidFill>
              </a:rPr>
              <a:t>الصحة النفسية </a:t>
            </a:r>
            <a:endParaRPr lang="en-US" sz="4000" dirty="0" smtClean="0">
              <a:solidFill>
                <a:srgbClr val="376092"/>
              </a:solidFill>
            </a:endParaRPr>
          </a:p>
        </p:txBody>
      </p:sp>
      <p:sp>
        <p:nvSpPr>
          <p:cNvPr id="16386" name="Text Placeholder 5"/>
          <p:cNvSpPr>
            <a:spLocks noGrp="1"/>
          </p:cNvSpPr>
          <p:nvPr>
            <p:ph idx="1"/>
          </p:nvPr>
        </p:nvSpPr>
        <p:spPr/>
        <p:txBody>
          <a:bodyPr/>
          <a:lstStyle/>
          <a:p>
            <a:pPr rtl="1">
              <a:buFont typeface="Arial" charset="0"/>
              <a:buNone/>
            </a:pPr>
            <a:r>
              <a:rPr lang="ar-EG" u="sng" dirty="0" smtClean="0">
                <a:solidFill>
                  <a:srgbClr val="FF0066"/>
                </a:solidFill>
              </a:rPr>
              <a:t>كلمة الصحة </a:t>
            </a:r>
            <a:r>
              <a:rPr lang="ar-EG" u="sng" dirty="0" smtClean="0"/>
              <a:t>: عرفتها منظمة الصحة العالمية بأنها حالة من تكامل </a:t>
            </a:r>
            <a:r>
              <a:rPr lang="ar-EG" u="sng" dirty="0" err="1" smtClean="0"/>
              <a:t>الاحساس</a:t>
            </a:r>
            <a:r>
              <a:rPr lang="ar-EG" u="sng" dirty="0" smtClean="0"/>
              <a:t> الجسدي </a:t>
            </a:r>
            <a:r>
              <a:rPr lang="ar-EG" u="sng" dirty="0" err="1" smtClean="0"/>
              <a:t>و</a:t>
            </a:r>
            <a:r>
              <a:rPr lang="ar-EG" u="sng" dirty="0" smtClean="0"/>
              <a:t> النفسي والاجتماعي ،وليست فقط حالة الخلو من المرض والعاهة .</a:t>
            </a:r>
          </a:p>
          <a:p>
            <a:pPr rtl="1">
              <a:buFont typeface="Arial" charset="0"/>
              <a:buNone/>
            </a:pPr>
            <a:r>
              <a:rPr lang="ar-SA" u="sng" dirty="0" smtClean="0">
                <a:solidFill>
                  <a:srgbClr val="FF0066"/>
                </a:solidFill>
              </a:rPr>
              <a:t>علم الصحة النفسية</a:t>
            </a:r>
            <a:r>
              <a:rPr lang="ar-SA" dirty="0" smtClean="0">
                <a:solidFill>
                  <a:srgbClr val="FF0066"/>
                </a:solidFill>
              </a:rPr>
              <a:t> </a:t>
            </a:r>
            <a:r>
              <a:rPr lang="ar-SA" dirty="0" smtClean="0"/>
              <a:t>: هو الدراسة العلمية للصحة النفسية </a:t>
            </a:r>
            <a:r>
              <a:rPr lang="ar-SA" dirty="0" err="1" smtClean="0"/>
              <a:t>و</a:t>
            </a:r>
            <a:r>
              <a:rPr lang="ar-SA" dirty="0" smtClean="0"/>
              <a:t> عملية التوافق النفسي , وما يؤدي إليها وما يحققها , وما يعوقها , وما يحدث من مشكلات واضطرابات وأمراض نفسية , </a:t>
            </a:r>
            <a:r>
              <a:rPr lang="ar-SA" dirty="0" err="1" smtClean="0"/>
              <a:t>و</a:t>
            </a:r>
            <a:r>
              <a:rPr lang="ar-SA" dirty="0" smtClean="0"/>
              <a:t> دراسة أسبابها </a:t>
            </a:r>
            <a:r>
              <a:rPr lang="ar-SA" dirty="0" err="1" smtClean="0"/>
              <a:t>و</a:t>
            </a:r>
            <a:r>
              <a:rPr lang="ar-SA" dirty="0" smtClean="0"/>
              <a:t> تشخيصها </a:t>
            </a:r>
            <a:r>
              <a:rPr lang="ar-SA" dirty="0" err="1" smtClean="0"/>
              <a:t>و</a:t>
            </a:r>
            <a:r>
              <a:rPr lang="ar-SA" dirty="0" smtClean="0"/>
              <a:t> علاجها </a:t>
            </a:r>
            <a:r>
              <a:rPr lang="ar-SA" dirty="0" err="1" smtClean="0"/>
              <a:t>و</a:t>
            </a:r>
            <a:r>
              <a:rPr lang="ar-SA" dirty="0" smtClean="0"/>
              <a:t> الوقاية منها .</a:t>
            </a:r>
          </a:p>
          <a:p>
            <a:pPr rtl="1">
              <a:buFont typeface="Arial" charset="0"/>
              <a:buNone/>
            </a:pPr>
            <a:endParaRPr lang="en-US" dirty="0" smtClean="0"/>
          </a:p>
          <a:p>
            <a:pPr>
              <a:buFont typeface="Arial" charset="0"/>
              <a:buNone/>
            </a:pPr>
            <a:r>
              <a:rPr lang="en-US" b="1" dirty="0" smtClean="0"/>
              <a:t> </a:t>
            </a:r>
          </a:p>
          <a:p>
            <a:pPr>
              <a:buFont typeface="Arial" charset="0"/>
              <a:buNone/>
            </a:pPr>
            <a:r>
              <a:rPr lang="en-GB" b="1" dirty="0" smtClean="0"/>
              <a:t>  </a:t>
            </a:r>
            <a:r>
              <a:rPr lang="en-US" b="1" dirty="0" smtClean="0"/>
              <a:t>     </a:t>
            </a:r>
            <a:r>
              <a:rPr lang="en-GB" b="1" dirty="0" smtClean="0"/>
              <a:t>     </a:t>
            </a:r>
            <a:endParaRPr lang="ar-EG" b="1" dirty="0" smtClean="0"/>
          </a:p>
        </p:txBody>
      </p:sp>
      <p:sp>
        <p:nvSpPr>
          <p:cNvPr id="16387" name="Slide Number Placeholder 3"/>
          <p:cNvSpPr>
            <a:spLocks noGrp="1"/>
          </p:cNvSpPr>
          <p:nvPr>
            <p:ph type="sldNum" sz="quarter" idx="10"/>
          </p:nvPr>
        </p:nvSpPr>
        <p:spPr bwMode="auto">
          <a:noFill/>
          <a:ln>
            <a:miter lim="800000"/>
            <a:headEnd/>
            <a:tailEnd/>
          </a:ln>
        </p:spPr>
        <p:txBody>
          <a:bodyPr/>
          <a:lstStyle/>
          <a:p>
            <a:fld id="{F3728BC6-6614-4AB5-8150-4781C08EB511}" type="slidenum">
              <a:rPr lang="ar-SA"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ar-EG" b="1" dirty="0" smtClean="0">
                <a:solidFill>
                  <a:srgbClr val="FF0000"/>
                </a:solidFill>
              </a:rPr>
              <a:t>الصحة النفسية</a:t>
            </a:r>
            <a:endParaRPr lang="ar-SA" b="1" dirty="0" smtClean="0">
              <a:solidFill>
                <a:srgbClr val="FF0000"/>
              </a:solidFill>
            </a:endParaRPr>
          </a:p>
        </p:txBody>
      </p:sp>
      <p:sp>
        <p:nvSpPr>
          <p:cNvPr id="17410" name="Content Placeholder 2"/>
          <p:cNvSpPr>
            <a:spLocks noGrp="1"/>
          </p:cNvSpPr>
          <p:nvPr>
            <p:ph idx="1"/>
          </p:nvPr>
        </p:nvSpPr>
        <p:spPr>
          <a:xfrm>
            <a:off x="228600" y="1295400"/>
            <a:ext cx="9144000" cy="4678363"/>
          </a:xfrm>
          <a:ln>
            <a:solidFill>
              <a:srgbClr val="FF3300"/>
            </a:solidFill>
          </a:ln>
        </p:spPr>
        <p:txBody>
          <a:bodyPr/>
          <a:lstStyle/>
          <a:p>
            <a:pPr rtl="1">
              <a:buFont typeface="Arial" charset="0"/>
              <a:buNone/>
            </a:pPr>
            <a:r>
              <a:rPr lang="ar-SA" b="1" dirty="0" smtClean="0"/>
              <a:t>تعريف الصحة النفسية :</a:t>
            </a:r>
          </a:p>
          <a:p>
            <a:pPr rtl="1">
              <a:buFont typeface="Arial" charset="0"/>
              <a:buNone/>
            </a:pPr>
            <a:r>
              <a:rPr lang="ar-EG" b="1" dirty="0" smtClean="0"/>
              <a:t>        هي </a:t>
            </a:r>
            <a:r>
              <a:rPr lang="ar-SA" b="1" dirty="0" smtClean="0"/>
              <a:t>حالة دائمة نسبياً , يكون فيها الفرد متوافقاً نفسياً ( شخصياً </a:t>
            </a:r>
            <a:r>
              <a:rPr lang="ar-SA" b="1" dirty="0" err="1" smtClean="0"/>
              <a:t>و</a:t>
            </a:r>
            <a:r>
              <a:rPr lang="ar-SA" b="1" dirty="0" smtClean="0"/>
              <a:t> انفعالياً </a:t>
            </a:r>
            <a:r>
              <a:rPr lang="ar-SA" b="1" dirty="0" err="1" smtClean="0"/>
              <a:t>و</a:t>
            </a:r>
            <a:r>
              <a:rPr lang="ar-SA" b="1" dirty="0" smtClean="0"/>
              <a:t> اجتماعياً أي مع نفسه </a:t>
            </a:r>
            <a:r>
              <a:rPr lang="ar-SA" b="1" dirty="0" err="1" smtClean="0"/>
              <a:t>و</a:t>
            </a:r>
            <a:r>
              <a:rPr lang="ar-SA" b="1" dirty="0" smtClean="0"/>
              <a:t> مع بيئته ) , </a:t>
            </a:r>
            <a:r>
              <a:rPr lang="ar-SA" b="1" dirty="0" err="1" smtClean="0"/>
              <a:t>و</a:t>
            </a:r>
            <a:r>
              <a:rPr lang="ar-SA" b="1" dirty="0" smtClean="0"/>
              <a:t> يشعر بالسعادة مع نفسه , </a:t>
            </a:r>
            <a:r>
              <a:rPr lang="ar-SA" b="1" dirty="0" err="1" smtClean="0"/>
              <a:t>و</a:t>
            </a:r>
            <a:r>
              <a:rPr lang="ar-SA" b="1" dirty="0" smtClean="0"/>
              <a:t> مع الآخرين , </a:t>
            </a:r>
            <a:r>
              <a:rPr lang="ar-SA" b="1" dirty="0" err="1" smtClean="0"/>
              <a:t>و</a:t>
            </a:r>
            <a:r>
              <a:rPr lang="ar-SA" b="1" dirty="0" smtClean="0"/>
              <a:t> يكون قادراً على تحقيق ذاته </a:t>
            </a:r>
            <a:r>
              <a:rPr lang="ar-SA" b="1" dirty="0" err="1" smtClean="0"/>
              <a:t>و</a:t>
            </a:r>
            <a:r>
              <a:rPr lang="ar-SA" b="1" dirty="0" smtClean="0"/>
              <a:t> استغلال قدراته </a:t>
            </a:r>
            <a:r>
              <a:rPr lang="ar-SA" b="1" dirty="0" err="1" smtClean="0"/>
              <a:t>و</a:t>
            </a:r>
            <a:r>
              <a:rPr lang="ar-SA" b="1" dirty="0" smtClean="0"/>
              <a:t> إمكاناته إلى أقصى حد ممكن , </a:t>
            </a:r>
            <a:r>
              <a:rPr lang="ar-SA" b="1" dirty="0" err="1" smtClean="0"/>
              <a:t>و</a:t>
            </a:r>
            <a:r>
              <a:rPr lang="ar-SA" b="1" dirty="0" smtClean="0"/>
              <a:t> يكون قادراً على مواجهة مطالب الحياة , </a:t>
            </a:r>
            <a:r>
              <a:rPr lang="ar-SA" b="1" dirty="0" err="1" smtClean="0"/>
              <a:t>و</a:t>
            </a:r>
            <a:r>
              <a:rPr lang="ar-SA" b="1" dirty="0" smtClean="0"/>
              <a:t> تكون شخصيته متكاملة سوية , ويكون سلوكه عادياً , </a:t>
            </a:r>
            <a:r>
              <a:rPr lang="ar-SA" b="1" dirty="0" err="1" smtClean="0"/>
              <a:t>و</a:t>
            </a:r>
            <a:r>
              <a:rPr lang="ar-SA" b="1" dirty="0" smtClean="0"/>
              <a:t> يكون حسن الخلق بحيث يعيش في سلامة </a:t>
            </a:r>
            <a:r>
              <a:rPr lang="ar-SA" b="1" dirty="0" err="1" smtClean="0"/>
              <a:t>و</a:t>
            </a:r>
            <a:r>
              <a:rPr lang="ar-SA" b="1" dirty="0" smtClean="0"/>
              <a:t> سلام .</a:t>
            </a:r>
          </a:p>
        </p:txBody>
      </p:sp>
      <p:sp>
        <p:nvSpPr>
          <p:cNvPr id="17411" name="Slide Number Placeholder 3"/>
          <p:cNvSpPr>
            <a:spLocks noGrp="1"/>
          </p:cNvSpPr>
          <p:nvPr>
            <p:ph type="sldNum" sz="quarter" idx="10"/>
          </p:nvPr>
        </p:nvSpPr>
        <p:spPr bwMode="auto">
          <a:noFill/>
          <a:ln>
            <a:miter lim="800000"/>
            <a:headEnd/>
            <a:tailEnd/>
          </a:ln>
        </p:spPr>
        <p:txBody>
          <a:bodyPr/>
          <a:lstStyle/>
          <a:p>
            <a:fld id="{7E1110E8-F76C-4BBD-8DB2-E707ED8F41C4}" type="slidenum">
              <a:rPr lang="ar-SA" smtClean="0"/>
              <a:pPr/>
              <a:t>15</a:t>
            </a:fld>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a:xfrm>
            <a:off x="609600" y="274638"/>
            <a:ext cx="8801100" cy="1020762"/>
          </a:xfrm>
          <a:ln>
            <a:solidFill>
              <a:schemeClr val="tx1"/>
            </a:solidFill>
          </a:ln>
        </p:spPr>
        <p:txBody>
          <a:bodyPr/>
          <a:lstStyle/>
          <a:p>
            <a:r>
              <a:rPr lang="ar-SA" sz="4000" dirty="0" smtClean="0"/>
              <a:t> </a:t>
            </a:r>
            <a:r>
              <a:rPr lang="ar-SA" sz="3600" b="1" dirty="0" smtClean="0">
                <a:solidFill>
                  <a:srgbClr val="00B050"/>
                </a:solidFill>
              </a:rPr>
              <a:t>التعريفات الايجابية </a:t>
            </a:r>
            <a:r>
              <a:rPr lang="ar-SA" sz="3600" b="1" dirty="0" err="1" smtClean="0">
                <a:solidFill>
                  <a:srgbClr val="00B050"/>
                </a:solidFill>
              </a:rPr>
              <a:t>و</a:t>
            </a:r>
            <a:r>
              <a:rPr lang="ar-SA" sz="3600" b="1" dirty="0" smtClean="0">
                <a:solidFill>
                  <a:srgbClr val="00B050"/>
                </a:solidFill>
              </a:rPr>
              <a:t> التعريفات السلبية للصحة النفسية</a:t>
            </a:r>
            <a:r>
              <a:rPr lang="ar-SA" sz="4000" b="1" dirty="0" smtClean="0">
                <a:solidFill>
                  <a:srgbClr val="00B050"/>
                </a:solidFill>
              </a:rPr>
              <a:t> </a:t>
            </a:r>
            <a:endParaRPr lang="en-US" sz="4000" b="1" dirty="0" smtClean="0">
              <a:solidFill>
                <a:srgbClr val="00B050"/>
              </a:solidFill>
            </a:endParaRPr>
          </a:p>
        </p:txBody>
      </p:sp>
      <p:sp>
        <p:nvSpPr>
          <p:cNvPr id="44035" name="Rectangle 3"/>
          <p:cNvSpPr>
            <a:spLocks noGrp="1"/>
          </p:cNvSpPr>
          <p:nvPr>
            <p:ph type="body" idx="4294967295"/>
          </p:nvPr>
        </p:nvSpPr>
        <p:spPr>
          <a:xfrm>
            <a:off x="495300" y="1447800"/>
            <a:ext cx="8915400" cy="4678363"/>
          </a:xfrm>
        </p:spPr>
        <p:txBody>
          <a:bodyPr/>
          <a:lstStyle/>
          <a:p>
            <a:pPr rtl="1">
              <a:buFont typeface="Arial" charset="0"/>
              <a:buNone/>
            </a:pPr>
            <a:r>
              <a:rPr lang="ar-SA" sz="2800" b="1" u="sng" dirty="0" smtClean="0">
                <a:solidFill>
                  <a:srgbClr val="FF0000"/>
                </a:solidFill>
              </a:rPr>
              <a:t>التعريفات الايجابية</a:t>
            </a:r>
            <a:r>
              <a:rPr lang="ar-SA" sz="2800" b="1" dirty="0" smtClean="0">
                <a:solidFill>
                  <a:srgbClr val="FF0000"/>
                </a:solidFill>
              </a:rPr>
              <a:t> </a:t>
            </a:r>
            <a:r>
              <a:rPr lang="ar-SA" sz="2800" dirty="0" smtClean="0"/>
              <a:t>: </a:t>
            </a:r>
          </a:p>
          <a:p>
            <a:pPr rtl="1">
              <a:buFont typeface="Arial" charset="0"/>
              <a:buNone/>
            </a:pPr>
            <a:r>
              <a:rPr lang="ar-SA" sz="2800" dirty="0" smtClean="0"/>
              <a:t>                      - الصحة النفسية حالة إيجابية تتضمن التمتع بصحة العقل و سلامة السلوك , و ليست مجرد غياب أو الخلو أو البرء من أعراض المرض النفسي .</a:t>
            </a:r>
          </a:p>
          <a:p>
            <a:pPr rtl="1">
              <a:buFont typeface="Arial" charset="0"/>
              <a:buNone/>
            </a:pPr>
            <a:r>
              <a:rPr lang="ar-SA" sz="2800" dirty="0" smtClean="0"/>
              <a:t>                     - تعرفها منظمة الصحة العالمية للصحة ( </a:t>
            </a:r>
            <a:r>
              <a:rPr lang="en-US" sz="2800" b="1" dirty="0" smtClean="0">
                <a:solidFill>
                  <a:srgbClr val="00B050"/>
                </a:solidFill>
              </a:rPr>
              <a:t>WHO</a:t>
            </a:r>
            <a:r>
              <a:rPr lang="ar-SA" sz="2800" dirty="0" smtClean="0"/>
              <a:t> ) بأنها حالة من الراحة الجسمية والنفسية و الاجتماعية و ليست عدم و جود المرض .</a:t>
            </a:r>
          </a:p>
          <a:p>
            <a:pPr rtl="1">
              <a:buFont typeface="Arial" charset="0"/>
              <a:buNone/>
            </a:pPr>
            <a:r>
              <a:rPr lang="ar-SA" sz="2800" b="1" u="sng" dirty="0" smtClean="0">
                <a:solidFill>
                  <a:srgbClr val="FF0000"/>
                </a:solidFill>
              </a:rPr>
              <a:t>التعريفات السلبية</a:t>
            </a:r>
            <a:r>
              <a:rPr lang="ar-SA" sz="2800" b="1" dirty="0" smtClean="0">
                <a:solidFill>
                  <a:srgbClr val="FF0000"/>
                </a:solidFill>
              </a:rPr>
              <a:t> </a:t>
            </a:r>
            <a:r>
              <a:rPr lang="ar-SA" sz="2800" dirty="0" smtClean="0"/>
              <a:t>: </a:t>
            </a:r>
          </a:p>
          <a:p>
            <a:pPr rtl="1">
              <a:buFont typeface="Arial" charset="0"/>
              <a:buNone/>
            </a:pPr>
            <a:r>
              <a:rPr lang="ar-SA" sz="2800" dirty="0" smtClean="0"/>
              <a:t>                     تركز على استبعاد صور السلوك الغير عادي ” المرض ” .</a:t>
            </a:r>
          </a:p>
          <a:p>
            <a:pPr rtl="1">
              <a:buFont typeface="Arial" charset="0"/>
              <a:buNone/>
            </a:pPr>
            <a:endParaRPr lang="ar-SA"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p:txBody>
          <a:bodyPr/>
          <a:lstStyle/>
          <a:p>
            <a:pPr algn="ctr"/>
            <a:r>
              <a:rPr lang="ar-SA" b="1" smtClean="0">
                <a:solidFill>
                  <a:schemeClr val="tx1"/>
                </a:solidFill>
              </a:rPr>
              <a:t>مجالات اهتمام ” عمل ” الصحة النفسية</a:t>
            </a:r>
            <a:endParaRPr lang="en-US" b="1" smtClean="0">
              <a:solidFill>
                <a:schemeClr val="tx1"/>
              </a:solidFill>
            </a:endParaRPr>
          </a:p>
        </p:txBody>
      </p:sp>
      <p:sp>
        <p:nvSpPr>
          <p:cNvPr id="45059" name="Rectangle 3"/>
          <p:cNvSpPr>
            <a:spLocks noGrp="1"/>
          </p:cNvSpPr>
          <p:nvPr>
            <p:ph type="body" idx="4294967295"/>
          </p:nvPr>
        </p:nvSpPr>
        <p:spPr/>
        <p:txBody>
          <a:bodyPr/>
          <a:lstStyle/>
          <a:p>
            <a:pPr rtl="1">
              <a:buFont typeface="Arial" charset="0"/>
              <a:buNone/>
            </a:pPr>
            <a:endParaRPr lang="ar-SA" dirty="0" smtClean="0"/>
          </a:p>
          <a:p>
            <a:pPr rtl="1">
              <a:buFont typeface="Arial" charset="0"/>
              <a:buNone/>
            </a:pPr>
            <a:r>
              <a:rPr lang="ar-EG" u="sng" dirty="0" smtClean="0"/>
              <a:t>و</a:t>
            </a:r>
            <a:r>
              <a:rPr lang="ar-SA" u="sng" dirty="0" smtClean="0"/>
              <a:t>للصحة النفسية شقان ” مجالان عمل ”</a:t>
            </a:r>
            <a:r>
              <a:rPr lang="ar-SA" dirty="0" smtClean="0"/>
              <a:t> :</a:t>
            </a:r>
            <a:r>
              <a:rPr lang="ar-SA" sz="2800" dirty="0" smtClean="0"/>
              <a:t>( </a:t>
            </a:r>
            <a:r>
              <a:rPr lang="ar-SA" sz="2800" b="1" dirty="0" smtClean="0">
                <a:solidFill>
                  <a:srgbClr val="FF0000"/>
                </a:solidFill>
              </a:rPr>
              <a:t>نظري علمي – تطبيقي عملي </a:t>
            </a:r>
            <a:r>
              <a:rPr lang="ar-SA" sz="2800" dirty="0" smtClean="0"/>
              <a:t>) </a:t>
            </a:r>
          </a:p>
          <a:p>
            <a:pPr rtl="1">
              <a:buFont typeface="Arial" charset="0"/>
              <a:buNone/>
            </a:pPr>
            <a:r>
              <a:rPr lang="ar-SA" u="sng" dirty="0" smtClean="0"/>
              <a:t>أولهما :</a:t>
            </a:r>
            <a:r>
              <a:rPr lang="ar-SA" dirty="0" smtClean="0"/>
              <a:t> </a:t>
            </a:r>
            <a:r>
              <a:rPr lang="ar-SA" dirty="0" smtClean="0">
                <a:solidFill>
                  <a:schemeClr val="hlink"/>
                </a:solidFill>
              </a:rPr>
              <a:t>نظري علمي</a:t>
            </a:r>
            <a:r>
              <a:rPr lang="ar-SA" dirty="0" smtClean="0"/>
              <a:t> يتناول بالدراسة النظرية </a:t>
            </a:r>
            <a:r>
              <a:rPr lang="ar-SA" dirty="0" err="1" smtClean="0"/>
              <a:t>و</a:t>
            </a:r>
            <a:r>
              <a:rPr lang="ar-SA" dirty="0" smtClean="0"/>
              <a:t> البحوث العلمية الشخصية </a:t>
            </a:r>
            <a:r>
              <a:rPr lang="ar-SA" dirty="0" err="1" smtClean="0"/>
              <a:t>و</a:t>
            </a:r>
            <a:r>
              <a:rPr lang="ar-SA" dirty="0" smtClean="0"/>
              <a:t> الدوافع </a:t>
            </a:r>
            <a:r>
              <a:rPr lang="ar-SA" dirty="0" err="1" smtClean="0"/>
              <a:t>و</a:t>
            </a:r>
            <a:r>
              <a:rPr lang="ar-SA" dirty="0" smtClean="0"/>
              <a:t> الحاجات </a:t>
            </a:r>
            <a:r>
              <a:rPr lang="ar-SA" dirty="0" err="1" smtClean="0"/>
              <a:t>و</a:t>
            </a:r>
            <a:r>
              <a:rPr lang="ar-SA" dirty="0" smtClean="0"/>
              <a:t> أسباب </a:t>
            </a:r>
            <a:r>
              <a:rPr lang="ar-SA" dirty="0" err="1" smtClean="0"/>
              <a:t>الامراض</a:t>
            </a:r>
            <a:r>
              <a:rPr lang="ar-SA" dirty="0" smtClean="0"/>
              <a:t> النفسية </a:t>
            </a:r>
            <a:r>
              <a:rPr lang="ar-SA" dirty="0" err="1" smtClean="0"/>
              <a:t>و</a:t>
            </a:r>
            <a:r>
              <a:rPr lang="ar-SA" dirty="0" smtClean="0"/>
              <a:t> أعراضها </a:t>
            </a:r>
            <a:r>
              <a:rPr lang="ar-SA" dirty="0" err="1" smtClean="0"/>
              <a:t>و</a:t>
            </a:r>
            <a:r>
              <a:rPr lang="ar-SA" dirty="0" smtClean="0"/>
              <a:t> حيل الدفاع النفسي </a:t>
            </a:r>
            <a:r>
              <a:rPr lang="ar-SA" dirty="0" err="1" smtClean="0"/>
              <a:t>و</a:t>
            </a:r>
            <a:r>
              <a:rPr lang="ar-SA" dirty="0" smtClean="0"/>
              <a:t> التوافق .</a:t>
            </a:r>
          </a:p>
          <a:p>
            <a:pPr rtl="1">
              <a:buFont typeface="Arial" charset="0"/>
              <a:buNone/>
            </a:pPr>
            <a:r>
              <a:rPr lang="ar-SA" u="sng" dirty="0" smtClean="0"/>
              <a:t>ثانيهما :</a:t>
            </a:r>
            <a:r>
              <a:rPr lang="ar-SA" dirty="0" smtClean="0"/>
              <a:t> </a:t>
            </a:r>
            <a:r>
              <a:rPr lang="ar-SA" dirty="0" smtClean="0">
                <a:solidFill>
                  <a:schemeClr val="hlink"/>
                </a:solidFill>
              </a:rPr>
              <a:t>تطبيقي عملي</a:t>
            </a:r>
            <a:r>
              <a:rPr lang="ar-SA" dirty="0" smtClean="0"/>
              <a:t> يقوم بتطبيق النظريات العلمية </a:t>
            </a:r>
            <a:r>
              <a:rPr lang="ar-SA" dirty="0" err="1" smtClean="0"/>
              <a:t>و</a:t>
            </a:r>
            <a:r>
              <a:rPr lang="ar-SA" dirty="0" smtClean="0"/>
              <a:t> نتائج الدراسات </a:t>
            </a:r>
            <a:r>
              <a:rPr lang="ar-SA" dirty="0" err="1" smtClean="0"/>
              <a:t>و</a:t>
            </a:r>
            <a:r>
              <a:rPr lang="ar-SA" dirty="0" smtClean="0"/>
              <a:t> البحوث للوقاية من المرض النفسي </a:t>
            </a:r>
            <a:r>
              <a:rPr lang="ar-SA" dirty="0" err="1" smtClean="0"/>
              <a:t>و</a:t>
            </a:r>
            <a:r>
              <a:rPr lang="ar-SA" dirty="0" smtClean="0"/>
              <a:t> تشخيص </a:t>
            </a:r>
            <a:r>
              <a:rPr lang="ar-SA" dirty="0" err="1" smtClean="0"/>
              <a:t>و</a:t>
            </a:r>
            <a:r>
              <a:rPr lang="ar-SA" dirty="0" smtClean="0"/>
              <a:t> علاج الأمراض النفسية .</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endParaRPr lang="en-US" smtClean="0"/>
          </a:p>
        </p:txBody>
      </p:sp>
      <p:sp>
        <p:nvSpPr>
          <p:cNvPr id="48131" name="Rectangle 3"/>
          <p:cNvSpPr>
            <a:spLocks noGrp="1"/>
          </p:cNvSpPr>
          <p:nvPr>
            <p:ph type="body" idx="4294967295"/>
          </p:nvPr>
        </p:nvSpPr>
        <p:spPr>
          <a:xfrm>
            <a:off x="523844" y="1643050"/>
            <a:ext cx="8915400" cy="4525963"/>
          </a:xfrm>
        </p:spPr>
        <p:txBody>
          <a:bodyPr/>
          <a:lstStyle/>
          <a:p>
            <a:pPr rtl="1">
              <a:buFont typeface="Arial" charset="0"/>
              <a:buNone/>
            </a:pPr>
            <a:r>
              <a:rPr lang="ar-SA" b="1" dirty="0" smtClean="0">
                <a:solidFill>
                  <a:srgbClr val="FF0000"/>
                </a:solidFill>
              </a:rPr>
              <a:t>تعريف المرض النفسي : </a:t>
            </a:r>
            <a:r>
              <a:rPr lang="en-US" b="1" dirty="0" smtClean="0">
                <a:solidFill>
                  <a:srgbClr val="FF0000"/>
                </a:solidFill>
              </a:rPr>
              <a:t>MENTAL ILLNESS </a:t>
            </a:r>
            <a:endParaRPr lang="ar-SA" b="1" dirty="0" smtClean="0">
              <a:solidFill>
                <a:srgbClr val="FF0000"/>
              </a:solidFill>
            </a:endParaRPr>
          </a:p>
          <a:p>
            <a:pPr rtl="1">
              <a:buFont typeface="Arial" charset="0"/>
              <a:buNone/>
            </a:pPr>
            <a:r>
              <a:rPr lang="en-US" sz="2400" dirty="0" smtClean="0"/>
              <a:t>    </a:t>
            </a:r>
            <a:r>
              <a:rPr lang="ar-SA" sz="2400" dirty="0" smtClean="0"/>
              <a:t>اضطراب وظيفي في الشخصية , نفسي المنشأ , يبدو في صورة أعراض نفسية </a:t>
            </a:r>
            <a:r>
              <a:rPr lang="ar-SA" sz="2400" dirty="0" err="1" smtClean="0"/>
              <a:t>و</a:t>
            </a:r>
            <a:r>
              <a:rPr lang="ar-SA" sz="2400" dirty="0" smtClean="0"/>
              <a:t> جسمية مختلفة </a:t>
            </a:r>
            <a:r>
              <a:rPr lang="ar-SA" sz="2400" dirty="0" err="1" smtClean="0"/>
              <a:t>و</a:t>
            </a:r>
            <a:r>
              <a:rPr lang="ar-SA" sz="2400" dirty="0" smtClean="0"/>
              <a:t> يؤثر في سلوك الشخص فيعوق توافقه النفسي </a:t>
            </a:r>
            <a:r>
              <a:rPr lang="ar-SA" sz="2400" dirty="0" err="1" smtClean="0"/>
              <a:t>و</a:t>
            </a:r>
            <a:r>
              <a:rPr lang="ar-SA" sz="2400" dirty="0" smtClean="0"/>
              <a:t> يعوقه عن ممارسة حياته السوية في المجتمع الذي يعيش فيه .</a:t>
            </a:r>
          </a:p>
          <a:p>
            <a:pPr rtl="1">
              <a:buFontTx/>
              <a:buChar char="-"/>
            </a:pPr>
            <a:r>
              <a:rPr lang="ar-SA" sz="2400" dirty="0" smtClean="0"/>
              <a:t>المرض النفسي أنواع </a:t>
            </a:r>
            <a:r>
              <a:rPr lang="ar-SA" sz="2400" dirty="0" err="1" smtClean="0"/>
              <a:t>و</a:t>
            </a:r>
            <a:r>
              <a:rPr lang="ar-SA" sz="2400" dirty="0" smtClean="0"/>
              <a:t> درجات </a:t>
            </a:r>
            <a:r>
              <a:rPr lang="en-US" sz="2400" dirty="0" smtClean="0"/>
              <a:t> </a:t>
            </a:r>
            <a:r>
              <a:rPr lang="ar-EG" sz="2400" dirty="0" smtClean="0"/>
              <a:t> (شديد يؤدي </a:t>
            </a:r>
            <a:r>
              <a:rPr lang="ar-EG" sz="2400" dirty="0" err="1" smtClean="0"/>
              <a:t>الي</a:t>
            </a:r>
            <a:r>
              <a:rPr lang="ar-EG" sz="2400" dirty="0" smtClean="0"/>
              <a:t> الانتحار وقد يكون خفيفا يضفي بعض الغرابة علي شخصية المريض </a:t>
            </a:r>
            <a:r>
              <a:rPr lang="ar-EG" sz="2400" dirty="0" err="1" smtClean="0"/>
              <a:t>وسلوكة</a:t>
            </a:r>
            <a:r>
              <a:rPr lang="ar-EG" sz="2400" dirty="0" smtClean="0"/>
              <a:t> )</a:t>
            </a:r>
            <a:endParaRPr lang="ar-SA" sz="2400" dirty="0" smtClean="0"/>
          </a:p>
          <a:p>
            <a:pPr rtl="1">
              <a:buFontTx/>
              <a:buChar char="-"/>
            </a:pPr>
            <a:r>
              <a:rPr lang="ar-EG" sz="2400" dirty="0" smtClean="0"/>
              <a:t>و</a:t>
            </a:r>
            <a:r>
              <a:rPr lang="ar-SA" sz="2400" dirty="0" smtClean="0"/>
              <a:t>تتباين أعراض المرض النفسي </a:t>
            </a:r>
            <a:r>
              <a:rPr lang="ar-EG" sz="2400" dirty="0" smtClean="0"/>
              <a:t>تباينا كبيرا من المبالغة في </a:t>
            </a:r>
            <a:r>
              <a:rPr lang="ar-EG" sz="2400" dirty="0" err="1" smtClean="0"/>
              <a:t>الاناقة</a:t>
            </a:r>
            <a:r>
              <a:rPr lang="ar-EG" sz="2400" dirty="0" smtClean="0"/>
              <a:t> إلي الانفصال عن الواقع </a:t>
            </a:r>
            <a:endParaRPr lang="ar-SA" sz="2400" dirty="0" smtClean="0"/>
          </a:p>
          <a:p>
            <a:pPr rtl="1">
              <a:buFontTx/>
              <a:buChar char="-"/>
            </a:pPr>
            <a:r>
              <a:rPr lang="ar-SA" sz="2400" dirty="0" smtClean="0"/>
              <a:t>يتوقف علاج المرض النفسي على نوعه </a:t>
            </a:r>
            <a:r>
              <a:rPr lang="ar-SA" sz="2400" dirty="0" err="1" smtClean="0"/>
              <a:t>و</a:t>
            </a:r>
            <a:r>
              <a:rPr lang="ar-SA" sz="2400" dirty="0" smtClean="0"/>
              <a:t> مداه وحدته .</a:t>
            </a:r>
            <a:endParaRPr lang="en-US" sz="24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Rectangle 6"/>
          <p:cNvSpPr>
            <a:spLocks noGrp="1"/>
          </p:cNvSpPr>
          <p:nvPr>
            <p:ph type="title" idx="4294967295"/>
          </p:nvPr>
        </p:nvSpPr>
        <p:spPr/>
        <p:txBody>
          <a:bodyPr/>
          <a:lstStyle/>
          <a:p>
            <a:r>
              <a:rPr lang="ar-SA" dirty="0" smtClean="0">
                <a:solidFill>
                  <a:srgbClr val="FF0000"/>
                </a:solidFill>
              </a:rPr>
              <a:t>الفرق بين المرض النفسي </a:t>
            </a:r>
            <a:r>
              <a:rPr lang="ar-SA" dirty="0" err="1" smtClean="0">
                <a:solidFill>
                  <a:srgbClr val="FF0000"/>
                </a:solidFill>
              </a:rPr>
              <a:t>و</a:t>
            </a:r>
            <a:r>
              <a:rPr lang="ar-SA" dirty="0" smtClean="0">
                <a:solidFill>
                  <a:srgbClr val="FF0000"/>
                </a:solidFill>
              </a:rPr>
              <a:t> السلوك المرضي</a:t>
            </a:r>
            <a:endParaRPr lang="en-US" dirty="0" smtClean="0">
              <a:solidFill>
                <a:srgbClr val="FF0000"/>
              </a:solidFill>
            </a:endParaRPr>
          </a:p>
        </p:txBody>
      </p:sp>
      <p:sp>
        <p:nvSpPr>
          <p:cNvPr id="49155" name="Rectangle 3"/>
          <p:cNvSpPr>
            <a:spLocks noGrp="1"/>
          </p:cNvSpPr>
          <p:nvPr>
            <p:ph type="body" idx="4294967295"/>
          </p:nvPr>
        </p:nvSpPr>
        <p:spPr>
          <a:xfrm>
            <a:off x="0" y="1600200"/>
            <a:ext cx="8915400" cy="4525963"/>
          </a:xfrm>
        </p:spPr>
        <p:txBody>
          <a:bodyPr/>
          <a:lstStyle/>
          <a:p>
            <a:pPr rtl="1"/>
            <a:endParaRPr lang="ar-SA" smtClean="0"/>
          </a:p>
          <a:p>
            <a:pPr rtl="1">
              <a:buFont typeface="Arial" charset="0"/>
              <a:buNone/>
            </a:pPr>
            <a:endParaRPr lang="en-US" smtClean="0"/>
          </a:p>
        </p:txBody>
      </p:sp>
      <p:graphicFrame>
        <p:nvGraphicFramePr>
          <p:cNvPr id="49185" name="Group 33"/>
          <p:cNvGraphicFramePr>
            <a:graphicFrameLocks noGrp="1"/>
          </p:cNvGraphicFramePr>
          <p:nvPr/>
        </p:nvGraphicFramePr>
        <p:xfrm>
          <a:off x="685800" y="1905000"/>
          <a:ext cx="8915400" cy="3802380"/>
        </p:xfrm>
        <a:graphic>
          <a:graphicData uri="http://schemas.openxmlformats.org/drawingml/2006/table">
            <a:tbl>
              <a:tblPr rtl="1"/>
              <a:tblGrid>
                <a:gridCol w="4533900"/>
                <a:gridCol w="4381500"/>
              </a:tblGrid>
              <a:tr h="9525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chemeClr val="tx1"/>
                          </a:solidFill>
                          <a:effectLst/>
                          <a:latin typeface="Calibri" pitchFamily="34" charset="0"/>
                          <a:cs typeface="Arial" charset="0"/>
                        </a:rPr>
                        <a:t>المرض النفسي</a:t>
                      </a:r>
                      <a:endParaRPr kumimoji="0" lang="en-US" sz="2800" b="1" i="0" u="none" strike="noStrike" cap="none" normalizeH="0" baseline="0" dirty="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chemeClr val="tx1"/>
                          </a:solidFill>
                          <a:effectLst/>
                          <a:latin typeface="Calibri" pitchFamily="34" charset="0"/>
                          <a:cs typeface="Arial" charset="0"/>
                        </a:rPr>
                        <a:t>السلوك المرضي</a:t>
                      </a:r>
                      <a:endParaRPr kumimoji="0" lang="en-US" sz="2800" b="1"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ثابت </a:t>
                      </a:r>
                      <a:r>
                        <a:rPr kumimoji="0" lang="ar-SA" sz="2800" b="1" i="0" u="none" strike="noStrike" cap="none" normalizeH="0" baseline="0" dirty="0" err="1" smtClean="0">
                          <a:ln>
                            <a:noFill/>
                          </a:ln>
                          <a:solidFill>
                            <a:srgbClr val="00B050"/>
                          </a:solidFill>
                          <a:effectLst/>
                          <a:latin typeface="Calibri" pitchFamily="34" charset="0"/>
                          <a:cs typeface="Arial" charset="0"/>
                        </a:rPr>
                        <a:t>و</a:t>
                      </a:r>
                      <a:r>
                        <a:rPr kumimoji="0" lang="ar-SA" sz="2800" b="1" i="0" u="none" strike="noStrike" cap="none" normalizeH="0" baseline="0" dirty="0" smtClean="0">
                          <a:ln>
                            <a:noFill/>
                          </a:ln>
                          <a:solidFill>
                            <a:srgbClr val="00B050"/>
                          </a:solidFill>
                          <a:effectLst/>
                          <a:latin typeface="Calibri" pitchFamily="34" charset="0"/>
                          <a:cs typeface="Arial" charset="0"/>
                        </a:rPr>
                        <a:t> مستمر لفترة زمنية طويلة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عابر يلونه الاضطراب الذي يشاهد كأحد أعراض المرض النفسي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لا يرتبط بأحداث </a:t>
                      </a:r>
                      <a:r>
                        <a:rPr kumimoji="0" lang="ar-SA" sz="2800" b="1" i="0" u="none" strike="noStrike" cap="none" normalizeH="0" baseline="0" dirty="0" err="1" smtClean="0">
                          <a:ln>
                            <a:noFill/>
                          </a:ln>
                          <a:solidFill>
                            <a:srgbClr val="00B050"/>
                          </a:solidFill>
                          <a:effectLst/>
                          <a:latin typeface="Calibri" pitchFamily="34" charset="0"/>
                          <a:cs typeface="Arial" charset="0"/>
                        </a:rPr>
                        <a:t>و</a:t>
                      </a:r>
                      <a:r>
                        <a:rPr kumimoji="0" lang="ar-SA" sz="2800" b="1" i="0" u="none" strike="noStrike" cap="none" normalizeH="0" baseline="0" dirty="0" smtClean="0">
                          <a:ln>
                            <a:noFill/>
                          </a:ln>
                          <a:solidFill>
                            <a:srgbClr val="00B050"/>
                          </a:solidFill>
                          <a:effectLst/>
                          <a:latin typeface="Calibri" pitchFamily="34" charset="0"/>
                          <a:cs typeface="Arial" charset="0"/>
                        </a:rPr>
                        <a:t> مواقف تبرر استمراره </a:t>
                      </a:r>
                      <a:r>
                        <a:rPr kumimoji="0" lang="ar-SA" sz="2800" b="1" i="0" u="none" strike="noStrike" cap="none" normalizeH="0" baseline="0" dirty="0" err="1" smtClean="0">
                          <a:ln>
                            <a:noFill/>
                          </a:ln>
                          <a:solidFill>
                            <a:srgbClr val="00B050"/>
                          </a:solidFill>
                          <a:effectLst/>
                          <a:latin typeface="Calibri" pitchFamily="34" charset="0"/>
                          <a:cs typeface="Arial" charset="0"/>
                        </a:rPr>
                        <a:t>و</a:t>
                      </a:r>
                      <a:r>
                        <a:rPr kumimoji="0" lang="ar-SA" sz="2800" b="1" i="0" u="none" strike="noStrike" cap="none" normalizeH="0" baseline="0" dirty="0" smtClean="0">
                          <a:ln>
                            <a:noFill/>
                          </a:ln>
                          <a:solidFill>
                            <a:srgbClr val="00B050"/>
                          </a:solidFill>
                          <a:effectLst/>
                          <a:latin typeface="Calibri" pitchFamily="34" charset="0"/>
                          <a:cs typeface="Arial" charset="0"/>
                        </a:rPr>
                        <a:t> حدته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يرتبط بأحداث </a:t>
                      </a:r>
                      <a:r>
                        <a:rPr kumimoji="0" lang="ar-SA" sz="2800" b="1" i="0" u="none" strike="noStrike" cap="none" normalizeH="0" baseline="0" dirty="0" err="1" smtClean="0">
                          <a:ln>
                            <a:noFill/>
                          </a:ln>
                          <a:solidFill>
                            <a:srgbClr val="00B050"/>
                          </a:solidFill>
                          <a:effectLst/>
                          <a:latin typeface="Calibri" pitchFamily="34" charset="0"/>
                          <a:cs typeface="Arial" charset="0"/>
                        </a:rPr>
                        <a:t>و</a:t>
                      </a:r>
                      <a:r>
                        <a:rPr kumimoji="0" lang="ar-SA" sz="2800" b="1" i="0" u="none" strike="noStrike" cap="none" normalizeH="0" baseline="0" dirty="0" smtClean="0">
                          <a:ln>
                            <a:noFill/>
                          </a:ln>
                          <a:solidFill>
                            <a:srgbClr val="00B050"/>
                          </a:solidFill>
                          <a:effectLst/>
                          <a:latin typeface="Calibri" pitchFamily="34" charset="0"/>
                          <a:cs typeface="Arial" charset="0"/>
                        </a:rPr>
                        <a:t> مواقف تبرره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يودي </a:t>
                      </a:r>
                      <a:r>
                        <a:rPr kumimoji="0" lang="ar-SA" sz="2800" b="1" i="0" u="none" strike="noStrike" cap="none" normalizeH="0" baseline="0" dirty="0" err="1" smtClean="0">
                          <a:ln>
                            <a:noFill/>
                          </a:ln>
                          <a:solidFill>
                            <a:srgbClr val="00B050"/>
                          </a:solidFill>
                          <a:effectLst/>
                          <a:latin typeface="Calibri" pitchFamily="34" charset="0"/>
                          <a:cs typeface="Arial" charset="0"/>
                        </a:rPr>
                        <a:t>الى</a:t>
                      </a:r>
                      <a:r>
                        <a:rPr kumimoji="0" lang="ar-SA" sz="2800" b="1" i="0" u="none" strike="noStrike" cap="none" normalizeH="0" baseline="0" dirty="0" smtClean="0">
                          <a:ln>
                            <a:noFill/>
                          </a:ln>
                          <a:solidFill>
                            <a:srgbClr val="00B050"/>
                          </a:solidFill>
                          <a:effectLst/>
                          <a:latin typeface="Calibri" pitchFamily="34" charset="0"/>
                          <a:cs typeface="Arial" charset="0"/>
                        </a:rPr>
                        <a:t> عدم قدرة الفرد على مواصلة حياته بشكل طبيعي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 لا يودي </a:t>
                      </a:r>
                      <a:r>
                        <a:rPr kumimoji="0" lang="ar-SA" sz="2800" b="1" i="0" u="none" strike="noStrike" cap="none" normalizeH="0" baseline="0" dirty="0" err="1" smtClean="0">
                          <a:ln>
                            <a:noFill/>
                          </a:ln>
                          <a:solidFill>
                            <a:srgbClr val="00B050"/>
                          </a:solidFill>
                          <a:effectLst/>
                          <a:latin typeface="Calibri" pitchFamily="34" charset="0"/>
                          <a:cs typeface="Arial" charset="0"/>
                        </a:rPr>
                        <a:t>الى</a:t>
                      </a:r>
                      <a:r>
                        <a:rPr kumimoji="0" lang="ar-SA" sz="2800" b="1" i="0" u="none" strike="noStrike" cap="none" normalizeH="0" baseline="0" dirty="0" smtClean="0">
                          <a:ln>
                            <a:noFill/>
                          </a:ln>
                          <a:solidFill>
                            <a:srgbClr val="00B050"/>
                          </a:solidFill>
                          <a:effectLst/>
                          <a:latin typeface="Calibri" pitchFamily="34" charset="0"/>
                          <a:cs typeface="Arial" charset="0"/>
                        </a:rPr>
                        <a:t> عدم قدرة الفرد على مواصلة حياته بشكل طبيعي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a:xfrm>
            <a:off x="533400" y="304800"/>
            <a:ext cx="8915400" cy="1143000"/>
          </a:xfrm>
        </p:spPr>
        <p:txBody>
          <a:bodyPr/>
          <a:lstStyle/>
          <a:p>
            <a:pPr eaLnBrk="1" hangingPunct="1"/>
            <a:r>
              <a:rPr lang="ar-SA" b="1" dirty="0" smtClean="0">
                <a:solidFill>
                  <a:srgbClr val="FF0000"/>
                </a:solidFill>
              </a:rPr>
              <a:t>ملاحظات على الصحة النفسية </a:t>
            </a:r>
            <a:r>
              <a:rPr lang="ar-SA" b="1" dirty="0" err="1" smtClean="0">
                <a:solidFill>
                  <a:srgbClr val="FF0000"/>
                </a:solidFill>
              </a:rPr>
              <a:t>و</a:t>
            </a:r>
            <a:r>
              <a:rPr lang="ar-SA" b="1" dirty="0" smtClean="0">
                <a:solidFill>
                  <a:srgbClr val="FF0000"/>
                </a:solidFill>
              </a:rPr>
              <a:t> المرض النفسي </a:t>
            </a:r>
          </a:p>
        </p:txBody>
      </p:sp>
      <p:sp>
        <p:nvSpPr>
          <p:cNvPr id="18434" name="Content Placeholder 2"/>
          <p:cNvSpPr>
            <a:spLocks noGrp="1"/>
          </p:cNvSpPr>
          <p:nvPr>
            <p:ph idx="4294967295"/>
          </p:nvPr>
        </p:nvSpPr>
        <p:spPr>
          <a:xfrm>
            <a:off x="228600" y="1524000"/>
            <a:ext cx="9144000" cy="4678363"/>
          </a:xfrm>
        </p:spPr>
        <p:txBody>
          <a:bodyPr/>
          <a:lstStyle/>
          <a:p>
            <a:pPr eaLnBrk="1" hangingPunct="1">
              <a:buFont typeface="Arial" charset="0"/>
              <a:buNone/>
            </a:pPr>
            <a:endParaRPr lang="en-US" sz="2800" dirty="0" smtClean="0"/>
          </a:p>
          <a:p>
            <a:pPr eaLnBrk="1" hangingPunct="1">
              <a:buFont typeface="Arial" charset="0"/>
              <a:buNone/>
            </a:pPr>
            <a:r>
              <a:rPr lang="ar-SA" sz="2600" b="1" dirty="0" smtClean="0"/>
              <a:t>- الصحة النفسية و المرض النفسي مفهومان لا يفهم أحدهما إلا بالرجوع الى الآخر .</a:t>
            </a:r>
          </a:p>
          <a:p>
            <a:pPr eaLnBrk="1" hangingPunct="1">
              <a:buFont typeface="Arial" charset="0"/>
              <a:buNone/>
            </a:pPr>
            <a:endParaRPr lang="ar-SA" sz="2600" b="1" dirty="0" smtClean="0"/>
          </a:p>
          <a:p>
            <a:pPr eaLnBrk="1" hangingPunct="1">
              <a:buFont typeface="Arial" charset="0"/>
              <a:buNone/>
            </a:pPr>
            <a:r>
              <a:rPr lang="ar-SA" sz="2600" b="1" dirty="0" smtClean="0"/>
              <a:t>- الاختلاف بين الصحة النفسية و المرض النفسي مجرد اختلاف في الدرجة و ليس النوع . </a:t>
            </a:r>
            <a:r>
              <a:rPr lang="ar-SA" sz="1400" b="1" dirty="0" smtClean="0"/>
              <a:t>( </a:t>
            </a:r>
            <a:r>
              <a:rPr lang="ar-SA" sz="1400" b="1" dirty="0" smtClean="0">
                <a:solidFill>
                  <a:srgbClr val="FF0000"/>
                </a:solidFill>
              </a:rPr>
              <a:t>الاختلاف بين الصحة الجسمية و المرض العضوي اختلاف في النوع و ليس الدرجة ) .</a:t>
            </a:r>
          </a:p>
          <a:p>
            <a:pPr eaLnBrk="1" hangingPunct="1">
              <a:buFont typeface="Arial" charset="0"/>
              <a:buNone/>
            </a:pPr>
            <a:endParaRPr lang="ar-SA" sz="2600" b="1" dirty="0" smtClean="0"/>
          </a:p>
          <a:p>
            <a:pPr eaLnBrk="1" hangingPunct="1">
              <a:buFont typeface="Arial" charset="0"/>
              <a:buNone/>
            </a:pPr>
            <a:r>
              <a:rPr lang="ar-SA" sz="2600" b="1" dirty="0" smtClean="0"/>
              <a:t>- لا يوجد ” نموذج مثالي ” يساعدنا في التفريق الحاد بين الصحة النفسية و المرض النفسي .</a:t>
            </a:r>
            <a:endParaRPr lang="en-US" sz="2600" b="1" dirty="0" smtClean="0"/>
          </a:p>
        </p:txBody>
      </p:sp>
      <p:sp>
        <p:nvSpPr>
          <p:cNvPr id="18435"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BCA6169C-970C-4A4B-B524-A0F7382C7EA3}" type="slidenum">
              <a:rPr lang="ar-SA" sz="1200">
                <a:solidFill>
                  <a:schemeClr val="bg1"/>
                </a:solidFill>
                <a:latin typeface="Calibri" pitchFamily="34" charset="0"/>
              </a:rPr>
              <a:pPr rtl="0"/>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ar-SA" b="1" dirty="0" smtClean="0">
                <a:solidFill>
                  <a:srgbClr val="00B050"/>
                </a:solidFill>
              </a:rPr>
              <a:t>السوية ( العادية ) </a:t>
            </a:r>
            <a:r>
              <a:rPr lang="ar-SA" b="1" dirty="0" err="1" smtClean="0">
                <a:solidFill>
                  <a:srgbClr val="00B050"/>
                </a:solidFill>
              </a:rPr>
              <a:t>و</a:t>
            </a:r>
            <a:r>
              <a:rPr lang="ar-SA" b="1" dirty="0" smtClean="0">
                <a:solidFill>
                  <a:srgbClr val="00B050"/>
                </a:solidFill>
              </a:rPr>
              <a:t> </a:t>
            </a:r>
            <a:r>
              <a:rPr lang="ar-SA" b="1" dirty="0" err="1" smtClean="0">
                <a:solidFill>
                  <a:srgbClr val="00B050"/>
                </a:solidFill>
              </a:rPr>
              <a:t>اللاسوية</a:t>
            </a:r>
            <a:r>
              <a:rPr lang="ar-SA" b="1" dirty="0" smtClean="0">
                <a:solidFill>
                  <a:srgbClr val="00B050"/>
                </a:solidFill>
              </a:rPr>
              <a:t> ( المرض النفسي </a:t>
            </a:r>
            <a:r>
              <a:rPr lang="ar-SA" dirty="0" smtClean="0">
                <a:solidFill>
                  <a:schemeClr val="tx1"/>
                </a:solidFill>
              </a:rPr>
              <a:t>)</a:t>
            </a:r>
            <a:endParaRPr lang="en-US" dirty="0" smtClean="0">
              <a:solidFill>
                <a:schemeClr val="tx1"/>
              </a:solidFill>
            </a:endParaRPr>
          </a:p>
        </p:txBody>
      </p:sp>
      <p:graphicFrame>
        <p:nvGraphicFramePr>
          <p:cNvPr id="54307" name="Group 35"/>
          <p:cNvGraphicFramePr>
            <a:graphicFrameLocks noGrp="1"/>
          </p:cNvGraphicFramePr>
          <p:nvPr/>
        </p:nvGraphicFramePr>
        <p:xfrm>
          <a:off x="495300" y="1600200"/>
          <a:ext cx="8915400" cy="4641216"/>
        </p:xfrm>
        <a:graphic>
          <a:graphicData uri="http://schemas.openxmlformats.org/drawingml/2006/table">
            <a:tbl>
              <a:tblPr rtl="1"/>
              <a:tblGrid>
                <a:gridCol w="4457700"/>
                <a:gridCol w="4457700"/>
              </a:tblGrid>
              <a:tr h="11318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السوية ( العادية )</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800" b="1" i="0" u="none" strike="noStrike" cap="none" normalizeH="0" baseline="0" dirty="0" smtClean="0">
                          <a:ln>
                            <a:noFill/>
                          </a:ln>
                          <a:solidFill>
                            <a:srgbClr val="FF0000"/>
                          </a:solidFill>
                          <a:effectLst/>
                          <a:latin typeface="Calibri" pitchFamily="34" charset="0"/>
                          <a:cs typeface="Arial" charset="0"/>
                        </a:rPr>
                        <a:t> ( المرض النفسي )</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السوية</a:t>
                      </a:r>
                      <a:r>
                        <a:rPr kumimoji="0" lang="ar-SA" sz="2400" b="0" i="0" u="none" strike="noStrike" cap="none" normalizeH="0" baseline="0" dirty="0" smtClean="0">
                          <a:ln>
                            <a:noFill/>
                          </a:ln>
                          <a:solidFill>
                            <a:schemeClr val="tx1"/>
                          </a:solidFill>
                          <a:effectLst/>
                          <a:latin typeface="Calibri" pitchFamily="34" charset="0"/>
                          <a:cs typeface="Arial" charset="0"/>
                        </a:rPr>
                        <a:t> هي قدرة الفرد على التوافق مع نفسه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مع بيئته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الشعور بالسعادة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تحديد أهداف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فلسفة سليمة للحياة يسعى لتحقيقها .</a:t>
                      </a:r>
                      <a:endParaRPr kumimoji="0" lang="en-US" sz="2400" b="0" i="0" u="none" strike="noStrike" cap="none" normalizeH="0" baseline="0" dirty="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EG" sz="2400" b="1" i="0" u="none" strike="noStrike" cap="none" normalizeH="0" baseline="0" dirty="0" smtClean="0">
                          <a:ln>
                            <a:noFill/>
                          </a:ln>
                          <a:solidFill>
                            <a:srgbClr val="FF0000"/>
                          </a:solidFill>
                          <a:effectLst/>
                          <a:latin typeface="Calibri" pitchFamily="34" charset="0"/>
                          <a:cs typeface="Arial" charset="0"/>
                        </a:rPr>
                        <a:t> (الشذوذ) </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0" i="0" u="none" strike="noStrike" cap="none" normalizeH="0" baseline="0" dirty="0" smtClean="0">
                          <a:ln>
                            <a:noFill/>
                          </a:ln>
                          <a:solidFill>
                            <a:schemeClr val="tx1"/>
                          </a:solidFill>
                          <a:effectLst/>
                          <a:latin typeface="Calibri" pitchFamily="34" charset="0"/>
                          <a:cs typeface="Arial" charset="0"/>
                        </a:rPr>
                        <a:t>هي الانحراف عما هو عادي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الشذوذ ” الاختلاف الحاد ” عما هو سوي .</a:t>
                      </a:r>
                      <a:endParaRPr kumimoji="0" lang="en-US" sz="2400" b="0"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السلوك </a:t>
                      </a:r>
                      <a:r>
                        <a:rPr kumimoji="0" lang="ar-SA" sz="2400" b="1" i="0" u="none" strike="noStrike" cap="none" normalizeH="0" baseline="0" dirty="0" err="1" smtClean="0">
                          <a:ln>
                            <a:noFill/>
                          </a:ln>
                          <a:solidFill>
                            <a:srgbClr val="FF0000"/>
                          </a:solidFill>
                          <a:effectLst/>
                          <a:latin typeface="Calibri" pitchFamily="34" charset="0"/>
                          <a:cs typeface="Arial" charset="0"/>
                        </a:rPr>
                        <a:t>السوى</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0" i="0" u="none" strike="noStrike" cap="none" normalizeH="0" baseline="0" dirty="0" smtClean="0">
                          <a:ln>
                            <a:noFill/>
                          </a:ln>
                          <a:solidFill>
                            <a:schemeClr val="tx1"/>
                          </a:solidFill>
                          <a:effectLst/>
                          <a:latin typeface="Calibri" pitchFamily="34" charset="0"/>
                          <a:cs typeface="Arial" charset="0"/>
                        </a:rPr>
                        <a:t>هو السلوك العادي </a:t>
                      </a:r>
                      <a:r>
                        <a:rPr kumimoji="0" lang="ar-SA" sz="2400" b="0" i="0" u="none" strike="noStrike" cap="none" normalizeH="0" baseline="0" dirty="0" err="1" smtClean="0">
                          <a:ln>
                            <a:noFill/>
                          </a:ln>
                          <a:solidFill>
                            <a:schemeClr val="tx1"/>
                          </a:solidFill>
                          <a:effectLst/>
                          <a:latin typeface="Calibri" pitchFamily="34" charset="0"/>
                          <a:cs typeface="Arial" charset="0"/>
                        </a:rPr>
                        <a:t>أى</a:t>
                      </a:r>
                      <a:r>
                        <a:rPr kumimoji="0" lang="ar-SA" sz="2400" b="0" i="0" u="none" strike="noStrike" cap="none" normalizeH="0" baseline="0" dirty="0" smtClean="0">
                          <a:ln>
                            <a:noFill/>
                          </a:ln>
                          <a:solidFill>
                            <a:schemeClr val="tx1"/>
                          </a:solidFill>
                          <a:effectLst/>
                          <a:latin typeface="Calibri" pitchFamily="34" charset="0"/>
                          <a:cs typeface="Arial" charset="0"/>
                        </a:rPr>
                        <a:t> المألوف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الغالب على حياة غالبية الناس .</a:t>
                      </a:r>
                      <a:endParaRPr kumimoji="0" lang="en-US" sz="2400" b="0" i="0" u="none" strike="noStrike" cap="none" normalizeH="0" baseline="0" dirty="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0" i="0" u="none" strike="noStrike" cap="none" normalizeH="0" baseline="0" dirty="0" smtClean="0">
                          <a:ln>
                            <a:noFill/>
                          </a:ln>
                          <a:solidFill>
                            <a:schemeClr val="tx1"/>
                          </a:solidFill>
                          <a:effectLst/>
                          <a:latin typeface="Calibri" pitchFamily="34" charset="0"/>
                          <a:cs typeface="Arial" charset="0"/>
                        </a:rPr>
                        <a:t>حالة مرضية فيها خطر على الفرد نفسه أو على المجتمع تتطلب التدخل لحماية الفرد </a:t>
                      </a:r>
                      <a:r>
                        <a:rPr kumimoji="0" lang="ar-SA" sz="2400" b="0" i="0" u="none" strike="noStrike" cap="none" normalizeH="0" baseline="0" dirty="0" err="1" smtClean="0">
                          <a:ln>
                            <a:noFill/>
                          </a:ln>
                          <a:solidFill>
                            <a:schemeClr val="tx1"/>
                          </a:solidFill>
                          <a:effectLst/>
                          <a:latin typeface="Calibri" pitchFamily="34" charset="0"/>
                          <a:cs typeface="Arial" charset="0"/>
                        </a:rPr>
                        <a:t>و</a:t>
                      </a:r>
                      <a:r>
                        <a:rPr kumimoji="0" lang="ar-SA" sz="2400" b="0" i="0" u="none" strike="noStrike" cap="none" normalizeH="0" baseline="0" dirty="0" smtClean="0">
                          <a:ln>
                            <a:noFill/>
                          </a:ln>
                          <a:solidFill>
                            <a:schemeClr val="tx1"/>
                          </a:solidFill>
                          <a:effectLst/>
                          <a:latin typeface="Calibri" pitchFamily="34" charset="0"/>
                          <a:cs typeface="Arial" charset="0"/>
                        </a:rPr>
                        <a:t> حماية المجتمع منه .</a:t>
                      </a:r>
                      <a:endParaRPr kumimoji="0" lang="en-US" sz="2400" b="0"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الشخص السوي </a:t>
                      </a:r>
                      <a:r>
                        <a:rPr kumimoji="0" lang="ar-SA" sz="2400" b="0" i="0" u="none" strike="noStrike" cap="none" normalizeH="0" baseline="0" dirty="0" smtClean="0">
                          <a:ln>
                            <a:noFill/>
                          </a:ln>
                          <a:solidFill>
                            <a:schemeClr val="tx1"/>
                          </a:solidFill>
                          <a:effectLst/>
                          <a:latin typeface="Calibri" pitchFamily="34" charset="0"/>
                          <a:cs typeface="Arial" charset="0"/>
                        </a:rPr>
                        <a:t>هو الشخص </a:t>
                      </a:r>
                      <a:r>
                        <a:rPr kumimoji="0" lang="ar-SA" sz="2400" b="0" i="0" u="none" strike="noStrike" cap="none" normalizeH="0" baseline="0" dirty="0" err="1" smtClean="0">
                          <a:ln>
                            <a:noFill/>
                          </a:ln>
                          <a:solidFill>
                            <a:schemeClr val="tx1"/>
                          </a:solidFill>
                          <a:effectLst/>
                          <a:latin typeface="Calibri" pitchFamily="34" charset="0"/>
                          <a:cs typeface="Arial" charset="0"/>
                        </a:rPr>
                        <a:t>الذى</a:t>
                      </a:r>
                      <a:r>
                        <a:rPr kumimoji="0" lang="ar-SA" sz="2400" b="0" i="0" u="none" strike="noStrike" cap="none" normalizeH="0" baseline="0" dirty="0" smtClean="0">
                          <a:ln>
                            <a:noFill/>
                          </a:ln>
                          <a:solidFill>
                            <a:schemeClr val="tx1"/>
                          </a:solidFill>
                          <a:effectLst/>
                          <a:latin typeface="Calibri" pitchFamily="34" charset="0"/>
                          <a:cs typeface="Arial" charset="0"/>
                        </a:rPr>
                        <a:t> يتطابق سلوكه مع سلوك الشخص العادي .</a:t>
                      </a:r>
                      <a:endParaRPr kumimoji="0" lang="en-US" sz="2400" b="0" i="0" u="none" strike="noStrike" cap="none" normalizeH="0" baseline="0" dirty="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الشخص </a:t>
                      </a:r>
                      <a:r>
                        <a:rPr kumimoji="0" lang="ar-SA" sz="2800" b="1" i="0" u="none" strike="noStrike" cap="none" normalizeH="0" baseline="0" dirty="0" err="1" smtClean="0">
                          <a:ln>
                            <a:noFill/>
                          </a:ln>
                          <a:solidFill>
                            <a:srgbClr val="FF0000"/>
                          </a:solidFill>
                          <a:effectLst/>
                          <a:latin typeface="Calibri" pitchFamily="34" charset="0"/>
                          <a:cs typeface="Arial" charset="0"/>
                        </a:rPr>
                        <a:t>اللاسوى</a:t>
                      </a:r>
                      <a:r>
                        <a:rPr kumimoji="0" lang="ar-SA" sz="2800" b="1" i="0" u="none" strike="noStrike" cap="none" normalizeH="0" baseline="0" dirty="0" smtClean="0">
                          <a:ln>
                            <a:noFill/>
                          </a:ln>
                          <a:solidFill>
                            <a:srgbClr val="FF0000"/>
                          </a:solidFill>
                          <a:effectLst/>
                          <a:latin typeface="Calibri" pitchFamily="34" charset="0"/>
                          <a:cs typeface="Arial" charset="0"/>
                        </a:rPr>
                        <a:t> </a:t>
                      </a:r>
                      <a:r>
                        <a:rPr kumimoji="0" lang="ar-SA" sz="2800" b="0" i="0" u="none" strike="noStrike" cap="none" normalizeH="0" baseline="0" dirty="0" smtClean="0">
                          <a:ln>
                            <a:noFill/>
                          </a:ln>
                          <a:solidFill>
                            <a:schemeClr val="tx1"/>
                          </a:solidFill>
                          <a:effectLst/>
                          <a:latin typeface="Calibri" pitchFamily="34" charset="0"/>
                          <a:cs typeface="Arial" charset="0"/>
                        </a:rPr>
                        <a:t>هو الشخص الذي ينحرف سلوكه عن الشخص العادي . </a:t>
                      </a:r>
                      <a:endParaRPr kumimoji="0" lang="en-US" sz="2800" b="0"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p:txBody>
          <a:bodyPr/>
          <a:lstStyle/>
          <a:p>
            <a:pPr algn="ctr"/>
            <a:r>
              <a:rPr lang="ar-SA" smtClean="0">
                <a:solidFill>
                  <a:srgbClr val="000000"/>
                </a:solidFill>
              </a:rPr>
              <a:t>معايير السوية و اللاسوية</a:t>
            </a:r>
            <a:r>
              <a:rPr lang="ar-SA" smtClean="0"/>
              <a:t> </a:t>
            </a:r>
            <a:endParaRPr lang="en-US" smtClean="0"/>
          </a:p>
        </p:txBody>
      </p:sp>
      <p:sp>
        <p:nvSpPr>
          <p:cNvPr id="56323" name="Rectangle 3"/>
          <p:cNvSpPr>
            <a:spLocks noGrp="1"/>
          </p:cNvSpPr>
          <p:nvPr>
            <p:ph type="body" idx="4294967295"/>
          </p:nvPr>
        </p:nvSpPr>
        <p:spPr>
          <a:xfrm>
            <a:off x="0" y="1600200"/>
            <a:ext cx="8915400" cy="4525963"/>
          </a:xfrm>
        </p:spPr>
        <p:txBody>
          <a:bodyPr/>
          <a:lstStyle/>
          <a:p>
            <a:pPr rtl="1"/>
            <a:r>
              <a:rPr lang="ar-SA" b="1" dirty="0" smtClean="0">
                <a:solidFill>
                  <a:srgbClr val="0070C0"/>
                </a:solidFill>
              </a:rPr>
              <a:t>يعتبر السلوك سوياً أو غير سوى حسب المعايير التالية </a:t>
            </a:r>
          </a:p>
          <a:p>
            <a:pPr rtl="1">
              <a:buFont typeface="Arial" charset="0"/>
              <a:buNone/>
            </a:pPr>
            <a:endParaRPr lang="en-US" dirty="0" smtClean="0"/>
          </a:p>
        </p:txBody>
      </p:sp>
      <p:graphicFrame>
        <p:nvGraphicFramePr>
          <p:cNvPr id="56356" name="Group 36"/>
          <p:cNvGraphicFramePr>
            <a:graphicFrameLocks noGrp="1"/>
          </p:cNvGraphicFramePr>
          <p:nvPr/>
        </p:nvGraphicFramePr>
        <p:xfrm>
          <a:off x="495300" y="2209800"/>
          <a:ext cx="8915400" cy="3962400"/>
        </p:xfrm>
        <a:graphic>
          <a:graphicData uri="http://schemas.openxmlformats.org/drawingml/2006/table">
            <a:tbl>
              <a:tblPr rtl="1"/>
              <a:tblGrid>
                <a:gridCol w="1943100"/>
                <a:gridCol w="6972300"/>
              </a:tblGrid>
              <a:tr h="6096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المعيار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وصف المعيار</a:t>
                      </a:r>
                      <a:r>
                        <a:rPr kumimoji="0" lang="ar-SA" sz="2800" b="0" i="0" u="none" strike="noStrike" cap="none" normalizeH="0" baseline="0" dirty="0" smtClean="0">
                          <a:ln>
                            <a:noFill/>
                          </a:ln>
                          <a:solidFill>
                            <a:srgbClr val="00B050"/>
                          </a:solidFill>
                          <a:effectLst/>
                          <a:latin typeface="Calibri" pitchFamily="34" charset="0"/>
                          <a:cs typeface="Arial" charset="0"/>
                        </a:rPr>
                        <a:t> </a:t>
                      </a:r>
                      <a:endParaRPr kumimoji="0" lang="en-US" sz="2800" b="0" i="0" u="none" strike="noStrike" cap="none" normalizeH="0" baseline="0" dirty="0" smtClean="0">
                        <a:ln>
                          <a:noFill/>
                        </a:ln>
                        <a:solidFill>
                          <a:srgbClr val="00B05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78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الذاتي</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حيث يتخذ الفرد من ذاته إطاراً مرجعياً يرجع إليه في الحكم على السلوك بالسوية </a:t>
                      </a:r>
                      <a:r>
                        <a:rPr kumimoji="0" lang="ar-SA" sz="2400" b="1" i="0" u="none" strike="noStrike" cap="none" normalizeH="0" baseline="0" dirty="0" err="1" smtClean="0">
                          <a:ln>
                            <a:noFill/>
                          </a:ln>
                          <a:solidFill>
                            <a:srgbClr val="FF0000"/>
                          </a:solidFill>
                          <a:effectLst/>
                          <a:latin typeface="Calibri" pitchFamily="34" charset="0"/>
                          <a:cs typeface="Arial" charset="0"/>
                        </a:rPr>
                        <a:t>و</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400" b="1" i="0" u="none" strike="noStrike" cap="none" normalizeH="0" baseline="0" dirty="0" smtClean="0">
                          <a:ln>
                            <a:noFill/>
                          </a:ln>
                          <a:solidFill>
                            <a:srgbClr val="FF0000"/>
                          </a:solidFill>
                          <a:effectLst/>
                          <a:latin typeface="Calibri" pitchFamily="34" charset="0"/>
                          <a:cs typeface="Arial" charset="0"/>
                        </a:rPr>
                        <a:t> .</a:t>
                      </a:r>
                      <a:endParaRPr kumimoji="0" lang="en-US" sz="24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78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الاجتماعي</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حيث يتخذ من مسايرة المعايير الاجتماعية أساساً للحكم على السلوك بالسوية </a:t>
                      </a:r>
                      <a:r>
                        <a:rPr kumimoji="0" lang="ar-SA" sz="2400" b="1" i="0" u="none" strike="noStrike" cap="none" normalizeH="0" baseline="0" dirty="0" err="1" smtClean="0">
                          <a:ln>
                            <a:noFill/>
                          </a:ln>
                          <a:solidFill>
                            <a:srgbClr val="FF0000"/>
                          </a:solidFill>
                          <a:effectLst/>
                          <a:latin typeface="Calibri" pitchFamily="34" charset="0"/>
                          <a:cs typeface="Arial" charset="0"/>
                        </a:rPr>
                        <a:t>و</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800" b="1" i="0" u="none" strike="noStrike" cap="none" normalizeH="0" baseline="0" dirty="0" smtClean="0">
                          <a:ln>
                            <a:noFill/>
                          </a:ln>
                          <a:solidFill>
                            <a:srgbClr val="FF0000"/>
                          </a:solidFill>
                          <a:effectLst/>
                          <a:latin typeface="Calibri" pitchFamily="34" charset="0"/>
                          <a:cs typeface="Arial" charset="0"/>
                        </a:rPr>
                        <a:t> </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78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الإحصائي</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حيث يتخذ المتوسط أو المنوال أو الشائع معياراً يمثل السوية </a:t>
                      </a:r>
                      <a:r>
                        <a:rPr kumimoji="0" lang="ar-SA" sz="2400" b="1" i="0" u="none" strike="noStrike" cap="none" normalizeH="0" baseline="0" dirty="0" err="1" smtClean="0">
                          <a:ln>
                            <a:noFill/>
                          </a:ln>
                          <a:solidFill>
                            <a:srgbClr val="FF0000"/>
                          </a:solidFill>
                          <a:effectLst/>
                          <a:latin typeface="Calibri" pitchFamily="34" charset="0"/>
                          <a:cs typeface="Arial" charset="0"/>
                        </a:rPr>
                        <a:t>و</a:t>
                      </a:r>
                      <a:r>
                        <a:rPr kumimoji="0" lang="ar-SA" sz="2400" b="1" i="0" u="none" strike="noStrike" cap="none" normalizeH="0" baseline="0" dirty="0" smtClean="0">
                          <a:ln>
                            <a:noFill/>
                          </a:ln>
                          <a:solidFill>
                            <a:srgbClr val="FF0000"/>
                          </a:solidFill>
                          <a:effectLst/>
                          <a:latin typeface="Calibri" pitchFamily="34" charset="0"/>
                          <a:cs typeface="Arial" charset="0"/>
                        </a:rPr>
                        <a:t> تكون </a:t>
                      </a: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400" b="1" i="0" u="none" strike="noStrike" cap="none" normalizeH="0" baseline="0" dirty="0" smtClean="0">
                          <a:ln>
                            <a:noFill/>
                          </a:ln>
                          <a:solidFill>
                            <a:srgbClr val="FF0000"/>
                          </a:solidFill>
                          <a:effectLst/>
                          <a:latin typeface="Calibri" pitchFamily="34" charset="0"/>
                          <a:cs typeface="Arial" charset="0"/>
                        </a:rPr>
                        <a:t> هي الانحراف عن هذا المتوسط بالذائد أو النقص .</a:t>
                      </a:r>
                      <a:endParaRPr kumimoji="0" lang="en-US" sz="24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FF0000"/>
                          </a:solidFill>
                          <a:effectLst/>
                          <a:latin typeface="Calibri" pitchFamily="34" charset="0"/>
                          <a:cs typeface="Arial" charset="0"/>
                        </a:rPr>
                        <a:t>المثالي</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حيث يعتبر السوية هي المثالية أو الكمال أو ما يقرب منه , </a:t>
                      </a:r>
                      <a:r>
                        <a:rPr kumimoji="0" lang="ar-SA" sz="2400" b="1" i="0" u="none" strike="noStrike" cap="none" normalizeH="0" baseline="0" dirty="0" err="1" smtClean="0">
                          <a:ln>
                            <a:noFill/>
                          </a:ln>
                          <a:solidFill>
                            <a:srgbClr val="FF0000"/>
                          </a:solidFill>
                          <a:effectLst/>
                          <a:latin typeface="Calibri" pitchFamily="34" charset="0"/>
                          <a:cs typeface="Arial" charset="0"/>
                        </a:rPr>
                        <a:t>و</a:t>
                      </a:r>
                      <a:r>
                        <a:rPr kumimoji="0" lang="ar-SA" sz="2400" b="1" i="0" u="none" strike="noStrike" cap="none" normalizeH="0" baseline="0" dirty="0" smtClean="0">
                          <a:ln>
                            <a:noFill/>
                          </a:ln>
                          <a:solidFill>
                            <a:srgbClr val="FF0000"/>
                          </a:solidFill>
                          <a:effectLst/>
                          <a:latin typeface="Calibri" pitchFamily="34" charset="0"/>
                          <a:cs typeface="Arial" charset="0"/>
                        </a:rPr>
                        <a:t> </a:t>
                      </a:r>
                      <a:r>
                        <a:rPr kumimoji="0" lang="ar-SA" sz="2400" b="1" i="0" u="none" strike="noStrike" cap="none" normalizeH="0" baseline="0" dirty="0" err="1" smtClean="0">
                          <a:ln>
                            <a:noFill/>
                          </a:ln>
                          <a:solidFill>
                            <a:srgbClr val="FF0000"/>
                          </a:solidFill>
                          <a:effectLst/>
                          <a:latin typeface="Calibri" pitchFamily="34" charset="0"/>
                          <a:cs typeface="Arial" charset="0"/>
                        </a:rPr>
                        <a:t>اللاسوية</a:t>
                      </a:r>
                      <a:r>
                        <a:rPr kumimoji="0" lang="ar-SA" sz="2400" b="1" i="0" u="none" strike="noStrike" cap="none" normalizeH="0" baseline="0" dirty="0" smtClean="0">
                          <a:ln>
                            <a:noFill/>
                          </a:ln>
                          <a:solidFill>
                            <a:srgbClr val="FF0000"/>
                          </a:solidFill>
                          <a:effectLst/>
                          <a:latin typeface="Calibri" pitchFamily="34" charset="0"/>
                          <a:cs typeface="Arial" charset="0"/>
                        </a:rPr>
                        <a:t> هي الانحراف عن المثل الأعلى أو الكمال .</a:t>
                      </a:r>
                      <a:endParaRPr kumimoji="0" lang="en-US" sz="24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p:txBody>
          <a:bodyPr/>
          <a:lstStyle/>
          <a:p>
            <a:r>
              <a:rPr lang="ar-SA" b="1" dirty="0" smtClean="0">
                <a:solidFill>
                  <a:srgbClr val="FF0000"/>
                </a:solidFill>
              </a:rPr>
              <a:t>ملاحظات على السوية </a:t>
            </a:r>
            <a:r>
              <a:rPr lang="ar-SA" b="1" dirty="0" err="1" smtClean="0">
                <a:solidFill>
                  <a:srgbClr val="FF0000"/>
                </a:solidFill>
              </a:rPr>
              <a:t>و</a:t>
            </a:r>
            <a:r>
              <a:rPr lang="ar-SA" b="1" dirty="0" smtClean="0">
                <a:solidFill>
                  <a:srgbClr val="FF0000"/>
                </a:solidFill>
              </a:rPr>
              <a:t> </a:t>
            </a:r>
            <a:r>
              <a:rPr lang="ar-SA" b="1" dirty="0" err="1" smtClean="0">
                <a:solidFill>
                  <a:srgbClr val="FF0000"/>
                </a:solidFill>
              </a:rPr>
              <a:t>اللاسوية</a:t>
            </a:r>
            <a:r>
              <a:rPr lang="ar-SA" dirty="0" smtClean="0">
                <a:solidFill>
                  <a:srgbClr val="FF0000"/>
                </a:solidFill>
              </a:rPr>
              <a:t> </a:t>
            </a:r>
            <a:endParaRPr lang="en-US" dirty="0" smtClean="0">
              <a:solidFill>
                <a:srgbClr val="FF0000"/>
              </a:solidFill>
            </a:endParaRPr>
          </a:p>
        </p:txBody>
      </p:sp>
      <p:sp>
        <p:nvSpPr>
          <p:cNvPr id="60419" name="Rectangle 3"/>
          <p:cNvSpPr>
            <a:spLocks noGrp="1"/>
          </p:cNvSpPr>
          <p:nvPr>
            <p:ph type="body" idx="4294967295"/>
          </p:nvPr>
        </p:nvSpPr>
        <p:spPr/>
        <p:txBody>
          <a:bodyPr/>
          <a:lstStyle/>
          <a:p>
            <a:pPr rtl="1">
              <a:lnSpc>
                <a:spcPct val="90000"/>
              </a:lnSpc>
              <a:buFontTx/>
              <a:buChar char="-"/>
            </a:pPr>
            <a:r>
              <a:rPr lang="ar-SA" dirty="0" smtClean="0"/>
              <a:t>السوية و اللاسوية مفهومان لا يفهم أحدهما إلا بالرجوع الى الآخر .</a:t>
            </a:r>
          </a:p>
          <a:p>
            <a:pPr rtl="1">
              <a:lnSpc>
                <a:spcPct val="90000"/>
              </a:lnSpc>
              <a:buNone/>
            </a:pPr>
            <a:r>
              <a:rPr lang="ar-EG" dirty="0" smtClean="0"/>
              <a:t>- </a:t>
            </a:r>
            <a:r>
              <a:rPr lang="ar-SA" dirty="0" smtClean="0"/>
              <a:t>الفرق بين السوية واللاسوية فرق في الدرجة (</a:t>
            </a:r>
            <a:r>
              <a:rPr lang="ar-EG" dirty="0" smtClean="0"/>
              <a:t> </a:t>
            </a:r>
            <a:r>
              <a:rPr lang="ar-SA" dirty="0" smtClean="0"/>
              <a:t>و ليس في النوع )</a:t>
            </a:r>
            <a:r>
              <a:rPr lang="ar-EG" dirty="0" smtClean="0"/>
              <a:t> </a:t>
            </a:r>
            <a:r>
              <a:rPr lang="ar-SA" dirty="0" smtClean="0"/>
              <a:t>أي أن الافراد يمكن ترتيبهم على متصل مستمر بين السوية و اللاسوية .</a:t>
            </a:r>
          </a:p>
          <a:p>
            <a:pPr rtl="1">
              <a:lnSpc>
                <a:spcPct val="90000"/>
              </a:lnSpc>
              <a:buFontTx/>
              <a:buNone/>
            </a:pPr>
            <a:r>
              <a:rPr lang="ar-SA" sz="2400" dirty="0" smtClean="0"/>
              <a:t>الشخص الصحيح نفسياً</a:t>
            </a:r>
            <a:r>
              <a:rPr lang="ar-SA" dirty="0" smtClean="0"/>
              <a:t>           </a:t>
            </a:r>
            <a:r>
              <a:rPr lang="ar-SA" sz="2400" dirty="0" smtClean="0"/>
              <a:t>الشخص العادي</a:t>
            </a:r>
            <a:r>
              <a:rPr lang="ar-SA" dirty="0" smtClean="0"/>
              <a:t>            </a:t>
            </a:r>
            <a:r>
              <a:rPr lang="ar-SA" sz="2400" dirty="0" smtClean="0"/>
              <a:t>الشخص المريض نفسياً</a:t>
            </a:r>
          </a:p>
          <a:p>
            <a:pPr rtl="1">
              <a:lnSpc>
                <a:spcPct val="90000"/>
              </a:lnSpc>
              <a:buFontTx/>
              <a:buNone/>
            </a:pPr>
            <a:r>
              <a:rPr lang="ar-SA" dirty="0" smtClean="0"/>
              <a:t>         │ــــــــــــــــــــــــــــــــــ│ـــــــــــــــــــــــــــــــــــــ│ </a:t>
            </a:r>
          </a:p>
          <a:p>
            <a:pPr rtl="1">
              <a:lnSpc>
                <a:spcPct val="90000"/>
              </a:lnSpc>
              <a:buFontTx/>
              <a:buChar char="-"/>
            </a:pPr>
            <a:r>
              <a:rPr lang="ar-SA" dirty="0" smtClean="0"/>
              <a:t>السوية و اللاسوية مفهومان نسبيان في مراحل العمر المختلفة و في الأزمنة المختلفة و في الثقافات المختلفة .</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p:txBody>
          <a:bodyPr/>
          <a:lstStyle/>
          <a:p>
            <a:pPr algn="ctr" eaLnBrk="1" hangingPunct="1"/>
            <a:r>
              <a:rPr lang="ar-SA" b="1" dirty="0" smtClean="0">
                <a:solidFill>
                  <a:srgbClr val="00B050"/>
                </a:solidFill>
              </a:rPr>
              <a:t>مناهج الصحة النفسية</a:t>
            </a:r>
            <a:r>
              <a:rPr lang="ar-SA" dirty="0" smtClean="0">
                <a:solidFill>
                  <a:srgbClr val="FF3300"/>
                </a:solidFill>
              </a:rPr>
              <a:t> </a:t>
            </a:r>
          </a:p>
        </p:txBody>
      </p:sp>
      <p:sp>
        <p:nvSpPr>
          <p:cNvPr id="19458" name="Content Placeholder 2"/>
          <p:cNvSpPr>
            <a:spLocks noGrp="1"/>
          </p:cNvSpPr>
          <p:nvPr>
            <p:ph idx="4294967295"/>
          </p:nvPr>
        </p:nvSpPr>
        <p:spPr>
          <a:xfrm>
            <a:off x="762000" y="1295400"/>
            <a:ext cx="9144000" cy="4678363"/>
          </a:xfrm>
        </p:spPr>
        <p:txBody>
          <a:bodyPr/>
          <a:lstStyle/>
          <a:p>
            <a:pPr eaLnBrk="1" hangingPunct="1">
              <a:buFont typeface="Arial" charset="0"/>
              <a:buNone/>
            </a:pPr>
            <a:r>
              <a:rPr lang="ar-SA" sz="2600" b="1" dirty="0" smtClean="0">
                <a:solidFill>
                  <a:srgbClr val="00B0F0"/>
                </a:solidFill>
              </a:rPr>
              <a:t>يوجد ثلاث مناهج أساسية في الصحة النفسية</a:t>
            </a:r>
            <a:endParaRPr lang="en-US" sz="2800" dirty="0" smtClean="0">
              <a:solidFill>
                <a:srgbClr val="00B0F0"/>
              </a:solidFill>
            </a:endParaRPr>
          </a:p>
          <a:p>
            <a:pPr eaLnBrk="1" hangingPunct="1">
              <a:buFont typeface="Arial" charset="0"/>
              <a:buNone/>
            </a:pPr>
            <a:endParaRPr lang="en-US" sz="2600" b="1" dirty="0" smtClean="0"/>
          </a:p>
        </p:txBody>
      </p:sp>
      <p:sp>
        <p:nvSpPr>
          <p:cNvPr id="19459"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913569C0-1712-4D1D-BBD2-E14BF4420690}" type="slidenum">
              <a:rPr lang="ar-SA" sz="1200">
                <a:solidFill>
                  <a:schemeClr val="bg1"/>
                </a:solidFill>
                <a:latin typeface="Calibri" pitchFamily="34" charset="0"/>
              </a:rPr>
              <a:pPr rtl="0"/>
              <a:t>24</a:t>
            </a:fld>
            <a:endParaRPr lang="en-US" sz="1200">
              <a:solidFill>
                <a:schemeClr val="bg1"/>
              </a:solidFill>
              <a:latin typeface="Calibri" pitchFamily="34" charset="0"/>
            </a:endParaRPr>
          </a:p>
        </p:txBody>
      </p:sp>
      <p:graphicFrame>
        <p:nvGraphicFramePr>
          <p:cNvPr id="19493" name="Group 37"/>
          <p:cNvGraphicFramePr>
            <a:graphicFrameLocks noGrp="1"/>
          </p:cNvGraphicFramePr>
          <p:nvPr/>
        </p:nvGraphicFramePr>
        <p:xfrm>
          <a:off x="495300" y="1752600"/>
          <a:ext cx="8915400" cy="4827588"/>
        </p:xfrm>
        <a:graphic>
          <a:graphicData uri="http://schemas.openxmlformats.org/drawingml/2006/table">
            <a:tbl>
              <a:tblPr rtl="1"/>
              <a:tblGrid>
                <a:gridCol w="2171700"/>
                <a:gridCol w="6743700"/>
              </a:tblGrid>
              <a:tr h="6858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3200" b="1" i="0" u="none" strike="noStrike" cap="none" normalizeH="0" baseline="0" dirty="0" smtClean="0">
                          <a:ln>
                            <a:noFill/>
                          </a:ln>
                          <a:solidFill>
                            <a:srgbClr val="00B050"/>
                          </a:solidFill>
                          <a:effectLst/>
                          <a:latin typeface="Calibri" pitchFamily="34" charset="0"/>
                          <a:cs typeface="Arial" charset="0"/>
                        </a:rPr>
                        <a:t>المنهج </a:t>
                      </a:r>
                      <a:endParaRPr kumimoji="0" lang="en-US" sz="32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3200" b="1" i="0" u="none" strike="noStrike" cap="none" normalizeH="0" baseline="0" dirty="0" smtClean="0">
                          <a:ln>
                            <a:noFill/>
                          </a:ln>
                          <a:solidFill>
                            <a:srgbClr val="FF0000"/>
                          </a:solidFill>
                          <a:effectLst/>
                          <a:latin typeface="Calibri" pitchFamily="34" charset="0"/>
                          <a:cs typeface="Arial" charset="0"/>
                        </a:rPr>
                        <a:t>وصف المنهج</a:t>
                      </a:r>
                      <a:r>
                        <a:rPr kumimoji="0" lang="ar-SA" sz="2800" b="1" i="0" u="none" strike="noStrike" cap="none" normalizeH="0" baseline="0" dirty="0" smtClean="0">
                          <a:ln>
                            <a:noFill/>
                          </a:ln>
                          <a:solidFill>
                            <a:srgbClr val="FF0000"/>
                          </a:solidFill>
                          <a:effectLst/>
                          <a:latin typeface="Calibri" pitchFamily="34" charset="0"/>
                          <a:cs typeface="Arial" charset="0"/>
                        </a:rPr>
                        <a:t> </a:t>
                      </a:r>
                      <a:endParaRPr kumimoji="0" lang="en-US" sz="28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37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الإنمائي</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منهج إنشائي يتضمن الوصول </a:t>
                      </a:r>
                      <a:r>
                        <a:rPr kumimoji="0" lang="ar-SA" sz="2000" b="1" i="0" u="none" strike="noStrike" cap="none" normalizeH="0" baseline="0" dirty="0" err="1" smtClean="0">
                          <a:ln>
                            <a:noFill/>
                          </a:ln>
                          <a:solidFill>
                            <a:srgbClr val="FF0000"/>
                          </a:solidFill>
                          <a:effectLst/>
                          <a:latin typeface="Calibri" pitchFamily="34" charset="0"/>
                          <a:cs typeface="Arial" charset="0"/>
                        </a:rPr>
                        <a:t>الى</a:t>
                      </a:r>
                      <a:r>
                        <a:rPr kumimoji="0" lang="ar-SA" sz="2000" b="1" i="0" u="none" strike="noStrike" cap="none" normalizeH="0" baseline="0" dirty="0" smtClean="0">
                          <a:ln>
                            <a:noFill/>
                          </a:ln>
                          <a:solidFill>
                            <a:srgbClr val="FF0000"/>
                          </a:solidFill>
                          <a:effectLst/>
                          <a:latin typeface="Calibri" pitchFamily="34" charset="0"/>
                          <a:cs typeface="Arial" charset="0"/>
                        </a:rPr>
                        <a:t> أعلى درجات الصحة النفسية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ذلك عن طريق :</a:t>
                      </a:r>
                      <a:r>
                        <a:rPr kumimoji="0" lang="ar-SA" sz="2800" b="1" i="0" u="none" strike="noStrike" cap="none" normalizeH="0" baseline="0" dirty="0" smtClean="0">
                          <a:ln>
                            <a:noFill/>
                          </a:ln>
                          <a:solidFill>
                            <a:srgbClr val="FF0000"/>
                          </a:solidFill>
                          <a:effectLst/>
                          <a:latin typeface="Calibri" pitchFamily="34" charset="0"/>
                          <a:cs typeface="Arial" charset="0"/>
                        </a:rPr>
                        <a:t> </a:t>
                      </a:r>
                      <a:r>
                        <a:rPr kumimoji="0" lang="ar-SA" sz="2000" b="1" i="0" u="none" strike="noStrike" cap="none" normalizeH="0" baseline="0" dirty="0" smtClean="0">
                          <a:ln>
                            <a:noFill/>
                          </a:ln>
                          <a:solidFill>
                            <a:srgbClr val="FF0000"/>
                          </a:solidFill>
                          <a:effectLst/>
                          <a:latin typeface="Calibri" pitchFamily="34" charset="0"/>
                          <a:cs typeface="Arial" charset="0"/>
                        </a:rPr>
                        <a:t>1</a:t>
                      </a:r>
                      <a:r>
                        <a:rPr kumimoji="0" lang="ar-SA" sz="2800" b="1" i="0" u="none" strike="noStrike" cap="none" normalizeH="0" baseline="0" dirty="0" smtClean="0">
                          <a:ln>
                            <a:noFill/>
                          </a:ln>
                          <a:solidFill>
                            <a:srgbClr val="FF0000"/>
                          </a:solidFill>
                          <a:effectLst/>
                          <a:latin typeface="Calibri" pitchFamily="34" charset="0"/>
                          <a:cs typeface="Arial" charset="0"/>
                        </a:rPr>
                        <a:t> </a:t>
                      </a:r>
                      <a:r>
                        <a:rPr kumimoji="0" lang="ar-SA" sz="2000" b="1" i="0" u="none" strike="noStrike" cap="none" normalizeH="0" baseline="0" dirty="0" smtClean="0">
                          <a:ln>
                            <a:noFill/>
                          </a:ln>
                          <a:solidFill>
                            <a:srgbClr val="FF0000"/>
                          </a:solidFill>
                          <a:effectLst/>
                          <a:latin typeface="Calibri" pitchFamily="34" charset="0"/>
                          <a:cs typeface="Arial" charset="0"/>
                        </a:rPr>
                        <a:t>– دراسة </a:t>
                      </a:r>
                      <a:r>
                        <a:rPr kumimoji="0" lang="ar-SA" sz="2000" b="1" i="0" u="none" strike="noStrike" cap="none" normalizeH="0" baseline="0" dirty="0" err="1" smtClean="0">
                          <a:ln>
                            <a:noFill/>
                          </a:ln>
                          <a:solidFill>
                            <a:srgbClr val="FF0000"/>
                          </a:solidFill>
                          <a:effectLst/>
                          <a:latin typeface="Calibri" pitchFamily="34" charset="0"/>
                          <a:cs typeface="Arial" charset="0"/>
                        </a:rPr>
                        <a:t>الامكانات</a:t>
                      </a:r>
                      <a:r>
                        <a:rPr kumimoji="0" lang="ar-SA" sz="2000" b="1" i="0" u="none" strike="noStrike" cap="none" normalizeH="0" baseline="0" dirty="0" smtClean="0">
                          <a:ln>
                            <a:noFill/>
                          </a:ln>
                          <a:solidFill>
                            <a:srgbClr val="FF0000"/>
                          </a:solidFill>
                          <a:effectLst/>
                          <a:latin typeface="Calibri" pitchFamily="34" charset="0"/>
                          <a:cs typeface="Arial" charset="0"/>
                        </a:rPr>
                        <a:t> و القدرات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توجيهها التوجيه السليم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2 – رعاية مظاهر النمو </a:t>
                      </a:r>
                      <a:r>
                        <a:rPr kumimoji="0" lang="ar-SA" sz="2000" b="1" i="0" u="none" strike="noStrike" cap="none" normalizeH="0" baseline="0" dirty="0" err="1" smtClean="0">
                          <a:ln>
                            <a:noFill/>
                          </a:ln>
                          <a:solidFill>
                            <a:srgbClr val="FF0000"/>
                          </a:solidFill>
                          <a:effectLst/>
                          <a:latin typeface="Calibri" pitchFamily="34" charset="0"/>
                          <a:cs typeface="Arial" charset="0"/>
                        </a:rPr>
                        <a:t>السوى</a:t>
                      </a:r>
                      <a:r>
                        <a:rPr kumimoji="0" lang="ar-SA" sz="2000" b="1" i="0" u="none" strike="noStrike" cap="none" normalizeH="0" baseline="0" dirty="0" smtClean="0">
                          <a:ln>
                            <a:noFill/>
                          </a:ln>
                          <a:solidFill>
                            <a:srgbClr val="FF0000"/>
                          </a:solidFill>
                          <a:effectLst/>
                          <a:latin typeface="Calibri" pitchFamily="34" charset="0"/>
                          <a:cs typeface="Arial" charset="0"/>
                        </a:rPr>
                        <a:t> تحقيقاً للتوافق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الصحة النفسية .</a:t>
                      </a:r>
                      <a:endParaRPr kumimoji="0" lang="en-US" sz="20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22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الوقائي</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00B050"/>
                          </a:solidFill>
                          <a:effectLst/>
                          <a:latin typeface="Calibri" pitchFamily="34" charset="0"/>
                          <a:cs typeface="Arial" charset="0"/>
                        </a:rPr>
                        <a:t>( التحصين النفسي )</a:t>
                      </a:r>
                      <a:endParaRPr kumimoji="0" lang="en-US" sz="20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يتضمن الوقاية من الوقوع في المشكلات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الاضطرابات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المرض النفسي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يهتم بالأسوياء قبل المرضى ,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له ثلاث مستويات :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1 – محاولة منع حدوث المرض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2 – محاولة تشخيص المرض في مرحلته </a:t>
                      </a:r>
                      <a:r>
                        <a:rPr kumimoji="0" lang="ar-SA" sz="2000" b="1" i="0" u="none" strike="noStrike" cap="none" normalizeH="0" baseline="0" dirty="0" err="1" smtClean="0">
                          <a:ln>
                            <a:noFill/>
                          </a:ln>
                          <a:solidFill>
                            <a:srgbClr val="FF0000"/>
                          </a:solidFill>
                          <a:effectLst/>
                          <a:latin typeface="Calibri" pitchFamily="34" charset="0"/>
                          <a:cs typeface="Arial" charset="0"/>
                        </a:rPr>
                        <a:t>الاولى</a:t>
                      </a:r>
                      <a:r>
                        <a:rPr kumimoji="0" lang="ar-SA" sz="2000" b="1" i="0" u="none" strike="noStrike" cap="none" normalizeH="0" baseline="0" dirty="0" smtClean="0">
                          <a:ln>
                            <a:noFill/>
                          </a:ln>
                          <a:solidFill>
                            <a:srgbClr val="FF0000"/>
                          </a:solidFill>
                          <a:effectLst/>
                          <a:latin typeface="Calibri" pitchFamily="34" charset="0"/>
                          <a:cs typeface="Arial" charset="0"/>
                        </a:rPr>
                        <a:t> بقدر </a:t>
                      </a:r>
                      <a:r>
                        <a:rPr kumimoji="0" lang="ar-SA" sz="2000" b="1" i="0" u="none" strike="noStrike" cap="none" normalizeH="0" baseline="0" dirty="0" err="1" smtClean="0">
                          <a:ln>
                            <a:noFill/>
                          </a:ln>
                          <a:solidFill>
                            <a:srgbClr val="FF0000"/>
                          </a:solidFill>
                          <a:effectLst/>
                          <a:latin typeface="Calibri" pitchFamily="34" charset="0"/>
                          <a:cs typeface="Arial" charset="0"/>
                        </a:rPr>
                        <a:t>الامكان</a:t>
                      </a:r>
                      <a:r>
                        <a:rPr kumimoji="0" lang="ar-SA" sz="2000" b="1" i="0" u="none" strike="noStrike" cap="none" normalizeH="0" baseline="0" dirty="0" smtClean="0">
                          <a:ln>
                            <a:noFill/>
                          </a:ln>
                          <a:solidFill>
                            <a:srgbClr val="FF0000"/>
                          </a:solidFill>
                          <a:effectLst/>
                          <a:latin typeface="Calibri" pitchFamily="34" charset="0"/>
                          <a:cs typeface="Arial" charset="0"/>
                        </a:rPr>
                        <a:t>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3 – محاولة تقليل أثر إعاقته على الفرد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المجتمع .</a:t>
                      </a:r>
                      <a:endParaRPr kumimoji="0" lang="en-US" sz="20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37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dirty="0" smtClean="0">
                          <a:ln>
                            <a:noFill/>
                          </a:ln>
                          <a:solidFill>
                            <a:srgbClr val="00B050"/>
                          </a:solidFill>
                          <a:effectLst/>
                          <a:latin typeface="Calibri" pitchFamily="34" charset="0"/>
                          <a:cs typeface="Arial" charset="0"/>
                        </a:rPr>
                        <a:t>العلاجي</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يتضمن علاج المشكلات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a:t>
                      </a:r>
                      <a:r>
                        <a:rPr kumimoji="0" lang="ar-SA" sz="2000" b="1" i="0" u="none" strike="noStrike" cap="none" normalizeH="0" baseline="0" dirty="0" err="1" smtClean="0">
                          <a:ln>
                            <a:noFill/>
                          </a:ln>
                          <a:solidFill>
                            <a:srgbClr val="FF0000"/>
                          </a:solidFill>
                          <a:effectLst/>
                          <a:latin typeface="Calibri" pitchFamily="34" charset="0"/>
                          <a:cs typeface="Arial" charset="0"/>
                        </a:rPr>
                        <a:t>الامراض</a:t>
                      </a:r>
                      <a:r>
                        <a:rPr kumimoji="0" lang="ar-SA" sz="2000" b="1" i="0" u="none" strike="noStrike" cap="none" normalizeH="0" baseline="0" dirty="0" smtClean="0">
                          <a:ln>
                            <a:noFill/>
                          </a:ln>
                          <a:solidFill>
                            <a:srgbClr val="FF0000"/>
                          </a:solidFill>
                          <a:effectLst/>
                          <a:latin typeface="Calibri" pitchFamily="34" charset="0"/>
                          <a:cs typeface="Arial" charset="0"/>
                        </a:rPr>
                        <a:t> النفسية حتى العودة </a:t>
                      </a:r>
                      <a:r>
                        <a:rPr kumimoji="0" lang="ar-SA" sz="2000" b="1" i="0" u="none" strike="noStrike" cap="none" normalizeH="0" baseline="0" dirty="0" err="1" smtClean="0">
                          <a:ln>
                            <a:noFill/>
                          </a:ln>
                          <a:solidFill>
                            <a:srgbClr val="FF0000"/>
                          </a:solidFill>
                          <a:effectLst/>
                          <a:latin typeface="Calibri" pitchFamily="34" charset="0"/>
                          <a:cs typeface="Arial" charset="0"/>
                        </a:rPr>
                        <a:t>الى</a:t>
                      </a:r>
                      <a:r>
                        <a:rPr kumimoji="0" lang="ar-SA" sz="2000" b="1" i="0" u="none" strike="noStrike" cap="none" normalizeH="0" baseline="0" dirty="0" smtClean="0">
                          <a:ln>
                            <a:noFill/>
                          </a:ln>
                          <a:solidFill>
                            <a:srgbClr val="FF0000"/>
                          </a:solidFill>
                          <a:effectLst/>
                          <a:latin typeface="Calibri" pitchFamily="34" charset="0"/>
                          <a:cs typeface="Arial" charset="0"/>
                        </a:rPr>
                        <a:t> الصحة النفسية .</a:t>
                      </a:r>
                    </a:p>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 يهتم بأسباب المرض النفسي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a:t>
                      </a:r>
                      <a:r>
                        <a:rPr kumimoji="0" lang="ar-SA" sz="2000" b="1" i="0" u="none" strike="noStrike" cap="none" normalizeH="0" baseline="0" dirty="0" err="1" smtClean="0">
                          <a:ln>
                            <a:noFill/>
                          </a:ln>
                          <a:solidFill>
                            <a:srgbClr val="FF0000"/>
                          </a:solidFill>
                          <a:effectLst/>
                          <a:latin typeface="Calibri" pitchFamily="34" charset="0"/>
                          <a:cs typeface="Arial" charset="0"/>
                        </a:rPr>
                        <a:t>اعراضه</a:t>
                      </a:r>
                      <a:r>
                        <a:rPr kumimoji="0" lang="ar-SA" sz="2000" b="1" i="0" u="none" strike="noStrike" cap="none" normalizeH="0" baseline="0" dirty="0" smtClean="0">
                          <a:ln>
                            <a:noFill/>
                          </a:ln>
                          <a:solidFill>
                            <a:srgbClr val="FF0000"/>
                          </a:solidFill>
                          <a:effectLst/>
                          <a:latin typeface="Calibri" pitchFamily="34" charset="0"/>
                          <a:cs typeface="Arial" charset="0"/>
                        </a:rPr>
                        <a:t> و تشخيصه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طرق علاجه .</a:t>
                      </a:r>
                      <a:endParaRPr kumimoji="0" lang="en-US" sz="20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533400" y="304800"/>
            <a:ext cx="8915400" cy="1143000"/>
          </a:xfrm>
        </p:spPr>
        <p:txBody>
          <a:bodyPr/>
          <a:lstStyle/>
          <a:p>
            <a:pPr eaLnBrk="1" hangingPunct="1"/>
            <a:r>
              <a:rPr lang="ar-SA" smtClean="0">
                <a:solidFill>
                  <a:schemeClr val="tx1"/>
                </a:solidFill>
              </a:rPr>
              <a:t>خصائص الشخصية المتمتعة بالصحة النفسية</a:t>
            </a:r>
            <a:r>
              <a:rPr lang="ar-SA" smtClean="0">
                <a:solidFill>
                  <a:srgbClr val="FF3300"/>
                </a:solidFill>
              </a:rPr>
              <a:t> </a:t>
            </a:r>
          </a:p>
        </p:txBody>
      </p:sp>
      <p:sp>
        <p:nvSpPr>
          <p:cNvPr id="20482" name="Content Placeholder 2"/>
          <p:cNvSpPr>
            <a:spLocks noGrp="1"/>
          </p:cNvSpPr>
          <p:nvPr>
            <p:ph idx="4294967295"/>
          </p:nvPr>
        </p:nvSpPr>
        <p:spPr>
          <a:xfrm>
            <a:off x="228600" y="1295400"/>
            <a:ext cx="9144000" cy="4678363"/>
          </a:xfrm>
        </p:spPr>
        <p:txBody>
          <a:bodyPr/>
          <a:lstStyle/>
          <a:p>
            <a:pPr eaLnBrk="1" hangingPunct="1">
              <a:buFont typeface="Arial" charset="0"/>
              <a:buNone/>
            </a:pPr>
            <a:r>
              <a:rPr lang="ar-EG" sz="1400" b="1" dirty="0" smtClean="0">
                <a:solidFill>
                  <a:srgbClr val="FF0000"/>
                </a:solidFill>
              </a:rPr>
              <a:t>الرضا عن النفس – التوافق الاجتماعي ” الزواجي – الأسري –المدرسي- المهني ) . </a:t>
            </a:r>
            <a:r>
              <a:rPr lang="en-US" sz="1400" dirty="0" smtClean="0"/>
              <a:t>)</a:t>
            </a:r>
            <a:r>
              <a:rPr lang="ar-SA" sz="2800" dirty="0" smtClean="0"/>
              <a:t>1 – التوافق .</a:t>
            </a:r>
          </a:p>
          <a:p>
            <a:pPr eaLnBrk="1" hangingPunct="1">
              <a:buFont typeface="Arial" charset="0"/>
              <a:buNone/>
            </a:pPr>
            <a:r>
              <a:rPr lang="ar-SA" sz="2800" dirty="0" smtClean="0"/>
              <a:t> 2- </a:t>
            </a:r>
            <a:r>
              <a:rPr lang="ar-SA" sz="2400" dirty="0" smtClean="0"/>
              <a:t>الشعور بالسعادة مع النفس</a:t>
            </a:r>
            <a:r>
              <a:rPr lang="ar-EG" sz="2400" dirty="0" smtClean="0"/>
              <a:t>( </a:t>
            </a:r>
            <a:r>
              <a:rPr lang="ar-EG" sz="1200" b="1" dirty="0" smtClean="0">
                <a:solidFill>
                  <a:srgbClr val="FF0000"/>
                </a:solidFill>
              </a:rPr>
              <a:t>الراحة النفسية – الاستفادة من مسرات الحياة – اشباع الدوافع و الحاجات – الشعور بالأمن – احترام النفس )</a:t>
            </a:r>
            <a:endParaRPr lang="ar-SA" sz="1200" b="1" dirty="0" smtClean="0">
              <a:solidFill>
                <a:srgbClr val="FF0000"/>
              </a:solidFill>
            </a:endParaRPr>
          </a:p>
          <a:p>
            <a:pPr eaLnBrk="1" hangingPunct="1">
              <a:buFont typeface="Arial" charset="0"/>
              <a:buNone/>
            </a:pPr>
            <a:r>
              <a:rPr lang="ar-SA" sz="2800" dirty="0" smtClean="0"/>
              <a:t>3 – الشعور بالسعادة مع الاخرين .</a:t>
            </a:r>
            <a:r>
              <a:rPr lang="ar-EG" sz="1400" dirty="0" smtClean="0"/>
              <a:t>( </a:t>
            </a:r>
            <a:r>
              <a:rPr lang="ar-EG" sz="1400" b="1" dirty="0" smtClean="0">
                <a:solidFill>
                  <a:srgbClr val="FF0000"/>
                </a:solidFill>
              </a:rPr>
              <a:t>حب الاخرين – اقامة علاقات – الانتماء للجماعة –التعاون و تحمل المسؤلية</a:t>
            </a:r>
            <a:r>
              <a:rPr lang="ar-EG" sz="1400" dirty="0" smtClean="0"/>
              <a:t> )</a:t>
            </a:r>
            <a:endParaRPr lang="ar-SA" sz="1400" dirty="0" smtClean="0"/>
          </a:p>
          <a:p>
            <a:pPr eaLnBrk="1" hangingPunct="1">
              <a:buFont typeface="Arial" charset="0"/>
              <a:buNone/>
            </a:pPr>
            <a:r>
              <a:rPr lang="ar-SA" sz="2800" dirty="0" smtClean="0"/>
              <a:t>4 – تحقيق الذات و استغلال القدرات .</a:t>
            </a:r>
            <a:r>
              <a:rPr lang="ar-EG" sz="1100" dirty="0" smtClean="0"/>
              <a:t>( </a:t>
            </a:r>
            <a:r>
              <a:rPr lang="ar-EG" sz="1100" b="1" dirty="0" smtClean="0">
                <a:solidFill>
                  <a:srgbClr val="FF0000"/>
                </a:solidFill>
              </a:rPr>
              <a:t>فهم النفس – التقييم الواقعي للذات – تقبل نةاحي النقص – وضع اهداف و مستويات طموح واقعية </a:t>
            </a:r>
            <a:r>
              <a:rPr lang="ar-EG" sz="1100" dirty="0" smtClean="0"/>
              <a:t>)</a:t>
            </a:r>
            <a:endParaRPr lang="ar-SA" sz="1100" dirty="0" smtClean="0"/>
          </a:p>
          <a:p>
            <a:pPr eaLnBrk="1" hangingPunct="1">
              <a:buFont typeface="Arial" charset="0"/>
              <a:buNone/>
            </a:pPr>
            <a:r>
              <a:rPr lang="ar-SA" sz="2800" dirty="0" smtClean="0"/>
              <a:t>5 – القدرة على مواجهة مطالب الحياة .</a:t>
            </a:r>
            <a:r>
              <a:rPr lang="ar-EG" sz="1100" dirty="0" smtClean="0"/>
              <a:t>( </a:t>
            </a:r>
            <a:r>
              <a:rPr lang="ar-EG" sz="1100" b="1" dirty="0" smtClean="0">
                <a:solidFill>
                  <a:srgbClr val="FF0000"/>
                </a:solidFill>
              </a:rPr>
              <a:t>القدرة على مواجهة احباطات الحياة اليومية – تقدير و تحمل المسؤلية – الترحيب بالخبرات الجديدة</a:t>
            </a:r>
            <a:endParaRPr lang="ar-SA" sz="1100" b="1" dirty="0" smtClean="0">
              <a:solidFill>
                <a:srgbClr val="FF0000"/>
              </a:solidFill>
            </a:endParaRPr>
          </a:p>
          <a:p>
            <a:pPr eaLnBrk="1" hangingPunct="1">
              <a:buFont typeface="Arial" charset="0"/>
              <a:buNone/>
            </a:pPr>
            <a:r>
              <a:rPr lang="ar-SA" sz="2800" dirty="0" smtClean="0"/>
              <a:t>6 – التكامل النفسي .</a:t>
            </a:r>
            <a:r>
              <a:rPr lang="ar-EG" sz="1200" dirty="0" smtClean="0"/>
              <a:t>(</a:t>
            </a:r>
            <a:r>
              <a:rPr lang="ar-EG" sz="1200" b="1" dirty="0" smtClean="0">
                <a:solidFill>
                  <a:srgbClr val="FF0000"/>
                </a:solidFill>
              </a:rPr>
              <a:t>الاداء الوظيفي المتكامل – التمتع بالصحة و مظاهر النمو العادى </a:t>
            </a:r>
            <a:r>
              <a:rPr lang="ar-EG" sz="1200" dirty="0" smtClean="0"/>
              <a:t>)</a:t>
            </a:r>
            <a:endParaRPr lang="ar-SA" sz="1200" dirty="0" smtClean="0"/>
          </a:p>
          <a:p>
            <a:pPr eaLnBrk="1" hangingPunct="1">
              <a:buFont typeface="Arial" charset="0"/>
              <a:buNone/>
            </a:pPr>
            <a:r>
              <a:rPr lang="ar-SA" sz="2800" dirty="0" smtClean="0"/>
              <a:t>7 – السلوك العادي .</a:t>
            </a:r>
            <a:r>
              <a:rPr lang="ar-EG" sz="1200" dirty="0" smtClean="0"/>
              <a:t>( </a:t>
            </a:r>
            <a:r>
              <a:rPr lang="ar-EG" sz="1200" b="1" dirty="0" smtClean="0">
                <a:solidFill>
                  <a:srgbClr val="FF0000"/>
                </a:solidFill>
              </a:rPr>
              <a:t>السلوك المعتدل المألوف – القدرة على التحكم في الذات و ضبط النفس </a:t>
            </a:r>
            <a:r>
              <a:rPr lang="ar-EG" sz="1200" dirty="0" smtClean="0"/>
              <a:t>)</a:t>
            </a:r>
            <a:endParaRPr lang="ar-SA" sz="1200" dirty="0" smtClean="0"/>
          </a:p>
          <a:p>
            <a:pPr eaLnBrk="1" hangingPunct="1">
              <a:buFont typeface="Arial" charset="0"/>
              <a:buNone/>
            </a:pPr>
            <a:r>
              <a:rPr lang="ar-SA" sz="2800" dirty="0" smtClean="0"/>
              <a:t>8 – حسن الخلق .</a:t>
            </a:r>
            <a:r>
              <a:rPr lang="ar-EG" sz="1200" dirty="0" smtClean="0"/>
              <a:t>( </a:t>
            </a:r>
            <a:r>
              <a:rPr lang="ar-EG" sz="1200" b="1" dirty="0" smtClean="0">
                <a:solidFill>
                  <a:srgbClr val="FF0000"/>
                </a:solidFill>
              </a:rPr>
              <a:t>الادب – الالتزام – طلب الحلال و تجنب الحرام – كف الاذى – الامر بالمعروف – الرضا )</a:t>
            </a:r>
            <a:endParaRPr lang="ar-SA" sz="1200" b="1" dirty="0" smtClean="0">
              <a:solidFill>
                <a:srgbClr val="FF0000"/>
              </a:solidFill>
            </a:endParaRPr>
          </a:p>
          <a:p>
            <a:pPr eaLnBrk="1" hangingPunct="1">
              <a:buFont typeface="Arial" charset="0"/>
              <a:buNone/>
            </a:pPr>
            <a:r>
              <a:rPr lang="ar-SA" sz="2800" dirty="0" smtClean="0"/>
              <a:t>9 – العيش في سلامة و سلام .</a:t>
            </a:r>
            <a:r>
              <a:rPr lang="ar-EG" sz="1200" dirty="0" smtClean="0"/>
              <a:t>( </a:t>
            </a:r>
            <a:r>
              <a:rPr lang="ar-EG" sz="1200" b="1" dirty="0" smtClean="0">
                <a:solidFill>
                  <a:srgbClr val="FF0000"/>
                </a:solidFill>
              </a:rPr>
              <a:t>الأمن النفسي – السلم الداخلي و الخارجي – التخطيط للمستقبل )</a:t>
            </a:r>
            <a:endParaRPr lang="en-US" sz="1200" b="1" dirty="0" smtClean="0">
              <a:solidFill>
                <a:srgbClr val="FF0000"/>
              </a:solidFill>
            </a:endParaRPr>
          </a:p>
          <a:p>
            <a:pPr eaLnBrk="1" hangingPunct="1">
              <a:buFont typeface="Arial" charset="0"/>
              <a:buNone/>
            </a:pPr>
            <a:endParaRPr lang="en-US" sz="2800" dirty="0" smtClean="0"/>
          </a:p>
          <a:p>
            <a:pPr eaLnBrk="1" hangingPunct="1">
              <a:buFont typeface="Arial" charset="0"/>
              <a:buNone/>
            </a:pPr>
            <a:endParaRPr lang="en-US" sz="2600" b="1" dirty="0" smtClean="0"/>
          </a:p>
        </p:txBody>
      </p:sp>
      <p:sp>
        <p:nvSpPr>
          <p:cNvPr id="20483"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2B704ED3-8F74-4644-A8FE-27C74D96F1D5}" type="slidenum">
              <a:rPr lang="ar-SA" sz="1200">
                <a:solidFill>
                  <a:schemeClr val="bg1"/>
                </a:solidFill>
                <a:latin typeface="Calibri" pitchFamily="34" charset="0"/>
              </a:rPr>
              <a:pPr rtl="0"/>
              <a:t>25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rPr>
              <a:t> </a:t>
            </a:r>
            <a:r>
              <a:rPr lang="en-US" dirty="0" smtClean="0">
                <a:solidFill>
                  <a:srgbClr val="376092"/>
                </a:solidFill>
              </a:rPr>
              <a:t>  </a:t>
            </a:r>
            <a:r>
              <a:rPr lang="ar-EG" dirty="0" smtClean="0">
                <a:solidFill>
                  <a:srgbClr val="376092"/>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ا</a:t>
            </a:r>
            <a:r>
              <a:rPr lang="ar-SA" b="1" dirty="0" smtClean="0">
                <a:solidFill>
                  <a:srgbClr val="009900"/>
                </a:solidFill>
              </a:rPr>
              <a:t>لمحاضرة </a:t>
            </a:r>
            <a:r>
              <a:rPr lang="ar-SA" b="1" dirty="0" err="1" smtClean="0">
                <a:solidFill>
                  <a:srgbClr val="009900"/>
                </a:solidFill>
              </a:rPr>
              <a:t>ا</a:t>
            </a:r>
            <a:r>
              <a:rPr lang="ar-EG" b="1" dirty="0" smtClean="0">
                <a:solidFill>
                  <a:srgbClr val="009900"/>
                </a:solidFill>
              </a:rPr>
              <a:t>لثانية</a:t>
            </a:r>
            <a:endParaRPr lang="ar-SA" b="1" dirty="0" smtClean="0">
              <a:solidFill>
                <a:srgbClr val="0099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F44BE619-A551-420A-B6B8-76D42780C092}" type="slidenum">
              <a:rPr lang="ar-SA" smtClean="0"/>
              <a:pPr/>
              <a:t>26</a:t>
            </a:fld>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EG" dirty="0" smtClean="0">
                <a:solidFill>
                  <a:srgbClr val="FF0000"/>
                </a:solidFill>
              </a:rPr>
              <a:t>ملخص ما سبق عرضه في المحاضرة السابقة </a:t>
            </a:r>
            <a:endParaRPr lang="en-US" dirty="0">
              <a:solidFill>
                <a:srgbClr val="FF0000"/>
              </a:solidFill>
            </a:endParaRPr>
          </a:p>
        </p:txBody>
      </p:sp>
      <p:sp>
        <p:nvSpPr>
          <p:cNvPr id="18434" name="Content Placeholder 2"/>
          <p:cNvSpPr>
            <a:spLocks noGrp="1"/>
          </p:cNvSpPr>
          <p:nvPr>
            <p:ph idx="1"/>
          </p:nvPr>
        </p:nvSpPr>
        <p:spPr/>
        <p:txBody>
          <a:bodyPr/>
          <a:lstStyle/>
          <a:p>
            <a:pPr>
              <a:buFont typeface="Arial" charset="0"/>
              <a:buNone/>
            </a:pPr>
            <a:r>
              <a:rPr lang="ar-EG" sz="2400" b="1" dirty="0" smtClean="0">
                <a:solidFill>
                  <a:srgbClr val="00B050"/>
                </a:solidFill>
              </a:rPr>
              <a:t>- علم الصحة النفسية .</a:t>
            </a:r>
          </a:p>
          <a:p>
            <a:pPr>
              <a:buFont typeface="Arial" charset="0"/>
              <a:buNone/>
            </a:pPr>
            <a:r>
              <a:rPr lang="ar-EG" sz="2400" b="1" dirty="0" smtClean="0">
                <a:solidFill>
                  <a:srgbClr val="00B050"/>
                </a:solidFill>
              </a:rPr>
              <a:t>- تعريف الصحة النفسية .</a:t>
            </a:r>
          </a:p>
          <a:p>
            <a:pPr>
              <a:buFont typeface="Arial" charset="0"/>
              <a:buNone/>
            </a:pPr>
            <a:r>
              <a:rPr lang="ar-EG" sz="2400" b="1" dirty="0" smtClean="0">
                <a:solidFill>
                  <a:srgbClr val="00B050"/>
                </a:solidFill>
              </a:rPr>
              <a:t>- مجالات عمل الصحة النفسية .</a:t>
            </a:r>
          </a:p>
          <a:p>
            <a:pPr>
              <a:buFont typeface="Arial" charset="0"/>
              <a:buNone/>
            </a:pPr>
            <a:r>
              <a:rPr lang="ar-EG" sz="2400" b="1" dirty="0" smtClean="0">
                <a:solidFill>
                  <a:srgbClr val="00B050"/>
                </a:solidFill>
              </a:rPr>
              <a:t>- تعريف المرض النفسي .</a:t>
            </a:r>
          </a:p>
          <a:p>
            <a:pPr>
              <a:buFont typeface="Arial" charset="0"/>
              <a:buNone/>
            </a:pPr>
            <a:r>
              <a:rPr lang="ar-EG" sz="2400" b="1" dirty="0" smtClean="0">
                <a:solidFill>
                  <a:srgbClr val="00B050"/>
                </a:solidFill>
              </a:rPr>
              <a:t>- ملاحظات على الصحة النفسية </a:t>
            </a:r>
            <a:r>
              <a:rPr lang="ar-EG" sz="2400" b="1" dirty="0" err="1" smtClean="0">
                <a:solidFill>
                  <a:srgbClr val="00B050"/>
                </a:solidFill>
              </a:rPr>
              <a:t>و</a:t>
            </a:r>
            <a:r>
              <a:rPr lang="ar-EG" sz="2400" b="1" dirty="0" smtClean="0">
                <a:solidFill>
                  <a:srgbClr val="00B050"/>
                </a:solidFill>
              </a:rPr>
              <a:t> المرض النفسي .</a:t>
            </a:r>
          </a:p>
          <a:p>
            <a:pPr>
              <a:buFont typeface="Arial" charset="0"/>
              <a:buNone/>
            </a:pPr>
            <a:r>
              <a:rPr lang="ar-EG" sz="2400" b="1" dirty="0" smtClean="0">
                <a:solidFill>
                  <a:srgbClr val="00B050"/>
                </a:solidFill>
              </a:rPr>
              <a:t>- تعريف السوية </a:t>
            </a:r>
            <a:r>
              <a:rPr lang="ar-EG" sz="2400" b="1" dirty="0" err="1" smtClean="0">
                <a:solidFill>
                  <a:srgbClr val="00B050"/>
                </a:solidFill>
              </a:rPr>
              <a:t>و</a:t>
            </a:r>
            <a:r>
              <a:rPr lang="ar-EG" sz="2400" b="1" dirty="0" smtClean="0">
                <a:solidFill>
                  <a:srgbClr val="00B050"/>
                </a:solidFill>
              </a:rPr>
              <a:t> </a:t>
            </a:r>
            <a:r>
              <a:rPr lang="ar-EG" sz="2400" b="1" dirty="0" err="1" smtClean="0">
                <a:solidFill>
                  <a:srgbClr val="00B050"/>
                </a:solidFill>
              </a:rPr>
              <a:t>اللاسوية</a:t>
            </a:r>
            <a:r>
              <a:rPr lang="ar-EG" sz="2400" b="1" dirty="0" smtClean="0">
                <a:solidFill>
                  <a:srgbClr val="00B050"/>
                </a:solidFill>
              </a:rPr>
              <a:t> .</a:t>
            </a:r>
          </a:p>
          <a:p>
            <a:pPr>
              <a:buFont typeface="Arial" charset="0"/>
              <a:buNone/>
            </a:pPr>
            <a:r>
              <a:rPr lang="ar-EG" sz="2400" b="1" dirty="0" smtClean="0">
                <a:solidFill>
                  <a:srgbClr val="00B050"/>
                </a:solidFill>
              </a:rPr>
              <a:t>- معايير السوية </a:t>
            </a:r>
            <a:r>
              <a:rPr lang="ar-EG" sz="2400" b="1" dirty="0" err="1" smtClean="0">
                <a:solidFill>
                  <a:srgbClr val="00B050"/>
                </a:solidFill>
              </a:rPr>
              <a:t>و</a:t>
            </a:r>
            <a:r>
              <a:rPr lang="ar-EG" sz="2400" b="1" dirty="0" smtClean="0">
                <a:solidFill>
                  <a:srgbClr val="00B050"/>
                </a:solidFill>
              </a:rPr>
              <a:t> </a:t>
            </a:r>
            <a:r>
              <a:rPr lang="ar-EG" sz="2400" b="1" dirty="0" err="1" smtClean="0">
                <a:solidFill>
                  <a:srgbClr val="00B050"/>
                </a:solidFill>
              </a:rPr>
              <a:t>اللاسوية</a:t>
            </a:r>
            <a:r>
              <a:rPr lang="ar-EG" sz="2400" b="1" dirty="0" smtClean="0">
                <a:solidFill>
                  <a:srgbClr val="00B050"/>
                </a:solidFill>
              </a:rPr>
              <a:t> .</a:t>
            </a:r>
          </a:p>
          <a:p>
            <a:pPr>
              <a:buFont typeface="Arial" charset="0"/>
              <a:buNone/>
            </a:pPr>
            <a:r>
              <a:rPr lang="ar-EG" sz="2400" b="1" dirty="0" smtClean="0">
                <a:solidFill>
                  <a:srgbClr val="00B050"/>
                </a:solidFill>
              </a:rPr>
              <a:t>- ملاحظات على السوية </a:t>
            </a:r>
            <a:r>
              <a:rPr lang="ar-EG" sz="2400" b="1" dirty="0" err="1" smtClean="0">
                <a:solidFill>
                  <a:srgbClr val="00B050"/>
                </a:solidFill>
              </a:rPr>
              <a:t>و</a:t>
            </a:r>
            <a:r>
              <a:rPr lang="ar-EG" sz="2400" b="1" dirty="0" smtClean="0">
                <a:solidFill>
                  <a:srgbClr val="00B050"/>
                </a:solidFill>
              </a:rPr>
              <a:t> </a:t>
            </a:r>
            <a:r>
              <a:rPr lang="ar-EG" sz="2400" b="1" dirty="0" err="1" smtClean="0">
                <a:solidFill>
                  <a:srgbClr val="00B050"/>
                </a:solidFill>
              </a:rPr>
              <a:t>اللاسوية</a:t>
            </a:r>
            <a:r>
              <a:rPr lang="ar-EG" sz="2400" b="1" dirty="0" smtClean="0">
                <a:solidFill>
                  <a:srgbClr val="00B050"/>
                </a:solidFill>
              </a:rPr>
              <a:t> .</a:t>
            </a:r>
          </a:p>
          <a:p>
            <a:pPr>
              <a:buFont typeface="Arial" charset="0"/>
              <a:buNone/>
            </a:pPr>
            <a:r>
              <a:rPr lang="ar-EG" sz="2400" b="1" dirty="0" smtClean="0">
                <a:solidFill>
                  <a:srgbClr val="00B050"/>
                </a:solidFill>
              </a:rPr>
              <a:t>- مناهج الصحة النفسية .</a:t>
            </a:r>
          </a:p>
          <a:p>
            <a:pPr>
              <a:buFont typeface="Arial" charset="0"/>
              <a:buNone/>
            </a:pPr>
            <a:r>
              <a:rPr lang="ar-EG" sz="2400" b="1" dirty="0" smtClean="0">
                <a:solidFill>
                  <a:srgbClr val="00B050"/>
                </a:solidFill>
              </a:rPr>
              <a:t>- خصائص الشخصية المتمتعة بالصحة النفسية</a:t>
            </a:r>
            <a:r>
              <a:rPr lang="ar-EG" sz="2400" dirty="0" smtClean="0"/>
              <a:t>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C2A446BE-948B-489C-9E65-096D028A2FB8}" type="slidenum">
              <a:rPr lang="ar-SA" smtClean="0"/>
              <a:pPr/>
              <a:t>27</a:t>
            </a:fld>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pPr algn="ctr"/>
            <a:r>
              <a:rPr lang="ar-SA" b="1" dirty="0" smtClean="0">
                <a:solidFill>
                  <a:srgbClr val="00B050"/>
                </a:solidFill>
              </a:rPr>
              <a:t>الفصل الأول</a:t>
            </a:r>
            <a:endParaRPr lang="en-US" b="1" dirty="0" smtClean="0">
              <a:solidFill>
                <a:srgbClr val="00B050"/>
              </a:solidFill>
            </a:endParaRPr>
          </a:p>
        </p:txBody>
      </p:sp>
      <p:sp>
        <p:nvSpPr>
          <p:cNvPr id="20482" name="Rectangle 3"/>
          <p:cNvSpPr>
            <a:spLocks noGrp="1"/>
          </p:cNvSpPr>
          <p:nvPr>
            <p:ph type="body" idx="4294967295"/>
          </p:nvPr>
        </p:nvSpPr>
        <p:spPr/>
        <p:txBody>
          <a:bodyPr/>
          <a:lstStyle/>
          <a:p>
            <a:pPr algn="ctr">
              <a:buFont typeface="Arial" charset="0"/>
              <a:buNone/>
            </a:pPr>
            <a:r>
              <a:rPr lang="ar-SA" dirty="0" smtClean="0"/>
              <a:t/>
            </a:r>
            <a:br>
              <a:rPr lang="ar-SA" dirty="0" smtClean="0"/>
            </a:br>
            <a:r>
              <a:rPr lang="ar-SA" dirty="0" smtClean="0"/>
              <a:t> </a:t>
            </a:r>
            <a:r>
              <a:rPr lang="ar-SA" b="1" dirty="0" smtClean="0">
                <a:solidFill>
                  <a:srgbClr val="FF0000"/>
                </a:solidFill>
              </a:rPr>
              <a:t>الصحة النفسية</a:t>
            </a:r>
            <a:r>
              <a:rPr lang="ar-EG" b="1" dirty="0" smtClean="0">
                <a:solidFill>
                  <a:srgbClr val="FF0000"/>
                </a:solidFill>
              </a:rPr>
              <a:t> في الأسرة </a:t>
            </a:r>
            <a:r>
              <a:rPr lang="ar-EG" b="1" dirty="0" err="1" smtClean="0">
                <a:solidFill>
                  <a:srgbClr val="FF0000"/>
                </a:solidFill>
              </a:rPr>
              <a:t>و</a:t>
            </a:r>
            <a:r>
              <a:rPr lang="ar-EG" b="1" dirty="0" smtClean="0">
                <a:solidFill>
                  <a:srgbClr val="FF0000"/>
                </a:solidFill>
              </a:rPr>
              <a:t> المدرسة </a:t>
            </a:r>
            <a:r>
              <a:rPr lang="ar-EG" b="1" dirty="0" err="1" smtClean="0">
                <a:solidFill>
                  <a:srgbClr val="FF0000"/>
                </a:solidFill>
              </a:rPr>
              <a:t>و</a:t>
            </a:r>
            <a:r>
              <a:rPr lang="ar-EG" b="1" dirty="0" smtClean="0">
                <a:solidFill>
                  <a:srgbClr val="FF0000"/>
                </a:solidFill>
              </a:rPr>
              <a:t> المجتمع</a:t>
            </a:r>
            <a:endParaRPr lang="en-US" b="1" dirty="0" smtClean="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6"/>
          <p:cNvSpPr>
            <a:spLocks noGrp="1"/>
          </p:cNvSpPr>
          <p:nvPr>
            <p:ph type="title"/>
          </p:nvPr>
        </p:nvSpPr>
        <p:spPr/>
        <p:txBody>
          <a:bodyPr/>
          <a:lstStyle/>
          <a:p>
            <a:pPr algn="ctr" eaLnBrk="1" hangingPunct="1"/>
            <a:r>
              <a:rPr lang="ar-SA" sz="4000" b="1" smtClean="0">
                <a:solidFill>
                  <a:srgbClr val="376092"/>
                </a:solidFill>
              </a:rPr>
              <a:t>اولاً : الصحة النفسية في الأسرة</a:t>
            </a:r>
            <a:r>
              <a:rPr lang="ar-SA" sz="4000" smtClean="0">
                <a:solidFill>
                  <a:srgbClr val="376092"/>
                </a:solidFill>
              </a:rPr>
              <a:t> </a:t>
            </a:r>
            <a:endParaRPr lang="en-US" sz="4000" smtClean="0">
              <a:solidFill>
                <a:srgbClr val="376092"/>
              </a:solidFill>
            </a:endParaRPr>
          </a:p>
        </p:txBody>
      </p:sp>
      <p:sp>
        <p:nvSpPr>
          <p:cNvPr id="21506" name="Text Placeholder 5"/>
          <p:cNvSpPr>
            <a:spLocks noGrp="1"/>
          </p:cNvSpPr>
          <p:nvPr>
            <p:ph idx="1"/>
          </p:nvPr>
        </p:nvSpPr>
        <p:spPr>
          <a:xfrm>
            <a:off x="495300" y="1447800"/>
            <a:ext cx="8915400" cy="4678363"/>
          </a:xfrm>
        </p:spPr>
        <p:txBody>
          <a:bodyPr/>
          <a:lstStyle/>
          <a:p>
            <a:pPr>
              <a:buFont typeface="Arial" charset="0"/>
              <a:buNone/>
            </a:pPr>
            <a:r>
              <a:rPr lang="ar-SA" sz="2400" b="1" dirty="0" smtClean="0"/>
              <a:t>- تعد الأسرة </a:t>
            </a:r>
            <a:r>
              <a:rPr lang="ar-EG" sz="2400" b="1" dirty="0" smtClean="0"/>
              <a:t>هي </a:t>
            </a:r>
            <a:r>
              <a:rPr lang="ar-SA" sz="2400" b="1" dirty="0" smtClean="0"/>
              <a:t>الممثل</a:t>
            </a:r>
            <a:r>
              <a:rPr lang="ar-EG" sz="2400" b="1" dirty="0" smtClean="0"/>
              <a:t>ة</a:t>
            </a:r>
            <a:r>
              <a:rPr lang="ar-SA" sz="2400" b="1" dirty="0" smtClean="0"/>
              <a:t> الأول للثقافة </a:t>
            </a:r>
            <a:r>
              <a:rPr lang="ar-SA" sz="2400" b="1" dirty="0" err="1" smtClean="0"/>
              <a:t>و</a:t>
            </a:r>
            <a:r>
              <a:rPr lang="ar-SA" sz="2400" b="1" dirty="0" smtClean="0"/>
              <a:t> أقوى الجماعات تأثيراً في سلوك الفرد .</a:t>
            </a:r>
          </a:p>
          <a:p>
            <a:pPr>
              <a:buFont typeface="Arial" charset="0"/>
              <a:buNone/>
            </a:pPr>
            <a:r>
              <a:rPr lang="ar-SA" sz="2400" b="1" dirty="0" smtClean="0"/>
              <a:t>- </a:t>
            </a:r>
            <a:r>
              <a:rPr lang="ar-EG" sz="2400" b="1" dirty="0" smtClean="0"/>
              <a:t>و</a:t>
            </a:r>
            <a:r>
              <a:rPr lang="ar-SA" sz="2400" b="1" dirty="0" smtClean="0"/>
              <a:t>تسهم </a:t>
            </a:r>
            <a:r>
              <a:rPr lang="ar-SA" sz="2400" b="1" dirty="0" err="1" smtClean="0"/>
              <a:t>الاسرة</a:t>
            </a:r>
            <a:r>
              <a:rPr lang="ar-SA" sz="2400" b="1" dirty="0" smtClean="0"/>
              <a:t> بالقدر الأكبر في الإشراف على النمو الاجتماعي للطفل </a:t>
            </a:r>
            <a:r>
              <a:rPr lang="ar-SA" sz="2400" b="1" dirty="0" err="1" smtClean="0"/>
              <a:t>و</a:t>
            </a:r>
            <a:r>
              <a:rPr lang="ar-SA" sz="2400" b="1" dirty="0" smtClean="0"/>
              <a:t> تكوين شخصيته </a:t>
            </a:r>
            <a:r>
              <a:rPr lang="ar-SA" sz="2400" b="1" dirty="0" err="1" smtClean="0"/>
              <a:t>و</a:t>
            </a:r>
            <a:r>
              <a:rPr lang="ar-SA" sz="2400" b="1" dirty="0" smtClean="0"/>
              <a:t> توجيه سلوكه .</a:t>
            </a:r>
          </a:p>
          <a:p>
            <a:pPr>
              <a:buFontTx/>
              <a:buChar char="-"/>
            </a:pPr>
            <a:r>
              <a:rPr lang="ar-EG" sz="2400" b="1" dirty="0" smtClean="0"/>
              <a:t>و</a:t>
            </a:r>
            <a:r>
              <a:rPr lang="ar-SA" sz="2400" b="1" dirty="0" smtClean="0"/>
              <a:t>للأسرة وظيفة اجتماعية </a:t>
            </a:r>
            <a:r>
              <a:rPr lang="ar-SA" sz="2400" b="1" dirty="0" err="1" smtClean="0"/>
              <a:t>و</a:t>
            </a:r>
            <a:r>
              <a:rPr lang="ar-SA" sz="2400" b="1" dirty="0" smtClean="0"/>
              <a:t> نفسية هامة . فهي المدرسة الاجتماعية الأولى للطفل وهي العامل الأول في صبغ سلوك الطفل بصبغة اجتماعية .</a:t>
            </a:r>
            <a:endParaRPr lang="en-US" sz="2400" b="1" dirty="0" smtClean="0"/>
          </a:p>
          <a:p>
            <a:pPr>
              <a:buFontTx/>
              <a:buChar char="-"/>
            </a:pPr>
            <a:r>
              <a:rPr lang="ar-EG" sz="2400" b="1" dirty="0" smtClean="0"/>
              <a:t> </a:t>
            </a:r>
            <a:r>
              <a:rPr lang="ar-SA" sz="2400" b="1" dirty="0" smtClean="0"/>
              <a:t>- </a:t>
            </a:r>
            <a:r>
              <a:rPr lang="ar-SA" sz="2400" b="1" dirty="0" err="1" smtClean="0"/>
              <a:t>اهمية</a:t>
            </a:r>
            <a:r>
              <a:rPr lang="ar-SA" sz="2400" b="1" dirty="0" smtClean="0"/>
              <a:t> السنوات الأولى من حياة الطفل في توافقه النفسي أو سوء توافقه .</a:t>
            </a:r>
          </a:p>
          <a:p>
            <a:pPr>
              <a:buFont typeface="Arial" charset="0"/>
              <a:buNone/>
            </a:pPr>
            <a:r>
              <a:rPr lang="ar-SA" sz="2400" b="1" dirty="0" smtClean="0"/>
              <a:t>- </a:t>
            </a:r>
            <a:r>
              <a:rPr lang="ar-EG" sz="2400" b="1" dirty="0" smtClean="0"/>
              <a:t>و</a:t>
            </a:r>
            <a:r>
              <a:rPr lang="ar-SA" sz="2400" b="1" dirty="0" smtClean="0"/>
              <a:t>للأسرة خصائص هامة منها </a:t>
            </a:r>
            <a:r>
              <a:rPr lang="ar-SA" sz="2400" b="1" dirty="0" err="1" smtClean="0"/>
              <a:t>انها</a:t>
            </a:r>
            <a:r>
              <a:rPr lang="ar-SA" sz="2400" b="1" dirty="0" smtClean="0"/>
              <a:t> </a:t>
            </a:r>
            <a:r>
              <a:rPr lang="ar-SA" sz="2000" b="1" dirty="0" smtClean="0"/>
              <a:t>” </a:t>
            </a:r>
            <a:r>
              <a:rPr lang="ar-EG" sz="2000" b="1" dirty="0" smtClean="0"/>
              <a:t>(</a:t>
            </a:r>
            <a:r>
              <a:rPr lang="ar-SA" sz="2000" b="1" dirty="0" smtClean="0"/>
              <a:t>الوحدة الاجتماعية </a:t>
            </a:r>
            <a:r>
              <a:rPr lang="ar-SA" sz="2000" b="1" dirty="0" err="1" smtClean="0"/>
              <a:t>الاولى</a:t>
            </a:r>
            <a:r>
              <a:rPr lang="ar-SA" sz="2000" b="1" dirty="0" smtClean="0"/>
              <a:t> للطفل – النموذج </a:t>
            </a:r>
            <a:r>
              <a:rPr lang="ar-SA" sz="2000" b="1" dirty="0" err="1" smtClean="0"/>
              <a:t>الامثل</a:t>
            </a:r>
            <a:r>
              <a:rPr lang="ar-SA" sz="2000" b="1" dirty="0" smtClean="0"/>
              <a:t> للجماعة </a:t>
            </a:r>
            <a:r>
              <a:rPr lang="en-US" sz="2000" b="1" dirty="0" smtClean="0"/>
              <a:t>(</a:t>
            </a:r>
            <a:r>
              <a:rPr lang="ar-SA" sz="2000" b="1" dirty="0" err="1" smtClean="0"/>
              <a:t>الاولية</a:t>
            </a:r>
            <a:r>
              <a:rPr lang="ar-SA" sz="2000" b="1" dirty="0" smtClean="0"/>
              <a:t> التي يتفاعل </a:t>
            </a:r>
            <a:r>
              <a:rPr lang="ar-SA" sz="2000" b="1" dirty="0" err="1" smtClean="0"/>
              <a:t>و</a:t>
            </a:r>
            <a:r>
              <a:rPr lang="ar-SA" sz="2000" b="1" dirty="0" smtClean="0"/>
              <a:t> يتوحد الطفل مع </a:t>
            </a:r>
            <a:r>
              <a:rPr lang="ar-SA" sz="2000" b="1" dirty="0" err="1" smtClean="0"/>
              <a:t>اعضائها</a:t>
            </a:r>
            <a:r>
              <a:rPr lang="ar-SA" sz="2000" b="1" dirty="0" smtClean="0"/>
              <a:t> و يعتبر سلوكهم سلوكاً نموذجياً يحتذوا</a:t>
            </a:r>
            <a:r>
              <a:rPr lang="ar-EG" sz="2000" b="1" dirty="0" smtClean="0"/>
              <a:t> </a:t>
            </a:r>
            <a:r>
              <a:rPr lang="ar-EG" sz="2000" b="1" dirty="0" err="1" smtClean="0"/>
              <a:t>بة</a:t>
            </a:r>
            <a:r>
              <a:rPr lang="ar-EG" sz="2000" b="1" dirty="0" smtClean="0"/>
              <a:t> </a:t>
            </a:r>
            <a:r>
              <a:rPr lang="ar-SA" sz="2000" b="1" dirty="0" smtClean="0"/>
              <a:t> ”.</a:t>
            </a:r>
          </a:p>
          <a:p>
            <a:pPr>
              <a:buFont typeface="Arial" charset="0"/>
              <a:buNone/>
            </a:pPr>
            <a:r>
              <a:rPr lang="ar-SA" sz="2400" b="1" dirty="0" smtClean="0"/>
              <a:t>- </a:t>
            </a:r>
            <a:r>
              <a:rPr lang="ar-EG" sz="2400" b="1" dirty="0" smtClean="0"/>
              <a:t> و</a:t>
            </a:r>
            <a:r>
              <a:rPr lang="ar-SA" sz="2400" b="1" dirty="0" smtClean="0"/>
              <a:t>تستخدم </a:t>
            </a:r>
            <a:r>
              <a:rPr lang="ar-SA" sz="2400" b="1" dirty="0" err="1" smtClean="0"/>
              <a:t>الاسرة</a:t>
            </a:r>
            <a:r>
              <a:rPr lang="ar-SA" sz="2400" b="1" dirty="0" smtClean="0"/>
              <a:t> </a:t>
            </a:r>
            <a:r>
              <a:rPr lang="ar-SA" sz="2400" b="1" dirty="0" err="1" smtClean="0"/>
              <a:t>اساليب</a:t>
            </a:r>
            <a:r>
              <a:rPr lang="ar-SA" sz="2400" b="1" dirty="0" smtClean="0"/>
              <a:t> نفسية متنوعة أثناء عملية التنشئة الاجتماعية للطفل كالثواب والعقاب </a:t>
            </a:r>
            <a:r>
              <a:rPr lang="ar-SA" sz="2400" b="1" dirty="0" err="1" smtClean="0"/>
              <a:t>و</a:t>
            </a:r>
            <a:r>
              <a:rPr lang="ar-SA" sz="2400" b="1" dirty="0" smtClean="0"/>
              <a:t> المشاركة في المواقف </a:t>
            </a:r>
            <a:r>
              <a:rPr lang="ar-SA" sz="2400" b="1" dirty="0" err="1" smtClean="0"/>
              <a:t>و</a:t>
            </a:r>
            <a:r>
              <a:rPr lang="ar-SA" sz="2400" b="1" dirty="0" smtClean="0"/>
              <a:t> الخبرات بقصد التعلم </a:t>
            </a:r>
            <a:r>
              <a:rPr lang="ar-SA" sz="2400" b="1" dirty="0" err="1" smtClean="0"/>
              <a:t>و</a:t>
            </a:r>
            <a:r>
              <a:rPr lang="ar-SA" sz="2400" b="1" dirty="0" smtClean="0"/>
              <a:t> التوجيه المباشر </a:t>
            </a:r>
            <a:r>
              <a:rPr lang="ar-SA" sz="2400" b="1" dirty="0" err="1" smtClean="0"/>
              <a:t>و</a:t>
            </a:r>
            <a:r>
              <a:rPr lang="ar-SA" sz="2400" b="1" dirty="0" smtClean="0"/>
              <a:t> التعليم .</a:t>
            </a:r>
            <a:endParaRPr lang="ar-SA" b="1" dirty="0" smtClean="0"/>
          </a:p>
          <a:p>
            <a:pPr>
              <a:buFont typeface="Arial" charset="0"/>
              <a:buNone/>
            </a:pPr>
            <a:endParaRPr lang="ar-EG" sz="2400" b="1" dirty="0" smtClean="0"/>
          </a:p>
        </p:txBody>
      </p:sp>
      <p:sp>
        <p:nvSpPr>
          <p:cNvPr id="21507" name="Slide Number Placeholder 3"/>
          <p:cNvSpPr>
            <a:spLocks noGrp="1"/>
          </p:cNvSpPr>
          <p:nvPr>
            <p:ph type="sldNum" sz="quarter" idx="10"/>
          </p:nvPr>
        </p:nvSpPr>
        <p:spPr bwMode="auto">
          <a:noFill/>
          <a:ln>
            <a:miter lim="800000"/>
            <a:headEnd/>
            <a:tailEnd/>
          </a:ln>
        </p:spPr>
        <p:txBody>
          <a:bodyPr/>
          <a:lstStyle/>
          <a:p>
            <a:fld id="{8CBF6BC8-78DB-46E0-9725-0C5386E26C4F}" type="slidenum">
              <a:rPr lang="ar-SA" smtClean="0"/>
              <a:pPr/>
              <a:t>29</a:t>
            </a:fld>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endParaRPr lang="ar-SA" smtClean="0">
              <a:solidFill>
                <a:srgbClr val="376092"/>
              </a:solidFill>
            </a:endParaRPr>
          </a:p>
        </p:txBody>
      </p:sp>
      <p:sp>
        <p:nvSpPr>
          <p:cNvPr id="23554" name="Content Placeholder 2"/>
          <p:cNvSpPr>
            <a:spLocks noGrp="1"/>
          </p:cNvSpPr>
          <p:nvPr>
            <p:ph idx="1"/>
          </p:nvPr>
        </p:nvSpPr>
        <p:spPr>
          <a:xfrm>
            <a:off x="381000" y="1295400"/>
            <a:ext cx="9525000" cy="4678363"/>
          </a:xfrm>
          <a:ln>
            <a:solidFill>
              <a:srgbClr val="FF3300"/>
            </a:solidFill>
          </a:ln>
        </p:spPr>
        <p:txBody>
          <a:bodyPr/>
          <a:lstStyle/>
          <a:p>
            <a:pPr rtl="1">
              <a:buFont typeface="Arial" charset="0"/>
              <a:buNone/>
            </a:pPr>
            <a:r>
              <a:rPr lang="ar-EG" b="1" dirty="0" smtClean="0">
                <a:solidFill>
                  <a:srgbClr val="FF0000"/>
                </a:solidFill>
              </a:rPr>
              <a:t>  وقد أجريت عدة بحوث </a:t>
            </a:r>
            <a:r>
              <a:rPr lang="ar-SA" b="1" dirty="0" smtClean="0">
                <a:solidFill>
                  <a:srgbClr val="FF0000"/>
                </a:solidFill>
              </a:rPr>
              <a:t>حول دور </a:t>
            </a:r>
            <a:r>
              <a:rPr lang="ar-SA" b="1" dirty="0" err="1" smtClean="0">
                <a:solidFill>
                  <a:srgbClr val="FF0000"/>
                </a:solidFill>
              </a:rPr>
              <a:t>الاسرة</a:t>
            </a:r>
            <a:r>
              <a:rPr lang="ar-SA" b="1" dirty="0" smtClean="0">
                <a:solidFill>
                  <a:srgbClr val="FF0000"/>
                </a:solidFill>
              </a:rPr>
              <a:t> في عملية التنشئة الاجتماعية للطفل </a:t>
            </a:r>
            <a:r>
              <a:rPr lang="ar-SA" b="1" dirty="0" err="1" smtClean="0">
                <a:solidFill>
                  <a:srgbClr val="FF0000"/>
                </a:solidFill>
              </a:rPr>
              <a:t>و</a:t>
            </a:r>
            <a:r>
              <a:rPr lang="ar-SA" b="1" dirty="0" smtClean="0">
                <a:solidFill>
                  <a:srgbClr val="FF0000"/>
                </a:solidFill>
              </a:rPr>
              <a:t> أثر ذلك على سلوكه </a:t>
            </a:r>
            <a:r>
              <a:rPr lang="ar-EG" b="1" dirty="0" smtClean="0">
                <a:solidFill>
                  <a:srgbClr val="FF0000"/>
                </a:solidFill>
              </a:rPr>
              <a:t>وأوضحت </a:t>
            </a:r>
            <a:r>
              <a:rPr lang="ar-EG" b="1" dirty="0" err="1" smtClean="0">
                <a:solidFill>
                  <a:srgbClr val="FF0000"/>
                </a:solidFill>
              </a:rPr>
              <a:t>هذة</a:t>
            </a:r>
            <a:r>
              <a:rPr lang="ar-EG" b="1" dirty="0" smtClean="0">
                <a:solidFill>
                  <a:srgbClr val="FF0000"/>
                </a:solidFill>
              </a:rPr>
              <a:t> البحوث </a:t>
            </a:r>
            <a:r>
              <a:rPr lang="ar-EG" b="1" dirty="0" err="1" smtClean="0">
                <a:solidFill>
                  <a:srgbClr val="FF0000"/>
                </a:solidFill>
              </a:rPr>
              <a:t>مايلي</a:t>
            </a:r>
            <a:r>
              <a:rPr lang="ar-EG" b="1" dirty="0" smtClean="0">
                <a:solidFill>
                  <a:srgbClr val="FF0000"/>
                </a:solidFill>
              </a:rPr>
              <a:t> :-</a:t>
            </a:r>
            <a:r>
              <a:rPr lang="ar-SA" b="1" dirty="0" smtClean="0">
                <a:solidFill>
                  <a:srgbClr val="FF0000"/>
                </a:solidFill>
              </a:rPr>
              <a:t> </a:t>
            </a:r>
          </a:p>
          <a:p>
            <a:pPr rtl="1">
              <a:buFont typeface="Arial" charset="0"/>
              <a:buNone/>
            </a:pPr>
            <a:r>
              <a:rPr lang="ar-EG" sz="2400" b="1" dirty="0" smtClean="0"/>
              <a:t>1</a:t>
            </a:r>
            <a:r>
              <a:rPr lang="ar-SA" sz="2400" b="1" dirty="0" smtClean="0"/>
              <a:t>- تختلف </a:t>
            </a:r>
            <a:r>
              <a:rPr lang="ar-SA" sz="2400" b="1" dirty="0" err="1" smtClean="0"/>
              <a:t>اساليب</a:t>
            </a:r>
            <a:r>
              <a:rPr lang="ar-SA" sz="2400" b="1" dirty="0" smtClean="0"/>
              <a:t> التنشئة الاجتماعية باختلاف طبقات المجتمع الواحد </a:t>
            </a:r>
            <a:r>
              <a:rPr lang="ar-EG" sz="2400" b="1" dirty="0" smtClean="0"/>
              <a:t>.</a:t>
            </a:r>
            <a:endParaRPr lang="ar-SA" sz="2400" b="1" dirty="0" smtClean="0"/>
          </a:p>
          <a:p>
            <a:pPr rtl="1">
              <a:buFont typeface="Arial" charset="0"/>
              <a:buNone/>
            </a:pPr>
            <a:r>
              <a:rPr lang="ar-EG" sz="2400" b="1" dirty="0" smtClean="0"/>
              <a:t>2</a:t>
            </a:r>
            <a:r>
              <a:rPr lang="ar-SA" sz="2400" b="1" dirty="0" smtClean="0"/>
              <a:t>- يؤثر نظام التغذية التي تتبعه الأم مع الطفل في مرحلة الرضاعة في حركة </a:t>
            </a:r>
            <a:r>
              <a:rPr lang="ar-SA" sz="2400" b="1" dirty="0" err="1" smtClean="0"/>
              <a:t>و</a:t>
            </a:r>
            <a:r>
              <a:rPr lang="ar-SA" sz="2400" b="1" dirty="0" smtClean="0"/>
              <a:t> نشاط الطفل .</a:t>
            </a:r>
          </a:p>
          <a:p>
            <a:pPr rtl="1">
              <a:buFont typeface="Arial" charset="0"/>
              <a:buNone/>
            </a:pPr>
            <a:r>
              <a:rPr lang="ar-EG" sz="2400" b="1" dirty="0" smtClean="0"/>
              <a:t>3</a:t>
            </a:r>
            <a:r>
              <a:rPr lang="ar-SA" sz="2400" b="1" dirty="0" smtClean="0"/>
              <a:t>- أسلوب ضبط عملية </a:t>
            </a:r>
            <a:r>
              <a:rPr lang="ar-SA" sz="2400" b="1" dirty="0" err="1" smtClean="0"/>
              <a:t>الاخراج</a:t>
            </a:r>
            <a:r>
              <a:rPr lang="ar-SA" sz="2400" b="1" dirty="0" smtClean="0"/>
              <a:t> في الطفولة يرتبط بالبخل والحرص والترتيب </a:t>
            </a:r>
            <a:r>
              <a:rPr lang="ar-SA" sz="2400" b="1" dirty="0" err="1" smtClean="0"/>
              <a:t>و</a:t>
            </a:r>
            <a:r>
              <a:rPr lang="ar-SA" sz="2400" b="1" dirty="0" smtClean="0"/>
              <a:t> النظام في الرشد .</a:t>
            </a:r>
          </a:p>
          <a:p>
            <a:pPr rtl="1">
              <a:buFont typeface="Arial" charset="0"/>
              <a:buNone/>
            </a:pPr>
            <a:r>
              <a:rPr lang="ar-EG" sz="2400" b="1" dirty="0" smtClean="0"/>
              <a:t>4</a:t>
            </a:r>
            <a:r>
              <a:rPr lang="ar-SA" sz="2400" b="1" dirty="0" smtClean="0"/>
              <a:t>- للتنشئة الاجتماعية أثر في الميل </a:t>
            </a:r>
            <a:r>
              <a:rPr lang="ar-SA" sz="2400" b="1" dirty="0" err="1" smtClean="0"/>
              <a:t>الى</a:t>
            </a:r>
            <a:r>
              <a:rPr lang="ar-SA" sz="2400" b="1" dirty="0" smtClean="0"/>
              <a:t> العدوان </a:t>
            </a:r>
            <a:r>
              <a:rPr lang="ar-SA" sz="2400" b="1" dirty="0" err="1" smtClean="0"/>
              <a:t>و</a:t>
            </a:r>
            <a:r>
              <a:rPr lang="ar-SA" sz="2400" b="1" dirty="0" smtClean="0"/>
              <a:t> ضبطه عند </a:t>
            </a:r>
            <a:r>
              <a:rPr lang="ar-SA" sz="2400" b="1" dirty="0" err="1" smtClean="0"/>
              <a:t>الافراد</a:t>
            </a:r>
            <a:r>
              <a:rPr lang="ar-SA" sz="2400" b="1" dirty="0" smtClean="0"/>
              <a:t> .</a:t>
            </a:r>
          </a:p>
          <a:p>
            <a:pPr rtl="1">
              <a:buFont typeface="Arial" charset="0"/>
              <a:buNone/>
            </a:pPr>
            <a:r>
              <a:rPr lang="ar-EG" sz="2400" b="1" dirty="0" smtClean="0"/>
              <a:t>5</a:t>
            </a:r>
            <a:r>
              <a:rPr lang="ar-SA" sz="2400" b="1" dirty="0" smtClean="0"/>
              <a:t>- المستوى الاجتماعي الاقتصادي المتوسط والأعلى والاستقرار الاقتصادي أفضل لصحة الطفل النفسية .</a:t>
            </a:r>
          </a:p>
          <a:p>
            <a:pPr rtl="1">
              <a:buFont typeface="Arial" charset="0"/>
              <a:buNone/>
            </a:pPr>
            <a:r>
              <a:rPr lang="ar-EG" sz="2400" b="1" dirty="0" smtClean="0"/>
              <a:t>6</a:t>
            </a:r>
            <a:r>
              <a:rPr lang="ar-SA" sz="2400" b="1" dirty="0" smtClean="0"/>
              <a:t>- إرشاد الأزواج قبل الزواج </a:t>
            </a:r>
            <a:r>
              <a:rPr lang="ar-SA" sz="2400" b="1" dirty="0" err="1" smtClean="0"/>
              <a:t>و</a:t>
            </a:r>
            <a:r>
              <a:rPr lang="ar-SA" sz="2400" b="1" dirty="0" smtClean="0"/>
              <a:t> أثناءه عملية ضرورية وواجبة ضماناً للصحة النفسية لهم </a:t>
            </a:r>
            <a:r>
              <a:rPr lang="ar-SA" sz="2400" b="1" dirty="0" err="1" smtClean="0"/>
              <a:t>و</a:t>
            </a:r>
            <a:r>
              <a:rPr lang="ar-SA" sz="2400" b="1" dirty="0" smtClean="0"/>
              <a:t> للأسرة بأسرها . </a:t>
            </a:r>
          </a:p>
        </p:txBody>
      </p:sp>
      <p:sp>
        <p:nvSpPr>
          <p:cNvPr id="23555" name="Slide Number Placeholder 3"/>
          <p:cNvSpPr>
            <a:spLocks noGrp="1"/>
          </p:cNvSpPr>
          <p:nvPr>
            <p:ph type="sldNum" sz="quarter" idx="10"/>
          </p:nvPr>
        </p:nvSpPr>
        <p:spPr bwMode="auto">
          <a:noFill/>
          <a:ln>
            <a:miter lim="800000"/>
            <a:headEnd/>
            <a:tailEnd/>
          </a:ln>
        </p:spPr>
        <p:txBody>
          <a:bodyPr/>
          <a:lstStyle/>
          <a:p>
            <a:fld id="{48ABA274-0BB6-470F-BFEB-931FEB7CEDA7}" type="slidenum">
              <a:rPr lang="ar-SA" smtClean="0"/>
              <a:pPr/>
              <a:t>30</a:t>
            </a:fld>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a:xfrm>
            <a:off x="609600" y="274638"/>
            <a:ext cx="8801100" cy="1020762"/>
          </a:xfrm>
          <a:ln>
            <a:solidFill>
              <a:schemeClr val="tx1"/>
            </a:solidFill>
          </a:ln>
        </p:spPr>
        <p:txBody>
          <a:bodyPr/>
          <a:lstStyle/>
          <a:p>
            <a:r>
              <a:rPr lang="ar-SA" sz="4000" dirty="0" smtClean="0"/>
              <a:t> </a:t>
            </a:r>
            <a:r>
              <a:rPr lang="ar-SA" sz="4000" b="1" dirty="0" smtClean="0">
                <a:solidFill>
                  <a:srgbClr val="FF0000"/>
                </a:solidFill>
              </a:rPr>
              <a:t>اثر العلاقة بين الوالدين على صحة الطفل النفسية </a:t>
            </a:r>
            <a:endParaRPr lang="en-US" sz="4000" b="1" dirty="0" smtClean="0">
              <a:solidFill>
                <a:srgbClr val="FF0000"/>
              </a:solidFill>
            </a:endParaRPr>
          </a:p>
        </p:txBody>
      </p:sp>
      <p:sp>
        <p:nvSpPr>
          <p:cNvPr id="25602" name="Rectangle 3"/>
          <p:cNvSpPr>
            <a:spLocks noGrp="1"/>
          </p:cNvSpPr>
          <p:nvPr>
            <p:ph type="body" idx="4294967295"/>
          </p:nvPr>
        </p:nvSpPr>
        <p:spPr>
          <a:xfrm>
            <a:off x="495300" y="1447800"/>
            <a:ext cx="8915400" cy="4678363"/>
          </a:xfrm>
        </p:spPr>
        <p:txBody>
          <a:bodyPr/>
          <a:lstStyle/>
          <a:p>
            <a:pPr rtl="1">
              <a:buFont typeface="Arial" charset="0"/>
              <a:buNone/>
            </a:pPr>
            <a:r>
              <a:rPr lang="ar-EG" dirty="0" smtClean="0"/>
              <a:t>1</a:t>
            </a:r>
            <a:r>
              <a:rPr lang="ar-SA" dirty="0" smtClean="0"/>
              <a:t>- العلاقات الايجابية كالسعادة الزوجية والوفاق </a:t>
            </a:r>
            <a:r>
              <a:rPr lang="ar-SA" dirty="0" err="1" smtClean="0"/>
              <a:t>و</a:t>
            </a:r>
            <a:r>
              <a:rPr lang="ar-SA" dirty="0" smtClean="0"/>
              <a:t> العلاقات السوية بين الوالدين </a:t>
            </a:r>
            <a:r>
              <a:rPr lang="ar-SA" dirty="0" err="1" smtClean="0"/>
              <a:t>و</a:t>
            </a:r>
            <a:r>
              <a:rPr lang="ar-SA" dirty="0" smtClean="0"/>
              <a:t> الاتجاهات الانفعالية السوية </a:t>
            </a:r>
            <a:r>
              <a:rPr lang="ar-SA" dirty="0" err="1" smtClean="0"/>
              <a:t>و</a:t>
            </a:r>
            <a:r>
              <a:rPr lang="ar-SA" dirty="0" smtClean="0"/>
              <a:t> الاتجاهات الموجبة نحو الحياة الزوجية </a:t>
            </a:r>
            <a:r>
              <a:rPr lang="ar-SA" dirty="0" err="1" smtClean="0"/>
              <a:t>و</a:t>
            </a:r>
            <a:r>
              <a:rPr lang="ar-SA" dirty="0" smtClean="0"/>
              <a:t> نحو </a:t>
            </a:r>
            <a:r>
              <a:rPr lang="ar-SA" dirty="0" err="1" smtClean="0"/>
              <a:t>الوالدية</a:t>
            </a:r>
            <a:r>
              <a:rPr lang="ar-SA" dirty="0" smtClean="0"/>
              <a:t> تؤدي </a:t>
            </a:r>
            <a:r>
              <a:rPr lang="ar-SA" dirty="0" err="1" smtClean="0"/>
              <a:t>الى</a:t>
            </a:r>
            <a:r>
              <a:rPr lang="ar-SA" dirty="0" smtClean="0"/>
              <a:t> : </a:t>
            </a:r>
            <a:r>
              <a:rPr lang="ar-SA" sz="2400" dirty="0" smtClean="0"/>
              <a:t>( </a:t>
            </a:r>
            <a:r>
              <a:rPr lang="ar-SA" sz="2400" b="1" dirty="0" smtClean="0">
                <a:solidFill>
                  <a:srgbClr val="00B050"/>
                </a:solidFill>
              </a:rPr>
              <a:t>نمو سوي - شخصية متكاملة </a:t>
            </a:r>
            <a:r>
              <a:rPr lang="ar-SA" sz="2400" b="1" dirty="0" err="1" smtClean="0">
                <a:solidFill>
                  <a:srgbClr val="00B050"/>
                </a:solidFill>
              </a:rPr>
              <a:t>و</a:t>
            </a:r>
            <a:r>
              <a:rPr lang="ar-SA" sz="2400" b="1" dirty="0" smtClean="0">
                <a:solidFill>
                  <a:srgbClr val="00B050"/>
                </a:solidFill>
              </a:rPr>
              <a:t> متزنة - </a:t>
            </a:r>
            <a:r>
              <a:rPr lang="ar-SA" sz="2400" b="1" dirty="0" err="1" smtClean="0">
                <a:solidFill>
                  <a:srgbClr val="00B050"/>
                </a:solidFill>
              </a:rPr>
              <a:t>اشباع</a:t>
            </a:r>
            <a:r>
              <a:rPr lang="ar-SA" sz="2400" b="1" dirty="0" smtClean="0">
                <a:solidFill>
                  <a:srgbClr val="00B050"/>
                </a:solidFill>
              </a:rPr>
              <a:t> حاجات الطفل – توافق الطفل النفسي - استقرار </a:t>
            </a:r>
            <a:r>
              <a:rPr lang="ar-SA" sz="2400" b="1" dirty="0" err="1" smtClean="0">
                <a:solidFill>
                  <a:srgbClr val="00B050"/>
                </a:solidFill>
              </a:rPr>
              <a:t>الاسرة</a:t>
            </a:r>
            <a:r>
              <a:rPr lang="ar-SA" sz="2400" b="1" dirty="0" smtClean="0">
                <a:solidFill>
                  <a:srgbClr val="00B050"/>
                </a:solidFill>
              </a:rPr>
              <a:t> - الصحة النفسية لكافة </a:t>
            </a:r>
            <a:r>
              <a:rPr lang="ar-SA" sz="2400" b="1" dirty="0" err="1" smtClean="0">
                <a:solidFill>
                  <a:srgbClr val="00B050"/>
                </a:solidFill>
              </a:rPr>
              <a:t>افراد</a:t>
            </a:r>
            <a:r>
              <a:rPr lang="ar-SA" sz="2400" b="1" dirty="0" smtClean="0">
                <a:solidFill>
                  <a:srgbClr val="00B050"/>
                </a:solidFill>
              </a:rPr>
              <a:t> </a:t>
            </a:r>
            <a:r>
              <a:rPr lang="ar-SA" sz="2400" b="1" dirty="0" err="1" smtClean="0">
                <a:solidFill>
                  <a:srgbClr val="00B050"/>
                </a:solidFill>
              </a:rPr>
              <a:t>الاسرة</a:t>
            </a:r>
            <a:r>
              <a:rPr lang="ar-SA" sz="2400" b="1" dirty="0" smtClean="0">
                <a:solidFill>
                  <a:srgbClr val="00B050"/>
                </a:solidFill>
              </a:rPr>
              <a:t> )</a:t>
            </a:r>
            <a:r>
              <a:rPr lang="ar-SA" b="1" dirty="0" smtClean="0">
                <a:solidFill>
                  <a:srgbClr val="00B050"/>
                </a:solidFill>
              </a:rPr>
              <a:t> .</a:t>
            </a:r>
          </a:p>
          <a:p>
            <a:pPr rtl="1">
              <a:buFont typeface="Arial" charset="0"/>
              <a:buNone/>
            </a:pPr>
            <a:r>
              <a:rPr lang="ar-EG" dirty="0" smtClean="0"/>
              <a:t>2</a:t>
            </a:r>
            <a:r>
              <a:rPr lang="ar-SA" dirty="0" smtClean="0"/>
              <a:t>- العلاقات السلبية كالتعاسة الزوجية </a:t>
            </a:r>
            <a:r>
              <a:rPr lang="ar-SA" dirty="0" err="1" smtClean="0"/>
              <a:t>و</a:t>
            </a:r>
            <a:r>
              <a:rPr lang="ar-SA" dirty="0" smtClean="0"/>
              <a:t> الخلافات بين الوالدين </a:t>
            </a:r>
            <a:r>
              <a:rPr lang="ar-SA" dirty="0" err="1" smtClean="0"/>
              <a:t>و</a:t>
            </a:r>
            <a:r>
              <a:rPr lang="ar-SA" dirty="0" smtClean="0"/>
              <a:t> المشكلات النفسية </a:t>
            </a:r>
            <a:r>
              <a:rPr lang="ar-SA" dirty="0" err="1" smtClean="0"/>
              <a:t>و</a:t>
            </a:r>
            <a:r>
              <a:rPr lang="ar-SA" dirty="0" smtClean="0"/>
              <a:t> السلوك المضطرب تؤدي </a:t>
            </a:r>
            <a:r>
              <a:rPr lang="ar-SA" dirty="0" err="1" smtClean="0"/>
              <a:t>الى</a:t>
            </a:r>
            <a:r>
              <a:rPr lang="ar-SA" dirty="0" smtClean="0"/>
              <a:t> : </a:t>
            </a:r>
            <a:r>
              <a:rPr lang="ar-SA" sz="2400" dirty="0" smtClean="0"/>
              <a:t>( </a:t>
            </a:r>
            <a:r>
              <a:rPr lang="ar-SA" sz="2400" b="1" dirty="0" smtClean="0">
                <a:solidFill>
                  <a:srgbClr val="00B050"/>
                </a:solidFill>
              </a:rPr>
              <a:t>تفكك </a:t>
            </a:r>
            <a:r>
              <a:rPr lang="ar-SA" sz="2400" b="1" dirty="0" err="1" smtClean="0">
                <a:solidFill>
                  <a:srgbClr val="00B050"/>
                </a:solidFill>
              </a:rPr>
              <a:t>الاسرة</a:t>
            </a:r>
            <a:r>
              <a:rPr lang="ar-SA" sz="2400" b="1" dirty="0" smtClean="0">
                <a:solidFill>
                  <a:srgbClr val="00B050"/>
                </a:solidFill>
              </a:rPr>
              <a:t> – نمو غير سوي – </a:t>
            </a:r>
            <a:r>
              <a:rPr lang="ar-SA" sz="2400" b="1" dirty="0" err="1" smtClean="0">
                <a:solidFill>
                  <a:srgbClr val="00B050"/>
                </a:solidFill>
              </a:rPr>
              <a:t>انماط</a:t>
            </a:r>
            <a:r>
              <a:rPr lang="ar-SA" sz="2400" b="1" dirty="0" smtClean="0">
                <a:solidFill>
                  <a:srgbClr val="00B050"/>
                </a:solidFill>
              </a:rPr>
              <a:t> مضطربة من السلوك كالغيرة </a:t>
            </a:r>
            <a:r>
              <a:rPr lang="ar-SA" sz="2400" b="1" dirty="0" err="1" smtClean="0">
                <a:solidFill>
                  <a:srgbClr val="00B050"/>
                </a:solidFill>
              </a:rPr>
              <a:t>و</a:t>
            </a:r>
            <a:r>
              <a:rPr lang="ar-SA" sz="2400" b="1" dirty="0" smtClean="0">
                <a:solidFill>
                  <a:srgbClr val="00B050"/>
                </a:solidFill>
              </a:rPr>
              <a:t> </a:t>
            </a:r>
            <a:r>
              <a:rPr lang="ar-SA" sz="2400" b="1" dirty="0" err="1" smtClean="0">
                <a:solidFill>
                  <a:srgbClr val="00B050"/>
                </a:solidFill>
              </a:rPr>
              <a:t>الانانية</a:t>
            </a:r>
            <a:r>
              <a:rPr lang="ar-SA" sz="2400" b="1" dirty="0" smtClean="0">
                <a:solidFill>
                  <a:srgbClr val="00B050"/>
                </a:solidFill>
              </a:rPr>
              <a:t> و عدم الاتزان الانفعالي – سوء التوافق لكافة </a:t>
            </a:r>
            <a:r>
              <a:rPr lang="ar-SA" sz="2400" b="1" dirty="0" err="1" smtClean="0">
                <a:solidFill>
                  <a:srgbClr val="00B050"/>
                </a:solidFill>
              </a:rPr>
              <a:t>افراد</a:t>
            </a:r>
            <a:r>
              <a:rPr lang="ar-SA" sz="2400" b="1" dirty="0" smtClean="0">
                <a:solidFill>
                  <a:srgbClr val="00B050"/>
                </a:solidFill>
              </a:rPr>
              <a:t> </a:t>
            </a:r>
            <a:r>
              <a:rPr lang="ar-SA" sz="2400" b="1" dirty="0" err="1" smtClean="0">
                <a:solidFill>
                  <a:srgbClr val="00B050"/>
                </a:solidFill>
              </a:rPr>
              <a:t>الاسرة</a:t>
            </a:r>
            <a:r>
              <a:rPr lang="ar-SA" sz="2400" b="1" dirty="0" smtClean="0">
                <a:solidFill>
                  <a:srgbClr val="00B050"/>
                </a:solidFill>
              </a:rPr>
              <a:t> )</a:t>
            </a:r>
            <a:r>
              <a:rPr lang="ar-SA" b="1" dirty="0" smtClean="0">
                <a:solidFill>
                  <a:srgbClr val="00B050"/>
                </a:solidFill>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idx="4294967295"/>
          </p:nvPr>
        </p:nvSpPr>
        <p:spPr/>
        <p:txBody>
          <a:bodyPr/>
          <a:lstStyle/>
          <a:p>
            <a:pPr algn="ctr"/>
            <a:r>
              <a:rPr lang="ar-EG" sz="4000" b="1" dirty="0" smtClean="0">
                <a:solidFill>
                  <a:srgbClr val="FF0000"/>
                </a:solidFill>
              </a:rPr>
              <a:t>تابع </a:t>
            </a:r>
            <a:r>
              <a:rPr lang="ar-SA" sz="4000" b="1" dirty="0" smtClean="0">
                <a:solidFill>
                  <a:srgbClr val="FF0000"/>
                </a:solidFill>
              </a:rPr>
              <a:t>اثر العلاقة بين الوالدين والطفل على صحته النفسية </a:t>
            </a:r>
            <a:endParaRPr lang="en-US" sz="4000" b="1" dirty="0" smtClean="0">
              <a:solidFill>
                <a:srgbClr val="FF0000"/>
              </a:solidFill>
            </a:endParaRPr>
          </a:p>
        </p:txBody>
      </p:sp>
      <p:sp>
        <p:nvSpPr>
          <p:cNvPr id="27650" name="Rectangle 3"/>
          <p:cNvSpPr>
            <a:spLocks noGrp="1"/>
          </p:cNvSpPr>
          <p:nvPr>
            <p:ph type="body" idx="4294967295"/>
          </p:nvPr>
        </p:nvSpPr>
        <p:spPr/>
        <p:txBody>
          <a:bodyPr/>
          <a:lstStyle/>
          <a:p>
            <a:pPr rtl="1">
              <a:buFont typeface="Arial" charset="0"/>
              <a:buNone/>
            </a:pPr>
            <a:r>
              <a:rPr lang="ar-EG" dirty="0" smtClean="0"/>
              <a:t>3</a:t>
            </a:r>
            <a:r>
              <a:rPr lang="ar-SA" dirty="0" smtClean="0"/>
              <a:t>- العلاقة والاتجاهات المشبعة بالحب </a:t>
            </a:r>
            <a:r>
              <a:rPr lang="ar-SA" dirty="0" err="1" smtClean="0"/>
              <a:t>و</a:t>
            </a:r>
            <a:r>
              <a:rPr lang="ar-SA" dirty="0" smtClean="0"/>
              <a:t> القبول </a:t>
            </a:r>
            <a:r>
              <a:rPr lang="ar-SA" dirty="0" err="1" smtClean="0"/>
              <a:t>و</a:t>
            </a:r>
            <a:r>
              <a:rPr lang="ar-SA" dirty="0" smtClean="0"/>
              <a:t> الثقة تساعد الطفل في أن ينمو على حب </a:t>
            </a:r>
            <a:r>
              <a:rPr lang="ar-SA" dirty="0" err="1" smtClean="0"/>
              <a:t>الاخرين</a:t>
            </a:r>
            <a:r>
              <a:rPr lang="ar-SA" dirty="0" smtClean="0"/>
              <a:t> و تقبلهم </a:t>
            </a:r>
            <a:r>
              <a:rPr lang="ar-SA" dirty="0" err="1" smtClean="0"/>
              <a:t>و</a:t>
            </a:r>
            <a:r>
              <a:rPr lang="ar-SA" dirty="0" smtClean="0"/>
              <a:t> الثقة فيهم .</a:t>
            </a:r>
          </a:p>
          <a:p>
            <a:pPr rtl="1">
              <a:buFont typeface="Arial" charset="0"/>
              <a:buNone/>
            </a:pPr>
            <a:r>
              <a:rPr lang="ar-EG" dirty="0" smtClean="0"/>
              <a:t>4</a:t>
            </a:r>
            <a:r>
              <a:rPr lang="ar-SA" dirty="0" smtClean="0"/>
              <a:t>- العلاقة السيئة والاتجاهات السالبة </a:t>
            </a:r>
            <a:r>
              <a:rPr lang="ar-SA" dirty="0" err="1" smtClean="0"/>
              <a:t>و</a:t>
            </a:r>
            <a:r>
              <a:rPr lang="ar-SA" dirty="0" smtClean="0"/>
              <a:t> الظروف غير المناسبة توثر  تأثير سيئاً على النمو النفسي </a:t>
            </a:r>
            <a:r>
              <a:rPr lang="ar-SA" dirty="0" err="1" smtClean="0"/>
              <a:t>و</a:t>
            </a:r>
            <a:r>
              <a:rPr lang="ar-SA" dirty="0" smtClean="0"/>
              <a:t> على الصحة النفسية للطفل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idx="4294967295"/>
          </p:nvPr>
        </p:nvSpPr>
        <p:spPr/>
        <p:txBody>
          <a:bodyPr/>
          <a:lstStyle/>
          <a:p>
            <a:r>
              <a:rPr lang="ar-SA" dirty="0" smtClean="0">
                <a:solidFill>
                  <a:srgbClr val="FF0000"/>
                </a:solidFill>
              </a:rPr>
              <a:t>اثر العلاقة بين الإخوة على الصحة النفسية</a:t>
            </a:r>
          </a:p>
        </p:txBody>
      </p:sp>
      <p:sp>
        <p:nvSpPr>
          <p:cNvPr id="29698" name="Rectangle 3"/>
          <p:cNvSpPr>
            <a:spLocks noGrp="1"/>
          </p:cNvSpPr>
          <p:nvPr>
            <p:ph type="body" idx="4294967295"/>
          </p:nvPr>
        </p:nvSpPr>
        <p:spPr/>
        <p:txBody>
          <a:bodyPr/>
          <a:lstStyle/>
          <a:p>
            <a:pPr rtl="1">
              <a:buFont typeface="Arial" charset="0"/>
              <a:buNone/>
            </a:pPr>
            <a:r>
              <a:rPr lang="ar-EG" dirty="0" smtClean="0"/>
              <a:t>1</a:t>
            </a:r>
            <a:r>
              <a:rPr lang="ar-SA" dirty="0" smtClean="0"/>
              <a:t>- العلاقة المنسجمة بين الإخوة الخالية من تفضيل طفل على طفل أو نوع على نوع ,المشبعة بالتعاون , الخالية من التنافس , تؤدي إلى النمو النفسي السليم للطفل .</a:t>
            </a:r>
          </a:p>
          <a:p>
            <a:pPr rtl="1">
              <a:buFont typeface="Arial" charset="0"/>
              <a:buNone/>
            </a:pPr>
            <a:r>
              <a:rPr lang="ar-EG" dirty="0" smtClean="0"/>
              <a:t>2</a:t>
            </a:r>
            <a:r>
              <a:rPr lang="ar-SA" dirty="0" smtClean="0"/>
              <a:t>- يجب أن يراعي الوالدين سيكولوجية الطفل الوحيد – الطفل الأكبر – الطفل الأصغر – الطفل الأوسط – الطفل ذوي الاحتياجات الخاصة .</a:t>
            </a:r>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p:cNvSpPr>
          <p:nvPr>
            <p:ph type="title" idx="4294967295"/>
          </p:nvPr>
        </p:nvSpPr>
        <p:spPr/>
        <p:txBody>
          <a:bodyPr/>
          <a:lstStyle/>
          <a:p>
            <a:r>
              <a:rPr lang="ar-SA" sz="3600" b="1" dirty="0" smtClean="0">
                <a:solidFill>
                  <a:srgbClr val="FF0000"/>
                </a:solidFill>
              </a:rPr>
              <a:t>اثر العلاقة بين </a:t>
            </a:r>
            <a:r>
              <a:rPr lang="ar-SA" sz="3600" b="1" dirty="0" err="1" smtClean="0">
                <a:solidFill>
                  <a:srgbClr val="FF0000"/>
                </a:solidFill>
              </a:rPr>
              <a:t>الاسرة</a:t>
            </a:r>
            <a:r>
              <a:rPr lang="ar-SA" sz="3600" b="1" dirty="0" smtClean="0">
                <a:solidFill>
                  <a:srgbClr val="FF0000"/>
                </a:solidFill>
              </a:rPr>
              <a:t> و المدرسة على صحة الطفل النفسية</a:t>
            </a:r>
            <a:endParaRPr lang="en-US" sz="3600" b="1" dirty="0" smtClean="0">
              <a:solidFill>
                <a:srgbClr val="FF0000"/>
              </a:solidFill>
            </a:endParaRPr>
          </a:p>
        </p:txBody>
      </p:sp>
      <p:sp>
        <p:nvSpPr>
          <p:cNvPr id="31746" name="Rectangle 3"/>
          <p:cNvSpPr>
            <a:spLocks noGrp="1"/>
          </p:cNvSpPr>
          <p:nvPr>
            <p:ph type="body" idx="4294967295"/>
          </p:nvPr>
        </p:nvSpPr>
        <p:spPr>
          <a:xfrm>
            <a:off x="0" y="1371600"/>
            <a:ext cx="9906000" cy="4602163"/>
          </a:xfrm>
        </p:spPr>
        <p:txBody>
          <a:bodyPr/>
          <a:lstStyle/>
          <a:p>
            <a:pPr rtl="1">
              <a:buFont typeface="Arial" charset="0"/>
              <a:buNone/>
            </a:pPr>
            <a:r>
              <a:rPr lang="ar-EG" dirty="0" smtClean="0"/>
              <a:t>1</a:t>
            </a:r>
            <a:r>
              <a:rPr lang="ar-SA" dirty="0" smtClean="0"/>
              <a:t>- العلاقة بين الأسرة و المدرسة مهمة للغاية وخاصة علاقة التعاون لتبادل المعلومات فيما يتعلق بنمو الطفل وتكيفه داخل الوسط المدرسي .</a:t>
            </a:r>
          </a:p>
          <a:p>
            <a:pPr rtl="1">
              <a:buFont typeface="Arial" charset="0"/>
              <a:buNone/>
            </a:pPr>
            <a:r>
              <a:rPr lang="ar-EG" dirty="0" smtClean="0"/>
              <a:t>2</a:t>
            </a:r>
            <a:r>
              <a:rPr lang="ar-SA" dirty="0" smtClean="0"/>
              <a:t>- كذلك فإن العلاقات الأسرية و بقية المؤسسات التربوية  المؤثرة في النمو النفسي للطفل مهمة </a:t>
            </a:r>
            <a:r>
              <a:rPr lang="ar-SA" dirty="0" err="1" smtClean="0"/>
              <a:t>ايضا</a:t>
            </a:r>
            <a:r>
              <a:rPr lang="ar-SA" dirty="0" smtClean="0"/>
              <a:t> و خاصة وسائل </a:t>
            </a:r>
            <a:r>
              <a:rPr lang="ar-SA" dirty="0" err="1" smtClean="0"/>
              <a:t>الاعلام</a:t>
            </a:r>
            <a:r>
              <a:rPr lang="ar-SA" dirty="0" smtClean="0"/>
              <a:t> و دور العبادة </a:t>
            </a:r>
            <a:r>
              <a:rPr lang="ar-SA" dirty="0" err="1" smtClean="0"/>
              <a:t>و</a:t>
            </a:r>
            <a:r>
              <a:rPr lang="ar-SA" dirty="0" smtClean="0"/>
              <a:t> جماعة الرفاق .</a:t>
            </a:r>
          </a:p>
          <a:p>
            <a:pPr rtl="1">
              <a:buFont typeface="Arial" charset="0"/>
              <a:buNone/>
            </a:pPr>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0" y="228600"/>
            <a:ext cx="9448800" cy="1143000"/>
          </a:xfrm>
        </p:spPr>
        <p:txBody>
          <a:bodyPr/>
          <a:lstStyle/>
          <a:p>
            <a:pPr algn="ctr" eaLnBrk="1" hangingPunct="1"/>
            <a:r>
              <a:rPr lang="ar-SA" sz="3600" b="1" dirty="0" smtClean="0">
                <a:solidFill>
                  <a:srgbClr val="FF0000"/>
                </a:solidFill>
              </a:rPr>
              <a:t>خصائص المناخ </a:t>
            </a:r>
            <a:r>
              <a:rPr lang="ar-SA" sz="3600" b="1" dirty="0" err="1" smtClean="0">
                <a:solidFill>
                  <a:srgbClr val="FF0000"/>
                </a:solidFill>
              </a:rPr>
              <a:t>الاسري</a:t>
            </a:r>
            <a:r>
              <a:rPr lang="ar-SA" sz="3600" b="1" dirty="0" smtClean="0">
                <a:solidFill>
                  <a:srgbClr val="FF0000"/>
                </a:solidFill>
              </a:rPr>
              <a:t> الذي يساعد على الصحة النفسية للطفل</a:t>
            </a:r>
            <a:r>
              <a:rPr lang="ar-SA" sz="4000" b="1" dirty="0" smtClean="0">
                <a:solidFill>
                  <a:srgbClr val="FF0000"/>
                </a:solidFill>
              </a:rPr>
              <a:t> </a:t>
            </a:r>
          </a:p>
        </p:txBody>
      </p:sp>
      <p:sp>
        <p:nvSpPr>
          <p:cNvPr id="33794" name="Content Placeholder 2"/>
          <p:cNvSpPr>
            <a:spLocks noGrp="1"/>
          </p:cNvSpPr>
          <p:nvPr>
            <p:ph idx="4294967295"/>
          </p:nvPr>
        </p:nvSpPr>
        <p:spPr>
          <a:xfrm>
            <a:off x="228600" y="1524000"/>
            <a:ext cx="9144000" cy="4678363"/>
          </a:xfrm>
        </p:spPr>
        <p:txBody>
          <a:bodyPr/>
          <a:lstStyle/>
          <a:p>
            <a:pPr eaLnBrk="1" hangingPunct="1">
              <a:buFont typeface="Arial" charset="0"/>
              <a:buNone/>
            </a:pPr>
            <a:r>
              <a:rPr lang="ar-SA" sz="2600" b="1" dirty="0" smtClean="0"/>
              <a:t>- إشباع الحاجات النفسية </a:t>
            </a:r>
          </a:p>
          <a:p>
            <a:pPr eaLnBrk="1" hangingPunct="1">
              <a:buFont typeface="Arial" charset="0"/>
              <a:buNone/>
            </a:pPr>
            <a:r>
              <a:rPr lang="ar-SA" sz="2600" b="1" dirty="0" smtClean="0"/>
              <a:t>- تنمية القدرات </a:t>
            </a:r>
          </a:p>
          <a:p>
            <a:pPr eaLnBrk="1" hangingPunct="1">
              <a:buFont typeface="Arial" charset="0"/>
              <a:buNone/>
            </a:pPr>
            <a:r>
              <a:rPr lang="ar-SA" sz="2600" b="1" dirty="0" smtClean="0"/>
              <a:t>- تعليم التفاعل الاجتماعي </a:t>
            </a:r>
            <a:r>
              <a:rPr lang="ar-SA" sz="2600" b="1" dirty="0" err="1" smtClean="0"/>
              <a:t>و</a:t>
            </a:r>
            <a:r>
              <a:rPr lang="ar-SA" sz="2600" b="1" dirty="0" smtClean="0"/>
              <a:t> احترام حقوق </a:t>
            </a:r>
            <a:r>
              <a:rPr lang="ar-SA" sz="2600" b="1" dirty="0" err="1" smtClean="0"/>
              <a:t>الاخرين</a:t>
            </a:r>
            <a:r>
              <a:rPr lang="ar-SA" sz="2600" b="1" dirty="0" smtClean="0"/>
              <a:t> و الإيثار</a:t>
            </a:r>
          </a:p>
          <a:p>
            <a:pPr eaLnBrk="1" hangingPunct="1">
              <a:buFont typeface="Arial" charset="0"/>
              <a:buNone/>
            </a:pPr>
            <a:r>
              <a:rPr lang="ar-SA" sz="2600" b="1" dirty="0" smtClean="0"/>
              <a:t>- تعليم التوافق النفسي ( الشخصي </a:t>
            </a:r>
            <a:r>
              <a:rPr lang="ar-SA" sz="2600" b="1" dirty="0" err="1" smtClean="0"/>
              <a:t>و</a:t>
            </a:r>
            <a:r>
              <a:rPr lang="ar-SA" sz="2600" b="1" dirty="0" smtClean="0"/>
              <a:t> الاجتماعي )</a:t>
            </a:r>
          </a:p>
          <a:p>
            <a:pPr eaLnBrk="1" hangingPunct="1">
              <a:buFont typeface="Arial" charset="0"/>
              <a:buNone/>
            </a:pPr>
            <a:r>
              <a:rPr lang="ar-SA" sz="2600" b="1" dirty="0" smtClean="0"/>
              <a:t>- تكوين الاتجاهات السليمة نحو الوالدين </a:t>
            </a:r>
            <a:r>
              <a:rPr lang="ar-SA" sz="2600" b="1" dirty="0" err="1" smtClean="0"/>
              <a:t>و</a:t>
            </a:r>
            <a:r>
              <a:rPr lang="ar-SA" sz="2600" b="1" dirty="0" smtClean="0"/>
              <a:t> الإخوة </a:t>
            </a:r>
            <a:r>
              <a:rPr lang="ar-SA" sz="2600" b="1" dirty="0" err="1" smtClean="0"/>
              <a:t>و</a:t>
            </a:r>
            <a:r>
              <a:rPr lang="ar-SA" sz="2600" b="1" dirty="0" smtClean="0"/>
              <a:t> الآخرين </a:t>
            </a:r>
          </a:p>
          <a:p>
            <a:pPr eaLnBrk="1" hangingPunct="1">
              <a:buFont typeface="Arial" charset="0"/>
              <a:buNone/>
            </a:pPr>
            <a:r>
              <a:rPr lang="ar-SA" sz="2600" b="1" dirty="0" smtClean="0"/>
              <a:t>- تكوين العادات السليمة الخاصة بالتغذية </a:t>
            </a:r>
            <a:r>
              <a:rPr lang="ar-SA" sz="2600" b="1" dirty="0" err="1" smtClean="0"/>
              <a:t>و</a:t>
            </a:r>
            <a:r>
              <a:rPr lang="ar-SA" sz="2600" b="1" dirty="0" smtClean="0"/>
              <a:t> الكلام </a:t>
            </a:r>
            <a:r>
              <a:rPr lang="ar-SA" sz="2600" b="1" dirty="0" err="1" smtClean="0"/>
              <a:t>و</a:t>
            </a:r>
            <a:r>
              <a:rPr lang="ar-SA" sz="2600" b="1" dirty="0" smtClean="0"/>
              <a:t> النوم </a:t>
            </a:r>
          </a:p>
          <a:p>
            <a:pPr eaLnBrk="1" hangingPunct="1">
              <a:buFont typeface="Arial" charset="0"/>
              <a:buNone/>
            </a:pPr>
            <a:r>
              <a:rPr lang="ar-SA" sz="2600" b="1" dirty="0" smtClean="0"/>
              <a:t>- تكوين الأفكار و المعتقدات السليمة </a:t>
            </a:r>
            <a:endParaRPr lang="en-US" sz="2600" b="1" dirty="0" smtClean="0"/>
          </a:p>
        </p:txBody>
      </p:sp>
      <p:sp>
        <p:nvSpPr>
          <p:cNvPr id="33795"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C2A669D-A6F2-4DDF-80F4-28D6F19682F5}" type="slidenum">
              <a:rPr lang="ar-SA" sz="1200">
                <a:solidFill>
                  <a:schemeClr val="bg1"/>
                </a:solidFill>
                <a:latin typeface="Calibri" pitchFamily="34" charset="0"/>
              </a:rPr>
              <a:pPr rtl="0"/>
              <a:t>35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idx="4294967295"/>
          </p:nvPr>
        </p:nvSpPr>
        <p:spPr/>
        <p:txBody>
          <a:bodyPr/>
          <a:lstStyle/>
          <a:p>
            <a:r>
              <a:rPr lang="ar-SA" b="1" dirty="0" smtClean="0">
                <a:solidFill>
                  <a:srgbClr val="FF0000"/>
                </a:solidFill>
              </a:rPr>
              <a:t>مجمل دور الأسرة في الصحة النفسية للطفل </a:t>
            </a:r>
            <a:endParaRPr lang="en-US" b="1" dirty="0" smtClean="0">
              <a:solidFill>
                <a:srgbClr val="FF0000"/>
              </a:solidFill>
            </a:endParaRPr>
          </a:p>
        </p:txBody>
      </p:sp>
      <p:sp>
        <p:nvSpPr>
          <p:cNvPr id="35842" name="Rectangle 3"/>
          <p:cNvSpPr>
            <a:spLocks noGrp="1"/>
          </p:cNvSpPr>
          <p:nvPr>
            <p:ph type="body" idx="4294967295"/>
          </p:nvPr>
        </p:nvSpPr>
        <p:spPr/>
        <p:txBody>
          <a:bodyPr/>
          <a:lstStyle/>
          <a:p>
            <a:pPr>
              <a:buFont typeface="Arial" charset="0"/>
              <a:buNone/>
            </a:pPr>
            <a:r>
              <a:rPr lang="ar-EG" dirty="0" smtClean="0"/>
              <a:t> 1</a:t>
            </a:r>
            <a:r>
              <a:rPr lang="ar-SA" dirty="0" smtClean="0"/>
              <a:t>- توثر </a:t>
            </a:r>
            <a:r>
              <a:rPr lang="ar-SA" dirty="0" err="1" smtClean="0"/>
              <a:t>الاسرة</a:t>
            </a:r>
            <a:r>
              <a:rPr lang="ar-SA" dirty="0" smtClean="0"/>
              <a:t> على النمو السوي </a:t>
            </a:r>
            <a:r>
              <a:rPr lang="ar-SA" dirty="0" err="1" smtClean="0"/>
              <a:t>و</a:t>
            </a:r>
            <a:r>
              <a:rPr lang="ar-SA" dirty="0" smtClean="0"/>
              <a:t> غير السوي للطفل </a:t>
            </a:r>
            <a:r>
              <a:rPr lang="ar-SA" dirty="0" err="1" smtClean="0"/>
              <a:t>و</a:t>
            </a:r>
            <a:r>
              <a:rPr lang="ar-SA" dirty="0" smtClean="0"/>
              <a:t> على جميع المحاور </a:t>
            </a:r>
            <a:r>
              <a:rPr lang="ar-SA" dirty="0" err="1" smtClean="0"/>
              <a:t>النمائية</a:t>
            </a:r>
            <a:r>
              <a:rPr lang="ar-SA" dirty="0" smtClean="0"/>
              <a:t> لديه .</a:t>
            </a:r>
          </a:p>
          <a:p>
            <a:pPr>
              <a:buFont typeface="Arial" charset="0"/>
              <a:buNone/>
            </a:pPr>
            <a:r>
              <a:rPr lang="ar-EG" dirty="0" smtClean="0"/>
              <a:t>2</a:t>
            </a:r>
            <a:r>
              <a:rPr lang="ar-SA" dirty="0" smtClean="0"/>
              <a:t>- </a:t>
            </a:r>
            <a:r>
              <a:rPr lang="ar-SA" dirty="0" err="1" smtClean="0"/>
              <a:t>الاسرة</a:t>
            </a:r>
            <a:r>
              <a:rPr lang="ar-SA" dirty="0" smtClean="0"/>
              <a:t> السعيدة تعد بيئة نفسية صحية للنمو .</a:t>
            </a:r>
          </a:p>
          <a:p>
            <a:pPr>
              <a:buFont typeface="Arial" charset="0"/>
              <a:buNone/>
            </a:pPr>
            <a:r>
              <a:rPr lang="ar-EG" dirty="0" smtClean="0"/>
              <a:t>3</a:t>
            </a:r>
            <a:r>
              <a:rPr lang="ar-SA" dirty="0" smtClean="0"/>
              <a:t>- </a:t>
            </a:r>
            <a:r>
              <a:rPr lang="ar-SA" dirty="0" err="1" smtClean="0"/>
              <a:t>الاسرة</a:t>
            </a:r>
            <a:r>
              <a:rPr lang="ar-SA" dirty="0" smtClean="0"/>
              <a:t> المضطربة تعد بيئة نفسية سيئة للنمو .</a:t>
            </a:r>
          </a:p>
          <a:p>
            <a:pPr>
              <a:buFont typeface="Arial" charset="0"/>
              <a:buNone/>
            </a:pPr>
            <a:r>
              <a:rPr lang="ar-EG" dirty="0" smtClean="0"/>
              <a:t>4</a:t>
            </a:r>
            <a:r>
              <a:rPr lang="ar-SA" dirty="0" smtClean="0"/>
              <a:t>- الخبرات </a:t>
            </a:r>
            <a:r>
              <a:rPr lang="ar-SA" dirty="0" err="1" smtClean="0"/>
              <a:t>الاسرية</a:t>
            </a:r>
            <a:r>
              <a:rPr lang="ar-SA" dirty="0" smtClean="0"/>
              <a:t> التي يتعرض لها الطفل في سنواته </a:t>
            </a:r>
            <a:r>
              <a:rPr lang="ar-SA" dirty="0" err="1" smtClean="0"/>
              <a:t>الاولى</a:t>
            </a:r>
            <a:r>
              <a:rPr lang="ar-SA" dirty="0" smtClean="0"/>
              <a:t> </a:t>
            </a:r>
            <a:r>
              <a:rPr lang="ar-SA" dirty="0" err="1" smtClean="0"/>
              <a:t>ثؤثر</a:t>
            </a:r>
            <a:r>
              <a:rPr lang="ar-SA" dirty="0" smtClean="0"/>
              <a:t> تأثيراً هاماً في نموه النفسي .</a:t>
            </a:r>
            <a:endParaRPr lang="en-US"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p:cNvSpPr>
          <p:nvPr>
            <p:ph type="title" idx="4294967295"/>
          </p:nvPr>
        </p:nvSpPr>
        <p:spPr/>
        <p:txBody>
          <a:bodyPr/>
          <a:lstStyle/>
          <a:p>
            <a:r>
              <a:rPr lang="ar-SA" sz="4000" b="1" dirty="0" smtClean="0">
                <a:solidFill>
                  <a:srgbClr val="FF0000"/>
                </a:solidFill>
              </a:rPr>
              <a:t>ردود </a:t>
            </a:r>
            <a:r>
              <a:rPr lang="ar-SA" sz="4000" b="1" dirty="0" err="1" smtClean="0">
                <a:solidFill>
                  <a:srgbClr val="FF0000"/>
                </a:solidFill>
              </a:rPr>
              <a:t>افعال</a:t>
            </a:r>
            <a:r>
              <a:rPr lang="ar-SA" sz="4000" b="1" dirty="0" smtClean="0">
                <a:solidFill>
                  <a:srgbClr val="FF0000"/>
                </a:solidFill>
              </a:rPr>
              <a:t> </a:t>
            </a:r>
            <a:r>
              <a:rPr lang="ar-SA" sz="4000" b="1" dirty="0" err="1" smtClean="0">
                <a:solidFill>
                  <a:srgbClr val="FF0000"/>
                </a:solidFill>
              </a:rPr>
              <a:t>الاسرة</a:t>
            </a:r>
            <a:r>
              <a:rPr lang="ar-SA" sz="4000" b="1" dirty="0" smtClean="0">
                <a:solidFill>
                  <a:srgbClr val="FF0000"/>
                </a:solidFill>
              </a:rPr>
              <a:t> تجاه ميلاد طفل ذوو احتياج خاص </a:t>
            </a:r>
            <a:endParaRPr lang="en-US" sz="4000" b="1" dirty="0" smtClean="0">
              <a:solidFill>
                <a:srgbClr val="FF0000"/>
              </a:solidFill>
            </a:endParaRPr>
          </a:p>
        </p:txBody>
      </p:sp>
      <p:sp>
        <p:nvSpPr>
          <p:cNvPr id="37890" name="Rectangle 3"/>
          <p:cNvSpPr>
            <a:spLocks noGrp="1"/>
          </p:cNvSpPr>
          <p:nvPr>
            <p:ph type="body" idx="4294967295"/>
          </p:nvPr>
        </p:nvSpPr>
        <p:spPr/>
        <p:txBody>
          <a:bodyPr/>
          <a:lstStyle/>
          <a:p>
            <a:pPr>
              <a:buFont typeface="Arial" charset="0"/>
              <a:buNone/>
            </a:pPr>
            <a:r>
              <a:rPr lang="ar-EG" dirty="0" smtClean="0"/>
              <a:t>1</a:t>
            </a:r>
            <a:r>
              <a:rPr lang="ar-SA" dirty="0" smtClean="0"/>
              <a:t>- الصدمة </a:t>
            </a:r>
            <a:r>
              <a:rPr lang="ar-SA" dirty="0" err="1" smtClean="0"/>
              <a:t>و</a:t>
            </a:r>
            <a:r>
              <a:rPr lang="ar-SA" dirty="0" smtClean="0"/>
              <a:t> عدم التصديق </a:t>
            </a:r>
          </a:p>
          <a:p>
            <a:pPr>
              <a:buFont typeface="Arial" charset="0"/>
              <a:buNone/>
            </a:pPr>
            <a:r>
              <a:rPr lang="ar-EG" dirty="0" smtClean="0"/>
              <a:t>2</a:t>
            </a:r>
            <a:r>
              <a:rPr lang="ar-SA" dirty="0" smtClean="0"/>
              <a:t>- </a:t>
            </a:r>
            <a:r>
              <a:rPr lang="ar-SA" dirty="0" err="1" smtClean="0"/>
              <a:t>الانكار</a:t>
            </a:r>
            <a:r>
              <a:rPr lang="ar-SA" dirty="0" smtClean="0"/>
              <a:t> ” </a:t>
            </a:r>
            <a:r>
              <a:rPr lang="ar-SA" dirty="0" err="1" smtClean="0"/>
              <a:t>انكار</a:t>
            </a:r>
            <a:r>
              <a:rPr lang="ar-SA" dirty="0" smtClean="0"/>
              <a:t> </a:t>
            </a:r>
            <a:r>
              <a:rPr lang="ar-SA" dirty="0" err="1" smtClean="0"/>
              <a:t>الاعاقة</a:t>
            </a:r>
            <a:r>
              <a:rPr lang="ar-SA" dirty="0" smtClean="0"/>
              <a:t> ”</a:t>
            </a:r>
          </a:p>
          <a:p>
            <a:pPr>
              <a:buFont typeface="Arial" charset="0"/>
              <a:buNone/>
            </a:pPr>
            <a:r>
              <a:rPr lang="ar-EG" dirty="0" smtClean="0"/>
              <a:t>3</a:t>
            </a:r>
            <a:r>
              <a:rPr lang="ar-SA" dirty="0" smtClean="0"/>
              <a:t>- الغضب </a:t>
            </a:r>
            <a:r>
              <a:rPr lang="ar-SA" dirty="0" err="1" smtClean="0"/>
              <a:t>و</a:t>
            </a:r>
            <a:r>
              <a:rPr lang="ar-SA" dirty="0" smtClean="0"/>
              <a:t> الشعور بالذنب </a:t>
            </a:r>
            <a:r>
              <a:rPr lang="ar-SA" dirty="0" err="1" smtClean="0"/>
              <a:t>و</a:t>
            </a:r>
            <a:r>
              <a:rPr lang="ar-SA" dirty="0" smtClean="0"/>
              <a:t> </a:t>
            </a:r>
            <a:r>
              <a:rPr lang="ar-SA" dirty="0" err="1" smtClean="0"/>
              <a:t>الاحباط</a:t>
            </a:r>
            <a:endParaRPr lang="ar-SA" dirty="0" smtClean="0"/>
          </a:p>
          <a:p>
            <a:pPr>
              <a:buFont typeface="Arial" charset="0"/>
              <a:buNone/>
            </a:pPr>
            <a:r>
              <a:rPr lang="ar-EG" dirty="0" smtClean="0"/>
              <a:t>4</a:t>
            </a:r>
            <a:r>
              <a:rPr lang="ar-SA" dirty="0" smtClean="0"/>
              <a:t>- المساومة على حالة الطفل </a:t>
            </a:r>
          </a:p>
          <a:p>
            <a:pPr>
              <a:buFont typeface="Arial" charset="0"/>
              <a:buNone/>
            </a:pPr>
            <a:r>
              <a:rPr lang="ar-EG" dirty="0" smtClean="0"/>
              <a:t>5</a:t>
            </a:r>
            <a:r>
              <a:rPr lang="ar-SA" dirty="0" smtClean="0"/>
              <a:t>- الشعور بالاكتئاب </a:t>
            </a:r>
          </a:p>
          <a:p>
            <a:pPr>
              <a:buFont typeface="Arial" charset="0"/>
              <a:buNone/>
            </a:pPr>
            <a:r>
              <a:rPr lang="ar-EG" dirty="0" smtClean="0"/>
              <a:t>6</a:t>
            </a:r>
            <a:r>
              <a:rPr lang="ar-SA" dirty="0" smtClean="0"/>
              <a:t>- </a:t>
            </a:r>
            <a:r>
              <a:rPr lang="ar-SA" dirty="0" err="1" smtClean="0"/>
              <a:t>اعادة</a:t>
            </a:r>
            <a:r>
              <a:rPr lang="ar-SA" dirty="0" smtClean="0"/>
              <a:t> تنظيم الموقف </a:t>
            </a:r>
            <a:r>
              <a:rPr lang="ar-SA" dirty="0" err="1" smtClean="0"/>
              <a:t>و</a:t>
            </a:r>
            <a:r>
              <a:rPr lang="ar-SA" dirty="0" smtClean="0"/>
              <a:t> التعامل معه </a:t>
            </a:r>
            <a:endParaRPr lang="en-US"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idx="4294967295"/>
          </p:nvPr>
        </p:nvSpPr>
        <p:spPr/>
        <p:txBody>
          <a:bodyPr/>
          <a:lstStyle/>
          <a:p>
            <a:pPr algn="ctr"/>
            <a:r>
              <a:rPr lang="ar-SA" sz="4000" b="1" dirty="0" smtClean="0">
                <a:solidFill>
                  <a:srgbClr val="FF0000"/>
                </a:solidFill>
              </a:rPr>
              <a:t>الظروف </a:t>
            </a:r>
            <a:r>
              <a:rPr lang="ar-SA" sz="4000" b="1" dirty="0" err="1" smtClean="0">
                <a:solidFill>
                  <a:srgbClr val="FF0000"/>
                </a:solidFill>
              </a:rPr>
              <a:t>الاسرية</a:t>
            </a:r>
            <a:r>
              <a:rPr lang="ar-SA" sz="4000" b="1" dirty="0" smtClean="0">
                <a:solidFill>
                  <a:srgbClr val="FF0000"/>
                </a:solidFill>
              </a:rPr>
              <a:t> غير المناسبة </a:t>
            </a:r>
            <a:r>
              <a:rPr lang="ar-SA" sz="4000" b="1" dirty="0" err="1" smtClean="0">
                <a:solidFill>
                  <a:srgbClr val="FF0000"/>
                </a:solidFill>
              </a:rPr>
              <a:t>و</a:t>
            </a:r>
            <a:r>
              <a:rPr lang="ar-SA" sz="4000" b="1" dirty="0" smtClean="0">
                <a:solidFill>
                  <a:srgbClr val="FF0000"/>
                </a:solidFill>
              </a:rPr>
              <a:t> آثرها على الصحة النفسية للطفل </a:t>
            </a:r>
            <a:endParaRPr lang="en-US" sz="4000" b="1" dirty="0" smtClean="0">
              <a:solidFill>
                <a:srgbClr val="FF0000"/>
              </a:solidFill>
            </a:endParaRPr>
          </a:p>
        </p:txBody>
      </p:sp>
      <p:sp>
        <p:nvSpPr>
          <p:cNvPr id="38914" name="Rectangle 3"/>
          <p:cNvSpPr>
            <a:spLocks noGrp="1"/>
          </p:cNvSpPr>
          <p:nvPr>
            <p:ph type="body" idx="4294967295"/>
          </p:nvPr>
        </p:nvSpPr>
        <p:spPr>
          <a:xfrm>
            <a:off x="0" y="1600200"/>
            <a:ext cx="8915400" cy="4525963"/>
          </a:xfrm>
        </p:spPr>
        <p:txBody>
          <a:bodyPr/>
          <a:lstStyle/>
          <a:p>
            <a:pPr rtl="1">
              <a:buFont typeface="Arial" charset="0"/>
              <a:buNone/>
            </a:pPr>
            <a:endParaRPr lang="ar-SA" smtClean="0"/>
          </a:p>
          <a:p>
            <a:pPr rtl="1">
              <a:buFont typeface="Arial" charset="0"/>
              <a:buNone/>
            </a:pPr>
            <a:endParaRPr lang="en-US" smtClean="0"/>
          </a:p>
        </p:txBody>
      </p:sp>
      <p:graphicFrame>
        <p:nvGraphicFramePr>
          <p:cNvPr id="38995" name="Group 83"/>
          <p:cNvGraphicFramePr>
            <a:graphicFrameLocks noGrp="1"/>
          </p:cNvGraphicFramePr>
          <p:nvPr/>
        </p:nvGraphicFramePr>
        <p:xfrm>
          <a:off x="0" y="1600200"/>
          <a:ext cx="9906000" cy="4973320"/>
        </p:xfrm>
        <a:graphic>
          <a:graphicData uri="http://schemas.openxmlformats.org/drawingml/2006/table">
            <a:tbl>
              <a:tblPr rtl="1"/>
              <a:tblGrid>
                <a:gridCol w="1773237"/>
                <a:gridCol w="1771650"/>
                <a:gridCol w="6361113"/>
              </a:tblGrid>
              <a:tr h="6969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chemeClr val="tx1"/>
                          </a:solidFill>
                          <a:effectLst/>
                          <a:latin typeface="Calibri" pitchFamily="34" charset="0"/>
                          <a:cs typeface="Arial" charset="0"/>
                        </a:rPr>
                        <a:t>الظروف غير المناسبة</a:t>
                      </a:r>
                      <a:endParaRPr kumimoji="0" lang="en-US" sz="2400" b="1" i="0" u="none" strike="noStrike" cap="none" normalizeH="0" baseline="0" dirty="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smtClean="0">
                          <a:ln>
                            <a:noFill/>
                          </a:ln>
                          <a:solidFill>
                            <a:schemeClr val="tx1"/>
                          </a:solidFill>
                          <a:effectLst/>
                          <a:latin typeface="Calibri" pitchFamily="34" charset="0"/>
                          <a:cs typeface="Arial" charset="0"/>
                        </a:rPr>
                        <a:t>التعريف</a:t>
                      </a:r>
                      <a:endParaRPr kumimoji="0" lang="en-US" sz="28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chemeClr val="tx1"/>
                          </a:solidFill>
                          <a:effectLst/>
                          <a:latin typeface="Calibri" pitchFamily="34" charset="0"/>
                          <a:cs typeface="Arial" charset="0"/>
                        </a:rPr>
                        <a:t>آثرها على الصحة النفسية للطفل</a:t>
                      </a:r>
                      <a:r>
                        <a:rPr kumimoji="0" lang="ar-SA" sz="2800" b="0" i="0" u="none" strike="noStrike" cap="none" normalizeH="0" baseline="0" dirty="0" smtClean="0">
                          <a:ln>
                            <a:noFill/>
                          </a:ln>
                          <a:solidFill>
                            <a:schemeClr val="tx1"/>
                          </a:solidFill>
                          <a:effectLst/>
                          <a:latin typeface="Calibri" pitchFamily="34" charset="0"/>
                          <a:cs typeface="Arial" charset="0"/>
                        </a:rPr>
                        <a:t> </a:t>
                      </a:r>
                      <a:endParaRPr kumimoji="0" lang="en-US" sz="2800" b="0"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90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الرفض ( أو </a:t>
                      </a:r>
                      <a:r>
                        <a:rPr kumimoji="0" lang="ar-SA" sz="2000" b="1" i="0" u="none" strike="noStrike" cap="none" normalizeH="0" baseline="0" dirty="0" err="1" smtClean="0">
                          <a:ln>
                            <a:noFill/>
                          </a:ln>
                          <a:solidFill>
                            <a:srgbClr val="FF0000"/>
                          </a:solidFill>
                          <a:effectLst/>
                          <a:latin typeface="Calibri" pitchFamily="34" charset="0"/>
                          <a:cs typeface="Arial" charset="0"/>
                        </a:rPr>
                        <a:t>الاهمال</a:t>
                      </a:r>
                      <a:r>
                        <a:rPr kumimoji="0" lang="ar-SA" sz="2000" b="1" i="0" u="none" strike="noStrike" cap="none" normalizeH="0" baseline="0" dirty="0" smtClean="0">
                          <a:ln>
                            <a:noFill/>
                          </a:ln>
                          <a:solidFill>
                            <a:srgbClr val="FF0000"/>
                          </a:solidFill>
                          <a:effectLst/>
                          <a:latin typeface="Calibri" pitchFamily="34" charset="0"/>
                          <a:cs typeface="Arial" charset="0"/>
                        </a:rPr>
                        <a:t> و نقص الرعاية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600" b="1" i="0" u="none" strike="noStrike" cap="none" normalizeH="0" baseline="0" dirty="0" smtClean="0">
                          <a:ln>
                            <a:noFill/>
                          </a:ln>
                          <a:solidFill>
                            <a:srgbClr val="FF0000"/>
                          </a:solidFill>
                          <a:effectLst/>
                          <a:latin typeface="Calibri" pitchFamily="34" charset="0"/>
                          <a:cs typeface="Arial" charset="0"/>
                        </a:rPr>
                        <a:t>رفض الطفل صراحة </a:t>
                      </a:r>
                      <a:r>
                        <a:rPr kumimoji="0" lang="ar-SA" sz="1600" b="1" i="0" u="none" strike="noStrike" cap="none" normalizeH="0" baseline="0" dirty="0" err="1" smtClean="0">
                          <a:ln>
                            <a:noFill/>
                          </a:ln>
                          <a:solidFill>
                            <a:srgbClr val="FF0000"/>
                          </a:solidFill>
                          <a:effectLst/>
                          <a:latin typeface="Calibri" pitchFamily="34" charset="0"/>
                          <a:cs typeface="Arial" charset="0"/>
                        </a:rPr>
                        <a:t>و</a:t>
                      </a:r>
                      <a:r>
                        <a:rPr kumimoji="0" lang="ar-SA" sz="1600" b="1" i="0" u="none" strike="noStrike" cap="none" normalizeH="0" baseline="0" dirty="0" smtClean="0">
                          <a:ln>
                            <a:noFill/>
                          </a:ln>
                          <a:solidFill>
                            <a:srgbClr val="FF0000"/>
                          </a:solidFill>
                          <a:effectLst/>
                          <a:latin typeface="Calibri" pitchFamily="34" charset="0"/>
                          <a:cs typeface="Arial" charset="0"/>
                        </a:rPr>
                        <a:t> كل ما يتعلق بالطفل يمثل </a:t>
                      </a:r>
                      <a:r>
                        <a:rPr kumimoji="0" lang="ar-SA" sz="1600" b="1" i="0" u="none" strike="noStrike" cap="none" normalizeH="0" baseline="0" dirty="0" err="1" smtClean="0">
                          <a:ln>
                            <a:noFill/>
                          </a:ln>
                          <a:solidFill>
                            <a:srgbClr val="FF0000"/>
                          </a:solidFill>
                          <a:effectLst/>
                          <a:latin typeface="Calibri" pitchFamily="34" charset="0"/>
                          <a:cs typeface="Arial" charset="0"/>
                        </a:rPr>
                        <a:t>ازعاج</a:t>
                      </a:r>
                      <a:r>
                        <a:rPr kumimoji="0" lang="ar-SA" sz="1600" b="1" i="0" u="none" strike="noStrike" cap="none" normalizeH="0" baseline="0" dirty="0" smtClean="0">
                          <a:ln>
                            <a:noFill/>
                          </a:ln>
                          <a:solidFill>
                            <a:srgbClr val="FF0000"/>
                          </a:solidFill>
                          <a:effectLst/>
                          <a:latin typeface="Calibri" pitchFamily="34" charset="0"/>
                          <a:cs typeface="Arial" charset="0"/>
                        </a:rPr>
                        <a:t> و مشاعر سلبية</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عدم الأمن – الشعور بالوحدة – السلبية والخضوع – التمرد – الخجل – </a:t>
                      </a:r>
                      <a:r>
                        <a:rPr kumimoji="0" lang="ar-SA" sz="2400" b="1" i="0" u="none" strike="noStrike" cap="none" normalizeH="0" baseline="0" dirty="0" err="1" smtClean="0">
                          <a:ln>
                            <a:noFill/>
                          </a:ln>
                          <a:solidFill>
                            <a:srgbClr val="00B050"/>
                          </a:solidFill>
                          <a:effectLst/>
                          <a:latin typeface="Calibri" pitchFamily="34" charset="0"/>
                          <a:cs typeface="Arial" charset="0"/>
                        </a:rPr>
                        <a:t>العصابية</a:t>
                      </a:r>
                      <a:r>
                        <a:rPr kumimoji="0" lang="ar-SA" sz="2400" b="1" i="0" u="none" strike="noStrike" cap="none" normalizeH="0" baseline="0" dirty="0" smtClean="0">
                          <a:ln>
                            <a:noFill/>
                          </a:ln>
                          <a:solidFill>
                            <a:srgbClr val="00B050"/>
                          </a:solidFill>
                          <a:effectLst/>
                          <a:latin typeface="Calibri" pitchFamily="34" charset="0"/>
                          <a:cs typeface="Arial" charset="0"/>
                        </a:rPr>
                        <a:t> – سوء التوافق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89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الحماية الزائدة</a:t>
                      </a:r>
                      <a:r>
                        <a:rPr kumimoji="0" lang="ar-SA" sz="2800" b="1" i="0" u="none" strike="noStrike" cap="none" normalizeH="0" baseline="0" dirty="0" smtClean="0">
                          <a:ln>
                            <a:noFill/>
                          </a:ln>
                          <a:solidFill>
                            <a:srgbClr val="FF0000"/>
                          </a:solidFill>
                          <a:effectLst/>
                          <a:latin typeface="Calibri" pitchFamily="34" charset="0"/>
                          <a:cs typeface="Arial" charset="0"/>
                        </a:rPr>
                        <a:t> </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200" b="1" i="0" u="none" strike="noStrike" cap="none" normalizeH="0" baseline="0" dirty="0" smtClean="0">
                          <a:ln>
                            <a:noFill/>
                          </a:ln>
                          <a:solidFill>
                            <a:srgbClr val="FF0000"/>
                          </a:solidFill>
                          <a:effectLst/>
                          <a:latin typeface="Calibri" pitchFamily="34" charset="0"/>
                          <a:cs typeface="Arial" charset="0"/>
                        </a:rPr>
                        <a:t>( من المصاعب العادية في الحياة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600" b="1" i="0" u="none" strike="noStrike" cap="none" normalizeH="0" baseline="0" dirty="0" smtClean="0">
                          <a:ln>
                            <a:noFill/>
                          </a:ln>
                          <a:solidFill>
                            <a:srgbClr val="FF0000"/>
                          </a:solidFill>
                          <a:effectLst/>
                          <a:latin typeface="Calibri" pitchFamily="34" charset="0"/>
                          <a:cs typeface="Arial" charset="0"/>
                        </a:rPr>
                        <a:t>اهتمامات الوالدين بشؤون الطفل لا تنتهي , يعكس الوالدين مشاعر الذنب</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عدم القدرة على مواجهة ضغوط البيئة – الخضوع – القلق – عدم الأمن – كثرة المطالب – عدم الاتزان الانفعالي – الأنانية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90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التدليل</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200" b="1" i="0" u="none" strike="noStrike" cap="none" normalizeH="0" baseline="0" smtClean="0">
                          <a:ln>
                            <a:noFill/>
                          </a:ln>
                          <a:solidFill>
                            <a:srgbClr val="FF0000"/>
                          </a:solidFill>
                          <a:effectLst/>
                          <a:latin typeface="Calibri" pitchFamily="34" charset="0"/>
                          <a:cs typeface="Arial" charset="0"/>
                        </a:rPr>
                        <a:t>( الافراط في التسامح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600" b="1" i="0" u="none" strike="noStrike" cap="none" normalizeH="0" baseline="0" dirty="0" smtClean="0">
                          <a:ln>
                            <a:noFill/>
                          </a:ln>
                          <a:solidFill>
                            <a:srgbClr val="FF0000"/>
                          </a:solidFill>
                          <a:effectLst/>
                          <a:latin typeface="Calibri" pitchFamily="34" charset="0"/>
                          <a:cs typeface="Arial" charset="0"/>
                        </a:rPr>
                        <a:t>يسمح الوالدين بمدى من السلوك يتجاوز</a:t>
                      </a:r>
                      <a:r>
                        <a:rPr kumimoji="0" lang="ar-SA" sz="2800" b="1" i="0" u="none" strike="noStrike" cap="none" normalizeH="0" baseline="0" dirty="0" smtClean="0">
                          <a:ln>
                            <a:noFill/>
                          </a:ln>
                          <a:solidFill>
                            <a:srgbClr val="FF0000"/>
                          </a:solidFill>
                          <a:effectLst/>
                          <a:latin typeface="Calibri" pitchFamily="34"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الأنانية – رفض السلطة – عدم الشعور بالمسئولية – عدم التحمل – الإفراط في الحاجة إلى انتباه الآخرين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74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التسلط و السيطرة</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 علاقة تكافلية )</a:t>
                      </a:r>
                      <a:r>
                        <a:rPr kumimoji="0" lang="ar-SA" sz="2800" b="1" i="0" u="none" strike="noStrike" cap="none" normalizeH="0" baseline="0" smtClean="0">
                          <a:ln>
                            <a:noFill/>
                          </a:ln>
                          <a:solidFill>
                            <a:srgbClr val="FF0000"/>
                          </a:solidFill>
                          <a:effectLst/>
                          <a:latin typeface="Calibri" pitchFamily="34"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600" b="1" i="0" u="none" strike="noStrike" cap="none" normalizeH="0" baseline="0" dirty="0" smtClean="0">
                          <a:ln>
                            <a:noFill/>
                          </a:ln>
                          <a:solidFill>
                            <a:srgbClr val="FF0000"/>
                          </a:solidFill>
                          <a:effectLst/>
                          <a:latin typeface="Calibri" pitchFamily="34" charset="0"/>
                          <a:cs typeface="Arial" charset="0"/>
                        </a:rPr>
                        <a:t>يهب الوالدين حياتهم للطفل , تعكس مشاكل انفعالية عند الوالدين</a:t>
                      </a:r>
                      <a:r>
                        <a:rPr kumimoji="0" lang="ar-SA" sz="2800" b="1" i="0" u="none" strike="noStrike" cap="none" normalizeH="0" baseline="0" dirty="0" smtClean="0">
                          <a:ln>
                            <a:noFill/>
                          </a:ln>
                          <a:solidFill>
                            <a:srgbClr val="FF0000"/>
                          </a:solidFill>
                          <a:effectLst/>
                          <a:latin typeface="Calibri" pitchFamily="34"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الاستسلام </a:t>
                      </a:r>
                      <a:r>
                        <a:rPr kumimoji="0" lang="ar-SA" sz="2400" b="1" i="0" u="none" strike="noStrike" cap="none" normalizeH="0" baseline="0" dirty="0" err="1" smtClean="0">
                          <a:ln>
                            <a:noFill/>
                          </a:ln>
                          <a:solidFill>
                            <a:srgbClr val="00B050"/>
                          </a:solidFill>
                          <a:effectLst/>
                          <a:latin typeface="Calibri" pitchFamily="34" charset="0"/>
                          <a:cs typeface="Arial" charset="0"/>
                        </a:rPr>
                        <a:t>و</a:t>
                      </a:r>
                      <a:r>
                        <a:rPr kumimoji="0" lang="ar-SA" sz="2400" b="1" i="0" u="none" strike="noStrike" cap="none" normalizeH="0" baseline="0" dirty="0" smtClean="0">
                          <a:ln>
                            <a:noFill/>
                          </a:ln>
                          <a:solidFill>
                            <a:srgbClr val="00B050"/>
                          </a:solidFill>
                          <a:effectLst/>
                          <a:latin typeface="Calibri" pitchFamily="34" charset="0"/>
                          <a:cs typeface="Arial" charset="0"/>
                        </a:rPr>
                        <a:t> الخضوع أو التمرد – عدم الشعور بالكفاءة – نقص المبادأة – الاعتماد السلبي على </a:t>
                      </a:r>
                      <a:r>
                        <a:rPr kumimoji="0" lang="ar-SA" sz="2400" b="1" i="0" u="none" strike="noStrike" cap="none" normalizeH="0" baseline="0" dirty="0" err="1" smtClean="0">
                          <a:ln>
                            <a:noFill/>
                          </a:ln>
                          <a:solidFill>
                            <a:srgbClr val="00B050"/>
                          </a:solidFill>
                          <a:effectLst/>
                          <a:latin typeface="Calibri" pitchFamily="34" charset="0"/>
                          <a:cs typeface="Arial" charset="0"/>
                        </a:rPr>
                        <a:t>الاخرين</a:t>
                      </a:r>
                      <a:r>
                        <a:rPr kumimoji="0" lang="ar-SA" sz="2400" b="1" i="0" u="none" strike="noStrike" cap="none" normalizeH="0" baseline="0" dirty="0" smtClean="0">
                          <a:ln>
                            <a:noFill/>
                          </a:ln>
                          <a:solidFill>
                            <a:srgbClr val="00B050"/>
                          </a:solidFill>
                          <a:effectLst/>
                          <a:latin typeface="Calibri" pitchFamily="34" charset="0"/>
                          <a:cs typeface="Arial" charset="0"/>
                        </a:rPr>
                        <a:t> – سؤ التوافق مع متطلبات النمو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pPr algn="ctr"/>
            <a:r>
              <a:rPr lang="ar-SA" sz="4000" b="1" dirty="0" smtClean="0">
                <a:solidFill>
                  <a:srgbClr val="FF0000"/>
                </a:solidFill>
              </a:rPr>
              <a:t>الظروف </a:t>
            </a:r>
            <a:r>
              <a:rPr lang="ar-SA" sz="4000" b="1" dirty="0" err="1" smtClean="0">
                <a:solidFill>
                  <a:srgbClr val="FF0000"/>
                </a:solidFill>
              </a:rPr>
              <a:t>الاسرية</a:t>
            </a:r>
            <a:r>
              <a:rPr lang="ar-SA" sz="4000" b="1" dirty="0" smtClean="0">
                <a:solidFill>
                  <a:srgbClr val="FF0000"/>
                </a:solidFill>
              </a:rPr>
              <a:t> غير المناسبة </a:t>
            </a:r>
            <a:r>
              <a:rPr lang="ar-SA" sz="4000" b="1" dirty="0" err="1" smtClean="0">
                <a:solidFill>
                  <a:srgbClr val="FF0000"/>
                </a:solidFill>
              </a:rPr>
              <a:t>و</a:t>
            </a:r>
            <a:r>
              <a:rPr lang="ar-SA" sz="4000" b="1" dirty="0" smtClean="0">
                <a:solidFill>
                  <a:srgbClr val="FF0000"/>
                </a:solidFill>
              </a:rPr>
              <a:t> آثرها على الصحة النفسية للطفل </a:t>
            </a:r>
            <a:endParaRPr lang="en-US" sz="4000" b="1" dirty="0" smtClean="0">
              <a:solidFill>
                <a:srgbClr val="FF0000"/>
              </a:solidFill>
            </a:endParaRPr>
          </a:p>
        </p:txBody>
      </p:sp>
      <p:sp>
        <p:nvSpPr>
          <p:cNvPr id="54275" name="Rectangle 3"/>
          <p:cNvSpPr>
            <a:spLocks noGrp="1"/>
          </p:cNvSpPr>
          <p:nvPr>
            <p:ph type="body" idx="4294967295"/>
          </p:nvPr>
        </p:nvSpPr>
        <p:spPr>
          <a:xfrm>
            <a:off x="0" y="1600200"/>
            <a:ext cx="8915400" cy="4525963"/>
          </a:xfrm>
        </p:spPr>
        <p:txBody>
          <a:bodyPr/>
          <a:lstStyle/>
          <a:p>
            <a:pPr rtl="1">
              <a:buFont typeface="Arial" charset="0"/>
              <a:buNone/>
            </a:pPr>
            <a:endParaRPr lang="ar-SA" smtClean="0"/>
          </a:p>
          <a:p>
            <a:pPr rtl="1">
              <a:buFont typeface="Arial" charset="0"/>
              <a:buNone/>
            </a:pPr>
            <a:endParaRPr lang="en-US" smtClean="0"/>
          </a:p>
        </p:txBody>
      </p:sp>
      <p:graphicFrame>
        <p:nvGraphicFramePr>
          <p:cNvPr id="54314" name="Group 42"/>
          <p:cNvGraphicFramePr>
            <a:graphicFrameLocks noGrp="1"/>
          </p:cNvGraphicFramePr>
          <p:nvPr/>
        </p:nvGraphicFramePr>
        <p:xfrm>
          <a:off x="0" y="1600200"/>
          <a:ext cx="9906000" cy="4764469"/>
        </p:xfrm>
        <a:graphic>
          <a:graphicData uri="http://schemas.openxmlformats.org/drawingml/2006/table">
            <a:tbl>
              <a:tblPr rtl="1"/>
              <a:tblGrid>
                <a:gridCol w="1773237"/>
                <a:gridCol w="1808163"/>
                <a:gridCol w="6324600"/>
              </a:tblGrid>
              <a:tr h="6969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الظروف غير المناسبة</a:t>
                      </a:r>
                      <a:endParaRPr kumimoji="0" lang="en-US" sz="24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1" i="0" u="none" strike="noStrike" cap="none" normalizeH="0" baseline="0" smtClean="0">
                          <a:ln>
                            <a:noFill/>
                          </a:ln>
                          <a:solidFill>
                            <a:srgbClr val="FF0000"/>
                          </a:solidFill>
                          <a:effectLst/>
                          <a:latin typeface="Calibri" pitchFamily="34" charset="0"/>
                          <a:cs typeface="Arial" charset="0"/>
                        </a:rPr>
                        <a:t>التعريف</a:t>
                      </a:r>
                      <a:endParaRPr kumimoji="0" lang="en-US" sz="2800" b="1" i="0" u="none" strike="noStrike" cap="none" normalizeH="0" baseline="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smtClean="0">
                          <a:ln>
                            <a:noFill/>
                          </a:ln>
                          <a:solidFill>
                            <a:schemeClr val="tx1"/>
                          </a:solidFill>
                          <a:effectLst/>
                          <a:latin typeface="Calibri" pitchFamily="34" charset="0"/>
                          <a:cs typeface="Arial" charset="0"/>
                        </a:rPr>
                        <a:t>آثرها على الصحة النفسية للطفل</a:t>
                      </a:r>
                      <a:r>
                        <a:rPr kumimoji="0" lang="ar-SA" sz="2800" b="0" i="0" u="none" strike="noStrike" cap="none" normalizeH="0" baseline="0" smtClean="0">
                          <a:ln>
                            <a:noFill/>
                          </a:ln>
                          <a:solidFill>
                            <a:schemeClr val="tx1"/>
                          </a:solidFill>
                          <a:effectLst/>
                          <a:latin typeface="Calibri" pitchFamily="34" charset="0"/>
                          <a:cs typeface="Arial" charset="0"/>
                        </a:rPr>
                        <a:t> </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90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المغالاة في المستويات الخلقية المطلوبة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600" b="1" i="0" u="none" strike="noStrike" cap="none" normalizeH="0" baseline="0" dirty="0" smtClean="0">
                          <a:ln>
                            <a:noFill/>
                          </a:ln>
                          <a:solidFill>
                            <a:srgbClr val="FF0000"/>
                          </a:solidFill>
                          <a:effectLst/>
                          <a:latin typeface="Calibri" pitchFamily="34" charset="0"/>
                          <a:cs typeface="Arial" charset="0"/>
                        </a:rPr>
                        <a:t>وضع مستويات عالية من السلوك </a:t>
                      </a:r>
                      <a:r>
                        <a:rPr kumimoji="0" lang="ar-SA" sz="1600" b="1" i="0" u="none" strike="noStrike" cap="none" normalizeH="0" baseline="0" dirty="0" err="1" smtClean="0">
                          <a:ln>
                            <a:noFill/>
                          </a:ln>
                          <a:solidFill>
                            <a:srgbClr val="FF0000"/>
                          </a:solidFill>
                          <a:effectLst/>
                          <a:latin typeface="Calibri" pitchFamily="34" charset="0"/>
                          <a:cs typeface="Arial" charset="0"/>
                        </a:rPr>
                        <a:t>و</a:t>
                      </a:r>
                      <a:r>
                        <a:rPr kumimoji="0" lang="ar-SA" sz="1600" b="1" i="0" u="none" strike="noStrike" cap="none" normalizeH="0" baseline="0" dirty="0" smtClean="0">
                          <a:ln>
                            <a:noFill/>
                          </a:ln>
                          <a:solidFill>
                            <a:srgbClr val="FF0000"/>
                          </a:solidFill>
                          <a:effectLst/>
                          <a:latin typeface="Calibri" pitchFamily="34" charset="0"/>
                          <a:cs typeface="Arial" charset="0"/>
                        </a:rPr>
                        <a:t> توقعات أعلى من قدرات الطفل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الجمود – الصراع النفسي – الشعور بالإثم – اتهام الذات – امتهان الذات – الشعور بالفشل </a:t>
                      </a:r>
                      <a:r>
                        <a:rPr kumimoji="0" lang="ar-SA" sz="2400" b="1" i="0" u="none" strike="noStrike" cap="none" normalizeH="0" baseline="0" dirty="0" err="1" smtClean="0">
                          <a:ln>
                            <a:noFill/>
                          </a:ln>
                          <a:solidFill>
                            <a:srgbClr val="00B050"/>
                          </a:solidFill>
                          <a:effectLst/>
                          <a:latin typeface="Calibri" pitchFamily="34" charset="0"/>
                          <a:cs typeface="Arial" charset="0"/>
                        </a:rPr>
                        <a:t>و</a:t>
                      </a:r>
                      <a:r>
                        <a:rPr kumimoji="0" lang="ar-SA" sz="2400" b="1" i="0" u="none" strike="noStrike" cap="none" normalizeH="0" baseline="0" dirty="0" smtClean="0">
                          <a:ln>
                            <a:noFill/>
                          </a:ln>
                          <a:solidFill>
                            <a:srgbClr val="00B050"/>
                          </a:solidFill>
                          <a:effectLst/>
                          <a:latin typeface="Calibri" pitchFamily="34" charset="0"/>
                          <a:cs typeface="Arial" charset="0"/>
                        </a:rPr>
                        <a:t> خيبة </a:t>
                      </a:r>
                      <a:r>
                        <a:rPr kumimoji="0" lang="ar-SA" sz="2400" b="1" i="0" u="none" strike="noStrike" cap="none" normalizeH="0" baseline="0" dirty="0" err="1" smtClean="0">
                          <a:ln>
                            <a:noFill/>
                          </a:ln>
                          <a:solidFill>
                            <a:srgbClr val="00B050"/>
                          </a:solidFill>
                          <a:effectLst/>
                          <a:latin typeface="Calibri" pitchFamily="34" charset="0"/>
                          <a:cs typeface="Arial" charset="0"/>
                        </a:rPr>
                        <a:t>الامل</a:t>
                      </a:r>
                      <a:r>
                        <a:rPr kumimoji="0" lang="ar-SA" sz="2400" b="1" i="0" u="none" strike="noStrike" cap="none" normalizeH="0" baseline="0" dirty="0" smtClean="0">
                          <a:ln>
                            <a:noFill/>
                          </a:ln>
                          <a:solidFill>
                            <a:srgbClr val="00B050"/>
                          </a:solidFill>
                          <a:effectLst/>
                          <a:latin typeface="Calibri"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89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فرض النظم الجامدة  ( النقد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ar-SA" sz="16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المغالاة في اتهام الذات – السلبية – عدم الانطلاق – التوتر – السلوك العدائي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90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مشكلات النظام و التضارب في النظم المتبعة</a:t>
                      </a:r>
                      <a:r>
                        <a:rPr kumimoji="0" lang="ar-SA" sz="1200" b="1" i="0" u="none" strike="noStrike" cap="none" normalizeH="0" baseline="0" smtClean="0">
                          <a:ln>
                            <a:noFill/>
                          </a:ln>
                          <a:solidFill>
                            <a:srgbClr val="FF0000"/>
                          </a:solidFill>
                          <a:effectLst/>
                          <a:latin typeface="Calibri" pitchFamily="34" charset="0"/>
                          <a:cs typeface="Arial" charset="0"/>
                        </a:rPr>
                        <a:t> </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1200" b="1" i="0" u="none" strike="noStrike" cap="none" normalizeH="0" baseline="0" smtClean="0">
                          <a:ln>
                            <a:noFill/>
                          </a:ln>
                          <a:solidFill>
                            <a:srgbClr val="FF0000"/>
                          </a:solidFill>
                          <a:effectLst/>
                          <a:latin typeface="Calibri" pitchFamily="34" charset="0"/>
                          <a:cs typeface="Arial" charset="0"/>
                        </a:rPr>
                        <a:t>( علاقة غبر متسقة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ar-SA" sz="28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تضارب القيم – عدم الثبات الانفعالي – التردد في اتخاذ القرارات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74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smtClean="0">
                          <a:ln>
                            <a:noFill/>
                          </a:ln>
                          <a:solidFill>
                            <a:srgbClr val="FF0000"/>
                          </a:solidFill>
                          <a:effectLst/>
                          <a:latin typeface="Calibri" pitchFamily="34" charset="0"/>
                          <a:cs typeface="Arial" charset="0"/>
                        </a:rPr>
                        <a:t>الزواج غير السعيد</a:t>
                      </a:r>
                      <a:r>
                        <a:rPr kumimoji="0" lang="ar-SA" sz="2800" b="1" i="0" u="none" strike="noStrike" cap="none" normalizeH="0" baseline="0" smtClean="0">
                          <a:ln>
                            <a:noFill/>
                          </a:ln>
                          <a:solidFill>
                            <a:srgbClr val="FF0000"/>
                          </a:solidFill>
                          <a:effectLst/>
                          <a:latin typeface="Calibri" pitchFamily="34"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ar-SA" sz="2800" b="1" i="0" u="none" strike="noStrike" cap="none" normalizeH="0" baseline="0" dirty="0" smtClean="0">
                        <a:ln>
                          <a:noFill/>
                        </a:ln>
                        <a:solidFill>
                          <a:srgbClr val="FF000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القلق – التوتر – الشعور بعدم الأمن – الحرمان الانفعالي – سوء التوافق – ظهور الاضطرابات النفسية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p:txBody>
          <a:bodyPr/>
          <a:lstStyle/>
          <a:p>
            <a:pPr algn="ctr"/>
            <a:r>
              <a:rPr lang="ar-SA" sz="4000" b="1" dirty="0" smtClean="0">
                <a:solidFill>
                  <a:srgbClr val="FF0000"/>
                </a:solidFill>
              </a:rPr>
              <a:t>الظروف </a:t>
            </a:r>
            <a:r>
              <a:rPr lang="ar-SA" sz="4000" b="1" dirty="0" err="1" smtClean="0">
                <a:solidFill>
                  <a:srgbClr val="FF0000"/>
                </a:solidFill>
              </a:rPr>
              <a:t>الاسرية</a:t>
            </a:r>
            <a:r>
              <a:rPr lang="ar-SA" sz="4000" b="1" dirty="0" smtClean="0">
                <a:solidFill>
                  <a:srgbClr val="FF0000"/>
                </a:solidFill>
              </a:rPr>
              <a:t> غير المناسبة </a:t>
            </a:r>
            <a:r>
              <a:rPr lang="ar-SA" sz="4000" b="1" dirty="0" err="1" smtClean="0">
                <a:solidFill>
                  <a:srgbClr val="FF0000"/>
                </a:solidFill>
              </a:rPr>
              <a:t>و</a:t>
            </a:r>
            <a:r>
              <a:rPr lang="ar-SA" sz="4000" b="1" dirty="0" smtClean="0">
                <a:solidFill>
                  <a:srgbClr val="FF0000"/>
                </a:solidFill>
              </a:rPr>
              <a:t> آثرها على الصحة النفسية للطفل </a:t>
            </a:r>
            <a:endParaRPr lang="en-US" sz="4000" b="1" dirty="0" smtClean="0">
              <a:solidFill>
                <a:srgbClr val="FF0000"/>
              </a:solidFill>
            </a:endParaRPr>
          </a:p>
        </p:txBody>
      </p:sp>
      <p:sp>
        <p:nvSpPr>
          <p:cNvPr id="56323" name="Rectangle 3"/>
          <p:cNvSpPr>
            <a:spLocks noGrp="1"/>
          </p:cNvSpPr>
          <p:nvPr>
            <p:ph type="body" idx="4294967295"/>
          </p:nvPr>
        </p:nvSpPr>
        <p:spPr>
          <a:xfrm>
            <a:off x="0" y="1600200"/>
            <a:ext cx="8915400" cy="4525963"/>
          </a:xfrm>
        </p:spPr>
        <p:txBody>
          <a:bodyPr/>
          <a:lstStyle/>
          <a:p>
            <a:pPr rtl="1">
              <a:buFont typeface="Arial" charset="0"/>
              <a:buNone/>
            </a:pPr>
            <a:endParaRPr lang="ar-SA" smtClean="0"/>
          </a:p>
          <a:p>
            <a:pPr rtl="1">
              <a:buFont typeface="Arial" charset="0"/>
              <a:buNone/>
            </a:pPr>
            <a:endParaRPr lang="en-US" smtClean="0"/>
          </a:p>
        </p:txBody>
      </p:sp>
      <p:graphicFrame>
        <p:nvGraphicFramePr>
          <p:cNvPr id="56374" name="Group 54"/>
          <p:cNvGraphicFramePr>
            <a:graphicFrameLocks noGrp="1"/>
          </p:cNvGraphicFramePr>
          <p:nvPr/>
        </p:nvGraphicFramePr>
        <p:xfrm>
          <a:off x="0" y="1447800"/>
          <a:ext cx="9906000" cy="5510214"/>
        </p:xfrm>
        <a:graphic>
          <a:graphicData uri="http://schemas.openxmlformats.org/drawingml/2006/table">
            <a:tbl>
              <a:tblPr rtl="1"/>
              <a:tblGrid>
                <a:gridCol w="2168525"/>
                <a:gridCol w="7737475"/>
              </a:tblGrid>
              <a:tr h="6969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FF0000"/>
                          </a:solidFill>
                          <a:effectLst/>
                          <a:latin typeface="Calibri" pitchFamily="34" charset="0"/>
                          <a:cs typeface="Arial" charset="0"/>
                        </a:rPr>
                        <a:t>الظروف غير المناسبة</a:t>
                      </a:r>
                      <a:endParaRPr kumimoji="0" lang="en-US" sz="2400" b="1" i="0" u="none" strike="noStrike" cap="none" normalizeH="0" baseline="0" dirty="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آثرها على الصحة النفسية للطفل</a:t>
                      </a:r>
                      <a:r>
                        <a:rPr kumimoji="0" lang="ar-SA" sz="2800" b="1" i="0" u="none" strike="noStrike" cap="none" normalizeH="0" baseline="0" dirty="0" smtClean="0">
                          <a:ln>
                            <a:noFill/>
                          </a:ln>
                          <a:solidFill>
                            <a:srgbClr val="00B050"/>
                          </a:solidFill>
                          <a:effectLst/>
                          <a:latin typeface="Calibri" pitchFamily="34" charset="0"/>
                          <a:cs typeface="Arial" charset="0"/>
                        </a:rPr>
                        <a:t> </a:t>
                      </a:r>
                      <a:endParaRPr kumimoji="0" lang="en-US" sz="2800" b="1" i="0" u="none" strike="noStrike" cap="none" normalizeH="0" baseline="0" dirty="0" smtClean="0">
                        <a:ln>
                          <a:noFill/>
                        </a:ln>
                        <a:solidFill>
                          <a:srgbClr val="00B050"/>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042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انفصال الوالدين أو الطلاق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عدم الشعور بالأمن – عدم الاستقرار – العزلة – انعدام المثل </a:t>
                      </a:r>
                      <a:r>
                        <a:rPr kumimoji="0" lang="ar-SA" sz="2400" b="1" i="0" u="none" strike="noStrike" cap="none" normalizeH="0" baseline="0" dirty="0" err="1" smtClean="0">
                          <a:ln>
                            <a:noFill/>
                          </a:ln>
                          <a:solidFill>
                            <a:srgbClr val="00B050"/>
                          </a:solidFill>
                          <a:effectLst/>
                          <a:latin typeface="Calibri" pitchFamily="34" charset="0"/>
                          <a:cs typeface="Arial" charset="0"/>
                        </a:rPr>
                        <a:t>الاعلى</a:t>
                      </a:r>
                      <a:r>
                        <a:rPr kumimoji="0" lang="ar-SA" sz="2400" b="1" i="0" u="none" strike="noStrike" cap="none" normalizeH="0" baseline="0" dirty="0" smtClean="0">
                          <a:ln>
                            <a:noFill/>
                          </a:ln>
                          <a:solidFill>
                            <a:srgbClr val="00B050"/>
                          </a:solidFill>
                          <a:effectLst/>
                          <a:latin typeface="Calibri" pitchFamily="34" charset="0"/>
                          <a:cs typeface="Arial" charset="0"/>
                        </a:rPr>
                        <a:t> – الخوف من المستقبل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اضطراب العلاقات بين الإخوة</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العداء </a:t>
                      </a:r>
                      <a:r>
                        <a:rPr kumimoji="0" lang="ar-SA" sz="2400" b="1" i="0" u="none" strike="noStrike" cap="none" normalizeH="0" baseline="0" dirty="0" err="1" smtClean="0">
                          <a:ln>
                            <a:noFill/>
                          </a:ln>
                          <a:solidFill>
                            <a:srgbClr val="00B050"/>
                          </a:solidFill>
                          <a:effectLst/>
                          <a:latin typeface="Calibri" pitchFamily="34" charset="0"/>
                          <a:cs typeface="Arial" charset="0"/>
                        </a:rPr>
                        <a:t>و</a:t>
                      </a:r>
                      <a:r>
                        <a:rPr kumimoji="0" lang="ar-SA" sz="2400" b="1" i="0" u="none" strike="noStrike" cap="none" normalizeH="0" baseline="0" dirty="0" smtClean="0">
                          <a:ln>
                            <a:noFill/>
                          </a:ln>
                          <a:solidFill>
                            <a:srgbClr val="00B050"/>
                          </a:solidFill>
                          <a:effectLst/>
                          <a:latin typeface="Calibri" pitchFamily="34" charset="0"/>
                          <a:cs typeface="Arial" charset="0"/>
                        </a:rPr>
                        <a:t> الكراهية – عدم الشعور بالأمن – عدم الثقة بالنفس – النكوص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292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الوالدان العصبيان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الخوف - عدم الشعور بالأمن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88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المثالية </a:t>
                      </a:r>
                      <a:r>
                        <a:rPr kumimoji="0" lang="ar-SA" sz="2000" b="1" i="0" u="none" strike="noStrike" cap="none" normalizeH="0" baseline="0" dirty="0" err="1" smtClean="0">
                          <a:ln>
                            <a:noFill/>
                          </a:ln>
                          <a:solidFill>
                            <a:srgbClr val="FF0000"/>
                          </a:solidFill>
                          <a:effectLst/>
                          <a:latin typeface="Calibri" pitchFamily="34" charset="0"/>
                          <a:cs typeface="Arial" charset="0"/>
                        </a:rPr>
                        <a:t>و</a:t>
                      </a:r>
                      <a:r>
                        <a:rPr kumimoji="0" lang="ar-SA" sz="2000" b="1" i="0" u="none" strike="noStrike" cap="none" normalizeH="0" baseline="0" dirty="0" smtClean="0">
                          <a:ln>
                            <a:noFill/>
                          </a:ln>
                          <a:solidFill>
                            <a:srgbClr val="FF0000"/>
                          </a:solidFill>
                          <a:effectLst/>
                          <a:latin typeface="Calibri" pitchFamily="34" charset="0"/>
                          <a:cs typeface="Arial" charset="0"/>
                        </a:rPr>
                        <a:t> ارتفاع مستوى الطموح</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err="1" smtClean="0">
                          <a:ln>
                            <a:noFill/>
                          </a:ln>
                          <a:solidFill>
                            <a:srgbClr val="00B050"/>
                          </a:solidFill>
                          <a:effectLst/>
                          <a:latin typeface="Calibri" pitchFamily="34" charset="0"/>
                          <a:cs typeface="Arial" charset="0"/>
                        </a:rPr>
                        <a:t>الاحباط</a:t>
                      </a:r>
                      <a:r>
                        <a:rPr kumimoji="0" lang="ar-SA" sz="2400" b="1" i="0" u="none" strike="noStrike" cap="none" normalizeH="0" baseline="0" dirty="0" smtClean="0">
                          <a:ln>
                            <a:noFill/>
                          </a:ln>
                          <a:solidFill>
                            <a:srgbClr val="00B050"/>
                          </a:solidFill>
                          <a:effectLst/>
                          <a:latin typeface="Calibri" pitchFamily="34" charset="0"/>
                          <a:cs typeface="Arial" charset="0"/>
                        </a:rPr>
                        <a:t> – الشعور بالإثم – امتهان الذات – الشعور بالنقص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51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التدريب الخاطئ على ضبط </a:t>
                      </a:r>
                      <a:r>
                        <a:rPr kumimoji="0" lang="ar-SA" sz="2000" b="1" i="0" u="none" strike="noStrike" cap="none" normalizeH="0" baseline="0" dirty="0" err="1" smtClean="0">
                          <a:ln>
                            <a:noFill/>
                          </a:ln>
                          <a:solidFill>
                            <a:srgbClr val="FF0000"/>
                          </a:solidFill>
                          <a:effectLst/>
                          <a:latin typeface="Calibri" pitchFamily="34" charset="0"/>
                          <a:cs typeface="Arial" charset="0"/>
                        </a:rPr>
                        <a:t>الاخراج</a:t>
                      </a:r>
                      <a:r>
                        <a:rPr kumimoji="0" lang="ar-SA" sz="2000" b="1" i="0" u="none" strike="noStrike" cap="none" normalizeH="0" baseline="0" dirty="0" smtClean="0">
                          <a:ln>
                            <a:noFill/>
                          </a:ln>
                          <a:solidFill>
                            <a:srgbClr val="FF0000"/>
                          </a:solidFill>
                          <a:effectLst/>
                          <a:latin typeface="Calibri" pitchFamily="34"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الشعور بالعجز </a:t>
                      </a:r>
                      <a:r>
                        <a:rPr kumimoji="0" lang="ar-SA" sz="2400" b="1" i="0" u="none" strike="noStrike" cap="none" normalizeH="0" baseline="0" dirty="0" err="1" smtClean="0">
                          <a:ln>
                            <a:noFill/>
                          </a:ln>
                          <a:solidFill>
                            <a:srgbClr val="00B050"/>
                          </a:solidFill>
                          <a:effectLst/>
                          <a:latin typeface="Calibri" pitchFamily="34" charset="0"/>
                          <a:cs typeface="Arial" charset="0"/>
                        </a:rPr>
                        <a:t>و</a:t>
                      </a:r>
                      <a:r>
                        <a:rPr kumimoji="0" lang="ar-SA" sz="2400" b="1" i="0" u="none" strike="noStrike" cap="none" normalizeH="0" baseline="0" dirty="0" smtClean="0">
                          <a:ln>
                            <a:noFill/>
                          </a:ln>
                          <a:solidFill>
                            <a:srgbClr val="00B050"/>
                          </a:solidFill>
                          <a:effectLst/>
                          <a:latin typeface="Calibri" pitchFamily="34" charset="0"/>
                          <a:cs typeface="Arial" charset="0"/>
                        </a:rPr>
                        <a:t> الخوف – العناد – الشقاوة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88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1" i="0" u="none" strike="noStrike" cap="none" normalizeH="0" baseline="0" dirty="0" smtClean="0">
                          <a:ln>
                            <a:noFill/>
                          </a:ln>
                          <a:solidFill>
                            <a:srgbClr val="FF0000"/>
                          </a:solidFill>
                          <a:effectLst/>
                          <a:latin typeface="Calibri" pitchFamily="34" charset="0"/>
                          <a:cs typeface="Arial" charset="0"/>
                        </a:rPr>
                        <a:t>أخطاء التربية الجنسية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400" b="1" i="0" u="none" strike="noStrike" cap="none" normalizeH="0" baseline="0" dirty="0" smtClean="0">
                          <a:ln>
                            <a:noFill/>
                          </a:ln>
                          <a:solidFill>
                            <a:srgbClr val="00B050"/>
                          </a:solidFill>
                          <a:effectLst/>
                          <a:latin typeface="Calibri" pitchFamily="34" charset="0"/>
                          <a:cs typeface="Arial" charset="0"/>
                        </a:rPr>
                        <a:t>الخجل – الشعور بالذنب – اضطراب التوافق </a:t>
                      </a:r>
                      <a:r>
                        <a:rPr kumimoji="0" lang="ar-SA" sz="2400" b="1" i="0" u="none" strike="noStrike" cap="none" normalizeH="0" baseline="0" dirty="0" err="1" smtClean="0">
                          <a:ln>
                            <a:noFill/>
                          </a:ln>
                          <a:solidFill>
                            <a:srgbClr val="00B050"/>
                          </a:solidFill>
                          <a:effectLst/>
                          <a:latin typeface="Calibri" pitchFamily="34" charset="0"/>
                          <a:cs typeface="Arial" charset="0"/>
                        </a:rPr>
                        <a:t>الزواجي</a:t>
                      </a:r>
                      <a:r>
                        <a:rPr kumimoji="0" lang="ar-SA" sz="2400" b="1" i="0" u="none" strike="noStrike" cap="none" normalizeH="0" baseline="0" dirty="0" smtClean="0">
                          <a:ln>
                            <a:noFill/>
                          </a:ln>
                          <a:solidFill>
                            <a:srgbClr val="00B050"/>
                          </a:solidFill>
                          <a:effectLst/>
                          <a:latin typeface="Calibri" pitchFamily="34" charset="0"/>
                          <a:cs typeface="Arial" charset="0"/>
                        </a:rPr>
                        <a:t> – الانحرافات الجنسية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2">
              <a:lumMod val="40000"/>
              <a:lumOff val="60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3">
              <a:lumMod val="60000"/>
              <a:lumOff val="40000"/>
            </a:schemeClr>
          </a:solidFill>
        </p:spPr>
        <p:txBody>
          <a:bodyPr/>
          <a:lstStyle/>
          <a:p>
            <a:pPr eaLnBrk="1" hangingPunct="1"/>
            <a:r>
              <a:rPr lang="ar-SA" b="1" dirty="0" smtClean="0">
                <a:solidFill>
                  <a:srgbClr val="002060"/>
                </a:solidFill>
              </a:rPr>
              <a:t>المحاضرة </a:t>
            </a:r>
            <a:r>
              <a:rPr lang="ar-SA" b="1" dirty="0" err="1" smtClean="0">
                <a:solidFill>
                  <a:srgbClr val="002060"/>
                </a:solidFill>
              </a:rPr>
              <a:t>ا</a:t>
            </a:r>
            <a:r>
              <a:rPr lang="ar-EG" b="1" dirty="0" err="1" smtClean="0">
                <a:solidFill>
                  <a:srgbClr val="002060"/>
                </a:solidFill>
              </a:rPr>
              <a:t>لثا</a:t>
            </a:r>
            <a:r>
              <a:rPr lang="ar-SA" b="1" dirty="0" smtClean="0">
                <a:solidFill>
                  <a:srgbClr val="002060"/>
                </a:solidFill>
              </a:rPr>
              <a:t>لثة</a:t>
            </a: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B9BB5D29-7C38-4DA3-B7FA-3829B2432BF0}" type="slidenum">
              <a:rPr lang="ar-SA" smtClean="0"/>
              <a:pPr/>
              <a:t>41</a:t>
            </a:fld>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solidFill>
            <a:schemeClr val="accent3">
              <a:lumMod val="60000"/>
              <a:lumOff val="40000"/>
            </a:schemeClr>
          </a:solidFill>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lumMod val="60000"/>
              <a:lumOff val="40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65709484-F60C-4E70-867B-43DED462BD9C}" type="slidenum">
              <a:rPr lang="ar-SA" smtClean="0"/>
              <a:pPr/>
              <a:t>42</a:t>
            </a:fld>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3">
              <a:lumMod val="60000"/>
              <a:lumOff val="40000"/>
            </a:schemeClr>
          </a:solidFill>
        </p:spPr>
        <p:txBody>
          <a:bodyPr/>
          <a:lstStyle/>
          <a:p>
            <a:r>
              <a:rPr lang="ar-EG" smtClean="0"/>
              <a:t>ملخص ما سبق عرضه في المحاضرة </a:t>
            </a:r>
            <a:r>
              <a:rPr lang="ar-SA" smtClean="0"/>
              <a:t>ا</a:t>
            </a:r>
            <a:r>
              <a:rPr lang="ar-EG" smtClean="0"/>
              <a:t>ل</a:t>
            </a:r>
            <a:r>
              <a:rPr lang="ar-SA" smtClean="0"/>
              <a:t>ثانية</a:t>
            </a:r>
            <a:endParaRPr lang="en-US" smtClean="0"/>
          </a:p>
        </p:txBody>
      </p:sp>
      <p:sp>
        <p:nvSpPr>
          <p:cNvPr id="20482" name="Rectangle 3"/>
          <p:cNvSpPr>
            <a:spLocks noGrp="1"/>
          </p:cNvSpPr>
          <p:nvPr>
            <p:ph type="body" idx="4294967295"/>
          </p:nvPr>
        </p:nvSpPr>
        <p:spPr>
          <a:solidFill>
            <a:schemeClr val="accent3">
              <a:lumMod val="60000"/>
              <a:lumOff val="40000"/>
            </a:schemeClr>
          </a:solidFill>
        </p:spPr>
        <p:txBody>
          <a:bodyPr/>
          <a:lstStyle/>
          <a:p>
            <a:pPr rtl="1">
              <a:lnSpc>
                <a:spcPct val="90000"/>
              </a:lnSpc>
            </a:pPr>
            <a:r>
              <a:rPr lang="ar-SA" sz="2400" dirty="0" smtClean="0"/>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a:solidFill>
            <a:schemeClr val="accent3">
              <a:lumMod val="60000"/>
              <a:lumOff val="40000"/>
            </a:schemeClr>
          </a:solidFill>
        </p:spPr>
        <p:txBody>
          <a:bodyPr/>
          <a:lstStyle/>
          <a:p>
            <a:pPr algn="ctr"/>
            <a:r>
              <a:rPr lang="ar-SA" smtClean="0">
                <a:solidFill>
                  <a:srgbClr val="FF0000"/>
                </a:solidFill>
              </a:rPr>
              <a:t>تابع الفصل الأول</a:t>
            </a:r>
            <a:endParaRPr lang="en-US" smtClean="0">
              <a:solidFill>
                <a:srgbClr val="FF0000"/>
              </a:solidFill>
            </a:endParaRPr>
          </a:p>
        </p:txBody>
      </p:sp>
      <p:sp>
        <p:nvSpPr>
          <p:cNvPr id="22530" name="Rectangle 3"/>
          <p:cNvSpPr>
            <a:spLocks noGrp="1"/>
          </p:cNvSpPr>
          <p:nvPr>
            <p:ph type="body" idx="4294967295"/>
          </p:nvPr>
        </p:nvSpPr>
        <p:spPr>
          <a:solidFill>
            <a:schemeClr val="accent3">
              <a:lumMod val="60000"/>
              <a:lumOff val="40000"/>
            </a:schemeClr>
          </a:solidFill>
        </p:spPr>
        <p:txBody>
          <a:bodyPr/>
          <a:lstStyle/>
          <a:p>
            <a:pPr algn="ctr">
              <a:buFont typeface="Arial" charset="0"/>
              <a:buNone/>
            </a:pPr>
            <a:r>
              <a:rPr lang="ar-SA" dirty="0" smtClean="0"/>
              <a:t/>
            </a:r>
            <a:br>
              <a:rPr lang="ar-SA" dirty="0" smtClean="0"/>
            </a:br>
            <a:r>
              <a:rPr lang="ar-SA" dirty="0" smtClean="0"/>
              <a:t> </a:t>
            </a:r>
            <a:r>
              <a:rPr lang="ar-SA" b="1" dirty="0" smtClean="0"/>
              <a:t>الصحة النفسية</a:t>
            </a:r>
            <a:r>
              <a:rPr lang="ar-EG" b="1" dirty="0" smtClean="0"/>
              <a:t> في الأسرة </a:t>
            </a:r>
            <a:r>
              <a:rPr lang="ar-EG" b="1" dirty="0" err="1" smtClean="0"/>
              <a:t>و</a:t>
            </a:r>
            <a:r>
              <a:rPr lang="ar-EG" b="1" dirty="0" smtClean="0"/>
              <a:t> المدرسة </a:t>
            </a:r>
            <a:r>
              <a:rPr lang="ar-EG" b="1" dirty="0" err="1" smtClean="0"/>
              <a:t>و</a:t>
            </a:r>
            <a:r>
              <a:rPr lang="ar-EG" b="1" dirty="0" smtClean="0"/>
              <a:t> المجتمع</a:t>
            </a:r>
            <a:endParaRPr lang="ar-SA" b="1" dirty="0" smtClean="0"/>
          </a:p>
          <a:p>
            <a:pPr algn="ctr">
              <a:buFont typeface="Arial" charset="0"/>
              <a:buNone/>
            </a:pPr>
            <a:endParaRPr lang="ar-SA" b="1" dirty="0" smtClean="0"/>
          </a:p>
          <a:p>
            <a:pPr algn="ctr">
              <a:buFont typeface="Arial" charset="0"/>
              <a:buNone/>
            </a:pPr>
            <a:r>
              <a:rPr lang="ar-SA" b="1" dirty="0" smtClean="0"/>
              <a:t>” </a:t>
            </a:r>
            <a:r>
              <a:rPr lang="ar-SA" b="1" dirty="0" smtClean="0">
                <a:solidFill>
                  <a:srgbClr val="FF0066"/>
                </a:solidFill>
              </a:rPr>
              <a:t>الصحة النفسية في المدرسة </a:t>
            </a:r>
            <a:r>
              <a:rPr lang="ar-SA" b="1" dirty="0" err="1" smtClean="0">
                <a:solidFill>
                  <a:srgbClr val="FF0066"/>
                </a:solidFill>
              </a:rPr>
              <a:t>و</a:t>
            </a:r>
            <a:r>
              <a:rPr lang="ar-SA" b="1" dirty="0" smtClean="0">
                <a:solidFill>
                  <a:srgbClr val="FF0066"/>
                </a:solidFill>
              </a:rPr>
              <a:t> المجتمع </a:t>
            </a:r>
            <a:r>
              <a:rPr lang="ar-SA" b="1" dirty="0" smtClean="0"/>
              <a:t>”</a:t>
            </a:r>
          </a:p>
          <a:p>
            <a:pPr algn="ctr">
              <a:buFont typeface="Arial" charset="0"/>
              <a:buNone/>
            </a:pP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6"/>
          <p:cNvSpPr>
            <a:spLocks noGrp="1"/>
          </p:cNvSpPr>
          <p:nvPr>
            <p:ph type="title"/>
          </p:nvPr>
        </p:nvSpPr>
        <p:spPr>
          <a:solidFill>
            <a:schemeClr val="accent3">
              <a:lumMod val="60000"/>
              <a:lumOff val="40000"/>
            </a:schemeClr>
          </a:solidFill>
        </p:spPr>
        <p:txBody>
          <a:bodyPr/>
          <a:lstStyle/>
          <a:p>
            <a:pPr algn="ctr" eaLnBrk="1" hangingPunct="1"/>
            <a:r>
              <a:rPr lang="ar-SA" sz="4000" dirty="0" smtClean="0">
                <a:solidFill>
                  <a:srgbClr val="FF0000"/>
                </a:solidFill>
              </a:rPr>
              <a:t>الصحة النفسية في المدرسة</a:t>
            </a:r>
            <a:endParaRPr lang="en-US" sz="4000" dirty="0" smtClean="0">
              <a:solidFill>
                <a:srgbClr val="FF0000"/>
              </a:solidFill>
            </a:endParaRPr>
          </a:p>
        </p:txBody>
      </p:sp>
      <p:sp>
        <p:nvSpPr>
          <p:cNvPr id="24578" name="Text Placeholder 5"/>
          <p:cNvSpPr>
            <a:spLocks noGrp="1"/>
          </p:cNvSpPr>
          <p:nvPr>
            <p:ph idx="1"/>
          </p:nvPr>
        </p:nvSpPr>
        <p:spPr>
          <a:xfrm>
            <a:off x="495300" y="1447800"/>
            <a:ext cx="8915400" cy="4678363"/>
          </a:xfrm>
          <a:solidFill>
            <a:schemeClr val="accent3">
              <a:lumMod val="60000"/>
              <a:lumOff val="40000"/>
            </a:schemeClr>
          </a:solidFill>
        </p:spPr>
        <p:txBody>
          <a:bodyPr/>
          <a:lstStyle/>
          <a:p>
            <a:pPr rtl="1">
              <a:buFontTx/>
              <a:buChar char="-"/>
            </a:pPr>
            <a:r>
              <a:rPr lang="ar-SA" sz="2400" b="1" dirty="0" smtClean="0"/>
              <a:t>المدرسة هي المؤسسة الرسمية التي تقوم بعملية التربية , </a:t>
            </a:r>
            <a:r>
              <a:rPr lang="ar-SA" sz="2400" b="1" dirty="0" err="1" smtClean="0"/>
              <a:t>و</a:t>
            </a:r>
            <a:r>
              <a:rPr lang="ar-SA" sz="2400" b="1" dirty="0" smtClean="0"/>
              <a:t> نقل الثقافة  المتطورة , </a:t>
            </a:r>
            <a:r>
              <a:rPr lang="ar-SA" sz="2400" b="1" dirty="0" err="1" smtClean="0"/>
              <a:t>و</a:t>
            </a:r>
            <a:r>
              <a:rPr lang="ar-SA" sz="2400" b="1" dirty="0" smtClean="0"/>
              <a:t> توفير الظروف المناسبة للنمو جسمياً </a:t>
            </a:r>
            <a:r>
              <a:rPr lang="ar-SA" sz="2400" b="1" dirty="0" err="1" smtClean="0"/>
              <a:t>و</a:t>
            </a:r>
            <a:r>
              <a:rPr lang="ar-SA" sz="2400" b="1" dirty="0" smtClean="0"/>
              <a:t> عقلياً </a:t>
            </a:r>
            <a:r>
              <a:rPr lang="ar-SA" sz="2400" b="1" dirty="0" err="1" smtClean="0"/>
              <a:t>و</a:t>
            </a:r>
            <a:r>
              <a:rPr lang="ar-SA" sz="2400" b="1" dirty="0" smtClean="0"/>
              <a:t> انفعالياً </a:t>
            </a:r>
            <a:r>
              <a:rPr lang="ar-SA" sz="2400" b="1" dirty="0" err="1" smtClean="0"/>
              <a:t>و</a:t>
            </a:r>
            <a:r>
              <a:rPr lang="ar-SA" sz="2400" b="1" dirty="0" smtClean="0"/>
              <a:t> اجتماعياً .</a:t>
            </a:r>
          </a:p>
          <a:p>
            <a:pPr rtl="1">
              <a:buFontTx/>
              <a:buChar char="-"/>
            </a:pPr>
            <a:r>
              <a:rPr lang="ar-SA" sz="2400" b="1" dirty="0" smtClean="0"/>
              <a:t>عند دخول الطفل المدرسة يكون قد قطع شوطاً لا بأس </a:t>
            </a:r>
            <a:r>
              <a:rPr lang="ar-SA" sz="2400" b="1" dirty="0" err="1" smtClean="0"/>
              <a:t>به</a:t>
            </a:r>
            <a:r>
              <a:rPr lang="ar-SA" sz="2400" b="1" dirty="0" smtClean="0"/>
              <a:t> في التنشئة الاجتماعية في الأسرة , فهو يدخل المدرسة مزوداً بالكثير من المعلومات </a:t>
            </a:r>
            <a:r>
              <a:rPr lang="ar-SA" sz="2400" b="1" dirty="0" err="1" smtClean="0"/>
              <a:t>و</a:t>
            </a:r>
            <a:r>
              <a:rPr lang="ar-SA" sz="2400" b="1" dirty="0" smtClean="0"/>
              <a:t> المعايير </a:t>
            </a:r>
            <a:r>
              <a:rPr lang="ar-SA" sz="2400" b="1" dirty="0" err="1" smtClean="0"/>
              <a:t>و</a:t>
            </a:r>
            <a:r>
              <a:rPr lang="ar-SA" sz="2400" b="1" dirty="0" smtClean="0"/>
              <a:t> القيم </a:t>
            </a:r>
            <a:r>
              <a:rPr lang="ar-SA" sz="2400" b="1" dirty="0" err="1" smtClean="0"/>
              <a:t>و</a:t>
            </a:r>
            <a:r>
              <a:rPr lang="ar-SA" sz="2400" b="1" dirty="0" smtClean="0"/>
              <a:t> الاتجاهات الاجتماعية .</a:t>
            </a:r>
          </a:p>
          <a:p>
            <a:pPr rtl="1">
              <a:buFontTx/>
              <a:buChar char="-"/>
            </a:pPr>
            <a:r>
              <a:rPr lang="ar-SA" sz="2400" b="1" dirty="0" smtClean="0"/>
              <a:t>تعمل المدرسة على توسيع دائرة هذه المعلومات </a:t>
            </a:r>
            <a:r>
              <a:rPr lang="ar-SA" sz="2400" b="1" dirty="0" err="1" smtClean="0"/>
              <a:t>و</a:t>
            </a:r>
            <a:r>
              <a:rPr lang="ar-SA" sz="2400" b="1" dirty="0" smtClean="0"/>
              <a:t> المعايير </a:t>
            </a:r>
            <a:r>
              <a:rPr lang="ar-SA" sz="2400" b="1" dirty="0" err="1" smtClean="0"/>
              <a:t>و</a:t>
            </a:r>
            <a:r>
              <a:rPr lang="ar-SA" sz="2400" b="1" dirty="0" smtClean="0"/>
              <a:t> القيم </a:t>
            </a:r>
            <a:r>
              <a:rPr lang="ar-SA" sz="2400" b="1" dirty="0" err="1" smtClean="0"/>
              <a:t>و</a:t>
            </a:r>
            <a:r>
              <a:rPr lang="ar-SA" sz="2400" b="1" dirty="0" smtClean="0"/>
              <a:t> الاتجاهات في شكل منظم .</a:t>
            </a:r>
          </a:p>
          <a:p>
            <a:pPr rtl="1">
              <a:buFontTx/>
              <a:buChar char="-"/>
            </a:pPr>
            <a:r>
              <a:rPr lang="ar-SA" sz="2400" b="1" dirty="0" smtClean="0"/>
              <a:t>في المدرسة يتفاعل التلميذ مع مدرسيه </a:t>
            </a:r>
            <a:r>
              <a:rPr lang="ar-SA" sz="2400" b="1" dirty="0" err="1" smtClean="0"/>
              <a:t>و</a:t>
            </a:r>
            <a:r>
              <a:rPr lang="ar-SA" sz="2400" b="1" dirty="0" smtClean="0"/>
              <a:t> زملائه </a:t>
            </a:r>
            <a:r>
              <a:rPr lang="ar-SA" sz="2400" b="1" dirty="0" err="1" smtClean="0"/>
              <a:t>و</a:t>
            </a:r>
            <a:r>
              <a:rPr lang="ar-SA" sz="2400" b="1" dirty="0" smtClean="0"/>
              <a:t> يتأثر بالمنهج الدراسي بمعناه الواسع علماً </a:t>
            </a:r>
            <a:r>
              <a:rPr lang="ar-SA" sz="2400" b="1" dirty="0" err="1" smtClean="0"/>
              <a:t>و</a:t>
            </a:r>
            <a:r>
              <a:rPr lang="ar-SA" sz="2400" b="1" dirty="0" smtClean="0"/>
              <a:t> ثقافة , </a:t>
            </a:r>
            <a:r>
              <a:rPr lang="ar-SA" sz="2400" b="1" dirty="0" err="1" smtClean="0"/>
              <a:t>و</a:t>
            </a:r>
            <a:r>
              <a:rPr lang="ar-SA" sz="2400" b="1" dirty="0" smtClean="0"/>
              <a:t> تنمو شخصيته من كافة جوانبها . </a:t>
            </a:r>
          </a:p>
          <a:p>
            <a:pPr rtl="1">
              <a:buFontTx/>
              <a:buChar char="-"/>
            </a:pPr>
            <a:endParaRPr lang="ar-EG" sz="2400" b="1"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1F3E259-4BB1-4F43-8105-F0EACD490866}" type="slidenum">
              <a:rPr lang="ar-SA" smtClean="0"/>
              <a:pPr/>
              <a:t>45</a:t>
            </a:fld>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solidFill>
            <a:schemeClr val="accent3">
              <a:lumMod val="60000"/>
              <a:lumOff val="40000"/>
            </a:schemeClr>
          </a:solidFill>
        </p:spPr>
        <p:txBody>
          <a:bodyPr/>
          <a:lstStyle/>
          <a:p>
            <a:pPr eaLnBrk="1" hangingPunct="1"/>
            <a:r>
              <a:rPr lang="ar-SA" sz="3200" dirty="0" smtClean="0">
                <a:solidFill>
                  <a:srgbClr val="FF0000"/>
                </a:solidFill>
              </a:rPr>
              <a:t>مسئوليات</a:t>
            </a:r>
            <a:r>
              <a:rPr lang="ar-SA" sz="3200" dirty="0" smtClean="0">
                <a:solidFill>
                  <a:srgbClr val="376092"/>
                </a:solidFill>
              </a:rPr>
              <a:t> </a:t>
            </a:r>
            <a:r>
              <a:rPr lang="ar-SA" sz="3200" dirty="0" smtClean="0">
                <a:solidFill>
                  <a:srgbClr val="FF0000"/>
                </a:solidFill>
              </a:rPr>
              <a:t>المدرسة بالنسبة للنمو النفسي </a:t>
            </a:r>
            <a:r>
              <a:rPr lang="ar-SA" sz="3200" dirty="0" err="1" smtClean="0">
                <a:solidFill>
                  <a:srgbClr val="FF0000"/>
                </a:solidFill>
              </a:rPr>
              <a:t>و</a:t>
            </a:r>
            <a:r>
              <a:rPr lang="ar-SA" sz="3200" dirty="0" smtClean="0">
                <a:solidFill>
                  <a:srgbClr val="FF0000"/>
                </a:solidFill>
              </a:rPr>
              <a:t> الصحة النفسية للتلميذ :</a:t>
            </a:r>
            <a:r>
              <a:rPr lang="ar-SA" sz="4000" dirty="0" smtClean="0">
                <a:solidFill>
                  <a:srgbClr val="376092"/>
                </a:solidFill>
              </a:rPr>
              <a:t> </a:t>
            </a:r>
          </a:p>
        </p:txBody>
      </p:sp>
      <p:sp>
        <p:nvSpPr>
          <p:cNvPr id="26626" name="Content Placeholder 2"/>
          <p:cNvSpPr>
            <a:spLocks noGrp="1"/>
          </p:cNvSpPr>
          <p:nvPr>
            <p:ph idx="1"/>
          </p:nvPr>
        </p:nvSpPr>
        <p:spPr>
          <a:xfrm>
            <a:off x="381000" y="1714488"/>
            <a:ext cx="9525000" cy="4678363"/>
          </a:xfrm>
          <a:solidFill>
            <a:schemeClr val="accent3">
              <a:lumMod val="60000"/>
              <a:lumOff val="40000"/>
            </a:schemeClr>
          </a:solidFill>
          <a:ln>
            <a:solidFill>
              <a:srgbClr val="FF3300"/>
            </a:solidFill>
          </a:ln>
        </p:spPr>
        <p:txBody>
          <a:bodyPr/>
          <a:lstStyle/>
          <a:p>
            <a:pPr rtl="1">
              <a:buFontTx/>
              <a:buChar char="-"/>
            </a:pPr>
            <a:r>
              <a:rPr lang="ar-SA" sz="2400" b="1" dirty="0" smtClean="0"/>
              <a:t>المدرسة فطام جديد ( مرجعية الوالدين مقابل المدرسة – قانون </a:t>
            </a:r>
            <a:r>
              <a:rPr lang="ar-SA" sz="2400" b="1" dirty="0" err="1" smtClean="0"/>
              <a:t>الاسرة</a:t>
            </a:r>
            <a:r>
              <a:rPr lang="ar-SA" sz="2400" b="1" dirty="0" smtClean="0"/>
              <a:t> مقابل قانون المدرسة – معيار البنوة مقابل معيار </a:t>
            </a:r>
            <a:r>
              <a:rPr lang="ar-SA" sz="2400" b="1" dirty="0" err="1" smtClean="0"/>
              <a:t>الاداء</a:t>
            </a:r>
            <a:r>
              <a:rPr lang="ar-SA" sz="2400" b="1" dirty="0" smtClean="0"/>
              <a:t> ) .</a:t>
            </a:r>
          </a:p>
          <a:p>
            <a:pPr rtl="1">
              <a:buFontTx/>
              <a:buChar char="-"/>
            </a:pPr>
            <a:r>
              <a:rPr lang="ar-SA" sz="2400" b="1" dirty="0" smtClean="0"/>
              <a:t>تقديم الرعاية النفسية </a:t>
            </a:r>
          </a:p>
          <a:p>
            <a:pPr rtl="1">
              <a:buFontTx/>
              <a:buChar char="-"/>
            </a:pPr>
            <a:r>
              <a:rPr lang="ar-SA" sz="2400" b="1" dirty="0" err="1" smtClean="0"/>
              <a:t>اكساب</a:t>
            </a:r>
            <a:r>
              <a:rPr lang="ar-SA" sz="2400" b="1" dirty="0" smtClean="0"/>
              <a:t> المعايير الاجتماعية </a:t>
            </a:r>
          </a:p>
          <a:p>
            <a:pPr rtl="1">
              <a:buFontTx/>
              <a:buChar char="-"/>
            </a:pPr>
            <a:r>
              <a:rPr lang="ar-SA" sz="2400" b="1" dirty="0" smtClean="0"/>
              <a:t>مراعاة قدراته ( الفروق الفردية ) .</a:t>
            </a:r>
          </a:p>
          <a:p>
            <a:pPr rtl="1">
              <a:buFontTx/>
              <a:buChar char="-"/>
            </a:pPr>
            <a:r>
              <a:rPr lang="ar-SA" sz="2400" b="1" dirty="0" smtClean="0"/>
              <a:t>التوجيه </a:t>
            </a:r>
            <a:r>
              <a:rPr lang="ar-SA" sz="2400" b="1" dirty="0" err="1" smtClean="0"/>
              <a:t>و</a:t>
            </a:r>
            <a:r>
              <a:rPr lang="ar-SA" sz="2400" b="1" dirty="0" smtClean="0"/>
              <a:t> </a:t>
            </a:r>
            <a:r>
              <a:rPr lang="ar-SA" sz="2400" b="1" dirty="0" err="1" smtClean="0"/>
              <a:t>الارشاد</a:t>
            </a:r>
            <a:r>
              <a:rPr lang="ar-SA" sz="2400" b="1" dirty="0" smtClean="0"/>
              <a:t> النفسي .</a:t>
            </a:r>
          </a:p>
          <a:p>
            <a:pPr rtl="1">
              <a:buFontTx/>
              <a:buChar char="-"/>
            </a:pPr>
            <a:r>
              <a:rPr lang="ar-SA" sz="2400" b="1" dirty="0" smtClean="0"/>
              <a:t>التعاون في عملية التنشئة الاجتماعية .</a:t>
            </a:r>
          </a:p>
          <a:p>
            <a:pPr rtl="1">
              <a:buFontTx/>
              <a:buChar char="-"/>
            </a:pPr>
            <a:r>
              <a:rPr lang="ar-SA" sz="2400" b="1" dirty="0" smtClean="0"/>
              <a:t>مراعاة كل ما من شأنه ضمان نمو الطفل نمواً نفسياً سليماً .</a:t>
            </a:r>
          </a:p>
          <a:p>
            <a:pPr rtl="1">
              <a:buFontTx/>
              <a:buChar char="-"/>
            </a:pPr>
            <a:endParaRPr lang="ar-SA" sz="2400" b="1" dirty="0" smtClean="0"/>
          </a:p>
          <a:p>
            <a:pPr rtl="1">
              <a:buFontTx/>
              <a:buChar char="-"/>
            </a:pPr>
            <a:endParaRPr lang="ar-SA" sz="2400" b="1" dirty="0" smtClean="0"/>
          </a:p>
        </p:txBody>
      </p:sp>
      <p:sp>
        <p:nvSpPr>
          <p:cNvPr id="26627" name="Slide Number Placeholder 3"/>
          <p:cNvSpPr>
            <a:spLocks noGrp="1"/>
          </p:cNvSpPr>
          <p:nvPr>
            <p:ph type="sldNum" sz="quarter" idx="10"/>
          </p:nvPr>
        </p:nvSpPr>
        <p:spPr bwMode="auto">
          <a:noFill/>
          <a:ln>
            <a:miter lim="800000"/>
            <a:headEnd/>
            <a:tailEnd/>
          </a:ln>
        </p:spPr>
        <p:txBody>
          <a:bodyPr/>
          <a:lstStyle/>
          <a:p>
            <a:fld id="{F0550848-8E01-4DD3-B5AB-5648C3F373A2}" type="slidenum">
              <a:rPr lang="ar-SA" smtClean="0"/>
              <a:pPr/>
              <a:t>46</a:t>
            </a:fld>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SA" sz="4000" dirty="0" smtClean="0"/>
              <a:t> </a:t>
            </a:r>
            <a:r>
              <a:rPr lang="ar-SA" sz="3200" dirty="0" smtClean="0">
                <a:solidFill>
                  <a:srgbClr val="FF0000"/>
                </a:solidFill>
              </a:rPr>
              <a:t>الأساليب النفسية التي تستخدمها المدرسة في تربية التلاميذ :</a:t>
            </a:r>
            <a:r>
              <a:rPr lang="ar-SA" sz="4000" dirty="0" smtClean="0">
                <a:solidFill>
                  <a:srgbClr val="FF0000"/>
                </a:solidFill>
              </a:rPr>
              <a:t> </a:t>
            </a:r>
            <a:endParaRPr lang="en-US" sz="4000" dirty="0" smtClean="0">
              <a:solidFill>
                <a:srgbClr val="FF0000"/>
              </a:solidFill>
            </a:endParaRPr>
          </a:p>
        </p:txBody>
      </p:sp>
      <p:sp>
        <p:nvSpPr>
          <p:cNvPr id="28674" name="Rectangle 3"/>
          <p:cNvSpPr>
            <a:spLocks noGrp="1"/>
          </p:cNvSpPr>
          <p:nvPr>
            <p:ph type="body" idx="4294967295"/>
          </p:nvPr>
        </p:nvSpPr>
        <p:spPr>
          <a:xfrm>
            <a:off x="533400" y="1447800"/>
            <a:ext cx="8915400" cy="4678363"/>
          </a:xfrm>
          <a:solidFill>
            <a:schemeClr val="accent3">
              <a:lumMod val="60000"/>
              <a:lumOff val="40000"/>
            </a:schemeClr>
          </a:solidFill>
        </p:spPr>
        <p:txBody>
          <a:bodyPr/>
          <a:lstStyle/>
          <a:p>
            <a:pPr rtl="1">
              <a:buFont typeface="Arial" charset="0"/>
              <a:buNone/>
            </a:pPr>
            <a:r>
              <a:rPr lang="ar-SA" sz="2400" dirty="0" smtClean="0"/>
              <a:t>تستخدم المدرسة أساليب نفسية عديدة </a:t>
            </a:r>
            <a:r>
              <a:rPr lang="ar-SA" sz="2400" dirty="0" err="1" smtClean="0"/>
              <a:t>اثناء</a:t>
            </a:r>
            <a:r>
              <a:rPr lang="ar-SA" sz="2400" dirty="0" smtClean="0"/>
              <a:t> تربية التلاميذ منها : </a:t>
            </a:r>
          </a:p>
          <a:p>
            <a:pPr rtl="1">
              <a:buFontTx/>
              <a:buChar char="-"/>
            </a:pPr>
            <a:r>
              <a:rPr lang="ar-SA" sz="2400" dirty="0" smtClean="0"/>
              <a:t>دعم القيم الاجتماعية عن طريق المناهج . </a:t>
            </a:r>
          </a:p>
          <a:p>
            <a:pPr rtl="1">
              <a:buFontTx/>
              <a:buChar char="-"/>
            </a:pPr>
            <a:r>
              <a:rPr lang="ar-SA" sz="2400" dirty="0" smtClean="0"/>
              <a:t>توجيه النشاط المدرسي للأساليب </a:t>
            </a:r>
            <a:r>
              <a:rPr lang="ar-SA" sz="2400" dirty="0" err="1" smtClean="0"/>
              <a:t>السلوكيه</a:t>
            </a:r>
            <a:r>
              <a:rPr lang="ar-SA" sz="2400" dirty="0" smtClean="0"/>
              <a:t> المرغوبة </a:t>
            </a:r>
            <a:r>
              <a:rPr lang="ar-SA" sz="2400" dirty="0" err="1" smtClean="0"/>
              <a:t>و</a:t>
            </a:r>
            <a:r>
              <a:rPr lang="ar-SA" sz="2400" dirty="0" smtClean="0"/>
              <a:t> تعليم المعايير </a:t>
            </a:r>
            <a:r>
              <a:rPr lang="ar-SA" sz="2400" dirty="0" err="1" smtClean="0"/>
              <a:t>و</a:t>
            </a:r>
            <a:r>
              <a:rPr lang="ar-SA" sz="2400" dirty="0" smtClean="0"/>
              <a:t> </a:t>
            </a:r>
            <a:r>
              <a:rPr lang="ar-SA" sz="2400" dirty="0" err="1" smtClean="0"/>
              <a:t>الادوار</a:t>
            </a:r>
            <a:r>
              <a:rPr lang="ar-SA" sz="2400" dirty="0" smtClean="0"/>
              <a:t> الاجتماعية </a:t>
            </a:r>
            <a:r>
              <a:rPr lang="ar-SA" sz="2400" dirty="0" err="1" smtClean="0"/>
              <a:t>و</a:t>
            </a:r>
            <a:r>
              <a:rPr lang="ar-SA" sz="2400" dirty="0" smtClean="0"/>
              <a:t> القيم .</a:t>
            </a:r>
          </a:p>
          <a:p>
            <a:pPr rtl="1">
              <a:buFontTx/>
              <a:buChar char="-"/>
            </a:pPr>
            <a:r>
              <a:rPr lang="ar-SA" sz="2400" dirty="0" smtClean="0"/>
              <a:t>الثواب </a:t>
            </a:r>
            <a:r>
              <a:rPr lang="ar-SA" sz="2400" dirty="0" err="1" smtClean="0"/>
              <a:t>و</a:t>
            </a:r>
            <a:r>
              <a:rPr lang="ar-SA" sz="2400" dirty="0" smtClean="0"/>
              <a:t> العقاب .</a:t>
            </a:r>
          </a:p>
          <a:p>
            <a:pPr rtl="1">
              <a:buFontTx/>
              <a:buChar char="-"/>
            </a:pPr>
            <a:r>
              <a:rPr lang="ar-SA" sz="2400" dirty="0" smtClean="0"/>
              <a:t>العمل على فطام الطفل انفعالياً عن </a:t>
            </a:r>
            <a:r>
              <a:rPr lang="ar-SA" sz="2400" dirty="0" err="1" smtClean="0"/>
              <a:t>الاسرة</a:t>
            </a:r>
            <a:r>
              <a:rPr lang="ar-SA" sz="2400" dirty="0" smtClean="0"/>
              <a:t> بالتدريج .</a:t>
            </a:r>
          </a:p>
          <a:p>
            <a:pPr rtl="1">
              <a:buFontTx/>
              <a:buChar char="-"/>
            </a:pPr>
            <a:r>
              <a:rPr lang="ar-SA" sz="2400" dirty="0" smtClean="0"/>
              <a:t>تقديم نماذج صالحة للسلوك السوي , إما في شكل نماذج تدرس لهم أو نماذج يقدمها المدرسون في سلوكهم اليومي مع التلاميذ .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a:solidFill>
            <a:schemeClr val="accent3">
              <a:lumMod val="60000"/>
              <a:lumOff val="40000"/>
            </a:schemeClr>
          </a:solidFill>
        </p:spPr>
        <p:txBody>
          <a:bodyPr/>
          <a:lstStyle/>
          <a:p>
            <a:r>
              <a:rPr lang="ar-EG" sz="3200" dirty="0" smtClean="0">
                <a:solidFill>
                  <a:srgbClr val="FF0000"/>
                </a:solidFill>
              </a:rPr>
              <a:t>أثر</a:t>
            </a:r>
            <a:r>
              <a:rPr lang="ar-EG" sz="3200" dirty="0" smtClean="0"/>
              <a:t> </a:t>
            </a:r>
            <a:r>
              <a:rPr lang="ar-EG" sz="3200" dirty="0" smtClean="0">
                <a:solidFill>
                  <a:srgbClr val="FF0000"/>
                </a:solidFill>
              </a:rPr>
              <a:t>العلاقات الاجتماعية في المدرسة على الصحة النفسية للتلميذ </a:t>
            </a:r>
            <a:r>
              <a:rPr lang="ar-EG" sz="3200" dirty="0" err="1" smtClean="0">
                <a:solidFill>
                  <a:srgbClr val="FF0000"/>
                </a:solidFill>
              </a:rPr>
              <a:t>و</a:t>
            </a:r>
            <a:r>
              <a:rPr lang="ar-EG" sz="3200" dirty="0" smtClean="0">
                <a:solidFill>
                  <a:srgbClr val="FF0000"/>
                </a:solidFill>
              </a:rPr>
              <a:t> التوافق المدرسي : </a:t>
            </a:r>
            <a:endParaRPr lang="ar-SA" sz="3200" dirty="0" smtClean="0">
              <a:solidFill>
                <a:srgbClr val="FF0000"/>
              </a:solidFill>
            </a:endParaRPr>
          </a:p>
        </p:txBody>
      </p:sp>
      <p:sp>
        <p:nvSpPr>
          <p:cNvPr id="30722" name="Rectangle 3"/>
          <p:cNvSpPr>
            <a:spLocks noGrp="1"/>
          </p:cNvSpPr>
          <p:nvPr>
            <p:ph type="body" idx="4294967295"/>
          </p:nvPr>
        </p:nvSpPr>
        <p:spPr>
          <a:xfrm>
            <a:off x="533400" y="1447800"/>
            <a:ext cx="8915400" cy="4525963"/>
          </a:xfrm>
        </p:spPr>
        <p:txBody>
          <a:bodyPr/>
          <a:lstStyle/>
          <a:p>
            <a:pPr rtl="1">
              <a:buFontTx/>
              <a:buNone/>
            </a:pPr>
            <a:r>
              <a:rPr lang="ar-SA" sz="2400" dirty="0" smtClean="0"/>
              <a:t>-   </a:t>
            </a:r>
            <a:r>
              <a:rPr lang="ar-EG" sz="2400" dirty="0" smtClean="0"/>
              <a:t>العلاقات بين المدرس </a:t>
            </a:r>
            <a:r>
              <a:rPr lang="ar-EG" sz="2400" dirty="0" err="1" smtClean="0"/>
              <a:t>و</a:t>
            </a:r>
            <a:r>
              <a:rPr lang="ar-EG" sz="2400" dirty="0" smtClean="0"/>
              <a:t> التلاميذ</a:t>
            </a:r>
            <a:endParaRPr lang="ar-EG" sz="1600" dirty="0" smtClean="0"/>
          </a:p>
          <a:p>
            <a:pPr rtl="1">
              <a:buFontTx/>
              <a:buChar char="-"/>
            </a:pPr>
            <a:r>
              <a:rPr lang="ar-EG" sz="2400" dirty="0" smtClean="0"/>
              <a:t>العلاقات بين التلاميذ بعضهم </a:t>
            </a:r>
            <a:r>
              <a:rPr lang="ar-EG" sz="2400" dirty="0" err="1" smtClean="0"/>
              <a:t>و</a:t>
            </a:r>
            <a:r>
              <a:rPr lang="ar-EG" sz="2400" dirty="0" smtClean="0"/>
              <a:t> بعض .</a:t>
            </a:r>
            <a:endParaRPr lang="ar-SA" sz="2400" dirty="0" smtClean="0"/>
          </a:p>
          <a:p>
            <a:pPr rtl="1">
              <a:buFontTx/>
              <a:buNone/>
            </a:pPr>
            <a:r>
              <a:rPr lang="ar-SA" sz="2400" dirty="0" smtClean="0"/>
              <a:t>        -</a:t>
            </a:r>
            <a:r>
              <a:rPr lang="ar-EG" sz="2400" dirty="0" smtClean="0"/>
              <a:t> </a:t>
            </a:r>
            <a:r>
              <a:rPr lang="ar-SA" sz="2400" dirty="0" smtClean="0"/>
              <a:t>العلاقات القائمة على التفاهم </a:t>
            </a:r>
            <a:r>
              <a:rPr lang="ar-SA" sz="2400" dirty="0" err="1" smtClean="0"/>
              <a:t>و</a:t>
            </a:r>
            <a:r>
              <a:rPr lang="ar-SA" sz="2400" dirty="0" smtClean="0"/>
              <a:t> التعاون المتبادل تؤدى </a:t>
            </a:r>
            <a:r>
              <a:rPr lang="ar-SA" sz="2400" dirty="0" err="1" smtClean="0"/>
              <a:t>الى</a:t>
            </a:r>
            <a:r>
              <a:rPr lang="ar-SA" sz="2400" dirty="0" smtClean="0"/>
              <a:t> الصحة النفسية .</a:t>
            </a:r>
          </a:p>
          <a:p>
            <a:pPr rtl="1">
              <a:buFontTx/>
              <a:buNone/>
            </a:pPr>
            <a:r>
              <a:rPr lang="ar-SA" sz="2400" dirty="0" smtClean="0"/>
              <a:t>        - بقدر تقبل </a:t>
            </a:r>
            <a:r>
              <a:rPr lang="ar-SA" sz="2400" dirty="0" err="1" smtClean="0"/>
              <a:t>الاقران</a:t>
            </a:r>
            <a:r>
              <a:rPr lang="ar-SA" sz="2400" dirty="0" smtClean="0"/>
              <a:t> للطفل بقدر ما يكتسب من تعلم اجتماعي نمائي معزز .</a:t>
            </a:r>
          </a:p>
          <a:p>
            <a:pPr rtl="1">
              <a:buFontTx/>
              <a:buNone/>
            </a:pPr>
            <a:r>
              <a:rPr lang="ar-SA" sz="2400" dirty="0" smtClean="0"/>
              <a:t>        - نشاط مشاعر الغيرة </a:t>
            </a:r>
            <a:r>
              <a:rPr lang="ar-SA" sz="2400" dirty="0" err="1" smtClean="0"/>
              <a:t>و</a:t>
            </a:r>
            <a:r>
              <a:rPr lang="ar-SA" sz="2400" dirty="0" smtClean="0"/>
              <a:t> الرفض </a:t>
            </a:r>
            <a:r>
              <a:rPr lang="ar-SA" sz="2400" dirty="0" err="1" smtClean="0"/>
              <a:t>و</a:t>
            </a:r>
            <a:r>
              <a:rPr lang="ar-SA" sz="2400" dirty="0" smtClean="0"/>
              <a:t> </a:t>
            </a:r>
            <a:r>
              <a:rPr lang="ar-SA" sz="2400" dirty="0" err="1" smtClean="0"/>
              <a:t>اثاره</a:t>
            </a:r>
            <a:r>
              <a:rPr lang="ar-SA" sz="2400" dirty="0" smtClean="0"/>
              <a:t> السلبية على نمو الطفل </a:t>
            </a:r>
            <a:r>
              <a:rPr lang="ar-SA" sz="2400" dirty="0" err="1" smtClean="0"/>
              <a:t>و</a:t>
            </a:r>
            <a:r>
              <a:rPr lang="ar-SA" sz="2400" dirty="0" smtClean="0"/>
              <a:t> مفهوم الذات .</a:t>
            </a:r>
            <a:endParaRPr lang="ar-EG" sz="1600" dirty="0" smtClean="0"/>
          </a:p>
          <a:p>
            <a:pPr rtl="1">
              <a:buFontTx/>
              <a:buChar char="-"/>
            </a:pPr>
            <a:r>
              <a:rPr lang="ar-EG" sz="2400" dirty="0" smtClean="0"/>
              <a:t>العلاقات بين المدرسة </a:t>
            </a:r>
            <a:r>
              <a:rPr lang="ar-EG" sz="2400" dirty="0" err="1" smtClean="0"/>
              <a:t>و</a:t>
            </a:r>
            <a:r>
              <a:rPr lang="ar-EG" sz="2400" dirty="0" smtClean="0"/>
              <a:t> الأسرة . </a:t>
            </a:r>
            <a:endParaRPr lang="ar-SA" sz="2400" dirty="0" smtClean="0"/>
          </a:p>
          <a:p>
            <a:pPr rtl="1">
              <a:buFontTx/>
              <a:buNone/>
            </a:pPr>
            <a:r>
              <a:rPr lang="ar-SA" sz="2400" dirty="0" smtClean="0"/>
              <a:t>        - التعاون بينهم يلعب دور هام في رعاية النمو النفسي للتلميذ .</a:t>
            </a:r>
          </a:p>
          <a:p>
            <a:pPr rtl="1">
              <a:buFontTx/>
              <a:buNone/>
            </a:pPr>
            <a:r>
              <a:rPr lang="ar-SA" sz="2400" dirty="0" smtClean="0"/>
              <a:t>        - التكامل </a:t>
            </a:r>
            <a:r>
              <a:rPr lang="ar-SA" sz="2400" dirty="0" err="1" smtClean="0"/>
              <a:t>و</a:t>
            </a:r>
            <a:r>
              <a:rPr lang="ar-SA" sz="2400" dirty="0" smtClean="0"/>
              <a:t> التناقض في </a:t>
            </a:r>
            <a:r>
              <a:rPr lang="ar-SA" sz="2400" dirty="0" err="1" smtClean="0"/>
              <a:t>اساليب</a:t>
            </a:r>
            <a:r>
              <a:rPr lang="ar-SA" sz="2400" dirty="0" smtClean="0"/>
              <a:t> التنشئة الاجتماعية بين </a:t>
            </a:r>
            <a:r>
              <a:rPr lang="ar-SA" sz="2400" dirty="0" err="1" smtClean="0"/>
              <a:t>الاسرة</a:t>
            </a:r>
            <a:r>
              <a:rPr lang="ar-SA" sz="2400" dirty="0" smtClean="0"/>
              <a:t> و المدرسة .</a:t>
            </a:r>
          </a:p>
          <a:p>
            <a:pPr rtl="1">
              <a:buFontTx/>
              <a:buNone/>
            </a:pPr>
            <a:r>
              <a:rPr lang="ar-SA" sz="2400" dirty="0" smtClean="0"/>
              <a:t>        - الطفل المدلل ( تحالف </a:t>
            </a:r>
            <a:r>
              <a:rPr lang="ar-SA" sz="2400" dirty="0" err="1" smtClean="0"/>
              <a:t>الاسرة</a:t>
            </a:r>
            <a:r>
              <a:rPr lang="ar-SA" sz="2400" dirty="0" smtClean="0"/>
              <a:t> و الطفل ضد المدرسة ) .</a:t>
            </a:r>
          </a:p>
          <a:p>
            <a:pPr rtl="1">
              <a:buFontTx/>
              <a:buNone/>
            </a:pPr>
            <a:r>
              <a:rPr lang="ar-SA" sz="2400" dirty="0" smtClean="0"/>
              <a:t>        - الطفل المنبوذ ( تحالف </a:t>
            </a:r>
            <a:r>
              <a:rPr lang="ar-SA" sz="2400" dirty="0" err="1" smtClean="0"/>
              <a:t>الاسرة</a:t>
            </a:r>
            <a:r>
              <a:rPr lang="ar-SA" sz="2400" dirty="0" smtClean="0"/>
              <a:t> و المدرسة ضد الطفل ) .</a:t>
            </a:r>
            <a:endParaRPr lang="ar-EG" sz="1600" dirty="0" smtClean="0"/>
          </a:p>
          <a:p>
            <a:pPr rtl="1">
              <a:buFont typeface="Arial" charset="0"/>
              <a:buNone/>
            </a:pPr>
            <a:endParaRPr lang="ar-SA"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a:solidFill>
            <a:schemeClr val="accent3">
              <a:lumMod val="60000"/>
              <a:lumOff val="40000"/>
            </a:schemeClr>
          </a:solidFill>
        </p:spPr>
        <p:txBody>
          <a:bodyPr/>
          <a:lstStyle/>
          <a:p>
            <a:r>
              <a:rPr lang="ar-EG" sz="3200" dirty="0" smtClean="0">
                <a:solidFill>
                  <a:srgbClr val="FF0000"/>
                </a:solidFill>
              </a:rPr>
              <a:t>مجالات تطبيق الصحة النفسية في المدرسة </a:t>
            </a:r>
            <a:endParaRPr lang="ar-SA" sz="3200" dirty="0" smtClean="0">
              <a:solidFill>
                <a:srgbClr val="FF0000"/>
              </a:solidFill>
            </a:endParaRPr>
          </a:p>
        </p:txBody>
      </p:sp>
      <p:sp>
        <p:nvSpPr>
          <p:cNvPr id="32770" name="Rectangle 3"/>
          <p:cNvSpPr>
            <a:spLocks noGrp="1"/>
          </p:cNvSpPr>
          <p:nvPr>
            <p:ph type="body" idx="4294967295"/>
          </p:nvPr>
        </p:nvSpPr>
        <p:spPr/>
        <p:txBody>
          <a:bodyPr>
            <a:noAutofit/>
          </a:bodyPr>
          <a:lstStyle/>
          <a:p>
            <a:pPr rtl="1">
              <a:lnSpc>
                <a:spcPct val="80000"/>
              </a:lnSpc>
              <a:buFont typeface="Arial" charset="0"/>
              <a:buNone/>
            </a:pPr>
            <a:r>
              <a:rPr lang="ar-EG" sz="2000" dirty="0" smtClean="0"/>
              <a:t>تتعدد مجالات تطبيق الصحة النفسية في المدرسة , في فلسفتها </a:t>
            </a:r>
            <a:r>
              <a:rPr lang="ar-EG" sz="2000" dirty="0" err="1" smtClean="0"/>
              <a:t>و</a:t>
            </a:r>
            <a:r>
              <a:rPr lang="ar-EG" sz="2000" dirty="0" smtClean="0"/>
              <a:t> في إدارتها </a:t>
            </a:r>
            <a:r>
              <a:rPr lang="ar-EG" sz="2000" dirty="0" err="1" smtClean="0"/>
              <a:t>و</a:t>
            </a:r>
            <a:r>
              <a:rPr lang="ar-EG" sz="2000" dirty="0" smtClean="0"/>
              <a:t> في مناهجها </a:t>
            </a:r>
            <a:r>
              <a:rPr lang="ar-EG" sz="2000" dirty="0" err="1" smtClean="0"/>
              <a:t>و</a:t>
            </a:r>
            <a:r>
              <a:rPr lang="ar-EG" sz="2000" dirty="0" smtClean="0"/>
              <a:t> مدرسيها </a:t>
            </a:r>
            <a:r>
              <a:rPr lang="ar-EG" sz="2000" dirty="0" err="1" smtClean="0"/>
              <a:t>و</a:t>
            </a:r>
            <a:r>
              <a:rPr lang="ar-EG" sz="2000" dirty="0" smtClean="0"/>
              <a:t> العناية بتلاميذها </a:t>
            </a:r>
            <a:r>
              <a:rPr lang="ar-EG" sz="2000" dirty="0" err="1" smtClean="0"/>
              <a:t>و</a:t>
            </a:r>
            <a:r>
              <a:rPr lang="ar-EG" sz="2000" dirty="0" smtClean="0"/>
              <a:t> العلاقات بين </a:t>
            </a:r>
            <a:r>
              <a:rPr lang="ar-EG" sz="2000" dirty="0" err="1" smtClean="0"/>
              <a:t>الاسرة</a:t>
            </a:r>
            <a:r>
              <a:rPr lang="ar-EG" sz="2000" dirty="0" smtClean="0"/>
              <a:t> و المدرسة .</a:t>
            </a:r>
          </a:p>
          <a:p>
            <a:pPr rtl="1">
              <a:lnSpc>
                <a:spcPct val="80000"/>
              </a:lnSpc>
              <a:buFontTx/>
              <a:buChar char="-"/>
            </a:pPr>
            <a:r>
              <a:rPr lang="ar-EG" sz="2000" dirty="0" smtClean="0"/>
              <a:t>التحصيل العلمي </a:t>
            </a:r>
            <a:r>
              <a:rPr lang="ar-EG" sz="2000" dirty="0" err="1" smtClean="0"/>
              <a:t>و</a:t>
            </a:r>
            <a:r>
              <a:rPr lang="ar-EG" sz="2000" dirty="0" smtClean="0"/>
              <a:t> </a:t>
            </a:r>
            <a:r>
              <a:rPr lang="ar-EG" sz="2000" dirty="0" err="1" smtClean="0"/>
              <a:t>اكساب</a:t>
            </a:r>
            <a:r>
              <a:rPr lang="ar-EG" sz="2000" dirty="0" smtClean="0"/>
              <a:t> المعارف </a:t>
            </a:r>
            <a:r>
              <a:rPr lang="ar-SA" sz="2000" dirty="0" smtClean="0"/>
              <a:t>(ليس هو بؤرة تركيز المدرسة , </a:t>
            </a:r>
            <a:r>
              <a:rPr lang="ar-SA" sz="2000" dirty="0" err="1" smtClean="0"/>
              <a:t>و</a:t>
            </a:r>
            <a:r>
              <a:rPr lang="ar-SA" sz="2000" dirty="0" smtClean="0"/>
              <a:t> لكن يضاف </a:t>
            </a:r>
            <a:r>
              <a:rPr lang="ar-SA" sz="2000" dirty="0" err="1" smtClean="0"/>
              <a:t>اليه</a:t>
            </a:r>
            <a:r>
              <a:rPr lang="ar-SA" sz="2000" dirty="0" smtClean="0"/>
              <a:t> الاهتمام بتوافق التلميذ </a:t>
            </a:r>
            <a:r>
              <a:rPr lang="ar-SA" sz="2000" dirty="0" err="1" smtClean="0"/>
              <a:t>و</a:t>
            </a:r>
            <a:r>
              <a:rPr lang="ar-SA" sz="2000" dirty="0" smtClean="0"/>
              <a:t> بصحته الجسمية </a:t>
            </a:r>
            <a:r>
              <a:rPr lang="ar-SA" sz="2000" dirty="0" err="1" smtClean="0"/>
              <a:t>و</a:t>
            </a:r>
            <a:r>
              <a:rPr lang="ar-SA" sz="2000" dirty="0" smtClean="0"/>
              <a:t> النفسية </a:t>
            </a:r>
            <a:r>
              <a:rPr lang="ar-SA" sz="2000" dirty="0" err="1" smtClean="0"/>
              <a:t>و</a:t>
            </a:r>
            <a:r>
              <a:rPr lang="ar-SA" sz="2000" dirty="0" smtClean="0"/>
              <a:t> بتكوين عادات سلوكية سليمة </a:t>
            </a:r>
            <a:r>
              <a:rPr lang="ar-SA" sz="2000" dirty="0" err="1" smtClean="0"/>
              <a:t>و</a:t>
            </a:r>
            <a:r>
              <a:rPr lang="ar-SA" sz="2000" dirty="0" smtClean="0"/>
              <a:t> اتجاهات موجبه ) .</a:t>
            </a:r>
            <a:endParaRPr lang="ar-EG" sz="2000" dirty="0" smtClean="0"/>
          </a:p>
          <a:p>
            <a:pPr rtl="1">
              <a:lnSpc>
                <a:spcPct val="80000"/>
              </a:lnSpc>
              <a:buFontTx/>
              <a:buChar char="-"/>
            </a:pPr>
            <a:r>
              <a:rPr lang="ar-EG" sz="2000" dirty="0" smtClean="0"/>
              <a:t>وضع المناهج </a:t>
            </a:r>
            <a:r>
              <a:rPr lang="ar-SA" sz="2000" dirty="0" smtClean="0"/>
              <a:t>( مراعاة حاجات التلاميذ </a:t>
            </a:r>
            <a:r>
              <a:rPr lang="ar-SA" sz="2000" dirty="0" err="1" smtClean="0"/>
              <a:t>و</a:t>
            </a:r>
            <a:r>
              <a:rPr lang="ar-SA" sz="2000" dirty="0" smtClean="0"/>
              <a:t> قدراتهم – ارتباطها بمواقف الحياة الطبيعية – الاهتمام بالأنشطة المنهجية </a:t>
            </a:r>
            <a:r>
              <a:rPr lang="ar-SA" sz="2000" dirty="0" err="1" smtClean="0"/>
              <a:t>و</a:t>
            </a:r>
            <a:r>
              <a:rPr lang="ar-SA" sz="2000" dirty="0" smtClean="0"/>
              <a:t> المنهجية – مراعاة خصائص التلاميذ في ضوء مراحل النمو ) .</a:t>
            </a:r>
            <a:endParaRPr lang="ar-EG" sz="2000" dirty="0" smtClean="0"/>
          </a:p>
          <a:p>
            <a:pPr rtl="1">
              <a:lnSpc>
                <a:spcPct val="80000"/>
              </a:lnSpc>
              <a:buFontTx/>
              <a:buChar char="-"/>
            </a:pPr>
            <a:r>
              <a:rPr lang="ar-EG" sz="2000" dirty="0" smtClean="0"/>
              <a:t>دور المعلم - ( نموذج سلوكي – ملقن – موجه – معلم مهارات التوافق – مشخص – مصحح </a:t>
            </a:r>
            <a:r>
              <a:rPr lang="ar-EG" sz="2000" dirty="0" err="1" smtClean="0"/>
              <a:t>و</a:t>
            </a:r>
            <a:r>
              <a:rPr lang="ar-EG" sz="2000" dirty="0" smtClean="0"/>
              <a:t> معالج ) .</a:t>
            </a:r>
          </a:p>
          <a:p>
            <a:pPr rtl="1">
              <a:lnSpc>
                <a:spcPct val="80000"/>
              </a:lnSpc>
              <a:buFont typeface="Arial" charset="0"/>
              <a:buNone/>
            </a:pPr>
            <a:r>
              <a:rPr lang="ar-EG" sz="2000" dirty="0" smtClean="0"/>
              <a:t>                - يجب </a:t>
            </a:r>
            <a:r>
              <a:rPr lang="ar-EG" sz="2000" dirty="0" err="1" smtClean="0"/>
              <a:t>ان</a:t>
            </a:r>
            <a:r>
              <a:rPr lang="ar-EG" sz="2000" dirty="0" smtClean="0"/>
              <a:t> يتمتع بالصحة النفسية ففاقد الشيء لا يعطيه .</a:t>
            </a:r>
          </a:p>
          <a:p>
            <a:pPr rtl="1">
              <a:lnSpc>
                <a:spcPct val="80000"/>
              </a:lnSpc>
              <a:buFont typeface="Arial" charset="0"/>
              <a:buNone/>
            </a:pPr>
            <a:r>
              <a:rPr lang="ar-EG" sz="2000" dirty="0" smtClean="0"/>
              <a:t>                - يجب العمل على حل مشكلات المدرسين </a:t>
            </a:r>
            <a:r>
              <a:rPr lang="ar-EG" sz="2000" dirty="0" err="1" smtClean="0"/>
              <a:t>و</a:t>
            </a:r>
            <a:r>
              <a:rPr lang="ar-EG" sz="2000" dirty="0" smtClean="0"/>
              <a:t> مظاهر سؤ توافقهم .</a:t>
            </a:r>
          </a:p>
          <a:p>
            <a:pPr rtl="1">
              <a:lnSpc>
                <a:spcPct val="80000"/>
              </a:lnSpc>
              <a:buFont typeface="Arial" charset="0"/>
              <a:buNone/>
            </a:pPr>
            <a:r>
              <a:rPr lang="ar-EG" sz="2000" dirty="0" smtClean="0"/>
              <a:t>                - تتأثر الصحة النفسية للتلاميذ بشخصية المربي الذي يجب </a:t>
            </a:r>
            <a:r>
              <a:rPr lang="ar-EG" sz="2000" dirty="0" err="1" smtClean="0"/>
              <a:t>ان</a:t>
            </a:r>
            <a:r>
              <a:rPr lang="ar-EG" sz="2000" dirty="0" smtClean="0"/>
              <a:t> يكون قدوة حسنة لتلاميذه ” خير ما يعلمه المعلم لأبنائه قوله افعلوا مثلما أفعل </a:t>
            </a:r>
            <a:r>
              <a:rPr lang="ar-EG" sz="2000" dirty="0" err="1" smtClean="0"/>
              <a:t>و</a:t>
            </a:r>
            <a:r>
              <a:rPr lang="ar-EG" sz="2000" dirty="0" smtClean="0"/>
              <a:t> ليس مثلما أقول ” .</a:t>
            </a:r>
          </a:p>
          <a:p>
            <a:pPr rtl="1">
              <a:lnSpc>
                <a:spcPct val="80000"/>
              </a:lnSpc>
              <a:buFont typeface="Arial" charset="0"/>
              <a:buNone/>
            </a:pPr>
            <a:r>
              <a:rPr lang="ar-EG" sz="2000" dirty="0" smtClean="0"/>
              <a:t>                - كلما كانت العلاقة سوية بين 1 – المعلم </a:t>
            </a:r>
            <a:r>
              <a:rPr lang="ar-EG" sz="2000" dirty="0" err="1" smtClean="0"/>
              <a:t>و</a:t>
            </a:r>
            <a:r>
              <a:rPr lang="ar-EG" sz="2000" dirty="0" smtClean="0"/>
              <a:t> تلاميذه -2 – التلاميذ بعضهم </a:t>
            </a:r>
            <a:r>
              <a:rPr lang="ar-EG" sz="2000" dirty="0" err="1" smtClean="0"/>
              <a:t>و</a:t>
            </a:r>
            <a:r>
              <a:rPr lang="ar-EG" sz="2000" dirty="0" smtClean="0"/>
              <a:t> بعض – 3 – المدرسة </a:t>
            </a:r>
            <a:r>
              <a:rPr lang="ar-EG" sz="2000" dirty="0" err="1" smtClean="0"/>
              <a:t>و</a:t>
            </a:r>
            <a:r>
              <a:rPr lang="ar-EG" sz="2000" dirty="0" smtClean="0"/>
              <a:t> </a:t>
            </a:r>
            <a:r>
              <a:rPr lang="ar-EG" sz="2000" dirty="0" err="1" smtClean="0"/>
              <a:t>الاسرة</a:t>
            </a:r>
            <a:r>
              <a:rPr lang="ar-EG" sz="2000" dirty="0" smtClean="0"/>
              <a:t> , كلما ساعد ذلك على حسن التوافق </a:t>
            </a:r>
            <a:r>
              <a:rPr lang="ar-EG" sz="2000" dirty="0" err="1" smtClean="0"/>
              <a:t>و</a:t>
            </a:r>
            <a:r>
              <a:rPr lang="ar-EG" sz="2000" dirty="0" smtClean="0"/>
              <a:t> الشعور بالأمن .</a:t>
            </a:r>
          </a:p>
          <a:p>
            <a:pPr rtl="1">
              <a:lnSpc>
                <a:spcPct val="80000"/>
              </a:lnSpc>
              <a:buFont typeface="Arial" charset="0"/>
              <a:buNone/>
            </a:pPr>
            <a:r>
              <a:rPr lang="ar-EG" sz="2000" dirty="0" smtClean="0"/>
              <a:t>                - يعمل المعلم كمرب يعلم </a:t>
            </a:r>
            <a:r>
              <a:rPr lang="ar-EG" sz="2000" dirty="0" err="1" smtClean="0"/>
              <a:t>و</a:t>
            </a:r>
            <a:r>
              <a:rPr lang="ar-EG" sz="2000" dirty="0" smtClean="0"/>
              <a:t> يوجه </a:t>
            </a:r>
            <a:r>
              <a:rPr lang="ar-EG" sz="2000" dirty="0" err="1" smtClean="0"/>
              <a:t>و</a:t>
            </a:r>
            <a:r>
              <a:rPr lang="ar-EG" sz="2000" dirty="0" smtClean="0"/>
              <a:t> يعالج , </a:t>
            </a:r>
            <a:r>
              <a:rPr lang="ar-EG" sz="2000" dirty="0" err="1" smtClean="0"/>
              <a:t>و</a:t>
            </a:r>
            <a:r>
              <a:rPr lang="ar-EG" sz="2000" dirty="0" smtClean="0"/>
              <a:t> يحيل مالا يستطيع علاجه </a:t>
            </a:r>
            <a:r>
              <a:rPr lang="ar-EG" sz="2000" dirty="0" err="1" smtClean="0"/>
              <a:t>الى</a:t>
            </a:r>
            <a:r>
              <a:rPr lang="ar-EG" sz="2000" dirty="0" smtClean="0"/>
              <a:t> المختصين .</a:t>
            </a:r>
          </a:p>
          <a:p>
            <a:pPr rtl="1">
              <a:lnSpc>
                <a:spcPct val="80000"/>
              </a:lnSpc>
              <a:buFont typeface="Arial" charset="0"/>
              <a:buNone/>
            </a:pPr>
            <a:r>
              <a:rPr lang="ar-EG" sz="2000" dirty="0" smtClean="0"/>
              <a:t>                - مفهوم المعلم المرشد  من أهم المفاهيم التي يجب وضعها في الحسبان عند </a:t>
            </a:r>
            <a:r>
              <a:rPr lang="ar-EG" sz="2000" dirty="0" err="1" smtClean="0"/>
              <a:t>اعداد</a:t>
            </a:r>
            <a:r>
              <a:rPr lang="ar-EG" sz="2000" dirty="0" smtClean="0"/>
              <a:t> المعلم .</a:t>
            </a:r>
          </a:p>
          <a:p>
            <a:pPr rtl="1">
              <a:lnSpc>
                <a:spcPct val="80000"/>
              </a:lnSpc>
              <a:buFont typeface="Arial" charset="0"/>
              <a:buNone/>
            </a:pPr>
            <a:r>
              <a:rPr lang="ar-EG" sz="2000" dirty="0" smtClean="0"/>
              <a:t>              </a:t>
            </a:r>
            <a:endParaRPr lang="ar-SA" sz="20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p:cNvSpPr>
          <p:nvPr>
            <p:ph type="title" idx="4294967295"/>
          </p:nvPr>
        </p:nvSpPr>
        <p:spPr/>
        <p:txBody>
          <a:bodyPr/>
          <a:lstStyle/>
          <a:p>
            <a:r>
              <a:rPr lang="ar-EG" sz="4000" dirty="0" smtClean="0">
                <a:solidFill>
                  <a:srgbClr val="FF0000"/>
                </a:solidFill>
              </a:rPr>
              <a:t>خلاصة ما سبق </a:t>
            </a:r>
            <a:r>
              <a:rPr lang="ar-EG" sz="4000" dirty="0" smtClean="0"/>
              <a:t>:</a:t>
            </a:r>
            <a:endParaRPr lang="ar-SA" sz="4000" dirty="0" smtClean="0"/>
          </a:p>
        </p:txBody>
      </p:sp>
      <p:sp>
        <p:nvSpPr>
          <p:cNvPr id="34818" name="Rectangle 3"/>
          <p:cNvSpPr>
            <a:spLocks noGrp="1"/>
          </p:cNvSpPr>
          <p:nvPr>
            <p:ph type="body" idx="4294967295"/>
          </p:nvPr>
        </p:nvSpPr>
        <p:spPr>
          <a:xfrm>
            <a:off x="0" y="1371600"/>
            <a:ext cx="9906000" cy="4602163"/>
          </a:xfrm>
        </p:spPr>
        <p:txBody>
          <a:bodyPr/>
          <a:lstStyle/>
          <a:p>
            <a:pPr rtl="1">
              <a:buFontTx/>
              <a:buChar char="-"/>
            </a:pPr>
            <a:r>
              <a:rPr lang="ar-EG" smtClean="0"/>
              <a:t>تشترك التربية في كثير من أهدافها مع الصحة النفسية و إن اختلفة في بعض وسائل تحقيق هذه الأهداف .</a:t>
            </a:r>
          </a:p>
          <a:p>
            <a:pPr rtl="1">
              <a:buFontTx/>
              <a:buChar char="-"/>
            </a:pPr>
            <a:r>
              <a:rPr lang="ar-EG" smtClean="0"/>
              <a:t>إن علماء التربية و علماء الصحة النفسية على الرغم من الاختلاف في تخصصهم الاكاديمي يخدمان في حقل و في مجال تطبيقي مشترك هو مجال الاطفال و الشباب و الكبار , و يعملان لتحقيق هدف مشترك هو إعداد بناء الشخصية المتكاملة للإنسان الصالح للحياة بطريقة يشعر فيها بالسعادة و الصحة و التوافق .</a:t>
            </a:r>
            <a:endParaRPr lang="ar-SA"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lumMod val="40000"/>
              <a:lumOff val="60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3">
              <a:lumMod val="40000"/>
              <a:lumOff val="60000"/>
            </a:schemeClr>
          </a:solidFill>
        </p:spPr>
        <p:txBody>
          <a:bodyPr/>
          <a:lstStyle/>
          <a:p>
            <a:pPr eaLnBrk="1" hangingPunct="1"/>
            <a:r>
              <a:rPr lang="ar-SA" b="1" dirty="0" smtClean="0">
                <a:solidFill>
                  <a:srgbClr val="7030A0"/>
                </a:solidFill>
              </a:rPr>
              <a:t>المحاضرة الرابعة</a:t>
            </a: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6290BF39-ACA6-4DEF-93EF-FD5C8E884DAE}" type="slidenum">
              <a:rPr lang="ar-SA" smtClean="0"/>
              <a:pPr/>
              <a:t>51</a:t>
            </a:fld>
            <a:endParaRPr lang="en-US"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lumMod val="40000"/>
              <a:lumOff val="60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84EA3125-6092-4885-8685-EF144002512C}" type="slidenum">
              <a:rPr lang="ar-SA" smtClean="0"/>
              <a:pPr/>
              <a:t>52</a:t>
            </a:fld>
            <a:endParaRPr 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3">
              <a:lumMod val="40000"/>
              <a:lumOff val="60000"/>
            </a:schemeClr>
          </a:solidFill>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ثانية</a:t>
            </a:r>
            <a:endParaRPr lang="en-US" dirty="0" smtClean="0">
              <a:solidFill>
                <a:srgbClr val="FF0000"/>
              </a:solidFill>
            </a:endParaRPr>
          </a:p>
        </p:txBody>
      </p:sp>
      <p:sp>
        <p:nvSpPr>
          <p:cNvPr id="20482" name="Rectangle 3"/>
          <p:cNvSpPr>
            <a:spLocks noGrp="1"/>
          </p:cNvSpPr>
          <p:nvPr>
            <p:ph type="body" idx="4294967295"/>
          </p:nvPr>
        </p:nvSpPr>
        <p:spPr>
          <a:solidFill>
            <a:schemeClr val="accent3">
              <a:lumMod val="40000"/>
              <a:lumOff val="60000"/>
            </a:schemeClr>
          </a:solidFill>
        </p:spPr>
        <p:txBody>
          <a:bodyPr/>
          <a:lstStyle/>
          <a:p>
            <a:pPr algn="ctr" rtl="1">
              <a:lnSpc>
                <a:spcPct val="90000"/>
              </a:lnSpc>
            </a:pPr>
            <a:r>
              <a:rPr lang="ar-SA" sz="2400" dirty="0" smtClean="0"/>
              <a:t>الصحة النفسية في الأسرة .</a:t>
            </a:r>
          </a:p>
          <a:p>
            <a:pPr rtl="1">
              <a:lnSpc>
                <a:spcPct val="90000"/>
              </a:lnSpc>
            </a:pPr>
            <a:r>
              <a:rPr lang="ar-SA" sz="2400" dirty="0" smtClean="0"/>
              <a:t>نتائج البحوث حول دور الاسرة في عملية التنشئة الاجتماعية للطفل و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الاسرة و المدرسة على صحة الطفل النفسية .</a:t>
            </a:r>
          </a:p>
          <a:p>
            <a:pPr rtl="1">
              <a:lnSpc>
                <a:spcPct val="90000"/>
              </a:lnSpc>
            </a:pPr>
            <a:r>
              <a:rPr lang="ar-SA" sz="2400" dirty="0" smtClean="0"/>
              <a:t>خصائص المناخ الاسري الذي يساعد على الصحة النفسية للطفل .</a:t>
            </a:r>
          </a:p>
          <a:p>
            <a:pPr rtl="1">
              <a:lnSpc>
                <a:spcPct val="90000"/>
              </a:lnSpc>
            </a:pPr>
            <a:r>
              <a:rPr lang="ar-SA" sz="2400" dirty="0" smtClean="0"/>
              <a:t>مجمل دور الاسرة في الصحة النفسية للطفل .</a:t>
            </a:r>
          </a:p>
          <a:p>
            <a:pPr rtl="1">
              <a:lnSpc>
                <a:spcPct val="90000"/>
              </a:lnSpc>
            </a:pPr>
            <a:r>
              <a:rPr lang="ar-SA" sz="2800" dirty="0" smtClean="0"/>
              <a:t>ردود افعال الاسرة تجاه ميلاد طفل ذوو احتياج خاص .</a:t>
            </a:r>
          </a:p>
          <a:p>
            <a:pPr rtl="1">
              <a:lnSpc>
                <a:spcPct val="90000"/>
              </a:lnSpc>
            </a:pPr>
            <a:r>
              <a:rPr lang="ar-SA" sz="2800" dirty="0" smtClean="0"/>
              <a:t>الظروف الاسرية غير المناسبة و آثرها على الصحة النفسية للطفل .</a:t>
            </a:r>
          </a:p>
          <a:p>
            <a:pPr rtl="1">
              <a:lnSpc>
                <a:spcPct val="90000"/>
              </a:lnSpc>
            </a:pPr>
            <a:endParaRPr lang="en-US" sz="2800"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a:solidFill>
            <a:schemeClr val="accent3">
              <a:lumMod val="40000"/>
              <a:lumOff val="60000"/>
            </a:schemeClr>
          </a:solidFill>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ثالثة</a:t>
            </a:r>
            <a:endParaRPr lang="en-US" dirty="0" smtClean="0">
              <a:solidFill>
                <a:srgbClr val="FF0000"/>
              </a:solidFill>
            </a:endParaRPr>
          </a:p>
        </p:txBody>
      </p:sp>
      <p:sp>
        <p:nvSpPr>
          <p:cNvPr id="41987" name="Rectangle 3"/>
          <p:cNvSpPr>
            <a:spLocks noGrp="1"/>
          </p:cNvSpPr>
          <p:nvPr>
            <p:ph type="body" idx="4294967295"/>
          </p:nvPr>
        </p:nvSpPr>
        <p:spPr>
          <a:solidFill>
            <a:schemeClr val="accent3">
              <a:lumMod val="40000"/>
              <a:lumOff val="60000"/>
            </a:schemeClr>
          </a:solidFill>
        </p:spPr>
        <p:txBody>
          <a:bodyPr/>
          <a:lstStyle/>
          <a:p>
            <a:pPr algn="ctr" rtl="1"/>
            <a:r>
              <a:rPr lang="ar-EG" sz="2400" dirty="0" smtClean="0"/>
              <a:t>الصحة النفسية في المدرسة .</a:t>
            </a:r>
            <a:endParaRPr lang="en-US" sz="2400" dirty="0" smtClean="0"/>
          </a:p>
          <a:p>
            <a:pPr rtl="1"/>
            <a:r>
              <a:rPr lang="ar-SA" sz="2400" dirty="0" smtClean="0"/>
              <a:t>اهمية المدرسة في النمو النفسي و التنشئة الاجتماعية للطفل .</a:t>
            </a:r>
          </a:p>
          <a:p>
            <a:pPr rtl="1"/>
            <a:r>
              <a:rPr lang="ar-SA" sz="2400" dirty="0" smtClean="0"/>
              <a:t>مسئوليات المدرسة بالنسبة للنمو النفسي و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و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a:solidFill>
            <a:schemeClr val="accent6">
              <a:lumMod val="60000"/>
              <a:lumOff val="40000"/>
            </a:schemeClr>
          </a:solidFill>
        </p:spPr>
        <p:txBody>
          <a:bodyPr/>
          <a:lstStyle/>
          <a:p>
            <a:pPr algn="ctr"/>
            <a:r>
              <a:rPr lang="ar-SA" dirty="0" smtClean="0">
                <a:solidFill>
                  <a:srgbClr val="FF0000"/>
                </a:solidFill>
              </a:rPr>
              <a:t>تابع الفصل الأول</a:t>
            </a:r>
            <a:endParaRPr lang="en-US" dirty="0" smtClean="0">
              <a:solidFill>
                <a:srgbClr val="FF0000"/>
              </a:solidFill>
            </a:endParaRPr>
          </a:p>
        </p:txBody>
      </p:sp>
      <p:sp>
        <p:nvSpPr>
          <p:cNvPr id="22530" name="Rectangle 3"/>
          <p:cNvSpPr>
            <a:spLocks noGrp="1"/>
          </p:cNvSpPr>
          <p:nvPr>
            <p:ph type="body" idx="4294967295"/>
          </p:nvPr>
        </p:nvSpPr>
        <p:spPr>
          <a:solidFill>
            <a:schemeClr val="accent3">
              <a:lumMod val="40000"/>
              <a:lumOff val="60000"/>
            </a:schemeClr>
          </a:solidFill>
        </p:spPr>
        <p:txBody>
          <a:bodyPr/>
          <a:lstStyle/>
          <a:p>
            <a:pPr algn="ctr">
              <a:buFont typeface="Arial" charset="0"/>
              <a:buNone/>
            </a:pPr>
            <a:r>
              <a:rPr lang="ar-SA" dirty="0" smtClean="0"/>
              <a:t/>
            </a:r>
            <a:br>
              <a:rPr lang="ar-SA" dirty="0" smtClean="0"/>
            </a:br>
            <a:r>
              <a:rPr lang="ar-SA" dirty="0" smtClean="0">
                <a:solidFill>
                  <a:srgbClr val="FF0000"/>
                </a:solidFill>
              </a:rPr>
              <a:t> </a:t>
            </a:r>
            <a:r>
              <a:rPr lang="ar-SA" b="1" dirty="0" smtClean="0">
                <a:solidFill>
                  <a:srgbClr val="FF0000"/>
                </a:solidFill>
              </a:rPr>
              <a:t>الصحة النفسية</a:t>
            </a:r>
            <a:r>
              <a:rPr lang="ar-EG" b="1" dirty="0" smtClean="0">
                <a:solidFill>
                  <a:srgbClr val="FF0000"/>
                </a:solidFill>
              </a:rPr>
              <a:t> في الأسرة </a:t>
            </a:r>
            <a:r>
              <a:rPr lang="ar-EG" b="1" dirty="0" err="1" smtClean="0">
                <a:solidFill>
                  <a:srgbClr val="FF0000"/>
                </a:solidFill>
              </a:rPr>
              <a:t>و</a:t>
            </a:r>
            <a:r>
              <a:rPr lang="ar-EG" b="1" dirty="0" smtClean="0">
                <a:solidFill>
                  <a:srgbClr val="FF0000"/>
                </a:solidFill>
              </a:rPr>
              <a:t> المدرسة </a:t>
            </a:r>
            <a:r>
              <a:rPr lang="ar-EG" b="1" dirty="0" err="1" smtClean="0">
                <a:solidFill>
                  <a:srgbClr val="FF0000"/>
                </a:solidFill>
              </a:rPr>
              <a:t>و</a:t>
            </a:r>
            <a:r>
              <a:rPr lang="ar-EG" b="1" dirty="0" smtClean="0">
                <a:solidFill>
                  <a:srgbClr val="FF0000"/>
                </a:solidFill>
              </a:rPr>
              <a:t> المجتمع</a:t>
            </a:r>
            <a:endParaRPr lang="ar-SA" b="1" dirty="0" smtClean="0">
              <a:solidFill>
                <a:srgbClr val="FF0000"/>
              </a:solidFill>
            </a:endParaRPr>
          </a:p>
          <a:p>
            <a:pPr algn="ctr">
              <a:buFont typeface="Arial" charset="0"/>
              <a:buNone/>
            </a:pPr>
            <a:endParaRPr lang="ar-SA" b="1" dirty="0" smtClean="0"/>
          </a:p>
          <a:p>
            <a:pPr algn="ctr">
              <a:buFont typeface="Arial" charset="0"/>
              <a:buNone/>
            </a:pPr>
            <a:r>
              <a:rPr lang="ar-SA" b="1" dirty="0" smtClean="0"/>
              <a:t>” </a:t>
            </a:r>
            <a:r>
              <a:rPr lang="ar-SA" b="1" dirty="0" smtClean="0">
                <a:solidFill>
                  <a:srgbClr val="FF0066"/>
                </a:solidFill>
              </a:rPr>
              <a:t>الصحة النفسية في المجتمع </a:t>
            </a:r>
            <a:r>
              <a:rPr lang="ar-SA" b="1" dirty="0" smtClean="0"/>
              <a:t>”</a:t>
            </a:r>
          </a:p>
          <a:p>
            <a:pPr algn="ctr">
              <a:buFont typeface="Arial" charset="0"/>
              <a:buNone/>
            </a:pP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6"/>
          <p:cNvSpPr>
            <a:spLocks noGrp="1"/>
          </p:cNvSpPr>
          <p:nvPr>
            <p:ph type="title"/>
          </p:nvPr>
        </p:nvSpPr>
        <p:spPr>
          <a:solidFill>
            <a:schemeClr val="accent6">
              <a:lumMod val="60000"/>
              <a:lumOff val="40000"/>
            </a:schemeClr>
          </a:solidFill>
        </p:spPr>
        <p:txBody>
          <a:bodyPr/>
          <a:lstStyle/>
          <a:p>
            <a:pPr algn="ctr" eaLnBrk="1" hangingPunct="1"/>
            <a:r>
              <a:rPr lang="ar-SA" sz="4000" dirty="0" smtClean="0">
                <a:solidFill>
                  <a:srgbClr val="FF0000"/>
                </a:solidFill>
              </a:rPr>
              <a:t>الصحة النفسية في المجتمع</a:t>
            </a:r>
            <a:endParaRPr lang="en-US" sz="4000" dirty="0" smtClean="0">
              <a:solidFill>
                <a:srgbClr val="FF0000"/>
              </a:solidFill>
            </a:endParaRPr>
          </a:p>
        </p:txBody>
      </p:sp>
      <p:sp>
        <p:nvSpPr>
          <p:cNvPr id="24578" name="Text Placeholder 5"/>
          <p:cNvSpPr>
            <a:spLocks noGrp="1"/>
          </p:cNvSpPr>
          <p:nvPr>
            <p:ph idx="1"/>
          </p:nvPr>
        </p:nvSpPr>
        <p:spPr>
          <a:xfrm>
            <a:off x="495300" y="1447800"/>
            <a:ext cx="8915400" cy="4678363"/>
          </a:xfrm>
          <a:solidFill>
            <a:schemeClr val="accent6">
              <a:lumMod val="60000"/>
              <a:lumOff val="40000"/>
            </a:schemeClr>
          </a:solidFill>
        </p:spPr>
        <p:txBody>
          <a:bodyPr/>
          <a:lstStyle/>
          <a:p>
            <a:pPr rtl="1">
              <a:buFontTx/>
              <a:buChar char="-"/>
            </a:pPr>
            <a:r>
              <a:rPr lang="ar-EG" sz="2400" b="1" dirty="0" smtClean="0"/>
              <a:t>من الضرورى ان نضع في حسابنا أهمية الصحة النفسية في المجتمع بمؤسساته المختلفة الطبية و الاجتماعية و الافتصادية و الدينية ....الخ , و أن نعمل على تحقيق التناسق بين هذه المؤسسات و بصفة خاصة بينها و بين الأسرة و المدرسة . </a:t>
            </a:r>
          </a:p>
          <a:p>
            <a:pPr rtl="1">
              <a:buFontTx/>
              <a:buChar char="-"/>
            </a:pPr>
            <a:endParaRPr lang="ar-EG" sz="2400" b="1" dirty="0" smtClean="0"/>
          </a:p>
          <a:p>
            <a:pPr rtl="1">
              <a:buFontTx/>
              <a:buChar char="-"/>
            </a:pPr>
            <a:r>
              <a:rPr lang="ar-EG" sz="2400" b="1" dirty="0" smtClean="0"/>
              <a:t>و هذا يحتم تطبيق اتجاهات الصحة النفسية في المجتمع , لتجنب أفراده و جماعاته كل ما يؤدي إلى الاضطراب النفسي و حتى يتحقق الإنتاج و التقدم و التطور .</a:t>
            </a:r>
          </a:p>
        </p:txBody>
      </p:sp>
      <p:sp>
        <p:nvSpPr>
          <p:cNvPr id="24579" name="Slide Number Placeholder 3"/>
          <p:cNvSpPr>
            <a:spLocks noGrp="1"/>
          </p:cNvSpPr>
          <p:nvPr>
            <p:ph type="sldNum" sz="quarter" idx="10"/>
          </p:nvPr>
        </p:nvSpPr>
        <p:spPr bwMode="auto">
          <a:noFill/>
          <a:ln>
            <a:miter lim="800000"/>
            <a:headEnd/>
            <a:tailEnd/>
          </a:ln>
        </p:spPr>
        <p:txBody>
          <a:bodyPr/>
          <a:lstStyle/>
          <a:p>
            <a:fld id="{F8327FC4-9BFA-4A9C-A87B-8C9A521A6B0C}" type="slidenum">
              <a:rPr lang="ar-SA" smtClean="0"/>
              <a:pPr/>
              <a:t>56</a:t>
            </a:fld>
            <a:endParaRPr lang="en-US"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solidFill>
            <a:schemeClr val="accent6">
              <a:lumMod val="60000"/>
              <a:lumOff val="40000"/>
            </a:schemeClr>
          </a:solidFill>
        </p:spPr>
        <p:txBody>
          <a:bodyPr/>
          <a:lstStyle/>
          <a:p>
            <a:pPr eaLnBrk="1" hangingPunct="1"/>
            <a:r>
              <a:rPr lang="ar-EG" dirty="0" smtClean="0">
                <a:solidFill>
                  <a:srgbClr val="FF0000"/>
                </a:solidFill>
              </a:rPr>
              <a:t>أهداف الصحة النفسية في المجتمع </a:t>
            </a:r>
            <a:endParaRPr lang="ar-SA" dirty="0" smtClean="0">
              <a:solidFill>
                <a:srgbClr val="FF0000"/>
              </a:solidFill>
            </a:endParaRPr>
          </a:p>
        </p:txBody>
      </p:sp>
      <p:sp>
        <p:nvSpPr>
          <p:cNvPr id="26626" name="Content Placeholder 2"/>
          <p:cNvSpPr>
            <a:spLocks noGrp="1"/>
          </p:cNvSpPr>
          <p:nvPr>
            <p:ph idx="1"/>
          </p:nvPr>
        </p:nvSpPr>
        <p:spPr>
          <a:xfrm>
            <a:off x="381000" y="1295400"/>
            <a:ext cx="9525000" cy="4678363"/>
          </a:xfrm>
          <a:solidFill>
            <a:schemeClr val="accent3">
              <a:lumMod val="60000"/>
              <a:lumOff val="40000"/>
            </a:schemeClr>
          </a:solidFill>
          <a:ln>
            <a:solidFill>
              <a:srgbClr val="FF3300"/>
            </a:solidFill>
          </a:ln>
        </p:spPr>
        <p:txBody>
          <a:bodyPr/>
          <a:lstStyle/>
          <a:p>
            <a:pPr rtl="1">
              <a:buFontTx/>
              <a:buChar char="-"/>
            </a:pPr>
            <a:r>
              <a:rPr lang="ar-EG" sz="2400" b="1" dirty="0" smtClean="0"/>
              <a:t>1 – بناء الشخصية المتكاملة و إعداد الإنسان الصحيح نفسياً</a:t>
            </a:r>
            <a:r>
              <a:rPr lang="en-US" sz="2400" b="1" dirty="0" smtClean="0"/>
              <a:t> </a:t>
            </a:r>
            <a:r>
              <a:rPr lang="ar-EG" sz="2400" b="1" dirty="0" smtClean="0"/>
              <a:t>في أى قطاع من قطاعات المجتمع و أيا كان دوره الاجتماعي بحيث يقبل على تحمل المسؤلية الاجتماعية و يعطي المجتمع بقدر ما يأخذ أو أكثر مستغلا طاقاته و إمكاناته إلى أقصى حد ممكن .</a:t>
            </a:r>
          </a:p>
          <a:p>
            <a:pPr rtl="1"/>
            <a:r>
              <a:rPr lang="ar-EG" sz="2400" b="1" dirty="0" smtClean="0"/>
              <a:t>    و ذلك من خلال : </a:t>
            </a:r>
            <a:r>
              <a:rPr lang="ar-EG" sz="2000" b="1" dirty="0" smtClean="0"/>
              <a:t>- تحقيق مطالب النمو الاجتماعي للفرد الى أقصى حد ممكن .</a:t>
            </a:r>
          </a:p>
          <a:p>
            <a:pPr rtl="1"/>
            <a:r>
              <a:rPr lang="ar-EG" sz="2000" b="1" dirty="0" smtClean="0"/>
              <a:t>                              - العمل على تقبل الفرد للواقع و الرضاء به .</a:t>
            </a:r>
          </a:p>
          <a:p>
            <a:pPr rtl="1"/>
            <a:r>
              <a:rPr lang="ar-EG" sz="2000" b="1" dirty="0" smtClean="0"/>
              <a:t>                              - تكوين اتجاهات و قيم اجتماعية سليمة لدى افراد المجتمع .</a:t>
            </a:r>
          </a:p>
          <a:p>
            <a:pPr rtl="1"/>
            <a:r>
              <a:rPr lang="ar-EG" sz="2000" b="1" dirty="0" smtClean="0"/>
              <a:t>                              - المشاركة الاجتماعية الخلاقة المسؤلة .</a:t>
            </a:r>
          </a:p>
          <a:p>
            <a:pPr rtl="1"/>
            <a:r>
              <a:rPr lang="ar-EG" sz="2000" b="1" dirty="0" smtClean="0"/>
              <a:t>                              - توسيع دائرة الميول و الاهتمامات لدى افراد المجتمع .</a:t>
            </a:r>
          </a:p>
          <a:p>
            <a:pPr rtl="1"/>
            <a:r>
              <a:rPr lang="ar-EG" sz="2000" b="1" dirty="0" smtClean="0"/>
              <a:t>                              - تنمية المهارات الاجتماعية التى تحقق التوافق الاجتماعي السوى .</a:t>
            </a:r>
          </a:p>
          <a:p>
            <a:pPr rtl="1"/>
            <a:r>
              <a:rPr lang="ar-EG" sz="2000" b="1" dirty="0" smtClean="0"/>
              <a:t>                              - تحقيق النمو الديني و الاخلاقي القويم .</a:t>
            </a:r>
          </a:p>
          <a:p>
            <a:pPr rtl="1"/>
            <a:r>
              <a:rPr lang="ar-EG" sz="2000" b="1" dirty="0" smtClean="0"/>
              <a:t>- </a:t>
            </a:r>
            <a:r>
              <a:rPr lang="ar-EG" sz="2400" b="1" dirty="0" smtClean="0"/>
              <a:t>2 – ضبط سلوك الفرد و توجيهه و تقويمه في الحاضر بهدف تحقيق أفضل مستوى ممكن من التوافق النفسي كمواطن صالح في المجتمع .</a:t>
            </a:r>
            <a:r>
              <a:rPr lang="ar-EG" sz="2000" b="1" dirty="0" smtClean="0"/>
              <a:t> </a:t>
            </a:r>
            <a:endParaRPr lang="ar-SA" sz="2000" b="1" dirty="0" smtClean="0"/>
          </a:p>
        </p:txBody>
      </p:sp>
      <p:sp>
        <p:nvSpPr>
          <p:cNvPr id="26627" name="Slide Number Placeholder 3"/>
          <p:cNvSpPr>
            <a:spLocks noGrp="1"/>
          </p:cNvSpPr>
          <p:nvPr>
            <p:ph type="sldNum" sz="quarter" idx="10"/>
          </p:nvPr>
        </p:nvSpPr>
        <p:spPr bwMode="auto">
          <a:noFill/>
          <a:ln>
            <a:miter lim="800000"/>
            <a:headEnd/>
            <a:tailEnd/>
          </a:ln>
        </p:spPr>
        <p:txBody>
          <a:bodyPr/>
          <a:lstStyle/>
          <a:p>
            <a:fld id="{A3A76D06-B364-40C8-AD41-DB6E1E128A80}" type="slidenum">
              <a:rPr lang="ar-SA" smtClean="0"/>
              <a:pPr/>
              <a:t>57</a:t>
            </a:fld>
            <a:endParaRPr lang="en-US"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solidFill>
            <a:schemeClr val="accent3">
              <a:lumMod val="60000"/>
              <a:lumOff val="40000"/>
            </a:schemeClr>
          </a:solidFill>
          <a:ln>
            <a:solidFill>
              <a:schemeClr val="tx1"/>
            </a:solidFill>
          </a:ln>
        </p:spPr>
        <p:txBody>
          <a:bodyPr/>
          <a:lstStyle/>
          <a:p>
            <a:r>
              <a:rPr lang="ar-EG" dirty="0" smtClean="0">
                <a:solidFill>
                  <a:srgbClr val="FF0000"/>
                </a:solidFill>
              </a:rPr>
              <a:t>الصحة النفسيه للمجتمع نفسه </a:t>
            </a:r>
            <a:r>
              <a:rPr lang="ar-SA" dirty="0" smtClean="0">
                <a:solidFill>
                  <a:srgbClr val="FF0000"/>
                </a:solidFill>
              </a:rPr>
              <a:t> </a:t>
            </a:r>
            <a:endParaRPr lang="en-US" dirty="0" smtClean="0">
              <a:solidFill>
                <a:srgbClr val="FF0000"/>
              </a:solidFill>
            </a:endParaRPr>
          </a:p>
        </p:txBody>
      </p:sp>
      <p:sp>
        <p:nvSpPr>
          <p:cNvPr id="28674" name="Rectangle 3"/>
          <p:cNvSpPr>
            <a:spLocks noGrp="1"/>
          </p:cNvSpPr>
          <p:nvPr>
            <p:ph type="body" idx="4294967295"/>
          </p:nvPr>
        </p:nvSpPr>
        <p:spPr>
          <a:xfrm>
            <a:off x="533400" y="1447800"/>
            <a:ext cx="8915400" cy="4678363"/>
          </a:xfrm>
          <a:solidFill>
            <a:schemeClr val="accent3">
              <a:lumMod val="60000"/>
              <a:lumOff val="40000"/>
            </a:schemeClr>
          </a:solidFill>
        </p:spPr>
        <p:txBody>
          <a:bodyPr/>
          <a:lstStyle/>
          <a:p>
            <a:pPr rtl="1">
              <a:buFontTx/>
              <a:buChar char="-"/>
            </a:pPr>
            <a:r>
              <a:rPr lang="ar-EG" dirty="0" smtClean="0"/>
              <a:t>نماذج من المجتمعات المريضه .</a:t>
            </a:r>
          </a:p>
          <a:p>
            <a:pPr rtl="1">
              <a:buNone/>
            </a:pPr>
            <a:r>
              <a:rPr lang="ar-EG" sz="2400" dirty="0" smtClean="0"/>
              <a:t>    - المجتمع الذى يعاني من التمزق و عدم التكامل بين أجهزته و نظمه و مؤسساته و هيئاته .</a:t>
            </a:r>
          </a:p>
          <a:p>
            <a:pPr rtl="1">
              <a:buNone/>
            </a:pPr>
            <a:r>
              <a:rPr lang="ar-EG" sz="2400" dirty="0" smtClean="0"/>
              <a:t>     - المجتمع الذى تسود فيه ثقافة مريضة مليئة بعوامل الهدم و الإحباط و الصراع و التعقيد .</a:t>
            </a:r>
          </a:p>
          <a:p>
            <a:pPr rtl="1">
              <a:buNone/>
            </a:pPr>
            <a:r>
              <a:rPr lang="ar-EG" sz="2400" dirty="0" smtClean="0"/>
              <a:t>     - المجتمع الذى تسود فيه المشكلات الأسرية و المشكلات التربوية .</a:t>
            </a:r>
          </a:p>
          <a:p>
            <a:pPr rtl="1">
              <a:buNone/>
            </a:pPr>
            <a:r>
              <a:rPr lang="ar-EG" sz="2400" dirty="0" smtClean="0"/>
              <a:t>     - المجتمع الذى يسود فيه الجهل و الشك و التعصب .</a:t>
            </a:r>
          </a:p>
          <a:p>
            <a:pPr rtl="1">
              <a:buNone/>
            </a:pPr>
            <a:r>
              <a:rPr lang="ar-EG" sz="2400" dirty="0" smtClean="0"/>
              <a:t>     - المجتمع الذى تسوء فيه الأحوال الاقتصادية و يتدهور فيه مستوى المعيشة .</a:t>
            </a:r>
          </a:p>
          <a:p>
            <a:pPr rtl="1">
              <a:buNone/>
            </a:pPr>
            <a:r>
              <a:rPr lang="ar-EG" sz="2400" dirty="0" smtClean="0"/>
              <a:t>     - المجتمع الذى يتدهور فيه نظام القيم و يسوده الضلال و الجناح و تحل به الكوارث الاجتماعية .</a:t>
            </a:r>
          </a:p>
          <a:p>
            <a:pPr rtl="1">
              <a:buNone/>
            </a:pPr>
            <a:endParaRPr lang="ar-EG" sz="2400" dirty="0" smtClean="0"/>
          </a:p>
          <a:p>
            <a:pPr rtl="1">
              <a:buNone/>
            </a:pPr>
            <a:endParaRPr lang="ar-EG" sz="2400" dirty="0" smtClean="0"/>
          </a:p>
          <a:p>
            <a:pPr rtl="1">
              <a:buNone/>
            </a:pPr>
            <a:r>
              <a:rPr lang="ar-EG" sz="2400" dirty="0" smtClean="0"/>
              <a:t>-</a:t>
            </a:r>
          </a:p>
          <a:p>
            <a:pPr rtl="1">
              <a:buNone/>
            </a:pPr>
            <a:endParaRPr lang="ar-EG" sz="2400" dirty="0" smtClean="0"/>
          </a:p>
          <a:p>
            <a:pPr rtl="1">
              <a:buNone/>
            </a:pPr>
            <a:endParaRPr lang="ar-SA" sz="14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r>
              <a:rPr lang="ar-EG" dirty="0" smtClean="0">
                <a:solidFill>
                  <a:srgbClr val="FF0000"/>
                </a:solidFill>
              </a:rPr>
              <a:t>تابع الصحة النفسيه للمجتمع نفسه </a:t>
            </a:r>
            <a:endParaRPr lang="en-US" dirty="0">
              <a:solidFill>
                <a:srgbClr val="FF0000"/>
              </a:solidFill>
            </a:endParaRPr>
          </a:p>
        </p:txBody>
      </p:sp>
      <p:sp>
        <p:nvSpPr>
          <p:cNvPr id="3" name="Content Placeholder 2"/>
          <p:cNvSpPr>
            <a:spLocks noGrp="1"/>
          </p:cNvSpPr>
          <p:nvPr>
            <p:ph idx="1"/>
          </p:nvPr>
        </p:nvSpPr>
        <p:spPr>
          <a:solidFill>
            <a:schemeClr val="accent3">
              <a:lumMod val="60000"/>
              <a:lumOff val="40000"/>
            </a:schemeClr>
          </a:solidFill>
        </p:spPr>
        <p:txBody>
          <a:bodyPr/>
          <a:lstStyle/>
          <a:p>
            <a:r>
              <a:rPr lang="ar-EG" dirty="0" smtClean="0"/>
              <a:t>إجراءات التخطيط للصحة النفسية للشعب ” افراد المجتمع ” </a:t>
            </a:r>
          </a:p>
          <a:p>
            <a:r>
              <a:rPr lang="ar-EG" sz="2400" dirty="0" smtClean="0"/>
              <a:t>        - في ظل ما يسود المجتمع الحديث من علاقات اجتماعية معقدة , و في ظل عصر القلق الذى نعيشه وواقعنا الحضارى الذي يعاني من كثير من الاضطرابات</a:t>
            </a:r>
            <a:r>
              <a:rPr lang="en-US" sz="2400" dirty="0" smtClean="0"/>
              <a:t> </a:t>
            </a:r>
            <a:r>
              <a:rPr lang="ar-EG" sz="2400" dirty="0" smtClean="0"/>
              <a:t>النفسية التي يؤدي اليها التنافس و عدم المساواة و الاستغلال . </a:t>
            </a:r>
          </a:p>
          <a:p>
            <a:r>
              <a:rPr lang="ar-EG" sz="2400" dirty="0" smtClean="0"/>
              <a:t>يحتاج هذا المجتمع الى تخطيط دقيق للصحة النفسية من خلال الإجراءات التالية : </a:t>
            </a:r>
          </a:p>
          <a:p>
            <a:r>
              <a:rPr lang="ar-EG" sz="2400" dirty="0" smtClean="0"/>
              <a:t>( ص 22 -23 المرجع الرئيسى ) .</a:t>
            </a:r>
          </a:p>
          <a:p>
            <a:r>
              <a:rPr lang="ar-EG" dirty="0" smtClean="0"/>
              <a:t>          </a:t>
            </a:r>
            <a:endParaRPr lang="en-US" dirty="0"/>
          </a:p>
        </p:txBody>
      </p:sp>
      <p:sp>
        <p:nvSpPr>
          <p:cNvPr id="4" name="Slide Number Placeholder 3"/>
          <p:cNvSpPr>
            <a:spLocks noGrp="1"/>
          </p:cNvSpPr>
          <p:nvPr>
            <p:ph type="sldNum" sz="quarter" idx="10"/>
          </p:nvPr>
        </p:nvSpPr>
        <p:spPr/>
        <p:txBody>
          <a:bodyPr/>
          <a:lstStyle/>
          <a:p>
            <a:pPr>
              <a:defRPr/>
            </a:pPr>
            <a:fld id="{ACC2FF5E-C054-473A-9C82-6CD913948C5D}" type="slidenum">
              <a:rPr lang="ar-SA" smtClean="0"/>
              <a:pPr>
                <a:defRPr/>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r>
              <a:rPr lang="ar-EG" dirty="0" smtClean="0">
                <a:solidFill>
                  <a:srgbClr val="FF0000"/>
                </a:solidFill>
              </a:rPr>
              <a:t>تابع الصحة النفسيه للمجتمع نفسه </a:t>
            </a:r>
            <a:endParaRPr lang="en-US" dirty="0">
              <a:solidFill>
                <a:srgbClr val="FF0000"/>
              </a:solidFill>
            </a:endParaRPr>
          </a:p>
        </p:txBody>
      </p:sp>
      <p:sp>
        <p:nvSpPr>
          <p:cNvPr id="3" name="Content Placeholder 2"/>
          <p:cNvSpPr>
            <a:spLocks noGrp="1"/>
          </p:cNvSpPr>
          <p:nvPr>
            <p:ph idx="1"/>
          </p:nvPr>
        </p:nvSpPr>
        <p:spPr>
          <a:xfrm>
            <a:off x="457200" y="1600200"/>
            <a:ext cx="8915400" cy="4525963"/>
          </a:xfrm>
          <a:solidFill>
            <a:schemeClr val="accent3">
              <a:lumMod val="60000"/>
              <a:lumOff val="40000"/>
            </a:schemeClr>
          </a:solidFill>
        </p:spPr>
        <p:txBody>
          <a:bodyPr>
            <a:normAutofit fontScale="92500" lnSpcReduction="10000"/>
          </a:bodyPr>
          <a:lstStyle/>
          <a:p>
            <a:r>
              <a:rPr lang="ar-EG" sz="2400" dirty="0" smtClean="0"/>
              <a:t>إن المجتمع هو الذى يدفع ثمن تفشى الأمراض النفسية و الاجتماعية من حيث الجهد و المال </a:t>
            </a:r>
          </a:p>
          <a:p>
            <a:r>
              <a:rPr lang="ar-EG" sz="2400" dirty="0" smtClean="0"/>
              <a:t>و من حيث اتساع دائرة سوء التوافق النفسي و الاجتماعى . </a:t>
            </a:r>
          </a:p>
          <a:p>
            <a:r>
              <a:rPr lang="ar-EG" sz="2400" dirty="0" smtClean="0"/>
              <a:t>و من ثم يجب عمل حساب الاجراءات الوقائية لحماية الفرد و المجتمع و بما يكفل السعادة للجميع . </a:t>
            </a:r>
          </a:p>
          <a:p>
            <a:r>
              <a:rPr lang="ar-EG" dirty="0" smtClean="0"/>
              <a:t>اجراءات الوقاية الاجتماعية.</a:t>
            </a:r>
          </a:p>
          <a:p>
            <a:r>
              <a:rPr lang="ar-EG" dirty="0" smtClean="0"/>
              <a:t>     </a:t>
            </a:r>
            <a:r>
              <a:rPr lang="ar-EG" sz="2400" dirty="0" smtClean="0"/>
              <a:t>- رفع مستوى المعيشة و التقريب بين طبقات الشعب .</a:t>
            </a:r>
          </a:p>
          <a:p>
            <a:r>
              <a:rPr lang="ar-EG" sz="2400" dirty="0" smtClean="0"/>
              <a:t>      - تيسير الخدمات الاجتماعية و خدمات توجيه الاسرة و الضمان الاجتماعي و نظم ا التقاعد .  </a:t>
            </a:r>
          </a:p>
          <a:p>
            <a:r>
              <a:rPr lang="ar-EG" sz="2400" dirty="0" smtClean="0"/>
              <a:t>      - الاهتمام بالتخطيط السكانى و وسائل المواصلات و الخدمات الصحية و التعليمية و توفير فرص العمل . </a:t>
            </a:r>
          </a:p>
          <a:p>
            <a:r>
              <a:rPr lang="ar-EG" sz="2400" dirty="0" smtClean="0"/>
              <a:t>      - إجراء المذيد من البحوث العلمية حول الاضطرابات النفسية الاجتماعية و الاسباب الاجتماعية للسلوك المنحرف .  </a:t>
            </a:r>
          </a:p>
          <a:p>
            <a:r>
              <a:rPr lang="ar-EG" sz="2400" dirty="0" smtClean="0"/>
              <a:t>      - الاهتمام بعوامل الضبط الاجتماعى الازم مع التغير الاجتماعى المستمر الذى يشهده المجتمع .</a:t>
            </a:r>
          </a:p>
        </p:txBody>
      </p:sp>
      <p:sp>
        <p:nvSpPr>
          <p:cNvPr id="4" name="Slide Number Placeholder 3"/>
          <p:cNvSpPr>
            <a:spLocks noGrp="1"/>
          </p:cNvSpPr>
          <p:nvPr>
            <p:ph type="sldNum" sz="quarter" idx="10"/>
          </p:nvPr>
        </p:nvSpPr>
        <p:spPr/>
        <p:txBody>
          <a:bodyPr/>
          <a:lstStyle/>
          <a:p>
            <a:pPr>
              <a:defRPr/>
            </a:pPr>
            <a:fld id="{ACC2FF5E-C054-473A-9C82-6CD913948C5D}" type="slidenum">
              <a:rPr lang="ar-SA" smtClean="0"/>
              <a:pPr>
                <a:defRPr/>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a:solidFill>
            <a:schemeClr val="accent6">
              <a:lumMod val="60000"/>
              <a:lumOff val="40000"/>
            </a:schemeClr>
          </a:solidFill>
        </p:spPr>
        <p:txBody>
          <a:bodyPr/>
          <a:lstStyle/>
          <a:p>
            <a:r>
              <a:rPr lang="ar-EG" sz="3000" dirty="0" smtClean="0">
                <a:solidFill>
                  <a:srgbClr val="FF0000"/>
                </a:solidFill>
              </a:rPr>
              <a:t>أهمية الصحة النفسية في مجالات الحياة الاجتماعية المختلفة بالمجتمع </a:t>
            </a:r>
            <a:r>
              <a:rPr lang="ar-EG" sz="3000" dirty="0" smtClean="0"/>
              <a:t>.</a:t>
            </a:r>
            <a:endParaRPr lang="ar-SA" sz="3000" dirty="0" smtClean="0"/>
          </a:p>
        </p:txBody>
      </p:sp>
      <p:sp>
        <p:nvSpPr>
          <p:cNvPr id="30722" name="Rectangle 3"/>
          <p:cNvSpPr>
            <a:spLocks noGrp="1"/>
          </p:cNvSpPr>
          <p:nvPr>
            <p:ph type="body" idx="4294967295"/>
          </p:nvPr>
        </p:nvSpPr>
        <p:spPr>
          <a:solidFill>
            <a:schemeClr val="accent3">
              <a:lumMod val="60000"/>
              <a:lumOff val="40000"/>
            </a:schemeClr>
          </a:solidFill>
        </p:spPr>
        <p:txBody>
          <a:bodyPr/>
          <a:lstStyle/>
          <a:p>
            <a:pPr rtl="1">
              <a:buFontTx/>
              <a:buChar char="-"/>
            </a:pPr>
            <a:r>
              <a:rPr lang="ar-EG" dirty="0" smtClean="0">
                <a:solidFill>
                  <a:srgbClr val="FF0000"/>
                </a:solidFill>
              </a:rPr>
              <a:t>أهمية الصحة النفسية في مجال الصناعة و العمل </a:t>
            </a:r>
            <a:r>
              <a:rPr lang="ar-EG" sz="1400" dirty="0" smtClean="0">
                <a:solidFill>
                  <a:srgbClr val="FF0000"/>
                </a:solidFill>
              </a:rPr>
              <a:t>( التجارة و الزراعة و الاقتصاد ).</a:t>
            </a:r>
          </a:p>
          <a:p>
            <a:pPr rtl="1">
              <a:buNone/>
            </a:pPr>
            <a:r>
              <a:rPr lang="ar-EG" dirty="0" smtClean="0"/>
              <a:t>   </a:t>
            </a:r>
            <a:r>
              <a:rPr lang="ar-EG" sz="1600" dirty="0" smtClean="0"/>
              <a:t>تعد الصحة النفسية للعاملين في قطاع</a:t>
            </a:r>
            <a:r>
              <a:rPr lang="ar-SA" sz="1600" dirty="0"/>
              <a:t>ا</a:t>
            </a:r>
            <a:r>
              <a:rPr lang="ar-EG" sz="1600" dirty="0" smtClean="0"/>
              <a:t>ت العمل المختلفة بالمجتمع في غاية الاهمية . و يسهم </a:t>
            </a:r>
            <a:r>
              <a:rPr lang="ar-EG" sz="1600" dirty="0" smtClean="0">
                <a:solidFill>
                  <a:srgbClr val="7030A0"/>
                </a:solidFill>
              </a:rPr>
              <a:t>علم النفس الصناعي و الاجتماعي </a:t>
            </a:r>
            <a:r>
              <a:rPr lang="ar-EG" sz="1600" dirty="0" smtClean="0"/>
              <a:t>جنباً الى جنب مع </a:t>
            </a:r>
            <a:r>
              <a:rPr lang="ar-EG" sz="1600" dirty="0" smtClean="0">
                <a:solidFill>
                  <a:srgbClr val="7030A0"/>
                </a:solidFill>
              </a:rPr>
              <a:t>الصحة النفسية </a:t>
            </a:r>
            <a:r>
              <a:rPr lang="ar-EG" sz="1600" dirty="0" smtClean="0"/>
              <a:t>في تحقيق ما نصبو اليه في مجال الصناعة و العمل من الرعاية و التوجيه و الصحة النفسية للفرد و الجماعة . </a:t>
            </a:r>
            <a:r>
              <a:rPr lang="ar-EG" sz="1600" dirty="0" smtClean="0">
                <a:solidFill>
                  <a:schemeClr val="accent2"/>
                </a:solidFill>
              </a:rPr>
              <a:t>و ذلك من خلال </a:t>
            </a:r>
            <a:r>
              <a:rPr lang="ar-EG" sz="1600" dirty="0" smtClean="0"/>
              <a:t>: تحليل الفرد – تحليل العمل – التوفيق بين قدرات الفرد و متطلبات العمل . و دراسة الظروف المهيئة للعمل و ذيادة الانتاج . و كذلك تزليل المعوقات .</a:t>
            </a:r>
            <a:endParaRPr lang="ar-EG" dirty="0" smtClean="0"/>
          </a:p>
          <a:p>
            <a:pPr rtl="1">
              <a:buFontTx/>
              <a:buChar char="-"/>
            </a:pPr>
            <a:r>
              <a:rPr lang="ar-EG" dirty="0" smtClean="0">
                <a:solidFill>
                  <a:srgbClr val="FF0000"/>
                </a:solidFill>
              </a:rPr>
              <a:t>أهمية الصحة النفسية في مجال القوات المسلحة .</a:t>
            </a:r>
          </a:p>
          <a:p>
            <a:pPr rtl="1">
              <a:buNone/>
            </a:pPr>
            <a:r>
              <a:rPr lang="ar-EG" dirty="0" smtClean="0"/>
              <a:t>   </a:t>
            </a:r>
            <a:r>
              <a:rPr lang="ar-EG" sz="1600" dirty="0" smtClean="0"/>
              <a:t>أهمية توافر كل المقومات الإنسانية و المادية للجندي المقاتل و ذلك حتى يكون دائماًعلى قمة الاستعداد للذود عن الوطن . و يسهم علم النفس بفروعه المختلفه مثل </a:t>
            </a:r>
            <a:r>
              <a:rPr lang="ar-EG" sz="1600" dirty="0" smtClean="0">
                <a:solidFill>
                  <a:srgbClr val="7030A0"/>
                </a:solidFill>
              </a:rPr>
              <a:t>علم النفس العسكري </a:t>
            </a:r>
            <a:r>
              <a:rPr lang="ar-EG" sz="1600" dirty="0" smtClean="0"/>
              <a:t>( خصائص الجنود – سمات شخصيتهم – قدراتهم – توزيعهم على الاسلحة المختلفه ) و </a:t>
            </a:r>
            <a:r>
              <a:rPr lang="ar-EG" sz="1600" dirty="0" smtClean="0">
                <a:solidFill>
                  <a:srgbClr val="7030A0"/>
                </a:solidFill>
              </a:rPr>
              <a:t>علم النفس الاجتماعي </a:t>
            </a:r>
            <a:r>
              <a:rPr lang="ar-EG" sz="1600" dirty="0" smtClean="0"/>
              <a:t>( العلاقات الاجتماعية – سيكلوجية القيادة و الجماعات – التوجيه الاجتماعي و شحذ الهمم – الترويح ) جنباً الى جنب مع الصحة النفسية </a:t>
            </a:r>
            <a:r>
              <a:rPr lang="ar-EG" sz="1600" dirty="0" smtClean="0">
                <a:solidFill>
                  <a:schemeClr val="accent2"/>
                </a:solidFill>
              </a:rPr>
              <a:t>في دراسة </a:t>
            </a:r>
            <a:r>
              <a:rPr lang="ar-EG" sz="1600" dirty="0" smtClean="0"/>
              <a:t>أسس السلوك و التفاعل الاجتماعي و عملية التعليم و الحرب النفسية في وقت السلم ووقت القتال , و رعاية الصحة النفسية للمقاتلين و في العلاج النفسي للحالات المرضية التي يمكن أن تصيب الجنود .</a:t>
            </a:r>
          </a:p>
          <a:p>
            <a:pPr rtl="1">
              <a:buNone/>
            </a:pPr>
            <a:endParaRPr lang="ar-EG" dirty="0" smtClean="0"/>
          </a:p>
          <a:p>
            <a:pPr rtl="1">
              <a:buNone/>
            </a:pPr>
            <a:endParaRPr lang="ar-EG" dirty="0" smtClean="0"/>
          </a:p>
          <a:p>
            <a:pPr rtl="1">
              <a:buNone/>
            </a:pPr>
            <a:endParaRPr lang="ar-EG" dirty="0" smtClean="0"/>
          </a:p>
          <a:p>
            <a:pPr rtl="1">
              <a:buNone/>
            </a:pPr>
            <a:endParaRPr lang="ar-EG" dirty="0" smtClean="0"/>
          </a:p>
          <a:p>
            <a:pPr rtl="1">
              <a:buNone/>
            </a:pPr>
            <a:endParaRPr lang="ar-EG" dirty="0" smtClean="0"/>
          </a:p>
          <a:p>
            <a:pPr rtl="1">
              <a:buNone/>
            </a:pPr>
            <a:endParaRPr lang="ar-EG" dirty="0" smtClean="0"/>
          </a:p>
          <a:p>
            <a:pPr rtl="1">
              <a:buNone/>
            </a:pPr>
            <a:endParaRPr lang="ar-EG"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a:solidFill>
            <a:schemeClr val="accent6">
              <a:lumMod val="60000"/>
              <a:lumOff val="40000"/>
            </a:schemeClr>
          </a:solidFill>
        </p:spPr>
        <p:txBody>
          <a:bodyPr/>
          <a:lstStyle/>
          <a:p>
            <a:pPr algn="ctr"/>
            <a:r>
              <a:rPr lang="ar-EG" sz="3600" dirty="0" smtClean="0">
                <a:solidFill>
                  <a:srgbClr val="FF0000"/>
                </a:solidFill>
              </a:rPr>
              <a:t>العاملون في ميدان الصحة النفسية</a:t>
            </a:r>
            <a:r>
              <a:rPr lang="ar-EG" sz="3600" dirty="0" smtClean="0"/>
              <a:t> </a:t>
            </a:r>
            <a:endParaRPr lang="ar-SA" sz="3600" dirty="0" smtClean="0"/>
          </a:p>
        </p:txBody>
      </p:sp>
      <p:sp>
        <p:nvSpPr>
          <p:cNvPr id="32770" name="Rectangle 3"/>
          <p:cNvSpPr>
            <a:spLocks noGrp="1"/>
          </p:cNvSpPr>
          <p:nvPr>
            <p:ph type="body" idx="4294967295"/>
          </p:nvPr>
        </p:nvSpPr>
        <p:spPr>
          <a:xfrm>
            <a:off x="533400" y="1524000"/>
            <a:ext cx="8915400" cy="4525963"/>
          </a:xfrm>
          <a:solidFill>
            <a:schemeClr val="accent3">
              <a:lumMod val="60000"/>
              <a:lumOff val="40000"/>
            </a:schemeClr>
          </a:solidFill>
        </p:spPr>
        <p:txBody>
          <a:bodyPr>
            <a:normAutofit lnSpcReduction="10000"/>
          </a:bodyPr>
          <a:lstStyle/>
          <a:p>
            <a:pPr rtl="1">
              <a:buFont typeface="Arial" charset="0"/>
              <a:buNone/>
            </a:pPr>
            <a:r>
              <a:rPr lang="ar-EG" dirty="0" smtClean="0"/>
              <a:t>فريق العمل في ميدان الصحة النفسية : </a:t>
            </a:r>
          </a:p>
          <a:p>
            <a:pPr rtl="1">
              <a:buFontTx/>
              <a:buChar char="-"/>
            </a:pPr>
            <a:r>
              <a:rPr lang="ar-EG" sz="2400" dirty="0" smtClean="0"/>
              <a:t>المعالج النفسى .</a:t>
            </a:r>
          </a:p>
          <a:p>
            <a:pPr rtl="1">
              <a:buFontTx/>
              <a:buChar char="-"/>
            </a:pPr>
            <a:r>
              <a:rPr lang="ar-EG" sz="2400" dirty="0" smtClean="0"/>
              <a:t>الأخصائى النفسى .</a:t>
            </a:r>
          </a:p>
          <a:p>
            <a:pPr rtl="1">
              <a:buFontTx/>
              <a:buChar char="-"/>
            </a:pPr>
            <a:r>
              <a:rPr lang="ar-EG" sz="2400" dirty="0" smtClean="0"/>
              <a:t>الطبيب النفسي .</a:t>
            </a:r>
          </a:p>
          <a:p>
            <a:pPr rtl="1">
              <a:buFontTx/>
              <a:buChar char="-"/>
            </a:pPr>
            <a:r>
              <a:rPr lang="ar-EG" sz="2400" dirty="0" smtClean="0"/>
              <a:t>الأخصائي الاجتماعي النفسى .</a:t>
            </a:r>
          </a:p>
          <a:p>
            <a:pPr rtl="1">
              <a:buFontTx/>
              <a:buChar char="-"/>
            </a:pPr>
            <a:r>
              <a:rPr lang="ar-EG" sz="2400" dirty="0" smtClean="0"/>
              <a:t>المساعدون النفسيون </a:t>
            </a:r>
            <a:r>
              <a:rPr lang="ar-EG" sz="1600" dirty="0" smtClean="0"/>
              <a:t>(اخصائي القياس النفسى – اخصائي التخاطب – اخصائى العلاج الطبيعي – اخصائي العلاج بالعمل و العلاج باللعب ..الخ ).</a:t>
            </a:r>
          </a:p>
          <a:p>
            <a:pPr rtl="1">
              <a:buFontTx/>
              <a:buChar char="-"/>
            </a:pPr>
            <a:r>
              <a:rPr lang="ar-EG" sz="2400" dirty="0" smtClean="0"/>
              <a:t>الممرضون النفسيون .</a:t>
            </a:r>
          </a:p>
          <a:p>
            <a:pPr rtl="1">
              <a:buNone/>
            </a:pPr>
            <a:r>
              <a:rPr lang="ar-EG" sz="2400" dirty="0" smtClean="0"/>
              <a:t>-   آخرون </a:t>
            </a:r>
            <a:r>
              <a:rPr lang="ar-EG" sz="1600" dirty="0" smtClean="0"/>
              <a:t>( الاسرة – رجال الدين ....الخ ) .</a:t>
            </a:r>
          </a:p>
          <a:p>
            <a:pPr rtl="1">
              <a:buNone/>
            </a:pPr>
            <a:r>
              <a:rPr lang="ar-EG" sz="2400" dirty="0" smtClean="0"/>
              <a:t>يجب ان يتمتع جميع العاملين في ميدان الصحة النفسية بالصحة النفسية و التوافق النفسي ففاقد الشىء لا يعطيه . كما يجب ان يكونوا قدة حسنة يحتذي بها العميل .</a:t>
            </a:r>
            <a:endParaRPr lang="ar-SA" sz="2400" dirty="0"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lumMod val="60000"/>
              <a:lumOff val="40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6">
              <a:lumMod val="75000"/>
            </a:schemeClr>
          </a:solidFill>
        </p:spPr>
        <p:txBody>
          <a:bodyPr/>
          <a:lstStyle/>
          <a:p>
            <a:pPr eaLnBrk="1" hangingPunct="1"/>
            <a:r>
              <a:rPr lang="ar-SA" b="1" dirty="0" smtClean="0">
                <a:solidFill>
                  <a:schemeClr val="tx1"/>
                </a:solidFill>
              </a:rPr>
              <a:t>المحاضرة ال</a:t>
            </a:r>
            <a:r>
              <a:rPr lang="ar-EG" b="1" dirty="0" smtClean="0">
                <a:solidFill>
                  <a:schemeClr val="tx1"/>
                </a:solidFill>
              </a:rPr>
              <a:t>خامسة</a:t>
            </a:r>
            <a:endParaRPr lang="ar-SA" b="1" dirty="0" smtClean="0">
              <a:solidFill>
                <a:schemeClr val="tx1"/>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6290BF39-ACA6-4DEF-93EF-FD5C8E884DAE}" type="slidenum">
              <a:rPr lang="ar-SA" smtClean="0"/>
              <a:pPr/>
              <a:t>63</a:t>
            </a:fld>
            <a:endParaRPr lang="en-US"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lumMod val="60000"/>
              <a:lumOff val="40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والمرض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84EA3125-6092-4885-8685-EF144002512C}" type="slidenum">
              <a:rPr lang="ar-SA" smtClean="0"/>
              <a:pPr/>
              <a:t>64</a:t>
            </a:fld>
            <a:endParaRPr lang="en-US"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3">
              <a:lumMod val="60000"/>
              <a:lumOff val="40000"/>
            </a:schemeClr>
          </a:solidFill>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ثانية</a:t>
            </a:r>
            <a:endParaRPr lang="en-US" dirty="0" smtClean="0">
              <a:solidFill>
                <a:srgbClr val="FF0000"/>
              </a:solidFill>
            </a:endParaRPr>
          </a:p>
        </p:txBody>
      </p:sp>
      <p:sp>
        <p:nvSpPr>
          <p:cNvPr id="20482" name="Rectangle 3"/>
          <p:cNvSpPr>
            <a:spLocks noGrp="1"/>
          </p:cNvSpPr>
          <p:nvPr>
            <p:ph type="body" idx="4294967295"/>
          </p:nvPr>
        </p:nvSpPr>
        <p:spPr>
          <a:solidFill>
            <a:schemeClr val="accent3">
              <a:lumMod val="60000"/>
              <a:lumOff val="40000"/>
            </a:schemeClr>
          </a:solidFill>
        </p:spPr>
        <p:txBody>
          <a:bodyPr/>
          <a:lstStyle/>
          <a:p>
            <a:pPr algn="ctr" rtl="1">
              <a:lnSpc>
                <a:spcPct val="90000"/>
              </a:lnSpc>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الاسرة في عملية التنشئة الاجتماعية للطفل و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الاسرة و المدرسة على صحة الطفل النفسية .</a:t>
            </a:r>
          </a:p>
          <a:p>
            <a:pPr rtl="1">
              <a:lnSpc>
                <a:spcPct val="90000"/>
              </a:lnSpc>
            </a:pPr>
            <a:r>
              <a:rPr lang="ar-SA" sz="2400" dirty="0" smtClean="0"/>
              <a:t>خصائص المناخ الاسري الذي يساعد على الصحة النفسية للطفل .</a:t>
            </a:r>
          </a:p>
          <a:p>
            <a:pPr rtl="1">
              <a:lnSpc>
                <a:spcPct val="90000"/>
              </a:lnSpc>
            </a:pPr>
            <a:r>
              <a:rPr lang="ar-SA" sz="2400" dirty="0" smtClean="0"/>
              <a:t>مجمل دور الاسرة في الصحة النفسية للطفل .</a:t>
            </a:r>
          </a:p>
          <a:p>
            <a:pPr rtl="1">
              <a:lnSpc>
                <a:spcPct val="90000"/>
              </a:lnSpc>
            </a:pPr>
            <a:r>
              <a:rPr lang="ar-SA" sz="2800" dirty="0" smtClean="0"/>
              <a:t>ردود افعال الاسرة تجاه ميلاد طفل ذوو احتياج خاص .</a:t>
            </a:r>
          </a:p>
          <a:p>
            <a:pPr rtl="1">
              <a:lnSpc>
                <a:spcPct val="90000"/>
              </a:lnSpc>
            </a:pPr>
            <a:r>
              <a:rPr lang="ar-SA" sz="2800" dirty="0" smtClean="0"/>
              <a:t>الظروف الاسرية غير المناسبة و آثرها على الصحة النفسية للطفل .</a:t>
            </a:r>
          </a:p>
          <a:p>
            <a:pPr rtl="1">
              <a:lnSpc>
                <a:spcPct val="90000"/>
              </a:lnSpc>
            </a:pPr>
            <a:endParaRPr lang="en-US" sz="2800"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ثالثة</a:t>
            </a:r>
            <a:endParaRPr lang="en-US" dirty="0" smtClean="0">
              <a:solidFill>
                <a:srgbClr val="FF0000"/>
              </a:solidFill>
            </a:endParaRPr>
          </a:p>
        </p:txBody>
      </p:sp>
      <p:sp>
        <p:nvSpPr>
          <p:cNvPr id="41987" name="Rectangle 3"/>
          <p:cNvSpPr>
            <a:spLocks noGrp="1"/>
          </p:cNvSpPr>
          <p:nvPr>
            <p:ph type="body" idx="4294967295"/>
          </p:nvPr>
        </p:nvSpPr>
        <p:spPr>
          <a:solidFill>
            <a:schemeClr val="accent3">
              <a:lumMod val="60000"/>
              <a:lumOff val="40000"/>
            </a:schemeClr>
          </a:solidFill>
        </p:spPr>
        <p:txBody>
          <a:bodyPr/>
          <a:lstStyle/>
          <a:p>
            <a:pPr rtl="1">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smtClean="0"/>
              <a:t>اهمية المدرسة في النمو النفسي و التنشئة الاجتماعية للطفل .</a:t>
            </a:r>
          </a:p>
          <a:p>
            <a:pPr rtl="1"/>
            <a:r>
              <a:rPr lang="ar-SA" sz="2400" dirty="0" smtClean="0"/>
              <a:t>مسئوليات المدرسة بالنسبة للنمو النفسي و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و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r>
              <a:rPr lang="ar-EG" dirty="0" smtClean="0">
                <a:solidFill>
                  <a:srgbClr val="FF0000"/>
                </a:solidFill>
              </a:rPr>
              <a:t>ملخص ما سبق عرضه في المحاضرة الرابعة</a:t>
            </a:r>
            <a:endParaRPr lang="en-US" dirty="0">
              <a:solidFill>
                <a:srgbClr val="FF0000"/>
              </a:solidFill>
            </a:endParaRPr>
          </a:p>
        </p:txBody>
      </p:sp>
      <p:sp>
        <p:nvSpPr>
          <p:cNvPr id="3" name="Content Placeholder 2"/>
          <p:cNvSpPr>
            <a:spLocks noGrp="1"/>
          </p:cNvSpPr>
          <p:nvPr>
            <p:ph idx="1"/>
          </p:nvPr>
        </p:nvSpPr>
        <p:spPr>
          <a:solidFill>
            <a:schemeClr val="accent3">
              <a:lumMod val="60000"/>
              <a:lumOff val="40000"/>
            </a:schemeClr>
          </a:solidFill>
        </p:spPr>
        <p:txBody>
          <a:bodyPr/>
          <a:lstStyle/>
          <a:p>
            <a:pPr rtl="1"/>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r>
              <a:rPr lang="ar-EG" sz="2800" dirty="0" smtClean="0"/>
              <a:t>أهداف الصحة النفسية في المجتمع .</a:t>
            </a:r>
          </a:p>
          <a:p>
            <a:pPr rtl="1"/>
            <a:r>
              <a:rPr lang="ar-EG" sz="2800" dirty="0" smtClean="0"/>
              <a:t>الصحة النفسيه للمجتمع نفسه .</a:t>
            </a:r>
          </a:p>
          <a:p>
            <a:pPr rtl="1"/>
            <a:r>
              <a:rPr lang="ar-EG" sz="2800" dirty="0" smtClean="0"/>
              <a:t>أهمية الصحة النفسية في مجالات الحياة الاجتماعية المختلفة بالمجتمع.</a:t>
            </a:r>
          </a:p>
          <a:p>
            <a:pPr rtl="1"/>
            <a:r>
              <a:rPr lang="ar-EG" sz="2800" dirty="0" smtClean="0"/>
              <a:t> العاملون في ميدان الصحة النفسية . </a:t>
            </a:r>
          </a:p>
          <a:p>
            <a:endParaRPr lang="en-US" dirty="0"/>
          </a:p>
        </p:txBody>
      </p:sp>
      <p:sp>
        <p:nvSpPr>
          <p:cNvPr id="4" name="Slide Number Placeholder 3"/>
          <p:cNvSpPr>
            <a:spLocks noGrp="1"/>
          </p:cNvSpPr>
          <p:nvPr>
            <p:ph type="sldNum" sz="quarter" idx="10"/>
          </p:nvPr>
        </p:nvSpPr>
        <p:spPr/>
        <p:txBody>
          <a:bodyPr/>
          <a:lstStyle/>
          <a:p>
            <a:pPr>
              <a:defRPr/>
            </a:pPr>
            <a:fld id="{ACC2FF5E-C054-473A-9C82-6CD913948C5D}" type="slidenum">
              <a:rPr lang="ar-SA" smtClean="0"/>
              <a:pPr>
                <a:defRPr/>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pPr algn="ctr"/>
            <a:r>
              <a:rPr lang="ar-EG" dirty="0" smtClean="0">
                <a:solidFill>
                  <a:srgbClr val="FF0000"/>
                </a:solidFill>
              </a:rPr>
              <a:t>المحاضرة الخامسة</a:t>
            </a:r>
            <a:r>
              <a:rPr lang="ar-EG" dirty="0" smtClean="0"/>
              <a:t> </a:t>
            </a:r>
            <a:endParaRPr lang="en-US" dirty="0"/>
          </a:p>
        </p:txBody>
      </p:sp>
      <p:sp>
        <p:nvSpPr>
          <p:cNvPr id="3" name="Content Placeholder 2"/>
          <p:cNvSpPr>
            <a:spLocks noGrp="1"/>
          </p:cNvSpPr>
          <p:nvPr>
            <p:ph idx="1"/>
          </p:nvPr>
        </p:nvSpPr>
        <p:spPr>
          <a:solidFill>
            <a:schemeClr val="accent6">
              <a:lumMod val="60000"/>
              <a:lumOff val="40000"/>
            </a:schemeClr>
          </a:solidFill>
        </p:spPr>
        <p:txBody>
          <a:bodyPr/>
          <a:lstStyle/>
          <a:p>
            <a:endParaRPr lang="ar-EG" dirty="0" smtClean="0"/>
          </a:p>
          <a:p>
            <a:pPr rtl="1"/>
            <a:endParaRPr lang="ar-EG" dirty="0" smtClean="0"/>
          </a:p>
          <a:p>
            <a:endParaRPr lang="ar-EG" dirty="0" smtClean="0"/>
          </a:p>
          <a:p>
            <a:pPr algn="ctr"/>
            <a:r>
              <a:rPr lang="ar-EG" sz="4800" dirty="0" smtClean="0">
                <a:solidFill>
                  <a:srgbClr val="FF0000"/>
                </a:solidFill>
              </a:rPr>
              <a:t>التوافق النفسي </a:t>
            </a:r>
          </a:p>
        </p:txBody>
      </p:sp>
      <p:sp>
        <p:nvSpPr>
          <p:cNvPr id="4" name="Slide Number Placeholder 3"/>
          <p:cNvSpPr>
            <a:spLocks noGrp="1"/>
          </p:cNvSpPr>
          <p:nvPr>
            <p:ph type="sldNum" sz="quarter" idx="10"/>
          </p:nvPr>
        </p:nvSpPr>
        <p:spPr/>
        <p:txBody>
          <a:bodyPr/>
          <a:lstStyle/>
          <a:p>
            <a:pPr>
              <a:defRPr/>
            </a:pPr>
            <a:fld id="{ACC2FF5E-C054-473A-9C82-6CD913948C5D}" type="slidenum">
              <a:rPr lang="ar-SA" smtClean="0"/>
              <a:pPr>
                <a:defRPr/>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pPr algn="ctr" rtl="1"/>
            <a:r>
              <a:rPr lang="ar-SA" sz="4000" dirty="0" smtClean="0">
                <a:solidFill>
                  <a:srgbClr val="FF0000"/>
                </a:solidFill>
              </a:rPr>
              <a:t>تابع الفصل الأول</a:t>
            </a:r>
            <a:r>
              <a:rPr lang="en-US" sz="4000" dirty="0" smtClean="0">
                <a:solidFill>
                  <a:srgbClr val="FF0000"/>
                </a:solidFill>
              </a:rPr>
              <a:t/>
            </a:r>
            <a:br>
              <a:rPr lang="en-US" sz="4000" dirty="0" smtClean="0">
                <a:solidFill>
                  <a:srgbClr val="FF0000"/>
                </a:solidFill>
              </a:rPr>
            </a:br>
            <a:r>
              <a:rPr lang="ar-EG" sz="4000" dirty="0" smtClean="0">
                <a:solidFill>
                  <a:srgbClr val="FF0000"/>
                </a:solidFill>
              </a:rPr>
              <a:t>التوافق النفس</a:t>
            </a:r>
            <a:r>
              <a:rPr lang="ar-EG" sz="4000" dirty="0" smtClean="0">
                <a:solidFill>
                  <a:srgbClr val="C00000"/>
                </a:solidFill>
              </a:rPr>
              <a:t>ي</a:t>
            </a:r>
            <a:r>
              <a:rPr lang="ar-EG" dirty="0" smtClean="0">
                <a:solidFill>
                  <a:srgbClr val="C00000"/>
                </a:solidFill>
              </a:rPr>
              <a:t> </a:t>
            </a:r>
            <a:endParaRPr lang="en-US" dirty="0" smtClean="0">
              <a:solidFill>
                <a:srgbClr val="C00000"/>
              </a:solidFill>
            </a:endParaRPr>
          </a:p>
        </p:txBody>
      </p:sp>
      <p:sp>
        <p:nvSpPr>
          <p:cNvPr id="22530" name="Rectangle 3"/>
          <p:cNvSpPr>
            <a:spLocks noGrp="1"/>
          </p:cNvSpPr>
          <p:nvPr>
            <p:ph type="body" idx="4294967295"/>
          </p:nvPr>
        </p:nvSpPr>
        <p:spPr/>
        <p:txBody>
          <a:bodyPr>
            <a:normAutofit fontScale="25000" lnSpcReduction="20000"/>
          </a:bodyPr>
          <a:lstStyle/>
          <a:p>
            <a:pPr rtl="1">
              <a:buFont typeface="Arial" charset="0"/>
              <a:buNone/>
            </a:pPr>
            <a:r>
              <a:rPr lang="ar-EG" sz="7200" b="1" dirty="0" smtClean="0"/>
              <a:t>- تعريف التوافق النفسي : </a:t>
            </a:r>
          </a:p>
          <a:p>
            <a:pPr rtl="1">
              <a:buFontTx/>
              <a:buChar char="-"/>
            </a:pPr>
            <a:r>
              <a:rPr lang="ar-EG" sz="7200" dirty="0" smtClean="0"/>
              <a:t>عملية دينامية مستمرة تتناول السلوك و البيئة ( الطبيعية و الاجتماعية ) بالتغيير و التعديل حتى يحدث توازن بين الفرد و بيئته . و هذا التوازن يتضمن إشباع حاجات الفرد و تحقيق مطالب البيئة .</a:t>
            </a:r>
          </a:p>
          <a:p>
            <a:pPr rtl="1">
              <a:buNone/>
            </a:pPr>
            <a:r>
              <a:rPr lang="ar-EG" sz="7200" dirty="0" smtClean="0"/>
              <a:t>     و هنا نستطيع ان نلمح كون التوافق رهن بثلاث محكات :</a:t>
            </a:r>
          </a:p>
          <a:p>
            <a:pPr rtl="1">
              <a:buNone/>
            </a:pPr>
            <a:r>
              <a:rPr lang="ar-EG" sz="7200" dirty="0" smtClean="0"/>
              <a:t>      1 – تعديل الكائن من نفسه بحيث يتلائم مع الظروف ( حدقة العين  - الملابس باختلاف الطقس - الوسائل السمعية لضعاف السمع – المعينات البصرية ) .</a:t>
            </a:r>
          </a:p>
          <a:p>
            <a:pPr rtl="1">
              <a:buNone/>
            </a:pPr>
            <a:r>
              <a:rPr lang="ar-EG" sz="7200" dirty="0" smtClean="0"/>
              <a:t>     2 – أو أن يلجاء الكائن الى تعديل في البيئه ( بيئة الكفيف – اجهزة التكييف – الدفايات – سخنات المياه – البرادات ) .</a:t>
            </a:r>
          </a:p>
          <a:p>
            <a:pPr rtl="1">
              <a:buNone/>
            </a:pPr>
            <a:r>
              <a:rPr lang="ar-EG" sz="7200" dirty="0" smtClean="0"/>
              <a:t>     3 – أو أن يلجاء الكائن الى تغيير جزء من نفسه و جزء من بيئته .</a:t>
            </a:r>
          </a:p>
          <a:p>
            <a:pPr rtl="1">
              <a:buNone/>
            </a:pPr>
            <a:r>
              <a:rPr lang="ar-EG" sz="7200" dirty="0" smtClean="0"/>
              <a:t>    و يضيف البعض بعدا آخر : أو أن يلجاء الكائن الحي الى تجنب الصراع أو التخلى عن أهدافه لإعادة التوافق .</a:t>
            </a:r>
          </a:p>
          <a:p>
            <a:pPr rtl="1">
              <a:buFont typeface="Arial" charset="0"/>
              <a:buNone/>
            </a:pPr>
            <a:r>
              <a:rPr lang="ar-EG" sz="7200" dirty="0" smtClean="0"/>
              <a:t> </a:t>
            </a:r>
            <a:r>
              <a:rPr lang="ar-EG" sz="7200" dirty="0" smtClean="0">
                <a:solidFill>
                  <a:srgbClr val="FF0000"/>
                </a:solidFill>
              </a:rPr>
              <a:t>تعريف صلاح مخيمر (1978 م </a:t>
            </a:r>
            <a:r>
              <a:rPr lang="ar-EG" sz="7200" dirty="0" smtClean="0"/>
              <a:t>) إن التوافق هو الرضا بالواقع المستحيل على التغيير( وهذه سلبية و استسلام ) , و تغيير الواقع القابل للتغيير  ( و هذه مرونة و ايجابية و ابتكار و صيرورة ) . و يرى أن عملية التوافق تتضمن إما تضحية الفرد بذاتيته نزولا على مقتضيات العالم الخارجى و ثمناً للسلام الاجتماعى , أو تتضمن تشبث الفرد بذاتيته و فرضها على العالم الخارجي , </a:t>
            </a:r>
          </a:p>
          <a:p>
            <a:pPr rtl="1">
              <a:buFont typeface="Arial" charset="0"/>
              <a:buNone/>
            </a:pPr>
            <a:r>
              <a:rPr lang="ar-EG" sz="7200" dirty="0" smtClean="0"/>
              <a:t>   فإذا فشل أصبح عصابياً وإذا نجح كان عبقرياً .</a:t>
            </a:r>
          </a:p>
          <a:p>
            <a:pPr rtl="1">
              <a:buNone/>
            </a:pPr>
            <a:r>
              <a:rPr lang="ar-EG" sz="7200" dirty="0" smtClean="0"/>
              <a:t>             </a:t>
            </a:r>
            <a:r>
              <a:rPr lang="ar-EG" sz="7200" dirty="0" smtClean="0">
                <a:solidFill>
                  <a:srgbClr val="FF0000"/>
                </a:solidFill>
              </a:rPr>
              <a:t>و ينظر البعض الى الصحة النفسية باعتبارها عملية توافق نفسي . و يتحدد ما إذا كان التوافق سليماً أو غير سليم تبعاً لمدى نجاح الأساليب التى يتبعها الفرد للوصول إلى حالة التوازن النسبى مع بيئته . </a:t>
            </a:r>
          </a:p>
          <a:p>
            <a:pPr rtl="1">
              <a:buFontTx/>
              <a:buChar char="-"/>
            </a:pPr>
            <a:r>
              <a:rPr lang="ar-EG" sz="7200" dirty="0" smtClean="0">
                <a:solidFill>
                  <a:srgbClr val="FF0000"/>
                </a:solidFill>
              </a:rPr>
              <a:t>نجاح عملية التوافق النفسى يؤدى إلى حالة التوافق النفسى التى تعتبر قلب الصحة النفسية .</a:t>
            </a:r>
          </a:p>
          <a:p>
            <a:pPr>
              <a:buFont typeface="Arial" charset="0"/>
              <a:buNone/>
            </a:pPr>
            <a:r>
              <a:rPr lang="ar-EG" sz="7200" dirty="0" smtClean="0"/>
              <a:t> </a:t>
            </a:r>
            <a:r>
              <a:rPr lang="ar-SA" sz="7200" dirty="0" smtClean="0"/>
              <a:t/>
            </a:r>
            <a:br>
              <a:rPr lang="ar-SA" sz="7200" dirty="0" smtClean="0"/>
            </a:br>
            <a:endParaRPr lang="ar-SA" sz="7200"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solidFill>
            <a:schemeClr val="accent3">
              <a:lumMod val="60000"/>
              <a:lumOff val="40000"/>
            </a:schemeClr>
          </a:solidFill>
        </p:spPr>
        <p:txBody>
          <a:bodyPr/>
          <a:lstStyle/>
          <a:p>
            <a:pPr eaLnBrk="1" hangingPunct="1"/>
            <a:r>
              <a:rPr lang="ar-EG" dirty="0" smtClean="0">
                <a:solidFill>
                  <a:srgbClr val="FF0000"/>
                </a:solidFill>
              </a:rPr>
              <a:t>أبعاد التوافق </a:t>
            </a:r>
            <a:endParaRPr lang="ar-SA" dirty="0" smtClean="0">
              <a:solidFill>
                <a:srgbClr val="FF0000"/>
              </a:solidFill>
            </a:endParaRPr>
          </a:p>
        </p:txBody>
      </p:sp>
      <p:sp>
        <p:nvSpPr>
          <p:cNvPr id="26626" name="Content Placeholder 2"/>
          <p:cNvSpPr>
            <a:spLocks noGrp="1"/>
          </p:cNvSpPr>
          <p:nvPr>
            <p:ph idx="1"/>
          </p:nvPr>
        </p:nvSpPr>
        <p:spPr>
          <a:xfrm>
            <a:off x="381000" y="1295400"/>
            <a:ext cx="9525000" cy="4678363"/>
          </a:xfrm>
          <a:solidFill>
            <a:schemeClr val="accent3">
              <a:lumMod val="60000"/>
              <a:lumOff val="40000"/>
            </a:schemeClr>
          </a:solidFill>
          <a:ln>
            <a:solidFill>
              <a:srgbClr val="FF3300"/>
            </a:solidFill>
          </a:ln>
        </p:spPr>
        <p:txBody>
          <a:bodyPr/>
          <a:lstStyle/>
          <a:p>
            <a:pPr rtl="1"/>
            <a:r>
              <a:rPr lang="ar-EG" sz="2000" b="1" dirty="0" smtClean="0"/>
              <a:t>    </a:t>
            </a:r>
          </a:p>
          <a:p>
            <a:pPr rtl="1"/>
            <a:r>
              <a:rPr lang="ar-EG" sz="2000" b="1" dirty="0" smtClean="0"/>
              <a:t>          </a:t>
            </a:r>
            <a:r>
              <a:rPr lang="ar-EG" b="1" dirty="0" smtClean="0"/>
              <a:t>1</a:t>
            </a:r>
            <a:r>
              <a:rPr lang="ar-EG" sz="3600" b="1" dirty="0" smtClean="0"/>
              <a:t> – </a:t>
            </a:r>
            <a:r>
              <a:rPr lang="ar-EG" sz="3600" b="1" dirty="0" smtClean="0">
                <a:solidFill>
                  <a:srgbClr val="C00000"/>
                </a:solidFill>
              </a:rPr>
              <a:t>التوافق الشخصى </a:t>
            </a:r>
            <a:r>
              <a:rPr lang="ar-EG" sz="3600" b="1" dirty="0" smtClean="0"/>
              <a:t>.</a:t>
            </a:r>
          </a:p>
          <a:p>
            <a:pPr rtl="1"/>
            <a:endParaRPr lang="ar-EG" sz="3600" b="1" dirty="0" smtClean="0"/>
          </a:p>
          <a:p>
            <a:pPr rtl="1"/>
            <a:r>
              <a:rPr lang="ar-EG" sz="3600" b="1" dirty="0" smtClean="0"/>
              <a:t>       2 – </a:t>
            </a:r>
            <a:r>
              <a:rPr lang="ar-EG" sz="3600" b="1" dirty="0" smtClean="0">
                <a:solidFill>
                  <a:srgbClr val="C00000"/>
                </a:solidFill>
              </a:rPr>
              <a:t>التوافق الاجتماعى </a:t>
            </a:r>
            <a:r>
              <a:rPr lang="ar-EG" sz="3600" b="1" dirty="0" smtClean="0"/>
              <a:t>.</a:t>
            </a:r>
          </a:p>
          <a:p>
            <a:pPr rtl="1"/>
            <a:endParaRPr lang="ar-EG" sz="3600" b="1" dirty="0" smtClean="0"/>
          </a:p>
          <a:p>
            <a:pPr rtl="1"/>
            <a:r>
              <a:rPr lang="ar-EG" sz="3600" b="1" dirty="0" smtClean="0"/>
              <a:t>       3 – </a:t>
            </a:r>
            <a:r>
              <a:rPr lang="ar-EG" sz="3600" b="1" dirty="0" smtClean="0">
                <a:solidFill>
                  <a:srgbClr val="C00000"/>
                </a:solidFill>
              </a:rPr>
              <a:t>التوافق المهنى </a:t>
            </a:r>
            <a:r>
              <a:rPr lang="ar-EG" sz="3600" b="1" dirty="0" smtClean="0"/>
              <a:t>.</a:t>
            </a:r>
            <a:endParaRPr lang="ar-SA" sz="3600" b="1" dirty="0" smtClean="0"/>
          </a:p>
        </p:txBody>
      </p:sp>
      <p:sp>
        <p:nvSpPr>
          <p:cNvPr id="26627" name="Slide Number Placeholder 3"/>
          <p:cNvSpPr>
            <a:spLocks noGrp="1"/>
          </p:cNvSpPr>
          <p:nvPr>
            <p:ph type="sldNum" sz="quarter" idx="10"/>
          </p:nvPr>
        </p:nvSpPr>
        <p:spPr bwMode="auto">
          <a:noFill/>
          <a:ln>
            <a:miter lim="800000"/>
            <a:headEnd/>
            <a:tailEnd/>
          </a:ln>
        </p:spPr>
        <p:txBody>
          <a:bodyPr/>
          <a:lstStyle/>
          <a:p>
            <a:fld id="{A3A76D06-B364-40C8-AD41-DB6E1E128A80}" type="slidenum">
              <a:rPr lang="ar-SA" smtClean="0"/>
              <a:pPr/>
              <a:t>70</a:t>
            </a:fld>
            <a:endParaRPr lang="en-US"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solidFill>
                  <a:srgbClr val="FF0000"/>
                </a:solidFill>
              </a:rPr>
              <a:t>تابع أبعاد التوافق </a:t>
            </a:r>
            <a:endParaRPr lang="en-US" dirty="0" smtClean="0">
              <a:solidFill>
                <a:srgbClr val="FF0000"/>
              </a:solidFill>
            </a:endParaRPr>
          </a:p>
        </p:txBody>
      </p:sp>
      <p:sp>
        <p:nvSpPr>
          <p:cNvPr id="28674" name="Rectangle 3"/>
          <p:cNvSpPr>
            <a:spLocks noGrp="1"/>
          </p:cNvSpPr>
          <p:nvPr>
            <p:ph type="body" idx="4294967295"/>
          </p:nvPr>
        </p:nvSpPr>
        <p:spPr>
          <a:xfrm>
            <a:off x="533400" y="1447801"/>
            <a:ext cx="8915400" cy="4648200"/>
          </a:xfrm>
        </p:spPr>
        <p:txBody>
          <a:bodyPr>
            <a:normAutofit fontScale="55000" lnSpcReduction="20000"/>
          </a:bodyPr>
          <a:lstStyle/>
          <a:p>
            <a:pPr rtl="1">
              <a:buNone/>
            </a:pPr>
            <a:r>
              <a:rPr lang="ar-EG" sz="4000" b="1" dirty="0" smtClean="0"/>
              <a:t>1</a:t>
            </a:r>
            <a:r>
              <a:rPr lang="ar-EG" sz="4000" dirty="0" smtClean="0"/>
              <a:t> - </a:t>
            </a:r>
            <a:r>
              <a:rPr lang="ar-EG" sz="4000" dirty="0" smtClean="0">
                <a:solidFill>
                  <a:srgbClr val="FF0000"/>
                </a:solidFill>
              </a:rPr>
              <a:t>التوافق الشخصى </a:t>
            </a:r>
            <a:r>
              <a:rPr lang="ar-EG" sz="4000" dirty="0" smtClean="0"/>
              <a:t>:</a:t>
            </a:r>
          </a:p>
          <a:p>
            <a:pPr rtl="1">
              <a:buNone/>
            </a:pPr>
            <a:r>
              <a:rPr lang="ar-EG" sz="4000" dirty="0" smtClean="0"/>
              <a:t>                      و يتضمن السعادة مع النفس و الرضاء عن النفس , وإشباع الحاجات و الدوافع الداخلية الأولية الفطرية و العضوية و الفسيولوجية و الثانوية و المكتسبة , و يعبر عن ((سلم داخلي )) حيث يقلل الصراع الداخلى , و يتضمن كذلك التوافق لمطالب النمو في المراحل المتتابعة .</a:t>
            </a:r>
            <a:endParaRPr lang="en-US" sz="4000" dirty="0" smtClean="0"/>
          </a:p>
          <a:p>
            <a:pPr rtl="1">
              <a:buNone/>
            </a:pPr>
            <a:endParaRPr lang="ar-SA" sz="4000" dirty="0" smtClean="0"/>
          </a:p>
          <a:p>
            <a:pPr rtl="1">
              <a:buNone/>
            </a:pPr>
            <a:r>
              <a:rPr lang="ar-EG" sz="4000" dirty="0" smtClean="0"/>
              <a:t>2 </a:t>
            </a:r>
            <a:r>
              <a:rPr lang="ar-EG" sz="4000" dirty="0" smtClean="0">
                <a:solidFill>
                  <a:srgbClr val="FF0000"/>
                </a:solidFill>
              </a:rPr>
              <a:t>– التوافق الاجتماعى :</a:t>
            </a:r>
          </a:p>
          <a:p>
            <a:pPr rtl="1">
              <a:buNone/>
            </a:pPr>
            <a:r>
              <a:rPr lang="ar-EG" sz="4000" dirty="0" smtClean="0"/>
              <a:t>                 و يتضمن السعادة مع الآخرين و الالتزام بأخلاقيات المجتمع و مسايرة المعايير الاجتماعية و الامتثال لقواعد الضبط الاجتماعى و تقبل التغير الاجتماعى , و التفاعل الاجتماعى السليم و العمل لخير الجماعة , و السعادة الزوجية , مما يؤدى الى تحقيق الصحة الاجتماعية ).</a:t>
            </a:r>
            <a:endParaRPr lang="en-US" sz="4000" dirty="0" smtClean="0"/>
          </a:p>
          <a:p>
            <a:pPr rtl="1">
              <a:buNone/>
            </a:pPr>
            <a:endParaRPr lang="ar-EG" sz="4000" dirty="0" smtClean="0"/>
          </a:p>
          <a:p>
            <a:pPr rtl="1">
              <a:buNone/>
            </a:pPr>
            <a:r>
              <a:rPr lang="ar-EG" sz="4000" dirty="0" smtClean="0"/>
              <a:t>3 </a:t>
            </a:r>
            <a:r>
              <a:rPr lang="ar-EG" sz="4000" dirty="0" smtClean="0">
                <a:solidFill>
                  <a:srgbClr val="FF0000"/>
                </a:solidFill>
              </a:rPr>
              <a:t>– التوافق المهنى </a:t>
            </a:r>
            <a:r>
              <a:rPr lang="ar-EG" sz="4000" dirty="0" smtClean="0"/>
              <a:t>: </a:t>
            </a:r>
          </a:p>
          <a:p>
            <a:pPr rtl="1">
              <a:buNone/>
            </a:pPr>
            <a:r>
              <a:rPr lang="ar-EG" sz="4000" dirty="0" smtClean="0"/>
              <a:t>                 و يتضمن الاختيار المناسب للمهنة و الاستعداد علماً و تدريباً لها و الالتحاق بها و الانجاز و الكفاءة و الإنتاج و الشعور بالرضاو النجاح , و يعبر عنه العامل المناسب فى العمل المناسب .</a:t>
            </a:r>
          </a:p>
          <a:p>
            <a:pPr rtl="1">
              <a:buNone/>
            </a:pPr>
            <a:endParaRPr lang="ar-EG" dirty="0" smtClean="0"/>
          </a:p>
          <a:p>
            <a:pPr rtl="1">
              <a:buNone/>
            </a:pPr>
            <a:endParaRPr lang="ar-SA"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p:txBody>
          <a:bodyPr/>
          <a:lstStyle/>
          <a:p>
            <a:r>
              <a:rPr lang="ar-EG" sz="4800" dirty="0" smtClean="0">
                <a:solidFill>
                  <a:srgbClr val="FF0000"/>
                </a:solidFill>
              </a:rPr>
              <a:t>عوامل التوافق النفسى</a:t>
            </a:r>
            <a:r>
              <a:rPr lang="ar-EG" sz="3000" dirty="0" smtClean="0"/>
              <a:t> </a:t>
            </a:r>
            <a:endParaRPr lang="ar-SA" sz="3000" dirty="0" smtClean="0"/>
          </a:p>
        </p:txBody>
      </p:sp>
      <p:sp>
        <p:nvSpPr>
          <p:cNvPr id="30722" name="Rectangle 3"/>
          <p:cNvSpPr>
            <a:spLocks noGrp="1"/>
          </p:cNvSpPr>
          <p:nvPr>
            <p:ph type="body" idx="4294967295"/>
          </p:nvPr>
        </p:nvSpPr>
        <p:spPr/>
        <p:txBody>
          <a:bodyPr>
            <a:normAutofit fontScale="77500" lnSpcReduction="20000"/>
          </a:bodyPr>
          <a:lstStyle/>
          <a:p>
            <a:pPr rtl="1">
              <a:buNone/>
            </a:pPr>
            <a:r>
              <a:rPr lang="ar-EG" dirty="0" smtClean="0">
                <a:solidFill>
                  <a:srgbClr val="FF0000"/>
                </a:solidFill>
              </a:rPr>
              <a:t>أولاً – التوافق و مطالب النمو </a:t>
            </a:r>
            <a:r>
              <a:rPr lang="ar-EG" dirty="0" smtClean="0">
                <a:solidFill>
                  <a:srgbClr val="C00000"/>
                </a:solidFill>
              </a:rPr>
              <a:t>.</a:t>
            </a:r>
          </a:p>
          <a:p>
            <a:pPr rtl="1">
              <a:buNone/>
            </a:pPr>
            <a:r>
              <a:rPr lang="ar-EG" dirty="0" smtClean="0"/>
              <a:t>               ( الطفولة – المراهقة – الرشد الشيخوخة – مطالب  عامه لكل المراحل ) .</a:t>
            </a:r>
            <a:endParaRPr lang="en-US" dirty="0" smtClean="0"/>
          </a:p>
          <a:p>
            <a:pPr rtl="1">
              <a:buNone/>
            </a:pPr>
            <a:endParaRPr lang="ar-EG" dirty="0" smtClean="0"/>
          </a:p>
          <a:p>
            <a:pPr rtl="1">
              <a:buNone/>
            </a:pPr>
            <a:r>
              <a:rPr lang="ar-EG" dirty="0" smtClean="0">
                <a:solidFill>
                  <a:srgbClr val="FF0000"/>
                </a:solidFill>
              </a:rPr>
              <a:t>ثانياً – التوافق و دوافع السلوك .</a:t>
            </a:r>
          </a:p>
          <a:p>
            <a:pPr rtl="1">
              <a:buNone/>
            </a:pPr>
            <a:r>
              <a:rPr lang="ar-EG" dirty="0" smtClean="0"/>
              <a:t>               ( الغرائز – الحاجات – الدوافع ) .</a:t>
            </a:r>
            <a:endParaRPr lang="en-US" dirty="0" smtClean="0"/>
          </a:p>
          <a:p>
            <a:pPr rtl="1">
              <a:buNone/>
            </a:pPr>
            <a:endParaRPr lang="ar-EG" dirty="0" smtClean="0"/>
          </a:p>
          <a:p>
            <a:pPr rtl="1">
              <a:buNone/>
            </a:pPr>
            <a:r>
              <a:rPr lang="ar-EG" dirty="0" smtClean="0">
                <a:solidFill>
                  <a:srgbClr val="FF0000"/>
                </a:solidFill>
              </a:rPr>
              <a:t>ثالثاً – التوافق و حيل الدفاع النفسى </a:t>
            </a:r>
            <a:r>
              <a:rPr lang="ar-EG" dirty="0" smtClean="0">
                <a:solidFill>
                  <a:srgbClr val="C00000"/>
                </a:solidFill>
              </a:rPr>
              <a:t>.</a:t>
            </a:r>
          </a:p>
          <a:p>
            <a:pPr rtl="1">
              <a:buNone/>
            </a:pPr>
            <a:r>
              <a:rPr lang="ar-EG" dirty="0" smtClean="0"/>
              <a:t>               ( الإعلاء – التعويض – التقمص – الاحتواء – الإسقاط – النكوص – التثبيت – التفكيك – السلبية – العدوان – الانسحاب – التخيل – التحويل – التبرير – الإنكار – الإلغاء – الكبت – النسيان – تلإزاحة – الإبدال – التعميم – التكوين العكسى – الرمزية – التقدير المثالى ) .</a:t>
            </a:r>
          </a:p>
          <a:p>
            <a:pPr rtl="1">
              <a:buNone/>
            </a:pPr>
            <a:endParaRPr lang="ar-EG" dirty="0" smtClean="0"/>
          </a:p>
          <a:p>
            <a:pPr rtl="1">
              <a:buNone/>
            </a:pPr>
            <a:endParaRPr lang="ar-EG" dirty="0" smtClean="0"/>
          </a:p>
          <a:p>
            <a:pPr rtl="1">
              <a:buNone/>
            </a:pPr>
            <a:endParaRPr lang="ar-EG" dirty="0" smtClean="0"/>
          </a:p>
          <a:p>
            <a:pPr rtl="1">
              <a:buNone/>
            </a:pPr>
            <a:endParaRPr lang="ar-EG" dirty="0" smtClean="0"/>
          </a:p>
          <a:p>
            <a:pPr rtl="1">
              <a:buNone/>
            </a:pPr>
            <a:endParaRPr lang="ar-EG" dirty="0" smtClean="0"/>
          </a:p>
          <a:p>
            <a:pPr rtl="1">
              <a:buNone/>
            </a:pPr>
            <a:endParaRPr lang="ar-EG"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pPr algn="ctr"/>
            <a:r>
              <a:rPr lang="ar-SA" sz="4800" dirty="0" smtClean="0">
                <a:solidFill>
                  <a:srgbClr val="FF0000"/>
                </a:solidFill>
              </a:rPr>
              <a:t>عوامل التوافق النفسى </a:t>
            </a:r>
            <a:br>
              <a:rPr lang="ar-SA" sz="4800" dirty="0" smtClean="0">
                <a:solidFill>
                  <a:srgbClr val="FF0000"/>
                </a:solidFill>
              </a:rPr>
            </a:br>
            <a:r>
              <a:rPr lang="ar-SA" sz="3600" dirty="0" smtClean="0">
                <a:solidFill>
                  <a:srgbClr val="FF0000"/>
                </a:solidFill>
              </a:rPr>
              <a:t>أولا – التوافق النفسى و مطالب النمو</a:t>
            </a:r>
            <a:r>
              <a:rPr lang="ar-EG" sz="3600" dirty="0" smtClean="0">
                <a:solidFill>
                  <a:srgbClr val="FF0000"/>
                </a:solidFill>
              </a:rPr>
              <a:t>.</a:t>
            </a:r>
            <a:endParaRPr lang="ar-SA" sz="3600" dirty="0" smtClean="0">
              <a:solidFill>
                <a:srgbClr val="FF0000"/>
              </a:solidFill>
            </a:endParaRPr>
          </a:p>
        </p:txBody>
      </p:sp>
      <p:sp>
        <p:nvSpPr>
          <p:cNvPr id="32770" name="Rectangle 3"/>
          <p:cNvSpPr>
            <a:spLocks noGrp="1"/>
          </p:cNvSpPr>
          <p:nvPr>
            <p:ph type="body" idx="4294967295"/>
          </p:nvPr>
        </p:nvSpPr>
        <p:spPr>
          <a:xfrm>
            <a:off x="533400" y="1524000"/>
            <a:ext cx="8915400" cy="4525963"/>
          </a:xfrm>
        </p:spPr>
        <p:txBody>
          <a:bodyPr/>
          <a:lstStyle/>
          <a:p>
            <a:pPr rtl="1">
              <a:buNone/>
            </a:pPr>
            <a:r>
              <a:rPr lang="ar-SA" sz="2400" dirty="0" smtClean="0"/>
              <a:t>من أهم عوامل إحداث التوافق النفسى المباشرة , تحقيق مطالب النمو السوى فى جميع مراحله و بكافة مظاهره ( جسمياً و عقلياً و انفعالياً و اجتماعياً ) .</a:t>
            </a:r>
          </a:p>
          <a:p>
            <a:pPr rtl="1">
              <a:buNone/>
            </a:pPr>
            <a:r>
              <a:rPr lang="ar-SA" sz="2400" dirty="0" smtClean="0"/>
              <a:t>و مطالب النمو هى الاشياء التى يتطلبها النمو النفسى للفرد و التي يجب أن يتعلمها حتى يصبح سعيداً و ناجحاً فى حياته , أى أنها عبارة عن المستويات الضرورية التى تحدد خطوات النمو السوى للفرد .</a:t>
            </a:r>
          </a:p>
          <a:p>
            <a:pPr rtl="1">
              <a:buNone/>
            </a:pPr>
            <a:r>
              <a:rPr lang="ar-SA" sz="2400" dirty="0" smtClean="0"/>
              <a:t>و </a:t>
            </a:r>
            <a:r>
              <a:rPr lang="ar-SA" sz="2400" dirty="0" smtClean="0">
                <a:solidFill>
                  <a:srgbClr val="FF0000"/>
                </a:solidFill>
              </a:rPr>
              <a:t>يؤدى تحقيق مطالب النمو الى سعادة الفرد , و يسهل تحقيق مطالب النمو الأخرى فى نفس المرحلة و فى المراحل التالية .</a:t>
            </a:r>
          </a:p>
          <a:p>
            <a:pPr rtl="1">
              <a:buNone/>
            </a:pPr>
            <a:r>
              <a:rPr lang="ar-SA" sz="2400" dirty="0" smtClean="0">
                <a:solidFill>
                  <a:srgbClr val="FF0000"/>
                </a:solidFill>
              </a:rPr>
              <a:t>و يؤدى عدم تحقيق مطالب النمو الى شقاء الفرد و فشله , و صعوبة تحقيق مطالب النمو الأخرى فى نفس المرحلة و فى المراحل التالية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p:cNvSpPr>
          <p:nvPr>
            <p:ph type="title" idx="4294967295"/>
          </p:nvPr>
        </p:nvSpPr>
        <p:spPr/>
        <p:txBody>
          <a:bodyPr/>
          <a:lstStyle/>
          <a:p>
            <a:r>
              <a:rPr lang="ar-SA" sz="3600" dirty="0" smtClean="0">
                <a:solidFill>
                  <a:srgbClr val="FF0000"/>
                </a:solidFill>
              </a:rPr>
              <a:t>مطالب النمو ( </a:t>
            </a:r>
            <a:r>
              <a:rPr lang="ar-SA" sz="3600" dirty="0" err="1" smtClean="0">
                <a:solidFill>
                  <a:srgbClr val="FF0000"/>
                </a:solidFill>
              </a:rPr>
              <a:t>الجسمى</a:t>
            </a:r>
            <a:r>
              <a:rPr lang="ar-SA" sz="3600" dirty="0" smtClean="0">
                <a:solidFill>
                  <a:srgbClr val="FF0000"/>
                </a:solidFill>
              </a:rPr>
              <a:t> – </a:t>
            </a:r>
            <a:r>
              <a:rPr lang="ar-SA" sz="3600" dirty="0" err="1" smtClean="0">
                <a:solidFill>
                  <a:srgbClr val="FF0000"/>
                </a:solidFill>
              </a:rPr>
              <a:t>العقلى</a:t>
            </a:r>
            <a:r>
              <a:rPr lang="ar-SA" sz="3600" dirty="0" smtClean="0">
                <a:solidFill>
                  <a:srgbClr val="FF0000"/>
                </a:solidFill>
              </a:rPr>
              <a:t> – </a:t>
            </a:r>
            <a:r>
              <a:rPr lang="ar-SA" sz="3600" dirty="0" err="1" smtClean="0">
                <a:solidFill>
                  <a:srgbClr val="FF0000"/>
                </a:solidFill>
              </a:rPr>
              <a:t>الاجتماعى</a:t>
            </a:r>
            <a:r>
              <a:rPr lang="ar-SA" sz="3600" dirty="0" smtClean="0">
                <a:solidFill>
                  <a:srgbClr val="FF0000"/>
                </a:solidFill>
              </a:rPr>
              <a:t> – </a:t>
            </a:r>
            <a:r>
              <a:rPr lang="ar-SA" sz="3600" dirty="0" err="1" smtClean="0">
                <a:solidFill>
                  <a:srgbClr val="FF0000"/>
                </a:solidFill>
              </a:rPr>
              <a:t>الانفعالى</a:t>
            </a:r>
            <a:r>
              <a:rPr lang="ar-SA" sz="3600" dirty="0" smtClean="0">
                <a:solidFill>
                  <a:srgbClr val="FF0000"/>
                </a:solidFill>
              </a:rPr>
              <a:t> </a:t>
            </a:r>
            <a:r>
              <a:rPr lang="ar-SA" sz="3600" dirty="0" smtClean="0"/>
              <a:t>)</a:t>
            </a:r>
          </a:p>
        </p:txBody>
      </p:sp>
      <p:sp>
        <p:nvSpPr>
          <p:cNvPr id="34818" name="Rectangle 3"/>
          <p:cNvSpPr>
            <a:spLocks noGrp="1"/>
          </p:cNvSpPr>
          <p:nvPr>
            <p:ph type="body" idx="4294967295"/>
          </p:nvPr>
        </p:nvSpPr>
        <p:spPr>
          <a:xfrm>
            <a:off x="0" y="1371600"/>
            <a:ext cx="9906000" cy="4602163"/>
          </a:xfrm>
          <a:solidFill>
            <a:schemeClr val="accent3">
              <a:lumMod val="40000"/>
              <a:lumOff val="60000"/>
            </a:schemeClr>
          </a:solidFill>
        </p:spPr>
        <p:txBody>
          <a:bodyPr/>
          <a:lstStyle/>
          <a:p>
            <a:pPr rtl="1">
              <a:buFontTx/>
              <a:buChar char="-"/>
            </a:pPr>
            <a:r>
              <a:rPr lang="ar-EG" b="1" u="sng" dirty="0" smtClean="0"/>
              <a:t>مطالب النمو في مرحلة الطفولة :</a:t>
            </a:r>
          </a:p>
          <a:p>
            <a:pPr rtl="1">
              <a:buFontTx/>
              <a:buChar char="-"/>
            </a:pPr>
            <a:r>
              <a:rPr lang="ar-EG" u="sng" dirty="0" smtClean="0"/>
              <a:t>- </a:t>
            </a:r>
            <a:r>
              <a:rPr lang="ar-EG" u="sng" dirty="0" err="1" smtClean="0"/>
              <a:t>المحافظه</a:t>
            </a:r>
            <a:r>
              <a:rPr lang="ar-EG" u="sng" dirty="0" smtClean="0"/>
              <a:t> على الحياة</a:t>
            </a:r>
            <a:r>
              <a:rPr lang="ar-EG" dirty="0" smtClean="0"/>
              <a:t> : وتعلم المشي وتعلم استخدام العضلات الصغيرة ,وتعلم </a:t>
            </a:r>
            <a:r>
              <a:rPr lang="ar-EG" dirty="0" err="1" smtClean="0"/>
              <a:t>الاكل</a:t>
            </a:r>
            <a:r>
              <a:rPr lang="ar-EG" dirty="0" smtClean="0"/>
              <a:t> ,وتعلم الكلام ,وتعلم ضبط الإخراج وعاداته وتعلم الفروق بين الجنسين ,وتعلم المهارات الجسمية الحركية اللازمة الألعاب وألوان النشاط العادية وتحقيق التوازن الفسيولوجي .</a:t>
            </a:r>
            <a:br>
              <a:rPr lang="ar-EG" dirty="0" smtClean="0"/>
            </a:br>
            <a:r>
              <a:rPr lang="ar-EG" u="sng" dirty="0" smtClean="0"/>
              <a:t>- تعليم المهارات </a:t>
            </a:r>
            <a:r>
              <a:rPr lang="ar-EG" u="sng" dirty="0" err="1" smtClean="0"/>
              <a:t>الاساسية</a:t>
            </a:r>
            <a:r>
              <a:rPr lang="ar-EG" dirty="0" smtClean="0"/>
              <a:t> : في القراءة والكتابة والحساب ,وتعليم المهارات العقلية </a:t>
            </a:r>
            <a:r>
              <a:rPr lang="ar-EG" dirty="0" err="1" smtClean="0"/>
              <a:t>الاخرى</a:t>
            </a:r>
            <a:r>
              <a:rPr lang="ar-EG" dirty="0" smtClean="0"/>
              <a:t> </a:t>
            </a:r>
            <a:r>
              <a:rPr lang="ar-EG" dirty="0" err="1" smtClean="0"/>
              <a:t>اللازمه</a:t>
            </a:r>
            <a:r>
              <a:rPr lang="ar-EG" dirty="0" smtClean="0"/>
              <a:t> لشئون الحياة اليومية وتعلم الطرق الواقعية في دراسة والتحكم في البيئة ,وتعلم قواعد الأمن والسلامة</a:t>
            </a:r>
            <a:endParaRPr lang="ar-SA" dirty="0"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r>
              <a:rPr lang="ar-EG" u="sng" dirty="0" smtClean="0"/>
              <a:t>- تعليم </a:t>
            </a:r>
            <a:r>
              <a:rPr lang="ar-EG" u="sng" dirty="0" err="1" smtClean="0"/>
              <a:t>ماينبغي</a:t>
            </a:r>
            <a:r>
              <a:rPr lang="ar-EG" u="sng" dirty="0" smtClean="0"/>
              <a:t> توقعه من </a:t>
            </a:r>
            <a:r>
              <a:rPr lang="ar-EG" u="sng" dirty="0" err="1" smtClean="0"/>
              <a:t>الاخرين</a:t>
            </a:r>
            <a:r>
              <a:rPr lang="ar-EG" u="sng" dirty="0" smtClean="0"/>
              <a:t> </a:t>
            </a:r>
            <a:r>
              <a:rPr lang="ar-EG" dirty="0" smtClean="0"/>
              <a:t>:  وخاصة الوالدين والرفاق ,وتعليم التفاعل الاجتماعي مع رفاق السن وتكوين الصداقات والاتصال </a:t>
            </a:r>
            <a:r>
              <a:rPr lang="ar-EG" dirty="0" err="1" smtClean="0"/>
              <a:t>بالاخرين</a:t>
            </a:r>
            <a:r>
              <a:rPr lang="ar-EG" dirty="0" smtClean="0"/>
              <a:t> والتوافق الاجتماعي ,وتكوين الضمير ,وتعليم التمييز بين الصواب والخطاء والخير والشر ومعايير الأخلاق والقيم , والتوحد مع </a:t>
            </a:r>
            <a:r>
              <a:rPr lang="ar-EG" dirty="0" err="1" smtClean="0"/>
              <a:t>افراد</a:t>
            </a:r>
            <a:r>
              <a:rPr lang="ar-EG" dirty="0" smtClean="0"/>
              <a:t> نفس الجنس ,وتعلم الدور الجنسي في الحياة ,وتكوين اتجاهات سليمة نحو الجماعات والمؤسسات والمنظمات الاجتماعية ,وتكوين المفاهيم والمدركات الخاصة بالحياة اليومية وتعلم المشاركة في المسئولية وتعلم وممارسة الاستقلال الشخصي ,وتكوين</a:t>
            </a:r>
          </a:p>
          <a:p>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a:solidFill>
            <a:schemeClr val="accent3">
              <a:lumMod val="40000"/>
              <a:lumOff val="60000"/>
            </a:schemeClr>
          </a:solidFill>
        </p:spPr>
        <p:txBody>
          <a:bodyPr>
            <a:normAutofit fontScale="92500" lnSpcReduction="10000"/>
          </a:bodyPr>
          <a:lstStyle/>
          <a:p>
            <a:pPr rtl="1"/>
            <a:r>
              <a:rPr lang="ar-EG" dirty="0"/>
              <a:t/>
            </a:r>
            <a:br>
              <a:rPr lang="ar-EG" dirty="0"/>
            </a:br>
            <a:r>
              <a:rPr lang="ar-EG" dirty="0" smtClean="0"/>
              <a:t>مفاهيم بسيط عن الواقع الاجتماعي ,ونمو مفهوم الذات واكتساب </a:t>
            </a:r>
            <a:r>
              <a:rPr lang="ar-EG" dirty="0" err="1" smtClean="0"/>
              <a:t>اتجاة</a:t>
            </a:r>
            <a:r>
              <a:rPr lang="ar-EG" dirty="0" smtClean="0"/>
              <a:t> نحو الذات ,والشعور بالثقة في الذات وفي الآخرين.</a:t>
            </a:r>
            <a:br>
              <a:rPr lang="ar-EG" dirty="0" smtClean="0"/>
            </a:br>
            <a:r>
              <a:rPr lang="ar-EG" u="sng" dirty="0" smtClean="0"/>
              <a:t>- تحقيق الأمن الانفعالي</a:t>
            </a:r>
            <a:r>
              <a:rPr lang="ar-EG" dirty="0" smtClean="0"/>
              <a:t> . وتعليم الارتباط الانفعالي بالوالدين ,</a:t>
            </a:r>
            <a:r>
              <a:rPr lang="ar-EG" dirty="0" err="1" smtClean="0"/>
              <a:t>والاخوة</a:t>
            </a:r>
            <a:r>
              <a:rPr lang="ar-EG" dirty="0" smtClean="0"/>
              <a:t> </a:t>
            </a:r>
            <a:r>
              <a:rPr lang="ar-EG" dirty="0" err="1" smtClean="0"/>
              <a:t>والاخرين</a:t>
            </a:r>
            <a:r>
              <a:rPr lang="ar-EG" dirty="0" smtClean="0"/>
              <a:t> وتعلم ضبط الانفعالات وضبط النفس .</a:t>
            </a:r>
            <a:endParaRPr lang="en-US" dirty="0" smtClean="0"/>
          </a:p>
          <a:p>
            <a:pPr rtl="1"/>
            <a:r>
              <a:rPr lang="en-US" b="1" u="sng" dirty="0" smtClean="0"/>
              <a:t> </a:t>
            </a:r>
            <a:r>
              <a:rPr lang="ar-SA" b="1" u="sng" dirty="0" smtClean="0"/>
              <a:t>مطالب النمو في مرحلة المراهقة </a:t>
            </a:r>
            <a:r>
              <a:rPr lang="ar-SA" dirty="0" smtClean="0"/>
              <a:t>:</a:t>
            </a:r>
            <a:endParaRPr lang="en-US" dirty="0" smtClean="0"/>
          </a:p>
          <a:p>
            <a:r>
              <a:rPr lang="ar-EG" u="sng" dirty="0" smtClean="0"/>
              <a:t>- نمو مفهوم سوي للجسم وتقبل الجسم</a:t>
            </a:r>
            <a:r>
              <a:rPr lang="ar-EG" dirty="0" smtClean="0"/>
              <a:t> , وتقبل الدور الجنسي في الحياة ,وتقبل التغيرات التي تحدث نتيجة للنمو الجسمي الفسيولوجي والتوافق معها .</a:t>
            </a:r>
            <a:br>
              <a:rPr lang="ar-EG" dirty="0" smtClean="0"/>
            </a:br>
            <a:endParaRPr lang="ar-EG"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r>
              <a:rPr lang="ar-EG" u="sng" dirty="0" smtClean="0"/>
              <a:t>- تكوين المهارات والمفاهيم</a:t>
            </a:r>
            <a:r>
              <a:rPr lang="ar-EG" dirty="0" smtClean="0"/>
              <a:t>  العقلية الضرورية للإنسان الصالح ,واستكمال التعليم .</a:t>
            </a:r>
            <a:br>
              <a:rPr lang="ar-EG" dirty="0" smtClean="0"/>
            </a:br>
            <a:r>
              <a:rPr lang="ar-EG" u="sng" dirty="0" smtClean="0"/>
              <a:t>- تكوين علاقات جديدة طيبه</a:t>
            </a:r>
            <a:r>
              <a:rPr lang="ar-EG" dirty="0" smtClean="0"/>
              <a:t> ناضجة مع رفا </a:t>
            </a:r>
            <a:r>
              <a:rPr lang="ar-EG" dirty="0" err="1" smtClean="0"/>
              <a:t>ق</a:t>
            </a:r>
            <a:r>
              <a:rPr lang="ar-EG" dirty="0" smtClean="0"/>
              <a:t> السن من الجنسين ونمو الثقة في الذات والشعور ,والواضح بشعور بكيان الفرد  وتقبل المسئولية الاجتماعية ,</a:t>
            </a:r>
            <a:r>
              <a:rPr lang="ar-EG" dirty="0" err="1" smtClean="0"/>
              <a:t>ومتداد</a:t>
            </a:r>
            <a:r>
              <a:rPr lang="ar-EG" dirty="0" smtClean="0"/>
              <a:t> الاهتمامات </a:t>
            </a:r>
            <a:r>
              <a:rPr lang="ar-EG" dirty="0" err="1" smtClean="0"/>
              <a:t>الى</a:t>
            </a:r>
            <a:r>
              <a:rPr lang="ar-EG" dirty="0" smtClean="0"/>
              <a:t> خارج حدود الذات واختيار مهنه والاستعداد لها (جسمياُ وانفعاليا وعقلياً واجتماعياً ),وتحقيق الاستقلال اقتصادياً وضبط النفس بخصوص السلوك الجنسي ,والاستعداد للزواج والحياة العائلية ,وتكوين المهارات </a:t>
            </a:r>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r>
              <a:rPr lang="ar-EG" dirty="0" smtClean="0"/>
              <a:t>والمفاهيم اللازمة للاشتراك في الحياة المدنية للمجتمع ,ومعرفة السلوك الاجتماعي المقبول الذي يقوم على المسئولية وممارسته , والنمو والقيام بالدور الاجتماعي الجنسي السليم ,</a:t>
            </a:r>
            <a:r>
              <a:rPr lang="ar-EG" dirty="0" err="1" smtClean="0"/>
              <a:t>وكتياب</a:t>
            </a:r>
            <a:r>
              <a:rPr lang="ar-EG" dirty="0" smtClean="0"/>
              <a:t> قيم مختارة ناضجة تتفق مع الصورة العملية للعالم الذي نعيش فيه ,وإعادة تنظيم الذات ونمو ضبط الذات.</a:t>
            </a:r>
            <a:br>
              <a:rPr lang="ar-EG" dirty="0" smtClean="0"/>
            </a:br>
            <a:r>
              <a:rPr lang="ar-EG" u="sng" dirty="0" smtClean="0"/>
              <a:t>- بلوغ الاستقلال الانفعالي</a:t>
            </a:r>
            <a:r>
              <a:rPr lang="ar-EG" dirty="0" smtClean="0"/>
              <a:t> عن الوالدين وعن الكبار.</a:t>
            </a:r>
            <a:br>
              <a:rPr lang="ar-EG" dirty="0" smtClean="0"/>
            </a:br>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pPr rtl="1"/>
            <a:r>
              <a:rPr lang="en-US" b="1" u="sng" dirty="0" smtClean="0"/>
              <a:t> </a:t>
            </a:r>
            <a:r>
              <a:rPr lang="ar-SA" b="1" u="sng" dirty="0" smtClean="0"/>
              <a:t>مطالب النمو في مرحلة الرشد :</a:t>
            </a:r>
            <a:endParaRPr lang="en-US" dirty="0" smtClean="0"/>
          </a:p>
          <a:p>
            <a:r>
              <a:rPr lang="ar-EG" sz="2800" u="sng" dirty="0" smtClean="0"/>
              <a:t>- قبل التغيرات الجسمية التي تحدث في هذه المرحلة والتوافق معها .</a:t>
            </a:r>
            <a:br>
              <a:rPr lang="ar-EG" sz="2800" u="sng" dirty="0" smtClean="0"/>
            </a:br>
            <a:r>
              <a:rPr lang="ar-EG" sz="2800" u="sng" dirty="0" smtClean="0"/>
              <a:t>- توسيع الخبرات العقلية المعرفية </a:t>
            </a:r>
            <a:r>
              <a:rPr lang="ar-EG" sz="2800" u="sng" dirty="0" err="1" smtClean="0"/>
              <a:t>باكبر</a:t>
            </a:r>
            <a:r>
              <a:rPr lang="ar-EG" sz="2800" u="sng" dirty="0" smtClean="0"/>
              <a:t> قدر مستطاع .</a:t>
            </a:r>
            <a:r>
              <a:rPr lang="ar-EG" sz="2800" dirty="0" smtClean="0"/>
              <a:t/>
            </a:r>
            <a:br>
              <a:rPr lang="ar-EG" sz="2800" dirty="0" smtClean="0"/>
            </a:br>
            <a:r>
              <a:rPr lang="ar-EG" sz="2800" u="sng" dirty="0" smtClean="0"/>
              <a:t>- اختيار الزوجة </a:t>
            </a:r>
            <a:r>
              <a:rPr lang="ar-EG" sz="2800" u="sng" dirty="0" err="1" smtClean="0"/>
              <a:t>او</a:t>
            </a:r>
            <a:r>
              <a:rPr lang="ar-EG" sz="2800" u="sng" dirty="0" smtClean="0"/>
              <a:t> الزوج </a:t>
            </a:r>
            <a:r>
              <a:rPr lang="ar-EG" sz="2800" dirty="0" smtClean="0"/>
              <a:t>, والحياة مع زوجه </a:t>
            </a:r>
            <a:r>
              <a:rPr lang="ar-EG" sz="2800" dirty="0" err="1" smtClean="0"/>
              <a:t>اوزوج</a:t>
            </a:r>
            <a:r>
              <a:rPr lang="ar-EG" sz="2800" dirty="0" smtClean="0"/>
              <a:t> ,وتكوين </a:t>
            </a:r>
            <a:r>
              <a:rPr lang="ar-EG" sz="2800" dirty="0" err="1" smtClean="0"/>
              <a:t>الاسرة</a:t>
            </a:r>
            <a:r>
              <a:rPr lang="ar-EG" sz="2800" dirty="0" smtClean="0"/>
              <a:t> والتوافق الأسري ,وتربية الأطفال والمراهقين والقيام والتطبيع الاجتماعي لهم والتطبيع والاندماج الاجتماعي وممارسة المهنة والتوافق المهني وتكوين مستوى اقتصادي مناسب مستقر والمحافظة علية ,وممارسة الحقوق المدنية وتحمل المسئولية الاجتماعية والوطنية وإيجاد روابط اجتماعية تتفق مع الحياة </a:t>
            </a:r>
            <a:r>
              <a:rPr lang="ar-EG" dirty="0" smtClean="0"/>
              <a:t>الجديدة ,وتكوين بعملية التنشئة </a:t>
            </a:r>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pPr rtl="1"/>
            <a:r>
              <a:rPr lang="ar-EG" sz="2400" dirty="0" smtClean="0"/>
              <a:t>وتنمية الهوايات المناسبة لهذه المرحلة وتقبل الوالدين والشيوخ ,ومعاملتهم معامله طيبه والتوافق لأسلوب حياتهم وتكوين فلسفه عملية للحياة .</a:t>
            </a:r>
            <a:br>
              <a:rPr lang="ar-EG" sz="2400" dirty="0" smtClean="0"/>
            </a:br>
            <a:r>
              <a:rPr lang="ar-EG" sz="2400" u="sng" dirty="0" smtClean="0"/>
              <a:t>- تحقيق الاتزان الانفعالي .</a:t>
            </a:r>
            <a:endParaRPr lang="en-US" sz="2400" dirty="0" smtClean="0"/>
          </a:p>
          <a:p>
            <a:pPr rtl="1"/>
            <a:r>
              <a:rPr lang="ar-SA" sz="2400" b="1" u="sng" dirty="0" smtClean="0"/>
              <a:t>مطالب النمو في مرحلة الشيخوخة : </a:t>
            </a:r>
            <a:endParaRPr lang="en-US" sz="2400" dirty="0" smtClean="0"/>
          </a:p>
          <a:p>
            <a:r>
              <a:rPr lang="ar-EG" sz="2400" u="sng" dirty="0" smtClean="0"/>
              <a:t>- التوافق بالنسبة للضعف الجنسي والمتاعب الصحية</a:t>
            </a:r>
            <a:r>
              <a:rPr lang="ar-EG" sz="2400" dirty="0" smtClean="0"/>
              <a:t> المصاحبة </a:t>
            </a:r>
            <a:r>
              <a:rPr lang="ar-EG" sz="2400" dirty="0" err="1" smtClean="0"/>
              <a:t>لهذة</a:t>
            </a:r>
            <a:r>
              <a:rPr lang="ar-EG" sz="2400" dirty="0" smtClean="0"/>
              <a:t> المرحلة والقيام </a:t>
            </a:r>
            <a:r>
              <a:rPr lang="ar-EG" sz="2400" dirty="0" err="1" smtClean="0"/>
              <a:t>باي</a:t>
            </a:r>
            <a:r>
              <a:rPr lang="ar-EG" sz="2400" dirty="0" smtClean="0"/>
              <a:t> نشاط ممكن يتلاءم مع قدرات الشيوخ .</a:t>
            </a:r>
            <a:br>
              <a:rPr lang="ar-EG" sz="2400" dirty="0" smtClean="0"/>
            </a:br>
            <a:r>
              <a:rPr lang="ar-EG" sz="2400" u="sng" dirty="0" smtClean="0"/>
              <a:t>- تحقيق ميول نشطه وتنويع الاهتمامات .</a:t>
            </a:r>
            <a:r>
              <a:rPr lang="ar-EG" sz="2400" dirty="0" smtClean="0"/>
              <a:t/>
            </a:r>
            <a:br>
              <a:rPr lang="ar-EG" sz="2400" dirty="0" smtClean="0"/>
            </a:br>
            <a:r>
              <a:rPr lang="ar-EG" sz="2400" u="sng" dirty="0" smtClean="0"/>
              <a:t>-التوافق بالنسبة </a:t>
            </a:r>
            <a:r>
              <a:rPr lang="ar-EG" sz="2400" u="sng" dirty="0" err="1" smtClean="0"/>
              <a:t>الى</a:t>
            </a:r>
            <a:r>
              <a:rPr lang="ar-EG" sz="2400" u="sng" dirty="0" smtClean="0"/>
              <a:t> </a:t>
            </a:r>
            <a:r>
              <a:rPr lang="ar-EG" sz="2400" u="sng" dirty="0" err="1" smtClean="0"/>
              <a:t>الاحاله</a:t>
            </a:r>
            <a:r>
              <a:rPr lang="ar-EG" sz="2400" u="sng" dirty="0" smtClean="0"/>
              <a:t> </a:t>
            </a:r>
            <a:r>
              <a:rPr lang="ar-EG" sz="2400" u="sng" dirty="0" err="1" smtClean="0"/>
              <a:t>الى</a:t>
            </a:r>
            <a:r>
              <a:rPr lang="ar-EG" sz="2400" u="sng" dirty="0" smtClean="0"/>
              <a:t> التقاعد </a:t>
            </a:r>
            <a:r>
              <a:rPr lang="ar-EG" sz="2400" u="sng" dirty="0" err="1" smtClean="0"/>
              <a:t>اوترك</a:t>
            </a:r>
            <a:r>
              <a:rPr lang="ar-EG" sz="2400" u="sng" dirty="0" smtClean="0"/>
              <a:t> العمل</a:t>
            </a:r>
            <a:r>
              <a:rPr lang="ar-EG" sz="2400" dirty="0" smtClean="0"/>
              <a:t> , التوافق بالنسبة نقص الدخل نسبياً ,الاستعداد لتقبل المساعدة من </a:t>
            </a:r>
            <a:r>
              <a:rPr lang="ar-EG" sz="2400" dirty="0" err="1" smtClean="0"/>
              <a:t>الاخرين</a:t>
            </a:r>
            <a:r>
              <a:rPr lang="ar-EG" sz="2400" dirty="0" smtClean="0"/>
              <a:t> وتقدير ذلك , والتوافق بالنسبة للتغييرات الأسرية وترك الأولاد للأسرة واستقلالهم في آسرهم الجديدة , التوافق لموت الزوجة أو </a:t>
            </a:r>
            <a:r>
              <a:rPr lang="ar-EG" dirty="0" smtClean="0"/>
              <a:t>الزوج </a:t>
            </a:r>
            <a:r>
              <a:rPr lang="ar-EG" dirty="0" err="1" smtClean="0"/>
              <a:t>أ</a:t>
            </a:r>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pPr rtl="1"/>
            <a:r>
              <a:rPr lang="ar-EG" sz="2400" dirty="0" smtClean="0"/>
              <a:t>الأصدقاء ,وتكوين علاقات اجتماعية جديدة ,وتحقيق التوافق مع رفاق السن والوفاء بالتزامات الاجتماعية في حدود لإمكانات ,وتقبل الواجبات الاجتماعية والوطنية وتقبل التغير الاجتماعي المستمر والتوافق معه ومع الجيل التالي </a:t>
            </a:r>
            <a:br>
              <a:rPr lang="ar-EG" sz="2400" dirty="0" smtClean="0"/>
            </a:br>
            <a:r>
              <a:rPr lang="ar-EG" sz="2400" u="sng" dirty="0" smtClean="0"/>
              <a:t>- تهيئه الجو النفسي الصحي المناسب للحياة الصالحة لهذه المرحلة .</a:t>
            </a:r>
            <a:endParaRPr lang="en-US" sz="2400" dirty="0" smtClean="0"/>
          </a:p>
          <a:p>
            <a:pPr rtl="1"/>
            <a:r>
              <a:rPr lang="en-US" sz="2400" b="1" dirty="0" smtClean="0"/>
              <a:t> </a:t>
            </a:r>
            <a:r>
              <a:rPr lang="ar-SA" sz="2400" b="1" u="sng" dirty="0" smtClean="0"/>
              <a:t>مطالب النمو في كل المراحل. </a:t>
            </a:r>
            <a:endParaRPr lang="en-US" sz="2400" dirty="0" smtClean="0"/>
          </a:p>
          <a:p>
            <a:pPr lvl="0" rtl="1"/>
            <a:r>
              <a:rPr lang="ar-SA" sz="2400" u="sng" dirty="0" smtClean="0"/>
              <a:t>نمو واستغلال الإمكانات الجسمية إلى </a:t>
            </a:r>
            <a:r>
              <a:rPr lang="ar-SA" sz="2400" u="sng" dirty="0" err="1" smtClean="0"/>
              <a:t>اقصى</a:t>
            </a:r>
            <a:r>
              <a:rPr lang="ar-SA" sz="2400" u="sng" dirty="0" smtClean="0"/>
              <a:t> حد ممكن</a:t>
            </a:r>
            <a:r>
              <a:rPr lang="ar-SA" sz="2400" dirty="0" smtClean="0"/>
              <a:t> . وتحقيق الصحة النفسية , وتكوين عادات سليمة </a:t>
            </a:r>
            <a:r>
              <a:rPr lang="ar-SA" sz="2400" dirty="0" err="1" smtClean="0"/>
              <a:t>فى</a:t>
            </a:r>
            <a:r>
              <a:rPr lang="ar-SA" sz="2400" dirty="0" smtClean="0"/>
              <a:t> الغذاء والنوم </a:t>
            </a:r>
            <a:r>
              <a:rPr lang="ar-SA" sz="2400" dirty="0" err="1" smtClean="0"/>
              <a:t>والتريض</a:t>
            </a:r>
            <a:r>
              <a:rPr lang="ar-SA" sz="2400" dirty="0" smtClean="0"/>
              <a:t> والوقاية الصحية , وتعلم المهارات الجسمية الضرورية للنمو السليم وحسن المظهر الجسمي العام .</a:t>
            </a:r>
            <a:endParaRPr lang="en-US" sz="2400" dirty="0" smtClean="0"/>
          </a:p>
          <a:p>
            <a:pPr lvl="0" rtl="1"/>
            <a:r>
              <a:rPr lang="ar-SA" sz="2400" u="sng" dirty="0" smtClean="0"/>
              <a:t>النمو العقلي المعرفي واستغلال الإمكانات العقلية إلى </a:t>
            </a:r>
            <a:r>
              <a:rPr lang="ar-SA" sz="2400" u="sng" dirty="0" err="1" smtClean="0"/>
              <a:t>اقصى</a:t>
            </a:r>
            <a:r>
              <a:rPr lang="ar-SA" sz="2400" u="sng" dirty="0" smtClean="0"/>
              <a:t> الحدود الممكنة</a:t>
            </a:r>
            <a:r>
              <a:rPr lang="ar-SA" sz="2400" dirty="0" smtClean="0"/>
              <a:t> , وتحصيل اكبر قدر ممكن من المعرفة والثقافة العامة وعادات التفكير الواضح , </a:t>
            </a:r>
            <a:r>
              <a:rPr lang="ar-SA" sz="2400" dirty="0" err="1" smtClean="0"/>
              <a:t>ونمواللغة</a:t>
            </a:r>
            <a:r>
              <a:rPr lang="ar-SA" sz="2400" dirty="0" smtClean="0"/>
              <a:t> وسلامة التعبير عن النفس , وتمنية الابتكار .</a:t>
            </a:r>
            <a:endParaRPr lang="en-US" sz="2400" dirty="0" smtClean="0"/>
          </a:p>
          <a:p>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pPr lvl="0" rtl="1"/>
            <a:r>
              <a:rPr lang="ar-SA" sz="2400" u="sng" dirty="0" smtClean="0"/>
              <a:t>النمو </a:t>
            </a:r>
            <a:r>
              <a:rPr lang="ar-SA" sz="2400" u="sng" dirty="0" err="1" smtClean="0"/>
              <a:t>الاجتماعى</a:t>
            </a:r>
            <a:r>
              <a:rPr lang="ar-SA" sz="2400" u="sng" dirty="0" smtClean="0"/>
              <a:t> المتوافق إلى </a:t>
            </a:r>
            <a:r>
              <a:rPr lang="ar-SA" sz="2400" u="sng" dirty="0" err="1" smtClean="0"/>
              <a:t>اقصى</a:t>
            </a:r>
            <a:r>
              <a:rPr lang="ar-SA" sz="2400" u="sng" dirty="0" smtClean="0"/>
              <a:t> حد مستطاع</a:t>
            </a:r>
            <a:r>
              <a:rPr lang="ar-SA" sz="2400" dirty="0" smtClean="0"/>
              <a:t> . وتقبل الذات والثقة بالذات , وتقبل وتكوين اتجاهات وقيم سليمة والتقدم المستمر نحو السلوك الأكثر نضجاً , والمشاركة الخلاقة المسئولة </a:t>
            </a:r>
            <a:r>
              <a:rPr lang="ar-SA" sz="2400" dirty="0" err="1" smtClean="0"/>
              <a:t>فى</a:t>
            </a:r>
            <a:r>
              <a:rPr lang="ar-SA" sz="2400" dirty="0" smtClean="0"/>
              <a:t> </a:t>
            </a:r>
            <a:r>
              <a:rPr lang="ar-SA" sz="2400" dirty="0" err="1" smtClean="0"/>
              <a:t>الاسرة</a:t>
            </a:r>
            <a:r>
              <a:rPr lang="ar-SA" sz="2400" dirty="0" smtClean="0"/>
              <a:t> والجماعات </a:t>
            </a:r>
            <a:r>
              <a:rPr lang="ar-SA" sz="2400" dirty="0" err="1" smtClean="0"/>
              <a:t>الاخرى</a:t>
            </a:r>
            <a:r>
              <a:rPr lang="ar-SA" sz="2400" dirty="0" smtClean="0"/>
              <a:t> , والاتصال والتفاعل السليم </a:t>
            </a:r>
            <a:r>
              <a:rPr lang="ar-SA" sz="2400" dirty="0" err="1" smtClean="0"/>
              <a:t>فى</a:t>
            </a:r>
            <a:r>
              <a:rPr lang="ar-SA" sz="2400" dirty="0" smtClean="0"/>
              <a:t> حدود البيئة , والاستمتاع بالحياة </a:t>
            </a:r>
            <a:r>
              <a:rPr lang="ar-SA" sz="2400" dirty="0" err="1" smtClean="0"/>
              <a:t>التى</a:t>
            </a:r>
            <a:r>
              <a:rPr lang="ar-SA" sz="2400" dirty="0" smtClean="0"/>
              <a:t> يتمتع </a:t>
            </a:r>
            <a:r>
              <a:rPr lang="ar-SA" sz="2400" dirty="0" err="1" smtClean="0"/>
              <a:t>بها</a:t>
            </a:r>
            <a:r>
              <a:rPr lang="ar-SA" sz="2400" dirty="0" smtClean="0"/>
              <a:t> الآخرون وتنمية المهارات الاجتماعية </a:t>
            </a:r>
            <a:r>
              <a:rPr lang="ar-SA" sz="2400" dirty="0" err="1" smtClean="0"/>
              <a:t>التى</a:t>
            </a:r>
            <a:r>
              <a:rPr lang="ar-SA" sz="2400" dirty="0" smtClean="0"/>
              <a:t> تحقق التوافق </a:t>
            </a:r>
            <a:r>
              <a:rPr lang="ar-SA" sz="2400" dirty="0" err="1" smtClean="0"/>
              <a:t>الاجتماعى</a:t>
            </a:r>
            <a:r>
              <a:rPr lang="ar-SA" sz="2400" dirty="0" smtClean="0"/>
              <a:t> </a:t>
            </a:r>
            <a:r>
              <a:rPr lang="ar-SA" sz="2400" dirty="0" err="1" smtClean="0"/>
              <a:t>السوى</a:t>
            </a:r>
            <a:r>
              <a:rPr lang="ar-SA" sz="2400" dirty="0" smtClean="0"/>
              <a:t> , وتحقيق النمو </a:t>
            </a:r>
            <a:r>
              <a:rPr lang="ar-SA" sz="2400" dirty="0" err="1" smtClean="0"/>
              <a:t>الأخلاقى</a:t>
            </a:r>
            <a:r>
              <a:rPr lang="ar-SA" sz="2400" dirty="0" smtClean="0"/>
              <a:t> </a:t>
            </a:r>
            <a:r>
              <a:rPr lang="ar-SA" sz="2400" dirty="0" err="1" smtClean="0"/>
              <a:t>والدينى</a:t>
            </a:r>
            <a:r>
              <a:rPr lang="ar-SA" sz="2400" dirty="0" smtClean="0"/>
              <a:t> القويم .</a:t>
            </a:r>
            <a:endParaRPr lang="en-US" sz="2400" dirty="0" smtClean="0"/>
          </a:p>
          <a:p>
            <a:pPr lvl="0" rtl="1"/>
            <a:r>
              <a:rPr lang="ar-SA" sz="2400" u="sng" dirty="0" smtClean="0"/>
              <a:t>النمو الانفعالي إلى </a:t>
            </a:r>
            <a:r>
              <a:rPr lang="ar-SA" sz="2400" u="sng" dirty="0" err="1" smtClean="0"/>
              <a:t>اقصى</a:t>
            </a:r>
            <a:r>
              <a:rPr lang="ar-SA" sz="2400" u="sng" dirty="0" smtClean="0"/>
              <a:t> درجه ممكنة</a:t>
            </a:r>
            <a:r>
              <a:rPr lang="ar-SA" sz="2400" dirty="0" smtClean="0"/>
              <a:t> . وتحقيق </a:t>
            </a:r>
            <a:r>
              <a:rPr lang="ar-SA" sz="2400" dirty="0" err="1" smtClean="0"/>
              <a:t>الصحه</a:t>
            </a:r>
            <a:r>
              <a:rPr lang="ar-SA" sz="2400" dirty="0" smtClean="0"/>
              <a:t> النفسية بكافة الوسائل , </a:t>
            </a:r>
            <a:r>
              <a:rPr lang="ar-SA" sz="2400" dirty="0" err="1" smtClean="0"/>
              <a:t>واشباع</a:t>
            </a:r>
            <a:r>
              <a:rPr lang="ar-SA" sz="2400" dirty="0" smtClean="0"/>
              <a:t> الدوافع الجنسية </a:t>
            </a:r>
            <a:r>
              <a:rPr lang="ar-SA" sz="2400" dirty="0" err="1" smtClean="0"/>
              <a:t>والوالدية</a:t>
            </a:r>
            <a:r>
              <a:rPr lang="ar-SA" sz="2400" dirty="0" smtClean="0"/>
              <a:t> والميل إلى الاجتماع .. الخ , وتحقيق الدوافع للتحصيل والنبوغ والتفوق .. الخ وإشباع الحاجات مثل الحاجة </a:t>
            </a:r>
            <a:r>
              <a:rPr lang="ar-SA" sz="2400" dirty="0" err="1" smtClean="0"/>
              <a:t>لى</a:t>
            </a:r>
            <a:r>
              <a:rPr lang="ar-SA" sz="2400" dirty="0" smtClean="0"/>
              <a:t> الأمن والانتماء والمكانة والتقدير والحب والمحبة والتوافق والمعرفة وتنمية القدرات والنجاح والدفاع عن النفس والضبط </a:t>
            </a:r>
            <a:r>
              <a:rPr lang="ar-SA" sz="2400" dirty="0" err="1" smtClean="0"/>
              <a:t>والتوجية</a:t>
            </a:r>
            <a:r>
              <a:rPr lang="ar-SA" sz="2400" dirty="0" smtClean="0"/>
              <a:t> والحرية .. </a:t>
            </a:r>
            <a:endParaRPr lang="en-US" sz="2400" dirty="0" smtClean="0"/>
          </a:p>
          <a:p>
            <a:pPr rtl="1"/>
            <a:r>
              <a:rPr lang="ar-SA" sz="2400" dirty="0" smtClean="0"/>
              <a:t> </a:t>
            </a:r>
            <a:endParaRPr lang="en-US" sz="2400" dirty="0" smtClean="0"/>
          </a:p>
          <a:p>
            <a:pPr rtl="1"/>
            <a:r>
              <a:rPr lang="ar-SA" sz="2400" dirty="0" smtClean="0"/>
              <a:t> </a:t>
            </a:r>
            <a:endParaRPr lang="en-US" sz="2400" dirty="0" smtClean="0"/>
          </a:p>
          <a:p>
            <a:endParaRPr lang="ar-EG" dirty="0"/>
          </a:p>
        </p:txBody>
      </p:sp>
      <p:sp>
        <p:nvSpPr>
          <p:cNvPr id="4" name="عنصر نائب لرقم الشريحة 3"/>
          <p:cNvSpPr>
            <a:spLocks noGrp="1"/>
          </p:cNvSpPr>
          <p:nvPr>
            <p:ph type="sldNum" sz="quarter" idx="10"/>
          </p:nvPr>
        </p:nvSpPr>
        <p:spPr/>
        <p:txBody>
          <a:bodyPr/>
          <a:lstStyle/>
          <a:p>
            <a:pPr>
              <a:defRPr/>
            </a:pPr>
            <a:fld id="{ACC2FF5E-C054-473A-9C82-6CD913948C5D}" type="slidenum">
              <a:rPr lang="ar-SA" smtClean="0"/>
              <a:pPr>
                <a:defRPr/>
              </a:pPr>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lumMod val="75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6">
              <a:lumMod val="75000"/>
            </a:schemeClr>
          </a:solidFill>
        </p:spPr>
        <p:txBody>
          <a:bodyPr/>
          <a:lstStyle/>
          <a:p>
            <a:pPr eaLnBrk="1" hangingPunct="1"/>
            <a:r>
              <a:rPr lang="ar-SA" b="1" dirty="0" smtClean="0">
                <a:solidFill>
                  <a:srgbClr val="FF0000"/>
                </a:solidFill>
              </a:rPr>
              <a:t>المحاضرة </a:t>
            </a:r>
            <a:r>
              <a:rPr lang="ar-SA" b="1" dirty="0" err="1" smtClean="0">
                <a:solidFill>
                  <a:srgbClr val="FF0000"/>
                </a:solidFill>
              </a:rPr>
              <a:t>ال</a:t>
            </a:r>
            <a:r>
              <a:rPr lang="ar-EG" b="1" dirty="0" smtClean="0">
                <a:solidFill>
                  <a:srgbClr val="FF0000"/>
                </a:solidFill>
              </a:rPr>
              <a:t>سادسة</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E8ACE1A-2B05-4864-8E6D-40871899EC3B}" type="slidenum">
              <a:rPr lang="ar-SA" smtClean="0"/>
              <a:pPr/>
              <a:t>83</a:t>
            </a:fld>
            <a:endParaRPr lang="en-US"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solidFill>
            <a:schemeClr val="accent6">
              <a:lumMod val="75000"/>
            </a:schemeClr>
          </a:solidFill>
        </p:spPr>
        <p:txBody>
          <a:bodyPr/>
          <a:lstStyle/>
          <a:p>
            <a:pPr algn="ctr"/>
            <a:r>
              <a:rPr lang="ar-EG" dirty="0" smtClean="0">
                <a:solidFill>
                  <a:srgbClr val="376092"/>
                </a:solidFill>
              </a:rPr>
              <a:t>ملخص ما سبق عرضه في المحاضرة </a:t>
            </a:r>
            <a:r>
              <a:rPr lang="ar-SA" dirty="0" smtClean="0">
                <a:solidFill>
                  <a:srgbClr val="376092"/>
                </a:solidFill>
              </a:rPr>
              <a:t>الأولى</a:t>
            </a:r>
            <a:endParaRPr lang="en-US" dirty="0" smtClean="0">
              <a:solidFill>
                <a:srgbClr val="376092"/>
              </a:solidFill>
            </a:endParaRPr>
          </a:p>
        </p:txBody>
      </p:sp>
      <p:sp>
        <p:nvSpPr>
          <p:cNvPr id="18434" name="Content Placeholder 2"/>
          <p:cNvSpPr>
            <a:spLocks noGrp="1"/>
          </p:cNvSpPr>
          <p:nvPr>
            <p:ph idx="1"/>
          </p:nvPr>
        </p:nvSpPr>
        <p:spPr>
          <a:solidFill>
            <a:schemeClr val="accent3">
              <a:lumMod val="75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8E614FD3-2BAC-470F-BDFA-9AB3D6556477}" type="slidenum">
              <a:rPr lang="ar-SA" smtClean="0"/>
              <a:pPr/>
              <a:t>84</a:t>
            </a:fld>
            <a:endParaRPr lang="en-US"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6">
              <a:lumMod val="75000"/>
            </a:schemeClr>
          </a:solidFill>
        </p:spPr>
        <p:txBody>
          <a:bodyPr/>
          <a:lstStyle/>
          <a:p>
            <a:r>
              <a:rPr lang="ar-EG" dirty="0" smtClean="0"/>
              <a:t>ملخص ما سبق عرضه في المحاضرة </a:t>
            </a:r>
            <a:r>
              <a:rPr lang="ar-SA" dirty="0" smtClean="0"/>
              <a:t>ا</a:t>
            </a:r>
            <a:r>
              <a:rPr lang="ar-EG" dirty="0" smtClean="0"/>
              <a:t>ل</a:t>
            </a:r>
            <a:r>
              <a:rPr lang="ar-SA" dirty="0" smtClean="0"/>
              <a:t>ثانية</a:t>
            </a:r>
            <a:endParaRPr lang="en-US" dirty="0" smtClean="0"/>
          </a:p>
        </p:txBody>
      </p:sp>
      <p:sp>
        <p:nvSpPr>
          <p:cNvPr id="20482" name="Rectangle 3"/>
          <p:cNvSpPr>
            <a:spLocks noGrp="1"/>
          </p:cNvSpPr>
          <p:nvPr>
            <p:ph type="body" idx="4294967295"/>
          </p:nvPr>
        </p:nvSpPr>
        <p:spPr>
          <a:solidFill>
            <a:schemeClr val="accent3">
              <a:lumMod val="75000"/>
            </a:schemeClr>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a:solidFill>
            <a:schemeClr val="accent6">
              <a:lumMod val="75000"/>
            </a:schemeClr>
          </a:solidFill>
        </p:spPr>
        <p:txBody>
          <a:bodyPr/>
          <a:lstStyle/>
          <a:p>
            <a:r>
              <a:rPr lang="ar-EG" dirty="0" smtClean="0"/>
              <a:t>ملخص ما سبق عرضه في المحاضرة </a:t>
            </a:r>
            <a:r>
              <a:rPr lang="ar-SA" dirty="0" smtClean="0"/>
              <a:t>ا</a:t>
            </a:r>
            <a:r>
              <a:rPr lang="ar-EG" dirty="0" smtClean="0"/>
              <a:t>ل</a:t>
            </a:r>
            <a:r>
              <a:rPr lang="ar-SA" dirty="0" smtClean="0"/>
              <a:t>ثالثة</a:t>
            </a:r>
            <a:endParaRPr lang="en-US" dirty="0" smtClean="0"/>
          </a:p>
        </p:txBody>
      </p:sp>
      <p:sp>
        <p:nvSpPr>
          <p:cNvPr id="22530" name="Rectangle 3"/>
          <p:cNvSpPr>
            <a:spLocks noGrp="1"/>
          </p:cNvSpPr>
          <p:nvPr>
            <p:ph type="body" idx="4294967295"/>
          </p:nvPr>
        </p:nvSpPr>
        <p:spPr>
          <a:solidFill>
            <a:schemeClr val="accent3">
              <a:lumMod val="75000"/>
            </a:schemeClr>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a:solidFill>
            <a:schemeClr val="accent3">
              <a:lumMod val="75000"/>
            </a:schemeClr>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C98F0D04-6EAB-465C-9D44-5A1391EB84DC}" type="slidenum">
              <a:rPr lang="ar-SA" smtClean="0"/>
              <a:pPr/>
              <a:t>87</a:t>
            </a:fld>
            <a:endParaRPr lang="en-US"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a:solidFill>
            <a:schemeClr val="accent3">
              <a:lumMod val="75000"/>
            </a:schemeClr>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EB1EEA66-5F35-4401-8834-1B81436FEB2C}" type="slidenum">
              <a:rPr lang="ar-SA" smtClean="0"/>
              <a:pPr/>
              <a:t>88</a:t>
            </a:fld>
            <a:endParaRPr lang="en-US"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solidFill>
            <a:schemeClr val="accent6">
              <a:lumMod val="75000"/>
            </a:schemeClr>
          </a:solidFill>
        </p:spPr>
        <p:txBody>
          <a:bodyPr/>
          <a:lstStyle/>
          <a:p>
            <a:pPr algn="ctr" rtl="1"/>
            <a:r>
              <a:rPr lang="ar-EG" smtClean="0">
                <a:solidFill>
                  <a:srgbClr val="C00000"/>
                </a:solidFill>
              </a:rPr>
              <a:t>التوافق النفسي </a:t>
            </a:r>
            <a:endParaRPr lang="en-US" smtClean="0">
              <a:solidFill>
                <a:srgbClr val="C00000"/>
              </a:solidFill>
            </a:endParaRPr>
          </a:p>
        </p:txBody>
      </p:sp>
      <p:sp>
        <p:nvSpPr>
          <p:cNvPr id="22530" name="Rectangle 3"/>
          <p:cNvSpPr>
            <a:spLocks noGrp="1"/>
          </p:cNvSpPr>
          <p:nvPr>
            <p:ph type="body" idx="4294967295"/>
          </p:nvPr>
        </p:nvSpPr>
        <p:spPr>
          <a:solidFill>
            <a:schemeClr val="accent3">
              <a:lumMod val="75000"/>
            </a:schemeClr>
          </a:solidFill>
        </p:spPr>
        <p:txBody>
          <a:bodyPr>
            <a:normAutofit/>
          </a:bodyPr>
          <a:lstStyle/>
          <a:p>
            <a:pPr rtl="1">
              <a:buFont typeface="Arial" charset="0"/>
              <a:buNone/>
              <a:defRPr/>
            </a:pPr>
            <a:endParaRPr lang="ar-EG" dirty="0" smtClean="0"/>
          </a:p>
          <a:p>
            <a:pPr rtl="1">
              <a:buFont typeface="Arial" charset="0"/>
              <a:buNone/>
              <a:defRPr/>
            </a:pPr>
            <a:endParaRPr lang="ar-EG" dirty="0" smtClean="0">
              <a:solidFill>
                <a:schemeClr val="accent6">
                  <a:lumMod val="75000"/>
                </a:schemeClr>
              </a:solidFill>
            </a:endParaRPr>
          </a:p>
          <a:p>
            <a:pPr algn="ctr" rtl="1">
              <a:buFont typeface="Arial" charset="0"/>
              <a:buNone/>
              <a:defRPr/>
            </a:pPr>
            <a:r>
              <a:rPr lang="ar-EG" dirty="0" smtClean="0"/>
              <a:t>تابع عوامل التوافق النفسي </a:t>
            </a:r>
          </a:p>
          <a:p>
            <a:pPr algn="ctr" rtl="1">
              <a:buFont typeface="Arial" charset="0"/>
              <a:buNone/>
              <a:defRPr/>
            </a:pPr>
            <a:r>
              <a:rPr lang="ar-EG" dirty="0" smtClean="0"/>
              <a:t> </a:t>
            </a:r>
          </a:p>
          <a:p>
            <a:pPr rtl="1">
              <a:buFont typeface="Arial" charset="0"/>
              <a:buNone/>
              <a:defRPr/>
            </a:pPr>
            <a:r>
              <a:rPr lang="ar-EG" dirty="0" smtClean="0"/>
              <a:t>                </a:t>
            </a:r>
            <a:r>
              <a:rPr lang="ar-EG" dirty="0" smtClean="0">
                <a:solidFill>
                  <a:srgbClr val="C00000"/>
                </a:solidFill>
              </a:rPr>
              <a:t>ثانياً : التوافق النفسي و دوافع السلوك </a:t>
            </a:r>
          </a:p>
          <a:p>
            <a:pPr>
              <a:buFont typeface="Arial" charset="0"/>
              <a:buNone/>
              <a:defRPr/>
            </a:pPr>
            <a:r>
              <a:rPr lang="ar-EG" dirty="0" smtClean="0"/>
              <a:t>                   ( الغرائز – الحاجات – الدوافع )  </a:t>
            </a:r>
            <a:r>
              <a:rPr lang="ar-SA" dirty="0" smtClean="0"/>
              <a:t/>
            </a:r>
            <a:br>
              <a:rPr lang="ar-SA" dirty="0" smtClean="0"/>
            </a:br>
            <a:endParaRPr lang="ar-SA" b="1" dirty="0" smtClean="0"/>
          </a:p>
          <a:p>
            <a:pPr algn="ctr">
              <a:buFont typeface="Arial" charset="0"/>
              <a:buNone/>
              <a:defRPr/>
            </a:pPr>
            <a:endParaRPr lang="ar-SA" b="1" dirty="0" smtClean="0"/>
          </a:p>
          <a:p>
            <a:pPr>
              <a:buFont typeface="Arial" charset="0"/>
              <a:buNone/>
              <a:defRPr/>
            </a:pPr>
            <a:endParaRPr lang="en-US" b="1" dirty="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solidFill>
            <a:schemeClr val="accent6">
              <a:lumMod val="75000"/>
            </a:schemeClr>
          </a:solidFill>
        </p:spPr>
        <p:txBody>
          <a:bodyPr/>
          <a:lstStyle/>
          <a:p>
            <a:pPr eaLnBrk="1" hangingPunct="1"/>
            <a:r>
              <a:rPr lang="ar-EG" dirty="0" smtClean="0">
                <a:solidFill>
                  <a:schemeClr val="tx1"/>
                </a:solidFill>
              </a:rPr>
              <a:t>التوافق النفسي </a:t>
            </a:r>
            <a:r>
              <a:rPr lang="ar-EG" dirty="0" err="1" smtClean="0">
                <a:solidFill>
                  <a:schemeClr val="tx1"/>
                </a:solidFill>
              </a:rPr>
              <a:t>و</a:t>
            </a:r>
            <a:r>
              <a:rPr lang="ar-EG" dirty="0" smtClean="0">
                <a:solidFill>
                  <a:schemeClr val="tx1"/>
                </a:solidFill>
              </a:rPr>
              <a:t> دوافع السلوك </a:t>
            </a:r>
            <a:endParaRPr lang="ar-SA" dirty="0" smtClean="0">
              <a:solidFill>
                <a:schemeClr val="tx1"/>
              </a:solidFill>
            </a:endParaRPr>
          </a:p>
        </p:txBody>
      </p:sp>
      <p:sp>
        <p:nvSpPr>
          <p:cNvPr id="26626" name="Content Placeholder 2"/>
          <p:cNvSpPr>
            <a:spLocks noGrp="1"/>
          </p:cNvSpPr>
          <p:nvPr>
            <p:ph idx="1"/>
          </p:nvPr>
        </p:nvSpPr>
        <p:spPr>
          <a:xfrm>
            <a:off x="381000" y="1295400"/>
            <a:ext cx="9525000" cy="4678363"/>
          </a:xfrm>
          <a:solidFill>
            <a:schemeClr val="accent3">
              <a:lumMod val="75000"/>
            </a:schemeClr>
          </a:solidFill>
          <a:ln>
            <a:solidFill>
              <a:srgbClr val="FF3300"/>
            </a:solidFill>
          </a:ln>
        </p:spPr>
        <p:txBody>
          <a:bodyPr/>
          <a:lstStyle/>
          <a:p>
            <a:pPr rtl="1">
              <a:defRPr/>
            </a:pPr>
            <a:r>
              <a:rPr lang="ar-EG" sz="2000" b="1" dirty="0" smtClean="0"/>
              <a:t>    يعد إشباع دوافع السلوك و حاجات الفرد من أهم الشروط التى تحقق التوافق النفسي . ومن أهم العوامل المباشرة لإحداث التوافق النفسي .</a:t>
            </a:r>
          </a:p>
          <a:p>
            <a:pPr rtl="1">
              <a:defRPr/>
            </a:pPr>
            <a:r>
              <a:rPr lang="ar-EG" sz="2000" b="1" dirty="0" smtClean="0"/>
              <a:t>   يعتبر موضوع الدوافع أو القوى الدافعة للسلوك بصفة عامة من الموضوعات الهامة في علم النفس لأن دوافع السلوك بطبيعة الحال تفسره .</a:t>
            </a:r>
          </a:p>
          <a:p>
            <a:pPr rtl="1">
              <a:defRPr/>
            </a:pPr>
            <a:r>
              <a:rPr lang="ar-EG" sz="2000" b="1" dirty="0" smtClean="0"/>
              <a:t>   يتحدث البعض عن موضوع الدوافع باسم الغرائز أو باسم الحاجات .</a:t>
            </a:r>
          </a:p>
          <a:p>
            <a:pPr rtl="1">
              <a:defRPr/>
            </a:pPr>
            <a:r>
              <a:rPr lang="ar-EG" sz="2000" b="1" dirty="0" smtClean="0"/>
              <a:t>   يعتبر السلوك نتاج عملية تتفاعل فيها العوامل الحيوية ” الحاجات الحيوية ” (و اشباعها ضرورى لحياة الفرد ) ,و العوامل النفسية و الاجتماعية ” الحاجات النفسية و الاجتماعية ” ( و اشباعها ضرورى لتحقيق التوافق النفسي و الاجتماعي ) .</a:t>
            </a:r>
          </a:p>
        </p:txBody>
      </p:sp>
      <p:sp>
        <p:nvSpPr>
          <p:cNvPr id="30723" name="Slide Number Placeholder 3"/>
          <p:cNvSpPr>
            <a:spLocks noGrp="1"/>
          </p:cNvSpPr>
          <p:nvPr>
            <p:ph type="sldNum" sz="quarter" idx="10"/>
          </p:nvPr>
        </p:nvSpPr>
        <p:spPr bwMode="auto">
          <a:noFill/>
          <a:ln>
            <a:miter lim="800000"/>
            <a:headEnd/>
            <a:tailEnd/>
          </a:ln>
        </p:spPr>
        <p:txBody>
          <a:bodyPr/>
          <a:lstStyle/>
          <a:p>
            <a:fld id="{F14B1B51-FE10-47B9-A040-C9D2541DAA8D}" type="slidenum">
              <a:rPr lang="ar-SA" smtClean="0"/>
              <a:pPr/>
              <a:t>90</a:t>
            </a:fld>
            <a:endParaRPr 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solidFill>
            <a:schemeClr val="accent6">
              <a:lumMod val="75000"/>
            </a:schemeClr>
          </a:solidFill>
          <a:ln>
            <a:solidFill>
              <a:schemeClr val="tx1"/>
            </a:solidFill>
          </a:ln>
        </p:spPr>
        <p:txBody>
          <a:bodyPr/>
          <a:lstStyle/>
          <a:p>
            <a:pPr>
              <a:defRPr/>
            </a:pPr>
            <a:r>
              <a:rPr lang="ar-EG" dirty="0" smtClean="0">
                <a:solidFill>
                  <a:schemeClr val="accent6">
                    <a:lumMod val="75000"/>
                  </a:schemeClr>
                </a:solidFill>
              </a:rPr>
              <a:t>ا</a:t>
            </a:r>
            <a:r>
              <a:rPr lang="ar-EG" dirty="0" smtClean="0">
                <a:solidFill>
                  <a:schemeClr val="tx1"/>
                </a:solidFill>
              </a:rPr>
              <a:t>لغرائز</a:t>
            </a:r>
            <a:r>
              <a:rPr lang="ar-EG" dirty="0" smtClean="0"/>
              <a:t> </a:t>
            </a:r>
            <a:endParaRPr lang="en-US" dirty="0" smtClean="0"/>
          </a:p>
        </p:txBody>
      </p:sp>
      <p:sp>
        <p:nvSpPr>
          <p:cNvPr id="28674" name="Rectangle 3"/>
          <p:cNvSpPr>
            <a:spLocks noGrp="1"/>
          </p:cNvSpPr>
          <p:nvPr>
            <p:ph type="body" idx="4294967295"/>
          </p:nvPr>
        </p:nvSpPr>
        <p:spPr>
          <a:xfrm>
            <a:off x="533400" y="1447800"/>
            <a:ext cx="8915400" cy="4648200"/>
          </a:xfrm>
          <a:solidFill>
            <a:schemeClr val="accent3">
              <a:lumMod val="75000"/>
            </a:schemeClr>
          </a:solidFill>
        </p:spPr>
        <p:txBody>
          <a:bodyPr>
            <a:normAutofit/>
          </a:bodyPr>
          <a:lstStyle/>
          <a:p>
            <a:pPr rtl="1">
              <a:buFont typeface="Arial" charset="0"/>
              <a:buNone/>
            </a:pPr>
            <a:r>
              <a:rPr lang="ar-EG" dirty="0" smtClean="0"/>
              <a:t>يرى </a:t>
            </a:r>
            <a:r>
              <a:rPr lang="ar-EG" u="sng" dirty="0" smtClean="0"/>
              <a:t>ويليام </a:t>
            </a:r>
            <a:r>
              <a:rPr lang="ar-EG" u="sng" dirty="0" err="1" smtClean="0"/>
              <a:t>مكدوجال</a:t>
            </a:r>
            <a:r>
              <a:rPr lang="ar-EG" u="sng" dirty="0" smtClean="0"/>
              <a:t> </a:t>
            </a:r>
            <a:r>
              <a:rPr lang="ar-EG" dirty="0" smtClean="0"/>
              <a:t>أن الغرائز هي المحركات الأولى للسلوك .</a:t>
            </a:r>
          </a:p>
          <a:p>
            <a:pPr rtl="1">
              <a:buFont typeface="Arial" charset="0"/>
              <a:buNone/>
            </a:pPr>
            <a:r>
              <a:rPr lang="ar-EG" dirty="0" smtClean="0"/>
              <a:t>   و يعرفها بأنها استعداد فطرى نفسي يحمل الكائن </a:t>
            </a:r>
            <a:r>
              <a:rPr lang="ar-EG" dirty="0" err="1" smtClean="0"/>
              <a:t>الحى</a:t>
            </a:r>
            <a:r>
              <a:rPr lang="ar-EG" dirty="0" smtClean="0"/>
              <a:t> على </a:t>
            </a:r>
            <a:r>
              <a:rPr lang="ar-EG" dirty="0" smtClean="0">
                <a:solidFill>
                  <a:srgbClr val="FF0000"/>
                </a:solidFill>
              </a:rPr>
              <a:t>الانتباه إ</a:t>
            </a:r>
            <a:r>
              <a:rPr lang="ar-EG" dirty="0" smtClean="0"/>
              <a:t>لى مثيرات معينة </a:t>
            </a:r>
            <a:r>
              <a:rPr lang="ar-EG" dirty="0" smtClean="0">
                <a:solidFill>
                  <a:srgbClr val="FF0000"/>
                </a:solidFill>
              </a:rPr>
              <a:t>يدركها إدراكاً حسياً </a:t>
            </a:r>
            <a:r>
              <a:rPr lang="ar-EG" dirty="0" err="1" smtClean="0"/>
              <a:t>و</a:t>
            </a:r>
            <a:r>
              <a:rPr lang="ar-EG" dirty="0" smtClean="0"/>
              <a:t> يشعر </a:t>
            </a:r>
            <a:r>
              <a:rPr lang="ar-EG" dirty="0" smtClean="0">
                <a:solidFill>
                  <a:srgbClr val="77933C"/>
                </a:solidFill>
              </a:rPr>
              <a:t>بانفعال خاص </a:t>
            </a:r>
            <a:r>
              <a:rPr lang="ar-EG" dirty="0" smtClean="0"/>
              <a:t>عند إدراكها </a:t>
            </a:r>
            <a:r>
              <a:rPr lang="ar-EG" dirty="0" err="1" smtClean="0"/>
              <a:t>و</a:t>
            </a:r>
            <a:r>
              <a:rPr lang="ar-EG" dirty="0" smtClean="0"/>
              <a:t> على </a:t>
            </a:r>
            <a:r>
              <a:rPr lang="ar-EG" dirty="0" smtClean="0">
                <a:solidFill>
                  <a:srgbClr val="FF0000"/>
                </a:solidFill>
              </a:rPr>
              <a:t>العمل</a:t>
            </a:r>
            <a:r>
              <a:rPr lang="ar-EG" dirty="0" smtClean="0"/>
              <a:t> أخيرا أو </a:t>
            </a:r>
            <a:r>
              <a:rPr lang="ar-EG" dirty="0" smtClean="0">
                <a:solidFill>
                  <a:srgbClr val="77933C"/>
                </a:solidFill>
              </a:rPr>
              <a:t>الشعور بدافع إلى العمل </a:t>
            </a:r>
            <a:r>
              <a:rPr lang="ar-EG" dirty="0" smtClean="0"/>
              <a:t>يأخذ شكل </a:t>
            </a:r>
            <a:r>
              <a:rPr lang="ar-EG" dirty="0" smtClean="0">
                <a:solidFill>
                  <a:srgbClr val="FF0000"/>
                </a:solidFill>
              </a:rPr>
              <a:t>سلوك معين تجاه </a:t>
            </a:r>
            <a:r>
              <a:rPr lang="ar-EG" dirty="0" smtClean="0"/>
              <a:t>هذا الشيء .</a:t>
            </a:r>
          </a:p>
          <a:p>
            <a:pPr rtl="1">
              <a:buFont typeface="Arial" charset="0"/>
              <a:buNone/>
            </a:pPr>
            <a:r>
              <a:rPr lang="ar-EG" dirty="0" smtClean="0"/>
              <a:t>و على هذا فللغريزة ثلاثة مظاهر : </a:t>
            </a:r>
          </a:p>
          <a:p>
            <a:pPr rtl="1">
              <a:buFont typeface="Arial" charset="0"/>
              <a:buNone/>
            </a:pPr>
            <a:r>
              <a:rPr lang="ar-EG" dirty="0" smtClean="0"/>
              <a:t>     مظهر </a:t>
            </a:r>
            <a:r>
              <a:rPr lang="ar-EG" dirty="0" smtClean="0">
                <a:solidFill>
                  <a:srgbClr val="FF0000"/>
                </a:solidFill>
              </a:rPr>
              <a:t>معرفي</a:t>
            </a:r>
            <a:r>
              <a:rPr lang="ar-EG" dirty="0" smtClean="0"/>
              <a:t>           مظهر </a:t>
            </a:r>
            <a:r>
              <a:rPr lang="ar-EG" dirty="0" smtClean="0">
                <a:solidFill>
                  <a:srgbClr val="77933C"/>
                </a:solidFill>
              </a:rPr>
              <a:t>انفعالي</a:t>
            </a:r>
            <a:r>
              <a:rPr lang="ar-EG" dirty="0" smtClean="0"/>
              <a:t>          مظهر </a:t>
            </a:r>
            <a:r>
              <a:rPr lang="ar-EG" dirty="0" smtClean="0">
                <a:solidFill>
                  <a:srgbClr val="FF0000"/>
                </a:solidFill>
              </a:rPr>
              <a:t>نزوعي </a:t>
            </a:r>
          </a:p>
          <a:p>
            <a:pPr rtl="1">
              <a:buFont typeface="Arial" charset="0"/>
              <a:buNone/>
            </a:pPr>
            <a:r>
              <a:rPr lang="ar-EG" dirty="0" smtClean="0"/>
              <a:t>      </a:t>
            </a:r>
            <a:r>
              <a:rPr lang="ar-EG" sz="1800" dirty="0" smtClean="0"/>
              <a:t>( الانتباه – </a:t>
            </a:r>
            <a:r>
              <a:rPr lang="ar-EG" sz="1800" dirty="0" err="1" smtClean="0"/>
              <a:t>الادراك</a:t>
            </a:r>
            <a:r>
              <a:rPr lang="ar-EG" sz="1800" dirty="0" smtClean="0"/>
              <a:t> )                       ( انفعال - شعور)                           ( العمل – سلوك )</a:t>
            </a:r>
            <a:endParaRPr lang="ar-SA" sz="1800" dirty="0" smtClean="0"/>
          </a:p>
        </p:txBody>
      </p:sp>
      <p:sp>
        <p:nvSpPr>
          <p:cNvPr id="6" name="Left Arrow 5"/>
          <p:cNvSpPr/>
          <p:nvPr/>
        </p:nvSpPr>
        <p:spPr>
          <a:xfrm>
            <a:off x="5943600" y="4800600"/>
            <a:ext cx="977900" cy="4841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Left Arrow 6"/>
          <p:cNvSpPr/>
          <p:nvPr/>
        </p:nvSpPr>
        <p:spPr>
          <a:xfrm>
            <a:off x="3048000" y="4800600"/>
            <a:ext cx="977900" cy="4841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a:solidFill>
            <a:schemeClr val="accent6">
              <a:lumMod val="75000"/>
            </a:schemeClr>
          </a:solidFill>
        </p:spPr>
        <p:txBody>
          <a:bodyPr/>
          <a:lstStyle/>
          <a:p>
            <a:pPr>
              <a:defRPr/>
            </a:pPr>
            <a:r>
              <a:rPr lang="ar-EG" sz="3000" dirty="0" smtClean="0"/>
              <a:t>تصنيف مكدوجال </a:t>
            </a:r>
            <a:r>
              <a:rPr lang="ar-EG" sz="3000" dirty="0" smtClean="0">
                <a:solidFill>
                  <a:schemeClr val="accent6">
                    <a:lumMod val="75000"/>
                  </a:schemeClr>
                </a:solidFill>
              </a:rPr>
              <a:t>للغرائز </a:t>
            </a:r>
            <a:endParaRPr lang="ar-SA" sz="3000" dirty="0" smtClean="0">
              <a:solidFill>
                <a:schemeClr val="accent6">
                  <a:lumMod val="75000"/>
                </a:schemeClr>
              </a:solidFill>
            </a:endParaRPr>
          </a:p>
        </p:txBody>
      </p:sp>
      <p:sp>
        <p:nvSpPr>
          <p:cNvPr id="30722" name="Rectangle 3"/>
          <p:cNvSpPr>
            <a:spLocks noGrp="1"/>
          </p:cNvSpPr>
          <p:nvPr>
            <p:ph type="body" idx="4294967295"/>
          </p:nvPr>
        </p:nvSpPr>
        <p:spPr>
          <a:xfrm>
            <a:off x="381000" y="1600200"/>
            <a:ext cx="8915400" cy="4525963"/>
          </a:xfrm>
          <a:solidFill>
            <a:schemeClr val="accent3">
              <a:lumMod val="75000"/>
            </a:schemeClr>
          </a:solidFill>
        </p:spPr>
        <p:txBody>
          <a:bodyPr>
            <a:normAutofit/>
          </a:bodyPr>
          <a:lstStyle/>
          <a:p>
            <a:pPr rtl="1">
              <a:buFont typeface="Arial" charset="0"/>
              <a:buNone/>
            </a:pPr>
            <a:r>
              <a:rPr lang="ar-EG" dirty="0" smtClean="0"/>
              <a:t>قسم </a:t>
            </a:r>
            <a:r>
              <a:rPr lang="ar-EG" dirty="0" err="1" smtClean="0"/>
              <a:t>مكدوجال</a:t>
            </a:r>
            <a:r>
              <a:rPr lang="ar-EG" dirty="0" smtClean="0">
                <a:solidFill>
                  <a:srgbClr val="FF0000"/>
                </a:solidFill>
              </a:rPr>
              <a:t> الغرائز </a:t>
            </a:r>
            <a:r>
              <a:rPr lang="ar-EG" dirty="0" err="1" smtClean="0"/>
              <a:t>الى</a:t>
            </a:r>
            <a:r>
              <a:rPr lang="ar-EG" dirty="0" smtClean="0"/>
              <a:t> نوعان </a:t>
            </a:r>
          </a:p>
          <a:p>
            <a:pPr rtl="1">
              <a:buFontTx/>
              <a:buChar char="-"/>
            </a:pPr>
            <a:r>
              <a:rPr lang="ar-EG" dirty="0" smtClean="0">
                <a:solidFill>
                  <a:srgbClr val="FF0000"/>
                </a:solidFill>
              </a:rPr>
              <a:t>غرائز فردية </a:t>
            </a:r>
            <a:r>
              <a:rPr lang="ar-EG" dirty="0" smtClean="0"/>
              <a:t>: يثيرها </a:t>
            </a:r>
            <a:r>
              <a:rPr lang="ar-EG" dirty="0" err="1" smtClean="0"/>
              <a:t>و</a:t>
            </a:r>
            <a:r>
              <a:rPr lang="ar-EG" dirty="0" smtClean="0"/>
              <a:t> يشبعها تغير في الوظائف الفسيولوجية .</a:t>
            </a:r>
          </a:p>
          <a:p>
            <a:pPr rtl="1">
              <a:buFont typeface="Arial" charset="0"/>
              <a:buNone/>
            </a:pPr>
            <a:endParaRPr lang="ar-EG" dirty="0" smtClean="0"/>
          </a:p>
          <a:p>
            <a:pPr rtl="1">
              <a:buFontTx/>
              <a:buChar char="-"/>
            </a:pPr>
            <a:r>
              <a:rPr lang="ar-EG" dirty="0" smtClean="0">
                <a:solidFill>
                  <a:srgbClr val="FF0000"/>
                </a:solidFill>
              </a:rPr>
              <a:t>غرائز اجتماعية </a:t>
            </a:r>
            <a:r>
              <a:rPr lang="ar-EG" dirty="0" smtClean="0"/>
              <a:t>:و يثيرها </a:t>
            </a:r>
            <a:r>
              <a:rPr lang="ar-EG" dirty="0" err="1" smtClean="0"/>
              <a:t>و</a:t>
            </a:r>
            <a:r>
              <a:rPr lang="ar-EG" dirty="0" smtClean="0"/>
              <a:t> يشبعها </a:t>
            </a:r>
            <a:r>
              <a:rPr lang="ar-EG" dirty="0" err="1" smtClean="0"/>
              <a:t>و</a:t>
            </a:r>
            <a:r>
              <a:rPr lang="ar-EG" dirty="0" smtClean="0"/>
              <a:t> لو جزئياً أفراد آخرون .</a:t>
            </a:r>
          </a:p>
          <a:p>
            <a:pPr rtl="1">
              <a:buFont typeface="Arial" charset="0"/>
              <a:buNone/>
            </a:pPr>
            <a:endParaRPr lang="ar-EG" dirty="0" smtClean="0"/>
          </a:p>
          <a:p>
            <a:pPr rtl="1">
              <a:buFont typeface="Arial" charset="0"/>
              <a:buNone/>
            </a:pPr>
            <a:endParaRPr lang="ar-EG" dirty="0" smtClean="0"/>
          </a:p>
          <a:p>
            <a:pPr rtl="1">
              <a:buFont typeface="Arial" charset="0"/>
              <a:buNone/>
            </a:pPr>
            <a:endParaRPr lang="ar-EG" dirty="0" smtClean="0"/>
          </a:p>
          <a:p>
            <a:pPr rtl="1">
              <a:buFont typeface="Arial" charset="0"/>
              <a:buNone/>
            </a:pPr>
            <a:endParaRPr lang="ar-EG" dirty="0" smtClean="0"/>
          </a:p>
          <a:p>
            <a:pPr rtl="1">
              <a:buFont typeface="Arial" charset="0"/>
              <a:buNone/>
            </a:pPr>
            <a:endParaRPr lang="ar-EG" dirty="0"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a:solidFill>
            <a:schemeClr val="accent6">
              <a:lumMod val="75000"/>
            </a:schemeClr>
          </a:solidFill>
        </p:spPr>
        <p:txBody>
          <a:bodyPr/>
          <a:lstStyle/>
          <a:p>
            <a:pPr>
              <a:defRPr/>
            </a:pPr>
            <a:r>
              <a:rPr lang="ar-EG" sz="3600" dirty="0" smtClean="0">
                <a:solidFill>
                  <a:srgbClr val="FF0000"/>
                </a:solidFill>
              </a:rPr>
              <a:t>تابع الغرائز </a:t>
            </a:r>
            <a:endParaRPr lang="ar-SA" sz="3600" dirty="0" smtClean="0">
              <a:solidFill>
                <a:srgbClr val="FF0000"/>
              </a:solidFill>
            </a:endParaRPr>
          </a:p>
        </p:txBody>
      </p:sp>
      <p:sp>
        <p:nvSpPr>
          <p:cNvPr id="32770" name="Rectangle 3"/>
          <p:cNvSpPr>
            <a:spLocks noGrp="1"/>
          </p:cNvSpPr>
          <p:nvPr>
            <p:ph type="body" idx="4294967295"/>
          </p:nvPr>
        </p:nvSpPr>
        <p:spPr>
          <a:xfrm>
            <a:off x="533400" y="1524000"/>
            <a:ext cx="8915400" cy="4525963"/>
          </a:xfrm>
          <a:solidFill>
            <a:schemeClr val="accent3">
              <a:lumMod val="75000"/>
            </a:schemeClr>
          </a:solidFill>
        </p:spPr>
        <p:txBody>
          <a:bodyPr/>
          <a:lstStyle/>
          <a:p>
            <a:pPr rtl="1">
              <a:buFont typeface="Arial" charset="0"/>
              <a:buNone/>
              <a:defRPr/>
            </a:pPr>
            <a:r>
              <a:rPr lang="ar-EG" sz="2400" dirty="0" smtClean="0"/>
              <a:t>و</a:t>
            </a:r>
            <a:r>
              <a:rPr lang="ar-EG" sz="2400" dirty="0" smtClean="0">
                <a:solidFill>
                  <a:srgbClr val="FF0000"/>
                </a:solidFill>
              </a:rPr>
              <a:t> الغرائز </a:t>
            </a:r>
            <a:r>
              <a:rPr lang="ar-EG" sz="2400" dirty="0" smtClean="0"/>
              <a:t>عند </a:t>
            </a:r>
            <a:r>
              <a:rPr lang="ar-EG" sz="2400" u="sng" dirty="0" smtClean="0"/>
              <a:t>سجموند فرويد</a:t>
            </a:r>
            <a:r>
              <a:rPr lang="ar-EG" sz="2400" dirty="0" smtClean="0"/>
              <a:t> قوة نفترض وجودها وراء التوترات المتأصلة في حاجات الكائن العضوى ( حاجات الهو ) .</a:t>
            </a:r>
          </a:p>
          <a:p>
            <a:pPr rtl="1">
              <a:buFont typeface="Arial" charset="0"/>
              <a:buNone/>
              <a:defRPr/>
            </a:pPr>
            <a:r>
              <a:rPr lang="ar-EG" sz="2400" dirty="0" smtClean="0">
                <a:solidFill>
                  <a:srgbClr val="FF0000"/>
                </a:solidFill>
              </a:rPr>
              <a:t>فالغريزة </a:t>
            </a:r>
            <a:r>
              <a:rPr lang="ar-EG" sz="2400" dirty="0" smtClean="0"/>
              <a:t>مفهوم يقع على حدود الظواهر الحيوية و الظواهر النفسية , فهى تمثل مطلب الجسم من الحياة النفسية .</a:t>
            </a:r>
          </a:p>
          <a:p>
            <a:pPr rtl="1">
              <a:buFont typeface="Arial" charset="0"/>
              <a:buNone/>
              <a:defRPr/>
            </a:pPr>
            <a:r>
              <a:rPr lang="ar-EG" sz="2400" dirty="0" smtClean="0">
                <a:solidFill>
                  <a:srgbClr val="FF0000"/>
                </a:solidFill>
              </a:rPr>
              <a:t>مصدر الغريزة </a:t>
            </a:r>
            <a:r>
              <a:rPr lang="ar-EG" sz="2400" dirty="0" smtClean="0"/>
              <a:t>هو حالة التوتر داخل الجسم . “ الجوع ” </a:t>
            </a:r>
          </a:p>
          <a:p>
            <a:pPr rtl="1">
              <a:buFont typeface="Arial" charset="0"/>
              <a:buNone/>
              <a:defRPr/>
            </a:pPr>
            <a:r>
              <a:rPr lang="ar-EG" sz="2400" dirty="0" smtClean="0">
                <a:solidFill>
                  <a:srgbClr val="FF0000"/>
                </a:solidFill>
              </a:rPr>
              <a:t>هدف الغريزة </a:t>
            </a:r>
            <a:r>
              <a:rPr lang="ar-EG" sz="2400" dirty="0" smtClean="0"/>
              <a:t>هو القضاء على هذا التوتر . “ الشبع ” </a:t>
            </a:r>
          </a:p>
          <a:p>
            <a:pPr rtl="1">
              <a:buFont typeface="Arial" charset="0"/>
              <a:buNone/>
              <a:defRPr/>
            </a:pPr>
            <a:r>
              <a:rPr lang="ar-EG" sz="2400" dirty="0" smtClean="0">
                <a:solidFill>
                  <a:srgbClr val="FF0000"/>
                </a:solidFill>
              </a:rPr>
              <a:t>موضوع الغريزة </a:t>
            </a:r>
            <a:r>
              <a:rPr lang="ar-EG" sz="2400" dirty="0" smtClean="0"/>
              <a:t>هو الأداة التى تحقق الاشباع و توصل إليه . “ الطعام ” </a:t>
            </a:r>
          </a:p>
          <a:p>
            <a:pPr rtl="1">
              <a:buFont typeface="Arial" charset="0"/>
              <a:buNone/>
              <a:defRPr/>
            </a:pPr>
            <a:endParaRPr lang="ar-EG" sz="2400" dirty="0" smtClean="0"/>
          </a:p>
          <a:p>
            <a:pPr rtl="1">
              <a:buFont typeface="Arial" charset="0"/>
              <a:buNone/>
              <a:defRPr/>
            </a:pPr>
            <a:r>
              <a:rPr lang="ar-EG" sz="2400" dirty="0" smtClean="0"/>
              <a:t>هناك عدد كبير من الغرائز , إلا أن معظمها يستنتج من عدد قليل من الغرائز الاساسية.</a:t>
            </a:r>
          </a:p>
          <a:p>
            <a:pPr rtl="1">
              <a:buFont typeface="Arial" charset="0"/>
              <a:buNone/>
              <a:defRPr/>
            </a:pPr>
            <a:endParaRPr lang="ar-EG" sz="2400" dirty="0" smtClean="0">
              <a:solidFill>
                <a:schemeClr val="accent6">
                  <a:lumMod val="75000"/>
                </a:schemeClr>
              </a:solidFill>
            </a:endParaRPr>
          </a:p>
          <a:p>
            <a:pPr rtl="1">
              <a:buFont typeface="Arial" charset="0"/>
              <a:buNone/>
              <a:defRPr/>
            </a:pPr>
            <a:endParaRPr lang="ar-EG" sz="2400" dirty="0" smtClean="0"/>
          </a:p>
          <a:p>
            <a:pPr rtl="1">
              <a:buFont typeface="Arial" charset="0"/>
              <a:buNone/>
              <a:defRPr/>
            </a:pPr>
            <a:r>
              <a:rPr lang="ar-EG" sz="2400" dirty="0" smtClean="0"/>
              <a:t>  </a:t>
            </a:r>
            <a:endParaRPr lang="ar-SA" sz="2400" dirty="0"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p:cNvSpPr>
          <p:nvPr>
            <p:ph type="title" idx="4294967295"/>
          </p:nvPr>
        </p:nvSpPr>
        <p:spPr>
          <a:solidFill>
            <a:schemeClr val="accent6">
              <a:lumMod val="75000"/>
            </a:schemeClr>
          </a:solidFill>
        </p:spPr>
        <p:txBody>
          <a:bodyPr/>
          <a:lstStyle/>
          <a:p>
            <a:pPr>
              <a:defRPr/>
            </a:pPr>
            <a:r>
              <a:rPr lang="ar-EG" sz="3600" dirty="0" smtClean="0">
                <a:solidFill>
                  <a:srgbClr val="FF0000"/>
                </a:solidFill>
              </a:rPr>
              <a:t>تصنيف سجموند فرويد للغرائز</a:t>
            </a:r>
            <a:r>
              <a:rPr lang="ar-EG" sz="3600" dirty="0" smtClean="0">
                <a:solidFill>
                  <a:schemeClr val="accent6">
                    <a:lumMod val="75000"/>
                  </a:schemeClr>
                </a:solidFill>
              </a:rPr>
              <a:t> </a:t>
            </a:r>
            <a:endParaRPr lang="ar-SA" sz="3600" dirty="0" smtClean="0">
              <a:solidFill>
                <a:schemeClr val="accent6">
                  <a:lumMod val="75000"/>
                </a:schemeClr>
              </a:solidFill>
            </a:endParaRPr>
          </a:p>
        </p:txBody>
      </p:sp>
      <p:sp>
        <p:nvSpPr>
          <p:cNvPr id="34818" name="Rectangle 3"/>
          <p:cNvSpPr>
            <a:spLocks noGrp="1"/>
          </p:cNvSpPr>
          <p:nvPr>
            <p:ph type="body" idx="4294967295"/>
          </p:nvPr>
        </p:nvSpPr>
        <p:spPr>
          <a:xfrm>
            <a:off x="0" y="1371600"/>
            <a:ext cx="9906000" cy="4602163"/>
          </a:xfrm>
          <a:solidFill>
            <a:schemeClr val="accent3">
              <a:lumMod val="75000"/>
            </a:schemeClr>
          </a:solidFill>
        </p:spPr>
        <p:txBody>
          <a:bodyPr/>
          <a:lstStyle/>
          <a:p>
            <a:pPr rtl="1">
              <a:buFont typeface="Arial" charset="0"/>
              <a:buNone/>
              <a:defRPr/>
            </a:pPr>
            <a:r>
              <a:rPr lang="ar-EG" dirty="0" smtClean="0">
                <a:solidFill>
                  <a:srgbClr val="FF0000"/>
                </a:solidFill>
              </a:rPr>
              <a:t>قسم فرويد الغرائز الى غريزتان اساسيتان</a:t>
            </a:r>
          </a:p>
          <a:p>
            <a:pPr rtl="1">
              <a:buFont typeface="Arial" charset="0"/>
              <a:buNone/>
              <a:defRPr/>
            </a:pPr>
            <a:r>
              <a:rPr lang="ar-EG" dirty="0" smtClean="0">
                <a:solidFill>
                  <a:srgbClr val="FF0000"/>
                </a:solidFill>
              </a:rPr>
              <a:t>1 - غريزة الحياة       </a:t>
            </a:r>
          </a:p>
          <a:p>
            <a:pPr rtl="1">
              <a:buFont typeface="Arial" charset="0"/>
              <a:buNone/>
              <a:defRPr/>
            </a:pPr>
            <a:r>
              <a:rPr lang="ar-EG" dirty="0" smtClean="0">
                <a:solidFill>
                  <a:srgbClr val="FF0000"/>
                </a:solidFill>
              </a:rPr>
              <a:t>2 - غريزة الموت</a:t>
            </a:r>
          </a:p>
          <a:p>
            <a:pPr rtl="1">
              <a:buFont typeface="Arial" charset="0"/>
              <a:buNone/>
              <a:defRPr/>
            </a:pPr>
            <a:r>
              <a:rPr lang="ar-EG" dirty="0" smtClean="0"/>
              <a:t>و السلوك وفقا لنظريته مزيج متوافق أو متعارض بينهما .</a:t>
            </a:r>
          </a:p>
          <a:p>
            <a:pPr rtl="1">
              <a:buFont typeface="Arial" charset="0"/>
              <a:buNone/>
              <a:defRPr/>
            </a:pPr>
            <a:r>
              <a:rPr lang="ar-EG" dirty="0" smtClean="0"/>
              <a:t> و يؤكد على أن كثيراً من العوامل الاجتماعية ترجع إلى دوافع غريزية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lstStyle/>
          <a:p>
            <a:pPr>
              <a:defRPr/>
            </a:pPr>
            <a:r>
              <a:rPr lang="ar-EG" dirty="0" smtClean="0">
                <a:solidFill>
                  <a:schemeClr val="accent4"/>
                </a:solidFill>
              </a:rPr>
              <a:t>ا</a:t>
            </a:r>
            <a:r>
              <a:rPr lang="ar-EG" dirty="0" smtClean="0">
                <a:solidFill>
                  <a:srgbClr val="FF0000"/>
                </a:solidFill>
              </a:rPr>
              <a:t>لحاجات</a:t>
            </a:r>
            <a:endParaRPr lang="en-US" dirty="0">
              <a:solidFill>
                <a:srgbClr val="FF0000"/>
              </a:solidFill>
            </a:endParaRPr>
          </a:p>
        </p:txBody>
      </p:sp>
      <p:sp>
        <p:nvSpPr>
          <p:cNvPr id="3" name="Content Placeholder 2"/>
          <p:cNvSpPr>
            <a:spLocks noGrp="1"/>
          </p:cNvSpPr>
          <p:nvPr>
            <p:ph idx="1"/>
          </p:nvPr>
        </p:nvSpPr>
        <p:spPr>
          <a:solidFill>
            <a:schemeClr val="accent3">
              <a:lumMod val="75000"/>
            </a:schemeClr>
          </a:solidFill>
        </p:spPr>
        <p:txBody>
          <a:bodyPr/>
          <a:lstStyle/>
          <a:p>
            <a:pPr>
              <a:buFont typeface="Arial" charset="0"/>
              <a:buNone/>
            </a:pPr>
            <a:r>
              <a:rPr lang="ar-SA" dirty="0" smtClean="0"/>
              <a:t>-</a:t>
            </a:r>
            <a:r>
              <a:rPr lang="ar-SA" dirty="0" smtClean="0">
                <a:solidFill>
                  <a:srgbClr val="8064A2"/>
                </a:solidFill>
              </a:rPr>
              <a:t> </a:t>
            </a:r>
            <a:r>
              <a:rPr lang="ar-EG" dirty="0" smtClean="0">
                <a:solidFill>
                  <a:srgbClr val="FF0000"/>
                </a:solidFill>
              </a:rPr>
              <a:t>الحاجة</a:t>
            </a:r>
            <a:r>
              <a:rPr lang="ar-EG" dirty="0" smtClean="0">
                <a:solidFill>
                  <a:srgbClr val="8064A2"/>
                </a:solidFill>
              </a:rPr>
              <a:t> </a:t>
            </a:r>
            <a:r>
              <a:rPr lang="ar-EG" dirty="0" smtClean="0"/>
              <a:t>شيء </a:t>
            </a:r>
            <a:r>
              <a:rPr lang="ar-EG" dirty="0" err="1" smtClean="0"/>
              <a:t>ضرورى</a:t>
            </a:r>
            <a:r>
              <a:rPr lang="ar-EG" dirty="0" smtClean="0"/>
              <a:t> لاستقرار الحياة نفسها(</a:t>
            </a:r>
            <a:r>
              <a:rPr lang="ar-EG" dirty="0" smtClean="0">
                <a:solidFill>
                  <a:srgbClr val="8064A2"/>
                </a:solidFill>
              </a:rPr>
              <a:t>حاجات فسيولوجية </a:t>
            </a:r>
            <a:r>
              <a:rPr lang="ar-EG" dirty="0" smtClean="0"/>
              <a:t>) </a:t>
            </a:r>
            <a:r>
              <a:rPr lang="ar-EG" sz="2400" dirty="0" smtClean="0">
                <a:solidFill>
                  <a:srgbClr val="FF0000"/>
                </a:solidFill>
              </a:rPr>
              <a:t>” الحاجة </a:t>
            </a:r>
            <a:r>
              <a:rPr lang="ar-EG" sz="2400" dirty="0" err="1" smtClean="0"/>
              <a:t>الى</a:t>
            </a:r>
            <a:r>
              <a:rPr lang="ar-EG" sz="2400" dirty="0" smtClean="0"/>
              <a:t> </a:t>
            </a:r>
            <a:r>
              <a:rPr lang="ar-EG" sz="2400" dirty="0" err="1" smtClean="0"/>
              <a:t>الاكسوجين</a:t>
            </a:r>
            <a:r>
              <a:rPr lang="ar-EG" sz="2400" dirty="0" smtClean="0"/>
              <a:t> ” </a:t>
            </a:r>
            <a:r>
              <a:rPr lang="ar-EG" dirty="0" smtClean="0"/>
              <a:t>أو للحياة بأسلوب أفضل (</a:t>
            </a:r>
            <a:r>
              <a:rPr lang="ar-EG" dirty="0" smtClean="0">
                <a:solidFill>
                  <a:srgbClr val="8064A2"/>
                </a:solidFill>
              </a:rPr>
              <a:t>حاجات نفسية </a:t>
            </a:r>
            <a:r>
              <a:rPr lang="ar-EG" dirty="0" smtClean="0"/>
              <a:t>)     </a:t>
            </a:r>
            <a:r>
              <a:rPr lang="ar-EG" sz="2400" dirty="0" smtClean="0"/>
              <a:t>“ </a:t>
            </a:r>
            <a:r>
              <a:rPr lang="ar-EG" sz="2400" dirty="0" smtClean="0">
                <a:solidFill>
                  <a:srgbClr val="8064A2"/>
                </a:solidFill>
              </a:rPr>
              <a:t>الحاجة</a:t>
            </a:r>
            <a:r>
              <a:rPr lang="ar-EG" sz="2400" dirty="0" smtClean="0"/>
              <a:t> </a:t>
            </a:r>
            <a:r>
              <a:rPr lang="ar-EG" sz="2400" dirty="0" err="1" smtClean="0"/>
              <a:t>الى</a:t>
            </a:r>
            <a:r>
              <a:rPr lang="ar-EG" sz="2400" dirty="0" smtClean="0"/>
              <a:t> الحب </a:t>
            </a:r>
            <a:r>
              <a:rPr lang="ar-EG" sz="2400" dirty="0" err="1" smtClean="0"/>
              <a:t>و</a:t>
            </a:r>
            <a:r>
              <a:rPr lang="ar-EG" sz="2400" dirty="0" smtClean="0"/>
              <a:t> التقبل ”. </a:t>
            </a:r>
            <a:endParaRPr lang="ar-SA" sz="2400" dirty="0" smtClean="0"/>
          </a:p>
          <a:p>
            <a:pPr>
              <a:buFont typeface="Arial" charset="0"/>
              <a:buNone/>
            </a:pPr>
            <a:r>
              <a:rPr lang="ar-SA" sz="2400" dirty="0" smtClean="0"/>
              <a:t>- تتوقف كثير من خصائص الشخصية على , </a:t>
            </a:r>
            <a:r>
              <a:rPr lang="ar-SA" sz="2400" dirty="0" err="1" smtClean="0"/>
              <a:t>و</a:t>
            </a:r>
            <a:r>
              <a:rPr lang="ar-SA" sz="2400" dirty="0" smtClean="0"/>
              <a:t> تنبع من , </a:t>
            </a:r>
            <a:r>
              <a:rPr lang="ar-SA" sz="2400" dirty="0" smtClean="0">
                <a:solidFill>
                  <a:schemeClr val="folHlink"/>
                </a:solidFill>
              </a:rPr>
              <a:t>حاجات</a:t>
            </a:r>
            <a:r>
              <a:rPr lang="ar-SA" sz="2400" dirty="0" smtClean="0"/>
              <a:t> الفرد </a:t>
            </a:r>
            <a:r>
              <a:rPr lang="ar-SA" sz="2400" dirty="0" err="1" smtClean="0"/>
              <a:t>و</a:t>
            </a:r>
            <a:r>
              <a:rPr lang="ar-SA" sz="2400" dirty="0" smtClean="0"/>
              <a:t> مدى إشباع هذه ا</a:t>
            </a:r>
            <a:r>
              <a:rPr lang="ar-SA" sz="2400" dirty="0" smtClean="0">
                <a:solidFill>
                  <a:schemeClr val="folHlink"/>
                </a:solidFill>
              </a:rPr>
              <a:t>لحاجات</a:t>
            </a:r>
            <a:r>
              <a:rPr lang="ar-SA" sz="2400" dirty="0" smtClean="0"/>
              <a:t> .</a:t>
            </a:r>
          </a:p>
          <a:p>
            <a:pPr>
              <a:buFont typeface="Arial" charset="0"/>
              <a:buNone/>
            </a:pPr>
            <a:r>
              <a:rPr lang="ar-SA" sz="2400" dirty="0" smtClean="0"/>
              <a:t>- فهم </a:t>
            </a:r>
            <a:r>
              <a:rPr lang="ar-SA" sz="2400" dirty="0" smtClean="0">
                <a:solidFill>
                  <a:schemeClr val="folHlink"/>
                </a:solidFill>
              </a:rPr>
              <a:t>حاجات</a:t>
            </a:r>
            <a:r>
              <a:rPr lang="ar-SA" sz="2400" dirty="0" smtClean="0"/>
              <a:t> الفرد </a:t>
            </a:r>
            <a:r>
              <a:rPr lang="ar-SA" sz="2400" dirty="0" err="1" smtClean="0"/>
              <a:t>و</a:t>
            </a:r>
            <a:r>
              <a:rPr lang="ar-SA" sz="2400" dirty="0" smtClean="0"/>
              <a:t> طرق إشباعها يضيف </a:t>
            </a:r>
            <a:r>
              <a:rPr lang="ar-SA" sz="2400" dirty="0" err="1" smtClean="0"/>
              <a:t>الى</a:t>
            </a:r>
            <a:r>
              <a:rPr lang="ar-SA" sz="2400" dirty="0" smtClean="0"/>
              <a:t> قدرتنا على مساعدته للوصول إلى أفضل مستوى للنمو </a:t>
            </a:r>
            <a:r>
              <a:rPr lang="ar-SA" sz="2400" dirty="0" err="1" smtClean="0"/>
              <a:t>و</a:t>
            </a:r>
            <a:r>
              <a:rPr lang="ar-SA" sz="2400" dirty="0" smtClean="0"/>
              <a:t> التوافق النفسي </a:t>
            </a:r>
            <a:r>
              <a:rPr lang="ar-SA" sz="2400" dirty="0" err="1" smtClean="0"/>
              <a:t>و</a:t>
            </a:r>
            <a:r>
              <a:rPr lang="ar-SA" sz="2400" dirty="0" smtClean="0"/>
              <a:t> الصحة النفسية .</a:t>
            </a:r>
          </a:p>
          <a:p>
            <a:pPr>
              <a:buFont typeface="Arial" charset="0"/>
              <a:buNone/>
            </a:pPr>
            <a:r>
              <a:rPr lang="ar-SA" sz="2400" dirty="0" smtClean="0"/>
              <a:t>- يعد هرم </a:t>
            </a:r>
            <a:r>
              <a:rPr lang="ar-SA" sz="2400" dirty="0" err="1" smtClean="0"/>
              <a:t>ماسلو</a:t>
            </a:r>
            <a:r>
              <a:rPr lang="ar-SA" sz="2400" dirty="0" smtClean="0"/>
              <a:t> من </a:t>
            </a:r>
            <a:r>
              <a:rPr lang="ar-SA" sz="2400" dirty="0" err="1" smtClean="0"/>
              <a:t>اشهر</a:t>
            </a:r>
            <a:r>
              <a:rPr lang="ar-SA" sz="2400" dirty="0" smtClean="0"/>
              <a:t> تصنيفات </a:t>
            </a:r>
            <a:r>
              <a:rPr lang="ar-SA" sz="2400" dirty="0" smtClean="0">
                <a:solidFill>
                  <a:schemeClr val="folHlink"/>
                </a:solidFill>
              </a:rPr>
              <a:t>الحاجات</a:t>
            </a:r>
            <a:r>
              <a:rPr lang="ar-SA" sz="2400" dirty="0" smtClean="0"/>
              <a:t> .</a:t>
            </a:r>
          </a:p>
          <a:p>
            <a:pPr>
              <a:buFont typeface="Arial" charset="0"/>
              <a:buNone/>
            </a:pPr>
            <a:endParaRPr lang="ar-EG" sz="2400" dirty="0" smtClean="0"/>
          </a:p>
          <a:p>
            <a:pPr>
              <a:buFont typeface="Arial" charset="0"/>
              <a:buNone/>
            </a:pPr>
            <a:r>
              <a:rPr lang="ar-EG" sz="2400" dirty="0" smtClean="0"/>
              <a:t> </a:t>
            </a:r>
            <a:endParaRPr lang="en-US" sz="2400" dirty="0" smtClean="0"/>
          </a:p>
        </p:txBody>
      </p:sp>
      <p:sp>
        <p:nvSpPr>
          <p:cNvPr id="40963" name="Slide Number Placeholder 3"/>
          <p:cNvSpPr>
            <a:spLocks noGrp="1"/>
          </p:cNvSpPr>
          <p:nvPr>
            <p:ph type="sldNum" sz="quarter" idx="10"/>
          </p:nvPr>
        </p:nvSpPr>
        <p:spPr bwMode="auto">
          <a:noFill/>
          <a:ln>
            <a:miter lim="800000"/>
            <a:headEnd/>
            <a:tailEnd/>
          </a:ln>
        </p:spPr>
        <p:txBody>
          <a:bodyPr/>
          <a:lstStyle/>
          <a:p>
            <a:fld id="{B1155409-C5D8-4E15-B94E-B77B2FB0B415}" type="slidenum">
              <a:rPr lang="ar-SA" smtClean="0"/>
              <a:pPr/>
              <a:t>95</a:t>
            </a:fld>
            <a:endParaRPr 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7" name="Rectangle 9"/>
          <p:cNvSpPr>
            <a:spLocks noGrp="1"/>
          </p:cNvSpPr>
          <p:nvPr>
            <p:ph type="title" idx="4294967295"/>
          </p:nvPr>
        </p:nvSpPr>
        <p:spPr/>
        <p:txBody>
          <a:bodyPr/>
          <a:lstStyle/>
          <a:p>
            <a:pPr algn="ctr"/>
            <a:r>
              <a:rPr lang="ar-SA" smtClean="0"/>
              <a:t>هرم ماسلو </a:t>
            </a:r>
            <a:r>
              <a:rPr lang="ar-SA" smtClean="0">
                <a:solidFill>
                  <a:schemeClr val="folHlink"/>
                </a:solidFill>
              </a:rPr>
              <a:t>للحاجات</a:t>
            </a:r>
            <a:endParaRPr lang="en-US" smtClean="0">
              <a:solidFill>
                <a:schemeClr val="folHlink"/>
              </a:solidFill>
            </a:endParaRPr>
          </a:p>
        </p:txBody>
      </p:sp>
      <p:graphicFrame>
        <p:nvGraphicFramePr>
          <p:cNvPr id="48133" name="Diagram 5"/>
          <p:cNvGraphicFramePr>
            <a:graphicFrameLocks/>
          </p:cNvGraphicFramePr>
          <p:nvPr>
            <p:ph idx="4294967295"/>
          </p:nvPr>
        </p:nvGraphicFramePr>
        <p:xfrm>
          <a:off x="495300" y="1600200"/>
          <a:ext cx="8915400" cy="4525963"/>
        </p:xfrm>
        <a:graphic>
          <a:graphicData uri="http://schemas.openxmlformats.org/drawingml/2006/compatibility">
            <com:legacyDrawing xmlns:com="http://schemas.openxmlformats.org/drawingml/2006/compatibility" spid="_x0000_s1026"/>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a:solidFill>
            <a:schemeClr val="accent6">
              <a:lumMod val="75000"/>
            </a:schemeClr>
          </a:solidFill>
        </p:spPr>
        <p:txBody>
          <a:bodyPr/>
          <a:lstStyle/>
          <a:p>
            <a:pPr rtl="1"/>
            <a:r>
              <a:rPr lang="ar-SA" dirty="0" smtClean="0">
                <a:solidFill>
                  <a:srgbClr val="FF0000"/>
                </a:solidFill>
              </a:rPr>
              <a:t>أهم الحاجات </a:t>
            </a:r>
            <a:endParaRPr lang="en-US" dirty="0" smtClean="0">
              <a:solidFill>
                <a:srgbClr val="FF0000"/>
              </a:solidFill>
            </a:endParaRPr>
          </a:p>
        </p:txBody>
      </p:sp>
      <p:sp>
        <p:nvSpPr>
          <p:cNvPr id="51203" name="Rectangle 3"/>
          <p:cNvSpPr>
            <a:spLocks noGrp="1"/>
          </p:cNvSpPr>
          <p:nvPr>
            <p:ph type="body" idx="4294967295"/>
          </p:nvPr>
        </p:nvSpPr>
        <p:spPr/>
        <p:txBody>
          <a:bodyPr/>
          <a:lstStyle/>
          <a:p>
            <a:pPr rtl="1"/>
            <a:r>
              <a:rPr lang="ar-SA" sz="2000" b="1" u="sng" dirty="0" smtClean="0"/>
              <a:t>أهم الحاجات </a:t>
            </a:r>
            <a:endParaRPr lang="en-US" sz="2000" dirty="0" smtClean="0"/>
          </a:p>
          <a:p>
            <a:pPr lvl="0" rtl="1"/>
            <a:r>
              <a:rPr lang="ar-SA" sz="1600" b="1" u="sng" dirty="0" smtClean="0">
                <a:solidFill>
                  <a:srgbClr val="FF0000"/>
                </a:solidFill>
              </a:rPr>
              <a:t>الحاجة إلى الحب والمحبة </a:t>
            </a:r>
            <a:r>
              <a:rPr lang="ar-SA" sz="1600" b="1" dirty="0" smtClean="0"/>
              <a:t>.  يشترك جميع </a:t>
            </a:r>
            <a:r>
              <a:rPr lang="ar-SA" sz="1600" b="1" dirty="0" err="1" smtClean="0"/>
              <a:t>افراد</a:t>
            </a:r>
            <a:r>
              <a:rPr lang="ar-SA" sz="1600" b="1" dirty="0" smtClean="0"/>
              <a:t> النوع البشرى </a:t>
            </a:r>
            <a:r>
              <a:rPr lang="ar-SA" sz="1600" b="1" dirty="0" err="1" smtClean="0"/>
              <a:t>فى</a:t>
            </a:r>
            <a:r>
              <a:rPr lang="ar-SA" sz="1600" b="1" dirty="0" smtClean="0"/>
              <a:t> </a:t>
            </a:r>
            <a:r>
              <a:rPr lang="ar-SA" sz="1600" b="1" dirty="0" err="1" smtClean="0"/>
              <a:t>الحاجه</a:t>
            </a:r>
            <a:r>
              <a:rPr lang="ar-SA" sz="1600" b="1" dirty="0" smtClean="0"/>
              <a:t> إلى الاستجابة العاطفية والحب والمحبة والقبول أو التقبل الاجتماعي </a:t>
            </a:r>
            <a:r>
              <a:rPr lang="ar-SA" sz="1600" b="1" dirty="0" err="1" smtClean="0"/>
              <a:t>والاصدقاء</a:t>
            </a:r>
            <a:r>
              <a:rPr lang="ar-SA" sz="1600" b="1" dirty="0" smtClean="0"/>
              <a:t> والشعبية . وهى من </a:t>
            </a:r>
            <a:r>
              <a:rPr lang="ar-SA" sz="1600" b="1" dirty="0" err="1" smtClean="0"/>
              <a:t>اهم</a:t>
            </a:r>
            <a:r>
              <a:rPr lang="ar-SA" sz="1600" b="1" dirty="0" smtClean="0"/>
              <a:t> الحاجات النفسية اللازمة لصحة الفرد النفسية  </a:t>
            </a:r>
            <a:endParaRPr lang="en-US" sz="1600" b="1" dirty="0" smtClean="0"/>
          </a:p>
          <a:p>
            <a:pPr lvl="0" rtl="1"/>
            <a:r>
              <a:rPr lang="ar-SA" sz="1800" b="1" u="sng" dirty="0" smtClean="0">
                <a:solidFill>
                  <a:srgbClr val="FF0000"/>
                </a:solidFill>
              </a:rPr>
              <a:t>الحاجة إلى الأمن </a:t>
            </a:r>
            <a:r>
              <a:rPr lang="ar-SA" sz="1800" dirty="0" smtClean="0"/>
              <a:t>. </a:t>
            </a:r>
            <a:r>
              <a:rPr lang="ar-SA" sz="1800" dirty="0" err="1" smtClean="0"/>
              <a:t>أى</a:t>
            </a:r>
            <a:r>
              <a:rPr lang="ar-SA" sz="1800" dirty="0" smtClean="0"/>
              <a:t> الحاجة إلى الشعور بأن البيئة الاجتماعية بيئة صديقة وشعور الفرد بان </a:t>
            </a:r>
            <a:r>
              <a:rPr lang="ar-SA" sz="1800" dirty="0" err="1" smtClean="0"/>
              <a:t>الاخرين</a:t>
            </a:r>
            <a:r>
              <a:rPr lang="ar-SA" sz="1800" dirty="0" smtClean="0"/>
              <a:t> </a:t>
            </a:r>
            <a:r>
              <a:rPr lang="ar-SA" sz="1800" dirty="0" err="1" smtClean="0"/>
              <a:t>يحترمونة</a:t>
            </a:r>
            <a:r>
              <a:rPr lang="ar-SA" sz="1800" dirty="0" smtClean="0"/>
              <a:t> </a:t>
            </a:r>
            <a:r>
              <a:rPr lang="ar-SA" sz="1800" dirty="0" err="1" smtClean="0"/>
              <a:t>ويقبلونة</a:t>
            </a:r>
            <a:r>
              <a:rPr lang="ar-SA" sz="1800" dirty="0" smtClean="0"/>
              <a:t> داخل الجماعة . وهى من </a:t>
            </a:r>
            <a:r>
              <a:rPr lang="ar-SA" sz="1800" dirty="0" err="1" smtClean="0"/>
              <a:t>اهم</a:t>
            </a:r>
            <a:r>
              <a:rPr lang="ar-SA" sz="1800" dirty="0" smtClean="0"/>
              <a:t> الحاجات الأساسية اللازمة للنمو النفسي </a:t>
            </a:r>
            <a:r>
              <a:rPr lang="ar-SA" sz="1800" dirty="0" err="1" smtClean="0"/>
              <a:t>السوى</a:t>
            </a:r>
            <a:r>
              <a:rPr lang="ar-SA" sz="1800" dirty="0" smtClean="0"/>
              <a:t> والتوافق النفسي والصحة النفسية للفرد . وتظهر هذه الحاجة واضحة </a:t>
            </a:r>
            <a:r>
              <a:rPr lang="ar-SA" sz="1800" dirty="0" err="1" smtClean="0"/>
              <a:t>فى</a:t>
            </a:r>
            <a:r>
              <a:rPr lang="ar-SA" sz="1800" dirty="0" smtClean="0"/>
              <a:t> تجنب الخطر والمخاطرة وفى اتجاهات الحذر والمحافظة .. وان حاجة </a:t>
            </a:r>
            <a:r>
              <a:rPr lang="ar-SA" sz="1800" dirty="0" err="1" smtClean="0"/>
              <a:t>الامن</a:t>
            </a:r>
            <a:r>
              <a:rPr lang="ar-SA" sz="1800" dirty="0" smtClean="0"/>
              <a:t> تدفع الشخص إلى التجمع مع الآخرين وعمل كل </a:t>
            </a:r>
            <a:r>
              <a:rPr lang="ar-SA" sz="1800" dirty="0" err="1" smtClean="0"/>
              <a:t>مامن</a:t>
            </a:r>
            <a:r>
              <a:rPr lang="ar-SA" sz="1800" dirty="0" smtClean="0"/>
              <a:t> </a:t>
            </a:r>
            <a:r>
              <a:rPr lang="ar-SA" sz="1800" dirty="0" err="1" smtClean="0"/>
              <a:t>شأنة</a:t>
            </a:r>
            <a:r>
              <a:rPr lang="ar-SA" sz="1800" dirty="0" smtClean="0"/>
              <a:t> تحقيق تقبل الجماعة له . ونحن نعرف </a:t>
            </a:r>
            <a:r>
              <a:rPr lang="ar-SA" sz="1800" dirty="0" err="1" smtClean="0"/>
              <a:t>ان</a:t>
            </a:r>
            <a:r>
              <a:rPr lang="ar-SA" sz="1800" dirty="0" smtClean="0"/>
              <a:t> المرض النفسي نوع من فقدان الأمن والإيمان هو الدواء لفقدان الأمان .</a:t>
            </a:r>
            <a:endParaRPr lang="en-US" sz="1800" dirty="0" smtClean="0"/>
          </a:p>
          <a:p>
            <a:pPr lvl="0" rtl="1"/>
            <a:r>
              <a:rPr lang="ar-SA" sz="1800" b="1" u="sng" dirty="0" smtClean="0">
                <a:solidFill>
                  <a:srgbClr val="FF0000"/>
                </a:solidFill>
              </a:rPr>
              <a:t>الحاجة إلى تأكيد الذات </a:t>
            </a:r>
            <a:r>
              <a:rPr lang="ar-SA" sz="1800" u="sng" dirty="0" smtClean="0"/>
              <a:t>. </a:t>
            </a:r>
            <a:r>
              <a:rPr lang="ar-SA" sz="1800" dirty="0" smtClean="0"/>
              <a:t>يميل الفرد إلى معرفة وتأكيد وتحقيق ذاته بدافع من الحاجات إلى التقدير </a:t>
            </a:r>
            <a:r>
              <a:rPr lang="ar-SA" sz="1800" dirty="0" err="1" smtClean="0"/>
              <a:t>والمكانه</a:t>
            </a:r>
            <a:r>
              <a:rPr lang="ar-SA" sz="1800" dirty="0" smtClean="0"/>
              <a:t> والاعتراف والاستقلال والاعتماد على النفس .. </a:t>
            </a:r>
            <a:r>
              <a:rPr lang="ar-SA" sz="1800" dirty="0" err="1" smtClean="0"/>
              <a:t>وحاجتة</a:t>
            </a:r>
            <a:r>
              <a:rPr lang="ar-SA" sz="1800" dirty="0" smtClean="0"/>
              <a:t> إلى التقدير </a:t>
            </a:r>
            <a:r>
              <a:rPr lang="ar-SA" sz="1800" dirty="0" err="1" smtClean="0"/>
              <a:t>تدفعة</a:t>
            </a:r>
            <a:r>
              <a:rPr lang="ar-SA" sz="1800" dirty="0" smtClean="0"/>
              <a:t> إلى </a:t>
            </a:r>
            <a:r>
              <a:rPr lang="ar-SA" sz="1800" dirty="0" err="1" smtClean="0"/>
              <a:t>السعى</a:t>
            </a:r>
            <a:r>
              <a:rPr lang="ar-SA" sz="1800" dirty="0" smtClean="0"/>
              <a:t> دائما للإنجاز والتحصيل لإحراز المكانة والقيمة الاجتماعية وهذه حاجه </a:t>
            </a:r>
            <a:r>
              <a:rPr lang="ar-SA" sz="1800" dirty="0" err="1" smtClean="0"/>
              <a:t>اساسية</a:t>
            </a:r>
            <a:r>
              <a:rPr lang="ar-SA" sz="1800" dirty="0" smtClean="0"/>
              <a:t> تدفع الناس دائماً إلى عضوية الجماعات . وتتضمن الحاجة إلى تأكيد وتحقيق الذات الحاجة إلى النمو </a:t>
            </a:r>
            <a:r>
              <a:rPr lang="ar-SA" sz="1800" dirty="0" err="1" smtClean="0"/>
              <a:t>السوى</a:t>
            </a:r>
            <a:r>
              <a:rPr lang="ar-SA" sz="1800" dirty="0" smtClean="0"/>
              <a:t> </a:t>
            </a:r>
            <a:r>
              <a:rPr lang="ar-SA" sz="1800" dirty="0" err="1" smtClean="0"/>
              <a:t>العادى</a:t>
            </a:r>
            <a:r>
              <a:rPr lang="ar-SA" sz="1800" dirty="0" smtClean="0"/>
              <a:t> , والتغلب على العوائق , والعمل نهو الهدف , ومعرفة </a:t>
            </a:r>
            <a:r>
              <a:rPr lang="ar-SA" sz="1800" dirty="0" err="1" smtClean="0"/>
              <a:t>وتوجية</a:t>
            </a:r>
            <a:r>
              <a:rPr lang="ar-SA" sz="1800" dirty="0" smtClean="0"/>
              <a:t> الذات .</a:t>
            </a:r>
            <a:endParaRPr lang="en-US" sz="1800" dirty="0" smtClean="0"/>
          </a:p>
          <a:p>
            <a:pPr rtl="1">
              <a:buFont typeface="Arial" charset="0"/>
              <a:buNone/>
            </a:pPr>
            <a:endParaRPr lang="en-US" sz="1400" dirty="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6">
              <a:lumMod val="60000"/>
              <a:lumOff val="40000"/>
            </a:schemeClr>
          </a:solidFill>
        </p:spPr>
        <p:txBody>
          <a:bodyPr/>
          <a:lstStyle/>
          <a:p>
            <a:pPr eaLnBrk="1" hangingPunct="1"/>
            <a:r>
              <a:rPr lang="ar-SA" dirty="0" smtClean="0">
                <a:solidFill>
                  <a:srgbClr val="376092"/>
                </a:solidFill>
              </a:rPr>
              <a:t> </a:t>
            </a:r>
            <a:r>
              <a:rPr lang="en-US" dirty="0" smtClean="0">
                <a:solidFill>
                  <a:srgbClr val="376092"/>
                </a:solidFill>
              </a:rPr>
              <a:t>  </a:t>
            </a:r>
            <a:r>
              <a:rPr lang="ar-EG" dirty="0" smtClean="0">
                <a:solidFill>
                  <a:srgbClr val="376092"/>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3">
              <a:lumMod val="60000"/>
              <a:lumOff val="40000"/>
            </a:schemeClr>
          </a:solidFill>
        </p:spPr>
        <p:txBody>
          <a:bodyPr/>
          <a:lstStyle/>
          <a:p>
            <a:pPr eaLnBrk="1" hangingPunct="1"/>
            <a:r>
              <a:rPr lang="ar-SA" b="1" dirty="0" smtClean="0">
                <a:solidFill>
                  <a:srgbClr val="FF0000"/>
                </a:solidFill>
              </a:rPr>
              <a:t>المحاضرة السابعة </a:t>
            </a: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98</a:t>
            </a:fld>
            <a:endParaRPr lang="en-US"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a:solidFill>
            <a:schemeClr val="accent6">
              <a:lumMod val="60000"/>
              <a:lumOff val="40000"/>
            </a:schemeClr>
          </a:solidFill>
        </p:spPr>
        <p:txBody>
          <a:bodyPr/>
          <a:lstStyle/>
          <a:p>
            <a:r>
              <a:rPr lang="ar-SA" dirty="0" smtClean="0">
                <a:solidFill>
                  <a:srgbClr val="FF0000"/>
                </a:solidFill>
              </a:rPr>
              <a:t>الدوافع</a:t>
            </a:r>
            <a:r>
              <a:rPr lang="ar-SA" dirty="0" smtClean="0"/>
              <a:t> </a:t>
            </a:r>
            <a:endParaRPr lang="en-US" dirty="0" smtClean="0"/>
          </a:p>
        </p:txBody>
      </p:sp>
      <p:sp>
        <p:nvSpPr>
          <p:cNvPr id="53251" name="Rectangle 3"/>
          <p:cNvSpPr>
            <a:spLocks noGrp="1"/>
          </p:cNvSpPr>
          <p:nvPr>
            <p:ph type="body" idx="4294967295"/>
          </p:nvPr>
        </p:nvSpPr>
        <p:spPr>
          <a:solidFill>
            <a:schemeClr val="accent3">
              <a:lumMod val="60000"/>
              <a:lumOff val="40000"/>
            </a:schemeClr>
          </a:solidFill>
        </p:spPr>
        <p:txBody>
          <a:bodyPr/>
          <a:lstStyle/>
          <a:p>
            <a:pPr rtl="1"/>
            <a:r>
              <a:rPr lang="ar-SA" sz="2800" dirty="0" smtClean="0"/>
              <a:t>النظريات النفسية الحديثة لم تعد ترجع السلوك البشرى </a:t>
            </a:r>
            <a:r>
              <a:rPr lang="ar-SA" sz="2800" dirty="0" err="1" smtClean="0"/>
              <a:t>الى</a:t>
            </a:r>
            <a:r>
              <a:rPr lang="ar-SA" sz="2800" dirty="0" smtClean="0"/>
              <a:t> </a:t>
            </a:r>
            <a:r>
              <a:rPr lang="ar-SA" sz="2800" dirty="0" smtClean="0">
                <a:solidFill>
                  <a:srgbClr val="FF3300"/>
                </a:solidFill>
              </a:rPr>
              <a:t>الغرائز</a:t>
            </a:r>
            <a:r>
              <a:rPr lang="ar-SA" sz="2800" dirty="0" smtClean="0"/>
              <a:t> فحسب بل </a:t>
            </a:r>
            <a:r>
              <a:rPr lang="ar-SA" sz="2800" dirty="0" err="1" smtClean="0"/>
              <a:t>اصبحت</a:t>
            </a:r>
            <a:r>
              <a:rPr lang="ar-SA" sz="2800" dirty="0" smtClean="0"/>
              <a:t> تصف السلوك </a:t>
            </a:r>
            <a:r>
              <a:rPr lang="ar-SA" sz="2800" dirty="0" err="1" smtClean="0"/>
              <a:t>فى</a:t>
            </a:r>
            <a:r>
              <a:rPr lang="ar-SA" sz="2800" dirty="0" smtClean="0"/>
              <a:t> ضوء تكامل </a:t>
            </a:r>
            <a:r>
              <a:rPr lang="ar-SA" sz="2800" dirty="0" err="1" smtClean="0"/>
              <a:t>اهدافه</a:t>
            </a:r>
            <a:r>
              <a:rPr lang="ar-SA" sz="2800" dirty="0" smtClean="0"/>
              <a:t> و ضرورة سعى الفرد لإشباع </a:t>
            </a:r>
            <a:r>
              <a:rPr lang="ar-SA" sz="2800" dirty="0" smtClean="0">
                <a:solidFill>
                  <a:schemeClr val="folHlink"/>
                </a:solidFill>
              </a:rPr>
              <a:t>الحاجات</a:t>
            </a:r>
            <a:r>
              <a:rPr lang="ar-SA" sz="2800" dirty="0" smtClean="0"/>
              <a:t> </a:t>
            </a:r>
            <a:r>
              <a:rPr lang="ar-SA" sz="2800" dirty="0" err="1" smtClean="0"/>
              <a:t>و</a:t>
            </a:r>
            <a:r>
              <a:rPr lang="ar-SA" sz="2800" dirty="0" smtClean="0"/>
              <a:t> تحقيق الأهداف </a:t>
            </a:r>
            <a:r>
              <a:rPr lang="ar-SA" sz="2800" dirty="0" err="1" smtClean="0"/>
              <a:t>و</a:t>
            </a:r>
            <a:r>
              <a:rPr lang="ar-SA" sz="2800" dirty="0" smtClean="0"/>
              <a:t> خفض التوتر .</a:t>
            </a:r>
          </a:p>
          <a:p>
            <a:pPr rtl="1"/>
            <a:r>
              <a:rPr lang="ar-SA" sz="2800" dirty="0" smtClean="0"/>
              <a:t>المجتمع يوجه </a:t>
            </a:r>
            <a:r>
              <a:rPr lang="ar-SA" sz="2800" dirty="0" smtClean="0">
                <a:solidFill>
                  <a:srgbClr val="FF3300"/>
                </a:solidFill>
              </a:rPr>
              <a:t>الغرائز</a:t>
            </a:r>
            <a:r>
              <a:rPr lang="ar-SA" sz="2800" dirty="0" smtClean="0"/>
              <a:t> </a:t>
            </a:r>
            <a:r>
              <a:rPr lang="ar-SA" sz="2800" dirty="0" err="1" smtClean="0"/>
              <a:t>و</a:t>
            </a:r>
            <a:r>
              <a:rPr lang="ar-SA" sz="2800" dirty="0" smtClean="0"/>
              <a:t> يحدد طرق </a:t>
            </a:r>
            <a:r>
              <a:rPr lang="ar-SA" sz="2800" dirty="0" err="1" smtClean="0"/>
              <a:t>اشباعها</a:t>
            </a:r>
            <a:r>
              <a:rPr lang="ar-SA" sz="2800" dirty="0" smtClean="0"/>
              <a:t> و يحولها </a:t>
            </a:r>
            <a:r>
              <a:rPr lang="ar-SA" sz="2800" dirty="0" err="1" smtClean="0"/>
              <a:t>الى</a:t>
            </a:r>
            <a:r>
              <a:rPr lang="ar-SA" sz="2800" dirty="0" smtClean="0"/>
              <a:t> سلوك مقبول اجتماعياً </a:t>
            </a:r>
            <a:r>
              <a:rPr lang="ar-SA" sz="2800" dirty="0" err="1" smtClean="0"/>
              <a:t>و</a:t>
            </a:r>
            <a:r>
              <a:rPr lang="ar-SA" sz="2800" dirty="0" smtClean="0"/>
              <a:t> مرغوب فيه .</a:t>
            </a:r>
          </a:p>
          <a:p>
            <a:pPr rtl="1"/>
            <a:r>
              <a:rPr lang="ar-SA" sz="2800" dirty="0" smtClean="0"/>
              <a:t>السلوك البشرى يمكن التنبؤ </a:t>
            </a:r>
            <a:r>
              <a:rPr lang="ar-SA" sz="2800" dirty="0" err="1" smtClean="0"/>
              <a:t>به</a:t>
            </a:r>
            <a:r>
              <a:rPr lang="ar-SA" sz="2800" dirty="0" smtClean="0"/>
              <a:t> من خلال معرفتنا لدوافع السلوك البشرى </a:t>
            </a:r>
            <a:r>
              <a:rPr lang="ar-SA" sz="2800" dirty="0" err="1" smtClean="0"/>
              <a:t>و</a:t>
            </a:r>
            <a:r>
              <a:rPr lang="ar-SA" sz="2800" dirty="0" smtClean="0"/>
              <a:t> </a:t>
            </a:r>
            <a:r>
              <a:rPr lang="ar-SA" sz="2800" dirty="0" err="1" smtClean="0"/>
              <a:t>الاطار</a:t>
            </a:r>
            <a:r>
              <a:rPr lang="ar-SA" sz="2800" dirty="0" smtClean="0"/>
              <a:t> </a:t>
            </a:r>
            <a:r>
              <a:rPr lang="ar-SA" sz="2800" dirty="0" err="1" smtClean="0"/>
              <a:t>الاجتماعى</a:t>
            </a:r>
            <a:r>
              <a:rPr lang="ar-SA" sz="2800" dirty="0" smtClean="0"/>
              <a:t> </a:t>
            </a:r>
            <a:r>
              <a:rPr lang="ar-SA" sz="2800" dirty="0" err="1" smtClean="0"/>
              <a:t>الذى</a:t>
            </a:r>
            <a:r>
              <a:rPr lang="ar-SA" sz="2800" dirty="0" smtClean="0"/>
              <a:t> يحدث فيه السلوك .</a:t>
            </a:r>
          </a:p>
          <a:p>
            <a:pPr rtl="1"/>
            <a:r>
              <a:rPr lang="ar-SA" sz="2800" dirty="0" smtClean="0"/>
              <a:t>نتيجة للانتقادات </a:t>
            </a:r>
            <a:r>
              <a:rPr lang="ar-SA" sz="2800" dirty="0" err="1" smtClean="0"/>
              <a:t>التى</a:t>
            </a:r>
            <a:r>
              <a:rPr lang="ar-SA" sz="2800" dirty="0" smtClean="0"/>
              <a:t> وجهت </a:t>
            </a:r>
            <a:r>
              <a:rPr lang="ar-SA" sz="2800" dirty="0" err="1" smtClean="0"/>
              <a:t>انظرية</a:t>
            </a:r>
            <a:r>
              <a:rPr lang="ar-SA" sz="2800" dirty="0" smtClean="0"/>
              <a:t> </a:t>
            </a:r>
            <a:r>
              <a:rPr lang="ar-SA" sz="2800" dirty="0" smtClean="0">
                <a:solidFill>
                  <a:srgbClr val="FF3300"/>
                </a:solidFill>
              </a:rPr>
              <a:t>الغرائز</a:t>
            </a:r>
            <a:r>
              <a:rPr lang="ar-SA" sz="2800" dirty="0" smtClean="0"/>
              <a:t> يفضل علماء النفس الآن مصطلح ( </a:t>
            </a:r>
            <a:r>
              <a:rPr lang="ar-SA" sz="2800" dirty="0" smtClean="0">
                <a:solidFill>
                  <a:schemeClr val="accent1"/>
                </a:solidFill>
              </a:rPr>
              <a:t>الدوافع </a:t>
            </a:r>
            <a:r>
              <a:rPr lang="ar-SA" sz="2800" dirty="0" smtClean="0"/>
              <a:t>) أكثر من مصطلح ( </a:t>
            </a:r>
            <a:r>
              <a:rPr lang="ar-SA" sz="2800" dirty="0" smtClean="0">
                <a:solidFill>
                  <a:srgbClr val="FF3300"/>
                </a:solidFill>
              </a:rPr>
              <a:t>الغرائز</a:t>
            </a:r>
            <a:r>
              <a:rPr lang="ar-SA" sz="2800" dirty="0" smtClean="0"/>
              <a:t> ) .</a:t>
            </a:r>
            <a:endParaRPr lang="en-US" sz="2800" dirty="0" smtClean="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a:solidFill>
            <a:schemeClr val="accent6">
              <a:lumMod val="60000"/>
              <a:lumOff val="40000"/>
            </a:schemeClr>
          </a:solidFill>
        </p:spPr>
        <p:txBody>
          <a:bodyPr/>
          <a:lstStyle/>
          <a:p>
            <a:r>
              <a:rPr lang="ar-SA" dirty="0" smtClean="0">
                <a:solidFill>
                  <a:srgbClr val="FF0000"/>
                </a:solidFill>
              </a:rPr>
              <a:t>تعريف الدوافع</a:t>
            </a:r>
            <a:r>
              <a:rPr lang="ar-SA" dirty="0" smtClean="0">
                <a:solidFill>
                  <a:schemeClr val="accent1"/>
                </a:solidFill>
              </a:rPr>
              <a:t> </a:t>
            </a:r>
            <a:endParaRPr lang="en-US" dirty="0" smtClean="0">
              <a:solidFill>
                <a:schemeClr val="accent1"/>
              </a:solidFill>
            </a:endParaRPr>
          </a:p>
        </p:txBody>
      </p:sp>
      <p:sp>
        <p:nvSpPr>
          <p:cNvPr id="55299" name="Rectangle 3"/>
          <p:cNvSpPr>
            <a:spLocks noGrp="1"/>
          </p:cNvSpPr>
          <p:nvPr>
            <p:ph type="body" idx="4294967295"/>
          </p:nvPr>
        </p:nvSpPr>
        <p:spPr>
          <a:solidFill>
            <a:schemeClr val="accent3">
              <a:lumMod val="60000"/>
              <a:lumOff val="40000"/>
            </a:schemeClr>
          </a:solidFill>
        </p:spPr>
        <p:txBody>
          <a:bodyPr/>
          <a:lstStyle/>
          <a:p>
            <a:pPr rtl="1"/>
            <a:r>
              <a:rPr lang="ar-SA" u="sng" dirty="0" smtClean="0"/>
              <a:t>يعرف </a:t>
            </a:r>
            <a:r>
              <a:rPr lang="ar-SA" u="sng" dirty="0" smtClean="0">
                <a:solidFill>
                  <a:schemeClr val="accent1"/>
                </a:solidFill>
              </a:rPr>
              <a:t>الدافع</a:t>
            </a:r>
            <a:r>
              <a:rPr lang="ar-SA" sz="2800" dirty="0" smtClean="0"/>
              <a:t> بأنه حالة جسمية أو نفسية داخلية ( تكوين </a:t>
            </a:r>
            <a:r>
              <a:rPr lang="ar-SA" sz="2800" dirty="0" err="1" smtClean="0"/>
              <a:t>فرضى</a:t>
            </a:r>
            <a:r>
              <a:rPr lang="ar-SA" sz="2800" dirty="0" smtClean="0"/>
              <a:t> ) يؤدى إلى توجيه الكائن </a:t>
            </a:r>
            <a:r>
              <a:rPr lang="ar-SA" sz="2800" dirty="0" err="1" smtClean="0"/>
              <a:t>الحى</a:t>
            </a:r>
            <a:r>
              <a:rPr lang="ar-SA" sz="2800" dirty="0" smtClean="0"/>
              <a:t> تجاه أهداف معينة تجاه أهداف معينة ومن شأنه أن يقوى استجابات محددة من بين عدة استجابات يمكن أن تقابل مثيراً محدداً .</a:t>
            </a:r>
          </a:p>
          <a:p>
            <a:pPr rtl="1"/>
            <a:r>
              <a:rPr lang="ar-SA" sz="2800" dirty="0" smtClean="0"/>
              <a:t>لا يمكن إخضاع </a:t>
            </a:r>
            <a:r>
              <a:rPr lang="ar-SA" sz="2800" dirty="0" smtClean="0">
                <a:solidFill>
                  <a:schemeClr val="accent1"/>
                </a:solidFill>
              </a:rPr>
              <a:t>الدوافع</a:t>
            </a:r>
            <a:r>
              <a:rPr lang="ar-SA" sz="2800" dirty="0" smtClean="0"/>
              <a:t> للملاحظة المباشرة وإنما نلاحظها عن طريق السلوك الناتج عنها .</a:t>
            </a:r>
          </a:p>
          <a:p>
            <a:pPr rtl="1"/>
            <a:r>
              <a:rPr lang="ar-SA" sz="2800" dirty="0" smtClean="0"/>
              <a:t>هناك </a:t>
            </a:r>
            <a:r>
              <a:rPr lang="ar-SA" sz="2800" dirty="0" smtClean="0">
                <a:solidFill>
                  <a:schemeClr val="accent1"/>
                </a:solidFill>
              </a:rPr>
              <a:t>دوافع</a:t>
            </a:r>
            <a:r>
              <a:rPr lang="ar-SA" sz="2800" dirty="0" smtClean="0"/>
              <a:t> متعددة بقدر ما هناك أوجه للنشاط أو السلوك البشرى .</a:t>
            </a:r>
          </a:p>
          <a:p>
            <a:pPr rtl="1"/>
            <a:r>
              <a:rPr lang="ar-SA" sz="2800" dirty="0" smtClean="0"/>
              <a:t>يمكن التحدث عن الدوافع بالنسبة للحاجات الأساسية </a:t>
            </a:r>
            <a:r>
              <a:rPr lang="ar-SA" sz="2800" dirty="0" err="1" smtClean="0"/>
              <a:t>التى</a:t>
            </a:r>
            <a:r>
              <a:rPr lang="ar-SA" sz="2800" dirty="0" smtClean="0"/>
              <a:t> تشبعها هذه </a:t>
            </a:r>
            <a:r>
              <a:rPr lang="ar-SA" sz="2800" dirty="0" smtClean="0">
                <a:solidFill>
                  <a:schemeClr val="accent1"/>
                </a:solidFill>
              </a:rPr>
              <a:t>الدوافع</a:t>
            </a:r>
            <a:r>
              <a:rPr lang="ar-SA" sz="2800" dirty="0" smtClean="0"/>
              <a:t> .</a:t>
            </a:r>
            <a:endParaRPr lang="en-US" sz="2800" dirty="0"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idx="4294967295"/>
          </p:nvPr>
        </p:nvSpPr>
        <p:spPr>
          <a:solidFill>
            <a:schemeClr val="accent6">
              <a:lumMod val="60000"/>
              <a:lumOff val="40000"/>
            </a:schemeClr>
          </a:solidFill>
        </p:spPr>
        <p:txBody>
          <a:bodyPr/>
          <a:lstStyle/>
          <a:p>
            <a:r>
              <a:rPr lang="ar-SA" dirty="0" smtClean="0">
                <a:solidFill>
                  <a:srgbClr val="FF0000"/>
                </a:solidFill>
              </a:rPr>
              <a:t>أنواع الدوافع</a:t>
            </a:r>
            <a:r>
              <a:rPr lang="ar-SA" dirty="0" smtClean="0"/>
              <a:t> </a:t>
            </a:r>
            <a:endParaRPr lang="en-US" dirty="0" smtClean="0"/>
          </a:p>
        </p:txBody>
      </p:sp>
      <p:sp>
        <p:nvSpPr>
          <p:cNvPr id="57347" name="Rectangle 3"/>
          <p:cNvSpPr>
            <a:spLocks noGrp="1"/>
          </p:cNvSpPr>
          <p:nvPr>
            <p:ph type="body" idx="4294967295"/>
          </p:nvPr>
        </p:nvSpPr>
        <p:spPr>
          <a:solidFill>
            <a:schemeClr val="accent3">
              <a:lumMod val="60000"/>
              <a:lumOff val="40000"/>
            </a:schemeClr>
          </a:solidFill>
        </p:spPr>
        <p:txBody>
          <a:bodyPr/>
          <a:lstStyle/>
          <a:p>
            <a:pPr rtl="1"/>
            <a:r>
              <a:rPr lang="ar-SA" dirty="0" smtClean="0"/>
              <a:t>يمكن </a:t>
            </a:r>
            <a:r>
              <a:rPr lang="ar-SA" dirty="0" err="1" smtClean="0"/>
              <a:t>التفرقه</a:t>
            </a:r>
            <a:r>
              <a:rPr lang="ar-SA" dirty="0" smtClean="0"/>
              <a:t> بين نوعين رئيسيين من الدوافع : </a:t>
            </a:r>
          </a:p>
          <a:p>
            <a:pPr rtl="1">
              <a:buFont typeface="Arial" charset="0"/>
              <a:buNone/>
            </a:pPr>
            <a:r>
              <a:rPr lang="ar-SA" dirty="0" smtClean="0"/>
              <a:t>   1 – </a:t>
            </a:r>
            <a:r>
              <a:rPr lang="ar-SA" dirty="0" smtClean="0">
                <a:solidFill>
                  <a:srgbClr val="FF0000"/>
                </a:solidFill>
              </a:rPr>
              <a:t>الدوافع الأولية أو الدوافع الفطرية </a:t>
            </a:r>
            <a:r>
              <a:rPr lang="ar-SA" dirty="0" smtClean="0"/>
              <a:t>. ( بقاء الكائن </a:t>
            </a:r>
            <a:r>
              <a:rPr lang="ar-SA" dirty="0" err="1" smtClean="0"/>
              <a:t>الحى</a:t>
            </a:r>
            <a:r>
              <a:rPr lang="ar-SA" dirty="0" smtClean="0"/>
              <a:t> )</a:t>
            </a:r>
          </a:p>
          <a:p>
            <a:pPr rtl="1">
              <a:buFont typeface="Arial" charset="0"/>
              <a:buNone/>
            </a:pPr>
            <a:r>
              <a:rPr lang="ar-SA" dirty="0" smtClean="0"/>
              <a:t>   2 – </a:t>
            </a:r>
            <a:r>
              <a:rPr lang="ar-SA" dirty="0" smtClean="0">
                <a:solidFill>
                  <a:srgbClr val="FF0000"/>
                </a:solidFill>
              </a:rPr>
              <a:t>الدوافع الثانوية أو الدوافع المكتسبة </a:t>
            </a:r>
            <a:r>
              <a:rPr lang="ar-SA" dirty="0" smtClean="0"/>
              <a:t>.( تضبط السلوك </a:t>
            </a:r>
            <a:r>
              <a:rPr lang="ar-SA" dirty="0" err="1" smtClean="0"/>
              <a:t>الاجتماعى</a:t>
            </a:r>
            <a:r>
              <a:rPr lang="ar-SA" dirty="0" smtClean="0"/>
              <a:t> ) </a:t>
            </a:r>
          </a:p>
          <a:p>
            <a:pPr rtl="1">
              <a:buFont typeface="Arial" charset="0"/>
              <a:buNone/>
            </a:pPr>
            <a:r>
              <a:rPr lang="ar-SA" dirty="0" smtClean="0"/>
              <a:t>       </a:t>
            </a:r>
            <a:r>
              <a:rPr lang="ar-SA" dirty="0" smtClean="0">
                <a:solidFill>
                  <a:srgbClr val="FF0000"/>
                </a:solidFill>
              </a:rPr>
              <a:t>- الدوافع الاجتماعية</a:t>
            </a:r>
            <a:r>
              <a:rPr lang="ar-SA" sz="2800" dirty="0" smtClean="0">
                <a:solidFill>
                  <a:srgbClr val="FF0000"/>
                </a:solidFill>
              </a:rPr>
              <a:t>( </a:t>
            </a:r>
            <a:r>
              <a:rPr lang="ar-SA" sz="2800" dirty="0" smtClean="0"/>
              <a:t>يثيره </a:t>
            </a:r>
            <a:r>
              <a:rPr lang="ar-SA" sz="2800" dirty="0" err="1" smtClean="0"/>
              <a:t>و</a:t>
            </a:r>
            <a:r>
              <a:rPr lang="ar-SA" sz="2800" dirty="0" smtClean="0"/>
              <a:t> يشبعه </a:t>
            </a:r>
            <a:r>
              <a:rPr lang="ar-SA" sz="2800" dirty="0" err="1" smtClean="0"/>
              <a:t>و</a:t>
            </a:r>
            <a:r>
              <a:rPr lang="ar-SA" sz="2800" dirty="0" smtClean="0"/>
              <a:t> لو جزئيا أشخاص آخرين ) .</a:t>
            </a:r>
          </a:p>
          <a:p>
            <a:pPr rtl="1">
              <a:buFont typeface="Arial" charset="0"/>
              <a:buNone/>
            </a:pPr>
            <a:r>
              <a:rPr lang="ar-SA" dirty="0" smtClean="0"/>
              <a:t>       - </a:t>
            </a:r>
            <a:r>
              <a:rPr lang="ar-SA" dirty="0" smtClean="0">
                <a:solidFill>
                  <a:srgbClr val="FF0000"/>
                </a:solidFill>
              </a:rPr>
              <a:t>الدوافع الذاتية .</a:t>
            </a:r>
          </a:p>
          <a:p>
            <a:pPr rtl="1"/>
            <a:r>
              <a:rPr lang="ar-SA" dirty="0" smtClean="0"/>
              <a:t>ملاحظات على </a:t>
            </a:r>
            <a:r>
              <a:rPr lang="ar-SA" dirty="0" smtClean="0">
                <a:solidFill>
                  <a:srgbClr val="FF0000"/>
                </a:solidFill>
              </a:rPr>
              <a:t>الدوافع </a:t>
            </a:r>
            <a:r>
              <a:rPr lang="ar-SA" dirty="0" smtClean="0"/>
              <a:t>:</a:t>
            </a:r>
            <a:endParaRPr lang="en-US" dirty="0" smtClean="0"/>
          </a:p>
          <a:p>
            <a:pPr rtl="1"/>
            <a:endParaRPr lang="en-US" sz="1400" dirty="0"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a:solidFill>
            <a:schemeClr val="accent3">
              <a:lumMod val="40000"/>
              <a:lumOff val="60000"/>
            </a:schemeClr>
          </a:solidFill>
        </p:spPr>
        <p:txBody>
          <a:bodyPr/>
          <a:lstStyle/>
          <a:p>
            <a:pPr rtl="1"/>
            <a:r>
              <a:rPr lang="ar-SA" sz="2000" dirty="0" smtClean="0"/>
              <a:t>- وراء كل دافع </a:t>
            </a:r>
            <a:r>
              <a:rPr lang="ar-SA" sz="2000" u="sng" dirty="0" smtClean="0"/>
              <a:t>سلوك </a:t>
            </a:r>
            <a:endParaRPr lang="en-US" sz="2000" dirty="0" smtClean="0"/>
          </a:p>
          <a:p>
            <a:pPr rtl="1"/>
            <a:r>
              <a:rPr lang="ar-SA" sz="2000" dirty="0" smtClean="0"/>
              <a:t>- الدافع الواحد  يؤدي إلى </a:t>
            </a:r>
            <a:r>
              <a:rPr lang="ar-SA" sz="2000" dirty="0" err="1" smtClean="0"/>
              <a:t>الوان</a:t>
            </a:r>
            <a:r>
              <a:rPr lang="ar-SA" sz="2000" dirty="0" smtClean="0"/>
              <a:t> من السلوك تختلف باختلاق </a:t>
            </a:r>
            <a:r>
              <a:rPr lang="ar-SA" sz="2000" dirty="0" err="1" smtClean="0"/>
              <a:t>الافراد</a:t>
            </a:r>
            <a:r>
              <a:rPr lang="ar-SA" sz="2000" dirty="0" smtClean="0"/>
              <a:t> .</a:t>
            </a:r>
            <a:endParaRPr lang="en-US" sz="2000" dirty="0" smtClean="0"/>
          </a:p>
          <a:p>
            <a:pPr rtl="1"/>
            <a:r>
              <a:rPr lang="ar-SA" sz="2000" dirty="0" smtClean="0"/>
              <a:t>- الدافع الواحد يؤدى إلى </a:t>
            </a:r>
            <a:r>
              <a:rPr lang="ar-SA" sz="2000" dirty="0" err="1" smtClean="0"/>
              <a:t>الوان</a:t>
            </a:r>
            <a:r>
              <a:rPr lang="ar-SA" sz="2000" dirty="0" smtClean="0"/>
              <a:t> مختلفة من </a:t>
            </a:r>
            <a:r>
              <a:rPr lang="ar-SA" sz="2000" dirty="0" err="1" smtClean="0"/>
              <a:t>السلوبك</a:t>
            </a:r>
            <a:r>
              <a:rPr lang="ar-SA" sz="2000" dirty="0" smtClean="0"/>
              <a:t> لدى الفرد نفسه تبعا لوجهة نظره </a:t>
            </a:r>
            <a:r>
              <a:rPr lang="ar-SA" sz="2000" dirty="0" err="1" smtClean="0"/>
              <a:t>او</a:t>
            </a:r>
            <a:r>
              <a:rPr lang="ar-SA" sz="2000" dirty="0" smtClean="0"/>
              <a:t> الموقف </a:t>
            </a:r>
            <a:r>
              <a:rPr lang="ar-SA" sz="2000" dirty="0" err="1" smtClean="0"/>
              <a:t>الخارجى</a:t>
            </a:r>
            <a:r>
              <a:rPr lang="ar-SA" sz="2000" dirty="0" smtClean="0"/>
              <a:t> .</a:t>
            </a:r>
            <a:endParaRPr lang="en-US" sz="2000" dirty="0" smtClean="0"/>
          </a:p>
          <a:p>
            <a:pPr rtl="1"/>
            <a:r>
              <a:rPr lang="ar-SA" sz="2000" dirty="0" smtClean="0"/>
              <a:t>- السلوك الواحد قد يصدر عن دوافع مختلفة.</a:t>
            </a:r>
            <a:endParaRPr lang="en-US" sz="2000" dirty="0" smtClean="0"/>
          </a:p>
          <a:p>
            <a:pPr rtl="1"/>
            <a:r>
              <a:rPr lang="ar-SA" sz="2000" dirty="0" smtClean="0"/>
              <a:t>- التعبير عن الدوافع يختلف من ثقافة لأخرى.</a:t>
            </a:r>
            <a:endParaRPr lang="en-US" sz="2000" dirty="0" smtClean="0"/>
          </a:p>
          <a:p>
            <a:pPr rtl="1"/>
            <a:r>
              <a:rPr lang="ar-SA" sz="2000" dirty="0" smtClean="0"/>
              <a:t>- الدوافع كثيرا </a:t>
            </a:r>
            <a:r>
              <a:rPr lang="ar-SA" sz="2000" dirty="0" err="1" smtClean="0"/>
              <a:t>ماتبدو</a:t>
            </a:r>
            <a:r>
              <a:rPr lang="ar-SA" sz="2000" dirty="0" smtClean="0"/>
              <a:t> في صورة رمزية.</a:t>
            </a:r>
            <a:endParaRPr lang="en-US" sz="2000" dirty="0" smtClean="0"/>
          </a:p>
          <a:p>
            <a:pPr rtl="1"/>
            <a:r>
              <a:rPr lang="ar-SA" sz="2000" dirty="0" smtClean="0"/>
              <a:t>- السلوك </a:t>
            </a:r>
            <a:r>
              <a:rPr lang="ar-SA" sz="2000" dirty="0" err="1" smtClean="0"/>
              <a:t>الإنسانى</a:t>
            </a:r>
            <a:r>
              <a:rPr lang="ar-SA" sz="2000" dirty="0" smtClean="0"/>
              <a:t> يندر أن يصدر عن دافع واحد.</a:t>
            </a:r>
            <a:endParaRPr lang="en-US" sz="2000" dirty="0" smtClean="0"/>
          </a:p>
          <a:p>
            <a:pPr rtl="1"/>
            <a:r>
              <a:rPr lang="ar-SA" sz="2000" dirty="0" smtClean="0"/>
              <a:t>-  تصنف الدوافع حسب </a:t>
            </a:r>
            <a:r>
              <a:rPr lang="ar-SA" sz="2000" dirty="0" err="1" smtClean="0"/>
              <a:t>ماتشبعه</a:t>
            </a:r>
            <a:r>
              <a:rPr lang="ar-SA" sz="2000" dirty="0" smtClean="0"/>
              <a:t> ( </a:t>
            </a:r>
            <a:r>
              <a:rPr lang="ar-SA" sz="2000" dirty="0" err="1" smtClean="0"/>
              <a:t>حشوى</a:t>
            </a:r>
            <a:r>
              <a:rPr lang="ar-SA" sz="2000" dirty="0" smtClean="0"/>
              <a:t> , </a:t>
            </a:r>
            <a:r>
              <a:rPr lang="ar-SA" sz="2000" dirty="0" err="1" smtClean="0"/>
              <a:t>حسى</a:t>
            </a:r>
            <a:r>
              <a:rPr lang="ar-SA" sz="2000" dirty="0" smtClean="0"/>
              <a:t> , </a:t>
            </a:r>
            <a:r>
              <a:rPr lang="ar-SA" sz="2000" dirty="0" err="1" smtClean="0"/>
              <a:t>اجتماعى</a:t>
            </a:r>
            <a:r>
              <a:rPr lang="ar-SA" sz="2000" dirty="0" smtClean="0"/>
              <a:t> ...</a:t>
            </a:r>
            <a:r>
              <a:rPr lang="ar-SA" sz="2000" dirty="0" err="1" smtClean="0"/>
              <a:t>إلخ</a:t>
            </a:r>
            <a:r>
              <a:rPr lang="ar-SA" sz="2000" dirty="0" smtClean="0"/>
              <a:t> ).</a:t>
            </a:r>
            <a:endParaRPr lang="en-US" sz="2000" dirty="0" smtClean="0"/>
          </a:p>
          <a:p>
            <a:pPr rtl="1"/>
            <a:r>
              <a:rPr lang="ar-SA" sz="2000" dirty="0" smtClean="0"/>
              <a:t>-  قوة الدوافع وشكلها تعتبر أمرا فرديا .</a:t>
            </a:r>
            <a:endParaRPr lang="en-US" sz="2000" dirty="0" smtClean="0"/>
          </a:p>
          <a:p>
            <a:pPr rtl="1"/>
            <a:r>
              <a:rPr lang="ar-SA" sz="2000" dirty="0" smtClean="0"/>
              <a:t>- الدوافع تعدل الغرائز </a:t>
            </a:r>
            <a:r>
              <a:rPr lang="ar-SA" sz="2000" dirty="0" err="1" smtClean="0"/>
              <a:t>فى</a:t>
            </a:r>
            <a:r>
              <a:rPr lang="ar-SA" sz="2000" dirty="0" smtClean="0"/>
              <a:t> ضوء التوقعات الاجتماعية.</a:t>
            </a:r>
            <a:endParaRPr lang="en-US" sz="2000" dirty="0" smtClean="0"/>
          </a:p>
          <a:p>
            <a:pPr rtl="1"/>
            <a:r>
              <a:rPr lang="ar-SA" sz="2000" dirty="0" smtClean="0"/>
              <a:t>- الدافع يهدف إلى تحقيق أهداف الفرد والجماعة.</a:t>
            </a:r>
            <a:endParaRPr lang="en-US" sz="2000" dirty="0" smtClean="0"/>
          </a:p>
          <a:p>
            <a:pPr rtl="1"/>
            <a:r>
              <a:rPr lang="ar-SA" sz="2000" dirty="0" smtClean="0"/>
              <a:t>- تختلف الدوافع الاجتماعية من جماعة لأخرى ومن بيئة لأخرى.</a:t>
            </a:r>
            <a:endParaRPr lang="en-US" sz="2000" dirty="0" smtClean="0"/>
          </a:p>
          <a:p>
            <a:pPr rtl="1"/>
            <a:r>
              <a:rPr lang="ar-SA" sz="2000" dirty="0" smtClean="0"/>
              <a:t>- تتعدد الدوافع بقدر ما هناك من أوجه للنشاط والسلوك البشرى.</a:t>
            </a:r>
            <a:endParaRPr lang="en-US" sz="2000" dirty="0"/>
          </a:p>
        </p:txBody>
      </p:sp>
      <p:sp>
        <p:nvSpPr>
          <p:cNvPr id="4" name="عنصر نائب لرقم الشريحة 3"/>
          <p:cNvSpPr>
            <a:spLocks noGrp="1"/>
          </p:cNvSpPr>
          <p:nvPr>
            <p:ph type="sldNum" sz="quarter" idx="10"/>
          </p:nvPr>
        </p:nvSpPr>
        <p:spPr/>
        <p:txBody>
          <a:bodyPr/>
          <a:lstStyle/>
          <a:p>
            <a:pPr>
              <a:defRPr/>
            </a:pPr>
            <a:fld id="{1CE5E549-C8E1-4415-9595-FC89E9F61B95}" type="slidenum">
              <a:rPr lang="ar-SA" smtClean="0"/>
              <a:pPr>
                <a:defRPr/>
              </a:pPr>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idx="4294967295"/>
          </p:nvPr>
        </p:nvSpPr>
        <p:spPr>
          <a:solidFill>
            <a:schemeClr val="accent6">
              <a:lumMod val="60000"/>
              <a:lumOff val="40000"/>
            </a:schemeClr>
          </a:solidFill>
        </p:spPr>
        <p:txBody>
          <a:bodyPr/>
          <a:lstStyle/>
          <a:p>
            <a:r>
              <a:rPr lang="ar-SA" dirty="0" smtClean="0">
                <a:solidFill>
                  <a:srgbClr val="FF0000"/>
                </a:solidFill>
              </a:rPr>
              <a:t>أهم الدوافع</a:t>
            </a:r>
            <a:endParaRPr lang="en-US" dirty="0" smtClean="0">
              <a:solidFill>
                <a:srgbClr val="FF0000"/>
              </a:solidFill>
            </a:endParaRPr>
          </a:p>
        </p:txBody>
      </p:sp>
      <p:sp>
        <p:nvSpPr>
          <p:cNvPr id="59395" name="Rectangle 3"/>
          <p:cNvSpPr>
            <a:spLocks noGrp="1"/>
          </p:cNvSpPr>
          <p:nvPr>
            <p:ph type="body" idx="4294967295"/>
          </p:nvPr>
        </p:nvSpPr>
        <p:spPr>
          <a:solidFill>
            <a:schemeClr val="accent3">
              <a:lumMod val="40000"/>
              <a:lumOff val="60000"/>
            </a:schemeClr>
          </a:solidFill>
        </p:spPr>
        <p:txBody>
          <a:bodyPr/>
          <a:lstStyle/>
          <a:p>
            <a:r>
              <a:rPr lang="ar-SA" sz="1800" u="sng" dirty="0" smtClean="0">
                <a:solidFill>
                  <a:srgbClr val="FF0000"/>
                </a:solidFill>
              </a:rPr>
              <a:t>الدافع </a:t>
            </a:r>
            <a:r>
              <a:rPr lang="ar-SA" sz="1800" u="sng" dirty="0" err="1" smtClean="0">
                <a:solidFill>
                  <a:srgbClr val="FF0000"/>
                </a:solidFill>
              </a:rPr>
              <a:t>الجنسى</a:t>
            </a:r>
            <a:r>
              <a:rPr lang="ar-SA" sz="1800" u="sng" dirty="0" smtClean="0">
                <a:solidFill>
                  <a:srgbClr val="FF0000"/>
                </a:solidFill>
              </a:rPr>
              <a:t> </a:t>
            </a:r>
            <a:r>
              <a:rPr lang="ar-SA" sz="1800" dirty="0" smtClean="0"/>
              <a:t>: وهو من أقوى الدوافع لدى الإنسان وأكبرها أثرا في سلوكه وصحته النفسية فهو يدفعه إلى التواد والتزاوج والتكاثر </a:t>
            </a:r>
            <a:endParaRPr lang="en-US" sz="1800" dirty="0" smtClean="0"/>
          </a:p>
          <a:p>
            <a:r>
              <a:rPr lang="en-US" sz="1800" dirty="0" smtClean="0"/>
              <a:t> </a:t>
            </a:r>
            <a:r>
              <a:rPr lang="ar-SA" sz="1800" u="sng" dirty="0" smtClean="0">
                <a:solidFill>
                  <a:srgbClr val="FF0000"/>
                </a:solidFill>
              </a:rPr>
              <a:t>دافع </a:t>
            </a:r>
            <a:r>
              <a:rPr lang="ar-SA" sz="1800" u="sng" dirty="0" err="1" smtClean="0">
                <a:solidFill>
                  <a:srgbClr val="FF0000"/>
                </a:solidFill>
              </a:rPr>
              <a:t>الوالدية</a:t>
            </a:r>
            <a:r>
              <a:rPr lang="ar-SA" sz="1800" u="sng" dirty="0" smtClean="0">
                <a:solidFill>
                  <a:srgbClr val="FF0000"/>
                </a:solidFill>
              </a:rPr>
              <a:t> </a:t>
            </a:r>
            <a:r>
              <a:rPr lang="ar-SA" sz="1800" dirty="0" smtClean="0"/>
              <a:t>: إن الإنجاب ورعاية الأطفال وحضانتهم وإغداق العطف والحب والحنان يرضى </a:t>
            </a:r>
            <a:r>
              <a:rPr lang="ar-SA" sz="1800" dirty="0" err="1" smtClean="0"/>
              <a:t>فى</a:t>
            </a:r>
            <a:r>
              <a:rPr lang="ar-SA" sz="1800" dirty="0" smtClean="0"/>
              <a:t> الوالدين دافع الو الدية</a:t>
            </a:r>
            <a:endParaRPr lang="en-US" sz="1800" dirty="0" smtClean="0"/>
          </a:p>
          <a:p>
            <a:r>
              <a:rPr lang="ar-SA" sz="1800" u="sng" dirty="0" smtClean="0">
                <a:solidFill>
                  <a:srgbClr val="FF0000"/>
                </a:solidFill>
              </a:rPr>
              <a:t>دافع المقاتلة </a:t>
            </a:r>
            <a:r>
              <a:rPr lang="ar-SA" sz="1800" u="sng" dirty="0" smtClean="0"/>
              <a:t>: </a:t>
            </a:r>
            <a:r>
              <a:rPr lang="ar-SA" sz="1800" dirty="0" smtClean="0"/>
              <a:t>( الميل غلى العدوان ) الإنسان بطبيعته مالم </a:t>
            </a:r>
            <a:r>
              <a:rPr lang="ar-SA" sz="1800" dirty="0" err="1" smtClean="0"/>
              <a:t>لايميل</a:t>
            </a:r>
            <a:r>
              <a:rPr lang="ar-SA" sz="1800" dirty="0" smtClean="0"/>
              <a:t> إلى المقاتلة </a:t>
            </a:r>
            <a:r>
              <a:rPr lang="ar-SA" sz="1800" dirty="0" err="1" smtClean="0"/>
              <a:t>أوالعدوان</a:t>
            </a:r>
            <a:r>
              <a:rPr lang="ar-SA" sz="1800" dirty="0" smtClean="0"/>
              <a:t> إلا إذا اعترضت عقبات </a:t>
            </a:r>
            <a:r>
              <a:rPr lang="ar-SA" sz="1800" dirty="0" err="1" smtClean="0"/>
              <a:t>فى</a:t>
            </a:r>
            <a:r>
              <a:rPr lang="ar-SA" sz="1800" dirty="0" smtClean="0"/>
              <a:t> سبيل إشباع حاجاته </a:t>
            </a:r>
            <a:r>
              <a:rPr lang="ar-SA" sz="1800" u="sng" dirty="0" smtClean="0"/>
              <a:t>دافع السيطرة </a:t>
            </a:r>
            <a:r>
              <a:rPr lang="ar-SA" sz="1800" dirty="0" smtClean="0"/>
              <a:t>: </a:t>
            </a:r>
            <a:r>
              <a:rPr lang="ar-SA" sz="1800" dirty="0" err="1" smtClean="0"/>
              <a:t>أى</a:t>
            </a:r>
            <a:r>
              <a:rPr lang="ar-SA" sz="1800" dirty="0" smtClean="0"/>
              <a:t> الحاجة إلى تحقيق مكانة مرتفعة داخل الجماعة وفرض حاجات الفرد على الاخرين وتحقيق القوة للسيطرة عليهم </a:t>
            </a:r>
            <a:r>
              <a:rPr lang="ar-SA" sz="1800" u="sng" dirty="0" smtClean="0"/>
              <a:t>دافع التملك :</a:t>
            </a:r>
            <a:r>
              <a:rPr lang="ar-SA" sz="1800" dirty="0" smtClean="0"/>
              <a:t> وهو الدافع أو الميل أو الرغبة في الامتلاك الشخصي والحصول على أشياء او خبرات مفيدة كالثروة والممتلكات</a:t>
            </a:r>
            <a:r>
              <a:rPr lang="en-US" sz="1800" dirty="0" smtClean="0"/>
              <a:t>  </a:t>
            </a:r>
            <a:endParaRPr lang="ar-SA" sz="1800" dirty="0" smtClean="0"/>
          </a:p>
          <a:p>
            <a:r>
              <a:rPr lang="ar-SA" sz="1800" u="sng" dirty="0" smtClean="0">
                <a:solidFill>
                  <a:srgbClr val="FF0000"/>
                </a:solidFill>
              </a:rPr>
              <a:t>دافع اللعب </a:t>
            </a:r>
            <a:r>
              <a:rPr lang="ar-SA" sz="1800" u="sng" dirty="0" smtClean="0"/>
              <a:t>:</a:t>
            </a:r>
            <a:r>
              <a:rPr lang="ar-SA" sz="1800" dirty="0" smtClean="0"/>
              <a:t> ويبدو واضحا عند جميع الأفراد كل الأعمار ولكن بصور مختلفة </a:t>
            </a:r>
            <a:endParaRPr lang="en-US" sz="1800" dirty="0" smtClean="0"/>
          </a:p>
          <a:p>
            <a:r>
              <a:rPr lang="ar-SA" sz="1800" u="sng" dirty="0" smtClean="0">
                <a:solidFill>
                  <a:srgbClr val="FF0000"/>
                </a:solidFill>
              </a:rPr>
              <a:t>دافع الاستطلاع </a:t>
            </a:r>
            <a:r>
              <a:rPr lang="ar-SA" sz="1800" u="sng" dirty="0" smtClean="0"/>
              <a:t>:</a:t>
            </a:r>
            <a:r>
              <a:rPr lang="ar-SA" sz="1800" dirty="0" smtClean="0"/>
              <a:t> وتثيره الأشياء والمواقف والخبرات الجديدة , وهو ينزع بالفرد إلى استطلاع الشيء أو الموقف وفحصه وبحثه</a:t>
            </a:r>
            <a:endParaRPr lang="en-US" sz="18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lumMod val="40000"/>
              <a:lumOff val="60000"/>
            </a:schemeClr>
          </a:solidFill>
        </p:spPr>
        <p:txBody>
          <a:bodyPr/>
          <a:lstStyle/>
          <a:p>
            <a:endParaRPr lang="ar-EG" dirty="0" smtClean="0"/>
          </a:p>
          <a:p>
            <a:r>
              <a:rPr lang="ar-SA" u="sng" dirty="0" smtClean="0"/>
              <a:t>ويشتمل هذا الدافع على عدة مستويات : </a:t>
            </a:r>
            <a:endParaRPr lang="en-US" dirty="0" smtClean="0"/>
          </a:p>
          <a:p>
            <a:r>
              <a:rPr lang="ar-SA" u="sng" dirty="0" smtClean="0"/>
              <a:t>المستوى المعرفي :</a:t>
            </a:r>
            <a:r>
              <a:rPr lang="ar-SA" dirty="0" smtClean="0"/>
              <a:t> </a:t>
            </a:r>
            <a:r>
              <a:rPr lang="ar-SA" dirty="0" err="1" smtClean="0"/>
              <a:t>الرغبه</a:t>
            </a:r>
            <a:r>
              <a:rPr lang="ar-SA" dirty="0" smtClean="0"/>
              <a:t> في المعرفة والتعلم والتحصيل </a:t>
            </a:r>
            <a:endParaRPr lang="en-US" dirty="0" smtClean="0"/>
          </a:p>
          <a:p>
            <a:r>
              <a:rPr lang="ar-SA" u="sng" dirty="0" smtClean="0"/>
              <a:t>المستوى </a:t>
            </a:r>
            <a:r>
              <a:rPr lang="ar-SA" u="sng" dirty="0" err="1" smtClean="0"/>
              <a:t>الحركى</a:t>
            </a:r>
            <a:r>
              <a:rPr lang="ar-SA" u="sng" dirty="0" smtClean="0"/>
              <a:t>:</a:t>
            </a:r>
            <a:r>
              <a:rPr lang="ar-SA" dirty="0" smtClean="0"/>
              <a:t> الرغبة </a:t>
            </a:r>
            <a:r>
              <a:rPr lang="ar-SA" dirty="0" err="1" smtClean="0"/>
              <a:t>فى</a:t>
            </a:r>
            <a:r>
              <a:rPr lang="ar-SA" dirty="0" smtClean="0"/>
              <a:t> تعلم المهارات الحركية </a:t>
            </a:r>
            <a:r>
              <a:rPr lang="ar-SA" dirty="0" err="1" smtClean="0"/>
              <a:t>كالمشى</a:t>
            </a:r>
            <a:r>
              <a:rPr lang="ar-SA" dirty="0" smtClean="0"/>
              <a:t> والتسلق والعوم ...</a:t>
            </a:r>
            <a:r>
              <a:rPr lang="ar-SA" dirty="0" err="1" smtClean="0"/>
              <a:t>إلخ</a:t>
            </a:r>
            <a:r>
              <a:rPr lang="ar-SA" dirty="0" smtClean="0"/>
              <a:t> </a:t>
            </a:r>
            <a:endParaRPr lang="en-US" dirty="0" smtClean="0"/>
          </a:p>
          <a:p>
            <a:r>
              <a:rPr lang="ar-SA" u="sng" dirty="0" smtClean="0"/>
              <a:t>المستوى </a:t>
            </a:r>
            <a:r>
              <a:rPr lang="ar-SA" u="sng" dirty="0" err="1" smtClean="0"/>
              <a:t>الانفعالى</a:t>
            </a:r>
            <a:r>
              <a:rPr lang="ar-SA" dirty="0" smtClean="0"/>
              <a:t>: الرغبة </a:t>
            </a:r>
            <a:r>
              <a:rPr lang="ar-SA" dirty="0" err="1" smtClean="0"/>
              <a:t>فى</a:t>
            </a:r>
            <a:r>
              <a:rPr lang="ar-SA" dirty="0" smtClean="0"/>
              <a:t> خبرة المشاعر الجديدة </a:t>
            </a:r>
            <a:endParaRPr lang="en-US" dirty="0" smtClean="0"/>
          </a:p>
          <a:p>
            <a:pPr rtl="1"/>
            <a:r>
              <a:rPr lang="ar-SA" dirty="0" smtClean="0"/>
              <a:t>		</a:t>
            </a:r>
            <a:endParaRPr lang="en-US" dirty="0" smtClean="0"/>
          </a:p>
          <a:p>
            <a:endParaRPr lang="ar-EG" dirty="0"/>
          </a:p>
        </p:txBody>
      </p:sp>
      <p:sp>
        <p:nvSpPr>
          <p:cNvPr id="4" name="عنصر نائب لرقم الشريحة 3"/>
          <p:cNvSpPr>
            <a:spLocks noGrp="1"/>
          </p:cNvSpPr>
          <p:nvPr>
            <p:ph type="sldNum" sz="quarter" idx="10"/>
          </p:nvPr>
        </p:nvSpPr>
        <p:spPr/>
        <p:txBody>
          <a:bodyPr/>
          <a:lstStyle/>
          <a:p>
            <a:pPr>
              <a:defRPr/>
            </a:pPr>
            <a:fld id="{1CE5E549-C8E1-4415-9595-FC89E9F61B95}" type="slidenum">
              <a:rPr lang="ar-SA" smtClean="0"/>
              <a:pPr>
                <a:defRPr/>
              </a:pPr>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rPr>
              <a:t> </a:t>
            </a:r>
            <a:r>
              <a:rPr lang="en-US" dirty="0" smtClean="0">
                <a:solidFill>
                  <a:srgbClr val="376092"/>
                </a:solidFill>
              </a:rPr>
              <a:t>  </a:t>
            </a:r>
            <a:r>
              <a:rPr lang="ar-EG" dirty="0" smtClean="0">
                <a:solidFill>
                  <a:srgbClr val="376092"/>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ا</a:t>
            </a:r>
            <a:r>
              <a:rPr lang="ar-SA" b="1" dirty="0" smtClean="0">
                <a:solidFill>
                  <a:srgbClr val="FF0000"/>
                </a:solidFill>
              </a:rPr>
              <a:t>لمحاضرة </a:t>
            </a:r>
            <a:r>
              <a:rPr lang="ar-SA" b="1" dirty="0" err="1" smtClean="0">
                <a:solidFill>
                  <a:srgbClr val="FF0000"/>
                </a:solidFill>
              </a:rPr>
              <a:t>ال</a:t>
            </a:r>
            <a:r>
              <a:rPr lang="ar-EG" b="1" dirty="0" smtClean="0">
                <a:solidFill>
                  <a:srgbClr val="FF0000"/>
                </a:solidFill>
              </a:rPr>
              <a:t>ثامنة</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15484750-AEB9-4110-A58C-93C85F8002FA}" type="slidenum">
              <a:rPr lang="ar-SA" smtClean="0"/>
              <a:pPr/>
              <a:t>105</a:t>
            </a:fld>
            <a:endParaRPr lang="en-US"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solidFill>
            <a:schemeClr val="accent6">
              <a:lumMod val="60000"/>
              <a:lumOff val="40000"/>
            </a:schemeClr>
          </a:solidFill>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lumMod val="60000"/>
              <a:lumOff val="40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95026F73-3144-4854-90BE-42153E41C392}" type="slidenum">
              <a:rPr lang="ar-SA" smtClean="0"/>
              <a:pPr/>
              <a:t>106</a:t>
            </a:fld>
            <a:endParaRPr lang="en-US"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6">
              <a:lumMod val="60000"/>
              <a:lumOff val="40000"/>
            </a:schemeClr>
          </a:solidFill>
        </p:spPr>
        <p:txBody>
          <a:bodyPr/>
          <a:lstStyle/>
          <a:p>
            <a:r>
              <a:rPr lang="ar-EG" dirty="0" smtClean="0"/>
              <a:t>ملخص ما سبق عرضه في المحاضرة </a:t>
            </a:r>
            <a:r>
              <a:rPr lang="ar-SA" dirty="0" smtClean="0"/>
              <a:t>ا</a:t>
            </a:r>
            <a:r>
              <a:rPr lang="ar-EG" dirty="0" smtClean="0"/>
              <a:t>ل</a:t>
            </a:r>
            <a:r>
              <a:rPr lang="ar-SA" dirty="0" smtClean="0"/>
              <a:t>ثانية</a:t>
            </a:r>
            <a:endParaRPr lang="en-US" dirty="0" smtClean="0"/>
          </a:p>
        </p:txBody>
      </p:sp>
      <p:sp>
        <p:nvSpPr>
          <p:cNvPr id="20482" name="Rectangle 3"/>
          <p:cNvSpPr>
            <a:spLocks noGrp="1"/>
          </p:cNvSpPr>
          <p:nvPr>
            <p:ph type="body" idx="4294967295"/>
          </p:nvPr>
        </p:nvSpPr>
        <p:spPr>
          <a:solidFill>
            <a:schemeClr val="accent3">
              <a:lumMod val="60000"/>
              <a:lumOff val="40000"/>
            </a:schemeClr>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a:solidFill>
            <a:schemeClr val="accent6">
              <a:lumMod val="60000"/>
              <a:lumOff val="40000"/>
            </a:schemeClr>
          </a:solidFill>
        </p:spPr>
        <p:txBody>
          <a:bodyPr/>
          <a:lstStyle/>
          <a:p>
            <a:r>
              <a:rPr lang="ar-EG" dirty="0" smtClean="0"/>
              <a:t>ملخص ما سبق عرضه في المحاضرة </a:t>
            </a:r>
            <a:r>
              <a:rPr lang="ar-SA" dirty="0" smtClean="0"/>
              <a:t>ا</a:t>
            </a:r>
            <a:r>
              <a:rPr lang="ar-EG" dirty="0" smtClean="0"/>
              <a:t>ل</a:t>
            </a:r>
            <a:r>
              <a:rPr lang="ar-SA" dirty="0" smtClean="0"/>
              <a:t>ثالثة</a:t>
            </a:r>
            <a:endParaRPr lang="en-US" dirty="0" smtClean="0"/>
          </a:p>
        </p:txBody>
      </p:sp>
      <p:sp>
        <p:nvSpPr>
          <p:cNvPr id="22530" name="Rectangle 3"/>
          <p:cNvSpPr>
            <a:spLocks noGrp="1"/>
          </p:cNvSpPr>
          <p:nvPr>
            <p:ph type="body" idx="4294967295"/>
          </p:nvPr>
        </p:nvSpPr>
        <p:spPr>
          <a:solidFill>
            <a:schemeClr val="accent3">
              <a:lumMod val="60000"/>
              <a:lumOff val="40000"/>
            </a:schemeClr>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60000"/>
              <a:lumOff val="40000"/>
            </a:schemeClr>
          </a:solidFill>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a:solidFill>
            <a:schemeClr val="accent3">
              <a:lumMod val="60000"/>
              <a:lumOff val="40000"/>
            </a:schemeClr>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EEAFBD8B-AF17-46F8-A8BB-59AEAD810CCD}" type="slidenum">
              <a:rPr lang="ar-SA" smtClean="0"/>
              <a:pPr/>
              <a:t>109</a:t>
            </a:fld>
            <a:endParaRPr lang="en-US" smtClean="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60000"/>
              <a:lumOff val="40000"/>
            </a:schemeClr>
          </a:solidFill>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a:solidFill>
            <a:schemeClr val="accent3">
              <a:lumMod val="60000"/>
              <a:lumOff val="40000"/>
            </a:schemeClr>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97004F66-C507-41C4-88DD-2B45410938C5}" type="slidenum">
              <a:rPr lang="ar-SA" smtClean="0"/>
              <a:pPr/>
              <a:t>110</a:t>
            </a:fld>
            <a:endParaRPr lang="en-US" smtClean="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solidFill>
            <a:schemeClr val="accent6">
              <a:lumMod val="60000"/>
              <a:lumOff val="40000"/>
            </a:schemeClr>
          </a:solidFill>
        </p:spPr>
        <p:txBody>
          <a:bodyPr/>
          <a:lstStyle/>
          <a:p>
            <a:pPr algn="ctr" rtl="1"/>
            <a:r>
              <a:rPr lang="ar-EG" dirty="0" smtClean="0"/>
              <a:t>ملخص ما سبق </a:t>
            </a:r>
            <a:r>
              <a:rPr lang="ar-EG" dirty="0" smtClean="0">
                <a:solidFill>
                  <a:schemeClr val="tx2"/>
                </a:solidFill>
              </a:rPr>
              <a:t>عرضه</a:t>
            </a:r>
            <a:r>
              <a:rPr lang="ar-EG" dirty="0" smtClean="0"/>
              <a:t> في </a:t>
            </a:r>
            <a:r>
              <a:rPr lang="ar-EG" dirty="0" err="1" smtClean="0"/>
              <a:t>المحاض</a:t>
            </a:r>
            <a:r>
              <a:rPr lang="ar-SA" dirty="0" smtClean="0"/>
              <a:t>ره السادسة</a:t>
            </a:r>
            <a:endParaRPr lang="en-US" dirty="0" smtClean="0"/>
          </a:p>
        </p:txBody>
      </p:sp>
      <p:sp>
        <p:nvSpPr>
          <p:cNvPr id="28674" name="Rectangle 3"/>
          <p:cNvSpPr>
            <a:spLocks noGrp="1"/>
          </p:cNvSpPr>
          <p:nvPr>
            <p:ph type="body" idx="4294967295"/>
          </p:nvPr>
        </p:nvSpPr>
        <p:spPr>
          <a:solidFill>
            <a:schemeClr val="accent3">
              <a:lumMod val="60000"/>
              <a:lumOff val="40000"/>
            </a:schemeClr>
          </a:solidFill>
        </p:spPr>
        <p:txBody>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a:t>
            </a:r>
            <a:r>
              <a:rPr lang="ar-EG" dirty="0" err="1" smtClean="0">
                <a:solidFill>
                  <a:srgbClr val="C00000"/>
                </a:solidFill>
              </a:rPr>
              <a:t>و</a:t>
            </a:r>
            <a:r>
              <a:rPr lang="ar-EG" dirty="0" smtClean="0">
                <a:solidFill>
                  <a:srgbClr val="C00000"/>
                </a:solidFill>
              </a:rPr>
              <a:t> دوافع السلوك </a:t>
            </a:r>
          </a:p>
          <a:p>
            <a:pPr>
              <a:buFont typeface="Arial" charset="0"/>
              <a:buNone/>
            </a:pPr>
            <a:r>
              <a:rPr lang="ar-EG" dirty="0" smtClean="0"/>
              <a:t>                   ( </a:t>
            </a:r>
            <a:r>
              <a:rPr lang="ar-EG" b="1" dirty="0" smtClean="0">
                <a:solidFill>
                  <a:srgbClr val="FF0000"/>
                </a:solidFill>
              </a:rPr>
              <a:t>الغرائز – 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a:solidFill>
            <a:schemeClr val="accent6">
              <a:lumMod val="60000"/>
              <a:lumOff val="40000"/>
            </a:schemeClr>
          </a:solidFill>
        </p:spPr>
        <p:txBody>
          <a:bodyPr/>
          <a:lstStyle/>
          <a:p>
            <a:r>
              <a:rPr lang="ar-EG" dirty="0" smtClean="0">
                <a:solidFill>
                  <a:srgbClr val="FF0000"/>
                </a:solidFill>
              </a:rPr>
              <a:t>ملخص ما سبق عرضه في </a:t>
            </a:r>
            <a:r>
              <a:rPr lang="ar-EG" dirty="0" err="1" smtClean="0">
                <a:solidFill>
                  <a:srgbClr val="FF0000"/>
                </a:solidFill>
              </a:rPr>
              <a:t>المحاض</a:t>
            </a:r>
            <a:r>
              <a:rPr lang="ar-SA" dirty="0" smtClean="0">
                <a:solidFill>
                  <a:srgbClr val="FF0000"/>
                </a:solidFill>
              </a:rPr>
              <a:t>ره السابعة</a:t>
            </a:r>
            <a:endParaRPr lang="en-US" dirty="0" smtClean="0">
              <a:solidFill>
                <a:srgbClr val="FF0000"/>
              </a:solidFill>
            </a:endParaRPr>
          </a:p>
        </p:txBody>
      </p:sp>
      <p:sp>
        <p:nvSpPr>
          <p:cNvPr id="30722" name="Rectangle 3"/>
          <p:cNvSpPr>
            <a:spLocks noGrp="1"/>
          </p:cNvSpPr>
          <p:nvPr>
            <p:ph type="body" idx="4294967295"/>
          </p:nvPr>
        </p:nvSpPr>
        <p:spPr>
          <a:solidFill>
            <a:schemeClr val="accent3">
              <a:lumMod val="40000"/>
              <a:lumOff val="60000"/>
            </a:schemeClr>
          </a:solidFill>
        </p:spPr>
        <p:txBody>
          <a:bodyPr/>
          <a:lstStyle/>
          <a:p>
            <a:pPr rtl="1"/>
            <a:r>
              <a:rPr lang="ar-EG" dirty="0" smtClean="0">
                <a:solidFill>
                  <a:srgbClr val="FF0000"/>
                </a:solidFill>
              </a:rPr>
              <a:t>ثانياً : التوافق النفسي </a:t>
            </a:r>
            <a:r>
              <a:rPr lang="ar-EG" dirty="0" err="1" smtClean="0">
                <a:solidFill>
                  <a:srgbClr val="FF0000"/>
                </a:solidFill>
              </a:rPr>
              <a:t>و</a:t>
            </a:r>
            <a:r>
              <a:rPr lang="ar-EG" dirty="0" smtClean="0">
                <a:solidFill>
                  <a:srgbClr val="FF0000"/>
                </a:solidFill>
              </a:rPr>
              <a:t> دوافع السلوك</a:t>
            </a:r>
            <a:r>
              <a:rPr lang="ar-SA" dirty="0" smtClean="0">
                <a:solidFill>
                  <a:srgbClr val="FF0000"/>
                </a:solidFill>
              </a:rPr>
              <a:t> </a:t>
            </a:r>
          </a:p>
          <a:p>
            <a:pPr rtl="1">
              <a:buFont typeface="Arial" charset="0"/>
              <a:buNone/>
            </a:pPr>
            <a:r>
              <a:rPr lang="ar-SA" dirty="0" smtClean="0">
                <a:solidFill>
                  <a:srgbClr val="C00000"/>
                </a:solidFill>
              </a:rPr>
              <a:t>                                        ( الدوافع )</a:t>
            </a:r>
            <a:endParaRPr lang="en-US" dirty="0" smtClean="0">
              <a:solidFill>
                <a:srgbClr val="C00000"/>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495300" y="274638"/>
            <a:ext cx="9029700" cy="944562"/>
          </a:xfrm>
          <a:solidFill>
            <a:schemeClr val="accent6">
              <a:lumMod val="60000"/>
              <a:lumOff val="40000"/>
            </a:schemeClr>
          </a:solidFill>
        </p:spPr>
        <p:txBody>
          <a:bodyPr/>
          <a:lstStyle/>
          <a:p>
            <a:pPr algn="ctr" eaLnBrk="1" hangingPunct="1"/>
            <a:r>
              <a:rPr lang="ar-EG" dirty="0" smtClean="0">
                <a:solidFill>
                  <a:srgbClr val="FF0000"/>
                </a:solidFill>
              </a:rPr>
              <a:t>التوافق النفسي</a:t>
            </a:r>
            <a:endParaRPr lang="ar-SA" dirty="0" smtClean="0">
              <a:solidFill>
                <a:srgbClr val="FF0000"/>
              </a:solidFill>
            </a:endParaRPr>
          </a:p>
        </p:txBody>
      </p:sp>
      <p:sp>
        <p:nvSpPr>
          <p:cNvPr id="32770" name="Content Placeholder 2"/>
          <p:cNvSpPr>
            <a:spLocks noGrp="1"/>
          </p:cNvSpPr>
          <p:nvPr>
            <p:ph idx="1"/>
          </p:nvPr>
        </p:nvSpPr>
        <p:spPr>
          <a:xfrm>
            <a:off x="381000" y="1295400"/>
            <a:ext cx="9525000" cy="4678363"/>
          </a:xfrm>
          <a:solidFill>
            <a:schemeClr val="accent3">
              <a:lumMod val="60000"/>
              <a:lumOff val="40000"/>
            </a:schemeClr>
          </a:solidFill>
          <a:ln>
            <a:solidFill>
              <a:srgbClr val="FF3300"/>
            </a:solidFill>
          </a:ln>
        </p:spPr>
        <p:txBody>
          <a:bodyPr/>
          <a:lstStyle/>
          <a:p>
            <a:pPr algn="ctr" rtl="1">
              <a:buFont typeface="Arial" charset="0"/>
              <a:buNone/>
            </a:pPr>
            <a:endParaRPr lang="ar-SA" dirty="0" smtClean="0"/>
          </a:p>
          <a:p>
            <a:pPr algn="ctr" rtl="1">
              <a:buFont typeface="Arial" charset="0"/>
              <a:buNone/>
            </a:pPr>
            <a:endParaRPr lang="ar-SA" dirty="0" smtClean="0"/>
          </a:p>
          <a:p>
            <a:pPr algn="ctr" rtl="1">
              <a:buFont typeface="Arial" charset="0"/>
              <a:buNone/>
            </a:pPr>
            <a:endParaRPr lang="ar-SA" dirty="0" smtClean="0"/>
          </a:p>
          <a:p>
            <a:pPr algn="ctr" rtl="1">
              <a:buFont typeface="Arial" charset="0"/>
              <a:buNone/>
            </a:pPr>
            <a:r>
              <a:rPr lang="ar-EG" b="1" dirty="0" smtClean="0">
                <a:solidFill>
                  <a:srgbClr val="FF0000"/>
                </a:solidFill>
              </a:rPr>
              <a:t>تابع عوامل التوافق النفسي</a:t>
            </a:r>
            <a:endParaRPr lang="ar-SA" b="1" dirty="0" smtClean="0">
              <a:solidFill>
                <a:srgbClr val="FF0000"/>
              </a:solidFill>
            </a:endParaRPr>
          </a:p>
          <a:p>
            <a:pPr algn="ctr" rtl="1">
              <a:buFont typeface="Arial" charset="0"/>
              <a:buNone/>
            </a:pPr>
            <a:r>
              <a:rPr lang="ar-SA" b="1" dirty="0" smtClean="0">
                <a:solidFill>
                  <a:srgbClr val="FF0000"/>
                </a:solidFill>
              </a:rPr>
              <a:t>ثالثاً </a:t>
            </a:r>
            <a:r>
              <a:rPr lang="ar-EG" b="1" dirty="0" smtClean="0">
                <a:solidFill>
                  <a:srgbClr val="FF0000"/>
                </a:solidFill>
              </a:rPr>
              <a:t>: التوافق النفسي</a:t>
            </a:r>
            <a:r>
              <a:rPr lang="ar-SA" b="1" dirty="0" smtClean="0">
                <a:solidFill>
                  <a:srgbClr val="FF0000"/>
                </a:solidFill>
              </a:rPr>
              <a:t> و حيل الدفاع </a:t>
            </a:r>
            <a:r>
              <a:rPr lang="ar-SA" b="1" dirty="0" err="1" smtClean="0">
                <a:solidFill>
                  <a:srgbClr val="FF0000"/>
                </a:solidFill>
              </a:rPr>
              <a:t>النفسى</a:t>
            </a:r>
            <a:r>
              <a:rPr lang="ar-SA" b="1" dirty="0" smtClean="0">
                <a:solidFill>
                  <a:srgbClr val="FF0000"/>
                </a:solidFill>
              </a:rPr>
              <a:t> </a:t>
            </a:r>
            <a:endParaRPr lang="ar-EG" b="1" dirty="0" smtClean="0">
              <a:solidFill>
                <a:srgbClr val="FF0000"/>
              </a:solidFill>
            </a:endParaRPr>
          </a:p>
        </p:txBody>
      </p:sp>
      <p:sp>
        <p:nvSpPr>
          <p:cNvPr id="32771" name="Slide Number Placeholder 3"/>
          <p:cNvSpPr>
            <a:spLocks noGrp="1"/>
          </p:cNvSpPr>
          <p:nvPr>
            <p:ph type="sldNum" sz="quarter" idx="10"/>
          </p:nvPr>
        </p:nvSpPr>
        <p:spPr bwMode="auto">
          <a:noFill/>
          <a:ln>
            <a:miter lim="800000"/>
            <a:headEnd/>
            <a:tailEnd/>
          </a:ln>
        </p:spPr>
        <p:txBody>
          <a:bodyPr/>
          <a:lstStyle/>
          <a:p>
            <a:fld id="{1D4B6E76-03D5-4321-A4BF-59A758E2FC6B}" type="slidenum">
              <a:rPr lang="ar-SA" smtClean="0"/>
              <a:pPr/>
              <a:t>113</a:t>
            </a:fld>
            <a:endParaRPr lang="en-US" smtClean="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a:xfrm>
            <a:off x="609600" y="274638"/>
            <a:ext cx="8801100" cy="1020762"/>
          </a:xfrm>
          <a:solidFill>
            <a:schemeClr val="accent6">
              <a:lumMod val="60000"/>
              <a:lumOff val="40000"/>
            </a:schemeClr>
          </a:solidFill>
          <a:ln>
            <a:solidFill>
              <a:schemeClr val="tx1"/>
            </a:solidFill>
          </a:ln>
        </p:spPr>
        <p:txBody>
          <a:bodyPr/>
          <a:lstStyle/>
          <a:p>
            <a:r>
              <a:rPr lang="ar-SA" dirty="0" smtClean="0">
                <a:solidFill>
                  <a:srgbClr val="FF0000"/>
                </a:solidFill>
              </a:rPr>
              <a:t>حيل الدفاع </a:t>
            </a:r>
            <a:r>
              <a:rPr lang="ar-SA" dirty="0" err="1" smtClean="0">
                <a:solidFill>
                  <a:srgbClr val="FF0000"/>
                </a:solidFill>
              </a:rPr>
              <a:t>النفسى</a:t>
            </a:r>
            <a:r>
              <a:rPr lang="ar-SA" dirty="0" smtClean="0">
                <a:solidFill>
                  <a:srgbClr val="FF0000"/>
                </a:solidFill>
              </a:rPr>
              <a:t> </a:t>
            </a:r>
            <a:endParaRPr lang="en-US" dirty="0" smtClean="0">
              <a:solidFill>
                <a:srgbClr val="FF0000"/>
              </a:solidFill>
            </a:endParaRPr>
          </a:p>
        </p:txBody>
      </p:sp>
      <p:sp>
        <p:nvSpPr>
          <p:cNvPr id="34818" name="Rectangle 3"/>
          <p:cNvSpPr>
            <a:spLocks noGrp="1"/>
          </p:cNvSpPr>
          <p:nvPr>
            <p:ph type="body" idx="4294967295"/>
          </p:nvPr>
        </p:nvSpPr>
        <p:spPr>
          <a:xfrm>
            <a:off x="457200" y="1447800"/>
            <a:ext cx="8915400" cy="4648200"/>
          </a:xfrm>
          <a:solidFill>
            <a:schemeClr val="accent3">
              <a:lumMod val="60000"/>
              <a:lumOff val="40000"/>
            </a:schemeClr>
          </a:solidFill>
        </p:spPr>
        <p:txBody>
          <a:bodyPr/>
          <a:lstStyle/>
          <a:p>
            <a:pPr rtl="1">
              <a:buFont typeface="Arial" charset="0"/>
              <a:buNone/>
            </a:pPr>
            <a:r>
              <a:rPr lang="ar-SA" sz="2400" dirty="0" smtClean="0"/>
              <a:t>- تعتبر حيل الدفاع </a:t>
            </a:r>
            <a:r>
              <a:rPr lang="ar-SA" sz="2400" dirty="0" err="1" smtClean="0"/>
              <a:t>النفسى</a:t>
            </a:r>
            <a:r>
              <a:rPr lang="ar-SA" sz="2400" dirty="0" smtClean="0"/>
              <a:t> </a:t>
            </a:r>
            <a:r>
              <a:rPr lang="ar-SA" sz="2400" b="1" dirty="0" smtClean="0"/>
              <a:t>أساليب غير مباشرة</a:t>
            </a:r>
            <a:r>
              <a:rPr lang="ar-SA" sz="2400" dirty="0" smtClean="0"/>
              <a:t> تحاول إحداث التوافق </a:t>
            </a:r>
            <a:r>
              <a:rPr lang="ar-SA" sz="2400" dirty="0" err="1" smtClean="0"/>
              <a:t>النفسى</a:t>
            </a:r>
            <a:r>
              <a:rPr lang="ar-SA" sz="2400" dirty="0" smtClean="0"/>
              <a:t> .</a:t>
            </a:r>
          </a:p>
          <a:p>
            <a:pPr rtl="1">
              <a:buFont typeface="Arial" charset="0"/>
              <a:buNone/>
            </a:pPr>
            <a:r>
              <a:rPr lang="ar-SA" sz="2400" dirty="0" smtClean="0"/>
              <a:t>- حيل الدفاع </a:t>
            </a:r>
            <a:r>
              <a:rPr lang="ar-SA" sz="2400" dirty="0" err="1" smtClean="0"/>
              <a:t>النفسى</a:t>
            </a:r>
            <a:r>
              <a:rPr lang="ar-SA" sz="2400" dirty="0" smtClean="0"/>
              <a:t> </a:t>
            </a:r>
            <a:r>
              <a:rPr lang="ar-SA" sz="2400" dirty="0" err="1" smtClean="0"/>
              <a:t>هى</a:t>
            </a:r>
            <a:r>
              <a:rPr lang="ar-SA" sz="2400" dirty="0" smtClean="0"/>
              <a:t> وسائل </a:t>
            </a:r>
            <a:r>
              <a:rPr lang="ar-SA" sz="2400" dirty="0" err="1" smtClean="0"/>
              <a:t>و</a:t>
            </a:r>
            <a:r>
              <a:rPr lang="ar-SA" sz="2400" dirty="0" smtClean="0"/>
              <a:t> أساليب </a:t>
            </a:r>
            <a:r>
              <a:rPr lang="ar-SA" sz="2400" b="1" dirty="0" smtClean="0"/>
              <a:t>توافقية لاشعورية</a:t>
            </a:r>
            <a:r>
              <a:rPr lang="ar-SA" sz="2400" dirty="0" smtClean="0"/>
              <a:t> من جانب الفرد </a:t>
            </a:r>
          </a:p>
          <a:p>
            <a:pPr rtl="1">
              <a:buFont typeface="Arial" charset="0"/>
              <a:buNone/>
            </a:pPr>
            <a:r>
              <a:rPr lang="ar-SA" sz="2400" b="1" dirty="0" smtClean="0"/>
              <a:t>     وظيفتها :</a:t>
            </a:r>
            <a:r>
              <a:rPr lang="ar-SA" sz="2400" dirty="0" smtClean="0"/>
              <a:t> تشويه </a:t>
            </a:r>
            <a:r>
              <a:rPr lang="ar-SA" sz="2400" dirty="0" err="1" smtClean="0"/>
              <a:t>و</a:t>
            </a:r>
            <a:r>
              <a:rPr lang="ar-SA" sz="2400" dirty="0" smtClean="0"/>
              <a:t> مسخ الحقيقة حتى يتخلص الفرد من حالة التوتر </a:t>
            </a:r>
            <a:r>
              <a:rPr lang="ar-SA" sz="2400" dirty="0" err="1" smtClean="0"/>
              <a:t>و</a:t>
            </a:r>
            <a:r>
              <a:rPr lang="ar-SA" sz="2400" dirty="0" smtClean="0"/>
              <a:t> القلق الناتجة عن الإحاطات </a:t>
            </a:r>
            <a:r>
              <a:rPr lang="ar-SA" sz="2400" dirty="0" err="1" smtClean="0"/>
              <a:t>و</a:t>
            </a:r>
            <a:r>
              <a:rPr lang="ar-SA" sz="2400" dirty="0" smtClean="0"/>
              <a:t> الصراعات </a:t>
            </a:r>
            <a:r>
              <a:rPr lang="ar-SA" sz="2400" dirty="0" err="1" smtClean="0"/>
              <a:t>التى</a:t>
            </a:r>
            <a:r>
              <a:rPr lang="ar-SA" sz="2400" dirty="0" smtClean="0"/>
              <a:t> لم تحل </a:t>
            </a:r>
            <a:r>
              <a:rPr lang="ar-SA" sz="2400" dirty="0" err="1" smtClean="0"/>
              <a:t>و</a:t>
            </a:r>
            <a:r>
              <a:rPr lang="ar-SA" sz="2400" dirty="0" smtClean="0"/>
              <a:t> </a:t>
            </a:r>
            <a:r>
              <a:rPr lang="ar-SA" sz="2400" dirty="0" err="1" smtClean="0"/>
              <a:t>التى</a:t>
            </a:r>
            <a:r>
              <a:rPr lang="ar-SA" sz="2400" dirty="0" smtClean="0"/>
              <a:t> تهدد أمنه </a:t>
            </a:r>
            <a:r>
              <a:rPr lang="ar-SA" sz="2400" dirty="0" err="1" smtClean="0"/>
              <a:t>النفسى</a:t>
            </a:r>
            <a:r>
              <a:rPr lang="ar-SA" sz="2400" dirty="0" smtClean="0"/>
              <a:t> .</a:t>
            </a:r>
          </a:p>
          <a:p>
            <a:pPr rtl="1">
              <a:buFont typeface="Arial" charset="0"/>
              <a:buNone/>
            </a:pPr>
            <a:r>
              <a:rPr lang="ar-SA" sz="2400" b="1" dirty="0" smtClean="0"/>
              <a:t>     هدفها :</a:t>
            </a:r>
            <a:r>
              <a:rPr lang="ar-SA" sz="2400" dirty="0" smtClean="0"/>
              <a:t> وقاية الذات </a:t>
            </a:r>
            <a:r>
              <a:rPr lang="ar-SA" sz="2400" dirty="0" err="1" smtClean="0"/>
              <a:t>و</a:t>
            </a:r>
            <a:r>
              <a:rPr lang="ar-SA" sz="2400" dirty="0" smtClean="0"/>
              <a:t> الدفاع عنها </a:t>
            </a:r>
            <a:r>
              <a:rPr lang="ar-SA" sz="2400" dirty="0" err="1" smtClean="0"/>
              <a:t>و</a:t>
            </a:r>
            <a:r>
              <a:rPr lang="ar-SA" sz="2400" dirty="0" smtClean="0"/>
              <a:t> الاحتفاظ بالثقة </a:t>
            </a:r>
            <a:r>
              <a:rPr lang="ar-SA" sz="2400" dirty="0" err="1" smtClean="0"/>
              <a:t>فى</a:t>
            </a:r>
            <a:r>
              <a:rPr lang="ar-SA" sz="2400" dirty="0" smtClean="0"/>
              <a:t> النفس </a:t>
            </a:r>
            <a:r>
              <a:rPr lang="ar-SA" sz="2400" dirty="0" err="1" smtClean="0"/>
              <a:t>و</a:t>
            </a:r>
            <a:r>
              <a:rPr lang="ar-SA" sz="2400" dirty="0" smtClean="0"/>
              <a:t> احترام الذات </a:t>
            </a:r>
            <a:r>
              <a:rPr lang="ar-SA" sz="2400" dirty="0" err="1" smtClean="0"/>
              <a:t>و</a:t>
            </a:r>
            <a:r>
              <a:rPr lang="ar-SA" sz="2400" dirty="0" smtClean="0"/>
              <a:t> تحقيق الراحة النفسية </a:t>
            </a:r>
            <a:r>
              <a:rPr lang="ar-SA" sz="2400" dirty="0" err="1" smtClean="0"/>
              <a:t>و</a:t>
            </a:r>
            <a:r>
              <a:rPr lang="ar-SA" sz="2400" dirty="0" smtClean="0"/>
              <a:t> الأمن </a:t>
            </a:r>
            <a:r>
              <a:rPr lang="ar-SA" sz="2400" dirty="0" err="1" smtClean="0"/>
              <a:t>النفسى</a:t>
            </a:r>
            <a:r>
              <a:rPr lang="ar-SA" sz="2400" dirty="0" smtClean="0"/>
              <a:t> .</a:t>
            </a:r>
          </a:p>
          <a:p>
            <a:pPr rtl="1">
              <a:buFontTx/>
              <a:buChar char="-"/>
            </a:pPr>
            <a:r>
              <a:rPr lang="ar-SA" sz="2400" dirty="0" smtClean="0"/>
              <a:t>تعتبر حيل الدفاع النفسي بمثابة أسلحة دفاع </a:t>
            </a:r>
            <a:r>
              <a:rPr lang="ar-SA" sz="2400" dirty="0" err="1" smtClean="0"/>
              <a:t>نفسى</a:t>
            </a:r>
            <a:r>
              <a:rPr lang="ar-SA" sz="2400" dirty="0" smtClean="0"/>
              <a:t> تستخدمها الذات ضد الإحباط </a:t>
            </a:r>
            <a:r>
              <a:rPr lang="ar-SA" sz="2400" dirty="0" err="1" smtClean="0"/>
              <a:t>و</a:t>
            </a:r>
            <a:r>
              <a:rPr lang="ar-SA" sz="2400" dirty="0" smtClean="0"/>
              <a:t> الصراع </a:t>
            </a:r>
            <a:r>
              <a:rPr lang="ar-SA" sz="2400" dirty="0" err="1" smtClean="0"/>
              <a:t>و</a:t>
            </a:r>
            <a:r>
              <a:rPr lang="ar-SA" sz="2400" dirty="0" smtClean="0"/>
              <a:t> التوتر </a:t>
            </a:r>
            <a:r>
              <a:rPr lang="ar-SA" sz="2400" dirty="0" err="1" smtClean="0"/>
              <a:t>و</a:t>
            </a:r>
            <a:r>
              <a:rPr lang="ar-SA" sz="2400" dirty="0" smtClean="0"/>
              <a:t> القلق .</a:t>
            </a:r>
          </a:p>
          <a:p>
            <a:pPr rtl="1">
              <a:buFontTx/>
              <a:buChar char="-"/>
            </a:pPr>
            <a:r>
              <a:rPr lang="ar-SA" sz="2400" dirty="0" smtClean="0"/>
              <a:t>حيل الدفاع </a:t>
            </a:r>
            <a:r>
              <a:rPr lang="ar-SA" sz="2400" dirty="0" err="1" smtClean="0"/>
              <a:t>النفسى</a:t>
            </a:r>
            <a:r>
              <a:rPr lang="ar-SA" sz="2400" dirty="0" smtClean="0"/>
              <a:t> محاولات للإبقاء على التوازن </a:t>
            </a:r>
            <a:r>
              <a:rPr lang="ar-SA" sz="2400" dirty="0" err="1" smtClean="0"/>
              <a:t>النفسى</a:t>
            </a:r>
            <a:r>
              <a:rPr lang="ar-SA" sz="2400" dirty="0" smtClean="0"/>
              <a:t> من أن يصيبه الاختلال .</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7"/>
          <p:cNvSpPr>
            <a:spLocks noGrp="1"/>
          </p:cNvSpPr>
          <p:nvPr>
            <p:ph type="title" idx="4294967295"/>
          </p:nvPr>
        </p:nvSpPr>
        <p:spPr>
          <a:solidFill>
            <a:schemeClr val="accent3">
              <a:lumMod val="60000"/>
              <a:lumOff val="40000"/>
            </a:schemeClr>
          </a:solidFill>
        </p:spPr>
        <p:txBody>
          <a:bodyPr/>
          <a:lstStyle/>
          <a:p>
            <a:endParaRPr lang="ar-SA" dirty="0" smtClean="0"/>
          </a:p>
        </p:txBody>
      </p:sp>
      <p:sp>
        <p:nvSpPr>
          <p:cNvPr id="36866" name="Rectangle 3"/>
          <p:cNvSpPr>
            <a:spLocks noGrp="1"/>
          </p:cNvSpPr>
          <p:nvPr>
            <p:ph type="body" idx="4294967295"/>
          </p:nvPr>
        </p:nvSpPr>
        <p:spPr>
          <a:xfrm>
            <a:off x="381000" y="1524000"/>
            <a:ext cx="8915400" cy="4525963"/>
          </a:xfrm>
          <a:solidFill>
            <a:schemeClr val="accent6">
              <a:lumMod val="60000"/>
              <a:lumOff val="40000"/>
            </a:schemeClr>
          </a:solidFill>
        </p:spPr>
        <p:txBody>
          <a:bodyPr/>
          <a:lstStyle/>
          <a:p>
            <a:pPr rtl="1">
              <a:buFont typeface="Arial" charset="0"/>
              <a:buNone/>
            </a:pPr>
            <a:r>
              <a:rPr lang="ar-SA" dirty="0" smtClean="0"/>
              <a:t>حيل الدفاع </a:t>
            </a:r>
            <a:r>
              <a:rPr lang="ar-SA" dirty="0" err="1" smtClean="0"/>
              <a:t>النفسى</a:t>
            </a:r>
            <a:r>
              <a:rPr lang="ar-SA" dirty="0" smtClean="0"/>
              <a:t> ” حيل عادية ” تحدث لكل الناس , </a:t>
            </a:r>
            <a:r>
              <a:rPr lang="ar-SA" dirty="0" err="1" smtClean="0"/>
              <a:t>السوى</a:t>
            </a:r>
            <a:r>
              <a:rPr lang="ar-SA" dirty="0" smtClean="0"/>
              <a:t> و </a:t>
            </a:r>
            <a:r>
              <a:rPr lang="ar-SA" dirty="0" err="1" smtClean="0"/>
              <a:t>اللاسوى</a:t>
            </a:r>
            <a:r>
              <a:rPr lang="ar-SA" dirty="0" smtClean="0"/>
              <a:t> , العادي </a:t>
            </a:r>
            <a:r>
              <a:rPr lang="ar-SA" dirty="0" err="1" smtClean="0"/>
              <a:t>و</a:t>
            </a:r>
            <a:r>
              <a:rPr lang="ar-SA" dirty="0" smtClean="0"/>
              <a:t> المريض , </a:t>
            </a:r>
            <a:r>
              <a:rPr lang="ar-SA" dirty="0" err="1" smtClean="0"/>
              <a:t>و</a:t>
            </a:r>
            <a:r>
              <a:rPr lang="ar-SA" dirty="0" smtClean="0"/>
              <a:t> يكمن الفرق بينهما </a:t>
            </a:r>
            <a:r>
              <a:rPr lang="ar-SA" dirty="0" err="1" smtClean="0"/>
              <a:t>فى</a:t>
            </a:r>
            <a:r>
              <a:rPr lang="ar-SA" dirty="0" smtClean="0"/>
              <a:t> :</a:t>
            </a:r>
          </a:p>
          <a:p>
            <a:pPr rtl="1">
              <a:buFont typeface="Arial" charset="0"/>
              <a:buNone/>
            </a:pPr>
            <a:endParaRPr lang="ar-EG" dirty="0" smtClean="0"/>
          </a:p>
        </p:txBody>
      </p:sp>
      <p:graphicFrame>
        <p:nvGraphicFramePr>
          <p:cNvPr id="34867" name="Group 51"/>
          <p:cNvGraphicFramePr>
            <a:graphicFrameLocks noGrp="1"/>
          </p:cNvGraphicFramePr>
          <p:nvPr>
            <p:ph idx="4294967295"/>
          </p:nvPr>
        </p:nvGraphicFramePr>
        <p:xfrm>
          <a:off x="495300" y="2819400"/>
          <a:ext cx="8915400" cy="1585595"/>
        </p:xfrm>
        <a:graphic>
          <a:graphicData uri="http://schemas.openxmlformats.org/drawingml/2006/table">
            <a:tbl>
              <a:tblPr rtl="1"/>
              <a:tblGrid>
                <a:gridCol w="4457700"/>
                <a:gridCol w="4457700"/>
              </a:tblGrid>
              <a:tr h="28892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800" b="0" i="0" u="none" strike="noStrike" cap="none" normalizeH="0" baseline="0" smtClean="0">
                          <a:ln>
                            <a:noFill/>
                          </a:ln>
                          <a:solidFill>
                            <a:schemeClr val="tx1"/>
                          </a:solidFill>
                          <a:effectLst/>
                          <a:latin typeface="Calibri" pitchFamily="34" charset="0"/>
                          <a:cs typeface="Arial" charset="0"/>
                        </a:rPr>
                        <a:t> </a:t>
                      </a:r>
                      <a:r>
                        <a:rPr kumimoji="0" lang="ar-SA" sz="2000" b="0" i="0" u="none" strike="noStrike" cap="none" normalizeH="0" baseline="0" smtClean="0">
                          <a:ln>
                            <a:noFill/>
                          </a:ln>
                          <a:solidFill>
                            <a:schemeClr val="tx1"/>
                          </a:solidFill>
                          <a:effectLst/>
                          <a:latin typeface="Calibri" pitchFamily="34" charset="0"/>
                          <a:cs typeface="Arial" charset="0"/>
                        </a:rPr>
                        <a:t>استخدام الفرد العادى لحيل الدفاع النفسى</a:t>
                      </a:r>
                      <a:r>
                        <a:rPr kumimoji="0" lang="ar-SA" sz="2800" b="0" i="0" u="none" strike="noStrike" cap="none" normalizeH="0" baseline="0" smtClean="0">
                          <a:ln>
                            <a:noFill/>
                          </a:ln>
                          <a:solidFill>
                            <a:schemeClr val="tx1"/>
                          </a:solidFill>
                          <a:effectLst/>
                          <a:latin typeface="Calibri" pitchFamily="34" charset="0"/>
                          <a:cs typeface="Arial" charset="0"/>
                        </a:rPr>
                        <a:t> </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ar-SA" sz="2000" b="0" i="0" u="none" strike="noStrike" cap="none" normalizeH="0" baseline="0" smtClean="0">
                          <a:ln>
                            <a:noFill/>
                          </a:ln>
                          <a:solidFill>
                            <a:schemeClr val="tx1"/>
                          </a:solidFill>
                          <a:effectLst/>
                          <a:latin typeface="Calibri" pitchFamily="34" charset="0"/>
                          <a:cs typeface="Arial" charset="0"/>
                        </a:rPr>
                        <a:t>استخدام الفرد المريض لحيل الدفاع النفسى</a:t>
                      </a:r>
                      <a:endParaRPr kumimoji="0" 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0" i="0" u="none" strike="noStrike" cap="none" normalizeH="0" baseline="0" smtClean="0">
                          <a:ln>
                            <a:noFill/>
                          </a:ln>
                          <a:solidFill>
                            <a:schemeClr val="tx1"/>
                          </a:solidFill>
                          <a:effectLst/>
                          <a:latin typeface="Calibri" pitchFamily="34" charset="0"/>
                          <a:cs typeface="Arial" charset="0"/>
                        </a:rPr>
                        <a:t>نجاح الاستخدام و تحقيق الغرض منها .</a:t>
                      </a:r>
                      <a:r>
                        <a:rPr kumimoji="0" lang="ar-SA" sz="2800" b="0" i="0" u="none" strike="noStrike" cap="none" normalizeH="0" baseline="0" smtClean="0">
                          <a:ln>
                            <a:noFill/>
                          </a:ln>
                          <a:solidFill>
                            <a:schemeClr val="tx1"/>
                          </a:solidFill>
                          <a:effectLst/>
                          <a:latin typeface="Calibri" pitchFamily="34" charset="0"/>
                          <a:cs typeface="Arial" charset="0"/>
                        </a:rPr>
                        <a:t> </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0" i="0" u="none" strike="noStrike" cap="none" normalizeH="0" baseline="0" smtClean="0">
                          <a:ln>
                            <a:noFill/>
                          </a:ln>
                          <a:solidFill>
                            <a:schemeClr val="tx1"/>
                          </a:solidFill>
                          <a:effectLst/>
                          <a:latin typeface="Calibri" pitchFamily="34" charset="0"/>
                          <a:cs typeface="Arial" charset="0"/>
                        </a:rPr>
                        <a:t>اخفاق الحيل فى تحقيق الغرض منها بشكل مستمر .</a:t>
                      </a:r>
                      <a:endParaRPr kumimoji="0" 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0" i="0" u="none" strike="noStrike" cap="none" normalizeH="0" baseline="0" smtClean="0">
                          <a:ln>
                            <a:noFill/>
                          </a:ln>
                          <a:solidFill>
                            <a:schemeClr val="tx1"/>
                          </a:solidFill>
                          <a:effectLst/>
                          <a:latin typeface="Calibri" pitchFamily="34" charset="0"/>
                          <a:cs typeface="Arial" charset="0"/>
                        </a:rPr>
                        <a:t>استخدامها بصورة معتدلة </a:t>
                      </a:r>
                      <a:endParaRPr kumimoji="0" 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ar-SA" sz="2000" b="0" i="0" u="none" strike="noStrike" cap="none" normalizeH="0" baseline="0" smtClean="0">
                          <a:ln>
                            <a:noFill/>
                          </a:ln>
                          <a:solidFill>
                            <a:schemeClr val="tx1"/>
                          </a:solidFill>
                          <a:effectLst/>
                          <a:latin typeface="Calibri" pitchFamily="34" charset="0"/>
                          <a:cs typeface="Arial" charset="0"/>
                        </a:rPr>
                        <a:t>الافراط فى استخدامها</a:t>
                      </a:r>
                      <a:r>
                        <a:rPr kumimoji="0" lang="ar-SA" sz="2800" b="0" i="0" u="none" strike="noStrike" cap="none" normalizeH="0" baseline="0" smtClean="0">
                          <a:ln>
                            <a:noFill/>
                          </a:ln>
                          <a:solidFill>
                            <a:schemeClr val="tx1"/>
                          </a:solidFill>
                          <a:effectLst/>
                          <a:latin typeface="Calibri" pitchFamily="34" charset="0"/>
                          <a:cs typeface="Arial" charset="0"/>
                        </a:rPr>
                        <a:t> </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idx="4294967295"/>
          </p:nvPr>
        </p:nvSpPr>
        <p:spPr/>
        <p:txBody>
          <a:bodyPr/>
          <a:lstStyle/>
          <a:p>
            <a:endParaRPr lang="ar-SA" sz="3600" smtClean="0"/>
          </a:p>
        </p:txBody>
      </p:sp>
      <p:sp>
        <p:nvSpPr>
          <p:cNvPr id="38914" name="Rectangle 3"/>
          <p:cNvSpPr>
            <a:spLocks noGrp="1"/>
          </p:cNvSpPr>
          <p:nvPr>
            <p:ph type="body" idx="4294967295"/>
          </p:nvPr>
        </p:nvSpPr>
        <p:spPr>
          <a:xfrm>
            <a:off x="533400" y="1524000"/>
            <a:ext cx="8915400" cy="4525963"/>
          </a:xfrm>
          <a:solidFill>
            <a:schemeClr val="accent6">
              <a:lumMod val="60000"/>
              <a:lumOff val="40000"/>
            </a:schemeClr>
          </a:solidFill>
        </p:spPr>
        <p:txBody>
          <a:bodyPr/>
          <a:lstStyle/>
          <a:p>
            <a:pPr rtl="1">
              <a:buFontTx/>
              <a:buChar char="-"/>
            </a:pPr>
            <a:r>
              <a:rPr lang="ar-SA" sz="2400" dirty="0" smtClean="0"/>
              <a:t>تختلف حيل الدفاع </a:t>
            </a:r>
            <a:r>
              <a:rPr lang="ar-SA" sz="2400" dirty="0" err="1" smtClean="0"/>
              <a:t>النفسى</a:t>
            </a:r>
            <a:r>
              <a:rPr lang="ar-SA" sz="2400" dirty="0" smtClean="0"/>
              <a:t> ( اللاشعورية ) عن الضبط ( </a:t>
            </a:r>
            <a:r>
              <a:rPr lang="ar-SA" sz="2400" dirty="0" err="1" smtClean="0"/>
              <a:t>الشعورى</a:t>
            </a:r>
            <a:r>
              <a:rPr lang="ar-SA" sz="2400" dirty="0" smtClean="0"/>
              <a:t>) للسلوك في كون : حيل الدفاع تتم على المستوى </a:t>
            </a:r>
            <a:r>
              <a:rPr lang="ar-SA" sz="2400" dirty="0" err="1" smtClean="0"/>
              <a:t>اللاشعورى</a:t>
            </a:r>
            <a:r>
              <a:rPr lang="ar-SA" sz="2400" dirty="0" smtClean="0"/>
              <a:t> .</a:t>
            </a:r>
          </a:p>
          <a:p>
            <a:pPr rtl="1">
              <a:buFontTx/>
              <a:buNone/>
            </a:pPr>
            <a:r>
              <a:rPr lang="ar-SA" sz="2400" dirty="0" smtClean="0"/>
              <a:t>    في حين يعد الضبط الشعوري للسلوك عملية واعية  . </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p:cNvSpPr>
          <p:nvPr>
            <p:ph type="title" idx="4294967295"/>
          </p:nvPr>
        </p:nvSpPr>
        <p:spPr>
          <a:solidFill>
            <a:schemeClr val="accent6">
              <a:lumMod val="60000"/>
              <a:lumOff val="40000"/>
            </a:schemeClr>
          </a:solidFill>
        </p:spPr>
        <p:txBody>
          <a:bodyPr/>
          <a:lstStyle/>
          <a:p>
            <a:r>
              <a:rPr lang="ar-SA" sz="3600" dirty="0" smtClean="0">
                <a:solidFill>
                  <a:srgbClr val="FF0000"/>
                </a:solidFill>
              </a:rPr>
              <a:t>أنواع حيل الدفاع </a:t>
            </a:r>
            <a:r>
              <a:rPr lang="ar-SA" sz="3600" dirty="0" err="1" smtClean="0">
                <a:solidFill>
                  <a:srgbClr val="FF0000"/>
                </a:solidFill>
              </a:rPr>
              <a:t>النفسى</a:t>
            </a:r>
            <a:endParaRPr lang="ar-SA" sz="3600" dirty="0" smtClean="0">
              <a:solidFill>
                <a:srgbClr val="FF0000"/>
              </a:solidFill>
            </a:endParaRPr>
          </a:p>
        </p:txBody>
      </p:sp>
      <p:sp>
        <p:nvSpPr>
          <p:cNvPr id="40962" name="Rectangle 3"/>
          <p:cNvSpPr>
            <a:spLocks noGrp="1"/>
          </p:cNvSpPr>
          <p:nvPr>
            <p:ph type="body" idx="4294967295"/>
          </p:nvPr>
        </p:nvSpPr>
        <p:spPr>
          <a:xfrm>
            <a:off x="304800" y="1371600"/>
            <a:ext cx="9372600" cy="4602163"/>
          </a:xfrm>
          <a:solidFill>
            <a:schemeClr val="accent3">
              <a:lumMod val="60000"/>
              <a:lumOff val="40000"/>
            </a:schemeClr>
          </a:solidFill>
        </p:spPr>
        <p:txBody>
          <a:bodyPr/>
          <a:lstStyle/>
          <a:p>
            <a:pPr rtl="1">
              <a:buFont typeface="Arial" charset="0"/>
              <a:buNone/>
            </a:pPr>
            <a:r>
              <a:rPr lang="ar-SA" dirty="0" smtClean="0"/>
              <a:t>تتعدد حيل الدفاع </a:t>
            </a:r>
            <a:r>
              <a:rPr lang="ar-SA" dirty="0" err="1" smtClean="0"/>
              <a:t>النفسى</a:t>
            </a:r>
            <a:r>
              <a:rPr lang="ar-SA" dirty="0" smtClean="0"/>
              <a:t> و تنقسم إلى أقسام من حيث وظيفتها </a:t>
            </a:r>
            <a:r>
              <a:rPr lang="ar-SA" dirty="0" err="1" smtClean="0"/>
              <a:t>و</a:t>
            </a:r>
            <a:r>
              <a:rPr lang="ar-SA" dirty="0" smtClean="0"/>
              <a:t> من حيث السواء </a:t>
            </a:r>
            <a:r>
              <a:rPr lang="ar-SA" dirty="0" err="1" smtClean="0"/>
              <a:t>و</a:t>
            </a:r>
            <a:r>
              <a:rPr lang="ar-SA" dirty="0" smtClean="0"/>
              <a:t> </a:t>
            </a:r>
            <a:r>
              <a:rPr lang="ar-SA" dirty="0" err="1" smtClean="0"/>
              <a:t>اللاسواء</a:t>
            </a:r>
            <a:r>
              <a:rPr lang="ar-SA" dirty="0" smtClean="0"/>
              <a:t> كما </a:t>
            </a:r>
            <a:r>
              <a:rPr lang="ar-SA" dirty="0" err="1" smtClean="0"/>
              <a:t>يلى</a:t>
            </a:r>
            <a:r>
              <a:rPr lang="ar-SA" dirty="0" smtClean="0"/>
              <a:t> : </a:t>
            </a:r>
          </a:p>
          <a:p>
            <a:pPr rtl="1">
              <a:buFont typeface="Arial" charset="0"/>
              <a:buNone/>
            </a:pPr>
            <a:r>
              <a:rPr lang="ar-SA" dirty="0" smtClean="0"/>
              <a:t>    - أنواع حيل الدفاع </a:t>
            </a:r>
            <a:r>
              <a:rPr lang="ar-SA" dirty="0" err="1" smtClean="0"/>
              <a:t>النفسى</a:t>
            </a:r>
            <a:r>
              <a:rPr lang="ar-SA" dirty="0" smtClean="0"/>
              <a:t> من حيث وظيفتها : </a:t>
            </a:r>
          </a:p>
          <a:p>
            <a:pPr rtl="1">
              <a:buFont typeface="Arial" charset="0"/>
              <a:buNone/>
            </a:pPr>
            <a:r>
              <a:rPr lang="ar-SA" dirty="0" smtClean="0"/>
              <a:t>       1 – حيل الدفاع </a:t>
            </a:r>
            <a:r>
              <a:rPr lang="ar-SA" dirty="0" err="1" smtClean="0"/>
              <a:t>الانسحابية</a:t>
            </a:r>
            <a:r>
              <a:rPr lang="ar-SA" dirty="0" smtClean="0"/>
              <a:t> ( الهروبية ) </a:t>
            </a:r>
          </a:p>
          <a:p>
            <a:pPr rtl="1">
              <a:buFont typeface="Arial" charset="0"/>
              <a:buNone/>
            </a:pPr>
            <a:r>
              <a:rPr lang="ar-SA" dirty="0" smtClean="0"/>
              <a:t>       2 – حيل الدفاع العدوانية ( الهجومية ) </a:t>
            </a:r>
          </a:p>
          <a:p>
            <a:pPr rtl="1">
              <a:buFont typeface="Arial" charset="0"/>
              <a:buNone/>
            </a:pPr>
            <a:r>
              <a:rPr lang="ar-SA" dirty="0" smtClean="0"/>
              <a:t>   - أنواع حيل الدفاع من حيث السواء </a:t>
            </a:r>
            <a:r>
              <a:rPr lang="ar-SA" dirty="0" err="1" smtClean="0"/>
              <a:t>و</a:t>
            </a:r>
            <a:r>
              <a:rPr lang="ar-SA" dirty="0" smtClean="0"/>
              <a:t> </a:t>
            </a:r>
            <a:r>
              <a:rPr lang="ar-SA" dirty="0" err="1" smtClean="0"/>
              <a:t>اللاسواء</a:t>
            </a:r>
            <a:r>
              <a:rPr lang="ar-SA" dirty="0" smtClean="0"/>
              <a:t> : </a:t>
            </a:r>
          </a:p>
          <a:p>
            <a:pPr rtl="1">
              <a:buFont typeface="Arial" charset="0"/>
              <a:buNone/>
            </a:pPr>
            <a:r>
              <a:rPr lang="ar-SA" dirty="0" smtClean="0"/>
              <a:t>       1 – حيل الدفاع السوية </a:t>
            </a:r>
          </a:p>
          <a:p>
            <a:pPr rtl="1">
              <a:buFont typeface="Arial" charset="0"/>
              <a:buNone/>
            </a:pPr>
            <a:r>
              <a:rPr lang="ar-SA" dirty="0" smtClean="0"/>
              <a:t>        2 – حيل الدفاع غير السوية </a:t>
            </a:r>
            <a:endParaRPr lang="ar-EG" dirty="0" smtClean="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solidFill>
            <a:schemeClr val="accent6">
              <a:lumMod val="60000"/>
              <a:lumOff val="40000"/>
            </a:schemeClr>
          </a:solidFill>
        </p:spPr>
        <p:txBody>
          <a:bodyPr/>
          <a:lstStyle/>
          <a:p>
            <a:pPr algn="ctr"/>
            <a:r>
              <a:rPr lang="ar-SA" dirty="0" smtClean="0">
                <a:solidFill>
                  <a:srgbClr val="FF0000"/>
                </a:solidFill>
              </a:rPr>
              <a:t>حيل الدفاع </a:t>
            </a:r>
            <a:r>
              <a:rPr lang="ar-SA" dirty="0" err="1" smtClean="0">
                <a:solidFill>
                  <a:srgbClr val="FF0000"/>
                </a:solidFill>
              </a:rPr>
              <a:t>النفسى</a:t>
            </a:r>
            <a:r>
              <a:rPr lang="ar-SA" dirty="0" smtClean="0">
                <a:solidFill>
                  <a:srgbClr val="FF0000"/>
                </a:solidFill>
              </a:rPr>
              <a:t> </a:t>
            </a:r>
            <a:endParaRPr lang="en-US" dirty="0" smtClean="0">
              <a:solidFill>
                <a:srgbClr val="FF0000"/>
              </a:solidFill>
            </a:endParaRPr>
          </a:p>
        </p:txBody>
      </p:sp>
      <p:sp>
        <p:nvSpPr>
          <p:cNvPr id="43010" name="Content Placeholder 2"/>
          <p:cNvSpPr>
            <a:spLocks noGrp="1"/>
          </p:cNvSpPr>
          <p:nvPr>
            <p:ph idx="1"/>
          </p:nvPr>
        </p:nvSpPr>
        <p:spPr>
          <a:solidFill>
            <a:schemeClr val="accent3">
              <a:lumMod val="60000"/>
              <a:lumOff val="40000"/>
            </a:schemeClr>
          </a:solidFill>
        </p:spPr>
        <p:txBody>
          <a:bodyPr/>
          <a:lstStyle/>
          <a:p>
            <a:pPr>
              <a:buFont typeface="Arial" charset="0"/>
              <a:buNone/>
            </a:pPr>
            <a:r>
              <a:rPr lang="ar-SA" sz="2400" dirty="0" smtClean="0"/>
              <a:t>1 – الإعلاء ( </a:t>
            </a:r>
            <a:r>
              <a:rPr lang="ar-SA" sz="2400" dirty="0" err="1" smtClean="0"/>
              <a:t>التسامى</a:t>
            </a:r>
            <a:r>
              <a:rPr lang="ar-SA" sz="2400" dirty="0" smtClean="0"/>
              <a:t> )                  10 – العدوان             19 – الإزاحة </a:t>
            </a:r>
          </a:p>
          <a:p>
            <a:pPr>
              <a:buFont typeface="Arial" charset="0"/>
              <a:buNone/>
            </a:pPr>
            <a:r>
              <a:rPr lang="ar-SA" sz="2400" dirty="0" smtClean="0"/>
              <a:t>2 – التعويض                              11 – الانسحاب           20 – الإبدال </a:t>
            </a:r>
          </a:p>
          <a:p>
            <a:pPr>
              <a:buFont typeface="Arial" charset="0"/>
              <a:buNone/>
            </a:pPr>
            <a:r>
              <a:rPr lang="ar-SA" sz="2400" dirty="0" smtClean="0"/>
              <a:t>3 – التقمص ( التوحد )                   12 – التخيل               21 - التعميم</a:t>
            </a:r>
          </a:p>
          <a:p>
            <a:pPr>
              <a:buFont typeface="Arial" charset="0"/>
              <a:buNone/>
            </a:pPr>
            <a:r>
              <a:rPr lang="ar-SA" sz="2400" dirty="0" smtClean="0"/>
              <a:t>4 – الاحتواء ( </a:t>
            </a:r>
            <a:r>
              <a:rPr lang="ar-SA" sz="2400" dirty="0" err="1" smtClean="0"/>
              <a:t>الاستدماج</a:t>
            </a:r>
            <a:r>
              <a:rPr lang="ar-SA" sz="2400" dirty="0" smtClean="0"/>
              <a:t> )              13 – التحويل              22 – التكوين </a:t>
            </a:r>
            <a:r>
              <a:rPr lang="ar-SA" sz="2400" dirty="0" err="1" smtClean="0"/>
              <a:t>العكسى</a:t>
            </a:r>
            <a:r>
              <a:rPr lang="ar-SA" sz="2400" dirty="0" smtClean="0"/>
              <a:t> </a:t>
            </a:r>
          </a:p>
          <a:p>
            <a:pPr>
              <a:buFont typeface="Arial" charset="0"/>
              <a:buNone/>
            </a:pPr>
            <a:r>
              <a:rPr lang="ar-SA" sz="2400" dirty="0" smtClean="0"/>
              <a:t>5 – </a:t>
            </a:r>
            <a:r>
              <a:rPr lang="ar-SA" sz="2400" dirty="0" err="1" smtClean="0"/>
              <a:t>الاسقاط</a:t>
            </a:r>
            <a:r>
              <a:rPr lang="ar-SA" sz="2400" dirty="0" smtClean="0"/>
              <a:t>                               14 – التبرير               23 – الرمزية </a:t>
            </a:r>
          </a:p>
          <a:p>
            <a:pPr>
              <a:buFont typeface="Arial" charset="0"/>
              <a:buNone/>
            </a:pPr>
            <a:r>
              <a:rPr lang="ar-SA" sz="2400" dirty="0" smtClean="0"/>
              <a:t>6 – النكوص                              15 – الإنكار               24 – التقدير </a:t>
            </a:r>
            <a:r>
              <a:rPr lang="ar-SA" sz="2400" dirty="0" err="1" smtClean="0"/>
              <a:t>المثالى</a:t>
            </a:r>
            <a:r>
              <a:rPr lang="ar-SA" sz="2400" dirty="0" smtClean="0"/>
              <a:t> </a:t>
            </a:r>
          </a:p>
          <a:p>
            <a:pPr>
              <a:buFont typeface="Arial" charset="0"/>
              <a:buNone/>
            </a:pPr>
            <a:r>
              <a:rPr lang="ar-SA" sz="2400" dirty="0" smtClean="0"/>
              <a:t>7 – التثبيت                               16 – الإلغاء ( الإبطال )</a:t>
            </a:r>
          </a:p>
          <a:p>
            <a:pPr>
              <a:buFont typeface="Arial" charset="0"/>
              <a:buNone/>
            </a:pPr>
            <a:r>
              <a:rPr lang="ar-SA" sz="2400" dirty="0" smtClean="0"/>
              <a:t>8 – التفكيك ( العزل )                   17 – الكبت </a:t>
            </a:r>
          </a:p>
          <a:p>
            <a:pPr>
              <a:buFont typeface="Arial" charset="0"/>
              <a:buNone/>
            </a:pPr>
            <a:r>
              <a:rPr lang="ar-SA" sz="2400" dirty="0" smtClean="0"/>
              <a:t>9 – السلبية                                18 – النسيان </a:t>
            </a:r>
          </a:p>
          <a:p>
            <a:pPr>
              <a:buFont typeface="Arial" charset="0"/>
              <a:buNone/>
            </a:pPr>
            <a:endParaRPr lang="en-US" sz="2400" dirty="0" smtClean="0"/>
          </a:p>
        </p:txBody>
      </p:sp>
      <p:sp>
        <p:nvSpPr>
          <p:cNvPr id="43011" name="Slide Number Placeholder 3"/>
          <p:cNvSpPr>
            <a:spLocks noGrp="1"/>
          </p:cNvSpPr>
          <p:nvPr>
            <p:ph type="sldNum" sz="quarter" idx="10"/>
          </p:nvPr>
        </p:nvSpPr>
        <p:spPr bwMode="auto">
          <a:noFill/>
          <a:ln>
            <a:miter lim="800000"/>
            <a:headEnd/>
            <a:tailEnd/>
          </a:ln>
        </p:spPr>
        <p:txBody>
          <a:bodyPr/>
          <a:lstStyle/>
          <a:p>
            <a:fld id="{48226EBB-201D-4D0A-AA62-2D40D7AAD60F}" type="slidenum">
              <a:rPr lang="ar-SA" smtClean="0"/>
              <a:pPr/>
              <a:t>118</a:t>
            </a:fld>
            <a:endParaRPr lang="en-US" smtClean="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pPr>
              <a:defRPr/>
            </a:pPr>
            <a:endParaRPr lang="en-US" dirty="0"/>
          </a:p>
        </p:txBody>
      </p:sp>
      <p:sp>
        <p:nvSpPr>
          <p:cNvPr id="3" name="Content Placeholder 2"/>
          <p:cNvSpPr>
            <a:spLocks noGrp="1"/>
          </p:cNvSpPr>
          <p:nvPr>
            <p:ph idx="1"/>
          </p:nvPr>
        </p:nvSpPr>
        <p:spPr>
          <a:solidFill>
            <a:schemeClr val="accent3">
              <a:lumMod val="60000"/>
              <a:lumOff val="40000"/>
            </a:schemeClr>
          </a:solidFill>
        </p:spPr>
        <p:txBody>
          <a:bodyPr>
            <a:normAutofit/>
          </a:bodyPr>
          <a:lstStyle/>
          <a:p>
            <a:pPr rtl="1">
              <a:lnSpc>
                <a:spcPct val="80000"/>
              </a:lnSpc>
              <a:buFont typeface="Arial" charset="0"/>
              <a:buNone/>
            </a:pPr>
            <a:r>
              <a:rPr lang="ar-EG" sz="1500" dirty="0" smtClean="0"/>
              <a:t>1 </a:t>
            </a:r>
            <a:r>
              <a:rPr lang="ar-EG" sz="1500" b="1" dirty="0" smtClean="0"/>
              <a:t>- </a:t>
            </a:r>
            <a:r>
              <a:rPr lang="ar-SA" sz="1500" b="1" dirty="0" smtClean="0"/>
              <a:t>الإعلاء (التسامي): هو الارتفاع بالدوافع التي لا يقبلها المجتمع تصعيدها إلى مستوى أعلى</a:t>
            </a:r>
            <a:r>
              <a:rPr lang="en-US" sz="1500" b="1" dirty="0" smtClean="0"/>
              <a:t>.</a:t>
            </a:r>
            <a:r>
              <a:rPr lang="ar-EG" sz="1500" b="1" dirty="0" smtClean="0"/>
              <a:t> أو أسمى </a:t>
            </a:r>
            <a:r>
              <a:rPr lang="ar-EG" sz="1500" b="1" dirty="0" err="1" smtClean="0"/>
              <a:t>و</a:t>
            </a:r>
            <a:r>
              <a:rPr lang="ar-EG" sz="1500" b="1" dirty="0" smtClean="0"/>
              <a:t> التعبير عنها بوسائل مقبولة اجتماعياً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2 - </a:t>
            </a:r>
            <a:r>
              <a:rPr lang="ar-SA" sz="1500" b="1" dirty="0" smtClean="0"/>
              <a:t>التعويض: هو محاولة الفرد النجاح في ميدان لتعويض عجزه في ميدان آخر</a:t>
            </a:r>
            <a:r>
              <a:rPr lang="en-US" sz="1500" b="1" dirty="0" smtClean="0"/>
              <a:t>.</a:t>
            </a:r>
            <a:endParaRPr lang="ar-EG" sz="1500" b="1" dirty="0" smtClean="0"/>
          </a:p>
          <a:p>
            <a:pPr rtl="1">
              <a:lnSpc>
                <a:spcPct val="80000"/>
              </a:lnSpc>
              <a:buFont typeface="Arial" charset="0"/>
              <a:buNone/>
            </a:pPr>
            <a:endParaRPr lang="ar-EG" sz="1500" b="1" dirty="0" smtClean="0"/>
          </a:p>
          <a:p>
            <a:pPr rtl="1">
              <a:lnSpc>
                <a:spcPct val="80000"/>
              </a:lnSpc>
              <a:buFont typeface="Arial" charset="0"/>
              <a:buNone/>
            </a:pPr>
            <a:r>
              <a:rPr lang="ar-EG" sz="1500" b="1" dirty="0" smtClean="0"/>
              <a:t>3 - </a:t>
            </a:r>
            <a:r>
              <a:rPr lang="ar-SA" sz="1500" b="1" dirty="0" smtClean="0"/>
              <a:t>التقمص (التوحد): هو أن يجمع الفرد ويستعير إلى نفسه ما في غيره من صفات مرغوبة</a:t>
            </a:r>
            <a:r>
              <a:rPr lang="en-US" sz="1500" b="1" dirty="0" smtClean="0"/>
              <a:t>.</a:t>
            </a:r>
            <a:endParaRPr lang="ar-EG" sz="1500" b="1" dirty="0" smtClean="0"/>
          </a:p>
          <a:p>
            <a:pPr rtl="1">
              <a:lnSpc>
                <a:spcPct val="80000"/>
              </a:lnSpc>
              <a:buFont typeface="Arial" charset="0"/>
              <a:buNone/>
            </a:pPr>
            <a:r>
              <a:rPr lang="ar-SA" sz="1500" b="1" dirty="0" smtClean="0"/>
              <a:t> </a:t>
            </a:r>
            <a:r>
              <a:rPr lang="ar-EG" sz="1500" b="1" dirty="0" smtClean="0"/>
              <a:t>   </a:t>
            </a:r>
          </a:p>
          <a:p>
            <a:pPr rtl="1">
              <a:lnSpc>
                <a:spcPct val="80000"/>
              </a:lnSpc>
              <a:buFont typeface="Arial" charset="0"/>
              <a:buNone/>
            </a:pPr>
            <a:r>
              <a:rPr lang="ar-EG" sz="1500" b="1" dirty="0" smtClean="0"/>
              <a:t>4 - </a:t>
            </a:r>
            <a:r>
              <a:rPr lang="ar-SA" sz="1500" b="1" dirty="0" smtClean="0"/>
              <a:t>الاحتواء (</a:t>
            </a:r>
            <a:r>
              <a:rPr lang="ar-SA" sz="1500" b="1" dirty="0" err="1" smtClean="0"/>
              <a:t>الاستدماج</a:t>
            </a:r>
            <a:r>
              <a:rPr lang="ar-SA" sz="1500" b="1" dirty="0" smtClean="0"/>
              <a:t>): هو امتصاص الفرد في داخله قيم الآخرين</a:t>
            </a:r>
            <a:r>
              <a:rPr lang="en-US" sz="1500" b="1" dirty="0" smtClean="0"/>
              <a:t>.</a:t>
            </a:r>
            <a:endParaRPr lang="ar-EG" sz="1500" b="1" dirty="0" smtClean="0"/>
          </a:p>
          <a:p>
            <a:pPr rtl="1">
              <a:lnSpc>
                <a:spcPct val="80000"/>
              </a:lnSpc>
              <a:buFont typeface="Arial" charset="0"/>
              <a:buNone/>
            </a:pPr>
            <a:endParaRPr lang="ar-EG" sz="1500" b="1" dirty="0" smtClean="0"/>
          </a:p>
          <a:p>
            <a:pPr rtl="1">
              <a:lnSpc>
                <a:spcPct val="80000"/>
              </a:lnSpc>
              <a:buFont typeface="Arial" charset="0"/>
              <a:buNone/>
            </a:pPr>
            <a:r>
              <a:rPr lang="ar-EG" sz="1500" b="1" dirty="0" smtClean="0"/>
              <a:t>5 - </a:t>
            </a:r>
            <a:r>
              <a:rPr lang="ar-SA" sz="1500" b="1" dirty="0" smtClean="0"/>
              <a:t>الإسقاط: هو أن ينسب الفرد ما في نفسه من عيوب إلى الآخرين</a:t>
            </a:r>
            <a:r>
              <a:rPr lang="en-US" sz="1500" b="1" dirty="0" smtClean="0"/>
              <a:t>.</a:t>
            </a:r>
            <a:r>
              <a:rPr lang="ar-EG" sz="1500" b="1" dirty="0" err="1" smtClean="0"/>
              <a:t>الاسقاط</a:t>
            </a:r>
            <a:r>
              <a:rPr lang="ar-EG" sz="1500" b="1" dirty="0" smtClean="0"/>
              <a:t> عكس الاحتواء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6 - </a:t>
            </a:r>
            <a:r>
              <a:rPr lang="ar-SA" sz="1500" b="1" dirty="0" smtClean="0"/>
              <a:t>النكوص</a:t>
            </a:r>
            <a:r>
              <a:rPr lang="en-US" sz="1500" b="1" dirty="0" smtClean="0"/>
              <a:t>: </a:t>
            </a:r>
            <a:r>
              <a:rPr lang="ar-SA" sz="1500" b="1" dirty="0" smtClean="0"/>
              <a:t>هو العودة والتقهقر إلى مستوى غير ناضج من السلوك</a:t>
            </a:r>
            <a:r>
              <a:rPr lang="en-US" sz="1500" b="1" dirty="0" smtClean="0"/>
              <a:t>.</a:t>
            </a:r>
            <a:endParaRPr lang="ar-EG" sz="1500" b="1" dirty="0" smtClean="0"/>
          </a:p>
          <a:p>
            <a:pPr rtl="1">
              <a:lnSpc>
                <a:spcPct val="80000"/>
              </a:lnSpc>
              <a:buFont typeface="Arial" charset="0"/>
              <a:buNone/>
            </a:pPr>
            <a:endParaRPr lang="ar-EG" sz="1500" b="1" dirty="0" smtClean="0"/>
          </a:p>
          <a:p>
            <a:pPr rtl="1">
              <a:lnSpc>
                <a:spcPct val="80000"/>
              </a:lnSpc>
              <a:buFont typeface="Arial" charset="0"/>
              <a:buNone/>
            </a:pPr>
            <a:r>
              <a:rPr lang="ar-EG" sz="1500" b="1" dirty="0" smtClean="0"/>
              <a:t>7 - </a:t>
            </a:r>
            <a:r>
              <a:rPr lang="ar-SA" sz="1500" b="1" dirty="0" smtClean="0"/>
              <a:t>التثبيت: هو توقف نمو الشخصية عند مرحلة من النمو</a:t>
            </a:r>
            <a:r>
              <a:rPr lang="ar-EG" sz="1500" b="1" dirty="0" smtClean="0"/>
              <a:t> </a:t>
            </a:r>
            <a:r>
              <a:rPr lang="ar-EG" sz="1500" b="1" dirty="0" err="1" smtClean="0"/>
              <a:t>لايتخطاها</a:t>
            </a:r>
            <a:r>
              <a:rPr lang="ar-EG" sz="1500" b="1" dirty="0" smtClean="0"/>
              <a:t>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8 - </a:t>
            </a:r>
            <a:r>
              <a:rPr lang="ar-SA" sz="1500" b="1" dirty="0" smtClean="0"/>
              <a:t>التفكيك (العزل): هو فك الرابطة بين الانفعال والأفعال</a:t>
            </a:r>
            <a:r>
              <a:rPr lang="ar-EG" sz="1500" b="1" dirty="0" smtClean="0"/>
              <a:t> , </a:t>
            </a:r>
            <a:r>
              <a:rPr lang="ar-EG" sz="1500" b="1" dirty="0" err="1" smtClean="0"/>
              <a:t>و</a:t>
            </a:r>
            <a:r>
              <a:rPr lang="ar-EG" sz="1500" b="1" dirty="0" smtClean="0"/>
              <a:t> بين السلوكيات المتناقضة , </a:t>
            </a:r>
            <a:r>
              <a:rPr lang="ar-EG" sz="1500" b="1" dirty="0" err="1" smtClean="0"/>
              <a:t>و</a:t>
            </a:r>
            <a:r>
              <a:rPr lang="ar-EG" sz="1500" b="1" dirty="0" smtClean="0"/>
              <a:t> عزل كل منها </a:t>
            </a:r>
            <a:r>
              <a:rPr lang="ar-EG" sz="1500" b="1" dirty="0" err="1" smtClean="0"/>
              <a:t>فى</a:t>
            </a:r>
            <a:r>
              <a:rPr lang="ar-EG" sz="1500" b="1" dirty="0" smtClean="0"/>
              <a:t> واد بعيد عن الآخر .</a:t>
            </a:r>
            <a:endParaRPr lang="en-US" sz="1500" b="1" dirty="0" smtClean="0"/>
          </a:p>
        </p:txBody>
      </p:sp>
      <p:sp>
        <p:nvSpPr>
          <p:cNvPr id="45059" name="Slide Number Placeholder 3"/>
          <p:cNvSpPr>
            <a:spLocks noGrp="1"/>
          </p:cNvSpPr>
          <p:nvPr>
            <p:ph type="sldNum" sz="quarter" idx="10"/>
          </p:nvPr>
        </p:nvSpPr>
        <p:spPr bwMode="auto">
          <a:noFill/>
          <a:ln>
            <a:miter lim="800000"/>
            <a:headEnd/>
            <a:tailEnd/>
          </a:ln>
        </p:spPr>
        <p:txBody>
          <a:bodyPr/>
          <a:lstStyle/>
          <a:p>
            <a:fld id="{E3C36781-D3C0-4345-B3D8-6CD354359235}" type="slidenum">
              <a:rPr lang="ar-SA" smtClean="0"/>
              <a:pPr/>
              <a:t>119</a:t>
            </a:fld>
            <a:endParaRPr lang="en-US" smtClean="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pPr>
              <a:defRPr/>
            </a:pPr>
            <a:endParaRPr lang="en-US" dirty="0"/>
          </a:p>
        </p:txBody>
      </p:sp>
      <p:sp>
        <p:nvSpPr>
          <p:cNvPr id="3" name="Content Placeholder 2"/>
          <p:cNvSpPr>
            <a:spLocks noGrp="1"/>
          </p:cNvSpPr>
          <p:nvPr>
            <p:ph idx="1"/>
          </p:nvPr>
        </p:nvSpPr>
        <p:spPr>
          <a:solidFill>
            <a:schemeClr val="accent3"/>
          </a:solidFill>
        </p:spPr>
        <p:txBody>
          <a:bodyPr>
            <a:normAutofit fontScale="55000" lnSpcReduction="20000"/>
          </a:bodyPr>
          <a:lstStyle/>
          <a:p>
            <a:pPr>
              <a:defRPr/>
            </a:pPr>
            <a:r>
              <a:rPr lang="ar-SA" dirty="0" smtClean="0"/>
              <a:t> </a:t>
            </a:r>
            <a:r>
              <a:rPr lang="ar-EG" dirty="0" smtClean="0"/>
              <a:t>9 - </a:t>
            </a:r>
            <a:r>
              <a:rPr lang="ar-SA" dirty="0" smtClean="0"/>
              <a:t>السلبية: هي مقاومة المسئوليات و</a:t>
            </a:r>
            <a:r>
              <a:rPr lang="ar-EG" dirty="0" smtClean="0"/>
              <a:t>الضغوط حيث يعمل الفرد غير ما يطلب منه أو يتجنب فعله .</a:t>
            </a:r>
          </a:p>
          <a:p>
            <a:pPr>
              <a:defRPr/>
            </a:pPr>
            <a:endParaRPr lang="ar-EG" dirty="0" smtClean="0"/>
          </a:p>
          <a:p>
            <a:pPr>
              <a:defRPr/>
            </a:pPr>
            <a:r>
              <a:rPr lang="en-US" dirty="0" smtClean="0"/>
              <a:t> </a:t>
            </a:r>
            <a:r>
              <a:rPr lang="ar-EG" dirty="0" smtClean="0"/>
              <a:t>أو شئ مسئول عن إعاقة بالغة .</a:t>
            </a:r>
            <a:r>
              <a:rPr lang="en-US" dirty="0" smtClean="0"/>
              <a:t>  </a:t>
            </a:r>
            <a:r>
              <a:rPr lang="ar-EG" dirty="0" smtClean="0"/>
              <a:t>10 - </a:t>
            </a:r>
            <a:r>
              <a:rPr lang="ar-SA" dirty="0" smtClean="0"/>
              <a:t>العدوان: هجوم نحو شخص آخر</a:t>
            </a:r>
            <a:r>
              <a:rPr lang="en-US" dirty="0" smtClean="0"/>
              <a:t/>
            </a:r>
            <a:br>
              <a:rPr lang="en-US" dirty="0" smtClean="0"/>
            </a:br>
            <a:endParaRPr lang="ar-EG" dirty="0" smtClean="0"/>
          </a:p>
          <a:p>
            <a:pPr>
              <a:defRPr/>
            </a:pPr>
            <a:r>
              <a:rPr lang="ar-EG" dirty="0" smtClean="0"/>
              <a:t>11 - </a:t>
            </a:r>
            <a:r>
              <a:rPr lang="ar-SA" dirty="0" smtClean="0"/>
              <a:t>الانسحاب: الهروب عن عوائق إشباع الدوافع والحاجات</a:t>
            </a:r>
            <a:r>
              <a:rPr lang="ar-EG" dirty="0" smtClean="0"/>
              <a:t>.</a:t>
            </a:r>
          </a:p>
          <a:p>
            <a:pPr>
              <a:defRPr/>
            </a:pPr>
            <a:r>
              <a:rPr lang="ar-EG" dirty="0" smtClean="0"/>
              <a:t> </a:t>
            </a:r>
          </a:p>
          <a:p>
            <a:pPr>
              <a:defRPr/>
            </a:pPr>
            <a:r>
              <a:rPr lang="en-US" dirty="0" smtClean="0"/>
              <a:t>  </a:t>
            </a:r>
            <a:r>
              <a:rPr lang="ar-EG" dirty="0" smtClean="0"/>
              <a:t>12- </a:t>
            </a:r>
            <a:r>
              <a:rPr lang="ar-SA" dirty="0" smtClean="0"/>
              <a:t>التخيل: اللجوء إلى عالم الخيال</a:t>
            </a:r>
            <a:r>
              <a:rPr lang="ar-EG" dirty="0" smtClean="0"/>
              <a:t>.</a:t>
            </a:r>
          </a:p>
          <a:p>
            <a:pPr>
              <a:defRPr/>
            </a:pPr>
            <a:r>
              <a:rPr lang="en-US" dirty="0" smtClean="0"/>
              <a:t/>
            </a:r>
            <a:br>
              <a:rPr lang="en-US" dirty="0" smtClean="0"/>
            </a:br>
            <a:r>
              <a:rPr lang="ar-EG" dirty="0" smtClean="0"/>
              <a:t>13- </a:t>
            </a:r>
            <a:r>
              <a:rPr lang="ar-SA" dirty="0" smtClean="0"/>
              <a:t>التحويل: تحويل الصراعات الانفعالية المكبوتة من خلال العمليات الحسية والحركي</a:t>
            </a:r>
            <a:r>
              <a:rPr lang="ar-EG" dirty="0" smtClean="0"/>
              <a:t>.</a:t>
            </a:r>
          </a:p>
          <a:p>
            <a:pPr>
              <a:defRPr/>
            </a:pPr>
            <a:endParaRPr lang="ar-EG" dirty="0" smtClean="0"/>
          </a:p>
          <a:p>
            <a:pPr>
              <a:defRPr/>
            </a:pPr>
            <a:r>
              <a:rPr lang="ar-EG" dirty="0" smtClean="0"/>
              <a:t>14 - </a:t>
            </a:r>
            <a:r>
              <a:rPr lang="ar-SA" dirty="0" smtClean="0"/>
              <a:t>التبرير: تفسير السلوك الخاطئ بأسباب منطقية</a:t>
            </a:r>
            <a:r>
              <a:rPr lang="ar-EG" dirty="0" smtClean="0"/>
              <a:t>. و يختلف التبرير عن الكذب فى أن التبرير لا شعورى بينما الكذب شعورى.</a:t>
            </a:r>
          </a:p>
          <a:p>
            <a:pPr>
              <a:defRPr/>
            </a:pPr>
            <a:endParaRPr lang="ar-EG" dirty="0" smtClean="0"/>
          </a:p>
          <a:p>
            <a:pPr>
              <a:defRPr/>
            </a:pPr>
            <a:r>
              <a:rPr lang="ar-EG" dirty="0" smtClean="0"/>
              <a:t>15 - </a:t>
            </a:r>
            <a:r>
              <a:rPr lang="ar-SA" dirty="0" smtClean="0"/>
              <a:t>الإنكار: إن</a:t>
            </a:r>
            <a:r>
              <a:rPr lang="ar-EG" dirty="0" smtClean="0"/>
              <a:t>ك</a:t>
            </a:r>
            <a:r>
              <a:rPr lang="ar-SA" dirty="0" smtClean="0"/>
              <a:t>ار لاشعوري للواقع </a:t>
            </a:r>
            <a:r>
              <a:rPr lang="ar-EG" dirty="0" smtClean="0"/>
              <a:t>المؤلم أو المسبب للقلق .</a:t>
            </a:r>
          </a:p>
          <a:p>
            <a:pPr>
              <a:defRPr/>
            </a:pPr>
            <a:r>
              <a:rPr lang="en-US" dirty="0" smtClean="0"/>
              <a:t/>
            </a:r>
            <a:br>
              <a:rPr lang="en-US" dirty="0" smtClean="0"/>
            </a:br>
            <a:r>
              <a:rPr lang="ar-EG" dirty="0" smtClean="0"/>
              <a:t>16 - </a:t>
            </a:r>
            <a:r>
              <a:rPr lang="ar-SA" dirty="0" smtClean="0"/>
              <a:t>الإلغاء (الإبطال): قيام الفرد بسلوك معاكس لما ارتكبه مسبقا</a:t>
            </a:r>
            <a:r>
              <a:rPr lang="en-US" dirty="0" smtClean="0"/>
              <a:t/>
            </a:r>
            <a:br>
              <a:rPr lang="en-US" dirty="0" smtClean="0"/>
            </a:br>
            <a:endParaRPr lang="en-US" dirty="0"/>
          </a:p>
        </p:txBody>
      </p:sp>
      <p:sp>
        <p:nvSpPr>
          <p:cNvPr id="47107" name="Slide Number Placeholder 3"/>
          <p:cNvSpPr>
            <a:spLocks noGrp="1"/>
          </p:cNvSpPr>
          <p:nvPr>
            <p:ph type="sldNum" sz="quarter" idx="10"/>
          </p:nvPr>
        </p:nvSpPr>
        <p:spPr bwMode="auto">
          <a:noFill/>
          <a:ln>
            <a:miter lim="800000"/>
            <a:headEnd/>
            <a:tailEnd/>
          </a:ln>
        </p:spPr>
        <p:txBody>
          <a:bodyPr/>
          <a:lstStyle/>
          <a:p>
            <a:fld id="{7B329B83-FD56-4390-B91D-5926F1FE7C37}" type="slidenum">
              <a:rPr lang="ar-SA" smtClean="0"/>
              <a:pPr/>
              <a:t>120</a:t>
            </a:fld>
            <a:endParaRPr lang="en-US" smtClean="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pPr>
              <a:defRPr/>
            </a:pPr>
            <a:endParaRPr lang="en-US" dirty="0"/>
          </a:p>
        </p:txBody>
      </p:sp>
      <p:sp>
        <p:nvSpPr>
          <p:cNvPr id="3" name="Content Placeholder 2"/>
          <p:cNvSpPr>
            <a:spLocks noGrp="1"/>
          </p:cNvSpPr>
          <p:nvPr>
            <p:ph idx="1"/>
          </p:nvPr>
        </p:nvSpPr>
        <p:spPr>
          <a:solidFill>
            <a:schemeClr val="accent3"/>
          </a:solidFill>
        </p:spPr>
        <p:txBody>
          <a:bodyPr>
            <a:normAutofit/>
          </a:bodyPr>
          <a:lstStyle/>
          <a:p>
            <a:pPr rtl="1">
              <a:lnSpc>
                <a:spcPct val="80000"/>
              </a:lnSpc>
              <a:buFont typeface="Arial" charset="0"/>
              <a:buNone/>
            </a:pPr>
            <a:r>
              <a:rPr lang="ar-EG" sz="1500" dirty="0" smtClean="0"/>
              <a:t>17 </a:t>
            </a:r>
            <a:r>
              <a:rPr lang="ar-EG" sz="1500" b="1" dirty="0" smtClean="0"/>
              <a:t>- </a:t>
            </a:r>
            <a:r>
              <a:rPr lang="ar-SA" sz="1500" b="1" dirty="0" smtClean="0"/>
              <a:t>الكبت: إبعاد الأفكار المؤلمة </a:t>
            </a:r>
            <a:r>
              <a:rPr lang="ar-EG" sz="1500" b="1" dirty="0" smtClean="0"/>
              <a:t>من حيز الشعور</a:t>
            </a:r>
            <a:r>
              <a:rPr lang="ar-SA" sz="1500" b="1" dirty="0" smtClean="0"/>
              <a:t>إلى حي</a:t>
            </a:r>
            <a:r>
              <a:rPr lang="ar-EG" sz="1500" b="1" dirty="0" smtClean="0"/>
              <a:t>ز</a:t>
            </a:r>
            <a:r>
              <a:rPr lang="ar-SA" sz="1500" b="1" dirty="0" smtClean="0"/>
              <a:t> اللاشعور</a:t>
            </a:r>
            <a:r>
              <a:rPr lang="ar-EG" sz="1500" b="1" dirty="0" smtClean="0"/>
              <a:t> حتى تنسى , </a:t>
            </a:r>
            <a:r>
              <a:rPr lang="ar-EG" sz="1500" b="1" dirty="0" err="1" smtClean="0"/>
              <a:t>و</a:t>
            </a:r>
            <a:r>
              <a:rPr lang="ar-EG" sz="1500" b="1" dirty="0" smtClean="0"/>
              <a:t> يختلف الكبت عن القمع </a:t>
            </a:r>
            <a:r>
              <a:rPr lang="ar-EG" sz="1500" b="1" dirty="0" err="1" smtClean="0"/>
              <a:t>فى</a:t>
            </a:r>
            <a:r>
              <a:rPr lang="ar-EG" sz="1500" b="1" dirty="0" smtClean="0"/>
              <a:t> كون القمع يتضمن كبح </a:t>
            </a:r>
            <a:r>
              <a:rPr lang="ar-EG" sz="1500" b="1" dirty="0" err="1" smtClean="0"/>
              <a:t>و</a:t>
            </a:r>
            <a:r>
              <a:rPr lang="ar-EG" sz="1500" b="1" dirty="0" smtClean="0"/>
              <a:t> ضبط النفس شعورياً في ضوء المعاير الاجتماعية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18 - </a:t>
            </a:r>
            <a:r>
              <a:rPr lang="ar-SA" sz="1500" b="1" dirty="0" smtClean="0"/>
              <a:t>النسيان: إخفاء المواقف غير المقبولة</a:t>
            </a:r>
            <a:r>
              <a:rPr lang="ar-EG" sz="1500" b="1" dirty="0" smtClean="0"/>
              <a:t> أو المهددة عن </a:t>
            </a:r>
            <a:r>
              <a:rPr lang="ar-EG" sz="1500" b="1" dirty="0" err="1" smtClean="0"/>
              <a:t>الوعى</a:t>
            </a:r>
            <a:r>
              <a:rPr lang="ar-EG" sz="1500" b="1" dirty="0" smtClean="0"/>
              <a:t> و الإدراك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19 - </a:t>
            </a:r>
            <a:r>
              <a:rPr lang="ar-SA" sz="1500" b="1" dirty="0" smtClean="0"/>
              <a:t>الإزاحة: إعادة توجيه الانفعالات المحبوسة نحو أشخاص </a:t>
            </a:r>
            <a:r>
              <a:rPr lang="ar-EG" sz="1500" b="1" dirty="0" smtClean="0"/>
              <a:t>أو موضوعات أو أفكار </a:t>
            </a:r>
            <a:r>
              <a:rPr lang="ar-SA" sz="1500" b="1" dirty="0" smtClean="0"/>
              <a:t>غير</a:t>
            </a:r>
            <a:r>
              <a:rPr lang="en-US" sz="1500" b="1" dirty="0" smtClean="0"/>
              <a:t> </a:t>
            </a:r>
            <a:r>
              <a:rPr lang="ar-EG" sz="1500" b="1" dirty="0" err="1" smtClean="0"/>
              <a:t>ال</a:t>
            </a:r>
            <a:r>
              <a:rPr lang="ar-SA" sz="1500" b="1" dirty="0" smtClean="0"/>
              <a:t>أشخاص </a:t>
            </a:r>
            <a:r>
              <a:rPr lang="ar-EG" sz="1500" b="1" dirty="0" smtClean="0"/>
              <a:t>أو الموضوعات أو الأفكار الأصلية </a:t>
            </a:r>
            <a:r>
              <a:rPr lang="ar-EG" sz="1500" b="1" dirty="0" err="1" smtClean="0"/>
              <a:t>التى</a:t>
            </a:r>
            <a:r>
              <a:rPr lang="ar-EG" sz="1500" b="1" dirty="0" smtClean="0"/>
              <a:t> سببت الانفعال .</a:t>
            </a:r>
          </a:p>
          <a:p>
            <a:pPr rtl="1">
              <a:lnSpc>
                <a:spcPct val="80000"/>
              </a:lnSpc>
              <a:buFont typeface="Arial" charset="0"/>
              <a:buNone/>
            </a:pPr>
            <a:endParaRPr lang="ar-EG" sz="1500" b="1" dirty="0" smtClean="0"/>
          </a:p>
          <a:p>
            <a:pPr rtl="1">
              <a:lnSpc>
                <a:spcPct val="80000"/>
              </a:lnSpc>
              <a:buFont typeface="Arial" charset="0"/>
              <a:buNone/>
            </a:pPr>
            <a:r>
              <a:rPr lang="ar-EG" sz="1500" b="1" dirty="0" smtClean="0"/>
              <a:t>20 - </a:t>
            </a:r>
            <a:r>
              <a:rPr lang="ar-SA" sz="1500" b="1" dirty="0" smtClean="0"/>
              <a:t>الإبدال: اتخاذ بديل لتحقيق هدف أو سلوك غير مقبول اجتماعيا</a:t>
            </a:r>
            <a:r>
              <a:rPr lang="en-US" sz="1500" b="1" dirty="0" smtClean="0"/>
              <a:t>.</a:t>
            </a:r>
            <a:endParaRPr lang="ar-EG" sz="1500" b="1" dirty="0" smtClean="0"/>
          </a:p>
          <a:p>
            <a:pPr rtl="1">
              <a:lnSpc>
                <a:spcPct val="80000"/>
              </a:lnSpc>
              <a:buFont typeface="Arial" charset="0"/>
              <a:buNone/>
            </a:pPr>
            <a:endParaRPr lang="ar-EG" sz="1500" b="1" dirty="0" smtClean="0"/>
          </a:p>
          <a:p>
            <a:pPr rtl="1">
              <a:lnSpc>
                <a:spcPct val="80000"/>
              </a:lnSpc>
              <a:buFont typeface="Arial" charset="0"/>
              <a:buAutoNum type="arabicPlain" startAt="21"/>
            </a:pPr>
            <a:r>
              <a:rPr lang="ar-EG" sz="1500" b="1" dirty="0" smtClean="0"/>
              <a:t>- </a:t>
            </a:r>
            <a:r>
              <a:rPr lang="ar-SA" sz="1500" b="1" dirty="0" smtClean="0"/>
              <a:t>التعميم: تعميم خبرة معينة على سائر التجارب</a:t>
            </a:r>
            <a:r>
              <a:rPr lang="ar-EG" sz="1500" b="1" dirty="0" smtClean="0"/>
              <a:t> و الخبرات المشابهة أو القريبة منها </a:t>
            </a:r>
            <a:r>
              <a:rPr lang="en-US" sz="1500" b="1" dirty="0" smtClean="0"/>
              <a:t>.</a:t>
            </a:r>
            <a:endParaRPr lang="ar-EG" sz="1500" b="1" dirty="0" smtClean="0"/>
          </a:p>
          <a:p>
            <a:pPr rtl="1">
              <a:lnSpc>
                <a:spcPct val="80000"/>
              </a:lnSpc>
              <a:buFont typeface="Arial" charset="0"/>
              <a:buAutoNum type="arabicPlain" startAt="21"/>
            </a:pPr>
            <a:endParaRPr lang="ar-EG" sz="1500" b="1" dirty="0" smtClean="0"/>
          </a:p>
          <a:p>
            <a:pPr rtl="1">
              <a:lnSpc>
                <a:spcPct val="80000"/>
              </a:lnSpc>
              <a:buFont typeface="Arial" charset="0"/>
              <a:buAutoNum type="arabicPlain" startAt="21"/>
            </a:pPr>
            <a:r>
              <a:rPr lang="ar-EG" sz="1500" b="1" dirty="0" smtClean="0"/>
              <a:t>- </a:t>
            </a:r>
            <a:r>
              <a:rPr lang="ar-SA" sz="1500" b="1" dirty="0" smtClean="0"/>
              <a:t>التكوين العكسي</a:t>
            </a:r>
            <a:r>
              <a:rPr lang="en-US" sz="1500" b="1" dirty="0" smtClean="0"/>
              <a:t>: </a:t>
            </a:r>
            <a:r>
              <a:rPr lang="ar-SA" sz="1500" b="1" dirty="0" smtClean="0"/>
              <a:t>التعبير عن الدوافع المستنكرة </a:t>
            </a:r>
            <a:r>
              <a:rPr lang="ar-EG" sz="1500" b="1" dirty="0" smtClean="0"/>
              <a:t>سلوكياً </a:t>
            </a:r>
            <a:r>
              <a:rPr lang="ar-SA" sz="1500" b="1" dirty="0" smtClean="0"/>
              <a:t>في شكل معاكس</a:t>
            </a:r>
            <a:r>
              <a:rPr lang="ar-EG" sz="1500" b="1" dirty="0" smtClean="0"/>
              <a:t> أو في شكل مضاد مقبول ( مبالغ فيه عادة )</a:t>
            </a:r>
            <a:r>
              <a:rPr lang="en-US" sz="1500" b="1" dirty="0" smtClean="0"/>
              <a:t>.</a:t>
            </a:r>
            <a:endParaRPr lang="ar-EG" sz="1500" b="1" dirty="0" smtClean="0"/>
          </a:p>
          <a:p>
            <a:pPr rtl="1">
              <a:lnSpc>
                <a:spcPct val="80000"/>
              </a:lnSpc>
              <a:buFont typeface="Arial" charset="0"/>
              <a:buAutoNum type="arabicPlain" startAt="21"/>
            </a:pPr>
            <a:endParaRPr lang="ar-EG" sz="1500" b="1" dirty="0" smtClean="0"/>
          </a:p>
          <a:p>
            <a:pPr rtl="1">
              <a:lnSpc>
                <a:spcPct val="80000"/>
              </a:lnSpc>
              <a:buFont typeface="Arial" charset="0"/>
              <a:buNone/>
            </a:pPr>
            <a:r>
              <a:rPr lang="ar-EG" sz="1500" b="1" dirty="0" smtClean="0"/>
              <a:t> 23- </a:t>
            </a:r>
            <a:r>
              <a:rPr lang="ar-SA" sz="1500" b="1" dirty="0" smtClean="0"/>
              <a:t>الرمزية: اعتبار مثير لا يحمل أي معنى انفعالي رمزا لفكرة أو اتجاه مشحون انفعاليا</a:t>
            </a:r>
            <a:r>
              <a:rPr lang="en-US" sz="1500" b="1" dirty="0" smtClean="0"/>
              <a:t>.</a:t>
            </a:r>
            <a:endParaRPr lang="ar-EG" sz="1500" b="1" dirty="0" smtClean="0"/>
          </a:p>
          <a:p>
            <a:pPr rtl="1">
              <a:lnSpc>
                <a:spcPct val="80000"/>
              </a:lnSpc>
              <a:buFont typeface="Arial" charset="0"/>
              <a:buNone/>
            </a:pPr>
            <a:endParaRPr lang="ar-EG" sz="1500" b="1" dirty="0" smtClean="0"/>
          </a:p>
          <a:p>
            <a:pPr rtl="1">
              <a:lnSpc>
                <a:spcPct val="80000"/>
              </a:lnSpc>
              <a:buFont typeface="Arial" charset="0"/>
              <a:buNone/>
            </a:pPr>
            <a:r>
              <a:rPr lang="ar-EG" sz="1500" b="1" dirty="0" smtClean="0"/>
              <a:t>24 - </a:t>
            </a:r>
            <a:r>
              <a:rPr lang="ar-SA" sz="1500" b="1" dirty="0" smtClean="0"/>
              <a:t>التقدير المثالي: المبالغة في التقدير ورفع الشأن بما يعمي الفرد عن حقيقة الشيء ويحرمه من الموضوعية</a:t>
            </a:r>
            <a:r>
              <a:rPr lang="en-US" sz="1500" b="1" dirty="0" smtClean="0"/>
              <a:t>. </a:t>
            </a:r>
            <a:br>
              <a:rPr lang="en-US" sz="1500" b="1" dirty="0" smtClean="0"/>
            </a:br>
            <a:r>
              <a:rPr lang="en-US" sz="1500" b="1" dirty="0" smtClean="0"/>
              <a:t/>
            </a:r>
            <a:br>
              <a:rPr lang="en-US" sz="1500" b="1" dirty="0" smtClean="0"/>
            </a:br>
            <a:endParaRPr lang="en-US" sz="1500" b="1" dirty="0" smtClean="0"/>
          </a:p>
          <a:p>
            <a:pPr>
              <a:lnSpc>
                <a:spcPct val="80000"/>
              </a:lnSpc>
              <a:buFont typeface="Arial" charset="0"/>
              <a:buNone/>
            </a:pPr>
            <a:endParaRPr lang="en-US" sz="1500" b="1" dirty="0" smtClean="0"/>
          </a:p>
        </p:txBody>
      </p:sp>
      <p:sp>
        <p:nvSpPr>
          <p:cNvPr id="49155" name="Slide Number Placeholder 3"/>
          <p:cNvSpPr>
            <a:spLocks noGrp="1"/>
          </p:cNvSpPr>
          <p:nvPr>
            <p:ph type="sldNum" sz="quarter" idx="10"/>
          </p:nvPr>
        </p:nvSpPr>
        <p:spPr bwMode="auto">
          <a:noFill/>
          <a:ln>
            <a:miter lim="800000"/>
            <a:headEnd/>
            <a:tailEnd/>
          </a:ln>
        </p:spPr>
        <p:txBody>
          <a:bodyPr/>
          <a:lstStyle/>
          <a:p>
            <a:fld id="{CBAA2DA8-5207-4F2B-B995-8B0D2BD5FB3B}" type="slidenum">
              <a:rPr lang="ar-SA" smtClean="0"/>
              <a:pPr/>
              <a:t>121</a:t>
            </a:fld>
            <a:endParaRPr lang="en-US" smtClean="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a:solidFill>
            <a:schemeClr val="accent6"/>
          </a:solidFill>
        </p:spPr>
        <p:txBody>
          <a:bodyPr/>
          <a:lstStyle/>
          <a:p>
            <a:pPr eaLnBrk="1" hangingPunct="1"/>
            <a:r>
              <a:rPr lang="ar-SA" b="1" dirty="0" smtClean="0">
                <a:solidFill>
                  <a:schemeClr val="tx1"/>
                </a:solidFill>
              </a:rPr>
              <a:t>المحاضرة </a:t>
            </a:r>
            <a:r>
              <a:rPr lang="ar-SA" b="1" dirty="0" err="1" smtClean="0">
                <a:solidFill>
                  <a:schemeClr val="tx1"/>
                </a:solidFill>
              </a:rPr>
              <a:t>ال</a:t>
            </a:r>
            <a:r>
              <a:rPr lang="ar-EG" b="1" dirty="0" smtClean="0">
                <a:solidFill>
                  <a:schemeClr val="tx1"/>
                </a:solidFill>
              </a:rPr>
              <a:t>تاسعة </a:t>
            </a:r>
            <a:endParaRPr lang="ar-SA" b="1" dirty="0" smtClean="0">
              <a:solidFill>
                <a:schemeClr val="tx1"/>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0F8888CC-9C25-478F-AF58-FC8E7E2DA139}" type="slidenum">
              <a:rPr lang="ar-SA" smtClean="0"/>
              <a:pPr/>
              <a:t>122</a:t>
            </a:fld>
            <a:endParaRPr lang="en-US" smtClean="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smtClean="0">
                <a:solidFill>
                  <a:srgbClr val="376092"/>
                </a:solidFill>
              </a:rPr>
              <a:t>ملخص ما سبق عرضه في المحاضرة </a:t>
            </a:r>
            <a:r>
              <a:rPr lang="ar-SA" smtClean="0">
                <a:solidFill>
                  <a:srgbClr val="376092"/>
                </a:solidFill>
              </a:rPr>
              <a:t>الأولى</a:t>
            </a:r>
            <a:endParaRPr lang="en-US" smtClean="0">
              <a:solidFill>
                <a:srgbClr val="376092"/>
              </a:solidFill>
            </a:endParaRPr>
          </a:p>
        </p:txBody>
      </p:sp>
      <p:sp>
        <p:nvSpPr>
          <p:cNvPr id="18434" name="Content Placeholder 2"/>
          <p:cNvSpPr>
            <a:spLocks noGrp="1"/>
          </p:cNvSpPr>
          <p:nvPr>
            <p:ph idx="1"/>
          </p:nvPr>
        </p:nvSpPr>
        <p:spPr>
          <a:solidFill>
            <a:schemeClr val="accent6"/>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2350E6E-33A7-4718-A060-E9001ACC6436}" type="slidenum">
              <a:rPr lang="ar-SA" smtClean="0"/>
              <a:pPr/>
              <a:t>123</a:t>
            </a:fld>
            <a:endParaRPr lang="en-US" smtClean="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ثانية</a:t>
            </a:r>
            <a:endParaRPr lang="en-US" smtClean="0"/>
          </a:p>
        </p:txBody>
      </p:sp>
      <p:sp>
        <p:nvSpPr>
          <p:cNvPr id="20482" name="Rectangle 3"/>
          <p:cNvSpPr>
            <a:spLocks noGrp="1"/>
          </p:cNvSpPr>
          <p:nvPr>
            <p:ph type="body" idx="4294967295"/>
          </p:nvPr>
        </p:nvSpPr>
        <p:spPr>
          <a:solidFill>
            <a:schemeClr val="accent6"/>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ثالثة</a:t>
            </a:r>
            <a:endParaRPr lang="en-US" smtClean="0"/>
          </a:p>
        </p:txBody>
      </p:sp>
      <p:sp>
        <p:nvSpPr>
          <p:cNvPr id="22530" name="Rectangle 3"/>
          <p:cNvSpPr>
            <a:spLocks noGrp="1"/>
          </p:cNvSpPr>
          <p:nvPr>
            <p:ph type="body" idx="4294967295"/>
          </p:nvPr>
        </p:nvSpPr>
        <p:spPr>
          <a:solidFill>
            <a:schemeClr val="accent6"/>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a:solidFill>
            <a:schemeClr val="accent6"/>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744ACD15-5F52-43AD-8DDA-380D28721903}" type="slidenum">
              <a:rPr lang="ar-SA" smtClean="0"/>
              <a:pPr/>
              <a:t>126</a:t>
            </a:fld>
            <a:endParaRPr lang="en-US" smtClean="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a:solidFill>
            <a:schemeClr val="accent6"/>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B247F523-1590-4219-BBE2-A06E6C212224}" type="slidenum">
              <a:rPr lang="ar-SA" smtClean="0"/>
              <a:pPr/>
              <a:t>127</a:t>
            </a:fld>
            <a:endParaRPr lang="en-US" smtClean="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solidFill>
            <a:schemeClr val="accent6"/>
          </a:solidFill>
        </p:spPr>
        <p:txBody>
          <a:bodyPr/>
          <a:lstStyle/>
          <a:p>
            <a:pPr algn="ctr" rtl="1"/>
            <a:r>
              <a:rPr lang="ar-EG" dirty="0" smtClean="0"/>
              <a:t>ملخص ما سبق </a:t>
            </a:r>
            <a:r>
              <a:rPr lang="ar-EG" dirty="0" smtClean="0">
                <a:solidFill>
                  <a:schemeClr val="tx2"/>
                </a:solidFill>
              </a:rPr>
              <a:t>عرضه</a:t>
            </a:r>
            <a:r>
              <a:rPr lang="ar-EG" dirty="0" smtClean="0"/>
              <a:t> في </a:t>
            </a:r>
            <a:r>
              <a:rPr lang="ar-EG" dirty="0" err="1" smtClean="0"/>
              <a:t>المحاض</a:t>
            </a:r>
            <a:r>
              <a:rPr lang="ar-SA" dirty="0" smtClean="0"/>
              <a:t>ره السادسة</a:t>
            </a:r>
            <a:endParaRPr lang="en-US" dirty="0" smtClean="0"/>
          </a:p>
        </p:txBody>
      </p:sp>
      <p:sp>
        <p:nvSpPr>
          <p:cNvPr id="28674" name="Rectangle 3"/>
          <p:cNvSpPr>
            <a:spLocks noGrp="1"/>
          </p:cNvSpPr>
          <p:nvPr>
            <p:ph type="body" idx="4294967295"/>
          </p:nvPr>
        </p:nvSpPr>
        <p:spPr>
          <a:solidFill>
            <a:schemeClr val="accent6"/>
          </a:solidFill>
        </p:spPr>
        <p:txBody>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a:t>
            </a:r>
            <a:r>
              <a:rPr lang="ar-EG" dirty="0" err="1" smtClean="0">
                <a:solidFill>
                  <a:srgbClr val="C00000"/>
                </a:solidFill>
              </a:rPr>
              <a:t>و</a:t>
            </a:r>
            <a:r>
              <a:rPr lang="ar-EG" dirty="0" smtClean="0">
                <a:solidFill>
                  <a:srgbClr val="C00000"/>
                </a:solidFill>
              </a:rPr>
              <a:t> دوافع السلوك </a:t>
            </a:r>
          </a:p>
          <a:p>
            <a:pPr>
              <a:buFont typeface="Arial" charset="0"/>
              <a:buNone/>
            </a:pPr>
            <a:r>
              <a:rPr lang="ar-EG" dirty="0" smtClean="0"/>
              <a:t>                               ( </a:t>
            </a:r>
            <a:r>
              <a:rPr lang="ar-EG" dirty="0" smtClean="0">
                <a:solidFill>
                  <a:srgbClr val="FF0000"/>
                </a:solidFill>
              </a:rPr>
              <a:t>الغرائز – 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pPr>
              <a:defRPr/>
            </a:pPr>
            <a:r>
              <a:rPr lang="ar-EG" dirty="0" smtClean="0"/>
              <a:t>ملخص ما سبق </a:t>
            </a:r>
            <a:r>
              <a:rPr lang="ar-EG" dirty="0" smtClean="0">
                <a:solidFill>
                  <a:schemeClr val="tx2"/>
                </a:solidFill>
              </a:rPr>
              <a:t>عرضه</a:t>
            </a:r>
            <a:r>
              <a:rPr lang="ar-EG" dirty="0" smtClean="0"/>
              <a:t> في المحاض</a:t>
            </a:r>
            <a:r>
              <a:rPr lang="ar-SA" dirty="0" smtClean="0"/>
              <a:t>ره السا</a:t>
            </a:r>
            <a:r>
              <a:rPr lang="ar-EG" dirty="0" smtClean="0"/>
              <a:t>بع</a:t>
            </a:r>
            <a:r>
              <a:rPr lang="ar-SA" dirty="0" smtClean="0"/>
              <a:t>ة</a:t>
            </a:r>
            <a:endParaRPr lang="en-US" dirty="0"/>
          </a:p>
        </p:txBody>
      </p:sp>
      <p:sp>
        <p:nvSpPr>
          <p:cNvPr id="30722" name="Content Placeholder 2"/>
          <p:cNvSpPr>
            <a:spLocks noGrp="1"/>
          </p:cNvSpPr>
          <p:nvPr>
            <p:ph idx="1"/>
          </p:nvPr>
        </p:nvSpPr>
        <p:spPr>
          <a:solidFill>
            <a:schemeClr val="accent6"/>
          </a:solidFill>
        </p:spPr>
        <p:txBody>
          <a:bodyPr/>
          <a:lstStyle/>
          <a:p>
            <a:pPr>
              <a:buFont typeface="Arial" charset="0"/>
              <a:buNone/>
            </a:pPr>
            <a:r>
              <a:rPr lang="ar-EG" dirty="0" smtClean="0">
                <a:solidFill>
                  <a:srgbClr val="C00000"/>
                </a:solidFill>
              </a:rPr>
              <a:t>ثانياً : التوافق النفسي </a:t>
            </a:r>
            <a:r>
              <a:rPr lang="ar-EG" dirty="0" err="1" smtClean="0">
                <a:solidFill>
                  <a:srgbClr val="C00000"/>
                </a:solidFill>
              </a:rPr>
              <a:t>و</a:t>
            </a:r>
            <a:r>
              <a:rPr lang="ar-EG" dirty="0" smtClean="0">
                <a:solidFill>
                  <a:srgbClr val="C00000"/>
                </a:solidFill>
              </a:rPr>
              <a:t> دوافع السلوك</a:t>
            </a:r>
          </a:p>
          <a:p>
            <a:pPr>
              <a:buFont typeface="Arial" charset="0"/>
              <a:buNone/>
            </a:pPr>
            <a:r>
              <a:rPr lang="ar-EG" dirty="0" smtClean="0">
                <a:solidFill>
                  <a:srgbClr val="C00000"/>
                </a:solidFill>
              </a:rPr>
              <a:t>                                        (  الدوافع )  </a:t>
            </a:r>
          </a:p>
          <a:p>
            <a:pPr>
              <a:buFont typeface="Arial" charset="0"/>
              <a:buNone/>
            </a:pPr>
            <a:endParaRPr lang="en-US" dirty="0" smtClean="0"/>
          </a:p>
        </p:txBody>
      </p:sp>
      <p:sp>
        <p:nvSpPr>
          <p:cNvPr id="30723" name="Slide Number Placeholder 3"/>
          <p:cNvSpPr>
            <a:spLocks noGrp="1"/>
          </p:cNvSpPr>
          <p:nvPr>
            <p:ph type="sldNum" sz="quarter" idx="10"/>
          </p:nvPr>
        </p:nvSpPr>
        <p:spPr bwMode="auto">
          <a:noFill/>
          <a:ln>
            <a:miter lim="800000"/>
            <a:headEnd/>
            <a:tailEnd/>
          </a:ln>
        </p:spPr>
        <p:txBody>
          <a:bodyPr/>
          <a:lstStyle/>
          <a:p>
            <a:fld id="{16B4431F-5A02-436C-823F-1917F0582571}" type="slidenum">
              <a:rPr lang="ar-SA" smtClean="0"/>
              <a:pPr/>
              <a:t>129</a:t>
            </a:fld>
            <a:endParaRPr lang="en-US" smtClean="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idx="4294967295"/>
          </p:nvPr>
        </p:nvSpPr>
        <p:spPr>
          <a:solidFill>
            <a:schemeClr val="accent6"/>
          </a:solidFill>
        </p:spPr>
        <p:txBody>
          <a:bodyPr/>
          <a:lstStyle/>
          <a:p>
            <a:r>
              <a:rPr lang="ar-EG" dirty="0" smtClean="0"/>
              <a:t>ملخص ما سبق </a:t>
            </a:r>
            <a:r>
              <a:rPr lang="ar-EG" dirty="0" smtClean="0">
                <a:solidFill>
                  <a:schemeClr val="tx2"/>
                </a:solidFill>
              </a:rPr>
              <a:t>عرضه</a:t>
            </a:r>
            <a:r>
              <a:rPr lang="ar-EG" dirty="0" smtClean="0"/>
              <a:t> في </a:t>
            </a:r>
            <a:r>
              <a:rPr lang="ar-EG" dirty="0" err="1" smtClean="0"/>
              <a:t>المحاض</a:t>
            </a:r>
            <a:r>
              <a:rPr lang="ar-SA" dirty="0" smtClean="0"/>
              <a:t>ره الثامنة</a:t>
            </a:r>
            <a:endParaRPr lang="en-US" dirty="0" smtClean="0"/>
          </a:p>
        </p:txBody>
      </p:sp>
      <p:sp>
        <p:nvSpPr>
          <p:cNvPr id="76803" name="Rectangle 3"/>
          <p:cNvSpPr>
            <a:spLocks noGrp="1"/>
          </p:cNvSpPr>
          <p:nvPr>
            <p:ph type="body" idx="4294967295"/>
          </p:nvPr>
        </p:nvSpPr>
        <p:spPr>
          <a:solidFill>
            <a:schemeClr val="accent6"/>
          </a:solidFill>
        </p:spPr>
        <p:txBody>
          <a:bodyPr/>
          <a:lstStyle/>
          <a:p>
            <a:pPr algn="ctr" rtl="1">
              <a:buFont typeface="Arial" charset="0"/>
              <a:buNone/>
            </a:pPr>
            <a:r>
              <a:rPr lang="ar-EG" dirty="0" smtClean="0"/>
              <a:t>تابع عوامل التوافق النفسي</a:t>
            </a:r>
            <a:endParaRPr lang="ar-SA" dirty="0" smtClean="0"/>
          </a:p>
          <a:p>
            <a:pPr algn="ctr" rtl="1">
              <a:buFont typeface="Arial" charset="0"/>
              <a:buNone/>
            </a:pPr>
            <a:r>
              <a:rPr lang="ar-SA" dirty="0" smtClean="0">
                <a:solidFill>
                  <a:srgbClr val="C00000"/>
                </a:solidFill>
              </a:rPr>
              <a:t>ثالثاً </a:t>
            </a:r>
            <a:r>
              <a:rPr lang="ar-EG" dirty="0" smtClean="0">
                <a:solidFill>
                  <a:srgbClr val="C00000"/>
                </a:solidFill>
              </a:rPr>
              <a:t>: التوافق النفسي</a:t>
            </a:r>
            <a:r>
              <a:rPr lang="ar-SA" dirty="0" smtClean="0">
                <a:solidFill>
                  <a:srgbClr val="C00000"/>
                </a:solidFill>
              </a:rPr>
              <a:t> و حيل الدفاع </a:t>
            </a:r>
            <a:r>
              <a:rPr lang="ar-SA" dirty="0" err="1" smtClean="0">
                <a:solidFill>
                  <a:srgbClr val="C00000"/>
                </a:solidFill>
              </a:rPr>
              <a:t>النفسى</a:t>
            </a:r>
            <a:r>
              <a:rPr lang="ar-SA" dirty="0" smtClean="0">
                <a:solidFill>
                  <a:srgbClr val="C00000"/>
                </a:solidFill>
              </a:rPr>
              <a:t> </a:t>
            </a:r>
            <a:endParaRPr lang="ar-EG" dirty="0" smtClean="0">
              <a:solidFill>
                <a:srgbClr val="C00000"/>
              </a:solidFill>
            </a:endParaRPr>
          </a:p>
          <a:p>
            <a:pPr>
              <a:buFont typeface="Arial" charset="0"/>
              <a:buNone/>
            </a:pPr>
            <a:endParaRPr lang="en-US" dirty="0" smtClean="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idx="4294967295"/>
          </p:nvPr>
        </p:nvSpPr>
        <p:spPr>
          <a:solidFill>
            <a:schemeClr val="accent6"/>
          </a:solidFill>
        </p:spPr>
        <p:txBody>
          <a:bodyPr/>
          <a:lstStyle/>
          <a:p>
            <a:pPr algn="ctr"/>
            <a:r>
              <a:rPr lang="ar-SA" dirty="0" smtClean="0"/>
              <a:t>المحاضرة التاسعة </a:t>
            </a:r>
            <a:endParaRPr lang="en-US" dirty="0" smtClean="0"/>
          </a:p>
        </p:txBody>
      </p:sp>
      <p:sp>
        <p:nvSpPr>
          <p:cNvPr id="78851" name="Rectangle 3"/>
          <p:cNvSpPr>
            <a:spLocks noGrp="1"/>
          </p:cNvSpPr>
          <p:nvPr>
            <p:ph type="body" idx="4294967295"/>
          </p:nvPr>
        </p:nvSpPr>
        <p:spPr>
          <a:solidFill>
            <a:schemeClr val="accent6"/>
          </a:solidFill>
        </p:spPr>
        <p:txBody>
          <a:bodyPr/>
          <a:lstStyle/>
          <a:p>
            <a:pPr algn="ctr" rtl="1">
              <a:buFont typeface="Arial" charset="0"/>
              <a:buNone/>
            </a:pPr>
            <a:r>
              <a:rPr lang="ar-SA" b="1" i="1" dirty="0" smtClean="0">
                <a:effectLst>
                  <a:outerShdw blurRad="38100" dist="38100" dir="2700000" algn="tl">
                    <a:srgbClr val="C0C0C0"/>
                  </a:outerShdw>
                </a:effectLst>
              </a:rPr>
              <a:t>الوقاية من المرض النفسي</a:t>
            </a:r>
            <a:r>
              <a:rPr lang="ar-SA" b="1" i="1" dirty="0" smtClean="0">
                <a:solidFill>
                  <a:srgbClr val="F2DCDB"/>
                </a:solidFill>
                <a:effectLst>
                  <a:outerShdw blurRad="38100" dist="38100" dir="2700000" algn="tl">
                    <a:srgbClr val="C0C0C0"/>
                  </a:outerShdw>
                </a:effectLst>
              </a:rPr>
              <a:t/>
            </a:r>
            <a:br>
              <a:rPr lang="ar-SA" b="1" i="1" dirty="0" smtClean="0">
                <a:solidFill>
                  <a:srgbClr val="F2DCDB"/>
                </a:solidFill>
                <a:effectLst>
                  <a:outerShdw blurRad="38100" dist="38100" dir="2700000" algn="tl">
                    <a:srgbClr val="C0C0C0"/>
                  </a:outerShdw>
                </a:effectLst>
              </a:rPr>
            </a:br>
            <a:endParaRPr lang="en-US" b="1" i="1" dirty="0" smtClean="0">
              <a:solidFill>
                <a:srgbClr val="F2DCDB"/>
              </a:solidFill>
              <a:effectLst>
                <a:outerShdw blurRad="38100" dist="38100" dir="2700000" algn="tl">
                  <a:srgbClr val="C0C0C0"/>
                </a:outerShdw>
              </a:effectLst>
            </a:endParaRPr>
          </a:p>
        </p:txBody>
      </p:sp>
      <p:sp>
        <p:nvSpPr>
          <p:cNvPr id="78853" name="Rectangle 5"/>
          <p:cNvSpPr>
            <a:spLocks noChangeArrowheads="1"/>
          </p:cNvSpPr>
          <p:nvPr/>
        </p:nvSpPr>
        <p:spPr bwMode="auto">
          <a:xfrm>
            <a:off x="4038600" y="3276600"/>
            <a:ext cx="1670050" cy="366713"/>
          </a:xfrm>
          <a:prstGeom prst="rect">
            <a:avLst/>
          </a:prstGeom>
          <a:noFill/>
          <a:ln w="9525">
            <a:noFill/>
            <a:miter lim="800000"/>
            <a:headEnd/>
            <a:tailEnd/>
          </a:ln>
          <a:effectLst/>
        </p:spPr>
        <p:txBody>
          <a:bodyPr wrap="none">
            <a:spAutoFit/>
          </a:bodyPr>
          <a:lstStyle/>
          <a:p>
            <a:r>
              <a:rPr lang="en-US" b="1" i="1">
                <a:effectLst>
                  <a:outerShdw blurRad="38100" dist="38100" dir="2700000" algn="tl">
                    <a:srgbClr val="C0C0C0"/>
                  </a:outerShdw>
                </a:effectLst>
              </a:rPr>
              <a:t>PREVENTION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3400" y="152400"/>
            <a:ext cx="9029700" cy="944563"/>
          </a:xfrm>
        </p:spPr>
        <p:txBody>
          <a:bodyPr/>
          <a:lstStyle/>
          <a:p>
            <a:pPr algn="ctr" eaLnBrk="1" hangingPunct="1"/>
            <a:r>
              <a:rPr lang="en-US" b="1" i="1" smtClean="0">
                <a:solidFill>
                  <a:srgbClr val="F2DCDB"/>
                </a:solidFill>
                <a:effectLst>
                  <a:outerShdw blurRad="38100" dist="38100" dir="2700000" algn="tl">
                    <a:srgbClr val="C0C0C0"/>
                  </a:outerShdw>
                </a:effectLst>
              </a:rPr>
              <a:t> </a:t>
            </a:r>
            <a:endParaRPr lang="ar-SA" smtClean="0">
              <a:solidFill>
                <a:srgbClr val="C00000"/>
              </a:solidFill>
            </a:endParaRPr>
          </a:p>
        </p:txBody>
      </p:sp>
      <p:sp>
        <p:nvSpPr>
          <p:cNvPr id="26626" name="Content Placeholder 2"/>
          <p:cNvSpPr>
            <a:spLocks noGrp="1"/>
          </p:cNvSpPr>
          <p:nvPr>
            <p:ph idx="1"/>
          </p:nvPr>
        </p:nvSpPr>
        <p:spPr>
          <a:xfrm>
            <a:off x="381000" y="1295400"/>
            <a:ext cx="9525000" cy="4678363"/>
          </a:xfrm>
          <a:solidFill>
            <a:schemeClr val="accent3"/>
          </a:solidFill>
          <a:ln>
            <a:solidFill>
              <a:srgbClr val="FF3300"/>
            </a:solidFill>
          </a:ln>
        </p:spPr>
        <p:txBody>
          <a:bodyPr/>
          <a:lstStyle/>
          <a:p>
            <a:pPr algn="ctr" rtl="1">
              <a:buFont typeface="Arial" charset="0"/>
              <a:buNone/>
              <a:defRPr/>
            </a:pPr>
            <a:endParaRPr lang="ar-SA" dirty="0" smtClean="0"/>
          </a:p>
          <a:p>
            <a:pPr rtl="1">
              <a:defRPr/>
            </a:pPr>
            <a:r>
              <a:rPr lang="ar-SA" b="1" i="1" dirty="0" smtClean="0">
                <a:solidFill>
                  <a:schemeClr val="tx1">
                    <a:lumMod val="95000"/>
                    <a:lumOff val="5000"/>
                  </a:schemeClr>
                </a:solidFill>
                <a:effectLst>
                  <a:outerShdw blurRad="38100" dist="38100" dir="2700000" algn="tl">
                    <a:srgbClr val="000000">
                      <a:alpha val="43137"/>
                    </a:srgbClr>
                  </a:outerShdw>
                </a:effectLst>
              </a:rPr>
              <a:t>يوجه علم الصحة النفسية وعلم النفس اهتماما كبيرا إلى الوقاية من المرض النفسي أو ما يطلق عليه البعض (التحصين النفسي) بقدر ما يوجه إليه من عناية بفهمه وتشخيصه وعلاجه. ونحن نعرف أن الوقاية خير من العلاج .وأن جرام وقاية خير من طن علاج ,وأن الطن من الوقاية يكلف المجتمع أقل مما يكلفه جرام واحد من العلاج  فضلا عن أن حصيلته تشمل المجتمع بأسره.</a:t>
            </a:r>
          </a:p>
          <a:p>
            <a:pPr rtl="1">
              <a:buFont typeface="Arial" charset="0"/>
              <a:buNone/>
              <a:defRPr/>
            </a:pPr>
            <a:endParaRPr lang="ar-SA" dirty="0" smtClean="0"/>
          </a:p>
          <a:p>
            <a:pPr algn="ctr" rtl="1">
              <a:buFont typeface="Arial" charset="0"/>
              <a:buNone/>
              <a:defRPr/>
            </a:pPr>
            <a:endParaRPr lang="ar-SA" dirty="0" smtClean="0"/>
          </a:p>
        </p:txBody>
      </p:sp>
      <p:sp>
        <p:nvSpPr>
          <p:cNvPr id="32771" name="Slide Number Placeholder 3"/>
          <p:cNvSpPr>
            <a:spLocks noGrp="1"/>
          </p:cNvSpPr>
          <p:nvPr>
            <p:ph type="sldNum" sz="quarter" idx="10"/>
          </p:nvPr>
        </p:nvSpPr>
        <p:spPr bwMode="auto">
          <a:noFill/>
          <a:ln>
            <a:miter lim="800000"/>
            <a:headEnd/>
            <a:tailEnd/>
          </a:ln>
        </p:spPr>
        <p:txBody>
          <a:bodyPr/>
          <a:lstStyle/>
          <a:p>
            <a:fld id="{DC2698F1-B457-4DDD-A529-F35D43552E74}" type="slidenum">
              <a:rPr lang="ar-SA" smtClean="0"/>
              <a:pPr/>
              <a:t>132</a:t>
            </a:fld>
            <a:endParaRPr lang="en-US" smtClean="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a:xfrm>
            <a:off x="609600" y="274638"/>
            <a:ext cx="8801100" cy="1020762"/>
          </a:xfrm>
          <a:ln>
            <a:solidFill>
              <a:schemeClr val="tx1"/>
            </a:solidFill>
          </a:ln>
        </p:spPr>
        <p:txBody>
          <a:bodyPr/>
          <a:lstStyle/>
          <a:p>
            <a:endParaRPr lang="ar-SA" smtClean="0"/>
          </a:p>
        </p:txBody>
      </p:sp>
      <p:sp>
        <p:nvSpPr>
          <p:cNvPr id="32770" name="Rectangle 3"/>
          <p:cNvSpPr>
            <a:spLocks noGrp="1"/>
          </p:cNvSpPr>
          <p:nvPr>
            <p:ph type="body" idx="4294967295"/>
          </p:nvPr>
        </p:nvSpPr>
        <p:spPr>
          <a:xfrm>
            <a:off x="457200" y="1447800"/>
            <a:ext cx="8915400" cy="4648200"/>
          </a:xfrm>
          <a:solidFill>
            <a:schemeClr val="accent3"/>
          </a:solidFill>
        </p:spPr>
        <p:txBody>
          <a:bodyPr>
            <a:normAutofit/>
          </a:bodyPr>
          <a:lstStyle/>
          <a:p>
            <a:pPr rtl="1"/>
            <a:r>
              <a:rPr lang="ar-SA" sz="2200" b="1" dirty="0" smtClean="0">
                <a:solidFill>
                  <a:srgbClr val="10253F"/>
                </a:solidFill>
                <a:effectLst>
                  <a:outerShdw blurRad="38100" dist="38100" dir="2700000" algn="tl">
                    <a:srgbClr val="C0C0C0"/>
                  </a:outerShdw>
                </a:effectLst>
              </a:rPr>
              <a:t>ونحن نعلم أنه للوقاية من المرض النفسي لابد من :</a:t>
            </a:r>
          </a:p>
          <a:p>
            <a:pPr rtl="1">
              <a:buFont typeface="Arial" charset="0"/>
              <a:buNone/>
            </a:pPr>
            <a:r>
              <a:rPr lang="ar-SA" sz="2600" dirty="0" smtClean="0">
                <a:effectLst>
                  <a:outerShdw blurRad="38100" dist="38100" dir="2700000" algn="tl">
                    <a:srgbClr val="C0C0C0"/>
                  </a:outerShdw>
                </a:effectLst>
              </a:rPr>
              <a:t>             * معرفة أسباب الأمراض النفسية وإزالتها .</a:t>
            </a:r>
          </a:p>
          <a:p>
            <a:pPr rtl="1">
              <a:buFont typeface="Arial" charset="0"/>
              <a:buNone/>
            </a:pPr>
            <a:r>
              <a:rPr lang="ar-SA" sz="2600" dirty="0" smtClean="0">
                <a:effectLst>
                  <a:outerShdw blurRad="38100" dist="38100" dir="2700000" algn="tl">
                    <a:srgbClr val="C0C0C0"/>
                  </a:outerShdw>
                </a:effectLst>
              </a:rPr>
              <a:t>             *وتحديد الظروف التي تؤدي إليها حتى نضبطها ونقلل آثارها .</a:t>
            </a:r>
          </a:p>
          <a:p>
            <a:pPr rtl="1">
              <a:buFont typeface="Arial" charset="0"/>
              <a:buNone/>
            </a:pPr>
            <a:r>
              <a:rPr lang="ar-SA" sz="2600" dirty="0" smtClean="0">
                <a:effectLst>
                  <a:outerShdw blurRad="38100" dist="38100" dir="2700000" algn="tl">
                    <a:srgbClr val="C0C0C0"/>
                  </a:outerShdw>
                </a:effectLst>
              </a:rPr>
              <a:t>             *وتهيئة الظروف التي تحقق الصحة النفسية .</a:t>
            </a:r>
          </a:p>
          <a:p>
            <a:pPr rtl="1">
              <a:buFont typeface="Arial" charset="0"/>
              <a:buNone/>
            </a:pPr>
            <a:endParaRPr lang="ar-SA" sz="2200" dirty="0" smtClean="0"/>
          </a:p>
          <a:p>
            <a:pPr rtl="1"/>
            <a:r>
              <a:rPr lang="ar-SA" sz="2200" dirty="0" smtClean="0">
                <a:solidFill>
                  <a:srgbClr val="10253F"/>
                </a:solidFill>
              </a:rPr>
              <a:t>   </a:t>
            </a:r>
            <a:r>
              <a:rPr lang="ar-SA" sz="2600" b="1" dirty="0" smtClean="0">
                <a:solidFill>
                  <a:srgbClr val="10253F"/>
                </a:solidFill>
                <a:effectLst>
                  <a:outerShdw blurRad="38100" dist="38100" dir="2700000" algn="tl">
                    <a:srgbClr val="C0C0C0"/>
                  </a:outerShdw>
                </a:effectLst>
              </a:rPr>
              <a:t>ويقسم البعض الوقاية </a:t>
            </a:r>
            <a:r>
              <a:rPr lang="ar-EG" sz="2600" b="1" dirty="0" err="1" smtClean="0">
                <a:solidFill>
                  <a:srgbClr val="10253F"/>
                </a:solidFill>
                <a:effectLst>
                  <a:outerShdw blurRad="38100" dist="38100" dir="2700000" algn="tl">
                    <a:srgbClr val="C0C0C0"/>
                  </a:outerShdw>
                </a:effectLst>
              </a:rPr>
              <a:t>الى</a:t>
            </a:r>
            <a:r>
              <a:rPr lang="ar-EG" sz="2600" b="1" dirty="0" smtClean="0">
                <a:solidFill>
                  <a:srgbClr val="10253F"/>
                </a:solidFill>
                <a:effectLst>
                  <a:outerShdw blurRad="38100" dist="38100" dir="2700000" algn="tl">
                    <a:srgbClr val="C0C0C0"/>
                  </a:outerShdw>
                </a:effectLst>
              </a:rPr>
              <a:t> </a:t>
            </a:r>
            <a:r>
              <a:rPr lang="ar-SA" sz="2600" b="1" dirty="0" smtClean="0">
                <a:solidFill>
                  <a:srgbClr val="10253F"/>
                </a:solidFill>
                <a:effectLst>
                  <a:outerShdw blurRad="38100" dist="38100" dir="2700000" algn="tl">
                    <a:srgbClr val="C0C0C0"/>
                  </a:outerShdw>
                </a:effectLst>
              </a:rPr>
              <a:t>أولية وثانوية ومن الدرجة الثالثة :</a:t>
            </a:r>
          </a:p>
          <a:p>
            <a:pPr rtl="1">
              <a:buFont typeface="Arial" charset="0"/>
              <a:buNone/>
            </a:pPr>
            <a:r>
              <a:rPr lang="ar-SA" sz="2200" b="1" dirty="0" smtClean="0">
                <a:effectLst>
                  <a:outerShdw blurRad="38100" dist="38100" dir="2700000" algn="tl">
                    <a:srgbClr val="C0C0C0"/>
                  </a:outerShdw>
                </a:effectLst>
              </a:rPr>
              <a:t>        * </a:t>
            </a:r>
            <a:r>
              <a:rPr lang="ar-SA" sz="2200" b="1" u="sng" dirty="0" smtClean="0">
                <a:effectLst>
                  <a:outerShdw blurRad="38100" dist="38100" dir="2700000" algn="tl">
                    <a:srgbClr val="C0C0C0"/>
                  </a:outerShdw>
                </a:effectLst>
              </a:rPr>
              <a:t>الوقاية الأولية</a:t>
            </a:r>
            <a:r>
              <a:rPr lang="ar-SA" sz="2200" b="1" dirty="0" smtClean="0">
                <a:effectLst>
                  <a:outerShdw blurRad="38100" dist="38100" dir="2700000" algn="tl">
                    <a:srgbClr val="C0C0C0"/>
                  </a:outerShdw>
                </a:effectLst>
              </a:rPr>
              <a:t> تحاول منع حدوث المرض أو تقليل حدوثه في المجتمع أو التدخل بمجرد أن يلوح خطر حدوث الاضطراب لدى المعرضين له .</a:t>
            </a:r>
          </a:p>
          <a:p>
            <a:pPr rtl="1">
              <a:buFont typeface="Arial" charset="0"/>
              <a:buNone/>
            </a:pPr>
            <a:r>
              <a:rPr lang="ar-SA" sz="2200" b="1" dirty="0" smtClean="0">
                <a:effectLst>
                  <a:outerShdw blurRad="38100" dist="38100" dir="2700000" algn="tl">
                    <a:srgbClr val="C0C0C0"/>
                  </a:outerShdw>
                </a:effectLst>
              </a:rPr>
              <a:t>       * </a:t>
            </a:r>
            <a:r>
              <a:rPr lang="ar-SA" sz="2200" b="1" u="sng" dirty="0" smtClean="0">
                <a:effectLst>
                  <a:outerShdw blurRad="38100" dist="38100" dir="2700000" algn="tl">
                    <a:srgbClr val="C0C0C0"/>
                  </a:outerShdw>
                </a:effectLst>
              </a:rPr>
              <a:t>الوقاية الثانوية</a:t>
            </a:r>
            <a:r>
              <a:rPr lang="ar-SA" sz="2200" b="1" dirty="0" smtClean="0">
                <a:effectLst>
                  <a:outerShdw blurRad="38100" dist="38100" dir="2700000" algn="tl">
                    <a:srgbClr val="C0C0C0"/>
                  </a:outerShdw>
                </a:effectLst>
              </a:rPr>
              <a:t> تحاول تشخيص المرض في مرحلته الأولى والتدخل المبكر لحالات الاضطراب في كل الأعمار .</a:t>
            </a:r>
          </a:p>
          <a:p>
            <a:pPr rtl="1"/>
            <a:r>
              <a:rPr lang="ar-SA" sz="2200" b="1" dirty="0" smtClean="0">
                <a:effectLst>
                  <a:outerShdw blurRad="38100" dist="38100" dir="2700000" algn="tl">
                    <a:srgbClr val="C0C0C0"/>
                  </a:outerShdw>
                </a:effectLst>
              </a:rPr>
              <a:t>   *</a:t>
            </a:r>
            <a:r>
              <a:rPr lang="ar-SA" sz="2200" b="1" u="sng" dirty="0" smtClean="0">
                <a:effectLst>
                  <a:outerShdw blurRad="38100" dist="38100" dir="2700000" algn="tl">
                    <a:srgbClr val="C0C0C0"/>
                  </a:outerShdw>
                </a:effectLst>
              </a:rPr>
              <a:t>الوقاية من الدرجة الثالثة</a:t>
            </a:r>
            <a:r>
              <a:rPr lang="ar-SA" sz="2200" b="1" dirty="0" smtClean="0">
                <a:effectLst>
                  <a:outerShdw blurRad="38100" dist="38100" dir="2700000" algn="tl">
                    <a:srgbClr val="C0C0C0"/>
                  </a:outerShdw>
                </a:effectLst>
              </a:rPr>
              <a:t> تحاول تقليل أثر الإعاقة أو المرض على الفرض </a:t>
            </a:r>
            <a:r>
              <a:rPr lang="ar-SA" sz="2200" b="1" dirty="0" err="1" smtClean="0">
                <a:effectLst>
                  <a:outerShdw blurRad="38100" dist="38100" dir="2700000" algn="tl">
                    <a:srgbClr val="C0C0C0"/>
                  </a:outerShdw>
                </a:effectLst>
              </a:rPr>
              <a:t>و</a:t>
            </a:r>
            <a:r>
              <a:rPr lang="ar-SA" sz="2200" b="1" dirty="0" smtClean="0">
                <a:effectLst>
                  <a:outerShdw blurRad="38100" dist="38100" dir="2700000" algn="tl">
                    <a:srgbClr val="C0C0C0"/>
                  </a:outerShdw>
                </a:effectLst>
              </a:rPr>
              <a:t> المجتمع .</a:t>
            </a:r>
          </a:p>
          <a:p>
            <a:pPr rtl="1">
              <a:buFont typeface="Arial" charset="0"/>
              <a:buNone/>
            </a:pPr>
            <a:endParaRPr lang="ar-SA" sz="2200" dirty="0" smtClean="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7"/>
          <p:cNvSpPr>
            <a:spLocks noGrp="1"/>
          </p:cNvSpPr>
          <p:nvPr>
            <p:ph type="title" idx="4294967295"/>
          </p:nvPr>
        </p:nvSpPr>
        <p:spPr/>
        <p:txBody>
          <a:bodyPr/>
          <a:lstStyle/>
          <a:p>
            <a:endParaRPr lang="ar-SA" smtClean="0"/>
          </a:p>
        </p:txBody>
      </p:sp>
      <p:sp>
        <p:nvSpPr>
          <p:cNvPr id="34818" name="Rectangle 3"/>
          <p:cNvSpPr>
            <a:spLocks noGrp="1"/>
          </p:cNvSpPr>
          <p:nvPr>
            <p:ph type="body" idx="4294967295"/>
          </p:nvPr>
        </p:nvSpPr>
        <p:spPr>
          <a:xfrm>
            <a:off x="381000" y="1524000"/>
            <a:ext cx="8915400" cy="4525963"/>
          </a:xfrm>
          <a:solidFill>
            <a:schemeClr val="accent3"/>
          </a:solidFill>
        </p:spPr>
        <p:txBody>
          <a:bodyPr/>
          <a:lstStyle/>
          <a:p>
            <a:pPr rtl="1">
              <a:lnSpc>
                <a:spcPct val="90000"/>
              </a:lnSpc>
              <a:buFont typeface="Arial" charset="0"/>
              <a:buNone/>
            </a:pPr>
            <a:r>
              <a:rPr lang="ar-SA" sz="2800" dirty="0" smtClean="0">
                <a:effectLst>
                  <a:outerShdw blurRad="38100" dist="38100" dir="2700000" algn="tl">
                    <a:srgbClr val="C0C0C0"/>
                  </a:outerShdw>
                </a:effectLst>
              </a:rPr>
              <a:t>وتتركز الخطوط العريضة للوقاية من المرض النفسي في: </a:t>
            </a:r>
          </a:p>
          <a:p>
            <a:pPr rtl="1">
              <a:lnSpc>
                <a:spcPct val="90000"/>
              </a:lnSpc>
              <a:buFont typeface="Arial" charset="0"/>
              <a:buNone/>
            </a:pPr>
            <a:r>
              <a:rPr lang="ar-SA" sz="2800" dirty="0" smtClean="0">
                <a:solidFill>
                  <a:schemeClr val="tx2"/>
                </a:solidFill>
                <a:effectLst>
                  <a:outerShdw blurRad="38100" dist="38100" dir="2700000" algn="tl">
                    <a:srgbClr val="C0C0C0"/>
                  </a:outerShdw>
                </a:effectLst>
              </a:rPr>
              <a:t>    الإجراءات</a:t>
            </a:r>
            <a:r>
              <a:rPr lang="ar-SA" sz="2800" dirty="0" smtClean="0">
                <a:effectLst>
                  <a:outerShdw blurRad="38100" dist="38100" dir="2700000" algn="tl">
                    <a:srgbClr val="C0C0C0"/>
                  </a:outerShdw>
                </a:effectLst>
              </a:rPr>
              <a:t> </a:t>
            </a:r>
            <a:r>
              <a:rPr lang="ar-SA" sz="2800" dirty="0" smtClean="0">
                <a:solidFill>
                  <a:schemeClr val="tx2"/>
                </a:solidFill>
                <a:effectLst>
                  <a:outerShdw blurRad="38100" dist="38100" dir="2700000" algn="tl">
                    <a:srgbClr val="C0C0C0"/>
                  </a:outerShdw>
                </a:effectLst>
              </a:rPr>
              <a:t>الوقائية الحيوية</a:t>
            </a:r>
            <a:r>
              <a:rPr lang="ar-SA" sz="2800" dirty="0" smtClean="0">
                <a:effectLst>
                  <a:outerShdw blurRad="38100" dist="38100" dir="2700000" algn="tl">
                    <a:srgbClr val="C0C0C0"/>
                  </a:outerShdw>
                </a:effectLst>
              </a:rPr>
              <a:t> </a:t>
            </a:r>
            <a:r>
              <a:rPr lang="ar-SA" sz="2800" dirty="0" err="1" smtClean="0">
                <a:effectLst>
                  <a:outerShdw blurRad="38100" dist="38100" dir="2700000" algn="tl">
                    <a:srgbClr val="C0C0C0"/>
                  </a:outerShdw>
                </a:effectLst>
              </a:rPr>
              <a:t>و</a:t>
            </a:r>
            <a:r>
              <a:rPr lang="ar-SA" sz="2800" dirty="0" smtClean="0">
                <a:effectLst>
                  <a:outerShdw blurRad="38100" dist="38100" dir="2700000" algn="tl">
                    <a:srgbClr val="C0C0C0"/>
                  </a:outerShdw>
                </a:effectLst>
              </a:rPr>
              <a:t> تشمل :</a:t>
            </a:r>
          </a:p>
          <a:p>
            <a:pPr rtl="1">
              <a:lnSpc>
                <a:spcPct val="90000"/>
              </a:lnSpc>
              <a:buFont typeface="Arial" charset="0"/>
              <a:buNone/>
            </a:pPr>
            <a:r>
              <a:rPr lang="ar-SA" sz="2800" dirty="0" smtClean="0">
                <a:effectLst>
                  <a:outerShdw blurRad="38100" dist="38100" dir="2700000" algn="tl">
                    <a:srgbClr val="C0C0C0"/>
                  </a:outerShdw>
                </a:effectLst>
              </a:rPr>
              <a:t>           ( الصحة العامة – النواحي الوراثية )</a:t>
            </a:r>
          </a:p>
          <a:p>
            <a:pPr rtl="1">
              <a:lnSpc>
                <a:spcPct val="90000"/>
              </a:lnSpc>
              <a:buFont typeface="Arial" charset="0"/>
              <a:buNone/>
            </a:pPr>
            <a:r>
              <a:rPr lang="ar-SA" sz="2800" dirty="0" smtClean="0">
                <a:effectLst>
                  <a:outerShdw blurRad="38100" dist="38100" dir="2700000" algn="tl">
                    <a:srgbClr val="C0C0C0"/>
                  </a:outerShdw>
                </a:effectLst>
              </a:rPr>
              <a:t>  </a:t>
            </a:r>
            <a:r>
              <a:rPr lang="ar-SA" sz="2800" b="1" dirty="0" smtClean="0">
                <a:solidFill>
                  <a:srgbClr val="FF0000"/>
                </a:solidFill>
                <a:effectLst>
                  <a:outerShdw blurRad="38100" dist="38100" dir="2700000" algn="tl">
                    <a:srgbClr val="C0C0C0"/>
                  </a:outerShdw>
                </a:effectLst>
              </a:rPr>
              <a:t>والإجراءات الوقائية النفسية </a:t>
            </a:r>
            <a:r>
              <a:rPr lang="ar-SA" sz="2800" dirty="0" smtClean="0">
                <a:effectLst>
                  <a:outerShdw blurRad="38100" dist="38100" dir="2700000" algn="tl">
                    <a:srgbClr val="C0C0C0"/>
                  </a:outerShdw>
                </a:effectLst>
              </a:rPr>
              <a:t>وتشمل :</a:t>
            </a:r>
            <a:r>
              <a:rPr lang="ar-SA" sz="2800" dirty="0" smtClean="0">
                <a:solidFill>
                  <a:schemeClr val="accent2"/>
                </a:solidFill>
                <a:effectLst>
                  <a:outerShdw blurRad="38100" dist="38100" dir="2700000" algn="tl">
                    <a:srgbClr val="C0C0C0"/>
                  </a:outerShdw>
                </a:effectLst>
              </a:rPr>
              <a:t> </a:t>
            </a:r>
          </a:p>
          <a:p>
            <a:pPr rtl="1">
              <a:lnSpc>
                <a:spcPct val="90000"/>
              </a:lnSpc>
              <a:buFont typeface="Arial" charset="0"/>
              <a:buNone/>
            </a:pPr>
            <a:r>
              <a:rPr lang="ar-SA" sz="2800" dirty="0" smtClean="0">
                <a:solidFill>
                  <a:schemeClr val="accent2"/>
                </a:solidFill>
                <a:effectLst>
                  <a:outerShdw blurRad="38100" dist="38100" dir="2700000" algn="tl">
                    <a:srgbClr val="C0C0C0"/>
                  </a:outerShdw>
                </a:effectLst>
              </a:rPr>
              <a:t>           </a:t>
            </a:r>
            <a:r>
              <a:rPr lang="ar-SA" sz="2800" dirty="0" smtClean="0">
                <a:effectLst>
                  <a:outerShdw blurRad="38100" dist="38100" dir="2700000" algn="tl">
                    <a:srgbClr val="C0C0C0"/>
                  </a:outerShdw>
                </a:effectLst>
              </a:rPr>
              <a:t>( النمو </a:t>
            </a:r>
            <a:r>
              <a:rPr lang="ar-SA" sz="2800" dirty="0" err="1" smtClean="0">
                <a:effectLst>
                  <a:outerShdw blurRad="38100" dist="38100" dir="2700000" algn="tl">
                    <a:srgbClr val="C0C0C0"/>
                  </a:outerShdw>
                </a:effectLst>
              </a:rPr>
              <a:t>النفسى</a:t>
            </a:r>
            <a:r>
              <a:rPr lang="ar-SA" sz="2800" dirty="0" smtClean="0">
                <a:effectLst>
                  <a:outerShdw blurRad="38100" dist="38100" dir="2700000" algn="tl">
                    <a:srgbClr val="C0C0C0"/>
                  </a:outerShdw>
                </a:effectLst>
              </a:rPr>
              <a:t> </a:t>
            </a:r>
            <a:r>
              <a:rPr lang="ar-SA" sz="2800" dirty="0" err="1" smtClean="0">
                <a:effectLst>
                  <a:outerShdw blurRad="38100" dist="38100" dir="2700000" algn="tl">
                    <a:srgbClr val="C0C0C0"/>
                  </a:outerShdw>
                </a:effectLst>
              </a:rPr>
              <a:t>السوى</a:t>
            </a:r>
            <a:r>
              <a:rPr lang="ar-SA" sz="2800" dirty="0" smtClean="0">
                <a:effectLst>
                  <a:outerShdw blurRad="38100" dist="38100" dir="2700000" algn="tl">
                    <a:srgbClr val="C0C0C0"/>
                  </a:outerShdw>
                </a:effectLst>
              </a:rPr>
              <a:t> – نمو المهارات الأساسية </a:t>
            </a:r>
            <a:r>
              <a:rPr lang="ar-SA" sz="2000" dirty="0" smtClean="0">
                <a:effectLst>
                  <a:outerShdw blurRad="38100" dist="38100" dir="2700000" algn="tl">
                    <a:srgbClr val="C0C0C0"/>
                  </a:outerShdw>
                </a:effectLst>
              </a:rPr>
              <a:t>” التوافق </a:t>
            </a:r>
            <a:r>
              <a:rPr lang="ar-SA" sz="2000" dirty="0" err="1" smtClean="0">
                <a:effectLst>
                  <a:outerShdw blurRad="38100" dist="38100" dir="2700000" algn="tl">
                    <a:srgbClr val="C0C0C0"/>
                  </a:outerShdw>
                </a:effectLst>
              </a:rPr>
              <a:t>الانفعالى</a:t>
            </a:r>
            <a:r>
              <a:rPr lang="ar-SA" sz="2000" dirty="0" smtClean="0">
                <a:effectLst>
                  <a:outerShdw blurRad="38100" dist="38100" dir="2700000" algn="tl">
                    <a:srgbClr val="C0C0C0"/>
                  </a:outerShdw>
                </a:effectLst>
              </a:rPr>
              <a:t> , التوافق الاجتماعي , النمو </a:t>
            </a:r>
            <a:r>
              <a:rPr lang="ar-SA" sz="2000" dirty="0" err="1" smtClean="0">
                <a:effectLst>
                  <a:outerShdw blurRad="38100" dist="38100" dir="2700000" algn="tl">
                    <a:srgbClr val="C0C0C0"/>
                  </a:outerShdw>
                </a:effectLst>
              </a:rPr>
              <a:t>العقلى</a:t>
            </a:r>
            <a:r>
              <a:rPr lang="ar-SA" sz="2000" dirty="0" smtClean="0">
                <a:effectLst>
                  <a:outerShdw blurRad="38100" dist="38100" dir="2700000" algn="tl">
                    <a:srgbClr val="C0C0C0"/>
                  </a:outerShdw>
                </a:effectLst>
              </a:rPr>
              <a:t>  , التوافق </a:t>
            </a:r>
            <a:r>
              <a:rPr lang="ar-SA" sz="2000" dirty="0" err="1" smtClean="0">
                <a:effectLst>
                  <a:outerShdw blurRad="38100" dist="38100" dir="2700000" algn="tl">
                    <a:srgbClr val="C0C0C0"/>
                  </a:outerShdw>
                </a:effectLst>
              </a:rPr>
              <a:t>الزواجى</a:t>
            </a:r>
            <a:r>
              <a:rPr lang="ar-SA" sz="2000" dirty="0" smtClean="0">
                <a:effectLst>
                  <a:outerShdw blurRad="38100" dist="38100" dir="2700000" algn="tl">
                    <a:srgbClr val="C0C0C0"/>
                  </a:outerShdw>
                </a:effectLst>
              </a:rPr>
              <a:t> , التوافق </a:t>
            </a:r>
            <a:r>
              <a:rPr lang="ar-SA" sz="2000" dirty="0" err="1" smtClean="0">
                <a:effectLst>
                  <a:outerShdw blurRad="38100" dist="38100" dir="2700000" algn="tl">
                    <a:srgbClr val="C0C0C0"/>
                  </a:outerShdw>
                </a:effectLst>
              </a:rPr>
              <a:t>المهنى</a:t>
            </a:r>
            <a:r>
              <a:rPr lang="ar-SA" sz="2000" dirty="0" smtClean="0">
                <a:effectLst>
                  <a:outerShdw blurRad="38100" dist="38100" dir="2700000" algn="tl">
                    <a:srgbClr val="C0C0C0"/>
                  </a:outerShdw>
                </a:effectLst>
              </a:rPr>
              <a:t> ” </a:t>
            </a:r>
            <a:r>
              <a:rPr lang="ar-SA" sz="2800" dirty="0" smtClean="0">
                <a:effectLst>
                  <a:outerShdw blurRad="38100" dist="38100" dir="2700000" algn="tl">
                    <a:srgbClr val="C0C0C0"/>
                  </a:outerShdw>
                </a:effectLst>
              </a:rPr>
              <a:t>–</a:t>
            </a:r>
            <a:r>
              <a:rPr lang="ar-SA" sz="2000" dirty="0" smtClean="0">
                <a:effectLst>
                  <a:outerShdw blurRad="38100" dist="38100" dir="2700000" algn="tl">
                    <a:srgbClr val="C0C0C0"/>
                  </a:outerShdw>
                </a:effectLst>
              </a:rPr>
              <a:t> </a:t>
            </a:r>
            <a:r>
              <a:rPr lang="ar-SA" sz="2800" dirty="0" smtClean="0">
                <a:effectLst>
                  <a:outerShdw blurRad="38100" dist="38100" dir="2700000" algn="tl">
                    <a:srgbClr val="C0C0C0"/>
                  </a:outerShdw>
                </a:effectLst>
              </a:rPr>
              <a:t>المساندة أثناء الفترات الحرجة – التنشئة الاجتماعية )</a:t>
            </a:r>
          </a:p>
          <a:p>
            <a:pPr rtl="1">
              <a:lnSpc>
                <a:spcPct val="90000"/>
              </a:lnSpc>
              <a:buFont typeface="Arial" charset="0"/>
              <a:buNone/>
            </a:pPr>
            <a:r>
              <a:rPr lang="ar-SA" sz="2800" b="1" dirty="0" smtClean="0">
                <a:solidFill>
                  <a:srgbClr val="FF0000"/>
                </a:solidFill>
                <a:effectLst>
                  <a:outerShdw blurRad="38100" dist="38100" dir="2700000" algn="tl">
                    <a:srgbClr val="C0C0C0"/>
                  </a:outerShdw>
                </a:effectLst>
              </a:rPr>
              <a:t>  والإجراءات الوقائية الاجتماعية </a:t>
            </a:r>
            <a:r>
              <a:rPr lang="ar-SA" sz="2800" dirty="0" err="1" smtClean="0">
                <a:effectLst>
                  <a:outerShdw blurRad="38100" dist="38100" dir="2700000" algn="tl">
                    <a:srgbClr val="C0C0C0"/>
                  </a:outerShdw>
                </a:effectLst>
              </a:rPr>
              <a:t>و</a:t>
            </a:r>
            <a:r>
              <a:rPr lang="ar-SA" sz="2800" dirty="0" smtClean="0">
                <a:effectLst>
                  <a:outerShdw blurRad="38100" dist="38100" dir="2700000" algn="tl">
                    <a:srgbClr val="C0C0C0"/>
                  </a:outerShdw>
                </a:effectLst>
              </a:rPr>
              <a:t> تشمل :</a:t>
            </a:r>
          </a:p>
          <a:p>
            <a:pPr rtl="1">
              <a:lnSpc>
                <a:spcPct val="90000"/>
              </a:lnSpc>
              <a:buFont typeface="Arial" charset="0"/>
              <a:buNone/>
            </a:pPr>
            <a:r>
              <a:rPr lang="ar-SA" sz="2800" dirty="0" smtClean="0">
                <a:effectLst>
                  <a:outerShdw blurRad="38100" dist="38100" dir="2700000" algn="tl">
                    <a:srgbClr val="C0C0C0"/>
                  </a:outerShdw>
                </a:effectLst>
              </a:rPr>
              <a:t>           ( </a:t>
            </a:r>
            <a:r>
              <a:rPr lang="ar-SA" sz="2800" dirty="0" smtClean="0">
                <a:solidFill>
                  <a:srgbClr val="10253F"/>
                </a:solidFill>
                <a:effectLst>
                  <a:outerShdw blurRad="38100" dist="38100" dir="2700000" algn="tl">
                    <a:srgbClr val="C0C0C0"/>
                  </a:outerShdw>
                </a:effectLst>
              </a:rPr>
              <a:t>الإجراءات الاجتماعية العامة - الدراسات والبحوث العلمية - التقييم والمتابعة ). </a:t>
            </a:r>
            <a:endParaRPr lang="ar-SA" sz="2800" dirty="0" smtClean="0">
              <a:effectLst>
                <a:outerShdw blurRad="38100" dist="38100" dir="2700000" algn="tl">
                  <a:srgbClr val="C0C0C0"/>
                </a:outerShdw>
              </a:effectLst>
            </a:endParaRPr>
          </a:p>
          <a:p>
            <a:pPr rtl="1">
              <a:lnSpc>
                <a:spcPct val="90000"/>
              </a:lnSpc>
              <a:buFont typeface="Arial" charset="0"/>
              <a:buNone/>
            </a:pPr>
            <a:endParaRPr lang="ar-EG" sz="2800" dirty="0" smtClean="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r>
              <a:rPr lang="ar-SA" sz="3600" dirty="0" smtClean="0"/>
              <a:t> </a:t>
            </a:r>
            <a:r>
              <a:rPr lang="ar-SA" sz="3600" b="1" dirty="0" smtClean="0">
                <a:solidFill>
                  <a:srgbClr val="FF0000"/>
                </a:solidFill>
                <a:effectLst>
                  <a:outerShdw blurRad="38100" dist="38100" dir="2700000" algn="tl">
                    <a:srgbClr val="C0C0C0"/>
                  </a:outerShdw>
                </a:effectLst>
              </a:rPr>
              <a:t>الإجراءات الوقائية الحيوية</a:t>
            </a:r>
            <a:r>
              <a:rPr lang="ar-SA" sz="2800" b="1" dirty="0" smtClean="0">
                <a:solidFill>
                  <a:srgbClr val="FF0000"/>
                </a:solidFill>
                <a:effectLst>
                  <a:outerShdw blurRad="38100" dist="38100" dir="2700000" algn="tl">
                    <a:srgbClr val="C0C0C0"/>
                  </a:outerShdw>
                </a:effectLst>
              </a:rPr>
              <a:t> </a:t>
            </a:r>
            <a:r>
              <a:rPr lang="ar-SA" sz="2800" b="1" dirty="0" smtClean="0">
                <a:solidFill>
                  <a:srgbClr val="10253F"/>
                </a:solidFill>
                <a:effectLst>
                  <a:outerShdw blurRad="38100" dist="38100" dir="2700000" algn="tl">
                    <a:srgbClr val="C0C0C0"/>
                  </a:outerShdw>
                </a:effectLst>
              </a:rPr>
              <a:t>:</a:t>
            </a:r>
            <a:endParaRPr lang="ar-SA" sz="3600" dirty="0" smtClean="0"/>
          </a:p>
        </p:txBody>
      </p:sp>
      <p:sp>
        <p:nvSpPr>
          <p:cNvPr id="32770" name="Rectangle 3"/>
          <p:cNvSpPr>
            <a:spLocks noGrp="1"/>
          </p:cNvSpPr>
          <p:nvPr>
            <p:ph type="body" idx="4294967295"/>
          </p:nvPr>
        </p:nvSpPr>
        <p:spPr>
          <a:xfrm>
            <a:off x="533400" y="1524000"/>
            <a:ext cx="8915400" cy="4525963"/>
          </a:xfrm>
          <a:solidFill>
            <a:schemeClr val="accent3"/>
          </a:solidFill>
        </p:spPr>
        <p:txBody>
          <a:bodyPr>
            <a:normAutofit/>
          </a:bodyPr>
          <a:lstStyle/>
          <a:p>
            <a:pPr rtl="1">
              <a:lnSpc>
                <a:spcPct val="80000"/>
              </a:lnSpc>
              <a:buFont typeface="Arial" charset="0"/>
              <a:buNone/>
            </a:pPr>
            <a:r>
              <a:rPr lang="ar-EG" sz="1900" dirty="0" smtClean="0">
                <a:effectLst>
                  <a:outerShdw blurRad="38100" dist="38100" dir="2700000" algn="tl">
                    <a:srgbClr val="C0C0C0"/>
                  </a:outerShdw>
                </a:effectLst>
              </a:rPr>
              <a:t>- </a:t>
            </a:r>
            <a:r>
              <a:rPr lang="ar-SA" sz="1900" dirty="0" smtClean="0">
                <a:effectLst>
                  <a:outerShdw blurRad="38100" dist="38100" dir="2700000" algn="tl">
                    <a:srgbClr val="C0C0C0"/>
                  </a:outerShdw>
                </a:effectLst>
              </a:rPr>
              <a:t>تتركز الإجراءات الوقائية الحيوية في التأكيد على خدمات رعاية الأم قبل الحمل وأثناءه والرعاية الصحية التالية للفرد .وتحاول كذلك تعديل العوامل الوراثية بحيث نحصل على أفراد أصحاء منذ البداية </a:t>
            </a:r>
            <a:r>
              <a:rPr lang="ar-SA" sz="1900" dirty="0" smtClean="0"/>
              <a:t>.</a:t>
            </a:r>
          </a:p>
          <a:p>
            <a:pPr rtl="1">
              <a:lnSpc>
                <a:spcPct val="80000"/>
              </a:lnSpc>
            </a:pPr>
            <a:r>
              <a:rPr lang="ar-SA" sz="2200" b="1" dirty="0" smtClean="0">
                <a:solidFill>
                  <a:srgbClr val="10253F"/>
                </a:solidFill>
                <a:effectLst>
                  <a:outerShdw blurRad="38100" dist="38100" dir="2700000" algn="tl">
                    <a:srgbClr val="C0C0C0"/>
                  </a:outerShdw>
                </a:effectLst>
              </a:rPr>
              <a:t>وتتضمن الإجراءات الوقائية الحيوية ما يلي : </a:t>
            </a:r>
          </a:p>
          <a:p>
            <a:pPr rtl="1">
              <a:lnSpc>
                <a:spcPct val="80000"/>
              </a:lnSpc>
            </a:pPr>
            <a:r>
              <a:rPr lang="ar-SA" sz="2200" b="1" dirty="0" smtClean="0">
                <a:solidFill>
                  <a:srgbClr val="10253F"/>
                </a:solidFill>
                <a:effectLst>
                  <a:outerShdw blurRad="38100" dist="38100" dir="2700000" algn="tl">
                    <a:srgbClr val="C0C0C0"/>
                  </a:outerShdw>
                </a:effectLst>
              </a:rPr>
              <a:t>الصحة العامة , وتشمل : </a:t>
            </a:r>
          </a:p>
          <a:p>
            <a:pPr rtl="1">
              <a:lnSpc>
                <a:spcPct val="80000"/>
              </a:lnSpc>
            </a:pPr>
            <a:r>
              <a:rPr lang="ar-SA" sz="1900" dirty="0" smtClean="0">
                <a:effectLst>
                  <a:outerShdw blurRad="38100" dist="38100" dir="2700000" algn="tl">
                    <a:srgbClr val="C0C0C0"/>
                  </a:outerShdw>
                </a:effectLst>
              </a:rPr>
              <a:t>رعاية الأم طبيا ونفسيا منذ وقت الإخصاب وأثناء الحمل وعند الولادة وبعدها , وخاصة الأم التي سبق أن ولدت أطفالا ناقصي النمو أو أولادا بهم تلف في المخ أو معاقين .</a:t>
            </a:r>
          </a:p>
          <a:p>
            <a:pPr rtl="1">
              <a:lnSpc>
                <a:spcPct val="80000"/>
              </a:lnSpc>
            </a:pPr>
            <a:r>
              <a:rPr lang="ar-SA" sz="1900" dirty="0" smtClean="0">
                <a:effectLst>
                  <a:outerShdw blurRad="38100" dist="38100" dir="2700000" algn="tl">
                    <a:srgbClr val="C0C0C0"/>
                  </a:outerShdw>
                </a:effectLst>
              </a:rPr>
              <a:t>وقاية الأطفال من الأمراض وتنمية المناعات لديهم وتحصينهم وتطعيمهم ضد الأمراض المعروفة وتزويدهم بالتغذية الملائمة في الطفولة .</a:t>
            </a:r>
          </a:p>
          <a:p>
            <a:pPr rtl="1">
              <a:lnSpc>
                <a:spcPct val="80000"/>
              </a:lnSpc>
            </a:pPr>
            <a:r>
              <a:rPr lang="ar-SA" sz="1900" dirty="0" smtClean="0">
                <a:effectLst>
                  <a:outerShdw blurRad="38100" dist="38100" dir="2700000" algn="tl">
                    <a:srgbClr val="C0C0C0"/>
                  </a:outerShdw>
                </a:effectLst>
              </a:rPr>
              <a:t>تكوين عادات العناية بالجسم والنظافة .</a:t>
            </a:r>
          </a:p>
          <a:p>
            <a:pPr rtl="1">
              <a:lnSpc>
                <a:spcPct val="80000"/>
              </a:lnSpc>
            </a:pPr>
            <a:r>
              <a:rPr lang="ar-SA" sz="1900" dirty="0" smtClean="0">
                <a:effectLst>
                  <a:outerShdw blurRad="38100" dist="38100" dir="2700000" algn="tl">
                    <a:srgbClr val="C0C0C0"/>
                  </a:outerShdw>
                </a:effectLst>
              </a:rPr>
              <a:t>التخلص من العوامل الخطرة في البيئة ومراعاة الاحتياجات الخاصة بالسلامة وتجنب الحوادث .</a:t>
            </a:r>
          </a:p>
          <a:p>
            <a:pPr rtl="1">
              <a:lnSpc>
                <a:spcPct val="80000"/>
              </a:lnSpc>
            </a:pPr>
            <a:r>
              <a:rPr lang="ar-SA" sz="1900" dirty="0" smtClean="0">
                <a:effectLst>
                  <a:outerShdw blurRad="38100" dist="38100" dir="2700000" algn="tl">
                    <a:srgbClr val="C0C0C0"/>
                  </a:outerShdw>
                </a:effectLst>
              </a:rPr>
              <a:t>إعداد الوالدين لدور الو الدية وتوجيههما بخصوص الأهمية الانفعالية لميلاد الطفل والمشكلات النفسية والطبية للأطفال .</a:t>
            </a:r>
          </a:p>
          <a:p>
            <a:pPr rtl="1">
              <a:lnSpc>
                <a:spcPct val="80000"/>
              </a:lnSpc>
            </a:pPr>
            <a:r>
              <a:rPr lang="ar-SA" sz="1900" dirty="0" smtClean="0">
                <a:effectLst>
                  <a:outerShdw blurRad="38100" dist="38100" dir="2700000" algn="tl">
                    <a:srgbClr val="C0C0C0"/>
                  </a:outerShdw>
                </a:effectLst>
              </a:rPr>
              <a:t>الفحص الطبي الدوري لضمان الاكتشاف المبكر لأي مرض عضوي .</a:t>
            </a:r>
          </a:p>
          <a:p>
            <a:pPr rtl="1">
              <a:lnSpc>
                <a:spcPct val="80000"/>
              </a:lnSpc>
            </a:pPr>
            <a:r>
              <a:rPr lang="ar-SA" sz="1900" dirty="0" smtClean="0">
                <a:effectLst>
                  <a:outerShdw blurRad="38100" dist="38100" dir="2700000" algn="tl">
                    <a:srgbClr val="C0C0C0"/>
                  </a:outerShdw>
                </a:effectLst>
              </a:rPr>
              <a:t>تهيئة الظروف التي تؤدي إلى أفضل مستوى لضمان وسيلة لمقاومة ضغوط الحياة .</a:t>
            </a:r>
          </a:p>
          <a:p>
            <a:pPr rtl="1">
              <a:lnSpc>
                <a:spcPct val="80000"/>
              </a:lnSpc>
            </a:pPr>
            <a:r>
              <a:rPr lang="ar-SA" sz="1900" dirty="0" smtClean="0">
                <a:effectLst>
                  <a:outerShdw blurRad="38100" dist="38100" dir="2700000" algn="tl">
                    <a:srgbClr val="C0C0C0"/>
                  </a:outerShdw>
                </a:effectLst>
              </a:rPr>
              <a:t>العلاج النفسي والاجتماعي المبكر لإزالة العوامل المسببة للاضطرابات ومساعدة الفرد على تحقيق التوافق النفسي على المدى القريب والبعيد .</a:t>
            </a:r>
          </a:p>
          <a:p>
            <a:pPr rtl="1">
              <a:lnSpc>
                <a:spcPct val="80000"/>
              </a:lnSpc>
              <a:buFont typeface="Arial" charset="0"/>
              <a:buNone/>
            </a:pPr>
            <a:endParaRPr lang="ar-SA" sz="1900" dirty="0" smtClean="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p:cNvSpPr>
          <p:nvPr>
            <p:ph type="title" idx="4294967295"/>
          </p:nvPr>
        </p:nvSpPr>
        <p:spPr/>
        <p:txBody>
          <a:bodyPr/>
          <a:lstStyle/>
          <a:p>
            <a:endParaRPr lang="ar-SA" sz="3600" smtClean="0">
              <a:solidFill>
                <a:schemeClr val="tx2"/>
              </a:solidFill>
            </a:endParaRPr>
          </a:p>
        </p:txBody>
      </p:sp>
      <p:sp>
        <p:nvSpPr>
          <p:cNvPr id="34818" name="Rectangle 3"/>
          <p:cNvSpPr>
            <a:spLocks noGrp="1"/>
          </p:cNvSpPr>
          <p:nvPr>
            <p:ph type="body" idx="4294967295"/>
          </p:nvPr>
        </p:nvSpPr>
        <p:spPr>
          <a:xfrm>
            <a:off x="304800" y="1447800"/>
            <a:ext cx="9372600" cy="4602163"/>
          </a:xfrm>
          <a:solidFill>
            <a:schemeClr val="accent3"/>
          </a:solidFill>
        </p:spPr>
        <p:txBody>
          <a:bodyPr/>
          <a:lstStyle/>
          <a:p>
            <a:pPr rtl="1">
              <a:defRPr/>
            </a:pPr>
            <a:r>
              <a:rPr lang="ar-SA" b="1" dirty="0" smtClean="0">
                <a:solidFill>
                  <a:schemeClr val="tx2">
                    <a:lumMod val="50000"/>
                  </a:schemeClr>
                </a:solidFill>
                <a:effectLst>
                  <a:outerShdw blurRad="38100" dist="38100" dir="2700000" algn="tl">
                    <a:srgbClr val="000000">
                      <a:alpha val="43137"/>
                    </a:srgbClr>
                  </a:outerShdw>
                </a:effectLst>
              </a:rPr>
              <a:t>النواحي </a:t>
            </a:r>
            <a:r>
              <a:rPr lang="ar-EG" b="1" dirty="0" smtClean="0">
                <a:solidFill>
                  <a:schemeClr val="tx2">
                    <a:lumMod val="50000"/>
                  </a:schemeClr>
                </a:solidFill>
                <a:effectLst>
                  <a:outerShdw blurRad="38100" dist="38100" dir="2700000" algn="tl">
                    <a:srgbClr val="000000">
                      <a:alpha val="43137"/>
                    </a:srgbClr>
                  </a:outerShdw>
                </a:effectLst>
              </a:rPr>
              <a:t>الوراثية و</a:t>
            </a:r>
            <a:r>
              <a:rPr lang="ar-SA" b="1" dirty="0" smtClean="0">
                <a:solidFill>
                  <a:schemeClr val="tx2">
                    <a:lumMod val="50000"/>
                  </a:schemeClr>
                </a:solidFill>
                <a:effectLst>
                  <a:outerShdw blurRad="38100" dist="38100" dir="2700000" algn="tl">
                    <a:srgbClr val="000000">
                      <a:alpha val="43137"/>
                    </a:srgbClr>
                  </a:outerShdw>
                </a:effectLst>
              </a:rPr>
              <a:t>تشمل:</a:t>
            </a:r>
          </a:p>
          <a:p>
            <a:pPr rtl="1">
              <a:buFont typeface="Arial" pitchFamily="34" charset="0"/>
              <a:buChar char="•"/>
              <a:defRPr/>
            </a:pPr>
            <a:r>
              <a:rPr lang="ar-SA" dirty="0" smtClean="0">
                <a:effectLst>
                  <a:outerShdw blurRad="38100" dist="38100" dir="2700000" algn="tl">
                    <a:srgbClr val="000000">
                      <a:alpha val="43137"/>
                    </a:srgbClr>
                  </a:outerShdw>
                </a:effectLst>
              </a:rPr>
              <a:t>منع ولادة أطفال لوالدين لديهما أمراض وراثية ويصل الحال في بعض الدول إلى حد تعقيم المرضى العقلين .</a:t>
            </a:r>
          </a:p>
          <a:p>
            <a:pPr rtl="1">
              <a:buFont typeface="Arial" pitchFamily="34" charset="0"/>
              <a:buChar char="•"/>
              <a:defRPr/>
            </a:pPr>
            <a:r>
              <a:rPr lang="ar-SA" dirty="0" smtClean="0">
                <a:effectLst>
                  <a:outerShdw blurRad="38100" dist="38100" dir="2700000" algn="tl">
                    <a:srgbClr val="000000">
                      <a:alpha val="43137"/>
                    </a:srgbClr>
                  </a:outerShdw>
                </a:effectLst>
              </a:rPr>
              <a:t>رسم (خريطة كروموزومية ) للعرسين تفيد في التنبؤ باحتمال وجود مرض عضوي في نسلهما مستقبلا. </a:t>
            </a:r>
          </a:p>
          <a:p>
            <a:pPr rtl="1">
              <a:buFont typeface="Arial" pitchFamily="34" charset="0"/>
              <a:buChar char="•"/>
              <a:defRPr/>
            </a:pPr>
            <a:r>
              <a:rPr lang="ar-SA" dirty="0" smtClean="0">
                <a:effectLst>
                  <a:outerShdw blurRad="38100" dist="38100" dir="2700000" algn="tl">
                    <a:srgbClr val="000000">
                      <a:alpha val="43137"/>
                    </a:srgbClr>
                  </a:outerShdw>
                </a:effectLst>
              </a:rPr>
              <a:t>دراسة التركيب الفعلي للمورثات ( الجينات ) للتفريق بين المورثات العادية والمرضية وإذا أمكن تصحيح الوضع مما يؤدي إلى منع المرض الوراثي وخاصة مع تقدم علم الهندسة الوراثية.  </a:t>
            </a:r>
          </a:p>
          <a:p>
            <a:pPr rtl="1">
              <a:buFont typeface="Arial" charset="0"/>
              <a:buNone/>
              <a:defRPr/>
            </a:pPr>
            <a:endParaRPr lang="ar-EG" dirty="0" smtClean="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i="1" smtClean="0">
                <a:solidFill>
                  <a:schemeClr val="accent2"/>
                </a:solidFill>
                <a:effectLst>
                  <a:outerShdw blurRad="38100" dist="38100" dir="2700000" algn="tl">
                    <a:srgbClr val="C0C0C0"/>
                  </a:outerShdw>
                </a:effectLst>
              </a:rPr>
              <a:t>الإجراءات الوقائية النفسية:</a:t>
            </a:r>
            <a:r>
              <a:rPr lang="ar-SA" b="1" i="1" smtClean="0">
                <a:solidFill>
                  <a:srgbClr val="10253F"/>
                </a:solidFill>
                <a:effectLst>
                  <a:outerShdw blurRad="38100" dist="38100" dir="2700000" algn="tl">
                    <a:srgbClr val="C0C0C0"/>
                  </a:outerShdw>
                </a:effectLst>
              </a:rPr>
              <a:t/>
            </a:r>
            <a:br>
              <a:rPr lang="ar-SA" b="1" i="1" smtClean="0">
                <a:solidFill>
                  <a:srgbClr val="10253F"/>
                </a:solidFill>
                <a:effectLst>
                  <a:outerShdw blurRad="38100" dist="38100" dir="2700000" algn="tl">
                    <a:srgbClr val="C0C0C0"/>
                  </a:outerShdw>
                </a:effectLst>
              </a:rPr>
            </a:br>
            <a:endParaRPr lang="en-US" smtClean="0">
              <a:solidFill>
                <a:srgbClr val="8064A2"/>
              </a:solidFill>
            </a:endParaRPr>
          </a:p>
        </p:txBody>
      </p:sp>
      <p:sp>
        <p:nvSpPr>
          <p:cNvPr id="40962" name="Content Placeholder 2"/>
          <p:cNvSpPr>
            <a:spLocks noGrp="1"/>
          </p:cNvSpPr>
          <p:nvPr>
            <p:ph idx="1"/>
          </p:nvPr>
        </p:nvSpPr>
        <p:spPr>
          <a:solidFill>
            <a:schemeClr val="accent3"/>
          </a:solidFill>
        </p:spPr>
        <p:txBody>
          <a:bodyPr>
            <a:normAutofit/>
          </a:bodyPr>
          <a:lstStyle/>
          <a:p>
            <a:pPr>
              <a:lnSpc>
                <a:spcPct val="80000"/>
              </a:lnSpc>
              <a:buFont typeface="Arial" charset="0"/>
              <a:buNone/>
            </a:pPr>
            <a:r>
              <a:rPr lang="ar-EG" sz="1700" dirty="0" smtClean="0">
                <a:effectLst>
                  <a:outerShdw blurRad="38100" dist="38100" dir="2700000" algn="tl">
                    <a:srgbClr val="C0C0C0"/>
                  </a:outerShdw>
                </a:effectLst>
              </a:rPr>
              <a:t>- </a:t>
            </a:r>
            <a:r>
              <a:rPr lang="ar-SA" sz="1700" dirty="0" smtClean="0">
                <a:effectLst>
                  <a:outerShdw blurRad="38100" dist="38100" dir="2700000" algn="tl">
                    <a:srgbClr val="C0C0C0"/>
                  </a:outerShdw>
                </a:effectLst>
              </a:rPr>
              <a:t>مفتاح الصحة النفسية هو أن ينمو الفرد نموا سلميا وينشأ تنشئة اجتماعية سوية وأن يتوافق شخصيا واجتماعيا ومهينا وأن يعرف مشكلاته حين تطرأ في حياته ويحددها ويدرسها ويفسرها ويضبطها ويعالجها .</a:t>
            </a:r>
          </a:p>
          <a:p>
            <a:pPr rtl="1">
              <a:lnSpc>
                <a:spcPct val="80000"/>
              </a:lnSpc>
              <a:buFont typeface="Arial" charset="0"/>
              <a:buNone/>
            </a:pPr>
            <a:r>
              <a:rPr lang="ar-SA" sz="2200" b="1" dirty="0" smtClean="0">
                <a:solidFill>
                  <a:srgbClr val="FF0000"/>
                </a:solidFill>
                <a:effectLst>
                  <a:outerShdw blurRad="38100" dist="38100" dir="2700000" algn="tl">
                    <a:srgbClr val="C0C0C0"/>
                  </a:outerShdw>
                </a:effectLst>
              </a:rPr>
              <a:t>وتتضمن الإجراءات الوقائية النفسية ما يلي :</a:t>
            </a:r>
          </a:p>
          <a:p>
            <a:pPr rtl="1">
              <a:lnSpc>
                <a:spcPct val="80000"/>
              </a:lnSpc>
              <a:buFont typeface="Arial" charset="0"/>
              <a:buNone/>
            </a:pPr>
            <a:r>
              <a:rPr lang="ar-SA" sz="2200" b="1" dirty="0" smtClean="0">
                <a:solidFill>
                  <a:srgbClr val="10253F"/>
                </a:solidFill>
                <a:effectLst>
                  <a:outerShdw blurRad="38100" dist="38100" dir="2700000" algn="tl">
                    <a:srgbClr val="C0C0C0"/>
                  </a:outerShdw>
                </a:effectLst>
              </a:rPr>
              <a:t>النمو النفسي السوي ويشمل :</a:t>
            </a:r>
          </a:p>
          <a:p>
            <a:pPr rtl="1">
              <a:lnSpc>
                <a:spcPct val="80000"/>
              </a:lnSpc>
              <a:buFont typeface="Arial" charset="0"/>
              <a:buChar char="•"/>
            </a:pPr>
            <a:r>
              <a:rPr lang="ar-SA" sz="1700" dirty="0" smtClean="0">
                <a:effectLst>
                  <a:outerShdw blurRad="38100" dist="38100" dir="2700000" algn="tl">
                    <a:srgbClr val="C0C0C0"/>
                  </a:outerShdw>
                </a:effectLst>
              </a:rPr>
              <a:t>العمل على تحقيق أكبر درجة من النمو والتوافق في كل مراحله وفي كافة مظاهره في ضوء مطالب النمو بغية تنشئة أجيال من الأطفال والمراهقين والراشدين وحتى الشيوخ يتمتعون بالصحة الجسمية والنفسية والسعادة الاجتماعية والقدر على الإنتاج</a:t>
            </a:r>
          </a:p>
          <a:p>
            <a:pPr rtl="1">
              <a:lnSpc>
                <a:spcPct val="80000"/>
              </a:lnSpc>
              <a:buFont typeface="Arial" charset="0"/>
              <a:buChar char="•"/>
            </a:pPr>
            <a:r>
              <a:rPr lang="ar-SA" sz="1700" dirty="0" smtClean="0">
                <a:effectLst>
                  <a:outerShdw blurRad="38100" dist="38100" dir="2700000" algn="tl">
                    <a:srgbClr val="C0C0C0"/>
                  </a:outerShdw>
                </a:effectLst>
              </a:rPr>
              <a:t>المرونة في عملية الرضاعة والتدريب على الإخراج والتنشئة الاجتماعية .</a:t>
            </a:r>
          </a:p>
          <a:p>
            <a:pPr rtl="1">
              <a:lnSpc>
                <a:spcPct val="80000"/>
              </a:lnSpc>
              <a:buFont typeface="Arial" charset="0"/>
              <a:buChar char="•"/>
            </a:pPr>
            <a:r>
              <a:rPr lang="ar-SA" sz="1700" dirty="0" smtClean="0">
                <a:effectLst>
                  <a:outerShdw blurRad="38100" dist="38100" dir="2700000" algn="tl">
                    <a:srgbClr val="C0C0C0"/>
                  </a:outerShdw>
                </a:effectLst>
              </a:rPr>
              <a:t>الحرية التي تتناسب مع درجة النضج .</a:t>
            </a:r>
          </a:p>
          <a:p>
            <a:pPr rtl="1">
              <a:lnSpc>
                <a:spcPct val="80000"/>
              </a:lnSpc>
              <a:buFont typeface="Arial" charset="0"/>
              <a:buChar char="•"/>
            </a:pPr>
            <a:r>
              <a:rPr lang="ar-SA" sz="1700" dirty="0" smtClean="0">
                <a:effectLst>
                  <a:outerShdw blurRad="38100" dist="38100" dir="2700000" algn="tl">
                    <a:srgbClr val="C0C0C0"/>
                  </a:outerShdw>
                </a:effectLst>
              </a:rPr>
              <a:t>التوجيه السليم والمساندة , وضرب المثل والأسوة الحسنة أمام الطفل  .</a:t>
            </a:r>
          </a:p>
          <a:p>
            <a:pPr rtl="1">
              <a:lnSpc>
                <a:spcPct val="80000"/>
              </a:lnSpc>
              <a:buFont typeface="Arial" charset="0"/>
              <a:buChar char="•"/>
            </a:pPr>
            <a:r>
              <a:rPr lang="ar-SA" sz="1700" dirty="0" smtClean="0">
                <a:effectLst>
                  <a:outerShdw blurRad="38100" dist="38100" dir="2700000" algn="tl">
                    <a:srgbClr val="C0C0C0"/>
                  </a:outerShdw>
                </a:effectLst>
              </a:rPr>
              <a:t>سيادة جو مشبع بالحب يشعر فيه الطفل بأنه مرغوب فيه ومحترم وينظر إليه كعضو هام في الجماعة .</a:t>
            </a:r>
          </a:p>
          <a:p>
            <a:pPr rtl="1">
              <a:lnSpc>
                <a:spcPct val="80000"/>
              </a:lnSpc>
              <a:buFont typeface="Arial" charset="0"/>
              <a:buChar char="•"/>
            </a:pPr>
            <a:r>
              <a:rPr lang="ar-SA" sz="1700" dirty="0" smtClean="0">
                <a:effectLst>
                  <a:outerShdw blurRad="38100" dist="38100" dir="2700000" algn="tl">
                    <a:srgbClr val="C0C0C0"/>
                  </a:outerShdw>
                </a:effectLst>
              </a:rPr>
              <a:t>عمل حساب أثر المستوى الاجتماعي الاقتصادي في عملية النمو وذلك بإثراء حياة المواطنين بحيث تختفي العوامل التي تؤثر تأثيرا سيئا في نمو الشخصية.</a:t>
            </a:r>
          </a:p>
          <a:p>
            <a:pPr rtl="1">
              <a:lnSpc>
                <a:spcPct val="80000"/>
              </a:lnSpc>
              <a:buFont typeface="Arial" charset="0"/>
              <a:buChar char="•"/>
            </a:pPr>
            <a:r>
              <a:rPr lang="ar-SA" sz="1700" dirty="0" smtClean="0">
                <a:effectLst>
                  <a:outerShdw blurRad="38100" dist="38100" dir="2700000" algn="tl">
                    <a:srgbClr val="C0C0C0"/>
                  </a:outerShdw>
                </a:effectLst>
              </a:rPr>
              <a:t>تعليم الوالدين وتأكيد أهمية العلاقات الصحية بينهما وبين الطفل ولفت الأنظار إلى خطورة العلاقات السيئة والظروف غير المناسبة والتربية الخاطئة وآثار على  الصحة النفسية.</a:t>
            </a:r>
          </a:p>
          <a:p>
            <a:pPr rtl="1">
              <a:lnSpc>
                <a:spcPct val="80000"/>
              </a:lnSpc>
              <a:buFont typeface="Arial" charset="0"/>
              <a:buChar char="•"/>
            </a:pPr>
            <a:r>
              <a:rPr lang="ar-SA" sz="1700" dirty="0" smtClean="0">
                <a:effectLst>
                  <a:outerShdw blurRad="38100" dist="38100" dir="2700000" algn="tl">
                    <a:srgbClr val="C0C0C0"/>
                  </a:outerShdw>
                </a:effectLst>
              </a:rPr>
              <a:t>إمداد الوالدين بالمعلومات  الكافية عن النمو النفسي للأطفال ضمانا للنمو النمو النفسي الصحي للشخصية.</a:t>
            </a:r>
          </a:p>
          <a:p>
            <a:pPr>
              <a:lnSpc>
                <a:spcPct val="80000"/>
              </a:lnSpc>
              <a:buFont typeface="Arial" charset="0"/>
              <a:buNone/>
            </a:pPr>
            <a:endParaRPr lang="en-US" sz="1700" dirty="0" smtClean="0"/>
          </a:p>
        </p:txBody>
      </p:sp>
      <p:sp>
        <p:nvSpPr>
          <p:cNvPr id="43011" name="Slide Number Placeholder 3"/>
          <p:cNvSpPr>
            <a:spLocks noGrp="1"/>
          </p:cNvSpPr>
          <p:nvPr>
            <p:ph type="sldNum" sz="quarter" idx="10"/>
          </p:nvPr>
        </p:nvSpPr>
        <p:spPr bwMode="auto">
          <a:noFill/>
          <a:ln>
            <a:miter lim="800000"/>
            <a:headEnd/>
            <a:tailEnd/>
          </a:ln>
        </p:spPr>
        <p:txBody>
          <a:bodyPr/>
          <a:lstStyle/>
          <a:p>
            <a:fld id="{7A1736E7-02CE-4931-BAA7-160E63C8C121}" type="slidenum">
              <a:rPr lang="ar-SA" smtClean="0"/>
              <a:pPr/>
              <a:t>137</a:t>
            </a:fld>
            <a:endParaRPr lang="en-US" smtClean="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a:solidFill>
            <a:schemeClr val="accent3"/>
          </a:solidFill>
        </p:spPr>
        <p:txBody>
          <a:bodyPr>
            <a:normAutofit/>
          </a:bodyPr>
          <a:lstStyle/>
          <a:p>
            <a:pPr rtl="1">
              <a:lnSpc>
                <a:spcPct val="80000"/>
              </a:lnSpc>
              <a:buFont typeface="Arial" charset="0"/>
              <a:buChar char="•"/>
            </a:pPr>
            <a:r>
              <a:rPr lang="ar-SA" sz="2700" dirty="0" smtClean="0">
                <a:effectLst>
                  <a:outerShdw blurRad="38100" dist="38100" dir="2700000" algn="tl">
                    <a:srgbClr val="C0C0C0"/>
                  </a:outerShdw>
                </a:effectLst>
              </a:rPr>
              <a:t>تزويد الوالدين بالمعلومات عن الحاجات النفسية للأطفال وكيفية إشباعها . </a:t>
            </a:r>
          </a:p>
          <a:p>
            <a:pPr rtl="1">
              <a:lnSpc>
                <a:spcPct val="80000"/>
              </a:lnSpc>
              <a:buFont typeface="Arial" charset="0"/>
              <a:buChar char="•"/>
            </a:pPr>
            <a:r>
              <a:rPr lang="ar-SA" sz="2700" dirty="0" smtClean="0">
                <a:effectLst>
                  <a:outerShdw blurRad="38100" dist="38100" dir="2700000" algn="tl">
                    <a:srgbClr val="C0C0C0"/>
                  </a:outerShdw>
                </a:effectLst>
              </a:rPr>
              <a:t>توجيه وإرشاد الوالدين بما يحقق وجود مناخ </a:t>
            </a:r>
            <a:r>
              <a:rPr lang="ar-SA" sz="2700" dirty="0" err="1" smtClean="0">
                <a:effectLst>
                  <a:outerShdw blurRad="38100" dist="38100" dir="2700000" algn="tl">
                    <a:srgbClr val="C0C0C0"/>
                  </a:outerShdw>
                </a:effectLst>
              </a:rPr>
              <a:t>نفسى</a:t>
            </a:r>
            <a:r>
              <a:rPr lang="ar-SA" sz="2700" dirty="0" smtClean="0">
                <a:effectLst>
                  <a:outerShdw blurRad="38100" dist="38100" dir="2700000" algn="tl">
                    <a:srgbClr val="C0C0C0"/>
                  </a:outerShdw>
                </a:effectLst>
              </a:rPr>
              <a:t> </a:t>
            </a:r>
            <a:r>
              <a:rPr lang="ar-SA" sz="2700" dirty="0" err="1" smtClean="0">
                <a:effectLst>
                  <a:outerShdw blurRad="38100" dist="38100" dir="2700000" algn="tl">
                    <a:srgbClr val="C0C0C0"/>
                  </a:outerShdw>
                </a:effectLst>
              </a:rPr>
              <a:t>صحى</a:t>
            </a:r>
            <a:r>
              <a:rPr lang="ar-SA" sz="2700" dirty="0" smtClean="0">
                <a:effectLst>
                  <a:outerShdw blurRad="38100" dist="38100" dir="2700000" algn="tl">
                    <a:srgbClr val="C0C0C0"/>
                  </a:outerShdw>
                </a:effectLst>
              </a:rPr>
              <a:t> يؤدى </a:t>
            </a:r>
            <a:r>
              <a:rPr lang="ar-SA" sz="2700" dirty="0" err="1" smtClean="0">
                <a:effectLst>
                  <a:outerShdw blurRad="38100" dist="38100" dir="2700000" algn="tl">
                    <a:srgbClr val="C0C0C0"/>
                  </a:outerShdw>
                </a:effectLst>
              </a:rPr>
              <a:t>الى</a:t>
            </a:r>
            <a:r>
              <a:rPr lang="ar-SA" sz="2700" dirty="0" smtClean="0">
                <a:effectLst>
                  <a:outerShdw blurRad="38100" dist="38100" dir="2700000" algn="tl">
                    <a:srgbClr val="C0C0C0"/>
                  </a:outerShdw>
                </a:effectLst>
              </a:rPr>
              <a:t> الصحة النفسية لكل أفراد الأسرة .</a:t>
            </a:r>
          </a:p>
          <a:p>
            <a:pPr rtl="1">
              <a:lnSpc>
                <a:spcPct val="80000"/>
              </a:lnSpc>
              <a:buFont typeface="Arial" charset="0"/>
              <a:buChar char="•"/>
            </a:pPr>
            <a:r>
              <a:rPr lang="ar-SA" sz="2700" dirty="0" smtClean="0">
                <a:effectLst>
                  <a:outerShdw blurRad="38100" dist="38100" dir="2700000" algn="tl">
                    <a:srgbClr val="C0C0C0"/>
                  </a:outerShdw>
                </a:effectLst>
              </a:rPr>
              <a:t>ضمان وجود التعاون الكامل بين الأسرة والمدرسة في رعاية النمو النفسي للأطفال .</a:t>
            </a:r>
          </a:p>
          <a:p>
            <a:pPr rtl="1">
              <a:lnSpc>
                <a:spcPct val="80000"/>
              </a:lnSpc>
              <a:buFont typeface="Arial" charset="0"/>
              <a:buChar char="•"/>
            </a:pPr>
            <a:r>
              <a:rPr lang="ar-SA" sz="2700" dirty="0" smtClean="0">
                <a:effectLst>
                  <a:outerShdw blurRad="38100" dist="38100" dir="2700000" algn="tl">
                    <a:srgbClr val="C0C0C0"/>
                  </a:outerShdw>
                </a:effectLst>
              </a:rPr>
              <a:t> ضمان ملائمة المناهج  التربوية لمرحلة نمو التلاميذ وقدراتهم وحاجاتهم.</a:t>
            </a:r>
          </a:p>
          <a:p>
            <a:pPr rtl="1">
              <a:lnSpc>
                <a:spcPct val="80000"/>
              </a:lnSpc>
              <a:buFont typeface="Arial" charset="0"/>
              <a:buChar char="•"/>
            </a:pPr>
            <a:r>
              <a:rPr lang="ar-SA" sz="2700" dirty="0" smtClean="0">
                <a:effectLst>
                  <a:outerShdw blurRad="38100" dist="38100" dir="2700000" algn="tl">
                    <a:srgbClr val="C0C0C0"/>
                  </a:outerShdw>
                </a:effectLst>
              </a:rPr>
              <a:t>القيام بالتربية الجنسية في إطار التعاليم الدينية والمعاير الاجتماعية  والقيم الأخلاقية والضمير بهدف تحقيق التوافق والسلوك الجنسي السوي .</a:t>
            </a:r>
          </a:p>
          <a:p>
            <a:pPr rtl="1">
              <a:lnSpc>
                <a:spcPct val="80000"/>
              </a:lnSpc>
              <a:buFont typeface="Arial" charset="0"/>
              <a:buChar char="•"/>
            </a:pPr>
            <a:r>
              <a:rPr lang="ar-SA" sz="2700" dirty="0" smtClean="0">
                <a:effectLst>
                  <a:outerShdw blurRad="38100" dist="38100" dir="2700000" algn="tl">
                    <a:srgbClr val="C0C0C0"/>
                  </a:outerShdw>
                </a:effectLst>
              </a:rPr>
              <a:t>الاهتمام بنمو الشخصية بكافة مظاهره جسميا وعقليا واجتماعا وانفعاليا ....الخ</a:t>
            </a:r>
          </a:p>
          <a:p>
            <a:pPr rtl="1">
              <a:lnSpc>
                <a:spcPct val="80000"/>
              </a:lnSpc>
              <a:buFont typeface="Arial" charset="0"/>
              <a:buChar char="•"/>
            </a:pPr>
            <a:r>
              <a:rPr lang="ar-SA" sz="2700" dirty="0" smtClean="0">
                <a:effectLst>
                  <a:outerShdw blurRad="38100" dist="38100" dir="2700000" algn="tl">
                    <a:srgbClr val="C0C0C0"/>
                  </a:outerShdw>
                </a:effectLst>
              </a:rPr>
              <a:t>تحقيق التكامل الشخصي وتجنب أي مواقف مشكلة لا لزوم لها .</a:t>
            </a:r>
          </a:p>
          <a:p>
            <a:pPr rtl="1">
              <a:lnSpc>
                <a:spcPct val="80000"/>
              </a:lnSpc>
              <a:buFont typeface="Arial" charset="0"/>
              <a:buNone/>
            </a:pPr>
            <a:endParaRPr lang="ar-SA" sz="2700" dirty="0" smtClean="0">
              <a:effectLst>
                <a:outerShdw blurRad="38100" dist="38100" dir="2700000" algn="tl">
                  <a:srgbClr val="C0C0C0"/>
                </a:outerShdw>
              </a:effectLst>
            </a:endParaRPr>
          </a:p>
          <a:p>
            <a:pPr rtl="1">
              <a:lnSpc>
                <a:spcPct val="80000"/>
              </a:lnSpc>
              <a:buFont typeface="Arial" charset="0"/>
              <a:buNone/>
            </a:pPr>
            <a:endParaRPr lang="en-US" sz="2700" dirty="0" smtClean="0"/>
          </a:p>
        </p:txBody>
      </p:sp>
      <p:sp>
        <p:nvSpPr>
          <p:cNvPr id="45059" name="Slide Number Placeholder 3"/>
          <p:cNvSpPr>
            <a:spLocks noGrp="1"/>
          </p:cNvSpPr>
          <p:nvPr>
            <p:ph type="sldNum" sz="quarter" idx="10"/>
          </p:nvPr>
        </p:nvSpPr>
        <p:spPr bwMode="auto">
          <a:noFill/>
          <a:ln>
            <a:miter lim="800000"/>
            <a:headEnd/>
            <a:tailEnd/>
          </a:ln>
        </p:spPr>
        <p:txBody>
          <a:bodyPr/>
          <a:lstStyle/>
          <a:p>
            <a:fld id="{3B7FA5E3-94C7-4C7A-A64A-E2612162F032}" type="slidenum">
              <a:rPr lang="ar-SA" smtClean="0"/>
              <a:pPr/>
              <a:t>138</a:t>
            </a:fld>
            <a:endParaRPr lang="en-US" smtClean="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a:solidFill>
            <a:schemeClr val="accent3"/>
          </a:solidFill>
        </p:spPr>
        <p:txBody>
          <a:bodyPr>
            <a:normAutofit lnSpcReduction="10000"/>
          </a:bodyPr>
          <a:lstStyle/>
          <a:p>
            <a:pPr rtl="1">
              <a:lnSpc>
                <a:spcPct val="80000"/>
              </a:lnSpc>
              <a:buFont typeface="Arial" charset="0"/>
              <a:buNone/>
            </a:pPr>
            <a:r>
              <a:rPr lang="ar-SA" sz="2700" dirty="0" smtClean="0">
                <a:solidFill>
                  <a:srgbClr val="FF0000"/>
                </a:solidFill>
              </a:rPr>
              <a:t> </a:t>
            </a:r>
            <a:r>
              <a:rPr lang="ar-SA" sz="2700" b="1" dirty="0" smtClean="0">
                <a:solidFill>
                  <a:srgbClr val="FF0000"/>
                </a:solidFill>
                <a:effectLst>
                  <a:outerShdw blurRad="38100" dist="38100" dir="2700000" algn="tl">
                    <a:srgbClr val="C0C0C0"/>
                  </a:outerShdw>
                </a:effectLst>
              </a:rPr>
              <a:t>نمو المهارات الأساسية وتشمل :</a:t>
            </a:r>
          </a:p>
          <a:p>
            <a:pPr rtl="1">
              <a:lnSpc>
                <a:spcPct val="80000"/>
              </a:lnSpc>
              <a:buFont typeface="Wingdings" pitchFamily="2" charset="2"/>
              <a:buChar char="q"/>
            </a:pPr>
            <a:r>
              <a:rPr lang="ar-SA" sz="2700" b="1" dirty="0" smtClean="0">
                <a:solidFill>
                  <a:srgbClr val="FF0000"/>
                </a:solidFill>
                <a:effectLst>
                  <a:outerShdw blurRad="38100" dist="38100" dir="2700000" algn="tl">
                    <a:srgbClr val="C0C0C0"/>
                  </a:outerShdw>
                </a:effectLst>
              </a:rPr>
              <a:t>تحقيق التوافق الانفعالي ويتضمن </a:t>
            </a:r>
            <a:r>
              <a:rPr lang="ar-SA" sz="2700" b="1" dirty="0" smtClean="0">
                <a:solidFill>
                  <a:srgbClr val="10253F"/>
                </a:solidFill>
                <a:effectLst>
                  <a:outerShdw blurRad="38100" dist="38100" dir="2700000" algn="tl">
                    <a:srgbClr val="C0C0C0"/>
                  </a:outerShdw>
                </a:effectLst>
              </a:rPr>
              <a:t>:</a:t>
            </a:r>
          </a:p>
          <a:p>
            <a:pPr rtl="1">
              <a:lnSpc>
                <a:spcPct val="80000"/>
              </a:lnSpc>
              <a:buFont typeface="Wingdings" pitchFamily="2" charset="2"/>
              <a:buChar char="Ø"/>
            </a:pPr>
            <a:r>
              <a:rPr lang="ar-SA" sz="2700" dirty="0" smtClean="0">
                <a:effectLst>
                  <a:outerShdw blurRad="38100" dist="38100" dir="2700000" algn="tl">
                    <a:srgbClr val="C0C0C0"/>
                  </a:outerShdw>
                </a:effectLst>
              </a:rPr>
              <a:t> رعاية النمو الانفعالي وتربية الانفعالات وترويضها  من أجل التوافق الانفعالي مما يضمن المشاركة الإيجابية في الحياة .</a:t>
            </a:r>
          </a:p>
          <a:p>
            <a:pPr rtl="1">
              <a:lnSpc>
                <a:spcPct val="80000"/>
              </a:lnSpc>
              <a:buFont typeface="Wingdings" pitchFamily="2" charset="2"/>
              <a:buChar char="Ø"/>
            </a:pPr>
            <a:r>
              <a:rPr lang="ar-SA" sz="2700" dirty="0" smtClean="0">
                <a:effectLst>
                  <a:outerShdw blurRad="38100" dist="38100" dir="2700000" algn="tl">
                    <a:srgbClr val="C0C0C0"/>
                  </a:outerShdw>
                </a:effectLst>
              </a:rPr>
              <a:t>العمل على التخلص من الحساسية الانفعالية والتعبير السليم عن الانفعالات وضبطها حسب مقتضى الحال .</a:t>
            </a:r>
          </a:p>
          <a:p>
            <a:pPr rtl="1">
              <a:lnSpc>
                <a:spcPct val="80000"/>
              </a:lnSpc>
              <a:buFont typeface="Wingdings" pitchFamily="2" charset="2"/>
              <a:buChar char="Ø"/>
            </a:pPr>
            <a:r>
              <a:rPr lang="ar-SA" sz="2700" dirty="0" smtClean="0">
                <a:effectLst>
                  <a:outerShdw blurRad="38100" dist="38100" dir="2700000" algn="tl">
                    <a:srgbClr val="C0C0C0"/>
                  </a:outerShdw>
                </a:effectLst>
              </a:rPr>
              <a:t>القدرة على السلوك </a:t>
            </a:r>
            <a:r>
              <a:rPr lang="ar-SA" sz="2700" dirty="0" err="1" smtClean="0">
                <a:effectLst>
                  <a:outerShdw blurRad="38100" dist="38100" dir="2700000" algn="tl">
                    <a:srgbClr val="C0C0C0"/>
                  </a:outerShdw>
                </a:effectLst>
              </a:rPr>
              <a:t>السوى</a:t>
            </a:r>
            <a:r>
              <a:rPr lang="ar-SA" sz="2700" dirty="0" smtClean="0">
                <a:effectLst>
                  <a:outerShdw blurRad="38100" dist="38100" dir="2700000" algn="tl">
                    <a:srgbClr val="C0C0C0"/>
                  </a:outerShdw>
                </a:effectLst>
              </a:rPr>
              <a:t> بانفعالات عادية والقيام بالواجبات رغم هذه الانفعالات .</a:t>
            </a:r>
          </a:p>
          <a:p>
            <a:pPr rtl="1">
              <a:lnSpc>
                <a:spcPct val="80000"/>
              </a:lnSpc>
              <a:buFont typeface="Wingdings" pitchFamily="2" charset="2"/>
              <a:buChar char="Ø"/>
            </a:pPr>
            <a:r>
              <a:rPr lang="ar-SA" sz="2700" dirty="0" smtClean="0">
                <a:effectLst>
                  <a:outerShdw blurRad="38100" dist="38100" dir="2700000" algn="tl">
                    <a:srgbClr val="C0C0C0"/>
                  </a:outerShdw>
                </a:effectLst>
              </a:rPr>
              <a:t>القدرة على ضبط الانفعالات المشكلة مثل الخوف والغضب والعدوان والحزن وعلى فهم الدور العادي لمثل هذه الانفعالات في سلوك الفرد وعلى منعها من إعاقة تحقيق أهدافه  وتوافقه.</a:t>
            </a:r>
          </a:p>
          <a:p>
            <a:pPr rtl="1">
              <a:lnSpc>
                <a:spcPct val="80000"/>
              </a:lnSpc>
              <a:buFont typeface="Wingdings" pitchFamily="2" charset="2"/>
              <a:buChar char="Ø"/>
            </a:pPr>
            <a:r>
              <a:rPr lang="ar-SA" sz="2700" dirty="0" smtClean="0">
                <a:effectLst>
                  <a:outerShdw blurRad="38100" dist="38100" dir="2700000" algn="tl">
                    <a:srgbClr val="C0C0C0"/>
                  </a:outerShdw>
                </a:effectLst>
              </a:rPr>
              <a:t>تشجيع الانفعالات الإيجابية مثل الحب والمرح مما يملأ الحياة بهجة وسعادة.</a:t>
            </a:r>
          </a:p>
          <a:p>
            <a:pPr>
              <a:lnSpc>
                <a:spcPct val="80000"/>
              </a:lnSpc>
              <a:buFont typeface="Arial" charset="0"/>
              <a:buNone/>
            </a:pPr>
            <a:endParaRPr lang="en-US" sz="2700" dirty="0" smtClean="0"/>
          </a:p>
        </p:txBody>
      </p:sp>
      <p:sp>
        <p:nvSpPr>
          <p:cNvPr id="47107" name="Slide Number Placeholder 3"/>
          <p:cNvSpPr>
            <a:spLocks noGrp="1"/>
          </p:cNvSpPr>
          <p:nvPr>
            <p:ph type="sldNum" sz="quarter" idx="10"/>
          </p:nvPr>
        </p:nvSpPr>
        <p:spPr bwMode="auto">
          <a:noFill/>
          <a:ln>
            <a:miter lim="800000"/>
            <a:headEnd/>
            <a:tailEnd/>
          </a:ln>
        </p:spPr>
        <p:txBody>
          <a:bodyPr/>
          <a:lstStyle/>
          <a:p>
            <a:fld id="{7D9A3E14-C36A-4085-A810-EA476B512AC8}" type="slidenum">
              <a:rPr lang="ar-SA" smtClean="0"/>
              <a:pPr/>
              <a:t>139</a:t>
            </a:fld>
            <a:endParaRPr lang="en-US" smtClean="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rtl="1">
              <a:lnSpc>
                <a:spcPct val="80000"/>
              </a:lnSpc>
              <a:buFont typeface="Wingdings" pitchFamily="2" charset="2"/>
              <a:buChar char="q"/>
            </a:pPr>
            <a:r>
              <a:rPr lang="ar-SA" sz="3100" b="1" smtClean="0">
                <a:solidFill>
                  <a:srgbClr val="10253F"/>
                </a:solidFill>
                <a:effectLst>
                  <a:outerShdw blurRad="38100" dist="38100" dir="2700000" algn="tl">
                    <a:srgbClr val="C0C0C0"/>
                  </a:outerShdw>
                </a:effectLst>
              </a:rPr>
              <a:t> تحقيق التوافق الاجتماعي ويتضمن :</a:t>
            </a:r>
          </a:p>
          <a:p>
            <a:pPr rtl="1">
              <a:lnSpc>
                <a:spcPct val="80000"/>
              </a:lnSpc>
              <a:buFont typeface="Wingdings" pitchFamily="2" charset="2"/>
              <a:buChar char="Ø"/>
            </a:pPr>
            <a:r>
              <a:rPr lang="ar-SA" sz="2500" smtClean="0">
                <a:effectLst>
                  <a:outerShdw blurRad="38100" dist="38100" dir="2700000" algn="tl">
                    <a:srgbClr val="C0C0C0"/>
                  </a:outerShdw>
                </a:effectLst>
              </a:rPr>
              <a:t> وجود علاقة متينة مع الوالدين أو من يقوم مقامهما ومع الأهل .</a:t>
            </a:r>
          </a:p>
          <a:p>
            <a:pPr rtl="1">
              <a:lnSpc>
                <a:spcPct val="80000"/>
              </a:lnSpc>
              <a:buFont typeface="Wingdings" pitchFamily="2" charset="2"/>
              <a:buChar char="Ø"/>
            </a:pPr>
            <a:r>
              <a:rPr lang="ar-SA" sz="2500" smtClean="0">
                <a:effectLst>
                  <a:outerShdw blurRad="38100" dist="38100" dir="2700000" algn="tl">
                    <a:srgbClr val="C0C0C0"/>
                  </a:outerShdw>
                </a:effectLst>
              </a:rPr>
              <a:t>رعاية النمو والتوافق الاجتماعي وتنمية الذكاء الاجتماعي .</a:t>
            </a:r>
          </a:p>
          <a:p>
            <a:pPr rtl="1">
              <a:lnSpc>
                <a:spcPct val="80000"/>
              </a:lnSpc>
              <a:buFont typeface="Wingdings" pitchFamily="2" charset="2"/>
              <a:buChar char="Ø"/>
            </a:pPr>
            <a:r>
              <a:rPr lang="ar-SA" sz="2500" smtClean="0">
                <a:effectLst>
                  <a:outerShdw blurRad="38100" dist="38100" dir="2700000" algn="tl">
                    <a:srgbClr val="C0C0C0"/>
                  </a:outerShdw>
                </a:effectLst>
              </a:rPr>
              <a:t>تحقيق علاقات اجتماعية سوية مع الأشخاص الهامين في حياة الفرد .</a:t>
            </a:r>
          </a:p>
          <a:p>
            <a:pPr rtl="1">
              <a:lnSpc>
                <a:spcPct val="80000"/>
              </a:lnSpc>
              <a:buFont typeface="Wingdings" pitchFamily="2" charset="2"/>
              <a:buChar char="Ø"/>
            </a:pPr>
            <a:r>
              <a:rPr lang="ar-SA" sz="2500" smtClean="0">
                <a:effectLst>
                  <a:outerShdw blurRad="38100" dist="38100" dir="2700000" algn="tl">
                    <a:srgbClr val="C0C0C0"/>
                  </a:outerShdw>
                </a:effectLst>
              </a:rPr>
              <a:t>النجاح في اجتذاب أنظار شريك الحياة والزواج السعيد وتكوين  صداقات ناجحة . </a:t>
            </a:r>
          </a:p>
          <a:p>
            <a:pPr rtl="1">
              <a:lnSpc>
                <a:spcPct val="80000"/>
              </a:lnSpc>
              <a:buFont typeface="Wingdings" pitchFamily="2" charset="2"/>
              <a:buChar char="Ø"/>
            </a:pPr>
            <a:r>
              <a:rPr lang="ar-SA" sz="2500" smtClean="0">
                <a:effectLst>
                  <a:outerShdw blurRad="38100" dist="38100" dir="2700000" algn="tl">
                    <a:srgbClr val="C0C0C0"/>
                  </a:outerShdw>
                </a:effectLst>
              </a:rPr>
              <a:t>العمل على تقبل المسئولية الاجتماعية وإتاحة الفرصة لممارستها .</a:t>
            </a:r>
          </a:p>
          <a:p>
            <a:pPr rtl="1">
              <a:lnSpc>
                <a:spcPct val="80000"/>
              </a:lnSpc>
              <a:buFont typeface="Wingdings" pitchFamily="2" charset="2"/>
              <a:buChar char="Ø"/>
            </a:pPr>
            <a:r>
              <a:rPr lang="ar-SA" sz="2500" smtClean="0">
                <a:effectLst>
                  <a:outerShdw blurRad="38100" dist="38100" dir="2700000" algn="tl">
                    <a:srgbClr val="C0C0C0"/>
                  </a:outerShdw>
                </a:effectLst>
              </a:rPr>
              <a:t>معرفة الحقوق والواجبات والحاجات والمسئوليات والأدوار في التفاعل الاجتماعي في ضوء المعايير الاجتماعية المرتضاة .</a:t>
            </a:r>
          </a:p>
          <a:p>
            <a:pPr rtl="1">
              <a:lnSpc>
                <a:spcPct val="80000"/>
              </a:lnSpc>
              <a:buFont typeface="Wingdings" pitchFamily="2" charset="2"/>
              <a:buChar char="Ø"/>
            </a:pPr>
            <a:r>
              <a:rPr lang="ar-SA" sz="2500" smtClean="0">
                <a:effectLst>
                  <a:outerShdw blurRad="38100" dist="38100" dir="2700000" algn="tl">
                    <a:srgbClr val="C0C0C0"/>
                  </a:outerShdw>
                </a:effectLst>
              </a:rPr>
              <a:t>فهم الذات وتنمية مفهوم موجب للذات وفهم الآخرين وإقامة علاقات متينة معهم وتقبل واحترام الآخرين وإن اختلفت الآراء.</a:t>
            </a:r>
          </a:p>
          <a:p>
            <a:pPr rtl="1">
              <a:lnSpc>
                <a:spcPct val="80000"/>
              </a:lnSpc>
              <a:buFont typeface="Wingdings" pitchFamily="2" charset="2"/>
              <a:buChar char="Ø"/>
            </a:pPr>
            <a:r>
              <a:rPr lang="ar-SA" sz="2500" smtClean="0">
                <a:effectLst>
                  <a:outerShdw blurRad="38100" dist="38100" dir="2700000" algn="tl">
                    <a:srgbClr val="C0C0C0"/>
                  </a:outerShdw>
                </a:effectLst>
              </a:rPr>
              <a:t>التحديد الواعي للأهداف والقيم والميول </a:t>
            </a:r>
            <a:r>
              <a:rPr lang="ar-SA" sz="2500" smtClean="0"/>
              <a:t>.</a:t>
            </a:r>
            <a:endParaRPr lang="en-US" sz="2500" smtClean="0"/>
          </a:p>
        </p:txBody>
      </p:sp>
      <p:sp>
        <p:nvSpPr>
          <p:cNvPr id="49155" name="Slide Number Placeholder 3"/>
          <p:cNvSpPr>
            <a:spLocks noGrp="1"/>
          </p:cNvSpPr>
          <p:nvPr>
            <p:ph type="sldNum" sz="quarter" idx="10"/>
          </p:nvPr>
        </p:nvSpPr>
        <p:spPr bwMode="auto">
          <a:noFill/>
          <a:ln>
            <a:miter lim="800000"/>
            <a:headEnd/>
            <a:tailEnd/>
          </a:ln>
        </p:spPr>
        <p:txBody>
          <a:bodyPr/>
          <a:lstStyle/>
          <a:p>
            <a:fld id="{98CF2C69-136D-41C0-80AD-396101913192}" type="slidenum">
              <a:rPr lang="ar-SA" smtClean="0"/>
              <a:pPr/>
              <a:t>140</a:t>
            </a:fld>
            <a:endParaRPr lang="en-US" smtClean="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rtl="1">
              <a:buFont typeface="Wingdings" pitchFamily="2" charset="2"/>
              <a:buChar char="q"/>
              <a:defRPr/>
            </a:pPr>
            <a:r>
              <a:rPr lang="ar-SA" sz="3600" b="1" dirty="0" smtClean="0">
                <a:solidFill>
                  <a:schemeClr val="tx2">
                    <a:lumMod val="50000"/>
                  </a:schemeClr>
                </a:solidFill>
                <a:effectLst>
                  <a:outerShdw blurRad="38100" dist="38100" dir="2700000" algn="tl">
                    <a:srgbClr val="000000">
                      <a:alpha val="43137"/>
                    </a:srgbClr>
                  </a:outerShdw>
                </a:effectLst>
              </a:rPr>
              <a:t>رعاية النمو العقلي وتتضمن :</a:t>
            </a:r>
          </a:p>
          <a:p>
            <a:pPr rtl="1">
              <a:buFont typeface="Wingdings" pitchFamily="2" charset="2"/>
              <a:buChar char="Ø"/>
              <a:defRPr/>
            </a:pPr>
            <a:r>
              <a:rPr lang="ar-SA" dirty="0" smtClean="0"/>
              <a:t> رعاية نمو المهارات العقلية والذكاء والتحصيل وتنمية الابتكار والتوافق لدراسي.</a:t>
            </a:r>
          </a:p>
          <a:p>
            <a:pPr rtl="1">
              <a:buFont typeface="Wingdings" pitchFamily="2" charset="2"/>
              <a:buChar char="Ø"/>
              <a:defRPr/>
            </a:pPr>
            <a:r>
              <a:rPr lang="ar-SA" dirty="0" smtClean="0"/>
              <a:t>توفير إمكانات التعليم ونمو المهارات الكافية في التعلم وحل المشكلات واتخاذ القرارات .</a:t>
            </a:r>
          </a:p>
          <a:p>
            <a:pPr rtl="1">
              <a:buFont typeface="Wingdings" pitchFamily="2" charset="2"/>
              <a:buChar char="Ø"/>
              <a:defRPr/>
            </a:pPr>
            <a:r>
              <a:rPr lang="ar-SA" dirty="0" smtClean="0"/>
              <a:t>التوجيه التربوي الذي يضمن تحقيق مستقبل تربوي ناجح وموفق.</a:t>
            </a:r>
          </a:p>
          <a:p>
            <a:pPr>
              <a:defRPr/>
            </a:pPr>
            <a:endParaRPr lang="en-US" dirty="0"/>
          </a:p>
        </p:txBody>
      </p:sp>
      <p:sp>
        <p:nvSpPr>
          <p:cNvPr id="51203" name="Slide Number Placeholder 3"/>
          <p:cNvSpPr>
            <a:spLocks noGrp="1"/>
          </p:cNvSpPr>
          <p:nvPr>
            <p:ph type="sldNum" sz="quarter" idx="10"/>
          </p:nvPr>
        </p:nvSpPr>
        <p:spPr bwMode="auto">
          <a:noFill/>
          <a:ln>
            <a:miter lim="800000"/>
            <a:headEnd/>
            <a:tailEnd/>
          </a:ln>
        </p:spPr>
        <p:txBody>
          <a:bodyPr/>
          <a:lstStyle/>
          <a:p>
            <a:fld id="{75A4C295-CD64-414A-A69F-26152F369E85}" type="slidenum">
              <a:rPr lang="ar-SA" smtClean="0"/>
              <a:pPr/>
              <a:t>141</a:t>
            </a:fld>
            <a:endParaRPr lang="en-US" smtClean="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a:xfrm>
            <a:off x="457200" y="1676400"/>
            <a:ext cx="8915400" cy="4525963"/>
          </a:xfrm>
        </p:spPr>
        <p:txBody>
          <a:bodyPr>
            <a:normAutofit/>
          </a:bodyPr>
          <a:lstStyle/>
          <a:p>
            <a:pPr>
              <a:lnSpc>
                <a:spcPct val="80000"/>
              </a:lnSpc>
              <a:buFont typeface="Arial" charset="0"/>
              <a:buNone/>
            </a:pPr>
            <a:r>
              <a:rPr lang="ar-SA" sz="3100" b="1" smtClean="0">
                <a:solidFill>
                  <a:srgbClr val="403152"/>
                </a:solidFill>
                <a:effectLst>
                  <a:outerShdw blurRad="38100" dist="38100" dir="2700000" algn="tl">
                    <a:srgbClr val="C0C0C0"/>
                  </a:outerShdw>
                </a:effectLst>
              </a:rPr>
              <a:t>التوافق الزواجي ,ويشمل :</a:t>
            </a:r>
            <a:r>
              <a:rPr lang="ar-SA" sz="2500" smtClean="0">
                <a:solidFill>
                  <a:srgbClr val="0D0D0D"/>
                </a:solidFill>
                <a:effectLst>
                  <a:outerShdw blurRad="38100" dist="38100" dir="2700000" algn="tl">
                    <a:srgbClr val="C0C0C0"/>
                  </a:outerShdw>
                </a:effectLst>
              </a:rPr>
              <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التوجيه والإرشاد قبل الزواج الذي يتضمن الإعداد الكافي للزواج ليؤدي إلى زواج مستمر والسعادة والرضا وخاصة ((في حالة الزواج المبكر والمتأخر)).</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التوفيق في الزواج المبني على المشاركة في الخبرات وتكوين روابط انفعاليه قويه مما يساعد كلا من الزوجين على الشعور بالرضا والكفاية والأمن .</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بناء وحدة أسرية قوية تضم أطفالا أصحاء مما يشعر الوالدين بالنجاح.</a:t>
            </a:r>
            <a:br>
              <a:rPr lang="ar-SA" sz="2500" smtClean="0">
                <a:solidFill>
                  <a:srgbClr val="0D0D0D"/>
                </a:solidFill>
                <a:effectLst>
                  <a:outerShdw blurRad="38100" dist="38100" dir="2700000" algn="tl">
                    <a:srgbClr val="C0C0C0"/>
                  </a:outerShdw>
                </a:effectLst>
              </a:rPr>
            </a:br>
            <a:r>
              <a:rPr lang="ar-SA" sz="2500" smtClean="0">
                <a:solidFill>
                  <a:srgbClr val="0D0D0D"/>
                </a:solidFill>
                <a:effectLst>
                  <a:outerShdw blurRad="38100" dist="38100" dir="2700000" algn="tl">
                    <a:srgbClr val="C0C0C0"/>
                  </a:outerShdw>
                </a:effectLst>
              </a:rPr>
              <a:t> - تحقيق العوامل الأساسية للزواج السعيد مثل النضج الانفعالي للزوجين والاتجاهات الواقعية نحو الزواج والفهم المتبادل للواجبات والمسئوليات</a:t>
            </a:r>
            <a:r>
              <a:rPr lang="ar-EG" sz="2500" smtClean="0">
                <a:solidFill>
                  <a:srgbClr val="0D0D0D"/>
                </a:solidFill>
                <a:effectLst>
                  <a:outerShdw blurRad="38100" dist="38100" dir="2700000" algn="tl">
                    <a:srgbClr val="C0C0C0"/>
                  </a:outerShdw>
                </a:effectLst>
              </a:rPr>
              <a:t> الزوجية </a:t>
            </a:r>
            <a:r>
              <a:rPr lang="ar-SA" sz="2500" smtClean="0">
                <a:solidFill>
                  <a:srgbClr val="0D0D0D"/>
                </a:solidFill>
                <a:effectLst>
                  <a:outerShdw blurRad="38100" dist="38100" dir="2700000" algn="tl">
                    <a:srgbClr val="C0C0C0"/>
                  </a:outerShdw>
                </a:effectLst>
              </a:rPr>
              <a:t> </a:t>
            </a:r>
            <a:endParaRPr lang="ar-EG" sz="2500" smtClean="0">
              <a:solidFill>
                <a:srgbClr val="0D0D0D"/>
              </a:solidFill>
              <a:effectLst>
                <a:outerShdw blurRad="38100" dist="38100" dir="2700000" algn="tl">
                  <a:srgbClr val="C0C0C0"/>
                </a:outerShdw>
              </a:effectLst>
            </a:endParaRPr>
          </a:p>
          <a:p>
            <a:pPr>
              <a:lnSpc>
                <a:spcPct val="80000"/>
              </a:lnSpc>
              <a:buFont typeface="Arial" charset="0"/>
              <a:buNone/>
            </a:pPr>
            <a:r>
              <a:rPr lang="ar-EG" sz="2500" smtClean="0">
                <a:solidFill>
                  <a:srgbClr val="0D0D0D"/>
                </a:solidFill>
              </a:rPr>
              <a:t>- </a:t>
            </a:r>
            <a:r>
              <a:rPr lang="ar-SA" sz="2500" smtClean="0">
                <a:solidFill>
                  <a:srgbClr val="0D0D0D"/>
                </a:solidFill>
              </a:rPr>
              <a:t>التوافق نتيجة للتشابه بين الزوجين من ناحية السن والمستوى العقلي المعرفي والديني والاتجاهات والقيم ...الخ</a:t>
            </a:r>
            <a:br>
              <a:rPr lang="ar-SA" sz="2500" smtClean="0">
                <a:solidFill>
                  <a:srgbClr val="0D0D0D"/>
                </a:solidFill>
              </a:rPr>
            </a:br>
            <a:r>
              <a:rPr lang="ar-SA" sz="2500" smtClean="0">
                <a:solidFill>
                  <a:srgbClr val="0D0D0D"/>
                </a:solidFill>
              </a:rPr>
              <a:t>- اتفاق الأهداف فيما يتعلق بإنجاب الأطفال والنواحي الاقتصادية وأوجه النشاط في وقت الفراغ والعلاقات مع الأقارب والأصدقاء ...الخ</a:t>
            </a:r>
            <a:br>
              <a:rPr lang="ar-SA" sz="2500" smtClean="0">
                <a:solidFill>
                  <a:srgbClr val="0D0D0D"/>
                </a:solidFill>
              </a:rPr>
            </a:br>
            <a:r>
              <a:rPr lang="ar-SA" sz="2500" smtClean="0">
                <a:solidFill>
                  <a:srgbClr val="0D0D0D"/>
                </a:solidFill>
              </a:rPr>
              <a:t>- التجاذب الجسمي والتقارب الانفعالي والتوافق الجنسي .</a:t>
            </a:r>
            <a:br>
              <a:rPr lang="ar-SA" sz="2500" smtClean="0">
                <a:solidFill>
                  <a:srgbClr val="0D0D0D"/>
                </a:solidFill>
              </a:rPr>
            </a:br>
            <a:r>
              <a:rPr lang="ar-SA" sz="2500" smtClean="0">
                <a:solidFill>
                  <a:srgbClr val="0D0D0D"/>
                </a:solidFill>
              </a:rPr>
              <a:t>-سلامة العوامل البيئية ومناسبة مستوى المعيشة.</a:t>
            </a:r>
            <a:endParaRPr lang="ar-EG" sz="2500" smtClean="0">
              <a:solidFill>
                <a:srgbClr val="0D0D0D"/>
              </a:solidFill>
              <a:effectLst>
                <a:outerShdw blurRad="38100" dist="38100" dir="2700000" algn="tl">
                  <a:srgbClr val="C0C0C0"/>
                </a:outerShdw>
              </a:effectLst>
            </a:endParaRPr>
          </a:p>
        </p:txBody>
      </p:sp>
      <p:sp>
        <p:nvSpPr>
          <p:cNvPr id="53251" name="Slide Number Placeholder 3"/>
          <p:cNvSpPr>
            <a:spLocks noGrp="1"/>
          </p:cNvSpPr>
          <p:nvPr>
            <p:ph type="sldNum" sz="quarter" idx="10"/>
          </p:nvPr>
        </p:nvSpPr>
        <p:spPr bwMode="auto">
          <a:noFill/>
          <a:ln>
            <a:miter lim="800000"/>
            <a:headEnd/>
            <a:tailEnd/>
          </a:ln>
        </p:spPr>
        <p:txBody>
          <a:bodyPr/>
          <a:lstStyle/>
          <a:p>
            <a:fld id="{0C75FF7D-8192-4BC7-8800-D20D120AC3E1}" type="slidenum">
              <a:rPr lang="ar-SA" smtClean="0"/>
              <a:pPr/>
              <a:t>142</a:t>
            </a:fld>
            <a:endParaRPr lang="en-US" smtClean="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buFont typeface="Arial" charset="0"/>
              <a:buNone/>
            </a:pPr>
            <a:r>
              <a:rPr lang="ar-SA" b="1" smtClean="0">
                <a:solidFill>
                  <a:srgbClr val="403152"/>
                </a:solidFill>
                <a:effectLst>
                  <a:outerShdw blurRad="38100" dist="38100" dir="2700000" algn="tl">
                    <a:srgbClr val="C0C0C0"/>
                  </a:outerShdw>
                </a:effectLst>
              </a:rPr>
              <a:t>التوافق المهني , ويشمل :</a:t>
            </a:r>
            <a:r>
              <a:rPr lang="ar-SA" smtClean="0">
                <a:solidFill>
                  <a:srgbClr val="0D0D0D"/>
                </a:solidFill>
                <a:effectLst>
                  <a:outerShdw blurRad="38100" dist="38100" dir="2700000" algn="tl">
                    <a:srgbClr val="C0C0C0"/>
                  </a:outerShdw>
                </a:effectLst>
              </a:rPr>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 *التوجيه المهني الذي يضمن الاختيار الموفق والنجاح والرضا والتقدم في العمل وتيسير الفرص المتكافئة في العمل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*التوافق المهني مما يؤدي إلى التحرر من القلق الاقتصادي والى الشعور باحترام الذات والانجاز والأمل في المستقبل .</a:t>
            </a:r>
          </a:p>
          <a:p>
            <a:pPr>
              <a:buFont typeface="Arial" charset="0"/>
              <a:buNone/>
            </a:pPr>
            <a:endParaRPr lang="en-US" smtClean="0"/>
          </a:p>
        </p:txBody>
      </p:sp>
      <p:sp>
        <p:nvSpPr>
          <p:cNvPr id="55299" name="Slide Number Placeholder 3"/>
          <p:cNvSpPr>
            <a:spLocks noGrp="1"/>
          </p:cNvSpPr>
          <p:nvPr>
            <p:ph type="sldNum" sz="quarter" idx="10"/>
          </p:nvPr>
        </p:nvSpPr>
        <p:spPr bwMode="auto">
          <a:noFill/>
          <a:ln>
            <a:miter lim="800000"/>
            <a:headEnd/>
            <a:tailEnd/>
          </a:ln>
        </p:spPr>
        <p:txBody>
          <a:bodyPr/>
          <a:lstStyle/>
          <a:p>
            <a:fld id="{DCF20DBA-41EE-4E57-BC85-A1BE5F87242E}" type="slidenum">
              <a:rPr lang="ar-SA" smtClean="0"/>
              <a:pPr/>
              <a:t>143</a:t>
            </a:fld>
            <a:endParaRPr lang="en-US" smtClean="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80000"/>
              </a:lnSpc>
              <a:buFont typeface="Arial" charset="0"/>
              <a:buNone/>
            </a:pPr>
            <a:r>
              <a:rPr lang="ar-SA" sz="3100" b="1" smtClean="0">
                <a:solidFill>
                  <a:srgbClr val="10253F"/>
                </a:solidFill>
                <a:effectLst>
                  <a:outerShdw blurRad="38100" dist="38100" dir="2700000" algn="tl">
                    <a:srgbClr val="C0C0C0"/>
                  </a:outerShdw>
                </a:effectLst>
              </a:rPr>
              <a:t>المساندة أثناء الفترات الحرجة,وتشمل:</a:t>
            </a:r>
          </a:p>
          <a:p>
            <a:pPr>
              <a:lnSpc>
                <a:spcPct val="80000"/>
              </a:lnSpc>
              <a:buFont typeface="Arial" charset="0"/>
              <a:buNone/>
            </a:pPr>
            <a:r>
              <a:rPr lang="ar-SA" sz="2200" smtClean="0">
                <a:solidFill>
                  <a:srgbClr val="0D0D0D"/>
                </a:solidFill>
                <a:effectLst>
                  <a:outerShdw blurRad="38100" dist="38100" dir="2700000" algn="tl">
                    <a:srgbClr val="C0C0C0"/>
                  </a:outerShdw>
                </a:effectLst>
              </a:rPr>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لأفراد الأسرة في مواجهة المواقف الأليمة مثل الطلاق وموت عزيز أو فقد وظيفة أو عمليه جراحيه  أو ميلاد طفل معوق ....الخ</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للطفل من جانب الوالدين لتجنب الصدمات الانفعالية التي قد تحدث نتيجة الإيداع بالمستشفى لتفادي القلق الذي يسببه البعد عن الأسرة  بالإضافة إلى القلق الذي يسببه المرض.</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لمساعدة الفرد في تخطي العقبات , وأثناء الضغوط والاضطرابات الموقفية في الحياة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*مساندة الراشدين والأطفال أثناء المواقف الحرجة مثل الطلاق ,وتأكيد أن الحياة لابد أن تستمر وان الفرد عليه أن يبني من جديد رغم مثل هذه الخبرات الصادمة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*المساندة الانفعالية أثناء التعرض للأحداث التي ترسب المرض النفسي والتي تظهر المرض الذي هيأت له عوامل أخرى كثيرة.</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*تهيئة الظروف اللازمة للنمو النفسي السوي في حالة فقدان احد الوالدين أو كليهما . </a:t>
            </a:r>
          </a:p>
          <a:p>
            <a:pPr>
              <a:lnSpc>
                <a:spcPct val="80000"/>
              </a:lnSpc>
              <a:buFont typeface="Arial" charset="0"/>
              <a:buNone/>
            </a:pPr>
            <a:endParaRPr lang="en-US" sz="2200" smtClean="0"/>
          </a:p>
        </p:txBody>
      </p:sp>
      <p:sp>
        <p:nvSpPr>
          <p:cNvPr id="57347" name="Slide Number Placeholder 3"/>
          <p:cNvSpPr>
            <a:spLocks noGrp="1"/>
          </p:cNvSpPr>
          <p:nvPr>
            <p:ph type="sldNum" sz="quarter" idx="10"/>
          </p:nvPr>
        </p:nvSpPr>
        <p:spPr bwMode="auto">
          <a:noFill/>
          <a:ln>
            <a:miter lim="800000"/>
            <a:headEnd/>
            <a:tailEnd/>
          </a:ln>
        </p:spPr>
        <p:txBody>
          <a:bodyPr/>
          <a:lstStyle/>
          <a:p>
            <a:fld id="{8C60E701-96A4-49BB-AA09-1C92F7EBF136}" type="slidenum">
              <a:rPr lang="ar-SA" smtClean="0"/>
              <a:pPr/>
              <a:t>144</a:t>
            </a:fld>
            <a:endParaRPr lang="en-US" smtClean="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normAutofit/>
          </a:bodyPr>
          <a:lstStyle/>
          <a:p>
            <a:pPr>
              <a:lnSpc>
                <a:spcPct val="90000"/>
              </a:lnSpc>
              <a:buFont typeface="Arial" charset="0"/>
              <a:buNone/>
            </a:pPr>
            <a:r>
              <a:rPr lang="ar-SA" sz="3300" b="1" smtClean="0">
                <a:solidFill>
                  <a:srgbClr val="10253F"/>
                </a:solidFill>
                <a:effectLst>
                  <a:outerShdw blurRad="38100" dist="38100" dir="2700000" algn="tl">
                    <a:srgbClr val="C0C0C0"/>
                  </a:outerShdw>
                </a:effectLst>
              </a:rPr>
              <a:t>التنشئة الاجتماعية ,وتشمل:</a:t>
            </a:r>
            <a:r>
              <a:rPr lang="ar-SA" sz="3000" smtClean="0"/>
              <a:t/>
            </a:r>
            <a:br>
              <a:rPr lang="ar-SA" sz="3000" smtClean="0"/>
            </a:br>
            <a:r>
              <a:rPr lang="ar-SA" sz="3000" smtClean="0">
                <a:solidFill>
                  <a:srgbClr val="254061"/>
                </a:solidFill>
              </a:rPr>
              <a:t>*</a:t>
            </a:r>
            <a:r>
              <a:rPr lang="ar-SA" sz="3000" smtClean="0">
                <a:solidFill>
                  <a:srgbClr val="0D0D0D"/>
                </a:solidFill>
                <a:effectLst>
                  <a:outerShdw blurRad="38100" dist="38100" dir="2700000" algn="tl">
                    <a:srgbClr val="C0C0C0"/>
                  </a:outerShdw>
                </a:effectLst>
              </a:rPr>
              <a:t>مساعدة الأطفال والمراهقين خلال عملية التنشئة الاجتماعية في تعلم الأدوار الاجتماعية والقيم والمعايير الاجتماعية وفلسفة الحياة.</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*تنمية المهارات المتعلقة بالصحة النفسية والتوافق الشخصي والاجتماعى والتي تجعل الفرد يشعر بأهمية ويثق في نفسه. </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*تقبل المسئوليات الاجتماعية والإسهام في التقدم الاجتماعي وتقبل التغير الاجتماعي.</a:t>
            </a:r>
            <a:br>
              <a:rPr lang="ar-SA" sz="3000" smtClean="0">
                <a:solidFill>
                  <a:srgbClr val="0D0D0D"/>
                </a:solidFill>
                <a:effectLst>
                  <a:outerShdw blurRad="38100" dist="38100" dir="2700000" algn="tl">
                    <a:srgbClr val="C0C0C0"/>
                  </a:outerShdw>
                </a:effectLst>
              </a:rPr>
            </a:br>
            <a:r>
              <a:rPr lang="ar-SA" sz="3000" smtClean="0">
                <a:solidFill>
                  <a:srgbClr val="0D0D0D"/>
                </a:solidFill>
                <a:effectLst>
                  <a:outerShdw blurRad="38100" dist="38100" dir="2700000" algn="tl">
                    <a:srgbClr val="C0C0C0"/>
                  </a:outerShdw>
                </a:effectLst>
              </a:rPr>
              <a:t>*الاعتقاد في القيم التي نحاول الوصول إليها عن طريق العلم  والتكنولوجيا والإيمان بالله والوطن وإشاعة المناخ الديمقراطي الذي يعتبر مناخا صحيا يؤدي إلى السعادة والتقدم لكل من الفرد والمجتمع</a:t>
            </a:r>
            <a:r>
              <a:rPr lang="ar-EG" sz="3000" smtClean="0">
                <a:solidFill>
                  <a:srgbClr val="0D0D0D"/>
                </a:solidFill>
                <a:effectLst>
                  <a:outerShdw blurRad="38100" dist="38100" dir="2700000" algn="tl">
                    <a:srgbClr val="C0C0C0"/>
                  </a:outerShdw>
                </a:effectLst>
              </a:rPr>
              <a:t>.</a:t>
            </a:r>
            <a:endParaRPr lang="en-US" sz="3000" smtClean="0"/>
          </a:p>
        </p:txBody>
      </p:sp>
      <p:sp>
        <p:nvSpPr>
          <p:cNvPr id="59395" name="Slide Number Placeholder 3"/>
          <p:cNvSpPr>
            <a:spLocks noGrp="1"/>
          </p:cNvSpPr>
          <p:nvPr>
            <p:ph type="sldNum" sz="quarter" idx="10"/>
          </p:nvPr>
        </p:nvSpPr>
        <p:spPr bwMode="auto">
          <a:noFill/>
          <a:ln>
            <a:miter lim="800000"/>
            <a:headEnd/>
            <a:tailEnd/>
          </a:ln>
        </p:spPr>
        <p:txBody>
          <a:bodyPr/>
          <a:lstStyle/>
          <a:p>
            <a:fld id="{56E09873-03E1-4EFA-A0EF-514D6936CEC8}" type="slidenum">
              <a:rPr lang="ar-SA" smtClean="0"/>
              <a:pPr/>
              <a:t>145</a:t>
            </a:fld>
            <a:endParaRPr lang="en-US" smtClean="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smtClean="0">
                <a:solidFill>
                  <a:srgbClr val="009900"/>
                </a:solidFill>
                <a:effectLst>
                  <a:outerShdw blurRad="38100" dist="38100" dir="2700000" algn="tl">
                    <a:srgbClr val="C0C0C0"/>
                  </a:outerShdw>
                </a:effectLst>
              </a:rPr>
              <a:t>الإجراءات الوقائية الاجتماعية</a:t>
            </a:r>
            <a:r>
              <a:rPr lang="ar-SA" b="1" smtClean="0">
                <a:solidFill>
                  <a:srgbClr val="403152"/>
                </a:solidFill>
                <a:effectLst>
                  <a:outerShdw blurRad="38100" dist="38100" dir="2700000" algn="tl">
                    <a:srgbClr val="C0C0C0"/>
                  </a:outerShdw>
                </a:effectLst>
              </a:rPr>
              <a:t> :</a:t>
            </a:r>
            <a:endParaRPr lang="en-US" smtClean="0">
              <a:solidFill>
                <a:srgbClr val="376092"/>
              </a:solidFill>
            </a:endParaRPr>
          </a:p>
        </p:txBody>
      </p:sp>
      <p:sp>
        <p:nvSpPr>
          <p:cNvPr id="3" name="Content Placeholder 2"/>
          <p:cNvSpPr>
            <a:spLocks noGrp="1"/>
          </p:cNvSpPr>
          <p:nvPr>
            <p:ph idx="1"/>
          </p:nvPr>
        </p:nvSpPr>
        <p:spPr/>
        <p:txBody>
          <a:bodyPr/>
          <a:lstStyle/>
          <a:p>
            <a:pPr>
              <a:buFont typeface="Arial" charset="0"/>
              <a:buNone/>
            </a:pPr>
            <a:r>
              <a:rPr lang="ar-SA" b="1" smtClean="0">
                <a:solidFill>
                  <a:srgbClr val="0D0D0D"/>
                </a:solidFill>
                <a:effectLst>
                  <a:outerShdw blurRad="38100" dist="38100" dir="2700000" algn="tl">
                    <a:srgbClr val="C0C0C0"/>
                  </a:outerShdw>
                </a:effectLst>
              </a:rPr>
              <a:t>يولي العلماء اهتماما متزايدا بالإجراءات الوقائية الاجتماعية . ولقد زاد الاهتمام بالبحوث العلمية ((المحلية,والقومية,والدولية)) التي تركز على فهم وتصحيح وضبط الأسباب الاجتماعية للاضطرابات النفسية .</a:t>
            </a:r>
            <a:br>
              <a:rPr lang="ar-SA" b="1" smtClean="0">
                <a:solidFill>
                  <a:srgbClr val="0D0D0D"/>
                </a:solidFill>
                <a:effectLst>
                  <a:outerShdw blurRad="38100" dist="38100" dir="2700000" algn="tl">
                    <a:srgbClr val="C0C0C0"/>
                  </a:outerShdw>
                </a:effectLst>
              </a:rPr>
            </a:br>
            <a:r>
              <a:rPr lang="ar-SA" b="1" smtClean="0">
                <a:solidFill>
                  <a:srgbClr val="403152"/>
                </a:solidFill>
                <a:effectLst>
                  <a:outerShdw blurRad="38100" dist="38100" dir="2700000" algn="tl">
                    <a:srgbClr val="C0C0C0"/>
                  </a:outerShdw>
                </a:effectLst>
              </a:rPr>
              <a:t>وتتضمن </a:t>
            </a:r>
            <a:r>
              <a:rPr lang="ar-SA" b="1" smtClean="0">
                <a:solidFill>
                  <a:srgbClr val="009900"/>
                </a:solidFill>
                <a:effectLst>
                  <a:outerShdw blurRad="38100" dist="38100" dir="2700000" algn="tl">
                    <a:srgbClr val="C0C0C0"/>
                  </a:outerShdw>
                </a:effectLst>
              </a:rPr>
              <a:t>الإجراءات الوقائية الاجتماعية</a:t>
            </a:r>
            <a:r>
              <a:rPr lang="ar-SA" b="1" smtClean="0">
                <a:solidFill>
                  <a:srgbClr val="403152"/>
                </a:solidFill>
                <a:effectLst>
                  <a:outerShdw blurRad="38100" dist="38100" dir="2700000" algn="tl">
                    <a:srgbClr val="C0C0C0"/>
                  </a:outerShdw>
                </a:effectLst>
              </a:rPr>
              <a:t> ما يلي:</a:t>
            </a:r>
            <a:r>
              <a:rPr lang="ar-SA" smtClean="0">
                <a:solidFill>
                  <a:srgbClr val="3172C4"/>
                </a:solidFill>
              </a:rPr>
              <a:t/>
            </a:r>
            <a:br>
              <a:rPr lang="ar-SA" smtClean="0">
                <a:solidFill>
                  <a:srgbClr val="3172C4"/>
                </a:solidFill>
              </a:rPr>
            </a:br>
            <a:r>
              <a:rPr lang="ar-SA" sz="2800" b="1" smtClean="0">
                <a:solidFill>
                  <a:srgbClr val="10253F"/>
                </a:solidFill>
                <a:effectLst>
                  <a:outerShdw blurRad="38100" dist="38100" dir="2700000" algn="tl">
                    <a:srgbClr val="C0C0C0"/>
                  </a:outerShdw>
                </a:effectLst>
              </a:rPr>
              <a:t>1-الإجراءات  الاجتماعية العامة .</a:t>
            </a:r>
            <a:br>
              <a:rPr lang="ar-SA" sz="2800" b="1" smtClean="0">
                <a:solidFill>
                  <a:srgbClr val="10253F"/>
                </a:solidFill>
                <a:effectLst>
                  <a:outerShdw blurRad="38100" dist="38100" dir="2700000" algn="tl">
                    <a:srgbClr val="C0C0C0"/>
                  </a:outerShdw>
                </a:effectLst>
              </a:rPr>
            </a:br>
            <a:r>
              <a:rPr lang="ar-SA" sz="2800" b="1" smtClean="0">
                <a:solidFill>
                  <a:srgbClr val="10253F"/>
                </a:solidFill>
                <a:effectLst>
                  <a:outerShdw blurRad="38100" dist="38100" dir="2700000" algn="tl">
                    <a:srgbClr val="C0C0C0"/>
                  </a:outerShdw>
                </a:effectLst>
              </a:rPr>
              <a:t>2-الدراسات والبحوث العلمية.</a:t>
            </a:r>
            <a:br>
              <a:rPr lang="ar-SA" sz="2800" b="1" smtClean="0">
                <a:solidFill>
                  <a:srgbClr val="10253F"/>
                </a:solidFill>
                <a:effectLst>
                  <a:outerShdw blurRad="38100" dist="38100" dir="2700000" algn="tl">
                    <a:srgbClr val="C0C0C0"/>
                  </a:outerShdw>
                </a:effectLst>
              </a:rPr>
            </a:br>
            <a:r>
              <a:rPr lang="ar-SA" sz="2800" b="1" smtClean="0">
                <a:solidFill>
                  <a:srgbClr val="10253F"/>
                </a:solidFill>
                <a:effectLst>
                  <a:outerShdw blurRad="38100" dist="38100" dir="2700000" algn="tl">
                    <a:srgbClr val="C0C0C0"/>
                  </a:outerShdw>
                </a:effectLst>
              </a:rPr>
              <a:t>3-التقييم والمتابعة. </a:t>
            </a:r>
            <a:endParaRPr lang="en-US" smtClean="0"/>
          </a:p>
        </p:txBody>
      </p:sp>
      <p:sp>
        <p:nvSpPr>
          <p:cNvPr id="61443" name="Slide Number Placeholder 3"/>
          <p:cNvSpPr>
            <a:spLocks noGrp="1"/>
          </p:cNvSpPr>
          <p:nvPr>
            <p:ph type="sldNum" sz="quarter" idx="10"/>
          </p:nvPr>
        </p:nvSpPr>
        <p:spPr bwMode="auto">
          <a:noFill/>
          <a:ln>
            <a:miter lim="800000"/>
            <a:headEnd/>
            <a:tailEnd/>
          </a:ln>
        </p:spPr>
        <p:txBody>
          <a:bodyPr/>
          <a:lstStyle/>
          <a:p>
            <a:fld id="{29CAC967-EFA6-4A75-95DA-6147D6F901F3}" type="slidenum">
              <a:rPr lang="ar-SA" smtClean="0"/>
              <a:pPr/>
              <a:t>146</a:t>
            </a:fld>
            <a:endParaRPr lang="en-US" smtClean="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90000"/>
              </a:lnSpc>
              <a:buFont typeface="Arial" charset="0"/>
              <a:buNone/>
            </a:pPr>
            <a:r>
              <a:rPr lang="ar-EG" b="1" smtClean="0">
                <a:solidFill>
                  <a:srgbClr val="403152"/>
                </a:solidFill>
                <a:effectLst>
                  <a:outerShdw blurRad="38100" dist="38100" dir="2700000" algn="tl">
                    <a:srgbClr val="C0C0C0"/>
                  </a:outerShdw>
                </a:effectLst>
              </a:rPr>
              <a:t>1</a:t>
            </a:r>
            <a:r>
              <a:rPr lang="ar-SA" b="1" smtClean="0">
                <a:solidFill>
                  <a:srgbClr val="403152"/>
                </a:solidFill>
                <a:effectLst>
                  <a:outerShdw blurRad="38100" dist="38100" dir="2700000" algn="tl">
                    <a:srgbClr val="C0C0C0"/>
                  </a:outerShdw>
                </a:effectLst>
              </a:rPr>
              <a:t>-الإجراءات الاجتماعية العامة,وتشمل :</a:t>
            </a:r>
            <a:r>
              <a:rPr lang="ar-SA" smtClean="0"/>
              <a:t/>
            </a:r>
            <a:br>
              <a:rPr lang="ar-SA" smtClean="0"/>
            </a:br>
            <a:r>
              <a:rPr lang="ar-SA" smtClean="0">
                <a:solidFill>
                  <a:srgbClr val="0D0D0D"/>
                </a:solidFill>
                <a:effectLst>
                  <a:outerShdw blurRad="38100" dist="38100" dir="2700000" algn="tl">
                    <a:srgbClr val="C0C0C0"/>
                  </a:outerShdw>
                </a:effectLst>
              </a:rPr>
              <a:t>*رفع مستوى المعيشة والاهتمام بالسكان ,والتخطيط  السكاني ,ووسائل المواصلات ,وتيسير الخدمات الاجتماعية,وخدمات الصحة النفسية في المجتمع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*الاهتمام ببرامج التوعية بوسائل الإعلام المختلفة كالإذاعة والتلفزيون والصحافة والنشرات العامة ,وتوجيه وإرشاد الوالدين والجمهور بصفة عامه بكل ما يتعلق بالوقاية من المرض النفسي .</a:t>
            </a:r>
            <a:br>
              <a:rPr lang="ar-SA" smtClean="0">
                <a:solidFill>
                  <a:srgbClr val="0D0D0D"/>
                </a:solidFill>
                <a:effectLst>
                  <a:outerShdw blurRad="38100" dist="38100" dir="2700000" algn="tl">
                    <a:srgbClr val="C0C0C0"/>
                  </a:outerShdw>
                </a:effectLst>
              </a:rPr>
            </a:br>
            <a:r>
              <a:rPr lang="ar-SA" smtClean="0">
                <a:solidFill>
                  <a:srgbClr val="0D0D0D"/>
                </a:solidFill>
                <a:effectLst>
                  <a:outerShdw blurRad="38100" dist="38100" dir="2700000" algn="tl">
                    <a:srgbClr val="C0C0C0"/>
                  </a:outerShdw>
                </a:effectLst>
              </a:rPr>
              <a:t>*الاهتمام بالبرامج الوقائية في مراكز رعاية الأسرة  ومراكز رعاية الطفولة والأمومة ومراكز رعاية الشباب ومراكز رعاية الشيوخ والعيادات النفسية ومراكز الإرشاد النفسي .</a:t>
            </a:r>
            <a:endParaRPr lang="en-US" smtClean="0"/>
          </a:p>
        </p:txBody>
      </p:sp>
      <p:sp>
        <p:nvSpPr>
          <p:cNvPr id="63491" name="Slide Number Placeholder 3"/>
          <p:cNvSpPr>
            <a:spLocks noGrp="1"/>
          </p:cNvSpPr>
          <p:nvPr>
            <p:ph type="sldNum" sz="quarter" idx="10"/>
          </p:nvPr>
        </p:nvSpPr>
        <p:spPr bwMode="auto">
          <a:noFill/>
          <a:ln>
            <a:miter lim="800000"/>
            <a:headEnd/>
            <a:tailEnd/>
          </a:ln>
        </p:spPr>
        <p:txBody>
          <a:bodyPr/>
          <a:lstStyle/>
          <a:p>
            <a:fld id="{035D8B77-CAE1-492A-B848-0337C133FDF5}" type="slidenum">
              <a:rPr lang="ar-SA" smtClean="0"/>
              <a:pPr/>
              <a:t>147</a:t>
            </a:fld>
            <a:endParaRPr lang="en-US" smtClean="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normAutofit/>
          </a:bodyPr>
          <a:lstStyle/>
          <a:p>
            <a:pPr>
              <a:lnSpc>
                <a:spcPct val="80000"/>
              </a:lnSpc>
              <a:buFont typeface="Arial" charset="0"/>
              <a:buNone/>
            </a:pPr>
            <a:r>
              <a:rPr lang="ar-SA" sz="2500" b="1" smtClean="0">
                <a:solidFill>
                  <a:srgbClr val="403152"/>
                </a:solidFill>
                <a:effectLst>
                  <a:outerShdw blurRad="38100" dist="38100" dir="2700000" algn="tl">
                    <a:srgbClr val="C0C0C0"/>
                  </a:outerShdw>
                </a:effectLst>
              </a:rPr>
              <a:t>2-الدراسات والبحوث العلمية,وتشمل:</a:t>
            </a:r>
            <a:r>
              <a:rPr lang="ar-SA" sz="2200" smtClean="0"/>
              <a:t/>
            </a:r>
            <a:br>
              <a:rPr lang="ar-SA" sz="2200" smtClean="0"/>
            </a:br>
            <a:r>
              <a:rPr lang="ar-SA" sz="2200" smtClean="0">
                <a:solidFill>
                  <a:srgbClr val="0D0D0D"/>
                </a:solidFill>
                <a:effectLst>
                  <a:outerShdw blurRad="38100" dist="38100" dir="2700000" algn="tl">
                    <a:srgbClr val="C0C0C0"/>
                  </a:outerShdw>
                </a:effectLst>
              </a:rPr>
              <a:t>*البحوث حول مدى حدوث وتوزيع الاضطرابات النفسية مع الاهتمام بوصف أنماط السلوك الشاذ وتحديد كمه وتباينه بالنسبة للمناطق الجغرافية والمستويات الاجتماعية ألاقتصاديه مما يساعد في تحديد ((مناطق المرض)) حيث يجب أن تتركز الجهود الوقائية والعلاجية.</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*البحوث حول الأسباب الاجتماعية للسلوك المنحرف ,وتشمل تأثير الظروف الاجتماعية على نمو الشخصية وسماتها تمهيدا لإزالة هذه الأسباب .</a:t>
            </a:r>
            <a:br>
              <a:rPr lang="ar-SA" sz="2200" smtClean="0">
                <a:solidFill>
                  <a:srgbClr val="0D0D0D"/>
                </a:solidFill>
                <a:effectLst>
                  <a:outerShdw blurRad="38100" dist="38100" dir="2700000" algn="tl">
                    <a:srgbClr val="C0C0C0"/>
                  </a:outerShdw>
                </a:effectLst>
              </a:rPr>
            </a:br>
            <a:r>
              <a:rPr lang="ar-SA" sz="2200" smtClean="0">
                <a:solidFill>
                  <a:srgbClr val="0D0D0D"/>
                </a:solidFill>
                <a:effectLst>
                  <a:outerShdw blurRad="38100" dist="38100" dir="2700000" algn="tl">
                    <a:srgbClr val="C0C0C0"/>
                  </a:outerShdw>
                </a:effectLst>
              </a:rPr>
              <a:t>*البحوث حول الآثار النفسية لمشكلات التقدم العلمي والتكنولوجي والصناعي , وأثار القلق الناتج عن العجز أمام خطر الحرب النووية , والانفجار السكاني العالمي والتغير الاجتماعي والثقافي السريع . ويجب عمل حساب الإجراءات الوقائية الخاصة بالضبط الاجتماعي اللازم مع</a:t>
            </a:r>
            <a:r>
              <a:rPr lang="ar-EG" sz="2200" smtClean="0">
                <a:solidFill>
                  <a:srgbClr val="0D0D0D"/>
                </a:solidFill>
                <a:effectLst>
                  <a:outerShdw blurRad="38100" dist="38100" dir="2700000" algn="tl">
                    <a:srgbClr val="C0C0C0"/>
                  </a:outerShdw>
                </a:effectLst>
              </a:rPr>
              <a:t> </a:t>
            </a:r>
            <a:r>
              <a:rPr lang="ar-SA" sz="2200" smtClean="0">
                <a:solidFill>
                  <a:srgbClr val="0D0D0D"/>
                </a:solidFill>
                <a:effectLst>
                  <a:outerShdw blurRad="38100" dist="38100" dir="2700000" algn="tl">
                    <a:srgbClr val="C0C0C0"/>
                  </a:outerShdw>
                </a:effectLst>
              </a:rPr>
              <a:t>التغير الاجتماعي مثل النمو الحضري والتغير العمراني والتصنيع , وتغير الأسرة من حيث حجمها وشكلها وخروج المرأة إلى ميدان العمل والإنتاج والهجرة والانفتاح وتغير بعض القيم الاجتماعية التقليدية وقضية الحرب والسلام....الخ</a:t>
            </a:r>
            <a:r>
              <a:rPr lang="ar-SA" sz="2200" smtClean="0">
                <a:solidFill>
                  <a:srgbClr val="3172C4"/>
                </a:solidFill>
              </a:rPr>
              <a:t/>
            </a:r>
            <a:br>
              <a:rPr lang="ar-SA" sz="2200" smtClean="0">
                <a:solidFill>
                  <a:srgbClr val="3172C4"/>
                </a:solidFill>
              </a:rPr>
            </a:br>
            <a:endParaRPr lang="en-US" sz="2200" smtClean="0"/>
          </a:p>
        </p:txBody>
      </p:sp>
      <p:sp>
        <p:nvSpPr>
          <p:cNvPr id="65539" name="Slide Number Placeholder 3"/>
          <p:cNvSpPr>
            <a:spLocks noGrp="1"/>
          </p:cNvSpPr>
          <p:nvPr>
            <p:ph type="sldNum" sz="quarter" idx="10"/>
          </p:nvPr>
        </p:nvSpPr>
        <p:spPr bwMode="auto">
          <a:noFill/>
          <a:ln>
            <a:miter lim="800000"/>
            <a:headEnd/>
            <a:tailEnd/>
          </a:ln>
        </p:spPr>
        <p:txBody>
          <a:bodyPr/>
          <a:lstStyle/>
          <a:p>
            <a:fld id="{0B5CDA35-DF91-4EF9-AD66-7F289C1DBE63}" type="slidenum">
              <a:rPr lang="ar-SA" smtClean="0"/>
              <a:pPr/>
              <a:t>148</a:t>
            </a:fld>
            <a:endParaRPr lang="en-US" smtClean="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r>
              <a:rPr lang="ar-EG" sz="4000" b="1" dirty="0" smtClean="0">
                <a:solidFill>
                  <a:schemeClr val="accent4">
                    <a:lumMod val="50000"/>
                  </a:schemeClr>
                </a:solidFill>
                <a:effectLst>
                  <a:outerShdw blurRad="38100" dist="38100" dir="2700000" algn="tl">
                    <a:srgbClr val="000000">
                      <a:alpha val="43137"/>
                    </a:srgbClr>
                  </a:outerShdw>
                </a:effectLst>
              </a:rPr>
              <a:t>3 - </a:t>
            </a:r>
            <a:r>
              <a:rPr lang="ar-SA" sz="4000" b="1" dirty="0" smtClean="0">
                <a:solidFill>
                  <a:schemeClr val="accent4">
                    <a:lumMod val="50000"/>
                  </a:schemeClr>
                </a:solidFill>
                <a:effectLst>
                  <a:outerShdw blurRad="38100" dist="38100" dir="2700000" algn="tl">
                    <a:srgbClr val="000000">
                      <a:alpha val="43137"/>
                    </a:srgbClr>
                  </a:outerShdw>
                </a:effectLst>
              </a:rPr>
              <a:t>التقييم والمتابعة ,وتشمل:</a:t>
            </a:r>
            <a:r>
              <a:rPr lang="ar-SA" dirty="0" smtClean="0"/>
              <a:t/>
            </a:r>
            <a:br>
              <a:rPr lang="ar-SA" dirty="0" smtClean="0"/>
            </a:br>
            <a:r>
              <a:rPr lang="ar-SA" dirty="0" smtClean="0">
                <a:solidFill>
                  <a:schemeClr val="tx1">
                    <a:lumMod val="95000"/>
                    <a:lumOff val="5000"/>
                  </a:schemeClr>
                </a:solidFill>
                <a:effectLst>
                  <a:outerShdw blurRad="38100" dist="38100" dir="2700000" algn="tl">
                    <a:srgbClr val="000000">
                      <a:alpha val="43137"/>
                    </a:srgbClr>
                  </a:outerShdw>
                </a:effectLst>
              </a:rPr>
              <a:t>*تقييم نتائج الجهود الوقائية والعلاجية والآثار الجانبية لبعض أنواع العلاج ووسائله</a:t>
            </a:r>
            <a:br>
              <a:rPr lang="ar-SA" dirty="0" smtClean="0">
                <a:solidFill>
                  <a:schemeClr val="tx1">
                    <a:lumMod val="95000"/>
                    <a:lumOff val="5000"/>
                  </a:schemeClr>
                </a:solidFill>
                <a:effectLst>
                  <a:outerShdw blurRad="38100" dist="38100" dir="2700000" algn="tl">
                    <a:srgbClr val="000000">
                      <a:alpha val="43137"/>
                    </a:srgbClr>
                  </a:outerShdw>
                </a:effectLst>
              </a:rPr>
            </a:br>
            <a:r>
              <a:rPr lang="ar-SA" dirty="0" smtClean="0">
                <a:solidFill>
                  <a:schemeClr val="tx1">
                    <a:lumMod val="95000"/>
                    <a:lumOff val="5000"/>
                  </a:schemeClr>
                </a:solidFill>
                <a:effectLst>
                  <a:outerShdw blurRad="38100" dist="38100" dir="2700000" algn="tl">
                    <a:srgbClr val="000000">
                      <a:alpha val="43137"/>
                    </a:srgbClr>
                  </a:outerShdw>
                </a:effectLst>
              </a:rPr>
              <a:t>*تقييم برامج الصحة النفسية التي تقوم بها المؤسسات العامة والخاصة .</a:t>
            </a:r>
            <a:br>
              <a:rPr lang="ar-SA" dirty="0" smtClean="0">
                <a:solidFill>
                  <a:schemeClr val="tx1">
                    <a:lumMod val="95000"/>
                    <a:lumOff val="5000"/>
                  </a:schemeClr>
                </a:solidFill>
                <a:effectLst>
                  <a:outerShdw blurRad="38100" dist="38100" dir="2700000" algn="tl">
                    <a:srgbClr val="000000">
                      <a:alpha val="43137"/>
                    </a:srgbClr>
                  </a:outerShdw>
                </a:effectLst>
              </a:rPr>
            </a:br>
            <a:r>
              <a:rPr lang="ar-SA" dirty="0" smtClean="0">
                <a:solidFill>
                  <a:schemeClr val="tx1">
                    <a:lumMod val="95000"/>
                    <a:lumOff val="5000"/>
                  </a:schemeClr>
                </a:solidFill>
                <a:effectLst>
                  <a:outerShdw blurRad="38100" dist="38100" dir="2700000" algn="tl">
                    <a:srgbClr val="000000">
                      <a:alpha val="43137"/>
                    </a:srgbClr>
                  </a:outerShdw>
                </a:effectLst>
              </a:rPr>
              <a:t>*تقييم ومتابعة عمل المعالجين النفسيين والأطباء النفسيين في عملهم الحر.</a:t>
            </a:r>
            <a:endParaRPr lang="en-US" dirty="0"/>
          </a:p>
        </p:txBody>
      </p:sp>
      <p:sp>
        <p:nvSpPr>
          <p:cNvPr id="67587" name="Slide Number Placeholder 3"/>
          <p:cNvSpPr>
            <a:spLocks noGrp="1"/>
          </p:cNvSpPr>
          <p:nvPr>
            <p:ph type="sldNum" sz="quarter" idx="10"/>
          </p:nvPr>
        </p:nvSpPr>
        <p:spPr bwMode="auto">
          <a:noFill/>
          <a:ln>
            <a:miter lim="800000"/>
            <a:headEnd/>
            <a:tailEnd/>
          </a:ln>
        </p:spPr>
        <p:txBody>
          <a:bodyPr/>
          <a:lstStyle/>
          <a:p>
            <a:fld id="{658E2909-2DDC-4D03-8634-5C850C74E4C0}" type="slidenum">
              <a:rPr lang="ar-SA" smtClean="0"/>
              <a:pPr/>
              <a:t>149</a:t>
            </a:fld>
            <a:endParaRPr lang="en-US" smtClean="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solidFill>
                  <a:schemeClr val="accent4">
                    <a:lumMod val="50000"/>
                  </a:schemeClr>
                </a:solidFill>
                <a:effectLst>
                  <a:outerShdw blurRad="38100" dist="38100" dir="2700000" algn="tl">
                    <a:srgbClr val="000000">
                      <a:alpha val="43137"/>
                    </a:srgbClr>
                  </a:outerShdw>
                </a:effectLst>
              </a:rPr>
              <a:t>تخطيط الإجراءات الوقائية :</a:t>
            </a:r>
            <a:endParaRPr lang="en-US" dirty="0"/>
          </a:p>
        </p:txBody>
      </p:sp>
      <p:sp>
        <p:nvSpPr>
          <p:cNvPr id="3" name="Content Placeholder 2"/>
          <p:cNvSpPr>
            <a:spLocks noGrp="1"/>
          </p:cNvSpPr>
          <p:nvPr>
            <p:ph idx="1"/>
          </p:nvPr>
        </p:nvSpPr>
        <p:spPr/>
        <p:txBody>
          <a:bodyPr>
            <a:normAutofit/>
          </a:bodyPr>
          <a:lstStyle/>
          <a:p>
            <a:pPr>
              <a:lnSpc>
                <a:spcPct val="80000"/>
              </a:lnSpc>
              <a:buFont typeface="Arial" charset="0"/>
              <a:buNone/>
            </a:pPr>
            <a:r>
              <a:rPr lang="ar-EG" sz="15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تقع مسئولية تخطيط الإجراءات الوقائية من المرض النفسي على عاتق المؤسسات النفسية والاجتماعية والطبية والمعاهد العلمية المتخصصة في هذا المجال .وهناك مسئوليه متكاملة تحتم ضرورة المشاركة في التخطيط بين كل الجهات المعنية لصالح الجميع .</a:t>
            </a:r>
            <a:endParaRPr lang="ar-EG" sz="1800" smtClean="0">
              <a:solidFill>
                <a:srgbClr val="0D0D0D"/>
              </a:solidFill>
              <a:effectLst>
                <a:outerShdw blurRad="38100" dist="38100" dir="2700000" algn="tl">
                  <a:srgbClr val="C0C0C0"/>
                </a:outerShdw>
              </a:effectLst>
            </a:endParaRPr>
          </a:p>
          <a:p>
            <a:pPr>
              <a:lnSpc>
                <a:spcPct val="80000"/>
              </a:lnSpc>
              <a:buFont typeface="Arial" charset="0"/>
              <a:buNone/>
            </a:pPr>
            <a:r>
              <a:rPr lang="ar-SA" sz="1800" smtClean="0">
                <a:solidFill>
                  <a:srgbClr val="3172C4"/>
                </a:solidFill>
              </a:rPr>
              <a:t/>
            </a:r>
            <a:br>
              <a:rPr lang="ar-SA" sz="1800" smtClean="0">
                <a:solidFill>
                  <a:srgbClr val="3172C4"/>
                </a:solidFill>
              </a:rPr>
            </a:br>
            <a:r>
              <a:rPr lang="ar-SA" sz="1800" b="1" smtClean="0">
                <a:solidFill>
                  <a:srgbClr val="403152"/>
                </a:solidFill>
                <a:effectLst>
                  <a:outerShdw blurRad="38100" dist="38100" dir="2700000" algn="tl">
                    <a:srgbClr val="C0C0C0"/>
                  </a:outerShdw>
                </a:effectLst>
              </a:rPr>
              <a:t>ان برنامج الوقاية </a:t>
            </a:r>
            <a:r>
              <a:rPr lang="ar-SA" sz="1800" smtClean="0">
                <a:solidFill>
                  <a:srgbClr val="0D0D0D"/>
                </a:solidFill>
                <a:effectLst>
                  <a:outerShdw blurRad="38100" dist="38100" dir="2700000" algn="tl">
                    <a:srgbClr val="C0C0C0"/>
                  </a:outerShdw>
                </a:effectLst>
              </a:rPr>
              <a:t>يجب ان يتناول ظروف الفرد والجماعة والمجتمع , ويجب ان يختلف بحسب عضو الأسرة الذي يوجه إليه كالأب أو الأم أو الأولاد ..الخ , ويجب ان يوجه على مستوى المجتمع في مجالات التربية والعمل والصحة ...الخ , وعلى مستوى الأحداث الهامة مثل الزواج والولادة والتقاعد ..الخ , وعلى مستوى احتمال الاضطراب لدى الفرد أو الأسرة أو في المجتمع </a:t>
            </a:r>
            <a:r>
              <a:rPr lang="ar-SA" sz="1800" smtClean="0">
                <a:solidFill>
                  <a:srgbClr val="3172C4"/>
                </a:solidFill>
              </a:rPr>
              <a:t>.</a:t>
            </a:r>
            <a:r>
              <a:rPr lang="ar-EG" sz="1800" smtClean="0">
                <a:solidFill>
                  <a:srgbClr val="3172C4"/>
                </a:solidFill>
              </a:rPr>
              <a:t> </a:t>
            </a:r>
          </a:p>
          <a:p>
            <a:pPr>
              <a:lnSpc>
                <a:spcPct val="80000"/>
              </a:lnSpc>
              <a:buFont typeface="Arial" charset="0"/>
              <a:buNone/>
            </a:pPr>
            <a:r>
              <a:rPr lang="ar-SA" sz="1800" smtClean="0">
                <a:solidFill>
                  <a:srgbClr val="376092"/>
                </a:solidFill>
              </a:rPr>
              <a:t/>
            </a:r>
            <a:br>
              <a:rPr lang="ar-SA" sz="1800" smtClean="0">
                <a:solidFill>
                  <a:srgbClr val="376092"/>
                </a:solidFill>
              </a:rPr>
            </a:br>
            <a:r>
              <a:rPr lang="ar-SA" sz="1800" smtClean="0">
                <a:solidFill>
                  <a:srgbClr val="0D0D0D"/>
                </a:solidFill>
                <a:effectLst>
                  <a:outerShdw blurRad="38100" dist="38100" dir="2700000" algn="tl">
                    <a:srgbClr val="C0C0C0"/>
                  </a:outerShdw>
                </a:effectLst>
              </a:rPr>
              <a:t>ولاشك ان </a:t>
            </a:r>
            <a:r>
              <a:rPr lang="ar-SA" sz="1800" b="1" smtClean="0">
                <a:solidFill>
                  <a:srgbClr val="403152"/>
                </a:solidFill>
                <a:effectLst>
                  <a:outerShdw blurRad="38100" dist="38100" dir="2700000" algn="tl">
                    <a:srgbClr val="C0C0C0"/>
                  </a:outerShdw>
                </a:effectLst>
              </a:rPr>
              <a:t>المجتمع الذكي </a:t>
            </a:r>
            <a:r>
              <a:rPr lang="ar-SA" sz="1800" smtClean="0">
                <a:solidFill>
                  <a:srgbClr val="0D0D0D"/>
                </a:solidFill>
                <a:effectLst>
                  <a:outerShdw blurRad="38100" dist="38100" dir="2700000" algn="tl">
                    <a:srgbClr val="C0C0C0"/>
                  </a:outerShdw>
                </a:effectLst>
              </a:rPr>
              <a:t>هو الذي يهيئ المناخ الاجتماعي والثقافي الذي ييسر النمو السوي لأفراده </a:t>
            </a:r>
            <a:r>
              <a:rPr lang="ar-EG" sz="18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وجماعاته ويقوم بكل ما يكفل  الوقاية من المرض النفسي .</a:t>
            </a:r>
            <a:r>
              <a:rPr lang="ar-EG" sz="1800" smtClean="0">
                <a:solidFill>
                  <a:srgbClr val="0D0D0D"/>
                </a:solidFill>
                <a:effectLst>
                  <a:outerShdw blurRad="38100" dist="38100" dir="2700000" algn="tl">
                    <a:srgbClr val="C0C0C0"/>
                  </a:outerShdw>
                </a:effectLst>
              </a:rPr>
              <a:t> </a:t>
            </a:r>
          </a:p>
          <a:p>
            <a:pPr>
              <a:lnSpc>
                <a:spcPct val="80000"/>
              </a:lnSpc>
              <a:buFont typeface="Arial" charset="0"/>
              <a:buNone/>
            </a:pPr>
            <a:r>
              <a:rPr lang="ar-SA" sz="1800" smtClean="0">
                <a:solidFill>
                  <a:srgbClr val="0D0D0D"/>
                </a:solidFill>
                <a:effectLst>
                  <a:outerShdw blurRad="38100" dist="38100" dir="2700000" algn="tl">
                    <a:srgbClr val="C0C0C0"/>
                  </a:outerShdw>
                </a:effectLst>
              </a:rPr>
              <a:t/>
            </a:r>
            <a:br>
              <a:rPr lang="ar-SA" sz="1800" smtClean="0">
                <a:solidFill>
                  <a:srgbClr val="0D0D0D"/>
                </a:solidFill>
                <a:effectLst>
                  <a:outerShdw blurRad="38100" dist="38100" dir="2700000" algn="tl">
                    <a:srgbClr val="C0C0C0"/>
                  </a:outerShdw>
                </a:effectLst>
              </a:rPr>
            </a:br>
            <a:r>
              <a:rPr lang="ar-SA" sz="1800" smtClean="0">
                <a:solidFill>
                  <a:srgbClr val="0D0D0D"/>
                </a:solidFill>
                <a:effectLst>
                  <a:outerShdw blurRad="38100" dist="38100" dir="2700000" algn="tl">
                    <a:srgbClr val="C0C0C0"/>
                  </a:outerShdw>
                </a:effectLst>
              </a:rPr>
              <a:t>ولعل المواطنين يتعودون على إجراء </a:t>
            </a:r>
            <a:r>
              <a:rPr lang="ar-SA" sz="1800" b="1" smtClean="0">
                <a:solidFill>
                  <a:srgbClr val="403152"/>
                </a:solidFill>
                <a:effectLst>
                  <a:outerShdw blurRad="38100" dist="38100" dir="2700000" algn="tl">
                    <a:srgbClr val="C0C0C0"/>
                  </a:outerShdw>
                </a:effectLst>
              </a:rPr>
              <a:t>الفحص النفسي الشامل دوريا </a:t>
            </a:r>
            <a:r>
              <a:rPr lang="ar-SA" sz="1800" smtClean="0">
                <a:solidFill>
                  <a:srgbClr val="0D0D0D"/>
                </a:solidFill>
                <a:effectLst>
                  <a:outerShdw blurRad="38100" dist="38100" dir="2700000" algn="tl">
                    <a:srgbClr val="C0C0C0"/>
                  </a:outerShdw>
                </a:effectLst>
              </a:rPr>
              <a:t>من اجل الوقاية من الاضطرابات والأمراض </a:t>
            </a:r>
            <a:r>
              <a:rPr lang="ar-EG" sz="1800" smtClean="0">
                <a:solidFill>
                  <a:srgbClr val="0D0D0D"/>
                </a:solidFill>
                <a:effectLst>
                  <a:outerShdw blurRad="38100" dist="38100" dir="2700000" algn="tl">
                    <a:srgbClr val="C0C0C0"/>
                  </a:outerShdw>
                </a:effectLst>
              </a:rPr>
              <a:t>    </a:t>
            </a:r>
            <a:r>
              <a:rPr lang="ar-SA" sz="1800" smtClean="0">
                <a:solidFill>
                  <a:srgbClr val="0D0D0D"/>
                </a:solidFill>
                <a:effectLst>
                  <a:outerShdw blurRad="38100" dist="38100" dir="2700000" algn="tl">
                    <a:srgbClr val="C0C0C0"/>
                  </a:outerShdw>
                </a:effectLst>
              </a:rPr>
              <a:t>النفسية ولعل مدارسنا تبدأ بتقديم هذه الخدمات الضرورية .</a:t>
            </a:r>
            <a:br>
              <a:rPr lang="ar-SA" sz="1800" smtClean="0">
                <a:solidFill>
                  <a:srgbClr val="0D0D0D"/>
                </a:solidFill>
                <a:effectLst>
                  <a:outerShdw blurRad="38100" dist="38100" dir="2700000" algn="tl">
                    <a:srgbClr val="C0C0C0"/>
                  </a:outerShdw>
                </a:effectLst>
              </a:rPr>
            </a:br>
            <a:endParaRPr lang="ar-EG" sz="1800" smtClean="0">
              <a:solidFill>
                <a:srgbClr val="0D0D0D"/>
              </a:solidFill>
              <a:effectLst>
                <a:outerShdw blurRad="38100" dist="38100" dir="2700000" algn="tl">
                  <a:srgbClr val="C0C0C0"/>
                </a:outerShdw>
              </a:effectLst>
            </a:endParaRPr>
          </a:p>
          <a:p>
            <a:pPr>
              <a:lnSpc>
                <a:spcPct val="80000"/>
              </a:lnSpc>
              <a:buFont typeface="Arial" charset="0"/>
              <a:buNone/>
            </a:pPr>
            <a:r>
              <a:rPr lang="ar-SA" sz="1800" smtClean="0">
                <a:solidFill>
                  <a:srgbClr val="0D0D0D"/>
                </a:solidFill>
                <a:effectLst>
                  <a:outerShdw blurRad="38100" dist="38100" dir="2700000" algn="tl">
                    <a:srgbClr val="C0C0C0"/>
                  </a:outerShdw>
                </a:effectLst>
              </a:rPr>
              <a:t>هذا , وقد أكدت توصيات المؤتمر المصري الأول للطب النفسي الذي عقد في القاهرة (مارس 1986)على ضرورة الاهتمام بالوقاية من المرض النفسي , ويدخل في ذلك الاهتمام بالنواحي النفسية والتأهيلية في وسائل الإعلام والمدارس ومؤسسات العمل .</a:t>
            </a:r>
            <a:r>
              <a:rPr lang="ar-SA" sz="1800" smtClean="0">
                <a:solidFill>
                  <a:srgbClr val="376092"/>
                </a:solidFill>
              </a:rPr>
              <a:t/>
            </a:r>
            <a:br>
              <a:rPr lang="ar-SA" sz="1800" smtClean="0">
                <a:solidFill>
                  <a:srgbClr val="376092"/>
                </a:solidFill>
              </a:rPr>
            </a:br>
            <a:endParaRPr lang="ar-SA" sz="1800" smtClean="0"/>
          </a:p>
          <a:p>
            <a:pPr>
              <a:lnSpc>
                <a:spcPct val="80000"/>
              </a:lnSpc>
              <a:buFont typeface="Arial" charset="0"/>
              <a:buNone/>
            </a:pPr>
            <a:endParaRPr lang="en-US" sz="1800" smtClean="0"/>
          </a:p>
        </p:txBody>
      </p:sp>
      <p:sp>
        <p:nvSpPr>
          <p:cNvPr id="69635" name="Slide Number Placeholder 3"/>
          <p:cNvSpPr>
            <a:spLocks noGrp="1"/>
          </p:cNvSpPr>
          <p:nvPr>
            <p:ph type="sldNum" sz="quarter" idx="10"/>
          </p:nvPr>
        </p:nvSpPr>
        <p:spPr bwMode="auto">
          <a:noFill/>
          <a:ln>
            <a:miter lim="800000"/>
            <a:headEnd/>
            <a:tailEnd/>
          </a:ln>
        </p:spPr>
        <p:txBody>
          <a:bodyPr/>
          <a:lstStyle/>
          <a:p>
            <a:fld id="{42CAEBA1-25C1-4F5A-8A0D-64FBCCF39FF9}" type="slidenum">
              <a:rPr lang="ar-SA" smtClean="0"/>
              <a:pPr/>
              <a:t>150</a:t>
            </a:fld>
            <a:endParaRPr lang="en-US" smtClean="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rPr>
              <a:t> </a:t>
            </a:r>
            <a:r>
              <a:rPr lang="en-US" dirty="0" smtClean="0">
                <a:solidFill>
                  <a:srgbClr val="376092"/>
                </a:solidFill>
              </a:rPr>
              <a:t>  </a:t>
            </a:r>
            <a:r>
              <a:rPr lang="ar-EG" dirty="0" smtClean="0">
                <a:solidFill>
                  <a:srgbClr val="376092"/>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ال</a:t>
            </a:r>
            <a:r>
              <a:rPr lang="ar-EG" b="1" dirty="0" smtClean="0">
                <a:solidFill>
                  <a:srgbClr val="FF0000"/>
                </a:solidFill>
              </a:rPr>
              <a:t>عاشرة</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151</a:t>
            </a:fld>
            <a:endParaRPr lang="en-US"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smtClean="0">
                <a:solidFill>
                  <a:srgbClr val="376092"/>
                </a:solidFill>
              </a:rPr>
              <a:t>ملخص ما سبق عرضه في المحاضرة </a:t>
            </a:r>
            <a:r>
              <a:rPr lang="ar-SA" smtClean="0">
                <a:solidFill>
                  <a:srgbClr val="376092"/>
                </a:solidFill>
              </a:rPr>
              <a:t>الأولى</a:t>
            </a:r>
            <a:endParaRPr lang="en-US" smtClean="0">
              <a:solidFill>
                <a:srgbClr val="376092"/>
              </a:solidFill>
            </a:endParaRPr>
          </a:p>
        </p:txBody>
      </p:sp>
      <p:sp>
        <p:nvSpPr>
          <p:cNvPr id="18434" name="Content Placeholder 2"/>
          <p:cNvSpPr>
            <a:spLocks noGrp="1"/>
          </p:cNvSpPr>
          <p:nvPr>
            <p:ph idx="1"/>
          </p:nvPr>
        </p:nvSpPr>
        <p:spPr/>
        <p:txBody>
          <a:bodyPr/>
          <a:lstStyle/>
          <a:p>
            <a:pPr>
              <a:buFont typeface="Arial" charset="0"/>
              <a:buNone/>
            </a:pPr>
            <a:r>
              <a:rPr lang="ar-EG" sz="2400" smtClean="0"/>
              <a:t>- علم الصحة النفسية .</a:t>
            </a:r>
          </a:p>
          <a:p>
            <a:pPr>
              <a:buFont typeface="Arial" charset="0"/>
              <a:buNone/>
            </a:pPr>
            <a:r>
              <a:rPr lang="ar-EG" sz="2400" smtClean="0"/>
              <a:t>- تعريف الصحة النفسية .</a:t>
            </a:r>
          </a:p>
          <a:p>
            <a:pPr>
              <a:buFont typeface="Arial" charset="0"/>
              <a:buNone/>
            </a:pPr>
            <a:r>
              <a:rPr lang="ar-EG" sz="2400" smtClean="0"/>
              <a:t>- مجالات عمل الصحة النفسية .</a:t>
            </a:r>
          </a:p>
          <a:p>
            <a:pPr>
              <a:buFont typeface="Arial" charset="0"/>
              <a:buNone/>
            </a:pPr>
            <a:r>
              <a:rPr lang="ar-EG" sz="2400" smtClean="0"/>
              <a:t>- تعريف المرض النفسي .</a:t>
            </a:r>
          </a:p>
          <a:p>
            <a:pPr>
              <a:buFont typeface="Arial" charset="0"/>
              <a:buNone/>
            </a:pPr>
            <a:r>
              <a:rPr lang="ar-EG" sz="2400" smtClean="0"/>
              <a:t>- ملاحظات على الصحة النفسية و المرض النفسي .</a:t>
            </a:r>
          </a:p>
          <a:p>
            <a:pPr>
              <a:buFont typeface="Arial" charset="0"/>
              <a:buNone/>
            </a:pPr>
            <a:r>
              <a:rPr lang="ar-EG" sz="2400" smtClean="0"/>
              <a:t>- تعريف السوية و اللاسوية .</a:t>
            </a:r>
          </a:p>
          <a:p>
            <a:pPr>
              <a:buFont typeface="Arial" charset="0"/>
              <a:buNone/>
            </a:pPr>
            <a:r>
              <a:rPr lang="ar-EG" sz="2400" smtClean="0"/>
              <a:t>- معايير السوية و اللاسوية .</a:t>
            </a:r>
          </a:p>
          <a:p>
            <a:pPr>
              <a:buFont typeface="Arial" charset="0"/>
              <a:buNone/>
            </a:pPr>
            <a:r>
              <a:rPr lang="ar-EG" sz="2400" smtClean="0"/>
              <a:t>- ملاحظات على السوية و اللاسوية .</a:t>
            </a:r>
          </a:p>
          <a:p>
            <a:pPr>
              <a:buFont typeface="Arial" charset="0"/>
              <a:buNone/>
            </a:pPr>
            <a:r>
              <a:rPr lang="ar-EG" sz="2400" smtClean="0"/>
              <a:t>- مناهج الصحة النفسية .</a:t>
            </a:r>
          </a:p>
          <a:p>
            <a:pPr>
              <a:buFont typeface="Arial" charset="0"/>
              <a:buNone/>
            </a:pPr>
            <a:r>
              <a:rPr lang="ar-EG" sz="2400" smtClean="0"/>
              <a:t>- خصائص الشخصية المتمتعة بالصحة النفسية . </a:t>
            </a:r>
            <a:endParaRPr lang="en-US" sz="240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F73A39E-AC95-4F62-AA12-650567FFF7A3}" type="slidenum">
              <a:rPr lang="ar-SA" smtClean="0"/>
              <a:pPr/>
              <a:t>152</a:t>
            </a:fld>
            <a:endParaRPr lang="en-US" smtClean="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ثانية</a:t>
            </a:r>
            <a:endParaRPr lang="en-US" smtClean="0"/>
          </a:p>
        </p:txBody>
      </p:sp>
      <p:sp>
        <p:nvSpPr>
          <p:cNvPr id="20482" name="Rectangle 3"/>
          <p:cNvSpPr>
            <a:spLocks noGrp="1"/>
          </p:cNvSpPr>
          <p:nvPr>
            <p:ph type="body" idx="4294967295"/>
          </p:nvPr>
        </p:nvSpPr>
        <p:spPr/>
        <p:txBody>
          <a:bodyPr/>
          <a:lstStyle/>
          <a:p>
            <a:pPr algn="ctr" rtl="1">
              <a:lnSpc>
                <a:spcPct val="90000"/>
              </a:lnSpc>
              <a:buFont typeface="Arial" charset="0"/>
              <a:buNone/>
            </a:pPr>
            <a:r>
              <a:rPr lang="ar-SA" sz="2400" smtClean="0">
                <a:solidFill>
                  <a:srgbClr val="C00000"/>
                </a:solidFill>
              </a:rPr>
              <a:t>الصحة النفسية في الأسرة .</a:t>
            </a:r>
          </a:p>
          <a:p>
            <a:pPr rtl="1">
              <a:lnSpc>
                <a:spcPct val="90000"/>
              </a:lnSpc>
            </a:pPr>
            <a:r>
              <a:rPr lang="ar-SA" sz="2400" smtClean="0"/>
              <a:t>نتائج البحوث حول دور الاسرة في عملية التنشئة الاجتماعية للطفل و أثر ذلك على سلوكه .</a:t>
            </a:r>
          </a:p>
          <a:p>
            <a:pPr rtl="1">
              <a:lnSpc>
                <a:spcPct val="90000"/>
              </a:lnSpc>
            </a:pPr>
            <a:r>
              <a:rPr lang="ar-SA" sz="2400" smtClean="0"/>
              <a:t>اثر العلاقة بين الوالدين على صحة الطفل النفسية .</a:t>
            </a:r>
          </a:p>
          <a:p>
            <a:pPr rtl="1">
              <a:lnSpc>
                <a:spcPct val="90000"/>
              </a:lnSpc>
            </a:pPr>
            <a:r>
              <a:rPr lang="ar-SA" sz="2400" smtClean="0"/>
              <a:t>اثر العلاقة بين الوالدين والطفل على صحته النفسية .</a:t>
            </a:r>
          </a:p>
          <a:p>
            <a:pPr rtl="1">
              <a:lnSpc>
                <a:spcPct val="90000"/>
              </a:lnSpc>
            </a:pPr>
            <a:r>
              <a:rPr lang="ar-SA" sz="2400" smtClean="0"/>
              <a:t>اثر العلاقة بين الإخوة على الصحة النفسية .</a:t>
            </a:r>
          </a:p>
          <a:p>
            <a:pPr rtl="1">
              <a:lnSpc>
                <a:spcPct val="90000"/>
              </a:lnSpc>
            </a:pPr>
            <a:r>
              <a:rPr lang="ar-SA" sz="2400" smtClean="0"/>
              <a:t>اثر العلاقة بين الاسرة و المدرسة على صحة الطفل النفسية .</a:t>
            </a:r>
          </a:p>
          <a:p>
            <a:pPr rtl="1">
              <a:lnSpc>
                <a:spcPct val="90000"/>
              </a:lnSpc>
            </a:pPr>
            <a:r>
              <a:rPr lang="ar-SA" sz="2400" smtClean="0"/>
              <a:t>خصائص المناخ الاسري الذي يساعد على الصحة النفسية للطفل .</a:t>
            </a:r>
          </a:p>
          <a:p>
            <a:pPr rtl="1">
              <a:lnSpc>
                <a:spcPct val="90000"/>
              </a:lnSpc>
            </a:pPr>
            <a:r>
              <a:rPr lang="ar-SA" sz="2400" smtClean="0"/>
              <a:t>مجمل دور الاسرة في الصحة النفسية للطفل .</a:t>
            </a:r>
          </a:p>
          <a:p>
            <a:pPr rtl="1">
              <a:lnSpc>
                <a:spcPct val="90000"/>
              </a:lnSpc>
            </a:pPr>
            <a:r>
              <a:rPr lang="ar-SA" sz="2800" smtClean="0"/>
              <a:t>ردود افعال الاسرة تجاه ميلاد طفل ذوو احتياج خاص .</a:t>
            </a:r>
          </a:p>
          <a:p>
            <a:pPr rtl="1">
              <a:lnSpc>
                <a:spcPct val="90000"/>
              </a:lnSpc>
            </a:pPr>
            <a:r>
              <a:rPr lang="ar-SA" sz="2800" smtClean="0"/>
              <a:t>الظروف الاسرية غير المناسبة و آثرها على الصحة النفسية للطفل .</a:t>
            </a:r>
          </a:p>
          <a:p>
            <a:pPr rtl="1">
              <a:lnSpc>
                <a:spcPct val="90000"/>
              </a:lnSpc>
            </a:pPr>
            <a:endParaRPr lang="en-US" sz="2800" smtClean="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ثالثة</a:t>
            </a:r>
            <a:endParaRPr lang="en-US" smtClean="0"/>
          </a:p>
        </p:txBody>
      </p:sp>
      <p:sp>
        <p:nvSpPr>
          <p:cNvPr id="22530" name="Rectangle 3"/>
          <p:cNvSpPr>
            <a:spLocks noGrp="1"/>
          </p:cNvSpPr>
          <p:nvPr>
            <p:ph type="body" idx="4294967295"/>
          </p:nvPr>
        </p:nvSpPr>
        <p:spPr/>
        <p:txBody>
          <a:bodyPr/>
          <a:lstStyle/>
          <a:p>
            <a:pPr rtl="1">
              <a:buFont typeface="Arial" charset="0"/>
              <a:buNone/>
            </a:pPr>
            <a:r>
              <a:rPr lang="en-US" sz="2400" smtClean="0"/>
              <a:t>                    </a:t>
            </a:r>
            <a:r>
              <a:rPr lang="ar-EG" sz="2400" smtClean="0"/>
              <a:t>                          </a:t>
            </a:r>
            <a:r>
              <a:rPr lang="ar-EG" sz="2400" smtClean="0">
                <a:solidFill>
                  <a:srgbClr val="C00000"/>
                </a:solidFill>
              </a:rPr>
              <a:t>الصحة النفسية في المدرسة </a:t>
            </a:r>
            <a:endParaRPr lang="en-US" sz="2400" smtClean="0">
              <a:solidFill>
                <a:srgbClr val="C00000"/>
              </a:solidFill>
            </a:endParaRPr>
          </a:p>
          <a:p>
            <a:pPr rtl="1"/>
            <a:r>
              <a:rPr lang="ar-SA" sz="2400" smtClean="0"/>
              <a:t>اهمية المدرسة في النمو النفسي و التنشئة الاجتماعية للطفل .</a:t>
            </a:r>
          </a:p>
          <a:p>
            <a:pPr rtl="1"/>
            <a:r>
              <a:rPr lang="ar-SA" sz="2400" smtClean="0"/>
              <a:t>مسئوليات المدرسة بالنسبة للنمو النفسي و الصحة النفسية للتلميذ .</a:t>
            </a:r>
          </a:p>
          <a:p>
            <a:pPr rtl="1"/>
            <a:r>
              <a:rPr lang="ar-SA" sz="2400" smtClean="0"/>
              <a:t>الأساليب النفسية التي تستخدمها المدرسة في تربية التلاميذ .</a:t>
            </a:r>
          </a:p>
          <a:p>
            <a:pPr rtl="1"/>
            <a:r>
              <a:rPr lang="ar-EG" sz="2400" smtClean="0"/>
              <a:t>أثر العلاقات الاجتماعية في المدرسة على الصحة النفسية للتلميذ و التوافق المدرسي</a:t>
            </a:r>
            <a:r>
              <a:rPr lang="ar-SA" sz="2400" smtClean="0"/>
              <a:t> .</a:t>
            </a:r>
          </a:p>
          <a:p>
            <a:pPr rtl="1"/>
            <a:r>
              <a:rPr lang="ar-EG" sz="2400" smtClean="0"/>
              <a:t>مجالات تطبيق الصحة النفسية في المدرسة</a:t>
            </a:r>
            <a:r>
              <a:rPr lang="ar-SA" sz="2400" smtClean="0"/>
              <a:t> .</a:t>
            </a:r>
            <a:endParaRPr lang="en-US" sz="2400" smtClean="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p:txBody>
          <a:bodyPr/>
          <a:lstStyle/>
          <a:p>
            <a:pPr rtl="1">
              <a:buFont typeface="Arial" charset="0"/>
              <a:buNone/>
            </a:pPr>
            <a:r>
              <a:rPr lang="ar-EG" sz="2800" smtClean="0"/>
              <a:t>                              </a:t>
            </a:r>
            <a:r>
              <a:rPr lang="ar-SA" sz="2800" smtClean="0">
                <a:solidFill>
                  <a:srgbClr val="C00000"/>
                </a:solidFill>
              </a:rPr>
              <a:t>الصحة النفسية في المجتمع</a:t>
            </a:r>
            <a:r>
              <a:rPr lang="ar-EG" sz="2800" smtClean="0">
                <a:solidFill>
                  <a:srgbClr val="C00000"/>
                </a:solidFill>
              </a:rPr>
              <a:t> </a:t>
            </a:r>
            <a:r>
              <a:rPr lang="ar-EG" sz="2800" smtClean="0"/>
              <a:t>.</a:t>
            </a:r>
          </a:p>
          <a:p>
            <a:pPr rtl="1">
              <a:buFont typeface="Arial" charset="0"/>
              <a:buNone/>
            </a:pPr>
            <a:r>
              <a:rPr lang="ar-EG" sz="2800" smtClean="0"/>
              <a:t>أهداف الصحة النفسية في المجتمع .</a:t>
            </a:r>
          </a:p>
          <a:p>
            <a:pPr rtl="1">
              <a:buFont typeface="Arial" charset="0"/>
              <a:buNone/>
            </a:pPr>
            <a:r>
              <a:rPr lang="ar-EG" sz="2800" smtClean="0"/>
              <a:t>الصحة النفسيه للمجتمع نفسه .</a:t>
            </a:r>
          </a:p>
          <a:p>
            <a:pPr rtl="1">
              <a:buFont typeface="Arial" charset="0"/>
              <a:buNone/>
            </a:pPr>
            <a:r>
              <a:rPr lang="ar-EG" sz="2800" smtClean="0"/>
              <a:t>أهمية الصحة النفسية في مجالات الحياة الاجتماعية المختلفة بالمجتمع.</a:t>
            </a:r>
          </a:p>
          <a:p>
            <a:pPr rtl="1">
              <a:buFont typeface="Arial" charset="0"/>
              <a:buNone/>
            </a:pPr>
            <a:r>
              <a:rPr lang="ar-EG" sz="2800" smtClean="0"/>
              <a:t> العاملون في ميدان الصحة النفسية . </a:t>
            </a:r>
          </a:p>
          <a:p>
            <a:pPr>
              <a:buFont typeface="Arial" charset="0"/>
              <a:buNone/>
            </a:pPr>
            <a:endParaRPr lang="en-US"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4D9D122-8EE2-48C8-A68B-8E467F9F0A07}" type="slidenum">
              <a:rPr lang="ar-SA" smtClean="0"/>
              <a:pPr/>
              <a:t>155</a:t>
            </a:fld>
            <a:endParaRPr lang="en-US" smtClean="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p:txBody>
          <a:bodyPr/>
          <a:lstStyle/>
          <a:p>
            <a:pPr algn="ctr">
              <a:buFont typeface="Arial" charset="0"/>
              <a:buNone/>
            </a:pPr>
            <a:r>
              <a:rPr lang="ar-EG" sz="2800" b="1" smtClean="0">
                <a:solidFill>
                  <a:srgbClr val="FF0000"/>
                </a:solidFill>
              </a:rPr>
              <a:t>التوافق النفسي</a:t>
            </a:r>
          </a:p>
          <a:p>
            <a:pPr>
              <a:buFont typeface="Arial" charset="0"/>
              <a:buNone/>
            </a:pPr>
            <a:r>
              <a:rPr lang="ar-EG" sz="2800" smtClean="0"/>
              <a:t>تعريف التوافق النفسي</a:t>
            </a:r>
          </a:p>
          <a:p>
            <a:pPr>
              <a:buFont typeface="Arial" charset="0"/>
              <a:buNone/>
            </a:pPr>
            <a:r>
              <a:rPr lang="ar-EG" sz="2800" smtClean="0"/>
              <a:t>أبعاد التوافق </a:t>
            </a:r>
          </a:p>
          <a:p>
            <a:pPr>
              <a:buFont typeface="Arial" charset="0"/>
              <a:buNone/>
            </a:pPr>
            <a:r>
              <a:rPr lang="ar-EG" sz="2800" smtClean="0"/>
              <a:t>عوامل التوافق النفسى  ( مطالب النمو – دوافع السلوك – حيل الدفاع )</a:t>
            </a:r>
          </a:p>
          <a:p>
            <a:pPr rtl="1">
              <a:buFont typeface="Arial" charset="0"/>
              <a:buNone/>
            </a:pPr>
            <a:r>
              <a:rPr lang="ar-EG" sz="2800" smtClean="0">
                <a:solidFill>
                  <a:srgbClr val="376092"/>
                </a:solidFill>
              </a:rPr>
              <a:t>             </a:t>
            </a:r>
            <a:r>
              <a:rPr lang="ar-EG" sz="2800" smtClean="0"/>
              <a:t>أولاً – التوافق و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AA4A70CD-0BDB-4297-9C83-7A0A45111BC8}" type="slidenum">
              <a:rPr lang="ar-SA" smtClean="0"/>
              <a:pPr/>
              <a:t>156</a:t>
            </a:fld>
            <a:endParaRPr lang="en-US" smtClean="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pPr algn="ctr" rtl="1"/>
            <a:r>
              <a:rPr lang="ar-EG" dirty="0" smtClean="0"/>
              <a:t>ملخص ما سبق </a:t>
            </a:r>
            <a:r>
              <a:rPr lang="ar-EG" dirty="0" smtClean="0">
                <a:solidFill>
                  <a:schemeClr val="tx2"/>
                </a:solidFill>
              </a:rPr>
              <a:t>عرضه</a:t>
            </a:r>
            <a:r>
              <a:rPr lang="ar-EG" dirty="0" smtClean="0"/>
              <a:t> في المحاض</a:t>
            </a:r>
            <a:r>
              <a:rPr lang="ar-SA" dirty="0" smtClean="0"/>
              <a:t>ره السادسة</a:t>
            </a:r>
            <a:endParaRPr lang="en-US" dirty="0" smtClean="0"/>
          </a:p>
        </p:txBody>
      </p:sp>
      <p:sp>
        <p:nvSpPr>
          <p:cNvPr id="22530" name="Rectangle 3"/>
          <p:cNvSpPr>
            <a:spLocks noGrp="1"/>
          </p:cNvSpPr>
          <p:nvPr>
            <p:ph type="body" idx="4294967295"/>
          </p:nvPr>
        </p:nvSpPr>
        <p:spPr/>
        <p:txBody>
          <a:bodyPr>
            <a:normAutofit/>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و دوافع السلوك </a:t>
            </a:r>
          </a:p>
          <a:p>
            <a:pPr>
              <a:buFont typeface="Arial" charset="0"/>
              <a:buNone/>
            </a:pPr>
            <a:r>
              <a:rPr lang="ar-EG" dirty="0" smtClean="0"/>
              <a:t>                               ( </a:t>
            </a:r>
            <a:r>
              <a:rPr lang="ar-EG" dirty="0" smtClean="0">
                <a:solidFill>
                  <a:srgbClr val="E46C0A"/>
                </a:solidFill>
              </a:rPr>
              <a:t>الغرائز</a:t>
            </a:r>
            <a:r>
              <a:rPr lang="ar-EG" dirty="0" smtClean="0"/>
              <a:t> – </a:t>
            </a:r>
            <a:r>
              <a:rPr lang="ar-EG" dirty="0" smtClean="0">
                <a:solidFill>
                  <a:srgbClr val="8064A2"/>
                </a:solidFill>
              </a:rPr>
              <a:t>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 السا</a:t>
            </a:r>
            <a:r>
              <a:rPr lang="ar-EG" dirty="0" smtClean="0"/>
              <a:t>بع</a:t>
            </a:r>
            <a:r>
              <a:rPr lang="ar-SA" dirty="0" smtClean="0"/>
              <a:t>ة</a:t>
            </a:r>
            <a:endParaRPr lang="en-US" dirty="0"/>
          </a:p>
        </p:txBody>
      </p:sp>
      <p:sp>
        <p:nvSpPr>
          <p:cNvPr id="3" name="Content Placeholder 2"/>
          <p:cNvSpPr>
            <a:spLocks noGrp="1"/>
          </p:cNvSpPr>
          <p:nvPr>
            <p:ph idx="1"/>
          </p:nvPr>
        </p:nvSpPr>
        <p:spPr/>
        <p:txBody>
          <a:bodyPr/>
          <a:lstStyle/>
          <a:p>
            <a:r>
              <a:rPr lang="ar-EG" dirty="0" smtClean="0">
                <a:solidFill>
                  <a:srgbClr val="C00000"/>
                </a:solidFill>
              </a:rPr>
              <a:t>ثانياً : التوافق النفسي و دوافع السلوك</a:t>
            </a:r>
          </a:p>
          <a:p>
            <a:r>
              <a:rPr lang="ar-EG" dirty="0" smtClean="0">
                <a:solidFill>
                  <a:srgbClr val="C00000"/>
                </a:solidFill>
              </a:rPr>
              <a:t>                                        (  الدوافع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الثامنة </a:t>
            </a:r>
            <a:endParaRPr lang="en-US" dirty="0"/>
          </a:p>
        </p:txBody>
      </p:sp>
      <p:sp>
        <p:nvSpPr>
          <p:cNvPr id="3" name="Content Placeholder 2"/>
          <p:cNvSpPr>
            <a:spLocks noGrp="1"/>
          </p:cNvSpPr>
          <p:nvPr>
            <p:ph idx="1"/>
          </p:nvPr>
        </p:nvSpPr>
        <p:spPr/>
        <p:txBody>
          <a:bodyPr/>
          <a:lstStyle/>
          <a:p>
            <a:pPr algn="ctr"/>
            <a:r>
              <a:rPr lang="ar-EG" dirty="0" smtClean="0"/>
              <a:t> </a:t>
            </a:r>
          </a:p>
          <a:p>
            <a:pPr algn="ctr"/>
            <a:endParaRPr lang="ar-EG" dirty="0" smtClean="0"/>
          </a:p>
          <a:p>
            <a:pPr algn="ctr"/>
            <a:r>
              <a:rPr lang="ar-EG" dirty="0" smtClean="0"/>
              <a:t>التوافق و حيل الدفاع النفسي</a:t>
            </a:r>
          </a:p>
          <a:p>
            <a:pPr algn="ctr"/>
            <a:endParaRPr lang="ar-EG" dirty="0" smtClean="0"/>
          </a:p>
          <a:p>
            <a:pPr algn="ctr"/>
            <a:endParaRPr lang="ar-EG" dirty="0" smtClean="0"/>
          </a:p>
          <a:p>
            <a:pPr algn="ct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التاسعة</a:t>
            </a:r>
            <a:endParaRPr lang="en-US" dirty="0"/>
          </a:p>
        </p:txBody>
      </p:sp>
      <p:sp>
        <p:nvSpPr>
          <p:cNvPr id="3" name="Content Placeholder 2"/>
          <p:cNvSpPr>
            <a:spLocks noGrp="1"/>
          </p:cNvSpPr>
          <p:nvPr>
            <p:ph idx="1"/>
          </p:nvPr>
        </p:nvSpPr>
        <p:spPr/>
        <p:txBody>
          <a:bodyPr/>
          <a:lstStyle/>
          <a:p>
            <a:endParaRPr lang="ar-EG" dirty="0" smtClean="0"/>
          </a:p>
          <a:p>
            <a:endParaRPr lang="ar-EG" dirty="0" smtClean="0"/>
          </a:p>
          <a:p>
            <a:endParaRPr lang="ar-EG" dirty="0" smtClean="0"/>
          </a:p>
          <a:p>
            <a:pPr algn="ctr"/>
            <a:r>
              <a:rPr lang="ar-SA" b="1" i="1" dirty="0" smtClean="0">
                <a:effectLst>
                  <a:outerShdw blurRad="38100" dist="38100" dir="2700000" algn="tl">
                    <a:srgbClr val="000000">
                      <a:alpha val="43137"/>
                    </a:srgbClr>
                  </a:outerShdw>
                </a:effectLst>
              </a:rPr>
              <a:t>الوقاية من المرض النفسي</a:t>
            </a:r>
            <a:r>
              <a:rPr lang="ar-EG" b="1" i="1" dirty="0" smtClean="0">
                <a:effectLst>
                  <a:outerShdw blurRad="38100" dist="38100" dir="2700000" algn="tl">
                    <a:srgbClr val="000000">
                      <a:alpha val="43137"/>
                    </a:srgbClr>
                  </a:outerShdw>
                </a:effectLst>
              </a:rPr>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152400" y="1371600"/>
            <a:ext cx="9753600" cy="4678363"/>
          </a:xfrm>
          <a:ln>
            <a:solidFill>
              <a:srgbClr val="FF3300"/>
            </a:solidFill>
          </a:ln>
        </p:spPr>
        <p:txBody>
          <a:bodyPr/>
          <a:lstStyle/>
          <a:p>
            <a:pPr rtl="1">
              <a:buFont typeface="Arial" pitchFamily="34" charset="0"/>
              <a:buChar char="•"/>
            </a:pPr>
            <a:r>
              <a:rPr lang="ar-EG" dirty="0" smtClean="0"/>
              <a:t>تتعدد و تتفاعل الأسباب .</a:t>
            </a:r>
          </a:p>
          <a:p>
            <a:pPr rtl="1">
              <a:buFont typeface="Arial" pitchFamily="34" charset="0"/>
              <a:buChar char="•"/>
            </a:pPr>
            <a:r>
              <a:rPr lang="ar-EG" dirty="0" smtClean="0"/>
              <a:t>الأسباب الحيوية .</a:t>
            </a:r>
          </a:p>
          <a:p>
            <a:pPr rtl="1">
              <a:buFont typeface="Arial" pitchFamily="34" charset="0"/>
              <a:buChar char="•"/>
            </a:pPr>
            <a:r>
              <a:rPr lang="ar-EG" dirty="0" smtClean="0"/>
              <a:t>الأسباب النفسية .</a:t>
            </a:r>
          </a:p>
          <a:p>
            <a:pPr rtl="1">
              <a:buFont typeface="Arial" pitchFamily="34" charset="0"/>
              <a:buChar char="•"/>
            </a:pPr>
            <a:r>
              <a:rPr lang="ar-EG" dirty="0" smtClean="0"/>
              <a:t>الأسباب البيئية .</a:t>
            </a:r>
          </a:p>
          <a:p>
            <a:pPr rtl="1">
              <a:buFont typeface="Arial" pitchFamily="34" charset="0"/>
              <a:buChar char="•"/>
            </a:pPr>
            <a:endParaRPr lang="ar-SA" dirty="0" smtClean="0"/>
          </a:p>
          <a:p>
            <a:pPr rtl="1">
              <a:buFont typeface="Arial" charset="0"/>
              <a:buNone/>
            </a:pPr>
            <a:endParaRPr lang="ar-SA" dirty="0" smtClean="0"/>
          </a:p>
          <a:p>
            <a:pPr algn="ctr" rtl="1">
              <a:buFont typeface="Arial" charset="0"/>
              <a:buNone/>
            </a:pPr>
            <a:endParaRPr lang="ar-SA" dirty="0" smtClean="0"/>
          </a:p>
        </p:txBody>
      </p:sp>
      <p:sp>
        <p:nvSpPr>
          <p:cNvPr id="30723" name="Slide Number Placeholder 3"/>
          <p:cNvSpPr>
            <a:spLocks noGrp="1"/>
          </p:cNvSpPr>
          <p:nvPr>
            <p:ph type="sldNum" sz="quarter" idx="10"/>
          </p:nvPr>
        </p:nvSpPr>
        <p:spPr bwMode="auto">
          <a:noFill/>
          <a:ln>
            <a:miter lim="800000"/>
            <a:headEnd/>
            <a:tailEnd/>
          </a:ln>
        </p:spPr>
        <p:txBody>
          <a:bodyPr/>
          <a:lstStyle/>
          <a:p>
            <a:fld id="{B191E037-B5FE-465E-A7BD-10AA2F1D3150}" type="slidenum">
              <a:rPr lang="ar-SA" smtClean="0"/>
              <a:pPr/>
              <a:t>161</a:t>
            </a:fld>
            <a:endParaRPr lang="en-US" smtClean="0"/>
          </a:p>
        </p:txBody>
      </p:sp>
      <p:sp>
        <p:nvSpPr>
          <p:cNvPr id="5" name="Title 4"/>
          <p:cNvSpPr>
            <a:spLocks noGrp="1"/>
          </p:cNvSpPr>
          <p:nvPr>
            <p:ph type="title"/>
          </p:nvPr>
        </p:nvSpPr>
        <p:spPr>
          <a:xfrm>
            <a:off x="457200" y="152400"/>
            <a:ext cx="8915400" cy="1143000"/>
          </a:xfrm>
        </p:spPr>
        <p:txBody>
          <a:bodyPr/>
          <a:lstStyle/>
          <a:p>
            <a:pPr algn="ctr"/>
            <a:r>
              <a:rPr lang="ar-EG" dirty="0" smtClean="0"/>
              <a:t>أسباب الأمراض النفسية </a:t>
            </a:r>
            <a:endParaRPr lang="en-US"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solidFill>
                  <a:srgbClr val="FF0000"/>
                </a:solidFill>
              </a:rPr>
              <a:t>تعدد و تفاعل الأسباب </a:t>
            </a:r>
            <a:endParaRPr lang="en-US" dirty="0" smtClean="0">
              <a:solidFill>
                <a:srgbClr val="FF0000"/>
              </a:solidFill>
            </a:endParaRPr>
          </a:p>
        </p:txBody>
      </p:sp>
      <p:sp>
        <p:nvSpPr>
          <p:cNvPr id="32770" name="Rectangle 3"/>
          <p:cNvSpPr>
            <a:spLocks noGrp="1"/>
          </p:cNvSpPr>
          <p:nvPr>
            <p:ph type="body" idx="4294967295"/>
          </p:nvPr>
        </p:nvSpPr>
        <p:spPr>
          <a:xfrm>
            <a:off x="457200" y="1447800"/>
            <a:ext cx="8915400" cy="4648200"/>
          </a:xfrm>
        </p:spPr>
        <p:txBody>
          <a:bodyPr>
            <a:normAutofit/>
          </a:bodyPr>
          <a:lstStyle/>
          <a:p>
            <a:pPr rtl="1">
              <a:buNone/>
            </a:pPr>
            <a:r>
              <a:rPr lang="ar-EG" sz="2400" b="1" dirty="0" smtClean="0"/>
              <a:t>  </a:t>
            </a:r>
            <a:endParaRPr lang="en-US" sz="2400" b="1" dirty="0" smtClean="0"/>
          </a:p>
          <a:p>
            <a:pPr rtl="1">
              <a:buNone/>
            </a:pPr>
            <a:endParaRPr lang="en-US" sz="2400" b="1" dirty="0"/>
          </a:p>
          <a:p>
            <a:pPr rtl="1">
              <a:buNone/>
            </a:pPr>
            <a:r>
              <a:rPr lang="ar-EG" sz="2400" b="1" dirty="0" smtClean="0"/>
              <a:t>-  </a:t>
            </a:r>
            <a:r>
              <a:rPr lang="ar-SA" sz="2400" b="1" dirty="0" smtClean="0"/>
              <a:t>من المعروف ان لكل شئ سبباً .. وأنه لاشئ يأتي من لاشئ </a:t>
            </a:r>
            <a:r>
              <a:rPr lang="ar-EG" sz="2400" b="1" dirty="0" smtClean="0"/>
              <a:t> . </a:t>
            </a:r>
            <a:r>
              <a:rPr lang="ar-SA" sz="2400" b="1" dirty="0" smtClean="0"/>
              <a:t>ومن المبادىءالرئيسية في أسباب الامراض النفسية مبدأ تعددوتفاعل الاسباب ..</a:t>
            </a:r>
            <a:r>
              <a:rPr lang="ar-EG" sz="2400" b="1" dirty="0" smtClean="0"/>
              <a:t> </a:t>
            </a:r>
            <a:r>
              <a:rPr lang="ar-SA" sz="2400" b="1" dirty="0" smtClean="0"/>
              <a:t>فمن النادر أن نضع أيدينا على سبب واحد كالوراثةأو صدمة ونقول أنه السبب الوحيد لمرض نفسي بعينه بل تتعدد الأسباب الى الحد الذي قد يصعب فيه الفصل بينها او تحديد مدى أثر كل منها . فالحياة النفسية ليست من البساطة بحيث يكون اضطرابها رهنا بسبب واحد</a:t>
            </a:r>
            <a:r>
              <a:rPr lang="en-US" sz="2400" b="1" dirty="0" smtClean="0"/>
              <a:t>. </a:t>
            </a:r>
            <a:endParaRPr lang="ar-EG" sz="2400" b="1" dirty="0" smtClean="0"/>
          </a:p>
          <a:p>
            <a:pPr rtl="1">
              <a:buNone/>
            </a:pPr>
            <a:r>
              <a:rPr lang="ar-EG" sz="2400" b="1" dirty="0" smtClean="0"/>
              <a:t>- </a:t>
            </a:r>
            <a:r>
              <a:rPr lang="ar-SA" sz="2400" b="1" dirty="0" smtClean="0"/>
              <a:t> وتتلخص أسباب الامراض النفسية في نتيجة تفاعل قوى كثيرة ومتعددة ومعقدة</a:t>
            </a:r>
            <a:r>
              <a:rPr lang="ar-EG" sz="2400" b="1" dirty="0" smtClean="0"/>
              <a:t> , </a:t>
            </a:r>
            <a:r>
              <a:rPr lang="ar-SA" sz="2400" b="1" dirty="0" smtClean="0"/>
              <a:t>داخلية في الانسان ( جسمية ونفسية ) وخارجية في البيئة ( مادية واجتماعية</a:t>
            </a:r>
            <a:r>
              <a:rPr lang="ar-EG" sz="2400" b="1" dirty="0" smtClean="0"/>
              <a:t>) .</a:t>
            </a:r>
            <a:r>
              <a:rPr lang="en-US" sz="2400" b="1" dirty="0" smtClean="0"/>
              <a:t> </a:t>
            </a:r>
            <a:br>
              <a:rPr lang="en-US" sz="2400" b="1" dirty="0" smtClean="0"/>
            </a:br>
            <a:endParaRPr lang="ar-SA" sz="2400" dirty="0" smtClean="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53" name="Rectangle 37"/>
          <p:cNvSpPr>
            <a:spLocks noGrp="1"/>
          </p:cNvSpPr>
          <p:nvPr>
            <p:ph type="title" idx="4294967295"/>
          </p:nvPr>
        </p:nvSpPr>
        <p:spPr/>
        <p:txBody>
          <a:bodyPr/>
          <a:lstStyle/>
          <a:p>
            <a:endParaRPr lang="en-US" dirty="0" smtClean="0"/>
          </a:p>
        </p:txBody>
      </p:sp>
      <p:sp>
        <p:nvSpPr>
          <p:cNvPr id="34818" name="Rectangle 3"/>
          <p:cNvSpPr>
            <a:spLocks noGrp="1"/>
          </p:cNvSpPr>
          <p:nvPr>
            <p:ph type="body" idx="4294967295"/>
          </p:nvPr>
        </p:nvSpPr>
        <p:spPr>
          <a:xfrm>
            <a:off x="381000" y="1447800"/>
            <a:ext cx="8915400" cy="4525963"/>
          </a:xfrm>
        </p:spPr>
        <p:txBody>
          <a:bodyPr>
            <a:normAutofit fontScale="62500" lnSpcReduction="20000"/>
          </a:bodyPr>
          <a:lstStyle/>
          <a:p>
            <a:pPr rtl="1">
              <a:buNone/>
            </a:pPr>
            <a:r>
              <a:rPr lang="ar-SA" b="1" dirty="0" smtClean="0">
                <a:solidFill>
                  <a:srgbClr val="FF0000"/>
                </a:solidFill>
              </a:rPr>
              <a:t>تقسيم الاسباب</a:t>
            </a:r>
            <a:r>
              <a:rPr lang="en-US" b="1" dirty="0" smtClean="0">
                <a:solidFill>
                  <a:srgbClr val="FF0000"/>
                </a:solidFill>
              </a:rPr>
              <a:t>: </a:t>
            </a:r>
            <a:br>
              <a:rPr lang="en-US" b="1" dirty="0" smtClean="0">
                <a:solidFill>
                  <a:srgbClr val="FF0000"/>
                </a:solidFill>
              </a:rPr>
            </a:br>
            <a:r>
              <a:rPr lang="ar-SA" b="1" dirty="0" smtClean="0">
                <a:solidFill>
                  <a:srgbClr val="FF0000"/>
                </a:solidFill>
              </a:rPr>
              <a:t> تنقسم أسباب الامراض النفسية إلى</a:t>
            </a:r>
            <a:r>
              <a:rPr lang="en-US" b="1" dirty="0" smtClean="0">
                <a:solidFill>
                  <a:srgbClr val="FF0000"/>
                </a:solidFill>
              </a:rPr>
              <a:t> : </a:t>
            </a:r>
            <a:endParaRPr lang="ar-SA" b="1" dirty="0" smtClean="0">
              <a:solidFill>
                <a:srgbClr val="FF0000"/>
              </a:solidFill>
            </a:endParaRPr>
          </a:p>
          <a:p>
            <a:pPr rtl="1">
              <a:buNone/>
            </a:pPr>
            <a:endParaRPr lang="en-US" b="1" dirty="0" smtClean="0"/>
          </a:p>
          <a:p>
            <a:pPr rtl="1">
              <a:buNone/>
            </a:pPr>
            <a:r>
              <a:rPr lang="ar-EG" b="1" dirty="0" smtClean="0"/>
              <a:t>1 - </a:t>
            </a:r>
            <a:r>
              <a:rPr lang="ar-SA" b="1" dirty="0" smtClean="0"/>
              <a:t>الاسباب الاصلية او المهيئة</a:t>
            </a:r>
            <a:r>
              <a:rPr lang="en-US" b="1" dirty="0" smtClean="0"/>
              <a:t> :  </a:t>
            </a:r>
            <a:r>
              <a:rPr lang="ar-SA" b="1" dirty="0" smtClean="0"/>
              <a:t>- وهي الأسباب غير المباشرة التي تهدد حدوث المرض . </a:t>
            </a:r>
            <a:endParaRPr lang="en-US" sz="2400" dirty="0" smtClean="0"/>
          </a:p>
          <a:p>
            <a:pPr rtl="1">
              <a:buNone/>
            </a:pPr>
            <a:endParaRPr lang="ar-SA" b="1" dirty="0" smtClean="0"/>
          </a:p>
          <a:p>
            <a:pPr rtl="1">
              <a:buNone/>
            </a:pPr>
            <a:r>
              <a:rPr lang="ar-SA" b="1" dirty="0" smtClean="0"/>
              <a:t>وهي التي ترشح الفرد وتجعله عرضه لظهور المرض النفسي إذا ماطرأ سبب مساعد أو مرسب يعجل بظهور المرض في تربة أعدتها الاسباب الاصلية او المهئية .</a:t>
            </a:r>
          </a:p>
          <a:p>
            <a:pPr rtl="1">
              <a:buNone/>
            </a:pPr>
            <a:endParaRPr lang="en-US" b="1" dirty="0" smtClean="0"/>
          </a:p>
          <a:p>
            <a:pPr rtl="1">
              <a:buNone/>
            </a:pPr>
            <a:r>
              <a:rPr lang="ar-SA" b="1" dirty="0" smtClean="0"/>
              <a:t> - ويلاحظ أن الاسباب الأصلية او المهئية متعددة ومختلفة وربما استمر تأثيرها على الفرد عدة سنوات</a:t>
            </a:r>
            <a:r>
              <a:rPr lang="en-US" b="1" dirty="0" smtClean="0"/>
              <a:t> . </a:t>
            </a:r>
            <a:br>
              <a:rPr lang="en-US" b="1" dirty="0" smtClean="0"/>
            </a:br>
            <a:r>
              <a:rPr lang="en-US" b="1" dirty="0" smtClean="0"/>
              <a:t/>
            </a:r>
            <a:br>
              <a:rPr lang="en-US" b="1" dirty="0" smtClean="0"/>
            </a:br>
            <a:r>
              <a:rPr lang="ar-SA" b="1" dirty="0" smtClean="0"/>
              <a:t>ومن أمثلة الاسباب الاصلية او المهئية</a:t>
            </a:r>
            <a:r>
              <a:rPr lang="en-US" b="1" dirty="0" smtClean="0"/>
              <a:t> :</a:t>
            </a:r>
            <a:br>
              <a:rPr lang="en-US" b="1" dirty="0" smtClean="0"/>
            </a:br>
            <a:r>
              <a:rPr lang="en-US" b="1" dirty="0" smtClean="0"/>
              <a:t/>
            </a:r>
            <a:br>
              <a:rPr lang="en-US" b="1" dirty="0" smtClean="0"/>
            </a:br>
            <a:r>
              <a:rPr lang="ar-SA" b="1" dirty="0" smtClean="0"/>
              <a:t>العيوب الوارثية والاضطرابات الجسمية والخبرات الاليمة خاصة في مرحلة الطفولة وانهيار الوضع الاجتماعي</a:t>
            </a:r>
            <a:r>
              <a:rPr lang="en-US" b="1" dirty="0" smtClean="0"/>
              <a:t>.. </a:t>
            </a:r>
            <a:br>
              <a:rPr lang="en-US" b="1" dirty="0" smtClean="0"/>
            </a:br>
            <a:endParaRPr lang="ar-EG" dirty="0" smtClean="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r>
              <a:rPr lang="ar-SA" sz="3600" dirty="0" smtClean="0"/>
              <a:t> </a:t>
            </a:r>
          </a:p>
        </p:txBody>
      </p:sp>
      <p:sp>
        <p:nvSpPr>
          <p:cNvPr id="32770" name="Rectangle 3"/>
          <p:cNvSpPr>
            <a:spLocks noGrp="1"/>
          </p:cNvSpPr>
          <p:nvPr>
            <p:ph type="body" idx="4294967295"/>
          </p:nvPr>
        </p:nvSpPr>
        <p:spPr>
          <a:xfrm>
            <a:off x="533400" y="1524000"/>
            <a:ext cx="8915400" cy="4525963"/>
          </a:xfrm>
        </p:spPr>
        <p:txBody>
          <a:bodyPr>
            <a:normAutofit fontScale="92500" lnSpcReduction="10000"/>
          </a:bodyPr>
          <a:lstStyle/>
          <a:p>
            <a:pPr rtl="1">
              <a:buNone/>
            </a:pPr>
            <a:r>
              <a:rPr lang="ar-EG" sz="2400" b="1" dirty="0" smtClean="0"/>
              <a:t>2 - </a:t>
            </a:r>
            <a:r>
              <a:rPr lang="ar-SA" sz="2400" b="1" dirty="0" smtClean="0"/>
              <a:t>الاسباب المساعدة او المرسبة</a:t>
            </a:r>
            <a:r>
              <a:rPr lang="en-US" sz="2400" b="1" dirty="0" smtClean="0"/>
              <a:t> : </a:t>
            </a:r>
            <a:br>
              <a:rPr lang="en-US" sz="2400" b="1" dirty="0" smtClean="0"/>
            </a:br>
            <a:r>
              <a:rPr lang="ar-SA" sz="2400" b="1" dirty="0" smtClean="0"/>
              <a:t>وهي الأسباب والاحداث والاخيرة السابقة للمرض النفسي مباشرة والتي تعجل بظهوره . ويلزم لها لكي تؤثر في الفرد ان يكون مهيأ للمرض النفسي</a:t>
            </a:r>
            <a:r>
              <a:rPr lang="en-US" sz="2400" b="1" dirty="0" smtClean="0"/>
              <a:t> . </a:t>
            </a:r>
            <a:r>
              <a:rPr lang="ar-SA" sz="2400" b="1" dirty="0" smtClean="0"/>
              <a:t>أي أن السبب المساعد او المرسب يكون دائما بمثابة (( القشة التي قصمت ظهر البعير</a:t>
            </a:r>
            <a:r>
              <a:rPr lang="en-US" sz="2400" b="1" dirty="0" smtClean="0"/>
              <a:t> )) </a:t>
            </a:r>
            <a:r>
              <a:rPr lang="ar-SA" sz="2400" b="1" dirty="0" smtClean="0"/>
              <a:t>أو (( الزناد الذي يفجر البارود )) أو </a:t>
            </a:r>
            <a:r>
              <a:rPr lang="ar-EG" sz="2400" b="1" dirty="0" smtClean="0"/>
              <a:t> </a:t>
            </a:r>
            <a:r>
              <a:rPr lang="ar-SA" sz="2400" b="1" dirty="0" smtClean="0"/>
              <a:t>(( القطرة التي يطفح بها الكي</a:t>
            </a:r>
            <a:r>
              <a:rPr lang="ar-EG" sz="2400" b="1" dirty="0" smtClean="0"/>
              <a:t>ل )) .</a:t>
            </a:r>
            <a:r>
              <a:rPr lang="en-US" sz="2400" b="1" dirty="0" smtClean="0"/>
              <a:t> </a:t>
            </a:r>
            <a:br>
              <a:rPr lang="en-US" sz="2400" b="1" dirty="0" smtClean="0"/>
            </a:br>
            <a:r>
              <a:rPr lang="en-US" sz="2400" b="1" dirty="0" smtClean="0"/>
              <a:t/>
            </a:r>
            <a:br>
              <a:rPr lang="en-US" sz="2400" b="1" dirty="0" smtClean="0"/>
            </a:br>
            <a:r>
              <a:rPr lang="ar-SA" sz="2400" b="1" dirty="0" smtClean="0"/>
              <a:t>والأسباب المساعدة أو المرسبة تندلع في أثرها أعراض المرض أي أنها تفجر المرض ولاتخلقه</a:t>
            </a:r>
            <a:r>
              <a:rPr lang="en-US" sz="2400" b="1" dirty="0" smtClean="0"/>
              <a:t> . </a:t>
            </a:r>
            <a:br>
              <a:rPr lang="en-US" sz="2400" b="1" dirty="0" smtClean="0"/>
            </a:br>
            <a:r>
              <a:rPr lang="ar-SA" sz="2400" b="1" dirty="0" smtClean="0"/>
              <a:t>ومن أمثلة الاسباب المساعدة او المرسية : الازمات والصدمات مثل : الأزمات الاقتصادية</a:t>
            </a:r>
            <a:r>
              <a:rPr lang="en-US" sz="2400" b="1" dirty="0" smtClean="0"/>
              <a:t> </a:t>
            </a:r>
            <a:br>
              <a:rPr lang="en-US" sz="2400" b="1" dirty="0" smtClean="0"/>
            </a:br>
            <a:r>
              <a:rPr lang="ar-SA" sz="2400" b="1" dirty="0" smtClean="0"/>
              <a:t>والصدمات الإنفعالية والمراحل الحرجة في حياة الفرد مثل سن البلوغ وسن القعود وسن الشيخوخة أو عند الزواج أو الإنجاب أو الانتقال من بيئة إلى أخرى أو من نمط حياة إلى نمط حياة آخر</a:t>
            </a:r>
            <a:r>
              <a:rPr lang="en-US" sz="2400" b="1" dirty="0" smtClean="0"/>
              <a:t> .. </a:t>
            </a:r>
            <a:br>
              <a:rPr lang="en-US" sz="2400" b="1" dirty="0" smtClean="0"/>
            </a:br>
            <a:r>
              <a:rPr lang="en-US" sz="2400" b="1" dirty="0" smtClean="0"/>
              <a:t/>
            </a:r>
            <a:br>
              <a:rPr lang="en-US" sz="2400" b="1" dirty="0" smtClean="0"/>
            </a:br>
            <a:endParaRPr lang="ar-SA" sz="2400" dirty="0" smtClean="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p:cNvSpPr>
          <p:nvPr>
            <p:ph type="title" idx="4294967295"/>
          </p:nvPr>
        </p:nvSpPr>
        <p:spPr/>
        <p:txBody>
          <a:bodyPr/>
          <a:lstStyle/>
          <a:p>
            <a:endParaRPr lang="ar-SA" sz="3600" dirty="0" smtClean="0">
              <a:solidFill>
                <a:schemeClr val="tx2"/>
              </a:solidFill>
            </a:endParaRPr>
          </a:p>
        </p:txBody>
      </p:sp>
      <p:sp>
        <p:nvSpPr>
          <p:cNvPr id="34818" name="Rectangle 3"/>
          <p:cNvSpPr>
            <a:spLocks noGrp="1"/>
          </p:cNvSpPr>
          <p:nvPr>
            <p:ph type="body" idx="4294967295"/>
          </p:nvPr>
        </p:nvSpPr>
        <p:spPr>
          <a:xfrm>
            <a:off x="304800" y="1447800"/>
            <a:ext cx="9372600" cy="4602163"/>
          </a:xfrm>
        </p:spPr>
        <p:txBody>
          <a:bodyPr/>
          <a:lstStyle/>
          <a:p>
            <a:pPr rtl="1">
              <a:buNone/>
            </a:pPr>
            <a:r>
              <a:rPr lang="ar-EG" b="1" dirty="0" smtClean="0"/>
              <a:t>3 - </a:t>
            </a:r>
            <a:r>
              <a:rPr lang="ar-SA" b="1" dirty="0" smtClean="0"/>
              <a:t>الأسباب الحيوية ( البيولوجية</a:t>
            </a:r>
            <a:r>
              <a:rPr lang="en-US" b="1" dirty="0" smtClean="0"/>
              <a:t> </a:t>
            </a:r>
            <a:r>
              <a:rPr lang="ar-EG" b="1" dirty="0" smtClean="0"/>
              <a:t>)</a:t>
            </a:r>
            <a:r>
              <a:rPr lang="en-US" b="1" dirty="0" smtClean="0"/>
              <a:t> </a:t>
            </a:r>
            <a:br>
              <a:rPr lang="en-US" b="1" dirty="0" smtClean="0"/>
            </a:br>
            <a:r>
              <a:rPr lang="ar-SA" b="1" dirty="0" smtClean="0"/>
              <a:t>وهي في جملتها الاسباب الجسمية المنشأ او العضوية التي تطرأ في تاريخ نمو الفرد</a:t>
            </a:r>
            <a:r>
              <a:rPr lang="en-US" b="1" dirty="0" smtClean="0"/>
              <a:t> .</a:t>
            </a:r>
            <a:br>
              <a:rPr lang="en-US" b="1" dirty="0" smtClean="0"/>
            </a:br>
            <a:r>
              <a:rPr lang="en-US" b="1" dirty="0" smtClean="0"/>
              <a:t/>
            </a:r>
            <a:br>
              <a:rPr lang="en-US" b="1" dirty="0" smtClean="0"/>
            </a:br>
            <a:r>
              <a:rPr lang="ar-SA" b="1" dirty="0" smtClean="0"/>
              <a:t>ومن أمثلتها : </a:t>
            </a:r>
            <a:r>
              <a:rPr lang="ar-SA" b="1" dirty="0" smtClean="0">
                <a:solidFill>
                  <a:srgbClr val="FF0000"/>
                </a:solidFill>
              </a:rPr>
              <a:t>الاضطرابات الفسيولوجية وعيوب الوراثة ونمط البنية أو التكوين</a:t>
            </a:r>
            <a:r>
              <a:rPr lang="en-US" b="1" dirty="0" smtClean="0">
                <a:solidFill>
                  <a:srgbClr val="FF0000"/>
                </a:solidFill>
              </a:rPr>
              <a:t> </a:t>
            </a:r>
            <a:r>
              <a:rPr lang="ar-SA" b="1" dirty="0" smtClean="0">
                <a:solidFill>
                  <a:srgbClr val="FF0000"/>
                </a:solidFill>
              </a:rPr>
              <a:t>وعوامل النقص العضوي.... إلخ</a:t>
            </a:r>
            <a:r>
              <a:rPr lang="en-US" b="1" dirty="0" smtClean="0">
                <a:solidFill>
                  <a:srgbClr val="FF0000"/>
                </a:solidFill>
              </a:rPr>
              <a:t> </a:t>
            </a:r>
            <a:br>
              <a:rPr lang="en-US" b="1" dirty="0" smtClean="0">
                <a:solidFill>
                  <a:srgbClr val="FF0000"/>
                </a:solidFill>
              </a:rPr>
            </a:br>
            <a:endParaRPr lang="ar-EG" dirty="0" smtClean="0">
              <a:solidFill>
                <a:srgbClr val="FF0000"/>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normAutofit/>
          </a:bodyPr>
          <a:lstStyle/>
          <a:p>
            <a:pPr rtl="1"/>
            <a:r>
              <a:rPr lang="ar-EG" sz="2400" b="1" dirty="0" smtClean="0"/>
              <a:t> 4 - </a:t>
            </a:r>
            <a:r>
              <a:rPr lang="ar-SA" sz="2400" b="1" dirty="0" smtClean="0"/>
              <a:t>الاسباب النفسية</a:t>
            </a:r>
            <a:r>
              <a:rPr lang="en-US" sz="2400" b="1" dirty="0" smtClean="0"/>
              <a:t> </a:t>
            </a:r>
            <a:r>
              <a:rPr lang="ar-EG" sz="2400" b="1" dirty="0" smtClean="0"/>
              <a:t>:</a:t>
            </a:r>
            <a:r>
              <a:rPr lang="en-US" sz="2400" b="1" dirty="0" smtClean="0"/>
              <a:t/>
            </a:r>
            <a:br>
              <a:rPr lang="en-US" sz="2400" b="1" dirty="0" smtClean="0"/>
            </a:br>
            <a:r>
              <a:rPr lang="en-US" sz="2400" b="1" dirty="0" smtClean="0"/>
              <a:t/>
            </a:r>
            <a:br>
              <a:rPr lang="en-US" sz="2400" b="1" dirty="0" smtClean="0"/>
            </a:br>
            <a:r>
              <a:rPr lang="ar-SA" sz="2400" b="1" dirty="0" smtClean="0">
                <a:solidFill>
                  <a:srgbClr val="FF0000"/>
                </a:solidFill>
              </a:rPr>
              <a:t>وهي أسباب ذات أصل ومنشأ نفسي ، وتتعلق بالنمو النفسي المضطرب خاصة في الطفولة وعدم إشباع الحاجات الضرورية للفرد واضطراب العلاقات الشخصية والاجتماعية</a:t>
            </a:r>
            <a:r>
              <a:rPr lang="ar-EG" sz="2400" b="1" dirty="0" smtClean="0">
                <a:solidFill>
                  <a:srgbClr val="FF0000"/>
                </a:solidFill>
              </a:rPr>
              <a:t> </a:t>
            </a:r>
            <a:r>
              <a:rPr lang="ar-EG" sz="2400" b="1" dirty="0" smtClean="0"/>
              <a:t>.</a:t>
            </a:r>
            <a:r>
              <a:rPr lang="en-US" sz="2400" b="1" dirty="0" smtClean="0"/>
              <a:t/>
            </a:r>
            <a:br>
              <a:rPr lang="en-US" sz="2400" b="1" dirty="0" smtClean="0"/>
            </a:br>
            <a:r>
              <a:rPr lang="en-US" sz="2400" b="1" dirty="0" smtClean="0"/>
              <a:t/>
            </a:r>
            <a:br>
              <a:rPr lang="en-US" sz="2400" b="1" dirty="0" smtClean="0"/>
            </a:br>
            <a:r>
              <a:rPr lang="ar-SA" sz="2400" b="1" dirty="0" smtClean="0">
                <a:solidFill>
                  <a:srgbClr val="FF0000"/>
                </a:solidFill>
              </a:rPr>
              <a:t>ومن أهم الاسباب النفسية </a:t>
            </a:r>
            <a:r>
              <a:rPr lang="ar-SA" sz="2400" b="1" dirty="0" smtClean="0"/>
              <a:t>: الصراع والاحباط والحرمان والعدوان وحيل الدفاع ( غير </a:t>
            </a:r>
            <a:r>
              <a:rPr lang="ar-EG" sz="2400" b="1" dirty="0" smtClean="0"/>
              <a:t> </a:t>
            </a:r>
            <a:r>
              <a:rPr lang="ar-SA" sz="2400" b="1" dirty="0" smtClean="0"/>
              <a:t>التوافقية</a:t>
            </a:r>
            <a:r>
              <a:rPr lang="en-US" sz="2400" b="1" dirty="0" smtClean="0"/>
              <a:t> </a:t>
            </a:r>
            <a:r>
              <a:rPr lang="ar-EG" sz="2400" b="1" dirty="0" smtClean="0"/>
              <a:t>)</a:t>
            </a:r>
            <a:r>
              <a:rPr lang="ar-SA" sz="2400" b="1" dirty="0" smtClean="0"/>
              <a:t>والخبرات السيئة والصادمة وعدم النضج النفسي والعادات غير الصحية والاصابة السابقة</a:t>
            </a:r>
            <a:r>
              <a:rPr lang="ar-EG" sz="2400" b="1" dirty="0" smtClean="0"/>
              <a:t> </a:t>
            </a:r>
            <a:r>
              <a:rPr lang="ar-SA" sz="2400" b="1" dirty="0" smtClean="0"/>
              <a:t>بالمرض النفسي</a:t>
            </a:r>
            <a:r>
              <a:rPr lang="en-US" sz="2400" b="1" dirty="0" smtClean="0"/>
              <a:t> .. </a:t>
            </a:r>
            <a:r>
              <a:rPr lang="ar-SA" sz="2400" b="1" dirty="0" smtClean="0"/>
              <a:t>الخ</a:t>
            </a:r>
            <a:r>
              <a:rPr lang="en-US" sz="2400" b="1" dirty="0" smtClean="0"/>
              <a:t> </a:t>
            </a:r>
            <a:r>
              <a:rPr lang="ar-EG" sz="2400" b="1" dirty="0" smtClean="0"/>
              <a:t>.</a:t>
            </a:r>
            <a:r>
              <a:rPr lang="en-US" sz="2400" b="1" dirty="0" smtClean="0"/>
              <a:t/>
            </a:r>
            <a:br>
              <a:rPr lang="en-US" sz="2400" b="1" dirty="0" smtClean="0"/>
            </a:br>
            <a:endParaRPr lang="en-US" sz="2400" dirty="0" smtClean="0"/>
          </a:p>
        </p:txBody>
      </p:sp>
      <p:sp>
        <p:nvSpPr>
          <p:cNvPr id="40963" name="Slide Number Placeholder 3"/>
          <p:cNvSpPr>
            <a:spLocks noGrp="1"/>
          </p:cNvSpPr>
          <p:nvPr>
            <p:ph type="sldNum" sz="quarter" idx="10"/>
          </p:nvPr>
        </p:nvSpPr>
        <p:spPr bwMode="auto">
          <a:noFill/>
          <a:ln>
            <a:miter lim="800000"/>
            <a:headEnd/>
            <a:tailEnd/>
          </a:ln>
        </p:spPr>
        <p:txBody>
          <a:bodyPr/>
          <a:lstStyle/>
          <a:p>
            <a:fld id="{D27FC46B-B619-4612-804C-DBC67F9E0204}" type="slidenum">
              <a:rPr lang="ar-SA" smtClean="0"/>
              <a:pPr/>
              <a:t>166</a:t>
            </a:fld>
            <a:endParaRPr lang="en-US" smtClean="0"/>
          </a:p>
        </p:txBody>
      </p:sp>
      <p:sp>
        <p:nvSpPr>
          <p:cNvPr id="5" name="Title 4"/>
          <p:cNvSpPr>
            <a:spLocks noGrp="1"/>
          </p:cNvSpPr>
          <p:nvPr>
            <p:ph type="title"/>
          </p:nvPr>
        </p:nvSpPr>
        <p:spPr/>
        <p:txBody>
          <a:bodyPr/>
          <a:lstStyle/>
          <a:p>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rtl="1"/>
            <a:r>
              <a:rPr lang="ar-EG" b="1" dirty="0" smtClean="0"/>
              <a:t>5 - </a:t>
            </a:r>
            <a:r>
              <a:rPr lang="ar-SA" b="1" dirty="0" smtClean="0"/>
              <a:t>الاسباب البيئية الخارجية</a:t>
            </a:r>
            <a:r>
              <a:rPr lang="en-US" b="1" dirty="0" smtClean="0"/>
              <a:t> : </a:t>
            </a:r>
            <a:br>
              <a:rPr lang="en-US" b="1" dirty="0" smtClean="0"/>
            </a:br>
            <a:r>
              <a:rPr lang="en-US" b="1" dirty="0" smtClean="0"/>
              <a:t/>
            </a:r>
            <a:br>
              <a:rPr lang="en-US" b="1" dirty="0" smtClean="0"/>
            </a:br>
            <a:r>
              <a:rPr lang="en-US" b="1" dirty="0" smtClean="0"/>
              <a:t/>
            </a:r>
            <a:br>
              <a:rPr lang="en-US" b="1" dirty="0" smtClean="0"/>
            </a:br>
            <a:r>
              <a:rPr lang="ar-SA" b="1" dirty="0" smtClean="0">
                <a:solidFill>
                  <a:srgbClr val="FF0000"/>
                </a:solidFill>
              </a:rPr>
              <a:t>وهي الاسباب التي تحيط بالفرد في البيئة أو المجال الإجتماعي</a:t>
            </a:r>
            <a:r>
              <a:rPr lang="en-US" b="1" dirty="0" smtClean="0">
                <a:solidFill>
                  <a:srgbClr val="FF0000"/>
                </a:solidFill>
              </a:rPr>
              <a:t> </a:t>
            </a:r>
            <a:r>
              <a:rPr lang="en-US" b="1" dirty="0" smtClean="0"/>
              <a:t>. </a:t>
            </a:r>
            <a:br>
              <a:rPr lang="en-US" b="1" dirty="0" smtClean="0"/>
            </a:br>
            <a:r>
              <a:rPr lang="en-US" b="1" dirty="0" smtClean="0"/>
              <a:t/>
            </a:r>
            <a:br>
              <a:rPr lang="en-US" b="1" dirty="0" smtClean="0"/>
            </a:br>
            <a:r>
              <a:rPr lang="ar-SA" b="1" dirty="0" smtClean="0"/>
              <a:t>ومن أمثلتها</a:t>
            </a:r>
            <a:r>
              <a:rPr lang="en-US" b="1" dirty="0" smtClean="0"/>
              <a:t> </a:t>
            </a:r>
            <a:br>
              <a:rPr lang="en-US" b="1" dirty="0" smtClean="0"/>
            </a:br>
            <a:r>
              <a:rPr lang="en-US" b="1" dirty="0" smtClean="0"/>
              <a:t/>
            </a:r>
            <a:br>
              <a:rPr lang="en-US" b="1" dirty="0" smtClean="0"/>
            </a:br>
            <a:r>
              <a:rPr lang="ar-SA" b="1" dirty="0" smtClean="0"/>
              <a:t>إضطراب العوامل الحضارية والثقافية واضطراب التنشئة الاجتماعية في الاسرة وفي المدرسة وفي المجتمع .. إلخ</a:t>
            </a:r>
            <a:r>
              <a:rPr lang="en-US" b="1" dirty="0" smtClean="0"/>
              <a:t>. </a:t>
            </a:r>
            <a:br>
              <a:rPr lang="en-US" b="1" dirty="0" smtClean="0"/>
            </a:br>
            <a:r>
              <a:rPr lang="en-US" b="1" dirty="0" smtClean="0"/>
              <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rtl="1">
              <a:buFontTx/>
              <a:buChar char="-"/>
            </a:pPr>
            <a:r>
              <a:rPr lang="ar-SA" b="1" dirty="0" smtClean="0"/>
              <a:t>ويلاحظ </a:t>
            </a:r>
            <a:r>
              <a:rPr lang="ar-EG" b="1" dirty="0" smtClean="0"/>
              <a:t> أن </a:t>
            </a:r>
            <a:r>
              <a:rPr lang="ar-SA" b="1" dirty="0" smtClean="0"/>
              <a:t>الاسباب الاصلية او المهيئة والاسباب المساعدة أو المرسبة تتضافر كي تظهر أعراض المرض ، وأهمها يسمى السبب الرئيسى</a:t>
            </a:r>
            <a:r>
              <a:rPr lang="en-US" b="1" dirty="0" smtClean="0"/>
              <a:t> .</a:t>
            </a:r>
            <a:endParaRPr lang="ar-SA" b="1" dirty="0" smtClean="0"/>
          </a:p>
          <a:p>
            <a:pPr rtl="1"/>
            <a:endParaRPr lang="ar-EG" b="1" dirty="0" smtClean="0"/>
          </a:p>
          <a:p>
            <a:pPr rtl="1">
              <a:buFontTx/>
              <a:buChar char="-"/>
            </a:pPr>
            <a:r>
              <a:rPr lang="ar-SA" b="1" dirty="0" smtClean="0"/>
              <a:t>ويلاحظ أيضا أن العلاقة بين أسباب المرض النفسي تكاد تكون علاقة تفاضل وتكامل</a:t>
            </a:r>
            <a:r>
              <a:rPr lang="en-US" b="1" dirty="0" smtClean="0"/>
              <a:t> . </a:t>
            </a:r>
            <a:br>
              <a:rPr lang="en-US" b="1" dirty="0" smtClean="0"/>
            </a:br>
            <a:r>
              <a:rPr lang="en-US" b="1" dirty="0" smtClean="0"/>
              <a:t/>
            </a:r>
            <a:br>
              <a:rPr lang="en-US" b="1" dirty="0" smtClean="0"/>
            </a:br>
            <a:r>
              <a:rPr lang="ar-EG" b="1" dirty="0" smtClean="0"/>
              <a:t>* </a:t>
            </a:r>
            <a:r>
              <a:rPr lang="ar-SA" b="1" dirty="0" smtClean="0"/>
              <a:t>فنحن نجد أنه في حالة وجود أسباب مهئية قوية يكفي سبب مرسب بسيط حتى يحدث المرض</a:t>
            </a:r>
            <a:r>
              <a:rPr lang="en-US" b="1" dirty="0" smtClean="0"/>
              <a:t> .</a:t>
            </a:r>
            <a:br>
              <a:rPr lang="en-US" b="1" dirty="0" smtClean="0"/>
            </a:br>
            <a:r>
              <a:rPr lang="en-US" b="1" dirty="0" smtClean="0"/>
              <a:t/>
            </a:r>
            <a:br>
              <a:rPr lang="en-US" b="1" dirty="0" smtClean="0"/>
            </a:br>
            <a:r>
              <a:rPr lang="ar-EG" b="1" dirty="0" smtClean="0"/>
              <a:t>* </a:t>
            </a:r>
            <a:r>
              <a:rPr lang="ar-SA" b="1" dirty="0" smtClean="0"/>
              <a:t>وكذلك في حالة وجود أسباب مهئية ضعيفة يلزم سبب مرسب قوى حتى يحدث المرض</a:t>
            </a:r>
            <a:r>
              <a:rPr lang="en-US" b="1" dirty="0" smtClean="0"/>
              <a:t> </a:t>
            </a:r>
            <a:r>
              <a:rPr lang="ar-EG" b="1" dirty="0" smtClean="0"/>
              <a:t>.</a:t>
            </a:r>
            <a:endParaRPr lang="ar-SA" b="1" dirty="0" smtClean="0"/>
          </a:p>
          <a:p>
            <a:pPr rtl="1">
              <a:buFontTx/>
              <a:buChar char="-"/>
            </a:pPr>
            <a:endParaRPr lang="ar-EG" b="1" dirty="0" smtClean="0"/>
          </a:p>
          <a:p>
            <a:pPr rtl="1">
              <a:buFontTx/>
              <a:buChar char="-"/>
            </a:pPr>
            <a:r>
              <a:rPr lang="ar-SA" b="1" dirty="0" smtClean="0"/>
              <a:t>ويلاحظ أيضاَ ان السبب او الأسباب التي تؤدي إلى إنهيار شخصية فرد قد تؤدي</a:t>
            </a:r>
            <a:r>
              <a:rPr lang="ar-EG" b="1" dirty="0" smtClean="0"/>
              <a:t> </a:t>
            </a:r>
            <a:r>
              <a:rPr lang="ar-SA" b="1" dirty="0" smtClean="0"/>
              <a:t>هي نفسها إلى صقل شخصية فرد آخر كما ان  </a:t>
            </a:r>
            <a:r>
              <a:rPr lang="ar-EG" b="1" dirty="0" smtClean="0"/>
              <a:t>(</a:t>
            </a:r>
            <a:r>
              <a:rPr lang="ar-SA" b="1" dirty="0" smtClean="0"/>
              <a:t>النار التي تذيب الدهن هي نفسها التي تجعل البيض يتجمد</a:t>
            </a:r>
            <a:r>
              <a:rPr lang="ar-EG" b="1" dirty="0" smtClean="0"/>
              <a:t>)</a:t>
            </a:r>
            <a:r>
              <a:rPr lang="ar-SA" b="1" dirty="0" smtClean="0"/>
              <a:t> </a:t>
            </a:r>
            <a:r>
              <a:rPr lang="en-US" b="1" dirty="0" smtClean="0"/>
              <a:t>.. </a:t>
            </a:r>
            <a:r>
              <a:rPr lang="ar-SA" b="1" dirty="0" smtClean="0"/>
              <a:t> كما يقول الشعر  بعض الرجال حديد حين يقرعه خطب ، وبعضهم أوهى من الخزف</a:t>
            </a:r>
            <a:r>
              <a:rPr lang="en-US" b="1" dirty="0" smtClean="0"/>
              <a:t> </a:t>
            </a:r>
            <a:r>
              <a:rPr lang="ar-SA" b="1" dirty="0" smtClean="0"/>
              <a:t>.</a:t>
            </a:r>
          </a:p>
          <a:p>
            <a:pPr rtl="1">
              <a:buFontTx/>
              <a:buChar char="-"/>
            </a:pPr>
            <a:r>
              <a:rPr lang="ar-SA" b="1" dirty="0" smtClean="0"/>
              <a:t>وفي تحديد أسباب وتشخيص المرض النفسي يجب ألا نبالغ في مجموعة من الأسباب على حساب الأخرى . بل يجب الاهتمام بكل من الاسباب الحيوية و النفسية و البيئية المهيء منها و المرسب . ولاننسى أهمية تحديد الاسباب كما يراها المريض نفسه مذكرا المريض أن " لاشئ يأتي من لاشئ</a:t>
            </a:r>
            <a:r>
              <a:rPr lang="en-US" b="1" dirty="0" smtClean="0"/>
              <a:t> ”</a:t>
            </a:r>
            <a:r>
              <a:rPr lang="ar-SA" b="1" dirty="0" smtClean="0"/>
              <a:t>.</a:t>
            </a:r>
          </a:p>
          <a:p>
            <a:pPr rtl="1"/>
            <a:endParaRPr lang="ar-SA" b="1" dirty="0" smtClean="0"/>
          </a:p>
          <a:p>
            <a:pPr lvl="0" rtl="1">
              <a:buFontTx/>
              <a:buChar char="-"/>
            </a:pPr>
            <a:r>
              <a:rPr lang="ar-SA" b="1" dirty="0" smtClean="0"/>
              <a:t>معرفة الأسباب بدقة تساعد في إزالتها وتجعل التنبؤ بالعلاج محتملاُ جداً . </a:t>
            </a:r>
          </a:p>
          <a:p>
            <a:pPr lvl="0" rtl="1"/>
            <a:endParaRPr lang="en-US" dirty="0" smtClean="0"/>
          </a:p>
          <a:p>
            <a:pPr rtl="1"/>
            <a:endParaRPr lang="ar-SA" b="1" dirty="0" smtClean="0"/>
          </a:p>
          <a:p>
            <a:pPr rtl="1"/>
            <a:endParaRPr lang="en-US" dirty="0" smtClean="0"/>
          </a:p>
          <a:p>
            <a:pPr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dirty="0" smtClean="0"/>
              <a:t>ثالثا- الأسباب الحيوية</a:t>
            </a:r>
            <a:br>
              <a:rPr lang="ar-SA" dirty="0" smtClean="0"/>
            </a:br>
            <a:r>
              <a:rPr lang="ar-SA" dirty="0" err="1" smtClean="0"/>
              <a:t>هى</a:t>
            </a:r>
            <a:r>
              <a:rPr lang="ar-SA" dirty="0" smtClean="0"/>
              <a:t> فى جملتها الأسباب الجسمية المنشأ أو العضوية.التى </a:t>
            </a:r>
            <a:r>
              <a:rPr lang="ar-EG" dirty="0" smtClean="0"/>
              <a:t>ت</a:t>
            </a:r>
            <a:r>
              <a:rPr lang="ar-SA" dirty="0" smtClean="0"/>
              <a:t>تطرأ فى تاريخ نمو الفرد.</a:t>
            </a:r>
            <a:br>
              <a:rPr lang="ar-SA" dirty="0" smtClean="0"/>
            </a:br>
            <a:r>
              <a:rPr lang="ar-SA" dirty="0" smtClean="0"/>
              <a:t>وتنقسم إلى :</a:t>
            </a:r>
            <a:br>
              <a:rPr lang="ar-SA" dirty="0" smtClean="0"/>
            </a:br>
            <a:r>
              <a:rPr lang="ar-SA" dirty="0" smtClean="0">
                <a:solidFill>
                  <a:srgbClr val="FF0000"/>
                </a:solidFill>
              </a:rPr>
              <a:t>• الأضطرابات الوراثية.</a:t>
            </a:r>
            <a:br>
              <a:rPr lang="ar-SA" dirty="0" smtClean="0">
                <a:solidFill>
                  <a:srgbClr val="FF0000"/>
                </a:solidFill>
              </a:rPr>
            </a:br>
            <a:r>
              <a:rPr lang="ar-SA" dirty="0" smtClean="0">
                <a:solidFill>
                  <a:srgbClr val="FF0000"/>
                </a:solidFill>
              </a:rPr>
              <a:t>• الاضطرابات الفسيولوجية.</a:t>
            </a:r>
            <a:br>
              <a:rPr lang="ar-SA" dirty="0" smtClean="0">
                <a:solidFill>
                  <a:srgbClr val="FF0000"/>
                </a:solidFill>
              </a:rPr>
            </a:br>
            <a:r>
              <a:rPr lang="ar-SA" dirty="0" smtClean="0">
                <a:solidFill>
                  <a:srgbClr val="FF0000"/>
                </a:solidFill>
              </a:rPr>
              <a:t>• اضطرابات بنية التكوين.</a:t>
            </a:r>
            <a:br>
              <a:rPr lang="ar-SA" dirty="0" smtClean="0">
                <a:solidFill>
                  <a:srgbClr val="FF0000"/>
                </a:solidFill>
              </a:rPr>
            </a:br>
            <a:r>
              <a:rPr lang="ar-SA" dirty="0" smtClean="0">
                <a:solidFill>
                  <a:srgbClr val="FF0000"/>
                </a:solidFill>
              </a:rPr>
              <a:t>• العوامل العضوية</a:t>
            </a:r>
            <a:br>
              <a:rPr lang="ar-SA" dirty="0" smtClean="0">
                <a:solidFill>
                  <a:srgbClr val="FF0000"/>
                </a:solidFill>
              </a:rPr>
            </a:br>
            <a:r>
              <a:rPr lang="ar-SA" dirty="0" smtClean="0">
                <a:solidFill>
                  <a:srgbClr val="FF0000"/>
                </a:solidFill>
              </a:rPr>
              <a:t>• اسباب حيوية أخرى</a:t>
            </a:r>
            <a:r>
              <a:rPr lang="ar-SA" dirty="0" smtClean="0"/>
              <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76400"/>
            <a:ext cx="8915400" cy="4525963"/>
          </a:xfrm>
        </p:spPr>
        <p:txBody>
          <a:bodyPr>
            <a:normAutofit fontScale="62500" lnSpcReduction="20000"/>
          </a:bodyPr>
          <a:lstStyle/>
          <a:p>
            <a:pPr rtl="1"/>
            <a:r>
              <a:rPr lang="ar-EG" dirty="0" smtClean="0">
                <a:solidFill>
                  <a:srgbClr val="FF0000"/>
                </a:solidFill>
              </a:rPr>
              <a:t>1</a:t>
            </a:r>
            <a:r>
              <a:rPr lang="ar-SA" sz="4000" b="1" dirty="0" smtClean="0">
                <a:solidFill>
                  <a:srgbClr val="FF0000"/>
                </a:solidFill>
              </a:rPr>
              <a:t>- الأضطرابات الوراثية:</a:t>
            </a:r>
            <a:r>
              <a:rPr lang="ar-EG" sz="4000" b="1" dirty="0" smtClean="0">
                <a:solidFill>
                  <a:srgbClr val="FF0000"/>
                </a:solidFill>
              </a:rPr>
              <a:t> </a:t>
            </a:r>
            <a:endParaRPr lang="ar-SA" sz="4000" b="1" dirty="0" smtClean="0">
              <a:solidFill>
                <a:srgbClr val="FF0000"/>
              </a:solidFill>
            </a:endParaRPr>
          </a:p>
          <a:p>
            <a:pPr rtl="1">
              <a:buFontTx/>
              <a:buChar char="-"/>
            </a:pPr>
            <a:r>
              <a:rPr lang="ar-SA" b="1" dirty="0" smtClean="0"/>
              <a:t>الوراثة معناه الانتقال الحيوي ( البيولوجي ) من خلال المورثات ( الجينات ) من الوالدين إلى الأولاد في لحظة الحمل . </a:t>
            </a:r>
            <a:endParaRPr lang="ar-SA" sz="2400" dirty="0" smtClean="0"/>
          </a:p>
          <a:p>
            <a:pPr rtl="1">
              <a:buFontTx/>
              <a:buChar char="-"/>
            </a:pPr>
            <a:r>
              <a:rPr lang="ar-SA" b="1" dirty="0" smtClean="0"/>
              <a:t>أهم ما يتأثر بالوراثة التكوينات الجسمية مثل الطول والوزن ...  . </a:t>
            </a:r>
            <a:endParaRPr lang="ar-SA" sz="2400" dirty="0" smtClean="0"/>
          </a:p>
          <a:p>
            <a:pPr rtl="1">
              <a:buFontTx/>
              <a:buChar char="-"/>
            </a:pPr>
            <a:r>
              <a:rPr lang="ar-SA" b="1" dirty="0" smtClean="0"/>
              <a:t>تقوم الوراثة بدور ظاهر كسبب مهيئ للأمراض النفسية ولكنها لا تعمل وحدها بل تدعم البيئة أثر الوراثة في إنتاج المرض . </a:t>
            </a:r>
            <a:endParaRPr lang="ar-SA" sz="2400" dirty="0" smtClean="0"/>
          </a:p>
          <a:p>
            <a:pPr rtl="1">
              <a:buFontTx/>
              <a:buChar char="-"/>
            </a:pPr>
            <a:r>
              <a:rPr lang="ar-SA" b="1" dirty="0" smtClean="0"/>
              <a:t>الوراثة ليست قوة مستقلة عن البيئة أو قوة تضاف إليها بل تتفاعل معها تؤثر فيها وتتأثر بها . </a:t>
            </a:r>
            <a:endParaRPr lang="ar-SA" sz="2400" dirty="0" smtClean="0"/>
          </a:p>
          <a:p>
            <a:pPr rtl="1">
              <a:buFontTx/>
              <a:buChar char="-"/>
            </a:pPr>
            <a:r>
              <a:rPr lang="ar-SA" b="1" dirty="0" smtClean="0"/>
              <a:t>العامل الوراثي يزود الفرد باستعداد قد تظهره البيئة أو تعوقه عن الظهور .</a:t>
            </a:r>
            <a:endParaRPr lang="ar-SA" sz="2400" dirty="0" smtClean="0"/>
          </a:p>
          <a:p>
            <a:pPr rtl="1">
              <a:buFontTx/>
              <a:buChar char="-"/>
            </a:pPr>
            <a:r>
              <a:rPr lang="ar-SA" b="1" dirty="0" smtClean="0"/>
              <a:t>من الأمراض التي تؤثر الوراثة فيها : </a:t>
            </a:r>
            <a:r>
              <a:rPr lang="ar-SA" b="1" dirty="0" smtClean="0">
                <a:solidFill>
                  <a:srgbClr val="FF0000"/>
                </a:solidFill>
              </a:rPr>
              <a:t>عمى الألوان , وخوريا هنتينجتون , والعته العائلي الكامن </a:t>
            </a:r>
            <a:r>
              <a:rPr lang="ar-SA" b="1" dirty="0" smtClean="0"/>
              <a:t>. </a:t>
            </a:r>
            <a:endParaRPr lang="ar-SA" sz="2400" dirty="0" smtClean="0"/>
          </a:p>
          <a:p>
            <a:pPr rtl="1">
              <a:buFontTx/>
              <a:buChar char="-"/>
            </a:pPr>
            <a:r>
              <a:rPr lang="ar-SA" b="1" dirty="0" smtClean="0"/>
              <a:t>وهناك بعض الأمراض التي يحتمل أن يكون للوراثة دوراً فيها مثل : </a:t>
            </a:r>
            <a:r>
              <a:rPr lang="ar-SA" b="1" dirty="0" smtClean="0">
                <a:solidFill>
                  <a:srgbClr val="FF0000"/>
                </a:solidFill>
              </a:rPr>
              <a:t>الفصام , والهوس , والاكتئاب , والضعف العقلي , والصرع .</a:t>
            </a:r>
          </a:p>
          <a:p>
            <a:pPr rtl="1">
              <a:buFontTx/>
              <a:buChar char="-"/>
            </a:pPr>
            <a:r>
              <a:rPr lang="ar-SA" b="1" dirty="0" smtClean="0"/>
              <a:t>من أهم الأسباب الوراثية للمرض النفسى : </a:t>
            </a:r>
            <a:r>
              <a:rPr lang="ar-SA" b="1" dirty="0" smtClean="0">
                <a:solidFill>
                  <a:srgbClr val="FF0000"/>
                </a:solidFill>
              </a:rPr>
              <a:t>التشوهات الخلقية الوراثية , اضطرابات درجة الحساسية الوراثى . </a:t>
            </a:r>
            <a:r>
              <a:rPr lang="ar-SA" dirty="0" smtClean="0">
                <a:solidFill>
                  <a:srgbClr val="FF0000"/>
                </a:solidFill>
              </a:rPr>
              <a:t/>
            </a:r>
            <a:br>
              <a:rPr lang="ar-SA" dirty="0" smtClean="0">
                <a:solidFill>
                  <a:srgbClr val="FF0000"/>
                </a:solidFill>
              </a:rPr>
            </a:br>
            <a:endParaRPr lang="ar-EG" dirty="0" smtClean="0">
              <a:solidFill>
                <a:srgbClr val="FF00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915400" cy="4525963"/>
          </a:xfrm>
        </p:spPr>
        <p:txBody>
          <a:bodyPr>
            <a:normAutofit fontScale="47500" lnSpcReduction="20000"/>
          </a:bodyPr>
          <a:lstStyle/>
          <a:p>
            <a:pPr rtl="1"/>
            <a:r>
              <a:rPr lang="ar-SA" sz="6000" dirty="0" smtClean="0"/>
              <a:t>2</a:t>
            </a:r>
            <a:r>
              <a:rPr lang="ar-SA" sz="5100" b="1" dirty="0" smtClean="0"/>
              <a:t>- </a:t>
            </a:r>
            <a:r>
              <a:rPr lang="ar-SA" sz="5100" b="1" dirty="0" smtClean="0">
                <a:solidFill>
                  <a:srgbClr val="FF0000"/>
                </a:solidFill>
              </a:rPr>
              <a:t>الأضطرابات الفسيولوجية:</a:t>
            </a:r>
            <a:r>
              <a:rPr lang="ar-SA" dirty="0" smtClean="0"/>
              <a:t/>
            </a:r>
            <a:br>
              <a:rPr lang="ar-SA" dirty="0" smtClean="0"/>
            </a:br>
            <a:r>
              <a:rPr lang="ar-SA" dirty="0" smtClean="0"/>
              <a:t>من أهم الأسباب الفسيولوجية مايلى:</a:t>
            </a:r>
            <a:br>
              <a:rPr lang="ar-SA" dirty="0" smtClean="0"/>
            </a:br>
            <a:r>
              <a:rPr lang="ar-SA" dirty="0" smtClean="0"/>
              <a:t>1- خلل اجهزة الجسم: </a:t>
            </a:r>
            <a:br>
              <a:rPr lang="ar-SA" dirty="0" smtClean="0"/>
            </a:br>
            <a:r>
              <a:rPr lang="ar-SA" dirty="0" smtClean="0"/>
              <a:t>مثل أضطراب وظائف الحواس وخلل الجهاز العصبى المركزى وخلل الجهاز العصبى الذاتى وخلل الجهاز الدورى وخلل الجهاز التنفسى وخلل الجهاز البولى والتناسلى وخلل الجهاز العضلى والهيكلى.</a:t>
            </a:r>
            <a:endParaRPr lang="ar-EG" dirty="0" smtClean="0"/>
          </a:p>
          <a:p>
            <a:pPr rtl="1"/>
            <a:r>
              <a:rPr lang="ar-SA" dirty="0" smtClean="0"/>
              <a:t>2-التغير الفسيولوجى فى مراحل النموالمختلفة ومن اهم مظاهره</a:t>
            </a:r>
            <a:br>
              <a:rPr lang="ar-SA" dirty="0" smtClean="0"/>
            </a:br>
            <a:r>
              <a:rPr lang="ar-EG" dirty="0" smtClean="0"/>
              <a:t>أ -</a:t>
            </a:r>
            <a:r>
              <a:rPr lang="ar-SA" dirty="0" smtClean="0"/>
              <a:t> البلوغ الجنسى مثل سوء التوافق مع الجنس الآخر وتأخر البلوغ الجنسى ونقص المعلومات الجنسية والبلوغ المبكر واضطرابات الدافع الجنسى.</a:t>
            </a:r>
            <a:endParaRPr lang="ar-EG" dirty="0" smtClean="0"/>
          </a:p>
          <a:p>
            <a:pPr rtl="1"/>
            <a:r>
              <a:rPr lang="ar-SA" dirty="0" smtClean="0"/>
              <a:t>ب- الزواج أوالحالة الزواجية: العنوسة وتأخر الزواج ومشاكل الجنس فى الزواج والعقم والانفصال والطلاق والترمل.</a:t>
            </a:r>
            <a:br>
              <a:rPr lang="ar-SA" dirty="0" smtClean="0"/>
            </a:br>
            <a:r>
              <a:rPr lang="ar-SA" dirty="0" smtClean="0"/>
              <a:t>ج- الحمل والولادة: </a:t>
            </a:r>
            <a:br>
              <a:rPr lang="ar-SA" dirty="0" smtClean="0"/>
            </a:br>
            <a:r>
              <a:rPr lang="ar-SA" dirty="0" err="1" smtClean="0"/>
              <a:t>التوترالنفسى</a:t>
            </a:r>
            <a:r>
              <a:rPr lang="ar-SA" dirty="0" smtClean="0"/>
              <a:t> المصاحب للحمل والولادة والحمل غير المرغوب فيه والحمل غير الطبيعى والتسمم أثناء الحمل والعدوى أثناء الحمل والولادة العسرة والرضاعة الصناعية والفطام المبكر او المبتور.</a:t>
            </a:r>
            <a:endParaRPr lang="ar-EG" dirty="0" smtClean="0"/>
          </a:p>
          <a:p>
            <a:pPr rtl="1"/>
            <a:r>
              <a:rPr lang="ar-SA" dirty="0" smtClean="0"/>
              <a:t>د- سن القعود : </a:t>
            </a:r>
            <a:br>
              <a:rPr lang="ar-SA" dirty="0" smtClean="0"/>
            </a:br>
            <a:r>
              <a:rPr lang="ar-SA" dirty="0" smtClean="0"/>
              <a:t>الاستجابات المتطرفة للتغيرات الفسولوجية المصاحبة مثل الجهل باسباب هذه التغيرات والقلق والاكتئاب والشعور بالنقص ومحاولة الانتحار.</a:t>
            </a:r>
            <a:endParaRPr lang="ar-EG" dirty="0" smtClean="0"/>
          </a:p>
          <a:p>
            <a:pPr rtl="1"/>
            <a:r>
              <a:rPr lang="ar-SA" dirty="0" smtClean="0"/>
              <a:t>هـ - الشيخوخة: </a:t>
            </a:r>
            <a:br>
              <a:rPr lang="ar-SA" dirty="0" smtClean="0"/>
            </a:br>
            <a:r>
              <a:rPr lang="ar-SA" dirty="0" smtClean="0"/>
              <a:t>فقدان الدقة الحسية فى السمع والبصر وضعف الحركة والضعف الجسمى ونقص الحيوية والشعور بالشك والشعور بالحرمان والنقص والشعور بقرب النهاية والتدهور النفسى والملل وسوء التوافق مع الجديد.</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pPr rtl="1"/>
            <a:r>
              <a:rPr lang="ar-EG" sz="4400" dirty="0" smtClean="0"/>
              <a:t>3</a:t>
            </a:r>
            <a:r>
              <a:rPr lang="ar-EG" sz="4400" b="1" dirty="0" smtClean="0"/>
              <a:t> - </a:t>
            </a:r>
            <a:r>
              <a:rPr lang="ar-SA" sz="4400" b="1" dirty="0" smtClean="0">
                <a:solidFill>
                  <a:srgbClr val="FF0000"/>
                </a:solidFill>
              </a:rPr>
              <a:t>أضطرابات البنية (التكوين):</a:t>
            </a:r>
            <a:r>
              <a:rPr lang="ar-SA" dirty="0" smtClean="0"/>
              <a:t/>
            </a:r>
            <a:br>
              <a:rPr lang="ar-SA" dirty="0" smtClean="0"/>
            </a:br>
            <a:r>
              <a:rPr lang="ar-SA" dirty="0" smtClean="0"/>
              <a:t>يقصد بالبنية البناء الحيوى (البيولوجى) للفرد .</a:t>
            </a:r>
          </a:p>
          <a:p>
            <a:pPr rtl="1"/>
            <a:r>
              <a:rPr lang="ar-SA" sz="4000" dirty="0" smtClean="0">
                <a:solidFill>
                  <a:srgbClr val="FF0000"/>
                </a:solidFill>
              </a:rPr>
              <a:t>         وهى عبارة عن المعادلة النفسية الجسمية للتنظيم الفردى وتتأثر بالوراثة والبيئة . </a:t>
            </a:r>
          </a:p>
          <a:p>
            <a:pPr lvl="1" rtl="1"/>
            <a:r>
              <a:rPr lang="ar-SA" dirty="0" smtClean="0"/>
              <a:t>تشمل الخصائص الفطرية للفرد وخبراته البيئية المبكرة ( قبل الولادة وأثناءها وبعدها مباشرة ) . </a:t>
            </a:r>
            <a:endParaRPr lang="en-US" sz="2400" dirty="0" smtClean="0"/>
          </a:p>
          <a:p>
            <a:pPr lvl="1" rtl="1"/>
            <a:r>
              <a:rPr lang="ar-SA" dirty="0" smtClean="0"/>
              <a:t>تتأثر البنية أو التكوين بالوراثة وتعدل عن طريق المؤثرات البيئية في مسار النمو .</a:t>
            </a:r>
            <a:endParaRPr lang="en-US" sz="2400" dirty="0" smtClean="0"/>
          </a:p>
          <a:p>
            <a:pPr lvl="1" rtl="1"/>
            <a:r>
              <a:rPr lang="ar-SA" dirty="0" smtClean="0"/>
              <a:t>لا ينفرد التكوين في تسبيب المرض النفسي بل يشترك مع غيره من العوامل المسببة المهيئة والمرسبة . </a:t>
            </a:r>
            <a:endParaRPr lang="en-US" sz="2400" dirty="0" smtClean="0"/>
          </a:p>
          <a:p>
            <a:pPr rtl="1"/>
            <a:r>
              <a:rPr lang="ar-SA" dirty="0" smtClean="0"/>
              <a:t>وفيما يلى الاسباب التكوينية الأساسية:</a:t>
            </a:r>
            <a:endParaRPr lang="ar-EG" dirty="0" smtClean="0"/>
          </a:p>
          <a:p>
            <a:pPr rtl="1"/>
            <a:r>
              <a:rPr lang="ar-SA" dirty="0" smtClean="0"/>
              <a:t>أ- أضطراب النمط الجسمى:</a:t>
            </a:r>
            <a:br>
              <a:rPr lang="ar-SA" dirty="0" smtClean="0"/>
            </a:br>
            <a:r>
              <a:rPr lang="ar-SA" dirty="0" smtClean="0"/>
              <a:t>من الشائع أن النمط الجسمى يرتبط بالمزاج الذى يكون أساس الشخصية فى الصحة والمرض ويفيد فى توجيه المريض فى انواع كثيرة من العلاج الطبيعى والرياضى والاجتماعى .</a:t>
            </a:r>
            <a:endParaRPr lang="ar-EG" dirty="0" smtClean="0"/>
          </a:p>
          <a:p>
            <a:pPr rtl="1"/>
            <a:r>
              <a:rPr lang="ar-SA" dirty="0" smtClean="0"/>
              <a:t>ب – اضطراب المزاج:</a:t>
            </a:r>
            <a:br>
              <a:rPr lang="ar-SA" dirty="0" smtClean="0"/>
            </a:br>
            <a:r>
              <a:rPr lang="ar-SA" dirty="0" smtClean="0"/>
              <a:t>المزاج هو التكوين الموروث فى الشخصية والذى يستمر مدى الحياة وهو يشير إلى خواص الشخص العاطفية التى يتسم بها سلوكه.</a:t>
            </a:r>
            <a:br>
              <a:rPr lang="ar-SA" dirty="0" smtClean="0"/>
            </a:br>
            <a:r>
              <a:rPr lang="ar-SA" dirty="0" smtClean="0"/>
              <a:t>مثلا فنجد الشخص متغير المزاج عرضة للذهان الانفعالى , والشخص المثالى عرضة ألى مرض الهذاء والبارانويا والشخص الفصامى يكون عرضة للفصام .</a:t>
            </a:r>
          </a:p>
          <a:p>
            <a:pPr rtl="1"/>
            <a:r>
              <a:rPr lang="ar-SA" dirty="0" smtClean="0"/>
              <a:t>ج- اضطراب الغدد:</a:t>
            </a:r>
            <a:br>
              <a:rPr lang="ar-SA" dirty="0" smtClean="0"/>
            </a:br>
            <a:r>
              <a:rPr lang="ar-SA" dirty="0" smtClean="0"/>
              <a:t>للغدد تأثير الواضح فى عملية النمو , ويؤدى أضطرابها الى المرض النفسى وردود الفعل السلوكية</a:t>
            </a:r>
            <a:r>
              <a:rPr lang="ar-EG" dirty="0" smtClean="0"/>
              <a:t> </a:t>
            </a:r>
            <a:r>
              <a:rPr lang="ar-SA" dirty="0" smtClean="0"/>
              <a:t>المرضية</a:t>
            </a:r>
            <a:r>
              <a:rPr lang="ar-EG" dirty="0" smtClean="0"/>
              <a:t> </a:t>
            </a:r>
            <a:r>
              <a:rPr lang="ar-SA" dirty="0" smtClean="0"/>
              <a:t>. والغدد بنوعيها القنوية واللاقنوية والتوازن في إفرازتها يجعل من الفرد شخصاً سليماً نشطاً ويؤثر تأثيراً حسناً على جهازه العصبي وعلى سلوكه بصفة عامة  , كذلك يزيد اضطرابات الغدد في حدة السمات النفسية العادية للفرد . و بصفة عامة فاضطرابات الغدد قد تحدث اضطرابا حيويا وتشوها جسميا مما يسبب الاضطرابات النفسية مثل الشعور بالنقص والإحباط وعدم الأمن وتكوين مفهوم الذات السالب وسوء التوافق النفسى والاجتماعى.</a:t>
            </a:r>
            <a:endParaRPr lang="ar-EG" dirty="0" smtClean="0"/>
          </a:p>
          <a:p>
            <a:pPr marL="342900" lvl="6" indent="-342900" algn="r" rtl="1" eaLnBrk="0" fontAlgn="base" hangingPunct="0">
              <a:spcAft>
                <a:spcPct val="0"/>
              </a:spcAft>
              <a:buNone/>
            </a:pPr>
            <a:r>
              <a:rPr lang="ar-SA" dirty="0" smtClean="0"/>
              <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pPr rtl="1"/>
            <a:r>
              <a:rPr lang="ar-EG" dirty="0" smtClean="0">
                <a:solidFill>
                  <a:srgbClr val="FF0000"/>
                </a:solidFill>
              </a:rPr>
              <a:t>4</a:t>
            </a:r>
            <a:r>
              <a:rPr lang="ar-SA" dirty="0" smtClean="0">
                <a:solidFill>
                  <a:srgbClr val="FF0000"/>
                </a:solidFill>
              </a:rPr>
              <a:t>- العوامل العضوية:</a:t>
            </a:r>
            <a:r>
              <a:rPr lang="ar-SA" dirty="0" smtClean="0"/>
              <a:t/>
            </a:r>
            <a:br>
              <a:rPr lang="ar-SA" dirty="0" smtClean="0"/>
            </a:br>
            <a:r>
              <a:rPr lang="ar-SA" dirty="0" smtClean="0"/>
              <a:t>يعتقد بعض الباحثين أن بعض الأمراض النفسية تحدث بسبب عوامل عضوية مثل التغيرات الفيزيائية والكيميائية التى تكفى لإحداث أضطراب عضوى وبالتالى تفسح لردود أفعال مرضية.</a:t>
            </a:r>
            <a:br>
              <a:rPr lang="ar-SA" dirty="0" smtClean="0"/>
            </a:br>
            <a:r>
              <a:rPr lang="ar-SA" dirty="0" smtClean="0"/>
              <a:t>وأهم العوامل العضوية المسببة للإمراض النفسية:</a:t>
            </a:r>
            <a:endParaRPr lang="ar-EG" dirty="0" smtClean="0"/>
          </a:p>
          <a:p>
            <a:pPr rtl="1"/>
            <a:r>
              <a:rPr lang="ar-SA" dirty="0" smtClean="0"/>
              <a:t/>
            </a:r>
            <a:br>
              <a:rPr lang="ar-SA" dirty="0" smtClean="0"/>
            </a:br>
            <a:r>
              <a:rPr lang="ar-SA" dirty="0" smtClean="0"/>
              <a:t>أ- الأمراض المعدية كالزهرى و الأمراض الحادة المزمنه مثل السكر والقلب والسرطان والحمى الشديدة الطويلة وامراض المخ العضوية والسموم والصدمات وفقر الدم ونقص الاكسجين.</a:t>
            </a:r>
            <a:endParaRPr lang="ar-EG" dirty="0" smtClean="0"/>
          </a:p>
          <a:p>
            <a:pPr rtl="1"/>
            <a:r>
              <a:rPr lang="ar-SA" dirty="0" smtClean="0"/>
              <a:t/>
            </a:r>
            <a:br>
              <a:rPr lang="ar-SA" dirty="0" smtClean="0"/>
            </a:br>
            <a:r>
              <a:rPr lang="ar-SA" dirty="0" smtClean="0"/>
              <a:t>ب- التسمم قد يكون خارجيا مثل ادمان العقاقير والمخدرات أو داخليا مثل التسمم البولى والتسمم الكبدى والغيبوبة السكرية .</a:t>
            </a:r>
            <a:endParaRPr lang="ar-EG" dirty="0" smtClean="0"/>
          </a:p>
          <a:p>
            <a:pPr rtl="1"/>
            <a:r>
              <a:rPr lang="ar-SA" dirty="0" smtClean="0"/>
              <a:t/>
            </a:r>
            <a:br>
              <a:rPr lang="ar-SA" dirty="0" smtClean="0"/>
            </a:br>
            <a:r>
              <a:rPr lang="ar-SA" dirty="0" smtClean="0"/>
              <a:t>ج- الإصابات كإصابة الجهاز العصبى وإصابات الراس وحدوث تلف فى المخ مثل النزيف أو تلف الخلايا واصابة الجسم فى حادث وبعض العمليات الجراحية.</a:t>
            </a:r>
            <a:endParaRPr lang="ar-EG" dirty="0" smtClean="0"/>
          </a:p>
          <a:p>
            <a:pPr rtl="1"/>
            <a:r>
              <a:rPr lang="ar-SA" dirty="0" smtClean="0"/>
              <a:t/>
            </a:r>
            <a:br>
              <a:rPr lang="ar-SA" dirty="0" smtClean="0"/>
            </a:br>
            <a:r>
              <a:rPr lang="ar-SA" dirty="0" smtClean="0"/>
              <a:t>د- العاهات والعيوب والتشوهات الجسمية ومنها الخلقى او ولادى او مرضى أو نتيجة تسمم او اصابة مثل العمى والصمم وتشوهات الحريق والامراض الجلدية وتشوه صورة الجسم</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173</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rtl="1"/>
            <a:r>
              <a:rPr lang="ar-SA" dirty="0" smtClean="0">
                <a:solidFill>
                  <a:srgbClr val="FF0000"/>
                </a:solidFill>
              </a:rPr>
              <a:t>5- اسباب حيوية أخرى </a:t>
            </a:r>
            <a:r>
              <a:rPr lang="ar-SA" dirty="0" smtClean="0"/>
              <a:t>:</a:t>
            </a:r>
            <a:endParaRPr lang="ar-EG" dirty="0" smtClean="0"/>
          </a:p>
          <a:p>
            <a:pPr rtl="1"/>
            <a:r>
              <a:rPr lang="ar-SA" dirty="0" smtClean="0"/>
              <a:t> مثل </a:t>
            </a:r>
            <a:br>
              <a:rPr lang="ar-SA" dirty="0" smtClean="0"/>
            </a:br>
            <a:r>
              <a:rPr lang="ar-SA" dirty="0" smtClean="0"/>
              <a:t>أ- مراحل السن الحرجة </a:t>
            </a:r>
            <a:r>
              <a:rPr lang="ar-EG" dirty="0" smtClean="0"/>
              <a:t>.</a:t>
            </a:r>
            <a:r>
              <a:rPr lang="ar-SA" dirty="0" smtClean="0"/>
              <a:t/>
            </a:r>
            <a:br>
              <a:rPr lang="ar-SA" dirty="0" smtClean="0"/>
            </a:br>
            <a:r>
              <a:rPr lang="ar-SA" dirty="0" smtClean="0"/>
              <a:t>ب- ظروف العمل القاسية . </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174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ال</a:t>
            </a:r>
            <a:r>
              <a:rPr lang="ar-EG" b="1" dirty="0" smtClean="0">
                <a:solidFill>
                  <a:srgbClr val="FF0000"/>
                </a:solidFill>
              </a:rPr>
              <a:t>حادية عشر</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175</a:t>
            </a:fld>
            <a:endParaRPr lang="en-US" smtClean="0"/>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solidFill>
            <a:schemeClr val="accent3"/>
          </a:solidFill>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F73A39E-AC95-4F62-AA12-650567FFF7A3}" type="slidenum">
              <a:rPr lang="ar-SA" smtClean="0"/>
              <a:pPr/>
              <a:t>176</a:t>
            </a:fld>
            <a:endParaRPr lang="en-US" smtClean="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solidFill>
            <a:schemeClr val="accent3"/>
          </a:solidFill>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ثانية</a:t>
            </a:r>
            <a:endParaRPr lang="en-US" dirty="0" smtClean="0">
              <a:solidFill>
                <a:srgbClr val="FF0000"/>
              </a:solidFill>
            </a:endParaRPr>
          </a:p>
        </p:txBody>
      </p:sp>
      <p:sp>
        <p:nvSpPr>
          <p:cNvPr id="20482" name="Rectangle 3"/>
          <p:cNvSpPr>
            <a:spLocks noGrp="1"/>
          </p:cNvSpPr>
          <p:nvPr>
            <p:ph type="body" idx="4294967295"/>
          </p:nvPr>
        </p:nvSpPr>
        <p:spPr>
          <a:solidFill>
            <a:schemeClr val="accent3"/>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a:solidFill>
            <a:schemeClr val="accent3"/>
          </a:solidFill>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ثالثة</a:t>
            </a:r>
            <a:endParaRPr lang="en-US" dirty="0" smtClean="0">
              <a:solidFill>
                <a:srgbClr val="FF0000"/>
              </a:solidFill>
            </a:endParaRPr>
          </a:p>
        </p:txBody>
      </p:sp>
      <p:sp>
        <p:nvSpPr>
          <p:cNvPr id="22530" name="Rectangle 3"/>
          <p:cNvSpPr>
            <a:spLocks noGrp="1"/>
          </p:cNvSpPr>
          <p:nvPr>
            <p:ph type="body" idx="4294967295"/>
          </p:nvPr>
        </p:nvSpPr>
        <p:spPr>
          <a:solidFill>
            <a:schemeClr val="accent3"/>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pPr>
              <a:defRPr/>
            </a:pPr>
            <a:r>
              <a:rPr lang="ar-EG" dirty="0" smtClean="0">
                <a:solidFill>
                  <a:srgbClr val="FF0000"/>
                </a:solidFill>
              </a:rPr>
              <a:t>ملخص ما سبق عرضه في المحاضرة الرابعة</a:t>
            </a:r>
            <a:endParaRPr lang="en-US" dirty="0">
              <a:solidFill>
                <a:srgbClr val="FF0000"/>
              </a:solidFill>
            </a:endParaRPr>
          </a:p>
        </p:txBody>
      </p:sp>
      <p:sp>
        <p:nvSpPr>
          <p:cNvPr id="24578" name="Content Placeholder 2"/>
          <p:cNvSpPr>
            <a:spLocks noGrp="1"/>
          </p:cNvSpPr>
          <p:nvPr>
            <p:ph idx="1"/>
          </p:nvPr>
        </p:nvSpPr>
        <p:spPr>
          <a:solidFill>
            <a:schemeClr val="accent3"/>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4D9D122-8EE2-48C8-A68B-8E467F9F0A07}" type="slidenum">
              <a:rPr lang="ar-SA" smtClean="0"/>
              <a:pPr/>
              <a:t>179</a:t>
            </a:fld>
            <a:endParaRPr lang="en-US" smtClean="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pPr>
              <a:defRPr/>
            </a:pPr>
            <a:r>
              <a:rPr lang="ar-EG" dirty="0" smtClean="0"/>
              <a:t> </a:t>
            </a:r>
            <a:r>
              <a:rPr lang="ar-EG" dirty="0" smtClean="0">
                <a:solidFill>
                  <a:srgbClr val="FF0000"/>
                </a:solidFill>
              </a:rPr>
              <a:t>ملخص ما سبق عرضه في المحاضرة الخامسة</a:t>
            </a:r>
            <a:endParaRPr lang="en-US" dirty="0">
              <a:solidFill>
                <a:srgbClr val="FF0000"/>
              </a:solidFill>
            </a:endParaRPr>
          </a:p>
        </p:txBody>
      </p:sp>
      <p:sp>
        <p:nvSpPr>
          <p:cNvPr id="26626" name="Content Placeholder 2"/>
          <p:cNvSpPr>
            <a:spLocks noGrp="1"/>
          </p:cNvSpPr>
          <p:nvPr>
            <p:ph idx="1"/>
          </p:nvPr>
        </p:nvSpPr>
        <p:spPr>
          <a:solidFill>
            <a:schemeClr val="accent3"/>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AA4A70CD-0BDB-4297-9C83-7A0A45111BC8}" type="slidenum">
              <a:rPr lang="ar-SA" smtClean="0"/>
              <a:pPr/>
              <a:t>180</a:t>
            </a:fld>
            <a:endParaRPr lang="en-US" smtClean="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solidFill>
            <a:schemeClr val="accent3"/>
          </a:solidFill>
        </p:spPr>
        <p:txBody>
          <a:bodyPr/>
          <a:lstStyle/>
          <a:p>
            <a:pPr algn="ctr" rtl="1"/>
            <a:r>
              <a:rPr lang="ar-EG" dirty="0" smtClean="0">
                <a:solidFill>
                  <a:srgbClr val="FF0000"/>
                </a:solidFill>
              </a:rPr>
              <a:t>ملخص ما سبق عرضه في المحاض</a:t>
            </a:r>
            <a:r>
              <a:rPr lang="ar-SA" dirty="0" smtClean="0">
                <a:solidFill>
                  <a:srgbClr val="FF0000"/>
                </a:solidFill>
              </a:rPr>
              <a:t>ره السادسة</a:t>
            </a:r>
            <a:endParaRPr lang="en-US" dirty="0" smtClean="0">
              <a:solidFill>
                <a:srgbClr val="FF0000"/>
              </a:solidFill>
            </a:endParaRPr>
          </a:p>
        </p:txBody>
      </p:sp>
      <p:sp>
        <p:nvSpPr>
          <p:cNvPr id="22530" name="Rectangle 3"/>
          <p:cNvSpPr>
            <a:spLocks noGrp="1"/>
          </p:cNvSpPr>
          <p:nvPr>
            <p:ph type="body" idx="4294967295"/>
          </p:nvPr>
        </p:nvSpPr>
        <p:spPr>
          <a:solidFill>
            <a:schemeClr val="accent3"/>
          </a:solidFill>
        </p:spPr>
        <p:txBody>
          <a:bodyPr>
            <a:normAutofit/>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و دوافع السلوك </a:t>
            </a:r>
          </a:p>
          <a:p>
            <a:pPr>
              <a:buFont typeface="Arial" charset="0"/>
              <a:buNone/>
            </a:pPr>
            <a:r>
              <a:rPr lang="ar-EG" dirty="0" smtClean="0"/>
              <a:t>                               </a:t>
            </a:r>
            <a:r>
              <a:rPr lang="ar-EG" dirty="0" smtClean="0">
                <a:solidFill>
                  <a:srgbClr val="FF0000"/>
                </a:solidFill>
              </a:rPr>
              <a:t>( الغرائز – 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solidFill>
                  <a:srgbClr val="FF0000"/>
                </a:solidFill>
              </a:rPr>
              <a:t>ملخص ما سبق عرضه في </a:t>
            </a:r>
            <a:r>
              <a:rPr lang="ar-EG" dirty="0" err="1" smtClean="0">
                <a:solidFill>
                  <a:srgbClr val="FF0000"/>
                </a:solidFill>
              </a:rPr>
              <a:t>المحاض</a:t>
            </a:r>
            <a:r>
              <a:rPr lang="ar-SA" dirty="0" smtClean="0">
                <a:solidFill>
                  <a:srgbClr val="FF0000"/>
                </a:solidFill>
              </a:rPr>
              <a:t>ره السا</a:t>
            </a:r>
            <a:r>
              <a:rPr lang="ar-EG" dirty="0" smtClean="0">
                <a:solidFill>
                  <a:srgbClr val="FF0000"/>
                </a:solidFill>
              </a:rPr>
              <a:t>بع</a:t>
            </a:r>
            <a:r>
              <a:rPr lang="ar-SA" dirty="0" smtClean="0">
                <a:solidFill>
                  <a:srgbClr val="FF0000"/>
                </a:solidFill>
              </a:rPr>
              <a:t>ة</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r>
              <a:rPr lang="ar-EG" dirty="0" smtClean="0">
                <a:solidFill>
                  <a:srgbClr val="C00000"/>
                </a:solidFill>
              </a:rPr>
              <a:t>ثانياً : التوافق النفسي و دوافع السلوك</a:t>
            </a:r>
          </a:p>
          <a:p>
            <a:r>
              <a:rPr lang="ar-EG" dirty="0" smtClean="0">
                <a:solidFill>
                  <a:srgbClr val="C00000"/>
                </a:solidFill>
              </a:rPr>
              <a:t>                                        (  الدوافع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182</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الثامنة</a:t>
            </a:r>
            <a:r>
              <a:rPr lang="ar-EG" dirty="0" smtClean="0"/>
              <a:t> </a:t>
            </a:r>
            <a:endParaRPr lang="en-US" dirty="0"/>
          </a:p>
        </p:txBody>
      </p:sp>
      <p:sp>
        <p:nvSpPr>
          <p:cNvPr id="3" name="Content Placeholder 2"/>
          <p:cNvSpPr>
            <a:spLocks noGrp="1"/>
          </p:cNvSpPr>
          <p:nvPr>
            <p:ph idx="1"/>
          </p:nvPr>
        </p:nvSpPr>
        <p:spPr>
          <a:solidFill>
            <a:schemeClr val="accent3"/>
          </a:solidFill>
        </p:spPr>
        <p:txBody>
          <a:bodyPr/>
          <a:lstStyle/>
          <a:p>
            <a:pPr algn="ctr"/>
            <a:r>
              <a:rPr lang="ar-EG" dirty="0" smtClean="0"/>
              <a:t> </a:t>
            </a:r>
          </a:p>
          <a:p>
            <a:pPr algn="ctr"/>
            <a:endParaRPr lang="ar-EG" dirty="0" smtClean="0"/>
          </a:p>
          <a:p>
            <a:pPr algn="ctr"/>
            <a:r>
              <a:rPr lang="ar-EG" dirty="0" smtClean="0"/>
              <a:t>التوافق و حيل الدفاع النفسي</a:t>
            </a:r>
          </a:p>
          <a:p>
            <a:pPr algn="ctr"/>
            <a:endParaRPr lang="ar-EG" dirty="0" smtClean="0"/>
          </a:p>
          <a:p>
            <a:pPr algn="ctr"/>
            <a:endParaRPr lang="ar-EG" dirty="0" smtClean="0"/>
          </a:p>
          <a:p>
            <a:pPr algn="ct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183</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التاسعة</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endParaRPr lang="ar-EG" dirty="0" smtClean="0"/>
          </a:p>
          <a:p>
            <a:endParaRPr lang="ar-EG" dirty="0" smtClean="0"/>
          </a:p>
          <a:p>
            <a:endParaRPr lang="ar-EG" dirty="0" smtClean="0"/>
          </a:p>
          <a:p>
            <a:pPr algn="ctr"/>
            <a:r>
              <a:rPr lang="ar-SA" b="1" i="1" dirty="0" smtClean="0">
                <a:effectLst>
                  <a:outerShdw blurRad="38100" dist="38100" dir="2700000" algn="tl">
                    <a:srgbClr val="000000">
                      <a:alpha val="43137"/>
                    </a:srgbClr>
                  </a:outerShdw>
                </a:effectLst>
              </a:rPr>
              <a:t>الوقاية من المرض النفسي</a:t>
            </a:r>
            <a:r>
              <a:rPr lang="ar-EG" b="1" i="1" dirty="0" smtClean="0">
                <a:effectLst>
                  <a:outerShdw blurRad="38100" dist="38100" dir="2700000" algn="tl">
                    <a:srgbClr val="000000">
                      <a:alpha val="43137"/>
                    </a:srgbClr>
                  </a:outerShdw>
                </a:effectLst>
              </a:rPr>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184</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العاشرة </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r>
              <a:rPr lang="ar-EG" dirty="0" smtClean="0"/>
              <a:t>أسباب الامراض النفسية </a:t>
            </a:r>
          </a:p>
          <a:p>
            <a:r>
              <a:rPr lang="ar-EG" dirty="0" smtClean="0"/>
              <a:t>    - تعدد و تفاعل الاسباب .</a:t>
            </a:r>
          </a:p>
          <a:p>
            <a:r>
              <a:rPr lang="ar-EG" dirty="0" smtClean="0"/>
              <a:t>    - الاسباب الحيوية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185</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endParaRPr lang="en-US" dirty="0"/>
          </a:p>
        </p:txBody>
      </p:sp>
      <p:sp>
        <p:nvSpPr>
          <p:cNvPr id="3" name="Content Placeholder 2"/>
          <p:cNvSpPr>
            <a:spLocks noGrp="1"/>
          </p:cNvSpPr>
          <p:nvPr>
            <p:ph idx="1"/>
          </p:nvPr>
        </p:nvSpPr>
        <p:spPr>
          <a:solidFill>
            <a:schemeClr val="accent3"/>
          </a:solidFill>
        </p:spPr>
        <p:txBody>
          <a:bodyPr>
            <a:normAutofit fontScale="92500" lnSpcReduction="10000"/>
          </a:bodyPr>
          <a:lstStyle/>
          <a:p>
            <a:r>
              <a:rPr lang="ar-EG" dirty="0" smtClean="0"/>
              <a:t>ثانياً : الأسباب النفسية : </a:t>
            </a:r>
          </a:p>
          <a:p>
            <a:r>
              <a:rPr lang="ar-EG" dirty="0" smtClean="0"/>
              <a:t>1- الصرع </a:t>
            </a:r>
            <a:br>
              <a:rPr lang="ar-EG" dirty="0" smtClean="0"/>
            </a:br>
            <a:r>
              <a:rPr lang="ar-EG" dirty="0" smtClean="0"/>
              <a:t>2 – الإحباط</a:t>
            </a:r>
          </a:p>
          <a:p>
            <a:r>
              <a:rPr lang="ar-EG" dirty="0" smtClean="0"/>
              <a:t>3 – الحرمان </a:t>
            </a:r>
          </a:p>
          <a:p>
            <a:r>
              <a:rPr lang="ar-EG" dirty="0" smtClean="0"/>
              <a:t>4 – إخفاق حيل الدفاع النفسي </a:t>
            </a:r>
          </a:p>
          <a:p>
            <a:r>
              <a:rPr lang="ar-EG" dirty="0" smtClean="0"/>
              <a:t>5 – الخبرات السيئة أو الصادمة </a:t>
            </a:r>
          </a:p>
          <a:p>
            <a:r>
              <a:rPr lang="ar-EG" dirty="0" smtClean="0"/>
              <a:t>6 – العادات غير الصحية </a:t>
            </a:r>
          </a:p>
          <a:p>
            <a:r>
              <a:rPr lang="ar-EG" dirty="0" smtClean="0"/>
              <a:t>7 – الإصابة السلبقة بالمرض النفسي </a:t>
            </a:r>
          </a:p>
          <a:p>
            <a:r>
              <a:rPr lang="ar-EG" dirty="0" smtClean="0"/>
              <a:t>8 – أسباب نفسية أخرى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186</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endParaRPr lang="en-US" dirty="0"/>
          </a:p>
        </p:txBody>
      </p:sp>
      <p:sp>
        <p:nvSpPr>
          <p:cNvPr id="3" name="Content Placeholder 2"/>
          <p:cNvSpPr>
            <a:spLocks noGrp="1"/>
          </p:cNvSpPr>
          <p:nvPr>
            <p:ph idx="1"/>
          </p:nvPr>
        </p:nvSpPr>
        <p:spPr>
          <a:solidFill>
            <a:schemeClr val="accent3"/>
          </a:solidFill>
        </p:spPr>
        <p:txBody>
          <a:bodyPr>
            <a:normAutofit fontScale="77500" lnSpcReduction="20000"/>
          </a:bodyPr>
          <a:lstStyle/>
          <a:p>
            <a:pPr rtl="1"/>
            <a:r>
              <a:rPr lang="ar-EG" b="1" dirty="0" smtClean="0"/>
              <a:t>1 - </a:t>
            </a:r>
            <a:r>
              <a:rPr lang="ar-SA" b="1" dirty="0" smtClean="0">
                <a:solidFill>
                  <a:srgbClr val="FF0000"/>
                </a:solidFill>
              </a:rPr>
              <a:t>الصراع:</a:t>
            </a:r>
            <a:endParaRPr lang="ar-EG" b="1" dirty="0" smtClean="0">
              <a:solidFill>
                <a:srgbClr val="FF0000"/>
              </a:solidFill>
            </a:endParaRPr>
          </a:p>
          <a:p>
            <a:pPr rtl="1"/>
            <a:r>
              <a:rPr lang="ar-EG" b="1" dirty="0" smtClean="0"/>
              <a:t>   - </a:t>
            </a:r>
            <a:r>
              <a:rPr lang="ar-SA" b="1" dirty="0" smtClean="0"/>
              <a:t>الصراع هو العمل المتزامن او المتواقت للدوافع او الرغبات المتعارضة او المتبادلة ,وينتج عن وجود حاجتين لايمكن إشباعها في وقت واحد, ويؤدى الى التوتر الانفعالي والقلق واضطراب الشخصية .</a:t>
            </a:r>
            <a:endParaRPr lang="ar-EG" b="1" dirty="0" smtClean="0"/>
          </a:p>
          <a:p>
            <a:pPr rtl="1"/>
            <a:r>
              <a:rPr lang="ar-SA" b="1" dirty="0" smtClean="0"/>
              <a:t/>
            </a:r>
            <a:br>
              <a:rPr lang="ar-SA" b="1" dirty="0" smtClean="0"/>
            </a:br>
            <a:r>
              <a:rPr lang="ar-EG" b="1" dirty="0" smtClean="0"/>
              <a:t>- </a:t>
            </a:r>
            <a:r>
              <a:rPr lang="ar-SA" b="1" dirty="0" smtClean="0"/>
              <a:t>والصراع هو اهم الاسباب النفسية المسئولة عن المرض النفسي.فالشخصية التى يهددها الصراع يهددها القلق وتكون فريسة للمرض النفسي.</a:t>
            </a:r>
            <a:endParaRPr lang="ar-EG" b="1" dirty="0" smtClean="0"/>
          </a:p>
          <a:p>
            <a:pPr rtl="1"/>
            <a:r>
              <a:rPr lang="ar-SA" b="1" dirty="0" smtClean="0"/>
              <a:t/>
            </a:r>
            <a:br>
              <a:rPr lang="ar-SA" b="1" dirty="0" smtClean="0"/>
            </a:br>
            <a:r>
              <a:rPr lang="ar-EG" b="1" dirty="0" smtClean="0"/>
              <a:t>- </a:t>
            </a:r>
            <a:r>
              <a:rPr lang="ar-SA" b="1" dirty="0" smtClean="0"/>
              <a:t>ويتضح الصراع في:تجنب الواقع ضد مواجهة الواقع والاعتماد على الغير ضد الاعتماد على النفس وتوجيه الذات والاحجام والخوف ضد الاقدام والشجاعة والحب ضد الكره..</a:t>
            </a:r>
            <a:br>
              <a:rPr lang="ar-SA"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187</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endParaRPr lang="en-US" dirty="0"/>
          </a:p>
        </p:txBody>
      </p:sp>
      <p:sp>
        <p:nvSpPr>
          <p:cNvPr id="3" name="Content Placeholder 2"/>
          <p:cNvSpPr>
            <a:spLocks noGrp="1"/>
          </p:cNvSpPr>
          <p:nvPr>
            <p:ph idx="1"/>
          </p:nvPr>
        </p:nvSpPr>
        <p:spPr>
          <a:solidFill>
            <a:schemeClr val="accent3"/>
          </a:solidFill>
        </p:spPr>
        <p:txBody>
          <a:bodyPr/>
          <a:lstStyle/>
          <a:p>
            <a:pPr lvl="2" rtl="1"/>
            <a:r>
              <a:rPr lang="ar-SA" b="1" dirty="0" smtClean="0"/>
              <a:t>من أنواع الصرع : </a:t>
            </a:r>
            <a:endParaRPr lang="en-US" sz="2000" dirty="0" smtClean="0"/>
          </a:p>
          <a:p>
            <a:pPr lvl="3" rtl="1"/>
            <a:r>
              <a:rPr lang="ar-SA" b="1" dirty="0" smtClean="0"/>
              <a:t>صراع الإقدام : وهو صراع الرغبة أو الاقتراب , وينشأ عن وجود موقفين جذابين والإقدام على أحدهما يتضمن الإحجام عن الآخر  مثل : فتاة تختار بين الزواج أو العمل . </a:t>
            </a:r>
            <a:endParaRPr lang="en-US" sz="1800" dirty="0" smtClean="0"/>
          </a:p>
          <a:p>
            <a:pPr lvl="3" rtl="1"/>
            <a:r>
              <a:rPr lang="ar-SA" b="1" dirty="0" smtClean="0"/>
              <a:t>صراع الإحجام : وهو صراع الرهبة أو الاجتناب , وينشأ عن وجود موقفين منفرين والإحجام عن أحدهما يتضمن الإقدام على الآخر  مثل : موظف بين ناري الإفلاس أو الاختلاس . </a:t>
            </a:r>
            <a:endParaRPr lang="en-US" sz="1800" dirty="0" smtClean="0"/>
          </a:p>
          <a:p>
            <a:pPr lvl="3" rtl="1"/>
            <a:r>
              <a:rPr lang="ar-SA" b="1" dirty="0" smtClean="0"/>
              <a:t>صراع الإقدام والإحجام : وهو صراع الرغبة والرهبة أو الاقتراب والاجتناب , وينشأ عن وجود موقف له جانبان أحدهما جذاب والآخر منفر . مثل : رجل يريد الزواج من حسناء سمعتها سيئة . </a:t>
            </a:r>
            <a:endParaRPr lang="en-US" sz="1800" dirty="0" smtClean="0"/>
          </a:p>
          <a:p>
            <a:pPr lvl="3" rtl="1"/>
            <a:r>
              <a:rPr lang="ar-SA" b="1" dirty="0" smtClean="0"/>
              <a:t>صراعات أخرى : الصراع بين الأنا والهو , وبين الأنا والأنا الأعلى , الصراع بين الضوابط والدوافع . </a:t>
            </a:r>
            <a:endParaRPr lang="en-US" sz="1800"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188</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endParaRPr lang="en-US" sz="2000" dirty="0" smtClean="0">
              <a:solidFill>
                <a:schemeClr val="tx1"/>
              </a:solidFill>
              <a:latin typeface="+mn-lt"/>
              <a:ea typeface="+mn-ea"/>
            </a:endParaRPr>
          </a:p>
        </p:txBody>
      </p:sp>
      <p:sp>
        <p:nvSpPr>
          <p:cNvPr id="3" name="Content Placeholder 2"/>
          <p:cNvSpPr>
            <a:spLocks noGrp="1"/>
          </p:cNvSpPr>
          <p:nvPr>
            <p:ph idx="1"/>
          </p:nvPr>
        </p:nvSpPr>
        <p:spPr>
          <a:solidFill>
            <a:schemeClr val="accent3"/>
          </a:solidFill>
        </p:spPr>
        <p:txBody>
          <a:bodyPr>
            <a:normAutofit fontScale="62500" lnSpcReduction="20000"/>
          </a:bodyPr>
          <a:lstStyle/>
          <a:p>
            <a:pPr rtl="1"/>
            <a:r>
              <a:rPr lang="ar-EG" dirty="0" smtClean="0"/>
              <a:t>2 - </a:t>
            </a:r>
            <a:r>
              <a:rPr lang="ar-SA" dirty="0" smtClean="0">
                <a:solidFill>
                  <a:srgbClr val="FF0000"/>
                </a:solidFill>
              </a:rPr>
              <a:t>الأحـ</a:t>
            </a:r>
            <a:r>
              <a:rPr lang="en-US" dirty="0" smtClean="0">
                <a:solidFill>
                  <a:srgbClr val="FF0000"/>
                </a:solidFill>
              </a:rPr>
              <a:t>ــ</a:t>
            </a:r>
            <a:r>
              <a:rPr lang="ar-SA" dirty="0" smtClean="0">
                <a:solidFill>
                  <a:srgbClr val="FF0000"/>
                </a:solidFill>
              </a:rPr>
              <a:t>باط</a:t>
            </a:r>
            <a:r>
              <a:rPr lang="ar-SA" dirty="0" smtClean="0"/>
              <a:t/>
            </a:r>
            <a:br>
              <a:rPr lang="ar-SA" dirty="0" smtClean="0"/>
            </a:br>
            <a:r>
              <a:rPr lang="ar-SA" dirty="0" smtClean="0"/>
              <a:t>تعريفه:-</a:t>
            </a:r>
            <a:br>
              <a:rPr lang="ar-SA" dirty="0" smtClean="0"/>
            </a:br>
            <a:r>
              <a:rPr lang="ar-SA" dirty="0" smtClean="0"/>
              <a:t>عبارة عن عملية تتضمن ادراك الفرد لعائق يعوق اشباع حاجة له او توقع حدوث هذا العائق في المستقبل</a:t>
            </a:r>
            <a:r>
              <a:rPr lang="ar-EG" dirty="0" smtClean="0"/>
              <a:t>.</a:t>
            </a:r>
            <a:r>
              <a:rPr lang="ar-SA" dirty="0" smtClean="0"/>
              <a:t> </a:t>
            </a:r>
            <a:br>
              <a:rPr lang="ar-SA" dirty="0" smtClean="0"/>
            </a:br>
            <a:r>
              <a:rPr lang="ar-SA" dirty="0" smtClean="0"/>
              <a:t>تصنيف الاحباط:-</a:t>
            </a:r>
            <a:br>
              <a:rPr lang="ar-SA" dirty="0" smtClean="0"/>
            </a:br>
            <a:r>
              <a:rPr lang="ar-EG" dirty="0" smtClean="0"/>
              <a:t>يمكن تقسيم الإحباط إلى : </a:t>
            </a:r>
          </a:p>
          <a:p>
            <a:pPr rtl="1"/>
            <a:r>
              <a:rPr lang="ar-EG" dirty="0" smtClean="0"/>
              <a:t>    أ – من حيث مصدر الاحباط : </a:t>
            </a:r>
            <a:r>
              <a:rPr lang="ar-SA" dirty="0" smtClean="0"/>
              <a:t/>
            </a:r>
            <a:br>
              <a:rPr lang="ar-SA" dirty="0" smtClean="0"/>
            </a:br>
            <a:r>
              <a:rPr lang="ar-SA" dirty="0" smtClean="0"/>
              <a:t>1- احباط داخلي :وهو ناجم عن صفات شخصية ذاتية للفرد وذات علاقة بوجود عاهات عقلية أو جسمية أو اعراض مرضية .</a:t>
            </a:r>
            <a:br>
              <a:rPr lang="ar-SA" dirty="0" smtClean="0"/>
            </a:br>
            <a:r>
              <a:rPr lang="ar-SA" dirty="0" smtClean="0"/>
              <a:t>2- احباط خارجي: وهو ناجم عن عوامل بيئية تحيط بالفرد مثل العادات والقيم والتقاليد الاجتماعية إضافة إلي الظروف الاجتماعية كالفقر والحاجة …إلخ.</a:t>
            </a:r>
            <a:endParaRPr lang="ar-EG" dirty="0" smtClean="0"/>
          </a:p>
          <a:p>
            <a:pPr rtl="1"/>
            <a:r>
              <a:rPr lang="ar-EG" dirty="0" smtClean="0"/>
              <a:t>    ب – من حيث درجة الاحباط :</a:t>
            </a:r>
          </a:p>
          <a:p>
            <a:pPr rtl="1"/>
            <a:r>
              <a:rPr lang="ar-EG" b="1" dirty="0" smtClean="0"/>
              <a:t>     1</a:t>
            </a:r>
            <a:r>
              <a:rPr lang="ar-EG" dirty="0" smtClean="0"/>
              <a:t> - </a:t>
            </a:r>
            <a:r>
              <a:rPr lang="ar-SA" dirty="0" smtClean="0"/>
              <a:t>الإحباط التام : وينتج عن وجود عائق منيع يحول دون الوصول إلى الهدف وعدم إشباع الدافع وحدوث التوتر النفسي . </a:t>
            </a:r>
            <a:endParaRPr lang="en-US" dirty="0" smtClean="0"/>
          </a:p>
          <a:p>
            <a:pPr rtl="1"/>
            <a:r>
              <a:rPr lang="ar-EG" dirty="0" smtClean="0"/>
              <a:t>     2 - </a:t>
            </a:r>
            <a:r>
              <a:rPr lang="ar-SA" dirty="0" smtClean="0"/>
              <a:t>الإحباط الجزئي : وينتج عن وجود عائق يحول دون الإشباع الكامل للدوافع ويؤدي فقط إلى إشباع جزئي وتخفيف جزئي للتوتر . </a:t>
            </a:r>
            <a:br>
              <a:rPr lang="ar-SA"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189</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lvl="1" rtl="1"/>
            <a:r>
              <a:rPr lang="ar-EG" b="1" dirty="0" smtClean="0"/>
              <a:t>3 - </a:t>
            </a:r>
            <a:r>
              <a:rPr lang="ar-SA" b="1" dirty="0" smtClean="0"/>
              <a:t>الحرمان : </a:t>
            </a:r>
            <a:endParaRPr lang="ar-EG" sz="2400" dirty="0" smtClean="0"/>
          </a:p>
          <a:p>
            <a:pPr lvl="1" rtl="1"/>
            <a:r>
              <a:rPr lang="ar-SA" b="1" dirty="0" smtClean="0"/>
              <a:t>هو انعدام الفرصة لتحقيق الدافع أو إشباع الحاجة أو انتفاؤها بعد وجودها . </a:t>
            </a:r>
            <a:endParaRPr lang="en-US" sz="1800" dirty="0" smtClean="0"/>
          </a:p>
          <a:p>
            <a:pPr rtl="1"/>
            <a:r>
              <a:rPr lang="ar-EG" b="1" dirty="0" smtClean="0"/>
              <a:t>   </a:t>
            </a:r>
            <a:r>
              <a:rPr lang="ar-SA" b="1" dirty="0" smtClean="0"/>
              <a:t>من أمثلته : الحرمان الحيوي ( البيولوجي ) , الحرمان النفسي المبكر , النفسية ...   .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190</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lvl="1" rtl="1"/>
            <a:r>
              <a:rPr lang="ar-EG" b="1" dirty="0" smtClean="0"/>
              <a:t>4 - </a:t>
            </a:r>
            <a:r>
              <a:rPr lang="ar-SA" b="1" dirty="0" smtClean="0"/>
              <a:t>إخفاق حيل الدفاع النفسية : </a:t>
            </a:r>
            <a:endParaRPr lang="ar-EG" sz="2400" dirty="0" smtClean="0"/>
          </a:p>
          <a:p>
            <a:pPr lvl="1" rtl="1"/>
            <a:r>
              <a:rPr lang="ar-SA" b="1" dirty="0" smtClean="0"/>
              <a:t>هي وسائل وأساليب لا شعورية . </a:t>
            </a:r>
            <a:endParaRPr lang="ar-EG" sz="1800" dirty="0" smtClean="0"/>
          </a:p>
          <a:p>
            <a:pPr lvl="1" rtl="1"/>
            <a:r>
              <a:rPr lang="ar-SA" b="1" dirty="0" smtClean="0"/>
              <a:t>هدفها : تجنيب الفرد حالة التوتر والقلق الناتجة عن الإحباطات والصراعات والحرمان . </a:t>
            </a:r>
            <a:endParaRPr lang="ar-EG" sz="1800" dirty="0" smtClean="0"/>
          </a:p>
          <a:p>
            <a:pPr lvl="1" rtl="1"/>
            <a:r>
              <a:rPr lang="ar-SA" b="1" dirty="0" smtClean="0"/>
              <a:t>فيه يحتفظ بثقته وذاته .</a:t>
            </a:r>
            <a:endParaRPr lang="ar-EG" b="1" dirty="0" smtClean="0"/>
          </a:p>
          <a:p>
            <a:pPr lvl="1" rtl="1"/>
            <a:r>
              <a:rPr lang="ar-SA" b="1" dirty="0" smtClean="0"/>
              <a:t>في حالة اللجوء إلى حيل الدفاع غير السوية العنيفة كالنكوص والعدوان والإسقاط فإن سلوك الفرد يظهر مرضياً .</a:t>
            </a:r>
            <a:endParaRPr lang="ar-EG" b="1" dirty="0" smtClean="0"/>
          </a:p>
          <a:p>
            <a:pPr lvl="1" rtl="1"/>
            <a:r>
              <a:rPr lang="ar-SA" b="1" dirty="0" smtClean="0"/>
              <a:t>مثال : إخفاق الكبت , والترميز , والتفكك .  </a:t>
            </a:r>
            <a:endParaRPr lang="en-US" sz="1800" dirty="0" smtClean="0"/>
          </a:p>
          <a:p>
            <a:pPr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191</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lvl="1" rtl="1"/>
            <a:r>
              <a:rPr lang="ar-EG" b="1" dirty="0" smtClean="0"/>
              <a:t>5 - </a:t>
            </a:r>
            <a:r>
              <a:rPr lang="ar-SA" b="1" dirty="0" smtClean="0"/>
              <a:t>الخبرات السيئة أو الصادمة : </a:t>
            </a:r>
            <a:endParaRPr lang="ar-EG" sz="2400" dirty="0" smtClean="0"/>
          </a:p>
          <a:p>
            <a:pPr lvl="1" rtl="1"/>
            <a:r>
              <a:rPr lang="ar-SA" b="1" dirty="0" smtClean="0"/>
              <a:t>هي موقف يحرك العوامل الساكنة ويستفز ما لدى الفرد من عقد وانفعالات ودوافع مكبوتة . </a:t>
            </a:r>
            <a:endParaRPr lang="ar-EG" sz="1800" dirty="0" smtClean="0"/>
          </a:p>
          <a:p>
            <a:pPr lvl="1" rtl="1"/>
            <a:r>
              <a:rPr lang="ar-SA" b="1" dirty="0" smtClean="0"/>
              <a:t>يقال : أن كل مرض نفسي هو مأساة كتبت فكرتها في الطفولة بيد الوالدين , ثم يقوم الفرد الضحية بتمثيلها في عهد الكبر .</a:t>
            </a:r>
            <a:endParaRPr lang="ar-EG" b="1" dirty="0" smtClean="0"/>
          </a:p>
          <a:p>
            <a:pPr lvl="1" rtl="1"/>
            <a:r>
              <a:rPr lang="ar-SA" b="1" dirty="0" smtClean="0"/>
              <a:t>الخبرات الصادمة الأليمة في الطفولة تؤدي إلى الحساسية النفسية لمواقف الإحباط والنقد فيستجيب الفرد لها استجابات شاذة . </a:t>
            </a:r>
            <a:endParaRPr lang="ar-EG" sz="1800" dirty="0" smtClean="0"/>
          </a:p>
          <a:p>
            <a:pPr lvl="1" rtl="1"/>
            <a:r>
              <a:rPr lang="ar-SA" b="1" dirty="0" smtClean="0"/>
              <a:t>من أمثلة الخبرات الصادمة : موت والد أو أخ أو انفصال مفاجئ عن الوالدين . </a:t>
            </a:r>
            <a:endParaRPr lang="en-US" sz="1800"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192</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70000" lnSpcReduction="20000"/>
          </a:bodyPr>
          <a:lstStyle/>
          <a:p>
            <a:pPr lvl="1" rtl="1"/>
            <a:r>
              <a:rPr lang="ar-EG" b="1" dirty="0" smtClean="0"/>
              <a:t>6 - </a:t>
            </a:r>
            <a:r>
              <a:rPr lang="ar-SA" b="1" dirty="0" smtClean="0"/>
              <a:t>العادات غير الصحية : العادات الجسمية غير الصحية كما في المشي والكلام , عدم تحمل المسئولية , ضعف سلطان الإرادة . </a:t>
            </a:r>
            <a:endParaRPr lang="ar-EG" b="1" dirty="0" smtClean="0"/>
          </a:p>
          <a:p>
            <a:pPr lvl="1" rtl="1"/>
            <a:endParaRPr lang="en-US" sz="2400" dirty="0" smtClean="0"/>
          </a:p>
          <a:p>
            <a:pPr lvl="1" rtl="1"/>
            <a:r>
              <a:rPr lang="ar-EG" b="1" dirty="0" smtClean="0"/>
              <a:t>7 - </a:t>
            </a:r>
            <a:r>
              <a:rPr lang="ar-SA" b="1" dirty="0" smtClean="0"/>
              <a:t>الإصابة السابقة بالمرض النفسي :  تترك المريض بعد شفائه عرضة للنكسة أو الإصابة مرة أخرى إلا إذا عولج علاجاً طويلاً هادفاً وقائياً . </a:t>
            </a:r>
            <a:endParaRPr lang="ar-EG" b="1" dirty="0" smtClean="0"/>
          </a:p>
          <a:p>
            <a:pPr lvl="1" rtl="1"/>
            <a:endParaRPr lang="en-US" sz="2400" dirty="0" smtClean="0"/>
          </a:p>
          <a:p>
            <a:pPr lvl="1" rtl="1"/>
            <a:r>
              <a:rPr lang="ar-EG" b="1" dirty="0" smtClean="0"/>
              <a:t>8 - </a:t>
            </a:r>
            <a:r>
              <a:rPr lang="ar-SA" b="1" dirty="0" smtClean="0"/>
              <a:t>أسباب نفسية أخرى : </a:t>
            </a:r>
            <a:endParaRPr lang="en-US" sz="2400" dirty="0" smtClean="0"/>
          </a:p>
          <a:p>
            <a:pPr lvl="0" rtl="1"/>
            <a:r>
              <a:rPr lang="ar-EG" b="1" dirty="0" smtClean="0"/>
              <a:t>               -  </a:t>
            </a:r>
            <a:r>
              <a:rPr lang="ar-SA" b="1" dirty="0" smtClean="0"/>
              <a:t>التناقض الوجداني : الحب والكراهية , التحرر النفسي والشعور بالذنب . </a:t>
            </a:r>
            <a:endParaRPr lang="en-US" sz="2800" dirty="0" smtClean="0"/>
          </a:p>
          <a:p>
            <a:pPr lvl="0" rtl="1"/>
            <a:r>
              <a:rPr lang="ar-EG" b="1" dirty="0" smtClean="0"/>
              <a:t>               - </a:t>
            </a:r>
            <a:r>
              <a:rPr lang="ar-SA" b="1" dirty="0" smtClean="0"/>
              <a:t>الضغوط النفسية : بسبب المنافسة ومطالب التربية والتعليم ومطالب الزواج . </a:t>
            </a:r>
            <a:endParaRPr lang="en-US" sz="2800" dirty="0" smtClean="0"/>
          </a:p>
          <a:p>
            <a:pPr lvl="0" rtl="1"/>
            <a:r>
              <a:rPr lang="ar-EG" b="1" dirty="0" smtClean="0"/>
              <a:t>               - </a:t>
            </a:r>
            <a:r>
              <a:rPr lang="ar-SA" b="1" dirty="0" smtClean="0"/>
              <a:t>الإعداد غير الكافي : للمراهقة أو الرشد أو الشيخوخة ( جسمياً وعقلياً وانفعالياً واجتماعياً ) . </a:t>
            </a:r>
            <a:endParaRPr lang="en-US" sz="2800" dirty="0" smtClean="0"/>
          </a:p>
          <a:p>
            <a:pPr lvl="0" rtl="1"/>
            <a:r>
              <a:rPr lang="ar-EG" b="1" dirty="0" smtClean="0"/>
              <a:t>              - </a:t>
            </a:r>
            <a:r>
              <a:rPr lang="ar-SA" b="1" dirty="0" smtClean="0"/>
              <a:t>الإطار المرجعي الخاطئ : بخصوص الحقيقة والقيم والأفكار الخرافية . </a:t>
            </a:r>
            <a:endParaRPr lang="en-US" sz="2800" dirty="0" smtClean="0"/>
          </a:p>
          <a:p>
            <a:pPr lvl="0" rtl="1"/>
            <a:r>
              <a:rPr lang="ar-EG" b="1" dirty="0" smtClean="0"/>
              <a:t>              - </a:t>
            </a:r>
            <a:r>
              <a:rPr lang="ar-SA" b="1" dirty="0" smtClean="0"/>
              <a:t>مفهوم الذات السالب : يؤدي إلى القلق والعصاب والتوتر والانسحاب وصعوبة إقامة الصداقات ...  . </a:t>
            </a:r>
            <a:endParaRPr lang="en-US" sz="2800"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193</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t> </a:t>
            </a:r>
            <a:endParaRPr lang="en-US" dirty="0" smtClean="0"/>
          </a:p>
        </p:txBody>
      </p:sp>
      <p:sp>
        <p:nvSpPr>
          <p:cNvPr id="32770" name="Rectangle 3"/>
          <p:cNvSpPr>
            <a:spLocks noGrp="1"/>
          </p:cNvSpPr>
          <p:nvPr>
            <p:ph type="body" idx="4294967295"/>
          </p:nvPr>
        </p:nvSpPr>
        <p:spPr>
          <a:xfrm>
            <a:off x="457200" y="1447800"/>
            <a:ext cx="8915400" cy="4648200"/>
          </a:xfrm>
          <a:solidFill>
            <a:schemeClr val="accent3"/>
          </a:solidFill>
        </p:spPr>
        <p:txBody>
          <a:bodyPr>
            <a:normAutofit/>
          </a:bodyPr>
          <a:lstStyle/>
          <a:p>
            <a:pPr rtl="1">
              <a:buNone/>
            </a:pPr>
            <a:r>
              <a:rPr lang="ar-EG" sz="2400" b="1" dirty="0" smtClean="0"/>
              <a:t> </a:t>
            </a:r>
            <a:r>
              <a:rPr lang="ar-SA" sz="2400" dirty="0" smtClean="0"/>
              <a:t>ثا</a:t>
            </a:r>
            <a:r>
              <a:rPr lang="ar-EG" sz="2400" dirty="0" smtClean="0"/>
              <a:t>لثا </a:t>
            </a:r>
            <a:r>
              <a:rPr lang="ar-SA" sz="2400" dirty="0" smtClean="0"/>
              <a:t>: الأسباب البيئية:</a:t>
            </a:r>
            <a:r>
              <a:rPr lang="ar-EG" sz="2400" dirty="0" smtClean="0"/>
              <a:t> </a:t>
            </a:r>
            <a:r>
              <a:rPr lang="ar-SA" sz="2400" dirty="0" smtClean="0"/>
              <a:t/>
            </a:r>
            <a:br>
              <a:rPr lang="ar-SA" sz="2400" dirty="0" smtClean="0"/>
            </a:br>
            <a:r>
              <a:rPr lang="ar-SA" sz="2400" dirty="0" smtClean="0"/>
              <a:t>تتمثل هذه العوامل فى الإتى: </a:t>
            </a:r>
            <a:br>
              <a:rPr lang="ar-SA" sz="2400" dirty="0" smtClean="0"/>
            </a:br>
            <a:r>
              <a:rPr lang="ar-SA" sz="2400" dirty="0" smtClean="0"/>
              <a:t>1- عوامل البيئة الاجتماعية </a:t>
            </a:r>
            <a:br>
              <a:rPr lang="ar-SA" sz="2400" dirty="0" smtClean="0"/>
            </a:br>
            <a:r>
              <a:rPr lang="ar-SA" sz="2400" dirty="0" smtClean="0"/>
              <a:t>2- العوامل الحضارية والثقافية</a:t>
            </a:r>
            <a:br>
              <a:rPr lang="ar-SA" sz="2400" dirty="0" smtClean="0"/>
            </a:br>
            <a:r>
              <a:rPr lang="ar-SA" sz="2400" dirty="0" smtClean="0"/>
              <a:t>3- اضطراب التنشئة الاجتماعية</a:t>
            </a:r>
            <a:br>
              <a:rPr lang="ar-SA" sz="2400" dirty="0" smtClean="0"/>
            </a:br>
            <a:r>
              <a:rPr lang="ar-EG" sz="2400" b="1" dirty="0" smtClean="0"/>
              <a:t> </a:t>
            </a:r>
            <a:endParaRPr lang="ar-SA" sz="2400" dirty="0" smtClean="0"/>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53" name="Rectangle 37"/>
          <p:cNvSpPr>
            <a:spLocks noGrp="1"/>
          </p:cNvSpPr>
          <p:nvPr>
            <p:ph type="title" idx="4294967295"/>
          </p:nvPr>
        </p:nvSpPr>
        <p:spPr/>
        <p:txBody>
          <a:bodyPr/>
          <a:lstStyle/>
          <a:p>
            <a:endParaRPr lang="en-US" dirty="0" smtClean="0"/>
          </a:p>
        </p:txBody>
      </p:sp>
      <p:sp>
        <p:nvSpPr>
          <p:cNvPr id="34818" name="Rectangle 3"/>
          <p:cNvSpPr>
            <a:spLocks noGrp="1"/>
          </p:cNvSpPr>
          <p:nvPr>
            <p:ph type="body" idx="4294967295"/>
          </p:nvPr>
        </p:nvSpPr>
        <p:spPr>
          <a:xfrm>
            <a:off x="457200" y="1371600"/>
            <a:ext cx="8915400" cy="4525963"/>
          </a:xfrm>
          <a:solidFill>
            <a:schemeClr val="accent3"/>
          </a:solidFill>
        </p:spPr>
        <p:txBody>
          <a:bodyPr>
            <a:normAutofit fontScale="62500" lnSpcReduction="20000"/>
          </a:bodyPr>
          <a:lstStyle/>
          <a:p>
            <a:pPr rtl="1">
              <a:buNone/>
            </a:pPr>
            <a:endParaRPr lang="ar-EG" dirty="0" smtClean="0"/>
          </a:p>
          <a:p>
            <a:pPr rtl="1">
              <a:buNone/>
            </a:pPr>
            <a:r>
              <a:rPr lang="ar-EG" dirty="0" smtClean="0"/>
              <a:t>1</a:t>
            </a:r>
            <a:r>
              <a:rPr lang="ar-SA" dirty="0" smtClean="0"/>
              <a:t>-عوامل البيئية الاجتماعية:</a:t>
            </a:r>
            <a:br>
              <a:rPr lang="ar-SA" dirty="0" smtClean="0"/>
            </a:br>
            <a:r>
              <a:rPr lang="ar-SA" dirty="0" smtClean="0"/>
              <a:t>من هذه العوامل ما يلى :</a:t>
            </a:r>
            <a:endParaRPr lang="ar-EG" dirty="0" smtClean="0"/>
          </a:p>
          <a:p>
            <a:pPr rtl="1">
              <a:buNone/>
            </a:pPr>
            <a:r>
              <a:rPr lang="ar-SA" dirty="0" smtClean="0"/>
              <a:t/>
            </a:r>
            <a:br>
              <a:rPr lang="ar-SA" dirty="0" smtClean="0"/>
            </a:br>
            <a:r>
              <a:rPr lang="ar-SA" dirty="0" smtClean="0"/>
              <a:t>أ- ضغوط البيئية الاجتماعية:</a:t>
            </a:r>
            <a:br>
              <a:rPr lang="ar-SA" dirty="0" smtClean="0"/>
            </a:br>
            <a:r>
              <a:rPr lang="ar-SA" dirty="0" smtClean="0"/>
              <a:t>تؤثر عوامل البيئة والوسط الاجتماعى الذى يتحرك فيه الفرد فى تشكيل ونمو شخصيته وتحديد حيل الدفاع النفسى عن طريق نوع التربية والضغوط والمطالب التى تسود فى البيئة الاجتماعية التى يعيش فيها.</a:t>
            </a:r>
            <a:br>
              <a:rPr lang="ar-SA" dirty="0" smtClean="0"/>
            </a:br>
            <a:r>
              <a:rPr lang="ar-SA" dirty="0" smtClean="0"/>
              <a:t>وأذ فشل الفرد فى مقابلة هذه الضغوط وتلك المطالب وخاصة اذ زاد ما بينها من تناقضات ساء توافقه النفسى ( الشخصى والاجتماعى) وأدى ذلك إلى المرض النفسى.</a:t>
            </a:r>
            <a:endParaRPr lang="ar-EG" dirty="0" smtClean="0"/>
          </a:p>
          <a:p>
            <a:pPr rtl="1">
              <a:buNone/>
            </a:pPr>
            <a:r>
              <a:rPr lang="ar-SA" dirty="0" smtClean="0"/>
              <a:t/>
            </a:r>
            <a:br>
              <a:rPr lang="ar-SA" dirty="0" smtClean="0"/>
            </a:br>
            <a:r>
              <a:rPr lang="ar-SA" dirty="0" smtClean="0"/>
              <a:t>ب- جموح التغير الاجتماعى:</a:t>
            </a:r>
            <a:br>
              <a:rPr lang="ar-SA" dirty="0" smtClean="0"/>
            </a:br>
            <a:r>
              <a:rPr lang="ar-SA" dirty="0" smtClean="0"/>
              <a:t>كان التغير الاجتماعى فيما مضى بطيئا اذ قورن بالتغير السريع الحادث الأن والأسرع الذى سيحدث فى المستقبل والذى قد تصل سرعته ألى التهورمما قد يظهر المجتمع فى شكل مجتمع مهووس</a:t>
            </a:r>
            <a:br>
              <a:rPr lang="ar-SA" dirty="0" smtClean="0"/>
            </a:br>
            <a:r>
              <a:rPr lang="ar-SA" dirty="0" smtClean="0"/>
              <a:t>وقد تصبح سرعة التغير الجامح صدمة تؤدى ألى مايسمى بصدمة المستقبل مسببة للإضطراب النفسى وربما مدمرة عندما لا يستطيع الناس استيعاب التغير السريع وعندما يتناول التغير القيم الاساسية وعندما ينفلت عيار الضبط الاجتماعى ولايقوى على كبح جماح تهور التغير الاجتماعى.</a:t>
            </a:r>
            <a:br>
              <a:rPr lang="ar-SA" dirty="0" smtClean="0"/>
            </a:br>
            <a:endParaRPr lang="ar-EG" dirty="0" smtClean="0"/>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p:cNvSpPr>
          <p:nvPr>
            <p:ph type="title" idx="4294967295"/>
          </p:nvPr>
        </p:nvSpPr>
        <p:spPr/>
        <p:txBody>
          <a:bodyPr/>
          <a:lstStyle/>
          <a:p>
            <a:endParaRPr lang="ar-SA" sz="3600" dirty="0" smtClean="0">
              <a:solidFill>
                <a:schemeClr val="tx2"/>
              </a:solidFill>
            </a:endParaRPr>
          </a:p>
        </p:txBody>
      </p:sp>
      <p:sp>
        <p:nvSpPr>
          <p:cNvPr id="34818" name="Rectangle 3"/>
          <p:cNvSpPr>
            <a:spLocks noGrp="1"/>
          </p:cNvSpPr>
          <p:nvPr>
            <p:ph type="body" idx="4294967295"/>
          </p:nvPr>
        </p:nvSpPr>
        <p:spPr>
          <a:xfrm>
            <a:off x="304800" y="1447800"/>
            <a:ext cx="9372600" cy="4602163"/>
          </a:xfrm>
          <a:solidFill>
            <a:schemeClr val="accent3"/>
          </a:solidFill>
        </p:spPr>
        <p:txBody>
          <a:bodyPr>
            <a:normAutofit fontScale="77500" lnSpcReduction="20000"/>
          </a:bodyPr>
          <a:lstStyle/>
          <a:p>
            <a:pPr rtl="1">
              <a:buNone/>
            </a:pPr>
            <a:r>
              <a:rPr lang="ar-EG" dirty="0" smtClean="0"/>
              <a:t>2</a:t>
            </a:r>
            <a:r>
              <a:rPr lang="ar-SA" dirty="0" smtClean="0"/>
              <a:t>- العوامل الثقافية والحضارية:</a:t>
            </a:r>
            <a:br>
              <a:rPr lang="ar-SA" dirty="0" smtClean="0"/>
            </a:br>
            <a:r>
              <a:rPr lang="ar-SA" dirty="0" smtClean="0"/>
              <a:t>تدل بعض الشواهد على ان بعض الامراض النفسية تميل الى الانتشار فى المجتمعات المتحضرة أكثر من المجتمعات البدائية.</a:t>
            </a:r>
            <a:br>
              <a:rPr lang="ar-SA" dirty="0" smtClean="0"/>
            </a:br>
            <a:r>
              <a:rPr lang="ar-EG" dirty="0" smtClean="0"/>
              <a:t>            </a:t>
            </a:r>
            <a:r>
              <a:rPr lang="ar-SA" dirty="0" smtClean="0"/>
              <a:t>ومن امثلة ذلك :</a:t>
            </a:r>
            <a:endParaRPr lang="ar-EG" dirty="0" smtClean="0"/>
          </a:p>
          <a:p>
            <a:pPr rtl="1">
              <a:buNone/>
            </a:pPr>
            <a:r>
              <a:rPr lang="ar-SA" dirty="0" smtClean="0"/>
              <a:t>أ- الثقافة المريضة:</a:t>
            </a:r>
            <a:br>
              <a:rPr lang="ar-SA" dirty="0" smtClean="0"/>
            </a:br>
            <a:r>
              <a:rPr lang="ar-SA" dirty="0" smtClean="0"/>
              <a:t>التى تسود فيها عوامل الهدم مما يولد الاحباط والتعقيد الثقافى وعدم التوافق بين الفرد والثقافة التى يعيش فيها وعدم إمكان الفرد مجاراة المستوى الثقافى السائد والاتجاهات الجديدة.</a:t>
            </a:r>
            <a:endParaRPr lang="ar-EG" dirty="0" smtClean="0"/>
          </a:p>
          <a:p>
            <a:pPr rtl="1">
              <a:buNone/>
            </a:pPr>
            <a:r>
              <a:rPr lang="ar-SA" dirty="0" smtClean="0"/>
              <a:t>ب- التطور الحضرى السريع:</a:t>
            </a:r>
            <a:br>
              <a:rPr lang="ar-SA" dirty="0" smtClean="0"/>
            </a:br>
            <a:r>
              <a:rPr lang="ar-SA" dirty="0" smtClean="0"/>
              <a:t>عدم توافر القدرة النفسية على التوافق معه كالحياة الصناعية المعقدة المتغيرة وعصر السرعة وتعقيد القوانين وزيادة المسئوليات الاجتماعية.</a:t>
            </a:r>
            <a:endParaRPr lang="ar-EG" dirty="0" smtClean="0"/>
          </a:p>
          <a:p>
            <a:pPr rtl="1">
              <a:buNone/>
            </a:pPr>
            <a:r>
              <a:rPr lang="ar-SA" dirty="0" smtClean="0"/>
              <a:t>ج- التصادم بين الثقافات:</a:t>
            </a:r>
            <a:br>
              <a:rPr lang="ar-SA" dirty="0" smtClean="0"/>
            </a:br>
            <a:r>
              <a:rPr lang="ar-SA" dirty="0" smtClean="0"/>
              <a:t>حيث شوهد تناقضات بين الثقافات الشرقية والغربية والدول المتقدمة والنامية وبين القديم والجديد وهى تثقل كاهل الفرد فى التجاذب نحوها والتصارع معها.</a:t>
            </a:r>
            <a:endParaRPr lang="ar-EG" dirty="0" smtClean="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62500" lnSpcReduction="20000"/>
          </a:bodyPr>
          <a:lstStyle/>
          <a:p>
            <a:pPr marL="342900" lvl="1" indent="-342900" rtl="1"/>
            <a:r>
              <a:rPr lang="ar-EG" b="1" dirty="0" smtClean="0"/>
              <a:t>3 – اضطرابات </a:t>
            </a:r>
            <a:r>
              <a:rPr lang="ar-SA" b="1" dirty="0" smtClean="0"/>
              <a:t>التنشئة الاجتماعية : </a:t>
            </a:r>
            <a:endParaRPr lang="en-US" b="1" dirty="0" smtClean="0"/>
          </a:p>
          <a:p>
            <a:pPr marL="342900" lvl="1" indent="-342900" rtl="1">
              <a:buFontTx/>
              <a:buChar char="-"/>
            </a:pPr>
            <a:r>
              <a:rPr lang="ar-SA" b="1" dirty="0" smtClean="0"/>
              <a:t>هي عملية تعلم وتعليم وتربية تؤدي إلى تشكيل السلوك الاجتماعي وإدخال ثقافة المجتمع في بناء شخصيته وتحوله من كائن حيوي ( بيولوجي ) إلى كائن اجتماعي وتكسبه صفة الإنسانية . </a:t>
            </a:r>
            <a:endParaRPr lang="ar-EG" b="1" dirty="0" smtClean="0"/>
          </a:p>
          <a:p>
            <a:pPr rtl="1">
              <a:buFontTx/>
              <a:buChar char="-"/>
            </a:pPr>
            <a:r>
              <a:rPr lang="ar-SA" b="1" dirty="0" smtClean="0"/>
              <a:t>التنشئة الاجتماعية غير السوية تخلق إحباطات وتوترات لدى الفرد </a:t>
            </a:r>
            <a:r>
              <a:rPr lang="ar-EG" b="1" dirty="0" smtClean="0"/>
              <a:t>.</a:t>
            </a:r>
          </a:p>
          <a:p>
            <a:pPr rtl="1">
              <a:buFontTx/>
              <a:buChar char="-"/>
            </a:pPr>
            <a:r>
              <a:rPr lang="ar-SA" b="1" dirty="0" smtClean="0"/>
              <a:t>ومن أمثلة تلك الإحباطات : </a:t>
            </a:r>
            <a:endParaRPr lang="ar-EG" b="1" dirty="0" smtClean="0"/>
          </a:p>
          <a:p>
            <a:pPr rtl="1"/>
            <a:r>
              <a:rPr lang="ar-EG" b="1" dirty="0" smtClean="0"/>
              <a:t>             1 - </a:t>
            </a:r>
            <a:r>
              <a:rPr lang="ar-SA" b="1" dirty="0" smtClean="0"/>
              <a:t>الاضطرابات في الأسرة : الوالدان , الطفل , الوالدان والطفل , الطفل والإخوة , الطفل والأسرة , عام ( أعمال منزلية شاقة , عدوان ) . </a:t>
            </a:r>
            <a:endParaRPr lang="ar-EG" sz="1800" dirty="0" smtClean="0"/>
          </a:p>
          <a:p>
            <a:pPr rtl="1"/>
            <a:r>
              <a:rPr lang="ar-EG" sz="3400" b="1" dirty="0" smtClean="0"/>
              <a:t>            2 - </a:t>
            </a:r>
            <a:r>
              <a:rPr lang="ar-SA" b="1" dirty="0" smtClean="0"/>
              <a:t>سوء التوافق في المدرسة : بين الأسرة والمدرسة , المربون , التلميذ , المربون والتلميذ , التلميذ ورفاقه , عام ( نقص الإرشاد التربوي ) </a:t>
            </a:r>
            <a:endParaRPr lang="ar-EG" sz="1800" dirty="0" smtClean="0"/>
          </a:p>
          <a:p>
            <a:pPr rtl="1"/>
            <a:r>
              <a:rPr lang="ar-EG" sz="1800" b="1" dirty="0" smtClean="0"/>
              <a:t>                      </a:t>
            </a:r>
            <a:r>
              <a:rPr lang="ar-EG" sz="3400" b="1" dirty="0" smtClean="0"/>
              <a:t>3 -</a:t>
            </a:r>
            <a:r>
              <a:rPr lang="ar-EG" sz="1800" b="1" dirty="0" smtClean="0"/>
              <a:t> </a:t>
            </a:r>
            <a:r>
              <a:rPr lang="ar-SA" b="1" dirty="0" smtClean="0"/>
              <a:t>سوء التوافق في المجتمع : عام ( صراعات , عدم الأمن , مشكلات الجماعة ) ,</a:t>
            </a:r>
            <a:r>
              <a:rPr lang="ar-EG" b="1" dirty="0" smtClean="0"/>
              <a:t> </a:t>
            </a:r>
            <a:r>
              <a:rPr lang="ar-SA" b="1" dirty="0" smtClean="0"/>
              <a:t> صحبة سيئة </a:t>
            </a:r>
            <a:r>
              <a:rPr lang="ar-EG" b="1" dirty="0" smtClean="0"/>
              <a:t> </a:t>
            </a:r>
            <a:r>
              <a:rPr lang="ar-SA" b="1" dirty="0" smtClean="0"/>
              <a:t>, مشكلات الأقليات </a:t>
            </a:r>
            <a:r>
              <a:rPr lang="ar-EG" b="1" dirty="0" smtClean="0"/>
              <a:t> </a:t>
            </a:r>
            <a:r>
              <a:rPr lang="ar-SA" b="1" dirty="0" smtClean="0"/>
              <a:t>, سوء التوافق المهني </a:t>
            </a:r>
            <a:r>
              <a:rPr lang="ar-EG" b="1" dirty="0" smtClean="0"/>
              <a:t> , </a:t>
            </a:r>
            <a:r>
              <a:rPr lang="ar-SA" b="1" dirty="0" smtClean="0"/>
              <a:t>سوء الأحوال الاقتصادية , تدهور نظام القيم ( تصارع القيم بين الثقافات المختلفة , تصارع القيم بين جيل جديد وجيل قديم , الفروق بين القيم المثالية والواقع )  ,</a:t>
            </a:r>
            <a:r>
              <a:rPr lang="ar-EG" b="1" dirty="0" smtClean="0"/>
              <a:t> </a:t>
            </a:r>
            <a:r>
              <a:rPr lang="ar-SA" b="1" dirty="0" smtClean="0"/>
              <a:t>الكوارث الاجتماعية ,</a:t>
            </a:r>
            <a:r>
              <a:rPr lang="ar-EG" b="1" dirty="0" smtClean="0"/>
              <a:t> </a:t>
            </a:r>
            <a:r>
              <a:rPr lang="ar-SA" b="1" dirty="0" smtClean="0"/>
              <a:t>الحرب ,</a:t>
            </a:r>
            <a:r>
              <a:rPr lang="ar-EG" b="1" dirty="0" smtClean="0"/>
              <a:t> ا</a:t>
            </a:r>
            <a:r>
              <a:rPr lang="ar-SA" b="1" dirty="0" smtClean="0"/>
              <a:t>لضلال ( البعد عن الدين ) . </a:t>
            </a:r>
            <a:endParaRPr lang="ar-EG" sz="1800" dirty="0" smtClean="0"/>
          </a:p>
          <a:p>
            <a:pPr rtl="1"/>
            <a:r>
              <a:rPr lang="ar-EG" sz="1800" dirty="0" smtClean="0"/>
              <a:t>                     </a:t>
            </a:r>
            <a:r>
              <a:rPr lang="ar-EG" b="1" dirty="0" smtClean="0"/>
              <a:t>4 - </a:t>
            </a:r>
            <a:r>
              <a:rPr lang="ar-SA" sz="3200" b="1" dirty="0" smtClean="0"/>
              <a:t>الحضارة ( نعمة ونقمة ) : نحن في عصر ( القلق ) . </a:t>
            </a:r>
            <a:endParaRPr lang="en-US" sz="3200" dirty="0" smtClean="0"/>
          </a:p>
          <a:p>
            <a:pPr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197</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E07ED78D-D0A6-4D72-AF15-3808036E5C44}" type="slidenum">
              <a:rPr lang="ar-SA" smtClean="0"/>
              <a:pPr/>
              <a:t>198</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304800"/>
            <a:ext cx="990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4342"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charset="0"/>
              <a:buNone/>
            </a:pPr>
            <a:r>
              <a:rPr lang="ar-EG" sz="2800" b="1" dirty="0">
                <a:solidFill>
                  <a:srgbClr val="FF0000"/>
                </a:solidFill>
                <a:latin typeface="Calibri" pitchFamily="34" charset="0"/>
              </a:rPr>
              <a:t>نظام التعليم المطور للانتساب</a:t>
            </a:r>
            <a:endParaRPr lang="en-US" sz="2800" b="1" dirty="0">
              <a:solidFill>
                <a:srgbClr val="FF0000"/>
              </a:solidFill>
              <a:latin typeface="Calibri" pitchFamily="34" charset="0"/>
            </a:endParaRPr>
          </a:p>
          <a:p>
            <a:pPr algn="ctr" rtl="0">
              <a:spcBef>
                <a:spcPct val="20000"/>
              </a:spcBef>
              <a:buFont typeface="Arial" charset="0"/>
              <a:buNone/>
            </a:pPr>
            <a:r>
              <a:rPr lang="ar-SA" sz="2800" b="1" dirty="0">
                <a:solidFill>
                  <a:srgbClr val="FF0000"/>
                </a:solidFill>
                <a:latin typeface="Calibri" pitchFamily="34" charset="0"/>
              </a:rPr>
              <a:t>التربية الخاصة</a:t>
            </a:r>
            <a:r>
              <a:rPr lang="en-US" sz="2600" dirty="0">
                <a:solidFill>
                  <a:srgbClr val="FF0000"/>
                </a:solidFill>
                <a:latin typeface="Calibri" pitchFamily="34" charset="0"/>
              </a:rPr>
              <a:t>  </a:t>
            </a:r>
            <a:r>
              <a:rPr lang="ar-EG" sz="2600" b="1" dirty="0">
                <a:solidFill>
                  <a:srgbClr val="FF0000"/>
                </a:solidFill>
                <a:latin typeface="Calibri" pitchFamily="34" charset="0"/>
              </a:rPr>
              <a:t>كلية </a:t>
            </a:r>
            <a:r>
              <a:rPr lang="ar-EG" sz="2600" b="1" dirty="0" err="1">
                <a:solidFill>
                  <a:srgbClr val="FF0000"/>
                </a:solidFill>
                <a:latin typeface="Calibri" pitchFamily="34" charset="0"/>
              </a:rPr>
              <a:t>ا</a:t>
            </a:r>
            <a:r>
              <a:rPr lang="ar-SA" sz="2600" b="1" dirty="0">
                <a:solidFill>
                  <a:srgbClr val="FF0000"/>
                </a:solidFill>
                <a:latin typeface="Calibri" pitchFamily="34" charset="0"/>
              </a:rPr>
              <a:t>لتربية</a:t>
            </a:r>
            <a:r>
              <a:rPr lang="ar-EG" sz="2600" b="1" dirty="0">
                <a:solidFill>
                  <a:srgbClr val="FF0000"/>
                </a:solidFill>
                <a:latin typeface="Calibri" pitchFamily="34" charset="0"/>
              </a:rPr>
              <a:t> – قسم</a:t>
            </a:r>
            <a:endParaRPr lang="en-US" sz="2600" b="1"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348"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4345"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ctr">
              <a:lnSpc>
                <a:spcPct val="80000"/>
              </a:lnSpc>
            </a:pPr>
            <a:r>
              <a:rPr lang="ar-EG" sz="2800" b="1" dirty="0">
                <a:solidFill>
                  <a:srgbClr val="FF0000"/>
                </a:solidFill>
                <a:latin typeface="AYM Wadiy S_U normal."/>
                <a:cs typeface="Times New Roman" pitchFamily="18" charset="0"/>
              </a:rPr>
              <a:t>اسم </a:t>
            </a:r>
            <a:r>
              <a:rPr lang="ar-EG" sz="2800" b="1" dirty="0" smtClean="0">
                <a:solidFill>
                  <a:srgbClr val="FF0000"/>
                </a:solidFill>
                <a:latin typeface="AYM Wadiy S_U normal."/>
                <a:cs typeface="Times New Roman" pitchFamily="18" charset="0"/>
              </a:rPr>
              <a:t>المقرر</a:t>
            </a:r>
            <a:endParaRPr lang="ar-SA" sz="2800" b="1" dirty="0">
              <a:solidFill>
                <a:srgbClr val="FF0000"/>
              </a:solidFill>
              <a:latin typeface="AYM Wadiy S_U normal."/>
              <a:cs typeface="Times New Roman" pitchFamily="18" charset="0"/>
            </a:endParaRPr>
          </a:p>
          <a:p>
            <a:pPr algn="ctr">
              <a:lnSpc>
                <a:spcPct val="80000"/>
              </a:lnSpc>
            </a:pPr>
            <a:r>
              <a:rPr lang="ar-SA" sz="2800" b="1" dirty="0">
                <a:solidFill>
                  <a:srgbClr val="FF0000"/>
                </a:solidFill>
              </a:rPr>
              <a:t>الصحة النفسية لذوى الاحتياجات </a:t>
            </a:r>
            <a:r>
              <a:rPr lang="ar-SA" sz="2800" b="1" dirty="0" smtClean="0">
                <a:solidFill>
                  <a:srgbClr val="FF0000"/>
                </a:solidFill>
              </a:rPr>
              <a:t>الخاصة</a:t>
            </a:r>
            <a:endParaRPr lang="ar-EG" sz="2800" b="1" dirty="0" smtClean="0">
              <a:solidFill>
                <a:srgbClr val="FF0000"/>
              </a:solidFill>
            </a:endParaRPr>
          </a:p>
          <a:p>
            <a:pPr algn="ctr">
              <a:lnSpc>
                <a:spcPct val="80000"/>
              </a:lnSpc>
            </a:pPr>
            <a:r>
              <a:rPr lang="ar-EG" sz="2800" b="1" dirty="0" smtClean="0">
                <a:solidFill>
                  <a:srgbClr val="FF0000"/>
                </a:solidFill>
                <a:latin typeface="Calibri" pitchFamily="34" charset="0"/>
              </a:rPr>
              <a:t>د/عمر السيد حمادة </a:t>
            </a:r>
            <a:endParaRPr lang="en-US" sz="2800" b="1" dirty="0">
              <a:solidFill>
                <a:srgbClr val="FF0000"/>
              </a:solidFill>
              <a:latin typeface="Calibri"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63522F3-74AD-4F43-AA7F-7DCC98788274}" type="slidenum">
              <a:rPr lang="ar-SA" sz="1200">
                <a:solidFill>
                  <a:schemeClr val="bg1"/>
                </a:solidFill>
                <a:latin typeface="Calibri" pitchFamily="34" charset="0"/>
              </a:rPr>
              <a:pPr rtl="0"/>
              <a:t>198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solidFill>
        </p:spPr>
        <p:txBody>
          <a:bodyPr/>
          <a:lstStyle/>
          <a:p>
            <a:pPr eaLnBrk="1" hangingPunct="1"/>
            <a:r>
              <a:rPr lang="ar-SA" dirty="0" smtClean="0">
                <a:solidFill>
                  <a:srgbClr val="376092"/>
                </a:solidFill>
              </a:rPr>
              <a:t> </a:t>
            </a:r>
            <a:r>
              <a:rPr lang="en-US" dirty="0" smtClean="0">
                <a:solidFill>
                  <a:srgbClr val="376092"/>
                </a:solidFill>
              </a:rPr>
              <a:t>  </a:t>
            </a:r>
            <a:r>
              <a:rPr lang="ar-EG" dirty="0" smtClean="0">
                <a:solidFill>
                  <a:srgbClr val="376092"/>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ال</a:t>
            </a:r>
            <a:r>
              <a:rPr lang="ar-EG" b="1" dirty="0" smtClean="0">
                <a:solidFill>
                  <a:srgbClr val="FF0000"/>
                </a:solidFill>
              </a:rPr>
              <a:t>ثانية عشر</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199</a:t>
            </a:fld>
            <a:endParaRPr lang="en-US" smtClean="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dirty="0" smtClean="0">
                <a:solidFill>
                  <a:srgbClr val="FF0000"/>
                </a:solidFill>
              </a:rPr>
              <a:t>ملخص ما سبق عرضه في المحاضرة </a:t>
            </a:r>
            <a:r>
              <a:rPr lang="ar-SA" dirty="0" smtClean="0">
                <a:solidFill>
                  <a:srgbClr val="FF0000"/>
                </a:solidFill>
              </a:rPr>
              <a:t>الأولى</a:t>
            </a:r>
            <a:endParaRPr lang="en-US" dirty="0" smtClean="0">
              <a:solidFill>
                <a:srgbClr val="FF0000"/>
              </a:solidFill>
            </a:endParaRPr>
          </a:p>
        </p:txBody>
      </p:sp>
      <p:sp>
        <p:nvSpPr>
          <p:cNvPr id="18434" name="Content Placeholder 2"/>
          <p:cNvSpPr>
            <a:spLocks noGrp="1"/>
          </p:cNvSpPr>
          <p:nvPr>
            <p:ph idx="1"/>
          </p:nvPr>
        </p:nvSpPr>
        <p:spPr>
          <a:solidFill>
            <a:schemeClr val="accent3"/>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F73A39E-AC95-4F62-AA12-650567FFF7A3}" type="slidenum">
              <a:rPr lang="ar-SA" smtClean="0"/>
              <a:pPr/>
              <a:t>200</a:t>
            </a:fld>
            <a:endParaRPr lang="en-US" smtClean="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ثانية</a:t>
            </a:r>
            <a:endParaRPr lang="en-US" dirty="0" smtClean="0">
              <a:solidFill>
                <a:srgbClr val="FF0000"/>
              </a:solidFill>
            </a:endParaRPr>
          </a:p>
        </p:txBody>
      </p:sp>
      <p:sp>
        <p:nvSpPr>
          <p:cNvPr id="20482" name="Rectangle 3"/>
          <p:cNvSpPr>
            <a:spLocks noGrp="1"/>
          </p:cNvSpPr>
          <p:nvPr>
            <p:ph type="body" idx="4294967295"/>
          </p:nvPr>
        </p:nvSpPr>
        <p:spPr>
          <a:solidFill>
            <a:schemeClr val="accent3"/>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dirty="0" smtClean="0">
                <a:solidFill>
                  <a:srgbClr val="FF0000"/>
                </a:solidFill>
              </a:rPr>
              <a:t>ملخص ما سبق عرضه في المحاضرة </a:t>
            </a:r>
            <a:r>
              <a:rPr lang="ar-SA" dirty="0" smtClean="0">
                <a:solidFill>
                  <a:srgbClr val="FF0000"/>
                </a:solidFill>
              </a:rPr>
              <a:t>ا</a:t>
            </a:r>
            <a:r>
              <a:rPr lang="ar-EG" dirty="0" smtClean="0">
                <a:solidFill>
                  <a:srgbClr val="FF0000"/>
                </a:solidFill>
              </a:rPr>
              <a:t>ل</a:t>
            </a:r>
            <a:r>
              <a:rPr lang="ar-SA" dirty="0" smtClean="0">
                <a:solidFill>
                  <a:srgbClr val="FF0000"/>
                </a:solidFill>
              </a:rPr>
              <a:t>ثالثة</a:t>
            </a:r>
            <a:endParaRPr lang="en-US" dirty="0" smtClean="0">
              <a:solidFill>
                <a:srgbClr val="FF0000"/>
              </a:solidFill>
            </a:endParaRPr>
          </a:p>
        </p:txBody>
      </p:sp>
      <p:sp>
        <p:nvSpPr>
          <p:cNvPr id="22530" name="Rectangle 3"/>
          <p:cNvSpPr>
            <a:spLocks noGrp="1"/>
          </p:cNvSpPr>
          <p:nvPr>
            <p:ph type="body" idx="4294967295"/>
          </p:nvPr>
        </p:nvSpPr>
        <p:spPr>
          <a:solidFill>
            <a:schemeClr val="accent3"/>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solidFill>
                  <a:srgbClr val="FF0000"/>
                </a:solidFill>
              </a:rPr>
              <a:t>ملخص ما سبق عرضه في المحاضرة الرابعة</a:t>
            </a:r>
            <a:endParaRPr lang="en-US" dirty="0">
              <a:solidFill>
                <a:srgbClr val="FF0000"/>
              </a:solidFill>
            </a:endParaRPr>
          </a:p>
        </p:txBody>
      </p:sp>
      <p:sp>
        <p:nvSpPr>
          <p:cNvPr id="24578" name="Content Placeholder 2"/>
          <p:cNvSpPr>
            <a:spLocks noGrp="1"/>
          </p:cNvSpPr>
          <p:nvPr>
            <p:ph idx="1"/>
          </p:nvPr>
        </p:nvSpPr>
        <p:spPr>
          <a:solidFill>
            <a:schemeClr val="accent3"/>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4D9D122-8EE2-48C8-A68B-8E467F9F0A07}" type="slidenum">
              <a:rPr lang="ar-SA" smtClean="0"/>
              <a:pPr/>
              <a:t>203</a:t>
            </a:fld>
            <a:endParaRPr lang="en-US" smtClean="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a:t>
            </a:r>
            <a:r>
              <a:rPr lang="ar-EG" dirty="0" smtClean="0">
                <a:solidFill>
                  <a:srgbClr val="FF0000"/>
                </a:solidFill>
              </a:rPr>
              <a:t>ملخص ما سبق عرضه في المحاضرة الخامسة</a:t>
            </a:r>
            <a:endParaRPr lang="en-US" dirty="0">
              <a:solidFill>
                <a:srgbClr val="FF0000"/>
              </a:solidFill>
            </a:endParaRPr>
          </a:p>
        </p:txBody>
      </p:sp>
      <p:sp>
        <p:nvSpPr>
          <p:cNvPr id="26626" name="Content Placeholder 2"/>
          <p:cNvSpPr>
            <a:spLocks noGrp="1"/>
          </p:cNvSpPr>
          <p:nvPr>
            <p:ph idx="1"/>
          </p:nvPr>
        </p:nvSpPr>
        <p:spPr>
          <a:solidFill>
            <a:schemeClr val="accent3"/>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AA4A70CD-0BDB-4297-9C83-7A0A45111BC8}" type="slidenum">
              <a:rPr lang="ar-SA" smtClean="0"/>
              <a:pPr/>
              <a:t>204</a:t>
            </a:fld>
            <a:endParaRPr lang="en-US" smtClean="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pPr algn="ctr" rtl="1"/>
            <a:r>
              <a:rPr lang="ar-EG" dirty="0" smtClean="0">
                <a:solidFill>
                  <a:srgbClr val="FF0000"/>
                </a:solidFill>
              </a:rPr>
              <a:t>ملخص ما سبق عرضه في المحاض</a:t>
            </a:r>
            <a:r>
              <a:rPr lang="ar-SA" dirty="0" smtClean="0">
                <a:solidFill>
                  <a:srgbClr val="FF0000"/>
                </a:solidFill>
              </a:rPr>
              <a:t>ره السادسة</a:t>
            </a:r>
            <a:endParaRPr lang="en-US" dirty="0" smtClean="0">
              <a:solidFill>
                <a:srgbClr val="FF0000"/>
              </a:solidFill>
            </a:endParaRPr>
          </a:p>
        </p:txBody>
      </p:sp>
      <p:sp>
        <p:nvSpPr>
          <p:cNvPr id="22530" name="Rectangle 3"/>
          <p:cNvSpPr>
            <a:spLocks noGrp="1"/>
          </p:cNvSpPr>
          <p:nvPr>
            <p:ph type="body" idx="4294967295"/>
          </p:nvPr>
        </p:nvSpPr>
        <p:spPr>
          <a:solidFill>
            <a:schemeClr val="accent3"/>
          </a:solidFill>
        </p:spPr>
        <p:txBody>
          <a:bodyPr>
            <a:normAutofit/>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و دوافع السلوك </a:t>
            </a:r>
          </a:p>
          <a:p>
            <a:pPr>
              <a:buFont typeface="Arial" charset="0"/>
              <a:buNone/>
            </a:pPr>
            <a:r>
              <a:rPr lang="ar-EG" dirty="0" smtClean="0"/>
              <a:t>                               ( </a:t>
            </a:r>
            <a:r>
              <a:rPr lang="ar-EG" dirty="0" smtClean="0">
                <a:solidFill>
                  <a:srgbClr val="E46C0A"/>
                </a:solidFill>
              </a:rPr>
              <a:t>الغرائز</a:t>
            </a:r>
            <a:r>
              <a:rPr lang="ar-EG" dirty="0" smtClean="0"/>
              <a:t> – </a:t>
            </a:r>
            <a:r>
              <a:rPr lang="ar-EG" dirty="0" smtClean="0">
                <a:solidFill>
                  <a:srgbClr val="8064A2"/>
                </a:solidFill>
              </a:rPr>
              <a:t>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solidFill>
                  <a:srgbClr val="FF0000"/>
                </a:solidFill>
              </a:rPr>
              <a:t>ملخص ما سبق عرضه في المحاض</a:t>
            </a:r>
            <a:r>
              <a:rPr lang="ar-SA" dirty="0" smtClean="0">
                <a:solidFill>
                  <a:srgbClr val="FF0000"/>
                </a:solidFill>
              </a:rPr>
              <a:t>ره السا</a:t>
            </a:r>
            <a:r>
              <a:rPr lang="ar-EG" dirty="0" smtClean="0">
                <a:solidFill>
                  <a:srgbClr val="FF0000"/>
                </a:solidFill>
              </a:rPr>
              <a:t>بع</a:t>
            </a:r>
            <a:r>
              <a:rPr lang="ar-SA" dirty="0" smtClean="0">
                <a:solidFill>
                  <a:srgbClr val="FF0000"/>
                </a:solidFill>
              </a:rPr>
              <a:t>ة</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r>
              <a:rPr lang="ar-EG" dirty="0" smtClean="0">
                <a:solidFill>
                  <a:srgbClr val="C00000"/>
                </a:solidFill>
              </a:rPr>
              <a:t>ثانياً : التوافق النفسي و دوافع السلوك</a:t>
            </a:r>
          </a:p>
          <a:p>
            <a:r>
              <a:rPr lang="ar-EG" dirty="0" smtClean="0">
                <a:solidFill>
                  <a:srgbClr val="C00000"/>
                </a:solidFill>
              </a:rPr>
              <a:t>                                        (  الدوافع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206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الثامنة </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pPr algn="ctr"/>
            <a:r>
              <a:rPr lang="ar-EG" dirty="0" smtClean="0"/>
              <a:t> </a:t>
            </a:r>
          </a:p>
          <a:p>
            <a:pPr algn="ctr"/>
            <a:endParaRPr lang="ar-EG" dirty="0" smtClean="0"/>
          </a:p>
          <a:p>
            <a:pPr algn="ctr"/>
            <a:r>
              <a:rPr lang="ar-EG" dirty="0" smtClean="0"/>
              <a:t>التوافق و حيل الدفاع النفسي</a:t>
            </a:r>
          </a:p>
          <a:p>
            <a:pPr algn="ctr"/>
            <a:endParaRPr lang="ar-EG" dirty="0" smtClean="0"/>
          </a:p>
          <a:p>
            <a:pPr algn="ctr"/>
            <a:endParaRPr lang="ar-EG" dirty="0" smtClean="0"/>
          </a:p>
          <a:p>
            <a:pPr algn="ct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207</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التاسعة</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endParaRPr lang="ar-EG" dirty="0" smtClean="0"/>
          </a:p>
          <a:p>
            <a:endParaRPr lang="ar-EG" dirty="0" smtClean="0"/>
          </a:p>
          <a:p>
            <a:endParaRPr lang="ar-EG" dirty="0" smtClean="0"/>
          </a:p>
          <a:p>
            <a:pPr algn="ctr"/>
            <a:r>
              <a:rPr lang="ar-SA" b="1" i="1" dirty="0" smtClean="0">
                <a:effectLst>
                  <a:outerShdw blurRad="38100" dist="38100" dir="2700000" algn="tl">
                    <a:srgbClr val="000000">
                      <a:alpha val="43137"/>
                    </a:srgbClr>
                  </a:outerShdw>
                </a:effectLst>
              </a:rPr>
              <a:t>الوقاية من المرض النفسي</a:t>
            </a:r>
            <a:r>
              <a:rPr lang="ar-EG" b="1" i="1" dirty="0" smtClean="0">
                <a:effectLst>
                  <a:outerShdw blurRad="38100" dist="38100" dir="2700000" algn="tl">
                    <a:srgbClr val="000000">
                      <a:alpha val="43137"/>
                    </a:srgbClr>
                  </a:outerShdw>
                </a:effectLst>
              </a:rPr>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208</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915400" cy="1143000"/>
          </a:xfrm>
        </p:spPr>
        <p:txBody>
          <a:bodyPr/>
          <a:lstStyle/>
          <a:p>
            <a:r>
              <a:rPr lang="ar-EG" dirty="0" smtClean="0">
                <a:solidFill>
                  <a:srgbClr val="FF0000"/>
                </a:solidFill>
              </a:rPr>
              <a:t>ملخص ما سبق عرضه في المحاض</a:t>
            </a:r>
            <a:r>
              <a:rPr lang="ar-SA" dirty="0" smtClean="0">
                <a:solidFill>
                  <a:srgbClr val="FF0000"/>
                </a:solidFill>
              </a:rPr>
              <a:t>ره</a:t>
            </a:r>
            <a:r>
              <a:rPr lang="ar-EG" dirty="0" smtClean="0">
                <a:solidFill>
                  <a:srgbClr val="FF0000"/>
                </a:solidFill>
              </a:rPr>
              <a:t> العاشرة </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lstStyle/>
          <a:p>
            <a:r>
              <a:rPr lang="ar-EG" dirty="0" smtClean="0"/>
              <a:t>أسباب الامراض النفسية </a:t>
            </a:r>
          </a:p>
          <a:p>
            <a:r>
              <a:rPr lang="ar-EG" dirty="0" smtClean="0"/>
              <a:t>    - تعدد و تفاعل الاسباب .</a:t>
            </a:r>
          </a:p>
          <a:p>
            <a:r>
              <a:rPr lang="ar-EG" dirty="0" smtClean="0"/>
              <a:t>    - الاسباب الحيوية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209</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a:t>
            </a:r>
            <a:r>
              <a:rPr lang="ar-EG" sz="4000" dirty="0" smtClean="0">
                <a:solidFill>
                  <a:srgbClr val="FF0000"/>
                </a:solidFill>
              </a:rPr>
              <a:t>لخص ما سبق عرضه في المحاض</a:t>
            </a:r>
            <a:r>
              <a:rPr lang="ar-SA" sz="4000" dirty="0" smtClean="0">
                <a:solidFill>
                  <a:srgbClr val="FF0000"/>
                </a:solidFill>
              </a:rPr>
              <a:t>ره</a:t>
            </a:r>
            <a:r>
              <a:rPr lang="ar-EG" sz="4000" dirty="0" smtClean="0">
                <a:solidFill>
                  <a:srgbClr val="FF0000"/>
                </a:solidFill>
              </a:rPr>
              <a:t> الحادية عشر</a:t>
            </a:r>
            <a:endParaRPr lang="en-US" sz="4000" dirty="0">
              <a:solidFill>
                <a:srgbClr val="FF0000"/>
              </a:solidFill>
            </a:endParaRPr>
          </a:p>
        </p:txBody>
      </p:sp>
      <p:sp>
        <p:nvSpPr>
          <p:cNvPr id="3" name="Content Placeholder 2"/>
          <p:cNvSpPr>
            <a:spLocks noGrp="1"/>
          </p:cNvSpPr>
          <p:nvPr>
            <p:ph idx="1"/>
          </p:nvPr>
        </p:nvSpPr>
        <p:spPr>
          <a:xfrm>
            <a:off x="533400" y="1752600"/>
            <a:ext cx="8915400" cy="4525963"/>
          </a:xfrm>
          <a:solidFill>
            <a:schemeClr val="accent3"/>
          </a:solidFill>
        </p:spPr>
        <p:txBody>
          <a:bodyPr/>
          <a:lstStyle/>
          <a:p>
            <a:r>
              <a:rPr lang="ar-SA" dirty="0" smtClean="0"/>
              <a:t>تابع أ</a:t>
            </a:r>
            <a:r>
              <a:rPr lang="ar-EG" dirty="0" smtClean="0"/>
              <a:t>سباب الامراض النفسية</a:t>
            </a:r>
          </a:p>
          <a:p>
            <a:r>
              <a:rPr lang="ar-EG" dirty="0" smtClean="0"/>
              <a:t>ثانياً : الأسباب النفسية : </a:t>
            </a:r>
          </a:p>
          <a:p>
            <a:r>
              <a:rPr lang="ar-SA" dirty="0" smtClean="0"/>
              <a:t>ثا</a:t>
            </a:r>
            <a:r>
              <a:rPr lang="ar-EG" dirty="0" smtClean="0"/>
              <a:t>لثا </a:t>
            </a:r>
            <a:r>
              <a:rPr lang="ar-SA" dirty="0" smtClean="0"/>
              <a:t>: الأسباب البيئية:</a:t>
            </a:r>
            <a:endParaRPr lang="ar-EG"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210</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600200"/>
            <a:ext cx="8915400" cy="4525963"/>
          </a:xfrm>
        </p:spPr>
        <p:txBody>
          <a:bodyPr>
            <a:normAutofit/>
          </a:bodyPr>
          <a:lstStyle/>
          <a:p>
            <a:pPr algn="ctr"/>
            <a:endParaRPr lang="ar-SA" dirty="0" smtClean="0"/>
          </a:p>
          <a:p>
            <a:pPr algn="ctr"/>
            <a:endParaRPr lang="ar-SA" dirty="0" smtClean="0"/>
          </a:p>
          <a:p>
            <a:pPr algn="ctr"/>
            <a:r>
              <a:rPr lang="ar-SA" b="1" dirty="0" smtClean="0">
                <a:solidFill>
                  <a:schemeClr val="tx2"/>
                </a:solidFill>
              </a:rPr>
              <a:t>المحاضرة الثانية عشر </a:t>
            </a:r>
          </a:p>
          <a:p>
            <a:pPr algn="ctr"/>
            <a:r>
              <a:rPr lang="ar-SA" b="1" dirty="0" smtClean="0">
                <a:solidFill>
                  <a:srgbClr val="FF0000"/>
                </a:solidFill>
              </a:rPr>
              <a:t>الفصل السادس </a:t>
            </a:r>
          </a:p>
          <a:p>
            <a:pPr algn="ctr"/>
            <a:r>
              <a:rPr lang="ar-SA" b="1" dirty="0" smtClean="0">
                <a:solidFill>
                  <a:srgbClr val="FF0000"/>
                </a:solidFill>
              </a:rPr>
              <a:t> المشكلات و الأمراض النفسية و علاجها </a:t>
            </a:r>
            <a:r>
              <a:rPr lang="ar-EG" b="1" dirty="0" smtClean="0">
                <a:solidFill>
                  <a:srgbClr val="FF0000"/>
                </a:solidFill>
              </a:rPr>
              <a:t>       </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211</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r>
              <a:rPr lang="ar-SA" dirty="0" smtClean="0">
                <a:solidFill>
                  <a:srgbClr val="FF0000"/>
                </a:solidFill>
                <a:cs typeface="+mj-cs"/>
              </a:rPr>
              <a:t>تصنيف المشكلات و الأمراض النفسية و العقلية .</a:t>
            </a:r>
            <a:r>
              <a:rPr lang="ar-SA" dirty="0" smtClean="0"/>
              <a:t/>
            </a:r>
            <a:br>
              <a:rPr lang="ar-SA" dirty="0" smtClean="0"/>
            </a:br>
            <a:endParaRPr lang="en-US" dirty="0"/>
          </a:p>
        </p:txBody>
      </p:sp>
      <p:sp>
        <p:nvSpPr>
          <p:cNvPr id="3" name="Content Placeholder 2"/>
          <p:cNvSpPr>
            <a:spLocks noGrp="1"/>
          </p:cNvSpPr>
          <p:nvPr>
            <p:ph idx="1"/>
          </p:nvPr>
        </p:nvSpPr>
        <p:spPr>
          <a:solidFill>
            <a:schemeClr val="accent3"/>
          </a:solidFill>
        </p:spPr>
        <p:txBody>
          <a:bodyPr>
            <a:normAutofit fontScale="70000" lnSpcReduction="20000"/>
          </a:bodyPr>
          <a:lstStyle/>
          <a:p>
            <a:pPr rtl="1"/>
            <a:r>
              <a:rPr lang="ar-SA" dirty="0" smtClean="0"/>
              <a:t>* - المشكلات النفسية و اضطرابات الشخصية : و تشمل :</a:t>
            </a:r>
          </a:p>
          <a:p>
            <a:pPr rtl="1"/>
            <a:r>
              <a:rPr lang="ar-SA" dirty="0" smtClean="0"/>
              <a:t>         الضعف العقلى – التخلف الدراسى – الاضطرابات الانفعالية      – اضطرابات العادات – اضطرابات الغذاء – اضطرابات    الإخراج – اضطرابات النوم – اضطرابات الكلام – مشكلات المعاقين – جناح الأحداث – الإدمان – مشكلات الشباب – الانحرافات الجنسية – المشكلات الزواجية – مشكلات الشيخوخة .</a:t>
            </a:r>
          </a:p>
          <a:p>
            <a:pPr rtl="1"/>
            <a:r>
              <a:rPr lang="ar-SA" dirty="0" smtClean="0"/>
              <a:t> * -  الاضطرابات النفسية الجسمية :</a:t>
            </a:r>
          </a:p>
          <a:p>
            <a:pPr rtl="1"/>
            <a:r>
              <a:rPr lang="ar-SA" dirty="0" smtClean="0"/>
              <a:t>          فى أجهزة الجسم : العصبى , الدورى , التنفسى , الهضمى , الغددى , التناسلى , البولى , الهيكلى , الجلد .</a:t>
            </a:r>
          </a:p>
          <a:p>
            <a:pPr rtl="1"/>
            <a:r>
              <a:rPr lang="ar-SA" dirty="0" smtClean="0"/>
              <a:t> * - العصاب ( الأمراض النفسية ) : </a:t>
            </a:r>
          </a:p>
          <a:p>
            <a:pPr rtl="1"/>
            <a:r>
              <a:rPr lang="ar-SA" dirty="0" smtClean="0"/>
              <a:t>          القلق – توهم المرض – الضعف العصبى – الهستريا – الخواف – عصاب الوسواس و القهر – الاكتئاب – التفكك – أنواع أخرى من العصاب ( مثل : عصاب الحرب , عصاب الحادث , عصاب السجن , و عصاب القدر ).</a:t>
            </a:r>
          </a:p>
          <a:p>
            <a:pPr rtl="1"/>
            <a:r>
              <a:rPr lang="ar-SA" dirty="0" smtClean="0"/>
              <a:t>*- الذهان ( اأمراض العقلية ) : </a:t>
            </a:r>
          </a:p>
          <a:p>
            <a:pPr rtl="1"/>
            <a:r>
              <a:rPr lang="ar-SA" dirty="0" smtClean="0"/>
              <a:t>          الفصام – الهذاء“ البارانويا ” – الهوس – ذهان الهوس و الاكتئاب .</a:t>
            </a:r>
          </a:p>
          <a:p>
            <a:pPr rtl="1"/>
            <a:endParaRPr lang="ar-SA" dirty="0" smtClean="0"/>
          </a:p>
          <a:p>
            <a:pPr rtl="1">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212</a:t>
            </a:fld>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rPr>
              <a:t>المشكلات النفسية و اضطرابات الشخصية </a:t>
            </a:r>
            <a:endParaRPr lang="en-US" dirty="0">
              <a:solidFill>
                <a:srgbClr val="FF0000"/>
              </a:solidFill>
            </a:endParaRPr>
          </a:p>
        </p:txBody>
      </p:sp>
      <p:sp>
        <p:nvSpPr>
          <p:cNvPr id="3" name="Content Placeholder 2"/>
          <p:cNvSpPr>
            <a:spLocks noGrp="1"/>
          </p:cNvSpPr>
          <p:nvPr>
            <p:ph idx="1"/>
          </p:nvPr>
        </p:nvSpPr>
        <p:spPr>
          <a:solidFill>
            <a:schemeClr val="accent3"/>
          </a:solidFill>
        </p:spPr>
        <p:txBody>
          <a:bodyPr>
            <a:normAutofit fontScale="77500" lnSpcReduction="20000"/>
          </a:bodyPr>
          <a:lstStyle/>
          <a:p>
            <a:pPr rtl="1">
              <a:buFontTx/>
              <a:buChar char="-"/>
            </a:pPr>
            <a:r>
              <a:rPr lang="ar-SA" dirty="0" smtClean="0"/>
              <a:t>الفرد العادى قد يعانى من بعض المشكلات النفسية فى حياته </a:t>
            </a:r>
            <a:endParaRPr lang="en-US" dirty="0" smtClean="0"/>
          </a:p>
          <a:p>
            <a:pPr rtl="1"/>
            <a:r>
              <a:rPr lang="en-US" dirty="0" smtClean="0"/>
              <a:t>   </a:t>
            </a:r>
            <a:r>
              <a:rPr lang="ar-SA" dirty="0" smtClean="0"/>
              <a:t>اليومية لا تصل إلى درجة المرض النفسى . </a:t>
            </a:r>
          </a:p>
          <a:p>
            <a:pPr rtl="1">
              <a:buFontTx/>
              <a:buChar char="-"/>
            </a:pPr>
            <a:r>
              <a:rPr lang="ar-SA" dirty="0" smtClean="0"/>
              <a:t>كثير من الناس يدركون في وقت من أوقات حياتهم أن سلوكهم أو سلوك أولادهم ليس كما يودون و أن سلوكهم مضطرب بدرجة تخرج عن السلوك العادى بما يعوق حياتهم الاجتماعية . و هؤلاء يكونون فى حاجة إلى مساعدة فى حل مشكلاتهم النفسية .</a:t>
            </a:r>
          </a:p>
          <a:p>
            <a:pPr rtl="1">
              <a:buFontTx/>
              <a:buChar char="-"/>
            </a:pPr>
            <a:r>
              <a:rPr lang="ar-SA" dirty="0" smtClean="0"/>
              <a:t>يجب أن يتأكد هؤلاء أنهم ليسوا هم تالوحيدين الذين يعانون من مشكلة . ” نموذج العلاج الجمعى ” .</a:t>
            </a:r>
          </a:p>
          <a:p>
            <a:pPr rtl="1">
              <a:buFontTx/>
              <a:buChar char="-"/>
            </a:pPr>
            <a:r>
              <a:rPr lang="ar-SA" dirty="0" smtClean="0"/>
              <a:t> علاج المشكلات و الاضطرابات النفسية يحتاج الى دراسة المشكلة و الاضطراب طولا و عرضا و عمقا . </a:t>
            </a:r>
          </a:p>
          <a:p>
            <a:pPr rtl="1">
              <a:buFontTx/>
              <a:buChar char="-"/>
            </a:pPr>
            <a:r>
              <a:rPr lang="ar-SA" dirty="0" smtClean="0"/>
              <a:t>مفتاح الصحة النفسية هو أن يواجه الفرد نفسه بصراحة , يعرف مشكلاته و يحددها و يدرسها و يفسرها و يضبطها و يحولها من مشكلات و اضطرابات تسيطر عليه إلى مشكلات و اضطرابات يسيطر هو عليها .</a:t>
            </a:r>
          </a:p>
          <a:p>
            <a:pPr rtl="1"/>
            <a:endParaRPr lang="ar-SA" dirty="0" smtClean="0"/>
          </a:p>
          <a:p>
            <a:endParaRPr lang="en-US" dirty="0" smtClean="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213</a:t>
            </a:fld>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FF0000"/>
                </a:solidFill>
                <a:latin typeface="+mn-lt"/>
                <a:ea typeface="+mn-ea"/>
              </a:rPr>
              <a:t>Mental Deficiency </a:t>
            </a:r>
            <a:r>
              <a:rPr lang="ar-EG" sz="3600" dirty="0" smtClean="0">
                <a:solidFill>
                  <a:srgbClr val="FF0000"/>
                </a:solidFill>
                <a:latin typeface="+mn-lt"/>
                <a:ea typeface="+mn-ea"/>
              </a:rPr>
              <a:t>الضعف </a:t>
            </a:r>
            <a:r>
              <a:rPr lang="ar-EG" sz="3200" dirty="0" smtClean="0">
                <a:solidFill>
                  <a:srgbClr val="FF0000"/>
                </a:solidFill>
                <a:latin typeface="+mn-lt"/>
                <a:ea typeface="+mn-ea"/>
              </a:rPr>
              <a:t>العقلى</a:t>
            </a:r>
            <a:r>
              <a:rPr lang="ar-EG" sz="3200" dirty="0" smtClean="0">
                <a:solidFill>
                  <a:schemeClr val="tx1"/>
                </a:solidFill>
                <a:latin typeface="+mn-lt"/>
                <a:ea typeface="+mn-ea"/>
              </a:rPr>
              <a:t> </a:t>
            </a:r>
            <a:endParaRPr lang="en-US" sz="3200" dirty="0" smtClean="0">
              <a:solidFill>
                <a:schemeClr val="tx1"/>
              </a:solidFill>
              <a:latin typeface="+mn-lt"/>
              <a:ea typeface="+mn-ea"/>
            </a:endParaRPr>
          </a:p>
        </p:txBody>
      </p:sp>
      <p:sp>
        <p:nvSpPr>
          <p:cNvPr id="3" name="Content Placeholder 2"/>
          <p:cNvSpPr>
            <a:spLocks noGrp="1"/>
          </p:cNvSpPr>
          <p:nvPr>
            <p:ph idx="1"/>
          </p:nvPr>
        </p:nvSpPr>
        <p:spPr>
          <a:solidFill>
            <a:schemeClr val="accent3"/>
          </a:solidFill>
        </p:spPr>
        <p:txBody>
          <a:bodyPr>
            <a:normAutofit/>
          </a:bodyPr>
          <a:lstStyle/>
          <a:p>
            <a:pPr rtl="1">
              <a:buFontTx/>
              <a:buChar char="-"/>
            </a:pPr>
            <a:r>
              <a:rPr lang="ar-EG" sz="2800" dirty="0" smtClean="0"/>
              <a:t>تعريف الضعف العقلى : </a:t>
            </a:r>
            <a:r>
              <a:rPr lang="ar-SA" sz="2200" dirty="0" smtClean="0"/>
              <a:t>هو حالة نقص أو تخلف أو توقف أو عدم إكتمال النمو العقلي، يولد بها الفرد أو تحدث في سن مبكرة نتيجة عوامل وراثية أو مرضية أو بيئية، تؤثر على الجهاز العصبي للفرد مما يؤدي إلى نقص الذكاء. وتتضح آثاره في ضعف مستوى أداء الفرد في المجالات التي ترتبط بالنضج والتعليم والتوافق النفسي والاجتماعي والمهني، بحيث ينحرف مستوى الأداء من المتوسط في حدود انحرافين معياريين سالبين</a:t>
            </a:r>
            <a:r>
              <a:rPr lang="ar-EG" sz="2200" dirty="0" smtClean="0"/>
              <a:t>.</a:t>
            </a:r>
            <a:endParaRPr lang="ar-EG" dirty="0" smtClean="0"/>
          </a:p>
          <a:p>
            <a:pPr rtl="1">
              <a:buFontTx/>
              <a:buChar char="-"/>
            </a:pPr>
            <a:r>
              <a:rPr lang="ar-EG" sz="2000" dirty="0" smtClean="0"/>
              <a:t>تعدد المصطلحات : النقص العقلى – التخلف العقلى – القصور العقلى .</a:t>
            </a:r>
          </a:p>
          <a:p>
            <a:pPr rtl="1">
              <a:buFontTx/>
              <a:buChar char="-"/>
            </a:pPr>
            <a:r>
              <a:rPr lang="ar-EG" sz="2000" dirty="0" smtClean="0"/>
              <a:t>الفرق بين الضعف العقلى و المرض العقلي :</a:t>
            </a:r>
          </a:p>
          <a:p>
            <a:pPr rtl="1"/>
            <a:endParaRPr lang="ar-EG" sz="2000" dirty="0" smtClean="0"/>
          </a:p>
          <a:p>
            <a:pPr rtl="1"/>
            <a:endParaRPr lang="ar-EG" sz="2000" dirty="0" smtClean="0"/>
          </a:p>
          <a:p>
            <a:pPr rtl="1"/>
            <a:endParaRPr lang="ar-EG" sz="2000" dirty="0" smtClean="0"/>
          </a:p>
          <a:p>
            <a:pPr rtl="1"/>
            <a:endParaRPr lang="ar-EG" sz="2000" dirty="0" smtClean="0"/>
          </a:p>
          <a:p>
            <a:pPr rtl="1"/>
            <a:endParaRPr lang="ar-EG" sz="2000" dirty="0" smtClean="0"/>
          </a:p>
          <a:p>
            <a:pPr rtl="1"/>
            <a:endParaRPr lang="ar-EG" sz="2000" dirty="0" smtClean="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214</a:t>
            </a:fld>
            <a:endParaRPr lang="en-US"/>
          </a:p>
        </p:txBody>
      </p:sp>
      <p:graphicFrame>
        <p:nvGraphicFramePr>
          <p:cNvPr id="7" name="Table 6"/>
          <p:cNvGraphicFramePr>
            <a:graphicFrameLocks noGrp="1"/>
          </p:cNvGraphicFramePr>
          <p:nvPr/>
        </p:nvGraphicFramePr>
        <p:xfrm>
          <a:off x="2057400" y="4267200"/>
          <a:ext cx="6604000" cy="1828800"/>
        </p:xfrm>
        <a:graphic>
          <a:graphicData uri="http://schemas.openxmlformats.org/drawingml/2006/table">
            <a:tbl>
              <a:tblPr firstRow="1" bandRow="1">
                <a:tableStyleId>{5C22544A-7EE6-4342-B048-85BDC9FD1C3A}</a:tableStyleId>
              </a:tblPr>
              <a:tblGrid>
                <a:gridCol w="3302000"/>
                <a:gridCol w="3302000"/>
              </a:tblGrid>
              <a:tr h="285750">
                <a:tc>
                  <a:txBody>
                    <a:bodyPr/>
                    <a:lstStyle/>
                    <a:p>
                      <a:pPr algn="ctr"/>
                      <a:r>
                        <a:rPr lang="ar-EG" dirty="0" smtClean="0"/>
                        <a:t>المرض</a:t>
                      </a:r>
                      <a:r>
                        <a:rPr lang="ar-EG" baseline="0" dirty="0" smtClean="0"/>
                        <a:t> العقلى </a:t>
                      </a:r>
                      <a:endParaRPr lang="en-US" dirty="0"/>
                    </a:p>
                  </a:txBody>
                  <a:tcPr/>
                </a:tc>
                <a:tc>
                  <a:txBody>
                    <a:bodyPr/>
                    <a:lstStyle/>
                    <a:p>
                      <a:pPr algn="ctr"/>
                      <a:r>
                        <a:rPr lang="ar-EG" dirty="0" smtClean="0"/>
                        <a:t>الضعف العقلى </a:t>
                      </a:r>
                      <a:endParaRPr lang="en-US" dirty="0"/>
                    </a:p>
                  </a:txBody>
                  <a:tcPr/>
                </a:tc>
              </a:tr>
              <a:tr h="285750">
                <a:tc>
                  <a:txBody>
                    <a:bodyPr/>
                    <a:lstStyle/>
                    <a:p>
                      <a:pPr algn="ctr"/>
                      <a:r>
                        <a:rPr lang="ar-EG" dirty="0" smtClean="0"/>
                        <a:t>مرض </a:t>
                      </a:r>
                      <a:endParaRPr lang="en-US" dirty="0"/>
                    </a:p>
                  </a:txBody>
                  <a:tcPr/>
                </a:tc>
                <a:tc>
                  <a:txBody>
                    <a:bodyPr/>
                    <a:lstStyle/>
                    <a:p>
                      <a:pPr algn="ctr"/>
                      <a:r>
                        <a:rPr lang="ar-EG" dirty="0" smtClean="0"/>
                        <a:t>حالة </a:t>
                      </a:r>
                      <a:endParaRPr lang="en-US" dirty="0"/>
                    </a:p>
                  </a:txBody>
                  <a:tcPr/>
                </a:tc>
              </a:tr>
              <a:tr h="285750">
                <a:tc>
                  <a:txBody>
                    <a:bodyPr/>
                    <a:lstStyle/>
                    <a:p>
                      <a:pPr algn="ctr"/>
                      <a:r>
                        <a:rPr lang="ar-EG" dirty="0" smtClean="0"/>
                        <a:t>يصيب الانسان فى اى عمر </a:t>
                      </a:r>
                      <a:endParaRPr lang="en-US" dirty="0"/>
                    </a:p>
                  </a:txBody>
                  <a:tcPr/>
                </a:tc>
                <a:tc>
                  <a:txBody>
                    <a:bodyPr/>
                    <a:lstStyle/>
                    <a:p>
                      <a:pPr algn="ctr"/>
                      <a:r>
                        <a:rPr lang="ar-EG" dirty="0" smtClean="0"/>
                        <a:t>يظهر</a:t>
                      </a:r>
                      <a:r>
                        <a:rPr lang="ar-EG" baseline="0" dirty="0" smtClean="0"/>
                        <a:t> منذ الطفولة </a:t>
                      </a:r>
                      <a:endParaRPr lang="en-US" dirty="0"/>
                    </a:p>
                  </a:txBody>
                  <a:tcPr/>
                </a:tc>
              </a:tr>
              <a:tr h="285750">
                <a:tc>
                  <a:txBody>
                    <a:bodyPr/>
                    <a:lstStyle/>
                    <a:p>
                      <a:pPr algn="ctr"/>
                      <a:r>
                        <a:rPr lang="ar-EG" sz="1600" b="1" dirty="0" smtClean="0"/>
                        <a:t>يصيب الانسان بصرف النظر عن قدراته العقلية</a:t>
                      </a:r>
                      <a:r>
                        <a:rPr lang="ar-EG" dirty="0" smtClean="0"/>
                        <a:t> </a:t>
                      </a:r>
                      <a:endParaRPr lang="en-US" dirty="0"/>
                    </a:p>
                  </a:txBody>
                  <a:tcPr/>
                </a:tc>
                <a:tc>
                  <a:txBody>
                    <a:bodyPr/>
                    <a:lstStyle/>
                    <a:p>
                      <a:pPr algn="ctr"/>
                      <a:r>
                        <a:rPr lang="ar-EG" dirty="0" smtClean="0"/>
                        <a:t>يضعف النمو العقلى </a:t>
                      </a:r>
                      <a:endParaRPr lang="en-US" dirty="0"/>
                    </a:p>
                  </a:txBody>
                  <a:tcPr/>
                </a:tc>
              </a:tr>
              <a:tr h="285750">
                <a:tc>
                  <a:txBody>
                    <a:bodyPr/>
                    <a:lstStyle/>
                    <a:p>
                      <a:pPr algn="ctr"/>
                      <a:r>
                        <a:rPr lang="ar-EG" dirty="0" smtClean="0"/>
                        <a:t>يمكن شفاؤه</a:t>
                      </a:r>
                      <a:endParaRPr lang="en-US" dirty="0"/>
                    </a:p>
                  </a:txBody>
                  <a:tcPr/>
                </a:tc>
                <a:tc>
                  <a:txBody>
                    <a:bodyPr/>
                    <a:lstStyle/>
                    <a:p>
                      <a:pPr algn="ctr"/>
                      <a:r>
                        <a:rPr lang="ar-EG" dirty="0" smtClean="0"/>
                        <a:t>لا يمكن شفاؤه </a:t>
                      </a:r>
                      <a:endParaRPr lang="en-US" dirty="0"/>
                    </a:p>
                  </a:txBody>
                  <a:tcPr/>
                </a:tc>
              </a:tr>
            </a:tbl>
          </a:graphicData>
        </a:graphic>
      </p:graphicFrame>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rtl="1">
              <a:buFontTx/>
              <a:buChar char="-"/>
            </a:pPr>
            <a:r>
              <a:rPr lang="ar-EG" sz="2800" dirty="0" smtClean="0"/>
              <a:t>الضعف العقلى مشكلة متعددة الأبعاد : </a:t>
            </a:r>
          </a:p>
          <a:p>
            <a:r>
              <a:rPr lang="ar-EG" sz="2800" dirty="0" smtClean="0"/>
              <a:t>- مدى حدوث الضعف العقلى :</a:t>
            </a:r>
          </a:p>
          <a:p>
            <a:r>
              <a:rPr lang="ar-EG" sz="2800" dirty="0" smtClean="0"/>
              <a:t>    تبلغ نسبة ضعاف العقول فى المجتمع حوالى 2.3% من مجموع السكان   و خاصة فى مرحلة الطفولة . و قد تصل نسبتهم إلى حوالى 5% من المواليد , الا أن نسبة الوفيات بينهم عالية , و تقل نسبة ذكائهم عن 70 وفق مقياس وكسلر للذكاء .  </a:t>
            </a:r>
          </a:p>
          <a:p>
            <a:r>
              <a:rPr lang="ar-EG" sz="2800" dirty="0" smtClean="0"/>
              <a:t>و بينهم و بين العاديين تقع </a:t>
            </a:r>
          </a:p>
          <a:p>
            <a:r>
              <a:rPr lang="ar-EG" sz="2800" dirty="0" smtClean="0"/>
              <a:t>حالات حدية يطلق عليهم </a:t>
            </a:r>
          </a:p>
          <a:p>
            <a:r>
              <a:rPr lang="ar-EG" sz="2800" dirty="0" smtClean="0"/>
              <a:t>الاغبياء ” بطيىء التعلم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215</a:t>
            </a:fld>
            <a:endParaRPr lang="en-US"/>
          </a:p>
        </p:txBody>
      </p:sp>
      <p:pic>
        <p:nvPicPr>
          <p:cNvPr id="5" name="Picture 4" descr="http://www.jmasi.com/ehsa/normald/normal2a.jpg"/>
          <p:cNvPicPr/>
          <p:nvPr/>
        </p:nvPicPr>
        <p:blipFill>
          <a:blip r:embed="rId3" cstate="print"/>
          <a:srcRect/>
          <a:stretch>
            <a:fillRect/>
          </a:stretch>
        </p:blipFill>
        <p:spPr bwMode="auto">
          <a:xfrm>
            <a:off x="990600" y="4038600"/>
            <a:ext cx="5000625" cy="1704975"/>
          </a:xfrm>
          <a:prstGeom prst="rect">
            <a:avLst/>
          </a:prstGeom>
          <a:noFill/>
          <a:ln w="9525">
            <a:noFill/>
            <a:miter lim="800000"/>
            <a:headEnd/>
            <a:tailEnd/>
          </a:ln>
        </p:spPr>
      </p:pic>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rtl="1"/>
            <a:r>
              <a:rPr lang="ar-EG" dirty="0" smtClean="0"/>
              <a:t>تصنيف الضعف العقلى :</a:t>
            </a:r>
          </a:p>
          <a:p>
            <a:pPr rtl="1"/>
            <a:r>
              <a:rPr lang="ar-EG" dirty="0" smtClean="0"/>
              <a:t>            - التصنيف على أساس الأسباب , و تشمل : </a:t>
            </a:r>
          </a:p>
          <a:p>
            <a:pPr rtl="1"/>
            <a:r>
              <a:rPr lang="ar-EG" dirty="0" smtClean="0"/>
              <a:t>                  0 </a:t>
            </a:r>
            <a:r>
              <a:rPr lang="ar-EG" dirty="0" smtClean="0">
                <a:solidFill>
                  <a:srgbClr val="FF0000"/>
                </a:solidFill>
              </a:rPr>
              <a:t>الضعف العقلى الأولى </a:t>
            </a:r>
            <a:r>
              <a:rPr lang="ar-EG" dirty="0" smtClean="0"/>
              <a:t>: </a:t>
            </a:r>
            <a:r>
              <a:rPr lang="ar-SA" dirty="0" smtClean="0"/>
              <a:t>الذي يكون السبب فيه أخطاء الجينات والكرموزومات</a:t>
            </a:r>
            <a:r>
              <a:rPr lang="en-US" dirty="0" smtClean="0"/>
              <a:t>.</a:t>
            </a:r>
            <a:endParaRPr lang="ar-EG" dirty="0" smtClean="0"/>
          </a:p>
          <a:p>
            <a:pPr rtl="1"/>
            <a:r>
              <a:rPr lang="ar-EG" dirty="0" smtClean="0"/>
              <a:t>                  0 </a:t>
            </a:r>
            <a:r>
              <a:rPr lang="ar-EG" dirty="0" smtClean="0">
                <a:solidFill>
                  <a:srgbClr val="FF0000"/>
                </a:solidFill>
              </a:rPr>
              <a:t>الضعف العقلى الثانوى </a:t>
            </a:r>
            <a:r>
              <a:rPr lang="ar-EG" dirty="0" smtClean="0"/>
              <a:t>:</a:t>
            </a:r>
            <a:r>
              <a:rPr lang="ar-SA" dirty="0" smtClean="0"/>
              <a:t> ويضم الحالات التي يرجع الضعف العقلي فيها إلى عوامل بيئية تؤدي إلى إصابة الجهاز العصبي في أي مرحلة من مراحل النمو بعد الإخصاب</a:t>
            </a:r>
            <a:r>
              <a:rPr lang="en-US" dirty="0" smtClean="0"/>
              <a:t>.</a:t>
            </a:r>
            <a:r>
              <a:rPr lang="en-US" b="1" dirty="0" smtClean="0"/>
              <a:t/>
            </a:r>
            <a:br>
              <a:rPr lang="en-US" b="1" dirty="0" smtClean="0"/>
            </a:br>
            <a:r>
              <a:rPr lang="ar-EG"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216</a:t>
            </a:fld>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40000" lnSpcReduction="20000"/>
          </a:bodyPr>
          <a:lstStyle/>
          <a:p>
            <a:pPr lvl="1" rtl="1"/>
            <a:r>
              <a:rPr lang="ar-EG" sz="3400" b="1" dirty="0" smtClean="0">
                <a:solidFill>
                  <a:srgbClr val="FF0000"/>
                </a:solidFill>
              </a:rPr>
              <a:t>تصنيف الضعف العقلى : تابع </a:t>
            </a:r>
            <a:r>
              <a:rPr lang="ar-EG" sz="4500" dirty="0" smtClean="0">
                <a:solidFill>
                  <a:srgbClr val="FF0000"/>
                </a:solidFill>
              </a:rPr>
              <a:t>التصنيف على أساس نسبة الذكاء , و تشمل </a:t>
            </a:r>
          </a:p>
          <a:p>
            <a:pPr lvl="1" rtl="1"/>
            <a:r>
              <a:rPr lang="ar-EG" sz="3400" dirty="0" smtClean="0"/>
              <a:t>0 </a:t>
            </a:r>
            <a:r>
              <a:rPr lang="ar-EG" sz="3400" b="1" dirty="0" smtClean="0"/>
              <a:t>المأفون ( المورن </a:t>
            </a:r>
            <a:r>
              <a:rPr lang="en-US" sz="3400" b="1" dirty="0" smtClean="0"/>
              <a:t>moron</a:t>
            </a:r>
            <a:r>
              <a:rPr lang="ar-EG" sz="3400" b="1" dirty="0" smtClean="0"/>
              <a:t>) : ” إعاقة عقلية بسيطة – قابل للتعليم ” .</a:t>
            </a:r>
          </a:p>
          <a:p>
            <a:pPr lvl="1" rtl="1"/>
            <a:r>
              <a:rPr lang="ar-SA" sz="3400" dirty="0" smtClean="0"/>
              <a:t>وتبلغ نسبتهم حوالي</a:t>
            </a:r>
            <a:r>
              <a:rPr lang="en-US" sz="3400" dirty="0" smtClean="0"/>
              <a:t> </a:t>
            </a:r>
            <a:r>
              <a:rPr lang="en-US" sz="3400" dirty="0" smtClean="0">
                <a:solidFill>
                  <a:srgbClr val="FF0000"/>
                </a:solidFill>
              </a:rPr>
              <a:t>75% </a:t>
            </a:r>
            <a:r>
              <a:rPr lang="ar-SA" sz="3400" dirty="0" smtClean="0"/>
              <a:t>من مجموع ضعاف العقول. وتتراوح نسبة ذكاء المأفون بين</a:t>
            </a:r>
            <a:r>
              <a:rPr lang="en-US" sz="3400" dirty="0" smtClean="0"/>
              <a:t> </a:t>
            </a:r>
            <a:r>
              <a:rPr lang="en-US" sz="3400" dirty="0" smtClean="0">
                <a:solidFill>
                  <a:srgbClr val="FF0000"/>
                </a:solidFill>
              </a:rPr>
              <a:t>51 </a:t>
            </a:r>
            <a:r>
              <a:rPr lang="ar-SA" sz="3400" dirty="0" smtClean="0">
                <a:solidFill>
                  <a:srgbClr val="FF0000"/>
                </a:solidFill>
              </a:rPr>
              <a:t>إل 70</a:t>
            </a:r>
            <a:r>
              <a:rPr lang="ar-SA" sz="3400" dirty="0" smtClean="0"/>
              <a:t> ويتراوح عمره العقلي في أقصاه بين 7 و10 سنوات ومن خصائصه أنه لا يستطيع مزاولة الدراسة في المدارس العادية. ولكن يمكنه التعلم ببطء في المدارس الخاصة. كما يمكنه تحقيق درجة معقولة من التوافق الاجتماعي وممارسة حرفة معينة لكسب رزقه بعد عملية التدريب</a:t>
            </a:r>
            <a:r>
              <a:rPr lang="en-US" sz="3400" dirty="0" smtClean="0"/>
              <a:t>.</a:t>
            </a:r>
            <a:r>
              <a:rPr lang="en-US" sz="3400" b="1" dirty="0" smtClean="0"/>
              <a:t/>
            </a:r>
            <a:br>
              <a:rPr lang="en-US" sz="3400" b="1" dirty="0" smtClean="0"/>
            </a:br>
            <a:endParaRPr lang="ar-EG" sz="3400" dirty="0" smtClean="0"/>
          </a:p>
          <a:p>
            <a:pPr lvl="1" rtl="1"/>
            <a:r>
              <a:rPr lang="ar-EG" sz="3400" dirty="0" smtClean="0"/>
              <a:t> </a:t>
            </a:r>
            <a:r>
              <a:rPr lang="ar-EG" sz="3400" b="1" dirty="0" smtClean="0"/>
              <a:t>0 الأبله </a:t>
            </a:r>
            <a:r>
              <a:rPr lang="ar-SA" sz="3400" b="1" dirty="0" smtClean="0"/>
              <a:t> (</a:t>
            </a:r>
            <a:r>
              <a:rPr lang="en-US" sz="3400" b="1" dirty="0" smtClean="0"/>
              <a:t>imbecile</a:t>
            </a:r>
            <a:r>
              <a:rPr lang="ar-SA" sz="3400" b="1" dirty="0" smtClean="0"/>
              <a:t>) </a:t>
            </a:r>
            <a:r>
              <a:rPr lang="ar-EG" sz="3400" b="1" dirty="0" smtClean="0"/>
              <a:t>: ” إعاقة عقلية متوسطة – قابل للتدريب ” .</a:t>
            </a:r>
            <a:endParaRPr lang="ar-SA" sz="3400" b="1" dirty="0" smtClean="0"/>
          </a:p>
          <a:p>
            <a:pPr lvl="1" rtl="1"/>
            <a:r>
              <a:rPr lang="ar-SA" sz="3400" dirty="0" smtClean="0"/>
              <a:t>وتبلغ نسبتهم حوالي </a:t>
            </a:r>
            <a:r>
              <a:rPr lang="ar-SA" sz="3400" dirty="0" smtClean="0">
                <a:solidFill>
                  <a:srgbClr val="FF0000"/>
                </a:solidFill>
              </a:rPr>
              <a:t>20% من </a:t>
            </a:r>
            <a:r>
              <a:rPr lang="ar-SA" sz="3400" dirty="0" smtClean="0"/>
              <a:t>مجموع ضعاف العقول وتتراوح نسبة ذكاء الأبله من 26 إلى 50. ويتراوح عمره العقلي بين 3 و7 سنوات. من خصائصه العقلية أنه غير قابل للتعلم إلا أنه قابل للتدريب. لا يتمكن من تحقيق التوافق الاجتماعي و بالتالي فهو غير مسؤول اجتماعيا</a:t>
            </a:r>
            <a:r>
              <a:rPr lang="en-US" sz="3400" dirty="0" smtClean="0"/>
              <a:t>.</a:t>
            </a:r>
            <a:r>
              <a:rPr lang="en-US" sz="3400" b="1" dirty="0" smtClean="0"/>
              <a:t/>
            </a:r>
            <a:br>
              <a:rPr lang="en-US" sz="3400" b="1" dirty="0" smtClean="0"/>
            </a:br>
            <a:endParaRPr lang="ar-EG" sz="3400" dirty="0" smtClean="0"/>
          </a:p>
          <a:p>
            <a:pPr lvl="1" rtl="1"/>
            <a:r>
              <a:rPr lang="ar-EG" sz="3400" dirty="0" smtClean="0"/>
              <a:t> 0 </a:t>
            </a:r>
            <a:r>
              <a:rPr lang="ar-EG" sz="3400" b="1" dirty="0" smtClean="0"/>
              <a:t>المعتوه  </a:t>
            </a:r>
            <a:r>
              <a:rPr lang="ar-SA" sz="3400" b="1" dirty="0" smtClean="0"/>
              <a:t>(</a:t>
            </a:r>
            <a:r>
              <a:rPr lang="en-US" sz="3400" b="1" dirty="0" smtClean="0"/>
              <a:t>idiot </a:t>
            </a:r>
            <a:r>
              <a:rPr lang="ar-SA" sz="3400" b="1" dirty="0" smtClean="0"/>
              <a:t> ) </a:t>
            </a:r>
            <a:r>
              <a:rPr lang="ar-EG" sz="3400" b="1" dirty="0" smtClean="0"/>
              <a:t>: ” إعاقة عقلية شديدة – المعتمديين ” .</a:t>
            </a:r>
            <a:endParaRPr lang="ar-SA" sz="3400" b="1" dirty="0" smtClean="0"/>
          </a:p>
          <a:p>
            <a:pPr lvl="1" rtl="1"/>
            <a:r>
              <a:rPr lang="ar-SA" sz="3400" dirty="0" smtClean="0"/>
              <a:t>وتبلغ نسبتهم حوالي 5% من مجموع ضعاف العقول</a:t>
            </a:r>
            <a:r>
              <a:rPr lang="en-US" sz="3400" dirty="0" smtClean="0"/>
              <a:t>. </a:t>
            </a:r>
            <a:r>
              <a:rPr lang="ar-SA" sz="3400" dirty="0" smtClean="0"/>
              <a:t>وتقل نسبة ذكاء المعتوه عن 25. ولا يزيد عمر</a:t>
            </a:r>
            <a:r>
              <a:rPr lang="ar-EG" sz="3400" dirty="0" smtClean="0"/>
              <a:t>ه</a:t>
            </a:r>
            <a:r>
              <a:rPr lang="ar-SA" sz="3400" dirty="0" smtClean="0"/>
              <a:t> العقلي في أقصاه عن 3 سنوات. ومن خصائصه العقلية أنه غير قابل للتعليم أو التدريب. ويكون من الناحية الاجتماعية غير مسؤول وغير متوافق ويحتاج إلى رعاية كاملة ورقابة مستمرة طوال حياته. ويكون من الناحية الفزيولوجية ضعيفا حيث تكون قابليته للإصابة بالأمراض شديدة ولذلك لا يعمرون طويلا</a:t>
            </a:r>
            <a:r>
              <a:rPr lang="en-US" sz="3400" dirty="0" smtClean="0"/>
              <a:t>.</a:t>
            </a:r>
            <a:r>
              <a:rPr lang="en-US" sz="3400" b="1" dirty="0" smtClean="0"/>
              <a:t/>
            </a:r>
            <a:br>
              <a:rPr lang="en-US" sz="3400" b="1" dirty="0" smtClean="0"/>
            </a:br>
            <a:endParaRPr lang="ar-EG" sz="3400" dirty="0" smtClean="0"/>
          </a:p>
          <a:p>
            <a:pPr lvl="1" rtl="1"/>
            <a:r>
              <a:rPr lang="ar-EG" sz="3400" dirty="0" smtClean="0"/>
              <a:t>  0 </a:t>
            </a:r>
            <a:r>
              <a:rPr lang="ar-EG" sz="3400" b="1" dirty="0" smtClean="0"/>
              <a:t>المعتوه العاقل (</a:t>
            </a:r>
            <a:r>
              <a:rPr lang="en-US" sz="3400" b="1" dirty="0" smtClean="0"/>
              <a:t>idiot savant</a:t>
            </a:r>
            <a:r>
              <a:rPr lang="ar-EG" sz="3400" b="1" dirty="0" smtClean="0"/>
              <a:t>):</a:t>
            </a:r>
          </a:p>
          <a:p>
            <a:pPr lvl="1" rtl="1"/>
            <a:r>
              <a:rPr lang="ar-EG" sz="3400" dirty="0" smtClean="0"/>
              <a:t> </a:t>
            </a:r>
            <a:r>
              <a:rPr lang="ar-SA" sz="3400" dirty="0" smtClean="0"/>
              <a:t>وهي طائفة نادرة من ضعاف العقول ولكن تتضح عند كل منهم قدرة عقلية أو موهبة خارقة في ناحية خاصة كالموسيقى أو الذاكرة الممتازة أو النحت المبتكر</a:t>
            </a:r>
            <a:r>
              <a:rPr lang="en-US" sz="3400" dirty="0" smtClean="0"/>
              <a:t>.</a:t>
            </a:r>
            <a:r>
              <a:rPr lang="en-US" sz="3400" b="1" dirty="0" smtClean="0"/>
              <a:t/>
            </a:r>
            <a:br>
              <a:rPr lang="en-US" sz="3400" b="1" dirty="0" smtClean="0"/>
            </a:br>
            <a:endParaRPr lang="ar-EG" sz="3400" dirty="0" smtClean="0"/>
          </a:p>
          <a:p>
            <a:pPr lvl="1"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217</a:t>
            </a:fld>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25000" lnSpcReduction="20000"/>
          </a:bodyPr>
          <a:lstStyle/>
          <a:p>
            <a:pPr lvl="1" rtl="1"/>
            <a:r>
              <a:rPr lang="ar-EG" sz="7400" dirty="0" smtClean="0">
                <a:solidFill>
                  <a:srgbClr val="FF0000"/>
                </a:solidFill>
              </a:rPr>
              <a:t>التصنيف الكلينيكى </a:t>
            </a:r>
            <a:r>
              <a:rPr lang="ar-EG" sz="7400" dirty="0" smtClean="0"/>
              <a:t>: </a:t>
            </a:r>
            <a:r>
              <a:rPr lang="ar-SA" sz="7400" b="1" dirty="0" smtClean="0"/>
              <a:t>وهو يعتمد على وجود بعض الخصائص الجسمية والتشريحية والفسيولوجية والمرضية المميزة بجانب الضعف العقلي ومن أهم الأنماط الكلينكية لضعاف العقول</a:t>
            </a:r>
            <a:r>
              <a:rPr lang="ar-EG" sz="7400" b="1" dirty="0" smtClean="0"/>
              <a:t> </a:t>
            </a:r>
            <a:r>
              <a:rPr lang="en-US" sz="7400" b="1" dirty="0" smtClean="0"/>
              <a:t>:</a:t>
            </a:r>
            <a:r>
              <a:rPr lang="ar-EG" sz="7400" b="1" dirty="0" smtClean="0"/>
              <a:t> </a:t>
            </a:r>
            <a:endParaRPr lang="ar-EG" sz="7400" dirty="0" smtClean="0"/>
          </a:p>
          <a:p>
            <a:pPr lvl="1" rtl="1"/>
            <a:r>
              <a:rPr lang="ar-EG" sz="9600" b="1" dirty="0" smtClean="0"/>
              <a:t> مرض داون ” داون سندروم ” :</a:t>
            </a:r>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endParaRPr lang="ar-EG" dirty="0" smtClean="0"/>
          </a:p>
          <a:p>
            <a:pPr lvl="1" rtl="1"/>
            <a:r>
              <a:rPr lang="ar-EG" sz="8000" b="1" dirty="0" smtClean="0"/>
              <a:t>ا</a:t>
            </a:r>
            <a:r>
              <a:rPr lang="ar-SA" sz="8000" b="1" dirty="0" smtClean="0"/>
              <a:t>لمنغولوية</a:t>
            </a:r>
            <a:r>
              <a:rPr lang="en-US" sz="8000" b="1" dirty="0" smtClean="0"/>
              <a:t> mongolism: </a:t>
            </a:r>
            <a:r>
              <a:rPr lang="ar-SA" sz="8000" b="1" dirty="0" smtClean="0"/>
              <a:t>وتسمى أحيانا باسم البله المنغولي أو العته المنغولي أو مرض داون. ويتميز هؤلاء بخصائص جسمية واضحة تشبه ملامح الجنس المنغولي ويصاحبها بله أو عته. وسبب هذه الحالة اضطراب الإفرازات الداخلية لدى الأم في بداية الحمل خاصة إذا كانت كبير السن. حيث يقول هيسر وليمان أن الطفل العادي يكون لديه 46 كروموزوما والطفل المنغولي لديه 47 كروموزوما</a:t>
            </a:r>
            <a:r>
              <a:rPr lang="en-US" sz="8000" b="1" dirty="0" smtClean="0"/>
              <a:t>.</a:t>
            </a:r>
            <a:r>
              <a:rPr lang="en-US" sz="6000" b="1" dirty="0" smtClean="0"/>
              <a:t/>
            </a:r>
            <a:br>
              <a:rPr lang="en-US" sz="6000" b="1" dirty="0" smtClean="0"/>
            </a:br>
            <a:endParaRPr lang="ar-EG" sz="6000" dirty="0" smtClean="0"/>
          </a:p>
          <a:p>
            <a:pPr lvl="1" rtl="1"/>
            <a:r>
              <a:rPr lang="ar-EG" sz="6000" dirty="0" smtClean="0"/>
              <a:t>        </a:t>
            </a:r>
          </a:p>
          <a:p>
            <a:pPr lvl="1" rtl="1"/>
            <a:endParaRPr lang="ar-EG" dirty="0" smtClean="0"/>
          </a:p>
          <a:p>
            <a:pPr lvl="1" rtl="1"/>
            <a:r>
              <a:rPr lang="ar-EG" dirty="0" smtClean="0"/>
              <a:t>        </a:t>
            </a:r>
          </a:p>
          <a:p>
            <a:pPr lvl="1" rtl="1"/>
            <a:endParaRPr lang="ar-EG" dirty="0" smtClean="0"/>
          </a:p>
          <a:p>
            <a:pPr lvl="1" rtl="1"/>
            <a:r>
              <a:rPr lang="ar-EG" dirty="0" smtClean="0"/>
              <a:t>        </a:t>
            </a:r>
          </a:p>
          <a:p>
            <a:pPr lvl="1" rtl="1"/>
            <a:endParaRPr lang="ar-EG" dirty="0" smtClean="0"/>
          </a:p>
          <a:p>
            <a:pPr lvl="1" rtl="1"/>
            <a:r>
              <a:rPr lang="ar-EG" dirty="0" smtClean="0"/>
              <a:t>        </a:t>
            </a:r>
          </a:p>
          <a:p>
            <a:pPr lvl="1"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218</a:t>
            </a:fld>
            <a:endParaRPr lang="en-US"/>
          </a:p>
        </p:txBody>
      </p:sp>
      <p:pic>
        <p:nvPicPr>
          <p:cNvPr id="5" name="Picture 31" descr="pic-dalal"/>
          <p:cNvPicPr>
            <a:picLocks noChangeAspect="1" noChangeArrowheads="1"/>
          </p:cNvPicPr>
          <p:nvPr/>
        </p:nvPicPr>
        <p:blipFill>
          <a:blip r:embed="rId4" cstate="print"/>
          <a:srcRect/>
          <a:stretch>
            <a:fillRect/>
          </a:stretch>
        </p:blipFill>
        <p:spPr bwMode="auto">
          <a:xfrm>
            <a:off x="1524000" y="2286000"/>
            <a:ext cx="1524000" cy="121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5300" y="1371600"/>
            <a:ext cx="8915400" cy="4754563"/>
          </a:xfrm>
          <a:solidFill>
            <a:schemeClr val="accent3"/>
          </a:solidFill>
        </p:spPr>
        <p:txBody>
          <a:bodyPr/>
          <a:lstStyle/>
          <a:p>
            <a:r>
              <a:rPr lang="ar-EG" dirty="0" smtClean="0"/>
              <a:t> القماءة أوالقصاع :</a:t>
            </a:r>
          </a:p>
          <a:p>
            <a:endParaRPr lang="ar-EG" dirty="0" smtClean="0"/>
          </a:p>
          <a:p>
            <a:endParaRPr lang="ar-EG" dirty="0" smtClean="0"/>
          </a:p>
          <a:p>
            <a:endParaRPr lang="ar-EG" dirty="0" smtClean="0"/>
          </a:p>
          <a:p>
            <a:pPr rtl="1"/>
            <a:r>
              <a:rPr lang="ar-SA" b="1" dirty="0" smtClean="0"/>
              <a:t>القزامة أو القصاع</a:t>
            </a:r>
            <a:r>
              <a:rPr lang="en-US" b="1" dirty="0" smtClean="0"/>
              <a:t> _cretinism_: </a:t>
            </a:r>
            <a:r>
              <a:rPr lang="ar-SA" b="1" dirty="0" smtClean="0"/>
              <a:t>وهي حالة ضعف عقلي تتميز بقصر القامة فقد لا يصل طول الفرد إلى 90سم مهما كان عمره الزمني. وتعرف أحيانا باسم (القماءة). وسبب هذه الحالة قلة افرازات الغدة الدرقية مما يسبب تلف المخ</a:t>
            </a:r>
            <a:r>
              <a:rPr lang="en-US" b="1" dirty="0" smtClean="0"/>
              <a:t>.</a:t>
            </a:r>
            <a:r>
              <a:rPr lang="ar-EG" b="1" dirty="0" smtClean="0"/>
              <a:t> </a:t>
            </a:r>
            <a:r>
              <a:rPr lang="en-US" b="1" dirty="0" smtClean="0"/>
              <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219</a:t>
            </a:fld>
            <a:endParaRPr lang="en-US"/>
          </a:p>
        </p:txBody>
      </p:sp>
      <p:pic>
        <p:nvPicPr>
          <p:cNvPr id="5" name="Picture 6" descr="scan0011"/>
          <p:cNvPicPr>
            <a:picLocks noChangeAspect="1" noChangeArrowheads="1"/>
          </p:cNvPicPr>
          <p:nvPr/>
        </p:nvPicPr>
        <p:blipFill>
          <a:blip r:embed="rId4" cstate="print"/>
          <a:srcRect/>
          <a:stretch>
            <a:fillRect/>
          </a:stretch>
        </p:blipFill>
        <p:spPr bwMode="auto">
          <a:xfrm>
            <a:off x="1371600" y="1524000"/>
            <a:ext cx="2743200" cy="2057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1000" fill="hold"/>
                                        <p:tgtEl>
                                          <p:spTgt spid="5"/>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r>
              <a:rPr lang="ar-EG" dirty="0" smtClean="0"/>
              <a:t>استقساء الدماغ :</a:t>
            </a:r>
          </a:p>
          <a:p>
            <a:pPr algn="l" rtl="1"/>
            <a:endParaRPr lang="ar-EG" b="1" dirty="0" smtClean="0"/>
          </a:p>
          <a:p>
            <a:pPr algn="l" rtl="1"/>
            <a:endParaRPr lang="ar-EG" b="1" dirty="0" smtClean="0"/>
          </a:p>
          <a:p>
            <a:pPr rtl="1"/>
            <a:r>
              <a:rPr lang="ar-SA" b="1" dirty="0" smtClean="0"/>
              <a:t>استسقاء الدماغ</a:t>
            </a:r>
            <a:r>
              <a:rPr lang="en-US" b="1" dirty="0" smtClean="0"/>
              <a:t> _hydrocephaly_: </a:t>
            </a:r>
            <a:r>
              <a:rPr lang="ar-SA" b="1" dirty="0" smtClean="0"/>
              <a:t>وهذه حالة ضعف عقلي ترتبط بتضخم الرأس وبروز الجبهة نتيجة لزيادة السائل المخي الشوكي بشكل غير سوي في بطينات الدماغ حتى يتلف المخ نتيجة للضغط المستمر</a:t>
            </a:r>
            <a:r>
              <a:rPr lang="en-US" b="1" dirty="0" smtClean="0"/>
              <a:t>.</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220</a:t>
            </a:fld>
            <a:endParaRPr lang="en-US"/>
          </a:p>
        </p:txBody>
      </p:sp>
      <p:pic>
        <p:nvPicPr>
          <p:cNvPr id="5" name="Picture 4" descr="أشكال الإعاقة العقلية الصور"/>
          <p:cNvPicPr>
            <a:picLocks noChangeAspect="1" noChangeArrowheads="1"/>
          </p:cNvPicPr>
          <p:nvPr/>
        </p:nvPicPr>
        <p:blipFill>
          <a:blip r:embed="rId2" cstate="print"/>
          <a:srcRect/>
          <a:stretch>
            <a:fillRect/>
          </a:stretch>
        </p:blipFill>
        <p:spPr bwMode="auto">
          <a:xfrm>
            <a:off x="1676400" y="1600200"/>
            <a:ext cx="2209800" cy="1752600"/>
          </a:xfrm>
          <a:prstGeom prst="rect">
            <a:avLst/>
          </a:prstGeom>
          <a:noFill/>
          <a:ln w="9525">
            <a:noFill/>
            <a:miter lim="800000"/>
            <a:headEnd/>
            <a:tailEnd/>
          </a:ln>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92500" lnSpcReduction="20000"/>
          </a:bodyPr>
          <a:lstStyle/>
          <a:p>
            <a:r>
              <a:rPr lang="ar-EG" dirty="0" smtClean="0"/>
              <a:t>صغر الجمجمة :</a:t>
            </a:r>
          </a:p>
          <a:p>
            <a:endParaRPr lang="ar-EG" dirty="0" smtClean="0"/>
          </a:p>
          <a:p>
            <a:endParaRPr lang="ar-EG" dirty="0" smtClean="0"/>
          </a:p>
          <a:p>
            <a:endParaRPr lang="ar-EG" dirty="0" smtClean="0"/>
          </a:p>
          <a:p>
            <a:pPr rtl="1"/>
            <a:r>
              <a:rPr lang="ar-SA" b="1" dirty="0" smtClean="0"/>
              <a:t>صغر الجمجمة</a:t>
            </a:r>
            <a:r>
              <a:rPr lang="en-US" b="1" dirty="0" smtClean="0"/>
              <a:t> _</a:t>
            </a:r>
            <a:r>
              <a:rPr lang="en-US" b="1" dirty="0" err="1" smtClean="0"/>
              <a:t>microcephaly</a:t>
            </a:r>
            <a:r>
              <a:rPr lang="en-US" b="1" dirty="0" smtClean="0"/>
              <a:t>_: </a:t>
            </a:r>
            <a:r>
              <a:rPr lang="ar-SA" b="1" dirty="0" smtClean="0"/>
              <a:t>وهي حالة ضعف عقلي ولادي. تتميز بصغر حجم الرأس وصغر حجم المخ وقلة نموه</a:t>
            </a:r>
            <a:r>
              <a:rPr lang="ar-EG" b="1" dirty="0" smtClean="0"/>
              <a:t> . ولا يزيد مستوى الذكاء في هذه الحالة عن العته و البله ” بين الضعف العقلى المتوسط و الشديد ”</a:t>
            </a:r>
            <a:r>
              <a:rPr lang="ar-SA" b="1" dirty="0" smtClean="0"/>
              <a:t>وسبب هذه الحالة إصابة الجنين في الشهور الأولى من الحمل، أو حدوث عدوى أثناء الحمل، أو التحام عظام الجمجمة مبكرا بحيث لا يسمح بنمو حجم المخ نموا طبيعيا</a:t>
            </a:r>
            <a:r>
              <a:rPr lang="en-US" b="1" dirty="0" smtClean="0"/>
              <a:t>.</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221</a:t>
            </a:fld>
            <a:endParaRPr lang="en-US"/>
          </a:p>
        </p:txBody>
      </p:sp>
      <p:pic>
        <p:nvPicPr>
          <p:cNvPr id="5" name="Picture 4" descr="http://www.khayma.com/alharith/MR-h.jpg"/>
          <p:cNvPicPr>
            <a:picLocks noChangeAspect="1" noChangeArrowheads="1"/>
          </p:cNvPicPr>
          <p:nvPr/>
        </p:nvPicPr>
        <p:blipFill>
          <a:blip r:embed="rId2" cstate="print"/>
          <a:srcRect/>
          <a:stretch>
            <a:fillRect/>
          </a:stretch>
        </p:blipFill>
        <p:spPr bwMode="auto">
          <a:xfrm>
            <a:off x="1752600" y="1600200"/>
            <a:ext cx="2057400" cy="1676400"/>
          </a:xfrm>
          <a:prstGeom prst="rect">
            <a:avLst/>
          </a:prstGeom>
          <a:noFill/>
          <a:ln w="9525">
            <a:noFill/>
            <a:miter lim="800000"/>
            <a:headEnd/>
            <a:tailEnd/>
          </a:ln>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r>
              <a:rPr lang="ar-EG" dirty="0" smtClean="0"/>
              <a:t>كبر الدماغ :</a:t>
            </a:r>
          </a:p>
          <a:p>
            <a:endParaRPr lang="ar-EG" dirty="0" smtClean="0"/>
          </a:p>
          <a:p>
            <a:r>
              <a:rPr lang="ar-EG" dirty="0" smtClean="0"/>
              <a:t> - </a:t>
            </a:r>
            <a:r>
              <a:rPr lang="en-US" dirty="0" err="1" smtClean="0"/>
              <a:t>Macrocephaly</a:t>
            </a:r>
            <a:r>
              <a:rPr lang="en-US" dirty="0" smtClean="0"/>
              <a:t> </a:t>
            </a:r>
            <a:r>
              <a:rPr lang="ar-EG" dirty="0" smtClean="0"/>
              <a:t>كبر الدماغ : - </a:t>
            </a:r>
            <a:endParaRPr lang="en-US" dirty="0" smtClean="0"/>
          </a:p>
          <a:p>
            <a:r>
              <a:rPr lang="ar-EG" dirty="0" smtClean="0"/>
              <a:t>وهذه حالات ضعف عقلى تتميز بكبر محيط الجمجمة و زيادة حجم الدماغ . و يصاحب زيادة حجم الجمجمة زيادة في حجم المخ و خاصة المادة البيضاء و الخلاياالضامة , و يتراوح مستوى الضعف العقلى في هذه الحالة بين البله و العته.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222</a:t>
            </a:fld>
            <a:endParaRPr lang="en-US"/>
          </a:p>
        </p:txBody>
      </p:sp>
      <p:pic>
        <p:nvPicPr>
          <p:cNvPr id="5" name="Picture 4" descr="أشكال الإعاقة العقلية الصور"/>
          <p:cNvPicPr>
            <a:picLocks noChangeAspect="1" noChangeArrowheads="1"/>
          </p:cNvPicPr>
          <p:nvPr/>
        </p:nvPicPr>
        <p:blipFill>
          <a:blip r:embed="rId2" cstate="print"/>
          <a:srcRect/>
          <a:stretch>
            <a:fillRect/>
          </a:stretch>
        </p:blipFill>
        <p:spPr bwMode="auto">
          <a:xfrm>
            <a:off x="1066800" y="1600200"/>
            <a:ext cx="2590800" cy="1752600"/>
          </a:xfrm>
          <a:prstGeom prst="rect">
            <a:avLst/>
          </a:prstGeom>
          <a:noFill/>
          <a:ln w="9525">
            <a:noFill/>
            <a:miter lim="800000"/>
            <a:headEnd/>
            <a:tailEnd/>
          </a:ln>
        </p:spPr>
      </p:pic>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r>
              <a:rPr lang="ar-EG" dirty="0" smtClean="0"/>
              <a:t>          0 حالات العامل الريزيسى فى الدم :</a:t>
            </a:r>
          </a:p>
          <a:p>
            <a:endParaRPr lang="ar-EG" dirty="0" smtClean="0"/>
          </a:p>
          <a:p>
            <a:r>
              <a:rPr lang="ar-EG" dirty="0" smtClean="0"/>
              <a:t>          0 حالات البول </a:t>
            </a:r>
            <a:r>
              <a:rPr lang="ar-EG" dirty="0" err="1" smtClean="0"/>
              <a:t>الفينيل</a:t>
            </a:r>
            <a:r>
              <a:rPr lang="ar-SA" dirty="0" smtClean="0"/>
              <a:t> </a:t>
            </a:r>
            <a:r>
              <a:rPr lang="ar-EG" dirty="0" err="1" smtClean="0"/>
              <a:t>كيتونى</a:t>
            </a:r>
            <a:r>
              <a:rPr lang="ar-EG" dirty="0" smtClean="0"/>
              <a:t> :</a:t>
            </a:r>
          </a:p>
          <a:p>
            <a:endParaRPr lang="ar-EG" dirty="0" smtClean="0"/>
          </a:p>
          <a:p>
            <a:r>
              <a:rPr lang="ar-EG" dirty="0" smtClean="0"/>
              <a:t>          0 العته العائلى المظلم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223</a:t>
            </a:fld>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92500" lnSpcReduction="20000"/>
          </a:bodyPr>
          <a:lstStyle/>
          <a:p>
            <a:pPr lvl="1" rtl="1"/>
            <a:r>
              <a:rPr lang="ar-EG" dirty="0" smtClean="0"/>
              <a:t>أسباب الضعف العقلى : </a:t>
            </a:r>
          </a:p>
          <a:p>
            <a:pPr lvl="1" rtl="1"/>
            <a:r>
              <a:rPr lang="ar-SA" sz="2600" dirty="0" smtClean="0"/>
              <a:t>ترجع حالات الضعف العقلي إلى عدة أسباب يمكن تصنيفها كالتالي</a:t>
            </a:r>
            <a:r>
              <a:rPr lang="en-US" sz="2600" dirty="0" smtClean="0"/>
              <a:t>:</a:t>
            </a:r>
            <a:endParaRPr lang="ar-EG" sz="2600" dirty="0" smtClean="0"/>
          </a:p>
          <a:p>
            <a:pPr lvl="1" rtl="1"/>
            <a:r>
              <a:rPr lang="ar-EG" dirty="0" smtClean="0"/>
              <a:t>       0 الأسباب الحيوية : </a:t>
            </a:r>
          </a:p>
          <a:p>
            <a:pPr lvl="1" rtl="1"/>
            <a:r>
              <a:rPr lang="ar-EG" dirty="0" smtClean="0"/>
              <a:t>       0 الأسباب البيئية :</a:t>
            </a:r>
          </a:p>
          <a:p>
            <a:pPr lvl="1" rtl="1"/>
            <a:r>
              <a:rPr lang="ar-EG" dirty="0" smtClean="0"/>
              <a:t>       0 الأسباب النفسية و الاجتماعية المساعدة : </a:t>
            </a:r>
          </a:p>
          <a:p>
            <a:pPr lvl="1" rtl="1"/>
            <a:r>
              <a:rPr lang="ar-EG" dirty="0" smtClean="0"/>
              <a:t>أعراض الضعف العقلى : </a:t>
            </a:r>
          </a:p>
          <a:p>
            <a:pPr lvl="1" rtl="1"/>
            <a:r>
              <a:rPr lang="ar-EG" dirty="0" smtClean="0"/>
              <a:t>       0 الأعراض العامة : </a:t>
            </a:r>
          </a:p>
          <a:p>
            <a:pPr lvl="1" rtl="1"/>
            <a:r>
              <a:rPr lang="ar-EG" dirty="0" smtClean="0"/>
              <a:t>       0 الأعراض الجسمية : </a:t>
            </a:r>
          </a:p>
          <a:p>
            <a:pPr lvl="1" rtl="1"/>
            <a:r>
              <a:rPr lang="ar-EG" dirty="0" smtClean="0"/>
              <a:t>       0 الأعراض العقلية المعرفية :</a:t>
            </a:r>
          </a:p>
          <a:p>
            <a:pPr lvl="1" rtl="1"/>
            <a:r>
              <a:rPr lang="ar-EG" dirty="0" smtClean="0"/>
              <a:t>       0 الأعراض الاجتماعية :</a:t>
            </a:r>
          </a:p>
          <a:p>
            <a:pPr lvl="1" rtl="1"/>
            <a:r>
              <a:rPr lang="ar-EG" dirty="0" smtClean="0"/>
              <a:t>       0 الأعراض الانفعالية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224</a:t>
            </a:fld>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t> </a:t>
            </a:r>
            <a:endParaRPr lang="en-US" dirty="0" smtClean="0"/>
          </a:p>
        </p:txBody>
      </p:sp>
      <p:sp>
        <p:nvSpPr>
          <p:cNvPr id="32770" name="Rectangle 3"/>
          <p:cNvSpPr>
            <a:spLocks noGrp="1"/>
          </p:cNvSpPr>
          <p:nvPr>
            <p:ph type="body" idx="4294967295"/>
          </p:nvPr>
        </p:nvSpPr>
        <p:spPr>
          <a:xfrm>
            <a:off x="457200" y="1447800"/>
            <a:ext cx="8915400" cy="4648200"/>
          </a:xfrm>
          <a:solidFill>
            <a:schemeClr val="accent3"/>
          </a:solidFill>
        </p:spPr>
        <p:txBody>
          <a:bodyPr>
            <a:normAutofit fontScale="70000" lnSpcReduction="20000"/>
          </a:bodyPr>
          <a:lstStyle/>
          <a:p>
            <a:pPr rtl="1">
              <a:buNone/>
            </a:pPr>
            <a:r>
              <a:rPr lang="ar-EG" sz="2400" b="1" dirty="0" smtClean="0"/>
              <a:t>تشخيص الضعف العقلى : </a:t>
            </a:r>
          </a:p>
          <a:p>
            <a:pPr rtl="1">
              <a:buNone/>
            </a:pPr>
            <a:r>
              <a:rPr lang="ar-EG" sz="2400" b="1" dirty="0" smtClean="0"/>
              <a:t>                0 الفحص النفسى : </a:t>
            </a:r>
          </a:p>
          <a:p>
            <a:pPr rtl="1">
              <a:buNone/>
            </a:pPr>
            <a:r>
              <a:rPr lang="ar-EG" sz="2400" b="1" dirty="0" smtClean="0"/>
              <a:t>                0 التحصيل الأكاديمى و التقدم الدراسى : </a:t>
            </a:r>
          </a:p>
          <a:p>
            <a:pPr rtl="1">
              <a:buNone/>
            </a:pPr>
            <a:r>
              <a:rPr lang="ar-EG" sz="2400" b="1" dirty="0" smtClean="0"/>
              <a:t>                0 الفحص الطبى و العصبى و المعملى : </a:t>
            </a:r>
          </a:p>
          <a:p>
            <a:pPr rtl="1">
              <a:buNone/>
            </a:pPr>
            <a:r>
              <a:rPr lang="ar-EG" sz="2400" b="1" dirty="0" smtClean="0"/>
              <a:t>                0البحث الاجتماعى : </a:t>
            </a:r>
          </a:p>
          <a:p>
            <a:pPr rtl="1">
              <a:buNone/>
            </a:pPr>
            <a:r>
              <a:rPr lang="ar-EG" sz="2400" b="1" dirty="0" smtClean="0"/>
              <a:t>                0التشخيص الفارق : </a:t>
            </a:r>
          </a:p>
          <a:p>
            <a:pPr rtl="1">
              <a:buNone/>
            </a:pPr>
            <a:endParaRPr lang="ar-EG" sz="2400" b="1" dirty="0" smtClean="0"/>
          </a:p>
          <a:p>
            <a:pPr rtl="1">
              <a:buNone/>
            </a:pPr>
            <a:r>
              <a:rPr lang="ar-EG" sz="2400" b="1" dirty="0" smtClean="0"/>
              <a:t> الوقاية من الضعف العقلى :  </a:t>
            </a:r>
          </a:p>
          <a:p>
            <a:pPr rtl="1">
              <a:buNone/>
            </a:pPr>
            <a:r>
              <a:rPr lang="ar-EG" sz="2400" b="1" dirty="0" smtClean="0"/>
              <a:t>  </a:t>
            </a:r>
          </a:p>
          <a:p>
            <a:pPr rtl="1">
              <a:buNone/>
            </a:pPr>
            <a:r>
              <a:rPr lang="ar-EG" sz="2400" b="1" dirty="0" smtClean="0"/>
              <a:t>علاج الضعف العقلى :</a:t>
            </a:r>
          </a:p>
          <a:p>
            <a:pPr rtl="1">
              <a:buNone/>
            </a:pPr>
            <a:r>
              <a:rPr lang="ar-EG" sz="2400" b="1" dirty="0" smtClean="0"/>
              <a:t>                0 العلاج الطبى :</a:t>
            </a:r>
          </a:p>
          <a:p>
            <a:pPr rtl="1">
              <a:buNone/>
            </a:pPr>
            <a:r>
              <a:rPr lang="ar-EG" sz="2400" b="1" dirty="0" smtClean="0"/>
              <a:t>                0 العلاج النقسى :</a:t>
            </a:r>
          </a:p>
          <a:p>
            <a:pPr rtl="1">
              <a:buNone/>
            </a:pPr>
            <a:r>
              <a:rPr lang="ar-EG" sz="2400" b="1" dirty="0" smtClean="0"/>
              <a:t>                0العلاج الاجتماعى :</a:t>
            </a:r>
          </a:p>
          <a:p>
            <a:pPr rtl="1">
              <a:buNone/>
            </a:pPr>
            <a:r>
              <a:rPr lang="ar-EG" sz="2400" b="1" dirty="0" smtClean="0"/>
              <a:t>                0العلاج التربوى : </a:t>
            </a:r>
          </a:p>
          <a:p>
            <a:pPr rtl="1">
              <a:buNone/>
            </a:pPr>
            <a:endParaRPr lang="ar-EG" sz="2400" b="1" dirty="0" smtClean="0"/>
          </a:p>
          <a:p>
            <a:pPr rtl="1">
              <a:buNone/>
            </a:pPr>
            <a:r>
              <a:rPr lang="ar-EG" sz="2400" b="1" dirty="0" smtClean="0"/>
              <a:t>مأل الضعف العقلى :</a:t>
            </a:r>
            <a:r>
              <a:rPr lang="ar-SA" sz="2400" b="1" dirty="0" smtClean="0"/>
              <a:t/>
            </a:r>
            <a:br>
              <a:rPr lang="ar-SA" sz="2400" b="1" dirty="0" smtClean="0"/>
            </a:br>
            <a:r>
              <a:rPr lang="ar-EG" sz="2400" b="1" dirty="0" smtClean="0"/>
              <a:t> </a:t>
            </a:r>
            <a:endParaRPr lang="ar-SA" sz="2400" b="1" dirty="0" smtClean="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p:cNvSpPr>
          <p:nvPr>
            <p:ph type="sldNum" sz="quarter" idx="10"/>
          </p:nvPr>
        </p:nvSpPr>
        <p:spPr bwMode="auto">
          <a:noFill/>
          <a:ln>
            <a:miter lim="800000"/>
            <a:headEnd/>
            <a:tailEnd/>
          </a:ln>
        </p:spPr>
        <p:txBody>
          <a:bodyPr/>
          <a:lstStyle/>
          <a:p>
            <a:fld id="{5B7A4AB8-E0AA-42E8-8425-29ADFDF0BE7E}" type="slidenum">
              <a:rPr lang="ar-SA" smtClean="0"/>
              <a:pPr/>
              <a:t>226</a:t>
            </a:fld>
            <a:endParaRPr lang="en-US" smtClean="0"/>
          </a:p>
        </p:txBody>
      </p:sp>
      <p:sp>
        <p:nvSpPr>
          <p:cNvPr id="5" name="Rectangle 4"/>
          <p:cNvSpPr/>
          <p:nvPr/>
        </p:nvSpPr>
        <p:spPr>
          <a:xfrm>
            <a:off x="0" y="0"/>
            <a:ext cx="990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042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60420"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60421"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E07ED78D-D0A6-4D72-AF15-3808036E5C44}" type="slidenum">
              <a:rPr lang="ar-SA" smtClean="0"/>
              <a:pPr/>
              <a:t>227</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304800"/>
            <a:ext cx="990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4342"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charset="0"/>
              <a:buNone/>
            </a:pPr>
            <a:r>
              <a:rPr lang="ar-EG" sz="2800" b="1" dirty="0">
                <a:solidFill>
                  <a:srgbClr val="FF0000"/>
                </a:solidFill>
                <a:latin typeface="Calibri" pitchFamily="34" charset="0"/>
              </a:rPr>
              <a:t>نظام التعليم المطور للانتساب</a:t>
            </a:r>
            <a:endParaRPr lang="en-US" sz="2800" b="1" dirty="0">
              <a:solidFill>
                <a:srgbClr val="FF0000"/>
              </a:solidFill>
              <a:latin typeface="Calibri" pitchFamily="34" charset="0"/>
            </a:endParaRPr>
          </a:p>
          <a:p>
            <a:pPr algn="ctr" rtl="0">
              <a:spcBef>
                <a:spcPct val="20000"/>
              </a:spcBef>
              <a:buFont typeface="Arial" charset="0"/>
              <a:buNone/>
            </a:pPr>
            <a:r>
              <a:rPr lang="ar-SA" sz="2800" b="1" dirty="0">
                <a:solidFill>
                  <a:srgbClr val="FF0000"/>
                </a:solidFill>
                <a:latin typeface="Calibri" pitchFamily="34" charset="0"/>
              </a:rPr>
              <a:t>التربية الخاصة</a:t>
            </a:r>
            <a:r>
              <a:rPr lang="en-US" sz="2600" b="1" dirty="0">
                <a:solidFill>
                  <a:srgbClr val="FF0000"/>
                </a:solidFill>
                <a:latin typeface="Calibri" pitchFamily="34" charset="0"/>
              </a:rPr>
              <a:t>  </a:t>
            </a:r>
            <a:r>
              <a:rPr lang="ar-EG" sz="2600" b="1" dirty="0">
                <a:solidFill>
                  <a:srgbClr val="FF0000"/>
                </a:solidFill>
                <a:latin typeface="Calibri" pitchFamily="34" charset="0"/>
              </a:rPr>
              <a:t>كلية </a:t>
            </a:r>
            <a:r>
              <a:rPr lang="ar-EG" sz="2600" b="1" dirty="0" err="1">
                <a:solidFill>
                  <a:srgbClr val="FF0000"/>
                </a:solidFill>
                <a:latin typeface="Calibri" pitchFamily="34" charset="0"/>
              </a:rPr>
              <a:t>ا</a:t>
            </a:r>
            <a:r>
              <a:rPr lang="ar-SA" sz="2600" b="1" dirty="0">
                <a:solidFill>
                  <a:srgbClr val="FF0000"/>
                </a:solidFill>
                <a:latin typeface="Calibri" pitchFamily="34" charset="0"/>
              </a:rPr>
              <a:t>لتربية</a:t>
            </a:r>
            <a:r>
              <a:rPr lang="ar-EG" sz="2600" b="1" dirty="0">
                <a:solidFill>
                  <a:srgbClr val="FF0000"/>
                </a:solidFill>
                <a:latin typeface="Calibri" pitchFamily="34" charset="0"/>
              </a:rPr>
              <a:t> – قسم</a:t>
            </a:r>
            <a:endParaRPr lang="en-US" sz="2600" b="1"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348"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4345"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ctr">
              <a:lnSpc>
                <a:spcPct val="80000"/>
              </a:lnSpc>
            </a:pPr>
            <a:r>
              <a:rPr lang="ar-EG" sz="3600" b="1" dirty="0">
                <a:solidFill>
                  <a:srgbClr val="FF0000"/>
                </a:solidFill>
                <a:latin typeface="AYM Wadiy S_U normal."/>
                <a:cs typeface="Times New Roman" pitchFamily="18" charset="0"/>
              </a:rPr>
              <a:t>اسم </a:t>
            </a:r>
            <a:r>
              <a:rPr lang="ar-EG" sz="3600" b="1" dirty="0" smtClean="0">
                <a:solidFill>
                  <a:srgbClr val="FF0000"/>
                </a:solidFill>
                <a:latin typeface="AYM Wadiy S_U normal."/>
                <a:cs typeface="Times New Roman" pitchFamily="18" charset="0"/>
              </a:rPr>
              <a:t>المقرر</a:t>
            </a:r>
            <a:endParaRPr lang="ar-SA" sz="3600" b="1" dirty="0">
              <a:solidFill>
                <a:srgbClr val="FF0000"/>
              </a:solidFill>
              <a:latin typeface="AYM Wadiy S_U normal."/>
              <a:cs typeface="Times New Roman" pitchFamily="18" charset="0"/>
            </a:endParaRPr>
          </a:p>
          <a:p>
            <a:pPr algn="ctr">
              <a:lnSpc>
                <a:spcPct val="80000"/>
              </a:lnSpc>
            </a:pPr>
            <a:r>
              <a:rPr lang="ar-SA" sz="3600" b="1" dirty="0">
                <a:solidFill>
                  <a:srgbClr val="FF0000"/>
                </a:solidFill>
              </a:rPr>
              <a:t>الصحة النفسية لذوى الاحتياجات </a:t>
            </a:r>
            <a:r>
              <a:rPr lang="ar-SA" sz="3600" b="1" dirty="0" smtClean="0">
                <a:solidFill>
                  <a:srgbClr val="FF0000"/>
                </a:solidFill>
              </a:rPr>
              <a:t>الخاصة</a:t>
            </a:r>
            <a:endParaRPr lang="en-US" sz="3600" b="1" dirty="0">
              <a:solidFill>
                <a:srgbClr val="FF0000"/>
              </a:solidFill>
              <a:latin typeface="Calibri"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63522F3-74AD-4F43-AA7F-7DCC98788274}" type="slidenum">
              <a:rPr lang="ar-SA" sz="1200">
                <a:solidFill>
                  <a:schemeClr val="bg1"/>
                </a:solidFill>
                <a:latin typeface="Calibri" pitchFamily="34" charset="0"/>
              </a:rPr>
              <a:pPr rtl="0"/>
              <a:t>227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lumMod val="60000"/>
              <a:lumOff val="40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ال</a:t>
            </a:r>
            <a:r>
              <a:rPr lang="ar-EG" b="1" dirty="0" smtClean="0">
                <a:solidFill>
                  <a:srgbClr val="FF0000"/>
                </a:solidFill>
              </a:rPr>
              <a:t>ثالثة عشر</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228</a:t>
            </a:fld>
            <a:endParaRPr lang="en-US" smtClean="0"/>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smtClean="0">
                <a:solidFill>
                  <a:srgbClr val="376092"/>
                </a:solidFill>
              </a:rPr>
              <a:t>ملخص ما سبق عرضه في المحاضرة </a:t>
            </a:r>
            <a:r>
              <a:rPr lang="ar-SA" smtClean="0">
                <a:solidFill>
                  <a:srgbClr val="376092"/>
                </a:solidFill>
              </a:rPr>
              <a:t>الأولى</a:t>
            </a:r>
            <a:endParaRPr lang="en-US" smtClean="0">
              <a:solidFill>
                <a:srgbClr val="376092"/>
              </a:solidFill>
            </a:endParaRPr>
          </a:p>
        </p:txBody>
      </p:sp>
      <p:sp>
        <p:nvSpPr>
          <p:cNvPr id="18434" name="Content Placeholder 2"/>
          <p:cNvSpPr>
            <a:spLocks noGrp="1"/>
          </p:cNvSpPr>
          <p:nvPr>
            <p:ph idx="1"/>
          </p:nvPr>
        </p:nvSpPr>
        <p:spPr>
          <a:solidFill>
            <a:schemeClr val="accent3">
              <a:lumMod val="60000"/>
              <a:lumOff val="40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F73A39E-AC95-4F62-AA12-650567FFF7A3}" type="slidenum">
              <a:rPr lang="ar-SA" smtClean="0"/>
              <a:pPr/>
              <a:t>229</a:t>
            </a:fld>
            <a:endParaRPr lang="en-US" smtClean="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ثانية</a:t>
            </a:r>
            <a:endParaRPr lang="en-US" smtClean="0"/>
          </a:p>
        </p:txBody>
      </p:sp>
      <p:sp>
        <p:nvSpPr>
          <p:cNvPr id="20482" name="Rectangle 3"/>
          <p:cNvSpPr>
            <a:spLocks noGrp="1"/>
          </p:cNvSpPr>
          <p:nvPr>
            <p:ph type="body" idx="4294967295"/>
          </p:nvPr>
        </p:nvSpPr>
        <p:spPr>
          <a:solidFill>
            <a:schemeClr val="accent3">
              <a:lumMod val="60000"/>
              <a:lumOff val="40000"/>
            </a:schemeClr>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ثالثة</a:t>
            </a:r>
            <a:endParaRPr lang="en-US" smtClean="0"/>
          </a:p>
        </p:txBody>
      </p:sp>
      <p:sp>
        <p:nvSpPr>
          <p:cNvPr id="22530" name="Rectangle 3"/>
          <p:cNvSpPr>
            <a:spLocks noGrp="1"/>
          </p:cNvSpPr>
          <p:nvPr>
            <p:ph type="body" idx="4294967295"/>
          </p:nvPr>
        </p:nvSpPr>
        <p:spPr>
          <a:solidFill>
            <a:schemeClr val="accent3">
              <a:lumMod val="60000"/>
              <a:lumOff val="40000"/>
            </a:schemeClr>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a:solidFill>
            <a:schemeClr val="accent3">
              <a:lumMod val="60000"/>
              <a:lumOff val="40000"/>
            </a:schemeClr>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4D9D122-8EE2-48C8-A68B-8E467F9F0A07}" type="slidenum">
              <a:rPr lang="ar-SA" smtClean="0"/>
              <a:pPr/>
              <a:t>232</a:t>
            </a:fld>
            <a:endParaRPr lang="en-US" smtClean="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a:solidFill>
            <a:schemeClr val="accent3">
              <a:lumMod val="60000"/>
              <a:lumOff val="40000"/>
            </a:schemeClr>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AA4A70CD-0BDB-4297-9C83-7A0A45111BC8}" type="slidenum">
              <a:rPr lang="ar-SA" smtClean="0"/>
              <a:pPr/>
              <a:t>233</a:t>
            </a:fld>
            <a:endParaRPr lang="en-US" smtClean="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pPr algn="ctr" rtl="1"/>
            <a:r>
              <a:rPr lang="ar-EG" dirty="0" smtClean="0"/>
              <a:t>ملخص ما سبق </a:t>
            </a:r>
            <a:r>
              <a:rPr lang="ar-EG" dirty="0" smtClean="0">
                <a:solidFill>
                  <a:schemeClr val="tx2"/>
                </a:solidFill>
              </a:rPr>
              <a:t>عرضه</a:t>
            </a:r>
            <a:r>
              <a:rPr lang="ar-EG" dirty="0" smtClean="0"/>
              <a:t> في المحاض</a:t>
            </a:r>
            <a:r>
              <a:rPr lang="ar-SA" dirty="0" smtClean="0"/>
              <a:t>ره السادسة</a:t>
            </a:r>
            <a:endParaRPr lang="en-US" dirty="0" smtClean="0"/>
          </a:p>
        </p:txBody>
      </p:sp>
      <p:sp>
        <p:nvSpPr>
          <p:cNvPr id="22530" name="Rectangle 3"/>
          <p:cNvSpPr>
            <a:spLocks noGrp="1"/>
          </p:cNvSpPr>
          <p:nvPr>
            <p:ph type="body" idx="4294967295"/>
          </p:nvPr>
        </p:nvSpPr>
        <p:spPr>
          <a:solidFill>
            <a:schemeClr val="accent3">
              <a:lumMod val="60000"/>
              <a:lumOff val="40000"/>
            </a:schemeClr>
          </a:solidFill>
        </p:spPr>
        <p:txBody>
          <a:bodyPr>
            <a:normAutofit/>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و دوافع السلوك </a:t>
            </a:r>
          </a:p>
          <a:p>
            <a:pPr>
              <a:buFont typeface="Arial" charset="0"/>
              <a:buNone/>
            </a:pPr>
            <a:r>
              <a:rPr lang="ar-EG" dirty="0" smtClean="0"/>
              <a:t>                               ( </a:t>
            </a:r>
            <a:r>
              <a:rPr lang="ar-EG" dirty="0" smtClean="0">
                <a:solidFill>
                  <a:srgbClr val="E46C0A"/>
                </a:solidFill>
              </a:rPr>
              <a:t>الغرائز</a:t>
            </a:r>
            <a:r>
              <a:rPr lang="ar-EG" dirty="0" smtClean="0"/>
              <a:t> – </a:t>
            </a:r>
            <a:r>
              <a:rPr lang="ar-EG" dirty="0" smtClean="0">
                <a:solidFill>
                  <a:srgbClr val="8064A2"/>
                </a:solidFill>
              </a:rPr>
              <a:t>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 السا</a:t>
            </a:r>
            <a:r>
              <a:rPr lang="ar-EG" dirty="0" smtClean="0"/>
              <a:t>بع</a:t>
            </a:r>
            <a:r>
              <a:rPr lang="ar-SA" dirty="0" smtClean="0"/>
              <a:t>ة</a:t>
            </a:r>
            <a:endParaRPr lang="en-US" dirty="0"/>
          </a:p>
        </p:txBody>
      </p:sp>
      <p:sp>
        <p:nvSpPr>
          <p:cNvPr id="3" name="Content Placeholder 2"/>
          <p:cNvSpPr>
            <a:spLocks noGrp="1"/>
          </p:cNvSpPr>
          <p:nvPr>
            <p:ph idx="1"/>
          </p:nvPr>
        </p:nvSpPr>
        <p:spPr>
          <a:solidFill>
            <a:schemeClr val="accent3">
              <a:lumMod val="60000"/>
              <a:lumOff val="40000"/>
            </a:schemeClr>
          </a:solidFill>
        </p:spPr>
        <p:txBody>
          <a:bodyPr/>
          <a:lstStyle/>
          <a:p>
            <a:r>
              <a:rPr lang="ar-EG" dirty="0" smtClean="0">
                <a:solidFill>
                  <a:srgbClr val="C00000"/>
                </a:solidFill>
              </a:rPr>
              <a:t>ثانياً : التوافق النفسي و دوافع السلوك</a:t>
            </a:r>
          </a:p>
          <a:p>
            <a:r>
              <a:rPr lang="ar-EG" dirty="0" smtClean="0">
                <a:solidFill>
                  <a:srgbClr val="C00000"/>
                </a:solidFill>
              </a:rPr>
              <a:t>                                        (  الدوافع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235</a:t>
            </a:fld>
            <a:endParaRPr lang="en-US"/>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الثامنة </a:t>
            </a:r>
            <a:endParaRPr lang="en-US" dirty="0"/>
          </a:p>
        </p:txBody>
      </p:sp>
      <p:sp>
        <p:nvSpPr>
          <p:cNvPr id="3" name="Content Placeholder 2"/>
          <p:cNvSpPr>
            <a:spLocks noGrp="1"/>
          </p:cNvSpPr>
          <p:nvPr>
            <p:ph idx="1"/>
          </p:nvPr>
        </p:nvSpPr>
        <p:spPr>
          <a:solidFill>
            <a:schemeClr val="accent3">
              <a:lumMod val="60000"/>
              <a:lumOff val="40000"/>
            </a:schemeClr>
          </a:solidFill>
        </p:spPr>
        <p:txBody>
          <a:bodyPr/>
          <a:lstStyle/>
          <a:p>
            <a:pPr algn="ctr"/>
            <a:r>
              <a:rPr lang="ar-EG" dirty="0" smtClean="0"/>
              <a:t> </a:t>
            </a:r>
          </a:p>
          <a:p>
            <a:pPr algn="ctr"/>
            <a:endParaRPr lang="ar-EG" dirty="0" smtClean="0"/>
          </a:p>
          <a:p>
            <a:pPr algn="ctr"/>
            <a:r>
              <a:rPr lang="ar-EG" dirty="0" smtClean="0"/>
              <a:t>التوافق و حيل الدفاع النفسي</a:t>
            </a:r>
          </a:p>
          <a:p>
            <a:pPr algn="ctr"/>
            <a:endParaRPr lang="ar-EG" dirty="0" smtClean="0"/>
          </a:p>
          <a:p>
            <a:pPr algn="ctr"/>
            <a:endParaRPr lang="ar-EG" dirty="0" smtClean="0"/>
          </a:p>
          <a:p>
            <a:pPr algn="ct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236</a:t>
            </a:fld>
            <a:endParaRPr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التاسعة</a:t>
            </a:r>
            <a:endParaRPr lang="en-US" dirty="0"/>
          </a:p>
        </p:txBody>
      </p:sp>
      <p:sp>
        <p:nvSpPr>
          <p:cNvPr id="3" name="Content Placeholder 2"/>
          <p:cNvSpPr>
            <a:spLocks noGrp="1"/>
          </p:cNvSpPr>
          <p:nvPr>
            <p:ph idx="1"/>
          </p:nvPr>
        </p:nvSpPr>
        <p:spPr>
          <a:solidFill>
            <a:schemeClr val="accent3">
              <a:lumMod val="60000"/>
              <a:lumOff val="40000"/>
            </a:schemeClr>
          </a:solidFill>
        </p:spPr>
        <p:txBody>
          <a:bodyPr/>
          <a:lstStyle/>
          <a:p>
            <a:endParaRPr lang="ar-EG" dirty="0" smtClean="0"/>
          </a:p>
          <a:p>
            <a:endParaRPr lang="ar-EG" dirty="0" smtClean="0"/>
          </a:p>
          <a:p>
            <a:endParaRPr lang="ar-EG" dirty="0" smtClean="0"/>
          </a:p>
          <a:p>
            <a:pPr algn="ctr"/>
            <a:r>
              <a:rPr lang="ar-SA" b="1" i="1" dirty="0" smtClean="0">
                <a:effectLst>
                  <a:outerShdw blurRad="38100" dist="38100" dir="2700000" algn="tl">
                    <a:srgbClr val="000000">
                      <a:alpha val="43137"/>
                    </a:srgbClr>
                  </a:outerShdw>
                </a:effectLst>
              </a:rPr>
              <a:t>الوقاية من المرض النفسي</a:t>
            </a:r>
            <a:r>
              <a:rPr lang="ar-EG" b="1" i="1" dirty="0" smtClean="0">
                <a:effectLst>
                  <a:outerShdw blurRad="38100" dist="38100" dir="2700000" algn="tl">
                    <a:srgbClr val="000000">
                      <a:alpha val="43137"/>
                    </a:srgbClr>
                  </a:outerShdw>
                </a:effectLst>
              </a:rPr>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237</a:t>
            </a:fld>
            <a:endParaRPr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العاشرة </a:t>
            </a:r>
            <a:endParaRPr lang="en-US" dirty="0"/>
          </a:p>
        </p:txBody>
      </p:sp>
      <p:sp>
        <p:nvSpPr>
          <p:cNvPr id="3" name="Content Placeholder 2"/>
          <p:cNvSpPr>
            <a:spLocks noGrp="1"/>
          </p:cNvSpPr>
          <p:nvPr>
            <p:ph idx="1"/>
          </p:nvPr>
        </p:nvSpPr>
        <p:spPr>
          <a:solidFill>
            <a:schemeClr val="accent3">
              <a:lumMod val="60000"/>
              <a:lumOff val="40000"/>
            </a:schemeClr>
          </a:solidFill>
        </p:spPr>
        <p:txBody>
          <a:bodyPr/>
          <a:lstStyle/>
          <a:p>
            <a:r>
              <a:rPr lang="ar-EG" dirty="0" smtClean="0"/>
              <a:t>أسباب الامراض النفسية </a:t>
            </a:r>
          </a:p>
          <a:p>
            <a:r>
              <a:rPr lang="ar-EG" dirty="0" smtClean="0"/>
              <a:t>    - تعدد و تفاعل الاسباب .</a:t>
            </a:r>
          </a:p>
          <a:p>
            <a:r>
              <a:rPr lang="ar-EG" dirty="0" smtClean="0"/>
              <a:t>    - الاسباب الحيوية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238</a:t>
            </a:fld>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ملخص ما سبق </a:t>
            </a:r>
            <a:r>
              <a:rPr lang="ar-EG" sz="4000" dirty="0" smtClean="0">
                <a:solidFill>
                  <a:schemeClr val="tx2"/>
                </a:solidFill>
              </a:rPr>
              <a:t>عرضه</a:t>
            </a:r>
            <a:r>
              <a:rPr lang="ar-EG" sz="4000" dirty="0" smtClean="0"/>
              <a:t> في المحاض</a:t>
            </a:r>
            <a:r>
              <a:rPr lang="ar-SA" sz="4000" dirty="0" smtClean="0"/>
              <a:t>ره</a:t>
            </a:r>
            <a:r>
              <a:rPr lang="ar-EG" sz="4000" dirty="0" smtClean="0"/>
              <a:t> الحادية عشر</a:t>
            </a:r>
            <a:endParaRPr lang="en-US" sz="4000" dirty="0"/>
          </a:p>
        </p:txBody>
      </p:sp>
      <p:sp>
        <p:nvSpPr>
          <p:cNvPr id="3" name="Content Placeholder 2"/>
          <p:cNvSpPr>
            <a:spLocks noGrp="1"/>
          </p:cNvSpPr>
          <p:nvPr>
            <p:ph idx="1"/>
          </p:nvPr>
        </p:nvSpPr>
        <p:spPr>
          <a:xfrm>
            <a:off x="533400" y="1752600"/>
            <a:ext cx="8915400" cy="4525963"/>
          </a:xfrm>
          <a:solidFill>
            <a:schemeClr val="accent3">
              <a:lumMod val="60000"/>
              <a:lumOff val="40000"/>
            </a:schemeClr>
          </a:solidFill>
        </p:spPr>
        <p:txBody>
          <a:bodyPr/>
          <a:lstStyle/>
          <a:p>
            <a:r>
              <a:rPr lang="ar-SA" dirty="0" smtClean="0"/>
              <a:t>تابع أ</a:t>
            </a:r>
            <a:r>
              <a:rPr lang="ar-EG" dirty="0" smtClean="0"/>
              <a:t>سباب الامراض النفسية</a:t>
            </a:r>
          </a:p>
          <a:p>
            <a:r>
              <a:rPr lang="ar-EG" dirty="0" smtClean="0"/>
              <a:t>ثانياً : الأسباب النفسية : </a:t>
            </a:r>
          </a:p>
          <a:p>
            <a:r>
              <a:rPr lang="ar-SA" dirty="0" smtClean="0"/>
              <a:t>ثا</a:t>
            </a:r>
            <a:r>
              <a:rPr lang="ar-EG" dirty="0" smtClean="0"/>
              <a:t>لثا </a:t>
            </a:r>
            <a:r>
              <a:rPr lang="ar-SA" dirty="0" smtClean="0"/>
              <a:t>: الأسباب البيئية:</a:t>
            </a:r>
            <a:endParaRPr lang="ar-EG"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239</a:t>
            </a:fld>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ملخص ما سبق </a:t>
            </a:r>
            <a:r>
              <a:rPr lang="ar-EG" sz="4000" dirty="0" smtClean="0">
                <a:solidFill>
                  <a:schemeClr val="tx2"/>
                </a:solidFill>
              </a:rPr>
              <a:t>عرضه</a:t>
            </a:r>
            <a:r>
              <a:rPr lang="ar-EG" sz="4000" dirty="0" smtClean="0"/>
              <a:t> في المحاض</a:t>
            </a:r>
            <a:r>
              <a:rPr lang="ar-SA" sz="4000" dirty="0" smtClean="0"/>
              <a:t>ره</a:t>
            </a:r>
            <a:r>
              <a:rPr lang="ar-EG" sz="4000" dirty="0" smtClean="0"/>
              <a:t> الثانية عشر</a:t>
            </a:r>
            <a:endParaRPr lang="en-US" sz="4000" dirty="0"/>
          </a:p>
        </p:txBody>
      </p:sp>
      <p:sp>
        <p:nvSpPr>
          <p:cNvPr id="3" name="Content Placeholder 2"/>
          <p:cNvSpPr>
            <a:spLocks noGrp="1"/>
          </p:cNvSpPr>
          <p:nvPr>
            <p:ph idx="1"/>
          </p:nvPr>
        </p:nvSpPr>
        <p:spPr>
          <a:solidFill>
            <a:schemeClr val="accent3">
              <a:lumMod val="60000"/>
              <a:lumOff val="40000"/>
            </a:schemeClr>
          </a:solidFill>
        </p:spPr>
        <p:txBody>
          <a:bodyPr/>
          <a:lstStyle/>
          <a:p>
            <a:r>
              <a:rPr lang="ar-EG" dirty="0" smtClean="0"/>
              <a:t>- </a:t>
            </a:r>
            <a:r>
              <a:rPr lang="ar-SA" dirty="0" smtClean="0"/>
              <a:t>تصنيف المشكلات و الأمراض النفسية و العقلية .</a:t>
            </a:r>
            <a:endParaRPr lang="ar-EG" dirty="0" smtClean="0"/>
          </a:p>
          <a:p>
            <a:r>
              <a:rPr lang="ar-EG" dirty="0" smtClean="0"/>
              <a:t>- </a:t>
            </a:r>
            <a:r>
              <a:rPr lang="ar-SA" dirty="0" smtClean="0"/>
              <a:t>المشكلات النفسية و اضطرابات الشخصية </a:t>
            </a:r>
            <a:r>
              <a:rPr lang="ar-EG" dirty="0" smtClean="0"/>
              <a:t>.</a:t>
            </a:r>
          </a:p>
          <a:p>
            <a:r>
              <a:rPr lang="ar-EG" dirty="0" smtClean="0"/>
              <a:t>                                   0 -  الضعف </a:t>
            </a:r>
            <a:r>
              <a:rPr lang="ar-EG" sz="2800" dirty="0" smtClean="0"/>
              <a:t>العقلى</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240</a:t>
            </a:fld>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600200"/>
            <a:ext cx="8915400" cy="4525963"/>
          </a:xfrm>
          <a:solidFill>
            <a:schemeClr val="accent3">
              <a:lumMod val="60000"/>
              <a:lumOff val="40000"/>
            </a:schemeClr>
          </a:solidFill>
        </p:spPr>
        <p:txBody>
          <a:bodyPr>
            <a:normAutofit/>
          </a:bodyPr>
          <a:lstStyle/>
          <a:p>
            <a:pPr algn="ctr"/>
            <a:endParaRPr lang="ar-SA" dirty="0" smtClean="0"/>
          </a:p>
          <a:p>
            <a:pPr algn="ctr"/>
            <a:endParaRPr lang="ar-SA" dirty="0" smtClean="0"/>
          </a:p>
          <a:p>
            <a:pPr algn="ctr"/>
            <a:r>
              <a:rPr lang="ar-SA" dirty="0" smtClean="0"/>
              <a:t>المحاضرة الثا</a:t>
            </a:r>
            <a:r>
              <a:rPr lang="ar-EG" dirty="0" smtClean="0"/>
              <a:t>لثة</a:t>
            </a:r>
            <a:r>
              <a:rPr lang="ar-SA" dirty="0" smtClean="0"/>
              <a:t> عشر </a:t>
            </a:r>
          </a:p>
          <a:p>
            <a:pPr algn="ctr"/>
            <a:r>
              <a:rPr lang="ar-EG" dirty="0" smtClean="0"/>
              <a:t> </a:t>
            </a:r>
            <a:r>
              <a:rPr lang="ar-SA" dirty="0" smtClean="0"/>
              <a:t>الفصل السادس </a:t>
            </a:r>
            <a:r>
              <a:rPr lang="ar-EG" dirty="0" smtClean="0"/>
              <a:t>” تابع ”</a:t>
            </a:r>
            <a:endParaRPr lang="ar-SA" dirty="0" smtClean="0"/>
          </a:p>
          <a:p>
            <a:pPr algn="ctr"/>
            <a:r>
              <a:rPr lang="ar-SA" dirty="0" smtClean="0"/>
              <a:t> المشكلات النفسية و اضطرابات الشخصية</a:t>
            </a:r>
            <a:endParaRPr lang="ar-EG" dirty="0" smtClean="0"/>
          </a:p>
          <a:p>
            <a:pPr algn="ctr"/>
            <a:r>
              <a:rPr lang="ar-EG" dirty="0" smtClean="0"/>
              <a:t>التخلف الدراسي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241</a:t>
            </a:fld>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Under Achievement</a:t>
            </a:r>
            <a:r>
              <a:rPr lang="ar-EG" dirty="0" smtClean="0">
                <a:solidFill>
                  <a:srgbClr val="FF0000"/>
                </a:solidFill>
              </a:rPr>
              <a:t> التخلف الدراسي </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a:solidFill>
            <a:schemeClr val="accent3">
              <a:lumMod val="60000"/>
              <a:lumOff val="40000"/>
            </a:schemeClr>
          </a:solidFill>
        </p:spPr>
        <p:txBody>
          <a:bodyPr>
            <a:normAutofit fontScale="92500" lnSpcReduction="10000"/>
          </a:bodyPr>
          <a:lstStyle/>
          <a:p>
            <a:pPr rtl="1">
              <a:buFontTx/>
              <a:buChar char="-"/>
            </a:pPr>
            <a:r>
              <a:rPr lang="ar-EG" dirty="0" smtClean="0"/>
              <a:t>التخلف الدراسي مشكلة متعددة الأبعاد و فهو مشكلة نفسية تربوية اجتماعية .</a:t>
            </a:r>
          </a:p>
          <a:p>
            <a:pPr lvl="0" rtl="1"/>
            <a:r>
              <a:rPr lang="ar-EG" b="1" dirty="0" smtClean="0">
                <a:solidFill>
                  <a:srgbClr val="FF0000"/>
                </a:solidFill>
              </a:rPr>
              <a:t>- </a:t>
            </a:r>
            <a:r>
              <a:rPr lang="ar-SA" b="1" dirty="0" smtClean="0">
                <a:solidFill>
                  <a:srgbClr val="FF0000"/>
                </a:solidFill>
              </a:rPr>
              <a:t>مفهوم التأخر الدراسي </a:t>
            </a:r>
            <a:r>
              <a:rPr lang="ar-SA" b="1" dirty="0" smtClean="0"/>
              <a:t>:-</a:t>
            </a:r>
            <a:endParaRPr lang="en-US" dirty="0" smtClean="0"/>
          </a:p>
          <a:p>
            <a:pPr rtl="1"/>
            <a:r>
              <a:rPr lang="ar-SA" dirty="0" smtClean="0"/>
              <a:t>هو حالة تأخ</a:t>
            </a:r>
            <a:r>
              <a:rPr lang="ar-EG" dirty="0" smtClean="0"/>
              <a:t>ر</a:t>
            </a:r>
            <a:r>
              <a:rPr lang="ar-SA" dirty="0" smtClean="0"/>
              <a:t> أو تخلف أو نقص أو عدم اكتمال النمو التحصيلي نتيجة لعوامل عقلية أو جسمية أو اجتماعية أو انفعالية بحيث تنخفض نسبة التحصيل دون المستوى العادي المتوسط في حدود انحرافيين معياريين سالبين .</a:t>
            </a:r>
            <a:endParaRPr lang="en-US" dirty="0" smtClean="0"/>
          </a:p>
          <a:p>
            <a:pPr rtl="1"/>
            <a:r>
              <a:rPr lang="ar-SA" dirty="0" smtClean="0"/>
              <a:t>وللأغراض التربوية يعرف التأخر الدراسي إجرائيا على أساس انخفاض الدرجات التحريرية التي يحصل عليها التلميذ في الاختبارات في جميع المواد ( تخلف دراسي عام )</a:t>
            </a:r>
            <a:r>
              <a:rPr lang="ar-EG" dirty="0" smtClean="0"/>
              <a:t>. </a:t>
            </a:r>
            <a:endParaRPr lang="en-US" dirty="0" smtClean="0"/>
          </a:p>
          <a:p>
            <a:pPr rtl="1">
              <a:buFontTx/>
              <a:buChar char="-"/>
            </a:pPr>
            <a:endParaRPr lang="ar-SA" dirty="0" smtClean="0"/>
          </a:p>
          <a:p>
            <a:endParaRPr lang="en-US" dirty="0" smtClean="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242</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lumMod val="60000"/>
              <a:lumOff val="40000"/>
            </a:schemeClr>
          </a:solidFill>
        </p:spPr>
        <p:txBody>
          <a:bodyPr>
            <a:normAutofit fontScale="92500" lnSpcReduction="20000"/>
          </a:bodyPr>
          <a:lstStyle/>
          <a:p>
            <a:pPr lvl="0" rtl="1"/>
            <a:r>
              <a:rPr lang="ar-SA" b="1" dirty="0" smtClean="0">
                <a:solidFill>
                  <a:srgbClr val="FF0000"/>
                </a:solidFill>
              </a:rPr>
              <a:t>أنواع التأخر الدراسي </a:t>
            </a:r>
            <a:r>
              <a:rPr lang="ar-SA" b="1" dirty="0" smtClean="0"/>
              <a:t>:-</a:t>
            </a:r>
            <a:endParaRPr lang="en-US" dirty="0" smtClean="0"/>
          </a:p>
          <a:p>
            <a:pPr rtl="1"/>
            <a:r>
              <a:rPr lang="ar-SA" b="1" dirty="0" smtClean="0"/>
              <a:t>يصنف التأخر الدراسي إلى عدة أنواع أهمها :</a:t>
            </a:r>
            <a:endParaRPr lang="en-US" dirty="0" smtClean="0"/>
          </a:p>
          <a:p>
            <a:pPr rtl="1"/>
            <a:r>
              <a:rPr lang="ar-SA" b="1" dirty="0" smtClean="0"/>
              <a:t>تخلف دراسي عام :</a:t>
            </a:r>
            <a:r>
              <a:rPr lang="ar-SA" dirty="0" smtClean="0"/>
              <a:t> يرتبط بالغباء حيث تتراوح نسبة الذكاء بين ( 70 </a:t>
            </a:r>
            <a:r>
              <a:rPr lang="en-US" dirty="0" smtClean="0"/>
              <a:t>–</a:t>
            </a:r>
            <a:r>
              <a:rPr lang="ar-SA" dirty="0" smtClean="0"/>
              <a:t> 85 ) </a:t>
            </a:r>
            <a:endParaRPr lang="en-US" dirty="0" smtClean="0"/>
          </a:p>
          <a:p>
            <a:pPr rtl="1"/>
            <a:r>
              <a:rPr lang="ar-SA" b="1" dirty="0" smtClean="0"/>
              <a:t>تخلف دراسي خاص :</a:t>
            </a:r>
            <a:r>
              <a:rPr lang="ar-SA" dirty="0" smtClean="0"/>
              <a:t> في مادة بعينها كالحساب مثلا ، ويرتبط بن</a:t>
            </a:r>
            <a:r>
              <a:rPr lang="ar-EG" dirty="0" smtClean="0"/>
              <a:t>قص </a:t>
            </a:r>
            <a:r>
              <a:rPr lang="ar-SA" dirty="0" smtClean="0"/>
              <a:t>القدرة .</a:t>
            </a:r>
            <a:endParaRPr lang="en-US" dirty="0" smtClean="0"/>
          </a:p>
          <a:p>
            <a:pPr rtl="1"/>
            <a:r>
              <a:rPr lang="ar-SA" b="1" dirty="0" smtClean="0"/>
              <a:t>تخلف  دراسي ممتد </a:t>
            </a:r>
            <a:r>
              <a:rPr lang="en-US" b="1" dirty="0" smtClean="0"/>
              <a:t>Long Term </a:t>
            </a:r>
            <a:r>
              <a:rPr lang="ar-SA" b="1" dirty="0" smtClean="0"/>
              <a:t> :</a:t>
            </a:r>
            <a:r>
              <a:rPr lang="ar-SA" dirty="0" smtClean="0"/>
              <a:t> - حيث يقل تحصيل الفرد ع</a:t>
            </a:r>
            <a:r>
              <a:rPr lang="ar-EG" dirty="0" smtClean="0"/>
              <a:t>ن</a:t>
            </a:r>
            <a:r>
              <a:rPr lang="ar-SA" dirty="0" smtClean="0"/>
              <a:t> مستوى قدرته على مدى فترة زمنية طويلة .</a:t>
            </a:r>
            <a:r>
              <a:rPr lang="en-US" dirty="0" smtClean="0"/>
              <a:t/>
            </a:r>
            <a:br>
              <a:rPr lang="en-US" dirty="0" smtClean="0"/>
            </a:br>
            <a:r>
              <a:rPr lang="ar-SA" b="1" dirty="0" smtClean="0"/>
              <a:t>تخلف دراسي موق</a:t>
            </a:r>
            <a:r>
              <a:rPr lang="ar-EG" b="1" dirty="0" smtClean="0"/>
              <a:t>ف</a:t>
            </a:r>
            <a:r>
              <a:rPr lang="ar-SA" b="1" dirty="0" smtClean="0"/>
              <a:t>ي </a:t>
            </a:r>
            <a:r>
              <a:rPr lang="en-US" b="1" dirty="0" smtClean="0"/>
              <a:t>Situational </a:t>
            </a:r>
            <a:r>
              <a:rPr lang="ar-SA" b="1" dirty="0" smtClean="0"/>
              <a:t> :-</a:t>
            </a:r>
            <a:r>
              <a:rPr lang="ar-SA" dirty="0" smtClean="0"/>
              <a:t> يرتبط بمواقف معينة وخبرات سيئة مثل النقل من مدرسة لأخرى أو موت عزيز أو لمرور بخبرة انفعالية حادة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243</a:t>
            </a:fld>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lumMod val="60000"/>
              <a:lumOff val="40000"/>
            </a:schemeClr>
          </a:solidFill>
        </p:spPr>
        <p:txBody>
          <a:bodyPr>
            <a:normAutofit fontScale="55000" lnSpcReduction="20000"/>
          </a:bodyPr>
          <a:lstStyle/>
          <a:p>
            <a:pPr lvl="0" rtl="1"/>
            <a:r>
              <a:rPr lang="ar-SA" b="1" dirty="0" smtClean="0">
                <a:solidFill>
                  <a:srgbClr val="FF0000"/>
                </a:solidFill>
              </a:rPr>
              <a:t>أسباب التأخر الدراسي</a:t>
            </a:r>
            <a:r>
              <a:rPr lang="ar-EG" b="1" dirty="0" smtClean="0">
                <a:solidFill>
                  <a:srgbClr val="FF0000"/>
                </a:solidFill>
              </a:rPr>
              <a:t> :</a:t>
            </a:r>
            <a:endParaRPr lang="en-US" sz="1800" b="1" dirty="0" smtClean="0">
              <a:solidFill>
                <a:srgbClr val="FF0000"/>
              </a:solidFill>
            </a:endParaRPr>
          </a:p>
          <a:p>
            <a:pPr rtl="1"/>
            <a:r>
              <a:rPr lang="ar-SA" b="1" dirty="0" smtClean="0"/>
              <a:t>أسباب التأخر الدراسي كثيرة </a:t>
            </a:r>
            <a:r>
              <a:rPr lang="ar-EG" b="1" dirty="0" smtClean="0"/>
              <a:t>, </a:t>
            </a:r>
            <a:r>
              <a:rPr lang="ar-SA" b="1" dirty="0" smtClean="0"/>
              <a:t>ويندر </a:t>
            </a:r>
            <a:r>
              <a:rPr lang="ar-EG" b="1" dirty="0" smtClean="0"/>
              <a:t>أن يرجع </a:t>
            </a:r>
            <a:r>
              <a:rPr lang="ar-SA" b="1" dirty="0" smtClean="0"/>
              <a:t>التخلف الدراسي إلى سبب واحد ويمكن تلخيص أهم أسبابه:</a:t>
            </a:r>
            <a:endParaRPr lang="en-US" sz="1800" dirty="0" smtClean="0"/>
          </a:p>
          <a:p>
            <a:pPr rtl="1"/>
            <a:r>
              <a:rPr lang="ar-SA" b="1" dirty="0" smtClean="0">
                <a:solidFill>
                  <a:srgbClr val="FF0000"/>
                </a:solidFill>
              </a:rPr>
              <a:t>الأسباب الحيوية </a:t>
            </a:r>
            <a:r>
              <a:rPr lang="ar-SA" b="1" dirty="0" smtClean="0"/>
              <a:t>:</a:t>
            </a:r>
            <a:r>
              <a:rPr lang="ar-SA" dirty="0" smtClean="0"/>
              <a:t> تأخر النمو وضعف البنية ، والتلف المخي ، وضعف الحواس مثل السمع والبصر ، الضعف الصحي وسوء التغذية والأنيميا واضطراب الكلام ، والحالة السيئة للأم أثناء الحمل وإصابتها بأمراض خطيرة وظروف الولادة العسرة .</a:t>
            </a:r>
            <a:endParaRPr lang="en-US" sz="1800" dirty="0" smtClean="0"/>
          </a:p>
          <a:p>
            <a:pPr rtl="1"/>
            <a:r>
              <a:rPr lang="ar-SA" b="1" dirty="0" smtClean="0">
                <a:solidFill>
                  <a:srgbClr val="FF0000"/>
                </a:solidFill>
              </a:rPr>
              <a:t>الأسباب النفسية :-</a:t>
            </a:r>
            <a:r>
              <a:rPr lang="ar-SA" dirty="0" smtClean="0">
                <a:solidFill>
                  <a:srgbClr val="FF0000"/>
                </a:solidFill>
              </a:rPr>
              <a:t> </a:t>
            </a:r>
            <a:r>
              <a:rPr lang="ar-SA" dirty="0" smtClean="0"/>
              <a:t>الضعف العقلي والغباء ونقص الانتباه وضعف الذاكرة والنسيان ، والشعور بالنقص وضعف الثقة في الذات ، والاستغراق في أحلام اليقظة ، واضطراب الحياة النفسية للتلميذ وصحته النفسية والمناخ النفسي المضطرب وسوء التوافق العام ، والمشكلات الانفعالية والإحباط وعدم الاتزان الانفعالي والقلق والاضطراب العصبي ، وكراهية مادة دراسية معينة أو أكثر ، وعدم تنظيم مواعيد النوم ، والاضطراب الانفعالي للوالدين .</a:t>
            </a:r>
            <a:endParaRPr lang="en-US" sz="4000" dirty="0" smtClean="0"/>
          </a:p>
          <a:p>
            <a:pPr rtl="1"/>
            <a:r>
              <a:rPr lang="ar-SA" b="1" dirty="0" smtClean="0">
                <a:solidFill>
                  <a:srgbClr val="FF0000"/>
                </a:solidFill>
              </a:rPr>
              <a:t>الأسباب الاجتماعية </a:t>
            </a:r>
            <a:r>
              <a:rPr lang="ar-SA" b="1" dirty="0" smtClean="0"/>
              <a:t>:</a:t>
            </a:r>
            <a:r>
              <a:rPr lang="ar-SA" dirty="0" smtClean="0"/>
              <a:t> الانخفاض الشديد للمستوى الاجتماعي والاقتصادي واضطراب الظروف الاقتصادية ، وانخفاض المستوى التعليمي للوالدين ، وكبر حجم الأسرة والظروف السكنية السيئة ، وسوء التوافق الأسري والعلاقات الأسرية المفككة وأسلوب التربية الخاطئ والقلق على التحصيل وارتفاع مستوى الطموح بما لا يتناسب مع قدرات التلميذ واللامبالاة وعدم الاهتمام بالتحصيل .</a:t>
            </a:r>
            <a:endParaRPr lang="en-US" sz="1800" dirty="0" smtClean="0"/>
          </a:p>
          <a:p>
            <a:pPr rtl="1"/>
            <a:r>
              <a:rPr lang="ar-SA" b="1" dirty="0" smtClean="0">
                <a:solidFill>
                  <a:srgbClr val="FF0000"/>
                </a:solidFill>
              </a:rPr>
              <a:t>أسباب أخرى </a:t>
            </a:r>
            <a:r>
              <a:rPr lang="ar-SA" b="1" dirty="0" smtClean="0"/>
              <a:t>:</a:t>
            </a:r>
            <a:r>
              <a:rPr lang="ar-SA" dirty="0" smtClean="0"/>
              <a:t> نقص وانعدام الإرشاد التربوي وسوء التوافق المدرسي ، وبعد المواد الدراسية عن الواقع وقصور المناهج وطرق التدريس وسوء المناخ المدرسي العام وعيوب نظم الامتحانات وقلة الاهتمام بالدراسة وعدم المواظبة وكثرة الغياب والهروب وضعف الدافعيه ونقص المثابرة وعدم بذل الجهد الكافي في التحصيل والاعتماد الزائد على الغير مثل الوالدين والدروس الخصوصية والحرمان الثقافي العام .</a:t>
            </a:r>
            <a:endParaRPr lang="en-US" sz="1800" dirty="0" smtClean="0"/>
          </a:p>
          <a:p>
            <a:pPr lvl="1"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244</a:t>
            </a:fld>
            <a:endParaRPr lang="en-US"/>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lumMod val="60000"/>
              <a:lumOff val="40000"/>
            </a:schemeClr>
          </a:solidFill>
        </p:spPr>
        <p:txBody>
          <a:bodyPr>
            <a:normAutofit fontScale="70000" lnSpcReduction="20000"/>
          </a:bodyPr>
          <a:lstStyle/>
          <a:p>
            <a:pPr lvl="0" rtl="1"/>
            <a:r>
              <a:rPr lang="ar-EG" dirty="0" smtClean="0"/>
              <a:t> </a:t>
            </a:r>
            <a:r>
              <a:rPr lang="ar-SA" b="1" dirty="0" smtClean="0">
                <a:solidFill>
                  <a:srgbClr val="FF0000"/>
                </a:solidFill>
              </a:rPr>
              <a:t>أعراض التأخر الدراسي </a:t>
            </a:r>
            <a:r>
              <a:rPr lang="ar-SA" b="1" dirty="0" smtClean="0"/>
              <a:t>:-</a:t>
            </a:r>
            <a:endParaRPr lang="en-US" b="1" dirty="0" smtClean="0"/>
          </a:p>
          <a:p>
            <a:pPr rtl="1"/>
            <a:r>
              <a:rPr lang="ar-SA" b="1" dirty="0" smtClean="0">
                <a:solidFill>
                  <a:srgbClr val="FF0000"/>
                </a:solidFill>
              </a:rPr>
              <a:t>الأعراض الجسمية </a:t>
            </a:r>
            <a:r>
              <a:rPr lang="ar-SA" b="1" dirty="0" smtClean="0"/>
              <a:t>:</a:t>
            </a:r>
            <a:r>
              <a:rPr lang="ar-SA" dirty="0" smtClean="0"/>
              <a:t> الإجهاد والتوتر والحركات العصبية واللازمات الحركية .</a:t>
            </a:r>
            <a:endParaRPr lang="ar-EG" dirty="0" smtClean="0"/>
          </a:p>
          <a:p>
            <a:pPr rtl="1"/>
            <a:r>
              <a:rPr lang="en-US" dirty="0" smtClean="0"/>
              <a:t/>
            </a:r>
            <a:br>
              <a:rPr lang="en-US" dirty="0" smtClean="0"/>
            </a:br>
            <a:r>
              <a:rPr lang="ar-SA" b="1" dirty="0" smtClean="0">
                <a:solidFill>
                  <a:srgbClr val="FF0000"/>
                </a:solidFill>
              </a:rPr>
              <a:t>الأعراض العقلية المعرفية </a:t>
            </a:r>
            <a:r>
              <a:rPr lang="ar-SA" b="1" dirty="0" smtClean="0"/>
              <a:t>:</a:t>
            </a:r>
            <a:r>
              <a:rPr lang="ar-SA" dirty="0" smtClean="0"/>
              <a:t> نقص الذكاء ( </a:t>
            </a:r>
            <a:r>
              <a:rPr lang="ar-SA" dirty="0" smtClean="0">
                <a:solidFill>
                  <a:srgbClr val="FF0000"/>
                </a:solidFill>
              </a:rPr>
              <a:t>أقل من المتوسط </a:t>
            </a:r>
            <a:r>
              <a:rPr lang="ar-SA" dirty="0" smtClean="0"/>
              <a:t>) أو الضعف العقلي وتشتت الانتباه ونقص القدرة على التركيز وضعف الذاكرة وهروب الأفكار واضطراب الفهم وضعف التحصيل بصفة عامة دون المتوسط ،وفي مواد خاصة ضعيف وقلة الاهتمام بالدراسة والغياب المتكرر من المدرسة والتسرب .</a:t>
            </a:r>
            <a:endParaRPr lang="ar-EG" dirty="0" smtClean="0"/>
          </a:p>
          <a:p>
            <a:pPr rtl="1"/>
            <a:endParaRPr lang="en-US" dirty="0" smtClean="0"/>
          </a:p>
          <a:p>
            <a:pPr rtl="1"/>
            <a:r>
              <a:rPr lang="ar-SA" b="1" dirty="0" smtClean="0">
                <a:solidFill>
                  <a:srgbClr val="FF0000"/>
                </a:solidFill>
              </a:rPr>
              <a:t>الأعراض الانفعالية </a:t>
            </a:r>
            <a:r>
              <a:rPr lang="ar-SA" b="1" dirty="0" smtClean="0"/>
              <a:t>:</a:t>
            </a:r>
            <a:r>
              <a:rPr lang="ar-SA" dirty="0" smtClean="0"/>
              <a:t> اضطراب العاطفة والقلق وعدم الأمن والخمول والبلادة والاكتئاب العابر ، وعدم الثبات الانفعالي والشعور بالذنب و العثور بالنقص والغيرة والحقد والخجل والاستغراق في أحلام اليقظة وشرود الذهن وخواف المدرسة .</a:t>
            </a:r>
            <a:endParaRPr lang="ar-EG" dirty="0" smtClean="0"/>
          </a:p>
          <a:p>
            <a:pPr rtl="1"/>
            <a:endParaRPr lang="en-US" dirty="0" smtClean="0"/>
          </a:p>
          <a:p>
            <a:pPr rtl="1"/>
            <a:r>
              <a:rPr lang="ar-SA" b="1" dirty="0" smtClean="0">
                <a:solidFill>
                  <a:srgbClr val="FF0000"/>
                </a:solidFill>
              </a:rPr>
              <a:t>الأعراض الاجتماعية</a:t>
            </a:r>
            <a:r>
              <a:rPr lang="ar-SA" dirty="0" smtClean="0">
                <a:solidFill>
                  <a:srgbClr val="FF0000"/>
                </a:solidFill>
              </a:rPr>
              <a:t> </a:t>
            </a:r>
            <a:r>
              <a:rPr lang="ar-SA" dirty="0" smtClean="0"/>
              <a:t>:أهمها الفشل والجناح .</a:t>
            </a:r>
            <a:endParaRPr lang="en-US" dirty="0" smtClean="0"/>
          </a:p>
          <a:p>
            <a:r>
              <a:rPr lang="ar-EG" dirty="0" smtClean="0"/>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245</a:t>
            </a:fld>
            <a:endParaRPr lang="en-US"/>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lumMod val="60000"/>
              <a:lumOff val="40000"/>
            </a:schemeClr>
          </a:solidFill>
        </p:spPr>
        <p:txBody>
          <a:bodyPr>
            <a:normAutofit fontScale="40000" lnSpcReduction="20000"/>
          </a:bodyPr>
          <a:lstStyle/>
          <a:p>
            <a:pPr lvl="0" rtl="1"/>
            <a:r>
              <a:rPr lang="ar-SA" sz="4000" b="1" dirty="0" smtClean="0">
                <a:solidFill>
                  <a:srgbClr val="FF0000"/>
                </a:solidFill>
              </a:rPr>
              <a:t>تشخيص التأخر الدراسي :</a:t>
            </a:r>
            <a:r>
              <a:rPr lang="ar-SA" sz="4000" dirty="0" smtClean="0">
                <a:solidFill>
                  <a:srgbClr val="FF0000"/>
                </a:solidFill>
              </a:rPr>
              <a:t> </a:t>
            </a:r>
            <a:endParaRPr lang="en-US" sz="4000" dirty="0" smtClean="0">
              <a:solidFill>
                <a:srgbClr val="FF0000"/>
              </a:solidFill>
            </a:endParaRPr>
          </a:p>
          <a:p>
            <a:pPr rtl="1"/>
            <a:r>
              <a:rPr lang="ar-SA" sz="4500" dirty="0" smtClean="0"/>
              <a:t>نظرا لتعدد أسباب التأخر الدراسي وتنوعها فإنه يجب مراعاة تنوع وتعدد وسائل التشخيص أساليبه بحيث تشمل جميع جوانب شخصية الطفل كما يجب بأن يتعاون جميع القائمين على تربية الطفل سواء في المنزل أو في المدرسة على تحديد أسباب التأخر الدراسي الفعلية ونوعيته .</a:t>
            </a:r>
            <a:endParaRPr lang="en-US" sz="4500" dirty="0" smtClean="0"/>
          </a:p>
          <a:p>
            <a:pPr rtl="1"/>
            <a:r>
              <a:rPr lang="ar-SA" sz="4000" b="1" dirty="0" smtClean="0">
                <a:solidFill>
                  <a:srgbClr val="FF0000"/>
                </a:solidFill>
              </a:rPr>
              <a:t>ويمكن تلخيص أهم خطوات تشخيص التأخر الدراسي فيما يلي :</a:t>
            </a:r>
            <a:endParaRPr lang="en-US" sz="4000" dirty="0" smtClean="0">
              <a:solidFill>
                <a:srgbClr val="FF0000"/>
              </a:solidFill>
            </a:endParaRPr>
          </a:p>
          <a:p>
            <a:pPr lvl="0" rtl="1"/>
            <a:r>
              <a:rPr lang="ar-EG" sz="4500" dirty="0" smtClean="0"/>
              <a:t>- </a:t>
            </a:r>
            <a:r>
              <a:rPr lang="ar-SA" sz="4500" dirty="0" smtClean="0"/>
              <a:t>يقوم به الأخصائي النفسي والمدرس والأخصائي الاجتماعي بمعاونة الوالدين للإلمام بالموقف الكلي للتلميذ المتأخر دراسيا . </a:t>
            </a:r>
            <a:endParaRPr lang="en-US" sz="4500" dirty="0" smtClean="0"/>
          </a:p>
          <a:p>
            <a:pPr lvl="0" rtl="1"/>
            <a:r>
              <a:rPr lang="ar-EG" sz="4500" dirty="0" smtClean="0"/>
              <a:t>-</a:t>
            </a:r>
            <a:r>
              <a:rPr lang="ar-SA" sz="4500" dirty="0" smtClean="0"/>
              <a:t> دراسة المشكلة وتاريخها والتاريخ التربوي والعلاقات الشخصية والتاريخ النفسي الجسمي للتلميذ .</a:t>
            </a:r>
            <a:endParaRPr lang="en-US" sz="4500" dirty="0" smtClean="0"/>
          </a:p>
          <a:p>
            <a:pPr lvl="0" rtl="1"/>
            <a:r>
              <a:rPr lang="ar-EG" sz="4500" dirty="0" smtClean="0"/>
              <a:t>-</a:t>
            </a:r>
            <a:r>
              <a:rPr lang="ar-SA" sz="4500" dirty="0" smtClean="0"/>
              <a:t> دراسة الذكاء والقدرات العقلية المعرفية المختلفة باستخدام الاختبارات المقننة .</a:t>
            </a:r>
            <a:endParaRPr lang="en-US" sz="4500" dirty="0" smtClean="0"/>
          </a:p>
          <a:p>
            <a:pPr lvl="0" rtl="1"/>
            <a:r>
              <a:rPr lang="ar-EG" sz="4500" dirty="0" smtClean="0"/>
              <a:t>-</a:t>
            </a:r>
            <a:r>
              <a:rPr lang="ar-SA" sz="4500" dirty="0" smtClean="0"/>
              <a:t> دراسة المستوى التحصيلي والاستعدادات والميول باستخدام الاختبارات المقننة </a:t>
            </a:r>
            <a:endParaRPr lang="en-US" sz="4500" dirty="0" smtClean="0"/>
          </a:p>
          <a:p>
            <a:pPr lvl="0" rtl="1"/>
            <a:r>
              <a:rPr lang="ar-EG" sz="4500" dirty="0" smtClean="0"/>
              <a:t>-</a:t>
            </a:r>
            <a:r>
              <a:rPr lang="ar-SA" sz="4500" dirty="0" smtClean="0"/>
              <a:t>دراسة اتجاهات التلميذ نحو المدرسين ونحو المواد الدراسية .</a:t>
            </a:r>
            <a:endParaRPr lang="en-US" sz="4500" dirty="0" smtClean="0"/>
          </a:p>
          <a:p>
            <a:pPr lvl="0" rtl="1"/>
            <a:r>
              <a:rPr lang="ar-EG" sz="4500" dirty="0" smtClean="0"/>
              <a:t>-</a:t>
            </a:r>
            <a:r>
              <a:rPr lang="ar-SA" sz="4500" dirty="0" smtClean="0"/>
              <a:t> دراسة شخصية التلميذ والعوامل المختلفة المؤثرة مثل ضعف الثقة في النفس والخمول وكراهية المادة الدراسية </a:t>
            </a:r>
            <a:r>
              <a:rPr lang="en-US" sz="4500" dirty="0" smtClean="0"/>
              <a:t>…</a:t>
            </a:r>
            <a:r>
              <a:rPr lang="ar-SA" sz="4500" dirty="0" smtClean="0"/>
              <a:t> الخ .</a:t>
            </a:r>
            <a:endParaRPr lang="en-US" sz="4500" dirty="0" smtClean="0"/>
          </a:p>
          <a:p>
            <a:pPr lvl="0" rtl="1"/>
            <a:r>
              <a:rPr lang="ar-EG" sz="4500" dirty="0" smtClean="0"/>
              <a:t>-</a:t>
            </a:r>
            <a:r>
              <a:rPr lang="ar-SA" sz="4500" dirty="0" smtClean="0"/>
              <a:t> دراسة الصحة العامة للتلميذ وحواسه مثل السمع والبصر والأمراض مثل الأنيميا والأمراض الأخرى .</a:t>
            </a:r>
            <a:endParaRPr lang="en-US" sz="4500" dirty="0" smtClean="0"/>
          </a:p>
          <a:p>
            <a:pPr rtl="1"/>
            <a:r>
              <a:rPr lang="ar-EG" sz="4500" dirty="0" smtClean="0"/>
              <a:t>-</a:t>
            </a:r>
            <a:r>
              <a:rPr lang="ar-SA" sz="4500" dirty="0" smtClean="0"/>
              <a:t> دراسة العوامل البيئية مثل تنقل التلميذ من مدرسة لأخرى ، وكثرة الغياب والهروب ، ونقص شعور التلميذ بقيمة الدراسة ، وتنقلات المعلمين ، وعدم ملاءمة المواد الدراسية ، وقصور طرق التدريس ، وسوء المناخ الدراسي ، واضطراب علاقة التلميذ بوالديه ، وسوء المناخ الأسري العام</a:t>
            </a:r>
            <a:r>
              <a:rPr lang="ar-EG" sz="4500" dirty="0" smtClean="0"/>
              <a:t> .</a:t>
            </a:r>
            <a:endParaRPr lang="en-US" sz="4500" dirty="0" smtClean="0"/>
          </a:p>
          <a:p>
            <a:pPr lvl="1"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246</a:t>
            </a:fld>
            <a:endParaRPr lang="en-US"/>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t> </a:t>
            </a:r>
            <a:endParaRPr lang="en-US" dirty="0" smtClean="0"/>
          </a:p>
        </p:txBody>
      </p:sp>
      <p:sp>
        <p:nvSpPr>
          <p:cNvPr id="32770" name="Rectangle 3"/>
          <p:cNvSpPr>
            <a:spLocks noGrp="1"/>
          </p:cNvSpPr>
          <p:nvPr>
            <p:ph type="body" idx="4294967295"/>
          </p:nvPr>
        </p:nvSpPr>
        <p:spPr>
          <a:xfrm>
            <a:off x="533400" y="1447800"/>
            <a:ext cx="8915400" cy="4648200"/>
          </a:xfrm>
          <a:solidFill>
            <a:schemeClr val="accent3">
              <a:lumMod val="60000"/>
              <a:lumOff val="40000"/>
            </a:schemeClr>
          </a:solidFill>
        </p:spPr>
        <p:txBody>
          <a:bodyPr>
            <a:normAutofit/>
          </a:bodyPr>
          <a:lstStyle/>
          <a:p>
            <a:pPr rtl="1"/>
            <a:r>
              <a:rPr lang="ar-SA" sz="2400" dirty="0" smtClean="0"/>
              <a:t/>
            </a:r>
            <a:br>
              <a:rPr lang="ar-SA" sz="2400" dirty="0" smtClean="0"/>
            </a:br>
            <a:r>
              <a:rPr lang="ar-SA" sz="2400" b="1" dirty="0" smtClean="0">
                <a:solidFill>
                  <a:srgbClr val="FF0000"/>
                </a:solidFill>
              </a:rPr>
              <a:t> الوقاية من التخلف أو التأخر الدراسي </a:t>
            </a:r>
            <a:endParaRPr lang="en-US" sz="2400" b="1" dirty="0" smtClean="0">
              <a:solidFill>
                <a:srgbClr val="FF0000"/>
              </a:solidFill>
            </a:endParaRPr>
          </a:p>
          <a:p>
            <a:pPr rtl="1"/>
            <a:r>
              <a:rPr lang="ar-SA" sz="2400" b="1" dirty="0" smtClean="0"/>
              <a:t>للوقاية من التخلف الدراسي يجب مراعاة ما يلي :- </a:t>
            </a:r>
            <a:endParaRPr lang="en-US" sz="2400" b="1" dirty="0" smtClean="0"/>
          </a:p>
          <a:p>
            <a:pPr lvl="0" rtl="1"/>
            <a:r>
              <a:rPr lang="ar-SA" sz="2400" dirty="0" smtClean="0"/>
              <a:t>التعرف المبكر على حالات التخلف الدراسي وبطء التعلم .</a:t>
            </a:r>
            <a:endParaRPr lang="en-US" sz="2400" dirty="0" smtClean="0"/>
          </a:p>
          <a:p>
            <a:pPr lvl="0" rtl="1"/>
            <a:r>
              <a:rPr lang="ar-SA" sz="2400" dirty="0" smtClean="0"/>
              <a:t> تلافي حدوث أسبابه .</a:t>
            </a:r>
            <a:endParaRPr lang="en-US" sz="2400" dirty="0" smtClean="0"/>
          </a:p>
          <a:p>
            <a:pPr lvl="0" rtl="1"/>
            <a:r>
              <a:rPr lang="ar-SA" sz="2400" dirty="0" smtClean="0"/>
              <a:t> العناية بصفة خاصة بالتوجيه والإرشاد التربوي.</a:t>
            </a:r>
            <a:endParaRPr lang="en-US" sz="2400" dirty="0" smtClean="0"/>
          </a:p>
          <a:p>
            <a:pPr lvl="0" rtl="1"/>
            <a:r>
              <a:rPr lang="ar-SA" sz="2400" dirty="0" smtClean="0"/>
              <a:t> العناية بالنواحي الصحية والاجتماعية للتلاميذ .</a:t>
            </a:r>
            <a:endParaRPr lang="en-US" sz="2400" dirty="0" smtClean="0"/>
          </a:p>
          <a:p>
            <a:pPr rtl="1">
              <a:buNone/>
            </a:pPr>
            <a:r>
              <a:rPr lang="ar-EG" sz="2400" b="1" dirty="0" smtClean="0"/>
              <a:t> </a:t>
            </a:r>
            <a:endParaRPr lang="ar-SA" sz="2400" dirty="0" smtClean="0"/>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lumMod val="60000"/>
              <a:lumOff val="40000"/>
            </a:schemeClr>
          </a:solidFill>
        </p:spPr>
        <p:txBody>
          <a:bodyPr>
            <a:normAutofit fontScale="55000" lnSpcReduction="20000"/>
          </a:bodyPr>
          <a:lstStyle/>
          <a:p>
            <a:pPr lvl="0" rtl="1"/>
            <a:r>
              <a:rPr lang="ar-SA" b="1" dirty="0" smtClean="0">
                <a:solidFill>
                  <a:srgbClr val="FF0000"/>
                </a:solidFill>
              </a:rPr>
              <a:t>علاج التخلف الدراسي </a:t>
            </a:r>
            <a:r>
              <a:rPr lang="ar-SA" b="1" dirty="0" smtClean="0"/>
              <a:t>:-</a:t>
            </a:r>
            <a:endParaRPr lang="en-US" b="1" dirty="0" smtClean="0"/>
          </a:p>
          <a:p>
            <a:pPr rtl="1"/>
            <a:r>
              <a:rPr lang="ar-SA" dirty="0" smtClean="0"/>
              <a:t>يتعاون في علاج التخلف الدراسي كلا من الأخصائي النفسي والمرشد النفسي والمدر</a:t>
            </a:r>
            <a:r>
              <a:rPr lang="ar-EG" dirty="0" smtClean="0"/>
              <a:t>س</a:t>
            </a:r>
            <a:r>
              <a:rPr lang="ar-SA" dirty="0" smtClean="0"/>
              <a:t> والأخصائي الاجتماعي والطبيب والوالدين وذلك بهدف المحافظة على مستوى التحصيل وتحسينه والحماية من زيادة التخلف .</a:t>
            </a:r>
            <a:endParaRPr lang="en-US" dirty="0" smtClean="0"/>
          </a:p>
          <a:p>
            <a:pPr rtl="1"/>
            <a:r>
              <a:rPr lang="ar-SA" b="1" dirty="0" smtClean="0">
                <a:solidFill>
                  <a:srgbClr val="FF0000"/>
                </a:solidFill>
              </a:rPr>
              <a:t>العلاج الطبي :- </a:t>
            </a:r>
            <a:endParaRPr lang="en-US" b="1" dirty="0" smtClean="0">
              <a:solidFill>
                <a:srgbClr val="FF0000"/>
              </a:solidFill>
            </a:endParaRPr>
          </a:p>
          <a:p>
            <a:pPr rtl="1"/>
            <a:r>
              <a:rPr lang="ar-SA" dirty="0" smtClean="0"/>
              <a:t>العلاج الجسمي العام ، وتصحيح أوجه القصور الحسي مثل ضعف البصر والسمع وعلاج الأمراض التي تؤثر على الصحة العامة للتلميذ .</a:t>
            </a:r>
            <a:endParaRPr lang="en-US" dirty="0" smtClean="0"/>
          </a:p>
          <a:p>
            <a:pPr rtl="1"/>
            <a:r>
              <a:rPr lang="ar-SA" b="1" dirty="0" smtClean="0">
                <a:solidFill>
                  <a:srgbClr val="FF0000"/>
                </a:solidFill>
              </a:rPr>
              <a:t>العلاج النفسي : </a:t>
            </a:r>
            <a:r>
              <a:rPr lang="ar-SA" b="1" dirty="0" smtClean="0"/>
              <a:t>-</a:t>
            </a:r>
            <a:endParaRPr lang="en-US" b="1" dirty="0" smtClean="0"/>
          </a:p>
          <a:p>
            <a:pPr rtl="1"/>
            <a:r>
              <a:rPr lang="ar-SA" dirty="0" smtClean="0"/>
              <a:t>إقامة علاقة علاجية بين التلميذ والأخصائي في مناخ سليم ، والعلاج النفسي العام ، والإرشاد النفسي ، وإرشاد الوالدين بخصوص يجنب أسباب التخلف الدراسي لدى التلميذ ، ومحور الأعراض ، وتحليل وتعديل الأسباب النفسية ، وتنمية القدرات والعادات والمهارات ، وتنمية بصيرة التلميذ وتشجيع التعديل الذاتي للسلوك .</a:t>
            </a:r>
            <a:endParaRPr lang="en-US" dirty="0" smtClean="0"/>
          </a:p>
          <a:p>
            <a:pPr rtl="1"/>
            <a:r>
              <a:rPr lang="ar-SA" b="1" dirty="0" smtClean="0">
                <a:solidFill>
                  <a:srgbClr val="FF0000"/>
                </a:solidFill>
              </a:rPr>
              <a:t>العلاج التربوي :-</a:t>
            </a:r>
            <a:endParaRPr lang="en-US" b="1" dirty="0" smtClean="0">
              <a:solidFill>
                <a:srgbClr val="FF0000"/>
              </a:solidFill>
            </a:endParaRPr>
          </a:p>
          <a:p>
            <a:pPr rtl="1"/>
            <a:r>
              <a:rPr lang="ar-SA" dirty="0" smtClean="0"/>
              <a:t> الإرشاد التربوي والمهني والتعليم العلاجي حيث توجه العناية الفردية اللازمة للتلميذ المتخلف دراسيا مع إعطاء تمرينات علاجية في فصول علاجية خاصة أحيانا ، والاهتمام بالقدرات والمهارات الأساسية بما يمكن التلميذ المتخلف من اللحاق بزملائه ، وتنمية الدافع للتحصيل الدراسي وتوجيه النشاط التربوي توجيها علاجيا سليما ، وتحسين مستوى التوافق المدرسي .</a:t>
            </a:r>
            <a:endParaRPr lang="en-US" dirty="0" smtClean="0"/>
          </a:p>
          <a:p>
            <a:pPr rtl="1"/>
            <a:r>
              <a:rPr lang="ar-SA" b="1" dirty="0" smtClean="0">
                <a:solidFill>
                  <a:srgbClr val="FF0000"/>
                </a:solidFill>
              </a:rPr>
              <a:t>العلاج الاجتماعي :-</a:t>
            </a:r>
            <a:endParaRPr lang="en-US" b="1" dirty="0" smtClean="0">
              <a:solidFill>
                <a:srgbClr val="FF0000"/>
              </a:solidFill>
            </a:endParaRPr>
          </a:p>
          <a:p>
            <a:pPr rtl="1"/>
            <a:r>
              <a:rPr lang="ar-SA" dirty="0" smtClean="0"/>
              <a:t>تحسين مستوى التوافق الأسري والاجتماعي بصفة عامة والتعاون بيد الأسرة والمدرسة لعلاج الحالة .</a:t>
            </a:r>
            <a:endParaRPr lang="en-US" dirty="0" smtClean="0"/>
          </a:p>
          <a:p>
            <a:pPr rtl="1"/>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248</a:t>
            </a:fld>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p:cNvSpPr>
          <p:nvPr>
            <p:ph type="sldNum" sz="quarter" idx="10"/>
          </p:nvPr>
        </p:nvSpPr>
        <p:spPr bwMode="auto">
          <a:noFill/>
          <a:ln>
            <a:miter lim="800000"/>
            <a:headEnd/>
            <a:tailEnd/>
          </a:ln>
        </p:spPr>
        <p:txBody>
          <a:bodyPr/>
          <a:lstStyle/>
          <a:p>
            <a:fld id="{5B7A4AB8-E0AA-42E8-8425-29ADFDF0BE7E}" type="slidenum">
              <a:rPr lang="ar-SA" smtClean="0"/>
              <a:pPr/>
              <a:t>249</a:t>
            </a:fld>
            <a:endParaRPr lang="en-US" smtClean="0"/>
          </a:p>
        </p:txBody>
      </p:sp>
      <p:sp>
        <p:nvSpPr>
          <p:cNvPr id="5" name="Rectangle 4"/>
          <p:cNvSpPr/>
          <p:nvPr/>
        </p:nvSpPr>
        <p:spPr>
          <a:xfrm>
            <a:off x="0" y="0"/>
            <a:ext cx="990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042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60420"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60421"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E07ED78D-D0A6-4D72-AF15-3808036E5C44}" type="slidenum">
              <a:rPr lang="ar-SA" smtClean="0"/>
              <a:pPr/>
              <a:t>250</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304800"/>
            <a:ext cx="990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4342"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charset="0"/>
              <a:buNone/>
            </a:pPr>
            <a:r>
              <a:rPr lang="ar-EG" sz="2800" b="1" dirty="0">
                <a:solidFill>
                  <a:srgbClr val="FF0000"/>
                </a:solidFill>
                <a:latin typeface="Calibri" pitchFamily="34" charset="0"/>
              </a:rPr>
              <a:t>نظام التعليم المطور للانتساب</a:t>
            </a:r>
            <a:endParaRPr lang="en-US" sz="2800" b="1" dirty="0">
              <a:solidFill>
                <a:srgbClr val="FF0000"/>
              </a:solidFill>
              <a:latin typeface="Calibri" pitchFamily="34" charset="0"/>
            </a:endParaRPr>
          </a:p>
          <a:p>
            <a:pPr algn="ctr" rtl="0">
              <a:spcBef>
                <a:spcPct val="20000"/>
              </a:spcBef>
              <a:buFont typeface="Arial" charset="0"/>
              <a:buNone/>
            </a:pPr>
            <a:r>
              <a:rPr lang="ar-SA" sz="2800" b="1" dirty="0">
                <a:solidFill>
                  <a:srgbClr val="FF0000"/>
                </a:solidFill>
                <a:latin typeface="Calibri" pitchFamily="34" charset="0"/>
              </a:rPr>
              <a:t>التربية الخاصة</a:t>
            </a:r>
            <a:r>
              <a:rPr lang="en-US" sz="2600" b="1" dirty="0">
                <a:solidFill>
                  <a:srgbClr val="FF0000"/>
                </a:solidFill>
                <a:latin typeface="Calibri" pitchFamily="34" charset="0"/>
              </a:rPr>
              <a:t>  </a:t>
            </a:r>
            <a:r>
              <a:rPr lang="ar-EG" sz="2600" b="1" dirty="0">
                <a:solidFill>
                  <a:srgbClr val="FF0000"/>
                </a:solidFill>
                <a:latin typeface="Calibri" pitchFamily="34" charset="0"/>
              </a:rPr>
              <a:t>كلية </a:t>
            </a:r>
            <a:r>
              <a:rPr lang="ar-EG" sz="2600" b="1" dirty="0" err="1">
                <a:solidFill>
                  <a:srgbClr val="FF0000"/>
                </a:solidFill>
                <a:latin typeface="Calibri" pitchFamily="34" charset="0"/>
              </a:rPr>
              <a:t>ا</a:t>
            </a:r>
            <a:r>
              <a:rPr lang="ar-SA" sz="2600" b="1" dirty="0">
                <a:solidFill>
                  <a:srgbClr val="FF0000"/>
                </a:solidFill>
                <a:latin typeface="Calibri" pitchFamily="34" charset="0"/>
              </a:rPr>
              <a:t>لتربية</a:t>
            </a:r>
            <a:r>
              <a:rPr lang="ar-EG" sz="2600" b="1" dirty="0">
                <a:solidFill>
                  <a:srgbClr val="FF0000"/>
                </a:solidFill>
                <a:latin typeface="Calibri" pitchFamily="34" charset="0"/>
              </a:rPr>
              <a:t> – قسم</a:t>
            </a:r>
            <a:endParaRPr lang="en-US" sz="2600" b="1"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348"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345"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ctr">
              <a:lnSpc>
                <a:spcPct val="80000"/>
              </a:lnSpc>
            </a:pPr>
            <a:r>
              <a:rPr lang="ar-EG" sz="2400" b="1" dirty="0">
                <a:solidFill>
                  <a:srgbClr val="FF0000"/>
                </a:solidFill>
                <a:latin typeface="AYM Wadiy S_U normal."/>
                <a:cs typeface="Times New Roman" pitchFamily="18" charset="0"/>
              </a:rPr>
              <a:t>اسم </a:t>
            </a:r>
            <a:r>
              <a:rPr lang="ar-EG" sz="2400" b="1" dirty="0" smtClean="0">
                <a:solidFill>
                  <a:srgbClr val="FF0000"/>
                </a:solidFill>
                <a:latin typeface="AYM Wadiy S_U normal."/>
                <a:cs typeface="Times New Roman" pitchFamily="18" charset="0"/>
              </a:rPr>
              <a:t>المقرر</a:t>
            </a:r>
            <a:endParaRPr lang="ar-SA" sz="2400" b="1" dirty="0">
              <a:solidFill>
                <a:srgbClr val="FF0000"/>
              </a:solidFill>
              <a:latin typeface="AYM Wadiy S_U normal."/>
              <a:cs typeface="Times New Roman" pitchFamily="18" charset="0"/>
            </a:endParaRPr>
          </a:p>
          <a:p>
            <a:pPr algn="ctr">
              <a:lnSpc>
                <a:spcPct val="80000"/>
              </a:lnSpc>
            </a:pPr>
            <a:r>
              <a:rPr lang="ar-SA" sz="2400" b="1" dirty="0">
                <a:solidFill>
                  <a:srgbClr val="FF0000"/>
                </a:solidFill>
              </a:rPr>
              <a:t>الصحة النفسية لذوى الاحتياجات </a:t>
            </a:r>
            <a:r>
              <a:rPr lang="ar-SA" sz="2400" b="1" dirty="0" smtClean="0">
                <a:solidFill>
                  <a:srgbClr val="FF0000"/>
                </a:solidFill>
              </a:rPr>
              <a:t>الخاصة </a:t>
            </a:r>
            <a:r>
              <a:rPr lang="ar-EG" sz="2400" b="1" dirty="0">
                <a:solidFill>
                  <a:srgbClr val="FF0000"/>
                </a:solidFill>
                <a:latin typeface="Calibri" pitchFamily="34" charset="0"/>
                <a:cs typeface="Times New Roman" pitchFamily="18" charset="0"/>
              </a:rPr>
              <a:t/>
            </a:r>
            <a:br>
              <a:rPr lang="ar-EG" sz="2400" b="1" dirty="0">
                <a:solidFill>
                  <a:srgbClr val="FF0000"/>
                </a:solidFill>
                <a:latin typeface="Calibri" pitchFamily="34" charset="0"/>
                <a:cs typeface="Times New Roman" pitchFamily="18" charset="0"/>
              </a:rPr>
            </a:br>
            <a:endParaRPr lang="en-US" sz="2400" b="1" dirty="0">
              <a:solidFill>
                <a:srgbClr val="FF0000"/>
              </a:solidFill>
              <a:latin typeface="Calibri"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63522F3-74AD-4F43-AA7F-7DCC98788274}" type="slidenum">
              <a:rPr lang="ar-SA" sz="1200">
                <a:solidFill>
                  <a:schemeClr val="bg1"/>
                </a:solidFill>
                <a:latin typeface="Calibri" pitchFamily="34" charset="0"/>
              </a:rPr>
              <a:pPr rtl="0"/>
              <a:t>250</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4"/>
          <p:cNvSpPr>
            <a:spLocks noGrp="1"/>
          </p:cNvSpPr>
          <p:nvPr>
            <p:ph type="ctrTitle"/>
          </p:nvPr>
        </p:nvSpPr>
        <p:spPr>
          <a:xfrm>
            <a:off x="762000" y="2133600"/>
            <a:ext cx="8420100" cy="1470025"/>
          </a:xfrm>
          <a:solidFill>
            <a:schemeClr val="accent3">
              <a:lumMod val="75000"/>
            </a:schemeClr>
          </a:solidFill>
        </p:spPr>
        <p:txBody>
          <a:bodyPr/>
          <a:lstStyle/>
          <a:p>
            <a:pPr eaLnBrk="1" hangingPunct="1"/>
            <a:r>
              <a:rPr lang="ar-SA" b="1" dirty="0" smtClean="0">
                <a:solidFill>
                  <a:srgbClr val="FF0000"/>
                </a:solidFill>
              </a:rPr>
              <a:t> </a:t>
            </a:r>
            <a:r>
              <a:rPr lang="en-US" b="1" dirty="0" smtClean="0">
                <a:solidFill>
                  <a:srgbClr val="FF0000"/>
                </a:solidFill>
              </a:rPr>
              <a:t>  </a:t>
            </a:r>
            <a:r>
              <a:rPr lang="ar-EG" b="1" dirty="0" smtClean="0">
                <a:solidFill>
                  <a:srgbClr val="FF0000"/>
                </a:solidFill>
              </a:rPr>
              <a:t>                 </a:t>
            </a:r>
            <a:r>
              <a:rPr lang="ar-SA" sz="2800" b="1" dirty="0" smtClean="0">
                <a:solidFill>
                  <a:srgbClr val="FF0000"/>
                </a:solidFill>
              </a:rPr>
              <a:t>الفصل الأول                      </a:t>
            </a:r>
            <a:r>
              <a:rPr lang="ar-EG" sz="2800" b="1" dirty="0" smtClean="0">
                <a:solidFill>
                  <a:srgbClr val="FF0000"/>
                </a:solidFill>
              </a:rPr>
              <a:t> </a:t>
            </a:r>
            <a:r>
              <a:rPr lang="en-US" sz="2800" b="1" dirty="0" smtClean="0">
                <a:solidFill>
                  <a:srgbClr val="FF0000"/>
                </a:solidFill>
              </a:rPr>
              <a:t>  </a:t>
            </a:r>
            <a:r>
              <a:rPr lang="ar-SA" sz="2800" b="1" dirty="0" smtClean="0">
                <a:solidFill>
                  <a:srgbClr val="FF0000"/>
                </a:solidFill>
              </a:rPr>
              <a:t/>
            </a:r>
            <a:br>
              <a:rPr lang="ar-SA" sz="2800" b="1" dirty="0" smtClean="0">
                <a:solidFill>
                  <a:srgbClr val="FF0000"/>
                </a:solidFill>
              </a:rPr>
            </a:br>
            <a:r>
              <a:rPr lang="ar-SA" sz="2800" b="1" dirty="0" smtClean="0">
                <a:solidFill>
                  <a:srgbClr val="FF0000"/>
                </a:solidFill>
              </a:rPr>
              <a:t> </a:t>
            </a:r>
            <a:r>
              <a:rPr lang="en-US" sz="2800" b="1" dirty="0" smtClean="0">
                <a:solidFill>
                  <a:srgbClr val="FF0000"/>
                </a:solidFill>
              </a:rPr>
              <a:t>MENTAL HEALTH</a:t>
            </a:r>
            <a:r>
              <a:rPr lang="ar-SA" sz="2800" b="1" dirty="0" smtClean="0">
                <a:solidFill>
                  <a:srgbClr val="FF0000"/>
                </a:solidFill>
              </a:rPr>
              <a:t>الصحة النفسية </a:t>
            </a:r>
            <a:endParaRPr lang="en-US" sz="2800" b="1" dirty="0" smtClean="0">
              <a:solidFill>
                <a:srgbClr val="FF0000"/>
              </a:solidFill>
            </a:endParaRPr>
          </a:p>
        </p:txBody>
      </p:sp>
      <p:sp>
        <p:nvSpPr>
          <p:cNvPr id="16386"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FF0000"/>
                </a:solidFill>
              </a:rPr>
              <a:t>المحاضرة ال</a:t>
            </a:r>
            <a:r>
              <a:rPr lang="ar-EG" b="1" dirty="0" smtClean="0">
                <a:solidFill>
                  <a:srgbClr val="FF0000"/>
                </a:solidFill>
              </a:rPr>
              <a:t>رابعة عشر</a:t>
            </a:r>
            <a:endParaRPr lang="ar-SA" b="1" dirty="0" smtClean="0">
              <a:solidFill>
                <a:srgbClr val="FF0000"/>
              </a:solidFill>
            </a:endParaRPr>
          </a:p>
          <a:p>
            <a:pPr eaLnBrk="1" hangingPunct="1"/>
            <a:endParaRPr lang="en-US" b="1" dirty="0" smtClean="0">
              <a:solidFill>
                <a:schemeClr val="tx1"/>
              </a:solidFill>
            </a:endParaRPr>
          </a:p>
        </p:txBody>
      </p:sp>
      <p:sp>
        <p:nvSpPr>
          <p:cNvPr id="16387" name="Slide Number Placeholder 3"/>
          <p:cNvSpPr>
            <a:spLocks noGrp="1"/>
          </p:cNvSpPr>
          <p:nvPr>
            <p:ph type="sldNum" sz="quarter" idx="10"/>
          </p:nvPr>
        </p:nvSpPr>
        <p:spPr bwMode="auto">
          <a:noFill/>
          <a:ln>
            <a:miter lim="800000"/>
            <a:headEnd/>
            <a:tailEnd/>
          </a:ln>
        </p:spPr>
        <p:txBody>
          <a:bodyPr/>
          <a:lstStyle/>
          <a:p>
            <a:fld id="{7DB5F47D-1E59-43E6-8A86-1EE8D5F4FA72}" type="slidenum">
              <a:rPr lang="ar-SA" smtClean="0"/>
              <a:pPr/>
              <a:t>251</a:t>
            </a:fld>
            <a:endParaRPr lang="en-US" dirty="0" smtClean="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ar-EG" dirty="0" smtClean="0">
                <a:solidFill>
                  <a:srgbClr val="376092"/>
                </a:solidFill>
              </a:rPr>
              <a:t>ملخص ما سبق عرضه في المحاضرة </a:t>
            </a:r>
            <a:r>
              <a:rPr lang="ar-SA" dirty="0" smtClean="0">
                <a:solidFill>
                  <a:srgbClr val="376092"/>
                </a:solidFill>
              </a:rPr>
              <a:t>الأولى</a:t>
            </a:r>
            <a:endParaRPr lang="en-US" dirty="0" smtClean="0">
              <a:solidFill>
                <a:srgbClr val="376092"/>
              </a:solidFill>
            </a:endParaRPr>
          </a:p>
        </p:txBody>
      </p:sp>
      <p:sp>
        <p:nvSpPr>
          <p:cNvPr id="18434" name="Content Placeholder 2"/>
          <p:cNvSpPr>
            <a:spLocks noGrp="1"/>
          </p:cNvSpPr>
          <p:nvPr>
            <p:ph idx="1"/>
          </p:nvPr>
        </p:nvSpPr>
        <p:spPr>
          <a:solidFill>
            <a:schemeClr val="accent3">
              <a:lumMod val="75000"/>
            </a:schemeClr>
          </a:solidFill>
        </p:spPr>
        <p:txBody>
          <a:bodyPr/>
          <a:lstStyle/>
          <a:p>
            <a:pPr>
              <a:buFont typeface="Arial" charset="0"/>
              <a:buNone/>
            </a:pPr>
            <a:r>
              <a:rPr lang="ar-EG" sz="2400" dirty="0" smtClean="0"/>
              <a:t>- علم الصحة النفسية .</a:t>
            </a:r>
          </a:p>
          <a:p>
            <a:pPr>
              <a:buFont typeface="Arial" charset="0"/>
              <a:buNone/>
            </a:pPr>
            <a:r>
              <a:rPr lang="ar-EG" sz="2400" dirty="0" smtClean="0"/>
              <a:t>- تعريف الصحة النفسية .</a:t>
            </a:r>
          </a:p>
          <a:p>
            <a:pPr>
              <a:buFont typeface="Arial" charset="0"/>
              <a:buNone/>
            </a:pPr>
            <a:r>
              <a:rPr lang="ar-EG" sz="2400" dirty="0" smtClean="0"/>
              <a:t>- مجالات عمل الصحة النفسية .</a:t>
            </a:r>
          </a:p>
          <a:p>
            <a:pPr>
              <a:buFont typeface="Arial" charset="0"/>
              <a:buNone/>
            </a:pPr>
            <a:r>
              <a:rPr lang="ar-EG" sz="2400" dirty="0" smtClean="0"/>
              <a:t>- تعريف المرض النفسي .</a:t>
            </a:r>
          </a:p>
          <a:p>
            <a:pPr>
              <a:buFont typeface="Arial" charset="0"/>
              <a:buNone/>
            </a:pPr>
            <a:r>
              <a:rPr lang="ar-EG" sz="2400" dirty="0" smtClean="0"/>
              <a:t>- ملاحظات على الصحة النفسية </a:t>
            </a:r>
            <a:r>
              <a:rPr lang="ar-EG" sz="2400" dirty="0" err="1" smtClean="0"/>
              <a:t>و</a:t>
            </a:r>
            <a:r>
              <a:rPr lang="ar-EG" sz="2400" dirty="0" smtClean="0"/>
              <a:t> المرض النفسي .</a:t>
            </a:r>
          </a:p>
          <a:p>
            <a:pPr>
              <a:buFont typeface="Arial" charset="0"/>
              <a:buNone/>
            </a:pPr>
            <a:r>
              <a:rPr lang="ar-EG" sz="2400" dirty="0" smtClean="0"/>
              <a:t>- تعريف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معايير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ملاحظات على السوية </a:t>
            </a:r>
            <a:r>
              <a:rPr lang="ar-EG" sz="2400" dirty="0" err="1" smtClean="0"/>
              <a:t>و</a:t>
            </a:r>
            <a:r>
              <a:rPr lang="ar-EG" sz="2400" dirty="0" smtClean="0"/>
              <a:t> </a:t>
            </a:r>
            <a:r>
              <a:rPr lang="ar-EG" sz="2400" dirty="0" err="1" smtClean="0"/>
              <a:t>اللاسوية</a:t>
            </a:r>
            <a:r>
              <a:rPr lang="ar-EG" sz="2400" dirty="0" smtClean="0"/>
              <a:t> .</a:t>
            </a:r>
          </a:p>
          <a:p>
            <a:pPr>
              <a:buFont typeface="Arial" charset="0"/>
              <a:buNone/>
            </a:pPr>
            <a:r>
              <a:rPr lang="ar-EG" sz="2400" dirty="0" smtClean="0"/>
              <a:t>- مناهج الصحة النفسية .</a:t>
            </a:r>
          </a:p>
          <a:p>
            <a:pPr>
              <a:buFont typeface="Arial" charset="0"/>
              <a:buNone/>
            </a:pPr>
            <a:r>
              <a:rPr lang="ar-EG" sz="2400" dirty="0" smtClean="0"/>
              <a:t>- خصائص الشخصية المتمتعة بالصحة النفسية . </a:t>
            </a:r>
            <a:endParaRPr lang="en-US" sz="2400" dirty="0" smtClean="0"/>
          </a:p>
        </p:txBody>
      </p:sp>
      <p:sp>
        <p:nvSpPr>
          <p:cNvPr id="18435" name="Slide Number Placeholder 3"/>
          <p:cNvSpPr>
            <a:spLocks noGrp="1"/>
          </p:cNvSpPr>
          <p:nvPr>
            <p:ph type="sldNum" sz="quarter" idx="10"/>
          </p:nvPr>
        </p:nvSpPr>
        <p:spPr bwMode="auto">
          <a:noFill/>
          <a:ln>
            <a:miter lim="800000"/>
            <a:headEnd/>
            <a:tailEnd/>
          </a:ln>
        </p:spPr>
        <p:txBody>
          <a:bodyPr/>
          <a:lstStyle/>
          <a:p>
            <a:fld id="{BF73A39E-AC95-4F62-AA12-650567FFF7A3}" type="slidenum">
              <a:rPr lang="ar-SA" smtClean="0"/>
              <a:pPr/>
              <a:t>252</a:t>
            </a:fld>
            <a:endParaRPr lang="en-US" dirty="0" smtClean="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ثانية</a:t>
            </a:r>
            <a:endParaRPr lang="en-US" dirty="0" smtClean="0"/>
          </a:p>
        </p:txBody>
      </p:sp>
      <p:sp>
        <p:nvSpPr>
          <p:cNvPr id="20482" name="Rectangle 3"/>
          <p:cNvSpPr>
            <a:spLocks noGrp="1"/>
          </p:cNvSpPr>
          <p:nvPr>
            <p:ph type="body" idx="4294967295"/>
          </p:nvPr>
        </p:nvSpPr>
        <p:spPr>
          <a:solidFill>
            <a:schemeClr val="accent3">
              <a:lumMod val="75000"/>
            </a:schemeClr>
          </a:solidFill>
        </p:spPr>
        <p:txBody>
          <a:bodyPr/>
          <a:lstStyle/>
          <a:p>
            <a:pPr algn="ctr" rtl="1">
              <a:lnSpc>
                <a:spcPct val="90000"/>
              </a:lnSpc>
              <a:buFont typeface="Arial" charset="0"/>
              <a:buNone/>
            </a:pPr>
            <a:r>
              <a:rPr lang="ar-SA" sz="2400" dirty="0" smtClean="0">
                <a:solidFill>
                  <a:srgbClr val="C00000"/>
                </a:solidFill>
              </a:rPr>
              <a:t>الصحة النفسية في الأسرة .</a:t>
            </a:r>
          </a:p>
          <a:p>
            <a:pPr rtl="1">
              <a:lnSpc>
                <a:spcPct val="90000"/>
              </a:lnSpc>
            </a:pPr>
            <a:r>
              <a:rPr lang="ar-SA" sz="2400" dirty="0" smtClean="0"/>
              <a:t>نتائج البحوث حول دور </a:t>
            </a:r>
            <a:r>
              <a:rPr lang="ar-SA" sz="2400" dirty="0" err="1" smtClean="0"/>
              <a:t>الاسرة</a:t>
            </a:r>
            <a:r>
              <a:rPr lang="ar-SA" sz="2400" dirty="0" smtClean="0"/>
              <a:t> في عملية التنشئة الاجتماعية للطفل </a:t>
            </a:r>
            <a:r>
              <a:rPr lang="ar-SA" sz="2400" dirty="0" err="1" smtClean="0"/>
              <a:t>و</a:t>
            </a:r>
            <a:r>
              <a:rPr lang="ar-SA" sz="2400" dirty="0" smtClean="0"/>
              <a:t> أثر ذلك على سلوكه .</a:t>
            </a:r>
          </a:p>
          <a:p>
            <a:pPr rtl="1">
              <a:lnSpc>
                <a:spcPct val="90000"/>
              </a:lnSpc>
            </a:pPr>
            <a:r>
              <a:rPr lang="ar-SA" sz="2400" dirty="0" smtClean="0"/>
              <a:t>اثر العلاقة بين الوالدين على صحة الطفل النفسية .</a:t>
            </a:r>
          </a:p>
          <a:p>
            <a:pPr rtl="1">
              <a:lnSpc>
                <a:spcPct val="90000"/>
              </a:lnSpc>
            </a:pPr>
            <a:r>
              <a:rPr lang="ar-SA" sz="2400" dirty="0" smtClean="0"/>
              <a:t>اثر العلاقة بين الوالدين والطفل على صحته النفسية .</a:t>
            </a:r>
          </a:p>
          <a:p>
            <a:pPr rtl="1">
              <a:lnSpc>
                <a:spcPct val="90000"/>
              </a:lnSpc>
            </a:pPr>
            <a:r>
              <a:rPr lang="ar-SA" sz="2400" dirty="0" smtClean="0"/>
              <a:t>اثر العلاقة بين الإخوة على الصحة النفسية .</a:t>
            </a:r>
          </a:p>
          <a:p>
            <a:pPr rtl="1">
              <a:lnSpc>
                <a:spcPct val="90000"/>
              </a:lnSpc>
            </a:pPr>
            <a:r>
              <a:rPr lang="ar-SA" sz="2400" dirty="0" smtClean="0"/>
              <a:t>اثر العلاقة بين </a:t>
            </a:r>
            <a:r>
              <a:rPr lang="ar-SA" sz="2400" dirty="0" err="1" smtClean="0"/>
              <a:t>الاسرة</a:t>
            </a:r>
            <a:r>
              <a:rPr lang="ar-SA" sz="2400" dirty="0" smtClean="0"/>
              <a:t> و المدرسة على صحة الطفل النفسية .</a:t>
            </a:r>
          </a:p>
          <a:p>
            <a:pPr rtl="1">
              <a:lnSpc>
                <a:spcPct val="90000"/>
              </a:lnSpc>
            </a:pPr>
            <a:r>
              <a:rPr lang="ar-SA" sz="2400" dirty="0" smtClean="0"/>
              <a:t>خصائص المناخ </a:t>
            </a:r>
            <a:r>
              <a:rPr lang="ar-SA" sz="2400" dirty="0" err="1" smtClean="0"/>
              <a:t>الاسري</a:t>
            </a:r>
            <a:r>
              <a:rPr lang="ar-SA" sz="2400" dirty="0" smtClean="0"/>
              <a:t> الذي يساعد على الصحة النفسية للطفل .</a:t>
            </a:r>
          </a:p>
          <a:p>
            <a:pPr rtl="1">
              <a:lnSpc>
                <a:spcPct val="90000"/>
              </a:lnSpc>
            </a:pPr>
            <a:r>
              <a:rPr lang="ar-SA" sz="2400" dirty="0" smtClean="0"/>
              <a:t>مجمل دور </a:t>
            </a:r>
            <a:r>
              <a:rPr lang="ar-SA" sz="2400" dirty="0" err="1" smtClean="0"/>
              <a:t>الاسرة</a:t>
            </a:r>
            <a:r>
              <a:rPr lang="ar-SA" sz="2400" dirty="0" smtClean="0"/>
              <a:t> في الصحة النفسية للطفل .</a:t>
            </a:r>
          </a:p>
          <a:p>
            <a:pPr rtl="1">
              <a:lnSpc>
                <a:spcPct val="90000"/>
              </a:lnSpc>
            </a:pPr>
            <a:r>
              <a:rPr lang="ar-SA" sz="2800" dirty="0" smtClean="0"/>
              <a:t>ردود </a:t>
            </a:r>
            <a:r>
              <a:rPr lang="ar-SA" sz="2800" dirty="0" err="1" smtClean="0"/>
              <a:t>افعال</a:t>
            </a:r>
            <a:r>
              <a:rPr lang="ar-SA" sz="2800" dirty="0" smtClean="0"/>
              <a:t> </a:t>
            </a:r>
            <a:r>
              <a:rPr lang="ar-SA" sz="2800" dirty="0" err="1" smtClean="0"/>
              <a:t>الاسرة</a:t>
            </a:r>
            <a:r>
              <a:rPr lang="ar-SA" sz="2800" dirty="0" smtClean="0"/>
              <a:t> تجاه ميلاد طفل ذوو احتياج خاص .</a:t>
            </a:r>
          </a:p>
          <a:p>
            <a:pPr rtl="1">
              <a:lnSpc>
                <a:spcPct val="90000"/>
              </a:lnSpc>
            </a:pPr>
            <a:r>
              <a:rPr lang="ar-SA" sz="2800" dirty="0" smtClean="0"/>
              <a:t>الظروف </a:t>
            </a:r>
            <a:r>
              <a:rPr lang="ar-SA" sz="2800" dirty="0" err="1" smtClean="0"/>
              <a:t>الاسرية</a:t>
            </a:r>
            <a:r>
              <a:rPr lang="ar-SA" sz="2800" dirty="0" smtClean="0"/>
              <a:t> غير المناسبة </a:t>
            </a:r>
            <a:r>
              <a:rPr lang="ar-SA" sz="2800" dirty="0" err="1" smtClean="0"/>
              <a:t>و</a:t>
            </a:r>
            <a:r>
              <a:rPr lang="ar-SA" sz="2800" dirty="0" smtClean="0"/>
              <a:t> آثرها على الصحة النفسية للطفل .</a:t>
            </a:r>
          </a:p>
          <a:p>
            <a:pPr rtl="1">
              <a:lnSpc>
                <a:spcPct val="90000"/>
              </a:lnSpc>
            </a:pPr>
            <a:endParaRPr lang="en-US" sz="2800" dirty="0" smtClean="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ar-EG" smtClean="0"/>
              <a:t>ملخص ما سبق عرضه في المحاضرة </a:t>
            </a:r>
            <a:r>
              <a:rPr lang="ar-SA" smtClean="0"/>
              <a:t>ا</a:t>
            </a:r>
            <a:r>
              <a:rPr lang="ar-EG" smtClean="0"/>
              <a:t>ل</a:t>
            </a:r>
            <a:r>
              <a:rPr lang="ar-SA" smtClean="0"/>
              <a:t>ثالثة</a:t>
            </a:r>
            <a:endParaRPr lang="en-US" dirty="0" smtClean="0"/>
          </a:p>
        </p:txBody>
      </p:sp>
      <p:sp>
        <p:nvSpPr>
          <p:cNvPr id="22530" name="Rectangle 3"/>
          <p:cNvSpPr>
            <a:spLocks noGrp="1"/>
          </p:cNvSpPr>
          <p:nvPr>
            <p:ph type="body" idx="4294967295"/>
          </p:nvPr>
        </p:nvSpPr>
        <p:spPr>
          <a:solidFill>
            <a:schemeClr val="accent3">
              <a:lumMod val="75000"/>
            </a:schemeClr>
          </a:solidFill>
        </p:spPr>
        <p:txBody>
          <a:bodyPr/>
          <a:lstStyle/>
          <a:p>
            <a:pPr rtl="1">
              <a:buFont typeface="Arial" charset="0"/>
              <a:buNone/>
            </a:pPr>
            <a:r>
              <a:rPr lang="en-US" sz="2400" dirty="0" smtClean="0"/>
              <a:t>                    </a:t>
            </a:r>
            <a:r>
              <a:rPr lang="ar-EG" sz="2400" dirty="0" smtClean="0"/>
              <a:t>                          </a:t>
            </a:r>
            <a:r>
              <a:rPr lang="ar-EG" sz="2400" dirty="0" smtClean="0">
                <a:solidFill>
                  <a:srgbClr val="C00000"/>
                </a:solidFill>
              </a:rPr>
              <a:t>الصحة النفسية في المدرسة </a:t>
            </a:r>
            <a:endParaRPr lang="en-US" sz="2400" dirty="0" smtClean="0">
              <a:solidFill>
                <a:srgbClr val="C00000"/>
              </a:solidFill>
            </a:endParaRPr>
          </a:p>
          <a:p>
            <a:pPr rtl="1"/>
            <a:r>
              <a:rPr lang="ar-SA" sz="2400" dirty="0" err="1" smtClean="0"/>
              <a:t>اهمية</a:t>
            </a:r>
            <a:r>
              <a:rPr lang="ar-SA" sz="2400" dirty="0" smtClean="0"/>
              <a:t> المدرسة في النمو النفسي </a:t>
            </a:r>
            <a:r>
              <a:rPr lang="ar-SA" sz="2400" dirty="0" err="1" smtClean="0"/>
              <a:t>و</a:t>
            </a:r>
            <a:r>
              <a:rPr lang="ar-SA" sz="2400" dirty="0" smtClean="0"/>
              <a:t> التنشئة الاجتماعية للطفل .</a:t>
            </a:r>
          </a:p>
          <a:p>
            <a:pPr rtl="1"/>
            <a:r>
              <a:rPr lang="ar-SA" sz="2400" dirty="0" smtClean="0"/>
              <a:t>مسئوليات المدرسة بالنسبة للنمو النفسي </a:t>
            </a:r>
            <a:r>
              <a:rPr lang="ar-SA" sz="2400" dirty="0" err="1" smtClean="0"/>
              <a:t>و</a:t>
            </a:r>
            <a:r>
              <a:rPr lang="ar-SA" sz="2400" dirty="0" smtClean="0"/>
              <a:t> الصحة النفسية للتلميذ .</a:t>
            </a:r>
          </a:p>
          <a:p>
            <a:pPr rtl="1"/>
            <a:r>
              <a:rPr lang="ar-SA" sz="2400" dirty="0" smtClean="0"/>
              <a:t>الأساليب النفسية التي تستخدمها المدرسة في تربية التلاميذ .</a:t>
            </a:r>
          </a:p>
          <a:p>
            <a:pPr rtl="1"/>
            <a:r>
              <a:rPr lang="ar-EG" sz="2400" dirty="0" smtClean="0"/>
              <a:t>أثر العلاقات الاجتماعية في المدرسة على الصحة النفسية للتلميذ </a:t>
            </a:r>
            <a:r>
              <a:rPr lang="ar-EG" sz="2400" dirty="0" err="1" smtClean="0"/>
              <a:t>و</a:t>
            </a:r>
            <a:r>
              <a:rPr lang="ar-EG" sz="2400" dirty="0" smtClean="0"/>
              <a:t> التوافق المدرسي</a:t>
            </a:r>
            <a:r>
              <a:rPr lang="ar-SA" sz="2400" dirty="0" smtClean="0"/>
              <a:t> .</a:t>
            </a:r>
          </a:p>
          <a:p>
            <a:pPr rtl="1"/>
            <a:r>
              <a:rPr lang="ar-EG" sz="2400" dirty="0" smtClean="0"/>
              <a:t>مجالات تطبيق الصحة النفسية في المدرسة</a:t>
            </a:r>
            <a:r>
              <a:rPr lang="ar-SA" sz="2400" dirty="0" smtClean="0"/>
              <a:t> .</a:t>
            </a:r>
            <a:endParaRPr lang="en-US" sz="2400" dirty="0" smtClean="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ملخص ما سبق عرضه في المحاضرة الرابعة</a:t>
            </a:r>
            <a:endParaRPr lang="en-US" dirty="0"/>
          </a:p>
        </p:txBody>
      </p:sp>
      <p:sp>
        <p:nvSpPr>
          <p:cNvPr id="24578" name="Content Placeholder 2"/>
          <p:cNvSpPr>
            <a:spLocks noGrp="1"/>
          </p:cNvSpPr>
          <p:nvPr>
            <p:ph idx="1"/>
          </p:nvPr>
        </p:nvSpPr>
        <p:spPr>
          <a:solidFill>
            <a:schemeClr val="accent3">
              <a:lumMod val="75000"/>
            </a:schemeClr>
          </a:solidFill>
        </p:spPr>
        <p:txBody>
          <a:bodyPr/>
          <a:lstStyle/>
          <a:p>
            <a:pPr rtl="1">
              <a:buFont typeface="Arial" charset="0"/>
              <a:buNone/>
            </a:pPr>
            <a:r>
              <a:rPr lang="ar-EG" sz="2800" dirty="0" smtClean="0"/>
              <a:t>                              </a:t>
            </a:r>
            <a:r>
              <a:rPr lang="ar-SA" sz="2800" dirty="0" smtClean="0">
                <a:solidFill>
                  <a:srgbClr val="C00000"/>
                </a:solidFill>
              </a:rPr>
              <a:t>الصحة النفسية في المجتمع</a:t>
            </a:r>
            <a:r>
              <a:rPr lang="ar-EG" sz="2800" dirty="0" smtClean="0">
                <a:solidFill>
                  <a:srgbClr val="C00000"/>
                </a:solidFill>
              </a:rPr>
              <a:t> </a:t>
            </a:r>
            <a:r>
              <a:rPr lang="ar-EG" sz="2800" dirty="0" smtClean="0"/>
              <a:t>.</a:t>
            </a:r>
          </a:p>
          <a:p>
            <a:pPr rtl="1">
              <a:buFont typeface="Arial" charset="0"/>
              <a:buNone/>
            </a:pPr>
            <a:r>
              <a:rPr lang="ar-EG" sz="2800" dirty="0" smtClean="0"/>
              <a:t>أهداف الصحة النفسية في المجتمع .</a:t>
            </a:r>
          </a:p>
          <a:p>
            <a:pPr rtl="1">
              <a:buFont typeface="Arial" charset="0"/>
              <a:buNone/>
            </a:pPr>
            <a:r>
              <a:rPr lang="ar-EG" sz="2800" dirty="0" smtClean="0"/>
              <a:t>الصحة </a:t>
            </a:r>
            <a:r>
              <a:rPr lang="ar-EG" sz="2800" dirty="0" err="1" smtClean="0"/>
              <a:t>النفسيه</a:t>
            </a:r>
            <a:r>
              <a:rPr lang="ar-EG" sz="2800" dirty="0" smtClean="0"/>
              <a:t> للمجتمع نفسه .</a:t>
            </a:r>
          </a:p>
          <a:p>
            <a:pPr rtl="1">
              <a:buFont typeface="Arial" charset="0"/>
              <a:buNone/>
            </a:pPr>
            <a:r>
              <a:rPr lang="ar-EG" sz="2800" dirty="0" smtClean="0"/>
              <a:t>أهمية الصحة النفسية في مجالات الحياة الاجتماعية المختلفة بالمجتمع.</a:t>
            </a:r>
          </a:p>
          <a:p>
            <a:pPr rtl="1">
              <a:buFont typeface="Arial" charset="0"/>
              <a:buNone/>
            </a:pPr>
            <a:r>
              <a:rPr lang="ar-EG" sz="2800" dirty="0" smtClean="0"/>
              <a:t> العاملون في ميدان الصحة النفسية . </a:t>
            </a:r>
          </a:p>
          <a:p>
            <a:pPr>
              <a:buFont typeface="Arial" charset="0"/>
              <a:buNone/>
            </a:pPr>
            <a:endParaRPr lang="en-US" dirty="0" smtClean="0"/>
          </a:p>
        </p:txBody>
      </p:sp>
      <p:sp>
        <p:nvSpPr>
          <p:cNvPr id="24579" name="Slide Number Placeholder 3"/>
          <p:cNvSpPr>
            <a:spLocks noGrp="1"/>
          </p:cNvSpPr>
          <p:nvPr>
            <p:ph type="sldNum" sz="quarter" idx="10"/>
          </p:nvPr>
        </p:nvSpPr>
        <p:spPr bwMode="auto">
          <a:noFill/>
          <a:ln>
            <a:miter lim="800000"/>
            <a:headEnd/>
            <a:tailEnd/>
          </a:ln>
        </p:spPr>
        <p:txBody>
          <a:bodyPr/>
          <a:lstStyle/>
          <a:p>
            <a:fld id="{F4D9D122-8EE2-48C8-A68B-8E467F9F0A07}" type="slidenum">
              <a:rPr lang="ar-SA" smtClean="0"/>
              <a:pPr/>
              <a:t>255</a:t>
            </a:fld>
            <a:endParaRPr lang="en-US" dirty="0" smtClean="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ملخص ما سبق عرضه في المحاضرة الخامسة</a:t>
            </a:r>
            <a:endParaRPr lang="en-US" dirty="0"/>
          </a:p>
        </p:txBody>
      </p:sp>
      <p:sp>
        <p:nvSpPr>
          <p:cNvPr id="26626" name="Content Placeholder 2"/>
          <p:cNvSpPr>
            <a:spLocks noGrp="1"/>
          </p:cNvSpPr>
          <p:nvPr>
            <p:ph idx="1"/>
          </p:nvPr>
        </p:nvSpPr>
        <p:spPr>
          <a:solidFill>
            <a:schemeClr val="accent3">
              <a:lumMod val="75000"/>
            </a:schemeClr>
          </a:solidFill>
        </p:spPr>
        <p:txBody>
          <a:bodyPr/>
          <a:lstStyle/>
          <a:p>
            <a:pPr algn="ctr">
              <a:buFont typeface="Arial" charset="0"/>
              <a:buNone/>
            </a:pPr>
            <a:r>
              <a:rPr lang="ar-EG" sz="2800" b="1" dirty="0" smtClean="0">
                <a:solidFill>
                  <a:srgbClr val="FF0000"/>
                </a:solidFill>
              </a:rPr>
              <a:t>التوافق النفسي</a:t>
            </a:r>
          </a:p>
          <a:p>
            <a:pPr>
              <a:buFont typeface="Arial" charset="0"/>
              <a:buNone/>
            </a:pPr>
            <a:r>
              <a:rPr lang="ar-EG" sz="2800" dirty="0" smtClean="0"/>
              <a:t>تعريف التوافق النفسي</a:t>
            </a:r>
          </a:p>
          <a:p>
            <a:pPr>
              <a:buFont typeface="Arial" charset="0"/>
              <a:buNone/>
            </a:pPr>
            <a:r>
              <a:rPr lang="ar-EG" sz="2800" dirty="0" smtClean="0"/>
              <a:t>أبعاد التوافق </a:t>
            </a:r>
          </a:p>
          <a:p>
            <a:pPr>
              <a:buFont typeface="Arial" charset="0"/>
              <a:buNone/>
            </a:pPr>
            <a:r>
              <a:rPr lang="ar-EG" sz="2800" dirty="0" smtClean="0"/>
              <a:t>عوامل التوافق </a:t>
            </a:r>
            <a:r>
              <a:rPr lang="ar-EG" sz="2800" dirty="0" err="1" smtClean="0"/>
              <a:t>النفسى</a:t>
            </a:r>
            <a:r>
              <a:rPr lang="ar-EG" sz="2800" dirty="0" smtClean="0"/>
              <a:t>  ( مطالب النمو – دوافع السلوك – حيل الدفاع )</a:t>
            </a:r>
          </a:p>
          <a:p>
            <a:pPr rtl="1">
              <a:buFont typeface="Arial" charset="0"/>
              <a:buNone/>
            </a:pPr>
            <a:r>
              <a:rPr lang="ar-EG" sz="2800" dirty="0" smtClean="0">
                <a:solidFill>
                  <a:srgbClr val="376092"/>
                </a:solidFill>
              </a:rPr>
              <a:t>             </a:t>
            </a:r>
            <a:r>
              <a:rPr lang="ar-EG" sz="2800" dirty="0" smtClean="0"/>
              <a:t>أولاً – التوافق </a:t>
            </a:r>
            <a:r>
              <a:rPr lang="ar-EG" sz="2800" dirty="0" err="1" smtClean="0"/>
              <a:t>و</a:t>
            </a:r>
            <a:r>
              <a:rPr lang="ar-EG" sz="2800" dirty="0" smtClean="0"/>
              <a:t> مطالب النمو .</a:t>
            </a:r>
          </a:p>
        </p:txBody>
      </p:sp>
      <p:sp>
        <p:nvSpPr>
          <p:cNvPr id="26627" name="Slide Number Placeholder 3"/>
          <p:cNvSpPr>
            <a:spLocks noGrp="1"/>
          </p:cNvSpPr>
          <p:nvPr>
            <p:ph type="sldNum" sz="quarter" idx="10"/>
          </p:nvPr>
        </p:nvSpPr>
        <p:spPr bwMode="auto">
          <a:noFill/>
          <a:ln>
            <a:miter lim="800000"/>
            <a:headEnd/>
            <a:tailEnd/>
          </a:ln>
        </p:spPr>
        <p:txBody>
          <a:bodyPr/>
          <a:lstStyle/>
          <a:p>
            <a:fld id="{AA4A70CD-0BDB-4297-9C83-7A0A45111BC8}" type="slidenum">
              <a:rPr lang="ar-SA" smtClean="0"/>
              <a:pPr/>
              <a:t>256</a:t>
            </a:fld>
            <a:endParaRPr lang="en-US" dirty="0" smtClean="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pPr algn="ctr" rtl="1"/>
            <a:r>
              <a:rPr lang="ar-EG" dirty="0" smtClean="0"/>
              <a:t>ملخص ما سبق </a:t>
            </a:r>
            <a:r>
              <a:rPr lang="ar-EG" dirty="0" smtClean="0">
                <a:solidFill>
                  <a:schemeClr val="tx2"/>
                </a:solidFill>
              </a:rPr>
              <a:t>عرضه</a:t>
            </a:r>
            <a:r>
              <a:rPr lang="ar-EG" dirty="0" smtClean="0"/>
              <a:t> في المحاض</a:t>
            </a:r>
            <a:r>
              <a:rPr lang="ar-SA" dirty="0" smtClean="0"/>
              <a:t>ره السادسة</a:t>
            </a:r>
            <a:endParaRPr lang="en-US" dirty="0" smtClean="0"/>
          </a:p>
        </p:txBody>
      </p:sp>
      <p:sp>
        <p:nvSpPr>
          <p:cNvPr id="22530" name="Rectangle 3"/>
          <p:cNvSpPr>
            <a:spLocks noGrp="1"/>
          </p:cNvSpPr>
          <p:nvPr>
            <p:ph type="body" idx="4294967295"/>
          </p:nvPr>
        </p:nvSpPr>
        <p:spPr>
          <a:solidFill>
            <a:schemeClr val="accent3">
              <a:lumMod val="75000"/>
            </a:schemeClr>
          </a:solidFill>
        </p:spPr>
        <p:txBody>
          <a:bodyPr>
            <a:normAutofit/>
          </a:bodyPr>
          <a:lstStyle/>
          <a:p>
            <a:pPr rtl="1">
              <a:buFont typeface="Arial" charset="0"/>
              <a:buNone/>
            </a:pPr>
            <a:endParaRPr lang="ar-EG" dirty="0" smtClean="0"/>
          </a:p>
          <a:p>
            <a:pPr rtl="1">
              <a:buFont typeface="Arial" charset="0"/>
              <a:buNone/>
            </a:pPr>
            <a:r>
              <a:rPr lang="ar-EG" dirty="0" smtClean="0">
                <a:solidFill>
                  <a:srgbClr val="C00000"/>
                </a:solidFill>
              </a:rPr>
              <a:t>ثانياً : التوافق النفسي و دوافع السلوك </a:t>
            </a:r>
          </a:p>
          <a:p>
            <a:pPr>
              <a:buFont typeface="Arial" charset="0"/>
              <a:buNone/>
            </a:pPr>
            <a:r>
              <a:rPr lang="ar-EG" dirty="0" smtClean="0"/>
              <a:t>                               ( </a:t>
            </a:r>
            <a:r>
              <a:rPr lang="ar-EG" dirty="0" smtClean="0">
                <a:solidFill>
                  <a:srgbClr val="E46C0A"/>
                </a:solidFill>
              </a:rPr>
              <a:t>الغرائز</a:t>
            </a:r>
            <a:r>
              <a:rPr lang="ar-EG" dirty="0" smtClean="0"/>
              <a:t> – </a:t>
            </a:r>
            <a:r>
              <a:rPr lang="ar-EG" dirty="0" smtClean="0">
                <a:solidFill>
                  <a:srgbClr val="8064A2"/>
                </a:solidFill>
              </a:rPr>
              <a:t>الحاجات</a:t>
            </a:r>
            <a:r>
              <a:rPr lang="ar-EG" dirty="0" smtClean="0"/>
              <a:t>)</a:t>
            </a:r>
            <a:endParaRPr lang="ar-EG" dirty="0" smtClean="0">
              <a:solidFill>
                <a:srgbClr val="E46C0A"/>
              </a:solidFill>
            </a:endParaRPr>
          </a:p>
          <a:p>
            <a:pPr algn="ctr" rtl="1">
              <a:buFont typeface="Arial" charset="0"/>
              <a:buNone/>
            </a:pPr>
            <a:r>
              <a:rPr lang="ar-SA" dirty="0" smtClean="0"/>
              <a:t/>
            </a:r>
            <a:br>
              <a:rPr lang="ar-SA" dirty="0" smtClean="0"/>
            </a:br>
            <a:endParaRPr lang="ar-SA" b="1" dirty="0" smtClean="0"/>
          </a:p>
          <a:p>
            <a:pPr algn="ctr">
              <a:buFont typeface="Arial" charset="0"/>
              <a:buNone/>
            </a:pPr>
            <a:endParaRPr lang="ar-SA" b="1" dirty="0" smtClean="0"/>
          </a:p>
          <a:p>
            <a:pPr>
              <a:buFont typeface="Arial" charset="0"/>
              <a:buNone/>
            </a:pPr>
            <a:endParaRPr lang="en-US" b="1" dirty="0" smtClean="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 السا</a:t>
            </a:r>
            <a:r>
              <a:rPr lang="ar-EG" dirty="0" smtClean="0"/>
              <a:t>بع</a:t>
            </a:r>
            <a:r>
              <a:rPr lang="ar-SA" dirty="0" smtClean="0"/>
              <a:t>ة</a:t>
            </a:r>
            <a:endParaRPr lang="en-US" dirty="0"/>
          </a:p>
        </p:txBody>
      </p:sp>
      <p:sp>
        <p:nvSpPr>
          <p:cNvPr id="3" name="Content Placeholder 2"/>
          <p:cNvSpPr>
            <a:spLocks noGrp="1"/>
          </p:cNvSpPr>
          <p:nvPr>
            <p:ph idx="1"/>
          </p:nvPr>
        </p:nvSpPr>
        <p:spPr>
          <a:solidFill>
            <a:schemeClr val="accent3">
              <a:lumMod val="75000"/>
            </a:schemeClr>
          </a:solidFill>
        </p:spPr>
        <p:txBody>
          <a:bodyPr/>
          <a:lstStyle/>
          <a:p>
            <a:r>
              <a:rPr lang="ar-EG" dirty="0" smtClean="0">
                <a:solidFill>
                  <a:srgbClr val="C00000"/>
                </a:solidFill>
              </a:rPr>
              <a:t>ثانياً : التوافق النفسي و دوافع السلوك</a:t>
            </a:r>
          </a:p>
          <a:p>
            <a:r>
              <a:rPr lang="ar-EG" dirty="0" smtClean="0">
                <a:solidFill>
                  <a:srgbClr val="C00000"/>
                </a:solidFill>
              </a:rPr>
              <a:t>                                        (  الدوافع )  </a:t>
            </a:r>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258</a:t>
            </a:fld>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الثامنة </a:t>
            </a:r>
            <a:endParaRPr lang="en-US" dirty="0"/>
          </a:p>
        </p:txBody>
      </p:sp>
      <p:sp>
        <p:nvSpPr>
          <p:cNvPr id="3" name="Content Placeholder 2"/>
          <p:cNvSpPr>
            <a:spLocks noGrp="1"/>
          </p:cNvSpPr>
          <p:nvPr>
            <p:ph idx="1"/>
          </p:nvPr>
        </p:nvSpPr>
        <p:spPr>
          <a:solidFill>
            <a:schemeClr val="accent3">
              <a:lumMod val="75000"/>
            </a:schemeClr>
          </a:solidFill>
        </p:spPr>
        <p:txBody>
          <a:bodyPr/>
          <a:lstStyle/>
          <a:p>
            <a:pPr algn="ctr"/>
            <a:r>
              <a:rPr lang="ar-EG" dirty="0" smtClean="0"/>
              <a:t> </a:t>
            </a:r>
          </a:p>
          <a:p>
            <a:pPr algn="ctr"/>
            <a:endParaRPr lang="ar-EG" dirty="0" smtClean="0"/>
          </a:p>
          <a:p>
            <a:pPr algn="ctr"/>
            <a:r>
              <a:rPr lang="ar-EG" dirty="0" smtClean="0"/>
              <a:t>التوافق و حيل الدفاع النفسي</a:t>
            </a:r>
          </a:p>
          <a:p>
            <a:pPr algn="ctr"/>
            <a:endParaRPr lang="ar-EG" dirty="0" smtClean="0"/>
          </a:p>
          <a:p>
            <a:pPr algn="ctr"/>
            <a:endParaRPr lang="ar-EG" dirty="0" smtClean="0"/>
          </a:p>
          <a:p>
            <a:pPr algn="ct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259</a:t>
            </a:fld>
            <a:endParaRPr lang="en-US" dirty="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التاسعة</a:t>
            </a:r>
            <a:endParaRPr lang="en-US" dirty="0"/>
          </a:p>
        </p:txBody>
      </p:sp>
      <p:sp>
        <p:nvSpPr>
          <p:cNvPr id="3" name="Content Placeholder 2"/>
          <p:cNvSpPr>
            <a:spLocks noGrp="1"/>
          </p:cNvSpPr>
          <p:nvPr>
            <p:ph idx="1"/>
          </p:nvPr>
        </p:nvSpPr>
        <p:spPr>
          <a:solidFill>
            <a:schemeClr val="accent3"/>
          </a:solidFill>
        </p:spPr>
        <p:txBody>
          <a:bodyPr/>
          <a:lstStyle/>
          <a:p>
            <a:endParaRPr lang="ar-EG" dirty="0" smtClean="0"/>
          </a:p>
          <a:p>
            <a:endParaRPr lang="ar-EG" dirty="0" smtClean="0"/>
          </a:p>
          <a:p>
            <a:endParaRPr lang="ar-EG" dirty="0" smtClean="0"/>
          </a:p>
          <a:p>
            <a:pPr algn="ctr"/>
            <a:r>
              <a:rPr lang="ar-SA" b="1" i="1" dirty="0" smtClean="0">
                <a:effectLst>
                  <a:outerShdw blurRad="38100" dist="38100" dir="2700000" algn="tl">
                    <a:srgbClr val="000000">
                      <a:alpha val="43137"/>
                    </a:srgbClr>
                  </a:outerShdw>
                </a:effectLst>
              </a:rPr>
              <a:t>الوقاية من المرض النفسي</a:t>
            </a:r>
            <a:r>
              <a:rPr lang="ar-EG" b="1" i="1" dirty="0" smtClean="0">
                <a:effectLst>
                  <a:outerShdw blurRad="38100" dist="38100" dir="2700000" algn="tl">
                    <a:srgbClr val="000000">
                      <a:alpha val="43137"/>
                    </a:srgbClr>
                  </a:outerShdw>
                </a:effectLst>
              </a:rPr>
              <a:t>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260</a:t>
            </a:fld>
            <a:endParaRPr lang="en-US" dirty="0"/>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ملخص ما سبق </a:t>
            </a:r>
            <a:r>
              <a:rPr lang="ar-EG" dirty="0" smtClean="0">
                <a:solidFill>
                  <a:schemeClr val="tx2"/>
                </a:solidFill>
              </a:rPr>
              <a:t>عرضه</a:t>
            </a:r>
            <a:r>
              <a:rPr lang="ar-EG" dirty="0" smtClean="0"/>
              <a:t> في المحاض</a:t>
            </a:r>
            <a:r>
              <a:rPr lang="ar-SA" dirty="0" smtClean="0"/>
              <a:t>ره</a:t>
            </a:r>
            <a:r>
              <a:rPr lang="ar-EG" dirty="0" smtClean="0"/>
              <a:t> العاشرة </a:t>
            </a:r>
            <a:endParaRPr lang="en-US" dirty="0"/>
          </a:p>
        </p:txBody>
      </p:sp>
      <p:sp>
        <p:nvSpPr>
          <p:cNvPr id="3" name="Content Placeholder 2"/>
          <p:cNvSpPr>
            <a:spLocks noGrp="1"/>
          </p:cNvSpPr>
          <p:nvPr>
            <p:ph idx="1"/>
          </p:nvPr>
        </p:nvSpPr>
        <p:spPr>
          <a:solidFill>
            <a:schemeClr val="accent3"/>
          </a:solidFill>
        </p:spPr>
        <p:txBody>
          <a:bodyPr/>
          <a:lstStyle/>
          <a:p>
            <a:r>
              <a:rPr lang="ar-EG" dirty="0" smtClean="0"/>
              <a:t>أسباب الامراض النفسية </a:t>
            </a:r>
          </a:p>
          <a:p>
            <a:r>
              <a:rPr lang="ar-EG" dirty="0" smtClean="0"/>
              <a:t>    - تعدد و تفاعل الاسباب .</a:t>
            </a:r>
          </a:p>
          <a:p>
            <a:r>
              <a:rPr lang="ar-EG" dirty="0" smtClean="0"/>
              <a:t>    - الاسباب الحيوية .</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261</a:t>
            </a:fld>
            <a:endParaRPr lang="en-US"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ملخص ما سبق </a:t>
            </a:r>
            <a:r>
              <a:rPr lang="ar-EG" sz="4000" dirty="0" smtClean="0">
                <a:solidFill>
                  <a:schemeClr val="tx2"/>
                </a:solidFill>
              </a:rPr>
              <a:t>عرضه</a:t>
            </a:r>
            <a:r>
              <a:rPr lang="ar-EG" sz="4000" dirty="0" smtClean="0"/>
              <a:t> في المحاض</a:t>
            </a:r>
            <a:r>
              <a:rPr lang="ar-SA" sz="4000" dirty="0" smtClean="0"/>
              <a:t>ره</a:t>
            </a:r>
            <a:r>
              <a:rPr lang="ar-EG" sz="4000" dirty="0" smtClean="0"/>
              <a:t> الحادية عشر</a:t>
            </a:r>
            <a:endParaRPr lang="en-US" sz="4000" dirty="0"/>
          </a:p>
        </p:txBody>
      </p:sp>
      <p:sp>
        <p:nvSpPr>
          <p:cNvPr id="3" name="Content Placeholder 2"/>
          <p:cNvSpPr>
            <a:spLocks noGrp="1"/>
          </p:cNvSpPr>
          <p:nvPr>
            <p:ph idx="1"/>
          </p:nvPr>
        </p:nvSpPr>
        <p:spPr>
          <a:xfrm>
            <a:off x="533400" y="1752600"/>
            <a:ext cx="8915400" cy="4525963"/>
          </a:xfrm>
          <a:solidFill>
            <a:schemeClr val="accent3"/>
          </a:solidFill>
        </p:spPr>
        <p:txBody>
          <a:bodyPr/>
          <a:lstStyle/>
          <a:p>
            <a:r>
              <a:rPr lang="ar-SA" dirty="0" smtClean="0"/>
              <a:t>تابع أ</a:t>
            </a:r>
            <a:r>
              <a:rPr lang="ar-EG" dirty="0" smtClean="0"/>
              <a:t>سباب الامراض النفسية</a:t>
            </a:r>
          </a:p>
          <a:p>
            <a:r>
              <a:rPr lang="ar-EG" dirty="0" smtClean="0"/>
              <a:t>ثانياً : الأسباب النفسية : </a:t>
            </a:r>
          </a:p>
          <a:p>
            <a:r>
              <a:rPr lang="ar-SA" dirty="0" smtClean="0"/>
              <a:t>ثا</a:t>
            </a:r>
            <a:r>
              <a:rPr lang="ar-EG" dirty="0" smtClean="0"/>
              <a:t>لثا </a:t>
            </a:r>
            <a:r>
              <a:rPr lang="ar-SA" dirty="0" smtClean="0"/>
              <a:t>: الأسباب البيئية:</a:t>
            </a:r>
            <a:endParaRPr lang="ar-EG"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262</a:t>
            </a:fld>
            <a:endParaRPr lang="en-US"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ملخص ما سبق </a:t>
            </a:r>
            <a:r>
              <a:rPr lang="ar-EG" sz="4000" dirty="0" smtClean="0">
                <a:solidFill>
                  <a:schemeClr val="tx2"/>
                </a:solidFill>
              </a:rPr>
              <a:t>عرضه</a:t>
            </a:r>
            <a:r>
              <a:rPr lang="ar-EG" sz="4000" dirty="0" smtClean="0"/>
              <a:t> في المحاض</a:t>
            </a:r>
            <a:r>
              <a:rPr lang="ar-SA" sz="4000" dirty="0" smtClean="0"/>
              <a:t>ره</a:t>
            </a:r>
            <a:r>
              <a:rPr lang="ar-EG" sz="4000" dirty="0" smtClean="0"/>
              <a:t> الثانية عشر</a:t>
            </a:r>
            <a:endParaRPr lang="en-US" sz="4000" dirty="0"/>
          </a:p>
        </p:txBody>
      </p:sp>
      <p:sp>
        <p:nvSpPr>
          <p:cNvPr id="3" name="Content Placeholder 2"/>
          <p:cNvSpPr>
            <a:spLocks noGrp="1"/>
          </p:cNvSpPr>
          <p:nvPr>
            <p:ph idx="1"/>
          </p:nvPr>
        </p:nvSpPr>
        <p:spPr>
          <a:solidFill>
            <a:schemeClr val="accent3"/>
          </a:solidFill>
        </p:spPr>
        <p:txBody>
          <a:bodyPr/>
          <a:lstStyle/>
          <a:p>
            <a:r>
              <a:rPr lang="ar-EG" dirty="0" smtClean="0"/>
              <a:t>- </a:t>
            </a:r>
            <a:r>
              <a:rPr lang="ar-SA" dirty="0" smtClean="0"/>
              <a:t>تصنيف المشكلات و الأمراض النفسية و العقلية .</a:t>
            </a:r>
            <a:endParaRPr lang="ar-EG" dirty="0" smtClean="0"/>
          </a:p>
          <a:p>
            <a:r>
              <a:rPr lang="ar-EG" dirty="0" smtClean="0"/>
              <a:t>- </a:t>
            </a:r>
            <a:r>
              <a:rPr lang="ar-SA" dirty="0" smtClean="0"/>
              <a:t>المشكلات النفسية و اضطرابات الشخصية </a:t>
            </a:r>
            <a:r>
              <a:rPr lang="ar-EG" dirty="0" smtClean="0"/>
              <a:t>.</a:t>
            </a:r>
          </a:p>
          <a:p>
            <a:r>
              <a:rPr lang="ar-EG" dirty="0" smtClean="0"/>
              <a:t>                                   0 -  الضعف </a:t>
            </a:r>
            <a:r>
              <a:rPr lang="ar-EG" sz="2800" dirty="0" smtClean="0"/>
              <a:t>العقلى</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263</a:t>
            </a:fld>
            <a:endParaRPr lang="en-US" dirty="0"/>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4000" dirty="0" smtClean="0"/>
              <a:t>ملخص ما سبق </a:t>
            </a:r>
            <a:r>
              <a:rPr lang="ar-EG" sz="4000" dirty="0" smtClean="0">
                <a:solidFill>
                  <a:schemeClr val="tx2"/>
                </a:solidFill>
              </a:rPr>
              <a:t>عرضه</a:t>
            </a:r>
            <a:r>
              <a:rPr lang="ar-EG" sz="4000" dirty="0" smtClean="0"/>
              <a:t> في المحاض</a:t>
            </a:r>
            <a:r>
              <a:rPr lang="ar-SA" sz="4000" dirty="0" smtClean="0"/>
              <a:t>ره</a:t>
            </a:r>
            <a:r>
              <a:rPr lang="ar-EG" sz="4000" dirty="0" smtClean="0"/>
              <a:t> الثالثة عشر</a:t>
            </a:r>
            <a:endParaRPr lang="en-US" sz="4000" dirty="0"/>
          </a:p>
        </p:txBody>
      </p:sp>
      <p:sp>
        <p:nvSpPr>
          <p:cNvPr id="3" name="Content Placeholder 2"/>
          <p:cNvSpPr>
            <a:spLocks noGrp="1"/>
          </p:cNvSpPr>
          <p:nvPr>
            <p:ph idx="1"/>
          </p:nvPr>
        </p:nvSpPr>
        <p:spPr>
          <a:solidFill>
            <a:schemeClr val="accent3"/>
          </a:solidFill>
        </p:spPr>
        <p:txBody>
          <a:bodyPr/>
          <a:lstStyle/>
          <a:p>
            <a:r>
              <a:rPr lang="ar-SA" dirty="0" smtClean="0"/>
              <a:t>المشكلات النفسية و اضطرابات الشخصية</a:t>
            </a:r>
            <a:endParaRPr lang="ar-EG" dirty="0" smtClean="0"/>
          </a:p>
          <a:p>
            <a:pPr algn="ctr"/>
            <a:r>
              <a:rPr lang="ar-SA" dirty="0" smtClean="0"/>
              <a:t>0 - </a:t>
            </a:r>
            <a:r>
              <a:rPr lang="ar-EG" dirty="0" smtClean="0"/>
              <a:t>التخلف الدراسي</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264</a:t>
            </a:fld>
            <a:endParaRPr lang="en-US" dirty="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600200"/>
            <a:ext cx="8915400" cy="4525963"/>
          </a:xfrm>
          <a:solidFill>
            <a:schemeClr val="accent3"/>
          </a:solidFill>
        </p:spPr>
        <p:txBody>
          <a:bodyPr>
            <a:normAutofit/>
          </a:bodyPr>
          <a:lstStyle/>
          <a:p>
            <a:pPr algn="ctr"/>
            <a:endParaRPr lang="ar-SA" dirty="0" smtClean="0"/>
          </a:p>
          <a:p>
            <a:pPr algn="ctr"/>
            <a:endParaRPr lang="ar-SA" dirty="0" smtClean="0"/>
          </a:p>
          <a:p>
            <a:pPr algn="ctr"/>
            <a:r>
              <a:rPr lang="ar-SA" dirty="0" smtClean="0">
                <a:solidFill>
                  <a:srgbClr val="FFFF00"/>
                </a:solidFill>
              </a:rPr>
              <a:t>المحاضرة الرابعة عشر </a:t>
            </a:r>
          </a:p>
          <a:p>
            <a:pPr algn="ctr"/>
            <a:r>
              <a:rPr lang="ar-EG" dirty="0" smtClean="0">
                <a:solidFill>
                  <a:srgbClr val="FF0000"/>
                </a:solidFill>
              </a:rPr>
              <a:t> </a:t>
            </a:r>
            <a:r>
              <a:rPr lang="ar-SA" dirty="0" smtClean="0">
                <a:solidFill>
                  <a:srgbClr val="FF0000"/>
                </a:solidFill>
              </a:rPr>
              <a:t>الفصل السادس </a:t>
            </a:r>
            <a:r>
              <a:rPr lang="ar-EG" dirty="0" smtClean="0">
                <a:solidFill>
                  <a:srgbClr val="FF0000"/>
                </a:solidFill>
              </a:rPr>
              <a:t>” تابع ”</a:t>
            </a:r>
            <a:endParaRPr lang="ar-SA" dirty="0" smtClean="0">
              <a:solidFill>
                <a:srgbClr val="FF0000"/>
              </a:solidFill>
            </a:endParaRPr>
          </a:p>
          <a:p>
            <a:pPr algn="ctr"/>
            <a:r>
              <a:rPr lang="ar-SA" dirty="0" smtClean="0">
                <a:solidFill>
                  <a:srgbClr val="FF0000"/>
                </a:solidFill>
              </a:rPr>
              <a:t> المشكلات النفسية و اضطرابات الشخصية</a:t>
            </a:r>
          </a:p>
          <a:p>
            <a:pPr algn="ctr"/>
            <a:r>
              <a:rPr lang="ar-EG" dirty="0" smtClean="0">
                <a:solidFill>
                  <a:srgbClr val="FF0000"/>
                </a:solidFill>
              </a:rPr>
              <a:t>  </a:t>
            </a:r>
            <a:r>
              <a:rPr lang="ar-SA" dirty="0" smtClean="0">
                <a:solidFill>
                  <a:srgbClr val="FF0000"/>
                </a:solidFill>
              </a:rPr>
              <a:t>الاضطرابات الانفعالية </a:t>
            </a:r>
          </a:p>
          <a:p>
            <a:pPr algn="ctr"/>
            <a:r>
              <a:rPr lang="ar-SA" dirty="0" smtClean="0">
                <a:solidFill>
                  <a:srgbClr val="FF0000"/>
                </a:solidFill>
              </a:rPr>
              <a:t>اضطرابات العادات </a:t>
            </a:r>
            <a:r>
              <a:rPr lang="en-US" dirty="0" smtClean="0">
                <a:solidFill>
                  <a:srgbClr val="FF0000"/>
                </a:solidFill>
              </a:rPr>
              <a:t> </a:t>
            </a:r>
            <a:endParaRPr lang="ar-EG" dirty="0" smtClean="0">
              <a:solidFill>
                <a:srgbClr val="FF0000"/>
              </a:solidFill>
            </a:endParaRPr>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265</a:t>
            </a:fld>
            <a:endParaRPr lang="en-US" dirty="0"/>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rPr>
              <a:t>Emotional Disorders </a:t>
            </a:r>
            <a:r>
              <a:rPr lang="ar-EG" sz="4000" b="1" dirty="0" smtClean="0">
                <a:solidFill>
                  <a:srgbClr val="FF0000"/>
                </a:solidFill>
              </a:rPr>
              <a:t> الاضطرابات الانفعالية</a:t>
            </a:r>
            <a:r>
              <a:rPr lang="ar-EG" dirty="0" smtClean="0"/>
              <a:t> </a:t>
            </a:r>
            <a:endParaRPr lang="en-US" dirty="0"/>
          </a:p>
        </p:txBody>
      </p:sp>
      <p:sp>
        <p:nvSpPr>
          <p:cNvPr id="3" name="Content Placeholder 2"/>
          <p:cNvSpPr>
            <a:spLocks noGrp="1"/>
          </p:cNvSpPr>
          <p:nvPr>
            <p:ph idx="1"/>
          </p:nvPr>
        </p:nvSpPr>
        <p:spPr>
          <a:solidFill>
            <a:schemeClr val="accent3"/>
          </a:solidFill>
        </p:spPr>
        <p:txBody>
          <a:bodyPr>
            <a:normAutofit fontScale="92500" lnSpcReduction="20000"/>
          </a:bodyPr>
          <a:lstStyle/>
          <a:p>
            <a:pPr rtl="1"/>
            <a:r>
              <a:rPr lang="ar-EG" b="1" dirty="0" smtClean="0">
                <a:solidFill>
                  <a:srgbClr val="FF0000"/>
                </a:solidFill>
              </a:rPr>
              <a:t>الاضطرابات الانفعالية :</a:t>
            </a:r>
            <a:endParaRPr lang="en-US" dirty="0" smtClean="0">
              <a:solidFill>
                <a:srgbClr val="FF0000"/>
              </a:solidFill>
            </a:endParaRPr>
          </a:p>
          <a:p>
            <a:pPr rtl="1">
              <a:buFontTx/>
              <a:buChar char="-"/>
            </a:pPr>
            <a:r>
              <a:rPr lang="ar-SA" b="1" dirty="0" smtClean="0"/>
              <a:t>الانفعال هو حالة شعورية مركبة يصاحبها نشاط جسمي وفسيولوجي مميز</a:t>
            </a:r>
            <a:r>
              <a:rPr lang="ar-EG" b="1" dirty="0" smtClean="0"/>
              <a:t>.</a:t>
            </a:r>
            <a:r>
              <a:rPr lang="ar-SA" b="1" dirty="0" smtClean="0"/>
              <a:t> </a:t>
            </a:r>
            <a:endParaRPr lang="ar-EG" b="1" dirty="0" smtClean="0"/>
          </a:p>
          <a:p>
            <a:pPr rtl="1">
              <a:buFontTx/>
              <a:buChar char="-"/>
            </a:pPr>
            <a:r>
              <a:rPr lang="ar-SA" b="1" dirty="0" smtClean="0"/>
              <a:t>والسلوك الانفعالي سلوك مركب يعبر أما عن السواء الانفعالي أو يعبر عن الاضطراب الانفعالي</a:t>
            </a:r>
            <a:r>
              <a:rPr lang="en-US" b="1" dirty="0" smtClean="0"/>
              <a:t>. </a:t>
            </a:r>
            <a:endParaRPr lang="en-US" dirty="0" smtClean="0"/>
          </a:p>
          <a:p>
            <a:pPr rtl="1"/>
            <a:r>
              <a:rPr lang="ar-EG" sz="2200" dirty="0" smtClean="0"/>
              <a:t>-</a:t>
            </a:r>
            <a:r>
              <a:rPr lang="ar-EG" b="1" dirty="0" smtClean="0"/>
              <a:t> </a:t>
            </a:r>
            <a:r>
              <a:rPr lang="ar-SA" b="1" dirty="0" smtClean="0"/>
              <a:t>والاضطراب الانفعالي حالة تكون فيها ردود الفعل الانفعالية غير مناسبة لمثيرها بالزيادة أو بالنقصان، فالخوف الشديد كاستجابة لمثير مخيف حقا لا يعبر اضطرابا انفعاليا بل يعتبر استجابة انفعالية عادية وضرورية للمحافظة على الحياة، أما الخوف الشديد من مثير غير مخيف فانه يعتبر اضطرابا انفعاليا</a:t>
            </a:r>
            <a:r>
              <a:rPr lang="en-US" b="1" dirty="0" smtClean="0"/>
              <a:t>. </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266</a:t>
            </a:fld>
            <a:endParaRPr lang="en-US"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solidFill>
            <a:schemeClr val="accent3"/>
          </a:solidFill>
        </p:spPr>
        <p:txBody>
          <a:bodyPr>
            <a:normAutofit fontScale="47500" lnSpcReduction="20000"/>
          </a:bodyPr>
          <a:lstStyle/>
          <a:p>
            <a:pPr lvl="1" rtl="1"/>
            <a:r>
              <a:rPr lang="ar-SA" sz="3300" b="1" dirty="0" smtClean="0">
                <a:solidFill>
                  <a:srgbClr val="FF0000"/>
                </a:solidFill>
              </a:rPr>
              <a:t>ـ أسباب الاضطرابات الانفعالية</a:t>
            </a:r>
            <a:r>
              <a:rPr lang="en-US" sz="3300" b="1" dirty="0" smtClean="0">
                <a:solidFill>
                  <a:srgbClr val="FF0000"/>
                </a:solidFill>
              </a:rPr>
              <a:t>:</a:t>
            </a:r>
            <a:r>
              <a:rPr lang="en-US" sz="3300" b="1" dirty="0" smtClean="0"/>
              <a:t> </a:t>
            </a:r>
            <a:endParaRPr lang="ar-EG" sz="3300" b="1" dirty="0" smtClean="0"/>
          </a:p>
          <a:p>
            <a:pPr lvl="1" rtl="1"/>
            <a:r>
              <a:rPr lang="en-US" sz="3300" b="1" dirty="0" smtClean="0"/>
              <a:t/>
            </a:r>
            <a:br>
              <a:rPr lang="en-US" sz="3300" b="1" dirty="0" smtClean="0"/>
            </a:br>
            <a:r>
              <a:rPr lang="en-US" sz="3300" b="1" dirty="0" smtClean="0"/>
              <a:t>* </a:t>
            </a:r>
            <a:r>
              <a:rPr lang="ar-SA" sz="3300" b="1" dirty="0" smtClean="0">
                <a:solidFill>
                  <a:srgbClr val="FF0000"/>
                </a:solidFill>
              </a:rPr>
              <a:t>الأسباب الحيوية: </a:t>
            </a:r>
            <a:r>
              <a:rPr lang="ar-SA" sz="3300" b="1" dirty="0" smtClean="0"/>
              <a:t>القصور الجسمي والإصابات، والعاهات والتشوهات الجسمية، والمرض المزمن</a:t>
            </a:r>
            <a:r>
              <a:rPr lang="en-US" sz="3300" b="1" dirty="0" smtClean="0"/>
              <a:t> </a:t>
            </a:r>
            <a:r>
              <a:rPr lang="ar-SA" sz="3300" b="1" dirty="0" smtClean="0"/>
              <a:t>مثل الصرع و</a:t>
            </a:r>
            <a:r>
              <a:rPr lang="ar-EG" sz="3300" b="1" dirty="0" smtClean="0"/>
              <a:t>سوء</a:t>
            </a:r>
            <a:r>
              <a:rPr lang="ar-SA" sz="3300" b="1" dirty="0" smtClean="0"/>
              <a:t> التوافق مع هذه الحالات</a:t>
            </a:r>
            <a:r>
              <a:rPr lang="en-US" sz="3300" b="1" dirty="0" smtClean="0"/>
              <a:t>. </a:t>
            </a:r>
            <a:endParaRPr lang="ar-EG" sz="3300" b="1" dirty="0" smtClean="0"/>
          </a:p>
          <a:p>
            <a:pPr lvl="1" rtl="1"/>
            <a:r>
              <a:rPr lang="en-US" sz="3300" b="1" dirty="0" smtClean="0"/>
              <a:t/>
            </a:r>
            <a:br>
              <a:rPr lang="en-US" sz="3300" b="1" dirty="0" smtClean="0"/>
            </a:br>
            <a:r>
              <a:rPr lang="en-US" sz="3300" b="1" dirty="0" smtClean="0"/>
              <a:t>*</a:t>
            </a:r>
            <a:r>
              <a:rPr lang="en-US" sz="3300" b="1" dirty="0" smtClean="0">
                <a:solidFill>
                  <a:srgbClr val="FF0000"/>
                </a:solidFill>
              </a:rPr>
              <a:t> </a:t>
            </a:r>
            <a:r>
              <a:rPr lang="ar-SA" sz="3300" b="1" dirty="0" smtClean="0">
                <a:solidFill>
                  <a:srgbClr val="FF0000"/>
                </a:solidFill>
              </a:rPr>
              <a:t>الأسباب النفسية</a:t>
            </a:r>
            <a:r>
              <a:rPr lang="ar-SA" sz="3300" b="1" dirty="0" smtClean="0"/>
              <a:t>: الإحباط والفشل، والصراع بين الرغبة الجنسية والإشباع الجنسي، وعدم إشباع الحاجات الجنسية، وميلاد طفل جديد والخوف من تحويل حب الوالدين واهتمامهما إليه وخاصة إذا كان الطفل الأول الوحيد، والرفض والجوع الانفعالي ونقص الأمن الانفعالي، والصدمات العنيفة في الطفولة، والحكايات المخيفة للأطفال، والتوحد مع الوالدين المضطربين انفعالياً أو أحدهما، وعدوى الخوف من الكبار، والتسلط والقسوة في المعاملة، والضغوط الموجهة إلى الفرد ووجود الفرد في مواقف جديدة دون الاستعداد لها والصعوبات التي يواجهها المراهقون في التوافق وحل مشاكلهم، والقصور العقلي</a:t>
            </a:r>
            <a:r>
              <a:rPr lang="en-US" sz="3300" b="1" dirty="0" smtClean="0"/>
              <a:t>. </a:t>
            </a:r>
            <a:endParaRPr lang="ar-EG" sz="3300" b="1" dirty="0" smtClean="0"/>
          </a:p>
          <a:p>
            <a:pPr lvl="1" rtl="1"/>
            <a:r>
              <a:rPr lang="en-US" sz="3300" b="1" dirty="0" smtClean="0"/>
              <a:t/>
            </a:r>
            <a:br>
              <a:rPr lang="en-US" sz="3300" b="1" dirty="0" smtClean="0"/>
            </a:br>
            <a:r>
              <a:rPr lang="en-US" sz="3300" b="1" dirty="0" smtClean="0">
                <a:solidFill>
                  <a:srgbClr val="FF0000"/>
                </a:solidFill>
              </a:rPr>
              <a:t>* </a:t>
            </a:r>
            <a:r>
              <a:rPr lang="ar-SA" sz="3300" b="1" dirty="0" smtClean="0">
                <a:solidFill>
                  <a:srgbClr val="FF0000"/>
                </a:solidFill>
              </a:rPr>
              <a:t>الأسباب الاجتماعية</a:t>
            </a:r>
            <a:r>
              <a:rPr lang="en-US" sz="3300" b="1" dirty="0" smtClean="0">
                <a:solidFill>
                  <a:srgbClr val="FF0000"/>
                </a:solidFill>
              </a:rPr>
              <a:t>: </a:t>
            </a:r>
            <a:br>
              <a:rPr lang="en-US" sz="3300" b="1" dirty="0" smtClean="0">
                <a:solidFill>
                  <a:srgbClr val="FF0000"/>
                </a:solidFill>
              </a:rPr>
            </a:br>
            <a:r>
              <a:rPr lang="ar-SA" sz="3300" b="1" dirty="0" smtClean="0"/>
              <a:t>البيئة الأسرية المضطربة (السلوك المنحرف</a:t>
            </a:r>
            <a:r>
              <a:rPr lang="en-US" sz="3300" b="1" dirty="0" smtClean="0"/>
              <a:t>) </a:t>
            </a:r>
            <a:r>
              <a:rPr lang="ar-SA" sz="3300" b="1" dirty="0" smtClean="0"/>
              <a:t>والشجار والانفصال والطلاق والانفصال عن الوالدين وغياب أحد الوالدين أو كليهما والحرمان العاطفي، والوالدين العصبيان، واضطراب العلاقة بين الوالدين والطفل، وأسلوب التربية الخاطئ كما في نقص وخطأ التربية الجنسية وأخطاء التدريب على النظافة وغيرها، والفرقة في المعاملة بين الاخوة وتفضل جنس على الأخر، والسلطة الوالدية الزائدة والتدخل الزائد عن الحد في شؤون الفرد، والاتجاهات السلبية لدى الوالدين، ورفض الطفل والمغالاة في الرعاية والتدليل، وإثارة المنافسة غير العادية بين الأطفال، والبيئة المدرسية المضطربة مثل إهمال المدرسين وتهكمهم، وسوء المعاملة والعقاب، واضطراب العلاقة مع الزملاء والامتحانات القاسية والمخيفة</a:t>
            </a:r>
            <a:r>
              <a:rPr lang="en-US" sz="3300" b="1" dirty="0" smtClean="0"/>
              <a:t>. </a:t>
            </a:r>
            <a:r>
              <a:rPr lang="en-US" b="1" dirty="0" smtClean="0"/>
              <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267</a:t>
            </a:fld>
            <a:endParaRPr lang="en-US" dirty="0"/>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solidFill>
            <a:schemeClr val="accent3"/>
          </a:solidFill>
        </p:spPr>
        <p:txBody>
          <a:bodyPr>
            <a:normAutofit fontScale="55000" lnSpcReduction="20000"/>
          </a:bodyPr>
          <a:lstStyle/>
          <a:p>
            <a:pPr lvl="0" rtl="1"/>
            <a:r>
              <a:rPr lang="ar-EG" dirty="0" smtClean="0"/>
              <a:t> </a:t>
            </a:r>
            <a:r>
              <a:rPr lang="ar-SA" b="1" dirty="0" smtClean="0">
                <a:solidFill>
                  <a:srgbClr val="FF0000"/>
                </a:solidFill>
              </a:rPr>
              <a:t>ـ أهم أعراض الاضطرابات الانفعالية</a:t>
            </a:r>
            <a:r>
              <a:rPr lang="en-US" b="1" dirty="0" smtClean="0"/>
              <a:t>: </a:t>
            </a:r>
            <a:br>
              <a:rPr lang="en-US" b="1" dirty="0" smtClean="0"/>
            </a:br>
            <a:r>
              <a:rPr lang="en-US" b="1" dirty="0" smtClean="0"/>
              <a:t>*</a:t>
            </a:r>
            <a:r>
              <a:rPr lang="en-US" b="1" dirty="0" smtClean="0">
                <a:solidFill>
                  <a:srgbClr val="FF0000"/>
                </a:solidFill>
              </a:rPr>
              <a:t> </a:t>
            </a:r>
            <a:r>
              <a:rPr lang="ar-SA" b="1" dirty="0" smtClean="0">
                <a:solidFill>
                  <a:srgbClr val="FF0000"/>
                </a:solidFill>
              </a:rPr>
              <a:t>الخوف: </a:t>
            </a:r>
            <a:r>
              <a:rPr lang="ar-SA" b="1" dirty="0" smtClean="0"/>
              <a:t>كرد فعل انفعالي لمثير موجود موضوعيا يدركه الفرد على انه مهدد لكيانه الجسمي أو النفسي، ويشمل الخوف الكثير من أنواع الخوف </a:t>
            </a:r>
            <a:r>
              <a:rPr lang="ar-SA" b="1" dirty="0" smtClean="0">
                <a:solidFill>
                  <a:srgbClr val="FF0000"/>
                </a:solidFill>
              </a:rPr>
              <a:t>(الخوف المرضية</a:t>
            </a:r>
            <a:r>
              <a:rPr lang="ar-SA" b="1" dirty="0" smtClean="0"/>
              <a:t>) والخوف المرتبط يفقد الأمن وفقدان الرعاية ومشاعر الذنب، والخوف له درجات متدرجة وهي </a:t>
            </a:r>
            <a:r>
              <a:rPr lang="ar-SA" b="1" dirty="0" smtClean="0">
                <a:solidFill>
                  <a:srgbClr val="FF0000"/>
                </a:solidFill>
              </a:rPr>
              <a:t>الذعر والرعب والخوف الخفيف</a:t>
            </a:r>
            <a:r>
              <a:rPr lang="en-US" b="1" dirty="0" smtClean="0"/>
              <a:t>. </a:t>
            </a:r>
            <a:br>
              <a:rPr lang="en-US" b="1" dirty="0" smtClean="0"/>
            </a:br>
            <a:r>
              <a:rPr lang="en-US" b="1" dirty="0" smtClean="0"/>
              <a:t>* </a:t>
            </a:r>
            <a:r>
              <a:rPr lang="ar-SA" b="1" dirty="0" smtClean="0">
                <a:solidFill>
                  <a:srgbClr val="FF0000"/>
                </a:solidFill>
              </a:rPr>
              <a:t>القلق: </a:t>
            </a:r>
            <a:r>
              <a:rPr lang="ar-SA" b="1" dirty="0" smtClean="0"/>
              <a:t>وهو مركب انفعالي من الخوف المستمر بدون مثير ظاهر والتوتر والانقباض، ويضمن الخوف المصاحب للقلق تهديدا متوقعاً أو متخيلا (غير موجود موضوعياً أو مباشرة) لكيان الفرد الجسمي أو النفسي، ويعوق أشكال العقلي المعرفي وسلوك الفرد بصفة عامة، ويؤثر على التفاعل في أشكال مختلفة منها المرض، وأحلام اليقظة، والأحلام المزعجة والكابوس، والتمرد، والعدوان، والقلق عرض خطير وخاصة في عصرنا الذي أطلق عليه البعض</a:t>
            </a:r>
            <a:r>
              <a:rPr lang="en-US" b="1" dirty="0" smtClean="0"/>
              <a:t> </a:t>
            </a:r>
            <a:r>
              <a:rPr lang="en-US" b="1" dirty="0" smtClean="0">
                <a:solidFill>
                  <a:srgbClr val="FF0000"/>
                </a:solidFill>
              </a:rPr>
              <a:t>" </a:t>
            </a:r>
            <a:r>
              <a:rPr lang="ar-SA" b="1" dirty="0" smtClean="0">
                <a:solidFill>
                  <a:srgbClr val="FF0000"/>
                </a:solidFill>
              </a:rPr>
              <a:t>عصر القلق</a:t>
            </a:r>
            <a:r>
              <a:rPr lang="en-US" b="1" dirty="0" smtClean="0">
                <a:solidFill>
                  <a:srgbClr val="FF0000"/>
                </a:solidFill>
              </a:rPr>
              <a:t> </a:t>
            </a:r>
            <a:r>
              <a:rPr lang="en-US" b="1" dirty="0" smtClean="0"/>
              <a:t>". </a:t>
            </a:r>
            <a:br>
              <a:rPr lang="en-US" b="1" dirty="0" smtClean="0"/>
            </a:br>
            <a:r>
              <a:rPr lang="en-US" b="1" dirty="0" smtClean="0"/>
              <a:t>*</a:t>
            </a:r>
            <a:r>
              <a:rPr lang="en-US" b="1" dirty="0" smtClean="0">
                <a:solidFill>
                  <a:srgbClr val="FF0000"/>
                </a:solidFill>
              </a:rPr>
              <a:t> </a:t>
            </a:r>
            <a:r>
              <a:rPr lang="ar-SA" b="1" dirty="0" smtClean="0">
                <a:solidFill>
                  <a:srgbClr val="FF0000"/>
                </a:solidFill>
              </a:rPr>
              <a:t>الغضب: </a:t>
            </a:r>
            <a:r>
              <a:rPr lang="ar-SA" b="1" dirty="0" smtClean="0"/>
              <a:t>وهو وسيلة للتعامل مع البيئة المهددة، ويتضمن استجابات طارئة وسلوكا مضادا لمثيرات التهديد ويصاحبه تغيرات فسيولوجية لاعداد الفرد لسلوك يناسب الموقف المهدد، والغضب قد يكون علامة قوة وقد يكون علامة ضعف، فهو علامة ضعف عندما لا تناسب مع الموقف، وعندما لا يوجه نحو مصدر التهديد وعندما يثير متعاب اكثر، ويؤدي الغضب إلى صراع ذي جانبين: أولهما صراع مع الآخرين الذين يتعرضون على الغضب يحرم الفرد من العطف والحب والحنان ويفقده السيطرة على نفسيه، هذا وقد يوجه الغضب في شكل عدوان نحو الآخرين وقد يوجه نحو الذات، وقد يظهر الغضب في شكل نوبات، وقد يصب الغضب على كبش فداء (شخص أو موقف آخر) عندما يكون الفرد عاجزا عن توجيه غضبه إلى الشخص أو الموقف الذي آثار الغضب، وقد ينسحب الفرد من الموقف، أو قد ينكص إلى السلوك طفلي اقل نضجاً في مستواه وقد يكبت غضبه ويكظم غيظه وتظهر أعراض سلوكية تدل على ذلك مثل العناد والتخريب ونوبات الغضب الطفلية</a:t>
            </a:r>
            <a:r>
              <a:rPr lang="en-US" b="1" dirty="0" smtClean="0"/>
              <a:t>. </a:t>
            </a:r>
            <a:br>
              <a:rPr lang="en-US" b="1" dirty="0" smtClean="0"/>
            </a:b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268</a:t>
            </a:fld>
            <a:endParaRPr lang="en-US"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85800" y="1447800"/>
            <a:ext cx="8915400" cy="4525963"/>
          </a:xfrm>
          <a:solidFill>
            <a:schemeClr val="accent3"/>
          </a:solidFill>
        </p:spPr>
        <p:txBody>
          <a:bodyPr>
            <a:normAutofit fontScale="55000" lnSpcReduction="20000"/>
          </a:bodyPr>
          <a:lstStyle/>
          <a:p>
            <a:pPr lvl="1" rtl="1">
              <a:buFontTx/>
              <a:buChar char="-"/>
            </a:pPr>
            <a:r>
              <a:rPr lang="ar-SA" sz="3300" b="1" dirty="0" smtClean="0"/>
              <a:t>أهم أعراض الاضطرابات الانفعالية</a:t>
            </a:r>
            <a:r>
              <a:rPr lang="ar-EG" sz="3300" b="1" dirty="0" smtClean="0"/>
              <a:t> </a:t>
            </a:r>
            <a:r>
              <a:rPr lang="en-US" sz="3300" b="1" dirty="0" smtClean="0"/>
              <a:t>:</a:t>
            </a:r>
            <a:r>
              <a:rPr lang="ar-EG" sz="3300" b="1" dirty="0" smtClean="0"/>
              <a:t>( تابع )</a:t>
            </a:r>
          </a:p>
          <a:p>
            <a:pPr lvl="1" rtl="1"/>
            <a:r>
              <a:rPr lang="ar-EG" b="1" dirty="0" smtClean="0">
                <a:solidFill>
                  <a:srgbClr val="FF0000"/>
                </a:solidFill>
              </a:rPr>
              <a:t> </a:t>
            </a:r>
            <a:r>
              <a:rPr lang="en-US" sz="2900" b="1" dirty="0" smtClean="0">
                <a:solidFill>
                  <a:srgbClr val="FF0000"/>
                </a:solidFill>
              </a:rPr>
              <a:t>* </a:t>
            </a:r>
            <a:r>
              <a:rPr lang="ar-SA" sz="2900" b="1" dirty="0" smtClean="0">
                <a:solidFill>
                  <a:srgbClr val="FF0000"/>
                </a:solidFill>
              </a:rPr>
              <a:t>الغيرة</a:t>
            </a:r>
            <a:r>
              <a:rPr lang="ar-SA" sz="2900" b="1" dirty="0" smtClean="0"/>
              <a:t>: وهي مركب </a:t>
            </a:r>
            <a:r>
              <a:rPr lang="ar-SA" sz="2900" b="1" dirty="0" smtClean="0">
                <a:solidFill>
                  <a:srgbClr val="FF0000"/>
                </a:solidFill>
              </a:rPr>
              <a:t>من انفعالات الغضب والكراهية والحزن والخوف والقلق والعدوان</a:t>
            </a:r>
            <a:r>
              <a:rPr lang="ar-SA" sz="2900" b="1" dirty="0" smtClean="0"/>
              <a:t>، وتحدث عندما يشعر الطفل بالتهديد وعندما يفقد الحب والعطف والحنان</a:t>
            </a:r>
            <a:r>
              <a:rPr lang="en-US" sz="2900" b="1" dirty="0" smtClean="0"/>
              <a:t>. </a:t>
            </a:r>
            <a:endParaRPr lang="ar-EG" sz="2900" b="1" dirty="0" smtClean="0"/>
          </a:p>
          <a:p>
            <a:pPr lvl="1" rtl="1"/>
            <a:r>
              <a:rPr lang="en-US" sz="2900" b="1" dirty="0" smtClean="0"/>
              <a:t/>
            </a:r>
            <a:br>
              <a:rPr lang="en-US" sz="2900" b="1" dirty="0" smtClean="0"/>
            </a:br>
            <a:r>
              <a:rPr lang="en-US" sz="2900" b="1" dirty="0" smtClean="0">
                <a:solidFill>
                  <a:srgbClr val="FF0000"/>
                </a:solidFill>
              </a:rPr>
              <a:t>* </a:t>
            </a:r>
            <a:r>
              <a:rPr lang="ar-SA" sz="2900" b="1" dirty="0" smtClean="0">
                <a:solidFill>
                  <a:srgbClr val="FF0000"/>
                </a:solidFill>
              </a:rPr>
              <a:t>الاكتئاب</a:t>
            </a:r>
            <a:r>
              <a:rPr lang="ar-SA" sz="2900" b="1" dirty="0" smtClean="0"/>
              <a:t>: حيث يشعر المريض بالكابة والكدر والغم والحزن الشديد ونوبات البكاء وانكسار النفس دون سبب مناسب أو لسبب تافه وقد يصل الخال إلى محاولة الانتحار</a:t>
            </a:r>
            <a:r>
              <a:rPr lang="en-US" sz="2900" b="1" dirty="0" smtClean="0"/>
              <a:t>. </a:t>
            </a:r>
            <a:endParaRPr lang="ar-EG" sz="2900" b="1" dirty="0" smtClean="0"/>
          </a:p>
          <a:p>
            <a:pPr lvl="1" rtl="1"/>
            <a:r>
              <a:rPr lang="en-US" sz="2900" b="1" dirty="0" smtClean="0"/>
              <a:t/>
            </a:r>
            <a:br>
              <a:rPr lang="en-US" sz="2900" b="1" dirty="0" smtClean="0"/>
            </a:br>
            <a:r>
              <a:rPr lang="en-US" sz="2900" b="1" dirty="0" smtClean="0"/>
              <a:t>* </a:t>
            </a:r>
            <a:r>
              <a:rPr lang="ar-SA" sz="2900" b="1" dirty="0" smtClean="0">
                <a:solidFill>
                  <a:srgbClr val="FF0000"/>
                </a:solidFill>
              </a:rPr>
              <a:t>التوتر</a:t>
            </a:r>
            <a:r>
              <a:rPr lang="ar-SA" sz="2900" b="1" dirty="0" smtClean="0"/>
              <a:t>: والشعور الذاتي بعدم الراحة والاضطراب والتململ وعدم الرضا والارتجاف وسرعة الحركات والصداع</a:t>
            </a:r>
            <a:r>
              <a:rPr lang="en-US" sz="2900" b="1" dirty="0" smtClean="0"/>
              <a:t>. </a:t>
            </a:r>
            <a:endParaRPr lang="ar-EG" sz="2900" b="1" dirty="0" smtClean="0"/>
          </a:p>
          <a:p>
            <a:pPr lvl="1" rtl="1"/>
            <a:r>
              <a:rPr lang="en-US" sz="2900" b="1" dirty="0" smtClean="0"/>
              <a:t/>
            </a:r>
            <a:br>
              <a:rPr lang="en-US" sz="2900" b="1" dirty="0" smtClean="0"/>
            </a:br>
            <a:r>
              <a:rPr lang="en-US" sz="2900" b="1" dirty="0" smtClean="0"/>
              <a:t>* </a:t>
            </a:r>
            <a:r>
              <a:rPr lang="ar-SA" sz="2900" b="1" dirty="0" smtClean="0">
                <a:solidFill>
                  <a:srgbClr val="FF0000"/>
                </a:solidFill>
              </a:rPr>
              <a:t>الفزع: </a:t>
            </a:r>
            <a:r>
              <a:rPr lang="ar-SA" sz="2900" b="1" dirty="0" smtClean="0"/>
              <a:t>أي التوتر الطويل والخوف الفجائي الحاد والشعور بالخطر وعدم الأمن</a:t>
            </a:r>
            <a:r>
              <a:rPr lang="en-US" sz="2900" b="1" dirty="0" smtClean="0"/>
              <a:t>. </a:t>
            </a:r>
            <a:endParaRPr lang="ar-EG" sz="2900" b="1" dirty="0" smtClean="0"/>
          </a:p>
          <a:p>
            <a:pPr lvl="1" rtl="1"/>
            <a:r>
              <a:rPr lang="en-US" sz="2900" b="1" dirty="0" smtClean="0">
                <a:solidFill>
                  <a:srgbClr val="FF0000"/>
                </a:solidFill>
              </a:rPr>
              <a:t/>
            </a:r>
            <a:br>
              <a:rPr lang="en-US" sz="2900" b="1" dirty="0" smtClean="0">
                <a:solidFill>
                  <a:srgbClr val="FF0000"/>
                </a:solidFill>
              </a:rPr>
            </a:br>
            <a:r>
              <a:rPr lang="en-US" sz="2900" b="1" dirty="0" smtClean="0">
                <a:solidFill>
                  <a:srgbClr val="FF0000"/>
                </a:solidFill>
              </a:rPr>
              <a:t>* </a:t>
            </a:r>
            <a:r>
              <a:rPr lang="ar-SA" sz="2900" b="1" dirty="0" smtClean="0">
                <a:solidFill>
                  <a:srgbClr val="FF0000"/>
                </a:solidFill>
              </a:rPr>
              <a:t>إعراض جسمية</a:t>
            </a:r>
            <a:r>
              <a:rPr lang="ar-SA" sz="2900" b="1" dirty="0" smtClean="0"/>
              <a:t>: مثل فقدان الشهية، والاضطرابات المعوية، واضطرابات وظيفية المثانة، واضطرابات الحواس، واضطرابات الوظائف الحركية، والتعب وعدم الاستقرار، واللازمات الحركية، ومص الأصابع وقضم الأظافر</a:t>
            </a:r>
            <a:r>
              <a:rPr lang="en-US" sz="2900" b="1" dirty="0" smtClean="0"/>
              <a:t>. </a:t>
            </a:r>
            <a:endParaRPr lang="ar-EG" sz="2900" b="1" dirty="0" smtClean="0"/>
          </a:p>
          <a:p>
            <a:pPr lvl="1" rtl="1"/>
            <a:r>
              <a:rPr lang="en-US" sz="2900" b="1" dirty="0" smtClean="0"/>
              <a:t/>
            </a:r>
            <a:br>
              <a:rPr lang="en-US" sz="2900" b="1" dirty="0" smtClean="0"/>
            </a:br>
            <a:r>
              <a:rPr lang="en-US" sz="2900" b="1" dirty="0" smtClean="0"/>
              <a:t>* </a:t>
            </a:r>
            <a:r>
              <a:rPr lang="ar-SA" sz="2900" b="1" dirty="0" smtClean="0">
                <a:solidFill>
                  <a:srgbClr val="FF0000"/>
                </a:solidFill>
              </a:rPr>
              <a:t>أعراض أخرى</a:t>
            </a:r>
            <a:r>
              <a:rPr lang="ar-SA" sz="2900" b="1" dirty="0" smtClean="0"/>
              <a:t>: مثل التبلد واللامبالاة، والتناقض الانفعالي، وعدم الثبات الانفعالي، وانحراف الانفعال، والزهد أو المرح ،و أحلام اليقظة، والاسغراق في الخيال، ومشاعر الذنب والشاذة، والاستثارية، والسلوك المضاد للمجتمع، والاضطراب النفسي والجنسي مثل العنة والبرود الجنسي واضطراب الحيض والسلوك الجنسي الشاذ وسوء التوافق الزوجي، والتأخر الدراسي، وسوء التوافق المهني، والإدمان في بعض الأحيان، وقد يصاحب الاضطرابات الانفعالية ضعف وفقدان الثقة في النفس واضطراب الكلام والسلوك والدفاعي وسهولة الاستثارة والانفعالية والحساسية النفسية بصفة عامة</a:t>
            </a:r>
            <a:endParaRPr lang="en-US" sz="2900" dirty="0" smtClean="0"/>
          </a:p>
          <a:p>
            <a:pPr lvl="1" rtl="1"/>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269</a:t>
            </a:fld>
            <a:endParaRPr lang="en-US"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a:xfrm>
            <a:off x="609600" y="274638"/>
            <a:ext cx="8801100" cy="1020762"/>
          </a:xfrm>
          <a:ln>
            <a:solidFill>
              <a:schemeClr val="tx1"/>
            </a:solidFill>
          </a:ln>
        </p:spPr>
        <p:txBody>
          <a:bodyPr/>
          <a:lstStyle/>
          <a:p>
            <a:r>
              <a:rPr lang="ar-EG" dirty="0" smtClean="0"/>
              <a:t> </a:t>
            </a:r>
            <a:endParaRPr lang="en-US" dirty="0" smtClean="0"/>
          </a:p>
        </p:txBody>
      </p:sp>
      <p:sp>
        <p:nvSpPr>
          <p:cNvPr id="32770" name="Rectangle 3"/>
          <p:cNvSpPr>
            <a:spLocks noGrp="1"/>
          </p:cNvSpPr>
          <p:nvPr>
            <p:ph type="body" idx="4294967295"/>
          </p:nvPr>
        </p:nvSpPr>
        <p:spPr>
          <a:xfrm>
            <a:off x="533400" y="1447800"/>
            <a:ext cx="8915400" cy="4648200"/>
          </a:xfrm>
          <a:solidFill>
            <a:schemeClr val="accent3"/>
          </a:solidFill>
        </p:spPr>
        <p:txBody>
          <a:bodyPr>
            <a:normAutofit fontScale="62500" lnSpcReduction="20000"/>
          </a:bodyPr>
          <a:lstStyle/>
          <a:p>
            <a:pPr rtl="1">
              <a:buNone/>
            </a:pPr>
            <a:r>
              <a:rPr lang="ar-SA" sz="2900" b="1" dirty="0" smtClean="0">
                <a:solidFill>
                  <a:srgbClr val="FF0000"/>
                </a:solidFill>
              </a:rPr>
              <a:t>ـ علاج الاضطرابات الانفعالية</a:t>
            </a:r>
            <a:r>
              <a:rPr lang="ar-EG" sz="2900" b="1" dirty="0" smtClean="0">
                <a:solidFill>
                  <a:srgbClr val="FF0000"/>
                </a:solidFill>
              </a:rPr>
              <a:t> </a:t>
            </a:r>
            <a:r>
              <a:rPr lang="en-US" sz="2900" b="1" dirty="0" smtClean="0">
                <a:solidFill>
                  <a:srgbClr val="FF0000"/>
                </a:solidFill>
              </a:rPr>
              <a:t> :</a:t>
            </a:r>
            <a:r>
              <a:rPr lang="ar-EG" sz="2400" b="1" dirty="0" smtClean="0">
                <a:solidFill>
                  <a:srgbClr val="FF0000"/>
                </a:solidFill>
              </a:rPr>
              <a:t>   </a:t>
            </a:r>
          </a:p>
          <a:p>
            <a:pPr rtl="1">
              <a:buNone/>
            </a:pPr>
            <a:r>
              <a:rPr lang="en-US" sz="2400" b="1" dirty="0" smtClean="0"/>
              <a:t/>
            </a:r>
            <a:br>
              <a:rPr lang="en-US" sz="2400" b="1" dirty="0" smtClean="0"/>
            </a:br>
            <a:r>
              <a:rPr lang="en-US" sz="2600" b="1" dirty="0" smtClean="0"/>
              <a:t>*</a:t>
            </a:r>
            <a:r>
              <a:rPr lang="en-US" sz="2600" b="1" dirty="0" smtClean="0">
                <a:solidFill>
                  <a:srgbClr val="FF0000"/>
                </a:solidFill>
              </a:rPr>
              <a:t> </a:t>
            </a:r>
            <a:r>
              <a:rPr lang="ar-SA" sz="2600" b="1" dirty="0" smtClean="0">
                <a:solidFill>
                  <a:srgbClr val="FF0000"/>
                </a:solidFill>
              </a:rPr>
              <a:t>التعاون</a:t>
            </a:r>
            <a:r>
              <a:rPr lang="ar-SA" sz="2600" b="1" dirty="0" smtClean="0"/>
              <a:t>: بين الأخصائي النفسي والمدرس والوالدين في علاج الأعراض (حسب كل حالة) بحيث يتمكن العميل من حل بعض مشاكله بنفسه تحت أشرافهم وتوجيههم، وتقديم المساعدة المناسبة في الوقت المناسب والأخذ بيد الفرد نحو النضج الانفعالي</a:t>
            </a:r>
            <a:r>
              <a:rPr lang="en-US" sz="2600" b="1" dirty="0" smtClean="0"/>
              <a:t>. </a:t>
            </a:r>
            <a:endParaRPr lang="ar-EG" sz="2600" b="1" dirty="0" smtClean="0"/>
          </a:p>
          <a:p>
            <a:pPr rtl="1">
              <a:buNone/>
            </a:pPr>
            <a:r>
              <a:rPr lang="en-US" sz="2600" b="1" dirty="0" smtClean="0">
                <a:solidFill>
                  <a:srgbClr val="FF0000"/>
                </a:solidFill>
              </a:rPr>
              <a:t/>
            </a:r>
            <a:br>
              <a:rPr lang="en-US" sz="2600" b="1" dirty="0" smtClean="0">
                <a:solidFill>
                  <a:srgbClr val="FF0000"/>
                </a:solidFill>
              </a:rPr>
            </a:br>
            <a:r>
              <a:rPr lang="en-US" sz="2600" b="1" dirty="0" smtClean="0">
                <a:solidFill>
                  <a:srgbClr val="FF0000"/>
                </a:solidFill>
              </a:rPr>
              <a:t>* </a:t>
            </a:r>
            <a:r>
              <a:rPr lang="ar-SA" sz="2600" b="1" dirty="0" smtClean="0">
                <a:solidFill>
                  <a:srgbClr val="FF0000"/>
                </a:solidFill>
              </a:rPr>
              <a:t>العلاج النفسي</a:t>
            </a:r>
            <a:r>
              <a:rPr lang="ar-SA" sz="2600" b="1" dirty="0" smtClean="0"/>
              <a:t>: الفردي والجماعي والتحليل النفسي، والبحث عن الأسباب الحقيقية للاضطراب الانفعالي أزالتها حسب الحالة، والتشجيع وإبراز نواحي القوة والإيجابية لدى الفرد وتنمية الثقة في النفس والاعتماد على النفس وتشجيع النجاح والشعور بالنجاح وتحمل المسئولية، والمساعدة في حل المشاكل الانفعالية وخاصة ما يدور منها حول الشعور بالذنب والقلق وذلك عن طريق المشاركة الوجدانية غير الناقدة وتأكيد الذات، وإزالة الضغوط عن طريق الانفعالية وتسهيل عملية التفريغ الانفعالي، ويفيد العلاج السلوكي بربط الانفعال بأمور سارة محببة وإنقاص عوامل تعزيز الخوف والغضب والغيرة حتى تنطفئ، وتشجيع الفرد على السلوك في إطار الخبرات والمواقف المثيرة انفعالياً تدريجيا مع أثابته وطمأننه حيث تتغلب المثيرات السارة على المثيرات غير السارة فينقلب انفعال مثل الخوف</a:t>
            </a:r>
            <a:r>
              <a:rPr lang="en-US" sz="2600" b="1" dirty="0" smtClean="0"/>
              <a:t>. </a:t>
            </a:r>
            <a:endParaRPr lang="ar-EG" sz="2600" b="1" dirty="0" smtClean="0"/>
          </a:p>
          <a:p>
            <a:pPr rtl="1">
              <a:buNone/>
            </a:pPr>
            <a:r>
              <a:rPr lang="en-US" sz="2600" b="1" dirty="0" smtClean="0"/>
              <a:t/>
            </a:r>
            <a:br>
              <a:rPr lang="en-US" sz="2600" b="1" dirty="0" smtClean="0"/>
            </a:br>
            <a:r>
              <a:rPr lang="en-US" sz="2600" b="1" dirty="0" smtClean="0"/>
              <a:t>* </a:t>
            </a:r>
            <a:r>
              <a:rPr lang="ar-SA" sz="2600" b="1" dirty="0" smtClean="0">
                <a:solidFill>
                  <a:srgbClr val="FF0000"/>
                </a:solidFill>
              </a:rPr>
              <a:t>الإرشاد النفسي</a:t>
            </a:r>
            <a:r>
              <a:rPr lang="ar-SA" sz="2600" b="1" dirty="0" smtClean="0"/>
              <a:t>: للوالدين وخاصة إذا كانا عصابيين قلقين وحثهما على ضرب المثل والقدوة في السلوك الانفعالي، وتعريفهما بالأسلوب السليم في تربية الأولاد</a:t>
            </a:r>
            <a:r>
              <a:rPr lang="en-US" sz="2600" b="1" dirty="0" smtClean="0"/>
              <a:t>. </a:t>
            </a:r>
            <a:endParaRPr lang="ar-EG" sz="2600" b="1" dirty="0" smtClean="0"/>
          </a:p>
          <a:p>
            <a:pPr rtl="1">
              <a:buNone/>
            </a:pPr>
            <a:r>
              <a:rPr lang="en-US" sz="2600" b="1" dirty="0" smtClean="0"/>
              <a:t/>
            </a:r>
            <a:br>
              <a:rPr lang="en-US" sz="2600" b="1" dirty="0" smtClean="0"/>
            </a:br>
            <a:r>
              <a:rPr lang="en-US" sz="2600" b="1" dirty="0" smtClean="0"/>
              <a:t>* </a:t>
            </a:r>
            <a:r>
              <a:rPr lang="ar-SA" sz="2600" b="1" dirty="0" smtClean="0">
                <a:solidFill>
                  <a:srgbClr val="FF0000"/>
                </a:solidFill>
              </a:rPr>
              <a:t>علاج البيئة: </a:t>
            </a:r>
            <a:r>
              <a:rPr lang="ar-SA" sz="2600" b="1" dirty="0" smtClean="0"/>
              <a:t>علاج البيئة تصحيح الأخطاء في البيئة وخاصة عن الوالدين، وعلاج الجو المنزلي الذي يجب أن تسوده المحبة والعطف والحنان والهدوء والثبات والاتزان والحرية </a:t>
            </a:r>
            <a:r>
              <a:rPr lang="en-US" sz="2600" b="1" dirty="0" smtClean="0"/>
              <a:t>(</a:t>
            </a:r>
            <a:r>
              <a:rPr lang="ar-SA" sz="2600" b="1" dirty="0" smtClean="0"/>
              <a:t>وقد يلزم تغير من يرعى الطفل)، والمعاملة السليمة (لتحقيق الأمن) والمساعدة في تحقيق فهم واضح للدوافع والمشاعر التي تؤدي انفعاليا</a:t>
            </a:r>
            <a:r>
              <a:rPr lang="en-US" sz="2600" b="1" dirty="0" smtClean="0"/>
              <a:t>. </a:t>
            </a:r>
            <a:endParaRPr lang="ar-EG" sz="2600" b="1" dirty="0" smtClean="0"/>
          </a:p>
          <a:p>
            <a:pPr rtl="1">
              <a:buNone/>
            </a:pPr>
            <a:r>
              <a:rPr lang="en-US" sz="2600" b="1" dirty="0" smtClean="0"/>
              <a:t/>
            </a:r>
            <a:br>
              <a:rPr lang="en-US" sz="2600" b="1" dirty="0" smtClean="0"/>
            </a:br>
            <a:r>
              <a:rPr lang="en-US" sz="2600" b="1" dirty="0" smtClean="0"/>
              <a:t>* </a:t>
            </a:r>
            <a:r>
              <a:rPr lang="ar-SA" sz="2600" b="1" dirty="0" smtClean="0">
                <a:solidFill>
                  <a:srgbClr val="FF0000"/>
                </a:solidFill>
              </a:rPr>
              <a:t>العلاج الطبي: </a:t>
            </a:r>
            <a:r>
              <a:rPr lang="ar-SA" sz="2600" b="1" dirty="0" smtClean="0"/>
              <a:t>استخدام المهدئات الخفيفة إذا لزم الأمر</a:t>
            </a:r>
            <a:r>
              <a:rPr lang="en-US" sz="2600" b="1" dirty="0" smtClean="0"/>
              <a:t> .</a:t>
            </a:r>
            <a:endParaRPr lang="en-US" sz="2600" dirty="0" smtClean="0"/>
          </a:p>
          <a:p>
            <a:pPr rtl="1">
              <a:buNone/>
            </a:pPr>
            <a:endParaRPr lang="ar-SA" sz="2400" dirty="0" smtClean="0"/>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Habit Disorders </a:t>
            </a:r>
            <a:r>
              <a:rPr lang="ar-EG" b="1" dirty="0" smtClean="0">
                <a:solidFill>
                  <a:srgbClr val="FF0000"/>
                </a:solidFill>
              </a:rPr>
              <a:t> اضطرابات العادات </a:t>
            </a:r>
            <a:endParaRPr lang="en-US" b="1" dirty="0">
              <a:solidFill>
                <a:srgbClr val="FF0000"/>
              </a:solidFill>
            </a:endParaRPr>
          </a:p>
        </p:txBody>
      </p:sp>
      <p:sp>
        <p:nvSpPr>
          <p:cNvPr id="3" name="Content Placeholder 2"/>
          <p:cNvSpPr>
            <a:spLocks noGrp="1"/>
          </p:cNvSpPr>
          <p:nvPr>
            <p:ph idx="1"/>
          </p:nvPr>
        </p:nvSpPr>
        <p:spPr>
          <a:solidFill>
            <a:schemeClr val="accent3"/>
          </a:solidFill>
        </p:spPr>
        <p:txBody>
          <a:bodyPr>
            <a:normAutofit/>
          </a:bodyPr>
          <a:lstStyle/>
          <a:p>
            <a:pPr rtl="1"/>
            <a:r>
              <a:rPr lang="ar-EG" dirty="0" smtClean="0">
                <a:solidFill>
                  <a:srgbClr val="FF0000"/>
                </a:solidFill>
              </a:rPr>
              <a:t>اضطراب العادات </a:t>
            </a:r>
            <a:r>
              <a:rPr lang="ar-EG" dirty="0" smtClean="0"/>
              <a:t>: </a:t>
            </a:r>
          </a:p>
          <a:p>
            <a:pPr rtl="1"/>
            <a:r>
              <a:rPr lang="ar-SA" dirty="0" smtClean="0"/>
              <a:t>وهي العادات السلوكية المتكررة عند البعض , وهذه العادات قد تكون عادية في سن وظروف معينه . وقد تصل إلى درجة الاضطراب في سن وظروف أخرى . </a:t>
            </a:r>
            <a:br>
              <a:rPr lang="ar-SA" dirty="0" smtClean="0"/>
            </a:br>
            <a:r>
              <a:rPr lang="ar-SA" dirty="0" smtClean="0"/>
              <a:t>مثـــال : </a:t>
            </a:r>
            <a:br>
              <a:rPr lang="ar-SA" dirty="0" smtClean="0"/>
            </a:br>
            <a:r>
              <a:rPr lang="ar-SA" dirty="0" smtClean="0"/>
              <a:t>( مص الأصبع عند الأطفال قد تكون عادة عادية في مرحلة الرضاعة , اما إذا استمرت بعد ذلك فإنها تصل إلى درجة الاضطراب القلق )</a:t>
            </a:r>
            <a:r>
              <a:rPr lang="en-US" dirty="0" smtClean="0"/>
              <a:t>  </a:t>
            </a:r>
            <a:r>
              <a:rPr lang="ar-EG" dirty="0" smtClean="0"/>
              <a:t> .</a:t>
            </a:r>
            <a:endParaRPr lang="en-US" dirty="0" smtClean="0"/>
          </a:p>
          <a:p>
            <a:pPr rtl="1"/>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271</a:t>
            </a:fld>
            <a:endParaRPr lang="en-US"/>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pPr rtl="1"/>
            <a:r>
              <a:rPr lang="ar-SA" dirty="0" smtClean="0">
                <a:solidFill>
                  <a:srgbClr val="FF0000"/>
                </a:solidFill>
              </a:rPr>
              <a:t>اسباب اضطرابات العادات </a:t>
            </a:r>
            <a:r>
              <a:rPr lang="ar-EG" dirty="0" smtClean="0"/>
              <a:t>:</a:t>
            </a:r>
            <a:r>
              <a:rPr lang="ar-SA" dirty="0" smtClean="0"/>
              <a:t/>
            </a:r>
            <a:br>
              <a:rPr lang="ar-SA" dirty="0" smtClean="0"/>
            </a:br>
            <a:r>
              <a:rPr lang="ar-SA" dirty="0" smtClean="0"/>
              <a:t>- اسباب فسيولوجية : مثل العاهات , العمى , الصمم ..... الخ</a:t>
            </a:r>
            <a:br>
              <a:rPr lang="ar-SA" dirty="0" smtClean="0"/>
            </a:br>
            <a:r>
              <a:rPr lang="ar-SA" dirty="0" smtClean="0"/>
              <a:t>- اسباب بيئية : مثل المعاملة الأسرية الخاطئة " التفرقة في المعاملة " , التوتر الأسري , العصبية العامة في الأسرة .</a:t>
            </a:r>
            <a:br>
              <a:rPr lang="ar-SA" dirty="0" smtClean="0"/>
            </a:br>
            <a:r>
              <a:rPr lang="ar-SA" dirty="0" smtClean="0"/>
              <a:t>- اسباب نفسية : الصراع , الاحباط , الحزن , الضغط النفسي , كثرة المشكلات غير المحلولة في حياته , عدم اشباع الحاجات الأساسية .</a:t>
            </a:r>
            <a:br>
              <a:rPr lang="ar-SA" dirty="0" smtClean="0"/>
            </a:br>
            <a:r>
              <a:rPr lang="en-US" dirty="0" smtClean="0"/>
              <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272</a:t>
            </a:fld>
            <a:endParaRPr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normAutofit fontScale="92500" lnSpcReduction="20000"/>
          </a:bodyPr>
          <a:lstStyle/>
          <a:p>
            <a:pPr rtl="1"/>
            <a:r>
              <a:rPr lang="ar-SA" dirty="0" smtClean="0">
                <a:solidFill>
                  <a:srgbClr val="FF0000"/>
                </a:solidFill>
              </a:rPr>
              <a:t>أعراض اضطرابات العادات </a:t>
            </a:r>
            <a:r>
              <a:rPr lang="ar-EG" dirty="0" smtClean="0">
                <a:solidFill>
                  <a:srgbClr val="FF0000"/>
                </a:solidFill>
              </a:rPr>
              <a:t>: </a:t>
            </a:r>
            <a:r>
              <a:rPr lang="ar-SA" dirty="0" smtClean="0"/>
              <a:t/>
            </a:r>
            <a:br>
              <a:rPr lang="ar-SA" dirty="0" smtClean="0"/>
            </a:br>
            <a:r>
              <a:rPr lang="ar-SA" dirty="0" smtClean="0"/>
              <a:t>- مص الابهام </a:t>
            </a:r>
            <a:br>
              <a:rPr lang="ar-SA" dirty="0" smtClean="0"/>
            </a:br>
            <a:r>
              <a:rPr lang="ar-SA" dirty="0" smtClean="0"/>
              <a:t>- قضم الاظافر </a:t>
            </a:r>
            <a:br>
              <a:rPr lang="ar-SA" dirty="0" smtClean="0"/>
            </a:br>
            <a:r>
              <a:rPr lang="ar-SA" dirty="0" smtClean="0"/>
              <a:t>- اللازمات العصبية : وهي حركات نمطية متكررة لا هدف لها مثل " هز الارجل - حركات الرأس , الكتفين , اليدين - رمش العينين - حركات الفم وجرش الأسنان </a:t>
            </a:r>
            <a:r>
              <a:rPr lang="ar-EG" dirty="0" smtClean="0"/>
              <a:t>” .</a:t>
            </a:r>
          </a:p>
          <a:p>
            <a:pPr rtl="1">
              <a:buFontTx/>
              <a:buChar char="-"/>
            </a:pPr>
            <a:r>
              <a:rPr lang="ar-EG" dirty="0" smtClean="0"/>
              <a:t>اللعب بأعضاء الجسم .</a:t>
            </a:r>
          </a:p>
          <a:p>
            <a:pPr rtl="1">
              <a:buFontTx/>
              <a:buChar char="-"/>
            </a:pPr>
            <a:r>
              <a:rPr lang="ar-EG" dirty="0" smtClean="0"/>
              <a:t>عدم الاستقرار .</a:t>
            </a:r>
          </a:p>
          <a:p>
            <a:pPr rtl="1"/>
            <a:r>
              <a:rPr lang="ar-EG" dirty="0" smtClean="0"/>
              <a:t>قد تشاهد لدى الفرد واحدة أو أكثر من هذه العادات .</a:t>
            </a:r>
          </a:p>
          <a:p>
            <a:pPr rtl="1"/>
            <a:r>
              <a:rPr lang="ar-EG" dirty="0" smtClean="0"/>
              <a:t>يلاحظ أن هذه العادات تصبح أشد تحت الضغط و التوتر الانفعالى .</a:t>
            </a:r>
            <a:endParaRPr lang="en-US" dirty="0" smtClean="0"/>
          </a:p>
          <a:p>
            <a:pPr rtl="1"/>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273</a:t>
            </a:fld>
            <a:endParaRPr lang="en-US"/>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accent3"/>
          </a:solidFill>
        </p:spPr>
        <p:txBody>
          <a:bodyPr/>
          <a:lstStyle/>
          <a:p>
            <a:r>
              <a:rPr lang="ar-SA" dirty="0" smtClean="0"/>
              <a:t>علاج اضطرابات العادات : </a:t>
            </a:r>
          </a:p>
          <a:p>
            <a:r>
              <a:rPr lang="ar-SA" dirty="0" smtClean="0"/>
              <a:t>تتلخص أهم توصيات علاج اضطرابات العادات فيما يلى :</a:t>
            </a:r>
          </a:p>
          <a:p>
            <a:r>
              <a:rPr lang="ar-SA" dirty="0" smtClean="0">
                <a:solidFill>
                  <a:srgbClr val="FF0000"/>
                </a:solidFill>
              </a:rPr>
              <a:t>العلاج النفسى </a:t>
            </a:r>
            <a:r>
              <a:rPr lang="ar-SA" dirty="0" smtClean="0"/>
              <a:t>: </a:t>
            </a:r>
          </a:p>
          <a:p>
            <a:r>
              <a:rPr lang="ar-SA" dirty="0" smtClean="0">
                <a:solidFill>
                  <a:srgbClr val="FF0000"/>
                </a:solidFill>
              </a:rPr>
              <a:t>توجيه و إرشاد الوالدين </a:t>
            </a:r>
            <a:r>
              <a:rPr lang="ar-SA" dirty="0" smtClean="0"/>
              <a:t>:</a:t>
            </a:r>
          </a:p>
          <a:p>
            <a:r>
              <a:rPr lang="ar-SA" dirty="0" smtClean="0">
                <a:solidFill>
                  <a:srgbClr val="FF0000"/>
                </a:solidFill>
              </a:rPr>
              <a:t>العلاج البيئى :</a:t>
            </a:r>
          </a:p>
          <a:p>
            <a:r>
              <a:rPr lang="ar-SA" dirty="0" smtClean="0">
                <a:solidFill>
                  <a:srgbClr val="FF0000"/>
                </a:solidFill>
              </a:rPr>
              <a:t>العلاج الطبى </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1CE5E549-C8E1-4415-9595-FC89E9F61B95}" type="slidenum">
              <a:rPr lang="ar-SA" smtClean="0"/>
              <a:pPr>
                <a:defRPr/>
              </a:pPr>
              <a:t>274</a:t>
            </a:fld>
            <a:endParaRPr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p:cNvSpPr>
          <p:nvPr>
            <p:ph type="sldNum" sz="quarter" idx="10"/>
          </p:nvPr>
        </p:nvSpPr>
        <p:spPr bwMode="auto">
          <a:noFill/>
          <a:ln>
            <a:miter lim="800000"/>
            <a:headEnd/>
            <a:tailEnd/>
          </a:ln>
        </p:spPr>
        <p:txBody>
          <a:bodyPr/>
          <a:lstStyle/>
          <a:p>
            <a:fld id="{5B7A4AB8-E0AA-42E8-8425-29ADFDF0BE7E}" type="slidenum">
              <a:rPr lang="ar-SA" smtClean="0"/>
              <a:pPr/>
              <a:t>275</a:t>
            </a:fld>
            <a:endParaRPr lang="en-US" smtClean="0"/>
          </a:p>
        </p:txBody>
      </p:sp>
      <p:sp>
        <p:nvSpPr>
          <p:cNvPr id="5" name="Rectangle 4"/>
          <p:cNvSpPr/>
          <p:nvPr/>
        </p:nvSpPr>
        <p:spPr>
          <a:xfrm>
            <a:off x="0" y="0"/>
            <a:ext cx="990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042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60420"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60421"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1557</TotalTime>
  <Words>16113</Words>
  <Application>Microsoft Office PowerPoint</Application>
  <PresentationFormat>A4 Paper (210x297 mm)‎</PresentationFormat>
  <Paragraphs>1995</Paragraphs>
  <Slides>275</Slides>
  <Notes>250</Notes>
  <HiddenSlides>0</HiddenSlides>
  <MMClips>0</MMClips>
  <ScaleCrop>false</ScaleCrop>
  <HeadingPairs>
    <vt:vector size="4" baseType="variant">
      <vt:variant>
        <vt:lpstr>سمة</vt:lpstr>
      </vt:variant>
      <vt:variant>
        <vt:i4>1</vt:i4>
      </vt:variant>
      <vt:variant>
        <vt:lpstr>عناوين الشرائح</vt:lpstr>
      </vt:variant>
      <vt:variant>
        <vt:i4>275</vt:i4>
      </vt:variant>
    </vt:vector>
  </HeadingPairs>
  <TitlesOfParts>
    <vt:vector size="276" baseType="lpstr">
      <vt:lpstr>Office Theme</vt:lpstr>
      <vt:lpstr>الشريحة 1</vt:lpstr>
      <vt:lpstr>عنوان المحاضرة</vt:lpstr>
      <vt:lpstr>محتوى المقرر</vt:lpstr>
      <vt:lpstr>الشريحة 4</vt:lpstr>
      <vt:lpstr>مبررات المقرر</vt:lpstr>
      <vt:lpstr>مبررات المقرر</vt:lpstr>
      <vt:lpstr>مبررات المقرر</vt:lpstr>
      <vt:lpstr>-أهداف المقرر: </vt:lpstr>
      <vt:lpstr>-– مهارات التعلم : </vt:lpstr>
      <vt:lpstr>-– – طرق التدريس المستخدمة: </vt:lpstr>
      <vt:lpstr>توزيع الدرجات </vt:lpstr>
      <vt:lpstr>– المراجع الأساسية: </vt:lpstr>
      <vt:lpstr>                    الفصل الأول                           MENTAL HEALTHالصحة النفسية </vt:lpstr>
      <vt:lpstr>                      الفصل الأول                          MENTAL HEALTHالصحة النفسية </vt:lpstr>
      <vt:lpstr>الصحة النفسية</vt:lpstr>
      <vt:lpstr> التعريفات الايجابية و التعريفات السلبية للصحة النفسية </vt:lpstr>
      <vt:lpstr>مجالات اهتمام ” عمل ” الصحة النفسية</vt:lpstr>
      <vt:lpstr>الشريحة 18</vt:lpstr>
      <vt:lpstr>الفرق بين المرض النفسي و السلوك المرضي</vt:lpstr>
      <vt:lpstr>ملاحظات على الصحة النفسية و المرض النفسي </vt:lpstr>
      <vt:lpstr>السوية ( العادية ) و اللاسوية ( المرض النفسي )</vt:lpstr>
      <vt:lpstr>معايير السوية و اللاسوية </vt:lpstr>
      <vt:lpstr>ملاحظات على السوية و اللاسوية </vt:lpstr>
      <vt:lpstr>مناهج الصحة النفسية </vt:lpstr>
      <vt:lpstr>خصائص الشخصية المتمتعة بالصحة النفسية </vt:lpstr>
      <vt:lpstr>                    الفصل الأول                           MENTAL HEALTHالصحة النفسية </vt:lpstr>
      <vt:lpstr>ملخص ما سبق عرضه في المحاضرة السابقة </vt:lpstr>
      <vt:lpstr>الفصل الأول</vt:lpstr>
      <vt:lpstr>اولاً : الصحة النفسية في الأسرة </vt:lpstr>
      <vt:lpstr>الشريحة 30</vt:lpstr>
      <vt:lpstr> اثر العلاقة بين الوالدين على صحة الطفل النفسية </vt:lpstr>
      <vt:lpstr>تابع اثر العلاقة بين الوالدين والطفل على صحته النفسية </vt:lpstr>
      <vt:lpstr>اثر العلاقة بين الإخوة على الصحة النفسية</vt:lpstr>
      <vt:lpstr>اثر العلاقة بين الاسرة و المدرسة على صحة الطفل النفسية</vt:lpstr>
      <vt:lpstr>خصائص المناخ الاسري الذي يساعد على الصحة النفسية للطفل </vt:lpstr>
      <vt:lpstr>مجمل دور الأسرة في الصحة النفسية للطفل </vt:lpstr>
      <vt:lpstr>ردود افعال الاسرة تجاه ميلاد طفل ذوو احتياج خاص </vt:lpstr>
      <vt:lpstr>الظروف الاسرية غير المناسبة و آثرها على الصحة النفسية للطفل </vt:lpstr>
      <vt:lpstr>الظروف الاسرية غير المناسبة و آثرها على الصحة النفسية للطفل </vt:lpstr>
      <vt:lpstr>الظروف الاسرية غير المناسبة و آثرها على الصحة النفسية للطفل </vt:lpstr>
      <vt:lpstr>                    الفصل الأول                           MENTAL HEALTHالصحة النفسية </vt:lpstr>
      <vt:lpstr>ملخص ما سبق عرضه في المحاضرة الأولى</vt:lpstr>
      <vt:lpstr>ملخص ما سبق عرضه في المحاضرة الثانية</vt:lpstr>
      <vt:lpstr>تابع الفصل الأول</vt:lpstr>
      <vt:lpstr>الصحة النفسية في المدرسة</vt:lpstr>
      <vt:lpstr>مسئوليات المدرسة بالنسبة للنمو النفسي و الصحة النفسية للتلميذ : </vt:lpstr>
      <vt:lpstr> الأساليب النفسية التي تستخدمها المدرسة في تربية التلاميذ : </vt:lpstr>
      <vt:lpstr>أثر العلاقات الاجتماعية في المدرسة على الصحة النفسية للتلميذ و التوافق المدرسي : </vt:lpstr>
      <vt:lpstr>مجالات تطبيق الصحة النفسية في المدرسة </vt:lpstr>
      <vt:lpstr>خلاصة ما سبق :</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تابع الفصل الأول</vt:lpstr>
      <vt:lpstr>الصحة النفسية في المجتمع</vt:lpstr>
      <vt:lpstr>أهداف الصحة النفسية في المجتمع </vt:lpstr>
      <vt:lpstr>الصحة النفسيه للمجتمع نفسه  </vt:lpstr>
      <vt:lpstr>تابع الصحة النفسيه للمجتمع نفسه </vt:lpstr>
      <vt:lpstr>تابع الصحة النفسيه للمجتمع نفسه </vt:lpstr>
      <vt:lpstr>أهمية الصحة النفسية في مجالات الحياة الاجتماعية المختلفة بالمجتمع .</vt:lpstr>
      <vt:lpstr>العاملون في ميدان الصحة النفسية </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المحاضرة الخامسة </vt:lpstr>
      <vt:lpstr>تابع الفصل الأول التوافق النفسي </vt:lpstr>
      <vt:lpstr>أبعاد التوافق </vt:lpstr>
      <vt:lpstr>تابع أبعاد التوافق </vt:lpstr>
      <vt:lpstr>عوامل التوافق النفسى </vt:lpstr>
      <vt:lpstr>عوامل التوافق النفسى  أولا – التوافق النفسى و مطالب النمو.</vt:lpstr>
      <vt:lpstr>مطالب النمو ( الجسمى – العقلى – الاجتماعى – الانفعالى )</vt:lpstr>
      <vt:lpstr>الشريحة 75</vt:lpstr>
      <vt:lpstr>الشريحة 76</vt:lpstr>
      <vt:lpstr>الشريحة 77</vt:lpstr>
      <vt:lpstr>الشريحة 78</vt:lpstr>
      <vt:lpstr>الشريحة 79</vt:lpstr>
      <vt:lpstr>الشريحة 80</vt:lpstr>
      <vt:lpstr>الشريحة 81</vt:lpstr>
      <vt:lpstr>الشريحة 82</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التوافق النفسي </vt:lpstr>
      <vt:lpstr>التوافق النفسي و دوافع السلوك </vt:lpstr>
      <vt:lpstr>الغرائز </vt:lpstr>
      <vt:lpstr>تصنيف مكدوجال للغرائز </vt:lpstr>
      <vt:lpstr>تابع الغرائز </vt:lpstr>
      <vt:lpstr>تصنيف سجموند فرويد للغرائز </vt:lpstr>
      <vt:lpstr>الحاجات</vt:lpstr>
      <vt:lpstr>هرم ماسلو للحاجات</vt:lpstr>
      <vt:lpstr>أهم الحاجات </vt:lpstr>
      <vt:lpstr>                    الفصل الأول                           MENTAL HEALTHالصحة النفسية </vt:lpstr>
      <vt:lpstr>الدوافع </vt:lpstr>
      <vt:lpstr>تعريف الدوافع </vt:lpstr>
      <vt:lpstr>أنواع الدوافع </vt:lpstr>
      <vt:lpstr>الشريحة 102</vt:lpstr>
      <vt:lpstr>أهم الدوافع</vt:lpstr>
      <vt:lpstr>الشريحة 104</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التوافق النفسي</vt:lpstr>
      <vt:lpstr>حيل الدفاع النفسى </vt:lpstr>
      <vt:lpstr>الشريحة 115</vt:lpstr>
      <vt:lpstr>الشريحة 116</vt:lpstr>
      <vt:lpstr>أنواع حيل الدفاع النفسى</vt:lpstr>
      <vt:lpstr>حيل الدفاع النفسى </vt:lpstr>
      <vt:lpstr>الشريحة 119</vt:lpstr>
      <vt:lpstr>الشريحة 120</vt:lpstr>
      <vt:lpstr>الشريحة 121</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vt:lpstr>
      <vt:lpstr>المحاضرة التاسعة </vt:lpstr>
      <vt:lpstr> </vt:lpstr>
      <vt:lpstr>الشريحة 133</vt:lpstr>
      <vt:lpstr>الشريحة 134</vt:lpstr>
      <vt:lpstr> الإجراءات الوقائية الحيوية :</vt:lpstr>
      <vt:lpstr>الشريحة 136</vt:lpstr>
      <vt:lpstr>الإجراءات الوقائية النفسية: </vt:lpstr>
      <vt:lpstr>الشريحة 138</vt:lpstr>
      <vt:lpstr>الشريحة 139</vt:lpstr>
      <vt:lpstr>الشريحة 140</vt:lpstr>
      <vt:lpstr>الشريحة 141</vt:lpstr>
      <vt:lpstr>الشريحة 142</vt:lpstr>
      <vt:lpstr>الشريحة 143</vt:lpstr>
      <vt:lpstr>الشريحة 144</vt:lpstr>
      <vt:lpstr>الشريحة 145</vt:lpstr>
      <vt:lpstr>الإجراءات الوقائية الاجتماعية :</vt:lpstr>
      <vt:lpstr>الشريحة 147</vt:lpstr>
      <vt:lpstr>الشريحة 148</vt:lpstr>
      <vt:lpstr>الشريحة 149</vt:lpstr>
      <vt:lpstr>تخطيط الإجراءات الوقائية :</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 </vt:lpstr>
      <vt:lpstr>ملخص ما سبق عرضه في المحاضره التاسعة</vt:lpstr>
      <vt:lpstr>أسباب الأمراض النفسية </vt:lpstr>
      <vt:lpstr>تعدد و تفاعل الأسباب </vt:lpstr>
      <vt:lpstr>الشريحة 163</vt:lpstr>
      <vt:lpstr> </vt:lpstr>
      <vt:lpstr>الشريحة 165</vt:lpstr>
      <vt:lpstr>الشريحة 166</vt:lpstr>
      <vt:lpstr>الشريحة 167</vt:lpstr>
      <vt:lpstr>الشريحة 168</vt:lpstr>
      <vt:lpstr>الشريحة 169</vt:lpstr>
      <vt:lpstr>الشريحة 170</vt:lpstr>
      <vt:lpstr>الشريحة 171</vt:lpstr>
      <vt:lpstr>الشريحة 172</vt:lpstr>
      <vt:lpstr>الشريحة 173</vt:lpstr>
      <vt:lpstr>الشريحة 174</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 </vt:lpstr>
      <vt:lpstr>ملخص ما سبق عرضه في المحاضره التاسعة</vt:lpstr>
      <vt:lpstr>ملخص ما سبق عرضه في المحاضره العاشرة </vt:lpstr>
      <vt:lpstr>الشريحة 186</vt:lpstr>
      <vt:lpstr>الشريحة 187</vt:lpstr>
      <vt:lpstr>الشريحة 188</vt:lpstr>
      <vt:lpstr>الشريحة 189</vt:lpstr>
      <vt:lpstr>الشريحة 190</vt:lpstr>
      <vt:lpstr>الشريحة 191</vt:lpstr>
      <vt:lpstr>الشريحة 192</vt:lpstr>
      <vt:lpstr>الشريحة 193</vt:lpstr>
      <vt:lpstr> </vt:lpstr>
      <vt:lpstr>الشريحة 195</vt:lpstr>
      <vt:lpstr>الشريحة 196</vt:lpstr>
      <vt:lpstr>الشريحة 197</vt:lpstr>
      <vt:lpstr>الشريحة 198</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 </vt:lpstr>
      <vt:lpstr>ملخص ما سبق عرضه في المحاضره التاسعة</vt:lpstr>
      <vt:lpstr>ملخص ما سبق عرضه في المحاضره العاشرة </vt:lpstr>
      <vt:lpstr>ملخص ما سبق عرضه في المحاضره الحادية عشر</vt:lpstr>
      <vt:lpstr>الشريحة 211</vt:lpstr>
      <vt:lpstr>تصنيف المشكلات و الأمراض النفسية و العقلية . </vt:lpstr>
      <vt:lpstr>المشكلات النفسية و اضطرابات الشخصية </vt:lpstr>
      <vt:lpstr>Mental Deficiency الضعف العقلى </vt:lpstr>
      <vt:lpstr>الشريحة 215</vt:lpstr>
      <vt:lpstr>الشريحة 216</vt:lpstr>
      <vt:lpstr>الشريحة 217</vt:lpstr>
      <vt:lpstr>الشريحة 218</vt:lpstr>
      <vt:lpstr>الشريحة 219</vt:lpstr>
      <vt:lpstr>الشريحة 220</vt:lpstr>
      <vt:lpstr>الشريحة 221</vt:lpstr>
      <vt:lpstr>الشريحة 222</vt:lpstr>
      <vt:lpstr>الشريحة 223</vt:lpstr>
      <vt:lpstr>الشريحة 224</vt:lpstr>
      <vt:lpstr> </vt:lpstr>
      <vt:lpstr>الشريحة 226</vt:lpstr>
      <vt:lpstr>الشريحة 227</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 </vt:lpstr>
      <vt:lpstr>ملخص ما سبق عرضه في المحاضره التاسعة</vt:lpstr>
      <vt:lpstr>ملخص ما سبق عرضه في المحاضره العاشرة </vt:lpstr>
      <vt:lpstr>ملخص ما سبق عرضه في المحاضره الحادية عشر</vt:lpstr>
      <vt:lpstr>ملخص ما سبق عرضه في المحاضره الثانية عشر</vt:lpstr>
      <vt:lpstr>الشريحة 241</vt:lpstr>
      <vt:lpstr>Under Achievement التخلف الدراسي    </vt:lpstr>
      <vt:lpstr>الشريحة 243</vt:lpstr>
      <vt:lpstr>الشريحة 244</vt:lpstr>
      <vt:lpstr>الشريحة 245</vt:lpstr>
      <vt:lpstr>الشريحة 246</vt:lpstr>
      <vt:lpstr> </vt:lpstr>
      <vt:lpstr>الشريحة 248</vt:lpstr>
      <vt:lpstr>الشريحة 249</vt:lpstr>
      <vt:lpstr>الشريحة 250</vt:lpstr>
      <vt:lpstr>                    الفصل الأول                           MENTAL HEALTHالصحة النفسية </vt:lpstr>
      <vt:lpstr>ملخص ما سبق عرضه في المحاضرة الأولى</vt:lpstr>
      <vt:lpstr>ملخص ما سبق عرضه في المحاضرة الثانية</vt:lpstr>
      <vt:lpstr>ملخص ما سبق عرضه في المحاضرة الثالثة</vt:lpstr>
      <vt:lpstr>ملخص ما سبق عرضه في المحاضرة الرابعة</vt:lpstr>
      <vt:lpstr> ملخص ما سبق عرضه في المحاضرة الخامسة</vt:lpstr>
      <vt:lpstr>ملخص ما سبق عرضه في المحاضره السادسة</vt:lpstr>
      <vt:lpstr>ملخص ما سبق عرضه في المحاضره السابعة</vt:lpstr>
      <vt:lpstr>ملخص ما سبق عرضه في المحاضره الثامنة </vt:lpstr>
      <vt:lpstr>ملخص ما سبق عرضه في المحاضره التاسعة</vt:lpstr>
      <vt:lpstr>ملخص ما سبق عرضه في المحاضره العاشرة </vt:lpstr>
      <vt:lpstr>ملخص ما سبق عرضه في المحاضره الحادية عشر</vt:lpstr>
      <vt:lpstr>ملخص ما سبق عرضه في المحاضره الثانية عشر</vt:lpstr>
      <vt:lpstr>ملخص ما سبق عرضه في المحاضره الثالثة عشر</vt:lpstr>
      <vt:lpstr>الشريحة 265</vt:lpstr>
      <vt:lpstr>Emotional Disorders  الاضطرابات الانفعالية </vt:lpstr>
      <vt:lpstr>الشريحة 267</vt:lpstr>
      <vt:lpstr>الشريحة 268</vt:lpstr>
      <vt:lpstr>الشريحة 269</vt:lpstr>
      <vt:lpstr> </vt:lpstr>
      <vt:lpstr>Habit Disorders  اضطرابات العادات </vt:lpstr>
      <vt:lpstr>الشريحة 272</vt:lpstr>
      <vt:lpstr>الشريحة 273</vt:lpstr>
      <vt:lpstr>الشريحة 274</vt:lpstr>
      <vt:lpstr>الشريحة 275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87</cp:revision>
  <dcterms:created xsi:type="dcterms:W3CDTF">2009-10-14T19:14:34Z</dcterms:created>
  <dcterms:modified xsi:type="dcterms:W3CDTF">2015-04-14T20:51:19Z</dcterms:modified>
</cp:coreProperties>
</file>